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7" r:id="rId3"/>
    <p:sldId id="281" r:id="rId4"/>
    <p:sldId id="332" r:id="rId5"/>
    <p:sldId id="331" r:id="rId6"/>
    <p:sldId id="308" r:id="rId7"/>
    <p:sldId id="305" r:id="rId8"/>
    <p:sldId id="309" r:id="rId9"/>
    <p:sldId id="278" r:id="rId10"/>
    <p:sldId id="282" r:id="rId11"/>
    <p:sldId id="279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0" r:id="rId22"/>
    <p:sldId id="310" r:id="rId23"/>
    <p:sldId id="283" r:id="rId24"/>
    <p:sldId id="330" r:id="rId25"/>
    <p:sldId id="325" r:id="rId26"/>
    <p:sldId id="326" r:id="rId27"/>
    <p:sldId id="327" r:id="rId28"/>
    <p:sldId id="328" r:id="rId29"/>
    <p:sldId id="329" r:id="rId30"/>
    <p:sldId id="303" r:id="rId31"/>
    <p:sldId id="284" r:id="rId32"/>
    <p:sldId id="304" r:id="rId33"/>
    <p:sldId id="285" r:id="rId34"/>
    <p:sldId id="287" r:id="rId35"/>
    <p:sldId id="288" r:id="rId36"/>
    <p:sldId id="289" r:id="rId37"/>
    <p:sldId id="290" r:id="rId38"/>
    <p:sldId id="333" r:id="rId39"/>
    <p:sldId id="291" r:id="rId40"/>
    <p:sldId id="292" r:id="rId41"/>
    <p:sldId id="313" r:id="rId42"/>
    <p:sldId id="293" r:id="rId43"/>
    <p:sldId id="294" r:id="rId44"/>
    <p:sldId id="306" r:id="rId45"/>
    <p:sldId id="295" r:id="rId46"/>
    <p:sldId id="314" r:id="rId47"/>
    <p:sldId id="315" r:id="rId48"/>
    <p:sldId id="296" r:id="rId49"/>
    <p:sldId id="317" r:id="rId50"/>
    <p:sldId id="316" r:id="rId51"/>
    <p:sldId id="297" r:id="rId52"/>
    <p:sldId id="298" r:id="rId53"/>
    <p:sldId id="299" r:id="rId54"/>
    <p:sldId id="318" r:id="rId55"/>
    <p:sldId id="300" r:id="rId56"/>
    <p:sldId id="320" r:id="rId57"/>
    <p:sldId id="321" r:id="rId58"/>
    <p:sldId id="301" r:id="rId59"/>
    <p:sldId id="323" r:id="rId60"/>
    <p:sldId id="302" r:id="rId61"/>
    <p:sldId id="324" r:id="rId6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E87228D-8647-469F-9773-6A6C7227DA35}" type="datetimeFigureOut">
              <a:rPr lang="cs-CZ" smtClean="0"/>
              <a:t>26. 3. 2020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C72F559-3745-4816-B0B2-DACC39FD0C2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228D-8647-469F-9773-6A6C7227DA35}" type="datetimeFigureOut">
              <a:rPr lang="cs-CZ" smtClean="0"/>
              <a:t>26. 3. 2020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F559-3745-4816-B0B2-DACC39FD0C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228D-8647-469F-9773-6A6C7227DA35}" type="datetimeFigureOut">
              <a:rPr lang="cs-CZ" smtClean="0"/>
              <a:t>26. 3. 2020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F559-3745-4816-B0B2-DACC39FD0C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87228D-8647-469F-9773-6A6C7227DA35}" type="datetimeFigureOut">
              <a:rPr lang="cs-CZ" smtClean="0"/>
              <a:t>26. 3. 2020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72F559-3745-4816-B0B2-DACC39FD0C2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E87228D-8647-469F-9773-6A6C7227DA35}" type="datetimeFigureOut">
              <a:rPr lang="cs-CZ" smtClean="0"/>
              <a:t>26. 3. 2020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C72F559-3745-4816-B0B2-DACC39FD0C2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228D-8647-469F-9773-6A6C7227DA35}" type="datetimeFigureOut">
              <a:rPr lang="cs-CZ" smtClean="0"/>
              <a:t>26. 3. 2020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F559-3745-4816-B0B2-DACC39FD0C2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228D-8647-469F-9773-6A6C7227DA35}" type="datetimeFigureOut">
              <a:rPr lang="cs-CZ" smtClean="0"/>
              <a:t>26. 3. 2020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F559-3745-4816-B0B2-DACC39FD0C2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87228D-8647-469F-9773-6A6C7227DA35}" type="datetimeFigureOut">
              <a:rPr lang="cs-CZ" smtClean="0"/>
              <a:t>26. 3. 2020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72F559-3745-4816-B0B2-DACC39FD0C2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228D-8647-469F-9773-6A6C7227DA35}" type="datetimeFigureOut">
              <a:rPr lang="cs-CZ" smtClean="0"/>
              <a:t>26. 3. 2020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2F559-3745-4816-B0B2-DACC39FD0C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87228D-8647-469F-9773-6A6C7227DA35}" type="datetimeFigureOut">
              <a:rPr lang="cs-CZ" smtClean="0"/>
              <a:t>26. 3. 2020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72F559-3745-4816-B0B2-DACC39FD0C25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87228D-8647-469F-9773-6A6C7227DA35}" type="datetimeFigureOut">
              <a:rPr lang="cs-CZ" smtClean="0"/>
              <a:t>26. 3. 2020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72F559-3745-4816-B0B2-DACC39FD0C25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E87228D-8647-469F-9773-6A6C7227DA35}" type="datetimeFigureOut">
              <a:rPr lang="cs-CZ" smtClean="0"/>
              <a:t>26. 3. 2020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72F559-3745-4816-B0B2-DACC39FD0C2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cs-CZ" dirty="0" smtClean="0"/>
              <a:t>Venkov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 smtClean="0"/>
              <a:t>Geografie venkova, periferií a pohraničí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6174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Venkov v sociologii </a:t>
            </a:r>
            <a:r>
              <a:rPr lang="cs-CZ" dirty="0" smtClean="0"/>
              <a:t>(</a:t>
            </a:r>
            <a:r>
              <a:rPr lang="cs-CZ" dirty="0" err="1" smtClean="0"/>
              <a:t>MSgS</a:t>
            </a:r>
            <a:r>
              <a:rPr lang="cs-CZ" dirty="0" smtClean="0"/>
              <a:t>, </a:t>
            </a:r>
            <a:r>
              <a:rPr lang="cs-CZ" dirty="0" err="1" smtClean="0"/>
              <a:t>VSgS</a:t>
            </a:r>
            <a:r>
              <a:rPr lang="cs-CZ" dirty="0" smtClean="0"/>
              <a:t> - </a:t>
            </a:r>
            <a:r>
              <a:rPr lang="cs-CZ" dirty="0" smtClean="0"/>
              <a:t>???)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859216" cy="506117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statisticko-demografické </a:t>
            </a:r>
            <a:r>
              <a:rPr lang="cs-CZ" dirty="0" smtClean="0"/>
              <a:t>kritérium – rozmístění populace v prostoru</a:t>
            </a:r>
          </a:p>
          <a:p>
            <a:r>
              <a:rPr lang="cs-CZ" dirty="0" smtClean="0"/>
              <a:t>„obydlený prostor mimo městské lokality tradičně orientovaný na zemědělství a menší hustotou obyvatelstva/zalidnění, ale i jiným způsobem života, většinou propojením s přírodou, a také jinou sociální strukturou ve srovnání s městem“</a:t>
            </a:r>
          </a:p>
          <a:p>
            <a:r>
              <a:rPr lang="cs-CZ" dirty="0" smtClean="0"/>
              <a:t>Sídlo </a:t>
            </a:r>
            <a:r>
              <a:rPr lang="cs-CZ" dirty="0"/>
              <a:t>= vesnice, venkovská či rurální komunita, venkovské společenství</a:t>
            </a:r>
          </a:p>
          <a:p>
            <a:r>
              <a:rPr lang="cs-CZ" dirty="0"/>
              <a:t>Technický pokrok, útěk z venkova, stupeň urbanizace (</a:t>
            </a:r>
            <a:r>
              <a:rPr lang="cs-CZ" dirty="0" err="1"/>
              <a:t>ruralizace</a:t>
            </a:r>
            <a:r>
              <a:rPr lang="cs-CZ" dirty="0"/>
              <a:t>)</a:t>
            </a:r>
          </a:p>
          <a:p>
            <a:r>
              <a:rPr lang="cs-CZ" dirty="0"/>
              <a:t>Složení venkovské populace</a:t>
            </a:r>
          </a:p>
          <a:p>
            <a:r>
              <a:rPr lang="cs-CZ" dirty="0"/>
              <a:t>Venkovský prostor (70. léta 20. století): </a:t>
            </a:r>
          </a:p>
          <a:p>
            <a:r>
              <a:rPr lang="cs-CZ" dirty="0"/>
              <a:t>přírodní charakter, sociokulturní kontext, ekonomické aspekty svébytnost</a:t>
            </a:r>
          </a:p>
          <a:p>
            <a:r>
              <a:rPr lang="cs-CZ" dirty="0"/>
              <a:t>od svébytnosti k rehabilitaci, řešení globálních problémů až uspořádání/plánování struktury osídlení (územní ev. rurální plánování, rurální geografie) (SLEPIČKA 1981)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6935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(TAYLOR, JONES</a:t>
            </a:r>
            <a:r>
              <a:rPr lang="cs-CZ" dirty="0" smtClean="0">
                <a:solidFill>
                  <a:srgbClr val="FF0000"/>
                </a:solidFill>
              </a:rPr>
              <a:t>)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17" y="908720"/>
            <a:ext cx="6462775" cy="580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634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Typologie městských a venkovských oblastí (ESPON 2018)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48010"/>
            <a:ext cx="5904656" cy="520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166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Strukturální typologie venkovských regionů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85869"/>
            <a:ext cx="5872753" cy="527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560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Typologie výkonnosti venkovských regionů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45207"/>
            <a:ext cx="5864392" cy="521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158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Městské a venkovské regiony – územní synopse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98" y="1700809"/>
            <a:ext cx="5887546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68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Potenciál dopravní dostupnosti, multimodální, podle typologie město-venkov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1"/>
            <a:ext cx="2805586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55301"/>
            <a:ext cx="2678782" cy="246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2683352" cy="355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981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Geografická specifika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69988"/>
            <a:ext cx="5950506" cy="525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01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Regiony geografických specifik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16913"/>
            <a:ext cx="5914941" cy="524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614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Integrovaný pohled – územní synopse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30957"/>
            <a:ext cx="5616079" cy="50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00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Vymezení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467600" cy="496855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nejednoznačné</a:t>
            </a:r>
            <a:r>
              <a:rPr lang="cs-CZ" dirty="0"/>
              <a:t>: v závislosti na kritériích, účelu, přístupu, komplexita (vzájemných) </a:t>
            </a:r>
            <a:r>
              <a:rPr lang="cs-CZ" dirty="0" smtClean="0"/>
              <a:t>vztahů</a:t>
            </a:r>
          </a:p>
          <a:p>
            <a:r>
              <a:rPr lang="cs-CZ" dirty="0"/>
              <a:t>„určování příslušnosti obcí do venkovského či městského prostoru velice obtížné, avšak ne neřešitelné“, </a:t>
            </a:r>
          </a:p>
          <a:p>
            <a:r>
              <a:rPr lang="cs-CZ" dirty="0"/>
              <a:t>každý přístup vychází z rozdílných definic (zpravidla použití </a:t>
            </a:r>
            <a:r>
              <a:rPr lang="cs-CZ" dirty="0" err="1"/>
              <a:t>Booleanovské</a:t>
            </a:r>
            <a:r>
              <a:rPr lang="cs-CZ" dirty="0"/>
              <a:t> logiky – buď, anebo)</a:t>
            </a:r>
          </a:p>
          <a:p>
            <a:r>
              <a:rPr lang="cs-CZ" dirty="0"/>
              <a:t>„od rozboření středověkých hradeb někdy v 18. století neexistuje jasná hranice mezi městem a venkovem“ (PERLÍN 2011, Rabštejn nad Střelou?)	</a:t>
            </a:r>
            <a:endParaRPr lang="cs-CZ" dirty="0" smtClean="0"/>
          </a:p>
          <a:p>
            <a:r>
              <a:rPr lang="cs-CZ" dirty="0" smtClean="0"/>
              <a:t>Pozitivně </a:t>
            </a:r>
            <a:r>
              <a:rPr lang="cs-CZ" dirty="0"/>
              <a:t>– „toto je venkov“ vs. negativně, tj. doplněk k urbánnímu</a:t>
            </a:r>
          </a:p>
          <a:p>
            <a:r>
              <a:rPr lang="cs-CZ" dirty="0"/>
              <a:t>Kontinuálně – prostor zahrnující jak krajinu, tak venkovská sídla (zastavěné území, </a:t>
            </a:r>
            <a:r>
              <a:rPr lang="cs-CZ" dirty="0" err="1"/>
              <a:t>intravilán</a:t>
            </a:r>
            <a:r>
              <a:rPr lang="cs-CZ" dirty="0"/>
              <a:t>)</a:t>
            </a:r>
          </a:p>
          <a:p>
            <a:r>
              <a:rPr lang="cs-CZ" dirty="0"/>
              <a:t>Konvenčně </a:t>
            </a:r>
          </a:p>
          <a:p>
            <a:r>
              <a:rPr lang="cs-CZ" dirty="0"/>
              <a:t>Venkovské sídlo – na základě/s využitím hledisek: urbanistické, architektonické, sociální, ekonomické, historické, administrativní, statistické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7125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Územní vize a plány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33" y="1304924"/>
            <a:ext cx="4734705" cy="529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370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313240" cy="79695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CZ: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Zákon </a:t>
            </a:r>
            <a:r>
              <a:rPr lang="cs-CZ" dirty="0"/>
              <a:t>o obcích č. 128/2000 Sb. – 4 </a:t>
            </a:r>
            <a:r>
              <a:rPr lang="cs-CZ" dirty="0" smtClean="0"/>
              <a:t>kategorie:</a:t>
            </a:r>
          </a:p>
          <a:p>
            <a:pPr lvl="1"/>
            <a:r>
              <a:rPr lang="cs-CZ" dirty="0" smtClean="0"/>
              <a:t>statutární </a:t>
            </a:r>
            <a:r>
              <a:rPr lang="cs-CZ" dirty="0"/>
              <a:t>města, města, městyse, ostatní obce</a:t>
            </a:r>
          </a:p>
          <a:p>
            <a:r>
              <a:rPr lang="cs-CZ" dirty="0" smtClean="0"/>
              <a:t>Statisticky – populační </a:t>
            </a:r>
            <a:r>
              <a:rPr lang="cs-CZ" dirty="0"/>
              <a:t>velikost: </a:t>
            </a:r>
            <a:endParaRPr lang="cs-CZ" dirty="0" smtClean="0"/>
          </a:p>
          <a:p>
            <a:pPr lvl="1"/>
            <a:r>
              <a:rPr lang="cs-CZ" dirty="0" smtClean="0"/>
              <a:t>2000 </a:t>
            </a:r>
            <a:r>
              <a:rPr lang="cs-CZ" dirty="0"/>
              <a:t>→ 3000 obyvatel, </a:t>
            </a:r>
            <a:endParaRPr lang="cs-CZ" dirty="0" smtClean="0"/>
          </a:p>
          <a:p>
            <a:pPr lvl="1"/>
            <a:r>
              <a:rPr lang="cs-CZ" dirty="0" smtClean="0"/>
              <a:t>10</a:t>
            </a:r>
            <a:r>
              <a:rPr lang="cs-CZ" dirty="0"/>
              <a:t>+ tis. města, mezi – přechodná?; </a:t>
            </a:r>
            <a:endParaRPr lang="cs-CZ" dirty="0" smtClean="0"/>
          </a:p>
          <a:p>
            <a:pPr lvl="1"/>
            <a:r>
              <a:rPr lang="cs-CZ" dirty="0" smtClean="0"/>
              <a:t>venkovské </a:t>
            </a:r>
            <a:r>
              <a:rPr lang="cs-CZ" dirty="0"/>
              <a:t>obce 80 % rozlohy, 30 % obyvatel CZ</a:t>
            </a:r>
          </a:p>
          <a:p>
            <a:pPr lvl="0"/>
            <a:r>
              <a:rPr lang="cs-CZ" dirty="0"/>
              <a:t>hustota zalidnění: EU – 100 obyv./km2, OECD – </a:t>
            </a:r>
            <a:r>
              <a:rPr lang="cs-CZ" dirty="0" smtClean="0"/>
              <a:t>150 </a:t>
            </a:r>
            <a:r>
              <a:rPr lang="cs-CZ" dirty="0" smtClean="0">
                <a:latin typeface="Century Schoolbook"/>
              </a:rPr>
              <a:t>→ 300</a:t>
            </a:r>
            <a:r>
              <a:rPr lang="cs-CZ" dirty="0" smtClean="0"/>
              <a:t>, </a:t>
            </a:r>
            <a:r>
              <a:rPr lang="cs-CZ" dirty="0"/>
              <a:t>otázka měřítka/řádu (např. SO ORP, okresy a celý kraj Jihočeský), venkovský až významně venkovský</a:t>
            </a:r>
          </a:p>
          <a:p>
            <a:pPr lvl="0"/>
            <a:r>
              <a:rPr lang="cs-CZ" dirty="0"/>
              <a:t>podíl ekonomicky aktivních v zemědělství a lesnictví, nadprůměrný?</a:t>
            </a:r>
          </a:p>
          <a:p>
            <a:r>
              <a:rPr lang="cs-CZ" dirty="0"/>
              <a:t>„bytovky a náves“ vs. „sídliště a náměstí“</a:t>
            </a:r>
          </a:p>
          <a:p>
            <a:r>
              <a:rPr lang="cs-CZ" dirty="0"/>
              <a:t>Jinde – </a:t>
            </a:r>
            <a:r>
              <a:rPr lang="cs-CZ" dirty="0">
                <a:solidFill>
                  <a:srgbClr val="FF0000"/>
                </a:solidFill>
              </a:rPr>
              <a:t>TABULKA (ZUBRICKÝ )</a:t>
            </a:r>
          </a:p>
          <a:p>
            <a:r>
              <a:rPr lang="cs-CZ" dirty="0"/>
              <a:t>Sídlo vs. obec – vymezení </a:t>
            </a:r>
            <a:r>
              <a:rPr lang="cs-CZ" dirty="0">
                <a:solidFill>
                  <a:srgbClr val="FF0000"/>
                </a:solidFill>
              </a:rPr>
              <a:t>TABULKA</a:t>
            </a:r>
          </a:p>
          <a:p>
            <a:r>
              <a:rPr lang="cs-CZ" dirty="0"/>
              <a:t>Základní sídelní jednotka (ZSJ)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102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25" y="1556792"/>
            <a:ext cx="731940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254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Charakteristika </a:t>
            </a:r>
            <a:r>
              <a:rPr lang="cs-CZ" b="1" dirty="0" smtClean="0"/>
              <a:t>a vývoj českého </a:t>
            </a:r>
            <a:r>
              <a:rPr lang="cs-CZ" b="1" dirty="0"/>
              <a:t>venkova</a:t>
            </a:r>
            <a:r>
              <a:rPr lang="cs-CZ" dirty="0"/>
              <a:t> (PERLÍN </a:t>
            </a:r>
            <a:r>
              <a:rPr lang="cs-CZ" dirty="0" smtClean="0"/>
              <a:t>2010)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7755632" cy="4873752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Od </a:t>
            </a:r>
            <a:r>
              <a:rPr lang="cs-CZ" dirty="0"/>
              <a:t>původní dominantní zemědělské funkce k současné mnohem větší variabilitě funkcí</a:t>
            </a:r>
          </a:p>
          <a:p>
            <a:r>
              <a:rPr lang="cs-CZ" dirty="0"/>
              <a:t>Průmyslová revoluce – zvýšení produktivity v zemědělské výrobě</a:t>
            </a:r>
          </a:p>
          <a:p>
            <a:r>
              <a:rPr lang="cs-CZ" dirty="0"/>
              <a:t>Migrace venkovských obyvatel do měst (od poslední čtvrtiny 19. století do 2. světové války</a:t>
            </a:r>
            <a:r>
              <a:rPr lang="cs-CZ" dirty="0" smtClean="0"/>
              <a:t>)</a:t>
            </a:r>
          </a:p>
          <a:p>
            <a:r>
              <a:rPr lang="cs-CZ" dirty="0"/>
              <a:t>Vývoj českého venkova 1945 – 1989</a:t>
            </a:r>
          </a:p>
          <a:p>
            <a:r>
              <a:rPr lang="cs-CZ" dirty="0"/>
              <a:t>Vztah k půdě, sociální sounáležitost</a:t>
            </a:r>
          </a:p>
          <a:p>
            <a:r>
              <a:rPr lang="cs-CZ" dirty="0"/>
              <a:t>Odchod Čechů ze Sudet 1938 / odsun Němců z pohraničí 1945-1947</a:t>
            </a:r>
          </a:p>
          <a:p>
            <a:r>
              <a:rPr lang="cs-CZ" dirty="0"/>
              <a:t>Ztráta kulturní a sociální kontinuity vývoje vč. spolupráce Čechů a Němců, změna vlastnických vztahů, vysídlení venkova a propad zemědělství, dlouhodobý a trvalý pokles počtu obyvatel</a:t>
            </a:r>
          </a:p>
          <a:p>
            <a:r>
              <a:rPr lang="cs-CZ" dirty="0"/>
              <a:t>Zánik sídel, bez zakořeněnosti, rychlá obměna obyvatelstva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7670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8519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Fuzzy přístup – vymezení venkova (a města) </a:t>
            </a:r>
            <a:r>
              <a:rPr lang="cs-CZ" dirty="0" smtClean="0"/>
              <a:t>(</a:t>
            </a:r>
            <a:r>
              <a:rPr lang="cs-CZ" dirty="0" err="1" smtClean="0"/>
              <a:t>pászto</a:t>
            </a:r>
            <a:r>
              <a:rPr lang="cs-CZ" dirty="0" smtClean="0"/>
              <a:t>, </a:t>
            </a:r>
            <a:r>
              <a:rPr lang="cs-CZ" dirty="0" err="1" smtClean="0"/>
              <a:t>burian</a:t>
            </a:r>
            <a:r>
              <a:rPr lang="cs-CZ" dirty="0" smtClean="0"/>
              <a:t>, marek, </a:t>
            </a:r>
            <a:r>
              <a:rPr lang="cs-CZ" dirty="0" err="1" smtClean="0"/>
              <a:t>voženílek</a:t>
            </a:r>
            <a:r>
              <a:rPr lang="cs-CZ" dirty="0" smtClean="0"/>
              <a:t>, tuček 2016)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147248" cy="5205192"/>
          </a:xfrm>
        </p:spPr>
        <p:txBody>
          <a:bodyPr/>
          <a:lstStyle/>
          <a:p>
            <a:r>
              <a:rPr lang="cs-CZ" dirty="0"/>
              <a:t>neurčitost charakteru obcí – smazání ostré hranice mezi dvěma stavy, „jak moc“ na stupnici od 0 do </a:t>
            </a:r>
            <a:r>
              <a:rPr lang="cs-CZ" dirty="0" smtClean="0"/>
              <a:t>1</a:t>
            </a:r>
          </a:p>
          <a:p>
            <a:r>
              <a:rPr lang="cs-CZ" dirty="0" smtClean="0"/>
              <a:t>Počet obyvatel + hustota zalidnění / průměr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437" y="2708921"/>
            <a:ext cx="6864563" cy="41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350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20688"/>
            <a:ext cx="8465401" cy="508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616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7" y="47126"/>
            <a:ext cx="823049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770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274372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318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9" y="8451"/>
            <a:ext cx="8539465" cy="399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782411"/>
            <a:ext cx="8051167" cy="306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282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6" y="260648"/>
            <a:ext cx="828441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6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Protiklad venkov – </a:t>
            </a:r>
            <a:r>
              <a:rPr lang="cs-CZ" b="1" dirty="0" smtClean="0"/>
              <a:t>město</a:t>
            </a:r>
            <a:r>
              <a:rPr lang="cs-CZ" dirty="0" smtClean="0"/>
              <a:t> </a:t>
            </a:r>
            <a:r>
              <a:rPr lang="cs-CZ" dirty="0"/>
              <a:t>(KIRK 1980)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Rozdíl </a:t>
            </a:r>
            <a:r>
              <a:rPr lang="cs-CZ" dirty="0"/>
              <a:t>město X venkov, dichotomické či </a:t>
            </a:r>
            <a:r>
              <a:rPr lang="cs-CZ" dirty="0" err="1"/>
              <a:t>bi</a:t>
            </a:r>
            <a:r>
              <a:rPr lang="cs-CZ" dirty="0"/>
              <a:t>/polární </a:t>
            </a:r>
            <a:r>
              <a:rPr lang="cs-CZ" dirty="0" smtClean="0"/>
              <a:t>typologie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prostor </a:t>
            </a:r>
            <a:r>
              <a:rPr lang="cs-CZ" dirty="0"/>
              <a:t>venkovský – mezilehlý – městský,  </a:t>
            </a:r>
          </a:p>
          <a:p>
            <a:r>
              <a:rPr lang="cs-CZ" dirty="0"/>
              <a:t>přechodný charakter (</a:t>
            </a:r>
            <a:r>
              <a:rPr lang="cs-CZ" dirty="0" err="1"/>
              <a:t>rurální-urbánní</a:t>
            </a:r>
            <a:r>
              <a:rPr lang="cs-CZ" dirty="0"/>
              <a:t> kontinuum) resp. odstranění dichotomie vesnice/město 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058334"/>
              </p:ext>
            </p:extLst>
          </p:nvPr>
        </p:nvGraphicFramePr>
        <p:xfrm>
          <a:off x="467544" y="2636912"/>
          <a:ext cx="8496942" cy="1752600"/>
        </p:xfrm>
        <a:graphic>
          <a:graphicData uri="http://schemas.openxmlformats.org/drawingml/2006/table">
            <a:tbl>
              <a:tblPr firstRow="1" firstCol="1" bandRow="1"/>
              <a:tblGrid>
                <a:gridCol w="2592287"/>
                <a:gridCol w="2808312"/>
                <a:gridCol w="3096343"/>
              </a:tblGrid>
              <a:tr h="2612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RURÁLNÍ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ZNAKY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URBÁNNÍ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zemědělská aktivita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Dominance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obchodně-produkční služby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omezená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Sociální mobilita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méně omezená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nižší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Požadavky na vzdělání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vyšší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ticho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Vjem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hluk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56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03" y="18657"/>
            <a:ext cx="6444146" cy="413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19" y="3437781"/>
            <a:ext cx="6334307" cy="342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946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504056"/>
          </a:xfrm>
        </p:spPr>
        <p:txBody>
          <a:bodyPr>
            <a:normAutofit fontScale="90000"/>
          </a:bodyPr>
          <a:lstStyle/>
          <a:p>
            <a:r>
              <a:rPr lang="cs-CZ" dirty="0"/>
              <a:t>1945 – </a:t>
            </a:r>
            <a:r>
              <a:rPr lang="cs-CZ" dirty="0" smtClean="0"/>
              <a:t>1989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Kolektivizace 1948-1952, jednotná zemědělská družstva +x státní statky</a:t>
            </a:r>
          </a:p>
          <a:p>
            <a:r>
              <a:rPr lang="cs-CZ" dirty="0"/>
              <a:t>Socializace venkova 1953-1970, přiblížení venkova městu</a:t>
            </a:r>
          </a:p>
          <a:p>
            <a:r>
              <a:rPr lang="cs-CZ" dirty="0"/>
              <a:t>Kolektivizace a rekreace 1970-1990, koncentrace jednotlivých aktivit X využití objektů k rekreaci</a:t>
            </a:r>
          </a:p>
          <a:p>
            <a:r>
              <a:rPr lang="cs-CZ" dirty="0"/>
              <a:t>Budování kulturních domů (od 60. let) a nákupních středisek (70. a 80. léta)</a:t>
            </a:r>
          </a:p>
          <a:p>
            <a:r>
              <a:rPr lang="cs-CZ" dirty="0"/>
              <a:t>Aplikace střediskové soustavy, spíše regresivní než stimulační nástroj</a:t>
            </a:r>
          </a:p>
          <a:p>
            <a:r>
              <a:rPr lang="cs-CZ" dirty="0"/>
              <a:t>Na venkově: střediska osídlení místního významu (SOMV), nestřediskové sídlo trvalého významu (NSTV), nestředisková sídla ostatní (NSO)</a:t>
            </a:r>
          </a:p>
          <a:p>
            <a:r>
              <a:rPr lang="cs-CZ" dirty="0"/>
              <a:t>Občanský/spolkový život vs. církev</a:t>
            </a:r>
          </a:p>
          <a:p>
            <a:r>
              <a:rPr lang="cs-CZ" dirty="0"/>
              <a:t>Chataření a chalupaření jako prvek záchrany venkova</a:t>
            </a:r>
          </a:p>
        </p:txBody>
      </p:sp>
    </p:spTree>
    <p:extLst>
      <p:ext uri="{BB962C8B-B14F-4D97-AF65-F5344CB8AC3E}">
        <p14:creationId xmlns:p14="http://schemas.microsoft.com/office/powerpoint/2010/main" val="1359201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80" y="13391"/>
            <a:ext cx="7158513" cy="456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5206"/>
            <a:ext cx="4222652" cy="219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100360"/>
            <a:ext cx="50196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060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360040"/>
          </a:xfrm>
        </p:spPr>
        <p:txBody>
          <a:bodyPr>
            <a:normAutofit fontScale="90000"/>
          </a:bodyPr>
          <a:lstStyle/>
          <a:p>
            <a:r>
              <a:rPr lang="cs-CZ" dirty="0"/>
              <a:t>Vývoj situace po roce </a:t>
            </a:r>
            <a:r>
              <a:rPr lang="cs-CZ" dirty="0" smtClean="0"/>
              <a:t>1990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8003232" cy="602128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Samospráva </a:t>
            </a:r>
            <a:r>
              <a:rPr lang="cs-CZ" dirty="0"/>
              <a:t>– znovuzavedení obecní samosprávy, masivní dezintegrace</a:t>
            </a:r>
          </a:p>
          <a:p>
            <a:r>
              <a:rPr lang="cs-CZ" dirty="0" smtClean="0"/>
              <a:t>Transformace </a:t>
            </a:r>
            <a:r>
              <a:rPr lang="cs-CZ" dirty="0"/>
              <a:t>– původních JZD (od roku 1991), zemědělská družstva, původní a noví vlastníci, soukromě hospodařící – rodinné farmy?</a:t>
            </a:r>
          </a:p>
          <a:p>
            <a:r>
              <a:rPr lang="cs-CZ" dirty="0"/>
              <a:t>Zemědělská půda – rozdrobená vlastnická struktura, pronájem, snížení intenzity využívání zemědělských pozemků, dotační tituly, ochrana zemědělského půdního fondu, </a:t>
            </a:r>
            <a:r>
              <a:rPr lang="cs-CZ" dirty="0" err="1"/>
              <a:t>suburbánní</a:t>
            </a:r>
            <a:r>
              <a:rPr lang="cs-CZ" dirty="0"/>
              <a:t> výstavba</a:t>
            </a:r>
          </a:p>
          <a:p>
            <a:r>
              <a:rPr lang="cs-CZ" dirty="0"/>
              <a:t>Životní prostředí – zvýšení ochrany přírodního prostředí, skládky, ÚSES – biokoridory a biocentra, EIA – hodnocení vlivu stavby na životní prostředí</a:t>
            </a:r>
          </a:p>
          <a:p>
            <a:r>
              <a:rPr lang="cs-CZ" dirty="0"/>
              <a:t>Komplexní pozemkové úpravy – nově vymezit hranice vlastnických dílů / organizaci jednotlivých zemědělských pozemků, výměna za srovnatelné podle BPEJ (bonitovaných půdně ekologických jednotek); jednoduché pozemkové úpravy</a:t>
            </a:r>
          </a:p>
          <a:p>
            <a:r>
              <a:rPr lang="cs-CZ" dirty="0"/>
              <a:t>Veřejná doprava – redukce veřejné, před. autobusové dopravy, okresní uzavřenost, privatizace + liberalizace, participace obcí/krajů, nárůst individuální dopravy </a:t>
            </a:r>
          </a:p>
          <a:p>
            <a:r>
              <a:rPr lang="cs-CZ" dirty="0"/>
              <a:t>Občanské vybavení – změny/oživení struktury maloobchodu a služeb, drobné řemeslné služby, zrod agroturistiky jako specifické formy trávení volného času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762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868958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Typologie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(PERLÍN, KUČEROVÁ, KUČERA, MARADA 2011)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aplikace </a:t>
            </a:r>
            <a:r>
              <a:rPr lang="cs-CZ" dirty="0"/>
              <a:t>komponentní analýzy – 16 proměnných do 4 tzv. komponent (velikost+, růst-, lidský potenciál-, stabilita+; 16 typů, následně redukce/sloučení do 8)</a:t>
            </a:r>
          </a:p>
          <a:p>
            <a:pPr lvl="0"/>
            <a:r>
              <a:rPr lang="cs-CZ" dirty="0" err="1" smtClean="0"/>
              <a:t>suburbánní</a:t>
            </a:r>
            <a:r>
              <a:rPr lang="cs-CZ" dirty="0" smtClean="0"/>
              <a:t> </a:t>
            </a:r>
            <a:r>
              <a:rPr lang="cs-CZ" dirty="0"/>
              <a:t>zóna, bohatý venkov, bohaté Sudety, chudé Sudety, vnitřní periferie, moravsko-slovenské pomezí;</a:t>
            </a:r>
          </a:p>
          <a:p>
            <a:pPr lvl="0"/>
            <a:r>
              <a:rPr lang="cs-CZ" dirty="0"/>
              <a:t>rozvojový venkov, nerozvojový venkov, moravské periferie, vybavený moravský venkov, problémový rekreační venkov, intenzivní rekreační oblasti, strukturálně postižený průmyslový venkov, neprofilovaný venkov, vyřazeno	</a:t>
            </a:r>
          </a:p>
        </p:txBody>
      </p:sp>
    </p:spTree>
    <p:extLst>
      <p:ext uri="{BB962C8B-B14F-4D97-AF65-F5344CB8AC3E}">
        <p14:creationId xmlns:p14="http://schemas.microsoft.com/office/powerpoint/2010/main" val="3780671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1143000"/>
          </a:xfrm>
        </p:spPr>
        <p:txBody>
          <a:bodyPr/>
          <a:lstStyle/>
          <a:p>
            <a:pPr lvl="0"/>
            <a:r>
              <a:rPr lang="cs-CZ" dirty="0" smtClean="0"/>
              <a:t>Výsledná typologie</a:t>
            </a:r>
            <a:endParaRPr lang="cs-CZ" dirty="0"/>
          </a:p>
        </p:txBody>
      </p:sp>
      <p:pic>
        <p:nvPicPr>
          <p:cNvPr id="4" name="Picture 2" descr="G:\Literatura\venkov tema_typologie_barevne-642xx-400825948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644"/>
            <a:ext cx="5817386" cy="410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44" y="4044462"/>
            <a:ext cx="9144000" cy="281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761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36004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Hlavní závěry </a:t>
            </a:r>
            <a:r>
              <a:rPr lang="cs-CZ" dirty="0"/>
              <a:t>(PERLÍN a kol. 2011</a:t>
            </a:r>
            <a:r>
              <a:rPr lang="cs-CZ" dirty="0" smtClean="0"/>
              <a:t>):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859216" cy="513318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Návrat k přirozené diferenciaci venkovského prostoru v CZ, obrat od </a:t>
            </a:r>
            <a:r>
              <a:rPr lang="cs-CZ" dirty="0" err="1"/>
              <a:t>severo</a:t>
            </a:r>
            <a:r>
              <a:rPr lang="cs-CZ" dirty="0"/>
              <a:t>-jižní diferenciace k západ vs. východ z hlediska inovačního (determinace geografickou či geopolitickou polohou)</a:t>
            </a:r>
          </a:p>
          <a:p>
            <a:r>
              <a:rPr lang="cs-CZ" dirty="0"/>
              <a:t>„Respektovat přirozené sociální rozdíly ve venkovském prostoru + odstraňovat nepřirozené nebo nadmíru velké regionální rozdíly jak mezi městem a venkovem, tak i mezi jednotlivými venkovskými oblastmi tak, aby nedocházelo k prohlubující se degradaci venkova v ČR.“</a:t>
            </a:r>
          </a:p>
          <a:p>
            <a:pPr lvl="0"/>
            <a:r>
              <a:rPr lang="cs-CZ" dirty="0" smtClean="0"/>
              <a:t>Venkov </a:t>
            </a:r>
            <a:r>
              <a:rPr lang="cs-CZ" dirty="0"/>
              <a:t>se liší jak svým historickým vývojem, tak svým rozvojovým potenciálem.</a:t>
            </a:r>
          </a:p>
          <a:p>
            <a:pPr lvl="0"/>
            <a:r>
              <a:rPr lang="cs-CZ" dirty="0"/>
              <a:t>Lze odlišit tři základní generalizované typy venkova: metropolitní venkov, venkov v Čechách (a na Vysočině), moravský venkov.</a:t>
            </a:r>
          </a:p>
          <a:p>
            <a:pPr lvl="0"/>
            <a:r>
              <a:rPr lang="cs-CZ" dirty="0"/>
              <a:t>Přes svoji rozdílnost mají venkovy shodné znaky, které je odlišují od urbanizovaných, městských oblastí: sociální prostředí – fenomén sousedství, jiný životní styl a standard, blízkost přírody, kvalita životního prostředí. </a:t>
            </a:r>
          </a:p>
          <a:p>
            <a:r>
              <a:rPr lang="cs-CZ" dirty="0"/>
              <a:t>Specifika – potřeby – podpora</a:t>
            </a:r>
          </a:p>
        </p:txBody>
      </p:sp>
    </p:spTree>
    <p:extLst>
      <p:ext uri="{BB962C8B-B14F-4D97-AF65-F5344CB8AC3E}">
        <p14:creationId xmlns:p14="http://schemas.microsoft.com/office/powerpoint/2010/main" val="2097646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43204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Sídelní </a:t>
            </a:r>
            <a:r>
              <a:rPr lang="cs-CZ" b="1" dirty="0" smtClean="0"/>
              <a:t>a správní struktur</a:t>
            </a:r>
            <a:r>
              <a:rPr lang="cs-CZ" dirty="0" smtClean="0"/>
              <a:t>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859216" cy="554461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Základ </a:t>
            </a:r>
            <a:r>
              <a:rPr lang="cs-CZ" dirty="0"/>
              <a:t>ve středověku (12.-14. století) + konfigurace terénu</a:t>
            </a:r>
          </a:p>
          <a:p>
            <a:r>
              <a:rPr lang="cs-CZ" dirty="0"/>
              <a:t>Typická malá sídla s 30-100 obytnými domy a relativně hustá síť menších měst (3-10 tis. obyv., přirozená centra vč. správy)</a:t>
            </a:r>
          </a:p>
          <a:p>
            <a:r>
              <a:rPr lang="cs-CZ" dirty="0"/>
              <a:t>Administrativně: 15 tis. částí obcí, z toho 11,5 tis. ve venkovských obcích</a:t>
            </a:r>
          </a:p>
          <a:p>
            <a:r>
              <a:rPr lang="cs-CZ" dirty="0"/>
              <a:t>Územně: 13 tis. katastrálních území, 10,2 tis. na venkově</a:t>
            </a:r>
          </a:p>
          <a:p>
            <a:r>
              <a:rPr lang="cs-CZ" dirty="0"/>
              <a:t>Hustota sídelní sítě: na každých 10 km2 v CZ téměř 19 </a:t>
            </a:r>
            <a:r>
              <a:rPr lang="cs-CZ" dirty="0" smtClean="0"/>
              <a:t>částí </a:t>
            </a:r>
            <a:r>
              <a:rPr lang="cs-CZ" dirty="0"/>
              <a:t>obcí a bez měst, tj. na venkově 15</a:t>
            </a:r>
          </a:p>
          <a:p>
            <a:r>
              <a:rPr lang="cs-CZ" dirty="0"/>
              <a:t>Průměrná velikost katastru 603 ha, na venkově 772</a:t>
            </a:r>
          </a:p>
          <a:p>
            <a:endParaRPr lang="cs-CZ" dirty="0"/>
          </a:p>
          <a:p>
            <a:r>
              <a:rPr lang="cs-CZ" dirty="0"/>
              <a:t>Obec = sídlo, přibližně do roku 1950</a:t>
            </a:r>
          </a:p>
          <a:p>
            <a:r>
              <a:rPr lang="cs-CZ" dirty="0"/>
              <a:t>Administrativní struktura (veřejné správy) velmi roztříštěná, a to přes postupnou (převažující) integraci obcí</a:t>
            </a:r>
          </a:p>
          <a:p>
            <a:r>
              <a:rPr lang="cs-CZ" dirty="0"/>
              <a:t>1950 – 11 459, minimum 1989 – 4104, aktuálně </a:t>
            </a:r>
            <a:r>
              <a:rPr lang="cs-CZ" dirty="0" smtClean="0"/>
              <a:t>2018 </a:t>
            </a:r>
            <a:r>
              <a:rPr lang="cs-CZ" dirty="0"/>
              <a:t>– </a:t>
            </a:r>
            <a:r>
              <a:rPr lang="cs-CZ" dirty="0" smtClean="0"/>
              <a:t>6258</a:t>
            </a:r>
            <a:endParaRPr lang="cs-CZ" dirty="0"/>
          </a:p>
          <a:p>
            <a:r>
              <a:rPr lang="cs-CZ" dirty="0" smtClean="0"/>
              <a:t>V </a:t>
            </a:r>
            <a:r>
              <a:rPr lang="cs-CZ" dirty="0"/>
              <a:t>mezinárodním srovnání populačně malé obce, ve srovnatelných státech méně než 1000 obcí a nejmenší často i více než 5000 obyvatel</a:t>
            </a:r>
          </a:p>
          <a:p>
            <a:r>
              <a:rPr lang="cs-CZ" dirty="0">
                <a:solidFill>
                  <a:srgbClr val="FF0000"/>
                </a:solidFill>
              </a:rPr>
              <a:t>TABULKA – Velikostní struktura?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3208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Velikostní </a:t>
            </a:r>
            <a:r>
              <a:rPr lang="cs-CZ" dirty="0" smtClean="0"/>
              <a:t>struktura (ČSÚ, 2018)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042582"/>
              </p:ext>
            </p:extLst>
          </p:nvPr>
        </p:nvGraphicFramePr>
        <p:xfrm>
          <a:off x="251522" y="2996954"/>
          <a:ext cx="8352927" cy="1558828"/>
        </p:xfrm>
        <a:graphic>
          <a:graphicData uri="http://schemas.openxmlformats.org/drawingml/2006/table">
            <a:tbl>
              <a:tblPr/>
              <a:tblGrid>
                <a:gridCol w="820596"/>
                <a:gridCol w="587889"/>
                <a:gridCol w="477660"/>
                <a:gridCol w="477660"/>
                <a:gridCol w="551146"/>
                <a:gridCol w="551146"/>
                <a:gridCol w="551146"/>
                <a:gridCol w="587889"/>
                <a:gridCol w="661376"/>
                <a:gridCol w="661376"/>
                <a:gridCol w="661376"/>
                <a:gridCol w="587889"/>
                <a:gridCol w="587889"/>
                <a:gridCol w="587889"/>
              </a:tblGrid>
              <a:tr h="2187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ukazatel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Celkem</a:t>
                      </a:r>
                      <a:b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</a:b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Obce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Města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Městyse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448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do 199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200-499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500-999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1000-1999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2000-4999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5000-9999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9999-19999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20000-49999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50000-99999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100000+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18783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počet obcí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6 258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1 423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1 997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1 366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769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426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147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69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43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606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227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797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%</a:t>
                      </a:r>
                    </a:p>
                  </a:txBody>
                  <a:tcPr marL="8460" marR="8460" marT="84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22,7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31,9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21,8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12,3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6,8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2,3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1,1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0,7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0,2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0,1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9,7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3,6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78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počet obyvatel</a:t>
                      </a:r>
                    </a:p>
                  </a:txBody>
                  <a:tcPr marL="8460" marR="8460" marT="84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10 649 800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177 752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655 673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966 997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1 072 002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1 280 006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1 001 254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977 836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1 293 656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868 774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2 355 850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7 350 201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263 625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797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%</a:t>
                      </a:r>
                    </a:p>
                  </a:txBody>
                  <a:tcPr marL="8460" marR="8460" marT="84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1,7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6,2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9,1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10,1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12,0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9,4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9,2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12,1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8,2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22,1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69,0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2,5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9422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1143000"/>
          </a:xfrm>
        </p:spPr>
        <p:txBody>
          <a:bodyPr>
            <a:normAutofit/>
          </a:bodyPr>
          <a:lstStyle/>
          <a:p>
            <a:r>
              <a:rPr lang="cs-CZ" b="1" dirty="0"/>
              <a:t>Veřejná správa resp. územní </a:t>
            </a:r>
            <a:r>
              <a:rPr lang="cs-CZ" b="1" dirty="0" smtClean="0"/>
              <a:t>samospráva</a:t>
            </a:r>
            <a:r>
              <a:rPr lang="cs-CZ" dirty="0" smtClean="0"/>
              <a:t> (PERLÍN, NETRDOVÁ 2011)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1990 </a:t>
            </a:r>
            <a:r>
              <a:rPr lang="cs-CZ" dirty="0"/>
              <a:t>obnova – Zákon o obcích (obecním zřízení č. 367/1990 Sb.)</a:t>
            </a:r>
          </a:p>
          <a:p>
            <a:r>
              <a:rPr lang="cs-CZ" dirty="0"/>
              <a:t>Starosta – přirozený vůdce, autorita „institucionální“ + přirozená, neformální; obměna nepříliš obvyklá, mandát/volební období neomezen/o</a:t>
            </a:r>
          </a:p>
          <a:p>
            <a:r>
              <a:rPr lang="cs-CZ" dirty="0"/>
              <a:t>Kategorie: uvolněný starosta, starosta důchodce, neuvolněný starosta, první zástupce starosty, ostatní zastupitelé (min. 5)</a:t>
            </a:r>
            <a:br>
              <a:rPr lang="cs-CZ" dirty="0"/>
            </a:br>
            <a:endParaRPr lang="cs-CZ" dirty="0"/>
          </a:p>
          <a:p>
            <a:r>
              <a:rPr lang="cs-CZ" dirty="0"/>
              <a:t>Politická angažovanost – relativně malá, bez příslušnosti, nezávislí, uskupení; počet kandidátů reflektuje zájem obyvatel o správu obce / veřejně se angažovat v rozvoji své obce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85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Definice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859216" cy="549322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rurální geografie – věda zabývající se zejména typy využití území (</a:t>
            </a:r>
            <a:r>
              <a:rPr lang="cs-CZ" dirty="0" err="1"/>
              <a:t>land</a:t>
            </a:r>
            <a:r>
              <a:rPr lang="cs-CZ" dirty="0"/>
              <a:t>-use), jakými jsou zemědělské plochy, farmy, lesy, vodní plochy a malá sídla (CLOUT 1976); analýza pomocí kvantitativních ukazatelů, např. obyvatelstva žijícího na venkově, struktury zaměstnanosti, rozsahu a typu služeb aj. </a:t>
            </a:r>
          </a:p>
          <a:p>
            <a:r>
              <a:rPr lang="cs-CZ" dirty="0" smtClean="0"/>
              <a:t>pilíř </a:t>
            </a:r>
            <a:r>
              <a:rPr lang="cs-CZ" dirty="0"/>
              <a:t>ekonomický, ekologický, sociální (FREY, ZIMMER 2001) – geografické aspekty nepřímo ve všech pilířích</a:t>
            </a:r>
          </a:p>
          <a:p>
            <a:r>
              <a:rPr lang="cs-CZ" dirty="0"/>
              <a:t>popisné či analytické definování venkova, sociálně-kulturní vymezování, venkov jako žité místo a venkov reprezentující myšlenkové asociace s tímto slovem (WOODS 2005)</a:t>
            </a:r>
          </a:p>
          <a:p>
            <a:r>
              <a:rPr lang="cs-CZ" dirty="0" smtClean="0"/>
              <a:t>s nízkou </a:t>
            </a:r>
            <a:r>
              <a:rPr lang="cs-CZ" dirty="0"/>
              <a:t>hustotou zalidnění, menšími sídly, vyšší zaměstnaností v zemědělství (avšak toto již nemusí být pravidlem), pozitivním vztahem místních obyvatel k okolní krajině, architektonickým rázem, charakterem zástavby a specifickým životním stylem (ČSÚ 2008)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5909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Hodnoty venkovské krajiny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(KUČERA, FIALOVÁ 2011)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7467600" cy="216024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chráněná </a:t>
            </a:r>
            <a:r>
              <a:rPr lang="cs-CZ" dirty="0"/>
              <a:t>území (AOPK ČR – přírodní dědictví + NPÚ – kulturní dědictví), celkový význam územní ochrany, typy krajiny podle předpokladů pro cestovní ruch (VYSTOUPIL a kol. 2007</a:t>
            </a:r>
            <a:r>
              <a:rPr lang="cs-CZ" dirty="0" smtClean="0"/>
              <a:t>)</a:t>
            </a:r>
          </a:p>
          <a:p>
            <a:r>
              <a:rPr lang="cs-CZ" dirty="0" smtClean="0"/>
              <a:t>Krajinné dědictví: </a:t>
            </a:r>
          </a:p>
          <a:p>
            <a:pPr lvl="1"/>
            <a:r>
              <a:rPr lang="cs-CZ" dirty="0" smtClean="0"/>
              <a:t>individuální prožitek</a:t>
            </a:r>
          </a:p>
          <a:p>
            <a:pPr lvl="1"/>
            <a:r>
              <a:rPr lang="cs-CZ" dirty="0" smtClean="0"/>
              <a:t>společenská ideologie</a:t>
            </a:r>
            <a:endParaRPr lang="cs-CZ" dirty="0"/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001" y="2708920"/>
            <a:ext cx="5420999" cy="414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700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342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88541"/>
            <a:ext cx="5004048" cy="386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5225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5010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Lidský kapitál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(JANČÁK, CHROMÝ, KUČEROVÁ, PILEČEK 2011)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charakteristika </a:t>
            </a:r>
            <a:r>
              <a:rPr lang="cs-CZ" dirty="0"/>
              <a:t>a vlastnictví jedince, jeho znalosti, dovednosti, schopnosti, výkonnost, ale také hodnoty a postoje / vyjádřeno prostřednictvím kvalifikace, stáří, zdravotního stavu populace – ukazatele: podíl VŠ vzdělaného obyvatelstva z populace 15+ let, index ekonomického zatížení</a:t>
            </a:r>
          </a:p>
          <a:p>
            <a:r>
              <a:rPr lang="cs-CZ" dirty="0" smtClean="0"/>
              <a:t>Polarita </a:t>
            </a:r>
            <a:r>
              <a:rPr lang="cs-CZ" dirty="0"/>
              <a:t>jádra vs. periferie</a:t>
            </a:r>
          </a:p>
          <a:p>
            <a:r>
              <a:rPr lang="cs-CZ" dirty="0"/>
              <a:t>Vysoká zaměstnanost v </a:t>
            </a:r>
            <a:r>
              <a:rPr lang="cs-CZ" dirty="0" err="1"/>
              <a:t>priméru</a:t>
            </a:r>
            <a:r>
              <a:rPr lang="cs-CZ" dirty="0"/>
              <a:t> a její pokles, činnosti nezemědělské povahy („přidružené výroby“)</a:t>
            </a:r>
          </a:p>
          <a:p>
            <a:r>
              <a:rPr lang="cs-CZ" dirty="0"/>
              <a:t>Po roce 1989 – tzv. zemědělští dělníci hromadně propouštěni, vysoká míra nezaměstnanosti</a:t>
            </a:r>
          </a:p>
          <a:p>
            <a:r>
              <a:rPr lang="cs-CZ" dirty="0"/>
              <a:t>Klíčové osobnosti managementu zemědělských podniků nebo soukromí zemědělci – „hybatelé změn“, poskytovatelé pracovních příležitostí pro místní obyvatelstvo na venkově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76504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Sociální kapitál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/>
              <a:t>JANČÁK, CHROMÝ, KUČEROVÁ, PILEČEK 2011)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– </a:t>
            </a:r>
            <a:r>
              <a:rPr lang="cs-CZ" dirty="0"/>
              <a:t>vzájemné vztahy, spolupráce, sociální soudržnost a důvěra mezi jedinci / volební účast ve volbách do obecních zastupitelstev, počet kandidátů na počet mandátů</a:t>
            </a:r>
          </a:p>
          <a:p>
            <a:r>
              <a:rPr lang="cs-CZ" dirty="0"/>
              <a:t>- dichotomie Čechy – Morava, resp. historicky dříve industrializované („modernější“) vs. „tradiční“ oblasti</a:t>
            </a:r>
          </a:p>
          <a:p>
            <a:r>
              <a:rPr lang="cs-CZ" dirty="0"/>
              <a:t>Výsledkem/překryv v souhrnný rozvojový potenciál (JANČÁK, HAVLÍČEK, CHROMÝ, MARADA 2008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80415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2427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7571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37002"/>
            <a:ext cx="4248472" cy="207424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Život/žití na </a:t>
            </a:r>
            <a:r>
              <a:rPr lang="cs-CZ" b="1" dirty="0" smtClean="0"/>
              <a:t>venkově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(KUČEROVÁ, KUČERA / CHROMÝ, JANČÁK, KUČEROVÁ, NETRDOVÁ, VONDRÁČKOVÁ 2011)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2899799"/>
            <a:ext cx="3672408" cy="395543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Protiklad </a:t>
            </a:r>
            <a:r>
              <a:rPr lang="cs-CZ" dirty="0"/>
              <a:t>městu? </a:t>
            </a:r>
          </a:p>
          <a:p>
            <a:r>
              <a:rPr lang="cs-CZ" dirty="0"/>
              <a:t>venkov – „místo, kde lidé mají k sobě mnohem blíže a navzájem si pomáhají“ – nejfrekventovanější atribut (36 % </a:t>
            </a:r>
            <a:r>
              <a:rPr lang="cs-CZ" dirty="0" smtClean="0"/>
              <a:t>respondentů)</a:t>
            </a:r>
          </a:p>
          <a:p>
            <a:r>
              <a:rPr lang="cs-CZ" dirty="0" smtClean="0"/>
              <a:t>podmínka </a:t>
            </a:r>
            <a:r>
              <a:rPr lang="cs-CZ" dirty="0"/>
              <a:t>úspěšnosti obce – ochota lidí sdružovat se a společně řešit problémy (38 </a:t>
            </a:r>
            <a:r>
              <a:rPr lang="cs-CZ" dirty="0" smtClean="0"/>
              <a:t>%)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635896" cy="334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3306204"/>
            <a:ext cx="3635896" cy="354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9528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4104456" cy="602588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znak </a:t>
            </a:r>
            <a:r>
              <a:rPr lang="cs-CZ" dirty="0"/>
              <a:t>úspěšné obce – rozvinutá infrastruktura (vodovod, kanalizace, dopravní obslužnost – 34 %)</a:t>
            </a:r>
          </a:p>
          <a:p>
            <a:r>
              <a:rPr lang="cs-CZ" dirty="0"/>
              <a:t>největší hrozba – pasivita obyvatel (19 %)</a:t>
            </a:r>
          </a:p>
          <a:p>
            <a:r>
              <a:rPr lang="cs-CZ" dirty="0"/>
              <a:t>setkávání/organizování společenského a kulturního života – tradiční spolky, kluby, sdružení (hasiči, fotbalisté, myslivci… 65 %)</a:t>
            </a:r>
          </a:p>
          <a:p>
            <a:r>
              <a:rPr lang="cs-CZ" dirty="0"/>
              <a:t>poutě, hody, masopust, velikonoční koleda, dožínky, vinobraní</a:t>
            </a:r>
          </a:p>
          <a:p>
            <a:r>
              <a:rPr lang="cs-CZ" dirty="0"/>
              <a:t>úloha/pozice chatařů a chalupářů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33" y="0"/>
            <a:ext cx="3847796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33" y="3336165"/>
            <a:ext cx="3837586" cy="352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1276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3732921"/>
            <a:ext cx="4258816" cy="314096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setkávání/organizování společenského a kulturního života – tradiční spolky, kluby, sdružení (hasiči, fotbalisté, myslivci… 65 %)</a:t>
            </a:r>
          </a:p>
          <a:p>
            <a:r>
              <a:rPr lang="cs-CZ" dirty="0"/>
              <a:t>poutě, hody, masopust, velikonoční koleda, dožínky, vinobraní</a:t>
            </a:r>
          </a:p>
          <a:p>
            <a:r>
              <a:rPr lang="cs-CZ" dirty="0"/>
              <a:t>úloha/pozice chatařů a chalupářů 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107" y="0"/>
            <a:ext cx="5986893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62841"/>
            <a:ext cx="4825617" cy="269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0855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85010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Rekreační funkce venkovského </a:t>
            </a:r>
            <a:r>
              <a:rPr lang="cs-CZ" b="1" dirty="0" smtClean="0"/>
              <a:t>prostoru </a:t>
            </a:r>
            <a:r>
              <a:rPr lang="cs-CZ" dirty="0" smtClean="0"/>
              <a:t>(FIALOVÁ, KADLECOVÁ, NOŽIČKOVÁ 2011)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208912" cy="194421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Předpoklady </a:t>
            </a:r>
            <a:r>
              <a:rPr lang="cs-CZ" dirty="0"/>
              <a:t>kulturně historické, tj. objekty s typickými rurálními prvky – vesnické památkové rezervace, vesnické památkové zóny, skanzeny</a:t>
            </a:r>
          </a:p>
          <a:p>
            <a:r>
              <a:rPr lang="cs-CZ" dirty="0"/>
              <a:t>Nové formy: agroturistika, golfové rezorty, rekreační byty/apartmány, rekreační </a:t>
            </a:r>
            <a:r>
              <a:rPr lang="cs-CZ" dirty="0" smtClean="0"/>
              <a:t>areály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49775"/>
            <a:ext cx="64770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1907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69" y="3356992"/>
            <a:ext cx="7577309" cy="340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85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odlehlá osídlení a oblasti volné nezastavěné krajiny tvořící mozaiku drobnějších sídel, zemědělských a vodních ploch, lesů, ploch místních komunikací a ostatních ploch (BINEK 2007)</a:t>
            </a:r>
          </a:p>
          <a:p>
            <a:r>
              <a:rPr lang="cs-CZ" dirty="0" smtClean="0"/>
              <a:t>Venkovský </a:t>
            </a:r>
            <a:r>
              <a:rPr lang="cs-CZ" dirty="0"/>
              <a:t>prostor (v prostředí Česka, CHROMÝ a kol. 2011) definován zejména specifickým geografickým umístěním, řádovostí/měřítkem a územní a regionální diferenciací podle převažujících funkcí (např. funkce území) a strukturálních znaků území nebo krajiny, sídel i společnosti (např. využití ploch). </a:t>
            </a:r>
          </a:p>
          <a:p>
            <a:r>
              <a:rPr lang="cs-CZ" dirty="0"/>
              <a:t>Oblasti s nižším lidským a sociálním kapitálem, jež se vyskytují zejména blízko státních hranic Česka a/nebo daleko od regionálních center (např. krajských či okresních měst, JANČÁK a kol. 2008)</a:t>
            </a:r>
          </a:p>
          <a:p>
            <a:r>
              <a:rPr lang="cs-CZ" dirty="0"/>
              <a:t>V Česku: města, </a:t>
            </a:r>
            <a:r>
              <a:rPr lang="cs-CZ" dirty="0" err="1"/>
              <a:t>suburbánní</a:t>
            </a:r>
            <a:r>
              <a:rPr lang="cs-CZ" dirty="0"/>
              <a:t> komunity a zbylá (venkovská) sídla (OUŘEDNÍČEK, ŠPAČKOVÁ, NOVÁK 2012)</a:t>
            </a:r>
          </a:p>
          <a:p>
            <a:r>
              <a:rPr lang="cs-CZ" dirty="0" smtClean="0"/>
              <a:t>Pro EK prostřednictvím tzv. </a:t>
            </a:r>
            <a:r>
              <a:rPr lang="cs-CZ" dirty="0" err="1" smtClean="0"/>
              <a:t>rural</a:t>
            </a:r>
            <a:r>
              <a:rPr lang="cs-CZ" dirty="0" smtClean="0"/>
              <a:t> </a:t>
            </a:r>
            <a:r>
              <a:rPr lang="cs-CZ" dirty="0" err="1" smtClean="0"/>
              <a:t>grid</a:t>
            </a:r>
            <a:r>
              <a:rPr lang="cs-CZ" dirty="0" smtClean="0"/>
              <a:t> </a:t>
            </a:r>
            <a:r>
              <a:rPr lang="cs-CZ" dirty="0" err="1" smtClean="0"/>
              <a:t>cells</a:t>
            </a:r>
            <a:r>
              <a:rPr lang="cs-CZ" dirty="0" smtClean="0"/>
              <a:t> (buňky klasifikované jako venkovské, 1 </a:t>
            </a:r>
            <a:r>
              <a:rPr lang="cs-CZ" dirty="0" err="1" smtClean="0"/>
              <a:t>qkm</a:t>
            </a:r>
            <a:r>
              <a:rPr lang="cs-CZ" dirty="0" smtClean="0"/>
              <a:t>), 50+ % </a:t>
            </a:r>
            <a:r>
              <a:rPr lang="cs-CZ" dirty="0" smtClean="0">
                <a:latin typeface="Century Schoolbook"/>
              </a:rPr>
              <a:t>→</a:t>
            </a:r>
            <a:r>
              <a:rPr lang="cs-CZ" dirty="0" smtClean="0"/>
              <a:t> venkovské obce (DIJSKTR, POELMAN 2014)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82057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380348"/>
            <a:ext cx="8064896" cy="223224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Druhé </a:t>
            </a:r>
            <a:r>
              <a:rPr lang="cs-CZ" dirty="0"/>
              <a:t>bydlení – prostřednictvím objektů individuální rekreace (OIR), podíl – téměř pětina z úhrnu všech obytných staveb v </a:t>
            </a:r>
            <a:r>
              <a:rPr lang="cs-CZ" dirty="0" smtClean="0"/>
              <a:t>Česku</a:t>
            </a:r>
          </a:p>
          <a:p>
            <a:r>
              <a:rPr lang="cs-CZ" dirty="0" smtClean="0"/>
              <a:t>Rekreační </a:t>
            </a:r>
            <a:r>
              <a:rPr lang="cs-CZ" dirty="0"/>
              <a:t>chalupa, kořeny chalupaření, poválečný vývoj, 60. léta – období socialistické industrializace, 70. léta – středisková soustava osídlení, </a:t>
            </a:r>
            <a:r>
              <a:rPr lang="cs-CZ" dirty="0" err="1"/>
              <a:t>amenitní</a:t>
            </a:r>
            <a:r>
              <a:rPr lang="cs-CZ" dirty="0"/>
              <a:t> migrace</a:t>
            </a:r>
          </a:p>
          <a:p>
            <a:r>
              <a:rPr lang="cs-CZ" dirty="0"/>
              <a:t>Chata, typy chatových lokalit, historie budování chat a rozvoj chataření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6011"/>
            <a:ext cx="3563888" cy="339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612596"/>
            <a:ext cx="5609998" cy="424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0002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Sakrální objekty na českém venkově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Náboženské </a:t>
            </a:r>
            <a:r>
              <a:rPr lang="cs-CZ" dirty="0"/>
              <a:t>symboly, objekty, dominanty venkovské krajiny</a:t>
            </a:r>
          </a:p>
          <a:p>
            <a:r>
              <a:rPr lang="cs-CZ" dirty="0"/>
              <a:t>OBRÁZEK – Podíl věřících, aktuální, HAVLÍČEK…</a:t>
            </a:r>
          </a:p>
          <a:p>
            <a:r>
              <a:rPr lang="cs-CZ" dirty="0"/>
              <a:t>Faktory – a) ……..i)</a:t>
            </a:r>
          </a:p>
          <a:p>
            <a:r>
              <a:rPr lang="cs-CZ" dirty="0"/>
              <a:t>Struktura objektů – 1 ………4c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03821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Dopravní </a:t>
            </a:r>
            <a:r>
              <a:rPr lang="cs-CZ" b="1" dirty="0" smtClean="0"/>
              <a:t>obslužnost</a:t>
            </a:r>
            <a:r>
              <a:rPr lang="cs-CZ" dirty="0" smtClean="0"/>
              <a:t> (MARADA, KVĚTOŇ 2011)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Schéma </a:t>
            </a:r>
            <a:r>
              <a:rPr lang="cs-CZ" dirty="0"/>
              <a:t>začarovaného kruhu – OBRÁZEK</a:t>
            </a:r>
          </a:p>
          <a:p>
            <a:r>
              <a:rPr lang="cs-CZ" dirty="0"/>
              <a:t>Stupeň automobilizace, vyšší v malých obcích tzv. vnitřních periferií vč. česko-moravského pomezí</a:t>
            </a:r>
          </a:p>
          <a:p>
            <a:r>
              <a:rPr lang="cs-CZ" dirty="0"/>
              <a:t>Obce se železniční zastávkou mají lepší dopravní spojení, a to i o víkendech, kdy autobusových spojů je proti všednímu dni málo.</a:t>
            </a:r>
          </a:p>
          <a:p>
            <a:r>
              <a:rPr lang="cs-CZ" dirty="0"/>
              <a:t>Dojížďka/vyjížďka za prací, do škol a učení / veřejnou dopravou a automobilem</a:t>
            </a:r>
          </a:p>
          <a:p>
            <a:r>
              <a:rPr lang="cs-CZ" dirty="0"/>
              <a:t>Nahrazování obslužnosti veřejnou dopravou v malých obcích dopravou individuální</a:t>
            </a:r>
          </a:p>
          <a:p>
            <a:r>
              <a:rPr lang="cs-CZ" dirty="0"/>
              <a:t>Téměř polovina venkovských obcí nemá v sobotu žádné spojení</a:t>
            </a:r>
          </a:p>
          <a:p>
            <a:r>
              <a:rPr lang="cs-CZ" dirty="0"/>
              <a:t>Perspektivní posílení využití soukromého automobilu oproti hromadné dopravě zejm. v dopravě za službami (školy, zdravotnictví, úřady)</a:t>
            </a:r>
          </a:p>
          <a:p>
            <a:r>
              <a:rPr lang="cs-CZ" dirty="0"/>
              <a:t>Venkovská sídla/části obcí – vzhledem ke starší populaci vyšší podíl </a:t>
            </a:r>
            <a:r>
              <a:rPr lang="cs-CZ" dirty="0" err="1"/>
              <a:t>neřidičů</a:t>
            </a:r>
            <a:r>
              <a:rPr lang="cs-CZ" dirty="0"/>
              <a:t> (tzv. dopravní exkluze), alternativně využití mikrobusů, obecních taxi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9240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50405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Školství na </a:t>
            </a:r>
            <a:r>
              <a:rPr lang="cs-CZ" b="1" dirty="0" smtClean="0"/>
              <a:t>venkově </a:t>
            </a:r>
            <a:r>
              <a:rPr lang="cs-CZ" dirty="0" smtClean="0"/>
              <a:t>(KUČEROVÁ 2011)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„</a:t>
            </a:r>
            <a:r>
              <a:rPr lang="cs-CZ" dirty="0"/>
              <a:t>základ veškerého bytí, společenského a kulturního života v obci, příslib budoucnosti obce, její autonomie a atraktivity pro mladé rodiny s </a:t>
            </a:r>
            <a:r>
              <a:rPr lang="cs-CZ" dirty="0" smtClean="0"/>
              <a:t>dětmi“</a:t>
            </a:r>
          </a:p>
          <a:p>
            <a:r>
              <a:rPr lang="cs-CZ" dirty="0" smtClean="0"/>
              <a:t>Ve </a:t>
            </a:r>
            <a:r>
              <a:rPr lang="cs-CZ" dirty="0"/>
              <a:t>2. polovině 20. století – uzavírání škol, zejména neúplných ZŠ, zvýšení vzdálenosti k dojížďce</a:t>
            </a:r>
          </a:p>
          <a:p>
            <a:r>
              <a:rPr lang="cs-CZ" dirty="0"/>
              <a:t>Po roce 1989 – částečně obnova X využití opuštěných objektů: sídlo OÚ, místní knihovna, prodejna potravin, klubovna místních spolků / veřejný účel, setkávání občanů X přeměna na obecní byty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1855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" y="2"/>
            <a:ext cx="5435894" cy="283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47" y="2564904"/>
            <a:ext cx="5904634" cy="431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4072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Zaniklá sídla na </a:t>
            </a:r>
            <a:r>
              <a:rPr lang="cs-CZ" b="1" dirty="0" smtClean="0"/>
              <a:t>venkově </a:t>
            </a:r>
            <a:r>
              <a:rPr lang="cs-CZ" dirty="0" smtClean="0"/>
              <a:t>(KUČERA 2011)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7467600" cy="194421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Připomínka </a:t>
            </a:r>
            <a:r>
              <a:rPr lang="cs-CZ" dirty="0"/>
              <a:t>minulých proměn systému osídlení</a:t>
            </a:r>
          </a:p>
          <a:p>
            <a:r>
              <a:rPr lang="cs-CZ" dirty="0"/>
              <a:t>Typologie </a:t>
            </a:r>
            <a:endParaRPr lang="cs-CZ" dirty="0" smtClean="0"/>
          </a:p>
          <a:p>
            <a:r>
              <a:rPr lang="cs-CZ" dirty="0" smtClean="0"/>
              <a:t>5 </a:t>
            </a:r>
            <a:r>
              <a:rPr lang="cs-CZ" dirty="0"/>
              <a:t>tis. fyzicky zaniklých sídel, „zánik“ sloučením či přejmenováním daleko </a:t>
            </a:r>
            <a:r>
              <a:rPr lang="cs-CZ" dirty="0" smtClean="0"/>
              <a:t>více</a:t>
            </a:r>
          </a:p>
          <a:p>
            <a:r>
              <a:rPr lang="cs-CZ" dirty="0"/>
              <a:t>Odsun Němců po roce 1945 – asi 1000 sídel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699" y="3140968"/>
            <a:ext cx="7141520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7442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9842"/>
            <a:ext cx="7344816" cy="551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8810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7467600" cy="13681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Proces </a:t>
            </a:r>
            <a:r>
              <a:rPr lang="cs-CZ" dirty="0"/>
              <a:t>zanikání / pustnutí – </a:t>
            </a:r>
            <a:r>
              <a:rPr lang="cs-CZ" dirty="0" err="1"/>
              <a:t>poustky</a:t>
            </a:r>
            <a:r>
              <a:rPr lang="cs-CZ" dirty="0"/>
              <a:t>, dočasně vs. trvale, </a:t>
            </a:r>
            <a:r>
              <a:rPr lang="cs-CZ" dirty="0" err="1"/>
              <a:t>znovuosazení</a:t>
            </a:r>
            <a:r>
              <a:rPr lang="cs-CZ" dirty="0"/>
              <a:t>, jen materiální/izolované pozůstatky (hospodářský dvůr, mlýn apod.), úplný zánik (relikty, </a:t>
            </a:r>
            <a:r>
              <a:rPr lang="cs-CZ" dirty="0" err="1"/>
              <a:t>plužiny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30" y="1863411"/>
            <a:ext cx="6671898" cy="465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9705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r>
              <a:rPr lang="cs-CZ" dirty="0"/>
              <a:t>Vojenské újezdy – zmizelý </a:t>
            </a:r>
            <a:r>
              <a:rPr lang="cs-CZ" dirty="0" smtClean="0"/>
              <a:t>venkov (SEIDL, CHROMÝ 2011)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147248" cy="4873752"/>
          </a:xfrm>
        </p:spPr>
        <p:txBody>
          <a:bodyPr>
            <a:normAutofit/>
          </a:bodyPr>
          <a:lstStyle/>
          <a:p>
            <a:r>
              <a:rPr lang="cs-CZ" dirty="0" smtClean="0"/>
              <a:t>Venkov </a:t>
            </a:r>
            <a:r>
              <a:rPr lang="cs-CZ" dirty="0"/>
              <a:t>„bez života“, ale s významným přírodním </a:t>
            </a:r>
            <a:r>
              <a:rPr lang="cs-CZ" dirty="0" smtClean="0"/>
              <a:t>kapitálem / Stávající </a:t>
            </a:r>
            <a:r>
              <a:rPr lang="cs-CZ" dirty="0"/>
              <a:t>a zrušené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049" y="2276873"/>
            <a:ext cx="7251907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411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280920" cy="194421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Zpětné </a:t>
            </a:r>
            <a:r>
              <a:rPr lang="cs-CZ" dirty="0"/>
              <a:t>začleňování a „zcivilňování“ (konverze) těchto </a:t>
            </a:r>
            <a:r>
              <a:rPr lang="cs-CZ" dirty="0" err="1"/>
              <a:t>marginalizovaných</a:t>
            </a:r>
            <a:r>
              <a:rPr lang="cs-CZ" dirty="0"/>
              <a:t> území do regionálních struktur</a:t>
            </a:r>
          </a:p>
          <a:p>
            <a:r>
              <a:rPr lang="cs-CZ" dirty="0"/>
              <a:t>Bariérový hraniční efekt újezdní hranice</a:t>
            </a:r>
          </a:p>
          <a:p>
            <a:r>
              <a:rPr lang="cs-CZ" dirty="0"/>
              <a:t>Podpora šetrných forem turismu</a:t>
            </a:r>
          </a:p>
          <a:p>
            <a:r>
              <a:rPr lang="cs-CZ" dirty="0"/>
              <a:t>Demograficko-strukturální index – stupeň perifernosti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84" y="2348880"/>
            <a:ext cx="758912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20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1" y="2564904"/>
            <a:ext cx="8423946" cy="309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0798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Pohřbívání a </a:t>
            </a:r>
            <a:r>
              <a:rPr lang="cs-CZ" dirty="0" smtClean="0"/>
              <a:t>hřbitovy (HUPKOVÁ 2011)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Přes </a:t>
            </a:r>
            <a:r>
              <a:rPr lang="cs-CZ" dirty="0"/>
              <a:t>neodmyslitelnou součást života nadále toto téma ze společnosti vytěsňováno (tabuizace smrti)</a:t>
            </a:r>
          </a:p>
          <a:p>
            <a:r>
              <a:rPr lang="cs-CZ" dirty="0"/>
              <a:t>Podíl věřících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66889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2780928"/>
            <a:ext cx="8136904" cy="4293096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míra religiozity vs. </a:t>
            </a:r>
            <a:r>
              <a:rPr lang="cs-CZ" dirty="0"/>
              <a:t>míra kremace (nejvyšší v Evropě – 2008 81 %, SK 17 %; korelace s politickým vývojem), počet krematorií </a:t>
            </a:r>
          </a:p>
          <a:p>
            <a:r>
              <a:rPr lang="cs-CZ" dirty="0"/>
              <a:t>Vlastníci hřbitovů: samospráva (obec), stát + kraj, církve a náboženské společnosti, soukromé osoby; neveřejná pohřebiště</a:t>
            </a:r>
          </a:p>
          <a:p>
            <a:r>
              <a:rPr lang="cs-CZ" dirty="0"/>
              <a:t>Města – kremace vs. venkov – </a:t>
            </a:r>
            <a:r>
              <a:rPr lang="cs-CZ" dirty="0" err="1"/>
              <a:t>inhumace</a:t>
            </a:r>
            <a:r>
              <a:rPr lang="cs-CZ" dirty="0"/>
              <a:t> (pohřeb do země); vysoký podíl pohřbů bez obřadu vs. celá vesnice, záležitost světská vs. církevní</a:t>
            </a:r>
          </a:p>
          <a:p>
            <a:r>
              <a:rPr lang="cs-CZ" dirty="0"/>
              <a:t>Finanční náročnost, zájem rodiny o zemřelého a aktivní účast na pohřebních ceremoniích</a:t>
            </a:r>
          </a:p>
          <a:p>
            <a:r>
              <a:rPr lang="cs-CZ" dirty="0"/>
              <a:t>Existence kostela v obci</a:t>
            </a:r>
          </a:p>
          <a:p>
            <a:r>
              <a:rPr lang="cs-CZ" dirty="0"/>
              <a:t>Hřbitov jako kronika osídlení a demografického vývoje, významné osobnosti Česka, regionálního a lokálního významu</a:t>
            </a:r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657" y="0"/>
            <a:ext cx="4806344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87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4" y="1124744"/>
            <a:ext cx="8215606" cy="456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05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0038"/>
            <a:ext cx="7272808" cy="570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546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836712"/>
            <a:ext cx="7467600" cy="487375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Hledání</a:t>
            </a:r>
            <a:r>
              <a:rPr lang="cs-CZ" dirty="0"/>
              <a:t>, výběr, stanovení kritérií – až 40 (DEWEY), základ – počet obyvatel a hustota zalidnění</a:t>
            </a:r>
          </a:p>
          <a:p>
            <a:r>
              <a:rPr lang="cs-CZ" dirty="0"/>
              <a:t>Po 2. světové válce – kontinuum město – venkov, sociologický přístup – sociologie vztahů města a venkova (</a:t>
            </a:r>
            <a:r>
              <a:rPr lang="cs-CZ" dirty="0" err="1"/>
              <a:t>rurban</a:t>
            </a:r>
            <a:r>
              <a:rPr lang="cs-CZ" dirty="0"/>
              <a:t> sociology), utváření jednotného typu sociální organizace pro celou společnost, jednotné struktury populace, interakce a participace, kultury a </a:t>
            </a:r>
            <a:r>
              <a:rPr lang="cs-CZ" dirty="0" smtClean="0"/>
              <a:t>hodnot</a:t>
            </a:r>
          </a:p>
          <a:p>
            <a:r>
              <a:rPr lang="cs-CZ" dirty="0"/>
              <a:t>Specifika příměstských oblastí (</a:t>
            </a:r>
            <a:r>
              <a:rPr lang="cs-CZ" dirty="0" err="1"/>
              <a:t>rural</a:t>
            </a:r>
            <a:r>
              <a:rPr lang="cs-CZ" dirty="0"/>
              <a:t> </a:t>
            </a:r>
            <a:r>
              <a:rPr lang="cs-CZ" dirty="0" err="1"/>
              <a:t>urban</a:t>
            </a:r>
            <a:r>
              <a:rPr lang="cs-CZ" dirty="0"/>
              <a:t> </a:t>
            </a:r>
            <a:r>
              <a:rPr lang="cs-CZ" dirty="0" err="1"/>
              <a:t>fridge</a:t>
            </a:r>
            <a:r>
              <a:rPr lang="cs-CZ" dirty="0"/>
              <a:t>, </a:t>
            </a:r>
            <a:r>
              <a:rPr lang="cs-CZ" dirty="0" err="1"/>
              <a:t>suburbs</a:t>
            </a:r>
            <a:r>
              <a:rPr lang="cs-CZ" dirty="0"/>
              <a:t>) </a:t>
            </a:r>
          </a:p>
          <a:p>
            <a:r>
              <a:rPr lang="cs-CZ" dirty="0"/>
              <a:t>U nás počátky – poměšťování pražského okolí (ULLRICH 1938)</a:t>
            </a:r>
          </a:p>
          <a:p>
            <a:r>
              <a:rPr lang="cs-CZ" dirty="0"/>
              <a:t>Místo tzv. druhého bydlení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642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815</TotalTime>
  <Words>1595</Words>
  <Application>Microsoft Office PowerPoint</Application>
  <PresentationFormat>Předvádění na obrazovce (4:3)</PresentationFormat>
  <Paragraphs>286</Paragraphs>
  <Slides>61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2" baseType="lpstr">
      <vt:lpstr>Arkýř</vt:lpstr>
      <vt:lpstr>Venkov</vt:lpstr>
      <vt:lpstr>Vymezení</vt:lpstr>
      <vt:lpstr>Protiklad venkov – město (KIRK 1980) </vt:lpstr>
      <vt:lpstr>Definice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Venkov v sociologii (MSgS, VSgS - ???)</vt:lpstr>
      <vt:lpstr>(TAYLOR, JONES)</vt:lpstr>
      <vt:lpstr>Typologie městských a venkovských oblastí (ESPON 2018)</vt:lpstr>
      <vt:lpstr>Strukturální typologie venkovských regionů</vt:lpstr>
      <vt:lpstr>Typologie výkonnosti venkovských regionů</vt:lpstr>
      <vt:lpstr>Městské a venkovské regiony – územní synopse</vt:lpstr>
      <vt:lpstr>Potenciál dopravní dostupnosti, multimodální, podle typologie město-venkov</vt:lpstr>
      <vt:lpstr>Geografická specifika</vt:lpstr>
      <vt:lpstr>Regiony geografických specifik</vt:lpstr>
      <vt:lpstr>Integrovaný pohled – územní synopse</vt:lpstr>
      <vt:lpstr>Územní vize a plány</vt:lpstr>
      <vt:lpstr>CZ:  </vt:lpstr>
      <vt:lpstr>Prezentace aplikace PowerPoint</vt:lpstr>
      <vt:lpstr>Charakteristika a vývoj českého venkova (PERLÍN 2010)</vt:lpstr>
      <vt:lpstr>Fuzzy přístup – vymezení venkova (a města) (pászto, burian, marek, voženílek, tuček 2016)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1945 – 1989</vt:lpstr>
      <vt:lpstr>Prezentace aplikace PowerPoint</vt:lpstr>
      <vt:lpstr>Vývoj situace po roce 1990</vt:lpstr>
      <vt:lpstr>Typologie  (PERLÍN, KUČEROVÁ, KUČERA, MARADA 2011) </vt:lpstr>
      <vt:lpstr>Výsledná typologie</vt:lpstr>
      <vt:lpstr>Hlavní závěry (PERLÍN a kol. 2011):</vt:lpstr>
      <vt:lpstr>Sídelní a správní struktura </vt:lpstr>
      <vt:lpstr>Velikostní struktura (ČSÚ, 2018)</vt:lpstr>
      <vt:lpstr>Veřejná správa resp. územní samospráva (PERLÍN, NETRDOVÁ 2011)</vt:lpstr>
      <vt:lpstr>Hodnoty venkovské krajiny  (KUČERA, FIALOVÁ 2011)</vt:lpstr>
      <vt:lpstr>Prezentace aplikace PowerPoint</vt:lpstr>
      <vt:lpstr>Lidský kapitál  (JANČÁK, CHROMÝ, KUČEROVÁ, PILEČEK 2011)</vt:lpstr>
      <vt:lpstr>Sociální kapitál  (JANČÁK, CHROMÝ, KUČEROVÁ, PILEČEK 2011)</vt:lpstr>
      <vt:lpstr>Prezentace aplikace PowerPoint</vt:lpstr>
      <vt:lpstr>Život/žití na venkově  (KUČEROVÁ, KUČERA / CHROMÝ, JANČÁK, KUČEROVÁ, NETRDOVÁ, VONDRÁČKOVÁ 2011)</vt:lpstr>
      <vt:lpstr>Prezentace aplikace PowerPoint</vt:lpstr>
      <vt:lpstr>Prezentace aplikace PowerPoint</vt:lpstr>
      <vt:lpstr>Rekreační funkce venkovského prostoru (FIALOVÁ, KADLECOVÁ, NOŽIČKOVÁ 2011)</vt:lpstr>
      <vt:lpstr>Prezentace aplikace PowerPoint</vt:lpstr>
      <vt:lpstr>Prezentace aplikace PowerPoint</vt:lpstr>
      <vt:lpstr>Sakrální objekty na českém venkově </vt:lpstr>
      <vt:lpstr>Dopravní obslužnost (MARADA, KVĚTOŇ 2011) </vt:lpstr>
      <vt:lpstr>Školství na venkově (KUČEROVÁ 2011)</vt:lpstr>
      <vt:lpstr>Prezentace aplikace PowerPoint</vt:lpstr>
      <vt:lpstr>Zaniklá sídla na venkově (KUČERA 2011) </vt:lpstr>
      <vt:lpstr>Prezentace aplikace PowerPoint</vt:lpstr>
      <vt:lpstr>Prezentace aplikace PowerPoint</vt:lpstr>
      <vt:lpstr>Vojenské újezdy – zmizelý venkov (SEIDL, CHROMÝ 2011)</vt:lpstr>
      <vt:lpstr>Prezentace aplikace PowerPoint</vt:lpstr>
      <vt:lpstr>Pohřbívání a hřbitovy (HUPKOVÁ 2011) 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jerabek</dc:creator>
  <cp:lastModifiedBy>jerabek</cp:lastModifiedBy>
  <cp:revision>52</cp:revision>
  <dcterms:created xsi:type="dcterms:W3CDTF">2020-01-31T15:36:36Z</dcterms:created>
  <dcterms:modified xsi:type="dcterms:W3CDTF">2020-03-26T16:10:33Z</dcterms:modified>
</cp:coreProperties>
</file>