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71" r:id="rId2"/>
    <p:sldId id="384" r:id="rId3"/>
    <p:sldId id="372" r:id="rId4"/>
    <p:sldId id="373" r:id="rId5"/>
    <p:sldId id="376" r:id="rId6"/>
    <p:sldId id="374" r:id="rId7"/>
    <p:sldId id="377" r:id="rId8"/>
    <p:sldId id="378" r:id="rId9"/>
    <p:sldId id="380" r:id="rId10"/>
    <p:sldId id="381" r:id="rId11"/>
    <p:sldId id="382" r:id="rId12"/>
    <p:sldId id="379" r:id="rId13"/>
    <p:sldId id="388" r:id="rId14"/>
    <p:sldId id="383" r:id="rId15"/>
    <p:sldId id="375" r:id="rId16"/>
    <p:sldId id="385" r:id="rId17"/>
    <p:sldId id="386" r:id="rId18"/>
    <p:sldId id="389" r:id="rId19"/>
    <p:sldId id="390" r:id="rId20"/>
    <p:sldId id="396" r:id="rId21"/>
    <p:sldId id="394" r:id="rId22"/>
    <p:sldId id="393" r:id="rId23"/>
    <p:sldId id="392" r:id="rId24"/>
    <p:sldId id="395" r:id="rId25"/>
    <p:sldId id="512" r:id="rId26"/>
    <p:sldId id="513" r:id="rId27"/>
    <p:sldId id="387" r:id="rId28"/>
    <p:sldId id="398" r:id="rId29"/>
    <p:sldId id="399" r:id="rId30"/>
    <p:sldId id="401" r:id="rId31"/>
    <p:sldId id="418" r:id="rId32"/>
    <p:sldId id="510" r:id="rId33"/>
    <p:sldId id="404" r:id="rId34"/>
    <p:sldId id="406" r:id="rId35"/>
    <p:sldId id="419" r:id="rId36"/>
    <p:sldId id="511" r:id="rId37"/>
    <p:sldId id="413" r:id="rId38"/>
    <p:sldId id="414" r:id="rId39"/>
    <p:sldId id="415" r:id="rId40"/>
    <p:sldId id="274" r:id="rId41"/>
    <p:sldId id="275" r:id="rId42"/>
    <p:sldId id="276" r:id="rId43"/>
    <p:sldId id="273" r:id="rId44"/>
    <p:sldId id="416" r:id="rId45"/>
    <p:sldId id="41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Kvarda" initials="OK" lastIdx="1" clrIdx="0">
    <p:extLst>
      <p:ext uri="{19B8F6BF-5375-455C-9EA6-DF929625EA0E}">
        <p15:presenceInfo xmlns:p15="http://schemas.microsoft.com/office/powerpoint/2012/main" userId="Ondřej Kvar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5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8CED5-6F83-41E7-A126-9A39EAED9EF7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68DC-A64E-4C62-B3D0-AF2AA1F13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19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82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65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0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48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7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62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62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30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70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1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3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8A069-D139-41F5-B2B8-E96E1B0A4704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6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l.vsb.cz/~hor10/Vyuka/PAD/PAD_skripta2022.pdf" TargetMode="External"/><Relationship Id="rId7" Type="http://schemas.openxmlformats.org/officeDocument/2006/relationships/hyperlink" Target="https://core.ac.uk/download/161962896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K-means" TargetMode="External"/><Relationship Id="rId5" Type="http://schemas.openxmlformats.org/officeDocument/2006/relationships/hyperlink" Target="https://geodacenter.github.io/documentation.html" TargetMode="External"/><Relationship Id="rId4" Type="http://schemas.openxmlformats.org/officeDocument/2006/relationships/hyperlink" Target="https://gistbok.ucgis.org/bok-topics/classification-and-clusterin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7/s41599-019-0242-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articles/s41599-019-0242-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l.vsb.cz/~hor10/Vyuka/PAD/PAD_skripta2022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ographynotes.com/articles/4-important-measures-of-transport-networks-with-diagram/165" TargetMode="External"/><Relationship Id="rId5" Type="http://schemas.openxmlformats.org/officeDocument/2006/relationships/hyperlink" Target="https://transportgeography.org/contents/methods/graph-theory-measures-indices/" TargetMode="External"/><Relationship Id="rId4" Type="http://schemas.openxmlformats.org/officeDocument/2006/relationships/hyperlink" Target="https://transportgeography.org/contents/chapter2/geography-of-transportation-network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muni.cz/auth/th/aujpp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geomatika.kma.zcu.cz/studium/dp/2009/Sladky__Sitove_analyzy_v_GIS_pro_slozky_IZS__DP.pdf" TargetMode="External"/><Relationship Id="rId3" Type="http://schemas.openxmlformats.org/officeDocument/2006/relationships/hyperlink" Target="http://gisak.vsb.cz/~pen63/Systemy_GIS_v_PO/Navod_ke_cvicenim.pdf" TargetMode="External"/><Relationship Id="rId7" Type="http://schemas.openxmlformats.org/officeDocument/2006/relationships/hyperlink" Target="http://faculty.biu.ac.il/~shnaidh/zooloo/trnsprt2/ws_NetAnalystIntroSlides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is.zcu.cz/studium/agi/referaty/2009/Cejka_SilnicniDatasetProArcCR500/" TargetMode="External"/><Relationship Id="rId5" Type="http://schemas.openxmlformats.org/officeDocument/2006/relationships/hyperlink" Target="http://gis-service.com/arcgis-network-analist-step-3/" TargetMode="External"/><Relationship Id="rId4" Type="http://schemas.openxmlformats.org/officeDocument/2006/relationships/hyperlink" Target="http://webhelp.esri.com/arcgiSDEsktop/9.3/index.cfm?TopicName=welcome" TargetMode="External"/><Relationship Id="rId9" Type="http://schemas.openxmlformats.org/officeDocument/2006/relationships/hyperlink" Target="http://theses.cz/id/emr5k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3">
            <a:extLst>
              <a:ext uri="{FF2B5EF4-FFF2-40B4-BE49-F238E27FC236}">
                <a16:creationId xmlns:a16="http://schemas.microsoft.com/office/drawing/2014/main" id="{6A891B41-363B-4EFD-8FC3-B7E640799C18}"/>
              </a:ext>
            </a:extLst>
          </p:cNvPr>
          <p:cNvSpPr txBox="1">
            <a:spLocks/>
          </p:cNvSpPr>
          <p:nvPr/>
        </p:nvSpPr>
        <p:spPr>
          <a:xfrm>
            <a:off x="298877" y="2900365"/>
            <a:ext cx="85212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300" b="1" i="0" u="none" strike="noStrike" kern="0" cap="none" spc="0" normalizeH="0" baseline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Multivariační</a:t>
            </a:r>
            <a:r>
              <a:rPr kumimoji="0" lang="cs-CZ" sz="33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analýzy v prostorových aplikacích – shlukování </a:t>
            </a:r>
          </a:p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kern="0" dirty="0">
              <a:solidFill>
                <a:srgbClr val="0000DC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3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Geoinformatika a doprava</a:t>
            </a:r>
          </a:p>
        </p:txBody>
      </p:sp>
      <p:sp>
        <p:nvSpPr>
          <p:cNvPr id="17" name="Zástupný objekt pre pätu 1">
            <a:extLst>
              <a:ext uri="{FF2B5EF4-FFF2-40B4-BE49-F238E27FC236}">
                <a16:creationId xmlns:a16="http://schemas.microsoft.com/office/drawing/2014/main" id="{4298CD20-AE47-4E54-B6A5-0B2A60AED5EE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24" name="Zástupný objekt pre číslo snímky 2">
            <a:extLst>
              <a:ext uri="{FF2B5EF4-FFF2-40B4-BE49-F238E27FC236}">
                <a16:creationId xmlns:a16="http://schemas.microsoft.com/office/drawing/2014/main" id="{CC1E1FF2-5655-472E-98C2-7753C54D367B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CC10BB-AB7C-426F-8753-E4B16B3C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194407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17C2BA-37FD-476C-92B1-9D89FA0F5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194407"/>
            <a:ext cx="1277113" cy="9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5590030" cy="316753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Např.: metoda nejbližšího souseda,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</a:rPr>
              <a:t>Wardova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metoda, … </a:t>
            </a: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chemeClr val="tx1"/>
                </a:solidFill>
                <a:latin typeface="Arial"/>
              </a:rPr>
              <a:t>aglomerační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= opakované spojování dvou shluků až do jednoho počínaje jednotlivými objekty jako jednoprvkovými shluky </a:t>
            </a: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 err="1">
                <a:solidFill>
                  <a:schemeClr val="tx1"/>
                </a:solidFill>
                <a:latin typeface="Arial"/>
              </a:rPr>
              <a:t>divizivní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= opakované rozdělování nějakého shluku až na jednotlivé prvky počínaje jedním shlukem se všemi objekty</a:t>
            </a: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Grafické zobrazení: </a:t>
            </a:r>
            <a:r>
              <a:rPr lang="cs-CZ" sz="1600" kern="0" dirty="0" err="1">
                <a:solidFill>
                  <a:schemeClr val="tx1"/>
                </a:solidFill>
                <a:latin typeface="Arial"/>
              </a:rPr>
              <a:t>dendrogramu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= stromový diagram</a:t>
            </a: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Vhodné pro aplikace vyžadující hierarchii shluků, např. taxonomie tříd objektů</a:t>
            </a: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63748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Hierarchické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shlukování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194" name="Picture 2" descr="Single link hierarchical clustering toy example">
            <a:extLst>
              <a:ext uri="{FF2B5EF4-FFF2-40B4-BE49-F238E27FC236}">
                <a16:creationId xmlns:a16="http://schemas.microsoft.com/office/drawing/2014/main" id="{DAD25BEA-387E-1443-A87E-7ADC2F49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89" y="37921"/>
            <a:ext cx="2160000" cy="196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earest neighbors">
            <a:extLst>
              <a:ext uri="{FF2B5EF4-FFF2-40B4-BE49-F238E27FC236}">
                <a16:creationId xmlns:a16="http://schemas.microsoft.com/office/drawing/2014/main" id="{3B69F3BE-64B5-5ED5-07D5-41A4FE62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89" y="1935969"/>
            <a:ext cx="2160000" cy="19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ingle linkage iterations">
            <a:extLst>
              <a:ext uri="{FF2B5EF4-FFF2-40B4-BE49-F238E27FC236}">
                <a16:creationId xmlns:a16="http://schemas.microsoft.com/office/drawing/2014/main" id="{771E302B-F734-0208-770B-534D9FBD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7" y="3899607"/>
            <a:ext cx="2993772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8200" name="Picture 8" descr="Dendrogram (k=5)">
            <a:extLst>
              <a:ext uri="{FF2B5EF4-FFF2-40B4-BE49-F238E27FC236}">
                <a16:creationId xmlns:a16="http://schemas.microsoft.com/office/drawing/2014/main" id="{7E2474F7-43ED-D2FA-44DF-E21CDF42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85" y="53456"/>
            <a:ext cx="4116395" cy="668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ierarchical cluster map (Ward, k=5)">
            <a:extLst>
              <a:ext uri="{FF2B5EF4-FFF2-40B4-BE49-F238E27FC236}">
                <a16:creationId xmlns:a16="http://schemas.microsoft.com/office/drawing/2014/main" id="{A64B8F6F-35EE-7698-F2B5-7692D8D7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" y="3564489"/>
            <a:ext cx="4713490" cy="317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49D6EBAC-BD8A-FD06-BEB3-EBFC78B455F7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8674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…</a:t>
            </a: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220" name="Picture 4" descr="Hierarchical clustering option">
            <a:extLst>
              <a:ext uri="{FF2B5EF4-FFF2-40B4-BE49-F238E27FC236}">
                <a16:creationId xmlns:a16="http://schemas.microsoft.com/office/drawing/2014/main" id="{DA65E785-A5E0-A2AF-5B77-D96DF1AD2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0" y="53456"/>
            <a:ext cx="21145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ierarchical clustering variable selection">
            <a:extLst>
              <a:ext uri="{FF2B5EF4-FFF2-40B4-BE49-F238E27FC236}">
                <a16:creationId xmlns:a16="http://schemas.microsoft.com/office/drawing/2014/main" id="{6B94649F-A206-05FC-F050-01418D2C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45" y="69574"/>
            <a:ext cx="1948778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0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8474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„D</a:t>
            </a:r>
            <a:r>
              <a:rPr lang="en-US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ensity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-based spatial clustering of applications with noise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Vychází z hustoty definované pro blízké okolí každého objektu, z dosažitelnosti objektů zjištěné na základě této hustoty a propojenosti dvou objektů ověřené pomocí dosažitelnosti vybraných objektů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ení založen na vzdálenostech mezi objekty, a tím umožňuje nacházet shluky obecně libovolného tvaru (i shluky uvnitř jiného shluku)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evýhodou je nutnost zadat parametry hustoty, </a:t>
            </a:r>
            <a:b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</a:b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nebo minimální počet prvků ve shluku. 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75047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DBSCAN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74" name="Picture 2" descr="DBSCAN cluster map with d=3000 and MinPts = 4 ">
            <a:extLst>
              <a:ext uri="{FF2B5EF4-FFF2-40B4-BE49-F238E27FC236}">
                <a16:creationId xmlns:a16="http://schemas.microsoft.com/office/drawing/2014/main" id="{351D47AB-D252-55F9-2A77-118D27F4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05" y="3776870"/>
            <a:ext cx="4488907" cy="30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at map with bandwidth of 3000">
            <a:extLst>
              <a:ext uri="{FF2B5EF4-FFF2-40B4-BE49-F238E27FC236}">
                <a16:creationId xmlns:a16="http://schemas.microsoft.com/office/drawing/2014/main" id="{10567D56-4BE9-499B-D958-E0A94E49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69" y="4171463"/>
            <a:ext cx="2037843" cy="23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2F68389-401F-478D-8EFC-88788063A752}"/>
              </a:ext>
            </a:extLst>
          </p:cNvPr>
          <p:cNvSpPr txBox="1"/>
          <p:nvPr/>
        </p:nvSpPr>
        <p:spPr>
          <a:xfrm>
            <a:off x="6044143" y="6030834"/>
            <a:ext cx="1420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d=3000</a:t>
            </a:r>
            <a:endParaRPr lang="cs-CZ" dirty="0"/>
          </a:p>
          <a:p>
            <a:r>
              <a:rPr lang="en-US" dirty="0" err="1"/>
              <a:t>MinPts</a:t>
            </a:r>
            <a:r>
              <a:rPr lang="en-US" dirty="0"/>
              <a:t> =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7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4032900" cy="12470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GeoDa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QGIS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ArcGIS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Pro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30992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SOFTWARE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BC5418-9AFB-DBDC-B9A6-BF10A0421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25" t="29839" r="5895" b="27391"/>
          <a:stretch/>
        </p:blipFill>
        <p:spPr>
          <a:xfrm>
            <a:off x="6224282" y="106016"/>
            <a:ext cx="2919718" cy="38217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E2AA0B-2684-B16F-228F-5FE487E11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02" t="17659" r="485" b="35015"/>
          <a:stretch/>
        </p:blipFill>
        <p:spPr>
          <a:xfrm>
            <a:off x="3922645" y="4018871"/>
            <a:ext cx="3167270" cy="28391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E9974E-292C-4144-4658-C99694C1F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6" t="6868" r="68654" b="38568"/>
          <a:stretch/>
        </p:blipFill>
        <p:spPr>
          <a:xfrm>
            <a:off x="-1" y="2577354"/>
            <a:ext cx="3555825" cy="428824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BAA464C-909F-FC74-1A76-63A516C556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66" t="43108" r="7029" b="11160"/>
          <a:stretch/>
        </p:blipFill>
        <p:spPr>
          <a:xfrm>
            <a:off x="3200482" y="82636"/>
            <a:ext cx="2935275" cy="34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9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65183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Analýza hlavních komponent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Cílem je redukce původního počtu popisovaných proměnných novými veličinami (umělými), označenými jako komponenty, které shrnují informaci o původních proměnných za cenu minimální ztráty informace.</a:t>
            </a: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</a:endParaRP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Faktorová analýza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Cílem je popsat chování množiny cílových proměnných pomocí menšího počtu nových proměnných, označovaných jako faktory</a:t>
            </a: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</a:endParaRPr>
          </a:p>
          <a:p>
            <a:pPr marL="342900" lvl="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Diskriminační analýza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Slouží k nalezení pravidel resp. funkcí, podle kterých lze roztřídit objekty do jednotlivých známých tříd s využitím hodnot vybraných proměnných (diskriminátory).</a:t>
            </a:r>
            <a:endParaRPr kumimoji="0" lang="cs-CZ" sz="1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08687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Další metody </a:t>
            </a:r>
            <a:r>
              <a:rPr kumimoji="0" lang="cs-CZ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multivarianční</a:t>
            </a: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analýzy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  </a:t>
            </a:r>
            <a:endParaRPr kumimoji="0" lang="cs-CZ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5294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9672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HORÁK, Jiří. Prostorové analýzy dat. Ostrava: VŠB - Technická univerzita Ostrava, 2012. ISBN 978-80-248-4368-1. </a:t>
            </a: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https://homel.vsb.cz/~hor10/Vyuka/PAD/PAD_skripta2022.pdf</a:t>
            </a: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400" b="0" kern="0" dirty="0">
                <a:solidFill>
                  <a:srgbClr val="0000DC"/>
                </a:solidFill>
                <a:latin typeface="Arial"/>
                <a:ea typeface="+mj-ea"/>
                <a:cs typeface="+mj-cs"/>
                <a:hlinkClick r:id="rId4"/>
              </a:rPr>
              <a:t>https://gistbok.ucgis.org/bok-topics/classification-and-clustering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5"/>
              </a:rPr>
              <a:t>https://geodacenter.github.io/documentation.html</a:t>
            </a:r>
            <a:endParaRPr lang="cs-CZ" sz="14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400" b="0" kern="0" dirty="0">
                <a:solidFill>
                  <a:srgbClr val="0000DC"/>
                </a:solidFill>
                <a:latin typeface="Arial"/>
                <a:ea typeface="+mj-ea"/>
                <a:cs typeface="+mj-cs"/>
                <a:hlinkClick r:id="rId6"/>
              </a:rPr>
              <a:t>https://cs.wikipedia.org/wiki/K-means</a:t>
            </a: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400" b="0" kern="0" dirty="0">
                <a:solidFill>
                  <a:srgbClr val="0000DC"/>
                </a:solidFill>
                <a:latin typeface="Arial"/>
                <a:ea typeface="+mj-ea"/>
                <a:cs typeface="+mj-cs"/>
                <a:hlinkClick r:id="rId7"/>
              </a:rPr>
              <a:t>https://core.ac.uk/download/161962896.pdf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</a:t>
            </a:r>
            <a:endParaRPr lang="cs-CZ" sz="1400" b="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5972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ZDROJE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804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7679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mapování silničních a uličních sítí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logistika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plánování nové výstavby infrastruktury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sledování vozidel pomocí GPS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navigační systémy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aktuální zpravodajství o uzavírkách, dopravních nehodách a stavu vozovek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plánování silničních oprav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sjízdnost vodních toků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mapy cyklostezek a jejich poskytování prostřednictvím webových služeb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evidence vozidel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evidence letišť a nádraží a dalších dopravních uzlů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inteligentní mobilita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atd. …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92149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GEOINFORMATIKA V DOPRAVĚ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867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92149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GEOINFORMATIKA V DOPRAVĚ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26" name="Picture 2" descr="2.1 – The Geography of Transportation Networks | The Geography of Transport  Systems">
            <a:extLst>
              <a:ext uri="{FF2B5EF4-FFF2-40B4-BE49-F238E27FC236}">
                <a16:creationId xmlns:a16="http://schemas.microsoft.com/office/drawing/2014/main" id="{93E0F7C5-7219-3992-75E2-1CD270FD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268140"/>
            <a:ext cx="7663096" cy="47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4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02889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GEOINFORMATIKA V DOPRAVĚ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1BD78EFE-2BEC-3258-DA11-E10C75D7E381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8871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Statistický popis sítí 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Sí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ť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ová analýza – „stručně“ a „motivačně“ – </a:t>
            </a:r>
            <a:r>
              <a:rPr lang="cs-CZ" sz="2000" b="0" i="1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více viz Aplikovaná geoinformatika </a:t>
            </a:r>
          </a:p>
          <a:p>
            <a:pPr marR="0" lvl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tabLst/>
              <a:defRPr/>
            </a:pPr>
            <a:endParaRPr lang="cs-CZ" sz="20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040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82797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Statistický popis sítí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1BD78EFE-2BEC-3258-DA11-E10C75D7E381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76742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Síť, hrany a uzly (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</a:rPr>
              <a:t>nódy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) 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Deskriptory: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sítě jako celku: Gama index, Alfa index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relací jednotlivých segmentů sítě: stupeň uzlu (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nodalita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),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acccessibility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(dostupnost hran) </a:t>
            </a:r>
            <a:endParaRPr lang="cs-CZ" sz="1400" b="0" i="1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Základním topologickým aspektem sítě je způsob propojení jednotlivých segmentů – 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konektivita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Matice konektivity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6359265-54FC-C51A-0C73-041E0BB96BB7}"/>
              </a:ext>
            </a:extLst>
          </p:cNvPr>
          <p:cNvGrpSpPr/>
          <p:nvPr/>
        </p:nvGrpSpPr>
        <p:grpSpPr>
          <a:xfrm>
            <a:off x="2921410" y="4000526"/>
            <a:ext cx="6037059" cy="2477709"/>
            <a:chOff x="3047306" y="4326835"/>
            <a:chExt cx="6037059" cy="247770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32B74A0-5C9C-5AA2-A937-B7DEF34EC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145" t="38986" r="45073" b="35636"/>
            <a:stretch/>
          </p:blipFill>
          <p:spPr>
            <a:xfrm>
              <a:off x="3047306" y="4326835"/>
              <a:ext cx="6037059" cy="2477709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9E3EB06-7274-C008-76F2-8753A0BA09AF}"/>
                </a:ext>
              </a:extLst>
            </p:cNvPr>
            <p:cNvSpPr/>
            <p:nvPr/>
          </p:nvSpPr>
          <p:spPr>
            <a:xfrm>
              <a:off x="8269357" y="4465983"/>
              <a:ext cx="815008" cy="23385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6098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7679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Lai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S.,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Erbach-Schoenberg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E.z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.,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Pezzulo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C. et al.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Exploring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the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use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mobile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phone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data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for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national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migration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statistics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.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Palgrave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Commun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5, 34 (2019).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https://doi.org/10.1057/s41599-019-0242-9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Dostupné zde: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4"/>
              </a:rPr>
              <a:t>https://www.nature.com/articles/s41599-019-0242-9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cs-CZ" sz="1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Otázky:</a:t>
            </a:r>
          </a:p>
          <a:p>
            <a:pPr marL="800100" lvl="1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Data: 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Jaký typ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dat z mobilních telefonů byl použit</a:t>
            </a: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Jaká další data byla použita</a:t>
            </a: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</a:p>
          <a:p>
            <a:pPr marL="800100" lvl="1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Metodika: 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Jak byla data zpracovávána? </a:t>
            </a: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Jaká byla přesnost modelů?</a:t>
            </a:r>
          </a:p>
          <a:p>
            <a:pPr marL="800100" lvl="1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Diskuze: 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Jaké jsou limity použitích metod?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03608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ÚKOL Z MINULA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923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07268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Konektivita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1BD78EFE-2BEC-3258-DA11-E10C75D7E381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3720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Matice konektivity shrnuje informaci o tom, které segmenty sítě spolu souvisí (jsou bezprostředně spojeny).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Lze však charakterizovat i úroveň konektivity sítě jako celku.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Pro fixní počet vrcholů má síť s větším počtem spojů lepší konektivitu. Dále existuje </a:t>
            </a:r>
            <a:r>
              <a:rPr lang="cs-CZ" sz="1600" kern="0" dirty="0">
                <a:solidFill>
                  <a:schemeClr val="tx1"/>
                </a:solidFill>
                <a:latin typeface="Arial"/>
              </a:rPr>
              <a:t>minimální počet spojů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, který zajišťuje spojení všech vrcholů.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v – počet vrcholů sítě, e – počet hran sítě potom: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chemeClr val="tx1"/>
                </a:solidFill>
                <a:latin typeface="Arial"/>
              </a:rPr>
              <a:t>Minimálně propojená síť 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(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</a:rPr>
              <a:t>Minimally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</a:rPr>
              <a:t>conneted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network – MCN):  odstraníme–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</a:rPr>
              <a:t>li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jakoukoliv jednu hranu, síť se rozpadne na dvě části (subsystémy).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Beta index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: podíl počtu hran a počtu vrcholů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Jednoduché sítě a stromy mají hodnotu menší než 1, </a:t>
            </a:r>
            <a:b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komplexní sítě mají hodnotu vyšší než 1</a:t>
            </a: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. </a:t>
            </a:r>
            <a:endParaRPr kumimoji="0" lang="cs-CZ" sz="1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BE2F22-A282-191F-BA85-8392F61D9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72" t="54573" r="62754" b="35121"/>
          <a:stretch/>
        </p:blipFill>
        <p:spPr>
          <a:xfrm>
            <a:off x="868017" y="3148798"/>
            <a:ext cx="1113183" cy="53008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4F7C4C3-592E-6B33-B066-CD69BFDB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64" y="5110942"/>
            <a:ext cx="74295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71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52152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err="1">
                <a:solidFill>
                  <a:srgbClr val="0000DC"/>
                </a:solidFill>
                <a:latin typeface="Arial"/>
              </a:rPr>
              <a:t>Gamma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 index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44788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Poměr aktuálního a maximálního počtu vrcholů sítě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Maximální počet hran </a:t>
            </a: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lze vypočítat pro zadaný počet vrcholů, které spojují všechny vrcholy. Tedy maximální počet hran v síti o v vrcholech: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Hodnoty gama indexu jsou mezi 0 a 1, kde hodnota 1 označuje zcela propojenou síť je velmi nepravděpodobná.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 index je efektivní hodnota pro popis vývoje sítě v čase.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ACD4EF-90EB-AE18-76E1-CFC420DD2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37053" r="44493" b="50000"/>
          <a:stretch/>
        </p:blipFill>
        <p:spPr>
          <a:xfrm>
            <a:off x="987286" y="3401057"/>
            <a:ext cx="1997891" cy="8472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2BB774-2920-C319-5E58-35872E035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63280" r="44493" b="20248"/>
          <a:stretch/>
        </p:blipFill>
        <p:spPr>
          <a:xfrm>
            <a:off x="987286" y="1805623"/>
            <a:ext cx="1570383" cy="8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59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83864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Alfa index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508806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Další jednoduchou charakteristikou konektivity sítě je počet okruhů. Výskyt okruhů v síti značí možnost dostat se z jednoho místa do jiného alternativními cestami.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Síť s minimální konektivitou nemá žádný okruh.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chemeClr val="tx1"/>
                </a:solidFill>
                <a:latin typeface="Arial"/>
              </a:rPr>
              <a:t>Počet okruhů 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lze zjistit tak, že od aktuálního počtu hran v síti odečteme počet hran potřebný pro minimálně propojenou síť (MCN), tedy </a:t>
            </a:r>
            <a:r>
              <a:rPr lang="cs-CZ" sz="1600" b="0" i="1" kern="0" dirty="0">
                <a:solidFill>
                  <a:schemeClr val="tx1"/>
                </a:solidFill>
                <a:latin typeface="Arial"/>
              </a:rPr>
              <a:t>e-(v-1)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nebo </a:t>
            </a:r>
            <a:r>
              <a:rPr lang="cs-CZ" sz="1600" b="0" i="1" kern="0" dirty="0">
                <a:solidFill>
                  <a:schemeClr val="tx1"/>
                </a:solidFill>
                <a:latin typeface="Arial"/>
              </a:rPr>
              <a:t>e-v+1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Obdobně pro daný počet vrcholů je </a:t>
            </a:r>
            <a:r>
              <a:rPr lang="cs-CZ" sz="1600" kern="0" dirty="0">
                <a:solidFill>
                  <a:schemeClr val="tx1"/>
                </a:solidFill>
                <a:latin typeface="Arial"/>
              </a:rPr>
              <a:t>maximální počet okruhů 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roven 2v-5.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S oběma uvedenými počty okruhů lze vytvořit poměr aktuálního počtu k počtu maximálnímu – tedy tzv. </a:t>
            </a:r>
            <a:r>
              <a:rPr lang="cs-CZ" sz="1600" kern="0" dirty="0">
                <a:solidFill>
                  <a:schemeClr val="tx1"/>
                </a:solidFill>
                <a:latin typeface="Arial"/>
              </a:rPr>
              <a:t>alfa index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kern="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kern="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kern="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Stromy a jednoduché sítě budou mít hodnotu indexu 0. Hodnota 1 značí kompletně propojenou síť.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 index měří úroveň konektivity sítě nezávisle na počtu uzlů.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D709C2-7A2F-E0BF-9CFC-E1E8C00D6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5" t="54831" r="62826" b="31900"/>
          <a:stretch/>
        </p:blipFill>
        <p:spPr>
          <a:xfrm>
            <a:off x="896104" y="4035416"/>
            <a:ext cx="1482541" cy="8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44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20092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Křivolakost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5670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Skutečná délka linie dělena vzdáleností počátečního a koncového bodu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ENG: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Detour index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actual route distance/ straight line distance × 100/1</a:t>
            </a: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Lze aplikovat jak na jednotlivé linie (silnice, železnice), tak na celé sítě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32E55A8F-4F61-09F7-C60E-764C6BF989D1}"/>
              </a:ext>
            </a:extLst>
          </p:cNvPr>
          <p:cNvSpPr txBox="1">
            <a:spLocks/>
          </p:cNvSpPr>
          <p:nvPr/>
        </p:nvSpPr>
        <p:spPr>
          <a:xfrm>
            <a:off x="500400" y="3348220"/>
            <a:ext cx="241572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Hustota sítě 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79CFD78F-B5FD-0BD5-CBCD-13F5C5664A80}"/>
              </a:ext>
            </a:extLst>
          </p:cNvPr>
          <p:cNvSpPr txBox="1">
            <a:spLocks/>
          </p:cNvSpPr>
          <p:nvPr/>
        </p:nvSpPr>
        <p:spPr>
          <a:xfrm>
            <a:off x="499500" y="4119606"/>
            <a:ext cx="8064900" cy="12470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L: Délka linií (km),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S: plochu </a:t>
            </a: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(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km</a:t>
            </a:r>
            <a:r>
              <a:rPr lang="cs-CZ" sz="1600" b="0" kern="0" baseline="30000" dirty="0">
                <a:solidFill>
                  <a:schemeClr val="tx1"/>
                </a:solidFill>
                <a:latin typeface="Arial"/>
              </a:rPr>
              <a:t>2</a:t>
            </a: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).</a:t>
            </a:r>
            <a:endParaRPr lang="cs-CZ" sz="16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Čím je síť hustší, tím je území rozvinutější</a:t>
            </a:r>
            <a:r>
              <a:rPr lang="en-US" sz="1600" b="0" kern="0" dirty="0">
                <a:solidFill>
                  <a:schemeClr val="tx1"/>
                </a:solidFill>
                <a:latin typeface="Arial"/>
              </a:rPr>
              <a:t>.</a:t>
            </a: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B2FF11-D0CA-7217-08A0-9C2659BE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6" y="5114153"/>
            <a:ext cx="100965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4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87793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err="1">
                <a:solidFill>
                  <a:srgbClr val="0000DC"/>
                </a:solidFill>
                <a:latin typeface="Arial"/>
              </a:rPr>
              <a:t>Nodalita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, dostupnost hran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5273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Jedná se o charakteristiku jednotlivých vrcholů či hran sítě.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Popisuje jejich dostupnost v rámci sítě.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Jednoduchým ukazatelem dostupnosti hrany v rámci sítě je, s kolika jinými hranami daná linie přímo souvisí.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Tuto informaci lze vyčíst z binární matice konektivity, pokud tuto doplníme řádkovým součtem.</a:t>
            </a: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E72482D-3E66-B012-EDF3-BDFE8507088B}"/>
              </a:ext>
            </a:extLst>
          </p:cNvPr>
          <p:cNvSpPr/>
          <p:nvPr/>
        </p:nvSpPr>
        <p:spPr>
          <a:xfrm>
            <a:off x="8143461" y="4139674"/>
            <a:ext cx="815008" cy="23385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1BCD5C5-DB38-E56E-C9F3-4F3BAACBB8B7}"/>
              </a:ext>
            </a:extLst>
          </p:cNvPr>
          <p:cNvGrpSpPr/>
          <p:nvPr/>
        </p:nvGrpSpPr>
        <p:grpSpPr>
          <a:xfrm>
            <a:off x="2921410" y="4000526"/>
            <a:ext cx="6037059" cy="2477709"/>
            <a:chOff x="3047306" y="4326835"/>
            <a:chExt cx="6037059" cy="247770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2989C6D4-70E7-6018-F16A-5E3624C9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145" t="38986" r="45073" b="35636"/>
            <a:stretch/>
          </p:blipFill>
          <p:spPr>
            <a:xfrm>
              <a:off x="3047306" y="4326835"/>
              <a:ext cx="6037059" cy="2477709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8B119FE-AF0B-954D-A605-F2D681A2BAC7}"/>
                </a:ext>
              </a:extLst>
            </p:cNvPr>
            <p:cNvSpPr/>
            <p:nvPr/>
          </p:nvSpPr>
          <p:spPr>
            <a:xfrm>
              <a:off x="8269357" y="4465983"/>
              <a:ext cx="815008" cy="23385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95695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38C4B0D-B3BF-6FF5-5AD8-A15F7357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5332" cy="64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86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AA4A441-5270-E2BB-515D-435F6B73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58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79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2114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HORÁK, Jiří. Prostorové analýzy dat. Ostrava: VŠB - Technická univerzita Ostrava, 2012. ISBN 978-80-248-4368-1. </a:t>
            </a: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https://homel.vsb.cz/~hor10/Vyuka/PAD/PAD_skripta2022.pdf</a:t>
            </a:r>
            <a:r>
              <a:rPr lang="cs-CZ" sz="14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4"/>
              </a:rPr>
              <a:t>https://transportgeography.org/contents/chapter2/geography-of-transportation-networks/</a:t>
            </a: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5"/>
              </a:rPr>
              <a:t>https://transportgeography.org/contents/methods/graph-theory-measures-indices/</a:t>
            </a: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6"/>
              </a:rPr>
              <a:t>https://www.geographynotes.com/articles/4-important-measures-of-transport-networks-with-diagram/165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Materiály předmětu Z6101 Základy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geostatistiky</a:t>
            </a:r>
            <a:endParaRPr lang="cs-CZ" sz="14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400" b="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5972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ZDROJE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9047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70586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Síťové analýzy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4076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hledání nejkratší – </a:t>
            </a:r>
            <a:r>
              <a:rPr lang="cs-CZ" sz="2000" b="0" i="1" kern="0" dirty="0">
                <a:solidFill>
                  <a:schemeClr val="tx1"/>
                </a:solidFill>
                <a:latin typeface="Arial"/>
              </a:rPr>
              <a:t>viz Aplikovaná geoinformatika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optimální trasy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stanovení obsluhovaných oblastí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analýza nejbližšího střediska obsluhy či zařízení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matice nákladů – náklady pro přesun zboží mezi dvojicí bodů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obslužnost bodů více auty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vytvoření cestovního itineráře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Obrázek 3" descr="191f6bdee8_46756272_o2.jpg">
            <a:extLst>
              <a:ext uri="{FF2B5EF4-FFF2-40B4-BE49-F238E27FC236}">
                <a16:creationId xmlns:a16="http://schemas.microsoft.com/office/drawing/2014/main" id="{36A91E59-79E4-9D94-DBE7-8451FD67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19312" r="6755" b="4407"/>
          <a:stretch>
            <a:fillRect/>
          </a:stretch>
        </p:blipFill>
        <p:spPr bwMode="auto">
          <a:xfrm>
            <a:off x="5556250" y="4652963"/>
            <a:ext cx="3479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207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76998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Síťový </a:t>
            </a:r>
            <a:r>
              <a:rPr lang="cs-CZ" kern="0" dirty="0" err="1">
                <a:solidFill>
                  <a:srgbClr val="0000DC"/>
                </a:solidFill>
                <a:latin typeface="Arial"/>
              </a:rPr>
              <a:t>dataset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Obrázek 3" descr="Sit.png">
            <a:extLst>
              <a:ext uri="{FF2B5EF4-FFF2-40B4-BE49-F238E27FC236}">
                <a16:creationId xmlns:a16="http://schemas.microsoft.com/office/drawing/2014/main" id="{58F4CA6B-A8E9-F767-8633-A0FD1DDA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3566" r="7719" b="7272"/>
          <a:stretch>
            <a:fillRect/>
          </a:stretch>
        </p:blipFill>
        <p:spPr bwMode="auto">
          <a:xfrm>
            <a:off x="5361610" y="169481"/>
            <a:ext cx="3596860" cy="26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51680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uzly, hrany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hranově / uzlově ohodnocený graf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orientovaný graf, planární graf?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pravidla konektivity (propojení)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atributy síťového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datasetu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: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Usage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Type (role atributu):</a:t>
            </a:r>
          </a:p>
          <a:p>
            <a:pPr marL="1257300" lvl="2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Cost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– náklad (časová délka)</a:t>
            </a:r>
          </a:p>
          <a:p>
            <a:pPr marL="1257300" lvl="2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descriptors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– vlastnost hrany (počet jízdních pruhů)</a:t>
            </a:r>
          </a:p>
          <a:p>
            <a:pPr marL="1257300" lvl="2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restrictions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– omezení směru (jednosměrka)</a:t>
            </a:r>
          </a:p>
          <a:p>
            <a:pPr marL="1257300" lvl="2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>
                <a:solidFill>
                  <a:schemeClr val="tx1"/>
                </a:solidFill>
                <a:latin typeface="Arial"/>
              </a:rPr>
              <a:t>hierarchy – priority hrany (třída silnice)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Units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, Data Type, Use by Default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750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1275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kern="0" dirty="0">
                <a:solidFill>
                  <a:schemeClr val="tx1"/>
                </a:solidFill>
                <a:latin typeface="Arial"/>
              </a:rPr>
              <a:t>Redukce množství dat a průzkumu multidimenzionálního atributového prostoru 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s cílem identifikovat malý počet zajímavých </a:t>
            </a:r>
            <a:r>
              <a:rPr lang="cs-CZ" sz="1800" b="0" kern="0" dirty="0" err="1">
                <a:solidFill>
                  <a:schemeClr val="tx1"/>
                </a:solidFill>
                <a:latin typeface="Arial"/>
              </a:rPr>
              <a:t>subdimenzí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 (resp. kombinací atributů), které pak mohou být zkoumány z prostorového hlediska (uplatnění klasických </a:t>
            </a:r>
            <a:r>
              <a:rPr lang="cs-CZ" sz="1800" b="0" kern="0" dirty="0" err="1">
                <a:solidFill>
                  <a:schemeClr val="tx1"/>
                </a:solidFill>
                <a:latin typeface="Arial"/>
              </a:rPr>
              <a:t>multivariačních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 metod a následně vizualizace výsledků a jejich interpretace).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kern="0" dirty="0">
                <a:solidFill>
                  <a:schemeClr val="tx1"/>
                </a:solidFill>
                <a:latin typeface="Arial"/>
              </a:rPr>
              <a:t>Průzkumu prostorových vzorů) a vztahů.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kern="0" dirty="0">
                <a:solidFill>
                  <a:schemeClr val="tx1"/>
                </a:solidFill>
                <a:latin typeface="Arial"/>
              </a:rPr>
              <a:t>Prostorová klasifikace 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a diskriminace („rozdělování)“.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93564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SHLUKOVÁNÍ – APLIKACE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2822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82343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Tvorba síťového </a:t>
            </a:r>
            <a:r>
              <a:rPr lang="cs-CZ" kern="0" dirty="0" err="1">
                <a:solidFill>
                  <a:srgbClr val="0000DC"/>
                </a:solidFill>
                <a:latin typeface="Arial"/>
              </a:rPr>
              <a:t>datasetu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879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kontrola a oprava topologie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Must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Not </a:t>
            </a:r>
            <a:r>
              <a:rPr lang="cs-CZ" b="0" kern="0" dirty="0" err="1">
                <a:solidFill>
                  <a:schemeClr val="tx1"/>
                </a:solidFill>
                <a:latin typeface="Arial"/>
              </a:rPr>
              <a:t>Have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b="0" kern="0" dirty="0" err="1">
                <a:solidFill>
                  <a:schemeClr val="tx1"/>
                </a:solidFill>
                <a:latin typeface="Arial"/>
              </a:rPr>
              <a:t>Pseudonodes</a:t>
            </a:r>
            <a:endParaRPr lang="cs-CZ" b="0" kern="0" dirty="0">
              <a:solidFill>
                <a:schemeClr val="tx1"/>
              </a:solidFill>
              <a:latin typeface="Arial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 err="1">
                <a:solidFill>
                  <a:schemeClr val="tx1"/>
                </a:solidFill>
                <a:latin typeface="Arial"/>
              </a:rPr>
              <a:t>Must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Not </a:t>
            </a:r>
            <a:r>
              <a:rPr lang="cs-CZ" b="0" kern="0" dirty="0" err="1">
                <a:solidFill>
                  <a:schemeClr val="tx1"/>
                </a:solidFill>
                <a:latin typeface="Arial"/>
              </a:rPr>
              <a:t>Overlap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, </a:t>
            </a:r>
            <a:r>
              <a:rPr lang="cs-CZ" b="0" kern="0" dirty="0" err="1">
                <a:solidFill>
                  <a:schemeClr val="tx1"/>
                </a:solidFill>
                <a:latin typeface="Arial"/>
              </a:rPr>
              <a:t>Must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 Not </a:t>
            </a:r>
            <a:r>
              <a:rPr lang="cs-CZ" b="0" kern="0" dirty="0" err="1">
                <a:solidFill>
                  <a:schemeClr val="tx1"/>
                </a:solidFill>
                <a:latin typeface="Arial"/>
              </a:rPr>
              <a:t>Self-Overlap</a:t>
            </a:r>
            <a:endParaRPr lang="cs-CZ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File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database &gt; New… &gt; Network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dataset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&gt; Network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dataset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wizard</a:t>
            </a: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politika propojení hran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Endpoint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Connectivity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pravidla odbočování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Global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Turns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přidání a nastavení parametrů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Evaluators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Lze využít existující (př.: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ArcGIS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Pro), ale ….</a:t>
            </a: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3" descr="top_ptavidla.gif">
            <a:extLst>
              <a:ext uri="{FF2B5EF4-FFF2-40B4-BE49-F238E27FC236}">
                <a16:creationId xmlns:a16="http://schemas.microsoft.com/office/drawing/2014/main" id="{11F8AF14-B4A2-9DBA-E3D1-774DEE81B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28" y="1104721"/>
            <a:ext cx="16097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4" descr="u-turn.png">
            <a:extLst>
              <a:ext uri="{FF2B5EF4-FFF2-40B4-BE49-F238E27FC236}">
                <a16:creationId xmlns:a16="http://schemas.microsoft.com/office/drawing/2014/main" id="{094D8BA8-ABA8-3098-EE39-7CDDC8AFB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50" y="3089944"/>
            <a:ext cx="12382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3CAA36C-8EAB-8939-33AB-76E78CE0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50" y="4989443"/>
            <a:ext cx="2679041" cy="177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250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82343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Tvorba síťového </a:t>
            </a:r>
            <a:r>
              <a:rPr lang="cs-CZ" kern="0" dirty="0" err="1">
                <a:solidFill>
                  <a:srgbClr val="0000DC"/>
                </a:solidFill>
                <a:latin typeface="Arial"/>
              </a:rPr>
              <a:t>datasetu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6874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Rychlost = náhrada (doplněk, povinný atribut) za(ke) vzdálenost(i) při tvorbě analýz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Slouží k výpočtu časové zátěže pro dané úseky a posléze také časové dostupnosti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Často se vychází z limitů (doporučených/průměrných…) rychlostí na jednotlivých třídách komunikací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9FF2BF-6753-2154-FC5A-6EA2B04F8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7" t="26200" r="24013" b="17800"/>
          <a:stretch/>
        </p:blipFill>
        <p:spPr>
          <a:xfrm>
            <a:off x="4481044" y="3684105"/>
            <a:ext cx="4553914" cy="30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12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50017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Hranově a uzlově ohodnocený graf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389C65B-CDBE-DF44-103D-83D0EABD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4" y="1245325"/>
            <a:ext cx="69850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527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97196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Optimální cesta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20727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úloha obchodního cestujícího (úloha minimálního Steinerova stromu)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rozšíření předchozích, spojení více bodů – hledá se </a:t>
            </a:r>
            <a:r>
              <a:rPr lang="cs-CZ" sz="2000" b="0" u="sng" kern="0" dirty="0">
                <a:solidFill>
                  <a:schemeClr val="tx1"/>
                </a:solidFill>
                <a:latin typeface="Arial"/>
              </a:rPr>
              <a:t>nejvýhodnější pořadí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Obrázek 3" descr="best_route.png">
            <a:extLst>
              <a:ext uri="{FF2B5EF4-FFF2-40B4-BE49-F238E27FC236}">
                <a16:creationId xmlns:a16="http://schemas.microsoft.com/office/drawing/2014/main" id="{1E731469-0BA5-FEE3-8562-3BE19B9B1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59" y="2986527"/>
            <a:ext cx="26098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 descr="Route2.png">
            <a:extLst>
              <a:ext uri="{FF2B5EF4-FFF2-40B4-BE49-F238E27FC236}">
                <a16:creationId xmlns:a16="http://schemas.microsoft.com/office/drawing/2014/main" id="{A33E2629-52FA-EB22-F4E9-26599C658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3264" r="5774"/>
          <a:stretch>
            <a:fillRect/>
          </a:stretch>
        </p:blipFill>
        <p:spPr bwMode="auto">
          <a:xfrm>
            <a:off x="5058270" y="3081512"/>
            <a:ext cx="396081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496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00109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Obsluhované oblasti 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407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vytváří areály dané potřebnými náklady na cestu ze střediska služeb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Facilities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Zástupný symbol pro obsah 3" descr="dojezdnost.png">
            <a:extLst>
              <a:ext uri="{FF2B5EF4-FFF2-40B4-BE49-F238E27FC236}">
                <a16:creationId xmlns:a16="http://schemas.microsoft.com/office/drawing/2014/main" id="{1ED51F45-70A4-E588-16F4-6C85F7D4031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9444" y="1982778"/>
            <a:ext cx="4121702" cy="4875706"/>
          </a:xfrm>
        </p:spPr>
      </p:pic>
      <p:pic>
        <p:nvPicPr>
          <p:cNvPr id="8" name="Obrázek 5" descr="obsluhovane_polygony.png">
            <a:extLst>
              <a:ext uri="{FF2B5EF4-FFF2-40B4-BE49-F238E27FC236}">
                <a16:creationId xmlns:a16="http://schemas.microsoft.com/office/drawing/2014/main" id="{AF08624B-02ED-3FB2-A06D-B1DE5C498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7159" r="9439" b="6631"/>
          <a:stretch>
            <a:fillRect/>
          </a:stretch>
        </p:blipFill>
        <p:spPr bwMode="auto">
          <a:xfrm>
            <a:off x="803345" y="3285103"/>
            <a:ext cx="30972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98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00109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Obsluhované oblasti 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6068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35D13FA-50B6-11BA-91D7-A60D533D05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81" y="1296608"/>
            <a:ext cx="8160672" cy="40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431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6068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00109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Obsluhované oblasti 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61CEA4D-C734-9C0A-A225-873A7FC2B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E8A99C7-67FE-D9B9-011C-01ABE20D9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2" t="14597" r="9710" b="5749"/>
          <a:stretch/>
        </p:blipFill>
        <p:spPr>
          <a:xfrm>
            <a:off x="467513" y="1104721"/>
            <a:ext cx="8208974" cy="574181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65BF54-F7E9-C9FC-D68A-D1489313E70B}"/>
              </a:ext>
            </a:extLst>
          </p:cNvPr>
          <p:cNvSpPr txBox="1"/>
          <p:nvPr/>
        </p:nvSpPr>
        <p:spPr>
          <a:xfrm>
            <a:off x="5764696" y="1013378"/>
            <a:ext cx="33793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https://is.muni.cz/auth/th/aujpp/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31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96129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Nebližší středisko obsluhy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407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hledá cestu mezi místem (Incident) a servisními středisky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Facilities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opačný přístup než předcházející obsluhované oblasti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Obrázek 3" descr="neblizsi_sluzba.png">
            <a:extLst>
              <a:ext uri="{FF2B5EF4-FFF2-40B4-BE49-F238E27FC236}">
                <a16:creationId xmlns:a16="http://schemas.microsoft.com/office/drawing/2014/main" id="{7A8E4109-B61F-E88F-C02B-4CD49FC66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29" y="3025479"/>
            <a:ext cx="36385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losest facility (static) | ArcGIS Maps SDK for Java | ArcGIS Developers">
            <a:extLst>
              <a:ext uri="{FF2B5EF4-FFF2-40B4-BE49-F238E27FC236}">
                <a16:creationId xmlns:a16="http://schemas.microsoft.com/office/drawing/2014/main" id="{198C9C3E-D671-20B2-E965-4A274372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" y="3040878"/>
            <a:ext cx="5115436" cy="25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988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28588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„OD“ matice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407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Origin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–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Destination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Cost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 Matrix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vytváří matici nákladů na cestu z bodu do ostatních bodů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</a:rPr>
              <a:t>Facilities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6" descr="od_matice.png">
            <a:extLst>
              <a:ext uri="{FF2B5EF4-FFF2-40B4-BE49-F238E27FC236}">
                <a16:creationId xmlns:a16="http://schemas.microsoft.com/office/drawing/2014/main" id="{7C1CECAB-FCFE-C4D7-7586-FA195EC1DA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80" y="4165397"/>
            <a:ext cx="69437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 descr="od_matrix.png">
            <a:extLst>
              <a:ext uri="{FF2B5EF4-FFF2-40B4-BE49-F238E27FC236}">
                <a16:creationId xmlns:a16="http://schemas.microsoft.com/office/drawing/2014/main" id="{7E8E34ED-306F-D620-8511-8B2907CA3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4" y="2840525"/>
            <a:ext cx="29908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44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95410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Obslužnost bodů více auty 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069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9E3E65C2-B999-C879-8D75-AFBAC9BBD349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407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„Rozvozní problém“, stanovení optimálních tras pro jednotlivé auta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výpočetně nejnáročnější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Obrázek 4" descr="veh_rout_pr.png">
            <a:extLst>
              <a:ext uri="{FF2B5EF4-FFF2-40B4-BE49-F238E27FC236}">
                <a16:creationId xmlns:a16="http://schemas.microsoft.com/office/drawing/2014/main" id="{88E0E677-9CD4-C990-CE18-AB29C806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" b="19044"/>
          <a:stretch>
            <a:fillRect/>
          </a:stretch>
        </p:blipFill>
        <p:spPr bwMode="auto">
          <a:xfrm>
            <a:off x="4575175" y="3284538"/>
            <a:ext cx="4318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3" descr="vehicle_routing.png">
            <a:extLst>
              <a:ext uri="{FF2B5EF4-FFF2-40B4-BE49-F238E27FC236}">
                <a16:creationId xmlns:a16="http://schemas.microsoft.com/office/drawing/2014/main" id="{5C727723-853E-9C47-FBE0-4A675FAD3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3506788" cy="2447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55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51680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kern="0" dirty="0">
                <a:solidFill>
                  <a:schemeClr val="tx1"/>
                </a:solidFill>
                <a:latin typeface="Arial"/>
              </a:rPr>
              <a:t>Shluková analýza 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je společný název pro celou řadu metod, jejichž cílem je využití informací z analýzy vícerozměrných dat k roztřídění množiny objektů do několika relativně homogenních podsouborů, označených jako shluky (</a:t>
            </a:r>
            <a:r>
              <a:rPr lang="cs-CZ" sz="1800" kern="0" dirty="0">
                <a:solidFill>
                  <a:schemeClr val="tx1"/>
                </a:solidFill>
                <a:latin typeface="Arial"/>
              </a:rPr>
              <a:t>clustery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).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Objekty uvnitř shluků mají být co nejvíce podobné a objekty patřících do různých shluků co nejvíce rozdílné. Podobnost mezi objekty je uplatněna jako kritérium pro tvorbu shluků objektů.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Podobnost se měří různými prostředky: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míry korelace – korelační koeficienty (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Pearsonův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,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Spearmanův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míry vzdálenosti – euklidovská vzdálenost,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Manhanattanská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vz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., …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míry asociace – </a:t>
            </a:r>
            <a:r>
              <a:rPr lang="cs-CZ" sz="1400" b="0" i="1" kern="0" dirty="0">
                <a:solidFill>
                  <a:schemeClr val="tx1"/>
                </a:solidFill>
                <a:latin typeface="Arial"/>
              </a:rPr>
              <a:t>nominální (kvalitativní) data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–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Sokalův-Michenerův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koeficient asociace, </a:t>
            </a:r>
            <a:r>
              <a:rPr lang="cs-CZ" sz="1400" b="0" kern="0" dirty="0" err="1">
                <a:solidFill>
                  <a:schemeClr val="tx1"/>
                </a:solidFill>
                <a:latin typeface="Arial"/>
              </a:rPr>
              <a:t>Russelův-Raoův</a:t>
            </a: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 koeficient asociace, …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400" b="0" kern="0" dirty="0">
              <a:solidFill>
                <a:schemeClr val="tx1"/>
              </a:solidFill>
              <a:latin typeface="Arial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>
                <a:solidFill>
                  <a:schemeClr val="tx1"/>
                </a:solidFill>
                <a:latin typeface="Arial"/>
              </a:rPr>
              <a:t>Korelační a vzdálenostní míry jsou míry metrických dat</a:t>
            </a:r>
            <a:endParaRPr lang="cs-CZ" sz="14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54236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SHLUKOVÁNÍ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965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287338"/>
            <a:ext cx="7543800" cy="1449387"/>
          </a:xfrm>
        </p:spPr>
        <p:txBody>
          <a:bodyPr/>
          <a:lstStyle/>
          <a:p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05AE996-FA89-4BDB-BDC2-0407A94BD704}"/>
              </a:ext>
            </a:extLst>
          </p:cNvPr>
          <p:cNvGrpSpPr/>
          <p:nvPr/>
        </p:nvGrpSpPr>
        <p:grpSpPr>
          <a:xfrm>
            <a:off x="0" y="15135"/>
            <a:ext cx="9159417" cy="5724636"/>
            <a:chOff x="0" y="584684"/>
            <a:chExt cx="9159417" cy="5724636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12C96751-137D-4939-A44A-D06415268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/>
            <a:stretch/>
          </p:blipFill>
          <p:spPr>
            <a:xfrm>
              <a:off x="0" y="584684"/>
              <a:ext cx="9159417" cy="5724636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AD1FDE9F-DE05-4CAC-B1D0-07618D841F2C}"/>
                </a:ext>
              </a:extLst>
            </p:cNvPr>
            <p:cNvSpPr/>
            <p:nvPr/>
          </p:nvSpPr>
          <p:spPr>
            <a:xfrm>
              <a:off x="5408385" y="2852936"/>
              <a:ext cx="43204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297791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287338"/>
            <a:ext cx="7543800" cy="144938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CA82376-FB9A-4846-8966-3CA82FE9B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555" y="188640"/>
            <a:ext cx="9159417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7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287338"/>
            <a:ext cx="7543800" cy="144938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C0F49B3-E88F-4EC2-8593-3858EEB2F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-12570" y="394727"/>
            <a:ext cx="9159416" cy="57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AA9A-3E9F-4D22-97AB-3727E04C7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287338"/>
            <a:ext cx="7543800" cy="144938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1D8AF6D-CA3F-4365-AAC3-259A1FCF3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153" y="604343"/>
            <a:ext cx="9153768" cy="57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08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95410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„</a:t>
            </a:r>
            <a:r>
              <a:rPr lang="cs-CZ" kern="0" dirty="0" err="1">
                <a:solidFill>
                  <a:srgbClr val="0000DC"/>
                </a:solidFill>
                <a:latin typeface="Arial"/>
              </a:rPr>
              <a:t>Loccation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 – </a:t>
            </a:r>
            <a:r>
              <a:rPr lang="cs-CZ" kern="0" dirty="0" err="1">
                <a:solidFill>
                  <a:srgbClr val="0000DC"/>
                </a:solidFill>
                <a:latin typeface="Arial"/>
              </a:rPr>
              <a:t>allocation</a:t>
            </a:r>
            <a:r>
              <a:rPr lang="cs-CZ" kern="0" dirty="0">
                <a:solidFill>
                  <a:srgbClr val="0000DC"/>
                </a:solidFill>
                <a:latin typeface="Arial"/>
              </a:rPr>
              <a:t>“</a:t>
            </a:r>
            <a:endParaRPr kumimoji="0" lang="cs-CZ" sz="3000" b="1" i="0" u="none" strike="noStrike" kern="0" cap="none" spc="0" normalizeH="0" baseline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069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9E3E65C2-B999-C879-8D75-AFBAC9BBD349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08723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Řešíme vhodné umístění různých zařízení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Minimalizování impedance (zátěže), maximalizování pokrytí, minimalizování zařízení, maximalizování návštěvnosti, maximalizování podílu na trhu, cílový podíl na trhu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2" descr="Choosing the best fire station facilities">
            <a:extLst>
              <a:ext uri="{FF2B5EF4-FFF2-40B4-BE49-F238E27FC236}">
                <a16:creationId xmlns:a16="http://schemas.microsoft.com/office/drawing/2014/main" id="{96503FA2-61FE-FFDA-581D-C8F2AE2B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81" y="2766351"/>
            <a:ext cx="5167089" cy="394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097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95410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Zdroje 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362544A-5C80-3134-793A-7F07DA84578F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069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9E3E65C2-B999-C879-8D75-AFBAC9BBD349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5676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3"/>
              </a:rPr>
              <a:t>http://gisak.vsb.cz/~pen63/Systemy_GIS_v_PO/Navod_ke_cvicenim.pdf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4"/>
              </a:rPr>
              <a:t>http://webhelp.esri.com/arcgiSDEsktop/9.3/index.cfm?TopicName=welcome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5"/>
              </a:rPr>
              <a:t>http://gis-service.com/arcgis-network-analist-step-3/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6"/>
              </a:rPr>
              <a:t>http://gis.zcu.cz/studium/agi/referaty/2009/Cejka_SilnicniDatasetProArcCR500/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7"/>
              </a:rPr>
              <a:t>http://faculty.biu.ac.il/~shnaidh/zooloo/trnsprt2/ws_NetAnalystIntroSlides.pdf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8"/>
              </a:rPr>
              <a:t>http://geomatika.kma.zcu.cz/studium/dp/2009/Sladky__Sitove_analyzy_v_GIS_pro_slozky_IZS__DP.pdf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hlinkClick r:id="rId9"/>
              </a:rPr>
              <a:t>http://theses.cz/id/emr5ky/</a:t>
            </a: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117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9669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cap="all" dirty="0" err="1">
                <a:solidFill>
                  <a:schemeClr val="tx1"/>
                </a:solidFill>
                <a:latin typeface="Arial"/>
              </a:rPr>
              <a:t>Univariate</a:t>
            </a: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 versus </a:t>
            </a:r>
            <a:r>
              <a:rPr lang="cs-CZ" sz="1800" kern="0" cap="all" dirty="0" err="1">
                <a:solidFill>
                  <a:schemeClr val="tx1"/>
                </a:solidFill>
                <a:latin typeface="Arial"/>
              </a:rPr>
              <a:t>Multivariate</a:t>
            </a:r>
            <a:endParaRPr lang="cs-CZ" sz="1400" b="0" kern="0" cap="all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78258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ROZDĚLENÍ METOD – počet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proměných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7EB76F-2C7D-104F-ACFF-3CFC6CE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09" y="4582191"/>
            <a:ext cx="6844538" cy="22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F5FF34-BCB2-CEF6-89C5-838B292B5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r="24429" b="-1"/>
          <a:stretch/>
        </p:blipFill>
        <p:spPr bwMode="auto">
          <a:xfrm>
            <a:off x="5871842" y="1218753"/>
            <a:ext cx="3079500" cy="33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F593D36-2086-F573-C5B3-5FE57EAE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" y="1914757"/>
            <a:ext cx="4271509" cy="28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0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18438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ROZDĚLENÍ METOD II. –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princip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 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8B5011-7FC6-7D7F-10E9-CBD8DBEE9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10" t="50000" r="32753" b="29324"/>
          <a:stretch/>
        </p:blipFill>
        <p:spPr>
          <a:xfrm>
            <a:off x="102" y="2716580"/>
            <a:ext cx="9143898" cy="20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74250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solidFill>
                  <a:srgbClr val="0000DC"/>
                </a:solidFill>
                <a:latin typeface="Arial"/>
              </a:rPr>
              <a:t>ROZDĚLENÍ METOD IIO. – „prostorovost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“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496B88DB-119C-C100-7C80-2462591F360B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5635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Lze pracovat jen s atributy! (bez prostorové složky)  </a:t>
            </a:r>
            <a:r>
              <a:rPr lang="cs-CZ" sz="1800" b="0" kern="0" dirty="0">
                <a:solidFill>
                  <a:schemeClr val="tx1"/>
                </a:solidFill>
                <a:latin typeface="Arial"/>
                <a:sym typeface="Wingdings" panose="05000000000000000000" pitchFamily="2" charset="2"/>
              </a:rPr>
              <a:t> Statistika apod. </a:t>
            </a:r>
            <a:endParaRPr lang="cs-CZ" sz="18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8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„Soft“ prostorové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>
                <a:solidFill>
                  <a:schemeClr val="tx1"/>
                </a:solidFill>
                <a:latin typeface="Arial"/>
              </a:rPr>
              <a:t>K-</a:t>
            </a:r>
            <a:r>
              <a:rPr lang="cs-CZ" b="0" kern="0" dirty="0" err="1">
                <a:solidFill>
                  <a:schemeClr val="tx1"/>
                </a:solidFill>
                <a:latin typeface="Arial"/>
              </a:rPr>
              <a:t>means</a:t>
            </a:r>
            <a:endParaRPr lang="cs-CZ" b="0" kern="0" dirty="0">
              <a:solidFill>
                <a:schemeClr val="tx1"/>
              </a:solidFill>
              <a:latin typeface="Arial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b="0" kern="0" dirty="0">
                <a:solidFill>
                  <a:schemeClr val="tx1"/>
                </a:solidFill>
                <a:latin typeface="Arial"/>
              </a:rPr>
              <a:t>DBSCAN</a:t>
            </a:r>
          </a:p>
          <a:p>
            <a:pPr marL="628650" lvl="1" indent="-171450" defTabSz="914400">
              <a:lnSpc>
                <a:spcPct val="130000"/>
              </a:lnSpc>
              <a:buClr>
                <a:srgbClr val="0000DC"/>
              </a:buClr>
              <a:buFontTx/>
              <a:buChar char="-"/>
              <a:defRPr/>
            </a:pPr>
            <a:endParaRPr lang="cs-CZ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„Hard“ prostorové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en-US" b="0" kern="0" dirty="0">
                <a:solidFill>
                  <a:schemeClr val="tx1"/>
                </a:solidFill>
                <a:latin typeface="Arial"/>
              </a:rPr>
              <a:t>SKATER 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= </a:t>
            </a:r>
            <a:r>
              <a:rPr lang="en-US" b="0" kern="0" dirty="0">
                <a:solidFill>
                  <a:schemeClr val="tx1"/>
                </a:solidFill>
                <a:latin typeface="Arial"/>
              </a:rPr>
              <a:t>Spatial `</a:t>
            </a:r>
            <a:r>
              <a:rPr lang="en-US" b="0" kern="0" dirty="0" err="1">
                <a:solidFill>
                  <a:schemeClr val="tx1"/>
                </a:solidFill>
                <a:latin typeface="Arial"/>
              </a:rPr>
              <a:t>K’luster</a:t>
            </a:r>
            <a:r>
              <a:rPr lang="en-US" b="0" kern="0" dirty="0">
                <a:solidFill>
                  <a:schemeClr val="tx1"/>
                </a:solidFill>
                <a:latin typeface="Arial"/>
              </a:rPr>
              <a:t> Analysis by Tree Edge Removal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,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en-US" b="0" kern="0" dirty="0">
                <a:solidFill>
                  <a:schemeClr val="tx1"/>
                </a:solidFill>
                <a:latin typeface="Arial"/>
              </a:rPr>
              <a:t>REDCAP </a:t>
            </a:r>
            <a:r>
              <a:rPr lang="cs-CZ" b="0" kern="0" dirty="0">
                <a:solidFill>
                  <a:schemeClr val="tx1"/>
                </a:solidFill>
                <a:latin typeface="Arial"/>
              </a:rPr>
              <a:t>= </a:t>
            </a:r>
            <a:r>
              <a:rPr lang="en-US" b="0" kern="0" dirty="0" err="1">
                <a:solidFill>
                  <a:schemeClr val="tx1"/>
                </a:solidFill>
                <a:latin typeface="Arial"/>
              </a:rPr>
              <a:t>REgionalization</a:t>
            </a:r>
            <a:r>
              <a:rPr lang="en-US" b="0" kern="0" dirty="0">
                <a:solidFill>
                  <a:schemeClr val="tx1"/>
                </a:solidFill>
                <a:latin typeface="Arial"/>
              </a:rPr>
              <a:t> with Dynamically Constrained Agglomerative clustering and Partitioning</a:t>
            </a:r>
            <a:endParaRPr kumimoji="0" lang="cs-CZ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5114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76D6B94-436C-2066-82E1-ABA2CC209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01" t="32029" r="32681" b="36280"/>
          <a:stretch/>
        </p:blipFill>
        <p:spPr>
          <a:xfrm>
            <a:off x="3815979" y="4757530"/>
            <a:ext cx="5328021" cy="210047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4876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Metoda „k průměrů“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algoritmus </a:t>
            </a:r>
            <a:r>
              <a:rPr lang="cs-CZ" sz="160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nehierarchické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shlukové analýzy.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Předpokládá, že shlukované objekty lze chápat jako body v nějakém eukleidovském prostoru a že počet shluků k je předem dán (případně lze vyzkoušet různá k, pro každé spustit algoritmus znovu a výsledky porovnat).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Shluky jsou definovány svými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centroidy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Objekty se zařazují do toho shluku, jehož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centroidu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jsou nejblíže.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Algoritmus postupuje iterativně tak, že se vyjde z nějakých (obvykle náhodně zvolených)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centroidů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přiřadí do nich body, přepočítá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centroidy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tak, aby šlo o těžiště shluku bodů, pak opět přiřadí body k nově stanoveným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centroidům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a tak dál, až dokud se poloha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centroidů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neustálí.</a:t>
            </a: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7296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K-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means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427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7296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K-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means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70" name="Picture 2" descr="K Means variable selection">
            <a:extLst>
              <a:ext uri="{FF2B5EF4-FFF2-40B4-BE49-F238E27FC236}">
                <a16:creationId xmlns:a16="http://schemas.microsoft.com/office/drawing/2014/main" id="{F3232B36-4BE8-D86C-8B0A-D5DB673B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5" y="1225826"/>
            <a:ext cx="4865084" cy="44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 Means cluster map (k=5)">
            <a:extLst>
              <a:ext uri="{FF2B5EF4-FFF2-40B4-BE49-F238E27FC236}">
                <a16:creationId xmlns:a16="http://schemas.microsoft.com/office/drawing/2014/main" id="{70863B9A-2872-6B13-B486-9EA5DFFF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53" y="2710071"/>
            <a:ext cx="6060226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498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10826</TotalTime>
  <Words>2317</Words>
  <Application>Microsoft Office PowerPoint</Application>
  <PresentationFormat>Předvádění na obrazovce (4:3)</PresentationFormat>
  <Paragraphs>312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Trojanová</dc:creator>
  <cp:lastModifiedBy>Lukáš Herman</cp:lastModifiedBy>
  <cp:revision>802</cp:revision>
  <dcterms:created xsi:type="dcterms:W3CDTF">2020-09-28T14:54:23Z</dcterms:created>
  <dcterms:modified xsi:type="dcterms:W3CDTF">2023-04-25T14:14:36Z</dcterms:modified>
</cp:coreProperties>
</file>