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35"/>
  </p:notesMasterIdLst>
  <p:handoutMasterIdLst>
    <p:handoutMasterId r:id="rId36"/>
  </p:handoutMasterIdLst>
  <p:sldIdLst>
    <p:sldId id="256" r:id="rId2"/>
    <p:sldId id="606" r:id="rId3"/>
    <p:sldId id="544" r:id="rId4"/>
    <p:sldId id="545" r:id="rId5"/>
    <p:sldId id="546" r:id="rId6"/>
    <p:sldId id="608" r:id="rId7"/>
    <p:sldId id="610" r:id="rId8"/>
    <p:sldId id="609" r:id="rId9"/>
    <p:sldId id="611" r:id="rId10"/>
    <p:sldId id="615" r:id="rId11"/>
    <p:sldId id="612" r:id="rId12"/>
    <p:sldId id="547" r:id="rId13"/>
    <p:sldId id="633" r:id="rId14"/>
    <p:sldId id="630" r:id="rId15"/>
    <p:sldId id="632" r:id="rId16"/>
    <p:sldId id="614" r:id="rId17"/>
    <p:sldId id="556" r:id="rId18"/>
    <p:sldId id="634" r:id="rId19"/>
    <p:sldId id="626" r:id="rId20"/>
    <p:sldId id="625" r:id="rId21"/>
    <p:sldId id="616" r:id="rId22"/>
    <p:sldId id="619" r:id="rId23"/>
    <p:sldId id="628" r:id="rId24"/>
    <p:sldId id="627" r:id="rId25"/>
    <p:sldId id="629" r:id="rId26"/>
    <p:sldId id="617" r:id="rId27"/>
    <p:sldId id="618" r:id="rId28"/>
    <p:sldId id="620" r:id="rId29"/>
    <p:sldId id="635" r:id="rId30"/>
    <p:sldId id="636" r:id="rId31"/>
    <p:sldId id="621" r:id="rId32"/>
    <p:sldId id="623" r:id="rId33"/>
    <p:sldId id="604" r:id="rId34"/>
  </p:sldIdLst>
  <p:sldSz cx="9144000" cy="6858000" type="screen4x3"/>
  <p:notesSz cx="9882188" cy="67849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  <a:srgbClr val="FFFFCC"/>
    <a:srgbClr val="FFCC00"/>
    <a:srgbClr val="FF0000"/>
    <a:srgbClr val="FFFF66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79567" autoAdjust="0"/>
  </p:normalViewPr>
  <p:slideViewPr>
    <p:cSldViewPr>
      <p:cViewPr varScale="1">
        <p:scale>
          <a:sx n="76" d="100"/>
          <a:sy n="76" d="100"/>
        </p:scale>
        <p:origin x="20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59D4951-D3FC-1C75-2E4A-431B47FF53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B26B785-3854-9796-8D01-9C70E7B189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7749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67BE6369-C001-EB33-8CE4-FC8EF23BE4D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5F97F4BB-6300-1E50-B5F8-931CF8F54E5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7749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Arial" panose="020B0604020202020204" pitchFamily="34" charset="0"/>
              </a:defRPr>
            </a:lvl1pPr>
          </a:lstStyle>
          <a:p>
            <a:fld id="{A55687FE-C161-40C2-B53C-F5241A24F2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A9C765C-1ED1-C222-B025-F727C7A23B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5D50C74-68EB-AB6E-6462-7069EA5C39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97749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E5148C52-ABC1-8516-A643-65FDDC53E8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0063" y="1041400"/>
            <a:ext cx="3394075" cy="2544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404FC480-E7FE-9D71-742F-E968A5373F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607" y="3223000"/>
            <a:ext cx="7905289" cy="305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30DDEA1E-F198-46E5-BE3A-E79F588D37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09230EAF-FF68-B9CC-14B8-63CF56FFB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7749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Arial" panose="020B0604020202020204" pitchFamily="34" charset="0"/>
              </a:defRPr>
            </a:lvl1pPr>
          </a:lstStyle>
          <a:p>
            <a:fld id="{B63432D5-F3CA-4680-A8E6-4293168AF38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910FB0E8-BCC1-88CE-F3CF-BE02C956AB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A06BE0C7-817F-BF0B-8C8D-50405C289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FEB1125-91A2-FFFD-45BF-D75303A9C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F10FFAB-7873-43FF-A2C3-067D9CABFC16}" type="slidenum">
              <a:rPr lang="cs-CZ" altLang="cs-CZ">
                <a:latin typeface="Arial" panose="020B0604020202020204" pitchFamily="34" charset="0"/>
              </a:rPr>
              <a:pPr eaLnBrk="1" hangingPunct="1"/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594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2010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354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1014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4063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683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139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5330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7022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447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1876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542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5206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1544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8300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8623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427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064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8598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D0E3849-FF2C-308A-162F-21B613997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D74E562-3976-8DE2-972E-58AA3A179F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8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074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063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178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5548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568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957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902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02527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3064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7575437-9D1E-8E4B-4A3F-238678A2B2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60658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0152560-EF31-C0B4-B320-D54149AEE3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2484603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DD03D4-BB56-1875-5F14-E29544A9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2CA9-3834-4D1C-9765-99261C07DC01}" type="datetimeFigureOut">
              <a:rPr lang="cs-CZ"/>
              <a:pPr>
                <a:defRPr/>
              </a:pPr>
              <a:t>13.03.2023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42C573-7CB7-CCC3-C1B2-A2D7957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EB1DB0-21C5-6BF1-20B3-251C36C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3CBA4B5-C0AF-4DE3-9931-559828A8C2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196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B0D3979-56F3-C781-E6B7-12411F1A28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3885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159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4177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9156700-4155-069C-3FA6-33AC9622F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07248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3559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1572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5215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867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9800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0" descr="ppt_sablona_pozadi">
            <a:extLst>
              <a:ext uri="{FF2B5EF4-FFF2-40B4-BE49-F238E27FC236}">
                <a16:creationId xmlns:a16="http://schemas.microsoft.com/office/drawing/2014/main" id="{176F5045-B1B3-9867-CCE3-30EBA50F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5" name="Rectangle 45">
            <a:extLst>
              <a:ext uri="{FF2B5EF4-FFF2-40B4-BE49-F238E27FC236}">
                <a16:creationId xmlns:a16="http://schemas.microsoft.com/office/drawing/2014/main" id="{E7142E8C-84C9-FFD2-1A0F-20891829C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188913"/>
            <a:ext cx="7570787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4B1FB08E-D10A-0EA4-4BE4-130999E20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9" r:id="rId2"/>
    <p:sldLayoutId id="2147484252" r:id="rId3"/>
    <p:sldLayoutId id="2147484253" r:id="rId4"/>
    <p:sldLayoutId id="2147484260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61" r:id="rId11"/>
    <p:sldLayoutId id="2147484262" r:id="rId12"/>
    <p:sldLayoutId id="2147484263" r:id="rId13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rman.lu@mail.m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dpi.com/2220-9964/8/3/11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li.wz.cz/webkart/cviceni_02c.ht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gistbok.ucgis.org/bok-topics/spatiotemporal-representatio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researchgate.net/publication/272180856_Guidelines_for_the_Effective_Design_of_Spatio-Temporal_Maps" TargetMode="External"/><Relationship Id="rId5" Type="http://schemas.openxmlformats.org/officeDocument/2006/relationships/hyperlink" Target="https://ltb.itc.utwente.nl/491/concept/79777" TargetMode="External"/><Relationship Id="rId4" Type="http://schemas.openxmlformats.org/officeDocument/2006/relationships/hyperlink" Target="https://www.esri.com/about/newsroom/arcuser/working-with-temporal-data-in-arcgi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D7878FE-9578-241C-7070-A38A4DEB46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8888" y="2852738"/>
            <a:ext cx="6388100" cy="1470025"/>
          </a:xfrm>
        </p:spPr>
        <p:txBody>
          <a:bodyPr/>
          <a:lstStyle/>
          <a:p>
            <a:pPr algn="ctr" eaLnBrk="1" hangingPunct="1">
              <a:defRPr/>
            </a:pPr>
            <a:br>
              <a:rPr lang="cs-CZ" sz="2800" b="0" dirty="0">
                <a:effectLst/>
              </a:rPr>
            </a:br>
            <a:r>
              <a:rPr lang="cs-CZ" b="0" dirty="0"/>
              <a:t>GIS4SG</a:t>
            </a:r>
            <a:br>
              <a:rPr lang="cs-CZ" b="0" dirty="0"/>
            </a:br>
            <a:br>
              <a:rPr lang="cs-CZ" b="0" dirty="0"/>
            </a:br>
            <a:br>
              <a:rPr lang="cs-CZ" dirty="0"/>
            </a:br>
            <a:r>
              <a:rPr lang="cs-CZ" dirty="0"/>
              <a:t>Časoprostorová data v GIS</a:t>
            </a:r>
            <a:br>
              <a:rPr lang="cs-CZ" dirty="0"/>
            </a:br>
            <a:br>
              <a:rPr lang="cs-CZ" dirty="0"/>
            </a:br>
            <a:r>
              <a:rPr lang="cs-CZ" sz="2400" b="0" dirty="0"/>
              <a:t>jaro 2023</a:t>
            </a:r>
            <a:endParaRPr lang="en-GB" sz="2400" b="0" dirty="0">
              <a:effectLst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53A11A7-2CE7-4BAB-93DD-BC41A6F3EBC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4437063"/>
            <a:ext cx="7200900" cy="2232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Lukáš Herman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hlinkClick r:id="rId3"/>
              </a:rPr>
              <a:t>herman.lu@mail.muni.cz</a:t>
            </a: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altLang="cs-CZ" sz="1600" dirty="0"/>
          </a:p>
        </p:txBody>
      </p:sp>
      <p:pic>
        <p:nvPicPr>
          <p:cNvPr id="7172" name="Picture 2" descr="ZnaÄka MUNI SCI - BarevnÃ© provedenÃ­">
            <a:extLst>
              <a:ext uri="{FF2B5EF4-FFF2-40B4-BE49-F238E27FC236}">
                <a16:creationId xmlns:a16="http://schemas.microsoft.com/office/drawing/2014/main" id="{95F9AEB7-7985-E398-4321-48916E17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-19050"/>
            <a:ext cx="14081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F226A-2617-8417-1A38-6A541798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Diskrétní a kontinuální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0F4F69-4864-FE45-AEA4-A41C6044A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Diskrétní čas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843F26-873F-7101-06AD-9E8B7A0B84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DCEEBB-17E2-FE9E-D09D-71CFB1F5A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Kontinuální čas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BEBCD8-B3D8-5A8A-CCEA-DF6D7DDA37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F8A4EDB-0A27-69DC-DCDA-C7CFC4A5B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2" b="32818"/>
          <a:stretch/>
        </p:blipFill>
        <p:spPr bwMode="auto">
          <a:xfrm>
            <a:off x="2207221" y="3140968"/>
            <a:ext cx="4510409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0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Změny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b="0" dirty="0"/>
              <a:t>změny polohy či velikosti objektu v čase,</a:t>
            </a:r>
          </a:p>
          <a:p>
            <a:r>
              <a:rPr lang="cs-CZ" altLang="cs-CZ" b="0" dirty="0"/>
              <a:t>změny prostorových vztahů v čase,</a:t>
            </a:r>
          </a:p>
          <a:p>
            <a:r>
              <a:rPr lang="cs-CZ" altLang="cs-CZ" b="0" dirty="0"/>
              <a:t>změny vlastností v čase.</a:t>
            </a:r>
          </a:p>
          <a:p>
            <a:endParaRPr lang="cs-CZ" altLang="cs-CZ" b="0" dirty="0"/>
          </a:p>
          <a:p>
            <a:r>
              <a:rPr lang="cs-CZ" altLang="cs-CZ" b="0" dirty="0"/>
              <a:t>Měření – </a:t>
            </a:r>
            <a:br>
              <a:rPr lang="cs-CZ" altLang="cs-CZ" b="0" dirty="0"/>
            </a:br>
            <a:r>
              <a:rPr lang="cs-CZ" altLang="cs-CZ" b="0" dirty="0"/>
              <a:t>změny nemusí </a:t>
            </a:r>
            <a:br>
              <a:rPr lang="cs-CZ" altLang="cs-CZ" b="0" dirty="0"/>
            </a:br>
            <a:r>
              <a:rPr lang="cs-CZ" altLang="cs-CZ" b="0" dirty="0"/>
              <a:t>být zaznamenány</a:t>
            </a:r>
            <a:endParaRPr lang="cs-CZ" alt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EACCC6-99F1-603A-CE9A-817A5653B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364515" cy="27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C9675C8-ABAF-1FEA-209F-EC52564F4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499095"/>
            <a:ext cx="2899245" cy="13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2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2952F-B89B-E994-73CD-A112BE594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Jak je uloženo v GIS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58D0A7-35A9-0AE3-69D0-B6791199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1" y="1196752"/>
            <a:ext cx="4242863" cy="45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4072CB-5C13-8EA7-BA9E-877E2CEC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39" y="2996952"/>
            <a:ext cx="4685761" cy="38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Ukazatele vývoje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altLang="cs-CZ" dirty="0"/>
              <a:t>absolutní míry rozdílnosti </a:t>
            </a:r>
          </a:p>
          <a:p>
            <a:pPr lvl="1"/>
            <a:r>
              <a:rPr lang="cs-CZ" altLang="cs-CZ" dirty="0"/>
              <a:t>absolutní rozdíl, resp. absolutní přírůstek</a:t>
            </a:r>
          </a:p>
          <a:p>
            <a:r>
              <a:rPr lang="cs-CZ" altLang="cs-CZ" dirty="0"/>
              <a:t>relativní míry rozdílnosti</a:t>
            </a:r>
          </a:p>
          <a:p>
            <a:pPr lvl="1"/>
            <a:r>
              <a:rPr lang="cs-CZ" altLang="cs-CZ" dirty="0"/>
              <a:t>indexy</a:t>
            </a:r>
          </a:p>
        </p:txBody>
      </p:sp>
    </p:spTree>
    <p:extLst>
      <p:ext uri="{BB962C8B-B14F-4D97-AF65-F5344CB8AC3E}">
        <p14:creationId xmlns:p14="http://schemas.microsoft.com/office/powerpoint/2010/main" val="390788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Indexy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altLang="cs-CZ" dirty="0"/>
              <a:t>Indexy změn </a:t>
            </a:r>
          </a:p>
          <a:p>
            <a:pPr lvl="1"/>
            <a:r>
              <a:rPr lang="cs-CZ" altLang="cs-CZ" dirty="0"/>
              <a:t>Bazické </a:t>
            </a:r>
          </a:p>
          <a:p>
            <a:pPr lvl="1"/>
            <a:r>
              <a:rPr lang="cs-CZ" altLang="cs-CZ" dirty="0" err="1"/>
              <a:t>Řetezové</a:t>
            </a:r>
            <a:r>
              <a:rPr lang="cs-CZ" altLang="cs-CZ" dirty="0"/>
              <a:t> </a:t>
            </a:r>
          </a:p>
          <a:p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853564-0883-DB55-E5B9-9AB6839A2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22001" r="10645" b="50000"/>
          <a:stretch/>
        </p:blipFill>
        <p:spPr>
          <a:xfrm>
            <a:off x="0" y="4850994"/>
            <a:ext cx="9050498" cy="2034390"/>
          </a:xfrm>
          <a:prstGeom prst="rect">
            <a:avLst/>
          </a:prstGeom>
        </p:spPr>
      </p:pic>
      <p:pic>
        <p:nvPicPr>
          <p:cNvPr id="7" name="Picture 2" descr="Statistické srovnávání - ppt stáhnout">
            <a:extLst>
              <a:ext uri="{FF2B5EF4-FFF2-40B4-BE49-F238E27FC236}">
                <a16:creationId xmlns:a16="http://schemas.microsoft.com/office/drawing/2014/main" id="{11CC4D75-310F-B397-7F01-682F9C4E7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5850" b="2755"/>
          <a:stretch/>
        </p:blipFill>
        <p:spPr bwMode="auto">
          <a:xfrm>
            <a:off x="3326370" y="1233418"/>
            <a:ext cx="5724128" cy="358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70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Indexy</a:t>
            </a:r>
          </a:p>
        </p:txBody>
      </p:sp>
      <p:pic>
        <p:nvPicPr>
          <p:cNvPr id="6" name="Picture 4" descr="change map">
            <a:extLst>
              <a:ext uri="{FF2B5EF4-FFF2-40B4-BE49-F238E27FC236}">
                <a16:creationId xmlns:a16="http://schemas.microsoft.com/office/drawing/2014/main" id="{EF405706-0E66-7C40-496F-D5120AEC9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7360" r="5530" b="7360"/>
          <a:stretch/>
        </p:blipFill>
        <p:spPr bwMode="auto">
          <a:xfrm>
            <a:off x="848582" y="1045773"/>
            <a:ext cx="7600810" cy="56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17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Analýzy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altLang="cs-CZ" dirty="0"/>
              <a:t>Vizuální explorace </a:t>
            </a:r>
          </a:p>
          <a:p>
            <a:r>
              <a:rPr lang="cs-CZ" altLang="cs-CZ" dirty="0"/>
              <a:t>Statistická analýza/modelování </a:t>
            </a:r>
          </a:p>
          <a:p>
            <a:r>
              <a:rPr lang="cs-CZ" altLang="cs-CZ" dirty="0"/>
              <a:t>D</a:t>
            </a:r>
            <a:r>
              <a:rPr lang="en-US" altLang="cs-CZ" dirty="0" err="1"/>
              <a:t>ata</a:t>
            </a:r>
            <a:r>
              <a:rPr lang="en-US" altLang="cs-CZ" dirty="0"/>
              <a:t> mining/</a:t>
            </a:r>
            <a:r>
              <a:rPr lang="cs-CZ" altLang="cs-CZ" dirty="0"/>
              <a:t>strojové učení </a:t>
            </a:r>
          </a:p>
        </p:txBody>
      </p:sp>
      <p:pic>
        <p:nvPicPr>
          <p:cNvPr id="4098" name="Picture 2" descr="Peuquet Triad">
            <a:extLst>
              <a:ext uri="{FF2B5EF4-FFF2-40B4-BE49-F238E27FC236}">
                <a16:creationId xmlns:a16="http://schemas.microsoft.com/office/drawing/2014/main" id="{4826A353-C068-0F15-782A-200C0816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68" y="2564904"/>
            <a:ext cx="4032448" cy="21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ak time map">
            <a:extLst>
              <a:ext uri="{FF2B5EF4-FFF2-40B4-BE49-F238E27FC236}">
                <a16:creationId xmlns:a16="http://schemas.microsoft.com/office/drawing/2014/main" id="{DAED46C2-5BC1-9188-E4CF-45A2D414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3412115" cy="39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9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Shlukování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2" name="Picture 2" descr="IJGI | Free Full-Text | Spatiotemporal Data Clustering: A Survey of Methods">
            <a:extLst>
              <a:ext uri="{FF2B5EF4-FFF2-40B4-BE49-F238E27FC236}">
                <a16:creationId xmlns:a16="http://schemas.microsoft.com/office/drawing/2014/main" id="{282B2FDD-02EB-9396-1973-216B9410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4828"/>
            <a:ext cx="8027987" cy="56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B058D5-D4ED-8AD4-1F7B-1B4B190C4929}"/>
              </a:ext>
            </a:extLst>
          </p:cNvPr>
          <p:cNvSpPr txBox="1"/>
          <p:nvPr/>
        </p:nvSpPr>
        <p:spPr>
          <a:xfrm>
            <a:off x="3607221" y="6386509"/>
            <a:ext cx="552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https://www.mdpi.com/2220-9964/8/3/112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Vizualizace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5930BD-6D93-4D4D-6BB9-3EA5FA0BB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3" t="37399" r="18501" b="27601"/>
          <a:stretch/>
        </p:blipFill>
        <p:spPr>
          <a:xfrm>
            <a:off x="179512" y="188640"/>
            <a:ext cx="4579709" cy="21602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B89E61-E6AE-1CB9-4163-21AE2F3C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75" y="2492896"/>
            <a:ext cx="7413721" cy="43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8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Bodové symboly 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BED7BF-B0A4-14F4-D76B-7F2D4FC08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27" y="1600200"/>
            <a:ext cx="8465325" cy="35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3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ctr">
            <a:normAutofit/>
          </a:bodyPr>
          <a:lstStyle/>
          <a:p>
            <a:pPr algn="l"/>
            <a:r>
              <a:rPr lang="cs-CZ" dirty="0"/>
              <a:t>Prezentace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57200" y="1920085"/>
            <a:ext cx="8229600" cy="443484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latin typeface="+mj-lt"/>
              </a:rPr>
              <a:t>Téma Vaší diplomové práce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+mj-lt"/>
              </a:rPr>
              <a:t>Jakou prostorovou analýzu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(případně mapu) byste do práce zařadili? </a:t>
            </a:r>
          </a:p>
          <a:p>
            <a:pPr>
              <a:spcBef>
                <a:spcPts val="1200"/>
              </a:spcBef>
            </a:pPr>
            <a:endParaRPr lang="cs-CZ" dirty="0">
              <a:latin typeface="+mj-lt"/>
            </a:endParaRPr>
          </a:p>
          <a:p>
            <a:pPr>
              <a:spcBef>
                <a:spcPts val="1200"/>
              </a:spcBef>
            </a:pPr>
            <a:endParaRPr lang="cs-CZ" dirty="0">
              <a:latin typeface="+mj-lt"/>
            </a:endParaRPr>
          </a:p>
          <a:p>
            <a:pPr lvl="1"/>
            <a:endParaRPr lang="cs-CZ" sz="2600" dirty="0"/>
          </a:p>
          <a:p>
            <a:endParaRPr lang="cs-CZ" dirty="0"/>
          </a:p>
          <a:p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16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Pohybové linie  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0FB751-D672-1D4C-8D15-7FCF21D4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30839"/>
            <a:ext cx="8667205" cy="520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4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Linie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611398-A479-3D0D-B015-A573C2A6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7" y="81164"/>
            <a:ext cx="6829088" cy="5104563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237DB50-F1BF-CBA0-A006-CB0D4D7F40FA}"/>
              </a:ext>
            </a:extLst>
          </p:cNvPr>
          <p:cNvGrpSpPr/>
          <p:nvPr/>
        </p:nvGrpSpPr>
        <p:grpSpPr>
          <a:xfrm>
            <a:off x="2731753" y="4167896"/>
            <a:ext cx="6344630" cy="2671011"/>
            <a:chOff x="2731753" y="4167896"/>
            <a:chExt cx="6344630" cy="2671011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49EE202F-6430-6ECE-7D64-EC73509EF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6193" y="4167896"/>
              <a:ext cx="3580190" cy="2671011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F2FC959-D8FF-46EC-6D01-C44F1B348941}"/>
                </a:ext>
              </a:extLst>
            </p:cNvPr>
            <p:cNvSpPr txBox="1"/>
            <p:nvPr/>
          </p:nvSpPr>
          <p:spPr>
            <a:xfrm>
              <a:off x="2731753" y="6268977"/>
              <a:ext cx="4572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i="0" dirty="0" err="1">
                  <a:solidFill>
                    <a:srgbClr val="202122"/>
                  </a:solidFill>
                  <a:effectLst/>
                  <a:latin typeface="+mn-lt"/>
                </a:rPr>
                <a:t>Toblerova</a:t>
              </a:r>
              <a:r>
                <a:rPr lang="cs-CZ" sz="2000" b="1" i="0" dirty="0">
                  <a:solidFill>
                    <a:srgbClr val="202122"/>
                  </a:solidFill>
                  <a:effectLst/>
                  <a:latin typeface="+mn-lt"/>
                </a:rPr>
                <a:t> funkce</a:t>
              </a:r>
              <a:endParaRPr lang="cs-CZ" sz="2000" b="1" dirty="0">
                <a:latin typeface="+mn-lt"/>
              </a:endParaRPr>
            </a:p>
          </p:txBody>
        </p:sp>
      </p:grpSp>
      <p:pic>
        <p:nvPicPr>
          <p:cNvPr id="3074" name="Picture 2" descr="Není k dispozici žádný popis fotky.">
            <a:extLst>
              <a:ext uri="{FF2B5EF4-FFF2-40B4-BE49-F238E27FC236}">
                <a16:creationId xmlns:a16="http://schemas.microsoft.com/office/drawing/2014/main" id="{029E7828-6647-CFAB-7B4A-2A0F90DB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72449"/>
            <a:ext cx="1745258" cy="23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2"/>
            <a:ext cx="7570787" cy="1151855"/>
          </a:xfrm>
        </p:spPr>
        <p:txBody>
          <a:bodyPr/>
          <a:lstStyle/>
          <a:p>
            <a:pPr>
              <a:defRPr/>
            </a:pPr>
            <a:r>
              <a:rPr lang="cs-CZ" sz="3000" dirty="0"/>
              <a:t>Stuhová metoda – </a:t>
            </a:r>
            <a:r>
              <a:rPr lang="cs-CZ" sz="3000" dirty="0" err="1"/>
              <a:t>Minardova</a:t>
            </a:r>
            <a:r>
              <a:rPr lang="cs-CZ" sz="3000" dirty="0"/>
              <a:t> mapa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170" name="Picture 2" descr="Minard">
            <a:extLst>
              <a:ext uri="{FF2B5EF4-FFF2-40B4-BE49-F238E27FC236}">
                <a16:creationId xmlns:a16="http://schemas.microsoft.com/office/drawing/2014/main" id="{BD7BA3A5-CA75-091C-BC88-C32F2EF0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19225"/>
            <a:ext cx="857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01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Stuhová metoda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FA23ED-66AF-1593-368B-50A5E87CE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88565"/>
            <a:ext cx="7663543" cy="53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08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Kartodiagramy 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99AC11A-ACF0-43CF-7E63-2FA5C793CC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" y="4652863"/>
            <a:ext cx="4784058" cy="2016224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E8FB037-D59B-143A-5164-C95DB89A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712"/>
            <a:ext cx="6863959" cy="29046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2C0FE8-EB20-882F-B382-A8FFE45EB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2924944"/>
            <a:ext cx="4086522" cy="39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Kartodiagramy 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AC26D7-660E-F6A0-B4AD-2BFE0487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6752"/>
            <a:ext cx="8856984" cy="55309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E9D79BD-9D5A-D603-7141-061E1F527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09" y="2924944"/>
            <a:ext cx="3816424" cy="39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6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68754" y="188913"/>
            <a:ext cx="2918046" cy="1200588"/>
          </a:xfrm>
        </p:spPr>
        <p:txBody>
          <a:bodyPr/>
          <a:lstStyle/>
          <a:p>
            <a:pPr>
              <a:defRPr/>
            </a:pPr>
            <a:r>
              <a:rPr lang="cs-CZ" dirty="0"/>
              <a:t>Vyplněné izolinie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7E5C0C0-2D32-82C2-9583-EE77550F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" y="29898"/>
            <a:ext cx="6344445" cy="68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B1B376E-F01E-8C94-C670-41147667F1A3}"/>
              </a:ext>
            </a:extLst>
          </p:cNvPr>
          <p:cNvSpPr txBox="1"/>
          <p:nvPr/>
        </p:nvSpPr>
        <p:spPr>
          <a:xfrm>
            <a:off x="4211960" y="626102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2000" b="1" i="0" dirty="0">
                <a:solidFill>
                  <a:srgbClr val="202122"/>
                </a:solidFill>
                <a:effectLst/>
                <a:latin typeface="+mn-lt"/>
              </a:rPr>
              <a:t>Izochrony</a:t>
            </a:r>
            <a:endParaRPr lang="cs-CZ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2428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22914" y="188912"/>
            <a:ext cx="2863886" cy="1295871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multiple</a:t>
            </a:r>
            <a:endParaRPr lang="cs-CZ" dirty="0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4" name="Picture 2" descr="presidential elections over time">
            <a:extLst>
              <a:ext uri="{FF2B5EF4-FFF2-40B4-BE49-F238E27FC236}">
                <a16:creationId xmlns:a16="http://schemas.microsoft.com/office/drawing/2014/main" id="{6E91556E-1219-B485-356C-BD776228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582291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56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Space-time</a:t>
            </a:r>
            <a:r>
              <a:rPr lang="cs-CZ" dirty="0"/>
              <a:t> </a:t>
            </a:r>
            <a:r>
              <a:rPr lang="cs-CZ" dirty="0" err="1"/>
              <a:t>cube</a:t>
            </a:r>
            <a:endParaRPr lang="cs-CZ" dirty="0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CB6A57C-EFC9-EF25-DC1E-6E2E9925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975"/>
            <a:ext cx="9144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E57FEAB-4E7A-D4BE-A5C5-A6B61D9DEE31}"/>
              </a:ext>
            </a:extLst>
          </p:cNvPr>
          <p:cNvSpPr txBox="1"/>
          <p:nvPr/>
        </p:nvSpPr>
        <p:spPr>
          <a:xfrm>
            <a:off x="71500" y="6092825"/>
            <a:ext cx="9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Hägerstrand</a:t>
            </a:r>
            <a:r>
              <a:rPr lang="en-US" dirty="0">
                <a:solidFill>
                  <a:srgbClr val="000000"/>
                </a:solidFill>
              </a:rPr>
              <a:t>, T. (1970). What about people in regional science?</a:t>
            </a:r>
          </a:p>
          <a:p>
            <a:r>
              <a:rPr lang="en-US" dirty="0">
                <a:solidFill>
                  <a:srgbClr val="000000"/>
                </a:solidFill>
              </a:rPr>
              <a:t>Papers in Regional Science, 24(1), 6 21. doi:10.1007/BF01936872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5461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DF] Research into the Usability of the Space-Time Cube | Semantic Scholar">
            <a:extLst>
              <a:ext uri="{FF2B5EF4-FFF2-40B4-BE49-F238E27FC236}">
                <a16:creationId xmlns:a16="http://schemas.microsoft.com/office/drawing/2014/main" id="{17E73C3E-34B2-CFA1-EAC8-F93E1D47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2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976F2F9-99FA-5D14-3EAC-1F96DAC51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9792" y="2946715"/>
            <a:ext cx="5758408" cy="653735"/>
          </a:xfrm>
        </p:spPr>
        <p:txBody>
          <a:bodyPr/>
          <a:lstStyle/>
          <a:p>
            <a:pPr>
              <a:defRPr/>
            </a:pPr>
            <a:r>
              <a:rPr lang="cs-CZ" dirty="0"/>
              <a:t>Časoprostorová data </a:t>
            </a:r>
          </a:p>
        </p:txBody>
      </p:sp>
      <p:pic>
        <p:nvPicPr>
          <p:cNvPr id="1026" name="Picture 2" descr="Time series and 3 spatio-temporal data types... | Download Scientific  Diagram">
            <a:extLst>
              <a:ext uri="{FF2B5EF4-FFF2-40B4-BE49-F238E27FC236}">
                <a16:creationId xmlns:a16="http://schemas.microsoft.com/office/drawing/2014/main" id="{CECB22A4-DE4C-0106-8F00-8452670A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9659"/>
            <a:ext cx="4696462" cy="289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time paths">
            <a:extLst>
              <a:ext uri="{FF2B5EF4-FFF2-40B4-BE49-F238E27FC236}">
                <a16:creationId xmlns:a16="http://schemas.microsoft.com/office/drawing/2014/main" id="{C0E2FCC4-26A6-D1AF-B017-64C163E9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" y="332184"/>
            <a:ext cx="50482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pace Time Cube Exploration 4D">
            <a:extLst>
              <a:ext uri="{FF2B5EF4-FFF2-40B4-BE49-F238E27FC236}">
                <a16:creationId xmlns:a16="http://schemas.microsoft.com/office/drawing/2014/main" id="{0463A2B7-3E9E-5C4A-2DF5-B80EEBF5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70" y="0"/>
            <a:ext cx="4615030" cy="22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te Space Time Cube By Aggregating Points (Space Time Pattern  Mining)—ArcGIS Pro | Documentation">
            <a:extLst>
              <a:ext uri="{FF2B5EF4-FFF2-40B4-BE49-F238E27FC236}">
                <a16:creationId xmlns:a16="http://schemas.microsoft.com/office/drawing/2014/main" id="{63E696CC-847C-FB5F-34B5-4AA87DEE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86" y="2780928"/>
            <a:ext cx="3886145" cy="320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1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Animace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altLang="cs-CZ" sz="2000" b="0" dirty="0"/>
              <a:t>Dekolonizace Afriky: </a:t>
            </a:r>
            <a:r>
              <a:rPr lang="cs-CZ" altLang="cs-CZ" sz="2000" b="0" dirty="0">
                <a:hlinkClick r:id="rId3"/>
              </a:rPr>
              <a:t>https://www.olli.wz.cz/webkart/cviceni_02c.htm</a:t>
            </a:r>
            <a:r>
              <a:rPr lang="cs-CZ" altLang="cs-CZ" sz="2000" b="0" dirty="0"/>
              <a:t> </a:t>
            </a:r>
          </a:p>
        </p:txBody>
      </p:sp>
      <p:pic>
        <p:nvPicPr>
          <p:cNvPr id="11266" name="Picture 2" descr="NASA atmospheric carbon dioxide">
            <a:extLst>
              <a:ext uri="{FF2B5EF4-FFF2-40B4-BE49-F238E27FC236}">
                <a16:creationId xmlns:a16="http://schemas.microsoft.com/office/drawing/2014/main" id="{D1A2BD96-ED40-278A-DE67-175E3A451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724812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ekolonizace Afriky">
            <a:extLst>
              <a:ext uri="{FF2B5EF4-FFF2-40B4-BE49-F238E27FC236}">
                <a16:creationId xmlns:a16="http://schemas.microsoft.com/office/drawing/2014/main" id="{4FAAAA29-021C-B282-9A9B-C6CC0A69B4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Dekolonizace Afriky">
            <a:extLst>
              <a:ext uri="{FF2B5EF4-FFF2-40B4-BE49-F238E27FC236}">
                <a16:creationId xmlns:a16="http://schemas.microsoft.com/office/drawing/2014/main" id="{9D9F8611-A27C-BF56-9998-A58869C8BA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782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4CF4-677A-D2E2-A569-DC42DF7A7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7570787" cy="576262"/>
          </a:xfrm>
        </p:spPr>
        <p:txBody>
          <a:bodyPr/>
          <a:lstStyle/>
          <a:p>
            <a:pPr>
              <a:defRPr/>
            </a:pPr>
            <a:r>
              <a:rPr lang="cs-CZ" dirty="0"/>
              <a:t>Měřítko času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C7997D8-C20D-C48D-80EF-A8450A95F0F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B722C4-9052-71E5-EF0D-8CB9B8DEE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" t="2313" r="1711" b="4763"/>
          <a:stretch/>
        </p:blipFill>
        <p:spPr>
          <a:xfrm>
            <a:off x="157647" y="458980"/>
            <a:ext cx="5029078" cy="30416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879717-14D9-6C54-6A1A-5237FEFD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311982"/>
            <a:ext cx="5040560" cy="1494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0B0EAD3-EA9B-8852-D9D0-4D424263D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4" y="3456198"/>
            <a:ext cx="4729525" cy="14692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B26B52A-F742-913C-C80D-F7DC7628EA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38" r="18382"/>
          <a:stretch/>
        </p:blipFill>
        <p:spPr>
          <a:xfrm>
            <a:off x="4296483" y="4335645"/>
            <a:ext cx="1847178" cy="195267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D3FE874-4BAA-4D49-1A0C-BF18E1A3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86" y="801688"/>
            <a:ext cx="3558845" cy="35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618B744-07E4-9FDE-561B-E09FB7B8AA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</a:rPr>
              <a:t>Zdroje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9822C55-C24C-B63E-93E2-8DFA631FA2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268413"/>
            <a:ext cx="8518525" cy="4456112"/>
          </a:xfrm>
        </p:spPr>
        <p:txBody>
          <a:bodyPr/>
          <a:lstStyle/>
          <a:p>
            <a:r>
              <a:rPr lang="cs-CZ" altLang="cs-CZ" sz="1800" b="0" dirty="0">
                <a:hlinkClick r:id="rId3"/>
              </a:rPr>
              <a:t>http://gistbok.ucgis.org/bok-topics/time </a:t>
            </a:r>
          </a:p>
          <a:p>
            <a:r>
              <a:rPr lang="cs-CZ" altLang="cs-CZ" sz="1800" b="0" dirty="0">
                <a:hlinkClick r:id="rId3"/>
              </a:rPr>
              <a:t>http://gistbok.ucgis.org/bok-topics/spatiotemporal-representation</a:t>
            </a:r>
            <a:r>
              <a:rPr lang="cs-CZ" altLang="cs-CZ" sz="1800" b="0" dirty="0"/>
              <a:t>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hlinkClick r:id="rId4"/>
              </a:rPr>
              <a:t>https://www.esri.com/about/newsroom/arcuser/working-with-temporal-data-in-arcgis/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hlinkClick r:id="rId5"/>
              </a:rPr>
              <a:t>https://ltb.itc.utwente.nl/491/concept/79777</a:t>
            </a:r>
            <a:r>
              <a:rPr lang="cs-CZ" sz="1800" b="0" dirty="0"/>
              <a:t> 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cs-CZ" altLang="cs-CZ" sz="1800" b="0" dirty="0">
                <a:hlinkClick r:id="rId6"/>
              </a:rPr>
              <a:t>https://www.researchgate.net/publication/272180856_Guidelines_for_the_Effective_Design_of_Spatio-Temporal_Maps</a:t>
            </a:r>
            <a:r>
              <a:rPr lang="cs-CZ" altLang="cs-CZ" sz="1800" b="0" dirty="0"/>
              <a:t> </a:t>
            </a:r>
          </a:p>
          <a:p>
            <a:endParaRPr lang="cs-CZ" altLang="cs-CZ" sz="22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6F0CF78-C90F-07A5-79D9-CA05C7DDD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2140" b="5342"/>
          <a:stretch/>
        </p:blipFill>
        <p:spPr bwMode="auto">
          <a:xfrm>
            <a:off x="34929" y="1125423"/>
            <a:ext cx="6552729" cy="38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 jakými typy časoprostorových dat se můžeme v GIS setkat …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11D9962-8B04-CEDB-D345-A949FDF00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3266" b="6651"/>
          <a:stretch/>
        </p:blipFill>
        <p:spPr bwMode="auto">
          <a:xfrm>
            <a:off x="3373366" y="3573016"/>
            <a:ext cx="573513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ving Textbook | Spatial-Temporal data model | By ITC, University of Twente">
            <a:extLst>
              <a:ext uri="{FF2B5EF4-FFF2-40B4-BE49-F238E27FC236}">
                <a16:creationId xmlns:a16="http://schemas.microsoft.com/office/drawing/2014/main" id="{D66CE1A5-E5E4-195E-22BF-28A93A1CC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0"/>
          <a:stretch/>
        </p:blipFill>
        <p:spPr bwMode="auto">
          <a:xfrm>
            <a:off x="107504" y="5038890"/>
            <a:ext cx="7969250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me series and 3 spatio-temporal data types... | Download Scientific  Diagram">
            <a:extLst>
              <a:ext uri="{FF2B5EF4-FFF2-40B4-BE49-F238E27FC236}">
                <a16:creationId xmlns:a16="http://schemas.microsoft.com/office/drawing/2014/main" id="{C914FD0E-26C9-E45C-708D-93A4B6E9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44" y="1865293"/>
            <a:ext cx="2961975" cy="182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5DAFC-19A0-6134-29D0-FDCB3732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… příklady bližší SG</a:t>
            </a:r>
          </a:p>
        </p:txBody>
      </p:sp>
      <p:pic>
        <p:nvPicPr>
          <p:cNvPr id="3074" name="Picture 2" descr="Living Textbook | Spatial-Temporal data model | By ITC, University of Twente">
            <a:extLst>
              <a:ext uri="{FF2B5EF4-FFF2-40B4-BE49-F238E27FC236}">
                <a16:creationId xmlns:a16="http://schemas.microsoft.com/office/drawing/2014/main" id="{04511BA6-DB6A-EE9D-03A0-F9A15DABD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3"/>
          <a:stretch/>
        </p:blipFill>
        <p:spPr bwMode="auto">
          <a:xfrm>
            <a:off x="971600" y="1268760"/>
            <a:ext cx="7570787" cy="479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56CE5D04-57F3-F7FD-CE76-889AEF59F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503337"/>
          </a:xfrm>
        </p:spPr>
        <p:txBody>
          <a:bodyPr/>
          <a:lstStyle/>
          <a:p>
            <a:r>
              <a:rPr lang="cs-CZ" altLang="cs-CZ" dirty="0"/>
              <a:t>Pravidelný versus nepravidelný rytmus </a:t>
            </a:r>
          </a:p>
          <a:p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Jednotky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b="0" dirty="0"/>
              <a:t>Soustava SI – základní jednotka - sekunda</a:t>
            </a:r>
          </a:p>
          <a:p>
            <a:pPr lvl="1"/>
            <a:r>
              <a:rPr lang="cs-CZ" altLang="cs-CZ" sz="2000" b="0" dirty="0"/>
              <a:t>mezinárodní značka s </a:t>
            </a:r>
          </a:p>
          <a:p>
            <a:pPr lvl="1"/>
            <a:r>
              <a:rPr lang="cs-CZ" altLang="cs-CZ" sz="2000" b="0" dirty="0"/>
              <a:t>je definována jako doba trvání 9 192 631 770 period záření, které odpovídá přechodu mezi dvěma hladinami velmi jemné struktury základního stavu atomu cesia 133.</a:t>
            </a:r>
          </a:p>
          <a:p>
            <a:r>
              <a:rPr lang="cs-CZ" altLang="cs-CZ" b="0" dirty="0"/>
              <a:t>Soustava SI dovoluje používat dekadické násobky a díly</a:t>
            </a:r>
          </a:p>
          <a:p>
            <a:pPr lvl="1"/>
            <a:r>
              <a:rPr lang="cs-CZ" altLang="cs-CZ" sz="2000" b="0" dirty="0"/>
              <a:t>milisekundou (značka </a:t>
            </a:r>
            <a:r>
              <a:rPr lang="cs-CZ" altLang="cs-CZ" sz="2000" b="0" dirty="0" err="1"/>
              <a:t>ms</a:t>
            </a:r>
            <a:r>
              <a:rPr lang="cs-CZ" altLang="cs-CZ" sz="2000" b="0" dirty="0"/>
              <a:t>), mikrosekundou (µs), nanosekundou (</a:t>
            </a:r>
            <a:r>
              <a:rPr lang="cs-CZ" altLang="cs-CZ" sz="2000" b="0" dirty="0" err="1"/>
              <a:t>ns</a:t>
            </a:r>
            <a:r>
              <a:rPr lang="cs-CZ" altLang="cs-CZ" sz="2000" b="0" dirty="0"/>
              <a:t>) a pikosekundou (</a:t>
            </a:r>
            <a:r>
              <a:rPr lang="cs-CZ" altLang="cs-CZ" sz="2000" b="0" dirty="0" err="1"/>
              <a:t>ps</a:t>
            </a:r>
            <a:r>
              <a:rPr lang="cs-CZ" altLang="cs-CZ" sz="2000" b="0" dirty="0"/>
              <a:t>)</a:t>
            </a:r>
          </a:p>
          <a:p>
            <a:pPr lvl="1"/>
            <a:r>
              <a:rPr lang="cs-CZ" altLang="cs-CZ" sz="2000" dirty="0"/>
              <a:t>m</a:t>
            </a:r>
            <a:r>
              <a:rPr lang="cs-CZ" altLang="cs-CZ" sz="2000" b="0" dirty="0"/>
              <a:t>inuta, značka min, 1 min = 60 s</a:t>
            </a:r>
          </a:p>
          <a:p>
            <a:pPr lvl="1"/>
            <a:r>
              <a:rPr lang="cs-CZ" altLang="cs-CZ" sz="2000" b="0" dirty="0"/>
              <a:t>hodina, značka h, 1 h = 60 min = 3600 s</a:t>
            </a:r>
          </a:p>
          <a:p>
            <a:pPr lvl="1"/>
            <a:r>
              <a:rPr lang="cs-CZ" altLang="cs-CZ" sz="2000" dirty="0"/>
              <a:t>d</a:t>
            </a:r>
            <a:r>
              <a:rPr lang="cs-CZ" altLang="cs-CZ" sz="2000" b="0" dirty="0"/>
              <a:t>en, značka d, 1 d = 24 h = 86 400.</a:t>
            </a:r>
          </a:p>
          <a:p>
            <a:r>
              <a:rPr lang="cs-CZ" altLang="cs-CZ" b="0" dirty="0"/>
              <a:t>Jiné jednotky času?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6914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Datum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en-US" altLang="cs-CZ" b="0" dirty="0"/>
              <a:t>ISO YYYY</a:t>
            </a:r>
            <a:r>
              <a:rPr lang="cs-CZ" altLang="cs-CZ" b="0" dirty="0"/>
              <a:t>-</a:t>
            </a:r>
            <a:r>
              <a:rPr lang="en-US" altLang="cs-CZ" b="0" dirty="0"/>
              <a:t>MM</a:t>
            </a:r>
            <a:r>
              <a:rPr lang="cs-CZ" altLang="cs-CZ" b="0" dirty="0"/>
              <a:t>-</a:t>
            </a:r>
            <a:r>
              <a:rPr lang="en-US" altLang="cs-CZ" b="0" dirty="0"/>
              <a:t>DD</a:t>
            </a:r>
          </a:p>
          <a:p>
            <a:r>
              <a:rPr lang="en-US" altLang="cs-CZ" b="0" dirty="0"/>
              <a:t>ISO 8601</a:t>
            </a:r>
            <a:r>
              <a:rPr lang="cs-CZ" altLang="cs-CZ" b="0" dirty="0"/>
              <a:t>: </a:t>
            </a:r>
            <a:r>
              <a:rPr lang="en-US" altLang="cs-CZ" b="0" dirty="0"/>
              <a:t>Data elements and interchange formats</a:t>
            </a:r>
          </a:p>
          <a:p>
            <a:r>
              <a:rPr lang="en-US" altLang="cs-CZ" b="0" dirty="0"/>
              <a:t>Information interchange international standard covering</a:t>
            </a:r>
            <a:r>
              <a:rPr lang="cs-CZ" altLang="cs-CZ" b="0" dirty="0"/>
              <a:t> </a:t>
            </a:r>
            <a:r>
              <a:rPr lang="en-US" altLang="cs-CZ" b="0" dirty="0"/>
              <a:t>the exchange of date and time related data.</a:t>
            </a:r>
          </a:p>
          <a:p>
            <a:r>
              <a:rPr lang="en-US" altLang="cs-CZ" b="0" dirty="0"/>
              <a:t>12/24 h</a:t>
            </a:r>
            <a:endParaRPr lang="cs-CZ" altLang="cs-CZ" b="0" dirty="0"/>
          </a:p>
          <a:p>
            <a:r>
              <a:rPr lang="cs-CZ" altLang="cs-CZ" b="0" dirty="0"/>
              <a:t>Různé kalendáře </a:t>
            </a:r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12C5F5-0634-A1F0-D3D0-DD5299095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00" t="29001" r="4325" b="45800"/>
          <a:stretch/>
        </p:blipFill>
        <p:spPr>
          <a:xfrm>
            <a:off x="5652120" y="4437112"/>
            <a:ext cx="343238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00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F226A-2617-8417-1A38-6A541798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Absolutní a relativní čas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0F4F69-4864-FE45-AEA4-A41C6044A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Absolutní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843F26-873F-7101-06AD-9E8B7A0B84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 b="0" dirty="0"/>
              <a:t>Newton</a:t>
            </a:r>
          </a:p>
          <a:p>
            <a:r>
              <a:rPr lang="cs-CZ" sz="2000" b="0" dirty="0"/>
              <a:t>snaží se usadit zobrazovanou problematiku do konkrétního časového okamžiku a využívá nějaký existující kalendář, respektive časový systém.</a:t>
            </a:r>
          </a:p>
          <a:p>
            <a:r>
              <a:rPr lang="cs-CZ" sz="2000" b="0" dirty="0"/>
              <a:t>Př.: Bitva na Bílé hoře 8. listopadu 1620.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DCEEBB-17E2-FE9E-D09D-71CFB1F5A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Relativní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BEBCD8-B3D8-5A8A-CCEA-DF6D7DDA37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sz="2000" b="0" dirty="0"/>
              <a:t>Aristoteles, filozofie</a:t>
            </a:r>
          </a:p>
          <a:p>
            <a:r>
              <a:rPr lang="cs-CZ" sz="2000" b="0" dirty="0"/>
              <a:t>Prostor a čas popisují vtahy mezi objekty</a:t>
            </a:r>
          </a:p>
          <a:p>
            <a:r>
              <a:rPr lang="cs-CZ" sz="2000" b="0" dirty="0"/>
              <a:t>Ukazuje na běh času v rámci zobrazovaných událostí.</a:t>
            </a:r>
          </a:p>
          <a:p>
            <a:r>
              <a:rPr lang="cs-CZ" sz="2000" b="0" dirty="0"/>
              <a:t>Př.: 51. minuta fotbalového utkání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807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F226A-2617-8417-1A38-6A541798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Cyklický a lineární čas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0F4F69-4864-FE45-AEA4-A41C6044A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Lineární čas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843F26-873F-7101-06AD-9E8B7A0B84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 b="0" dirty="0"/>
              <a:t>Čas vnímán jako přímka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DCEEBB-17E2-FE9E-D09D-71CFB1F5A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Cyklický čas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BEBCD8-B3D8-5A8A-CCEA-DF6D7DDA37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sz="2000" b="0" dirty="0"/>
              <a:t>Východní filozofie </a:t>
            </a:r>
          </a:p>
          <a:p>
            <a:r>
              <a:rPr lang="cs-CZ" sz="2000" b="0" dirty="0"/>
              <a:t>„vše se opakuje“ </a:t>
            </a:r>
          </a:p>
          <a:p>
            <a:endParaRPr lang="cs-CZ" dirty="0"/>
          </a:p>
        </p:txBody>
      </p:sp>
      <p:pic>
        <p:nvPicPr>
          <p:cNvPr id="7" name="Picture 2" descr="Cyklický čas v businessu - janbily.cz">
            <a:extLst>
              <a:ext uri="{FF2B5EF4-FFF2-40B4-BE49-F238E27FC236}">
                <a16:creationId xmlns:a16="http://schemas.microsoft.com/office/drawing/2014/main" id="{7A0514AB-1BEF-22CD-2E54-EACF9CF8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548292"/>
            <a:ext cx="4335862" cy="330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Čas cyklický a čas lineární">
            <a:extLst>
              <a:ext uri="{FF2B5EF4-FFF2-40B4-BE49-F238E27FC236}">
                <a16:creationId xmlns:a16="http://schemas.microsoft.com/office/drawing/2014/main" id="{67C48244-FECA-1D07-607D-1C9EF987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1688"/>
            <a:ext cx="4317876" cy="27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035"/>
      </p:ext>
    </p:extLst>
  </p:cSld>
  <p:clrMapOvr>
    <a:masterClrMapping/>
  </p:clrMapOvr>
</p:sld>
</file>

<file path=ppt/theme/theme1.xml><?xml version="1.0" encoding="utf-8"?>
<a:theme xmlns:a="http://schemas.openxmlformats.org/drawingml/2006/main" name="LGC_sablona1">
  <a:themeElements>
    <a:clrScheme name="LGC_sablona1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LGC_sablona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GC_sablona1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C_sablona1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C_sablona1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6084</TotalTime>
  <Words>552</Words>
  <Application>Microsoft Office PowerPoint</Application>
  <PresentationFormat>Předvádění na obrazovce (4:3)</PresentationFormat>
  <Paragraphs>124</Paragraphs>
  <Slides>33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6" baseType="lpstr">
      <vt:lpstr>Arial</vt:lpstr>
      <vt:lpstr>Verdana</vt:lpstr>
      <vt:lpstr>LGC_sablona1</vt:lpstr>
      <vt:lpstr> GIS4SG   Časoprostorová data v GIS  jaro 2023</vt:lpstr>
      <vt:lpstr>Prezentace </vt:lpstr>
      <vt:lpstr>Časoprostorová data </vt:lpstr>
      <vt:lpstr>S jakými typy časoprostorových dat se můžeme v GIS setkat …</vt:lpstr>
      <vt:lpstr>… příklady bližší SG</vt:lpstr>
      <vt:lpstr>Jednotky </vt:lpstr>
      <vt:lpstr>Datum </vt:lpstr>
      <vt:lpstr>Absolutní a relativní čas </vt:lpstr>
      <vt:lpstr>Cyklický a lineární čas </vt:lpstr>
      <vt:lpstr>Diskrétní a kontinuální</vt:lpstr>
      <vt:lpstr>Změny </vt:lpstr>
      <vt:lpstr>Jak je uloženo v GIS</vt:lpstr>
      <vt:lpstr>Ukazatele vývoje</vt:lpstr>
      <vt:lpstr>Indexy</vt:lpstr>
      <vt:lpstr>Indexy</vt:lpstr>
      <vt:lpstr>Analýzy</vt:lpstr>
      <vt:lpstr>Shlukování</vt:lpstr>
      <vt:lpstr>Vizualizace</vt:lpstr>
      <vt:lpstr>Bodové symboly </vt:lpstr>
      <vt:lpstr>Pohybové linie  </vt:lpstr>
      <vt:lpstr>Linie</vt:lpstr>
      <vt:lpstr>Stuhová metoda – Minardova mapa</vt:lpstr>
      <vt:lpstr>Stuhová metoda</vt:lpstr>
      <vt:lpstr>Kartodiagramy </vt:lpstr>
      <vt:lpstr>Kartodiagramy </vt:lpstr>
      <vt:lpstr>Vyplněné izolinie</vt:lpstr>
      <vt:lpstr>Small multiple</vt:lpstr>
      <vt:lpstr>Space-time cube</vt:lpstr>
      <vt:lpstr>Prezentace aplikace PowerPoint</vt:lpstr>
      <vt:lpstr>Prezentace aplikace PowerPoint</vt:lpstr>
      <vt:lpstr>Animace</vt:lpstr>
      <vt:lpstr>Měřítko času</vt:lpstr>
      <vt:lpstr>Zdroje</vt:lpstr>
    </vt:vector>
  </TitlesOfParts>
  <Company>GU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Kuba</dc:creator>
  <cp:lastModifiedBy>Lukáš Herman</cp:lastModifiedBy>
  <cp:revision>556</cp:revision>
  <dcterms:created xsi:type="dcterms:W3CDTF">2005-10-31T09:36:06Z</dcterms:created>
  <dcterms:modified xsi:type="dcterms:W3CDTF">2023-03-13T09:25:56Z</dcterms:modified>
</cp:coreProperties>
</file>