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321" r:id="rId4"/>
    <p:sldId id="335" r:id="rId5"/>
    <p:sldId id="316" r:id="rId6"/>
    <p:sldId id="325" r:id="rId7"/>
    <p:sldId id="322" r:id="rId8"/>
    <p:sldId id="348" r:id="rId9"/>
    <p:sldId id="327" r:id="rId10"/>
    <p:sldId id="320" r:id="rId11"/>
    <p:sldId id="338" r:id="rId12"/>
    <p:sldId id="339" r:id="rId13"/>
    <p:sldId id="337" r:id="rId14"/>
    <p:sldId id="319" r:id="rId15"/>
    <p:sldId id="347" r:id="rId16"/>
    <p:sldId id="340" r:id="rId17"/>
    <p:sldId id="318" r:id="rId18"/>
    <p:sldId id="30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Kvarda" initials="OK" lastIdx="1" clrIdx="0">
    <p:extLst>
      <p:ext uri="{19B8F6BF-5375-455C-9EA6-DF929625EA0E}">
        <p15:presenceInfo xmlns:p15="http://schemas.microsoft.com/office/powerpoint/2012/main" userId="Ondřej Kvar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5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82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65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0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48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7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62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62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30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70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1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3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8A069-D139-41F5-B2B8-E96E1B0A4704}" type="datetimeFigureOut">
              <a:rPr lang="cs-CZ" smtClean="0"/>
              <a:t>13.04.2023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6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colorbrewer2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bavod.cz/data/gis_kartografie/kart_mystifikace.pdf" TargetMode="External"/><Relationship Id="rId13" Type="http://schemas.openxmlformats.org/officeDocument/2006/relationships/hyperlink" Target="https://is.muni.cz/el/ped/podzim2014/Ze0013/um/50648388/Legenda.pdf" TargetMode="External"/><Relationship Id="rId3" Type="http://schemas.openxmlformats.org/officeDocument/2006/relationships/hyperlink" Target="https://gistbok.ucgis.org/bok-topics/common-thematic-map-types" TargetMode="External"/><Relationship Id="rId7" Type="http://schemas.openxmlformats.org/officeDocument/2006/relationships/hyperlink" Target="http://gis.fsv.cvut.cz/kartografie/1-8-0-kartograficke-chyby.php" TargetMode="External"/><Relationship Id="rId12" Type="http://schemas.openxmlformats.org/officeDocument/2006/relationships/hyperlink" Target="https://is.muni.cz/el/ped/podzim2014/Ze0013/um/50648388/Barvy_v_mapach.pd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vorbamap.osu.cz/ke-stazeni/" TargetMode="External"/><Relationship Id="rId11" Type="http://schemas.openxmlformats.org/officeDocument/2006/relationships/hyperlink" Target="http://gisak.vsb.cz/gis_ostrava/GIS_Ova_2008/sbornik/Lists/Papers/050.pdf" TargetMode="External"/><Relationship Id="rId5" Type="http://schemas.openxmlformats.org/officeDocument/2006/relationships/hyperlink" Target="https://www.geograficke-rozhledy.cz/archiv/clanek/815/pdf" TargetMode="External"/><Relationship Id="rId15" Type="http://schemas.openxmlformats.org/officeDocument/2006/relationships/hyperlink" Target="https://files.taylorandfrancis.com/TJOM-suppmaterial-quick-guide.pdf" TargetMode="External"/><Relationship Id="rId10" Type="http://schemas.openxmlformats.org/officeDocument/2006/relationships/hyperlink" Target="https://is.muni.cz/el/ped/podzim2014/Ze0013/um/50648388/Stupnice.pdf" TargetMode="External"/><Relationship Id="rId4" Type="http://schemas.openxmlformats.org/officeDocument/2006/relationships/hyperlink" Target="https://www.natur.cuni.cz/geografie/geoinformatika-kartografie/ke-stazeni/projekty/moderni-geoinformacni-metody-ve-vyuce-gis-a-kartografie/kartogram/" TargetMode="External"/><Relationship Id="rId9" Type="http://schemas.openxmlformats.org/officeDocument/2006/relationships/hyperlink" Target="https://www.mdpi.com/2220-9964/9/7/415/htm" TargetMode="External"/><Relationship Id="rId14" Type="http://schemas.openxmlformats.org/officeDocument/2006/relationships/hyperlink" Target="https://is.muni.cz/el/ped/podzim2014/Ze0013/um/50648388/Kompozice_mapy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3">
            <a:extLst>
              <a:ext uri="{FF2B5EF4-FFF2-40B4-BE49-F238E27FC236}">
                <a16:creationId xmlns:a16="http://schemas.microsoft.com/office/drawing/2014/main" id="{6A891B41-363B-4EFD-8FC3-B7E640799C18}"/>
              </a:ext>
            </a:extLst>
          </p:cNvPr>
          <p:cNvSpPr txBox="1">
            <a:spLocks/>
          </p:cNvSpPr>
          <p:nvPr/>
        </p:nvSpPr>
        <p:spPr>
          <a:xfrm>
            <a:off x="298877" y="2900365"/>
            <a:ext cx="85212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Chyby v kartografické </a:t>
            </a:r>
            <a:r>
              <a:rPr kumimoji="0" lang="sk-SK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vizualizaci</a:t>
            </a: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II. </a:t>
            </a:r>
          </a:p>
        </p:txBody>
      </p:sp>
      <p:sp>
        <p:nvSpPr>
          <p:cNvPr id="13" name="Podnadpis 4">
            <a:extLst>
              <a:ext uri="{FF2B5EF4-FFF2-40B4-BE49-F238E27FC236}">
                <a16:creationId xmlns:a16="http://schemas.microsoft.com/office/drawing/2014/main" id="{99EDFC20-1C85-4848-867E-2868F83DA06D}"/>
              </a:ext>
            </a:extLst>
          </p:cNvPr>
          <p:cNvSpPr txBox="1">
            <a:spLocks/>
          </p:cNvSpPr>
          <p:nvPr/>
        </p:nvSpPr>
        <p:spPr>
          <a:xfrm>
            <a:off x="310500" y="4295957"/>
            <a:ext cx="7924180" cy="252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>
              <a:buClr>
                <a:srgbClr val="0000DC"/>
              </a:buClr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„</a:t>
            </a:r>
            <a:r>
              <a:rPr lang="cs-CZ" b="1" kern="0" dirty="0">
                <a:solidFill>
                  <a:srgbClr val="000000"/>
                </a:solidFill>
                <a:latin typeface="Arial"/>
              </a:rPr>
              <a:t>Chybami se člověk učí.“ </a:t>
            </a:r>
            <a:r>
              <a:rPr lang="cs-CZ" b="1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 </a:t>
            </a:r>
            <a:r>
              <a:rPr lang="cs-CZ" b="1" kern="0" dirty="0">
                <a:solidFill>
                  <a:srgbClr val="000000"/>
                </a:solidFill>
                <a:latin typeface="Arial"/>
              </a:rPr>
              <a:t> 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Zástupný objekt pre pätu 1">
            <a:extLst>
              <a:ext uri="{FF2B5EF4-FFF2-40B4-BE49-F238E27FC236}">
                <a16:creationId xmlns:a16="http://schemas.microsoft.com/office/drawing/2014/main" id="{4298CD20-AE47-4E54-B6A5-0B2A60AED5EE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24" name="Zástupný objekt pre číslo snímky 2">
            <a:extLst>
              <a:ext uri="{FF2B5EF4-FFF2-40B4-BE49-F238E27FC236}">
                <a16:creationId xmlns:a16="http://schemas.microsoft.com/office/drawing/2014/main" id="{CC1E1FF2-5655-472E-98C2-7753C54D367B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CC10BB-AB7C-426F-8753-E4B16B3C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194407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17C2BA-37FD-476C-92B1-9D89FA0F5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194407"/>
            <a:ext cx="1277113" cy="982981"/>
          </a:xfrm>
          <a:prstGeom prst="rect">
            <a:avLst/>
          </a:prstGeom>
        </p:spPr>
      </p:pic>
      <p:sp>
        <p:nvSpPr>
          <p:cNvPr id="4" name="Podnadpis 4">
            <a:extLst>
              <a:ext uri="{FF2B5EF4-FFF2-40B4-BE49-F238E27FC236}">
                <a16:creationId xmlns:a16="http://schemas.microsoft.com/office/drawing/2014/main" id="{435B7C73-392D-4B05-8229-DE8D67C2E0D3}"/>
              </a:ext>
            </a:extLst>
          </p:cNvPr>
          <p:cNvSpPr txBox="1">
            <a:spLocks/>
          </p:cNvSpPr>
          <p:nvPr/>
        </p:nvSpPr>
        <p:spPr>
          <a:xfrm>
            <a:off x="310500" y="5023972"/>
            <a:ext cx="213298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kumimoji="0" lang="cs-CZ" sz="180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Lukáš HERMAN</a:t>
            </a:r>
          </a:p>
        </p:txBody>
      </p:sp>
    </p:spTree>
    <p:extLst>
      <p:ext uri="{BB962C8B-B14F-4D97-AF65-F5344CB8AC3E}">
        <p14:creationId xmlns:p14="http://schemas.microsoft.com/office/powerpoint/2010/main" val="108919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34492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5A0156-A38B-556D-D78C-5FE9F76BC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6" t="16183" r="16812" b="36667"/>
          <a:stretch/>
        </p:blipFill>
        <p:spPr>
          <a:xfrm>
            <a:off x="69417" y="1292086"/>
            <a:ext cx="7835622" cy="4174436"/>
          </a:xfrm>
          <a:prstGeom prst="rect">
            <a:avLst/>
          </a:prstGeom>
        </p:spPr>
      </p:pic>
      <p:pic>
        <p:nvPicPr>
          <p:cNvPr id="1026" name="Picture 2" descr="Měď Cu|Hromosvody Bříza">
            <a:extLst>
              <a:ext uri="{FF2B5EF4-FFF2-40B4-BE49-F238E27FC236}">
                <a16:creationId xmlns:a16="http://schemas.microsoft.com/office/drawing/2014/main" id="{020F3E34-F776-CA58-5BDD-D7140967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73" y="5455134"/>
            <a:ext cx="1375027" cy="14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34492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11BE24-95DE-221A-BF5B-30DB4AFA2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1" t="30998" r="19494" b="26361"/>
          <a:stretch/>
        </p:blipFill>
        <p:spPr>
          <a:xfrm>
            <a:off x="59636" y="1104722"/>
            <a:ext cx="5334000" cy="29086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63F8EDF-A4FE-E2B8-56EC-95D362E2A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67" t="28293" r="37319" b="18889"/>
          <a:stretch/>
        </p:blipFill>
        <p:spPr>
          <a:xfrm>
            <a:off x="5605669" y="119270"/>
            <a:ext cx="3293165" cy="27166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2549B3-3C2E-8C9C-1A30-B0467AEAE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93" t="22110" r="9493" b="25072"/>
          <a:stretch/>
        </p:blipFill>
        <p:spPr>
          <a:xfrm>
            <a:off x="5605668" y="2835966"/>
            <a:ext cx="3293165" cy="27166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DB65061-DB70-8F9D-73B8-A5264CC681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39" t="20821" r="20055" b="5362"/>
          <a:stretch/>
        </p:blipFill>
        <p:spPr>
          <a:xfrm>
            <a:off x="1599129" y="3949344"/>
            <a:ext cx="3026625" cy="290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1026" name="Picture 2" descr="sequential diverging qualitative color schemes">
            <a:extLst>
              <a:ext uri="{FF2B5EF4-FFF2-40B4-BE49-F238E27FC236}">
                <a16:creationId xmlns:a16="http://schemas.microsoft.com/office/drawing/2014/main" id="{8F91D0AA-C4DC-7EFB-DA31-627ACF82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720000"/>
            <a:ext cx="7620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34492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BARVY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420851-0902-6B98-DF1D-F660FBF0ED8E}"/>
              </a:ext>
            </a:extLst>
          </p:cNvPr>
          <p:cNvSpPr txBox="1"/>
          <p:nvPr/>
        </p:nvSpPr>
        <p:spPr>
          <a:xfrm>
            <a:off x="5234491" y="912360"/>
            <a:ext cx="2790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dirty="0">
                <a:hlinkClick r:id="rId4"/>
              </a:rPr>
              <a:t>https://colorbrewer2.org/</a:t>
            </a:r>
            <a:r>
              <a:rPr lang="cs-CZ" dirty="0"/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B7EA60-208D-F56D-5B30-860BAF3710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20" t="8252" r="19348" b="22496"/>
          <a:stretch/>
        </p:blipFill>
        <p:spPr>
          <a:xfrm>
            <a:off x="1520788" y="3048596"/>
            <a:ext cx="5789375" cy="36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17660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POPIS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C71C92-6E34-5322-C968-E8C76A7F3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20" t="59469" r="40290" b="26618"/>
          <a:stretch/>
        </p:blipFill>
        <p:spPr>
          <a:xfrm>
            <a:off x="5722736" y="509051"/>
            <a:ext cx="2707849" cy="1386010"/>
          </a:xfrm>
          <a:prstGeom prst="rect">
            <a:avLst/>
          </a:prstGeom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84BB69A8-230D-0915-1626-7B6E457450C1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6071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K čemu popis v mapě složí?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Písma a fonty  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919198-1833-2E21-0A92-66308C0A2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2" t="16312" r="60435" b="7037"/>
          <a:stretch/>
        </p:blipFill>
        <p:spPr>
          <a:xfrm>
            <a:off x="5190031" y="2553421"/>
            <a:ext cx="1847030" cy="41471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C1D9F1-50AB-A66B-4AB1-921C9F59F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43" t="20306" r="32971" b="10386"/>
          <a:stretch/>
        </p:blipFill>
        <p:spPr>
          <a:xfrm>
            <a:off x="7076661" y="2637022"/>
            <a:ext cx="1871486" cy="38429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AF1BEE4-E0DC-ED97-7849-891FD2A118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638" t="20306" r="21884" b="16441"/>
          <a:stretch/>
        </p:blipFill>
        <p:spPr>
          <a:xfrm>
            <a:off x="622852" y="2637022"/>
            <a:ext cx="3518452" cy="32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17660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POPIS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61C756-B1EC-EA4C-BC51-6EE0D0589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14895" r="23189" b="13865"/>
          <a:stretch/>
        </p:blipFill>
        <p:spPr>
          <a:xfrm>
            <a:off x="4572000" y="11864"/>
            <a:ext cx="4525617" cy="4695435"/>
          </a:xfrm>
          <a:prstGeom prst="rect">
            <a:avLst/>
          </a:prstGeom>
        </p:spPr>
      </p:pic>
      <p:pic>
        <p:nvPicPr>
          <p:cNvPr id="10" name="Picture 2" descr="Umístění popisů podél zeměpisné sítě">
            <a:extLst>
              <a:ext uri="{FF2B5EF4-FFF2-40B4-BE49-F238E27FC236}">
                <a16:creationId xmlns:a16="http://schemas.microsoft.com/office/drawing/2014/main" id="{ED2FED18-D07C-064A-D6C0-46860060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" y="3710195"/>
            <a:ext cx="4506664" cy="30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xamples of poor and good point labeling, see caption and text above">
            <a:extLst>
              <a:ext uri="{FF2B5EF4-FFF2-40B4-BE49-F238E27FC236}">
                <a16:creationId xmlns:a16="http://schemas.microsoft.com/office/drawing/2014/main" id="{C83CE0ED-9BA5-5735-44BE-48EB16AB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65" y="1201714"/>
            <a:ext cx="3272478" cy="23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venting labels from overlapping certain features—ArcMap | Documentation">
            <a:extLst>
              <a:ext uri="{FF2B5EF4-FFF2-40B4-BE49-F238E27FC236}">
                <a16:creationId xmlns:a16="http://schemas.microsoft.com/office/drawing/2014/main" id="{A44F1386-B4A3-C814-E7CA-715F17ED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37" y="4733965"/>
            <a:ext cx="4132543" cy="20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02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17660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POPIS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6E5A75-7762-D854-8DEC-1F801CCD5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96" t="14251" r="25942" b="6393"/>
          <a:stretch/>
        </p:blipFill>
        <p:spPr>
          <a:xfrm>
            <a:off x="4465983" y="-19465"/>
            <a:ext cx="4678017" cy="6877465"/>
          </a:xfrm>
          <a:prstGeom prst="rect">
            <a:avLst/>
          </a:prstGeom>
        </p:spPr>
      </p:pic>
      <p:pic>
        <p:nvPicPr>
          <p:cNvPr id="6148" name="Picture 4" descr="examples of line label placement, see text above">
            <a:extLst>
              <a:ext uri="{FF2B5EF4-FFF2-40B4-BE49-F238E27FC236}">
                <a16:creationId xmlns:a16="http://schemas.microsoft.com/office/drawing/2014/main" id="{012D3464-093A-76FC-95F7-34D589FB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1" y="1589814"/>
            <a:ext cx="3958125" cy="52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3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17660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POPIS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5C5E71-2D35-ABAD-ACD9-35A314273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5" t="17729" r="38695" b="23140"/>
          <a:stretch/>
        </p:blipFill>
        <p:spPr>
          <a:xfrm>
            <a:off x="0" y="1411357"/>
            <a:ext cx="5236036" cy="37967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47B91B-9A98-4017-47B4-5BE4568E8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1" t="22238" r="41595" b="29066"/>
          <a:stretch/>
        </p:blipFill>
        <p:spPr>
          <a:xfrm>
            <a:off x="5111753" y="46830"/>
            <a:ext cx="3912978" cy="26698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D2AD32E-583F-B48C-5FD2-2499E9A4A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73" t="20563" r="41160" b="27529"/>
          <a:stretch/>
        </p:blipFill>
        <p:spPr>
          <a:xfrm>
            <a:off x="5231581" y="3200607"/>
            <a:ext cx="3819654" cy="27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9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DE14B56-F6C4-C902-C581-459A9E25C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98" t="22367" r="36667" b="33446"/>
          <a:stretch/>
        </p:blipFill>
        <p:spPr>
          <a:xfrm>
            <a:off x="5293319" y="4228"/>
            <a:ext cx="3850681" cy="3762914"/>
          </a:xfrm>
          <a:prstGeom prst="rect">
            <a:avLst/>
          </a:prstGeom>
        </p:spPr>
      </p:pic>
      <p:pic>
        <p:nvPicPr>
          <p:cNvPr id="3074" name="Picture 2" descr="Ijgi 09 00415 g001 550">
            <a:extLst>
              <a:ext uri="{FF2B5EF4-FFF2-40B4-BE49-F238E27FC236}">
                <a16:creationId xmlns:a16="http://schemas.microsoft.com/office/drawing/2014/main" id="{FE4AF0DF-DFCC-92AA-4F34-7FBE5E6F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57" y="3921815"/>
            <a:ext cx="4541343" cy="227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BB17C4-DC26-36EA-7B55-EC0364375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01" t="30096" r="13261" b="13993"/>
          <a:stretch/>
        </p:blipFill>
        <p:spPr>
          <a:xfrm>
            <a:off x="111719" y="621021"/>
            <a:ext cx="5582407" cy="2943820"/>
          </a:xfrm>
          <a:prstGeom prst="rect">
            <a:avLst/>
          </a:prstGeom>
        </p:spPr>
      </p:pic>
      <p:pic>
        <p:nvPicPr>
          <p:cNvPr id="1026" name="Picture 2" descr="Chybně umístěné popisy bodových znaků">
            <a:extLst>
              <a:ext uri="{FF2B5EF4-FFF2-40B4-BE49-F238E27FC236}">
                <a16:creationId xmlns:a16="http://schemas.microsoft.com/office/drawing/2014/main" id="{CA18B4F2-BFB6-5D0F-5B3C-D5107865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3" y="3592099"/>
            <a:ext cx="4460281" cy="32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55B7B097-09C6-8928-1DA8-BC262DA67B0C}"/>
              </a:ext>
            </a:extLst>
          </p:cNvPr>
          <p:cNvSpPr/>
          <p:nvPr/>
        </p:nvSpPr>
        <p:spPr>
          <a:xfrm>
            <a:off x="67811" y="6155454"/>
            <a:ext cx="879720" cy="470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73DF50-D70F-71F5-0EFA-7A8BC0D7857C}"/>
              </a:ext>
            </a:extLst>
          </p:cNvPr>
          <p:cNvSpPr/>
          <p:nvPr/>
        </p:nvSpPr>
        <p:spPr>
          <a:xfrm>
            <a:off x="629477" y="4916558"/>
            <a:ext cx="629479" cy="61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50C47F3-7EF6-050C-66F7-1E9BC66135DE}"/>
              </a:ext>
            </a:extLst>
          </p:cNvPr>
          <p:cNvSpPr/>
          <p:nvPr/>
        </p:nvSpPr>
        <p:spPr>
          <a:xfrm>
            <a:off x="1967946" y="5061278"/>
            <a:ext cx="848141" cy="61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CE23271-5DB8-9F75-E245-47A8F33CEEBB}"/>
              </a:ext>
            </a:extLst>
          </p:cNvPr>
          <p:cNvSpPr/>
          <p:nvPr/>
        </p:nvSpPr>
        <p:spPr>
          <a:xfrm>
            <a:off x="14059" y="5054652"/>
            <a:ext cx="525941" cy="61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4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20781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https://gistbok.ucgis.org/bok-topics/common-thematic-map-types</a:t>
            </a:r>
            <a:endParaRPr lang="cs-CZ" sz="12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4"/>
              </a:rPr>
              <a:t>https://www.natur.cuni.cz/geografie/geoinformatika-kartografie/ke-stazeni/projekty/moderni-geoinformacni-metody-ve-vyuce-gis-a-kartografie/kartogram/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5"/>
              </a:rPr>
              <a:t>https://www.geograficke-rozhledy.cz/archiv/clanek/815/pdf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6"/>
              </a:rPr>
              <a:t>https://tvorbamap.osu.cz/ke-stazeni/</a:t>
            </a:r>
            <a:endParaRPr lang="cs-CZ" sz="1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7"/>
              </a:rPr>
              <a:t>http://gis.fsv.cvut.cz/kartografie/1-8-0-kartograficke-chyby.php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8"/>
              </a:rPr>
              <a:t>https://www.dibavod.cz/data/gis_kartografie/kart_mystifikace.pdf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9"/>
              </a:rPr>
              <a:t>https://www.mdpi.com/2220-9964/9/7/415/htm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0"/>
              </a:rPr>
              <a:t>https://is.muni.cz/el/ped/podzim2014/Ze0013/um/50648388/Stupnice.pdf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1"/>
              </a:rPr>
              <a:t>http://gisak.vsb.cz/gis_ostrava/GIS_Ova_2008/sbornik/Lists/Papers/050.pdf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2"/>
              </a:rPr>
              <a:t>https://is.muni.cz/el/ped/podzim2014/Ze0013/um/50648388/Barvy_v_mapach.pdf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3"/>
              </a:rPr>
              <a:t>https://is.muni.cz/el/ped/podzim2014/Ze0013/um/50648388/Legenda.pdf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4"/>
              </a:rPr>
              <a:t>https://is.muni.cz/el/ped/podzim2014/Ze0013/um/50648388/Kompozice_mapy.pdf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5"/>
              </a:rPr>
              <a:t>https://files.taylorandfrancis.com/TJOM-suppmaterial-quick-guide.pdf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5972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ZDROJE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DC79C8-9544-832F-DA83-3F1631E7F40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9275" t="15411" r="32103" b="40514"/>
          <a:stretch/>
        </p:blipFill>
        <p:spPr>
          <a:xfrm>
            <a:off x="6632713" y="3518536"/>
            <a:ext cx="2458277" cy="32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3675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Volba metody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Matematické základy (zobrazení apod.) </a:t>
            </a:r>
            <a:endParaRPr lang="cs-CZ" sz="2200" b="0" kern="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Klasifikace dat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Legendy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Barvy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Popis</a:t>
            </a:r>
            <a:r>
              <a:rPr lang="cs-CZ" sz="2200" b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Rozvržení mapového listu a celkový design   </a:t>
            </a: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 </a:t>
            </a:r>
            <a:r>
              <a:rPr lang="cs-CZ" sz="2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příště </a:t>
            </a: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 </a:t>
            </a:r>
            <a:endParaRPr lang="cs-CZ" sz="1600" kern="0" dirty="0">
              <a:solidFill>
                <a:srgbClr val="0000DC"/>
              </a:solidFill>
              <a:latin typeface="+mn-lt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48332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 ČEM BUDE ŘEČ 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0F6DA3E1-8F5E-B1BD-08DB-BD3A996AC94C}"/>
              </a:ext>
            </a:extLst>
          </p:cNvPr>
          <p:cNvSpPr/>
          <p:nvPr/>
        </p:nvSpPr>
        <p:spPr>
          <a:xfrm>
            <a:off x="5903843" y="1524000"/>
            <a:ext cx="165653" cy="79513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308948-3EDC-86CC-6898-D07C63C43AA7}"/>
              </a:ext>
            </a:extLst>
          </p:cNvPr>
          <p:cNvSpPr txBox="1"/>
          <p:nvPr/>
        </p:nvSpPr>
        <p:spPr>
          <a:xfrm>
            <a:off x="6142384" y="170290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minule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3773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206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… 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02220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KLASIFIKACE A STUPNICE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B9D53D-8E6F-92C6-CE38-F5ECB9163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9" t="18631" r="8188" b="10773"/>
          <a:stretch/>
        </p:blipFill>
        <p:spPr>
          <a:xfrm>
            <a:off x="251189" y="1228499"/>
            <a:ext cx="3830479" cy="490950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0E4F09-D99F-777E-F273-96EC3217B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r="5130"/>
          <a:stretch/>
        </p:blipFill>
        <p:spPr bwMode="auto">
          <a:xfrm>
            <a:off x="4364929" y="1238901"/>
            <a:ext cx="4779071" cy="14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876DA32-E271-DC79-47AE-71721010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98" y="3490878"/>
            <a:ext cx="4673052" cy="70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23BD1A-340C-7EEF-7944-A496CE5B1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68" t="50000" r="25798" b="33621"/>
          <a:stretch/>
        </p:blipFill>
        <p:spPr>
          <a:xfrm>
            <a:off x="4138453" y="4982818"/>
            <a:ext cx="4879997" cy="147730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8537AC-A767-533F-4AF5-584BC51CC49E}"/>
              </a:ext>
            </a:extLst>
          </p:cNvPr>
          <p:cNvSpPr txBox="1"/>
          <p:nvPr/>
        </p:nvSpPr>
        <p:spPr>
          <a:xfrm>
            <a:off x="6765234" y="4661250"/>
            <a:ext cx="183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CZ: </a:t>
            </a:r>
            <a:r>
              <a:rPr lang="cs-CZ" b="1" dirty="0"/>
              <a:t>km </a:t>
            </a:r>
            <a:r>
              <a:rPr lang="cs-CZ" dirty="0"/>
              <a:t>!!!</a:t>
            </a:r>
            <a:endParaRPr lang="en-GB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9AD15FD-BF5C-69EC-519D-7426B7FF489C}"/>
              </a:ext>
            </a:extLst>
          </p:cNvPr>
          <p:cNvSpPr/>
          <p:nvPr/>
        </p:nvSpPr>
        <p:spPr>
          <a:xfrm>
            <a:off x="4097953" y="5943601"/>
            <a:ext cx="1812517" cy="28440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2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F48366C-6F12-8743-3CC9-C6E20E5FF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15721" r="7826" b="9742"/>
          <a:stretch/>
        </p:blipFill>
        <p:spPr>
          <a:xfrm>
            <a:off x="0" y="-1"/>
            <a:ext cx="9144000" cy="58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7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6A8873-6890-550C-21AA-D03CA2500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6" t="57299" r="20265" b="8181"/>
          <a:stretch/>
        </p:blipFill>
        <p:spPr>
          <a:xfrm>
            <a:off x="145773" y="152402"/>
            <a:ext cx="6592956" cy="24251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B81B46-552E-54B2-BC23-E950440087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88" t="42206" r="33465" b="18631"/>
          <a:stretch/>
        </p:blipFill>
        <p:spPr>
          <a:xfrm>
            <a:off x="5950227" y="3887181"/>
            <a:ext cx="3094382" cy="29196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6E4EE4-BDE0-664B-DBEC-09C352CD7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35" t="62000" r="23116" b="18631"/>
          <a:stretch/>
        </p:blipFill>
        <p:spPr>
          <a:xfrm>
            <a:off x="5859051" y="3834173"/>
            <a:ext cx="1424608" cy="1444040"/>
          </a:xfrm>
          <a:prstGeom prst="rect">
            <a:avLst/>
          </a:prstGeo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8B8ACF0-83F2-EE06-DAB7-00786709A2B6}"/>
              </a:ext>
            </a:extLst>
          </p:cNvPr>
          <p:cNvSpPr/>
          <p:nvPr/>
        </p:nvSpPr>
        <p:spPr>
          <a:xfrm>
            <a:off x="7374834" y="3834173"/>
            <a:ext cx="1669775" cy="144404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EDEC481-69CA-58B5-5627-B7D13E507896}"/>
              </a:ext>
            </a:extLst>
          </p:cNvPr>
          <p:cNvGrpSpPr/>
          <p:nvPr/>
        </p:nvGrpSpPr>
        <p:grpSpPr>
          <a:xfrm>
            <a:off x="2410226" y="5417936"/>
            <a:ext cx="3423518" cy="1331039"/>
            <a:chOff x="2410226" y="5417936"/>
            <a:chExt cx="3423518" cy="1331039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64F0B14E-A32E-D1D8-37C5-CF0BF3F95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256" t="22241" r="29347" b="63183"/>
            <a:stretch/>
          </p:blipFill>
          <p:spPr>
            <a:xfrm>
              <a:off x="2468474" y="5417936"/>
              <a:ext cx="3365270" cy="1231930"/>
            </a:xfrm>
            <a:prstGeom prst="rect">
              <a:avLst/>
            </a:prstGeom>
          </p:spPr>
        </p:pic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2912794C-E87F-F806-9A21-9BB9239F8EF9}"/>
                </a:ext>
              </a:extLst>
            </p:cNvPr>
            <p:cNvSpPr/>
            <p:nvPr/>
          </p:nvSpPr>
          <p:spPr>
            <a:xfrm>
              <a:off x="2410226" y="5479768"/>
              <a:ext cx="3423518" cy="1269207"/>
            </a:xfrm>
            <a:prstGeom prst="round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E997C77-5474-0B15-93D2-4C779CC4D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/>
        </p:blipFill>
        <p:spPr bwMode="auto">
          <a:xfrm>
            <a:off x="145773" y="2840053"/>
            <a:ext cx="5014200" cy="24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94952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NORMALIZACE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CA0178-0474-76B4-EF12-E2CD0135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" y="1961319"/>
            <a:ext cx="8998637" cy="48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368E076-CECC-E59B-50D9-BA49AB393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2745" r="27069" b="17501"/>
          <a:stretch/>
        </p:blipFill>
        <p:spPr bwMode="auto">
          <a:xfrm>
            <a:off x="6692348" y="396558"/>
            <a:ext cx="2040834" cy="13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96688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LEGENDY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84BB69A8-230D-0915-1626-7B6E457450C1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6071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Proč je tak důležitá?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Musí být vždy součástí mapy?  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B3FB4B4-643B-246D-42F0-A3D5B27B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88"/>
            <a:ext cx="5940000" cy="22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0BCEF9-2957-3D0C-2424-F6D2F343D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22" t="19791" r="20579" b="21980"/>
          <a:stretch/>
        </p:blipFill>
        <p:spPr>
          <a:xfrm>
            <a:off x="5021649" y="-6626"/>
            <a:ext cx="4122351" cy="4839749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937A598-BE98-FE35-E4EB-609E0820D982}"/>
              </a:ext>
            </a:extLst>
          </p:cNvPr>
          <p:cNvSpPr/>
          <p:nvPr/>
        </p:nvSpPr>
        <p:spPr>
          <a:xfrm>
            <a:off x="6142383" y="212035"/>
            <a:ext cx="549965" cy="5079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8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96688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LEGENDY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84BB69A8-230D-0915-1626-7B6E457450C1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6071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Proč je tak důležitá?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Musí být vždy součástí mapy?  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B3FB4B4-643B-246D-42F0-A3D5B27B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88"/>
            <a:ext cx="5940000" cy="22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0BCEF9-2957-3D0C-2424-F6D2F343D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22" t="19791" r="20579" b="21980"/>
          <a:stretch/>
        </p:blipFill>
        <p:spPr>
          <a:xfrm>
            <a:off x="5021649" y="-6626"/>
            <a:ext cx="4122351" cy="4839749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937A598-BE98-FE35-E4EB-609E0820D982}"/>
              </a:ext>
            </a:extLst>
          </p:cNvPr>
          <p:cNvSpPr/>
          <p:nvPr/>
        </p:nvSpPr>
        <p:spPr>
          <a:xfrm>
            <a:off x="6142383" y="212035"/>
            <a:ext cx="549965" cy="5079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1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966885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LEGENDY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66C55C-23AB-7A4B-80C4-287F926B1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81" t="10258" r="16014" b="27431"/>
          <a:stretch/>
        </p:blipFill>
        <p:spPr>
          <a:xfrm>
            <a:off x="80693" y="1152938"/>
            <a:ext cx="5374683" cy="43400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C0D709-581E-BD40-B75A-4D951A6BE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69" t="20821" r="15942" b="34348"/>
          <a:stretch/>
        </p:blipFill>
        <p:spPr>
          <a:xfrm>
            <a:off x="4015409" y="3810001"/>
            <a:ext cx="5128591" cy="29945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57429A5-425D-FF6E-E07B-EE1B3247F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00" y="238539"/>
            <a:ext cx="2016600" cy="33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57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10164</TotalTime>
  <Words>501</Words>
  <Application>Microsoft Office PowerPoint</Application>
  <PresentationFormat>Předvádění na obrazovce (4:3)</PresentationFormat>
  <Paragraphs>88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Trojanová</dc:creator>
  <cp:lastModifiedBy>Lukáš Herman</cp:lastModifiedBy>
  <cp:revision>720</cp:revision>
  <dcterms:created xsi:type="dcterms:W3CDTF">2020-09-28T14:54:23Z</dcterms:created>
  <dcterms:modified xsi:type="dcterms:W3CDTF">2023-04-13T12:59:37Z</dcterms:modified>
</cp:coreProperties>
</file>