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86" r:id="rId16"/>
    <p:sldId id="287" r:id="rId17"/>
    <p:sldId id="284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3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282" r:id="rId42"/>
  </p:sldIdLst>
  <p:sldSz cx="9144000" cy="6858000" type="screen4x3"/>
  <p:notesSz cx="6784975" cy="988218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00"/>
    <a:srgbClr val="FF0000"/>
    <a:srgbClr val="000066"/>
    <a:srgbClr val="FFCC00"/>
    <a:srgbClr val="FFFF66"/>
    <a:srgbClr val="FFFF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268" autoAdjust="0"/>
  </p:normalViewPr>
  <p:slideViewPr>
    <p:cSldViewPr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defTabSz="95216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3338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algn="r" defTabSz="95216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68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defTabSz="95216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3338" y="93868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DA1E42-2816-45D5-AB5D-2D9B3C297C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defTabSz="95216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>
            <a:lvl1pPr algn="r" defTabSz="95216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97250" y="1516063"/>
            <a:ext cx="4941888" cy="3706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4238"/>
            <a:ext cx="5427663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68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defTabSz="95216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386888"/>
            <a:ext cx="29400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1" tIns="47616" rIns="95231" bIns="47616" numCol="1" anchor="b" anchorCtr="0" compatLnSpc="1">
            <a:prstTxWarp prst="textNoShape">
              <a:avLst/>
            </a:prstTxWarp>
          </a:bodyPr>
          <a:lstStyle>
            <a:lvl1pPr algn="r" defTabSz="95091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1A8B626-AC25-4369-B835-4E7D74B395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s-CZ">
              <a:latin typeface="Arial" panose="020B0604020202020204" pitchFamily="34" charset="0"/>
            </a:endParaRPr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A7214E-B7CD-4A9E-8DBE-1D9C0C08C69D}" type="slidenum">
              <a:rPr lang="cs-CZ" altLang="cs-CZ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sz="1400" b="1">
                <a:latin typeface="Arial" panose="020B0604020202020204" pitchFamily="34" charset="0"/>
              </a:rPr>
              <a:t>We are going to look at how GIS can be used to help us make </a:t>
            </a:r>
            <a:r>
              <a:rPr lang="en-US" altLang="cs-CZ" sz="1400">
                <a:latin typeface="Arial" panose="020B0604020202020204" pitchFamily="34" charset="0"/>
              </a:rPr>
              <a:t>decisions </a:t>
            </a:r>
            <a:endParaRPr lang="en-US" altLang="cs-CZ" sz="1400" b="1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cs-CZ" sz="1400" b="1">
                <a:latin typeface="Arial" panose="020B0604020202020204" pitchFamily="34" charset="0"/>
              </a:rPr>
              <a:t>•Introduce a range of </a:t>
            </a:r>
            <a:r>
              <a:rPr lang="en-US" altLang="cs-CZ" sz="1400">
                <a:latin typeface="Arial" panose="020B0604020202020204" pitchFamily="34" charset="0"/>
              </a:rPr>
              <a:t>multi-criteria evaluation </a:t>
            </a:r>
            <a:r>
              <a:rPr lang="en-US" altLang="cs-CZ" sz="1400" b="1">
                <a:latin typeface="Arial" panose="020B0604020202020204" pitchFamily="34" charset="0"/>
              </a:rPr>
              <a:t>techniques and look at their use through a very simple example – this material reinforces what you saw in GITTA suitability lesson (</a:t>
            </a:r>
            <a:r>
              <a:rPr lang="en-US" altLang="cs-CZ" sz="1400">
                <a:latin typeface="Arial" panose="020B0604020202020204" pitchFamily="34" charset="0"/>
              </a:rPr>
              <a:t>GEO243</a:t>
            </a:r>
            <a:r>
              <a:rPr lang="en-US" altLang="cs-CZ" sz="1400" b="1">
                <a:latin typeface="Arial" panose="020B0604020202020204" pitchFamily="34" charset="0"/>
              </a:rPr>
              <a:t>) – you should revisit it… </a:t>
            </a:r>
          </a:p>
          <a:p>
            <a:pPr>
              <a:lnSpc>
                <a:spcPct val="80000"/>
              </a:lnSpc>
            </a:pPr>
            <a:r>
              <a:rPr lang="en-US" altLang="cs-CZ" sz="1400" b="1">
                <a:latin typeface="Arial" panose="020B0604020202020204" pitchFamily="34" charset="0"/>
              </a:rPr>
              <a:t>•Examine how these techniques can be used to aid decision making through a </a:t>
            </a:r>
            <a:r>
              <a:rPr lang="en-US" altLang="cs-CZ" sz="1400">
                <a:latin typeface="Arial" panose="020B0604020202020204" pitchFamily="34" charset="0"/>
              </a:rPr>
              <a:t>real-world example</a:t>
            </a:r>
            <a:r>
              <a:rPr lang="en-US" altLang="cs-CZ" sz="1400" b="1">
                <a:latin typeface="Arial" panose="020B0604020202020204" pitchFamily="34" charset="0"/>
              </a:rPr>
              <a:t>…</a:t>
            </a:r>
            <a:endParaRPr lang="cs-CZ" altLang="cs-CZ" sz="1400" b="1">
              <a:latin typeface="Arial" panose="020B0604020202020204" pitchFamily="34" charset="0"/>
            </a:endParaRPr>
          </a:p>
          <a:p>
            <a:r>
              <a:rPr lang="en-GB" altLang="cs-CZ" b="1">
                <a:latin typeface="Arial" panose="020B0604020202020204" pitchFamily="34" charset="0"/>
              </a:rPr>
              <a:t>GIS and decision making </a:t>
            </a:r>
          </a:p>
          <a:p>
            <a:r>
              <a:rPr lang="en-US" altLang="cs-CZ" b="1">
                <a:latin typeface="Arial" panose="020B0604020202020204" pitchFamily="34" charset="0"/>
              </a:rPr>
              <a:t>•So far we have examined a range of tools in GIS and examined their use in spatial analysis </a:t>
            </a:r>
          </a:p>
          <a:p>
            <a:r>
              <a:rPr lang="en-US" altLang="cs-CZ" b="1">
                <a:latin typeface="Arial" panose="020B0604020202020204" pitchFamily="34" charset="0"/>
              </a:rPr>
              <a:t>•We have considered the use of spatial analysis to: </a:t>
            </a:r>
          </a:p>
          <a:p>
            <a:r>
              <a:rPr lang="en-GB" altLang="cs-CZ" b="1">
                <a:latin typeface="Arial" panose="020B0604020202020204" pitchFamily="34" charset="0"/>
              </a:rPr>
              <a:t>–</a:t>
            </a:r>
            <a:r>
              <a:rPr lang="en-GB" altLang="cs-CZ">
                <a:latin typeface="Arial" panose="020B0604020202020204" pitchFamily="34" charset="0"/>
              </a:rPr>
              <a:t>test hypotheses </a:t>
            </a:r>
            <a:endParaRPr lang="en-GB" altLang="cs-CZ" b="1">
              <a:latin typeface="Arial" panose="020B0604020202020204" pitchFamily="34" charset="0"/>
            </a:endParaRPr>
          </a:p>
          <a:p>
            <a:r>
              <a:rPr lang="en-GB" altLang="cs-CZ" b="1">
                <a:latin typeface="Arial" panose="020B0604020202020204" pitchFamily="34" charset="0"/>
              </a:rPr>
              <a:t>–</a:t>
            </a:r>
            <a:r>
              <a:rPr lang="en-GB" altLang="cs-CZ">
                <a:latin typeface="Arial" panose="020B0604020202020204" pitchFamily="34" charset="0"/>
              </a:rPr>
              <a:t>describe data </a:t>
            </a:r>
            <a:endParaRPr lang="en-GB" altLang="cs-CZ" b="1">
              <a:latin typeface="Arial" panose="020B0604020202020204" pitchFamily="34" charset="0"/>
            </a:endParaRPr>
          </a:p>
          <a:p>
            <a:r>
              <a:rPr lang="en-GB" altLang="cs-CZ" b="1">
                <a:latin typeface="Arial" panose="020B0604020202020204" pitchFamily="34" charset="0"/>
              </a:rPr>
              <a:t>–</a:t>
            </a:r>
            <a:r>
              <a:rPr lang="en-GB" altLang="cs-CZ">
                <a:latin typeface="Arial" panose="020B0604020202020204" pitchFamily="34" charset="0"/>
              </a:rPr>
              <a:t>consider site suitability </a:t>
            </a:r>
            <a:endParaRPr lang="en-GB" altLang="cs-CZ" b="1">
              <a:latin typeface="Arial" panose="020B0604020202020204" pitchFamily="34" charset="0"/>
            </a:endParaRPr>
          </a:p>
          <a:p>
            <a:r>
              <a:rPr lang="en-US" altLang="cs-CZ" b="1">
                <a:latin typeface="Arial" panose="020B0604020202020204" pitchFamily="34" charset="0"/>
              </a:rPr>
              <a:t>•Our site suitability examples used </a:t>
            </a:r>
            <a:r>
              <a:rPr lang="en-US" altLang="cs-CZ">
                <a:latin typeface="Arial" panose="020B0604020202020204" pitchFamily="34" charset="0"/>
              </a:rPr>
              <a:t>overlay </a:t>
            </a:r>
            <a:r>
              <a:rPr lang="en-US" altLang="cs-CZ" b="1">
                <a:latin typeface="Arial" panose="020B0604020202020204" pitchFamily="34" charset="0"/>
              </a:rPr>
              <a:t>and some </a:t>
            </a:r>
            <a:r>
              <a:rPr lang="en-US" altLang="cs-CZ">
                <a:latin typeface="Arial" panose="020B0604020202020204" pitchFamily="34" charset="0"/>
              </a:rPr>
              <a:t>set of criteria </a:t>
            </a:r>
            <a:r>
              <a:rPr lang="en-US" altLang="cs-CZ" b="1">
                <a:latin typeface="Arial" panose="020B0604020202020204" pitchFamily="34" charset="0"/>
              </a:rPr>
              <a:t>– for instance we tried to select areas suitable for skiing in Canton Zurich…</a:t>
            </a:r>
            <a:endParaRPr lang="cs-CZ" altLang="cs-CZ" b="1">
              <a:latin typeface="Arial" panose="020B0604020202020204" pitchFamily="34" charset="0"/>
            </a:endParaRPr>
          </a:p>
          <a:p>
            <a:endParaRPr lang="cs-CZ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A8B626-AC25-4369-B835-4E7D74B39562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5610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b="1">
                <a:latin typeface="Arial" panose="020B0604020202020204" pitchFamily="34" charset="0"/>
              </a:rPr>
              <a:t>•MCE are a suite of techniques used in analysing the </a:t>
            </a:r>
            <a:r>
              <a:rPr lang="en-US" altLang="cs-CZ">
                <a:latin typeface="Arial" panose="020B0604020202020204" pitchFamily="34" charset="0"/>
              </a:rPr>
              <a:t>trade-offs </a:t>
            </a:r>
            <a:r>
              <a:rPr lang="en-US" altLang="cs-CZ" b="1">
                <a:latin typeface="Arial" panose="020B0604020202020204" pitchFamily="34" charset="0"/>
              </a:rPr>
              <a:t>between </a:t>
            </a:r>
            <a:r>
              <a:rPr lang="en-US" altLang="cs-CZ">
                <a:latin typeface="Arial" panose="020B0604020202020204" pitchFamily="34" charset="0"/>
              </a:rPr>
              <a:t>choice alternatives </a:t>
            </a:r>
            <a:r>
              <a:rPr lang="en-US" altLang="cs-CZ" b="1">
                <a:latin typeface="Arial" panose="020B0604020202020204" pitchFamily="34" charset="0"/>
              </a:rPr>
              <a:t>with different impacts </a:t>
            </a:r>
            <a:endParaRPr lang="cs-CZ" altLang="cs-CZ" b="1">
              <a:latin typeface="Arial" panose="020B0604020202020204" pitchFamily="34" charset="0"/>
            </a:endParaRPr>
          </a:p>
          <a:p>
            <a:r>
              <a:rPr lang="en-US" altLang="cs-CZ" b="1">
                <a:latin typeface="Arial" panose="020B0604020202020204" pitchFamily="34" charset="0"/>
              </a:rPr>
              <a:t>•MCE aims to identify the </a:t>
            </a:r>
            <a:r>
              <a:rPr lang="en-US" altLang="cs-CZ">
                <a:latin typeface="Arial" panose="020B0604020202020204" pitchFamily="34" charset="0"/>
              </a:rPr>
              <a:t>best compromise sites </a:t>
            </a:r>
            <a:r>
              <a:rPr lang="en-US" altLang="cs-CZ" b="1">
                <a:latin typeface="Arial" panose="020B0604020202020204" pitchFamily="34" charset="0"/>
              </a:rPr>
              <a:t>from a set of possible alternatives </a:t>
            </a:r>
          </a:p>
          <a:p>
            <a:r>
              <a:rPr lang="en-US" altLang="cs-CZ" b="1">
                <a:latin typeface="Arial" panose="020B0604020202020204" pitchFamily="34" charset="0"/>
              </a:rPr>
              <a:t>•MCE techniques developed in environmental economics and were used </a:t>
            </a:r>
            <a:r>
              <a:rPr lang="en-US" altLang="cs-CZ">
                <a:latin typeface="Arial" panose="020B0604020202020204" pitchFamily="34" charset="0"/>
              </a:rPr>
              <a:t>aspatially </a:t>
            </a:r>
            <a:endParaRPr lang="en-US" altLang="cs-CZ" b="1">
              <a:latin typeface="Arial" panose="020B0604020202020204" pitchFamily="34" charset="0"/>
            </a:endParaRPr>
          </a:p>
          <a:p>
            <a:r>
              <a:rPr lang="en-US" altLang="cs-CZ" b="1">
                <a:latin typeface="Arial" panose="020B0604020202020204" pitchFamily="34" charset="0"/>
              </a:rPr>
              <a:t>•They have been adapted for use in GIS to provide a </a:t>
            </a:r>
            <a:r>
              <a:rPr lang="en-US" altLang="cs-CZ">
                <a:latin typeface="Arial" panose="020B0604020202020204" pitchFamily="34" charset="0"/>
              </a:rPr>
              <a:t>more formal basis </a:t>
            </a:r>
            <a:r>
              <a:rPr lang="en-US" altLang="cs-CZ" b="1">
                <a:latin typeface="Arial" panose="020B0604020202020204" pitchFamily="34" charset="0"/>
              </a:rPr>
              <a:t>for aiding decision making 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cs-CZ" b="1">
                <a:latin typeface="Arial" panose="020B0604020202020204" pitchFamily="34" charset="0"/>
              </a:rPr>
              <a:t>Basic ideas of MCE </a:t>
            </a:r>
          </a:p>
          <a:p>
            <a:r>
              <a:rPr lang="en-US" altLang="cs-CZ" b="1">
                <a:latin typeface="Arial" panose="020B0604020202020204" pitchFamily="34" charset="0"/>
              </a:rPr>
              <a:t>“investigate a number of choice possibilities in the </a:t>
            </a:r>
            <a:r>
              <a:rPr lang="cs-CZ" altLang="cs-CZ" b="1">
                <a:latin typeface="Arial" panose="020B0604020202020204" pitchFamily="34" charset="0"/>
              </a:rPr>
              <a:t> </a:t>
            </a:r>
            <a:r>
              <a:rPr lang="en-US" altLang="cs-CZ" b="1">
                <a:latin typeface="Arial" panose="020B0604020202020204" pitchFamily="34" charset="0"/>
              </a:rPr>
              <a:t>light of multiple criteria and conflicting objectives” </a:t>
            </a:r>
          </a:p>
          <a:p>
            <a:r>
              <a:rPr lang="en-GB" altLang="cs-CZ" b="1">
                <a:latin typeface="Arial" panose="020B0604020202020204" pitchFamily="34" charset="0"/>
              </a:rPr>
              <a:t>Voogd, 1983, p.21 </a:t>
            </a:r>
          </a:p>
          <a:p>
            <a:r>
              <a:rPr lang="en-US" altLang="cs-CZ">
                <a:latin typeface="Arial" panose="020B0604020202020204" pitchFamily="34" charset="0"/>
              </a:rPr>
              <a:t>Criterion</a:t>
            </a:r>
            <a:r>
              <a:rPr lang="en-US" altLang="cs-CZ" b="1">
                <a:latin typeface="Arial" panose="020B0604020202020204" pitchFamily="34" charset="0"/>
              </a:rPr>
              <a:t>: “… a rule to test the desirability of alternative decisions” </a:t>
            </a:r>
          </a:p>
          <a:p>
            <a:r>
              <a:rPr lang="en-US" altLang="cs-CZ">
                <a:latin typeface="Arial" panose="020B0604020202020204" pitchFamily="34" charset="0"/>
              </a:rPr>
              <a:t>Attribute </a:t>
            </a:r>
            <a:r>
              <a:rPr lang="en-US" altLang="cs-CZ" b="1">
                <a:latin typeface="Arial" panose="020B0604020202020204" pitchFamily="34" charset="0"/>
              </a:rPr>
              <a:t>“… properties of elements of a real-world geographical system” </a:t>
            </a:r>
          </a:p>
          <a:p>
            <a:r>
              <a:rPr lang="en-US" altLang="cs-CZ">
                <a:latin typeface="Arial" panose="020B0604020202020204" pitchFamily="34" charset="0"/>
              </a:rPr>
              <a:t>Objective: </a:t>
            </a:r>
            <a:r>
              <a:rPr lang="en-US" altLang="cs-CZ" b="1">
                <a:latin typeface="Arial" panose="020B0604020202020204" pitchFamily="34" charset="0"/>
              </a:rPr>
              <a:t>“… a statement about the desired state of a spatial system” </a:t>
            </a:r>
          </a:p>
          <a:p>
            <a:r>
              <a:rPr lang="en-GB" altLang="cs-CZ" b="1">
                <a:latin typeface="Arial" panose="020B0604020202020204" pitchFamily="34" charset="0"/>
              </a:rPr>
              <a:t>Malczewski, 1999 </a:t>
            </a:r>
            <a:endParaRPr lang="en-GB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 sz="1000" b="1">
                <a:latin typeface="Arial" panose="020B0604020202020204" pitchFamily="34" charset="0"/>
              </a:rPr>
              <a:t>So what does this mean? </a:t>
            </a:r>
          </a:p>
          <a:p>
            <a:r>
              <a:rPr lang="en-US" altLang="cs-CZ" sz="1000" b="1">
                <a:latin typeface="Arial" panose="020B0604020202020204" pitchFamily="34" charset="0"/>
              </a:rPr>
              <a:t>•MCE uses </a:t>
            </a:r>
            <a:r>
              <a:rPr lang="en-US" altLang="cs-CZ" sz="1000">
                <a:latin typeface="Arial" panose="020B0604020202020204" pitchFamily="34" charset="0"/>
              </a:rPr>
              <a:t>criteria </a:t>
            </a:r>
            <a:r>
              <a:rPr lang="en-US" altLang="cs-CZ" sz="1000" b="1">
                <a:latin typeface="Arial" panose="020B0604020202020204" pitchFamily="34" charset="0"/>
              </a:rPr>
              <a:t>to identify the sites described by their </a:t>
            </a:r>
            <a:r>
              <a:rPr lang="en-US" altLang="cs-CZ" sz="1000">
                <a:latin typeface="Arial" panose="020B0604020202020204" pitchFamily="34" charset="0"/>
              </a:rPr>
              <a:t>attributes </a:t>
            </a:r>
            <a:r>
              <a:rPr lang="en-US" altLang="cs-CZ" sz="1000" b="1">
                <a:latin typeface="Arial" panose="020B0604020202020204" pitchFamily="34" charset="0"/>
              </a:rPr>
              <a:t>which best meet an </a:t>
            </a:r>
            <a:r>
              <a:rPr lang="en-US" altLang="cs-CZ" sz="1000">
                <a:latin typeface="Arial" panose="020B0604020202020204" pitchFamily="34" charset="0"/>
              </a:rPr>
              <a:t>objective </a:t>
            </a:r>
            <a:endParaRPr lang="en-US" altLang="cs-CZ" sz="1000" b="1">
              <a:latin typeface="Arial" panose="020B0604020202020204" pitchFamily="34" charset="0"/>
            </a:endParaRPr>
          </a:p>
          <a:p>
            <a:r>
              <a:rPr lang="en-GB" altLang="cs-CZ" sz="1000" b="1">
                <a:latin typeface="Arial" panose="020B0604020202020204" pitchFamily="34" charset="0"/>
              </a:rPr>
              <a:t>•For example: </a:t>
            </a:r>
          </a:p>
          <a:p>
            <a:r>
              <a:rPr lang="en-US" altLang="cs-CZ" sz="1000" b="1">
                <a:latin typeface="Arial" panose="020B0604020202020204" pitchFamily="34" charset="0"/>
              </a:rPr>
              <a:t>–</a:t>
            </a:r>
            <a:r>
              <a:rPr lang="en-US" altLang="cs-CZ" sz="1000">
                <a:latin typeface="Arial" panose="020B0604020202020204" pitchFamily="34" charset="0"/>
              </a:rPr>
              <a:t>Objective</a:t>
            </a:r>
            <a:r>
              <a:rPr lang="en-US" altLang="cs-CZ" sz="1000" b="1">
                <a:latin typeface="Arial" panose="020B0604020202020204" pitchFamily="34" charset="0"/>
              </a:rPr>
              <a:t>: I need a plot to build a housing estate (and I am a developer) </a:t>
            </a:r>
          </a:p>
          <a:p>
            <a:r>
              <a:rPr lang="en-US" altLang="cs-CZ" sz="1000" b="1">
                <a:latin typeface="Arial" panose="020B0604020202020204" pitchFamily="34" charset="0"/>
              </a:rPr>
              <a:t>–</a:t>
            </a:r>
            <a:r>
              <a:rPr lang="en-US" altLang="cs-CZ" sz="1000">
                <a:latin typeface="Arial" panose="020B0604020202020204" pitchFamily="34" charset="0"/>
              </a:rPr>
              <a:t>Criteria</a:t>
            </a:r>
            <a:r>
              <a:rPr lang="en-US" altLang="cs-CZ" sz="1000" b="1">
                <a:latin typeface="Arial" panose="020B0604020202020204" pitchFamily="34" charset="0"/>
              </a:rPr>
              <a:t>: The houses must be near cinemas, far from main roads and near public transport </a:t>
            </a:r>
          </a:p>
          <a:p>
            <a:r>
              <a:rPr lang="en-US" altLang="cs-CZ" sz="1000" b="1">
                <a:latin typeface="Arial" panose="020B0604020202020204" pitchFamily="34" charset="0"/>
              </a:rPr>
              <a:t>–</a:t>
            </a:r>
            <a:r>
              <a:rPr lang="en-US" altLang="cs-CZ" sz="1000">
                <a:latin typeface="Arial" panose="020B0604020202020204" pitchFamily="34" charset="0"/>
              </a:rPr>
              <a:t>Attributes</a:t>
            </a:r>
            <a:r>
              <a:rPr lang="en-US" altLang="cs-CZ" sz="1000" b="1">
                <a:latin typeface="Arial" panose="020B0604020202020204" pitchFamily="34" charset="0"/>
              </a:rPr>
              <a:t>: The data I will use to describe these criteria at different sites (e.g. distance from road) </a:t>
            </a:r>
          </a:p>
          <a:p>
            <a:r>
              <a:rPr lang="en-US" altLang="cs-CZ" sz="1000" b="1">
                <a:latin typeface="Arial" panose="020B0604020202020204" pitchFamily="34" charset="0"/>
              </a:rPr>
              <a:t>•In this case the criteria </a:t>
            </a:r>
            <a:r>
              <a:rPr lang="en-US" altLang="cs-CZ" sz="1000">
                <a:latin typeface="Arial" panose="020B0604020202020204" pitchFamily="34" charset="0"/>
              </a:rPr>
              <a:t>clearly conflict </a:t>
            </a:r>
            <a:r>
              <a:rPr lang="en-US" altLang="cs-CZ" sz="1000" b="1">
                <a:latin typeface="Arial" panose="020B0604020202020204" pitchFamily="34" charset="0"/>
              </a:rPr>
              <a:t>– somewhere </a:t>
            </a:r>
            <a:r>
              <a:rPr lang="en-US" altLang="cs-CZ" sz="1000">
                <a:latin typeface="Arial" panose="020B0604020202020204" pitchFamily="34" charset="0"/>
              </a:rPr>
              <a:t>far </a:t>
            </a:r>
            <a:r>
              <a:rPr lang="en-US" altLang="cs-CZ" sz="1000" b="1">
                <a:latin typeface="Arial" panose="020B0604020202020204" pitchFamily="34" charset="0"/>
              </a:rPr>
              <a:t>from main roads is less likely to be </a:t>
            </a:r>
            <a:r>
              <a:rPr lang="en-US" altLang="cs-CZ" sz="1000">
                <a:latin typeface="Arial" panose="020B0604020202020204" pitchFamily="34" charset="0"/>
              </a:rPr>
              <a:t>near </a:t>
            </a:r>
            <a:r>
              <a:rPr lang="en-US" altLang="cs-CZ" sz="1000" b="1">
                <a:latin typeface="Arial" panose="020B0604020202020204" pitchFamily="34" charset="0"/>
              </a:rPr>
              <a:t>public transport </a:t>
            </a:r>
          </a:p>
          <a:p>
            <a:endParaRPr lang="en-GB" altLang="cs-CZ" sz="1000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88672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70787" cy="1084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0068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570787" cy="1084262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078891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57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>
            <a:spLocks noChangeArrowheads="1"/>
          </p:cNvSpPr>
          <p:nvPr userDrawn="1"/>
        </p:nvSpPr>
        <p:spPr bwMode="auto">
          <a:xfrm>
            <a:off x="250825" y="6237288"/>
            <a:ext cx="353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/>
              <a:t>Kartografické modelování</a:t>
            </a:r>
            <a:endParaRPr lang="en-GB" altLang="cs-CZ" b="1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9195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2494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79259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8991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>
            <a:spLocks noChangeArrowheads="1"/>
          </p:cNvSpPr>
          <p:nvPr userDrawn="1"/>
        </p:nvSpPr>
        <p:spPr bwMode="auto">
          <a:xfrm>
            <a:off x="250825" y="623728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/>
              <a:t>GIS ve veřejné správě</a:t>
            </a:r>
            <a:endParaRPr lang="en-GB" altLang="cs-CZ" b="1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98096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0639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8036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0049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867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7208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0" descr="ppt_sablona_pozadi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6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88913"/>
            <a:ext cx="75707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50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1" r:id="rId13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66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i="1">
          <a:solidFill>
            <a:srgbClr val="000000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1844675"/>
            <a:ext cx="6388100" cy="2268538"/>
          </a:xfrm>
        </p:spPr>
        <p:txBody>
          <a:bodyPr/>
          <a:lstStyle/>
          <a:p>
            <a:pPr algn="ctr" eaLnBrk="1" hangingPunct="1">
              <a:defRPr/>
            </a:pPr>
            <a:br>
              <a:rPr lang="cs-CZ" sz="2800" b="0" dirty="0">
                <a:effectLst/>
              </a:rPr>
            </a:br>
            <a:r>
              <a:rPr lang="cs-CZ" b="0" dirty="0"/>
              <a:t>Kartografické modelování</a:t>
            </a:r>
            <a:br>
              <a:rPr lang="cs-CZ" b="0" dirty="0"/>
            </a:br>
            <a:br>
              <a:rPr lang="cs-CZ" b="0" dirty="0"/>
            </a:br>
            <a:r>
              <a:rPr lang="cs-CZ" b="0" dirty="0"/>
              <a:t>Multikriteriální analýza</a:t>
            </a:r>
            <a:br>
              <a:rPr lang="cs-CZ" b="0" dirty="0"/>
            </a:br>
            <a:br>
              <a:rPr lang="cs-CZ" b="0" dirty="0"/>
            </a:br>
            <a:r>
              <a:rPr lang="cs-CZ" sz="2400" b="0" dirty="0"/>
              <a:t>jaro 2023</a:t>
            </a:r>
            <a:endParaRPr lang="en-GB" sz="2400" b="0" dirty="0">
              <a:effectLst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437063"/>
            <a:ext cx="7200900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000"/>
              <a:t>Petr Kubíček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/>
          </a:p>
          <a:p>
            <a:pPr eaLnBrk="1" hangingPunct="1">
              <a:lnSpc>
                <a:spcPct val="80000"/>
              </a:lnSpc>
            </a:pPr>
            <a:r>
              <a:rPr lang="cs-CZ" altLang="cs-CZ" sz="1600"/>
              <a:t>kubicek@geogr.muni.cz</a:t>
            </a:r>
          </a:p>
          <a:p>
            <a:pPr eaLnBrk="1" hangingPunct="1">
              <a:lnSpc>
                <a:spcPct val="80000"/>
              </a:lnSpc>
            </a:pPr>
            <a:endParaRPr lang="en-US" altLang="cs-CZ" sz="1600"/>
          </a:p>
          <a:p>
            <a:pPr eaLnBrk="1" hangingPunct="1">
              <a:lnSpc>
                <a:spcPct val="80000"/>
              </a:lnSpc>
            </a:pPr>
            <a:r>
              <a:rPr lang="en-US" altLang="cs-CZ" sz="1400"/>
              <a:t>Laboratory on Geoinformatics and Cartography</a:t>
            </a:r>
            <a:r>
              <a:rPr lang="cs-CZ" altLang="cs-CZ" sz="1400"/>
              <a:t> (LGC)</a:t>
            </a:r>
            <a:endParaRPr lang="en-US" altLang="cs-CZ" sz="1400"/>
          </a:p>
          <a:p>
            <a:pPr eaLnBrk="1" hangingPunct="1">
              <a:lnSpc>
                <a:spcPct val="80000"/>
              </a:lnSpc>
            </a:pPr>
            <a:r>
              <a:rPr lang="en-US" altLang="cs-CZ" sz="1400"/>
              <a:t>Institute of Geography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/>
              <a:t>Masaryk University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400"/>
              <a:t>Czech Republic</a:t>
            </a:r>
            <a:endParaRPr lang="en-GB" altLang="cs-CZ"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Příklad Boolean overlay</a:t>
            </a:r>
            <a:endParaRPr lang="en-GB"/>
          </a:p>
        </p:txBody>
      </p:sp>
      <p:pic>
        <p:nvPicPr>
          <p:cNvPr id="204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/>
          <a:stretch>
            <a:fillRect/>
          </a:stretch>
        </p:blipFill>
        <p:spPr bwMode="auto">
          <a:xfrm>
            <a:off x="0" y="1341438"/>
            <a:ext cx="91440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561975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25812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5148263" y="6203950"/>
            <a:ext cx="3789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Konjunktivní  X disjunktivní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Vážená lineární kombinace</a:t>
            </a:r>
            <a:endParaRPr lang="en-GB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650"/>
          </a:xfrm>
        </p:spPr>
        <p:txBody>
          <a:bodyPr/>
          <a:lstStyle/>
          <a:p>
            <a:r>
              <a:rPr lang="cs-CZ" altLang="cs-CZ" b="0"/>
              <a:t>Jednotlivé hodnoty proměnných jsou </a:t>
            </a:r>
            <a:r>
              <a:rPr lang="cs-CZ" altLang="cs-CZ"/>
              <a:t>standardizovány</a:t>
            </a:r>
            <a:r>
              <a:rPr lang="cs-CZ" altLang="cs-CZ" b="0"/>
              <a:t> (nejvyšší hodnota je ta nejvhodnější).</a:t>
            </a:r>
          </a:p>
          <a:p>
            <a:r>
              <a:rPr lang="cs-CZ" altLang="cs-CZ" b="0"/>
              <a:t>Kritériím jsou přiřazeny </a:t>
            </a:r>
            <a:r>
              <a:rPr lang="cs-CZ" altLang="cs-CZ"/>
              <a:t>váhy</a:t>
            </a:r>
            <a:r>
              <a:rPr lang="cs-CZ" altLang="cs-CZ" b="0"/>
              <a:t> podle předpokládané důležitosti.</a:t>
            </a:r>
          </a:p>
          <a:p>
            <a:r>
              <a:rPr lang="cs-CZ" altLang="cs-CZ" b="0"/>
              <a:t>Pro jednotlivé datové vrstvy jsou připraveny </a:t>
            </a:r>
            <a:r>
              <a:rPr lang="cs-CZ" altLang="cs-CZ"/>
              <a:t>mapy nominální vhodnosti</a:t>
            </a:r>
            <a:r>
              <a:rPr lang="cs-CZ" altLang="cs-CZ" b="0"/>
              <a:t>.</a:t>
            </a:r>
          </a:p>
          <a:p>
            <a:r>
              <a:rPr lang="cs-CZ" altLang="cs-CZ" b="0"/>
              <a:t>Lokality s nejvyšším výsledkem (</a:t>
            </a:r>
            <a:r>
              <a:rPr lang="cs-CZ" altLang="cs-CZ"/>
              <a:t>součtem</a:t>
            </a:r>
            <a:r>
              <a:rPr lang="cs-CZ" altLang="cs-CZ" b="0"/>
              <a:t>) jsou nejvíce vhodné.</a:t>
            </a:r>
          </a:p>
          <a:p>
            <a:r>
              <a:rPr lang="cs-CZ" altLang="cs-CZ" b="0"/>
              <a:t>Předpokládáme, že </a:t>
            </a:r>
            <a:r>
              <a:rPr lang="cs-CZ" altLang="cs-CZ"/>
              <a:t>vhodnost je lineární</a:t>
            </a:r>
            <a:r>
              <a:rPr lang="cs-CZ" altLang="cs-CZ" b="0"/>
              <a:t> v celé škále a </a:t>
            </a:r>
            <a:r>
              <a:rPr lang="cs-CZ" altLang="cs-CZ"/>
              <a:t>proměnné jsou nezávislé</a:t>
            </a:r>
            <a:r>
              <a:rPr lang="cs-CZ" altLang="cs-CZ" b="0"/>
              <a:t>.</a:t>
            </a:r>
            <a:endParaRPr lang="en-GB" altLang="cs-CZ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60350"/>
            <a:ext cx="47529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76025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716338"/>
            <a:ext cx="730726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2286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229225"/>
            <a:ext cx="22955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Analytická hierarchie (AHP)</a:t>
            </a:r>
            <a:endParaRPr lang="en-GB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323850" y="1268413"/>
            <a:ext cx="8604250" cy="4456112"/>
          </a:xfrm>
        </p:spPr>
        <p:txBody>
          <a:bodyPr/>
          <a:lstStyle/>
          <a:p>
            <a:r>
              <a:rPr lang="cs-CZ" altLang="cs-CZ"/>
              <a:t>Poskytuje formální bázi pro přiřazení vah – pracuje s hodnotami </a:t>
            </a:r>
            <a:r>
              <a:rPr lang="cs-CZ" altLang="cs-CZ">
                <a:solidFill>
                  <a:srgbClr val="FF0000"/>
                </a:solidFill>
              </a:rPr>
              <a:t>relativní důležitosti </a:t>
            </a:r>
            <a:r>
              <a:rPr lang="cs-CZ" altLang="cs-CZ"/>
              <a:t>v rozsahu 1 – 9.</a:t>
            </a:r>
          </a:p>
          <a:p>
            <a:r>
              <a:rPr lang="cs-CZ" altLang="cs-CZ"/>
              <a:t>1= proměnná má malou důležitost, 9= nejvyšší důležitost.</a:t>
            </a:r>
          </a:p>
          <a:p>
            <a:r>
              <a:rPr lang="cs-CZ" altLang="cs-CZ"/>
              <a:t>Reciproční vztah pro méně důležité proměnné.</a:t>
            </a:r>
          </a:p>
          <a:p>
            <a:r>
              <a:rPr lang="cs-CZ" altLang="cs-CZ"/>
              <a:t>Váha= 1/suma sloupce a celkový součet =1</a:t>
            </a:r>
          </a:p>
          <a:p>
            <a:r>
              <a:rPr lang="cs-CZ" altLang="cs-CZ"/>
              <a:t>Veřejná doprava má absolutní důležitost.</a:t>
            </a:r>
            <a:endParaRPr lang="en-GB" altLang="cs-CZ"/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39243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40528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850" y="3644900"/>
            <a:ext cx="8351838" cy="504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>
          <a:xfrm rot="5400000">
            <a:off x="400844" y="5161756"/>
            <a:ext cx="1862138" cy="720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4967288" y="5043488"/>
            <a:ext cx="4017962" cy="5048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0" y="905439"/>
            <a:ext cx="8602200" cy="50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0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92625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68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68952" cy="62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06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6065" r="6059" b="5632"/>
          <a:stretch>
            <a:fillRect/>
          </a:stretch>
        </p:blipFill>
        <p:spPr bwMode="auto">
          <a:xfrm>
            <a:off x="9525" y="4763"/>
            <a:ext cx="9134475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cs-CZ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7"/>
          <a:stretch>
            <a:fillRect/>
          </a:stretch>
        </p:blipFill>
        <p:spPr bwMode="auto">
          <a:xfrm>
            <a:off x="684213" y="1844675"/>
            <a:ext cx="77708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357563"/>
            <a:ext cx="75168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941888"/>
            <a:ext cx="3598863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941888"/>
            <a:ext cx="280828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0"/>
            <a:ext cx="34194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48101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Metoda ideálních bodů</a:t>
            </a:r>
            <a:endParaRPr lang="en-GB"/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456112"/>
          </a:xfrm>
        </p:spPr>
        <p:txBody>
          <a:bodyPr/>
          <a:lstStyle/>
          <a:p>
            <a:r>
              <a:rPr lang="cs-CZ" altLang="cs-CZ" b="0"/>
              <a:t>Bere do úvahy </a:t>
            </a:r>
            <a:r>
              <a:rPr lang="cs-CZ" altLang="cs-CZ"/>
              <a:t>vzdálenost</a:t>
            </a:r>
            <a:r>
              <a:rPr lang="cs-CZ" altLang="cs-CZ" b="0"/>
              <a:t> vybraného řešení od ideálního řešení.</a:t>
            </a:r>
          </a:p>
          <a:p>
            <a:r>
              <a:rPr lang="cs-CZ" altLang="cs-CZ" b="0"/>
              <a:t>Musíme stanovit ideální řešení a vypočítat vzdálenost naší alternativy pomocí </a:t>
            </a:r>
            <a:r>
              <a:rPr lang="cs-CZ" altLang="cs-CZ"/>
              <a:t>metriky měření vzdáleností</a:t>
            </a:r>
            <a:r>
              <a:rPr lang="cs-CZ" altLang="cs-CZ" b="0"/>
              <a:t> (jaké metriky na měření vzdáleností můžeme použít v GIS?).</a:t>
            </a:r>
          </a:p>
          <a:p>
            <a:endParaRPr lang="en-GB" altLang="cs-CZ" b="0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722688"/>
            <a:ext cx="6913562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Motivace</a:t>
            </a:r>
            <a:endParaRPr lang="en-GB" dirty="0"/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507413" cy="51847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cs-CZ" sz="2700" b="0" dirty="0"/>
              <a:t>GIS pomáhá rozhodování – </a:t>
            </a:r>
            <a:r>
              <a:rPr lang="cs-CZ" sz="2700" b="0" dirty="0" err="1"/>
              <a:t>geoDSS</a:t>
            </a:r>
            <a:endParaRPr lang="cs-CZ" sz="2700" b="0" dirty="0"/>
          </a:p>
          <a:p>
            <a:pPr>
              <a:lnSpc>
                <a:spcPct val="80000"/>
              </a:lnSpc>
              <a:defRPr/>
            </a:pPr>
            <a:r>
              <a:rPr lang="cs-CZ" sz="2700" b="0" dirty="0"/>
              <a:t>Vstupní přednáška do </a:t>
            </a:r>
            <a:r>
              <a:rPr lang="cs-CZ" sz="2700" dirty="0" err="1"/>
              <a:t>multikriteriálního</a:t>
            </a:r>
            <a:r>
              <a:rPr lang="cs-CZ" sz="2700" b="0" dirty="0"/>
              <a:t> hodnocení pomocí příkladů.</a:t>
            </a:r>
          </a:p>
          <a:p>
            <a:pPr>
              <a:lnSpc>
                <a:spcPct val="80000"/>
              </a:lnSpc>
              <a:defRPr/>
            </a:pPr>
            <a:r>
              <a:rPr lang="cs-CZ" sz="2700" b="0" dirty="0"/>
              <a:t>Využití </a:t>
            </a:r>
            <a:r>
              <a:rPr lang="cs-CZ" sz="2700" dirty="0" err="1"/>
              <a:t>multikriteriálního</a:t>
            </a:r>
            <a:r>
              <a:rPr lang="cs-CZ" sz="2700" b="0" dirty="0"/>
              <a:t> hodnocení při rozhodování.</a:t>
            </a:r>
            <a:endParaRPr lang="en-US" sz="2700" b="0" dirty="0"/>
          </a:p>
          <a:p>
            <a:pPr>
              <a:lnSpc>
                <a:spcPct val="80000"/>
              </a:lnSpc>
              <a:defRPr/>
            </a:pPr>
            <a:r>
              <a:rPr lang="cs-CZ" altLang="cs-CZ" sz="2700" b="0" dirty="0"/>
              <a:t>Doposud jsme se zabývali možnostmi analytických nástrojů GIS z pohledu prostorových analýz: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700" dirty="0"/>
              <a:t>Popis datových sad a jejich analýzy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700" dirty="0"/>
              <a:t>Návrhy (predikce) do budoucna.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700" dirty="0"/>
              <a:t>Zjištění vhodnosti vybraných lokalit (</a:t>
            </a:r>
            <a:r>
              <a:rPr lang="cs-CZ" altLang="cs-CZ" sz="2700" i="1" dirty="0" err="1"/>
              <a:t>site</a:t>
            </a:r>
            <a:r>
              <a:rPr lang="cs-CZ" altLang="cs-CZ" sz="2700" i="1" dirty="0"/>
              <a:t> </a:t>
            </a:r>
            <a:r>
              <a:rPr lang="cs-CZ" altLang="cs-CZ" sz="2700" i="1" dirty="0" err="1"/>
              <a:t>suitability</a:t>
            </a:r>
            <a:r>
              <a:rPr lang="cs-CZ" altLang="cs-CZ" sz="2700" dirty="0"/>
              <a:t>).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700" b="0" dirty="0"/>
              <a:t>Při analýze byly brány do úvahy určitá kritéria (přednáška č. 1)</a:t>
            </a:r>
            <a:endParaRPr lang="en-GB" altLang="cs-CZ" sz="2700" b="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Popis proměnných</a:t>
            </a:r>
            <a:endParaRPr lang="en-GB"/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>
          <a:xfrm>
            <a:off x="0" y="1484313"/>
            <a:ext cx="8893175" cy="4456112"/>
          </a:xfrm>
        </p:spPr>
        <p:txBody>
          <a:bodyPr/>
          <a:lstStyle/>
          <a:p>
            <a:r>
              <a:rPr lang="cs-CZ" altLang="cs-CZ" sz="2500" b="0"/>
              <a:t>Parametr síly </a:t>
            </a:r>
            <a:r>
              <a:rPr lang="cs-CZ" altLang="cs-CZ" sz="2500"/>
              <a:t>P</a:t>
            </a:r>
            <a:r>
              <a:rPr lang="cs-CZ" altLang="cs-CZ" sz="2500" b="0"/>
              <a:t> určuje </a:t>
            </a:r>
            <a:r>
              <a:rPr lang="cs-CZ" altLang="cs-CZ" sz="2500"/>
              <a:t>metodu pro měření vzdáleností </a:t>
            </a:r>
            <a:r>
              <a:rPr lang="cs-CZ" altLang="cs-CZ" sz="2500" b="0"/>
              <a:t>– p=1 (Manhattan), p=2 (Euklides). </a:t>
            </a:r>
          </a:p>
          <a:p>
            <a:r>
              <a:rPr lang="cs-CZ" altLang="cs-CZ" sz="2500" b="0"/>
              <a:t>S narůstajícím P roste důležitost malých rozdílů.</a:t>
            </a:r>
          </a:p>
          <a:p>
            <a:r>
              <a:rPr lang="cs-CZ" altLang="cs-CZ" sz="2500" b="0"/>
              <a:t>Několik způsobů </a:t>
            </a:r>
            <a:r>
              <a:rPr lang="cs-CZ" altLang="cs-CZ" sz="2500"/>
              <a:t>implementace</a:t>
            </a:r>
            <a:r>
              <a:rPr lang="cs-CZ" altLang="cs-CZ" sz="2500" b="0"/>
              <a:t> (Malczewski, 1999; Quin, 2013).</a:t>
            </a:r>
          </a:p>
          <a:p>
            <a:r>
              <a:rPr lang="cs-CZ" altLang="cs-CZ" sz="2500" b="0"/>
              <a:t>Možnost využít standardizovaných vrstev a přijmout tvrzení, že </a:t>
            </a:r>
            <a:r>
              <a:rPr lang="cs-CZ" altLang="cs-CZ" sz="2500"/>
              <a:t>ideální řešení je rovno maximální hodnotě (1)</a:t>
            </a:r>
            <a:r>
              <a:rPr lang="cs-CZ" altLang="cs-CZ" sz="2500" b="0"/>
              <a:t>.</a:t>
            </a:r>
          </a:p>
          <a:p>
            <a:r>
              <a:rPr lang="cs-CZ" altLang="cs-CZ" sz="2500" b="0"/>
              <a:t>Nejlepší řešení je potom takové, které je nejbližší v </a:t>
            </a:r>
            <a:r>
              <a:rPr lang="cs-CZ" altLang="cs-CZ" sz="2500"/>
              <a:t>m-rozměrném prostoru</a:t>
            </a:r>
            <a:r>
              <a:rPr lang="cs-CZ" altLang="cs-CZ" sz="2500" b="0"/>
              <a:t>, kde m= počet atributů).</a:t>
            </a:r>
            <a:endParaRPr lang="en-GB" altLang="cs-CZ" sz="2500"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cs-CZ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62588"/>
            <a:ext cx="2484437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124075" y="692150"/>
            <a:ext cx="4895850" cy="13684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781675"/>
            <a:ext cx="3381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1116013" y="2276872"/>
            <a:ext cx="503659" cy="576064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5333653" y="2671626"/>
            <a:ext cx="503659" cy="576064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987824" y="3114874"/>
            <a:ext cx="503659" cy="576064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Metoda řadí jednotlivé lokality podle shody dvojic jednotlivých alternativ.</a:t>
            </a:r>
          </a:p>
          <a:p>
            <a:r>
              <a:rPr lang="cs-CZ" altLang="cs-CZ"/>
              <a:t>Každé kritérium je srovnáno pro dvojici lokalit (např. je lokalita A blíže ke kinu, než lokalita B?).</a:t>
            </a:r>
          </a:p>
          <a:p>
            <a:r>
              <a:rPr lang="cs-CZ" altLang="cs-CZ"/>
              <a:t>Výstup je uložen do konkordanční </a:t>
            </a:r>
            <a:r>
              <a:rPr lang="cs-CZ" altLang="cs-CZ">
                <a:solidFill>
                  <a:srgbClr val="FF0000"/>
                </a:solidFill>
              </a:rPr>
              <a:t>matice</a:t>
            </a:r>
            <a:r>
              <a:rPr lang="cs-CZ" altLang="cs-CZ"/>
              <a:t>  v podobě sumy </a:t>
            </a:r>
            <a:r>
              <a:rPr lang="cs-CZ" altLang="cs-CZ">
                <a:solidFill>
                  <a:srgbClr val="FF0000"/>
                </a:solidFill>
              </a:rPr>
              <a:t>vah těch kritérií, která jsou lepší</a:t>
            </a:r>
            <a:r>
              <a:rPr lang="cs-CZ" altLang="cs-CZ"/>
              <a:t> (použity váhy z AHP).</a:t>
            </a:r>
          </a:p>
          <a:p>
            <a:r>
              <a:rPr lang="cs-CZ" altLang="cs-CZ"/>
              <a:t>Výsledná matice je použita k výpočtu celkového pořadí lokalit (může být částečné, některé lokality se mohou rovnat.)</a:t>
            </a:r>
          </a:p>
          <a:p>
            <a:endParaRPr lang="en-GB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Metoda shody</a:t>
            </a: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48488" y="188913"/>
            <a:ext cx="2016125" cy="719137"/>
          </a:xfrm>
        </p:spPr>
        <p:txBody>
          <a:bodyPr/>
          <a:lstStyle/>
          <a:p>
            <a:pPr>
              <a:defRPr/>
            </a:pPr>
            <a:r>
              <a:rPr lang="cs-CZ" dirty="0"/>
              <a:t>Příklad výpočtu</a:t>
            </a:r>
            <a:endParaRPr lang="en-GB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3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836613"/>
            <a:ext cx="781208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8713"/>
            <a:ext cx="91440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374491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6516688" y="5589588"/>
            <a:ext cx="1511300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cxnSp>
        <p:nvCxnSpPr>
          <p:cNvPr id="6" name="Přímá spojnice se šipkou 5"/>
          <p:cNvCxnSpPr>
            <a:stCxn id="4" idx="0"/>
          </p:cNvCxnSpPr>
          <p:nvPr/>
        </p:nvCxnSpPr>
        <p:spPr>
          <a:xfrm flipH="1" flipV="1">
            <a:off x="4572000" y="4365625"/>
            <a:ext cx="2700338" cy="12239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1331913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ál 2"/>
          <p:cNvSpPr/>
          <p:nvPr/>
        </p:nvSpPr>
        <p:spPr>
          <a:xfrm>
            <a:off x="7596335" y="6021388"/>
            <a:ext cx="1368277" cy="431948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>
            <a:stCxn id="3" idx="0"/>
          </p:cNvCxnSpPr>
          <p:nvPr/>
        </p:nvCxnSpPr>
        <p:spPr>
          <a:xfrm flipH="1" flipV="1">
            <a:off x="6300192" y="4365625"/>
            <a:ext cx="1980282" cy="1655763"/>
          </a:xfrm>
          <a:prstGeom prst="straightConnector1">
            <a:avLst/>
          </a:prstGeom>
          <a:ln w="381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Srovnání výsledků metod</a:t>
            </a:r>
            <a:endParaRPr lang="en-GB"/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cs-CZ"/>
          </a:p>
        </p:txBody>
      </p:sp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5263"/>
            <a:ext cx="26638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MCE – pro a proti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341438"/>
            <a:ext cx="4041775" cy="445611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dirty="0"/>
              <a:t>Proti:</a:t>
            </a:r>
          </a:p>
          <a:p>
            <a:pPr>
              <a:defRPr/>
            </a:pPr>
            <a:r>
              <a:rPr lang="cs-CZ" b="0" dirty="0"/>
              <a:t>Dynamické problémy jsou zjednodušené, lineární model.</a:t>
            </a:r>
          </a:p>
          <a:p>
            <a:pPr>
              <a:defRPr/>
            </a:pPr>
            <a:r>
              <a:rPr lang="cs-CZ" b="0" dirty="0"/>
              <a:t>Statické, postrádá časový rozměr.</a:t>
            </a:r>
          </a:p>
          <a:p>
            <a:pPr>
              <a:defRPr/>
            </a:pPr>
            <a:r>
              <a:rPr lang="cs-CZ" b="0" dirty="0"/>
              <a:t>Kontroverzní – příliš subjektivní?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4657725" y="1341438"/>
            <a:ext cx="40417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rgbClr val="0000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rgbClr val="0000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rgbClr val="0000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i="1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cs-CZ" dirty="0"/>
              <a:t>Pro:</a:t>
            </a:r>
          </a:p>
          <a:p>
            <a:pPr>
              <a:defRPr/>
            </a:pPr>
            <a:r>
              <a:rPr lang="cs-CZ" b="0" dirty="0"/>
              <a:t>Strukturovatelná a opakovatelná analýza.</a:t>
            </a:r>
          </a:p>
          <a:p>
            <a:pPr>
              <a:defRPr/>
            </a:pPr>
            <a:r>
              <a:rPr lang="cs-CZ" b="0" dirty="0"/>
              <a:t>Možnost užití různých hodnotících faktorů a zdůvodnit jejich užití.</a:t>
            </a:r>
          </a:p>
          <a:p>
            <a:pPr>
              <a:defRPr/>
            </a:pPr>
            <a:r>
              <a:rPr lang="cs-CZ" b="0" dirty="0"/>
              <a:t>Schopnost zpracovat velké množství informací.</a:t>
            </a:r>
          </a:p>
          <a:p>
            <a:pPr>
              <a:defRPr/>
            </a:pPr>
            <a:r>
              <a:rPr lang="cs-CZ" b="0" dirty="0"/>
              <a:t>Funguje!</a:t>
            </a:r>
            <a:endParaRPr lang="cs-CZ" kern="0" dirty="0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95288" y="5661025"/>
            <a:ext cx="83042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/>
              <a:t>Dobrá kritéria, správná data, analýza citlivosti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Srovnání výsledků metod</a:t>
            </a:r>
            <a:endParaRPr lang="en-GB"/>
          </a:p>
        </p:txBody>
      </p:sp>
      <p:sp>
        <p:nvSpPr>
          <p:cNvPr id="5123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565400"/>
            <a:ext cx="8229600" cy="1036638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Různé metody multikriteriální analýzy dávají odlišné výsledky.</a:t>
            </a:r>
            <a:endParaRPr lang="en-GB" altLang="cs-CZ">
              <a:latin typeface="Arial" panose="020B0604020202020204" pitchFamily="34" charset="0"/>
            </a:endParaRPr>
          </a:p>
        </p:txBody>
      </p:sp>
      <p:pic>
        <p:nvPicPr>
          <p:cNvPr id="51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238"/>
            <a:ext cx="91440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114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39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213" y="-242888"/>
            <a:ext cx="7570787" cy="108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 dirty="0">
                <a:effectLst/>
              </a:rPr>
              <a:t>Příklad MCE </a:t>
            </a:r>
            <a:r>
              <a:rPr lang="cs-CZ" altLang="cs-CZ" sz="1400" b="0" dirty="0">
                <a:effectLst/>
              </a:rPr>
              <a:t>(</a:t>
            </a:r>
            <a:r>
              <a:rPr lang="cs-CZ" altLang="cs-CZ" sz="1400" b="0" dirty="0" err="1">
                <a:effectLst/>
              </a:rPr>
              <a:t>Estoque</a:t>
            </a:r>
            <a:r>
              <a:rPr lang="cs-CZ" altLang="cs-CZ" sz="1400" b="0" dirty="0">
                <a:effectLst/>
              </a:rPr>
              <a:t>, </a:t>
            </a:r>
            <a:r>
              <a:rPr lang="cs-CZ" altLang="cs-CZ" sz="1400" b="0" dirty="0" err="1">
                <a:effectLst/>
              </a:rPr>
              <a:t>Murayama</a:t>
            </a:r>
            <a:r>
              <a:rPr lang="cs-CZ" altLang="cs-CZ" sz="1400" b="0" dirty="0">
                <a:effectLst/>
              </a:rPr>
              <a:t>, 2010)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8893175" cy="532824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b="0"/>
              <a:t>Analýza vhodnosti lokalit pro pěstování včel v oblasti La union, </a:t>
            </a:r>
            <a:r>
              <a:rPr lang="cs-CZ" altLang="cs-CZ" sz="1800" b="0" dirty="0" err="1"/>
              <a:t>Philippines</a:t>
            </a:r>
            <a:r>
              <a:rPr lang="cs-CZ" altLang="cs-CZ" sz="1800" b="0" dirty="0"/>
              <a:t>, </a:t>
            </a:r>
          </a:p>
          <a:p>
            <a:pPr>
              <a:lnSpc>
                <a:spcPct val="80000"/>
              </a:lnSpc>
            </a:pPr>
            <a:r>
              <a:rPr lang="cs-CZ" altLang="cs-CZ" sz="1800" b="0" dirty="0"/>
              <a:t>Cíl: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/>
              <a:t>připravit mapu ukazující lokality vhodné pro pěstování včel.</a:t>
            </a:r>
          </a:p>
          <a:p>
            <a:pPr>
              <a:lnSpc>
                <a:spcPct val="80000"/>
              </a:lnSpc>
            </a:pPr>
            <a:r>
              <a:rPr lang="cs-CZ" altLang="cs-CZ" sz="1800" b="0" dirty="0"/>
              <a:t>Kritéria: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Faktory</a:t>
            </a:r>
          </a:p>
          <a:p>
            <a:pPr>
              <a:lnSpc>
                <a:spcPct val="80000"/>
              </a:lnSpc>
            </a:pPr>
            <a:r>
              <a:rPr lang="cs-CZ" altLang="cs-CZ" sz="1800" b="0" i="1" dirty="0"/>
              <a:t>Kategorická data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/>
              <a:t>Land use/</a:t>
            </a:r>
            <a:r>
              <a:rPr lang="cs-CZ" altLang="cs-CZ" sz="1800" b="1" dirty="0" err="1"/>
              <a:t>cover</a:t>
            </a:r>
            <a:r>
              <a:rPr lang="cs-CZ" altLang="cs-CZ" sz="1800" b="1" dirty="0"/>
              <a:t> – hodnoty vhodnosti (0-255) přiřazené jednotlivým kategorií na základě toho, zda daná kategorie poskytuje nektar a pyl.</a:t>
            </a:r>
          </a:p>
          <a:p>
            <a:pPr>
              <a:lnSpc>
                <a:spcPct val="80000"/>
              </a:lnSpc>
            </a:pPr>
            <a:r>
              <a:rPr lang="cs-CZ" altLang="cs-CZ" sz="1800" b="0" i="1" dirty="0"/>
              <a:t>Souvislá data – pravidla standardizace (?)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/>
              <a:t>Vzdálenost k vodnímu toku – standardizováno to 0-255 : vhodnost klesá se vzdáleností od řeky.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/>
              <a:t>Vzdálenost od silnice – standardizováno to 0-255 : vhodnost klesá se vzdáleností (počínaje hodnotou obálky 25 m).</a:t>
            </a:r>
          </a:p>
          <a:p>
            <a:pPr lvl="1">
              <a:lnSpc>
                <a:spcPct val="80000"/>
              </a:lnSpc>
            </a:pPr>
            <a:r>
              <a:rPr lang="cs-CZ" altLang="cs-CZ" sz="1800" b="1" dirty="0"/>
              <a:t>Nadmořská výška – standardizováno to 0-255 : vhodnost klesá s rostoucí nadmořskou výškou.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800" dirty="0"/>
              <a:t>Omezení</a:t>
            </a:r>
          </a:p>
          <a:p>
            <a:pPr>
              <a:lnSpc>
                <a:spcPct val="80000"/>
              </a:lnSpc>
            </a:pPr>
            <a:r>
              <a:rPr lang="cs-CZ" altLang="cs-CZ" sz="1800" b="0" dirty="0"/>
              <a:t>Zastavěné oblasti, písek, vodní plochy mokřady a oblasti do 25 metrů od silnice. </a:t>
            </a:r>
          </a:p>
        </p:txBody>
      </p:sp>
    </p:spTree>
    <p:extLst>
      <p:ext uri="{BB962C8B-B14F-4D97-AF65-F5344CB8AC3E}">
        <p14:creationId xmlns:p14="http://schemas.microsoft.com/office/powerpoint/2010/main" val="8486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Hierarchický model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5500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263" y="188913"/>
            <a:ext cx="3538537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Kategorie land use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35600" y="1600200"/>
            <a:ext cx="3251200" cy="445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1800" b="0"/>
              <a:t>Land use kategorie pro analýzu kategorických dat a stanovení omezení.</a:t>
            </a:r>
          </a:p>
          <a:p>
            <a:pPr>
              <a:lnSpc>
                <a:spcPct val="90000"/>
              </a:lnSpc>
            </a:pPr>
            <a:r>
              <a:rPr lang="cs-CZ" altLang="cs-CZ" sz="1800" b="0"/>
              <a:t>Mapování individuálních společenstev x využití RS. </a:t>
            </a:r>
          </a:p>
          <a:p>
            <a:pPr>
              <a:lnSpc>
                <a:spcPct val="90000"/>
              </a:lnSpc>
            </a:pPr>
            <a:r>
              <a:rPr lang="cs-CZ" altLang="cs-CZ" sz="1800" b="0"/>
              <a:t>Řízená klasifikace  Landsat TM. Trénováno pomocí terénního výzkumu  a následně klasifikováno.</a:t>
            </a:r>
          </a:p>
          <a:p>
            <a:pPr>
              <a:lnSpc>
                <a:spcPct val="90000"/>
              </a:lnSpc>
            </a:pPr>
            <a:r>
              <a:rPr lang="cs-CZ" altLang="cs-CZ" sz="1800" b="0"/>
              <a:t>Kontrola kvality modelu (accuracy assessment).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43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6013" y="188913"/>
            <a:ext cx="7570787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800">
                <a:effectLst/>
                <a:latin typeface="Arial" panose="020B0604020202020204" pitchFamily="34" charset="0"/>
              </a:rPr>
              <a:t>Výběr vhodného místa pro obchodní středisko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8893175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5AA316F5-DF19-42B3-B57F-F7CB39A9D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257800"/>
            <a:ext cx="1885950" cy="1562100"/>
          </a:xfrm>
          <a:prstGeom prst="rect">
            <a:avLst/>
          </a:prstGeo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123F4C1C-EB84-4951-9DDA-AC4ADF587CB1}"/>
              </a:ext>
            </a:extLst>
          </p:cNvPr>
          <p:cNvSpPr/>
          <p:nvPr/>
        </p:nvSpPr>
        <p:spPr>
          <a:xfrm rot="10800000">
            <a:off x="3779912" y="6291263"/>
            <a:ext cx="1440160" cy="293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Standardizace faktorů do jednotného měřítka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Rozsah 0 – 255 (255 nejvhodnější)</a:t>
            </a:r>
          </a:p>
          <a:p>
            <a:r>
              <a:rPr lang="cs-CZ" altLang="cs-CZ"/>
              <a:t>Expertní odhad změny vhodnosti pro jednotlivé faktory.</a:t>
            </a:r>
          </a:p>
          <a:p>
            <a:r>
              <a:rPr lang="cs-CZ" altLang="cs-CZ"/>
              <a:t>Faktor nadmořské výšky byl standardizován inverzím způsobem (čím výše, tím hůře) z důvodu výskytu vyššího množství srážek.</a:t>
            </a:r>
          </a:p>
          <a:p>
            <a:r>
              <a:rPr lang="cs-CZ" altLang="cs-CZ"/>
              <a:t>Land use byl standardizován po kategoriích (produkční les =255), řada zemědělských využití – 200,150, 100, 50, ostatní =0 (maska).</a:t>
            </a:r>
          </a:p>
        </p:txBody>
      </p:sp>
    </p:spTree>
    <p:extLst>
      <p:ext uri="{BB962C8B-B14F-4D97-AF65-F5344CB8AC3E}">
        <p14:creationId xmlns:p14="http://schemas.microsoft.com/office/powerpoint/2010/main" val="1641120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1368425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Př. 2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19050"/>
            <a:ext cx="6559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6767513" y="5661025"/>
            <a:ext cx="23764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rgbClr val="000000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/>
              <a:t>Zastavěné oblasti, písek, vodní plochy mokřady a oblasti do 25 metrů od silnice.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200" b="0"/>
          </a:p>
        </p:txBody>
      </p:sp>
    </p:spTree>
    <p:extLst>
      <p:ext uri="{BB962C8B-B14F-4D97-AF65-F5344CB8AC3E}">
        <p14:creationId xmlns:p14="http://schemas.microsoft.com/office/powerpoint/2010/main" val="14171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1113"/>
            <a:ext cx="7570788" cy="1084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Využití AHP  pro určení vah (analytic hierarchy process)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981075"/>
            <a:ext cx="9140825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2916238" y="2874963"/>
            <a:ext cx="431800" cy="504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3995738" y="3524250"/>
            <a:ext cx="431800" cy="503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375025" y="4292600"/>
            <a:ext cx="433388" cy="503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5651500" y="5013325"/>
            <a:ext cx="433388" cy="503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7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Vzájemné srovnání vah kritérií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2588" y="3644900"/>
            <a:ext cx="2016125" cy="5032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SUMA = 1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889317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019925" y="1341438"/>
            <a:ext cx="1800225" cy="2159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0825" y="4221163"/>
            <a:ext cx="8642350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000000"/>
                </a:solidFill>
                <a:latin typeface="+mn-lt"/>
                <a:cs typeface="Times New Roman"/>
              </a:rPr>
              <a:t>Postup výpočtu váhy pro kategorii:</a:t>
            </a:r>
          </a:p>
          <a:p>
            <a:pPr>
              <a:defRPr/>
            </a:pPr>
            <a:r>
              <a:rPr lang="cs-CZ" sz="2000" b="1" dirty="0">
                <a:solidFill>
                  <a:srgbClr val="000000"/>
                </a:solidFill>
                <a:latin typeface="+mn-lt"/>
                <a:cs typeface="Times New Roman"/>
              </a:rPr>
              <a:t>∑ sloupce</a:t>
            </a:r>
          </a:p>
          <a:p>
            <a:pPr>
              <a:defRPr/>
            </a:pPr>
            <a:r>
              <a:rPr lang="cs-CZ" sz="2000" b="1" dirty="0">
                <a:solidFill>
                  <a:srgbClr val="000000"/>
                </a:solidFill>
                <a:latin typeface="+mn-lt"/>
                <a:cs typeface="Times New Roman"/>
              </a:rPr>
              <a:t>Váha pro konkrétní dvojici = hodnota/suma sloupce</a:t>
            </a:r>
          </a:p>
          <a:p>
            <a:pPr>
              <a:defRPr/>
            </a:pPr>
            <a:r>
              <a:rPr lang="cs-CZ" sz="2000" b="1" dirty="0">
                <a:solidFill>
                  <a:srgbClr val="000000"/>
                </a:solidFill>
                <a:latin typeface="+mn-lt"/>
                <a:cs typeface="Times New Roman"/>
              </a:rPr>
              <a:t>Váha celková pro kategorii= průměr vah pro konkrétní dvojice</a:t>
            </a:r>
            <a:endParaRPr lang="cs-CZ" sz="20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66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24175"/>
            <a:ext cx="9144000" cy="3933825"/>
          </a:xfrm>
        </p:spPr>
        <p:txBody>
          <a:bodyPr/>
          <a:lstStyle/>
          <a:p>
            <a:r>
              <a:rPr lang="cs-CZ" altLang="cs-CZ"/>
              <a:t>Pro výpočet celkové vhodnosti lokality:</a:t>
            </a:r>
          </a:p>
          <a:p>
            <a:pPr lvl="1"/>
            <a:r>
              <a:rPr lang="cs-CZ" altLang="cs-CZ"/>
              <a:t>X – rozhodovací parametry</a:t>
            </a:r>
          </a:p>
          <a:p>
            <a:pPr lvl="1"/>
            <a:r>
              <a:rPr lang="cs-CZ" altLang="cs-CZ"/>
              <a:t>W – AHP váhy</a:t>
            </a:r>
          </a:p>
          <a:p>
            <a:pPr lvl="1"/>
            <a:r>
              <a:rPr lang="cs-CZ" altLang="cs-CZ"/>
              <a:t>n – počet parametrů</a:t>
            </a:r>
          </a:p>
          <a:p>
            <a:pPr lvl="1"/>
            <a:r>
              <a:rPr lang="cs-CZ" altLang="cs-CZ"/>
              <a:t>C – omezení (0=nevhodné, 1=vhodné)</a:t>
            </a:r>
          </a:p>
          <a:p>
            <a:r>
              <a:rPr lang="cs-CZ" altLang="cs-CZ" b="0"/>
              <a:t>S =((elevation * 0.0553) + (dist_river * 0.2622) + (dist_road * 0.1175) + (luc * 0.5650)) * cons_boolean</a:t>
            </a:r>
            <a:endParaRPr lang="cs-CZ" altLang="cs-CZ"/>
          </a:p>
          <a:p>
            <a:r>
              <a:rPr lang="cs-CZ" altLang="cs-CZ"/>
              <a:t>Následně vytvořeny kvalitativní kategorie pro popis vhodnosti lokalit pro pěstování včel.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Následné využití WLC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408113"/>
            <a:ext cx="4306887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356100" y="1773238"/>
            <a:ext cx="1223963" cy="5762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258888" y="5157788"/>
            <a:ext cx="2952750" cy="358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18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613525" y="692150"/>
            <a:ext cx="2530475" cy="1728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Výsledná mapa vhodnosti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5413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457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Verifikace výsledků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852987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300" b="0"/>
              <a:t>Má za úkol zhodnotit spolehlivost výsledků.</a:t>
            </a:r>
          </a:p>
          <a:p>
            <a:r>
              <a:rPr lang="cs-CZ" altLang="cs-CZ" sz="2300"/>
              <a:t>Verifikace kontrolou v terénu </a:t>
            </a:r>
            <a:r>
              <a:rPr lang="cs-CZ" altLang="cs-CZ" sz="2300" b="0"/>
              <a:t>(Ground truth verification)</a:t>
            </a:r>
          </a:p>
          <a:p>
            <a:pPr lvl="1"/>
            <a:r>
              <a:rPr lang="cs-CZ" altLang="cs-CZ" sz="2300"/>
              <a:t>nutno provést terénní průzkum a ověřit navržené oblasti, zda opravdu odpovídají požadavkům a kritériím</a:t>
            </a:r>
            <a:r>
              <a:rPr lang="cs-CZ" altLang="cs-CZ" sz="2300" i="1"/>
              <a:t>.</a:t>
            </a:r>
            <a:endParaRPr lang="cs-CZ" altLang="cs-CZ" sz="2300"/>
          </a:p>
          <a:p>
            <a:r>
              <a:rPr lang="cs-CZ" altLang="cs-CZ" sz="2300"/>
              <a:t>Analýza citlivosti </a:t>
            </a:r>
            <a:r>
              <a:rPr lang="cs-CZ" altLang="cs-CZ" sz="2300" b="0"/>
              <a:t>(sensitivity analysis)</a:t>
            </a:r>
          </a:p>
          <a:p>
            <a:r>
              <a:rPr lang="cs-CZ" altLang="cs-CZ" sz="2300" b="0"/>
              <a:t>Jak jsou ovlivněny výsledky pokud provedeme:</a:t>
            </a:r>
          </a:p>
          <a:p>
            <a:pPr lvl="1"/>
            <a:r>
              <a:rPr lang="cs-CZ" altLang="cs-CZ" sz="2300" b="1"/>
              <a:t>změníme počet kritérií (snížení x navýšení)</a:t>
            </a:r>
          </a:p>
          <a:p>
            <a:pPr lvl="1"/>
            <a:r>
              <a:rPr lang="cs-CZ" altLang="cs-CZ" sz="2300" b="1"/>
              <a:t>změníme váhy kritérií</a:t>
            </a:r>
          </a:p>
          <a:p>
            <a:r>
              <a:rPr lang="cs-CZ" altLang="cs-CZ" sz="2300" b="0"/>
              <a:t>Dává změna smysl?</a:t>
            </a:r>
          </a:p>
          <a:p>
            <a:r>
              <a:rPr lang="cs-CZ" altLang="cs-CZ" sz="2300" b="0"/>
              <a:t>Odpovídají výsledky realitě?</a:t>
            </a:r>
          </a:p>
        </p:txBody>
      </p:sp>
    </p:spTree>
    <p:extLst>
      <p:ext uri="{BB962C8B-B14F-4D97-AF65-F5344CB8AC3E}">
        <p14:creationId xmlns:p14="http://schemas.microsoft.com/office/powerpoint/2010/main" val="36722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Verifikace výsledků - příklad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91063" cy="4456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Srovnání mapy vhodnosti lokalit pro pěstování včel s existujícími produkčními daty</a:t>
            </a:r>
          </a:p>
          <a:p>
            <a:pPr>
              <a:lnSpc>
                <a:spcPct val="90000"/>
              </a:lnSpc>
            </a:pPr>
            <a:r>
              <a:rPr lang="cs-CZ" altLang="cs-CZ"/>
              <a:t>Omezené množství podkladů s krátkodobým sběrem informací v terénu.</a:t>
            </a:r>
          </a:p>
          <a:p>
            <a:pPr>
              <a:lnSpc>
                <a:spcPct val="90000"/>
              </a:lnSpc>
            </a:pPr>
            <a:r>
              <a:rPr lang="cs-CZ" altLang="cs-CZ"/>
              <a:t>Porovnání současných lokalit s kritérii.</a:t>
            </a:r>
          </a:p>
          <a:p>
            <a:pPr>
              <a:lnSpc>
                <a:spcPct val="90000"/>
              </a:lnSpc>
            </a:pPr>
            <a:r>
              <a:rPr lang="cs-CZ" altLang="cs-CZ"/>
              <a:t>Korelace hodnot.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628775"/>
            <a:ext cx="3427412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101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3213" y="0"/>
            <a:ext cx="7570787" cy="72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cs-CZ" altLang="cs-CZ">
                <a:effectLst/>
              </a:rPr>
              <a:t>Korelační tabulka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817245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6300788" y="1125538"/>
            <a:ext cx="1871662" cy="4967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804025" y="6381750"/>
            <a:ext cx="1439863" cy="4762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89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4825"/>
            <a:ext cx="8939212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443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effectLst/>
              </a:rPr>
              <a:t>Multikriteriální hodnocení</a:t>
            </a:r>
            <a:endParaRPr lang="en-GB" altLang="cs-CZ">
              <a:effectLst/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250825" y="1268413"/>
            <a:ext cx="8713788" cy="5184775"/>
          </a:xfrm>
        </p:spPr>
        <p:txBody>
          <a:bodyPr/>
          <a:lstStyle/>
          <a:p>
            <a:r>
              <a:rPr lang="cs-CZ" altLang="cs-CZ" sz="2800" b="0" dirty="0"/>
              <a:t>Náš příklad identifikoval </a:t>
            </a:r>
            <a:r>
              <a:rPr lang="cs-CZ" altLang="cs-CZ" sz="2800" dirty="0"/>
              <a:t>VŠECHNY</a:t>
            </a:r>
            <a:r>
              <a:rPr lang="cs-CZ" altLang="cs-CZ" sz="2800" b="0" dirty="0"/>
              <a:t> oblasti, které splňovaly zadaná kritéria.</a:t>
            </a:r>
            <a:endParaRPr lang="en-US" altLang="cs-CZ" sz="2800" b="0" dirty="0"/>
          </a:p>
          <a:p>
            <a:r>
              <a:rPr lang="cs-CZ" altLang="cs-CZ" sz="2800" b="0" dirty="0"/>
              <a:t>Neřekl nám, která z oblastí je </a:t>
            </a:r>
            <a:r>
              <a:rPr lang="cs-CZ" altLang="cs-CZ" sz="2800" dirty="0"/>
              <a:t>nejvhodnější</a:t>
            </a:r>
            <a:r>
              <a:rPr lang="cs-CZ" altLang="cs-CZ" sz="2800" b="0" dirty="0"/>
              <a:t> pro postavení obchodního centra.</a:t>
            </a:r>
            <a:endParaRPr lang="en-US" altLang="cs-CZ" sz="2800" b="0" dirty="0"/>
          </a:p>
          <a:p>
            <a:r>
              <a:rPr lang="cs-CZ" altLang="cs-CZ" sz="2800" b="0" dirty="0"/>
              <a:t>Multikriteriální hodnocení - </a:t>
            </a:r>
            <a:r>
              <a:rPr lang="en-US" altLang="cs-CZ" sz="2800" dirty="0"/>
              <a:t>Multi-criteria evaluation (MCE) </a:t>
            </a:r>
            <a:r>
              <a:rPr lang="cs-CZ" altLang="cs-CZ" sz="2800" b="0" dirty="0"/>
              <a:t>je způsob hodnocení </a:t>
            </a:r>
            <a:r>
              <a:rPr lang="cs-CZ" altLang="cs-CZ" sz="2800" i="1" dirty="0"/>
              <a:t>celkové vhodnosti lokalit </a:t>
            </a:r>
            <a:r>
              <a:rPr lang="cs-CZ" altLang="cs-CZ" sz="2800" b="0" dirty="0"/>
              <a:t>splňujících zadaná kritéria a vybraných pomocí standardní GIS </a:t>
            </a:r>
            <a:r>
              <a:rPr lang="cs-CZ" altLang="cs-CZ" sz="2800" b="0" dirty="0" err="1"/>
              <a:t>overlay</a:t>
            </a:r>
            <a:r>
              <a:rPr lang="cs-CZ" altLang="cs-CZ" sz="2800" b="0" dirty="0"/>
              <a:t> analýzy.</a:t>
            </a:r>
            <a:endParaRPr lang="en-US" altLang="cs-CZ" sz="2800" b="0" dirty="0"/>
          </a:p>
          <a:p>
            <a:r>
              <a:rPr lang="en-GB" altLang="cs-CZ" sz="2800" b="0" dirty="0"/>
              <a:t>Carver, 1991 </a:t>
            </a:r>
            <a:r>
              <a:rPr lang="cs-CZ" altLang="cs-CZ" b="0" dirty="0"/>
              <a:t>(</a:t>
            </a:r>
            <a:r>
              <a:rPr lang="en-US" altLang="cs-CZ" b="0" dirty="0"/>
              <a:t>Integrating multi-criteria evaluation with geographical</a:t>
            </a:r>
            <a:r>
              <a:rPr lang="cs-CZ" altLang="cs-CZ" b="0" dirty="0"/>
              <a:t> </a:t>
            </a:r>
            <a:r>
              <a:rPr lang="en-US" altLang="cs-CZ" b="0" dirty="0"/>
              <a:t>information systems</a:t>
            </a:r>
            <a:r>
              <a:rPr lang="cs-CZ" altLang="cs-CZ" b="0" dirty="0"/>
              <a:t>)</a:t>
            </a:r>
            <a:endParaRPr lang="en-US" altLang="cs-CZ" b="0" dirty="0"/>
          </a:p>
          <a:p>
            <a:endParaRPr lang="en-GB" altLang="cs-CZ" b="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Použité podklady</a:t>
            </a:r>
            <a:endParaRPr lang="en-GB" dirty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 b="22984"/>
          <a:stretch>
            <a:fillRect/>
          </a:stretch>
        </p:blipFill>
        <p:spPr bwMode="auto">
          <a:xfrm>
            <a:off x="0" y="1700213"/>
            <a:ext cx="9144000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483757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650" y="220503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cs-CZ" dirty="0"/>
              <a:t>Co když máme více cílů??</a:t>
            </a:r>
          </a:p>
        </p:txBody>
      </p:sp>
      <p:sp>
        <p:nvSpPr>
          <p:cNvPr id="3379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Co je to MCE?</a:t>
            </a:r>
            <a:endParaRPr lang="en-GB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179388" y="1341438"/>
            <a:ext cx="8640762" cy="5040312"/>
          </a:xfrm>
        </p:spPr>
        <p:txBody>
          <a:bodyPr/>
          <a:lstStyle/>
          <a:p>
            <a:r>
              <a:rPr lang="cs-CZ" altLang="cs-CZ" b="0"/>
              <a:t>MCE je </a:t>
            </a:r>
            <a:r>
              <a:rPr lang="cs-CZ" altLang="cs-CZ"/>
              <a:t>sada technik </a:t>
            </a:r>
            <a:r>
              <a:rPr lang="cs-CZ" altLang="cs-CZ" b="0"/>
              <a:t>používaných ke kompromisnímu výběru alternativních lokalit.</a:t>
            </a:r>
            <a:endParaRPr lang="en-US" altLang="cs-CZ" b="0"/>
          </a:p>
          <a:p>
            <a:r>
              <a:rPr lang="cs-CZ" altLang="cs-CZ" b="0"/>
              <a:t>Cílem MCE je identifikovat </a:t>
            </a:r>
            <a:r>
              <a:rPr lang="cs-CZ" altLang="cs-CZ"/>
              <a:t>lokalitu nejlépe vyhovující požadavkům</a:t>
            </a:r>
            <a:r>
              <a:rPr lang="cs-CZ" altLang="cs-CZ" b="0"/>
              <a:t> (minimální kompromis) a splňující zadaná kritéria.</a:t>
            </a:r>
            <a:endParaRPr lang="en-US" altLang="cs-CZ" b="0"/>
          </a:p>
          <a:p>
            <a:r>
              <a:rPr lang="cs-CZ" altLang="cs-CZ"/>
              <a:t>Techniky MCE byly vytvořeny původně v environmentální ekonomice a tedy použity neprostorovým způsobem.</a:t>
            </a:r>
            <a:endParaRPr lang="en-US" altLang="cs-CZ" b="0"/>
          </a:p>
          <a:p>
            <a:r>
              <a:rPr lang="cs-CZ" altLang="cs-CZ" b="0"/>
              <a:t>Následně byly adaptovány pro využití v GIS, aby poskytly </a:t>
            </a:r>
            <a:r>
              <a:rPr lang="cs-CZ" altLang="cs-CZ"/>
              <a:t>formální základ pro pomoc při rozhodování</a:t>
            </a:r>
            <a:r>
              <a:rPr lang="cs-CZ" altLang="cs-CZ" b="0"/>
              <a:t>. </a:t>
            </a:r>
            <a:endParaRPr lang="en-US" altLang="cs-CZ" b="0"/>
          </a:p>
          <a:p>
            <a:endParaRPr lang="en-GB" alt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Základní požadavky MCE</a:t>
            </a:r>
            <a:endParaRPr lang="en-GB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„prozkoumat více možností výběru lokalit ve světle rozlišných kritérií a s konfliktními požadavky“…</a:t>
            </a:r>
          </a:p>
          <a:p>
            <a:r>
              <a:rPr lang="cs-CZ" altLang="cs-CZ"/>
              <a:t>Cíl: </a:t>
            </a:r>
            <a:r>
              <a:rPr lang="cs-CZ" altLang="cs-CZ" b="0"/>
              <a:t>„… tvrzení o požadovaném stavu výsledného prostorového systému“.</a:t>
            </a:r>
          </a:p>
          <a:p>
            <a:r>
              <a:rPr lang="cs-CZ" altLang="cs-CZ"/>
              <a:t>Kritérium: </a:t>
            </a:r>
            <a:r>
              <a:rPr lang="cs-CZ" altLang="cs-CZ" b="0"/>
              <a:t>„…pravidlo pro určení vhodnosti pro alternativní rozhodnutí“.</a:t>
            </a:r>
          </a:p>
          <a:p>
            <a:r>
              <a:rPr lang="cs-CZ" altLang="cs-CZ"/>
              <a:t>Atribut: </a:t>
            </a:r>
            <a:r>
              <a:rPr lang="cs-CZ" altLang="cs-CZ" b="0"/>
              <a:t>„… vlastnost prvků reálného světa či GIS“.</a:t>
            </a:r>
          </a:p>
          <a:p>
            <a:r>
              <a:rPr lang="cs-CZ" altLang="cs-CZ"/>
              <a:t>Malczewski (1999) - </a:t>
            </a:r>
            <a:r>
              <a:rPr lang="en-US" altLang="cs-CZ"/>
              <a:t>GIS and Multicriteria decision making</a:t>
            </a:r>
            <a:r>
              <a:rPr lang="cs-CZ" altLang="cs-CZ"/>
              <a:t>.</a:t>
            </a:r>
            <a:endParaRPr lang="en-GB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to má znamenat?</a:t>
            </a:r>
            <a:endParaRPr lang="en-GB" dirty="0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250825" y="1341438"/>
            <a:ext cx="8569325" cy="5183187"/>
          </a:xfrm>
        </p:spPr>
        <p:txBody>
          <a:bodyPr/>
          <a:lstStyle/>
          <a:p>
            <a:r>
              <a:rPr lang="cs-CZ" altLang="cs-CZ" dirty="0"/>
              <a:t>MCE  používá kritéria k identifikaci lokalit (popsaných atributy), které nejlépe vyhovují cílům.</a:t>
            </a:r>
          </a:p>
          <a:p>
            <a:r>
              <a:rPr lang="cs-CZ" altLang="cs-CZ" dirty="0"/>
              <a:t>Například:</a:t>
            </a:r>
          </a:p>
          <a:p>
            <a:pPr lvl="1"/>
            <a:r>
              <a:rPr lang="cs-CZ" altLang="cs-CZ" b="1" dirty="0"/>
              <a:t>Cíl</a:t>
            </a:r>
            <a:r>
              <a:rPr lang="cs-CZ" altLang="cs-CZ" dirty="0"/>
              <a:t>: „… potřebuji lokalitu pro výstavbu obytných domů (jsem developer)“.</a:t>
            </a:r>
          </a:p>
          <a:p>
            <a:pPr lvl="1"/>
            <a:r>
              <a:rPr lang="cs-CZ" altLang="cs-CZ" b="1" dirty="0"/>
              <a:t>Kritérium</a:t>
            </a:r>
            <a:r>
              <a:rPr lang="cs-CZ" altLang="cs-CZ" dirty="0"/>
              <a:t>: „…Domy musí být </a:t>
            </a:r>
            <a:r>
              <a:rPr lang="cs-CZ" altLang="cs-CZ" dirty="0">
                <a:solidFill>
                  <a:srgbClr val="FF0000"/>
                </a:solidFill>
              </a:rPr>
              <a:t>blízko</a:t>
            </a:r>
            <a:r>
              <a:rPr lang="cs-CZ" altLang="cs-CZ" dirty="0"/>
              <a:t> kina, </a:t>
            </a:r>
            <a:r>
              <a:rPr lang="cs-CZ" altLang="cs-CZ" dirty="0">
                <a:solidFill>
                  <a:srgbClr val="FF0000"/>
                </a:solidFill>
              </a:rPr>
              <a:t>daleko</a:t>
            </a:r>
            <a:r>
              <a:rPr lang="cs-CZ" altLang="cs-CZ" dirty="0"/>
              <a:t> od hlavních silnic a </a:t>
            </a:r>
            <a:r>
              <a:rPr lang="cs-CZ" altLang="cs-CZ" dirty="0">
                <a:solidFill>
                  <a:srgbClr val="FF0000"/>
                </a:solidFill>
              </a:rPr>
              <a:t>blízko</a:t>
            </a:r>
            <a:r>
              <a:rPr lang="cs-CZ" altLang="cs-CZ" dirty="0"/>
              <a:t> veřejné dopravě“.</a:t>
            </a:r>
          </a:p>
          <a:p>
            <a:pPr lvl="1"/>
            <a:r>
              <a:rPr lang="cs-CZ" altLang="cs-CZ" b="1" dirty="0"/>
              <a:t>Atribut</a:t>
            </a:r>
            <a:r>
              <a:rPr lang="cs-CZ" altLang="cs-CZ" dirty="0"/>
              <a:t>: Data, potřebná pro popis výše uvedených kritérií.</a:t>
            </a:r>
          </a:p>
          <a:p>
            <a:r>
              <a:rPr lang="cs-CZ" altLang="cs-CZ" dirty="0"/>
              <a:t>Zjevný konflikt – daleko od hlavní silnice x blízko hromadné dopravě.</a:t>
            </a:r>
          </a:p>
          <a:p>
            <a:endParaRPr lang="en-GB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Modelová situace</a:t>
            </a:r>
            <a:endParaRPr lang="en-GB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2087562"/>
          </a:xfrm>
        </p:spPr>
        <p:txBody>
          <a:bodyPr/>
          <a:lstStyle/>
          <a:p>
            <a:r>
              <a:rPr lang="cs-CZ" altLang="cs-CZ" sz="2000" b="0"/>
              <a:t>Všechny následující příklad používají zjednodušená data – tři potenciální oblasti popsané pomocí </a:t>
            </a:r>
            <a:r>
              <a:rPr lang="cs-CZ" altLang="cs-CZ" sz="2000" i="1"/>
              <a:t>atributů vzdáleností od kina, veřejné dopravy a hlavní silnice.</a:t>
            </a:r>
          </a:p>
          <a:p>
            <a:pPr algn="ctr">
              <a:buFontTx/>
              <a:buNone/>
            </a:pPr>
            <a:r>
              <a:rPr lang="cs-CZ" altLang="cs-CZ" sz="3200"/>
              <a:t>Které z míst je nejvhodnější?</a:t>
            </a:r>
            <a:endParaRPr lang="en-GB" altLang="cs-CZ" sz="320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781300"/>
            <a:ext cx="61150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Boolean overlay</a:t>
            </a:r>
            <a:endParaRPr lang="en-GB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81128"/>
          </a:xfrm>
        </p:spPr>
        <p:txBody>
          <a:bodyPr/>
          <a:lstStyle/>
          <a:p>
            <a:r>
              <a:rPr lang="cs-CZ" altLang="cs-CZ" dirty="0"/>
              <a:t>Kritérium – </a:t>
            </a:r>
            <a:r>
              <a:rPr lang="cs-CZ" altLang="cs-CZ" b="0" dirty="0"/>
              <a:t>lokalita je vhodná nebo ne – např. musí být do 1 km od kina.</a:t>
            </a:r>
          </a:p>
          <a:p>
            <a:r>
              <a:rPr lang="cs-CZ" altLang="cs-CZ" dirty="0"/>
              <a:t>Výsledek – </a:t>
            </a:r>
            <a:r>
              <a:rPr lang="cs-CZ" altLang="cs-CZ" b="0" dirty="0"/>
              <a:t>lokalita, která splňuje všechna kritéria. </a:t>
            </a:r>
          </a:p>
          <a:p>
            <a:r>
              <a:rPr lang="cs-CZ" altLang="cs-CZ" b="0" dirty="0"/>
              <a:t>Pravidlo</a:t>
            </a:r>
            <a:r>
              <a:rPr lang="cs-CZ" altLang="cs-CZ" dirty="0"/>
              <a:t> dominance </a:t>
            </a:r>
            <a:r>
              <a:rPr lang="cs-CZ" altLang="cs-CZ" b="0" dirty="0"/>
              <a:t>(viz přednáška </a:t>
            </a:r>
            <a:r>
              <a:rPr lang="cs-CZ" altLang="cs-CZ" b="0" dirty="0" err="1"/>
              <a:t>Overlay</a:t>
            </a:r>
            <a:r>
              <a:rPr lang="cs-CZ" altLang="cs-CZ" b="0" dirty="0"/>
              <a:t>).</a:t>
            </a:r>
          </a:p>
          <a:p>
            <a:r>
              <a:rPr lang="cs-CZ" altLang="cs-CZ" dirty="0"/>
              <a:t>Je výhodné, pokud máme hodně lokalit pro prvotní analýzu a odstraní nám lokality zcela nevhodné.</a:t>
            </a:r>
          </a:p>
          <a:p>
            <a:pPr marL="0" indent="0">
              <a:buNone/>
            </a:pPr>
            <a:r>
              <a:rPr lang="cs-CZ" i="1" dirty="0"/>
              <a:t>MODELOVÝ PŘÍKLAD:</a:t>
            </a:r>
          </a:p>
          <a:p>
            <a:r>
              <a:rPr lang="cs-CZ" b="0" i="1" dirty="0"/>
              <a:t>Budovy musí být </a:t>
            </a:r>
            <a:r>
              <a:rPr lang="cs-CZ" i="1" dirty="0"/>
              <a:t>méně než </a:t>
            </a:r>
            <a:r>
              <a:rPr lang="en-US" i="1" dirty="0"/>
              <a:t>2km </a:t>
            </a:r>
            <a:r>
              <a:rPr lang="cs-CZ" b="0" i="1" dirty="0"/>
              <a:t>od kina a </a:t>
            </a:r>
            <a:r>
              <a:rPr lang="cs-CZ" i="1" dirty="0"/>
              <a:t>více než </a:t>
            </a:r>
            <a:r>
              <a:rPr lang="en-US" i="1" dirty="0"/>
              <a:t>300m </a:t>
            </a:r>
            <a:r>
              <a:rPr lang="cs-CZ" b="0" i="1" dirty="0"/>
              <a:t>od silnice a </a:t>
            </a:r>
            <a:r>
              <a:rPr lang="cs-CZ" i="1" dirty="0"/>
              <a:t>do vzdálenosti </a:t>
            </a:r>
            <a:r>
              <a:rPr lang="en-US" i="1" dirty="0"/>
              <a:t>200m </a:t>
            </a:r>
            <a:r>
              <a:rPr lang="cs-CZ" b="0" i="1" dirty="0"/>
              <a:t>od veřejné dopravy.</a:t>
            </a:r>
            <a:endParaRPr lang="en-GB" altLang="cs-CZ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GC_sablona1">
  <a:themeElements>
    <a:clrScheme name="LGC_sablona1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LGC_sablona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GC_sablona1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GC_sablona1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_sablona1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GC_sablona1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9112</TotalTime>
  <Words>1759</Words>
  <Application>Microsoft Office PowerPoint</Application>
  <PresentationFormat>Předvádění na obrazovce (4:3)</PresentationFormat>
  <Paragraphs>186</Paragraphs>
  <Slides>41</Slides>
  <Notes>6</Notes>
  <HiddenSlides>5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Times New Roman</vt:lpstr>
      <vt:lpstr>Verdana</vt:lpstr>
      <vt:lpstr>LGC_sablona1</vt:lpstr>
      <vt:lpstr> Kartografické modelování  Multikriteriální analýza  jaro 2023</vt:lpstr>
      <vt:lpstr>Motivace</vt:lpstr>
      <vt:lpstr>Výběr vhodného místa pro obchodní středisko</vt:lpstr>
      <vt:lpstr>Multikriteriální hodnocení</vt:lpstr>
      <vt:lpstr>Co je to MCE?</vt:lpstr>
      <vt:lpstr>Základní požadavky MCE</vt:lpstr>
      <vt:lpstr>Co to má znamenat?</vt:lpstr>
      <vt:lpstr>Modelová situace</vt:lpstr>
      <vt:lpstr>Boolean overlay</vt:lpstr>
      <vt:lpstr>Příklad Boolean overlay</vt:lpstr>
      <vt:lpstr>Vážená lineární kombinace</vt:lpstr>
      <vt:lpstr>Prezentace aplikace PowerPoint</vt:lpstr>
      <vt:lpstr>Analytická hierarchie (AHP)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Metoda ideálních bodů</vt:lpstr>
      <vt:lpstr>Popis proměnných</vt:lpstr>
      <vt:lpstr>Prezentace aplikace PowerPoint</vt:lpstr>
      <vt:lpstr>Metoda shody</vt:lpstr>
      <vt:lpstr>Příklad výpočtu</vt:lpstr>
      <vt:lpstr>Srovnání výsledků metod</vt:lpstr>
      <vt:lpstr>MCE – pro a proti</vt:lpstr>
      <vt:lpstr>Srovnání výsledků metod</vt:lpstr>
      <vt:lpstr>Příklad MCE (Estoque, Murayama, 2010)</vt:lpstr>
      <vt:lpstr>Hierarchický model</vt:lpstr>
      <vt:lpstr>Kategorie land use</vt:lpstr>
      <vt:lpstr>Standardizace faktorů do jednotného měřítka</vt:lpstr>
      <vt:lpstr>Př. 2</vt:lpstr>
      <vt:lpstr>Využití AHP  pro určení vah (analytic hierarchy process)</vt:lpstr>
      <vt:lpstr>Vzájemné srovnání vah kritérií</vt:lpstr>
      <vt:lpstr>Následné využití WLC</vt:lpstr>
      <vt:lpstr>Výsledná mapa vhodnosti</vt:lpstr>
      <vt:lpstr>Verifikace výsledků</vt:lpstr>
      <vt:lpstr>Verifikace výsledků - příklad</vt:lpstr>
      <vt:lpstr>Korelační tabulka</vt:lpstr>
      <vt:lpstr>Prezentace aplikace PowerPoint</vt:lpstr>
      <vt:lpstr>Použité podklady</vt:lpstr>
      <vt:lpstr>Co když máme více cílů??</vt:lpstr>
    </vt:vector>
  </TitlesOfParts>
  <Company>GU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Kuba</dc:creator>
  <cp:lastModifiedBy>Kuba Kubicek</cp:lastModifiedBy>
  <cp:revision>416</cp:revision>
  <dcterms:created xsi:type="dcterms:W3CDTF">2005-10-31T09:36:06Z</dcterms:created>
  <dcterms:modified xsi:type="dcterms:W3CDTF">2023-04-17T08:20:16Z</dcterms:modified>
</cp:coreProperties>
</file>