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0" r:id="rId3"/>
    <p:sldId id="269" r:id="rId4"/>
    <p:sldId id="263" r:id="rId5"/>
    <p:sldId id="261" r:id="rId6"/>
    <p:sldId id="272" r:id="rId7"/>
    <p:sldId id="265" r:id="rId8"/>
    <p:sldId id="266" r:id="rId9"/>
    <p:sldId id="273" r:id="rId10"/>
    <p:sldId id="257" r:id="rId11"/>
    <p:sldId id="274" r:id="rId12"/>
    <p:sldId id="271" r:id="rId13"/>
    <p:sldId id="268" r:id="rId14"/>
    <p:sldId id="260" r:id="rId15"/>
    <p:sldId id="26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78456" autoAdjust="0"/>
  </p:normalViewPr>
  <p:slideViewPr>
    <p:cSldViewPr snapToGrid="0">
      <p:cViewPr varScale="1">
        <p:scale>
          <a:sx n="68" d="100"/>
          <a:sy n="68" d="100"/>
        </p:scale>
        <p:origin x="1296" y="53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8786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637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5148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3732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ZD266 GIScience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ZD266 GIScience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B0F7ADA8-E0D8-E140-B3EB-7B177B99ED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ZD266 GIScience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ZD266 GIScience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84321F44-F4CD-1342-9190-83F802717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ZD266 GIScience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82366C8-899C-3046-9F1A-E4AA93091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ZD266 GIScience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2C8EF9BC-CA15-F749-AE84-143521C1B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ZD266 GIScience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CDFB5469-7B43-0D44-819F-C7041352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ZD266 GIScience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3839D93F-D054-0C49-B5BA-33CA7A41A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ZD266 GIScience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E1F77B3-EBC6-1040-9535-33D9549B7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ZD266 GIScience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797919FE-C3ED-C14E-AED0-882F98229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ZD266 GIScience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4329B9F-B123-B646-A47E-27058DD10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ZD266 GIScience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1109301E-D1AD-0B43-976E-29DC995E1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ZD266 GIScience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DE62B41-48ED-D243-8CF8-571E1EC80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ZD266 GIScience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2E98577-C944-7148-9D17-F5F41F0E8A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ZD266 GIScience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ZD266 GIScience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umělé inteligence v kartografické generalizaci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Aneta Ryglová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9D572E-CF1F-402E-807B-EF2E0A5730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ZD266 GIScience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FF5CAC-DF6F-461E-A5BD-62AF8B71F9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122560-DCAA-44C3-96AE-5324A6496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FFCEB1-F7B0-4EC2-AF9D-A84EA8D08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1F1B41-A0AD-468E-A60C-14AE5ED8F24C}"/>
              </a:ext>
            </a:extLst>
          </p:cNvPr>
          <p:cNvPicPr/>
          <p:nvPr/>
        </p:nvPicPr>
        <p:blipFill rotWithShape="1">
          <a:blip r:embed="rId2"/>
          <a:srcRect r="5039"/>
          <a:stretch/>
        </p:blipFill>
        <p:spPr bwMode="auto">
          <a:xfrm>
            <a:off x="3412140" y="29776"/>
            <a:ext cx="5367719" cy="6828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6082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A80623-4CFC-471A-9491-F7AFCC7824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ZD266 GIScience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910AE6-4718-45F8-B003-E87A2278F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109D89-1C81-4AD9-983F-55A07CDE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59DCD5-B181-4982-9F8A-164147DAF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8096EF-5658-454E-82FD-5DE64B949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422" y="605688"/>
            <a:ext cx="10261578" cy="542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54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7228C7-0F9D-482F-9452-6630D2D49C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ZD266 </a:t>
            </a:r>
            <a:r>
              <a:rPr lang="cs-CZ" dirty="0" err="1"/>
              <a:t>GIScience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ABC2CA-38F7-4F18-ACFB-02DAB53DA4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04D0E0-2557-4ACB-AC84-3ECC4723D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Technologie umožňující využití umělé inteligence v kartografii</a:t>
            </a:r>
            <a:br>
              <a:rPr lang="cs-CZ" dirty="0"/>
            </a:br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71148E-43C4-4AB5-8E37-42288C777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30400"/>
            <a:ext cx="10753200" cy="3901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dirty="0" err="1"/>
              <a:t>Tensorflow</a:t>
            </a:r>
            <a:endParaRPr lang="cs-CZ" dirty="0"/>
          </a:p>
          <a:p>
            <a:pPr>
              <a:spcAft>
                <a:spcPts val="1200"/>
              </a:spcAft>
            </a:pPr>
            <a:r>
              <a:rPr lang="cs-CZ" dirty="0" err="1"/>
              <a:t>Pytorch</a:t>
            </a:r>
            <a:endParaRPr lang="cs-CZ" dirty="0"/>
          </a:p>
          <a:p>
            <a:pPr>
              <a:spcAft>
                <a:spcPts val="1200"/>
              </a:spcAft>
            </a:pPr>
            <a:r>
              <a:rPr lang="cs-CZ" dirty="0" err="1"/>
              <a:t>Keras</a:t>
            </a:r>
            <a:endParaRPr lang="cs-CZ" dirty="0"/>
          </a:p>
          <a:p>
            <a:pPr>
              <a:spcAft>
                <a:spcPts val="1200"/>
              </a:spcAft>
            </a:pPr>
            <a:r>
              <a:rPr lang="cs-CZ" dirty="0"/>
              <a:t>(ArcGIS)</a:t>
            </a:r>
          </a:p>
        </p:txBody>
      </p:sp>
    </p:spTree>
    <p:extLst>
      <p:ext uri="{BB962C8B-B14F-4D97-AF65-F5344CB8AC3E}">
        <p14:creationId xmlns:p14="http://schemas.microsoft.com/office/powerpoint/2010/main" val="1692703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2D2D79-7621-42C3-BF51-1727D7BC8F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/>
              <a:t>ZD266 GIScience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A2385B-1A76-4353-8CB8-D36B8DE9AA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8CA86C-6156-4139-8ABF-95D5601F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1389142" cy="451576"/>
          </a:xfrm>
        </p:spPr>
        <p:txBody>
          <a:bodyPr/>
          <a:lstStyle/>
          <a:p>
            <a:r>
              <a:rPr lang="cs-CZ" dirty="0"/>
              <a:t>ArcGIS Pro - </a:t>
            </a:r>
            <a:r>
              <a:rPr lang="cs-CZ" dirty="0" err="1"/>
              <a:t>pre-trained</a:t>
            </a:r>
            <a:r>
              <a:rPr lang="cs-CZ" dirty="0"/>
              <a:t> </a:t>
            </a:r>
            <a:r>
              <a:rPr lang="cs-CZ" dirty="0" err="1"/>
              <a:t>deep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models</a:t>
            </a:r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4724C1-3F23-47F7-B43E-71EC573BB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52177-DBE2-43E8-8B21-623C17877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00" y="1398406"/>
            <a:ext cx="5403542" cy="2196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FE6976-A260-4C4F-882D-DADDEE5A8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436" y="2221380"/>
            <a:ext cx="5474564" cy="211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3AD15F-A190-4171-9F93-F24B41C35C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00" y="3945776"/>
            <a:ext cx="5403542" cy="208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82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BB60A6-7D6B-4151-8025-AF2CE53D81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ZD266 GIScience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241FCF-9F08-4072-988C-0AF526F714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ADF73D-CE2B-4BB7-AEA5-B8B14C6CD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cs-CZ" dirty="0"/>
              <a:t>Grafová databáze a její možnosti využití v rámci umělé inteligence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3FB9B3-3A9F-47A3-A9EB-2C471FCC7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What are Graph databases and different types of Graph databases">
            <a:extLst>
              <a:ext uri="{FF2B5EF4-FFF2-40B4-BE49-F238E27FC236}">
                <a16:creationId xmlns:a16="http://schemas.microsoft.com/office/drawing/2014/main" id="{8786DCD8-72A3-490C-BDC2-A999268F2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084" y="2098200"/>
            <a:ext cx="85820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376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205387-CFCD-4CE7-83F9-226DB59299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ZD266 </a:t>
            </a:r>
            <a:r>
              <a:rPr lang="cs-CZ" dirty="0" err="1"/>
              <a:t>GIScience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EA0BCE-E336-4C58-8ADA-881C18B8E2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F1EFF3-ACD4-450B-8843-87627575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44753" cy="451576"/>
          </a:xfrm>
        </p:spPr>
        <p:txBody>
          <a:bodyPr/>
          <a:lstStyle/>
          <a:p>
            <a:r>
              <a:rPr lang="en-US" dirty="0"/>
              <a:t>An automated generalization of the settlements based on graph neural networks</a:t>
            </a:r>
            <a:br>
              <a:rPr lang="cs-CZ" dirty="0"/>
            </a:br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C21D6C-21AE-4CBC-AAB9-322AD8D14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68496"/>
            <a:ext cx="10753200" cy="406950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sz="2400" dirty="0"/>
              <a:t>E</a:t>
            </a:r>
            <a:r>
              <a:rPr lang="en-US" sz="2400" dirty="0" err="1"/>
              <a:t>xplore</a:t>
            </a:r>
            <a:r>
              <a:rPr lang="en-US" sz="2400" dirty="0"/>
              <a:t> the method of transforming the spatial layout of a settlement into a graph</a:t>
            </a:r>
            <a:endParaRPr lang="cs-CZ" sz="2400" dirty="0"/>
          </a:p>
          <a:p>
            <a:pPr>
              <a:spcAft>
                <a:spcPts val="1200"/>
              </a:spcAft>
            </a:pPr>
            <a:r>
              <a:rPr lang="cs-CZ" sz="2400" dirty="0"/>
              <a:t>B</a:t>
            </a:r>
            <a:r>
              <a:rPr lang="en-US" sz="2400" dirty="0" err="1"/>
              <a:t>reaking</a:t>
            </a:r>
            <a:r>
              <a:rPr lang="en-US" sz="2400" dirty="0"/>
              <a:t> down the process into a series of transformations that define the layers of a neural network</a:t>
            </a:r>
            <a:endParaRPr lang="cs-CZ" sz="2400" dirty="0"/>
          </a:p>
          <a:p>
            <a:pPr>
              <a:spcAft>
                <a:spcPts val="1200"/>
              </a:spcAft>
            </a:pPr>
            <a:r>
              <a:rPr lang="cs-CZ" sz="2400" dirty="0"/>
              <a:t>C</a:t>
            </a:r>
            <a:r>
              <a:rPr lang="en-US" sz="2400" dirty="0" err="1"/>
              <a:t>ompare</a:t>
            </a:r>
            <a:r>
              <a:rPr lang="en-US" sz="2400" dirty="0"/>
              <a:t> this approach with the traditional, deterministic model of generalizing built-up areas in historical urban </a:t>
            </a:r>
            <a:r>
              <a:rPr lang="en-US" sz="2400" dirty="0" err="1"/>
              <a:t>centres</a:t>
            </a:r>
            <a:endParaRPr lang="cs-CZ" sz="2400" dirty="0"/>
          </a:p>
          <a:p>
            <a:pPr>
              <a:spcAft>
                <a:spcPts val="1200"/>
              </a:spcAft>
            </a:pPr>
            <a:r>
              <a:rPr lang="cs-CZ" sz="2400" dirty="0"/>
              <a:t>Neo4j and </a:t>
            </a:r>
            <a:r>
              <a:rPr lang="cs-CZ" sz="2400" dirty="0" err="1"/>
              <a:t>Pytorch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34125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1EA201-B58B-4AFE-BDD1-E2D34AF033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ZD266 </a:t>
            </a:r>
            <a:r>
              <a:rPr lang="cs-CZ" dirty="0" err="1"/>
              <a:t>GIScience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C9F1FE-83A1-47D0-AC25-4896D47BBC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7A86CA-E0DC-4350-974E-EA2095A5A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1D01D1-E872-4CEE-AF92-532B5A4B9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cs-CZ" sz="2400" dirty="0"/>
              <a:t>Využití umělé inteligence v kartografické generalizaci má velký potenciál a nabízí řadu nových přístupů k tvorbě map</a:t>
            </a:r>
          </a:p>
          <a:p>
            <a:pPr>
              <a:spcAft>
                <a:spcPts val="1200"/>
              </a:spcAft>
            </a:pPr>
            <a:r>
              <a:rPr lang="cs-CZ" sz="2400" dirty="0"/>
              <a:t>Vyžaduje další výzkum a experimentování</a:t>
            </a:r>
          </a:p>
          <a:p>
            <a:pPr>
              <a:spcAft>
                <a:spcPts val="1200"/>
              </a:spcAft>
            </a:pPr>
            <a:r>
              <a:rPr lang="cs-CZ" sz="2400" dirty="0"/>
              <a:t>Modely strojového učení jsou založeny na </a:t>
            </a:r>
            <a:r>
              <a:rPr lang="cs-CZ" sz="2400" dirty="0" err="1"/>
              <a:t>trénovacích</a:t>
            </a:r>
            <a:r>
              <a:rPr lang="cs-CZ" sz="2400" dirty="0"/>
              <a:t> datech a mohou být ovlivněny kvalitou a dostupností těchto dat</a:t>
            </a:r>
          </a:p>
          <a:p>
            <a:pPr>
              <a:spcAft>
                <a:spcPts val="1200"/>
              </a:spcAft>
            </a:pPr>
            <a:r>
              <a:rPr lang="cs-CZ" sz="2400" dirty="0"/>
              <a:t>Etika</a:t>
            </a:r>
          </a:p>
          <a:p>
            <a:pPr>
              <a:spcAft>
                <a:spcPts val="1200"/>
              </a:spcAft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61814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362038-6BFD-4FA2-B078-AA9F62806E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ZD266 GIScience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0EE0ED-E9FE-439B-BD2C-DAA86E2B1E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BC77BA-04E2-4EAC-9828-D16BCCAAF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Reference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AA4549-57CF-463C-B325-57D7E7822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4900" lvl="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cs-CZ" sz="1800" dirty="0" err="1"/>
              <a:t>Courtial</a:t>
            </a:r>
            <a:r>
              <a:rPr lang="cs-CZ" sz="1800" dirty="0"/>
              <a:t>, A., </a:t>
            </a:r>
            <a:r>
              <a:rPr lang="cs-CZ" sz="1800" dirty="0" err="1"/>
              <a:t>Touya</a:t>
            </a:r>
            <a:r>
              <a:rPr lang="cs-CZ" sz="1800" dirty="0"/>
              <a:t>, G., </a:t>
            </a:r>
            <a:r>
              <a:rPr lang="cs-CZ" sz="1800" dirty="0" err="1"/>
              <a:t>Zhang</a:t>
            </a:r>
            <a:r>
              <a:rPr lang="cs-CZ" sz="1800" dirty="0"/>
              <a:t>, X. (2022). </a:t>
            </a:r>
            <a:r>
              <a:rPr lang="cs-CZ" sz="1800" dirty="0" err="1"/>
              <a:t>Representing</a:t>
            </a:r>
            <a:r>
              <a:rPr lang="cs-CZ" sz="1800" dirty="0"/>
              <a:t> </a:t>
            </a:r>
            <a:r>
              <a:rPr lang="cs-CZ" sz="1800" dirty="0" err="1"/>
              <a:t>Vector</a:t>
            </a:r>
            <a:r>
              <a:rPr lang="cs-CZ" sz="1800" dirty="0"/>
              <a:t> </a:t>
            </a:r>
            <a:r>
              <a:rPr lang="cs-CZ" sz="1800" dirty="0" err="1"/>
              <a:t>Geographic</a:t>
            </a:r>
            <a:r>
              <a:rPr lang="cs-CZ" sz="1800" dirty="0"/>
              <a:t> </a:t>
            </a:r>
            <a:r>
              <a:rPr lang="cs-CZ" sz="1800" dirty="0" err="1"/>
              <a:t>Information</a:t>
            </a:r>
            <a:r>
              <a:rPr lang="cs-CZ" sz="1800" dirty="0"/>
              <a:t> As a Tensor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Deep</a:t>
            </a:r>
            <a:r>
              <a:rPr lang="cs-CZ" sz="1800" dirty="0"/>
              <a:t> </a:t>
            </a:r>
            <a:r>
              <a:rPr lang="cs-CZ" sz="1800" dirty="0" err="1"/>
              <a:t>Learning</a:t>
            </a:r>
            <a:r>
              <a:rPr lang="cs-CZ" sz="1800" dirty="0"/>
              <a:t> </a:t>
            </a:r>
            <a:r>
              <a:rPr lang="cs-CZ" sz="1800" dirty="0" err="1"/>
              <a:t>Based</a:t>
            </a:r>
            <a:r>
              <a:rPr lang="cs-CZ" sz="1800" dirty="0"/>
              <a:t> Map </a:t>
            </a:r>
            <a:r>
              <a:rPr lang="cs-CZ" sz="1800" dirty="0" err="1"/>
              <a:t>Generalisation</a:t>
            </a:r>
            <a:r>
              <a:rPr lang="cs-CZ" sz="1800" dirty="0"/>
              <a:t>.  </a:t>
            </a:r>
          </a:p>
          <a:p>
            <a:pPr marL="414900" lvl="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cs-CZ" sz="1800" dirty="0" err="1"/>
              <a:t>Karsznia</a:t>
            </a:r>
            <a:r>
              <a:rPr lang="cs-CZ" sz="1800" dirty="0"/>
              <a:t>, I., </a:t>
            </a:r>
            <a:r>
              <a:rPr lang="cs-CZ" sz="1800" dirty="0" err="1"/>
              <a:t>Wereszczynska</a:t>
            </a:r>
            <a:r>
              <a:rPr lang="cs-CZ" sz="1800" dirty="0"/>
              <a:t>, K. M., &amp; </a:t>
            </a:r>
            <a:r>
              <a:rPr lang="cs-CZ" sz="1800" dirty="0" err="1"/>
              <a:t>Weibel</a:t>
            </a:r>
            <a:r>
              <a:rPr lang="cs-CZ" sz="1800" dirty="0"/>
              <a:t>, R. (2022). Make </a:t>
            </a:r>
            <a:r>
              <a:rPr lang="cs-CZ" sz="1800" dirty="0" err="1"/>
              <a:t>It</a:t>
            </a:r>
            <a:r>
              <a:rPr lang="cs-CZ" sz="1800" dirty="0"/>
              <a:t> </a:t>
            </a:r>
            <a:r>
              <a:rPr lang="cs-CZ" sz="1800" dirty="0" err="1"/>
              <a:t>Simple</a:t>
            </a:r>
            <a:r>
              <a:rPr lang="cs-CZ" sz="1800" dirty="0"/>
              <a:t>: </a:t>
            </a:r>
            <a:r>
              <a:rPr lang="cs-CZ" sz="1800" dirty="0" err="1"/>
              <a:t>Effective</a:t>
            </a:r>
            <a:r>
              <a:rPr lang="cs-CZ" sz="1800" dirty="0"/>
              <a:t> </a:t>
            </a:r>
            <a:r>
              <a:rPr lang="cs-CZ" sz="1800" dirty="0" err="1"/>
              <a:t>Road</a:t>
            </a:r>
            <a:r>
              <a:rPr lang="cs-CZ" sz="1800" dirty="0"/>
              <a:t> </a:t>
            </a:r>
            <a:r>
              <a:rPr lang="cs-CZ" sz="1800" dirty="0" err="1"/>
              <a:t>Selection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Small-Scale</a:t>
            </a:r>
            <a:r>
              <a:rPr lang="cs-CZ" sz="1800" dirty="0"/>
              <a:t> Map Design </a:t>
            </a:r>
            <a:r>
              <a:rPr lang="cs-CZ" sz="1800" dirty="0" err="1"/>
              <a:t>Using</a:t>
            </a:r>
            <a:r>
              <a:rPr lang="cs-CZ" sz="1800" dirty="0"/>
              <a:t> </a:t>
            </a:r>
            <a:r>
              <a:rPr lang="cs-CZ" sz="1800" dirty="0" err="1"/>
              <a:t>Decision-Tree-Based</a:t>
            </a:r>
            <a:r>
              <a:rPr lang="cs-CZ" sz="1800" dirty="0"/>
              <a:t> </a:t>
            </a:r>
            <a:r>
              <a:rPr lang="cs-CZ" sz="1800" dirty="0" err="1"/>
              <a:t>Models</a:t>
            </a:r>
            <a:r>
              <a:rPr lang="cs-CZ" sz="1800" dirty="0"/>
              <a:t> </a:t>
            </a:r>
          </a:p>
          <a:p>
            <a:pPr marL="414900" lvl="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cs-CZ" sz="1800" dirty="0" err="1"/>
              <a:t>Karsznia</a:t>
            </a:r>
            <a:r>
              <a:rPr lang="cs-CZ" sz="1800" dirty="0"/>
              <a:t>, I., </a:t>
            </a:r>
            <a:r>
              <a:rPr lang="cs-CZ" sz="1800" dirty="0" err="1"/>
              <a:t>Weibel</a:t>
            </a:r>
            <a:r>
              <a:rPr lang="cs-CZ" sz="1800" dirty="0"/>
              <a:t>, R., &amp; </a:t>
            </a:r>
            <a:r>
              <a:rPr lang="cs-CZ" sz="1800" dirty="0" err="1"/>
              <a:t>Leyk</a:t>
            </a:r>
            <a:r>
              <a:rPr lang="cs-CZ" sz="1800" dirty="0"/>
              <a:t>, S. (2022). May AI </a:t>
            </a:r>
            <a:r>
              <a:rPr lang="cs-CZ" sz="1800" dirty="0" err="1"/>
              <a:t>Help</a:t>
            </a:r>
            <a:r>
              <a:rPr lang="cs-CZ" sz="1800" dirty="0"/>
              <a:t> </a:t>
            </a:r>
            <a:r>
              <a:rPr lang="cs-CZ" sz="1800" dirty="0" err="1"/>
              <a:t>You</a:t>
            </a:r>
            <a:r>
              <a:rPr lang="cs-CZ" sz="1800" dirty="0"/>
              <a:t>? </a:t>
            </a:r>
            <a:r>
              <a:rPr lang="cs-CZ" sz="1800" dirty="0" err="1"/>
              <a:t>Automatic</a:t>
            </a:r>
            <a:r>
              <a:rPr lang="cs-CZ" sz="1800" dirty="0"/>
              <a:t> Settlement </a:t>
            </a:r>
            <a:r>
              <a:rPr lang="cs-CZ" sz="1800" dirty="0" err="1"/>
              <a:t>Selection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Small-Scale</a:t>
            </a:r>
            <a:r>
              <a:rPr lang="cs-CZ" sz="1800" dirty="0"/>
              <a:t> </a:t>
            </a:r>
            <a:r>
              <a:rPr lang="cs-CZ" sz="1800" dirty="0" err="1"/>
              <a:t>Maps</a:t>
            </a:r>
            <a:r>
              <a:rPr lang="cs-CZ" sz="1800" dirty="0"/>
              <a:t> </a:t>
            </a:r>
            <a:r>
              <a:rPr lang="cs-CZ" sz="1800" dirty="0" err="1"/>
              <a:t>Using</a:t>
            </a:r>
            <a:r>
              <a:rPr lang="cs-CZ" sz="1800" dirty="0"/>
              <a:t> </a:t>
            </a:r>
            <a:r>
              <a:rPr lang="cs-CZ" sz="1800" dirty="0" err="1"/>
              <a:t>Selected</a:t>
            </a:r>
            <a:r>
              <a:rPr lang="cs-CZ" sz="1800" dirty="0"/>
              <a:t> </a:t>
            </a:r>
            <a:r>
              <a:rPr lang="cs-CZ" sz="1800" dirty="0" err="1"/>
              <a:t>Machine</a:t>
            </a:r>
            <a:r>
              <a:rPr lang="cs-CZ" sz="1800" dirty="0"/>
              <a:t> </a:t>
            </a:r>
            <a:r>
              <a:rPr lang="cs-CZ" sz="1800" dirty="0" err="1"/>
              <a:t>Learning</a:t>
            </a:r>
            <a:r>
              <a:rPr lang="cs-CZ" sz="1800" dirty="0"/>
              <a:t> </a:t>
            </a:r>
            <a:r>
              <a:rPr lang="cs-CZ" sz="1800" dirty="0" err="1"/>
              <a:t>Models</a:t>
            </a:r>
            <a:r>
              <a:rPr lang="cs-CZ" sz="1800" dirty="0"/>
              <a:t> </a:t>
            </a:r>
          </a:p>
          <a:p>
            <a:pPr marL="414900" lvl="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cs-CZ" sz="1800" dirty="0" err="1"/>
              <a:t>Courtial</a:t>
            </a:r>
            <a:r>
              <a:rPr lang="cs-CZ" sz="1800" dirty="0"/>
              <a:t>, A., El </a:t>
            </a:r>
            <a:r>
              <a:rPr lang="cs-CZ" sz="1800" dirty="0" err="1"/>
              <a:t>Ayedi</a:t>
            </a:r>
            <a:r>
              <a:rPr lang="cs-CZ" sz="1800" dirty="0"/>
              <a:t>, A., </a:t>
            </a:r>
            <a:r>
              <a:rPr lang="cs-CZ" sz="1800" dirty="0" err="1"/>
              <a:t>Touya</a:t>
            </a:r>
            <a:r>
              <a:rPr lang="cs-CZ" sz="1800" dirty="0"/>
              <a:t>, G., &amp; </a:t>
            </a:r>
            <a:r>
              <a:rPr lang="cs-CZ" sz="1800" dirty="0" err="1"/>
              <a:t>Zhang</a:t>
            </a:r>
            <a:r>
              <a:rPr lang="cs-CZ" sz="1800" dirty="0"/>
              <a:t>, X. (2020). </a:t>
            </a:r>
            <a:r>
              <a:rPr lang="cs-CZ" sz="1800" dirty="0" err="1"/>
              <a:t>Exploring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Potential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Deep</a:t>
            </a:r>
            <a:r>
              <a:rPr lang="cs-CZ" sz="1800" dirty="0"/>
              <a:t> </a:t>
            </a:r>
            <a:r>
              <a:rPr lang="cs-CZ" sz="1800" dirty="0" err="1"/>
              <a:t>Learning</a:t>
            </a:r>
            <a:r>
              <a:rPr lang="cs-CZ" sz="1800" dirty="0"/>
              <a:t> </a:t>
            </a:r>
            <a:r>
              <a:rPr lang="cs-CZ" sz="1800" dirty="0" err="1"/>
              <a:t>Segmentation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Mountain</a:t>
            </a:r>
            <a:r>
              <a:rPr lang="cs-CZ" sz="1800" dirty="0"/>
              <a:t> </a:t>
            </a:r>
            <a:r>
              <a:rPr lang="cs-CZ" sz="1800" dirty="0" err="1"/>
              <a:t>Roads</a:t>
            </a:r>
            <a:r>
              <a:rPr lang="cs-CZ" sz="1800" dirty="0"/>
              <a:t> </a:t>
            </a:r>
            <a:r>
              <a:rPr lang="cs-CZ" sz="1800" dirty="0" err="1"/>
              <a:t>Generalisation</a:t>
            </a:r>
            <a:endParaRPr lang="cs-CZ" sz="1800" dirty="0"/>
          </a:p>
          <a:p>
            <a:pPr marL="414900" lvl="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cs-CZ" sz="1800" dirty="0" err="1"/>
              <a:t>Chen</a:t>
            </a:r>
            <a:r>
              <a:rPr lang="cs-CZ" sz="1800" dirty="0"/>
              <a:t>, Y., </a:t>
            </a:r>
            <a:r>
              <a:rPr lang="cs-CZ" sz="1800" dirty="0" err="1"/>
              <a:t>Huang</a:t>
            </a:r>
            <a:r>
              <a:rPr lang="cs-CZ" sz="1800" dirty="0"/>
              <a:t>, Q., </a:t>
            </a:r>
            <a:r>
              <a:rPr lang="cs-CZ" sz="1800" dirty="0" err="1"/>
              <a:t>Li</a:t>
            </a:r>
            <a:r>
              <a:rPr lang="cs-CZ" sz="1800" dirty="0"/>
              <a:t>, X., &amp; </a:t>
            </a:r>
            <a:r>
              <a:rPr lang="cs-CZ" sz="1800" dirty="0" err="1"/>
              <a:t>Zhang</a:t>
            </a:r>
            <a:r>
              <a:rPr lang="cs-CZ" sz="1800" dirty="0"/>
              <a:t>, Y. (2018). </a:t>
            </a:r>
            <a:r>
              <a:rPr lang="cs-CZ" sz="1800" dirty="0" err="1"/>
              <a:t>Graph</a:t>
            </a:r>
            <a:r>
              <a:rPr lang="cs-CZ" sz="1800" dirty="0"/>
              <a:t> database </a:t>
            </a:r>
            <a:r>
              <a:rPr lang="cs-CZ" sz="1800" dirty="0" err="1"/>
              <a:t>for</a:t>
            </a:r>
            <a:r>
              <a:rPr lang="cs-CZ" sz="1800" dirty="0"/>
              <a:t> modeling </a:t>
            </a:r>
            <a:r>
              <a:rPr lang="cs-CZ" sz="1800" dirty="0" err="1"/>
              <a:t>road</a:t>
            </a:r>
            <a:r>
              <a:rPr lang="cs-CZ" sz="1800" dirty="0"/>
              <a:t> network in </a:t>
            </a:r>
            <a:r>
              <a:rPr lang="cs-CZ" sz="1800" dirty="0" err="1"/>
              <a:t>urban</a:t>
            </a:r>
            <a:r>
              <a:rPr lang="cs-CZ" sz="1800" dirty="0"/>
              <a:t> area.</a:t>
            </a:r>
          </a:p>
          <a:p>
            <a:pPr marL="414900" lvl="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cs-CZ" sz="1800" dirty="0" err="1"/>
              <a:t>Lee</a:t>
            </a:r>
            <a:r>
              <a:rPr lang="cs-CZ" sz="1800" dirty="0"/>
              <a:t>, J., Jang, H., </a:t>
            </a:r>
            <a:r>
              <a:rPr lang="cs-CZ" sz="1800" dirty="0" err="1"/>
              <a:t>Yang</a:t>
            </a:r>
            <a:r>
              <a:rPr lang="cs-CZ" sz="1800" dirty="0"/>
              <a:t>, J., &amp; </a:t>
            </a:r>
            <a:r>
              <a:rPr lang="cs-CZ" sz="1800" dirty="0" err="1"/>
              <a:t>Yu</a:t>
            </a:r>
            <a:r>
              <a:rPr lang="cs-CZ" sz="1800" dirty="0"/>
              <a:t>, K. (2017). </a:t>
            </a:r>
            <a:r>
              <a:rPr lang="cs-CZ" sz="1800" dirty="0" err="1"/>
              <a:t>Machine</a:t>
            </a:r>
            <a:r>
              <a:rPr lang="cs-CZ" sz="1800" dirty="0"/>
              <a:t> </a:t>
            </a:r>
            <a:r>
              <a:rPr lang="cs-CZ" sz="1800" dirty="0" err="1"/>
              <a:t>learning</a:t>
            </a:r>
            <a:r>
              <a:rPr lang="cs-CZ" sz="1800" dirty="0"/>
              <a:t> </a:t>
            </a:r>
            <a:r>
              <a:rPr lang="cs-CZ" sz="1800" dirty="0" err="1"/>
              <a:t>classification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buildings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map </a:t>
            </a:r>
            <a:r>
              <a:rPr lang="cs-CZ" sz="1800" dirty="0" err="1"/>
              <a:t>generalization</a:t>
            </a:r>
            <a:r>
              <a:rPr lang="cs-CZ" sz="1800" dirty="0"/>
              <a:t> </a:t>
            </a:r>
          </a:p>
          <a:p>
            <a:pPr marL="414900" lvl="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cs-CZ" sz="1800" dirty="0" err="1"/>
              <a:t>Kang</a:t>
            </a:r>
            <a:r>
              <a:rPr lang="cs-CZ" sz="1800" dirty="0"/>
              <a:t>, Y., </a:t>
            </a:r>
            <a:r>
              <a:rPr lang="cs-CZ" sz="1800" dirty="0" err="1"/>
              <a:t>Zhang</a:t>
            </a:r>
            <a:r>
              <a:rPr lang="cs-CZ" sz="1800" dirty="0"/>
              <a:t>, Q., &amp; Roth, R. (2023).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Ethics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AI-</a:t>
            </a:r>
            <a:r>
              <a:rPr lang="cs-CZ" sz="1800" dirty="0" err="1"/>
              <a:t>Generated</a:t>
            </a:r>
            <a:r>
              <a:rPr lang="cs-CZ" sz="1800" dirty="0"/>
              <a:t> </a:t>
            </a:r>
            <a:r>
              <a:rPr lang="cs-CZ" sz="1800" dirty="0" err="1"/>
              <a:t>Maps</a:t>
            </a:r>
            <a:r>
              <a:rPr lang="cs-CZ" sz="1800" dirty="0"/>
              <a:t>: A Study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DALLE</a:t>
            </a:r>
            <a:r>
              <a:rPr lang="cs-CZ" sz="1800" dirty="0"/>
              <a:t> 2 and </a:t>
            </a:r>
            <a:r>
              <a:rPr lang="cs-CZ" sz="1800" dirty="0" err="1"/>
              <a:t>Implications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Cartography</a:t>
            </a:r>
            <a:r>
              <a:rPr lang="cs-CZ" sz="1800" dirty="0"/>
              <a:t>.</a:t>
            </a:r>
          </a:p>
          <a:p>
            <a:pPr marL="414900" indent="-342900">
              <a:lnSpc>
                <a:spcPct val="100000"/>
              </a:lnSpc>
              <a:buFont typeface="+mj-lt"/>
              <a:buAutoNum type="arabicParenR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50964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AD980D-4881-4F9C-AD3E-F34FE0978A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ZD266 GIScience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953307-5137-4E3F-96A5-0928601985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F26790-98FD-4833-AED4-1D0AD71BB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4217EE-5AF5-4ABA-BD94-426D08E76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692002"/>
            <a:ext cx="9496444" cy="413999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sz="2400" dirty="0"/>
              <a:t>Úvod</a:t>
            </a:r>
          </a:p>
          <a:p>
            <a:pPr>
              <a:spcAft>
                <a:spcPts val="1200"/>
              </a:spcAft>
            </a:pPr>
            <a:r>
              <a:rPr lang="cs-CZ" sz="2400" dirty="0"/>
              <a:t>Současný stav výzkumu v oblasti využití umělé inteligence v kartografické generalizaci</a:t>
            </a:r>
          </a:p>
          <a:p>
            <a:pPr>
              <a:spcAft>
                <a:spcPts val="1200"/>
              </a:spcAft>
            </a:pPr>
            <a:r>
              <a:rPr lang="cs-CZ" sz="2400" dirty="0"/>
              <a:t>Technologie umožňující využití umělé inteligence v kartografii</a:t>
            </a:r>
          </a:p>
          <a:p>
            <a:pPr>
              <a:spcAft>
                <a:spcPts val="1200"/>
              </a:spcAft>
            </a:pPr>
            <a:r>
              <a:rPr lang="cs-CZ" sz="2400" dirty="0"/>
              <a:t>Grafová databáze a její možnosti využití v rámci umělé inteligence</a:t>
            </a:r>
          </a:p>
          <a:p>
            <a:pPr>
              <a:spcAft>
                <a:spcPts val="1200"/>
              </a:spcAft>
            </a:pPr>
            <a:r>
              <a:rPr lang="cs-CZ" sz="2400" dirty="0"/>
              <a:t>Závěr</a:t>
            </a:r>
          </a:p>
          <a:p>
            <a:pPr>
              <a:spcAft>
                <a:spcPts val="1200"/>
              </a:spcAft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92822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3B9AE0-23B6-4373-8CF0-C0CFA93BB1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ZD266 GIScience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C38000-6120-4847-8930-1BADA8036E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F9B823-DC18-42D4-B302-F568A036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2519D8-BEE9-4748-9D1D-972FD509D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9248089" cy="4139998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cs-CZ" sz="2400" dirty="0"/>
              <a:t>Využití AI v kartografii - analýza satelitních snímků, rozhodování o cestovním plánování nebo při detekci změn v krajině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cs-CZ" sz="2400" dirty="0"/>
              <a:t>Algoritmy strojového učení mohou být použity k identifikaci klíčových prvků na mapě -&gt; rozhodování o tom, které prvky generalizovat</a:t>
            </a:r>
          </a:p>
        </p:txBody>
      </p:sp>
    </p:spTree>
    <p:extLst>
      <p:ext uri="{BB962C8B-B14F-4D97-AF65-F5344CB8AC3E}">
        <p14:creationId xmlns:p14="http://schemas.microsoft.com/office/powerpoint/2010/main" val="1768697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E6C6F8-54AA-4D65-8718-94A980E2F5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ZD266 GIScience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6358E6-2A43-49FD-AD34-AA6F4DF223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DE2C60-158B-4265-BE8D-1C0DF4447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Současný stav výzkumu v oblasti využití umělé inteligence v kartografické generalizaci</a:t>
            </a:r>
            <a:br>
              <a:rPr lang="cs-CZ" dirty="0"/>
            </a:br>
            <a:endParaRPr lang="cs-C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DC1721-4998-4FBC-863D-5ED8CFFEACB1}"/>
              </a:ext>
            </a:extLst>
          </p:cNvPr>
          <p:cNvSpPr txBox="1"/>
          <p:nvPr/>
        </p:nvSpPr>
        <p:spPr>
          <a:xfrm>
            <a:off x="10413508" y="4800169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87DEBE-83C4-46E5-987F-8FBD426FB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443946"/>
            <a:ext cx="11034504" cy="322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37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D0E056-0D99-4AC1-A166-9C77775B8D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ZD266 GIScience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B00EA0-2610-4851-9990-A063474407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902C7C-C14D-4ACA-B024-F03780C0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BFB5DB-326B-41C7-9571-94DEC05B6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683124"/>
            <a:ext cx="10753200" cy="4139998"/>
          </a:xfrm>
        </p:spPr>
        <p:txBody>
          <a:bodyPr/>
          <a:lstStyle/>
          <a:p>
            <a:r>
              <a:rPr lang="cs-CZ" dirty="0"/>
              <a:t>ukázka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81CD2D-DEF6-4756-A235-620E1897A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59" y="3265516"/>
            <a:ext cx="7131364" cy="36094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08F773-2F72-4504-9A49-511C234F9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7" y="108660"/>
            <a:ext cx="7170224" cy="355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24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85780A-AF36-480A-BA7B-9157C97C96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ZD266 GIScience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C38CCC-5842-464D-AEC2-989D17DBEB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5BE8EC-EA1C-4796-841A-FB77CD22E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84B121-6D1D-4FB0-AE4A-45818F00B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F0D6DE-D293-4F51-A178-F2B50320E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945788"/>
            <a:ext cx="11175468" cy="451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10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6230A8-90AB-4A4E-AF7D-64F6561A94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ZD266 GIScience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B73C5F-A8C2-47F3-B6B0-C4D7B31B31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FA6599-BF7F-4C1B-86FF-96D67B3DE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Decision</a:t>
            </a:r>
            <a:r>
              <a:rPr lang="cs-CZ" dirty="0"/>
              <a:t> </a:t>
            </a:r>
            <a:r>
              <a:rPr lang="cs-CZ" dirty="0" err="1"/>
              <a:t>tree</a:t>
            </a:r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F2E1BF-AAB9-4229-898B-52849148A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CCB45-E1CC-40AD-9CD9-4F06884A7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5" y="1377379"/>
            <a:ext cx="721995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6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65F8CE-BB57-4655-9E8E-8864213643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ZD266 GIScience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66E80D-E69C-4154-8075-F65EC22B99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782ED2-B17B-42F4-ABA7-BE61F2805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4F749D-3356-45A8-AE8C-731F6A508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9E0760-A864-4378-8ECF-36EDA1A0782F}"/>
              </a:ext>
            </a:extLst>
          </p:cNvPr>
          <p:cNvPicPr/>
          <p:nvPr/>
        </p:nvPicPr>
        <p:blipFill rotWithShape="1">
          <a:blip r:embed="rId2"/>
          <a:srcRect b="12599"/>
          <a:stretch/>
        </p:blipFill>
        <p:spPr bwMode="auto">
          <a:xfrm>
            <a:off x="1322423" y="817456"/>
            <a:ext cx="9309554" cy="52230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3605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387197-18B9-4B88-934D-F3C487470D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ZD266 GIScience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266459-8477-4CC1-AC79-1963E0BDAF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18C075-C408-4D51-BB25-E0D285EC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3A5CFF-0514-47D1-AD16-5ABDC7BFD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A22552-0E09-42F1-A407-9E02AD10C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315" y="772676"/>
            <a:ext cx="9629370" cy="51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1512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ci-prezentace-16-9-cz-v11.potx" id="{752B7536-5AE2-417E-ADC9-516CF57E47A0}" vid="{C3A561A7-18A2-4AA4-BD35-A7AB220CBED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muni-sci-prezentace</Template>
  <TotalTime>499</TotalTime>
  <Words>509</Words>
  <Application>Microsoft Office PowerPoint</Application>
  <PresentationFormat>Widescreen</PresentationFormat>
  <Paragraphs>78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Tahoma</vt:lpstr>
      <vt:lpstr>Wingdings</vt:lpstr>
      <vt:lpstr>Prezentace_MU_CZ</vt:lpstr>
      <vt:lpstr>Využití umělé inteligence v kartografické generalizaci</vt:lpstr>
      <vt:lpstr>Osnova</vt:lpstr>
      <vt:lpstr>Úvod</vt:lpstr>
      <vt:lpstr>Současný stav výzkumu v oblasti využití umělé inteligence v kartografické generalizaci </vt:lpstr>
      <vt:lpstr>PowerPoint Presentation</vt:lpstr>
      <vt:lpstr>PowerPoint Presentation</vt:lpstr>
      <vt:lpstr>Decision tree</vt:lpstr>
      <vt:lpstr>PowerPoint Presentation</vt:lpstr>
      <vt:lpstr>PowerPoint Presentation</vt:lpstr>
      <vt:lpstr>PowerPoint Presentation</vt:lpstr>
      <vt:lpstr>PowerPoint Presentation</vt:lpstr>
      <vt:lpstr>Technologie umožňující využití umělé inteligence v kartografii </vt:lpstr>
      <vt:lpstr>ArcGIS Pro - pre-trained deep learning models</vt:lpstr>
      <vt:lpstr>Grafová databáze a její možnosti využití v rámci umělé inteligence</vt:lpstr>
      <vt:lpstr>An automated generalization of the settlements based on graph neural networks </vt:lpstr>
      <vt:lpstr>Závěr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Využití AI v generalizaci</dc:title>
  <dc:creator>RYGLOVÁ Aneta</dc:creator>
  <cp:lastModifiedBy>RYGLOVÁ Aneta</cp:lastModifiedBy>
  <cp:revision>20</cp:revision>
  <cp:lastPrinted>1601-01-01T00:00:00Z</cp:lastPrinted>
  <dcterms:created xsi:type="dcterms:W3CDTF">2023-03-30T15:33:09Z</dcterms:created>
  <dcterms:modified xsi:type="dcterms:W3CDTF">2023-04-27T06:51:56Z</dcterms:modified>
</cp:coreProperties>
</file>