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0"/>
  </p:notesMasterIdLst>
  <p:sldIdLst>
    <p:sldId id="256" r:id="rId3"/>
    <p:sldId id="258" r:id="rId4"/>
    <p:sldId id="266" r:id="rId5"/>
    <p:sldId id="268" r:id="rId6"/>
    <p:sldId id="270" r:id="rId7"/>
    <p:sldId id="271" r:id="rId8"/>
    <p:sldId id="272" r:id="rId9"/>
    <p:sldId id="273" r:id="rId10"/>
    <p:sldId id="269" r:id="rId11"/>
    <p:sldId id="259" r:id="rId12"/>
    <p:sldId id="274" r:id="rId13"/>
    <p:sldId id="310" r:id="rId14"/>
    <p:sldId id="311" r:id="rId15"/>
    <p:sldId id="275" r:id="rId16"/>
    <p:sldId id="265" r:id="rId17"/>
    <p:sldId id="276" r:id="rId18"/>
    <p:sldId id="280" r:id="rId19"/>
    <p:sldId id="281" r:id="rId20"/>
    <p:sldId id="282" r:id="rId21"/>
    <p:sldId id="277" r:id="rId22"/>
    <p:sldId id="278" r:id="rId23"/>
    <p:sldId id="312" r:id="rId24"/>
    <p:sldId id="257" r:id="rId25"/>
    <p:sldId id="283" r:id="rId26"/>
    <p:sldId id="289" r:id="rId27"/>
    <p:sldId id="284" r:id="rId28"/>
    <p:sldId id="290" r:id="rId29"/>
    <p:sldId id="291" r:id="rId30"/>
    <p:sldId id="263" r:id="rId31"/>
    <p:sldId id="285" r:id="rId32"/>
    <p:sldId id="286" r:id="rId33"/>
    <p:sldId id="304" r:id="rId34"/>
    <p:sldId id="288" r:id="rId35"/>
    <p:sldId id="299" r:id="rId36"/>
    <p:sldId id="292" r:id="rId37"/>
    <p:sldId id="296" r:id="rId38"/>
    <p:sldId id="293" r:id="rId39"/>
    <p:sldId id="298" r:id="rId40"/>
    <p:sldId id="305" r:id="rId41"/>
    <p:sldId id="294" r:id="rId42"/>
    <p:sldId id="303" r:id="rId43"/>
    <p:sldId id="301" r:id="rId44"/>
    <p:sldId id="300" r:id="rId45"/>
    <p:sldId id="306" r:id="rId46"/>
    <p:sldId id="307" r:id="rId47"/>
    <p:sldId id="302" r:id="rId48"/>
    <p:sldId id="317" r:id="rId49"/>
    <p:sldId id="318" r:id="rId50"/>
    <p:sldId id="313" r:id="rId51"/>
    <p:sldId id="308" r:id="rId52"/>
    <p:sldId id="315" r:id="rId53"/>
    <p:sldId id="316" r:id="rId54"/>
    <p:sldId id="319" r:id="rId55"/>
    <p:sldId id="321" r:id="rId56"/>
    <p:sldId id="320" r:id="rId57"/>
    <p:sldId id="309" r:id="rId58"/>
    <p:sldId id="29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3DD60DC-5BFF-4623-8819-771BF20B74CA}">
          <p14:sldIdLst>
            <p14:sldId id="256"/>
            <p14:sldId id="258"/>
            <p14:sldId id="266"/>
            <p14:sldId id="268"/>
            <p14:sldId id="270"/>
            <p14:sldId id="271"/>
            <p14:sldId id="272"/>
          </p14:sldIdLst>
        </p14:section>
        <p14:section name="Oddíl bez názvu" id="{2C9891BF-C741-46ED-967F-C1718A6CBAE9}">
          <p14:sldIdLst>
            <p14:sldId id="273"/>
            <p14:sldId id="269"/>
            <p14:sldId id="259"/>
            <p14:sldId id="274"/>
            <p14:sldId id="310"/>
            <p14:sldId id="311"/>
            <p14:sldId id="275"/>
            <p14:sldId id="265"/>
            <p14:sldId id="276"/>
            <p14:sldId id="280"/>
            <p14:sldId id="281"/>
            <p14:sldId id="282"/>
            <p14:sldId id="277"/>
            <p14:sldId id="278"/>
            <p14:sldId id="312"/>
            <p14:sldId id="257"/>
            <p14:sldId id="283"/>
            <p14:sldId id="289"/>
            <p14:sldId id="284"/>
            <p14:sldId id="290"/>
            <p14:sldId id="291"/>
            <p14:sldId id="263"/>
            <p14:sldId id="285"/>
            <p14:sldId id="286"/>
            <p14:sldId id="304"/>
            <p14:sldId id="288"/>
            <p14:sldId id="299"/>
            <p14:sldId id="292"/>
            <p14:sldId id="296"/>
            <p14:sldId id="293"/>
            <p14:sldId id="298"/>
            <p14:sldId id="305"/>
            <p14:sldId id="294"/>
            <p14:sldId id="303"/>
            <p14:sldId id="301"/>
            <p14:sldId id="300"/>
            <p14:sldId id="306"/>
            <p14:sldId id="307"/>
            <p14:sldId id="302"/>
            <p14:sldId id="317"/>
            <p14:sldId id="318"/>
            <p14:sldId id="313"/>
            <p14:sldId id="308"/>
            <p14:sldId id="315"/>
            <p14:sldId id="316"/>
            <p14:sldId id="319"/>
            <p14:sldId id="321"/>
            <p14:sldId id="320"/>
            <p14:sldId id="30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66" autoAdjust="0"/>
    <p:restoredTop sz="94673" autoAdjust="0"/>
  </p:normalViewPr>
  <p:slideViewPr>
    <p:cSldViewPr>
      <p:cViewPr varScale="1">
        <p:scale>
          <a:sx n="86" d="100"/>
          <a:sy n="86" d="100"/>
        </p:scale>
        <p:origin x="12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8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3/27/2023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youtube.com/watch?v=9bEAJYnVVB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Kvantifikace</a:t>
            </a:r>
            <a:r>
              <a:rPr lang="en-US" dirty="0"/>
              <a:t> a </a:t>
            </a:r>
            <a:r>
              <a:rPr lang="en-US" dirty="0" err="1"/>
              <a:t>amplifikace</a:t>
            </a:r>
            <a:r>
              <a:rPr lang="en-US" dirty="0"/>
              <a:t> DNA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1134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/>
              <a:t>Kvantifikace </a:t>
            </a:r>
            <a:r>
              <a:rPr lang="cs-CZ" altLang="cs-CZ" b="1" u="sng" dirty="0"/>
              <a:t>(a případná charakterizace) DNA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39086-03D9-4DFD-9774-5FAF8E2E78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3" y="5262699"/>
            <a:ext cx="434808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F0417-BB39-4903-9ACD-18CCD66A0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2" y="4379497"/>
            <a:ext cx="32035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B128CA-F92F-402E-8CCD-8F15572CBD4E}"/>
              </a:ext>
            </a:extLst>
          </p:cNvPr>
          <p:cNvSpPr txBox="1"/>
          <p:nvPr/>
        </p:nvSpPr>
        <p:spPr>
          <a:xfrm>
            <a:off x="683001" y="1908051"/>
            <a:ext cx="8248861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/>
              <a:t>Kvantifikace</a:t>
            </a:r>
            <a:r>
              <a:rPr lang="cs-CZ" sz="2400" dirty="0"/>
              <a:t> – stanovení množství DNA ve vzorku, resp. určit</a:t>
            </a:r>
            <a:br>
              <a:rPr lang="cs-CZ" sz="2400" dirty="0"/>
            </a:br>
            <a:r>
              <a:rPr lang="cs-CZ" sz="2400" dirty="0"/>
              <a:t>množství "</a:t>
            </a:r>
            <a:r>
              <a:rPr lang="cs-CZ" sz="2400" dirty="0" err="1"/>
              <a:t>amplifikovatelné</a:t>
            </a:r>
            <a:r>
              <a:rPr lang="cs-CZ" sz="2400" dirty="0"/>
              <a:t>" DNA</a:t>
            </a:r>
          </a:p>
          <a:p>
            <a:r>
              <a:rPr lang="cs-CZ" sz="2400" dirty="0"/>
              <a:t>- důležité pro vyladění PCR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Potřebuji znát více parametrů: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množství lidské DNA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poměry XX a XY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degradaci </a:t>
            </a:r>
          </a:p>
          <a:p>
            <a:pPr marL="274320" indent="-27432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 inhibici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42C6D2-48B5-4140-96A0-EA287217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PCR a současně průběžně měřeno množství PCR produktů – podle toho, jakým způsobem během PCR toto množství rostlo, lze zpětně dovodit původní vstupní množství DNA ve vzorku (kalibrace pomocí vzorků známé koncentrace)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vysoce přesná, vysoce citlivá, přísně specifická (poskytuje pozitivní výsledek prakticky pouze u daného druhu respektive velmi blízce příbuzných druhů)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případné přítomnosti PCR inhibitorů a rozsah DNA fragmentace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pomoci SYBR Green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FRET sondy („</a:t>
            </a:r>
            <a:r>
              <a:rPr lang="cs-CZ" sz="3100" dirty="0" err="1"/>
              <a:t>fluorescent</a:t>
            </a:r>
            <a:r>
              <a:rPr lang="cs-CZ" sz="3100" dirty="0"/>
              <a:t> resonance </a:t>
            </a:r>
            <a:r>
              <a:rPr lang="cs-CZ" sz="3100" dirty="0" err="1"/>
              <a:t>energy</a:t>
            </a:r>
            <a:r>
              <a:rPr lang="cs-CZ" sz="3100" dirty="0"/>
              <a:t> transfer“) – </a:t>
            </a:r>
            <a:r>
              <a:rPr lang="cs-CZ" sz="3100" dirty="0" err="1"/>
              <a:t>TaqMan</a:t>
            </a:r>
            <a:r>
              <a:rPr lang="cs-CZ" sz="3100" dirty="0"/>
              <a:t>, „</a:t>
            </a:r>
            <a:r>
              <a:rPr lang="cs-CZ" sz="3100" dirty="0" err="1"/>
              <a:t>molecular</a:t>
            </a:r>
            <a:r>
              <a:rPr lang="cs-CZ" sz="3100" dirty="0"/>
              <a:t> </a:t>
            </a:r>
            <a:r>
              <a:rPr lang="cs-CZ" sz="3100" dirty="0" err="1"/>
              <a:t>beacon</a:t>
            </a:r>
            <a:r>
              <a:rPr lang="cs-CZ" sz="3100" dirty="0"/>
              <a:t>“ („molekulární maják“)</a:t>
            </a:r>
          </a:p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59186D-8F36-4EE9-9D23-B57F645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u="sng" dirty="0"/>
              <a:t>Kvantitativní PCR (</a:t>
            </a:r>
            <a:r>
              <a:rPr lang="cs-CZ" sz="4400" b="1" u="sng" dirty="0" err="1"/>
              <a:t>qPCR</a:t>
            </a:r>
            <a:r>
              <a:rPr lang="cs-CZ" sz="4400" b="1" u="sng" dirty="0"/>
              <a:t>) = </a:t>
            </a:r>
            <a:r>
              <a:rPr lang="cs-CZ" sz="4400" b="1" u="sng" dirty="0" err="1"/>
              <a:t>real</a:t>
            </a:r>
            <a:r>
              <a:rPr lang="cs-CZ" sz="4400" b="1" u="sng" dirty="0"/>
              <a:t> </a:t>
            </a:r>
            <a:r>
              <a:rPr lang="cs-CZ" sz="4400" b="1" u="sng" dirty="0" err="1"/>
              <a:t>time</a:t>
            </a:r>
            <a:r>
              <a:rPr lang="cs-CZ" sz="4400" b="1" u="sng" dirty="0"/>
              <a:t> PCR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14952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08" y="4139949"/>
            <a:ext cx="5353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907"/>
            <a:ext cx="428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9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42C6D2-48B5-4140-96A0-EA287217D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- PCR a současně průběžně měřeno množství PCR produktů – podle toho, jakým způsobem během PCR toto množství rostlo, lze zpětně dovodit původní vstupní množství DNA ve vzorku (kalibrace pomocí vzorků známé koncentrace)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vysoce přesná, vysoce citlivá, přísně specifická (poskytuje pozitivní výsledek prakticky pouze u daného druhu respektive velmi blízce příbuzných druhů)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případné přítomnosti PCR inhibitorů a rozsah DNA fragmentace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detekce pomoci SYBR Green</a:t>
            </a:r>
          </a:p>
          <a:p>
            <a:pPr>
              <a:lnSpc>
                <a:spcPct val="11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dirty="0"/>
              <a:t>FRET sondy („</a:t>
            </a:r>
            <a:r>
              <a:rPr lang="cs-CZ" sz="3100" dirty="0" err="1"/>
              <a:t>fluorescent</a:t>
            </a:r>
            <a:r>
              <a:rPr lang="cs-CZ" sz="3100" dirty="0"/>
              <a:t> resonance </a:t>
            </a:r>
            <a:r>
              <a:rPr lang="cs-CZ" sz="3100" dirty="0" err="1"/>
              <a:t>energy</a:t>
            </a:r>
            <a:r>
              <a:rPr lang="cs-CZ" sz="3100" dirty="0"/>
              <a:t> transfer“) – </a:t>
            </a:r>
            <a:r>
              <a:rPr lang="cs-CZ" sz="3100" dirty="0" err="1"/>
              <a:t>TaqMan</a:t>
            </a:r>
            <a:r>
              <a:rPr lang="cs-CZ" sz="3100" dirty="0"/>
              <a:t>, „</a:t>
            </a:r>
            <a:r>
              <a:rPr lang="cs-CZ" sz="3100" dirty="0" err="1"/>
              <a:t>molecular</a:t>
            </a:r>
            <a:r>
              <a:rPr lang="cs-CZ" sz="3100" dirty="0"/>
              <a:t> </a:t>
            </a:r>
            <a:r>
              <a:rPr lang="cs-CZ" sz="3100" dirty="0" err="1"/>
              <a:t>beacon</a:t>
            </a:r>
            <a:r>
              <a:rPr lang="cs-CZ" sz="3100" dirty="0"/>
              <a:t>“ („molekulární maják“)</a:t>
            </a:r>
          </a:p>
          <a:p>
            <a:pPr marL="0" indent="0">
              <a:lnSpc>
                <a:spcPct val="11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E59186D-8F36-4EE9-9D23-B57F645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u="sng" dirty="0"/>
              <a:t>Kvantitativní PCR (</a:t>
            </a:r>
            <a:r>
              <a:rPr lang="cs-CZ" sz="4400" b="1" u="sng" dirty="0" err="1"/>
              <a:t>qPCR</a:t>
            </a:r>
            <a:r>
              <a:rPr lang="cs-CZ" sz="4400" b="1" u="sng" dirty="0"/>
              <a:t>) = </a:t>
            </a:r>
            <a:r>
              <a:rPr lang="cs-CZ" sz="4400" b="1" u="sng" dirty="0" err="1"/>
              <a:t>real</a:t>
            </a:r>
            <a:r>
              <a:rPr lang="cs-CZ" sz="4400" b="1" u="sng" dirty="0"/>
              <a:t> </a:t>
            </a:r>
            <a:r>
              <a:rPr lang="cs-CZ" sz="4400" b="1" u="sng" dirty="0" err="1"/>
              <a:t>time</a:t>
            </a:r>
            <a:r>
              <a:rPr lang="cs-CZ" sz="4400" b="1" u="sng" dirty="0"/>
              <a:t> PCR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6387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C72EA3-BB19-452C-9F6E-3C2A29546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19" y="1341853"/>
            <a:ext cx="4672762" cy="5318454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53E0BC6-C0EE-4A55-B5EA-B925B633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cs-CZ" b="1" u="sng" dirty="0"/>
              <a:t>Molekulární maják</a:t>
            </a:r>
          </a:p>
        </p:txBody>
      </p:sp>
    </p:spTree>
    <p:extLst>
      <p:ext uri="{BB962C8B-B14F-4D97-AF65-F5344CB8AC3E}">
        <p14:creationId xmlns:p14="http://schemas.microsoft.com/office/powerpoint/2010/main" val="17125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160A02A-37BC-4080-8621-CA6637BB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Taq</a:t>
            </a:r>
            <a:r>
              <a:rPr lang="cs-CZ" dirty="0"/>
              <a:t> Man sondy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7AEA13-114D-413C-BF23-F8D62989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Specifická kvantifikace - Multiplex RT PCR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94A7AC-96CF-4BDC-9775-A71C2092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5362"/>
            <a:ext cx="394652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C8328-D9E5-4F5D-B99A-504E2CCC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478363"/>
            <a:ext cx="388778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9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DE12949-9224-44C7-8D0E-E90FC8ABD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Quantifiler</a:t>
            </a:r>
            <a:r>
              <a:rPr lang="cs-CZ" dirty="0"/>
              <a:t> (AB) – Q Duo a Q Trio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Plexor</a:t>
            </a:r>
            <a:r>
              <a:rPr lang="cs-CZ" dirty="0"/>
              <a:t> HY, </a:t>
            </a:r>
            <a:r>
              <a:rPr lang="cs-CZ" dirty="0" err="1"/>
              <a:t>PowerQuant</a:t>
            </a:r>
            <a:r>
              <a:rPr lang="cs-CZ" dirty="0"/>
              <a:t> (</a:t>
            </a:r>
            <a:r>
              <a:rPr lang="cs-CZ" dirty="0" err="1"/>
              <a:t>Promega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Investigator</a:t>
            </a:r>
            <a:r>
              <a:rPr lang="cs-CZ" dirty="0"/>
              <a:t> </a:t>
            </a:r>
            <a:r>
              <a:rPr lang="cs-CZ" dirty="0" err="1"/>
              <a:t>Quantiplex</a:t>
            </a:r>
            <a:r>
              <a:rPr lang="cs-CZ" dirty="0"/>
              <a:t> Pro RGQ </a:t>
            </a:r>
            <a:r>
              <a:rPr lang="cs-CZ" dirty="0" err="1"/>
              <a:t>Kit</a:t>
            </a:r>
            <a:r>
              <a:rPr lang="cs-CZ" dirty="0"/>
              <a:t> (</a:t>
            </a:r>
            <a:r>
              <a:rPr lang="cs-CZ" dirty="0" err="1"/>
              <a:t>Qiagen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https://www.youtube.com/watch?v=LgrfCKp6vB0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CEC7284-36AF-49A6-A4E0-CF346386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Chemie a přístroje</a:t>
            </a:r>
          </a:p>
        </p:txBody>
      </p:sp>
      <p:sp>
        <p:nvSpPr>
          <p:cNvPr id="4" name="AutoShape 2" descr="Výsledek obrázku pro rotor gene">
            <a:extLst>
              <a:ext uri="{FF2B5EF4-FFF2-40B4-BE49-F238E27FC236}">
                <a16:creationId xmlns:a16="http://schemas.microsoft.com/office/drawing/2014/main" id="{2D5479FF-6B4A-4D4D-A7BB-CB548961EC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Související obrázek">
            <a:extLst>
              <a:ext uri="{FF2B5EF4-FFF2-40B4-BE49-F238E27FC236}">
                <a16:creationId xmlns:a16="http://schemas.microsoft.com/office/drawing/2014/main" id="{4A5D234E-7B0F-4D23-A584-F44300516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2590841-A571-41D6-9832-387494CB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3" y="3598375"/>
            <a:ext cx="3672408" cy="2403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A736C1A-FFE9-4AEC-AD8E-6BD891CE5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5" y="1985739"/>
            <a:ext cx="6372200" cy="47791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20AA55-780A-4AE4-B559-5F25ADDEC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4" y="479436"/>
            <a:ext cx="4383096" cy="403244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2CB0ECC-E5CE-4579-A41D-FB04FB682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795" y="1157032"/>
            <a:ext cx="5058941" cy="427199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3E4D7641-D877-4C5D-BB2B-881C68B83440}"/>
              </a:ext>
            </a:extLst>
          </p:cNvPr>
          <p:cNvSpPr txBox="1"/>
          <p:nvPr/>
        </p:nvSpPr>
        <p:spPr>
          <a:xfrm>
            <a:off x="152400" y="60733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https://www.youtube.com/watch?v=LgrfCKp6vB0</a:t>
            </a:r>
          </a:p>
        </p:txBody>
      </p:sp>
    </p:spTree>
    <p:extLst>
      <p:ext uri="{BB962C8B-B14F-4D97-AF65-F5344CB8AC3E}">
        <p14:creationId xmlns:p14="http://schemas.microsoft.com/office/powerpoint/2010/main" val="29529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BD4A8FA-06B1-4D70-AF4E-189651D12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773694" cy="270544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DD4D0FF-A530-4F73-BAAB-E9F97993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Quantifiler</a:t>
            </a:r>
            <a:r>
              <a:rPr lang="cs-CZ" b="1" dirty="0"/>
              <a:t> / Q Duo / Q Trio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6D9FDE-EFF4-4710-99D8-D51A115DA53D}"/>
              </a:ext>
            </a:extLst>
          </p:cNvPr>
          <p:cNvSpPr txBox="1"/>
          <p:nvPr/>
        </p:nvSpPr>
        <p:spPr>
          <a:xfrm>
            <a:off x="611560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 – 1 </a:t>
            </a:r>
            <a:r>
              <a:rPr lang="cs-CZ" dirty="0" err="1"/>
              <a:t>target</a:t>
            </a:r>
            <a:r>
              <a:rPr lang="cs-CZ" dirty="0"/>
              <a:t> o délce 63 </a:t>
            </a:r>
            <a:r>
              <a:rPr lang="cs-CZ" dirty="0" err="1"/>
              <a:t>bp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3B7698-D89F-4DDF-A1B6-C360479D4BF3}"/>
              </a:ext>
            </a:extLst>
          </p:cNvPr>
          <p:cNvSpPr txBox="1"/>
          <p:nvPr/>
        </p:nvSpPr>
        <p:spPr>
          <a:xfrm>
            <a:off x="755576" y="2924944"/>
            <a:ext cx="105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 Duo -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1E76DE2-453A-4DB1-B80F-F7DE86E5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45" y="2481065"/>
            <a:ext cx="6724650" cy="178117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D34B076-9589-4538-A08D-8AE19DEE6F7C}"/>
              </a:ext>
            </a:extLst>
          </p:cNvPr>
          <p:cNvSpPr txBox="1"/>
          <p:nvPr/>
        </p:nvSpPr>
        <p:spPr>
          <a:xfrm>
            <a:off x="899592" y="5085184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Q Trio -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35F0CE8-FF86-4CAA-A996-3D43F877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7" y="3742820"/>
            <a:ext cx="7467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FA72EF3-D72A-46DA-B959-7F01FDDB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Plexor</a:t>
            </a:r>
            <a:r>
              <a:rPr lang="cs-CZ" b="1" u="sng" dirty="0"/>
              <a:t> HY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B612E0-C90D-4A6E-A127-721446A41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715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C10F02E-7DD9-4CE0-A0FA-4D8E9211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0" y="1911648"/>
            <a:ext cx="2799732" cy="407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8AF264BB-B70B-48FB-889D-2F5FC965F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4"/>
    </mc:Choice>
    <mc:Fallback xmlns="">
      <p:transition spd="slow" advTm="24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FE99BF0-E97E-431B-A589-B31B6709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délka </a:t>
            </a:r>
            <a:r>
              <a:rPr lang="cs-CZ" dirty="0" err="1"/>
              <a:t>amplikonu</a:t>
            </a:r>
            <a:r>
              <a:rPr lang="cs-CZ" dirty="0"/>
              <a:t> „</a:t>
            </a:r>
            <a:r>
              <a:rPr lang="cs-CZ" dirty="0" err="1"/>
              <a:t>autosomal</a:t>
            </a:r>
            <a:r>
              <a:rPr lang="cs-CZ" dirty="0"/>
              <a:t> DNA“: 84 </a:t>
            </a:r>
            <a:r>
              <a:rPr lang="cs-CZ" dirty="0" err="1"/>
              <a:t>bp</a:t>
            </a:r>
            <a:r>
              <a:rPr lang="cs-CZ" dirty="0"/>
              <a:t> (robustní x inhibitorům)</a:t>
            </a:r>
          </a:p>
          <a:p>
            <a:r>
              <a:rPr lang="cs-CZ" dirty="0"/>
              <a:t>Y chromozóm: </a:t>
            </a:r>
            <a:r>
              <a:rPr lang="en-US" dirty="0" err="1"/>
              <a:t>ampli</a:t>
            </a:r>
            <a:r>
              <a:rPr lang="cs-CZ" dirty="0" err="1"/>
              <a:t>kony</a:t>
            </a:r>
            <a:r>
              <a:rPr lang="en-US" dirty="0"/>
              <a:t> 81</a:t>
            </a:r>
            <a:r>
              <a:rPr lang="cs-CZ" dirty="0"/>
              <a:t> </a:t>
            </a:r>
            <a:r>
              <a:rPr lang="en-US" dirty="0" err="1"/>
              <a:t>bp</a:t>
            </a:r>
            <a:r>
              <a:rPr lang="en-US" dirty="0"/>
              <a:t> </a:t>
            </a:r>
            <a:r>
              <a:rPr lang="cs-CZ" dirty="0"/>
              <a:t>a</a:t>
            </a:r>
            <a:r>
              <a:rPr lang="en-US" dirty="0"/>
              <a:t> 136</a:t>
            </a:r>
            <a:r>
              <a:rPr lang="cs-CZ" dirty="0"/>
              <a:t> </a:t>
            </a:r>
            <a:r>
              <a:rPr lang="en-US" dirty="0" err="1"/>
              <a:t>bp</a:t>
            </a:r>
            <a:endParaRPr lang="cs-CZ" dirty="0"/>
          </a:p>
          <a:p>
            <a:r>
              <a:rPr lang="cs-CZ" dirty="0"/>
              <a:t>degradace: 294 </a:t>
            </a:r>
            <a:r>
              <a:rPr lang="cs-CZ" dirty="0" err="1"/>
              <a:t>bp</a:t>
            </a:r>
            <a:endParaRPr lang="cs-CZ" dirty="0"/>
          </a:p>
          <a:p>
            <a:r>
              <a:rPr lang="cs-CZ" dirty="0"/>
              <a:t>IPC: 435 </a:t>
            </a:r>
            <a:r>
              <a:rPr lang="cs-CZ" dirty="0" err="1"/>
              <a:t>bp</a:t>
            </a:r>
            <a:r>
              <a:rPr lang="cs-CZ" dirty="0"/>
              <a:t> - inhibice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62336B1-AC20-4200-9C3F-7DFC28A6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PowerQuant</a:t>
            </a:r>
            <a:endParaRPr lang="cs-CZ" b="1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5F922C-43E0-4CF6-92B7-977886346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152400"/>
            <a:ext cx="6924675" cy="48291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0A40A7-F5CD-4ACB-857E-A8464FA39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686077"/>
            <a:ext cx="7239000" cy="5038725"/>
          </a:xfrm>
          <a:prstGeom prst="rect">
            <a:avLst/>
          </a:prstGeom>
        </p:spPr>
      </p:pic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79D7DE53-98FE-4FE9-81A5-C19D60D86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3"/>
    </mc:Choice>
    <mc:Fallback xmlns="">
      <p:transition spd="slow" advTm="16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Kvantifikace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cíl: stanovit množství DNA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u="sng" dirty="0"/>
              <a:t>Spektrofotometrická kvantifikace DNA 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určení množství veškeré DNA ve vzorku bez ohledu na to,      z jakého zdroje tato DNA pochází</a:t>
            </a:r>
            <a:endParaRPr lang="cs-CZ" altLang="cs-CZ" sz="2400" u="sng" dirty="0"/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molekuly DNA silně absorbují elektromagnetické záření vlnové délky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(tj. ultrafialové záření)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- paprsek o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se nechá procházet roztokem DNA (např. izolátem) a změří se pokles intenzity záření – tím větší, čím je roztok DNA koncentrovanější</a:t>
            </a:r>
          </a:p>
          <a:p>
            <a:pPr marL="339725" indent="-339725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9498439-643B-4FB5-AE56-6097DD38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r>
              <a:rPr lang="cs-CZ" dirty="0"/>
              <a:t>detekce : </a:t>
            </a:r>
            <a:r>
              <a:rPr lang="cs-CZ" dirty="0" err="1"/>
              <a:t>TaqMan</a:t>
            </a:r>
            <a:r>
              <a:rPr lang="cs-CZ" dirty="0"/>
              <a:t> </a:t>
            </a:r>
            <a:r>
              <a:rPr lang="cs-CZ" dirty="0" err="1"/>
              <a:t>probes</a:t>
            </a:r>
            <a:r>
              <a:rPr lang="cs-CZ" dirty="0"/>
              <a:t>  - </a:t>
            </a:r>
            <a:r>
              <a:rPr lang="cs-CZ" dirty="0" err="1"/>
              <a:t>QuantiNova</a:t>
            </a:r>
            <a:r>
              <a:rPr lang="cs-CZ" dirty="0"/>
              <a:t> DNA </a:t>
            </a:r>
            <a:r>
              <a:rPr lang="cs-CZ" dirty="0" err="1"/>
              <a:t>Polymerase</a:t>
            </a:r>
            <a:endParaRPr lang="cs-CZ" dirty="0"/>
          </a:p>
          <a:p>
            <a:r>
              <a:rPr lang="cs-CZ" dirty="0"/>
              <a:t>koncentrace DNA: </a:t>
            </a:r>
            <a:r>
              <a:rPr lang="en-US" dirty="0"/>
              <a:t>200 ng/µl </a:t>
            </a:r>
            <a:r>
              <a:rPr lang="cs-CZ" dirty="0"/>
              <a:t>až</a:t>
            </a:r>
            <a:r>
              <a:rPr lang="en-US" dirty="0"/>
              <a:t> 0.5 </a:t>
            </a:r>
            <a:r>
              <a:rPr lang="en-US" dirty="0" err="1"/>
              <a:t>pg</a:t>
            </a:r>
            <a:r>
              <a:rPr lang="en-US" dirty="0"/>
              <a:t>/µl,</a:t>
            </a:r>
            <a:r>
              <a:rPr lang="cs-CZ" dirty="0"/>
              <a:t> s citlivostí menší než </a:t>
            </a:r>
            <a:r>
              <a:rPr lang="en-US" dirty="0"/>
              <a:t>0.1 </a:t>
            </a:r>
            <a:r>
              <a:rPr lang="en-US" dirty="0" err="1"/>
              <a:t>pg</a:t>
            </a:r>
            <a:r>
              <a:rPr lang="en-US" dirty="0"/>
              <a:t>/µl</a:t>
            </a:r>
            <a:endParaRPr lang="cs-CZ" dirty="0"/>
          </a:p>
          <a:p>
            <a:r>
              <a:rPr lang="cs-CZ" dirty="0"/>
              <a:t>citlivost zachycení mužské DNA ve vzorku s výrazně vyšší koncentrací ženskou DNA (400,000 : 1)</a:t>
            </a:r>
          </a:p>
          <a:p>
            <a:r>
              <a:rPr lang="cs-CZ" dirty="0"/>
              <a:t>DNA </a:t>
            </a:r>
            <a:r>
              <a:rPr lang="cs-CZ" dirty="0" err="1"/>
              <a:t>Degradation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(DC) </a:t>
            </a:r>
            <a:r>
              <a:rPr lang="cs-CZ" sz="2800" dirty="0"/>
              <a:t>- detekce degradace jak „male“ DNA tak i „</a:t>
            </a:r>
            <a:r>
              <a:rPr lang="en-US" sz="2800" dirty="0"/>
              <a:t>total human</a:t>
            </a:r>
            <a:r>
              <a:rPr lang="cs-CZ" sz="2800" dirty="0"/>
              <a:t>“</a:t>
            </a:r>
            <a:r>
              <a:rPr lang="en-US" sz="2800" dirty="0"/>
              <a:t> DNA</a:t>
            </a:r>
            <a:endParaRPr lang="cs-CZ" sz="2800" dirty="0"/>
          </a:p>
          <a:p>
            <a:r>
              <a:rPr lang="en-US" sz="2800" dirty="0"/>
              <a:t>IC (internal control) </a:t>
            </a:r>
            <a:r>
              <a:rPr lang="cs-CZ" sz="2800" dirty="0"/>
              <a:t>je citlivější k inhibitorům 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12386D-75DC-49B0-BEDC-4848142F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</a:t>
            </a:r>
            <a:r>
              <a:rPr lang="cs-CZ" u="sng" dirty="0" err="1"/>
              <a:t>Quantiplex</a:t>
            </a:r>
            <a:r>
              <a:rPr lang="cs-CZ" u="sng" dirty="0"/>
              <a:t> Pro RGQ </a:t>
            </a:r>
            <a:r>
              <a:rPr lang="cs-CZ" u="sng" dirty="0" err="1"/>
              <a:t>Kit</a:t>
            </a:r>
            <a:r>
              <a:rPr lang="cs-CZ" u="sng" dirty="0"/>
              <a:t> (</a:t>
            </a:r>
            <a:r>
              <a:rPr lang="cs-CZ" u="sng" dirty="0" err="1"/>
              <a:t>Qiagen</a:t>
            </a:r>
            <a:r>
              <a:rPr lang="cs-CZ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627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E8D08F-F2B7-4C37-85A9-69F07875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3532"/>
            <a:ext cx="8363272" cy="32637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23F16E1-262F-420E-901D-080D8AB0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</a:t>
            </a:r>
            <a:r>
              <a:rPr lang="cs-CZ" u="sng" dirty="0" err="1"/>
              <a:t>Quantiplex</a:t>
            </a:r>
            <a:r>
              <a:rPr lang="cs-CZ" u="sng" dirty="0"/>
              <a:t> Pro RGQ </a:t>
            </a:r>
            <a:r>
              <a:rPr lang="cs-CZ" u="sng" dirty="0" err="1"/>
              <a:t>Kit</a:t>
            </a:r>
            <a:r>
              <a:rPr lang="cs-CZ" u="sng" dirty="0"/>
              <a:t> (</a:t>
            </a:r>
            <a:r>
              <a:rPr lang="cs-CZ" u="sng" dirty="0" err="1"/>
              <a:t>Qiagen</a:t>
            </a:r>
            <a:r>
              <a:rPr lang="cs-CZ" u="sng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57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7058025" cy="455295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</a:t>
            </a:r>
            <a:r>
              <a:rPr lang="cs-CZ" u="sng" dirty="0" err="1"/>
              <a:t>Quantiplex</a:t>
            </a:r>
            <a:r>
              <a:rPr lang="cs-CZ" u="sng" dirty="0"/>
              <a:t> Pro RGQ </a:t>
            </a:r>
            <a:r>
              <a:rPr lang="cs-CZ" u="sng" dirty="0" err="1"/>
              <a:t>Kit</a:t>
            </a:r>
            <a:r>
              <a:rPr lang="cs-CZ" u="sng" dirty="0"/>
              <a:t> (</a:t>
            </a:r>
            <a:r>
              <a:rPr lang="cs-CZ" u="sng" dirty="0" err="1"/>
              <a:t>Qiagen</a:t>
            </a:r>
            <a:r>
              <a:rPr lang="cs-CZ" u="sng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89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polymerázy.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33A4270-2F76-4721-97C1-85FFA4487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2CE45D-D428-4F87-B183-A8C0B96C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22">
            <a:extLst>
              <a:ext uri="{FF2B5EF4-FFF2-40B4-BE49-F238E27FC236}">
                <a16:creationId xmlns:a16="http://schemas.microsoft.com/office/drawing/2014/main" id="{7F3DA8AB-5085-4AB9-9DEF-CFACB3120D5D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68710"/>
            <a:ext cx="8075240" cy="6256634"/>
            <a:chOff x="1609326" y="548680"/>
            <a:chExt cx="4978898" cy="4176464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FC1CC3A-FE37-464F-85FE-163855352E10}"/>
                </a:ext>
              </a:extLst>
            </p:cNvPr>
            <p:cNvSpPr/>
            <p:nvPr/>
          </p:nvSpPr>
          <p:spPr>
            <a:xfrm>
              <a:off x="1620202" y="548680"/>
              <a:ext cx="496802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965C34C-0808-4833-92F6-1C946E69823D}"/>
                </a:ext>
              </a:extLst>
            </p:cNvPr>
            <p:cNvSpPr/>
            <p:nvPr/>
          </p:nvSpPr>
          <p:spPr>
            <a:xfrm>
              <a:off x="1618994" y="548680"/>
              <a:ext cx="4968021" cy="1777868"/>
            </a:xfrm>
            <a:prstGeom prst="rect">
              <a:avLst/>
            </a:prstGeom>
            <a:solidFill>
              <a:srgbClr val="F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DF7103DB-6439-4B21-8249-F8258853FCCD}"/>
                </a:ext>
              </a:extLst>
            </p:cNvPr>
            <p:cNvSpPr/>
            <p:nvPr/>
          </p:nvSpPr>
          <p:spPr>
            <a:xfrm>
              <a:off x="1620202" y="2348543"/>
              <a:ext cx="4968022" cy="23766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9" name="Skupina 26">
              <a:extLst>
                <a:ext uri="{FF2B5EF4-FFF2-40B4-BE49-F238E27FC236}">
                  <a16:creationId xmlns:a16="http://schemas.microsoft.com/office/drawing/2014/main" id="{3CE87916-DB9E-4F2E-B172-20E3142823D0}"/>
                </a:ext>
              </a:extLst>
            </p:cNvPr>
            <p:cNvGrpSpPr/>
            <p:nvPr/>
          </p:nvGrpSpPr>
          <p:grpSpPr>
            <a:xfrm>
              <a:off x="2414414" y="2580552"/>
              <a:ext cx="4050014" cy="848448"/>
              <a:chOff x="1747903" y="1493265"/>
              <a:chExt cx="4716525" cy="95357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Skupina 133">
                <a:extLst>
                  <a:ext uri="{FF2B5EF4-FFF2-40B4-BE49-F238E27FC236}">
                    <a16:creationId xmlns:a16="http://schemas.microsoft.com/office/drawing/2014/main" id="{EFEAD758-07F1-4439-A557-99C567F47507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121" name="Volný tvar 140">
                  <a:extLst>
                    <a:ext uri="{FF2B5EF4-FFF2-40B4-BE49-F238E27FC236}">
                      <a16:creationId xmlns:a16="http://schemas.microsoft.com/office/drawing/2014/main" id="{1AF4A971-5EF9-48CC-9C53-559A78386241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22" name="Volný tvar 141">
                  <a:extLst>
                    <a:ext uri="{FF2B5EF4-FFF2-40B4-BE49-F238E27FC236}">
                      <a16:creationId xmlns:a16="http://schemas.microsoft.com/office/drawing/2014/main" id="{28CA496A-A831-407F-8FD7-BAD85B67BF5A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115" name="Volný tvar 134">
                <a:extLst>
                  <a:ext uri="{FF2B5EF4-FFF2-40B4-BE49-F238E27FC236}">
                    <a16:creationId xmlns:a16="http://schemas.microsoft.com/office/drawing/2014/main" id="{69E0085F-7495-4784-810D-A30772BB7E4B}"/>
                  </a:ext>
                </a:extLst>
              </p:cNvPr>
              <p:cNvSpPr/>
              <p:nvPr/>
            </p:nvSpPr>
            <p:spPr>
              <a:xfrm>
                <a:off x="1747903" y="1732849"/>
                <a:ext cx="1969054" cy="541044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8395" h="541044">
                    <a:moveTo>
                      <a:pt x="2408395" y="69846"/>
                    </a:moveTo>
                    <a:cubicBezTo>
                      <a:pt x="2371682" y="12419"/>
                      <a:pt x="2215356" y="-17208"/>
                      <a:pt x="2084120" y="10508"/>
                    </a:cubicBezTo>
                    <a:cubicBezTo>
                      <a:pt x="1952884" y="38224"/>
                      <a:pt x="1752600" y="174784"/>
                      <a:pt x="1620982" y="236140"/>
                    </a:cubicBezTo>
                    <a:cubicBezTo>
                      <a:pt x="1489364" y="297496"/>
                      <a:pt x="1401288" y="375674"/>
                      <a:pt x="1294410" y="378643"/>
                    </a:cubicBezTo>
                    <a:cubicBezTo>
                      <a:pt x="1187532" y="381612"/>
                      <a:pt x="1133103" y="228223"/>
                      <a:pt x="979714" y="253953"/>
                    </a:cubicBezTo>
                    <a:cubicBezTo>
                      <a:pt x="826324" y="279683"/>
                      <a:pt x="537359" y="502345"/>
                      <a:pt x="374073" y="533023"/>
                    </a:cubicBezTo>
                    <a:cubicBezTo>
                      <a:pt x="210787" y="563701"/>
                      <a:pt x="105393" y="500860"/>
                      <a:pt x="0" y="43802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6" name="Volný tvar 135">
                <a:extLst>
                  <a:ext uri="{FF2B5EF4-FFF2-40B4-BE49-F238E27FC236}">
                    <a16:creationId xmlns:a16="http://schemas.microsoft.com/office/drawing/2014/main" id="{A3799A65-29C1-4F6A-9084-761440D9DACE}"/>
                  </a:ext>
                </a:extLst>
              </p:cNvPr>
              <p:cNvSpPr/>
              <p:nvPr/>
            </p:nvSpPr>
            <p:spPr>
              <a:xfrm>
                <a:off x="2548898" y="1968988"/>
                <a:ext cx="524287" cy="142545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84120 w 2084119"/>
                  <a:gd name="connsiteY0" fmla="*/ 0 h 530536"/>
                  <a:gd name="connsiteX1" fmla="*/ 1620982 w 2084119"/>
                  <a:gd name="connsiteY1" fmla="*/ 225632 h 530536"/>
                  <a:gd name="connsiteX2" fmla="*/ 1294410 w 2084119"/>
                  <a:gd name="connsiteY2" fmla="*/ 368135 h 530536"/>
                  <a:gd name="connsiteX3" fmla="*/ 979714 w 2084119"/>
                  <a:gd name="connsiteY3" fmla="*/ 243445 h 530536"/>
                  <a:gd name="connsiteX4" fmla="*/ 374073 w 2084119"/>
                  <a:gd name="connsiteY4" fmla="*/ 522515 h 530536"/>
                  <a:gd name="connsiteX5" fmla="*/ 0 w 2084119"/>
                  <a:gd name="connsiteY5" fmla="*/ 427512 h 530536"/>
                  <a:gd name="connsiteX0" fmla="*/ 1710048 w 1710048"/>
                  <a:gd name="connsiteY0" fmla="*/ 0 h 522515"/>
                  <a:gd name="connsiteX1" fmla="*/ 1246910 w 1710048"/>
                  <a:gd name="connsiteY1" fmla="*/ 225632 h 522515"/>
                  <a:gd name="connsiteX2" fmla="*/ 920338 w 1710048"/>
                  <a:gd name="connsiteY2" fmla="*/ 368135 h 522515"/>
                  <a:gd name="connsiteX3" fmla="*/ 605642 w 1710048"/>
                  <a:gd name="connsiteY3" fmla="*/ 243445 h 522515"/>
                  <a:gd name="connsiteX4" fmla="*/ 1 w 1710048"/>
                  <a:gd name="connsiteY4" fmla="*/ 522515 h 522515"/>
                  <a:gd name="connsiteX0" fmla="*/ 1104407 w 1104407"/>
                  <a:gd name="connsiteY0" fmla="*/ 0 h 368177"/>
                  <a:gd name="connsiteX1" fmla="*/ 641269 w 1104407"/>
                  <a:gd name="connsiteY1" fmla="*/ 225632 h 368177"/>
                  <a:gd name="connsiteX2" fmla="*/ 314697 w 1104407"/>
                  <a:gd name="connsiteY2" fmla="*/ 368135 h 368177"/>
                  <a:gd name="connsiteX3" fmla="*/ 1 w 1104407"/>
                  <a:gd name="connsiteY3" fmla="*/ 243445 h 368177"/>
                  <a:gd name="connsiteX0" fmla="*/ 641268 w 641268"/>
                  <a:gd name="connsiteY0" fmla="*/ 0 h 142545"/>
                  <a:gd name="connsiteX1" fmla="*/ 314696 w 641268"/>
                  <a:gd name="connsiteY1" fmla="*/ 142503 h 142545"/>
                  <a:gd name="connsiteX2" fmla="*/ 0 w 641268"/>
                  <a:gd name="connsiteY2" fmla="*/ 17813 h 1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1268" h="142545">
                    <a:moveTo>
                      <a:pt x="641268" y="0"/>
                    </a:moveTo>
                    <a:cubicBezTo>
                      <a:pt x="509650" y="61356"/>
                      <a:pt x="421574" y="139534"/>
                      <a:pt x="314696" y="142503"/>
                    </a:cubicBezTo>
                    <a:cubicBezTo>
                      <a:pt x="207818" y="145472"/>
                      <a:pt x="153389" y="-7917"/>
                      <a:pt x="0" y="17813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7" name="Volný tvar 136">
                <a:extLst>
                  <a:ext uri="{FF2B5EF4-FFF2-40B4-BE49-F238E27FC236}">
                    <a16:creationId xmlns:a16="http://schemas.microsoft.com/office/drawing/2014/main" id="{A78A7E6E-E101-4C9E-87D2-71825D3B40AC}"/>
                  </a:ext>
                </a:extLst>
              </p:cNvPr>
              <p:cNvSpPr/>
              <p:nvPr/>
            </p:nvSpPr>
            <p:spPr>
              <a:xfrm>
                <a:off x="1758824" y="1493265"/>
                <a:ext cx="2052754" cy="444641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754" h="444641">
                    <a:moveTo>
                      <a:pt x="2052396" y="314554"/>
                    </a:moveTo>
                    <a:cubicBezTo>
                      <a:pt x="2055215" y="321539"/>
                      <a:pt x="2041631" y="306299"/>
                      <a:pt x="2004365" y="322148"/>
                    </a:cubicBezTo>
                    <a:cubicBezTo>
                      <a:pt x="1967099" y="337997"/>
                      <a:pt x="1901952" y="393848"/>
                      <a:pt x="1828800" y="409651"/>
                    </a:cubicBezTo>
                    <a:cubicBezTo>
                      <a:pt x="1755648" y="425454"/>
                      <a:pt x="1682496" y="475487"/>
                      <a:pt x="1565453" y="416966"/>
                    </a:cubicBezTo>
                    <a:cubicBezTo>
                      <a:pt x="1448410" y="358445"/>
                      <a:pt x="1260653" y="109728"/>
                      <a:pt x="1126541" y="58522"/>
                    </a:cubicBezTo>
                    <a:cubicBezTo>
                      <a:pt x="992429" y="7316"/>
                      <a:pt x="853440" y="76810"/>
                      <a:pt x="760781" y="109728"/>
                    </a:cubicBezTo>
                    <a:cubicBezTo>
                      <a:pt x="668122" y="142646"/>
                      <a:pt x="665684" y="251155"/>
                      <a:pt x="570586" y="256032"/>
                    </a:cubicBezTo>
                    <a:cubicBezTo>
                      <a:pt x="475488" y="260909"/>
                      <a:pt x="285293" y="181661"/>
                      <a:pt x="190195" y="138989"/>
                    </a:cubicBezTo>
                    <a:cubicBezTo>
                      <a:pt x="95097" y="96317"/>
                      <a:pt x="47548" y="48158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8" name="Volný tvar 137">
                <a:extLst>
                  <a:ext uri="{FF2B5EF4-FFF2-40B4-BE49-F238E27FC236}">
                    <a16:creationId xmlns:a16="http://schemas.microsoft.com/office/drawing/2014/main" id="{384C47CB-6362-4FAC-A3B2-4DC0C57C3DE5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931212" cy="64079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212" h="64079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  <a:cubicBezTo>
                      <a:pt x="1292352" y="81043"/>
                      <a:pt x="1463040" y="441926"/>
                      <a:pt x="1594713" y="544339"/>
                    </a:cubicBezTo>
                    <a:cubicBezTo>
                      <a:pt x="1726387" y="646752"/>
                      <a:pt x="1828799" y="643094"/>
                      <a:pt x="1931212" y="63943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9" name="Volný tvar 138">
                <a:extLst>
                  <a:ext uri="{FF2B5EF4-FFF2-40B4-BE49-F238E27FC236}">
                    <a16:creationId xmlns:a16="http://schemas.microsoft.com/office/drawing/2014/main" id="{F20122B7-9F31-49BE-8315-F7B0EB226FBE}"/>
                  </a:ext>
                </a:extLst>
              </p:cNvPr>
              <p:cNvSpPr/>
              <p:nvPr/>
            </p:nvSpPr>
            <p:spPr>
              <a:xfrm>
                <a:off x="4536390" y="1503059"/>
                <a:ext cx="1928038" cy="30820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8038" h="308204">
                    <a:moveTo>
                      <a:pt x="0" y="308204"/>
                    </a:moveTo>
                    <a:cubicBezTo>
                      <a:pt x="48514" y="297332"/>
                      <a:pt x="107083" y="317153"/>
                      <a:pt x="165075" y="292608"/>
                    </a:cubicBezTo>
                    <a:cubicBezTo>
                      <a:pt x="223068" y="268063"/>
                      <a:pt x="224816" y="208483"/>
                      <a:pt x="347955" y="160934"/>
                    </a:cubicBezTo>
                    <a:cubicBezTo>
                      <a:pt x="471094" y="113385"/>
                      <a:pt x="684454" y="14630"/>
                      <a:pt x="903910" y="7315"/>
                    </a:cubicBezTo>
                    <a:cubicBezTo>
                      <a:pt x="1123366" y="0"/>
                      <a:pt x="1494003" y="118262"/>
                      <a:pt x="1664691" y="117043"/>
                    </a:cubicBezTo>
                    <a:cubicBezTo>
                      <a:pt x="1835379" y="115824"/>
                      <a:pt x="1881708" y="57912"/>
                      <a:pt x="192803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20" name="Volný tvar 139">
                <a:extLst>
                  <a:ext uri="{FF2B5EF4-FFF2-40B4-BE49-F238E27FC236}">
                    <a16:creationId xmlns:a16="http://schemas.microsoft.com/office/drawing/2014/main" id="{E702D15B-D8A3-410A-AB8D-0D39FA9B27EF}"/>
                  </a:ext>
                </a:extLst>
              </p:cNvPr>
              <p:cNvSpPr/>
              <p:nvPr/>
            </p:nvSpPr>
            <p:spPr>
              <a:xfrm>
                <a:off x="4892831" y="1508141"/>
                <a:ext cx="555955" cy="153619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noFill/>
              <a:ln w="28575">
                <a:solidFill>
                  <a:srgbClr val="57D3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0" name="Skupina 28">
              <a:extLst>
                <a:ext uri="{FF2B5EF4-FFF2-40B4-BE49-F238E27FC236}">
                  <a16:creationId xmlns:a16="http://schemas.microsoft.com/office/drawing/2014/main" id="{26F86E5E-9780-45FF-A4D7-43E96B8BE9CE}"/>
                </a:ext>
              </a:extLst>
            </p:cNvPr>
            <p:cNvGrpSpPr/>
            <p:nvPr/>
          </p:nvGrpSpPr>
          <p:grpSpPr>
            <a:xfrm>
              <a:off x="2422231" y="3811455"/>
              <a:ext cx="4007829" cy="697665"/>
              <a:chOff x="1784909" y="3245075"/>
              <a:chExt cx="4645152" cy="75998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Volný tvar 129">
                <a:extLst>
                  <a:ext uri="{FF2B5EF4-FFF2-40B4-BE49-F238E27FC236}">
                    <a16:creationId xmlns:a16="http://schemas.microsoft.com/office/drawing/2014/main" id="{13CEA8F9-3824-4F24-9717-161896ED375C}"/>
                  </a:ext>
                </a:extLst>
              </p:cNvPr>
              <p:cNvSpPr/>
              <p:nvPr/>
            </p:nvSpPr>
            <p:spPr>
              <a:xfrm>
                <a:off x="1821485" y="3245075"/>
                <a:ext cx="4608576" cy="374161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08576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  <a:cubicBezTo>
                      <a:pt x="2996794" y="51529"/>
                      <a:pt x="3193085" y="268547"/>
                      <a:pt x="3321101" y="300246"/>
                    </a:cubicBezTo>
                    <a:cubicBezTo>
                      <a:pt x="3449117" y="331945"/>
                      <a:pt x="3497885" y="275862"/>
                      <a:pt x="3613709" y="234409"/>
                    </a:cubicBezTo>
                    <a:cubicBezTo>
                      <a:pt x="3729533" y="192956"/>
                      <a:pt x="3884372" y="44214"/>
                      <a:pt x="4016045" y="51529"/>
                    </a:cubicBezTo>
                    <a:cubicBezTo>
                      <a:pt x="4147718" y="58844"/>
                      <a:pt x="4304995" y="238067"/>
                      <a:pt x="4403750" y="278300"/>
                    </a:cubicBezTo>
                    <a:cubicBezTo>
                      <a:pt x="4502505" y="318534"/>
                      <a:pt x="4555540" y="305732"/>
                      <a:pt x="4608576" y="29293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1" name="Volný tvar 130">
                <a:extLst>
                  <a:ext uri="{FF2B5EF4-FFF2-40B4-BE49-F238E27FC236}">
                    <a16:creationId xmlns:a16="http://schemas.microsoft.com/office/drawing/2014/main" id="{18C52D3B-BAF2-4BD7-9C96-1848297541F4}"/>
                  </a:ext>
                </a:extLst>
              </p:cNvPr>
              <p:cNvSpPr/>
              <p:nvPr/>
            </p:nvSpPr>
            <p:spPr>
              <a:xfrm>
                <a:off x="5435196" y="3296343"/>
                <a:ext cx="402336" cy="183141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403750"/>
                  <a:gd name="connsiteY0" fmla="*/ 212463 h 374161"/>
                  <a:gd name="connsiteX1" fmla="*/ 380390 w 4403750"/>
                  <a:gd name="connsiteY1" fmla="*/ 373398 h 374161"/>
                  <a:gd name="connsiteX2" fmla="*/ 826617 w 4403750"/>
                  <a:gd name="connsiteY2" fmla="*/ 153942 h 374161"/>
                  <a:gd name="connsiteX3" fmla="*/ 914400 w 4403750"/>
                  <a:gd name="connsiteY3" fmla="*/ 249039 h 374161"/>
                  <a:gd name="connsiteX4" fmla="*/ 1470355 w 4403750"/>
                  <a:gd name="connsiteY4" fmla="*/ 322 h 374161"/>
                  <a:gd name="connsiteX5" fmla="*/ 1945843 w 4403750"/>
                  <a:gd name="connsiteY5" fmla="*/ 197833 h 374161"/>
                  <a:gd name="connsiteX6" fmla="*/ 2414016 w 4403750"/>
                  <a:gd name="connsiteY6" fmla="*/ 256354 h 374161"/>
                  <a:gd name="connsiteX7" fmla="*/ 2596896 w 4403750"/>
                  <a:gd name="connsiteY7" fmla="*/ 131996 h 374161"/>
                  <a:gd name="connsiteX8" fmla="*/ 2845613 w 4403750"/>
                  <a:gd name="connsiteY8" fmla="*/ 44214 h 374161"/>
                  <a:gd name="connsiteX9" fmla="*/ 3321101 w 4403750"/>
                  <a:gd name="connsiteY9" fmla="*/ 300246 h 374161"/>
                  <a:gd name="connsiteX10" fmla="*/ 3613709 w 4403750"/>
                  <a:gd name="connsiteY10" fmla="*/ 234409 h 374161"/>
                  <a:gd name="connsiteX11" fmla="*/ 4016045 w 4403750"/>
                  <a:gd name="connsiteY11" fmla="*/ 51529 h 374161"/>
                  <a:gd name="connsiteX12" fmla="*/ 4403750 w 4403750"/>
                  <a:gd name="connsiteY12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596896 w 4016045"/>
                  <a:gd name="connsiteY7" fmla="*/ 131996 h 374161"/>
                  <a:gd name="connsiteX8" fmla="*/ 2845613 w 4016045"/>
                  <a:gd name="connsiteY8" fmla="*/ 44214 h 374161"/>
                  <a:gd name="connsiteX9" fmla="*/ 3321101 w 4016045"/>
                  <a:gd name="connsiteY9" fmla="*/ 300246 h 374161"/>
                  <a:gd name="connsiteX10" fmla="*/ 3613709 w 4016045"/>
                  <a:gd name="connsiteY10" fmla="*/ 234409 h 374161"/>
                  <a:gd name="connsiteX11" fmla="*/ 4016045 w 4016045"/>
                  <a:gd name="connsiteY11" fmla="*/ 51529 h 374161"/>
                  <a:gd name="connsiteX0" fmla="*/ 0 w 3635655"/>
                  <a:gd name="connsiteY0" fmla="*/ 373398 h 373398"/>
                  <a:gd name="connsiteX1" fmla="*/ 446227 w 3635655"/>
                  <a:gd name="connsiteY1" fmla="*/ 153942 h 373398"/>
                  <a:gd name="connsiteX2" fmla="*/ 534010 w 3635655"/>
                  <a:gd name="connsiteY2" fmla="*/ 249039 h 373398"/>
                  <a:gd name="connsiteX3" fmla="*/ 1089965 w 3635655"/>
                  <a:gd name="connsiteY3" fmla="*/ 322 h 373398"/>
                  <a:gd name="connsiteX4" fmla="*/ 1565453 w 3635655"/>
                  <a:gd name="connsiteY4" fmla="*/ 197833 h 373398"/>
                  <a:gd name="connsiteX5" fmla="*/ 2033626 w 3635655"/>
                  <a:gd name="connsiteY5" fmla="*/ 256354 h 373398"/>
                  <a:gd name="connsiteX6" fmla="*/ 2216506 w 3635655"/>
                  <a:gd name="connsiteY6" fmla="*/ 131996 h 373398"/>
                  <a:gd name="connsiteX7" fmla="*/ 2465223 w 3635655"/>
                  <a:gd name="connsiteY7" fmla="*/ 44214 h 373398"/>
                  <a:gd name="connsiteX8" fmla="*/ 2940711 w 3635655"/>
                  <a:gd name="connsiteY8" fmla="*/ 300246 h 373398"/>
                  <a:gd name="connsiteX9" fmla="*/ 3233319 w 3635655"/>
                  <a:gd name="connsiteY9" fmla="*/ 234409 h 373398"/>
                  <a:gd name="connsiteX10" fmla="*/ 3635655 w 3635655"/>
                  <a:gd name="connsiteY10" fmla="*/ 51529 h 373398"/>
                  <a:gd name="connsiteX0" fmla="*/ 0 w 3189428"/>
                  <a:gd name="connsiteY0" fmla="*/ 153942 h 309556"/>
                  <a:gd name="connsiteX1" fmla="*/ 87783 w 3189428"/>
                  <a:gd name="connsiteY1" fmla="*/ 249039 h 309556"/>
                  <a:gd name="connsiteX2" fmla="*/ 643738 w 3189428"/>
                  <a:gd name="connsiteY2" fmla="*/ 322 h 309556"/>
                  <a:gd name="connsiteX3" fmla="*/ 1119226 w 3189428"/>
                  <a:gd name="connsiteY3" fmla="*/ 197833 h 309556"/>
                  <a:gd name="connsiteX4" fmla="*/ 1587399 w 3189428"/>
                  <a:gd name="connsiteY4" fmla="*/ 256354 h 309556"/>
                  <a:gd name="connsiteX5" fmla="*/ 1770279 w 3189428"/>
                  <a:gd name="connsiteY5" fmla="*/ 131996 h 309556"/>
                  <a:gd name="connsiteX6" fmla="*/ 2018996 w 3189428"/>
                  <a:gd name="connsiteY6" fmla="*/ 44214 h 309556"/>
                  <a:gd name="connsiteX7" fmla="*/ 2494484 w 3189428"/>
                  <a:gd name="connsiteY7" fmla="*/ 300246 h 309556"/>
                  <a:gd name="connsiteX8" fmla="*/ 2787092 w 3189428"/>
                  <a:gd name="connsiteY8" fmla="*/ 234409 h 309556"/>
                  <a:gd name="connsiteX9" fmla="*/ 3189428 w 3189428"/>
                  <a:gd name="connsiteY9" fmla="*/ 51529 h 309556"/>
                  <a:gd name="connsiteX0" fmla="*/ 0 w 3101645"/>
                  <a:gd name="connsiteY0" fmla="*/ 249039 h 309556"/>
                  <a:gd name="connsiteX1" fmla="*/ 555955 w 3101645"/>
                  <a:gd name="connsiteY1" fmla="*/ 322 h 309556"/>
                  <a:gd name="connsiteX2" fmla="*/ 1031443 w 3101645"/>
                  <a:gd name="connsiteY2" fmla="*/ 197833 h 309556"/>
                  <a:gd name="connsiteX3" fmla="*/ 1499616 w 3101645"/>
                  <a:gd name="connsiteY3" fmla="*/ 256354 h 309556"/>
                  <a:gd name="connsiteX4" fmla="*/ 1682496 w 3101645"/>
                  <a:gd name="connsiteY4" fmla="*/ 131996 h 309556"/>
                  <a:gd name="connsiteX5" fmla="*/ 1931213 w 3101645"/>
                  <a:gd name="connsiteY5" fmla="*/ 44214 h 309556"/>
                  <a:gd name="connsiteX6" fmla="*/ 2406701 w 3101645"/>
                  <a:gd name="connsiteY6" fmla="*/ 300246 h 309556"/>
                  <a:gd name="connsiteX7" fmla="*/ 2699309 w 3101645"/>
                  <a:gd name="connsiteY7" fmla="*/ 234409 h 309556"/>
                  <a:gd name="connsiteX8" fmla="*/ 3101645 w 3101645"/>
                  <a:gd name="connsiteY8" fmla="*/ 51529 h 309556"/>
                  <a:gd name="connsiteX0" fmla="*/ 0 w 2545690"/>
                  <a:gd name="connsiteY0" fmla="*/ 322 h 309556"/>
                  <a:gd name="connsiteX1" fmla="*/ 475488 w 2545690"/>
                  <a:gd name="connsiteY1" fmla="*/ 197833 h 309556"/>
                  <a:gd name="connsiteX2" fmla="*/ 943661 w 2545690"/>
                  <a:gd name="connsiteY2" fmla="*/ 256354 h 309556"/>
                  <a:gd name="connsiteX3" fmla="*/ 1126541 w 2545690"/>
                  <a:gd name="connsiteY3" fmla="*/ 131996 h 309556"/>
                  <a:gd name="connsiteX4" fmla="*/ 1375258 w 2545690"/>
                  <a:gd name="connsiteY4" fmla="*/ 44214 h 309556"/>
                  <a:gd name="connsiteX5" fmla="*/ 1850746 w 2545690"/>
                  <a:gd name="connsiteY5" fmla="*/ 300246 h 309556"/>
                  <a:gd name="connsiteX6" fmla="*/ 2143354 w 2545690"/>
                  <a:gd name="connsiteY6" fmla="*/ 234409 h 309556"/>
                  <a:gd name="connsiteX7" fmla="*/ 2545690 w 2545690"/>
                  <a:gd name="connsiteY7" fmla="*/ 51529 h 309556"/>
                  <a:gd name="connsiteX0" fmla="*/ 0 w 2070202"/>
                  <a:gd name="connsiteY0" fmla="*/ 159442 h 271165"/>
                  <a:gd name="connsiteX1" fmla="*/ 468173 w 2070202"/>
                  <a:gd name="connsiteY1" fmla="*/ 217963 h 271165"/>
                  <a:gd name="connsiteX2" fmla="*/ 651053 w 2070202"/>
                  <a:gd name="connsiteY2" fmla="*/ 93605 h 271165"/>
                  <a:gd name="connsiteX3" fmla="*/ 899770 w 2070202"/>
                  <a:gd name="connsiteY3" fmla="*/ 5823 h 271165"/>
                  <a:gd name="connsiteX4" fmla="*/ 1375258 w 2070202"/>
                  <a:gd name="connsiteY4" fmla="*/ 261855 h 271165"/>
                  <a:gd name="connsiteX5" fmla="*/ 1667866 w 2070202"/>
                  <a:gd name="connsiteY5" fmla="*/ 196018 h 271165"/>
                  <a:gd name="connsiteX6" fmla="*/ 2070202 w 2070202"/>
                  <a:gd name="connsiteY6" fmla="*/ 13138 h 271165"/>
                  <a:gd name="connsiteX0" fmla="*/ 0 w 1602029"/>
                  <a:gd name="connsiteY0" fmla="*/ 217963 h 271165"/>
                  <a:gd name="connsiteX1" fmla="*/ 182880 w 1602029"/>
                  <a:gd name="connsiteY1" fmla="*/ 93605 h 271165"/>
                  <a:gd name="connsiteX2" fmla="*/ 431597 w 1602029"/>
                  <a:gd name="connsiteY2" fmla="*/ 5823 h 271165"/>
                  <a:gd name="connsiteX3" fmla="*/ 907085 w 1602029"/>
                  <a:gd name="connsiteY3" fmla="*/ 261855 h 271165"/>
                  <a:gd name="connsiteX4" fmla="*/ 1199693 w 1602029"/>
                  <a:gd name="connsiteY4" fmla="*/ 196018 h 271165"/>
                  <a:gd name="connsiteX5" fmla="*/ 1602029 w 1602029"/>
                  <a:gd name="connsiteY5" fmla="*/ 13138 h 271165"/>
                  <a:gd name="connsiteX0" fmla="*/ 0 w 1419149"/>
                  <a:gd name="connsiteY0" fmla="*/ 93605 h 271165"/>
                  <a:gd name="connsiteX1" fmla="*/ 248717 w 1419149"/>
                  <a:gd name="connsiteY1" fmla="*/ 5823 h 271165"/>
                  <a:gd name="connsiteX2" fmla="*/ 724205 w 1419149"/>
                  <a:gd name="connsiteY2" fmla="*/ 261855 h 271165"/>
                  <a:gd name="connsiteX3" fmla="*/ 1016813 w 1419149"/>
                  <a:gd name="connsiteY3" fmla="*/ 196018 h 271165"/>
                  <a:gd name="connsiteX4" fmla="*/ 1419149 w 1419149"/>
                  <a:gd name="connsiteY4" fmla="*/ 13138 h 271165"/>
                  <a:gd name="connsiteX0" fmla="*/ 0 w 1170432"/>
                  <a:gd name="connsiteY0" fmla="*/ 0 h 265342"/>
                  <a:gd name="connsiteX1" fmla="*/ 475488 w 1170432"/>
                  <a:gd name="connsiteY1" fmla="*/ 256032 h 265342"/>
                  <a:gd name="connsiteX2" fmla="*/ 768096 w 1170432"/>
                  <a:gd name="connsiteY2" fmla="*/ 190195 h 265342"/>
                  <a:gd name="connsiteX3" fmla="*/ 1170432 w 1170432"/>
                  <a:gd name="connsiteY3" fmla="*/ 7315 h 265342"/>
                  <a:gd name="connsiteX0" fmla="*/ 0 w 694944"/>
                  <a:gd name="connsiteY0" fmla="*/ 248978 h 258288"/>
                  <a:gd name="connsiteX1" fmla="*/ 292608 w 694944"/>
                  <a:gd name="connsiteY1" fmla="*/ 183141 h 258288"/>
                  <a:gd name="connsiteX2" fmla="*/ 694944 w 694944"/>
                  <a:gd name="connsiteY2" fmla="*/ 261 h 258288"/>
                  <a:gd name="connsiteX0" fmla="*/ 0 w 402336"/>
                  <a:gd name="connsiteY0" fmla="*/ 183141 h 183141"/>
                  <a:gd name="connsiteX1" fmla="*/ 402336 w 402336"/>
                  <a:gd name="connsiteY1" fmla="*/ 261 h 18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2336" h="183141">
                    <a:moveTo>
                      <a:pt x="0" y="183141"/>
                    </a:moveTo>
                    <a:cubicBezTo>
                      <a:pt x="115824" y="141688"/>
                      <a:pt x="270663" y="-7054"/>
                      <a:pt x="402336" y="261"/>
                    </a:cubicBezTo>
                  </a:path>
                </a:pathLst>
              </a:custGeom>
              <a:noFill/>
              <a:ln w="28575">
                <a:solidFill>
                  <a:srgbClr val="57D3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2" name="Volný tvar 131">
                <a:extLst>
                  <a:ext uri="{FF2B5EF4-FFF2-40B4-BE49-F238E27FC236}">
                    <a16:creationId xmlns:a16="http://schemas.microsoft.com/office/drawing/2014/main" id="{82BB59EB-C70A-4961-A085-7E9EECB35199}"/>
                  </a:ext>
                </a:extLst>
              </p:cNvPr>
              <p:cNvSpPr/>
              <p:nvPr/>
            </p:nvSpPr>
            <p:spPr>
              <a:xfrm>
                <a:off x="1784909" y="3667399"/>
                <a:ext cx="4542739" cy="337665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2739" h="337665">
                    <a:moveTo>
                      <a:pt x="4542739" y="168835"/>
                    </a:moveTo>
                    <a:cubicBezTo>
                      <a:pt x="4445203" y="230404"/>
                      <a:pt x="4347667" y="291974"/>
                      <a:pt x="4074566" y="263933"/>
                    </a:cubicBezTo>
                    <a:cubicBezTo>
                      <a:pt x="3801465" y="235892"/>
                      <a:pt x="3189427" y="12778"/>
                      <a:pt x="2904134" y="586"/>
                    </a:cubicBezTo>
                    <a:cubicBezTo>
                      <a:pt x="2618841" y="-11606"/>
                      <a:pt x="2545689" y="170055"/>
                      <a:pt x="2362809" y="190781"/>
                    </a:cubicBezTo>
                    <a:cubicBezTo>
                      <a:pt x="2179929" y="211507"/>
                      <a:pt x="1960473" y="100560"/>
                      <a:pt x="1806854" y="124944"/>
                    </a:cubicBezTo>
                    <a:cubicBezTo>
                      <a:pt x="1653235" y="149328"/>
                      <a:pt x="1638604" y="327331"/>
                      <a:pt x="1441094" y="337085"/>
                    </a:cubicBezTo>
                    <a:cubicBezTo>
                      <a:pt x="1243584" y="346839"/>
                      <a:pt x="801014" y="231015"/>
                      <a:pt x="621792" y="183466"/>
                    </a:cubicBezTo>
                    <a:cubicBezTo>
                      <a:pt x="442570" y="135917"/>
                      <a:pt x="469392" y="44477"/>
                      <a:pt x="365760" y="51792"/>
                    </a:cubicBezTo>
                    <a:cubicBezTo>
                      <a:pt x="262128" y="59107"/>
                      <a:pt x="0" y="227357"/>
                      <a:pt x="0" y="22735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113" name="Volný tvar 132">
                <a:extLst>
                  <a:ext uri="{FF2B5EF4-FFF2-40B4-BE49-F238E27FC236}">
                    <a16:creationId xmlns:a16="http://schemas.microsoft.com/office/drawing/2014/main" id="{E2D10051-3427-444A-ADF7-1AC2F2046E8A}"/>
                  </a:ext>
                </a:extLst>
              </p:cNvPr>
              <p:cNvSpPr/>
              <p:nvPr/>
            </p:nvSpPr>
            <p:spPr>
              <a:xfrm>
                <a:off x="2406699" y="3850865"/>
                <a:ext cx="566671" cy="132334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074566 w 4074566"/>
                  <a:gd name="connsiteY0" fmla="*/ 263933 h 337665"/>
                  <a:gd name="connsiteX1" fmla="*/ 2904134 w 4074566"/>
                  <a:gd name="connsiteY1" fmla="*/ 586 h 337665"/>
                  <a:gd name="connsiteX2" fmla="*/ 2362809 w 4074566"/>
                  <a:gd name="connsiteY2" fmla="*/ 190781 h 337665"/>
                  <a:gd name="connsiteX3" fmla="*/ 1806854 w 4074566"/>
                  <a:gd name="connsiteY3" fmla="*/ 124944 h 337665"/>
                  <a:gd name="connsiteX4" fmla="*/ 1441094 w 4074566"/>
                  <a:gd name="connsiteY4" fmla="*/ 337085 h 337665"/>
                  <a:gd name="connsiteX5" fmla="*/ 621792 w 4074566"/>
                  <a:gd name="connsiteY5" fmla="*/ 183466 h 337665"/>
                  <a:gd name="connsiteX6" fmla="*/ 365760 w 4074566"/>
                  <a:gd name="connsiteY6" fmla="*/ 51792 h 337665"/>
                  <a:gd name="connsiteX7" fmla="*/ 0 w 4074566"/>
                  <a:gd name="connsiteY7" fmla="*/ 227357 h 337665"/>
                  <a:gd name="connsiteX0" fmla="*/ 2904134 w 2904134"/>
                  <a:gd name="connsiteY0" fmla="*/ 586 h 337665"/>
                  <a:gd name="connsiteX1" fmla="*/ 2362809 w 2904134"/>
                  <a:gd name="connsiteY1" fmla="*/ 190781 h 337665"/>
                  <a:gd name="connsiteX2" fmla="*/ 1806854 w 2904134"/>
                  <a:gd name="connsiteY2" fmla="*/ 124944 h 337665"/>
                  <a:gd name="connsiteX3" fmla="*/ 1441094 w 2904134"/>
                  <a:gd name="connsiteY3" fmla="*/ 337085 h 337665"/>
                  <a:gd name="connsiteX4" fmla="*/ 621792 w 2904134"/>
                  <a:gd name="connsiteY4" fmla="*/ 183466 h 337665"/>
                  <a:gd name="connsiteX5" fmla="*/ 365760 w 2904134"/>
                  <a:gd name="connsiteY5" fmla="*/ 51792 h 337665"/>
                  <a:gd name="connsiteX6" fmla="*/ 0 w 2904134"/>
                  <a:gd name="connsiteY6" fmla="*/ 227357 h 337665"/>
                  <a:gd name="connsiteX0" fmla="*/ 2362809 w 2362809"/>
                  <a:gd name="connsiteY0" fmla="*/ 139403 h 286287"/>
                  <a:gd name="connsiteX1" fmla="*/ 1806854 w 2362809"/>
                  <a:gd name="connsiteY1" fmla="*/ 73566 h 286287"/>
                  <a:gd name="connsiteX2" fmla="*/ 1441094 w 2362809"/>
                  <a:gd name="connsiteY2" fmla="*/ 285707 h 286287"/>
                  <a:gd name="connsiteX3" fmla="*/ 621792 w 2362809"/>
                  <a:gd name="connsiteY3" fmla="*/ 132088 h 286287"/>
                  <a:gd name="connsiteX4" fmla="*/ 365760 w 2362809"/>
                  <a:gd name="connsiteY4" fmla="*/ 414 h 286287"/>
                  <a:gd name="connsiteX5" fmla="*/ 0 w 2362809"/>
                  <a:gd name="connsiteY5" fmla="*/ 175979 h 286287"/>
                  <a:gd name="connsiteX0" fmla="*/ 1806854 w 1806854"/>
                  <a:gd name="connsiteY0" fmla="*/ 73566 h 286287"/>
                  <a:gd name="connsiteX1" fmla="*/ 1441094 w 1806854"/>
                  <a:gd name="connsiteY1" fmla="*/ 285707 h 286287"/>
                  <a:gd name="connsiteX2" fmla="*/ 621792 w 1806854"/>
                  <a:gd name="connsiteY2" fmla="*/ 132088 h 286287"/>
                  <a:gd name="connsiteX3" fmla="*/ 365760 w 1806854"/>
                  <a:gd name="connsiteY3" fmla="*/ 414 h 286287"/>
                  <a:gd name="connsiteX4" fmla="*/ 0 w 1806854"/>
                  <a:gd name="connsiteY4" fmla="*/ 175979 h 286287"/>
                  <a:gd name="connsiteX0" fmla="*/ 1441094 w 1441094"/>
                  <a:gd name="connsiteY0" fmla="*/ 285707 h 286287"/>
                  <a:gd name="connsiteX1" fmla="*/ 621792 w 1441094"/>
                  <a:gd name="connsiteY1" fmla="*/ 132088 h 286287"/>
                  <a:gd name="connsiteX2" fmla="*/ 365760 w 1441094"/>
                  <a:gd name="connsiteY2" fmla="*/ 414 h 286287"/>
                  <a:gd name="connsiteX3" fmla="*/ 0 w 1441094"/>
                  <a:gd name="connsiteY3" fmla="*/ 175979 h 286287"/>
                  <a:gd name="connsiteX0" fmla="*/ 1075334 w 1075334"/>
                  <a:gd name="connsiteY0" fmla="*/ 285707 h 286287"/>
                  <a:gd name="connsiteX1" fmla="*/ 256032 w 1075334"/>
                  <a:gd name="connsiteY1" fmla="*/ 132088 h 286287"/>
                  <a:gd name="connsiteX2" fmla="*/ 0 w 1075334"/>
                  <a:gd name="connsiteY2" fmla="*/ 414 h 286287"/>
                  <a:gd name="connsiteX0" fmla="*/ 819302 w 819302"/>
                  <a:gd name="connsiteY0" fmla="*/ 153619 h 154199"/>
                  <a:gd name="connsiteX1" fmla="*/ 0 w 819302"/>
                  <a:gd name="connsiteY1" fmla="*/ 0 h 154199"/>
                  <a:gd name="connsiteX0" fmla="*/ 819302 w 819302"/>
                  <a:gd name="connsiteY0" fmla="*/ 153619 h 153619"/>
                  <a:gd name="connsiteX1" fmla="*/ 475489 w 819302"/>
                  <a:gd name="connsiteY1" fmla="*/ 111422 h 153619"/>
                  <a:gd name="connsiteX2" fmla="*/ 0 w 819302"/>
                  <a:gd name="connsiteY2" fmla="*/ 0 h 153619"/>
                  <a:gd name="connsiteX0" fmla="*/ 819302 w 819302"/>
                  <a:gd name="connsiteY0" fmla="*/ 153619 h 153619"/>
                  <a:gd name="connsiteX1" fmla="*/ 563271 w 819302"/>
                  <a:gd name="connsiteY1" fmla="*/ 118737 h 153619"/>
                  <a:gd name="connsiteX2" fmla="*/ 0 w 819302"/>
                  <a:gd name="connsiteY2" fmla="*/ 0 h 153619"/>
                  <a:gd name="connsiteX0" fmla="*/ 563271 w 588486"/>
                  <a:gd name="connsiteY0" fmla="*/ 118737 h 131283"/>
                  <a:gd name="connsiteX1" fmla="*/ 0 w 588486"/>
                  <a:gd name="connsiteY1" fmla="*/ 0 h 131283"/>
                  <a:gd name="connsiteX0" fmla="*/ 563271 w 563271"/>
                  <a:gd name="connsiteY0" fmla="*/ 118737 h 118737"/>
                  <a:gd name="connsiteX1" fmla="*/ 0 w 563271"/>
                  <a:gd name="connsiteY1" fmla="*/ 0 h 118737"/>
                  <a:gd name="connsiteX0" fmla="*/ 556473 w 556473"/>
                  <a:gd name="connsiteY0" fmla="*/ 135733 h 135733"/>
                  <a:gd name="connsiteX1" fmla="*/ 0 w 556473"/>
                  <a:gd name="connsiteY1" fmla="*/ 0 h 135733"/>
                  <a:gd name="connsiteX0" fmla="*/ 556473 w 556473"/>
                  <a:gd name="connsiteY0" fmla="*/ 135733 h 135733"/>
                  <a:gd name="connsiteX1" fmla="*/ 0 w 556473"/>
                  <a:gd name="connsiteY1" fmla="*/ 0 h 135733"/>
                  <a:gd name="connsiteX0" fmla="*/ 566671 w 566671"/>
                  <a:gd name="connsiteY0" fmla="*/ 132334 h 132334"/>
                  <a:gd name="connsiteX1" fmla="*/ 0 w 566671"/>
                  <a:gd name="connsiteY1" fmla="*/ 0 h 132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671" h="132334">
                    <a:moveTo>
                      <a:pt x="566671" y="132334"/>
                    </a:moveTo>
                    <a:cubicBezTo>
                      <a:pt x="390044" y="92505"/>
                      <a:pt x="179222" y="47549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1" name="Skupina 30">
              <a:extLst>
                <a:ext uri="{FF2B5EF4-FFF2-40B4-BE49-F238E27FC236}">
                  <a16:creationId xmlns:a16="http://schemas.microsoft.com/office/drawing/2014/main" id="{D3A0B337-091B-42B3-9672-6C68CE25FCA6}"/>
                </a:ext>
              </a:extLst>
            </p:cNvPr>
            <p:cNvGrpSpPr/>
            <p:nvPr/>
          </p:nvGrpSpPr>
          <p:grpSpPr>
            <a:xfrm>
              <a:off x="2414414" y="1731557"/>
              <a:ext cx="3813770" cy="155850"/>
              <a:chOff x="1756838" y="831552"/>
              <a:chExt cx="3813770" cy="15585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Volný tvar 111">
                <a:extLst>
                  <a:ext uri="{FF2B5EF4-FFF2-40B4-BE49-F238E27FC236}">
                    <a16:creationId xmlns:a16="http://schemas.microsoft.com/office/drawing/2014/main" id="{3A09649C-385E-40EB-B2F4-AAEC13B36CEE}"/>
                  </a:ext>
                </a:extLst>
              </p:cNvPr>
              <p:cNvSpPr/>
              <p:nvPr/>
            </p:nvSpPr>
            <p:spPr>
              <a:xfrm>
                <a:off x="1756838" y="838010"/>
                <a:ext cx="739290" cy="142166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3" name="Volný tvar 112">
                <a:extLst>
                  <a:ext uri="{FF2B5EF4-FFF2-40B4-BE49-F238E27FC236}">
                    <a16:creationId xmlns:a16="http://schemas.microsoft.com/office/drawing/2014/main" id="{65AC59E1-B1AE-4E86-A342-FD230CD01A5E}"/>
                  </a:ext>
                </a:extLst>
              </p:cNvPr>
              <p:cNvSpPr/>
              <p:nvPr/>
            </p:nvSpPr>
            <p:spPr>
              <a:xfrm>
                <a:off x="3246407" y="838028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4" name="Volný tvar 113">
                <a:extLst>
                  <a:ext uri="{FF2B5EF4-FFF2-40B4-BE49-F238E27FC236}">
                    <a16:creationId xmlns:a16="http://schemas.microsoft.com/office/drawing/2014/main" id="{DC16FC4F-2422-4B7D-8A8E-88D2FB5A27E2}"/>
                  </a:ext>
                </a:extLst>
              </p:cNvPr>
              <p:cNvSpPr/>
              <p:nvPr/>
            </p:nvSpPr>
            <p:spPr>
              <a:xfrm>
                <a:off x="2487299" y="838029"/>
                <a:ext cx="766266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5" name="Volný tvar 114">
                <a:extLst>
                  <a:ext uri="{FF2B5EF4-FFF2-40B4-BE49-F238E27FC236}">
                    <a16:creationId xmlns:a16="http://schemas.microsoft.com/office/drawing/2014/main" id="{BED8E88F-9A95-43C1-967A-883EDDA0670D}"/>
                  </a:ext>
                </a:extLst>
              </p:cNvPr>
              <p:cNvSpPr/>
              <p:nvPr/>
            </p:nvSpPr>
            <p:spPr>
              <a:xfrm>
                <a:off x="1852318" y="838010"/>
                <a:ext cx="739290" cy="142166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6" name="Volný tvar 115">
                <a:extLst>
                  <a:ext uri="{FF2B5EF4-FFF2-40B4-BE49-F238E27FC236}">
                    <a16:creationId xmlns:a16="http://schemas.microsoft.com/office/drawing/2014/main" id="{CF4C633D-F15B-41D6-812F-EB72F440F149}"/>
                  </a:ext>
                </a:extLst>
              </p:cNvPr>
              <p:cNvSpPr/>
              <p:nvPr/>
            </p:nvSpPr>
            <p:spPr>
              <a:xfrm>
                <a:off x="3341887" y="838028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7" name="Volný tvar 116">
                <a:extLst>
                  <a:ext uri="{FF2B5EF4-FFF2-40B4-BE49-F238E27FC236}">
                    <a16:creationId xmlns:a16="http://schemas.microsoft.com/office/drawing/2014/main" id="{AF9886D9-62F8-4C41-BF74-6F83F403C24C}"/>
                  </a:ext>
                </a:extLst>
              </p:cNvPr>
              <p:cNvSpPr/>
              <p:nvPr/>
            </p:nvSpPr>
            <p:spPr>
              <a:xfrm>
                <a:off x="2582779" y="838029"/>
                <a:ext cx="766266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8" name="Volný tvar 117">
                <a:extLst>
                  <a:ext uri="{FF2B5EF4-FFF2-40B4-BE49-F238E27FC236}">
                    <a16:creationId xmlns:a16="http://schemas.microsoft.com/office/drawing/2014/main" id="{814C3F74-4B5E-409B-8B16-9F4CA472D522}"/>
                  </a:ext>
                </a:extLst>
              </p:cNvPr>
              <p:cNvSpPr/>
              <p:nvPr/>
            </p:nvSpPr>
            <p:spPr>
              <a:xfrm>
                <a:off x="2245798" y="831552"/>
                <a:ext cx="497402" cy="15343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95600"/>
                  <a:gd name="connsiteY0" fmla="*/ 2 h 1038227"/>
                  <a:gd name="connsiteX1" fmla="*/ 590550 w 2895600"/>
                  <a:gd name="connsiteY1" fmla="*/ 1038227 h 1038227"/>
                  <a:gd name="connsiteX2" fmla="*/ 1152525 w 2895600"/>
                  <a:gd name="connsiteY2" fmla="*/ 2 h 1038227"/>
                  <a:gd name="connsiteX3" fmla="*/ 1733550 w 2895600"/>
                  <a:gd name="connsiteY3" fmla="*/ 1028702 h 1038227"/>
                  <a:gd name="connsiteX4" fmla="*/ 2286000 w 2895600"/>
                  <a:gd name="connsiteY4" fmla="*/ 2 h 1038227"/>
                  <a:gd name="connsiteX5" fmla="*/ 2895600 w 2895600"/>
                  <a:gd name="connsiteY5" fmla="*/ 1028702 h 1038227"/>
                  <a:gd name="connsiteX0" fmla="*/ 0 w 2285998"/>
                  <a:gd name="connsiteY0" fmla="*/ 2 h 1038227"/>
                  <a:gd name="connsiteX1" fmla="*/ 590550 w 2285998"/>
                  <a:gd name="connsiteY1" fmla="*/ 1038227 h 1038227"/>
                  <a:gd name="connsiteX2" fmla="*/ 1152525 w 2285998"/>
                  <a:gd name="connsiteY2" fmla="*/ 2 h 1038227"/>
                  <a:gd name="connsiteX3" fmla="*/ 1733550 w 2285998"/>
                  <a:gd name="connsiteY3" fmla="*/ 1028702 h 1038227"/>
                  <a:gd name="connsiteX4" fmla="*/ 2286000 w 2285998"/>
                  <a:gd name="connsiteY4" fmla="*/ 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5998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</a:path>
                </a:pathLst>
              </a:custGeom>
              <a:noFill/>
              <a:ln w="28575">
                <a:solidFill>
                  <a:srgbClr val="00FF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99" name="Skupina 118">
                <a:extLst>
                  <a:ext uri="{FF2B5EF4-FFF2-40B4-BE49-F238E27FC236}">
                    <a16:creationId xmlns:a16="http://schemas.microsoft.com/office/drawing/2014/main" id="{A53F8F76-ED0D-40CF-B042-4BC59BC054F5}"/>
                  </a:ext>
                </a:extLst>
              </p:cNvPr>
              <p:cNvGrpSpPr/>
              <p:nvPr/>
            </p:nvGrpSpPr>
            <p:grpSpPr>
              <a:xfrm>
                <a:off x="3972185" y="837689"/>
                <a:ext cx="1598423" cy="149713"/>
                <a:chOff x="4731474" y="837689"/>
                <a:chExt cx="1598423" cy="149713"/>
              </a:xfrm>
            </p:grpSpPr>
            <p:sp>
              <p:nvSpPr>
                <p:cNvPr id="102" name="Volný tvar 121">
                  <a:extLst>
                    <a:ext uri="{FF2B5EF4-FFF2-40B4-BE49-F238E27FC236}">
                      <a16:creationId xmlns:a16="http://schemas.microsoft.com/office/drawing/2014/main" id="{0BBEB937-8C02-4019-ABFA-BF99543051C7}"/>
                    </a:ext>
                  </a:extLst>
                </p:cNvPr>
                <p:cNvSpPr/>
                <p:nvPr/>
              </p:nvSpPr>
              <p:spPr>
                <a:xfrm>
                  <a:off x="4731474" y="838029"/>
                  <a:ext cx="744627" cy="14937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3" name="Volný tvar 122">
                  <a:extLst>
                    <a:ext uri="{FF2B5EF4-FFF2-40B4-BE49-F238E27FC236}">
                      <a16:creationId xmlns:a16="http://schemas.microsoft.com/office/drawing/2014/main" id="{81D50B01-9684-4831-B4F3-8FE6B9E3F28E}"/>
                    </a:ext>
                  </a:extLst>
                </p:cNvPr>
                <p:cNvSpPr/>
                <p:nvPr/>
              </p:nvSpPr>
              <p:spPr>
                <a:xfrm>
                  <a:off x="5465448" y="838964"/>
                  <a:ext cx="766267" cy="141212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4" name="Volný tvar 123">
                  <a:extLst>
                    <a:ext uri="{FF2B5EF4-FFF2-40B4-BE49-F238E27FC236}">
                      <a16:creationId xmlns:a16="http://schemas.microsoft.com/office/drawing/2014/main" id="{D5C9BA03-C4A0-4A5A-B37B-8A7094F7D403}"/>
                    </a:ext>
                  </a:extLst>
                </p:cNvPr>
                <p:cNvSpPr/>
                <p:nvPr/>
              </p:nvSpPr>
              <p:spPr>
                <a:xfrm>
                  <a:off x="4826954" y="838029"/>
                  <a:ext cx="744627" cy="14937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Volný tvar 124">
                  <a:extLst>
                    <a:ext uri="{FF2B5EF4-FFF2-40B4-BE49-F238E27FC236}">
                      <a16:creationId xmlns:a16="http://schemas.microsoft.com/office/drawing/2014/main" id="{3D342A76-3482-45E6-86C1-7003C755498E}"/>
                    </a:ext>
                  </a:extLst>
                </p:cNvPr>
                <p:cNvSpPr/>
                <p:nvPr/>
              </p:nvSpPr>
              <p:spPr>
                <a:xfrm>
                  <a:off x="5563630" y="842940"/>
                  <a:ext cx="766267" cy="141212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grpSp>
              <p:nvGrpSpPr>
                <p:cNvPr id="106" name="Skupina 125">
                  <a:extLst>
                    <a:ext uri="{FF2B5EF4-FFF2-40B4-BE49-F238E27FC236}">
                      <a16:creationId xmlns:a16="http://schemas.microsoft.com/office/drawing/2014/main" id="{B1C4F89E-C8CC-4DC9-B712-0FCBD7889F85}"/>
                    </a:ext>
                  </a:extLst>
                </p:cNvPr>
                <p:cNvGrpSpPr/>
                <p:nvPr/>
              </p:nvGrpSpPr>
              <p:grpSpPr>
                <a:xfrm>
                  <a:off x="5574664" y="837689"/>
                  <a:ext cx="501330" cy="147286"/>
                  <a:chOff x="5539327" y="977769"/>
                  <a:chExt cx="501330" cy="147286"/>
                </a:xfrm>
              </p:grpSpPr>
              <p:sp>
                <p:nvSpPr>
                  <p:cNvPr id="107" name="Volný tvar 126">
                    <a:extLst>
                      <a:ext uri="{FF2B5EF4-FFF2-40B4-BE49-F238E27FC236}">
                        <a16:creationId xmlns:a16="http://schemas.microsoft.com/office/drawing/2014/main" id="{189D6E7F-258D-4E20-BBE7-867E876D9C43}"/>
                      </a:ext>
                    </a:extLst>
                  </p:cNvPr>
                  <p:cNvSpPr/>
                  <p:nvPr/>
                </p:nvSpPr>
                <p:spPr>
                  <a:xfrm>
                    <a:off x="5539327" y="977769"/>
                    <a:ext cx="501330" cy="147286"/>
                  </a:xfrm>
                  <a:custGeom>
                    <a:avLst/>
                    <a:gdLst>
                      <a:gd name="connsiteX0" fmla="*/ 0 w 3638550"/>
                      <a:gd name="connsiteY0" fmla="*/ 495300 h 1162052"/>
                      <a:gd name="connsiteX1" fmla="*/ 276225 w 3638550"/>
                      <a:gd name="connsiteY1" fmla="*/ 114300 h 1162052"/>
                      <a:gd name="connsiteX2" fmla="*/ 828675 w 3638550"/>
                      <a:gd name="connsiteY2" fmla="*/ 1162050 h 1162052"/>
                      <a:gd name="connsiteX3" fmla="*/ 1390650 w 3638550"/>
                      <a:gd name="connsiteY3" fmla="*/ 104775 h 1162052"/>
                      <a:gd name="connsiteX4" fmla="*/ 1924050 w 3638550"/>
                      <a:gd name="connsiteY4" fmla="*/ 1066800 h 1162052"/>
                      <a:gd name="connsiteX5" fmla="*/ 2495550 w 3638550"/>
                      <a:gd name="connsiteY5" fmla="*/ 28575 h 1162052"/>
                      <a:gd name="connsiteX6" fmla="*/ 3095625 w 3638550"/>
                      <a:gd name="connsiteY6" fmla="*/ 1066800 h 1162052"/>
                      <a:gd name="connsiteX7" fmla="*/ 3638550 w 3638550"/>
                      <a:gd name="connsiteY7" fmla="*/ 0 h 1162052"/>
                      <a:gd name="connsiteX0" fmla="*/ 0 w 3609975"/>
                      <a:gd name="connsiteY0" fmla="*/ 466725 h 1133477"/>
                      <a:gd name="connsiteX1" fmla="*/ 276225 w 3609975"/>
                      <a:gd name="connsiteY1" fmla="*/ 85725 h 1133477"/>
                      <a:gd name="connsiteX2" fmla="*/ 828675 w 3609975"/>
                      <a:gd name="connsiteY2" fmla="*/ 1133475 h 1133477"/>
                      <a:gd name="connsiteX3" fmla="*/ 1390650 w 3609975"/>
                      <a:gd name="connsiteY3" fmla="*/ 76200 h 1133477"/>
                      <a:gd name="connsiteX4" fmla="*/ 1924050 w 3609975"/>
                      <a:gd name="connsiteY4" fmla="*/ 1038225 h 1133477"/>
                      <a:gd name="connsiteX5" fmla="*/ 2495550 w 3609975"/>
                      <a:gd name="connsiteY5" fmla="*/ 0 h 1133477"/>
                      <a:gd name="connsiteX6" fmla="*/ 3095625 w 3609975"/>
                      <a:gd name="connsiteY6" fmla="*/ 1038225 h 1133477"/>
                      <a:gd name="connsiteX7" fmla="*/ 3609975 w 3609975"/>
                      <a:gd name="connsiteY7" fmla="*/ 104775 h 1133477"/>
                      <a:gd name="connsiteX0" fmla="*/ 0 w 3648075"/>
                      <a:gd name="connsiteY0" fmla="*/ 466725 h 1133477"/>
                      <a:gd name="connsiteX1" fmla="*/ 276225 w 3648075"/>
                      <a:gd name="connsiteY1" fmla="*/ 85725 h 1133477"/>
                      <a:gd name="connsiteX2" fmla="*/ 828675 w 3648075"/>
                      <a:gd name="connsiteY2" fmla="*/ 1133475 h 1133477"/>
                      <a:gd name="connsiteX3" fmla="*/ 1390650 w 3648075"/>
                      <a:gd name="connsiteY3" fmla="*/ 76200 h 1133477"/>
                      <a:gd name="connsiteX4" fmla="*/ 1924050 w 3648075"/>
                      <a:gd name="connsiteY4" fmla="*/ 1038225 h 1133477"/>
                      <a:gd name="connsiteX5" fmla="*/ 2495550 w 3648075"/>
                      <a:gd name="connsiteY5" fmla="*/ 0 h 1133477"/>
                      <a:gd name="connsiteX6" fmla="*/ 3095625 w 3648075"/>
                      <a:gd name="connsiteY6" fmla="*/ 1038225 h 1133477"/>
                      <a:gd name="connsiteX7" fmla="*/ 3648075 w 3648075"/>
                      <a:gd name="connsiteY7" fmla="*/ 19050 h 1133477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4955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5336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547"/>
                      <a:gd name="connsiteX1" fmla="*/ 276225 w 3648075"/>
                      <a:gd name="connsiteY1" fmla="*/ 85726 h 1133547"/>
                      <a:gd name="connsiteX2" fmla="*/ 828675 w 3648075"/>
                      <a:gd name="connsiteY2" fmla="*/ 1133476 h 1133547"/>
                      <a:gd name="connsiteX3" fmla="*/ 1400175 w 3648075"/>
                      <a:gd name="connsiteY3" fmla="*/ 28576 h 1133547"/>
                      <a:gd name="connsiteX4" fmla="*/ 1924050 w 3648075"/>
                      <a:gd name="connsiteY4" fmla="*/ 1038226 h 1133547"/>
                      <a:gd name="connsiteX5" fmla="*/ 2533650 w 3648075"/>
                      <a:gd name="connsiteY5" fmla="*/ 1 h 1133547"/>
                      <a:gd name="connsiteX6" fmla="*/ 3143250 w 3648075"/>
                      <a:gd name="connsiteY6" fmla="*/ 1028701 h 1133547"/>
                      <a:gd name="connsiteX7" fmla="*/ 3648075 w 3648075"/>
                      <a:gd name="connsiteY7" fmla="*/ 19051 h 1133547"/>
                      <a:gd name="connsiteX0" fmla="*/ 0 w 3648075"/>
                      <a:gd name="connsiteY0" fmla="*/ 466726 h 1133483"/>
                      <a:gd name="connsiteX1" fmla="*/ 285750 w 3648075"/>
                      <a:gd name="connsiteY1" fmla="*/ 47626 h 1133483"/>
                      <a:gd name="connsiteX2" fmla="*/ 828675 w 3648075"/>
                      <a:gd name="connsiteY2" fmla="*/ 1133476 h 1133483"/>
                      <a:gd name="connsiteX3" fmla="*/ 1400175 w 3648075"/>
                      <a:gd name="connsiteY3" fmla="*/ 28576 h 1133483"/>
                      <a:gd name="connsiteX4" fmla="*/ 1924050 w 3648075"/>
                      <a:gd name="connsiteY4" fmla="*/ 1038226 h 1133483"/>
                      <a:gd name="connsiteX5" fmla="*/ 2533650 w 3648075"/>
                      <a:gd name="connsiteY5" fmla="*/ 1 h 1133483"/>
                      <a:gd name="connsiteX6" fmla="*/ 3143250 w 3648075"/>
                      <a:gd name="connsiteY6" fmla="*/ 1028701 h 1133483"/>
                      <a:gd name="connsiteX7" fmla="*/ 3648075 w 3648075"/>
                      <a:gd name="connsiteY7" fmla="*/ 19051 h 1133483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038242"/>
                      <a:gd name="connsiteX1" fmla="*/ 285750 w 3648075"/>
                      <a:gd name="connsiteY1" fmla="*/ 47626 h 1038242"/>
                      <a:gd name="connsiteX2" fmla="*/ 838200 w 3648075"/>
                      <a:gd name="connsiteY2" fmla="*/ 1038226 h 1038242"/>
                      <a:gd name="connsiteX3" fmla="*/ 1400175 w 3648075"/>
                      <a:gd name="connsiteY3" fmla="*/ 28576 h 1038242"/>
                      <a:gd name="connsiteX4" fmla="*/ 1924050 w 3648075"/>
                      <a:gd name="connsiteY4" fmla="*/ 1038226 h 1038242"/>
                      <a:gd name="connsiteX5" fmla="*/ 2533650 w 3648075"/>
                      <a:gd name="connsiteY5" fmla="*/ 1 h 1038242"/>
                      <a:gd name="connsiteX6" fmla="*/ 3143250 w 3648075"/>
                      <a:gd name="connsiteY6" fmla="*/ 1028701 h 1038242"/>
                      <a:gd name="connsiteX7" fmla="*/ 3648075 w 3648075"/>
                      <a:gd name="connsiteY7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90 h 1038337"/>
                      <a:gd name="connsiteX1" fmla="*/ 552450 w 3362325"/>
                      <a:gd name="connsiteY1" fmla="*/ 1038290 h 1038337"/>
                      <a:gd name="connsiteX2" fmla="*/ 1114425 w 3362325"/>
                      <a:gd name="connsiteY2" fmla="*/ 65 h 1038337"/>
                      <a:gd name="connsiteX3" fmla="*/ 1638300 w 3362325"/>
                      <a:gd name="connsiteY3" fmla="*/ 1038290 h 1038337"/>
                      <a:gd name="connsiteX4" fmla="*/ 2247900 w 3362325"/>
                      <a:gd name="connsiteY4" fmla="*/ 65 h 1038337"/>
                      <a:gd name="connsiteX5" fmla="*/ 2857500 w 3362325"/>
                      <a:gd name="connsiteY5" fmla="*/ 1028765 h 1038337"/>
                      <a:gd name="connsiteX6" fmla="*/ 3362325 w 3362325"/>
                      <a:gd name="connsiteY6" fmla="*/ 9590 h 1038337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409950"/>
                      <a:gd name="connsiteY0" fmla="*/ 19115 h 1038297"/>
                      <a:gd name="connsiteX1" fmla="*/ 552450 w 3409950"/>
                      <a:gd name="connsiteY1" fmla="*/ 1038290 h 1038297"/>
                      <a:gd name="connsiteX2" fmla="*/ 1114425 w 3409950"/>
                      <a:gd name="connsiteY2" fmla="*/ 65 h 1038297"/>
                      <a:gd name="connsiteX3" fmla="*/ 1638300 w 3409950"/>
                      <a:gd name="connsiteY3" fmla="*/ 1038290 h 1038297"/>
                      <a:gd name="connsiteX4" fmla="*/ 2247900 w 3409950"/>
                      <a:gd name="connsiteY4" fmla="*/ 65 h 1038297"/>
                      <a:gd name="connsiteX5" fmla="*/ 2857500 w 3409950"/>
                      <a:gd name="connsiteY5" fmla="*/ 1028765 h 1038297"/>
                      <a:gd name="connsiteX6" fmla="*/ 3409950 w 3409950"/>
                      <a:gd name="connsiteY6" fmla="*/ 9590 h 1038297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48050"/>
                      <a:gd name="connsiteY0" fmla="*/ 2 h 1038227"/>
                      <a:gd name="connsiteX1" fmla="*/ 590550 w 3448050"/>
                      <a:gd name="connsiteY1" fmla="*/ 1038227 h 1038227"/>
                      <a:gd name="connsiteX2" fmla="*/ 1152525 w 3448050"/>
                      <a:gd name="connsiteY2" fmla="*/ 2 h 1038227"/>
                      <a:gd name="connsiteX3" fmla="*/ 1733550 w 3448050"/>
                      <a:gd name="connsiteY3" fmla="*/ 1028702 h 1038227"/>
                      <a:gd name="connsiteX4" fmla="*/ 2286000 w 3448050"/>
                      <a:gd name="connsiteY4" fmla="*/ 2 h 1038227"/>
                      <a:gd name="connsiteX5" fmla="*/ 2895600 w 3448050"/>
                      <a:gd name="connsiteY5" fmla="*/ 1028702 h 1038227"/>
                      <a:gd name="connsiteX6" fmla="*/ 3448050 w 3448050"/>
                      <a:gd name="connsiteY6" fmla="*/ 9527 h 1038227"/>
                      <a:gd name="connsiteX0" fmla="*/ 0 w 2895600"/>
                      <a:gd name="connsiteY0" fmla="*/ 2 h 1038227"/>
                      <a:gd name="connsiteX1" fmla="*/ 590550 w 2895600"/>
                      <a:gd name="connsiteY1" fmla="*/ 1038227 h 1038227"/>
                      <a:gd name="connsiteX2" fmla="*/ 1152525 w 2895600"/>
                      <a:gd name="connsiteY2" fmla="*/ 2 h 1038227"/>
                      <a:gd name="connsiteX3" fmla="*/ 1733550 w 2895600"/>
                      <a:gd name="connsiteY3" fmla="*/ 1028702 h 1038227"/>
                      <a:gd name="connsiteX4" fmla="*/ 2286000 w 2895600"/>
                      <a:gd name="connsiteY4" fmla="*/ 2 h 1038227"/>
                      <a:gd name="connsiteX5" fmla="*/ 2895600 w 2895600"/>
                      <a:gd name="connsiteY5" fmla="*/ 1028702 h 1038227"/>
                      <a:gd name="connsiteX0" fmla="*/ 0 w 2285998"/>
                      <a:gd name="connsiteY0" fmla="*/ 2 h 1038227"/>
                      <a:gd name="connsiteX1" fmla="*/ 590550 w 2285998"/>
                      <a:gd name="connsiteY1" fmla="*/ 1038227 h 1038227"/>
                      <a:gd name="connsiteX2" fmla="*/ 1152525 w 2285998"/>
                      <a:gd name="connsiteY2" fmla="*/ 2 h 1038227"/>
                      <a:gd name="connsiteX3" fmla="*/ 1733550 w 2285998"/>
                      <a:gd name="connsiteY3" fmla="*/ 1028702 h 1038227"/>
                      <a:gd name="connsiteX4" fmla="*/ 2286000 w 2285998"/>
                      <a:gd name="connsiteY4" fmla="*/ 2 h 1038227"/>
                      <a:gd name="connsiteX0" fmla="*/ 0 w 2232329"/>
                      <a:gd name="connsiteY0" fmla="*/ 58458 h 1038301"/>
                      <a:gd name="connsiteX1" fmla="*/ 536881 w 2232329"/>
                      <a:gd name="connsiteY1" fmla="*/ 1038227 h 1038301"/>
                      <a:gd name="connsiteX2" fmla="*/ 1098856 w 2232329"/>
                      <a:gd name="connsiteY2" fmla="*/ 2 h 1038301"/>
                      <a:gd name="connsiteX3" fmla="*/ 1679881 w 2232329"/>
                      <a:gd name="connsiteY3" fmla="*/ 1028702 h 1038301"/>
                      <a:gd name="connsiteX4" fmla="*/ 2232331 w 2232329"/>
                      <a:gd name="connsiteY4" fmla="*/ 2 h 1038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32329" h="1038301">
                        <a:moveTo>
                          <a:pt x="0" y="58458"/>
                        </a:moveTo>
                        <a:cubicBezTo>
                          <a:pt x="292100" y="67983"/>
                          <a:pt x="353738" y="1047970"/>
                          <a:pt x="536881" y="1038227"/>
                        </a:cubicBezTo>
                        <a:cubicBezTo>
                          <a:pt x="720024" y="1028484"/>
                          <a:pt x="908356" y="1589"/>
                          <a:pt x="1098856" y="2"/>
                        </a:cubicBezTo>
                        <a:cubicBezTo>
                          <a:pt x="1289356" y="-1585"/>
                          <a:pt x="1462394" y="1028702"/>
                          <a:pt x="1679881" y="1028702"/>
                        </a:cubicBezTo>
                        <a:cubicBezTo>
                          <a:pt x="1897368" y="1028702"/>
                          <a:pt x="2038656" y="2"/>
                          <a:pt x="2232331" y="2"/>
                        </a:cubicBezTo>
                      </a:path>
                    </a:pathLst>
                  </a:custGeom>
                  <a:noFill/>
                  <a:ln w="28575">
                    <a:solidFill>
                      <a:srgbClr val="57D3FF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cxnSp>
                <p:nvCxnSpPr>
                  <p:cNvPr id="108" name="Přímá spojnice 107">
                    <a:extLst>
                      <a:ext uri="{FF2B5EF4-FFF2-40B4-BE49-F238E27FC236}">
                        <a16:creationId xmlns:a16="http://schemas.microsoft.com/office/drawing/2014/main" id="{5D1413D4-2D42-4E98-A8AD-B94773443BA7}"/>
                      </a:ext>
                    </a:extLst>
                  </p:cNvPr>
                  <p:cNvCxnSpPr/>
                  <p:nvPr/>
                </p:nvCxnSpPr>
                <p:spPr>
                  <a:xfrm>
                    <a:off x="5716331" y="1002316"/>
                    <a:ext cx="49095" cy="7671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9" name="Přímá spojnice 108">
                    <a:extLst>
                      <a:ext uri="{FF2B5EF4-FFF2-40B4-BE49-F238E27FC236}">
                        <a16:creationId xmlns:a16="http://schemas.microsoft.com/office/drawing/2014/main" id="{E24A0429-0F84-4BC7-ABDA-287CFC690396}"/>
                      </a:ext>
                    </a:extLst>
                  </p:cNvPr>
                  <p:cNvCxnSpPr/>
                  <p:nvPr/>
                </p:nvCxnSpPr>
                <p:spPr>
                  <a:xfrm>
                    <a:off x="5969669" y="999660"/>
                    <a:ext cx="44302" cy="6095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00" name="Přímá spojnice 99">
                <a:extLst>
                  <a:ext uri="{FF2B5EF4-FFF2-40B4-BE49-F238E27FC236}">
                    <a16:creationId xmlns:a16="http://schemas.microsoft.com/office/drawing/2014/main" id="{11EB9C42-C8B7-44A3-BF2D-3C3ECD4D924C}"/>
                  </a:ext>
                </a:extLst>
              </p:cNvPr>
              <p:cNvCxnSpPr/>
              <p:nvPr/>
            </p:nvCxnSpPr>
            <p:spPr>
              <a:xfrm flipH="1">
                <a:off x="2504217" y="857912"/>
                <a:ext cx="55397" cy="926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Přímá spojnice 100">
                <a:extLst>
                  <a:ext uri="{FF2B5EF4-FFF2-40B4-BE49-F238E27FC236}">
                    <a16:creationId xmlns:a16="http://schemas.microsoft.com/office/drawing/2014/main" id="{64C31980-6233-40C9-B310-01FF608D23AF}"/>
                  </a:ext>
                </a:extLst>
              </p:cNvPr>
              <p:cNvCxnSpPr/>
              <p:nvPr/>
            </p:nvCxnSpPr>
            <p:spPr>
              <a:xfrm flipH="1">
                <a:off x="2273643" y="857822"/>
                <a:ext cx="42392" cy="742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" name="Volný tvar 31">
              <a:extLst>
                <a:ext uri="{FF2B5EF4-FFF2-40B4-BE49-F238E27FC236}">
                  <a16:creationId xmlns:a16="http://schemas.microsoft.com/office/drawing/2014/main" id="{5C02F1F4-238C-4A4A-A97C-D277C8C7F47A}"/>
                </a:ext>
              </a:extLst>
            </p:cNvPr>
            <p:cNvSpPr/>
            <p:nvPr/>
          </p:nvSpPr>
          <p:spPr>
            <a:xfrm rot="10800000">
              <a:off x="4875821" y="1451666"/>
              <a:ext cx="477346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3" name="Volný tvar 32">
              <a:extLst>
                <a:ext uri="{FF2B5EF4-FFF2-40B4-BE49-F238E27FC236}">
                  <a16:creationId xmlns:a16="http://schemas.microsoft.com/office/drawing/2014/main" id="{42D329E6-371A-4B1C-AC09-7F63779114FE}"/>
                </a:ext>
              </a:extLst>
            </p:cNvPr>
            <p:cNvSpPr/>
            <p:nvPr/>
          </p:nvSpPr>
          <p:spPr>
            <a:xfrm rot="12878943">
              <a:off x="2444379" y="1345361"/>
              <a:ext cx="477346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4" name="Volný tvar 33">
              <a:extLst>
                <a:ext uri="{FF2B5EF4-FFF2-40B4-BE49-F238E27FC236}">
                  <a16:creationId xmlns:a16="http://schemas.microsoft.com/office/drawing/2014/main" id="{C60652B7-BFFC-4710-BA47-C6AEE0531384}"/>
                </a:ext>
              </a:extLst>
            </p:cNvPr>
            <p:cNvSpPr/>
            <p:nvPr/>
          </p:nvSpPr>
          <p:spPr>
            <a:xfrm rot="12028591">
              <a:off x="4577329" y="1966087"/>
              <a:ext cx="477345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5" name="Volný tvar 34">
              <a:extLst>
                <a:ext uri="{FF2B5EF4-FFF2-40B4-BE49-F238E27FC236}">
                  <a16:creationId xmlns:a16="http://schemas.microsoft.com/office/drawing/2014/main" id="{FBE8821E-111F-4600-BFBE-C958FD406BAA}"/>
                </a:ext>
              </a:extLst>
            </p:cNvPr>
            <p:cNvSpPr/>
            <p:nvPr/>
          </p:nvSpPr>
          <p:spPr>
            <a:xfrm rot="10800000">
              <a:off x="3313269" y="1461441"/>
              <a:ext cx="477345" cy="136853"/>
            </a:xfrm>
            <a:custGeom>
              <a:avLst/>
              <a:gdLst>
                <a:gd name="connsiteX0" fmla="*/ 0 w 1931213"/>
                <a:gd name="connsiteY0" fmla="*/ 314554 h 315497"/>
                <a:gd name="connsiteX1" fmla="*/ 168250 w 1931213"/>
                <a:gd name="connsiteY1" fmla="*/ 292608 h 315497"/>
                <a:gd name="connsiteX2" fmla="*/ 351130 w 1931213"/>
                <a:gd name="connsiteY2" fmla="*/ 160934 h 315497"/>
                <a:gd name="connsiteX3" fmla="*/ 907085 w 1931213"/>
                <a:gd name="connsiteY3" fmla="*/ 7315 h 315497"/>
                <a:gd name="connsiteX4" fmla="*/ 1667866 w 1931213"/>
                <a:gd name="connsiteY4" fmla="*/ 117043 h 315497"/>
                <a:gd name="connsiteX5" fmla="*/ 1931213 w 1931213"/>
                <a:gd name="connsiteY5" fmla="*/ 0 h 315497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10574"/>
                <a:gd name="connsiteX1" fmla="*/ 165075 w 1928038"/>
                <a:gd name="connsiteY1" fmla="*/ 292608 h 310574"/>
                <a:gd name="connsiteX2" fmla="*/ 347955 w 1928038"/>
                <a:gd name="connsiteY2" fmla="*/ 160934 h 310574"/>
                <a:gd name="connsiteX3" fmla="*/ 903910 w 1928038"/>
                <a:gd name="connsiteY3" fmla="*/ 7315 h 310574"/>
                <a:gd name="connsiteX4" fmla="*/ 1664691 w 1928038"/>
                <a:gd name="connsiteY4" fmla="*/ 117043 h 310574"/>
                <a:gd name="connsiteX5" fmla="*/ 1928038 w 1928038"/>
                <a:gd name="connsiteY5" fmla="*/ 0 h 310574"/>
                <a:gd name="connsiteX0" fmla="*/ 0 w 1928038"/>
                <a:gd name="connsiteY0" fmla="*/ 308204 h 308204"/>
                <a:gd name="connsiteX1" fmla="*/ 165075 w 1928038"/>
                <a:gd name="connsiteY1" fmla="*/ 292608 h 308204"/>
                <a:gd name="connsiteX2" fmla="*/ 347955 w 1928038"/>
                <a:gd name="connsiteY2" fmla="*/ 160934 h 308204"/>
                <a:gd name="connsiteX3" fmla="*/ 903910 w 1928038"/>
                <a:gd name="connsiteY3" fmla="*/ 7315 h 308204"/>
                <a:gd name="connsiteX4" fmla="*/ 1664691 w 1928038"/>
                <a:gd name="connsiteY4" fmla="*/ 117043 h 308204"/>
                <a:gd name="connsiteX5" fmla="*/ 1928038 w 1928038"/>
                <a:gd name="connsiteY5" fmla="*/ 0 h 308204"/>
                <a:gd name="connsiteX0" fmla="*/ 0 w 1664691"/>
                <a:gd name="connsiteY0" fmla="*/ 301215 h 301215"/>
                <a:gd name="connsiteX1" fmla="*/ 165075 w 1664691"/>
                <a:gd name="connsiteY1" fmla="*/ 285619 h 301215"/>
                <a:gd name="connsiteX2" fmla="*/ 347955 w 1664691"/>
                <a:gd name="connsiteY2" fmla="*/ 153945 h 301215"/>
                <a:gd name="connsiteX3" fmla="*/ 903910 w 1664691"/>
                <a:gd name="connsiteY3" fmla="*/ 326 h 301215"/>
                <a:gd name="connsiteX4" fmla="*/ 1664691 w 1664691"/>
                <a:gd name="connsiteY4" fmla="*/ 110054 h 301215"/>
                <a:gd name="connsiteX0" fmla="*/ 0 w 903910"/>
                <a:gd name="connsiteY0" fmla="*/ 300889 h 300889"/>
                <a:gd name="connsiteX1" fmla="*/ 165075 w 903910"/>
                <a:gd name="connsiteY1" fmla="*/ 285293 h 300889"/>
                <a:gd name="connsiteX2" fmla="*/ 347955 w 903910"/>
                <a:gd name="connsiteY2" fmla="*/ 153619 h 300889"/>
                <a:gd name="connsiteX3" fmla="*/ 903910 w 903910"/>
                <a:gd name="connsiteY3" fmla="*/ 0 h 300889"/>
                <a:gd name="connsiteX0" fmla="*/ 0 w 738835"/>
                <a:gd name="connsiteY0" fmla="*/ 285293 h 285293"/>
                <a:gd name="connsiteX1" fmla="*/ 182880 w 738835"/>
                <a:gd name="connsiteY1" fmla="*/ 153619 h 285293"/>
                <a:gd name="connsiteX2" fmla="*/ 738835 w 738835"/>
                <a:gd name="connsiteY2" fmla="*/ 0 h 285293"/>
                <a:gd name="connsiteX0" fmla="*/ 0 w 555955"/>
                <a:gd name="connsiteY0" fmla="*/ 153619 h 153619"/>
                <a:gd name="connsiteX1" fmla="*/ 555955 w 555955"/>
                <a:gd name="connsiteY1" fmla="*/ 0 h 15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955" h="153619">
                  <a:moveTo>
                    <a:pt x="0" y="153619"/>
                  </a:moveTo>
                  <a:cubicBezTo>
                    <a:pt x="123139" y="106070"/>
                    <a:pt x="336499" y="7315"/>
                    <a:pt x="555955" y="0"/>
                  </a:cubicBezTo>
                </a:path>
              </a:pathLst>
            </a:custGeom>
            <a:solidFill>
              <a:srgbClr val="FFC000"/>
            </a:solidFill>
            <a:ln w="28575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16" name="Výseč 35">
              <a:extLst>
                <a:ext uri="{FF2B5EF4-FFF2-40B4-BE49-F238E27FC236}">
                  <a16:creationId xmlns:a16="http://schemas.microsoft.com/office/drawing/2014/main" id="{93E974C0-3C10-4660-9858-CAA94C4691C3}"/>
                </a:ext>
              </a:extLst>
            </p:cNvPr>
            <p:cNvSpPr>
              <a:spLocks/>
            </p:cNvSpPr>
            <p:nvPr/>
          </p:nvSpPr>
          <p:spPr>
            <a:xfrm rot="19074905">
              <a:off x="4339692" y="143304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7" name="Vývojový diagram: uložená data 16">
              <a:extLst>
                <a:ext uri="{FF2B5EF4-FFF2-40B4-BE49-F238E27FC236}">
                  <a16:creationId xmlns:a16="http://schemas.microsoft.com/office/drawing/2014/main" id="{BCB491ED-2F33-4A04-BCE9-70736E58B379}"/>
                </a:ext>
              </a:extLst>
            </p:cNvPr>
            <p:cNvSpPr>
              <a:spLocks/>
            </p:cNvSpPr>
            <p:nvPr/>
          </p:nvSpPr>
          <p:spPr>
            <a:xfrm rot="16200000">
              <a:off x="4035216" y="1976605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8" name="Vývojový diagram: paměť s přímým přístupem 17">
              <a:extLst>
                <a:ext uri="{FF2B5EF4-FFF2-40B4-BE49-F238E27FC236}">
                  <a16:creationId xmlns:a16="http://schemas.microsoft.com/office/drawing/2014/main" id="{A4C176DA-1ACB-4668-A8D7-D7C21E8E4674}"/>
                </a:ext>
              </a:extLst>
            </p:cNvPr>
            <p:cNvSpPr>
              <a:spLocks/>
            </p:cNvSpPr>
            <p:nvPr/>
          </p:nvSpPr>
          <p:spPr>
            <a:xfrm rot="5400000" flipV="1">
              <a:off x="5532132" y="1619376"/>
              <a:ext cx="66984" cy="70195"/>
            </a:xfrm>
            <a:prstGeom prst="flowChartMagneticDrum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19" name="Výseč 38">
              <a:extLst>
                <a:ext uri="{FF2B5EF4-FFF2-40B4-BE49-F238E27FC236}">
                  <a16:creationId xmlns:a16="http://schemas.microsoft.com/office/drawing/2014/main" id="{42D438FF-1398-49AE-9646-58CF95643525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94727" y="1334312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0" name="Vývojový diagram: uložená data 19">
              <a:extLst>
                <a:ext uri="{FF2B5EF4-FFF2-40B4-BE49-F238E27FC236}">
                  <a16:creationId xmlns:a16="http://schemas.microsoft.com/office/drawing/2014/main" id="{FE63403A-8844-43AC-B3AA-9CBCF8E2CC95}"/>
                </a:ext>
              </a:extLst>
            </p:cNvPr>
            <p:cNvSpPr>
              <a:spLocks/>
            </p:cNvSpPr>
            <p:nvPr/>
          </p:nvSpPr>
          <p:spPr>
            <a:xfrm rot="16200000" flipH="1" flipV="1">
              <a:off x="3765040" y="1565909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1" name="Slza 20">
              <a:extLst>
                <a:ext uri="{FF2B5EF4-FFF2-40B4-BE49-F238E27FC236}">
                  <a16:creationId xmlns:a16="http://schemas.microsoft.com/office/drawing/2014/main" id="{32843583-3154-416C-9262-7B3C21ECD70C}"/>
                </a:ext>
              </a:extLst>
            </p:cNvPr>
            <p:cNvSpPr>
              <a:spLocks/>
            </p:cNvSpPr>
            <p:nvPr/>
          </p:nvSpPr>
          <p:spPr>
            <a:xfrm rot="13325095" flipH="1">
              <a:off x="2389830" y="1554211"/>
              <a:ext cx="71458" cy="68327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2" name="Vývojový diagram: paměť s přímým přístupem 21">
              <a:extLst>
                <a:ext uri="{FF2B5EF4-FFF2-40B4-BE49-F238E27FC236}">
                  <a16:creationId xmlns:a16="http://schemas.microsoft.com/office/drawing/2014/main" id="{7E713764-3872-46D8-BBC8-C1C5856098CC}"/>
                </a:ext>
              </a:extLst>
            </p:cNvPr>
            <p:cNvSpPr>
              <a:spLocks/>
            </p:cNvSpPr>
            <p:nvPr/>
          </p:nvSpPr>
          <p:spPr>
            <a:xfrm rot="5400000" flipH="1">
              <a:off x="5261956" y="1208680"/>
              <a:ext cx="66984" cy="70195"/>
            </a:xfrm>
            <a:prstGeom prst="flowChartMagneticDrum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3" name="Výseč 42">
              <a:extLst>
                <a:ext uri="{FF2B5EF4-FFF2-40B4-BE49-F238E27FC236}">
                  <a16:creationId xmlns:a16="http://schemas.microsoft.com/office/drawing/2014/main" id="{729CCF50-0427-42E3-9D8F-70AA76FE1BA9}"/>
                </a:ext>
              </a:extLst>
            </p:cNvPr>
            <p:cNvSpPr>
              <a:spLocks/>
            </p:cNvSpPr>
            <p:nvPr/>
          </p:nvSpPr>
          <p:spPr>
            <a:xfrm rot="19074905">
              <a:off x="6086547" y="1333349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4" name="Slza 23">
              <a:extLst>
                <a:ext uri="{FF2B5EF4-FFF2-40B4-BE49-F238E27FC236}">
                  <a16:creationId xmlns:a16="http://schemas.microsoft.com/office/drawing/2014/main" id="{A93C0B44-04D7-43B2-A0F9-6E3CC088847A}"/>
                </a:ext>
              </a:extLst>
            </p:cNvPr>
            <p:cNvSpPr>
              <a:spLocks/>
            </p:cNvSpPr>
            <p:nvPr/>
          </p:nvSpPr>
          <p:spPr>
            <a:xfrm rot="13325095" flipV="1">
              <a:off x="6014539" y="1466830"/>
              <a:ext cx="71458" cy="68327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5" name="Vývojový diagram: uložená data 24">
              <a:extLst>
                <a:ext uri="{FF2B5EF4-FFF2-40B4-BE49-F238E27FC236}">
                  <a16:creationId xmlns:a16="http://schemas.microsoft.com/office/drawing/2014/main" id="{FF807FA6-ABE9-4431-B0D3-7147D72B0938}"/>
                </a:ext>
              </a:extLst>
            </p:cNvPr>
            <p:cNvSpPr>
              <a:spLocks/>
            </p:cNvSpPr>
            <p:nvPr/>
          </p:nvSpPr>
          <p:spPr>
            <a:xfrm rot="16200000" flipH="1" flipV="1">
              <a:off x="5727546" y="1453754"/>
              <a:ext cx="66984" cy="70195"/>
            </a:xfrm>
            <a:prstGeom prst="flowChartOnlineStorag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sp>
          <p:nvSpPr>
            <p:cNvPr id="26" name="Šestnácticípá hvězda 45">
              <a:extLst>
                <a:ext uri="{FF2B5EF4-FFF2-40B4-BE49-F238E27FC236}">
                  <a16:creationId xmlns:a16="http://schemas.microsoft.com/office/drawing/2014/main" id="{0481A897-6393-4CBB-B030-AE59B2A09A3D}"/>
                </a:ext>
              </a:extLst>
            </p:cNvPr>
            <p:cNvSpPr/>
            <p:nvPr/>
          </p:nvSpPr>
          <p:spPr>
            <a:xfrm>
              <a:off x="2972519" y="1451692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27" name="Šestnácticípá hvězda 46">
              <a:extLst>
                <a:ext uri="{FF2B5EF4-FFF2-40B4-BE49-F238E27FC236}">
                  <a16:creationId xmlns:a16="http://schemas.microsoft.com/office/drawing/2014/main" id="{8C219FEE-94CA-450F-A949-791A5CEB0EBE}"/>
                </a:ext>
              </a:extLst>
            </p:cNvPr>
            <p:cNvSpPr/>
            <p:nvPr/>
          </p:nvSpPr>
          <p:spPr>
            <a:xfrm>
              <a:off x="6235964" y="1451692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28" name="Šestnácticípá hvězda 47">
              <a:extLst>
                <a:ext uri="{FF2B5EF4-FFF2-40B4-BE49-F238E27FC236}">
                  <a16:creationId xmlns:a16="http://schemas.microsoft.com/office/drawing/2014/main" id="{492E2A02-DB77-4DA0-A345-F181F1B60770}"/>
                </a:ext>
              </a:extLst>
            </p:cNvPr>
            <p:cNvSpPr/>
            <p:nvPr/>
          </p:nvSpPr>
          <p:spPr>
            <a:xfrm>
              <a:off x="3844054" y="1298883"/>
              <a:ext cx="263102" cy="274260"/>
            </a:xfrm>
            <a:prstGeom prst="star16">
              <a:avLst/>
            </a:prstGeom>
            <a:solidFill>
              <a:srgbClr val="FF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9" name="Skupina 48">
              <a:extLst>
                <a:ext uri="{FF2B5EF4-FFF2-40B4-BE49-F238E27FC236}">
                  <a16:creationId xmlns:a16="http://schemas.microsoft.com/office/drawing/2014/main" id="{E0689E4C-E42F-48B5-97B8-F53BAA258A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06980" y="2373853"/>
              <a:ext cx="4109236" cy="1066586"/>
              <a:chOff x="4713937" y="343767"/>
              <a:chExt cx="4109236" cy="1066586"/>
            </a:xfrm>
          </p:grpSpPr>
          <p:sp>
            <p:nvSpPr>
              <p:cNvPr id="72" name="Volný tvar 91">
                <a:extLst>
                  <a:ext uri="{FF2B5EF4-FFF2-40B4-BE49-F238E27FC236}">
                    <a16:creationId xmlns:a16="http://schemas.microsoft.com/office/drawing/2014/main" id="{1F52C997-26BD-49B4-902D-A9B4774378D9}"/>
                  </a:ext>
                </a:extLst>
              </p:cNvPr>
              <p:cNvSpPr/>
              <p:nvPr/>
            </p:nvSpPr>
            <p:spPr>
              <a:xfrm rot="10800000">
                <a:off x="7200261" y="586054"/>
                <a:ext cx="477345" cy="135631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3" name="Volný tvar 92">
                <a:extLst>
                  <a:ext uri="{FF2B5EF4-FFF2-40B4-BE49-F238E27FC236}">
                    <a16:creationId xmlns:a16="http://schemas.microsoft.com/office/drawing/2014/main" id="{B8461D41-C90B-4FF6-893F-2EE8935FC5A8}"/>
                  </a:ext>
                </a:extLst>
              </p:cNvPr>
              <p:cNvSpPr/>
              <p:nvPr/>
            </p:nvSpPr>
            <p:spPr>
              <a:xfrm rot="12878943">
                <a:off x="4768819" y="478527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4" name="Volný tvar 93">
                <a:extLst>
                  <a:ext uri="{FF2B5EF4-FFF2-40B4-BE49-F238E27FC236}">
                    <a16:creationId xmlns:a16="http://schemas.microsoft.com/office/drawing/2014/main" id="{3D324239-C07A-43B2-809E-DFBD71AA0296}"/>
                  </a:ext>
                </a:extLst>
              </p:cNvPr>
              <p:cNvSpPr/>
              <p:nvPr/>
            </p:nvSpPr>
            <p:spPr>
              <a:xfrm rot="12028591">
                <a:off x="6901768" y="1100475"/>
                <a:ext cx="477346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5" name="Volný tvar 94">
                <a:extLst>
                  <a:ext uri="{FF2B5EF4-FFF2-40B4-BE49-F238E27FC236}">
                    <a16:creationId xmlns:a16="http://schemas.microsoft.com/office/drawing/2014/main" id="{37C41B33-54E9-4756-8668-E67BB72EF458}"/>
                  </a:ext>
                </a:extLst>
              </p:cNvPr>
              <p:cNvSpPr/>
              <p:nvPr/>
            </p:nvSpPr>
            <p:spPr>
              <a:xfrm rot="10800000">
                <a:off x="5637708" y="594607"/>
                <a:ext cx="477346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6" name="Výseč 95">
                <a:extLst>
                  <a:ext uri="{FF2B5EF4-FFF2-40B4-BE49-F238E27FC236}">
                    <a16:creationId xmlns:a16="http://schemas.microsoft.com/office/drawing/2014/main" id="{89B29129-7BD2-4464-B81D-3F475CE725A0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Vývojový diagram: uložená data 76">
                <a:extLst>
                  <a:ext uri="{FF2B5EF4-FFF2-40B4-BE49-F238E27FC236}">
                    <a16:creationId xmlns:a16="http://schemas.microsoft.com/office/drawing/2014/main" id="{E55C02B1-83BA-4DF7-A18E-38AD75C0B925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Slza 77">
                <a:extLst>
                  <a:ext uri="{FF2B5EF4-FFF2-40B4-BE49-F238E27FC236}">
                    <a16:creationId xmlns:a16="http://schemas.microsoft.com/office/drawing/2014/main" id="{26F10A4B-887E-46EA-8C34-3A1A19B154A1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Vývojový diagram: paměť s přímým přístupem 78">
                <a:extLst>
                  <a:ext uri="{FF2B5EF4-FFF2-40B4-BE49-F238E27FC236}">
                    <a16:creationId xmlns:a16="http://schemas.microsoft.com/office/drawing/2014/main" id="{D8C77EBD-985E-4FD2-A88C-ECE9BAA79D8B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Výseč 99">
                <a:extLst>
                  <a:ext uri="{FF2B5EF4-FFF2-40B4-BE49-F238E27FC236}">
                    <a16:creationId xmlns:a16="http://schemas.microsoft.com/office/drawing/2014/main" id="{1AAB385E-30D1-4F52-82F9-239CA814D41A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318834" y="467793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Vývojový diagram: uložená data 80">
                <a:extLst>
                  <a:ext uri="{FF2B5EF4-FFF2-40B4-BE49-F238E27FC236}">
                    <a16:creationId xmlns:a16="http://schemas.microsoft.com/office/drawing/2014/main" id="{0ABEB88E-F4E0-460D-B207-85547B16946D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Slza 81">
                <a:extLst>
                  <a:ext uri="{FF2B5EF4-FFF2-40B4-BE49-F238E27FC236}">
                    <a16:creationId xmlns:a16="http://schemas.microsoft.com/office/drawing/2014/main" id="{89E6766B-68A7-4B35-B38D-E74EA0E89ADF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Vývojový diagram: paměť s přímým přístupem 82">
                <a:extLst>
                  <a:ext uri="{FF2B5EF4-FFF2-40B4-BE49-F238E27FC236}">
                    <a16:creationId xmlns:a16="http://schemas.microsoft.com/office/drawing/2014/main" id="{64EF0F49-26B7-4B99-9492-D10C8DA1E859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586063" y="342161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Vývojový diagram: paměť s přímým přístupem 83">
                <a:extLst>
                  <a:ext uri="{FF2B5EF4-FFF2-40B4-BE49-F238E27FC236}">
                    <a16:creationId xmlns:a16="http://schemas.microsoft.com/office/drawing/2014/main" id="{4118A0D3-E81A-4552-890E-DEEF42207D48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Vývojový diagram: paměť s přímým přístupem 84">
                <a:extLst>
                  <a:ext uri="{FF2B5EF4-FFF2-40B4-BE49-F238E27FC236}">
                    <a16:creationId xmlns:a16="http://schemas.microsoft.com/office/drawing/2014/main" id="{1A3E726B-59C6-4F4D-80C9-BFC60F974A38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8390297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Výseč 105">
                <a:extLst>
                  <a:ext uri="{FF2B5EF4-FFF2-40B4-BE49-F238E27FC236}">
                    <a16:creationId xmlns:a16="http://schemas.microsoft.com/office/drawing/2014/main" id="{8BAE8114-EB00-4F52-856F-4275DB7FD495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8410654" y="466830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Slza 86">
                <a:extLst>
                  <a:ext uri="{FF2B5EF4-FFF2-40B4-BE49-F238E27FC236}">
                    <a16:creationId xmlns:a16="http://schemas.microsoft.com/office/drawing/2014/main" id="{6AF6AF49-91E4-45D4-B2DB-2B9370177359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8338646" y="600311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Vývojový diagram: uložená data 87">
                <a:extLst>
                  <a:ext uri="{FF2B5EF4-FFF2-40B4-BE49-F238E27FC236}">
                    <a16:creationId xmlns:a16="http://schemas.microsoft.com/office/drawing/2014/main" id="{FAECDE79-5FFD-4BA7-80FA-3B5BA11D2330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8051653" y="587235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Šestnácticípá hvězda 108">
                <a:extLst>
                  <a:ext uri="{FF2B5EF4-FFF2-40B4-BE49-F238E27FC236}">
                    <a16:creationId xmlns:a16="http://schemas.microsoft.com/office/drawing/2014/main" id="{F051B09B-4248-4572-85A9-089089F0FC8A}"/>
                  </a:ext>
                </a:extLst>
              </p:cNvPr>
              <p:cNvSpPr/>
              <p:nvPr/>
            </p:nvSpPr>
            <p:spPr>
              <a:xfrm>
                <a:off x="5852115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0" name="Šestnácticípá hvězda 109">
                <a:extLst>
                  <a:ext uri="{FF2B5EF4-FFF2-40B4-BE49-F238E27FC236}">
                    <a16:creationId xmlns:a16="http://schemas.microsoft.com/office/drawing/2014/main" id="{53E1D099-C668-456A-8B88-DEB39478F5AB}"/>
                  </a:ext>
                </a:extLst>
              </p:cNvPr>
              <p:cNvSpPr/>
              <p:nvPr/>
            </p:nvSpPr>
            <p:spPr>
              <a:xfrm>
                <a:off x="8560071" y="58517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91" name="Šestnácticípá hvězda 110">
                <a:extLst>
                  <a:ext uri="{FF2B5EF4-FFF2-40B4-BE49-F238E27FC236}">
                    <a16:creationId xmlns:a16="http://schemas.microsoft.com/office/drawing/2014/main" id="{81880173-7515-4FFB-82C7-120B78002E2A}"/>
                  </a:ext>
                </a:extLst>
              </p:cNvPr>
              <p:cNvSpPr/>
              <p:nvPr/>
            </p:nvSpPr>
            <p:spPr>
              <a:xfrm>
                <a:off x="6168161" y="43236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30" name="Skupina 49">
              <a:extLst>
                <a:ext uri="{FF2B5EF4-FFF2-40B4-BE49-F238E27FC236}">
                  <a16:creationId xmlns:a16="http://schemas.microsoft.com/office/drawing/2014/main" id="{52B8EE6C-82C8-436C-8850-51EE1A7AE23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429460" y="3576219"/>
              <a:ext cx="3966675" cy="1066586"/>
              <a:chOff x="4856498" y="343767"/>
              <a:chExt cx="3966675" cy="1066586"/>
            </a:xfrm>
          </p:grpSpPr>
          <p:sp>
            <p:nvSpPr>
              <p:cNvPr id="53" name="Volný tvar 72">
                <a:extLst>
                  <a:ext uri="{FF2B5EF4-FFF2-40B4-BE49-F238E27FC236}">
                    <a16:creationId xmlns:a16="http://schemas.microsoft.com/office/drawing/2014/main" id="{846894E3-7BD6-44F0-A78D-0FD54C913297}"/>
                  </a:ext>
                </a:extLst>
              </p:cNvPr>
              <p:cNvSpPr/>
              <p:nvPr/>
            </p:nvSpPr>
            <p:spPr>
              <a:xfrm rot="10800000">
                <a:off x="7194097" y="591342"/>
                <a:ext cx="477346" cy="135632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4" name="Volný tvar 73">
                <a:extLst>
                  <a:ext uri="{FF2B5EF4-FFF2-40B4-BE49-F238E27FC236}">
                    <a16:creationId xmlns:a16="http://schemas.microsoft.com/office/drawing/2014/main" id="{075E202F-F9DD-477A-B057-87FB4F0AA309}"/>
                  </a:ext>
                </a:extLst>
              </p:cNvPr>
              <p:cNvSpPr/>
              <p:nvPr/>
            </p:nvSpPr>
            <p:spPr>
              <a:xfrm rot="12878943">
                <a:off x="4850873" y="461820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5" name="Volný tvar 74">
                <a:extLst>
                  <a:ext uri="{FF2B5EF4-FFF2-40B4-BE49-F238E27FC236}">
                    <a16:creationId xmlns:a16="http://schemas.microsoft.com/office/drawing/2014/main" id="{9381B20C-2D08-42BB-995A-36344C5B2F26}"/>
                  </a:ext>
                </a:extLst>
              </p:cNvPr>
              <p:cNvSpPr/>
              <p:nvPr/>
            </p:nvSpPr>
            <p:spPr>
              <a:xfrm rot="12028591">
                <a:off x="6895605" y="1099653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6" name="Volný tvar 75">
                <a:extLst>
                  <a:ext uri="{FF2B5EF4-FFF2-40B4-BE49-F238E27FC236}">
                    <a16:creationId xmlns:a16="http://schemas.microsoft.com/office/drawing/2014/main" id="{7A58D375-3951-47C6-8A68-A556987A0170}"/>
                  </a:ext>
                </a:extLst>
              </p:cNvPr>
              <p:cNvSpPr/>
              <p:nvPr/>
            </p:nvSpPr>
            <p:spPr>
              <a:xfrm rot="10800000">
                <a:off x="5631545" y="593786"/>
                <a:ext cx="477345" cy="136853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57" name="Výseč 76">
                <a:extLst>
                  <a:ext uri="{FF2B5EF4-FFF2-40B4-BE49-F238E27FC236}">
                    <a16:creationId xmlns:a16="http://schemas.microsoft.com/office/drawing/2014/main" id="{4884ED26-C2C6-455F-A069-943F008BF7B4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Vývojový diagram: uložená data 57">
                <a:extLst>
                  <a:ext uri="{FF2B5EF4-FFF2-40B4-BE49-F238E27FC236}">
                    <a16:creationId xmlns:a16="http://schemas.microsoft.com/office/drawing/2014/main" id="{CC5A0C51-7722-4F1C-9A41-CFD72378DE28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Slza 58">
                <a:extLst>
                  <a:ext uri="{FF2B5EF4-FFF2-40B4-BE49-F238E27FC236}">
                    <a16:creationId xmlns:a16="http://schemas.microsoft.com/office/drawing/2014/main" id="{CC391C4A-FE8B-49FF-BA3E-7AD3CA890D7F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Vývojový diagram: paměť s přímým přístupem 59">
                <a:extLst>
                  <a:ext uri="{FF2B5EF4-FFF2-40B4-BE49-F238E27FC236}">
                    <a16:creationId xmlns:a16="http://schemas.microsoft.com/office/drawing/2014/main" id="{31480E5D-713B-4C89-8B4E-57F468BA88FD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Výseč 80">
                <a:extLst>
                  <a:ext uri="{FF2B5EF4-FFF2-40B4-BE49-F238E27FC236}">
                    <a16:creationId xmlns:a16="http://schemas.microsoft.com/office/drawing/2014/main" id="{D48DCABD-B670-4116-961E-D7CED17A54C8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318834" y="467793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Vývojový diagram: uložená data 61">
                <a:extLst>
                  <a:ext uri="{FF2B5EF4-FFF2-40B4-BE49-F238E27FC236}">
                    <a16:creationId xmlns:a16="http://schemas.microsoft.com/office/drawing/2014/main" id="{79CE1056-5251-499B-AE35-C78169FF5E6A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Vývojový diagram: paměť s přímým přístupem 62">
                <a:extLst>
                  <a:ext uri="{FF2B5EF4-FFF2-40B4-BE49-F238E27FC236}">
                    <a16:creationId xmlns:a16="http://schemas.microsoft.com/office/drawing/2014/main" id="{DE01F0B1-FDDC-452C-BCA7-D5AA43C0FE14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586063" y="342161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Vývojový diagram: paměť s přímým přístupem 63">
                <a:extLst>
                  <a:ext uri="{FF2B5EF4-FFF2-40B4-BE49-F238E27FC236}">
                    <a16:creationId xmlns:a16="http://schemas.microsoft.com/office/drawing/2014/main" id="{54580795-1948-43CD-B7D9-ACFED6E57663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paměť s přímým přístupem 64">
                <a:extLst>
                  <a:ext uri="{FF2B5EF4-FFF2-40B4-BE49-F238E27FC236}">
                    <a16:creationId xmlns:a16="http://schemas.microsoft.com/office/drawing/2014/main" id="{242F9B37-F431-4D7F-902E-DF8DAF57F62A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8390297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Výseč 85">
                <a:extLst>
                  <a:ext uri="{FF2B5EF4-FFF2-40B4-BE49-F238E27FC236}">
                    <a16:creationId xmlns:a16="http://schemas.microsoft.com/office/drawing/2014/main" id="{79A75D00-B18D-48F8-B63F-032D35AADAE8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8410654" y="466830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Slza 66">
                <a:extLst>
                  <a:ext uri="{FF2B5EF4-FFF2-40B4-BE49-F238E27FC236}">
                    <a16:creationId xmlns:a16="http://schemas.microsoft.com/office/drawing/2014/main" id="{100B861F-EB57-4B68-A6C4-5DA14B07FEB9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8338646" y="600311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vojový diagram: uložená data 67">
                <a:extLst>
                  <a:ext uri="{FF2B5EF4-FFF2-40B4-BE49-F238E27FC236}">
                    <a16:creationId xmlns:a16="http://schemas.microsoft.com/office/drawing/2014/main" id="{E19414C8-814D-4ED3-B8DB-E604EF4D2B93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8051653" y="587235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Šestnácticípá hvězda 88">
                <a:extLst>
                  <a:ext uri="{FF2B5EF4-FFF2-40B4-BE49-F238E27FC236}">
                    <a16:creationId xmlns:a16="http://schemas.microsoft.com/office/drawing/2014/main" id="{A5621BA7-A0A7-4126-8491-320A8AD44320}"/>
                  </a:ext>
                </a:extLst>
              </p:cNvPr>
              <p:cNvSpPr/>
              <p:nvPr/>
            </p:nvSpPr>
            <p:spPr>
              <a:xfrm>
                <a:off x="5852115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0" name="Šestnácticípá hvězda 89">
                <a:extLst>
                  <a:ext uri="{FF2B5EF4-FFF2-40B4-BE49-F238E27FC236}">
                    <a16:creationId xmlns:a16="http://schemas.microsoft.com/office/drawing/2014/main" id="{55975C32-6A67-484F-AA2E-A3BA4F3FB597}"/>
                  </a:ext>
                </a:extLst>
              </p:cNvPr>
              <p:cNvSpPr/>
              <p:nvPr/>
            </p:nvSpPr>
            <p:spPr>
              <a:xfrm>
                <a:off x="8560071" y="58517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1" name="Šestnácticípá hvězda 90">
                <a:extLst>
                  <a:ext uri="{FF2B5EF4-FFF2-40B4-BE49-F238E27FC236}">
                    <a16:creationId xmlns:a16="http://schemas.microsoft.com/office/drawing/2014/main" id="{3C6738C0-5BA1-4CD9-BB95-A20E1055CF0A}"/>
                  </a:ext>
                </a:extLst>
              </p:cNvPr>
              <p:cNvSpPr/>
              <p:nvPr/>
            </p:nvSpPr>
            <p:spPr>
              <a:xfrm>
                <a:off x="6168161" y="43236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31" name="Šipka dolů 50">
              <a:extLst>
                <a:ext uri="{FF2B5EF4-FFF2-40B4-BE49-F238E27FC236}">
                  <a16:creationId xmlns:a16="http://schemas.microsoft.com/office/drawing/2014/main" id="{86AC86E9-725B-4017-8F1C-1D695118D6D0}"/>
                </a:ext>
              </a:extLst>
            </p:cNvPr>
            <p:cNvSpPr/>
            <p:nvPr/>
          </p:nvSpPr>
          <p:spPr>
            <a:xfrm>
              <a:off x="4280215" y="3317337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32" name="Šipka dolů 51">
              <a:extLst>
                <a:ext uri="{FF2B5EF4-FFF2-40B4-BE49-F238E27FC236}">
                  <a16:creationId xmlns:a16="http://schemas.microsoft.com/office/drawing/2014/main" id="{8368C054-FBC3-498D-92A6-1D7AD6DD3795}"/>
                </a:ext>
              </a:extLst>
            </p:cNvPr>
            <p:cNvSpPr/>
            <p:nvPr/>
          </p:nvSpPr>
          <p:spPr>
            <a:xfrm>
              <a:off x="1881231" y="2348543"/>
              <a:ext cx="530519" cy="2299621"/>
            </a:xfrm>
            <a:prstGeom prst="downArrow">
              <a:avLst/>
            </a:prstGeom>
            <a:gradFill>
              <a:gsLst>
                <a:gs pos="30000">
                  <a:srgbClr val="FF99FF"/>
                </a:gs>
                <a:gs pos="417">
                  <a:srgbClr val="00B0F0"/>
                </a:gs>
                <a:gs pos="20000">
                  <a:srgbClr val="7030A0"/>
                </a:gs>
                <a:gs pos="49000">
                  <a:srgbClr val="FF0000"/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129C87B4-14A2-40BC-BCD0-97D562B3746E}"/>
                </a:ext>
              </a:extLst>
            </p:cNvPr>
            <p:cNvCxnSpPr/>
            <p:nvPr/>
          </p:nvCxnSpPr>
          <p:spPr>
            <a:xfrm>
              <a:off x="5809969" y="1078986"/>
              <a:ext cx="290033" cy="26270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70AE78BA-9C77-436B-938D-59BFC7736CAA}"/>
                </a:ext>
              </a:extLst>
            </p:cNvPr>
            <p:cNvCxnSpPr/>
            <p:nvPr/>
          </p:nvCxnSpPr>
          <p:spPr>
            <a:xfrm flipH="1">
              <a:off x="5783383" y="1064323"/>
              <a:ext cx="30211" cy="35923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80193F19-2DE3-4F0B-8C7C-044C0A6FC4DB}"/>
                </a:ext>
              </a:extLst>
            </p:cNvPr>
            <p:cNvCxnSpPr/>
            <p:nvPr/>
          </p:nvCxnSpPr>
          <p:spPr>
            <a:xfrm>
              <a:off x="5808760" y="1070432"/>
              <a:ext cx="218734" cy="402006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D23064D4-5D82-4594-AECB-3BC08CC6C4EF}"/>
                </a:ext>
              </a:extLst>
            </p:cNvPr>
            <p:cNvCxnSpPr/>
            <p:nvPr/>
          </p:nvCxnSpPr>
          <p:spPr>
            <a:xfrm flipH="1">
              <a:off x="5400297" y="1064323"/>
              <a:ext cx="418131" cy="156404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D4066A62-7E1A-4D8A-AD08-9B61E1F16147}"/>
                </a:ext>
              </a:extLst>
            </p:cNvPr>
            <p:cNvCxnSpPr/>
            <p:nvPr/>
          </p:nvCxnSpPr>
          <p:spPr>
            <a:xfrm flipH="1">
              <a:off x="4068563" y="1053325"/>
              <a:ext cx="314202" cy="261487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75F42717-FDF0-4F9F-BAA6-F5AF2E2618CB}"/>
                </a:ext>
              </a:extLst>
            </p:cNvPr>
            <p:cNvCxnSpPr/>
            <p:nvPr/>
          </p:nvCxnSpPr>
          <p:spPr>
            <a:xfrm>
              <a:off x="3145291" y="1053325"/>
              <a:ext cx="398795" cy="41055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8CFDDDEC-C845-4F23-B199-CBC5833D8125}"/>
                </a:ext>
              </a:extLst>
            </p:cNvPr>
            <p:cNvCxnSpPr/>
            <p:nvPr/>
          </p:nvCxnSpPr>
          <p:spPr>
            <a:xfrm>
              <a:off x="2717493" y="1053325"/>
              <a:ext cx="0" cy="320139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59">
              <a:extLst>
                <a:ext uri="{FF2B5EF4-FFF2-40B4-BE49-F238E27FC236}">
                  <a16:creationId xmlns:a16="http://schemas.microsoft.com/office/drawing/2014/main" id="{A68E36ED-BB43-4A33-A752-0A5363D5A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751" y="611463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volné nukleotidy</a:t>
              </a:r>
            </a:p>
          </p:txBody>
        </p:sp>
        <p:sp>
          <p:nvSpPr>
            <p:cNvPr id="41" name="TextovéPole 60">
              <a:extLst>
                <a:ext uri="{FF2B5EF4-FFF2-40B4-BE49-F238E27FC236}">
                  <a16:creationId xmlns:a16="http://schemas.microsoft.com/office/drawing/2014/main" id="{59F31DA9-71C9-41F6-8964-21945E78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029" y="631971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enzym polymeráza</a:t>
              </a:r>
            </a:p>
          </p:txBody>
        </p:sp>
        <p:sp>
          <p:nvSpPr>
            <p:cNvPr id="42" name="TextovéPole 61">
              <a:extLst>
                <a:ext uri="{FF2B5EF4-FFF2-40B4-BE49-F238E27FC236}">
                  <a16:creationId xmlns:a16="http://schemas.microsoft.com/office/drawing/2014/main" id="{E0F01839-235D-4068-A944-87824568D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033" y="620688"/>
              <a:ext cx="1074583" cy="35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primerový pár</a:t>
              </a:r>
            </a:p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F         R</a:t>
              </a:r>
            </a:p>
          </p:txBody>
        </p:sp>
        <p:sp>
          <p:nvSpPr>
            <p:cNvPr id="43" name="TextovéPole 62">
              <a:extLst>
                <a:ext uri="{FF2B5EF4-FFF2-40B4-BE49-F238E27FC236}">
                  <a16:creationId xmlns:a16="http://schemas.microsoft.com/office/drawing/2014/main" id="{93510D8E-D411-4DAC-A8BB-8D8E42BA4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9326" y="3987270"/>
              <a:ext cx="1074583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96°C</a:t>
              </a: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F8B72C54-CBEA-46B8-84EE-15B8FBC3EE4E}"/>
                </a:ext>
              </a:extLst>
            </p:cNvPr>
            <p:cNvSpPr txBox="1"/>
            <p:nvPr/>
          </p:nvSpPr>
          <p:spPr>
            <a:xfrm>
              <a:off x="1619672" y="2568587"/>
              <a:ext cx="281167" cy="1364469"/>
            </a:xfrm>
            <a:prstGeom prst="rect">
              <a:avLst/>
            </a:prstGeom>
            <a:solidFill>
              <a:srgbClr val="00B0F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denaturace</a:t>
              </a:r>
            </a:p>
          </p:txBody>
        </p: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F2813350-A4CA-4E78-95D5-4C5A9587671F}"/>
                </a:ext>
              </a:extLst>
            </p:cNvPr>
            <p:cNvCxnSpPr/>
            <p:nvPr/>
          </p:nvCxnSpPr>
          <p:spPr>
            <a:xfrm>
              <a:off x="1620202" y="2348543"/>
              <a:ext cx="496802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Šipka dolů 65">
              <a:extLst>
                <a:ext uri="{FF2B5EF4-FFF2-40B4-BE49-F238E27FC236}">
                  <a16:creationId xmlns:a16="http://schemas.microsoft.com/office/drawing/2014/main" id="{82E30B62-8A1D-4F89-A4B3-9B6CB430B623}"/>
                </a:ext>
              </a:extLst>
            </p:cNvPr>
            <p:cNvSpPr/>
            <p:nvPr/>
          </p:nvSpPr>
          <p:spPr>
            <a:xfrm>
              <a:off x="4280215" y="2115137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47" name="TextovéPole 66">
              <a:extLst>
                <a:ext uri="{FF2B5EF4-FFF2-40B4-BE49-F238E27FC236}">
                  <a16:creationId xmlns:a16="http://schemas.microsoft.com/office/drawing/2014/main" id="{9F035B93-F765-4133-A7DD-941E008DE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3" y="2071881"/>
              <a:ext cx="1604929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cílové místo primeru F</a:t>
              </a:r>
            </a:p>
          </p:txBody>
        </p:sp>
        <p:cxnSp>
          <p:nvCxnSpPr>
            <p:cNvPr id="48" name="Přímá spojnice se šipkou 47">
              <a:extLst>
                <a:ext uri="{FF2B5EF4-FFF2-40B4-BE49-F238E27FC236}">
                  <a16:creationId xmlns:a16="http://schemas.microsoft.com/office/drawing/2014/main" id="{D210AA84-F13F-4E67-AA39-6F604CB762AF}"/>
                </a:ext>
              </a:extLst>
            </p:cNvPr>
            <p:cNvCxnSpPr/>
            <p:nvPr/>
          </p:nvCxnSpPr>
          <p:spPr>
            <a:xfrm flipV="1">
              <a:off x="3180338" y="1887886"/>
              <a:ext cx="36254" cy="260265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ovéPole 68">
              <a:extLst>
                <a:ext uri="{FF2B5EF4-FFF2-40B4-BE49-F238E27FC236}">
                  <a16:creationId xmlns:a16="http://schemas.microsoft.com/office/drawing/2014/main" id="{17DC72A9-6C32-4A42-BD1E-5D0391815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573" y="2071881"/>
              <a:ext cx="1604929" cy="21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cílové místo primeru R</a:t>
              </a:r>
            </a:p>
          </p:txBody>
        </p:sp>
        <p:cxnSp>
          <p:nvCxnSpPr>
            <p:cNvPr id="50" name="Přímá spojnice se šipkou 49">
              <a:extLst>
                <a:ext uri="{FF2B5EF4-FFF2-40B4-BE49-F238E27FC236}">
                  <a16:creationId xmlns:a16="http://schemas.microsoft.com/office/drawing/2014/main" id="{9BC057BF-EDBB-4617-9CB2-72956A5C2ECE}"/>
                </a:ext>
              </a:extLst>
            </p:cNvPr>
            <p:cNvCxnSpPr/>
            <p:nvPr/>
          </p:nvCxnSpPr>
          <p:spPr>
            <a:xfrm flipH="1" flipV="1">
              <a:off x="5650451" y="1887886"/>
              <a:ext cx="219942" cy="238271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51700C0D-06EA-48CB-96BD-A06976851444}"/>
                </a:ext>
              </a:extLst>
            </p:cNvPr>
            <p:cNvSpPr txBox="1"/>
            <p:nvPr/>
          </p:nvSpPr>
          <p:spPr>
            <a:xfrm>
              <a:off x="1627015" y="550418"/>
              <a:ext cx="281167" cy="1775879"/>
            </a:xfrm>
            <a:prstGeom prst="rect">
              <a:avLst/>
            </a:prstGeom>
            <a:solidFill>
              <a:srgbClr val="FF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hlavní komponenty PCR směsi</a:t>
              </a: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76C522B3-C7DE-42A9-862B-47E056F06022}"/>
                </a:ext>
              </a:extLst>
            </p:cNvPr>
            <p:cNvSpPr txBox="1"/>
            <p:nvPr/>
          </p:nvSpPr>
          <p:spPr>
            <a:xfrm>
              <a:off x="1620376" y="2288139"/>
              <a:ext cx="755769" cy="213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start PCR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10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polymerázy.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9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7F1E460-1F43-4D6A-9352-0E425C06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C4069D-0AE4-4BEC-86A9-DEE1AC8C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6943FB8A-95D7-4BCF-B193-1C86A647139A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332656"/>
            <a:ext cx="8075240" cy="6120680"/>
            <a:chOff x="1603440" y="545234"/>
            <a:chExt cx="4996142" cy="417991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D4E93A-DE89-4667-A8AA-5EB7008F8B39}"/>
                </a:ext>
              </a:extLst>
            </p:cNvPr>
            <p:cNvSpPr/>
            <p:nvPr/>
          </p:nvSpPr>
          <p:spPr>
            <a:xfrm>
              <a:off x="1619189" y="548902"/>
              <a:ext cx="4969489" cy="417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045B001-677E-4ABF-889E-0D7C18607871}"/>
                </a:ext>
              </a:extLst>
            </p:cNvPr>
            <p:cNvSpPr/>
            <p:nvPr/>
          </p:nvSpPr>
          <p:spPr>
            <a:xfrm>
              <a:off x="1619189" y="548902"/>
              <a:ext cx="4980393" cy="1583670"/>
            </a:xfrm>
            <a:prstGeom prst="rect">
              <a:avLst/>
            </a:prstGeom>
            <a:solidFill>
              <a:srgbClr val="E6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9142F92-3B08-4155-9390-D653A54AA715}"/>
                </a:ext>
              </a:extLst>
            </p:cNvPr>
            <p:cNvSpPr/>
            <p:nvPr/>
          </p:nvSpPr>
          <p:spPr>
            <a:xfrm>
              <a:off x="1619189" y="2132573"/>
              <a:ext cx="4980393" cy="2592571"/>
            </a:xfrm>
            <a:prstGeom prst="rect">
              <a:avLst/>
            </a:prstGeom>
            <a:solidFill>
              <a:srgbClr val="FFF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Šipka dolů 26">
              <a:extLst>
                <a:ext uri="{FF2B5EF4-FFF2-40B4-BE49-F238E27FC236}">
                  <a16:creationId xmlns:a16="http://schemas.microsoft.com/office/drawing/2014/main" id="{33A4F732-1BF7-414A-9BBD-4CCD4C63C00F}"/>
                </a:ext>
              </a:extLst>
            </p:cNvPr>
            <p:cNvSpPr/>
            <p:nvPr/>
          </p:nvSpPr>
          <p:spPr>
            <a:xfrm>
              <a:off x="4280215" y="2924944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AB2EA9F-376D-4827-8F71-79AEBE37ED08}"/>
                </a:ext>
              </a:extLst>
            </p:cNvPr>
            <p:cNvSpPr txBox="1"/>
            <p:nvPr/>
          </p:nvSpPr>
          <p:spPr>
            <a:xfrm>
              <a:off x="1619672" y="2132856"/>
              <a:ext cx="281887" cy="1232485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elongace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8FD9EC-3D42-4D98-A436-970D22EAB736}"/>
                </a:ext>
              </a:extLst>
            </p:cNvPr>
            <p:cNvSpPr txBox="1"/>
            <p:nvPr/>
          </p:nvSpPr>
          <p:spPr>
            <a:xfrm>
              <a:off x="1627015" y="550419"/>
              <a:ext cx="281887" cy="1211822"/>
            </a:xfrm>
            <a:prstGeom prst="rect">
              <a:avLst/>
            </a:prstGeom>
            <a:solidFill>
              <a:srgbClr val="00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</a:t>
              </a:r>
              <a:r>
                <a:rPr lang="cs-CZ" sz="1200" b="1" dirty="0" err="1">
                  <a:solidFill>
                    <a:schemeClr val="tx1"/>
                  </a:solidFill>
                  <a:latin typeface="+mn-lt"/>
                  <a:ea typeface="+mn-ea"/>
                </a:rPr>
                <a:t>annealingu</a:t>
              </a:r>
              <a:endParaRPr lang="cs-CZ" sz="12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2203AAD3-C329-4512-A314-6146911A9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511" y="620688"/>
              <a:ext cx="4301350" cy="1406118"/>
              <a:chOff x="2283511" y="620688"/>
              <a:chExt cx="4301350" cy="1406118"/>
            </a:xfrm>
          </p:grpSpPr>
          <p:cxnSp>
            <p:nvCxnSpPr>
              <p:cNvPr id="90" name="Přímá spojnice se šipkou 89">
                <a:extLst>
                  <a:ext uri="{FF2B5EF4-FFF2-40B4-BE49-F238E27FC236}">
                    <a16:creationId xmlns:a16="http://schemas.microsoft.com/office/drawing/2014/main" id="{C68F9E7D-0BCA-47AB-9DB2-17C954EBD5CC}"/>
                  </a:ext>
                </a:extLst>
              </p:cNvPr>
              <p:cNvCxnSpPr/>
              <p:nvPr/>
            </p:nvCxnSpPr>
            <p:spPr>
              <a:xfrm flipV="1">
                <a:off x="3205016" y="1485652"/>
                <a:ext cx="14538" cy="258035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111">
                <a:extLst>
                  <a:ext uri="{FF2B5EF4-FFF2-40B4-BE49-F238E27FC236}">
                    <a16:creationId xmlns:a16="http://schemas.microsoft.com/office/drawing/2014/main" id="{E54B4FC2-5DFB-44BE-B16E-030CEB49E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436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R</a:t>
                </a:r>
              </a:p>
            </p:txBody>
          </p:sp>
          <p:cxnSp>
            <p:nvCxnSpPr>
              <p:cNvPr id="92" name="Přímá spojnice se šipkou 91">
                <a:extLst>
                  <a:ext uri="{FF2B5EF4-FFF2-40B4-BE49-F238E27FC236}">
                    <a16:creationId xmlns:a16="http://schemas.microsoft.com/office/drawing/2014/main" id="{53D2B3AC-56E6-4768-8CC1-9D3C80D279A8}"/>
                  </a:ext>
                </a:extLst>
              </p:cNvPr>
              <p:cNvCxnSpPr/>
              <p:nvPr/>
            </p:nvCxnSpPr>
            <p:spPr>
              <a:xfrm flipH="1" flipV="1">
                <a:off x="5798794" y="936566"/>
                <a:ext cx="69055" cy="790000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Skupina 113">
                <a:extLst>
                  <a:ext uri="{FF2B5EF4-FFF2-40B4-BE49-F238E27FC236}">
                    <a16:creationId xmlns:a16="http://schemas.microsoft.com/office/drawing/2014/main" id="{77370ACD-193E-4C91-A274-2DD3E3367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792" y="620688"/>
                <a:ext cx="4007829" cy="1105835"/>
                <a:chOff x="2423792" y="620688"/>
                <a:chExt cx="4007829" cy="1105835"/>
              </a:xfrm>
            </p:grpSpPr>
            <p:grpSp>
              <p:nvGrpSpPr>
                <p:cNvPr id="95" name="Skupina 115">
                  <a:extLst>
                    <a:ext uri="{FF2B5EF4-FFF2-40B4-BE49-F238E27FC236}">
                      <a16:creationId xmlns:a16="http://schemas.microsoft.com/office/drawing/2014/main" id="{D822EA01-25D5-4571-8CA2-4E5C9EC69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792" y="620688"/>
                  <a:ext cx="4007829" cy="898623"/>
                  <a:chOff x="2423792" y="684838"/>
                  <a:chExt cx="4007829" cy="898623"/>
                </a:xfrm>
              </p:grpSpPr>
              <p:grpSp>
                <p:nvGrpSpPr>
                  <p:cNvPr id="107" name="Skupina 127">
                    <a:extLst>
                      <a:ext uri="{FF2B5EF4-FFF2-40B4-BE49-F238E27FC236}">
                        <a16:creationId xmlns:a16="http://schemas.microsoft.com/office/drawing/2014/main" id="{59A7D286-8100-4DA4-B8C4-802BF2B27E0A}"/>
                      </a:ext>
                    </a:extLst>
                  </p:cNvPr>
                  <p:cNvGrpSpPr/>
                  <p:nvPr/>
                </p:nvGrpSpPr>
                <p:grpSpPr>
                  <a:xfrm>
                    <a:off x="2423792" y="836712"/>
                    <a:ext cx="4007829" cy="697665"/>
                    <a:chOff x="1784909" y="3245075"/>
                    <a:chExt cx="4645152" cy="759989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0" name="Volný tvar 130">
                      <a:extLst>
                        <a:ext uri="{FF2B5EF4-FFF2-40B4-BE49-F238E27FC236}">
                          <a16:creationId xmlns:a16="http://schemas.microsoft.com/office/drawing/2014/main" id="{6939EFF7-E75C-4CA7-A91C-6E886AB50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1485" y="3245075"/>
                      <a:ext cx="4608576" cy="37416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845613 w 4608576"/>
                        <a:gd name="connsiteY7" fmla="*/ 44214 h 374161"/>
                        <a:gd name="connsiteX8" fmla="*/ 3321101 w 4608576"/>
                        <a:gd name="connsiteY8" fmla="*/ 300246 h 374161"/>
                        <a:gd name="connsiteX9" fmla="*/ 3613709 w 4608576"/>
                        <a:gd name="connsiteY9" fmla="*/ 234409 h 374161"/>
                        <a:gd name="connsiteX10" fmla="*/ 4016045 w 4608576"/>
                        <a:gd name="connsiteY10" fmla="*/ 51529 h 374161"/>
                        <a:gd name="connsiteX11" fmla="*/ 4403750 w 4608576"/>
                        <a:gd name="connsiteY11" fmla="*/ 278300 h 374161"/>
                        <a:gd name="connsiteX12" fmla="*/ 4608576 w 4608576"/>
                        <a:gd name="connsiteY12" fmla="*/ 292930 h 374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08576" h="374161">
                          <a:moveTo>
                            <a:pt x="0" y="212463"/>
                          </a:moveTo>
                          <a:cubicBezTo>
                            <a:pt x="121310" y="297807"/>
                            <a:pt x="242621" y="383152"/>
                            <a:pt x="380390" y="373398"/>
                          </a:cubicBezTo>
                          <a:cubicBezTo>
                            <a:pt x="518160" y="363645"/>
                            <a:pt x="737615" y="174668"/>
                            <a:pt x="826617" y="153942"/>
                          </a:cubicBezTo>
                          <a:cubicBezTo>
                            <a:pt x="915619" y="133215"/>
                            <a:pt x="807110" y="274642"/>
                            <a:pt x="914400" y="249039"/>
                          </a:cubicBezTo>
                          <a:cubicBezTo>
                            <a:pt x="1021690" y="223436"/>
                            <a:pt x="1298448" y="8856"/>
                            <a:pt x="1470355" y="322"/>
                          </a:cubicBezTo>
                          <a:cubicBezTo>
                            <a:pt x="1642262" y="-8212"/>
                            <a:pt x="1788566" y="155161"/>
                            <a:pt x="1945843" y="197833"/>
                          </a:cubicBezTo>
                          <a:cubicBezTo>
                            <a:pt x="2103120" y="240505"/>
                            <a:pt x="2264054" y="281957"/>
                            <a:pt x="2414016" y="256354"/>
                          </a:cubicBezTo>
                          <a:cubicBezTo>
                            <a:pt x="2563978" y="230751"/>
                            <a:pt x="2694432" y="36899"/>
                            <a:pt x="2845613" y="44214"/>
                          </a:cubicBezTo>
                          <a:cubicBezTo>
                            <a:pt x="2996794" y="51529"/>
                            <a:pt x="3193085" y="268547"/>
                            <a:pt x="3321101" y="300246"/>
                          </a:cubicBezTo>
                          <a:cubicBezTo>
                            <a:pt x="3449117" y="331945"/>
                            <a:pt x="3497885" y="275862"/>
                            <a:pt x="3613709" y="234409"/>
                          </a:cubicBezTo>
                          <a:cubicBezTo>
                            <a:pt x="3729533" y="192956"/>
                            <a:pt x="3884372" y="44214"/>
                            <a:pt x="4016045" y="51529"/>
                          </a:cubicBezTo>
                          <a:cubicBezTo>
                            <a:pt x="4147718" y="58844"/>
                            <a:pt x="4304995" y="238067"/>
                            <a:pt x="4403750" y="278300"/>
                          </a:cubicBezTo>
                          <a:cubicBezTo>
                            <a:pt x="4502505" y="318534"/>
                            <a:pt x="4555540" y="305732"/>
                            <a:pt x="4608576" y="29293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1" name="Volný tvar 131">
                      <a:extLst>
                        <a:ext uri="{FF2B5EF4-FFF2-40B4-BE49-F238E27FC236}">
                          <a16:creationId xmlns:a16="http://schemas.microsoft.com/office/drawing/2014/main" id="{169276FE-679D-4501-B838-3DD4C6452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196" y="3296343"/>
                      <a:ext cx="402336" cy="18314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403750"/>
                        <a:gd name="connsiteY0" fmla="*/ 212463 h 374161"/>
                        <a:gd name="connsiteX1" fmla="*/ 380390 w 4403750"/>
                        <a:gd name="connsiteY1" fmla="*/ 373398 h 374161"/>
                        <a:gd name="connsiteX2" fmla="*/ 826617 w 4403750"/>
                        <a:gd name="connsiteY2" fmla="*/ 153942 h 374161"/>
                        <a:gd name="connsiteX3" fmla="*/ 914400 w 4403750"/>
                        <a:gd name="connsiteY3" fmla="*/ 249039 h 374161"/>
                        <a:gd name="connsiteX4" fmla="*/ 1470355 w 4403750"/>
                        <a:gd name="connsiteY4" fmla="*/ 322 h 374161"/>
                        <a:gd name="connsiteX5" fmla="*/ 1945843 w 4403750"/>
                        <a:gd name="connsiteY5" fmla="*/ 197833 h 374161"/>
                        <a:gd name="connsiteX6" fmla="*/ 2414016 w 4403750"/>
                        <a:gd name="connsiteY6" fmla="*/ 256354 h 374161"/>
                        <a:gd name="connsiteX7" fmla="*/ 2596896 w 4403750"/>
                        <a:gd name="connsiteY7" fmla="*/ 131996 h 374161"/>
                        <a:gd name="connsiteX8" fmla="*/ 2845613 w 4403750"/>
                        <a:gd name="connsiteY8" fmla="*/ 44214 h 374161"/>
                        <a:gd name="connsiteX9" fmla="*/ 3321101 w 4403750"/>
                        <a:gd name="connsiteY9" fmla="*/ 300246 h 374161"/>
                        <a:gd name="connsiteX10" fmla="*/ 3613709 w 4403750"/>
                        <a:gd name="connsiteY10" fmla="*/ 234409 h 374161"/>
                        <a:gd name="connsiteX11" fmla="*/ 4016045 w 4403750"/>
                        <a:gd name="connsiteY11" fmla="*/ 51529 h 374161"/>
                        <a:gd name="connsiteX12" fmla="*/ 4403750 w 4403750"/>
                        <a:gd name="connsiteY12" fmla="*/ 278300 h 374161"/>
                        <a:gd name="connsiteX0" fmla="*/ 0 w 4016045"/>
                        <a:gd name="connsiteY0" fmla="*/ 212463 h 374161"/>
                        <a:gd name="connsiteX1" fmla="*/ 380390 w 4016045"/>
                        <a:gd name="connsiteY1" fmla="*/ 373398 h 374161"/>
                        <a:gd name="connsiteX2" fmla="*/ 826617 w 4016045"/>
                        <a:gd name="connsiteY2" fmla="*/ 153942 h 374161"/>
                        <a:gd name="connsiteX3" fmla="*/ 914400 w 4016045"/>
                        <a:gd name="connsiteY3" fmla="*/ 249039 h 374161"/>
                        <a:gd name="connsiteX4" fmla="*/ 1470355 w 4016045"/>
                        <a:gd name="connsiteY4" fmla="*/ 322 h 374161"/>
                        <a:gd name="connsiteX5" fmla="*/ 1945843 w 4016045"/>
                        <a:gd name="connsiteY5" fmla="*/ 197833 h 374161"/>
                        <a:gd name="connsiteX6" fmla="*/ 2414016 w 4016045"/>
                        <a:gd name="connsiteY6" fmla="*/ 256354 h 374161"/>
                        <a:gd name="connsiteX7" fmla="*/ 2596896 w 4016045"/>
                        <a:gd name="connsiteY7" fmla="*/ 131996 h 374161"/>
                        <a:gd name="connsiteX8" fmla="*/ 2845613 w 4016045"/>
                        <a:gd name="connsiteY8" fmla="*/ 44214 h 374161"/>
                        <a:gd name="connsiteX9" fmla="*/ 3321101 w 4016045"/>
                        <a:gd name="connsiteY9" fmla="*/ 300246 h 374161"/>
                        <a:gd name="connsiteX10" fmla="*/ 3613709 w 4016045"/>
                        <a:gd name="connsiteY10" fmla="*/ 234409 h 374161"/>
                        <a:gd name="connsiteX11" fmla="*/ 4016045 w 4016045"/>
                        <a:gd name="connsiteY11" fmla="*/ 51529 h 374161"/>
                        <a:gd name="connsiteX0" fmla="*/ 0 w 3635655"/>
                        <a:gd name="connsiteY0" fmla="*/ 373398 h 373398"/>
                        <a:gd name="connsiteX1" fmla="*/ 446227 w 3635655"/>
                        <a:gd name="connsiteY1" fmla="*/ 153942 h 373398"/>
                        <a:gd name="connsiteX2" fmla="*/ 534010 w 3635655"/>
                        <a:gd name="connsiteY2" fmla="*/ 249039 h 373398"/>
                        <a:gd name="connsiteX3" fmla="*/ 1089965 w 3635655"/>
                        <a:gd name="connsiteY3" fmla="*/ 322 h 373398"/>
                        <a:gd name="connsiteX4" fmla="*/ 1565453 w 3635655"/>
                        <a:gd name="connsiteY4" fmla="*/ 197833 h 373398"/>
                        <a:gd name="connsiteX5" fmla="*/ 2033626 w 3635655"/>
                        <a:gd name="connsiteY5" fmla="*/ 256354 h 373398"/>
                        <a:gd name="connsiteX6" fmla="*/ 2216506 w 3635655"/>
                        <a:gd name="connsiteY6" fmla="*/ 131996 h 373398"/>
                        <a:gd name="connsiteX7" fmla="*/ 2465223 w 3635655"/>
                        <a:gd name="connsiteY7" fmla="*/ 44214 h 373398"/>
                        <a:gd name="connsiteX8" fmla="*/ 2940711 w 3635655"/>
                        <a:gd name="connsiteY8" fmla="*/ 300246 h 373398"/>
                        <a:gd name="connsiteX9" fmla="*/ 3233319 w 3635655"/>
                        <a:gd name="connsiteY9" fmla="*/ 234409 h 373398"/>
                        <a:gd name="connsiteX10" fmla="*/ 3635655 w 3635655"/>
                        <a:gd name="connsiteY10" fmla="*/ 51529 h 373398"/>
                        <a:gd name="connsiteX0" fmla="*/ 0 w 3189428"/>
                        <a:gd name="connsiteY0" fmla="*/ 153942 h 309556"/>
                        <a:gd name="connsiteX1" fmla="*/ 87783 w 3189428"/>
                        <a:gd name="connsiteY1" fmla="*/ 249039 h 309556"/>
                        <a:gd name="connsiteX2" fmla="*/ 643738 w 3189428"/>
                        <a:gd name="connsiteY2" fmla="*/ 322 h 309556"/>
                        <a:gd name="connsiteX3" fmla="*/ 1119226 w 3189428"/>
                        <a:gd name="connsiteY3" fmla="*/ 197833 h 309556"/>
                        <a:gd name="connsiteX4" fmla="*/ 1587399 w 3189428"/>
                        <a:gd name="connsiteY4" fmla="*/ 256354 h 309556"/>
                        <a:gd name="connsiteX5" fmla="*/ 1770279 w 3189428"/>
                        <a:gd name="connsiteY5" fmla="*/ 131996 h 309556"/>
                        <a:gd name="connsiteX6" fmla="*/ 2018996 w 3189428"/>
                        <a:gd name="connsiteY6" fmla="*/ 44214 h 309556"/>
                        <a:gd name="connsiteX7" fmla="*/ 2494484 w 3189428"/>
                        <a:gd name="connsiteY7" fmla="*/ 300246 h 309556"/>
                        <a:gd name="connsiteX8" fmla="*/ 2787092 w 3189428"/>
                        <a:gd name="connsiteY8" fmla="*/ 234409 h 309556"/>
                        <a:gd name="connsiteX9" fmla="*/ 3189428 w 3189428"/>
                        <a:gd name="connsiteY9" fmla="*/ 51529 h 309556"/>
                        <a:gd name="connsiteX0" fmla="*/ 0 w 3101645"/>
                        <a:gd name="connsiteY0" fmla="*/ 249039 h 309556"/>
                        <a:gd name="connsiteX1" fmla="*/ 555955 w 3101645"/>
                        <a:gd name="connsiteY1" fmla="*/ 322 h 309556"/>
                        <a:gd name="connsiteX2" fmla="*/ 1031443 w 3101645"/>
                        <a:gd name="connsiteY2" fmla="*/ 197833 h 309556"/>
                        <a:gd name="connsiteX3" fmla="*/ 1499616 w 3101645"/>
                        <a:gd name="connsiteY3" fmla="*/ 256354 h 309556"/>
                        <a:gd name="connsiteX4" fmla="*/ 1682496 w 3101645"/>
                        <a:gd name="connsiteY4" fmla="*/ 131996 h 309556"/>
                        <a:gd name="connsiteX5" fmla="*/ 1931213 w 3101645"/>
                        <a:gd name="connsiteY5" fmla="*/ 44214 h 309556"/>
                        <a:gd name="connsiteX6" fmla="*/ 2406701 w 3101645"/>
                        <a:gd name="connsiteY6" fmla="*/ 300246 h 309556"/>
                        <a:gd name="connsiteX7" fmla="*/ 2699309 w 3101645"/>
                        <a:gd name="connsiteY7" fmla="*/ 234409 h 309556"/>
                        <a:gd name="connsiteX8" fmla="*/ 3101645 w 3101645"/>
                        <a:gd name="connsiteY8" fmla="*/ 51529 h 309556"/>
                        <a:gd name="connsiteX0" fmla="*/ 0 w 2545690"/>
                        <a:gd name="connsiteY0" fmla="*/ 322 h 309556"/>
                        <a:gd name="connsiteX1" fmla="*/ 475488 w 2545690"/>
                        <a:gd name="connsiteY1" fmla="*/ 197833 h 309556"/>
                        <a:gd name="connsiteX2" fmla="*/ 943661 w 2545690"/>
                        <a:gd name="connsiteY2" fmla="*/ 256354 h 309556"/>
                        <a:gd name="connsiteX3" fmla="*/ 1126541 w 2545690"/>
                        <a:gd name="connsiteY3" fmla="*/ 131996 h 309556"/>
                        <a:gd name="connsiteX4" fmla="*/ 1375258 w 2545690"/>
                        <a:gd name="connsiteY4" fmla="*/ 44214 h 309556"/>
                        <a:gd name="connsiteX5" fmla="*/ 1850746 w 2545690"/>
                        <a:gd name="connsiteY5" fmla="*/ 300246 h 309556"/>
                        <a:gd name="connsiteX6" fmla="*/ 2143354 w 2545690"/>
                        <a:gd name="connsiteY6" fmla="*/ 234409 h 309556"/>
                        <a:gd name="connsiteX7" fmla="*/ 2545690 w 2545690"/>
                        <a:gd name="connsiteY7" fmla="*/ 51529 h 309556"/>
                        <a:gd name="connsiteX0" fmla="*/ 0 w 2070202"/>
                        <a:gd name="connsiteY0" fmla="*/ 159442 h 271165"/>
                        <a:gd name="connsiteX1" fmla="*/ 468173 w 2070202"/>
                        <a:gd name="connsiteY1" fmla="*/ 217963 h 271165"/>
                        <a:gd name="connsiteX2" fmla="*/ 651053 w 2070202"/>
                        <a:gd name="connsiteY2" fmla="*/ 93605 h 271165"/>
                        <a:gd name="connsiteX3" fmla="*/ 899770 w 2070202"/>
                        <a:gd name="connsiteY3" fmla="*/ 5823 h 271165"/>
                        <a:gd name="connsiteX4" fmla="*/ 1375258 w 2070202"/>
                        <a:gd name="connsiteY4" fmla="*/ 261855 h 271165"/>
                        <a:gd name="connsiteX5" fmla="*/ 1667866 w 2070202"/>
                        <a:gd name="connsiteY5" fmla="*/ 196018 h 271165"/>
                        <a:gd name="connsiteX6" fmla="*/ 2070202 w 2070202"/>
                        <a:gd name="connsiteY6" fmla="*/ 13138 h 271165"/>
                        <a:gd name="connsiteX0" fmla="*/ 0 w 1602029"/>
                        <a:gd name="connsiteY0" fmla="*/ 217963 h 271165"/>
                        <a:gd name="connsiteX1" fmla="*/ 182880 w 1602029"/>
                        <a:gd name="connsiteY1" fmla="*/ 93605 h 271165"/>
                        <a:gd name="connsiteX2" fmla="*/ 431597 w 1602029"/>
                        <a:gd name="connsiteY2" fmla="*/ 5823 h 271165"/>
                        <a:gd name="connsiteX3" fmla="*/ 907085 w 1602029"/>
                        <a:gd name="connsiteY3" fmla="*/ 261855 h 271165"/>
                        <a:gd name="connsiteX4" fmla="*/ 1199693 w 1602029"/>
                        <a:gd name="connsiteY4" fmla="*/ 196018 h 271165"/>
                        <a:gd name="connsiteX5" fmla="*/ 1602029 w 1602029"/>
                        <a:gd name="connsiteY5" fmla="*/ 13138 h 271165"/>
                        <a:gd name="connsiteX0" fmla="*/ 0 w 1419149"/>
                        <a:gd name="connsiteY0" fmla="*/ 93605 h 271165"/>
                        <a:gd name="connsiteX1" fmla="*/ 248717 w 1419149"/>
                        <a:gd name="connsiteY1" fmla="*/ 5823 h 271165"/>
                        <a:gd name="connsiteX2" fmla="*/ 724205 w 1419149"/>
                        <a:gd name="connsiteY2" fmla="*/ 261855 h 271165"/>
                        <a:gd name="connsiteX3" fmla="*/ 1016813 w 1419149"/>
                        <a:gd name="connsiteY3" fmla="*/ 196018 h 271165"/>
                        <a:gd name="connsiteX4" fmla="*/ 1419149 w 1419149"/>
                        <a:gd name="connsiteY4" fmla="*/ 13138 h 271165"/>
                        <a:gd name="connsiteX0" fmla="*/ 0 w 1170432"/>
                        <a:gd name="connsiteY0" fmla="*/ 0 h 265342"/>
                        <a:gd name="connsiteX1" fmla="*/ 475488 w 1170432"/>
                        <a:gd name="connsiteY1" fmla="*/ 256032 h 265342"/>
                        <a:gd name="connsiteX2" fmla="*/ 768096 w 1170432"/>
                        <a:gd name="connsiteY2" fmla="*/ 190195 h 265342"/>
                        <a:gd name="connsiteX3" fmla="*/ 1170432 w 1170432"/>
                        <a:gd name="connsiteY3" fmla="*/ 7315 h 265342"/>
                        <a:gd name="connsiteX0" fmla="*/ 0 w 694944"/>
                        <a:gd name="connsiteY0" fmla="*/ 248978 h 258288"/>
                        <a:gd name="connsiteX1" fmla="*/ 292608 w 694944"/>
                        <a:gd name="connsiteY1" fmla="*/ 183141 h 258288"/>
                        <a:gd name="connsiteX2" fmla="*/ 694944 w 694944"/>
                        <a:gd name="connsiteY2" fmla="*/ 261 h 258288"/>
                        <a:gd name="connsiteX0" fmla="*/ 0 w 402336"/>
                        <a:gd name="connsiteY0" fmla="*/ 183141 h 183141"/>
                        <a:gd name="connsiteX1" fmla="*/ 402336 w 402336"/>
                        <a:gd name="connsiteY1" fmla="*/ 261 h 183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2336" h="183141">
                          <a:moveTo>
                            <a:pt x="0" y="183141"/>
                          </a:moveTo>
                          <a:cubicBezTo>
                            <a:pt x="115824" y="141688"/>
                            <a:pt x="270663" y="-7054"/>
                            <a:pt x="402336" y="26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57D3FF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2" name="Volný tvar 132">
                      <a:extLst>
                        <a:ext uri="{FF2B5EF4-FFF2-40B4-BE49-F238E27FC236}">
                          <a16:creationId xmlns:a16="http://schemas.microsoft.com/office/drawing/2014/main" id="{07830624-9299-4ED3-B959-2F204216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4909" y="3667399"/>
                      <a:ext cx="4542739" cy="337665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42739" h="337665">
                          <a:moveTo>
                            <a:pt x="4542739" y="168835"/>
                          </a:moveTo>
                          <a:cubicBezTo>
                            <a:pt x="4445203" y="230404"/>
                            <a:pt x="4347667" y="291974"/>
                            <a:pt x="4074566" y="263933"/>
                          </a:cubicBezTo>
                          <a:cubicBezTo>
                            <a:pt x="3801465" y="235892"/>
                            <a:pt x="3189427" y="12778"/>
                            <a:pt x="2904134" y="586"/>
                          </a:cubicBezTo>
                          <a:cubicBezTo>
                            <a:pt x="2618841" y="-11606"/>
                            <a:pt x="2545689" y="170055"/>
                            <a:pt x="2362809" y="190781"/>
                          </a:cubicBezTo>
                          <a:cubicBezTo>
                            <a:pt x="2179929" y="211507"/>
                            <a:pt x="1960473" y="100560"/>
                            <a:pt x="1806854" y="124944"/>
                          </a:cubicBezTo>
                          <a:cubicBezTo>
                            <a:pt x="1653235" y="149328"/>
                            <a:pt x="1638604" y="327331"/>
                            <a:pt x="1441094" y="337085"/>
                          </a:cubicBezTo>
                          <a:cubicBezTo>
                            <a:pt x="1243584" y="346839"/>
                            <a:pt x="801014" y="231015"/>
                            <a:pt x="621792" y="183466"/>
                          </a:cubicBezTo>
                          <a:cubicBezTo>
                            <a:pt x="442570" y="135917"/>
                            <a:pt x="469392" y="44477"/>
                            <a:pt x="365760" y="51792"/>
                          </a:cubicBezTo>
                          <a:cubicBezTo>
                            <a:pt x="262128" y="59107"/>
                            <a:pt x="0" y="227357"/>
                            <a:pt x="0" y="22735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3" name="Volný tvar 133">
                      <a:extLst>
                        <a:ext uri="{FF2B5EF4-FFF2-40B4-BE49-F238E27FC236}">
                          <a16:creationId xmlns:a16="http://schemas.microsoft.com/office/drawing/2014/main" id="{E77AF923-227E-47D8-8A41-D3002032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6699" y="3850865"/>
                      <a:ext cx="566671" cy="132334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  <a:gd name="connsiteX0" fmla="*/ 4074566 w 4074566"/>
                        <a:gd name="connsiteY0" fmla="*/ 263933 h 337665"/>
                        <a:gd name="connsiteX1" fmla="*/ 2904134 w 4074566"/>
                        <a:gd name="connsiteY1" fmla="*/ 586 h 337665"/>
                        <a:gd name="connsiteX2" fmla="*/ 2362809 w 4074566"/>
                        <a:gd name="connsiteY2" fmla="*/ 190781 h 337665"/>
                        <a:gd name="connsiteX3" fmla="*/ 1806854 w 4074566"/>
                        <a:gd name="connsiteY3" fmla="*/ 124944 h 337665"/>
                        <a:gd name="connsiteX4" fmla="*/ 1441094 w 4074566"/>
                        <a:gd name="connsiteY4" fmla="*/ 337085 h 337665"/>
                        <a:gd name="connsiteX5" fmla="*/ 621792 w 4074566"/>
                        <a:gd name="connsiteY5" fmla="*/ 183466 h 337665"/>
                        <a:gd name="connsiteX6" fmla="*/ 365760 w 4074566"/>
                        <a:gd name="connsiteY6" fmla="*/ 51792 h 337665"/>
                        <a:gd name="connsiteX7" fmla="*/ 0 w 4074566"/>
                        <a:gd name="connsiteY7" fmla="*/ 227357 h 337665"/>
                        <a:gd name="connsiteX0" fmla="*/ 2904134 w 2904134"/>
                        <a:gd name="connsiteY0" fmla="*/ 586 h 337665"/>
                        <a:gd name="connsiteX1" fmla="*/ 2362809 w 2904134"/>
                        <a:gd name="connsiteY1" fmla="*/ 190781 h 337665"/>
                        <a:gd name="connsiteX2" fmla="*/ 1806854 w 2904134"/>
                        <a:gd name="connsiteY2" fmla="*/ 124944 h 337665"/>
                        <a:gd name="connsiteX3" fmla="*/ 1441094 w 2904134"/>
                        <a:gd name="connsiteY3" fmla="*/ 337085 h 337665"/>
                        <a:gd name="connsiteX4" fmla="*/ 621792 w 2904134"/>
                        <a:gd name="connsiteY4" fmla="*/ 183466 h 337665"/>
                        <a:gd name="connsiteX5" fmla="*/ 365760 w 2904134"/>
                        <a:gd name="connsiteY5" fmla="*/ 51792 h 337665"/>
                        <a:gd name="connsiteX6" fmla="*/ 0 w 2904134"/>
                        <a:gd name="connsiteY6" fmla="*/ 227357 h 337665"/>
                        <a:gd name="connsiteX0" fmla="*/ 2362809 w 2362809"/>
                        <a:gd name="connsiteY0" fmla="*/ 139403 h 286287"/>
                        <a:gd name="connsiteX1" fmla="*/ 1806854 w 2362809"/>
                        <a:gd name="connsiteY1" fmla="*/ 73566 h 286287"/>
                        <a:gd name="connsiteX2" fmla="*/ 1441094 w 2362809"/>
                        <a:gd name="connsiteY2" fmla="*/ 285707 h 286287"/>
                        <a:gd name="connsiteX3" fmla="*/ 621792 w 2362809"/>
                        <a:gd name="connsiteY3" fmla="*/ 132088 h 286287"/>
                        <a:gd name="connsiteX4" fmla="*/ 365760 w 2362809"/>
                        <a:gd name="connsiteY4" fmla="*/ 414 h 286287"/>
                        <a:gd name="connsiteX5" fmla="*/ 0 w 2362809"/>
                        <a:gd name="connsiteY5" fmla="*/ 175979 h 286287"/>
                        <a:gd name="connsiteX0" fmla="*/ 1806854 w 1806854"/>
                        <a:gd name="connsiteY0" fmla="*/ 73566 h 286287"/>
                        <a:gd name="connsiteX1" fmla="*/ 1441094 w 1806854"/>
                        <a:gd name="connsiteY1" fmla="*/ 285707 h 286287"/>
                        <a:gd name="connsiteX2" fmla="*/ 621792 w 1806854"/>
                        <a:gd name="connsiteY2" fmla="*/ 132088 h 286287"/>
                        <a:gd name="connsiteX3" fmla="*/ 365760 w 1806854"/>
                        <a:gd name="connsiteY3" fmla="*/ 414 h 286287"/>
                        <a:gd name="connsiteX4" fmla="*/ 0 w 1806854"/>
                        <a:gd name="connsiteY4" fmla="*/ 175979 h 286287"/>
                        <a:gd name="connsiteX0" fmla="*/ 1441094 w 1441094"/>
                        <a:gd name="connsiteY0" fmla="*/ 285707 h 286287"/>
                        <a:gd name="connsiteX1" fmla="*/ 621792 w 1441094"/>
                        <a:gd name="connsiteY1" fmla="*/ 132088 h 286287"/>
                        <a:gd name="connsiteX2" fmla="*/ 365760 w 1441094"/>
                        <a:gd name="connsiteY2" fmla="*/ 414 h 286287"/>
                        <a:gd name="connsiteX3" fmla="*/ 0 w 1441094"/>
                        <a:gd name="connsiteY3" fmla="*/ 175979 h 286287"/>
                        <a:gd name="connsiteX0" fmla="*/ 1075334 w 1075334"/>
                        <a:gd name="connsiteY0" fmla="*/ 285707 h 286287"/>
                        <a:gd name="connsiteX1" fmla="*/ 256032 w 1075334"/>
                        <a:gd name="connsiteY1" fmla="*/ 132088 h 286287"/>
                        <a:gd name="connsiteX2" fmla="*/ 0 w 1075334"/>
                        <a:gd name="connsiteY2" fmla="*/ 414 h 286287"/>
                        <a:gd name="connsiteX0" fmla="*/ 819302 w 819302"/>
                        <a:gd name="connsiteY0" fmla="*/ 153619 h 154199"/>
                        <a:gd name="connsiteX1" fmla="*/ 0 w 819302"/>
                        <a:gd name="connsiteY1" fmla="*/ 0 h 154199"/>
                        <a:gd name="connsiteX0" fmla="*/ 819302 w 819302"/>
                        <a:gd name="connsiteY0" fmla="*/ 153619 h 153619"/>
                        <a:gd name="connsiteX1" fmla="*/ 475489 w 819302"/>
                        <a:gd name="connsiteY1" fmla="*/ 111422 h 153619"/>
                        <a:gd name="connsiteX2" fmla="*/ 0 w 819302"/>
                        <a:gd name="connsiteY2" fmla="*/ 0 h 153619"/>
                        <a:gd name="connsiteX0" fmla="*/ 819302 w 819302"/>
                        <a:gd name="connsiteY0" fmla="*/ 153619 h 153619"/>
                        <a:gd name="connsiteX1" fmla="*/ 563271 w 819302"/>
                        <a:gd name="connsiteY1" fmla="*/ 118737 h 153619"/>
                        <a:gd name="connsiteX2" fmla="*/ 0 w 819302"/>
                        <a:gd name="connsiteY2" fmla="*/ 0 h 153619"/>
                        <a:gd name="connsiteX0" fmla="*/ 563271 w 588486"/>
                        <a:gd name="connsiteY0" fmla="*/ 118737 h 131283"/>
                        <a:gd name="connsiteX1" fmla="*/ 0 w 588486"/>
                        <a:gd name="connsiteY1" fmla="*/ 0 h 131283"/>
                        <a:gd name="connsiteX0" fmla="*/ 563271 w 563271"/>
                        <a:gd name="connsiteY0" fmla="*/ 118737 h 118737"/>
                        <a:gd name="connsiteX1" fmla="*/ 0 w 563271"/>
                        <a:gd name="connsiteY1" fmla="*/ 0 h 118737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66671 w 566671"/>
                        <a:gd name="connsiteY0" fmla="*/ 132334 h 132334"/>
                        <a:gd name="connsiteX1" fmla="*/ 0 w 566671"/>
                        <a:gd name="connsiteY1" fmla="*/ 0 h 132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6671" h="132334">
                          <a:moveTo>
                            <a:pt x="566671" y="132334"/>
                          </a:moveTo>
                          <a:cubicBezTo>
                            <a:pt x="390044" y="92505"/>
                            <a:pt x="179222" y="4754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FF00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</p:grpSp>
              <p:sp>
                <p:nvSpPr>
                  <p:cNvPr id="108" name="Volný tvar 128">
                    <a:extLst>
                      <a:ext uri="{FF2B5EF4-FFF2-40B4-BE49-F238E27FC236}">
                        <a16:creationId xmlns:a16="http://schemas.microsoft.com/office/drawing/2014/main" id="{461AAD60-EB70-4854-9086-076029BA90B1}"/>
                      </a:ext>
                    </a:extLst>
                  </p:cNvPr>
                  <p:cNvSpPr/>
                  <p:nvPr/>
                </p:nvSpPr>
                <p:spPr>
                  <a:xfrm rot="7981464" flipH="1">
                    <a:off x="5459772" y="855830"/>
                    <a:ext cx="476935" cy="13568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C000"/>
                  </a:solidFill>
                  <a:ln w="28575">
                    <a:solidFill>
                      <a:srgbClr val="FFC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sp>
                <p:nvSpPr>
                  <p:cNvPr id="109" name="Volný tvar 129">
                    <a:extLst>
                      <a:ext uri="{FF2B5EF4-FFF2-40B4-BE49-F238E27FC236}">
                        <a16:creationId xmlns:a16="http://schemas.microsoft.com/office/drawing/2014/main" id="{FB7FCCFE-163D-46EB-9B3D-858DCAFE9135}"/>
                      </a:ext>
                    </a:extLst>
                  </p:cNvPr>
                  <p:cNvSpPr/>
                  <p:nvPr/>
                </p:nvSpPr>
                <p:spPr>
                  <a:xfrm rot="21418562" flipH="1">
                    <a:off x="2963931" y="1447078"/>
                    <a:ext cx="477323" cy="13696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</p:grpSp>
            <p:sp>
              <p:nvSpPr>
                <p:cNvPr id="96" name="Výseč 116">
                  <a:extLst>
                    <a:ext uri="{FF2B5EF4-FFF2-40B4-BE49-F238E27FC236}">
                      <a16:creationId xmlns:a16="http://schemas.microsoft.com/office/drawing/2014/main" id="{D59D18C5-DE27-482A-9DA7-D6C736C438C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4466736" y="855365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Vývojový diagram: paměť s přímým přístupem 96">
                  <a:extLst>
                    <a:ext uri="{FF2B5EF4-FFF2-40B4-BE49-F238E27FC236}">
                      <a16:creationId xmlns:a16="http://schemas.microsoft.com/office/drawing/2014/main" id="{E39F586C-79A7-4CC3-B5FE-22AA5F928C9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V="1">
                  <a:off x="5137665" y="1438356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Vývojový diagram: uložená data 97">
                  <a:extLst>
                    <a:ext uri="{FF2B5EF4-FFF2-40B4-BE49-F238E27FC236}">
                      <a16:creationId xmlns:a16="http://schemas.microsoft.com/office/drawing/2014/main" id="{47F3FEE3-CA39-4861-B290-D21A33967E4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3755212" y="1027569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Slza 98">
                  <a:extLst>
                    <a:ext uri="{FF2B5EF4-FFF2-40B4-BE49-F238E27FC236}">
                      <a16:creationId xmlns:a16="http://schemas.microsoft.com/office/drawing/2014/main" id="{F82069B0-2371-42E9-9CA1-7908330B3E2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H="1">
                  <a:off x="3903638" y="1590347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Vývojový diagram: paměť s přímým přístupem 99">
                  <a:extLst>
                    <a:ext uri="{FF2B5EF4-FFF2-40B4-BE49-F238E27FC236}">
                      <a16:creationId xmlns:a16="http://schemas.microsoft.com/office/drawing/2014/main" id="{B8CD6DF3-6E03-4587-B2F8-CDFED763A0F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3091514" y="727814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Výseč 121">
                  <a:extLst>
                    <a:ext uri="{FF2B5EF4-FFF2-40B4-BE49-F238E27FC236}">
                      <a16:creationId xmlns:a16="http://schemas.microsoft.com/office/drawing/2014/main" id="{ADEE0B92-23E3-4770-AFE6-CFCB5F40B2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5708529" y="15808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Slza 101">
                  <a:extLst>
                    <a:ext uri="{FF2B5EF4-FFF2-40B4-BE49-F238E27FC236}">
                      <a16:creationId xmlns:a16="http://schemas.microsoft.com/office/drawing/2014/main" id="{4DA91D26-E3F4-4783-92AB-2208FD06F6F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278266" y="1607480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Vývojový diagram: uložená data 102">
                  <a:extLst>
                    <a:ext uri="{FF2B5EF4-FFF2-40B4-BE49-F238E27FC236}">
                      <a16:creationId xmlns:a16="http://schemas.microsoft.com/office/drawing/2014/main" id="{3A1E5DF5-6993-4A4B-86F7-BF0533D2F7B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5379643" y="689336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Šestnácticípá hvězda 124">
                  <a:extLst>
                    <a:ext uri="{FF2B5EF4-FFF2-40B4-BE49-F238E27FC236}">
                      <a16:creationId xmlns:a16="http://schemas.microsoft.com/office/drawing/2014/main" id="{CDF1376A-216C-4C23-8F52-CFEE7B6FF47B}"/>
                    </a:ext>
                  </a:extLst>
                </p:cNvPr>
                <p:cNvSpPr/>
                <p:nvPr/>
              </p:nvSpPr>
              <p:spPr>
                <a:xfrm>
                  <a:off x="2531530" y="662386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Šestnácticípá hvězda 125">
                  <a:extLst>
                    <a:ext uri="{FF2B5EF4-FFF2-40B4-BE49-F238E27FC236}">
                      <a16:creationId xmlns:a16="http://schemas.microsoft.com/office/drawing/2014/main" id="{C9671BDA-31B8-421A-9094-7C6390EDB933}"/>
                    </a:ext>
                  </a:extLst>
                </p:cNvPr>
                <p:cNvSpPr/>
                <p:nvPr/>
              </p:nvSpPr>
              <p:spPr>
                <a:xfrm>
                  <a:off x="6085849" y="620688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6" name="Šestnácticípá hvězda 126">
                  <a:extLst>
                    <a:ext uri="{FF2B5EF4-FFF2-40B4-BE49-F238E27FC236}">
                      <a16:creationId xmlns:a16="http://schemas.microsoft.com/office/drawing/2014/main" id="{74BE1611-EE4E-4DE0-A6C0-EDCC8FBAA931}"/>
                    </a:ext>
                  </a:extLst>
                </p:cNvPr>
                <p:cNvSpPr/>
                <p:nvPr/>
              </p:nvSpPr>
              <p:spPr>
                <a:xfrm>
                  <a:off x="4510191" y="1452263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94" name="TextovéPole 114">
                <a:extLst>
                  <a:ext uri="{FF2B5EF4-FFF2-40B4-BE49-F238E27FC236}">
                    <a16:creationId xmlns:a16="http://schemas.microsoft.com/office/drawing/2014/main" id="{63E469A9-3995-48D3-9D7C-1D7C5F6A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511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F</a:t>
                </a:r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06CA5C-CCEC-42A9-A841-8693A9AB3C42}"/>
                </a:ext>
              </a:extLst>
            </p:cNvPr>
            <p:cNvCxnSpPr/>
            <p:nvPr/>
          </p:nvCxnSpPr>
          <p:spPr>
            <a:xfrm>
              <a:off x="1628881" y="561131"/>
              <a:ext cx="4968278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Výseč 33">
              <a:extLst>
                <a:ext uri="{FF2B5EF4-FFF2-40B4-BE49-F238E27FC236}">
                  <a16:creationId xmlns:a16="http://schemas.microsoft.com/office/drawing/2014/main" id="{2C5A12AA-B683-4B0B-B9AB-A122BC4A17BD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84899" y="119481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573EBDBF-8590-43EB-A43B-EF6A78298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72" y="4095238"/>
              <a:ext cx="4977829" cy="629906"/>
              <a:chOff x="1619672" y="4095238"/>
              <a:chExt cx="4977829" cy="62990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4BF602B-D4EF-4A72-972F-BFF3BF4C329E}"/>
                  </a:ext>
                </a:extLst>
              </p:cNvPr>
              <p:cNvSpPr/>
              <p:nvPr/>
            </p:nvSpPr>
            <p:spPr>
              <a:xfrm>
                <a:off x="1628881" y="4095344"/>
                <a:ext cx="4968278" cy="629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435A92A8-B96D-43BA-9740-2D8067E6744E}"/>
                  </a:ext>
                </a:extLst>
              </p:cNvPr>
              <p:cNvSpPr txBox="1"/>
              <p:nvPr/>
            </p:nvSpPr>
            <p:spPr>
              <a:xfrm>
                <a:off x="1619672" y="4095238"/>
                <a:ext cx="422830" cy="62783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vert="vert27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solidFill>
                      <a:schemeClr val="tx1"/>
                    </a:solidFill>
                    <a:latin typeface="+mn-lt"/>
                    <a:ea typeface="+mn-ea"/>
                  </a:rPr>
                  <a:t>denaturace 2. cyklus</a:t>
                </a:r>
              </a:p>
            </p:txBody>
          </p: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49B87FDE-B86E-4AEB-8624-CAECD604855D}"/>
                  </a:ext>
                </a:extLst>
              </p:cNvPr>
              <p:cNvCxnSpPr/>
              <p:nvPr/>
            </p:nvCxnSpPr>
            <p:spPr>
              <a:xfrm>
                <a:off x="1619189" y="4106351"/>
                <a:ext cx="496827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Šipka dolů 109">
                <a:extLst>
                  <a:ext uri="{FF2B5EF4-FFF2-40B4-BE49-F238E27FC236}">
                    <a16:creationId xmlns:a16="http://schemas.microsoft.com/office/drawing/2014/main" id="{9F939261-7F94-46B3-BB21-51F5A5C24DB5}"/>
                  </a:ext>
                </a:extLst>
              </p:cNvPr>
              <p:cNvSpPr/>
              <p:nvPr/>
            </p:nvSpPr>
            <p:spPr>
              <a:xfrm>
                <a:off x="1880869" y="4096568"/>
                <a:ext cx="530628" cy="626131"/>
              </a:xfrm>
              <a:prstGeom prst="downArrow">
                <a:avLst>
                  <a:gd name="adj1" fmla="val 50000"/>
                  <a:gd name="adj2" fmla="val 24509"/>
                </a:avLst>
              </a:prstGeom>
              <a:gradFill>
                <a:gsLst>
                  <a:gs pos="21000">
                    <a:srgbClr val="FF0000"/>
                  </a:gs>
                  <a:gs pos="6000">
                    <a:srgbClr val="FF99F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5" name="Skupina 35">
              <a:extLst>
                <a:ext uri="{FF2B5EF4-FFF2-40B4-BE49-F238E27FC236}">
                  <a16:creationId xmlns:a16="http://schemas.microsoft.com/office/drawing/2014/main" id="{9C3E5C0C-213A-4D67-B36C-ECE222D03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792" y="2092807"/>
              <a:ext cx="4007829" cy="898623"/>
              <a:chOff x="2423792" y="684838"/>
              <a:chExt cx="4007829" cy="898623"/>
            </a:xfrm>
          </p:grpSpPr>
          <p:grpSp>
            <p:nvGrpSpPr>
              <p:cNvPr id="79" name="Skupina 99">
                <a:extLst>
                  <a:ext uri="{FF2B5EF4-FFF2-40B4-BE49-F238E27FC236}">
                    <a16:creationId xmlns:a16="http://schemas.microsoft.com/office/drawing/2014/main" id="{8959F8D4-21AD-41B2-982C-958299D4CB61}"/>
                  </a:ext>
                </a:extLst>
              </p:cNvPr>
              <p:cNvGrpSpPr/>
              <p:nvPr/>
            </p:nvGrpSpPr>
            <p:grpSpPr>
              <a:xfrm>
                <a:off x="2423792" y="836712"/>
                <a:ext cx="4007829" cy="697665"/>
                <a:chOff x="1784909" y="3245075"/>
                <a:chExt cx="4645152" cy="75998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Volný tvar 102">
                  <a:extLst>
                    <a:ext uri="{FF2B5EF4-FFF2-40B4-BE49-F238E27FC236}">
                      <a16:creationId xmlns:a16="http://schemas.microsoft.com/office/drawing/2014/main" id="{75795333-5DB0-4145-8369-89256EA9536C}"/>
                    </a:ext>
                  </a:extLst>
                </p:cNvPr>
                <p:cNvSpPr/>
                <p:nvPr/>
              </p:nvSpPr>
              <p:spPr>
                <a:xfrm>
                  <a:off x="1821485" y="3245075"/>
                  <a:ext cx="4608576" cy="37416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845613 w 4608576"/>
                    <a:gd name="connsiteY7" fmla="*/ 44214 h 374161"/>
                    <a:gd name="connsiteX8" fmla="*/ 3321101 w 4608576"/>
                    <a:gd name="connsiteY8" fmla="*/ 300246 h 374161"/>
                    <a:gd name="connsiteX9" fmla="*/ 3613709 w 4608576"/>
                    <a:gd name="connsiteY9" fmla="*/ 234409 h 374161"/>
                    <a:gd name="connsiteX10" fmla="*/ 4016045 w 4608576"/>
                    <a:gd name="connsiteY10" fmla="*/ 51529 h 374161"/>
                    <a:gd name="connsiteX11" fmla="*/ 4403750 w 4608576"/>
                    <a:gd name="connsiteY11" fmla="*/ 278300 h 374161"/>
                    <a:gd name="connsiteX12" fmla="*/ 4608576 w 4608576"/>
                    <a:gd name="connsiteY12" fmla="*/ 292930 h 37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08576" h="374161">
                      <a:moveTo>
                        <a:pt x="0" y="212463"/>
                      </a:moveTo>
                      <a:cubicBezTo>
                        <a:pt x="121310" y="297807"/>
                        <a:pt x="242621" y="383152"/>
                        <a:pt x="380390" y="373398"/>
                      </a:cubicBezTo>
                      <a:cubicBezTo>
                        <a:pt x="518160" y="363645"/>
                        <a:pt x="737615" y="174668"/>
                        <a:pt x="826617" y="153942"/>
                      </a:cubicBezTo>
                      <a:cubicBezTo>
                        <a:pt x="915619" y="133215"/>
                        <a:pt x="807110" y="274642"/>
                        <a:pt x="914400" y="249039"/>
                      </a:cubicBezTo>
                      <a:cubicBezTo>
                        <a:pt x="1021690" y="223436"/>
                        <a:pt x="1298448" y="8856"/>
                        <a:pt x="1470355" y="322"/>
                      </a:cubicBezTo>
                      <a:cubicBezTo>
                        <a:pt x="1642262" y="-8212"/>
                        <a:pt x="1788566" y="155161"/>
                        <a:pt x="1945843" y="197833"/>
                      </a:cubicBezTo>
                      <a:cubicBezTo>
                        <a:pt x="2103120" y="240505"/>
                        <a:pt x="2264054" y="281957"/>
                        <a:pt x="2414016" y="256354"/>
                      </a:cubicBezTo>
                      <a:cubicBezTo>
                        <a:pt x="2563978" y="230751"/>
                        <a:pt x="2694432" y="36899"/>
                        <a:pt x="2845613" y="44214"/>
                      </a:cubicBezTo>
                      <a:cubicBezTo>
                        <a:pt x="2996794" y="51529"/>
                        <a:pt x="3193085" y="268547"/>
                        <a:pt x="3321101" y="300246"/>
                      </a:cubicBezTo>
                      <a:cubicBezTo>
                        <a:pt x="3449117" y="331945"/>
                        <a:pt x="3497885" y="275862"/>
                        <a:pt x="3613709" y="234409"/>
                      </a:cubicBezTo>
                      <a:cubicBezTo>
                        <a:pt x="3729533" y="192956"/>
                        <a:pt x="3884372" y="44214"/>
                        <a:pt x="4016045" y="51529"/>
                      </a:cubicBezTo>
                      <a:cubicBezTo>
                        <a:pt x="4147718" y="58844"/>
                        <a:pt x="4304995" y="238067"/>
                        <a:pt x="4403750" y="278300"/>
                      </a:cubicBezTo>
                      <a:cubicBezTo>
                        <a:pt x="4502505" y="318534"/>
                        <a:pt x="4555540" y="305732"/>
                        <a:pt x="4608576" y="29293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3" name="Volný tvar 103">
                  <a:extLst>
                    <a:ext uri="{FF2B5EF4-FFF2-40B4-BE49-F238E27FC236}">
                      <a16:creationId xmlns:a16="http://schemas.microsoft.com/office/drawing/2014/main" id="{076674A6-6987-4125-812A-9835A75D89D4}"/>
                    </a:ext>
                  </a:extLst>
                </p:cNvPr>
                <p:cNvSpPr/>
                <p:nvPr/>
              </p:nvSpPr>
              <p:spPr>
                <a:xfrm>
                  <a:off x="5435196" y="3296343"/>
                  <a:ext cx="402336" cy="18314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403750"/>
                    <a:gd name="connsiteY0" fmla="*/ 212463 h 374161"/>
                    <a:gd name="connsiteX1" fmla="*/ 380390 w 4403750"/>
                    <a:gd name="connsiteY1" fmla="*/ 373398 h 374161"/>
                    <a:gd name="connsiteX2" fmla="*/ 826617 w 4403750"/>
                    <a:gd name="connsiteY2" fmla="*/ 153942 h 374161"/>
                    <a:gd name="connsiteX3" fmla="*/ 914400 w 4403750"/>
                    <a:gd name="connsiteY3" fmla="*/ 249039 h 374161"/>
                    <a:gd name="connsiteX4" fmla="*/ 1470355 w 4403750"/>
                    <a:gd name="connsiteY4" fmla="*/ 322 h 374161"/>
                    <a:gd name="connsiteX5" fmla="*/ 1945843 w 4403750"/>
                    <a:gd name="connsiteY5" fmla="*/ 197833 h 374161"/>
                    <a:gd name="connsiteX6" fmla="*/ 2414016 w 4403750"/>
                    <a:gd name="connsiteY6" fmla="*/ 256354 h 374161"/>
                    <a:gd name="connsiteX7" fmla="*/ 2596896 w 4403750"/>
                    <a:gd name="connsiteY7" fmla="*/ 131996 h 374161"/>
                    <a:gd name="connsiteX8" fmla="*/ 2845613 w 4403750"/>
                    <a:gd name="connsiteY8" fmla="*/ 44214 h 374161"/>
                    <a:gd name="connsiteX9" fmla="*/ 3321101 w 4403750"/>
                    <a:gd name="connsiteY9" fmla="*/ 300246 h 374161"/>
                    <a:gd name="connsiteX10" fmla="*/ 3613709 w 4403750"/>
                    <a:gd name="connsiteY10" fmla="*/ 234409 h 374161"/>
                    <a:gd name="connsiteX11" fmla="*/ 4016045 w 4403750"/>
                    <a:gd name="connsiteY11" fmla="*/ 51529 h 374161"/>
                    <a:gd name="connsiteX12" fmla="*/ 4403750 w 4403750"/>
                    <a:gd name="connsiteY12" fmla="*/ 278300 h 374161"/>
                    <a:gd name="connsiteX0" fmla="*/ 0 w 4016045"/>
                    <a:gd name="connsiteY0" fmla="*/ 212463 h 374161"/>
                    <a:gd name="connsiteX1" fmla="*/ 380390 w 4016045"/>
                    <a:gd name="connsiteY1" fmla="*/ 373398 h 374161"/>
                    <a:gd name="connsiteX2" fmla="*/ 826617 w 4016045"/>
                    <a:gd name="connsiteY2" fmla="*/ 153942 h 374161"/>
                    <a:gd name="connsiteX3" fmla="*/ 914400 w 4016045"/>
                    <a:gd name="connsiteY3" fmla="*/ 249039 h 374161"/>
                    <a:gd name="connsiteX4" fmla="*/ 1470355 w 4016045"/>
                    <a:gd name="connsiteY4" fmla="*/ 322 h 374161"/>
                    <a:gd name="connsiteX5" fmla="*/ 1945843 w 4016045"/>
                    <a:gd name="connsiteY5" fmla="*/ 197833 h 374161"/>
                    <a:gd name="connsiteX6" fmla="*/ 2414016 w 4016045"/>
                    <a:gd name="connsiteY6" fmla="*/ 256354 h 374161"/>
                    <a:gd name="connsiteX7" fmla="*/ 2596896 w 4016045"/>
                    <a:gd name="connsiteY7" fmla="*/ 131996 h 374161"/>
                    <a:gd name="connsiteX8" fmla="*/ 2845613 w 4016045"/>
                    <a:gd name="connsiteY8" fmla="*/ 44214 h 374161"/>
                    <a:gd name="connsiteX9" fmla="*/ 3321101 w 4016045"/>
                    <a:gd name="connsiteY9" fmla="*/ 300246 h 374161"/>
                    <a:gd name="connsiteX10" fmla="*/ 3613709 w 4016045"/>
                    <a:gd name="connsiteY10" fmla="*/ 234409 h 374161"/>
                    <a:gd name="connsiteX11" fmla="*/ 4016045 w 4016045"/>
                    <a:gd name="connsiteY11" fmla="*/ 51529 h 374161"/>
                    <a:gd name="connsiteX0" fmla="*/ 0 w 3635655"/>
                    <a:gd name="connsiteY0" fmla="*/ 373398 h 373398"/>
                    <a:gd name="connsiteX1" fmla="*/ 446227 w 3635655"/>
                    <a:gd name="connsiteY1" fmla="*/ 153942 h 373398"/>
                    <a:gd name="connsiteX2" fmla="*/ 534010 w 3635655"/>
                    <a:gd name="connsiteY2" fmla="*/ 249039 h 373398"/>
                    <a:gd name="connsiteX3" fmla="*/ 1089965 w 3635655"/>
                    <a:gd name="connsiteY3" fmla="*/ 322 h 373398"/>
                    <a:gd name="connsiteX4" fmla="*/ 1565453 w 3635655"/>
                    <a:gd name="connsiteY4" fmla="*/ 197833 h 373398"/>
                    <a:gd name="connsiteX5" fmla="*/ 2033626 w 3635655"/>
                    <a:gd name="connsiteY5" fmla="*/ 256354 h 373398"/>
                    <a:gd name="connsiteX6" fmla="*/ 2216506 w 3635655"/>
                    <a:gd name="connsiteY6" fmla="*/ 131996 h 373398"/>
                    <a:gd name="connsiteX7" fmla="*/ 2465223 w 3635655"/>
                    <a:gd name="connsiteY7" fmla="*/ 44214 h 373398"/>
                    <a:gd name="connsiteX8" fmla="*/ 2940711 w 3635655"/>
                    <a:gd name="connsiteY8" fmla="*/ 300246 h 373398"/>
                    <a:gd name="connsiteX9" fmla="*/ 3233319 w 3635655"/>
                    <a:gd name="connsiteY9" fmla="*/ 234409 h 373398"/>
                    <a:gd name="connsiteX10" fmla="*/ 3635655 w 3635655"/>
                    <a:gd name="connsiteY10" fmla="*/ 51529 h 373398"/>
                    <a:gd name="connsiteX0" fmla="*/ 0 w 3189428"/>
                    <a:gd name="connsiteY0" fmla="*/ 153942 h 309556"/>
                    <a:gd name="connsiteX1" fmla="*/ 87783 w 3189428"/>
                    <a:gd name="connsiteY1" fmla="*/ 249039 h 309556"/>
                    <a:gd name="connsiteX2" fmla="*/ 643738 w 3189428"/>
                    <a:gd name="connsiteY2" fmla="*/ 322 h 309556"/>
                    <a:gd name="connsiteX3" fmla="*/ 1119226 w 3189428"/>
                    <a:gd name="connsiteY3" fmla="*/ 197833 h 309556"/>
                    <a:gd name="connsiteX4" fmla="*/ 1587399 w 3189428"/>
                    <a:gd name="connsiteY4" fmla="*/ 256354 h 309556"/>
                    <a:gd name="connsiteX5" fmla="*/ 1770279 w 3189428"/>
                    <a:gd name="connsiteY5" fmla="*/ 131996 h 309556"/>
                    <a:gd name="connsiteX6" fmla="*/ 2018996 w 3189428"/>
                    <a:gd name="connsiteY6" fmla="*/ 44214 h 309556"/>
                    <a:gd name="connsiteX7" fmla="*/ 2494484 w 3189428"/>
                    <a:gd name="connsiteY7" fmla="*/ 300246 h 309556"/>
                    <a:gd name="connsiteX8" fmla="*/ 2787092 w 3189428"/>
                    <a:gd name="connsiteY8" fmla="*/ 234409 h 309556"/>
                    <a:gd name="connsiteX9" fmla="*/ 3189428 w 3189428"/>
                    <a:gd name="connsiteY9" fmla="*/ 51529 h 309556"/>
                    <a:gd name="connsiteX0" fmla="*/ 0 w 3101645"/>
                    <a:gd name="connsiteY0" fmla="*/ 249039 h 309556"/>
                    <a:gd name="connsiteX1" fmla="*/ 555955 w 3101645"/>
                    <a:gd name="connsiteY1" fmla="*/ 322 h 309556"/>
                    <a:gd name="connsiteX2" fmla="*/ 1031443 w 3101645"/>
                    <a:gd name="connsiteY2" fmla="*/ 197833 h 309556"/>
                    <a:gd name="connsiteX3" fmla="*/ 1499616 w 3101645"/>
                    <a:gd name="connsiteY3" fmla="*/ 256354 h 309556"/>
                    <a:gd name="connsiteX4" fmla="*/ 1682496 w 3101645"/>
                    <a:gd name="connsiteY4" fmla="*/ 131996 h 309556"/>
                    <a:gd name="connsiteX5" fmla="*/ 1931213 w 3101645"/>
                    <a:gd name="connsiteY5" fmla="*/ 44214 h 309556"/>
                    <a:gd name="connsiteX6" fmla="*/ 2406701 w 3101645"/>
                    <a:gd name="connsiteY6" fmla="*/ 300246 h 309556"/>
                    <a:gd name="connsiteX7" fmla="*/ 2699309 w 3101645"/>
                    <a:gd name="connsiteY7" fmla="*/ 234409 h 309556"/>
                    <a:gd name="connsiteX8" fmla="*/ 3101645 w 3101645"/>
                    <a:gd name="connsiteY8" fmla="*/ 51529 h 309556"/>
                    <a:gd name="connsiteX0" fmla="*/ 0 w 2545690"/>
                    <a:gd name="connsiteY0" fmla="*/ 322 h 309556"/>
                    <a:gd name="connsiteX1" fmla="*/ 475488 w 2545690"/>
                    <a:gd name="connsiteY1" fmla="*/ 197833 h 309556"/>
                    <a:gd name="connsiteX2" fmla="*/ 943661 w 2545690"/>
                    <a:gd name="connsiteY2" fmla="*/ 256354 h 309556"/>
                    <a:gd name="connsiteX3" fmla="*/ 1126541 w 2545690"/>
                    <a:gd name="connsiteY3" fmla="*/ 131996 h 309556"/>
                    <a:gd name="connsiteX4" fmla="*/ 1375258 w 2545690"/>
                    <a:gd name="connsiteY4" fmla="*/ 44214 h 309556"/>
                    <a:gd name="connsiteX5" fmla="*/ 1850746 w 2545690"/>
                    <a:gd name="connsiteY5" fmla="*/ 300246 h 309556"/>
                    <a:gd name="connsiteX6" fmla="*/ 2143354 w 2545690"/>
                    <a:gd name="connsiteY6" fmla="*/ 234409 h 309556"/>
                    <a:gd name="connsiteX7" fmla="*/ 2545690 w 2545690"/>
                    <a:gd name="connsiteY7" fmla="*/ 51529 h 309556"/>
                    <a:gd name="connsiteX0" fmla="*/ 0 w 2070202"/>
                    <a:gd name="connsiteY0" fmla="*/ 159442 h 271165"/>
                    <a:gd name="connsiteX1" fmla="*/ 468173 w 2070202"/>
                    <a:gd name="connsiteY1" fmla="*/ 217963 h 271165"/>
                    <a:gd name="connsiteX2" fmla="*/ 651053 w 2070202"/>
                    <a:gd name="connsiteY2" fmla="*/ 93605 h 271165"/>
                    <a:gd name="connsiteX3" fmla="*/ 899770 w 2070202"/>
                    <a:gd name="connsiteY3" fmla="*/ 5823 h 271165"/>
                    <a:gd name="connsiteX4" fmla="*/ 1375258 w 2070202"/>
                    <a:gd name="connsiteY4" fmla="*/ 261855 h 271165"/>
                    <a:gd name="connsiteX5" fmla="*/ 1667866 w 2070202"/>
                    <a:gd name="connsiteY5" fmla="*/ 196018 h 271165"/>
                    <a:gd name="connsiteX6" fmla="*/ 2070202 w 2070202"/>
                    <a:gd name="connsiteY6" fmla="*/ 13138 h 271165"/>
                    <a:gd name="connsiteX0" fmla="*/ 0 w 1602029"/>
                    <a:gd name="connsiteY0" fmla="*/ 217963 h 271165"/>
                    <a:gd name="connsiteX1" fmla="*/ 182880 w 1602029"/>
                    <a:gd name="connsiteY1" fmla="*/ 93605 h 271165"/>
                    <a:gd name="connsiteX2" fmla="*/ 431597 w 1602029"/>
                    <a:gd name="connsiteY2" fmla="*/ 5823 h 271165"/>
                    <a:gd name="connsiteX3" fmla="*/ 907085 w 1602029"/>
                    <a:gd name="connsiteY3" fmla="*/ 261855 h 271165"/>
                    <a:gd name="connsiteX4" fmla="*/ 1199693 w 1602029"/>
                    <a:gd name="connsiteY4" fmla="*/ 196018 h 271165"/>
                    <a:gd name="connsiteX5" fmla="*/ 1602029 w 1602029"/>
                    <a:gd name="connsiteY5" fmla="*/ 13138 h 271165"/>
                    <a:gd name="connsiteX0" fmla="*/ 0 w 1419149"/>
                    <a:gd name="connsiteY0" fmla="*/ 93605 h 271165"/>
                    <a:gd name="connsiteX1" fmla="*/ 248717 w 1419149"/>
                    <a:gd name="connsiteY1" fmla="*/ 5823 h 271165"/>
                    <a:gd name="connsiteX2" fmla="*/ 724205 w 1419149"/>
                    <a:gd name="connsiteY2" fmla="*/ 261855 h 271165"/>
                    <a:gd name="connsiteX3" fmla="*/ 1016813 w 1419149"/>
                    <a:gd name="connsiteY3" fmla="*/ 196018 h 271165"/>
                    <a:gd name="connsiteX4" fmla="*/ 1419149 w 1419149"/>
                    <a:gd name="connsiteY4" fmla="*/ 13138 h 271165"/>
                    <a:gd name="connsiteX0" fmla="*/ 0 w 1170432"/>
                    <a:gd name="connsiteY0" fmla="*/ 0 h 265342"/>
                    <a:gd name="connsiteX1" fmla="*/ 475488 w 1170432"/>
                    <a:gd name="connsiteY1" fmla="*/ 256032 h 265342"/>
                    <a:gd name="connsiteX2" fmla="*/ 768096 w 1170432"/>
                    <a:gd name="connsiteY2" fmla="*/ 190195 h 265342"/>
                    <a:gd name="connsiteX3" fmla="*/ 1170432 w 1170432"/>
                    <a:gd name="connsiteY3" fmla="*/ 7315 h 265342"/>
                    <a:gd name="connsiteX0" fmla="*/ 0 w 694944"/>
                    <a:gd name="connsiteY0" fmla="*/ 248978 h 258288"/>
                    <a:gd name="connsiteX1" fmla="*/ 292608 w 694944"/>
                    <a:gd name="connsiteY1" fmla="*/ 183141 h 258288"/>
                    <a:gd name="connsiteX2" fmla="*/ 694944 w 694944"/>
                    <a:gd name="connsiteY2" fmla="*/ 261 h 258288"/>
                    <a:gd name="connsiteX0" fmla="*/ 0 w 402336"/>
                    <a:gd name="connsiteY0" fmla="*/ 183141 h 183141"/>
                    <a:gd name="connsiteX1" fmla="*/ 402336 w 402336"/>
                    <a:gd name="connsiteY1" fmla="*/ 261 h 1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2336" h="183141">
                      <a:moveTo>
                        <a:pt x="0" y="183141"/>
                      </a:moveTo>
                      <a:cubicBezTo>
                        <a:pt x="115824" y="141688"/>
                        <a:pt x="270663" y="-7054"/>
                        <a:pt x="402336" y="261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4" name="Volný tvar 104">
                  <a:extLst>
                    <a:ext uri="{FF2B5EF4-FFF2-40B4-BE49-F238E27FC236}">
                      <a16:creationId xmlns:a16="http://schemas.microsoft.com/office/drawing/2014/main" id="{0D0FD031-63EA-40A6-89E8-4C0073608CBC}"/>
                    </a:ext>
                  </a:extLst>
                </p:cNvPr>
                <p:cNvSpPr/>
                <p:nvPr/>
              </p:nvSpPr>
              <p:spPr>
                <a:xfrm>
                  <a:off x="1784909" y="3667399"/>
                  <a:ext cx="4542739" cy="337665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42739" h="337665">
                      <a:moveTo>
                        <a:pt x="4542739" y="168835"/>
                      </a:moveTo>
                      <a:cubicBezTo>
                        <a:pt x="4445203" y="230404"/>
                        <a:pt x="4347667" y="291974"/>
                        <a:pt x="4074566" y="263933"/>
                      </a:cubicBezTo>
                      <a:cubicBezTo>
                        <a:pt x="3801465" y="235892"/>
                        <a:pt x="3189427" y="12778"/>
                        <a:pt x="2904134" y="586"/>
                      </a:cubicBezTo>
                      <a:cubicBezTo>
                        <a:pt x="2618841" y="-11606"/>
                        <a:pt x="2545689" y="170055"/>
                        <a:pt x="2362809" y="190781"/>
                      </a:cubicBezTo>
                      <a:cubicBezTo>
                        <a:pt x="2179929" y="211507"/>
                        <a:pt x="1960473" y="100560"/>
                        <a:pt x="1806854" y="124944"/>
                      </a:cubicBezTo>
                      <a:cubicBezTo>
                        <a:pt x="1653235" y="149328"/>
                        <a:pt x="1638604" y="327331"/>
                        <a:pt x="1441094" y="337085"/>
                      </a:cubicBezTo>
                      <a:cubicBezTo>
                        <a:pt x="1243584" y="346839"/>
                        <a:pt x="801014" y="231015"/>
                        <a:pt x="621792" y="183466"/>
                      </a:cubicBezTo>
                      <a:cubicBezTo>
                        <a:pt x="442570" y="135917"/>
                        <a:pt x="469392" y="44477"/>
                        <a:pt x="365760" y="51792"/>
                      </a:cubicBezTo>
                      <a:cubicBezTo>
                        <a:pt x="262128" y="59107"/>
                        <a:pt x="0" y="227357"/>
                        <a:pt x="0" y="22735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5" name="Volný tvar 105">
                  <a:extLst>
                    <a:ext uri="{FF2B5EF4-FFF2-40B4-BE49-F238E27FC236}">
                      <a16:creationId xmlns:a16="http://schemas.microsoft.com/office/drawing/2014/main" id="{CB4F6947-5B07-441F-B5A6-B79351796E50}"/>
                    </a:ext>
                  </a:extLst>
                </p:cNvPr>
                <p:cNvSpPr/>
                <p:nvPr/>
              </p:nvSpPr>
              <p:spPr>
                <a:xfrm>
                  <a:off x="2406699" y="3850865"/>
                  <a:ext cx="566671" cy="132334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  <a:gd name="connsiteX0" fmla="*/ 4074566 w 4074566"/>
                    <a:gd name="connsiteY0" fmla="*/ 263933 h 337665"/>
                    <a:gd name="connsiteX1" fmla="*/ 2904134 w 4074566"/>
                    <a:gd name="connsiteY1" fmla="*/ 586 h 337665"/>
                    <a:gd name="connsiteX2" fmla="*/ 2362809 w 4074566"/>
                    <a:gd name="connsiteY2" fmla="*/ 190781 h 337665"/>
                    <a:gd name="connsiteX3" fmla="*/ 1806854 w 4074566"/>
                    <a:gd name="connsiteY3" fmla="*/ 124944 h 337665"/>
                    <a:gd name="connsiteX4" fmla="*/ 1441094 w 4074566"/>
                    <a:gd name="connsiteY4" fmla="*/ 337085 h 337665"/>
                    <a:gd name="connsiteX5" fmla="*/ 621792 w 4074566"/>
                    <a:gd name="connsiteY5" fmla="*/ 183466 h 337665"/>
                    <a:gd name="connsiteX6" fmla="*/ 365760 w 4074566"/>
                    <a:gd name="connsiteY6" fmla="*/ 51792 h 337665"/>
                    <a:gd name="connsiteX7" fmla="*/ 0 w 4074566"/>
                    <a:gd name="connsiteY7" fmla="*/ 227357 h 337665"/>
                    <a:gd name="connsiteX0" fmla="*/ 2904134 w 2904134"/>
                    <a:gd name="connsiteY0" fmla="*/ 586 h 337665"/>
                    <a:gd name="connsiteX1" fmla="*/ 2362809 w 2904134"/>
                    <a:gd name="connsiteY1" fmla="*/ 190781 h 337665"/>
                    <a:gd name="connsiteX2" fmla="*/ 1806854 w 2904134"/>
                    <a:gd name="connsiteY2" fmla="*/ 124944 h 337665"/>
                    <a:gd name="connsiteX3" fmla="*/ 1441094 w 2904134"/>
                    <a:gd name="connsiteY3" fmla="*/ 337085 h 337665"/>
                    <a:gd name="connsiteX4" fmla="*/ 621792 w 2904134"/>
                    <a:gd name="connsiteY4" fmla="*/ 183466 h 337665"/>
                    <a:gd name="connsiteX5" fmla="*/ 365760 w 2904134"/>
                    <a:gd name="connsiteY5" fmla="*/ 51792 h 337665"/>
                    <a:gd name="connsiteX6" fmla="*/ 0 w 2904134"/>
                    <a:gd name="connsiteY6" fmla="*/ 227357 h 337665"/>
                    <a:gd name="connsiteX0" fmla="*/ 2362809 w 2362809"/>
                    <a:gd name="connsiteY0" fmla="*/ 139403 h 286287"/>
                    <a:gd name="connsiteX1" fmla="*/ 1806854 w 2362809"/>
                    <a:gd name="connsiteY1" fmla="*/ 73566 h 286287"/>
                    <a:gd name="connsiteX2" fmla="*/ 1441094 w 2362809"/>
                    <a:gd name="connsiteY2" fmla="*/ 285707 h 286287"/>
                    <a:gd name="connsiteX3" fmla="*/ 621792 w 2362809"/>
                    <a:gd name="connsiteY3" fmla="*/ 132088 h 286287"/>
                    <a:gd name="connsiteX4" fmla="*/ 365760 w 2362809"/>
                    <a:gd name="connsiteY4" fmla="*/ 414 h 286287"/>
                    <a:gd name="connsiteX5" fmla="*/ 0 w 2362809"/>
                    <a:gd name="connsiteY5" fmla="*/ 175979 h 286287"/>
                    <a:gd name="connsiteX0" fmla="*/ 1806854 w 1806854"/>
                    <a:gd name="connsiteY0" fmla="*/ 73566 h 286287"/>
                    <a:gd name="connsiteX1" fmla="*/ 1441094 w 1806854"/>
                    <a:gd name="connsiteY1" fmla="*/ 285707 h 286287"/>
                    <a:gd name="connsiteX2" fmla="*/ 621792 w 1806854"/>
                    <a:gd name="connsiteY2" fmla="*/ 132088 h 286287"/>
                    <a:gd name="connsiteX3" fmla="*/ 365760 w 1806854"/>
                    <a:gd name="connsiteY3" fmla="*/ 414 h 286287"/>
                    <a:gd name="connsiteX4" fmla="*/ 0 w 1806854"/>
                    <a:gd name="connsiteY4" fmla="*/ 175979 h 286287"/>
                    <a:gd name="connsiteX0" fmla="*/ 1441094 w 1441094"/>
                    <a:gd name="connsiteY0" fmla="*/ 285707 h 286287"/>
                    <a:gd name="connsiteX1" fmla="*/ 621792 w 1441094"/>
                    <a:gd name="connsiteY1" fmla="*/ 132088 h 286287"/>
                    <a:gd name="connsiteX2" fmla="*/ 365760 w 1441094"/>
                    <a:gd name="connsiteY2" fmla="*/ 414 h 286287"/>
                    <a:gd name="connsiteX3" fmla="*/ 0 w 1441094"/>
                    <a:gd name="connsiteY3" fmla="*/ 175979 h 286287"/>
                    <a:gd name="connsiteX0" fmla="*/ 1075334 w 1075334"/>
                    <a:gd name="connsiteY0" fmla="*/ 285707 h 286287"/>
                    <a:gd name="connsiteX1" fmla="*/ 256032 w 1075334"/>
                    <a:gd name="connsiteY1" fmla="*/ 132088 h 286287"/>
                    <a:gd name="connsiteX2" fmla="*/ 0 w 1075334"/>
                    <a:gd name="connsiteY2" fmla="*/ 414 h 286287"/>
                    <a:gd name="connsiteX0" fmla="*/ 819302 w 819302"/>
                    <a:gd name="connsiteY0" fmla="*/ 153619 h 154199"/>
                    <a:gd name="connsiteX1" fmla="*/ 0 w 819302"/>
                    <a:gd name="connsiteY1" fmla="*/ 0 h 154199"/>
                    <a:gd name="connsiteX0" fmla="*/ 819302 w 819302"/>
                    <a:gd name="connsiteY0" fmla="*/ 153619 h 153619"/>
                    <a:gd name="connsiteX1" fmla="*/ 475489 w 819302"/>
                    <a:gd name="connsiteY1" fmla="*/ 111422 h 153619"/>
                    <a:gd name="connsiteX2" fmla="*/ 0 w 819302"/>
                    <a:gd name="connsiteY2" fmla="*/ 0 h 153619"/>
                    <a:gd name="connsiteX0" fmla="*/ 819302 w 819302"/>
                    <a:gd name="connsiteY0" fmla="*/ 153619 h 153619"/>
                    <a:gd name="connsiteX1" fmla="*/ 563271 w 819302"/>
                    <a:gd name="connsiteY1" fmla="*/ 118737 h 153619"/>
                    <a:gd name="connsiteX2" fmla="*/ 0 w 819302"/>
                    <a:gd name="connsiteY2" fmla="*/ 0 h 153619"/>
                    <a:gd name="connsiteX0" fmla="*/ 563271 w 588486"/>
                    <a:gd name="connsiteY0" fmla="*/ 118737 h 131283"/>
                    <a:gd name="connsiteX1" fmla="*/ 0 w 588486"/>
                    <a:gd name="connsiteY1" fmla="*/ 0 h 131283"/>
                    <a:gd name="connsiteX0" fmla="*/ 563271 w 563271"/>
                    <a:gd name="connsiteY0" fmla="*/ 118737 h 118737"/>
                    <a:gd name="connsiteX1" fmla="*/ 0 w 563271"/>
                    <a:gd name="connsiteY1" fmla="*/ 0 h 118737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66671 w 566671"/>
                    <a:gd name="connsiteY0" fmla="*/ 132334 h 132334"/>
                    <a:gd name="connsiteX1" fmla="*/ 0 w 566671"/>
                    <a:gd name="connsiteY1" fmla="*/ 0 h 13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671" h="132334">
                      <a:moveTo>
                        <a:pt x="566671" y="132334"/>
                      </a:moveTo>
                      <a:cubicBezTo>
                        <a:pt x="390044" y="92505"/>
                        <a:pt x="179222" y="47549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80" name="Volný tvar 100">
                <a:extLst>
                  <a:ext uri="{FF2B5EF4-FFF2-40B4-BE49-F238E27FC236}">
                    <a16:creationId xmlns:a16="http://schemas.microsoft.com/office/drawing/2014/main" id="{E82A263C-EBFD-4852-BEAA-066AD818B1F0}"/>
                  </a:ext>
                </a:extLst>
              </p:cNvPr>
              <p:cNvSpPr/>
              <p:nvPr/>
            </p:nvSpPr>
            <p:spPr>
              <a:xfrm rot="7981464" flipH="1">
                <a:off x="5459773" y="854872"/>
                <a:ext cx="476935" cy="13568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1" name="Volný tvar 101">
                <a:extLst>
                  <a:ext uri="{FF2B5EF4-FFF2-40B4-BE49-F238E27FC236}">
                    <a16:creationId xmlns:a16="http://schemas.microsoft.com/office/drawing/2014/main" id="{D6AD6500-58C6-4E69-B3D0-10DF0C6622E2}"/>
                  </a:ext>
                </a:extLst>
              </p:cNvPr>
              <p:cNvSpPr/>
              <p:nvPr/>
            </p:nvSpPr>
            <p:spPr>
              <a:xfrm rot="21418562" flipH="1">
                <a:off x="2963931" y="1446121"/>
                <a:ext cx="477323" cy="13696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6" name="Skupina 36">
              <a:extLst>
                <a:ext uri="{FF2B5EF4-FFF2-40B4-BE49-F238E27FC236}">
                  <a16:creationId xmlns:a16="http://schemas.microsoft.com/office/drawing/2014/main" id="{B8E256F1-48DD-4AE0-B2E0-C2819780A7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05325" y="2291650"/>
              <a:ext cx="3210891" cy="863497"/>
              <a:chOff x="4713937" y="566521"/>
              <a:chExt cx="3210891" cy="863497"/>
            </a:xfrm>
          </p:grpSpPr>
          <p:sp>
            <p:nvSpPr>
              <p:cNvPr id="64" name="Výseč 84">
                <a:extLst>
                  <a:ext uri="{FF2B5EF4-FFF2-40B4-BE49-F238E27FC236}">
                    <a16:creationId xmlns:a16="http://schemas.microsoft.com/office/drawing/2014/main" id="{25881202-B3A0-465B-A2EA-61F63BEC3703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uložená data 64">
                <a:extLst>
                  <a:ext uri="{FF2B5EF4-FFF2-40B4-BE49-F238E27FC236}">
                    <a16:creationId xmlns:a16="http://schemas.microsoft.com/office/drawing/2014/main" id="{A24DC788-63CD-4A50-94AC-1F1E0231B3C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Slza 65">
                <a:extLst>
                  <a:ext uri="{FF2B5EF4-FFF2-40B4-BE49-F238E27FC236}">
                    <a16:creationId xmlns:a16="http://schemas.microsoft.com/office/drawing/2014/main" id="{B972354B-5759-43A7-986F-1C933986A598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Vývojový diagram: paměť s přímým přístupem 66">
                <a:extLst>
                  <a:ext uri="{FF2B5EF4-FFF2-40B4-BE49-F238E27FC236}">
                    <a16:creationId xmlns:a16="http://schemas.microsoft.com/office/drawing/2014/main" id="{32AEEC88-FF35-4D20-8642-7520DB9D8803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seč 88">
                <a:extLst>
                  <a:ext uri="{FF2B5EF4-FFF2-40B4-BE49-F238E27FC236}">
                    <a16:creationId xmlns:a16="http://schemas.microsoft.com/office/drawing/2014/main" id="{1077EF44-DFAB-4143-90CB-4D027B7BAE1F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724006" y="723366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Vývojový diagram: uložená data 68">
                <a:extLst>
                  <a:ext uri="{FF2B5EF4-FFF2-40B4-BE49-F238E27FC236}">
                    <a16:creationId xmlns:a16="http://schemas.microsoft.com/office/drawing/2014/main" id="{28FC31A2-B2E4-46BE-9C6C-11416748C12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Slza 69">
                <a:extLst>
                  <a:ext uri="{FF2B5EF4-FFF2-40B4-BE49-F238E27FC236}">
                    <a16:creationId xmlns:a16="http://schemas.microsoft.com/office/drawing/2014/main" id="{C5927DAB-AB4B-4E0B-A581-85ACE62576EC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Vývojový diagram: paměť s přímým přístupem 70">
                <a:extLst>
                  <a:ext uri="{FF2B5EF4-FFF2-40B4-BE49-F238E27FC236}">
                    <a16:creationId xmlns:a16="http://schemas.microsoft.com/office/drawing/2014/main" id="{33542003-A8CC-4880-BD07-BF40E264E12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419735" y="1361428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Vývojový diagram: paměť s přímým přístupem 71">
                <a:extLst>
                  <a:ext uri="{FF2B5EF4-FFF2-40B4-BE49-F238E27FC236}">
                    <a16:creationId xmlns:a16="http://schemas.microsoft.com/office/drawing/2014/main" id="{26E3BD98-FC4D-4647-B2D8-9B6B200F194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Vývojový diagram: paměť s přímým přístupem 72">
                <a:extLst>
                  <a:ext uri="{FF2B5EF4-FFF2-40B4-BE49-F238E27FC236}">
                    <a16:creationId xmlns:a16="http://schemas.microsoft.com/office/drawing/2014/main" id="{B20C4133-3EF7-48DC-9391-0B3A0A3F709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736487" y="123120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Výseč 94">
                <a:extLst>
                  <a:ext uri="{FF2B5EF4-FFF2-40B4-BE49-F238E27FC236}">
                    <a16:creationId xmlns:a16="http://schemas.microsoft.com/office/drawing/2014/main" id="{DB556E67-356B-4D24-AAEC-158CC475B2B7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7162143" y="1139095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Slza 74">
                <a:extLst>
                  <a:ext uri="{FF2B5EF4-FFF2-40B4-BE49-F238E27FC236}">
                    <a16:creationId xmlns:a16="http://schemas.microsoft.com/office/drawing/2014/main" id="{DA473A90-60B6-4AE5-A377-9B7C601B393A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155766" y="1293936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ývojový diagram: uložená data 75">
                <a:extLst>
                  <a:ext uri="{FF2B5EF4-FFF2-40B4-BE49-F238E27FC236}">
                    <a16:creationId xmlns:a16="http://schemas.microsoft.com/office/drawing/2014/main" id="{BB702307-3C27-4BCE-8077-5353306F72A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7275319" y="112855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Šestnácticípá hvězda 97">
                <a:extLst>
                  <a:ext uri="{FF2B5EF4-FFF2-40B4-BE49-F238E27FC236}">
                    <a16:creationId xmlns:a16="http://schemas.microsoft.com/office/drawing/2014/main" id="{76916EB4-46AB-482C-A14C-C5937DC6F2CA}"/>
                  </a:ext>
                </a:extLst>
              </p:cNvPr>
              <p:cNvSpPr/>
              <p:nvPr/>
            </p:nvSpPr>
            <p:spPr>
              <a:xfrm>
                <a:off x="5766908" y="59423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8" name="Šestnácticípá hvězda 98">
                <a:extLst>
                  <a:ext uri="{FF2B5EF4-FFF2-40B4-BE49-F238E27FC236}">
                    <a16:creationId xmlns:a16="http://schemas.microsoft.com/office/drawing/2014/main" id="{0261827D-7F3D-4841-9FBA-DEBF1BDA9234}"/>
                  </a:ext>
                </a:extLst>
              </p:cNvPr>
              <p:cNvSpPr/>
              <p:nvPr/>
            </p:nvSpPr>
            <p:spPr>
              <a:xfrm>
                <a:off x="7497389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79ECCA3F-20E2-4651-AE54-76BEEADF410E}"/>
                </a:ext>
              </a:extLst>
            </p:cNvPr>
            <p:cNvCxnSpPr/>
            <p:nvPr/>
          </p:nvCxnSpPr>
          <p:spPr>
            <a:xfrm>
              <a:off x="1619189" y="2132573"/>
              <a:ext cx="496948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38">
              <a:extLst>
                <a:ext uri="{FF2B5EF4-FFF2-40B4-BE49-F238E27FC236}">
                  <a16:creationId xmlns:a16="http://schemas.microsoft.com/office/drawing/2014/main" id="{655D66CC-16CA-4EA8-A424-72AF2B3E4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314" y="3212976"/>
              <a:ext cx="3960894" cy="843451"/>
              <a:chOff x="2347050" y="3521653"/>
              <a:chExt cx="3960894" cy="843451"/>
            </a:xfrm>
          </p:grpSpPr>
          <p:grpSp>
            <p:nvGrpSpPr>
              <p:cNvPr id="35" name="Skupina 55">
                <a:extLst>
                  <a:ext uri="{FF2B5EF4-FFF2-40B4-BE49-F238E27FC236}">
                    <a16:creationId xmlns:a16="http://schemas.microsoft.com/office/drawing/2014/main" id="{23153A74-B981-40AD-8A52-74A446DF9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3863545" y="3572157"/>
                <a:ext cx="1079086" cy="774027"/>
                <a:chOff x="6290583" y="335431"/>
                <a:chExt cx="1079086" cy="774027"/>
              </a:xfrm>
            </p:grpSpPr>
            <p:sp>
              <p:nvSpPr>
                <p:cNvPr id="52" name="Výseč 72">
                  <a:extLst>
                    <a:ext uri="{FF2B5EF4-FFF2-40B4-BE49-F238E27FC236}">
                      <a16:creationId xmlns:a16="http://schemas.microsoft.com/office/drawing/2014/main" id="{16961625-801B-49C3-8FC8-9DB53CE26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712536" y="335431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Vývojový diagram: uložená data 52">
                  <a:extLst>
                    <a:ext uri="{FF2B5EF4-FFF2-40B4-BE49-F238E27FC236}">
                      <a16:creationId xmlns:a16="http://schemas.microsoft.com/office/drawing/2014/main" id="{2FC0AAFA-772C-4676-89F7-57EF9DF3B58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747795" y="8076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Slza 53">
                  <a:extLst>
                    <a:ext uri="{FF2B5EF4-FFF2-40B4-BE49-F238E27FC236}">
                      <a16:creationId xmlns:a16="http://schemas.microsoft.com/office/drawing/2014/main" id="{E886CED1-7BD8-4087-ABBE-E948ABCBB71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892134" y="809224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Vývojový diagram: paměť s přímým přístupem 54">
                  <a:extLst>
                    <a:ext uri="{FF2B5EF4-FFF2-40B4-BE49-F238E27FC236}">
                      <a16:creationId xmlns:a16="http://schemas.microsoft.com/office/drawing/2014/main" id="{119D4B0F-B80B-43E3-87E3-0B60A96479D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7301080" y="1040868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Výseč 76">
                  <a:extLst>
                    <a:ext uri="{FF2B5EF4-FFF2-40B4-BE49-F238E27FC236}">
                      <a16:creationId xmlns:a16="http://schemas.microsoft.com/office/drawing/2014/main" id="{3CC40B1C-6813-48AE-8E9A-512D4DF108E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 flipH="1" flipV="1">
                  <a:off x="6375400" y="8407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Vývojový diagram: uložená data 56">
                  <a:extLst>
                    <a:ext uri="{FF2B5EF4-FFF2-40B4-BE49-F238E27FC236}">
                      <a16:creationId xmlns:a16="http://schemas.microsoft.com/office/drawing/2014/main" id="{78BCEB6F-61B2-48D9-8ECA-20CB3AE2135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6385083" y="4404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Vývojový diagram: paměť s přímým přístupem 57">
                  <a:extLst>
                    <a:ext uri="{FF2B5EF4-FFF2-40B4-BE49-F238E27FC236}">
                      <a16:creationId xmlns:a16="http://schemas.microsoft.com/office/drawing/2014/main" id="{9E526928-9BED-416D-B1AC-B2E07DCB2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903736" y="373417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Vývojový diagram: paměť s přímým přístupem 58">
                  <a:extLst>
                    <a:ext uri="{FF2B5EF4-FFF2-40B4-BE49-F238E27FC236}">
                      <a16:creationId xmlns:a16="http://schemas.microsoft.com/office/drawing/2014/main" id="{5E04D548-1E18-4A7C-8B7D-E79199D407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341039" y="485430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ývojový diagram: paměť s přímým přístupem 59">
                  <a:extLst>
                    <a:ext uri="{FF2B5EF4-FFF2-40B4-BE49-F238E27FC236}">
                      <a16:creationId xmlns:a16="http://schemas.microsoft.com/office/drawing/2014/main" id="{2F70DC0C-475A-4537-974B-C76986C4F0E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552011" y="717983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Výseč 81">
                  <a:extLst>
                    <a:ext uri="{FF2B5EF4-FFF2-40B4-BE49-F238E27FC236}">
                      <a16:creationId xmlns:a16="http://schemas.microsoft.com/office/drawing/2014/main" id="{A9BAE68F-FB15-46DE-96B8-E495C69AB8E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290583" y="529937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Slza 61">
                  <a:extLst>
                    <a:ext uri="{FF2B5EF4-FFF2-40B4-BE49-F238E27FC236}">
                      <a16:creationId xmlns:a16="http://schemas.microsoft.com/office/drawing/2014/main" id="{85BE67C5-8E3B-4C3C-AB4E-86312F2A20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8274905">
                  <a:off x="7242963" y="935282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Vývojový diagram: uložená data 62">
                  <a:extLst>
                    <a:ext uri="{FF2B5EF4-FFF2-40B4-BE49-F238E27FC236}">
                      <a16:creationId xmlns:a16="http://schemas.microsoft.com/office/drawing/2014/main" id="{22A7DBFD-5437-4435-A706-45C25344A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7284574" y="977861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Volný tvar 56">
                <a:extLst>
                  <a:ext uri="{FF2B5EF4-FFF2-40B4-BE49-F238E27FC236}">
                    <a16:creationId xmlns:a16="http://schemas.microsoft.com/office/drawing/2014/main" id="{15037CF1-20EC-430A-BBF0-77673D985001}"/>
                  </a:ext>
                </a:extLst>
              </p:cNvPr>
              <p:cNvSpPr/>
              <p:nvPr/>
            </p:nvSpPr>
            <p:spPr>
              <a:xfrm flipH="1" flipV="1">
                <a:off x="4829612" y="3563623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C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37" name="Skupina 57">
                <a:extLst>
                  <a:ext uri="{FF2B5EF4-FFF2-40B4-BE49-F238E27FC236}">
                    <a16:creationId xmlns:a16="http://schemas.microsoft.com/office/drawing/2014/main" id="{D89CCCDE-2EED-4B62-AC52-EFC1194C0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5001" y="3563284"/>
                <a:ext cx="1502943" cy="149713"/>
                <a:chOff x="4826954" y="837689"/>
                <a:chExt cx="1502943" cy="149713"/>
              </a:xfrm>
            </p:grpSpPr>
            <p:sp>
              <p:nvSpPr>
                <p:cNvPr id="48" name="Volný tvar 68">
                  <a:extLst>
                    <a:ext uri="{FF2B5EF4-FFF2-40B4-BE49-F238E27FC236}">
                      <a16:creationId xmlns:a16="http://schemas.microsoft.com/office/drawing/2014/main" id="{8F33D313-8717-4198-A75A-0AC78F16B81D}"/>
                    </a:ext>
                  </a:extLst>
                </p:cNvPr>
                <p:cNvSpPr/>
                <p:nvPr/>
              </p:nvSpPr>
              <p:spPr>
                <a:xfrm>
                  <a:off x="5597256" y="833395"/>
                  <a:ext cx="512456" cy="14675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50"/>
                    <a:gd name="connsiteY0" fmla="*/ 1038227 h 1038227"/>
                    <a:gd name="connsiteX1" fmla="*/ 561975 w 2305050"/>
                    <a:gd name="connsiteY1" fmla="*/ 2 h 1038227"/>
                    <a:gd name="connsiteX2" fmla="*/ 1143000 w 2305050"/>
                    <a:gd name="connsiteY2" fmla="*/ 1028702 h 1038227"/>
                    <a:gd name="connsiteX3" fmla="*/ 1695450 w 2305050"/>
                    <a:gd name="connsiteY3" fmla="*/ 2 h 1038227"/>
                    <a:gd name="connsiteX4" fmla="*/ 2305050 w 2305050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0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9" name="Volný tvar 69">
                  <a:extLst>
                    <a:ext uri="{FF2B5EF4-FFF2-40B4-BE49-F238E27FC236}">
                      <a16:creationId xmlns:a16="http://schemas.microsoft.com/office/drawing/2014/main" id="{9C6D36D4-C840-402D-B3BD-3AD42EADD4F1}"/>
                    </a:ext>
                  </a:extLst>
                </p:cNvPr>
                <p:cNvSpPr/>
                <p:nvPr/>
              </p:nvSpPr>
              <p:spPr>
                <a:xfrm>
                  <a:off x="4826755" y="832172"/>
                  <a:ext cx="745060" cy="15531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0" name="Volný tvar 70">
                  <a:extLst>
                    <a:ext uri="{FF2B5EF4-FFF2-40B4-BE49-F238E27FC236}">
                      <a16:creationId xmlns:a16="http://schemas.microsoft.com/office/drawing/2014/main" id="{E8898A54-1C2B-4BEB-98F1-DE960DF5CAAA}"/>
                    </a:ext>
                  </a:extLst>
                </p:cNvPr>
                <p:cNvSpPr/>
                <p:nvPr/>
              </p:nvSpPr>
              <p:spPr>
                <a:xfrm>
                  <a:off x="5563334" y="841955"/>
                  <a:ext cx="766867" cy="141858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1" name="Volný tvar 71">
                  <a:extLst>
                    <a:ext uri="{FF2B5EF4-FFF2-40B4-BE49-F238E27FC236}">
                      <a16:creationId xmlns:a16="http://schemas.microsoft.com/office/drawing/2014/main" id="{E5286388-3D05-42AB-BAB4-284BB9368099}"/>
                    </a:ext>
                  </a:extLst>
                </p:cNvPr>
                <p:cNvSpPr/>
                <p:nvPr/>
              </p:nvSpPr>
              <p:spPr>
                <a:xfrm>
                  <a:off x="5574238" y="832172"/>
                  <a:ext cx="501553" cy="1528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  <a:gd name="connsiteX0" fmla="*/ 0 w 2232329"/>
                    <a:gd name="connsiteY0" fmla="*/ 58458 h 1038301"/>
                    <a:gd name="connsiteX1" fmla="*/ 536881 w 2232329"/>
                    <a:gd name="connsiteY1" fmla="*/ 1038227 h 1038301"/>
                    <a:gd name="connsiteX2" fmla="*/ 1098856 w 2232329"/>
                    <a:gd name="connsiteY2" fmla="*/ 2 h 1038301"/>
                    <a:gd name="connsiteX3" fmla="*/ 1679881 w 2232329"/>
                    <a:gd name="connsiteY3" fmla="*/ 1028702 h 1038301"/>
                    <a:gd name="connsiteX4" fmla="*/ 2232331 w 2232329"/>
                    <a:gd name="connsiteY4" fmla="*/ 2 h 1038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329" h="1038301">
                      <a:moveTo>
                        <a:pt x="0" y="58458"/>
                      </a:moveTo>
                      <a:cubicBezTo>
                        <a:pt x="292100" y="67983"/>
                        <a:pt x="353738" y="1047970"/>
                        <a:pt x="536881" y="1038227"/>
                      </a:cubicBezTo>
                      <a:cubicBezTo>
                        <a:pt x="720024" y="1028484"/>
                        <a:pt x="908356" y="1589"/>
                        <a:pt x="1098856" y="2"/>
                      </a:cubicBezTo>
                      <a:cubicBezTo>
                        <a:pt x="1289356" y="-1585"/>
                        <a:pt x="1462394" y="1028702"/>
                        <a:pt x="1679881" y="1028702"/>
                      </a:cubicBezTo>
                      <a:cubicBezTo>
                        <a:pt x="1897368" y="1028702"/>
                        <a:pt x="2038656" y="2"/>
                        <a:pt x="2232331" y="2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grpSp>
            <p:nvGrpSpPr>
              <p:cNvPr id="38" name="Skupina 58">
                <a:extLst>
                  <a:ext uri="{FF2B5EF4-FFF2-40B4-BE49-F238E27FC236}">
                    <a16:creationId xmlns:a16="http://schemas.microsoft.com/office/drawing/2014/main" id="{529B4E79-7C63-4BFA-BD70-C75A480AE109}"/>
                  </a:ext>
                </a:extLst>
              </p:cNvPr>
              <p:cNvGrpSpPr/>
              <p:nvPr/>
            </p:nvGrpSpPr>
            <p:grpSpPr>
              <a:xfrm>
                <a:off x="2450811" y="4047140"/>
                <a:ext cx="1496727" cy="153433"/>
                <a:chOff x="1756838" y="831552"/>
                <a:chExt cx="1496727" cy="1534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Volný tvar 64">
                  <a:extLst>
                    <a:ext uri="{FF2B5EF4-FFF2-40B4-BE49-F238E27FC236}">
                      <a16:creationId xmlns:a16="http://schemas.microsoft.com/office/drawing/2014/main" id="{0AFD5902-B071-467D-8D1E-B6CA38CE77B6}"/>
                    </a:ext>
                  </a:extLst>
                </p:cNvPr>
                <p:cNvSpPr/>
                <p:nvPr/>
              </p:nvSpPr>
              <p:spPr>
                <a:xfrm>
                  <a:off x="1756838" y="838010"/>
                  <a:ext cx="739290" cy="14216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5" name="Volný tvar 65">
                  <a:extLst>
                    <a:ext uri="{FF2B5EF4-FFF2-40B4-BE49-F238E27FC236}">
                      <a16:creationId xmlns:a16="http://schemas.microsoft.com/office/drawing/2014/main" id="{D0157BA6-A411-4346-998B-A23D23498BBB}"/>
                    </a:ext>
                  </a:extLst>
                </p:cNvPr>
                <p:cNvSpPr/>
                <p:nvPr/>
              </p:nvSpPr>
              <p:spPr>
                <a:xfrm>
                  <a:off x="2487299" y="838029"/>
                  <a:ext cx="766266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6" name="Volný tvar 66">
                  <a:extLst>
                    <a:ext uri="{FF2B5EF4-FFF2-40B4-BE49-F238E27FC236}">
                      <a16:creationId xmlns:a16="http://schemas.microsoft.com/office/drawing/2014/main" id="{F9F63595-132B-4158-B0DC-DCF770C9C5E1}"/>
                    </a:ext>
                  </a:extLst>
                </p:cNvPr>
                <p:cNvSpPr/>
                <p:nvPr/>
              </p:nvSpPr>
              <p:spPr>
                <a:xfrm>
                  <a:off x="2269721" y="838029"/>
                  <a:ext cx="512255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49"/>
                    <a:gd name="connsiteY0" fmla="*/ 1038227 h 1038227"/>
                    <a:gd name="connsiteX1" fmla="*/ 561975 w 2305049"/>
                    <a:gd name="connsiteY1" fmla="*/ 2 h 1038227"/>
                    <a:gd name="connsiteX2" fmla="*/ 1143000 w 2305049"/>
                    <a:gd name="connsiteY2" fmla="*/ 1028702 h 1038227"/>
                    <a:gd name="connsiteX3" fmla="*/ 1695450 w 2305049"/>
                    <a:gd name="connsiteY3" fmla="*/ 2 h 1038227"/>
                    <a:gd name="connsiteX4" fmla="*/ 2305050 w 2305049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49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7" name="Volný tvar 67">
                  <a:extLst>
                    <a:ext uri="{FF2B5EF4-FFF2-40B4-BE49-F238E27FC236}">
                      <a16:creationId xmlns:a16="http://schemas.microsoft.com/office/drawing/2014/main" id="{709A9BC3-AF9C-4E82-9CAA-9ADE4D857CE1}"/>
                    </a:ext>
                  </a:extLst>
                </p:cNvPr>
                <p:cNvSpPr/>
                <p:nvPr/>
              </p:nvSpPr>
              <p:spPr>
                <a:xfrm>
                  <a:off x="2245798" y="831552"/>
                  <a:ext cx="497402" cy="153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5998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39" name="Volný tvar 59">
                <a:extLst>
                  <a:ext uri="{FF2B5EF4-FFF2-40B4-BE49-F238E27FC236}">
                    <a16:creationId xmlns:a16="http://schemas.microsoft.com/office/drawing/2014/main" id="{C250DADB-4573-4DD4-98DC-E69E1772FA74}"/>
                  </a:ext>
                </a:extLst>
              </p:cNvPr>
              <p:cNvSpPr/>
              <p:nvPr/>
            </p:nvSpPr>
            <p:spPr>
              <a:xfrm>
                <a:off x="3945863" y="3942984"/>
                <a:ext cx="2361173" cy="248251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176979 w 4176979"/>
                  <a:gd name="connsiteY0" fmla="*/ 168835 h 337665"/>
                  <a:gd name="connsiteX1" fmla="*/ 3708806 w 4176979"/>
                  <a:gd name="connsiteY1" fmla="*/ 263933 h 337665"/>
                  <a:gd name="connsiteX2" fmla="*/ 2538374 w 4176979"/>
                  <a:gd name="connsiteY2" fmla="*/ 586 h 337665"/>
                  <a:gd name="connsiteX3" fmla="*/ 1997049 w 4176979"/>
                  <a:gd name="connsiteY3" fmla="*/ 190781 h 337665"/>
                  <a:gd name="connsiteX4" fmla="*/ 1441094 w 4176979"/>
                  <a:gd name="connsiteY4" fmla="*/ 124944 h 337665"/>
                  <a:gd name="connsiteX5" fmla="*/ 1075334 w 4176979"/>
                  <a:gd name="connsiteY5" fmla="*/ 337085 h 337665"/>
                  <a:gd name="connsiteX6" fmla="*/ 256032 w 4176979"/>
                  <a:gd name="connsiteY6" fmla="*/ 183466 h 337665"/>
                  <a:gd name="connsiteX7" fmla="*/ 0 w 4176979"/>
                  <a:gd name="connsiteY7" fmla="*/ 51792 h 337665"/>
                  <a:gd name="connsiteX0" fmla="*/ 3920947 w 3920947"/>
                  <a:gd name="connsiteY0" fmla="*/ 168835 h 337665"/>
                  <a:gd name="connsiteX1" fmla="*/ 3452774 w 3920947"/>
                  <a:gd name="connsiteY1" fmla="*/ 263933 h 337665"/>
                  <a:gd name="connsiteX2" fmla="*/ 2282342 w 3920947"/>
                  <a:gd name="connsiteY2" fmla="*/ 586 h 337665"/>
                  <a:gd name="connsiteX3" fmla="*/ 1741017 w 3920947"/>
                  <a:gd name="connsiteY3" fmla="*/ 190781 h 337665"/>
                  <a:gd name="connsiteX4" fmla="*/ 1185062 w 3920947"/>
                  <a:gd name="connsiteY4" fmla="*/ 124944 h 337665"/>
                  <a:gd name="connsiteX5" fmla="*/ 819302 w 3920947"/>
                  <a:gd name="connsiteY5" fmla="*/ 337085 h 337665"/>
                  <a:gd name="connsiteX6" fmla="*/ 0 w 3920947"/>
                  <a:gd name="connsiteY6" fmla="*/ 183466 h 337665"/>
                  <a:gd name="connsiteX0" fmla="*/ 3101645 w 3101645"/>
                  <a:gd name="connsiteY0" fmla="*/ 168835 h 337085"/>
                  <a:gd name="connsiteX1" fmla="*/ 2633472 w 3101645"/>
                  <a:gd name="connsiteY1" fmla="*/ 263933 h 337085"/>
                  <a:gd name="connsiteX2" fmla="*/ 1463040 w 3101645"/>
                  <a:gd name="connsiteY2" fmla="*/ 586 h 337085"/>
                  <a:gd name="connsiteX3" fmla="*/ 921715 w 3101645"/>
                  <a:gd name="connsiteY3" fmla="*/ 190781 h 337085"/>
                  <a:gd name="connsiteX4" fmla="*/ 365760 w 3101645"/>
                  <a:gd name="connsiteY4" fmla="*/ 124944 h 337085"/>
                  <a:gd name="connsiteX5" fmla="*/ 0 w 3101645"/>
                  <a:gd name="connsiteY5" fmla="*/ 337085 h 337085"/>
                  <a:gd name="connsiteX0" fmla="*/ 2735885 w 2735885"/>
                  <a:gd name="connsiteY0" fmla="*/ 168835 h 270905"/>
                  <a:gd name="connsiteX1" fmla="*/ 2267712 w 2735885"/>
                  <a:gd name="connsiteY1" fmla="*/ 263933 h 270905"/>
                  <a:gd name="connsiteX2" fmla="*/ 1097280 w 2735885"/>
                  <a:gd name="connsiteY2" fmla="*/ 586 h 270905"/>
                  <a:gd name="connsiteX3" fmla="*/ 555955 w 2735885"/>
                  <a:gd name="connsiteY3" fmla="*/ 190781 h 270905"/>
                  <a:gd name="connsiteX4" fmla="*/ 0 w 2735885"/>
                  <a:gd name="connsiteY4" fmla="*/ 124944 h 27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885" h="270905">
                    <a:moveTo>
                      <a:pt x="2735885" y="168835"/>
                    </a:moveTo>
                    <a:cubicBezTo>
                      <a:pt x="2638349" y="230404"/>
                      <a:pt x="2540813" y="291974"/>
                      <a:pt x="2267712" y="263933"/>
                    </a:cubicBezTo>
                    <a:cubicBezTo>
                      <a:pt x="1994611" y="235892"/>
                      <a:pt x="1382573" y="12778"/>
                      <a:pt x="1097280" y="586"/>
                    </a:cubicBezTo>
                    <a:cubicBezTo>
                      <a:pt x="811987" y="-11606"/>
                      <a:pt x="738835" y="170055"/>
                      <a:pt x="555955" y="190781"/>
                    </a:cubicBezTo>
                    <a:cubicBezTo>
                      <a:pt x="373075" y="211507"/>
                      <a:pt x="153619" y="100560"/>
                      <a:pt x="0" y="12494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0" name="Volný tvar 60">
                <a:extLst>
                  <a:ext uri="{FF2B5EF4-FFF2-40B4-BE49-F238E27FC236}">
                    <a16:creationId xmlns:a16="http://schemas.microsoft.com/office/drawing/2014/main" id="{3DE237AA-C618-4972-8F58-69A71F4C008D}"/>
                  </a:ext>
                </a:extLst>
              </p:cNvPr>
              <p:cNvSpPr/>
              <p:nvPr/>
            </p:nvSpPr>
            <p:spPr>
              <a:xfrm>
                <a:off x="3475949" y="4052740"/>
                <a:ext cx="512255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57500"/>
                  <a:gd name="connsiteY0" fmla="*/ 1038227 h 1038227"/>
                  <a:gd name="connsiteX1" fmla="*/ 561975 w 2857500"/>
                  <a:gd name="connsiteY1" fmla="*/ 2 h 1038227"/>
                  <a:gd name="connsiteX2" fmla="*/ 1143000 w 2857500"/>
                  <a:gd name="connsiteY2" fmla="*/ 1028702 h 1038227"/>
                  <a:gd name="connsiteX3" fmla="*/ 1695450 w 2857500"/>
                  <a:gd name="connsiteY3" fmla="*/ 2 h 1038227"/>
                  <a:gd name="connsiteX4" fmla="*/ 2305050 w 2857500"/>
                  <a:gd name="connsiteY4" fmla="*/ 1028702 h 1038227"/>
                  <a:gd name="connsiteX5" fmla="*/ 2857500 w 2857500"/>
                  <a:gd name="connsiteY5" fmla="*/ 9527 h 1038227"/>
                  <a:gd name="connsiteX0" fmla="*/ 0 w 2305049"/>
                  <a:gd name="connsiteY0" fmla="*/ 1038227 h 1038227"/>
                  <a:gd name="connsiteX1" fmla="*/ 561975 w 2305049"/>
                  <a:gd name="connsiteY1" fmla="*/ 2 h 1038227"/>
                  <a:gd name="connsiteX2" fmla="*/ 1143000 w 2305049"/>
                  <a:gd name="connsiteY2" fmla="*/ 1028702 h 1038227"/>
                  <a:gd name="connsiteX3" fmla="*/ 1695450 w 2305049"/>
                  <a:gd name="connsiteY3" fmla="*/ 2 h 1038227"/>
                  <a:gd name="connsiteX4" fmla="*/ 2305050 w 2305049"/>
                  <a:gd name="connsiteY4" fmla="*/ 102870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049" h="1038227">
                    <a:moveTo>
                      <a:pt x="0" y="1038227"/>
                    </a:moveTo>
                    <a:cubicBezTo>
                      <a:pt x="192087" y="1038227"/>
                      <a:pt x="371475" y="1589"/>
                      <a:pt x="561975" y="2"/>
                    </a:cubicBezTo>
                    <a:cubicBezTo>
                      <a:pt x="752475" y="-1585"/>
                      <a:pt x="925513" y="1028702"/>
                      <a:pt x="1143000" y="1028702"/>
                    </a:cubicBezTo>
                    <a:cubicBezTo>
                      <a:pt x="1360487" y="1028702"/>
                      <a:pt x="1501775" y="2"/>
                      <a:pt x="1695450" y="2"/>
                    </a:cubicBezTo>
                    <a:cubicBezTo>
                      <a:pt x="1889125" y="2"/>
                      <a:pt x="2111375" y="1027115"/>
                      <a:pt x="2305050" y="1028702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0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1" name="Šestnácticípá hvězda 61">
                <a:extLst>
                  <a:ext uri="{FF2B5EF4-FFF2-40B4-BE49-F238E27FC236}">
                    <a16:creationId xmlns:a16="http://schemas.microsoft.com/office/drawing/2014/main" id="{894FBFA2-81CE-4D23-BE1B-D4A18AC19A6B}"/>
                  </a:ext>
                </a:extLst>
              </p:cNvPr>
              <p:cNvSpPr/>
              <p:nvPr/>
            </p:nvSpPr>
            <p:spPr>
              <a:xfrm flipH="1">
                <a:off x="3991817" y="409084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2" name="Volný tvar 62">
                <a:extLst>
                  <a:ext uri="{FF2B5EF4-FFF2-40B4-BE49-F238E27FC236}">
                    <a16:creationId xmlns:a16="http://schemas.microsoft.com/office/drawing/2014/main" id="{4A06B368-8844-4967-AD61-061F7A377152}"/>
                  </a:ext>
                </a:extLst>
              </p:cNvPr>
              <p:cNvSpPr/>
              <p:nvPr/>
            </p:nvSpPr>
            <p:spPr>
              <a:xfrm>
                <a:off x="2346710" y="3521080"/>
                <a:ext cx="2455669" cy="343638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  <a:gd name="connsiteX0" fmla="*/ 0 w 4403749"/>
                  <a:gd name="connsiteY0" fmla="*/ 212463 h 374161"/>
                  <a:gd name="connsiteX1" fmla="*/ 380390 w 4403749"/>
                  <a:gd name="connsiteY1" fmla="*/ 373398 h 374161"/>
                  <a:gd name="connsiteX2" fmla="*/ 826617 w 4403749"/>
                  <a:gd name="connsiteY2" fmla="*/ 153942 h 374161"/>
                  <a:gd name="connsiteX3" fmla="*/ 914400 w 4403749"/>
                  <a:gd name="connsiteY3" fmla="*/ 249039 h 374161"/>
                  <a:gd name="connsiteX4" fmla="*/ 1470355 w 4403749"/>
                  <a:gd name="connsiteY4" fmla="*/ 322 h 374161"/>
                  <a:gd name="connsiteX5" fmla="*/ 1945843 w 4403749"/>
                  <a:gd name="connsiteY5" fmla="*/ 197833 h 374161"/>
                  <a:gd name="connsiteX6" fmla="*/ 2414016 w 4403749"/>
                  <a:gd name="connsiteY6" fmla="*/ 256354 h 374161"/>
                  <a:gd name="connsiteX7" fmla="*/ 2845613 w 4403749"/>
                  <a:gd name="connsiteY7" fmla="*/ 44214 h 374161"/>
                  <a:gd name="connsiteX8" fmla="*/ 3321101 w 4403749"/>
                  <a:gd name="connsiteY8" fmla="*/ 300246 h 374161"/>
                  <a:gd name="connsiteX9" fmla="*/ 3613709 w 4403749"/>
                  <a:gd name="connsiteY9" fmla="*/ 234409 h 374161"/>
                  <a:gd name="connsiteX10" fmla="*/ 4016045 w 4403749"/>
                  <a:gd name="connsiteY10" fmla="*/ 51529 h 374161"/>
                  <a:gd name="connsiteX11" fmla="*/ 4403750 w 4403749"/>
                  <a:gd name="connsiteY11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845613 w 4016045"/>
                  <a:gd name="connsiteY7" fmla="*/ 44214 h 374161"/>
                  <a:gd name="connsiteX8" fmla="*/ 3321101 w 4016045"/>
                  <a:gd name="connsiteY8" fmla="*/ 300246 h 374161"/>
                  <a:gd name="connsiteX9" fmla="*/ 3613709 w 4016045"/>
                  <a:gd name="connsiteY9" fmla="*/ 234409 h 374161"/>
                  <a:gd name="connsiteX10" fmla="*/ 4016045 w 4016045"/>
                  <a:gd name="connsiteY10" fmla="*/ 51529 h 374161"/>
                  <a:gd name="connsiteX0" fmla="*/ 0 w 3613709"/>
                  <a:gd name="connsiteY0" fmla="*/ 212463 h 374161"/>
                  <a:gd name="connsiteX1" fmla="*/ 380390 w 3613709"/>
                  <a:gd name="connsiteY1" fmla="*/ 373398 h 374161"/>
                  <a:gd name="connsiteX2" fmla="*/ 826617 w 3613709"/>
                  <a:gd name="connsiteY2" fmla="*/ 153942 h 374161"/>
                  <a:gd name="connsiteX3" fmla="*/ 914400 w 3613709"/>
                  <a:gd name="connsiteY3" fmla="*/ 249039 h 374161"/>
                  <a:gd name="connsiteX4" fmla="*/ 1470355 w 3613709"/>
                  <a:gd name="connsiteY4" fmla="*/ 322 h 374161"/>
                  <a:gd name="connsiteX5" fmla="*/ 1945843 w 3613709"/>
                  <a:gd name="connsiteY5" fmla="*/ 197833 h 374161"/>
                  <a:gd name="connsiteX6" fmla="*/ 2414016 w 3613709"/>
                  <a:gd name="connsiteY6" fmla="*/ 256354 h 374161"/>
                  <a:gd name="connsiteX7" fmla="*/ 2845613 w 3613709"/>
                  <a:gd name="connsiteY7" fmla="*/ 44214 h 374161"/>
                  <a:gd name="connsiteX8" fmla="*/ 3321101 w 3613709"/>
                  <a:gd name="connsiteY8" fmla="*/ 300246 h 374161"/>
                  <a:gd name="connsiteX9" fmla="*/ 3613709 w 3613709"/>
                  <a:gd name="connsiteY9" fmla="*/ 234409 h 374161"/>
                  <a:gd name="connsiteX0" fmla="*/ 0 w 3321101"/>
                  <a:gd name="connsiteY0" fmla="*/ 212463 h 374161"/>
                  <a:gd name="connsiteX1" fmla="*/ 380390 w 3321101"/>
                  <a:gd name="connsiteY1" fmla="*/ 373398 h 374161"/>
                  <a:gd name="connsiteX2" fmla="*/ 826617 w 3321101"/>
                  <a:gd name="connsiteY2" fmla="*/ 153942 h 374161"/>
                  <a:gd name="connsiteX3" fmla="*/ 914400 w 3321101"/>
                  <a:gd name="connsiteY3" fmla="*/ 249039 h 374161"/>
                  <a:gd name="connsiteX4" fmla="*/ 1470355 w 3321101"/>
                  <a:gd name="connsiteY4" fmla="*/ 322 h 374161"/>
                  <a:gd name="connsiteX5" fmla="*/ 1945843 w 3321101"/>
                  <a:gd name="connsiteY5" fmla="*/ 197833 h 374161"/>
                  <a:gd name="connsiteX6" fmla="*/ 2414016 w 3321101"/>
                  <a:gd name="connsiteY6" fmla="*/ 256354 h 374161"/>
                  <a:gd name="connsiteX7" fmla="*/ 2845613 w 3321101"/>
                  <a:gd name="connsiteY7" fmla="*/ 44214 h 374161"/>
                  <a:gd name="connsiteX8" fmla="*/ 3321101 w 3321101"/>
                  <a:gd name="connsiteY8" fmla="*/ 300246 h 374161"/>
                  <a:gd name="connsiteX0" fmla="*/ 0 w 2845613"/>
                  <a:gd name="connsiteY0" fmla="*/ 212463 h 374161"/>
                  <a:gd name="connsiteX1" fmla="*/ 380390 w 2845613"/>
                  <a:gd name="connsiteY1" fmla="*/ 373398 h 374161"/>
                  <a:gd name="connsiteX2" fmla="*/ 826617 w 2845613"/>
                  <a:gd name="connsiteY2" fmla="*/ 153942 h 374161"/>
                  <a:gd name="connsiteX3" fmla="*/ 914400 w 2845613"/>
                  <a:gd name="connsiteY3" fmla="*/ 249039 h 374161"/>
                  <a:gd name="connsiteX4" fmla="*/ 1470355 w 2845613"/>
                  <a:gd name="connsiteY4" fmla="*/ 322 h 374161"/>
                  <a:gd name="connsiteX5" fmla="*/ 1945843 w 2845613"/>
                  <a:gd name="connsiteY5" fmla="*/ 197833 h 374161"/>
                  <a:gd name="connsiteX6" fmla="*/ 2414016 w 2845613"/>
                  <a:gd name="connsiteY6" fmla="*/ 256354 h 374161"/>
                  <a:gd name="connsiteX7" fmla="*/ 2845613 w 2845613"/>
                  <a:gd name="connsiteY7" fmla="*/ 44214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5613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3" name="Šestnácticípá hvězda 63">
                <a:extLst>
                  <a:ext uri="{FF2B5EF4-FFF2-40B4-BE49-F238E27FC236}">
                    <a16:creationId xmlns:a16="http://schemas.microsoft.com/office/drawing/2014/main" id="{D21E83AF-A52B-44C3-84DA-9302332791DB}"/>
                  </a:ext>
                </a:extLst>
              </p:cNvPr>
              <p:cNvSpPr/>
              <p:nvPr/>
            </p:nvSpPr>
            <p:spPr>
              <a:xfrm flipH="1">
                <a:off x="4581731" y="361326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19" name="Šipka dolů 39">
              <a:extLst>
                <a:ext uri="{FF2B5EF4-FFF2-40B4-BE49-F238E27FC236}">
                  <a16:creationId xmlns:a16="http://schemas.microsoft.com/office/drawing/2014/main" id="{D130A1E7-0F9B-4C58-816B-246D9909D606}"/>
                </a:ext>
              </a:extLst>
            </p:cNvPr>
            <p:cNvSpPr/>
            <p:nvPr/>
          </p:nvSpPr>
          <p:spPr>
            <a:xfrm>
              <a:off x="4283209" y="1931640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0" name="Skupina 40">
              <a:extLst>
                <a:ext uri="{FF2B5EF4-FFF2-40B4-BE49-F238E27FC236}">
                  <a16:creationId xmlns:a16="http://schemas.microsoft.com/office/drawing/2014/main" id="{11A441EF-825F-403F-B663-2828685FD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323" y="2132856"/>
              <a:ext cx="1074583" cy="2088231"/>
              <a:chOff x="1609323" y="2132856"/>
              <a:chExt cx="1074583" cy="2088231"/>
            </a:xfrm>
          </p:grpSpPr>
          <p:sp>
            <p:nvSpPr>
              <p:cNvPr id="33" name="Šipka dolů 53">
                <a:extLst>
                  <a:ext uri="{FF2B5EF4-FFF2-40B4-BE49-F238E27FC236}">
                    <a16:creationId xmlns:a16="http://schemas.microsoft.com/office/drawing/2014/main" id="{8A75DD3D-4562-4795-A7E1-5CBE7DC1DF96}"/>
                  </a:ext>
                </a:extLst>
              </p:cNvPr>
              <p:cNvSpPr/>
              <p:nvPr/>
            </p:nvSpPr>
            <p:spPr>
              <a:xfrm>
                <a:off x="1882080" y="2132573"/>
                <a:ext cx="529416" cy="2088732"/>
              </a:xfrm>
              <a:prstGeom prst="downArrow">
                <a:avLst/>
              </a:prstGeom>
              <a:gradFill>
                <a:gsLst>
                  <a:gs pos="21000">
                    <a:srgbClr val="FF99FF"/>
                  </a:gs>
                  <a:gs pos="6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4" name="TextovéPole 54">
                <a:extLst>
                  <a:ext uri="{FF2B5EF4-FFF2-40B4-BE49-F238E27FC236}">
                    <a16:creationId xmlns:a16="http://schemas.microsoft.com/office/drawing/2014/main" id="{0509927E-506C-476A-BD9F-04652F41C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323" y="3738463"/>
                <a:ext cx="1074583" cy="21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72°C</a:t>
                </a:r>
              </a:p>
            </p:txBody>
          </p:sp>
        </p:grpSp>
        <p:grpSp>
          <p:nvGrpSpPr>
            <p:cNvPr id="21" name="Skupina 41">
              <a:extLst>
                <a:ext uri="{FF2B5EF4-FFF2-40B4-BE49-F238E27FC236}">
                  <a16:creationId xmlns:a16="http://schemas.microsoft.com/office/drawing/2014/main" id="{AF1B20C0-A7C0-402B-9B73-791893E5D4F6}"/>
                </a:ext>
              </a:extLst>
            </p:cNvPr>
            <p:cNvGrpSpPr/>
            <p:nvPr/>
          </p:nvGrpSpPr>
          <p:grpSpPr>
            <a:xfrm>
              <a:off x="1609326" y="545234"/>
              <a:ext cx="1074583" cy="1731638"/>
              <a:chOff x="1619672" y="545234"/>
              <a:chExt cx="1074583" cy="180364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Šipka dolů 51">
                <a:extLst>
                  <a:ext uri="{FF2B5EF4-FFF2-40B4-BE49-F238E27FC236}">
                    <a16:creationId xmlns:a16="http://schemas.microsoft.com/office/drawing/2014/main" id="{8502D43C-973B-424D-9D46-2093F50A72FC}"/>
                  </a:ext>
                </a:extLst>
              </p:cNvPr>
              <p:cNvSpPr/>
              <p:nvPr/>
            </p:nvSpPr>
            <p:spPr>
              <a:xfrm>
                <a:off x="1891822" y="545234"/>
                <a:ext cx="530283" cy="1803646"/>
              </a:xfrm>
              <a:prstGeom prst="downArrow">
                <a:avLst/>
              </a:prstGeom>
              <a:gradFill>
                <a:gsLst>
                  <a:gs pos="30000">
                    <a:srgbClr val="7030A0"/>
                  </a:gs>
                  <a:gs pos="417">
                    <a:srgbClr val="FF0000"/>
                  </a:gs>
                  <a:gs pos="20000">
                    <a:srgbClr val="FF99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C7DEC4B-A912-4821-86B2-FDDB80AE81A9}"/>
                  </a:ext>
                </a:extLst>
              </p:cNvPr>
              <p:cNvSpPr txBox="1"/>
              <p:nvPr/>
            </p:nvSpPr>
            <p:spPr>
              <a:xfrm>
                <a:off x="1619672" y="1845629"/>
                <a:ext cx="1074583" cy="222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latin typeface="+mn-lt"/>
                    <a:ea typeface="+mn-ea"/>
                  </a:rPr>
                  <a:t>65°C</a:t>
                </a:r>
              </a:p>
            </p:txBody>
          </p:sp>
        </p:grpSp>
        <p:sp>
          <p:nvSpPr>
            <p:cNvPr id="22" name="TextovéPole 42">
              <a:extLst>
                <a:ext uri="{FF2B5EF4-FFF2-40B4-BE49-F238E27FC236}">
                  <a16:creationId xmlns:a16="http://schemas.microsoft.com/office/drawing/2014/main" id="{9DAB054A-7EE0-4667-BAB1-4406931C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440" y="4221087"/>
              <a:ext cx="1074583" cy="21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95°C</a:t>
              </a:r>
            </a:p>
          </p:txBody>
        </p:sp>
        <p:grpSp>
          <p:nvGrpSpPr>
            <p:cNvPr id="23" name="Skupina 43">
              <a:extLst>
                <a:ext uri="{FF2B5EF4-FFF2-40B4-BE49-F238E27FC236}">
                  <a16:creationId xmlns:a16="http://schemas.microsoft.com/office/drawing/2014/main" id="{B99ABFA6-7CE7-4CC4-8FA7-057EC14A6282}"/>
                </a:ext>
              </a:extLst>
            </p:cNvPr>
            <p:cNvGrpSpPr/>
            <p:nvPr/>
          </p:nvGrpSpPr>
          <p:grpSpPr>
            <a:xfrm>
              <a:off x="2889893" y="4163459"/>
              <a:ext cx="2798805" cy="464860"/>
              <a:chOff x="2329410" y="1533552"/>
              <a:chExt cx="3259404" cy="5779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Skupina 44">
                <a:extLst>
                  <a:ext uri="{FF2B5EF4-FFF2-40B4-BE49-F238E27FC236}">
                    <a16:creationId xmlns:a16="http://schemas.microsoft.com/office/drawing/2014/main" id="{EEF147A4-DA7D-4567-803E-AF1AAF788D06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29" name="Volný tvar 49">
                  <a:extLst>
                    <a:ext uri="{FF2B5EF4-FFF2-40B4-BE49-F238E27FC236}">
                      <a16:creationId xmlns:a16="http://schemas.microsoft.com/office/drawing/2014/main" id="{0400A3A5-63FB-4538-9685-B1F78D25A3C9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30" name="Volný tvar 50">
                  <a:extLst>
                    <a:ext uri="{FF2B5EF4-FFF2-40B4-BE49-F238E27FC236}">
                      <a16:creationId xmlns:a16="http://schemas.microsoft.com/office/drawing/2014/main" id="{9B47CA6D-9386-4112-9741-217FA44E1C5D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25" name="Volný tvar 45">
                <a:extLst>
                  <a:ext uri="{FF2B5EF4-FFF2-40B4-BE49-F238E27FC236}">
                    <a16:creationId xmlns:a16="http://schemas.microsoft.com/office/drawing/2014/main" id="{6D5A38EE-583B-4F2E-AF23-A1F73D382BD9}"/>
                  </a:ext>
                </a:extLst>
              </p:cNvPr>
              <p:cNvSpPr/>
              <p:nvPr/>
            </p:nvSpPr>
            <p:spPr>
              <a:xfrm>
                <a:off x="2548897" y="1732848"/>
                <a:ext cx="1168060" cy="378686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34322 w 2034322"/>
                  <a:gd name="connsiteY0" fmla="*/ 69846 h 533023"/>
                  <a:gd name="connsiteX1" fmla="*/ 1710047 w 2034322"/>
                  <a:gd name="connsiteY1" fmla="*/ 10508 h 533023"/>
                  <a:gd name="connsiteX2" fmla="*/ 1246909 w 2034322"/>
                  <a:gd name="connsiteY2" fmla="*/ 236140 h 533023"/>
                  <a:gd name="connsiteX3" fmla="*/ 920337 w 2034322"/>
                  <a:gd name="connsiteY3" fmla="*/ 378643 h 533023"/>
                  <a:gd name="connsiteX4" fmla="*/ 605641 w 2034322"/>
                  <a:gd name="connsiteY4" fmla="*/ 253953 h 533023"/>
                  <a:gd name="connsiteX5" fmla="*/ 0 w 2034322"/>
                  <a:gd name="connsiteY5" fmla="*/ 533023 h 533023"/>
                  <a:gd name="connsiteX0" fmla="*/ 1428682 w 1428682"/>
                  <a:gd name="connsiteY0" fmla="*/ 69846 h 378685"/>
                  <a:gd name="connsiteX1" fmla="*/ 1104407 w 1428682"/>
                  <a:gd name="connsiteY1" fmla="*/ 10508 h 378685"/>
                  <a:gd name="connsiteX2" fmla="*/ 641269 w 1428682"/>
                  <a:gd name="connsiteY2" fmla="*/ 236140 h 378685"/>
                  <a:gd name="connsiteX3" fmla="*/ 314697 w 1428682"/>
                  <a:gd name="connsiteY3" fmla="*/ 378643 h 378685"/>
                  <a:gd name="connsiteX4" fmla="*/ 1 w 1428682"/>
                  <a:gd name="connsiteY4" fmla="*/ 253953 h 3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682" h="378685">
                    <a:moveTo>
                      <a:pt x="1428682" y="69846"/>
                    </a:moveTo>
                    <a:cubicBezTo>
                      <a:pt x="1391969" y="12419"/>
                      <a:pt x="1235643" y="-17208"/>
                      <a:pt x="1104407" y="10508"/>
                    </a:cubicBezTo>
                    <a:cubicBezTo>
                      <a:pt x="973171" y="38224"/>
                      <a:pt x="772887" y="174784"/>
                      <a:pt x="641269" y="236140"/>
                    </a:cubicBezTo>
                    <a:cubicBezTo>
                      <a:pt x="509651" y="297496"/>
                      <a:pt x="421575" y="375674"/>
                      <a:pt x="314697" y="378643"/>
                    </a:cubicBezTo>
                    <a:cubicBezTo>
                      <a:pt x="207819" y="381612"/>
                      <a:pt x="153390" y="228223"/>
                      <a:pt x="1" y="2539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6" name="Volný tvar 46">
                <a:extLst>
                  <a:ext uri="{FF2B5EF4-FFF2-40B4-BE49-F238E27FC236}">
                    <a16:creationId xmlns:a16="http://schemas.microsoft.com/office/drawing/2014/main" id="{27D84EC0-25FE-466A-BD99-768E074FCDE3}"/>
                  </a:ext>
                </a:extLst>
              </p:cNvPr>
              <p:cNvSpPr/>
              <p:nvPr/>
            </p:nvSpPr>
            <p:spPr>
              <a:xfrm>
                <a:off x="2329410" y="1533552"/>
                <a:ext cx="1482168" cy="404356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  <a:gd name="connsiteX0" fmla="*/ 1862201 w 1862559"/>
                  <a:gd name="connsiteY0" fmla="*/ 274268 h 404355"/>
                  <a:gd name="connsiteX1" fmla="*/ 1814170 w 1862559"/>
                  <a:gd name="connsiteY1" fmla="*/ 281862 h 404355"/>
                  <a:gd name="connsiteX2" fmla="*/ 1638605 w 1862559"/>
                  <a:gd name="connsiteY2" fmla="*/ 369365 h 404355"/>
                  <a:gd name="connsiteX3" fmla="*/ 1375258 w 1862559"/>
                  <a:gd name="connsiteY3" fmla="*/ 376680 h 404355"/>
                  <a:gd name="connsiteX4" fmla="*/ 936346 w 1862559"/>
                  <a:gd name="connsiteY4" fmla="*/ 18236 h 404355"/>
                  <a:gd name="connsiteX5" fmla="*/ 570586 w 1862559"/>
                  <a:gd name="connsiteY5" fmla="*/ 69442 h 404355"/>
                  <a:gd name="connsiteX6" fmla="*/ 380391 w 1862559"/>
                  <a:gd name="connsiteY6" fmla="*/ 215746 h 404355"/>
                  <a:gd name="connsiteX7" fmla="*/ 0 w 1862559"/>
                  <a:gd name="connsiteY7" fmla="*/ 98703 h 404355"/>
                  <a:gd name="connsiteX0" fmla="*/ 1481810 w 1482168"/>
                  <a:gd name="connsiteY0" fmla="*/ 274268 h 404355"/>
                  <a:gd name="connsiteX1" fmla="*/ 1433779 w 1482168"/>
                  <a:gd name="connsiteY1" fmla="*/ 281862 h 404355"/>
                  <a:gd name="connsiteX2" fmla="*/ 1258214 w 1482168"/>
                  <a:gd name="connsiteY2" fmla="*/ 369365 h 404355"/>
                  <a:gd name="connsiteX3" fmla="*/ 994867 w 1482168"/>
                  <a:gd name="connsiteY3" fmla="*/ 376680 h 404355"/>
                  <a:gd name="connsiteX4" fmla="*/ 555955 w 1482168"/>
                  <a:gd name="connsiteY4" fmla="*/ 18236 h 404355"/>
                  <a:gd name="connsiteX5" fmla="*/ 190195 w 1482168"/>
                  <a:gd name="connsiteY5" fmla="*/ 69442 h 404355"/>
                  <a:gd name="connsiteX6" fmla="*/ 0 w 1482168"/>
                  <a:gd name="connsiteY6" fmla="*/ 215746 h 4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168" h="404355">
                    <a:moveTo>
                      <a:pt x="1481810" y="274268"/>
                    </a:moveTo>
                    <a:cubicBezTo>
                      <a:pt x="1484629" y="281253"/>
                      <a:pt x="1471045" y="266013"/>
                      <a:pt x="1433779" y="281862"/>
                    </a:cubicBezTo>
                    <a:cubicBezTo>
                      <a:pt x="1396513" y="297711"/>
                      <a:pt x="1331366" y="353562"/>
                      <a:pt x="1258214" y="369365"/>
                    </a:cubicBezTo>
                    <a:cubicBezTo>
                      <a:pt x="1185062" y="385168"/>
                      <a:pt x="1111910" y="435201"/>
                      <a:pt x="994867" y="376680"/>
                    </a:cubicBezTo>
                    <a:cubicBezTo>
                      <a:pt x="877824" y="318159"/>
                      <a:pt x="690067" y="69442"/>
                      <a:pt x="555955" y="18236"/>
                    </a:cubicBezTo>
                    <a:cubicBezTo>
                      <a:pt x="421843" y="-32970"/>
                      <a:pt x="282854" y="36524"/>
                      <a:pt x="190195" y="69442"/>
                    </a:cubicBezTo>
                    <a:cubicBezTo>
                      <a:pt x="97536" y="102360"/>
                      <a:pt x="95098" y="210869"/>
                      <a:pt x="0" y="21574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7" name="Volný tvar 47">
                <a:extLst>
                  <a:ext uri="{FF2B5EF4-FFF2-40B4-BE49-F238E27FC236}">
                    <a16:creationId xmlns:a16="http://schemas.microsoft.com/office/drawing/2014/main" id="{2D555FE5-6F5F-47B2-8B48-52DE238A1AF2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141172" cy="25037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  <a:gd name="connsiteX0" fmla="*/ 0 w 1594713"/>
                  <a:gd name="connsiteY0" fmla="*/ 10329 h 544339"/>
                  <a:gd name="connsiteX1" fmla="*/ 80467 w 1594713"/>
                  <a:gd name="connsiteY1" fmla="*/ 32681 h 544339"/>
                  <a:gd name="connsiteX2" fmla="*/ 241401 w 1594713"/>
                  <a:gd name="connsiteY2" fmla="*/ 237101 h 544339"/>
                  <a:gd name="connsiteX3" fmla="*/ 687628 w 1594713"/>
                  <a:gd name="connsiteY3" fmla="*/ 207840 h 544339"/>
                  <a:gd name="connsiteX4" fmla="*/ 1141171 w 1594713"/>
                  <a:gd name="connsiteY4" fmla="*/ 24960 h 544339"/>
                  <a:gd name="connsiteX5" fmla="*/ 1594713 w 1594713"/>
                  <a:gd name="connsiteY5" fmla="*/ 544339 h 544339"/>
                  <a:gd name="connsiteX0" fmla="*/ 0 w 1141171"/>
                  <a:gd name="connsiteY0" fmla="*/ 10329 h 250375"/>
                  <a:gd name="connsiteX1" fmla="*/ 80467 w 1141171"/>
                  <a:gd name="connsiteY1" fmla="*/ 32681 h 250375"/>
                  <a:gd name="connsiteX2" fmla="*/ 241401 w 1141171"/>
                  <a:gd name="connsiteY2" fmla="*/ 237101 h 250375"/>
                  <a:gd name="connsiteX3" fmla="*/ 687628 w 1141171"/>
                  <a:gd name="connsiteY3" fmla="*/ 207840 h 250375"/>
                  <a:gd name="connsiteX4" fmla="*/ 1141171 w 1141171"/>
                  <a:gd name="connsiteY4" fmla="*/ 24960 h 25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171" h="25037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8" name="Volný tvar 48">
                <a:extLst>
                  <a:ext uri="{FF2B5EF4-FFF2-40B4-BE49-F238E27FC236}">
                    <a16:creationId xmlns:a16="http://schemas.microsoft.com/office/drawing/2014/main" id="{197E7988-0E16-4CDB-B40A-0CAACA8EF9EE}"/>
                  </a:ext>
                </a:extLst>
              </p:cNvPr>
              <p:cNvSpPr/>
              <p:nvPr/>
            </p:nvSpPr>
            <p:spPr>
              <a:xfrm>
                <a:off x="4536390" y="1579521"/>
                <a:ext cx="1044282" cy="23174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1386896"/>
                  <a:gd name="connsiteY0" fmla="*/ 300919 h 300919"/>
                  <a:gd name="connsiteX1" fmla="*/ 165075 w 1386896"/>
                  <a:gd name="connsiteY1" fmla="*/ 285323 h 300919"/>
                  <a:gd name="connsiteX2" fmla="*/ 347955 w 1386896"/>
                  <a:gd name="connsiteY2" fmla="*/ 153649 h 300919"/>
                  <a:gd name="connsiteX3" fmla="*/ 903910 w 1386896"/>
                  <a:gd name="connsiteY3" fmla="*/ 30 h 300919"/>
                  <a:gd name="connsiteX4" fmla="*/ 1386896 w 1386896"/>
                  <a:gd name="connsiteY4" fmla="*/ 139416 h 300919"/>
                  <a:gd name="connsiteX0" fmla="*/ 0 w 1386896"/>
                  <a:gd name="connsiteY0" fmla="*/ 231743 h 231743"/>
                  <a:gd name="connsiteX1" fmla="*/ 165075 w 1386896"/>
                  <a:gd name="connsiteY1" fmla="*/ 216147 h 231743"/>
                  <a:gd name="connsiteX2" fmla="*/ 347955 w 1386896"/>
                  <a:gd name="connsiteY2" fmla="*/ 84473 h 231743"/>
                  <a:gd name="connsiteX3" fmla="*/ 737232 w 1386896"/>
                  <a:gd name="connsiteY3" fmla="*/ 57 h 231743"/>
                  <a:gd name="connsiteX4" fmla="*/ 1386896 w 1386896"/>
                  <a:gd name="connsiteY4" fmla="*/ 70240 h 231743"/>
                  <a:gd name="connsiteX0" fmla="*/ 0 w 1044282"/>
                  <a:gd name="connsiteY0" fmla="*/ 231743 h 231743"/>
                  <a:gd name="connsiteX1" fmla="*/ 165075 w 1044282"/>
                  <a:gd name="connsiteY1" fmla="*/ 216147 h 231743"/>
                  <a:gd name="connsiteX2" fmla="*/ 347955 w 1044282"/>
                  <a:gd name="connsiteY2" fmla="*/ 84473 h 231743"/>
                  <a:gd name="connsiteX3" fmla="*/ 737232 w 1044282"/>
                  <a:gd name="connsiteY3" fmla="*/ 57 h 231743"/>
                  <a:gd name="connsiteX4" fmla="*/ 1044282 w 1044282"/>
                  <a:gd name="connsiteY4" fmla="*/ 70240 h 23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82" h="231743">
                    <a:moveTo>
                      <a:pt x="0" y="231743"/>
                    </a:moveTo>
                    <a:cubicBezTo>
                      <a:pt x="48514" y="220871"/>
                      <a:pt x="107083" y="240692"/>
                      <a:pt x="165075" y="216147"/>
                    </a:cubicBezTo>
                    <a:cubicBezTo>
                      <a:pt x="223068" y="191602"/>
                      <a:pt x="252596" y="120488"/>
                      <a:pt x="347955" y="84473"/>
                    </a:cubicBezTo>
                    <a:cubicBezTo>
                      <a:pt x="443314" y="48458"/>
                      <a:pt x="621178" y="2429"/>
                      <a:pt x="737232" y="57"/>
                    </a:cubicBezTo>
                    <a:cubicBezTo>
                      <a:pt x="853286" y="-2315"/>
                      <a:pt x="873594" y="71459"/>
                      <a:pt x="1044282" y="702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390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</a:t>
            </a:r>
            <a:r>
              <a:rPr lang="en-US" b="1" u="sng" dirty="0"/>
              <a:t>PCR</a:t>
            </a:r>
            <a:endParaRPr lang="cs-C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6923112" cy="513123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Pol</a:t>
            </a:r>
            <a:r>
              <a:rPr lang="cs-CZ" dirty="0" err="1"/>
              <a:t>ymerázová</a:t>
            </a:r>
            <a:r>
              <a:rPr lang="cs-CZ" dirty="0"/>
              <a:t> řetězová reakce</a:t>
            </a:r>
          </a:p>
          <a:p>
            <a:r>
              <a:rPr lang="cs-CZ" dirty="0"/>
              <a:t>Princip obou metod/kroků stejný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Denaturace</a:t>
            </a:r>
            <a:r>
              <a:rPr lang="cs-CZ" dirty="0"/>
              <a:t> - DNA se po dobu 20–30 sekund zahřívá na teplotu 94-98 °C. Při této teplotě dochází k rozrušení vodíkových můstků v molekule DNA a k rozvolnění dvoušroubovice. Vzniká tak </a:t>
            </a:r>
            <a:r>
              <a:rPr lang="cs-CZ" dirty="0" err="1"/>
              <a:t>jednovláknová</a:t>
            </a:r>
            <a:r>
              <a:rPr lang="cs-CZ" dirty="0"/>
              <a:t> DNA, na kterou mohou v dalším kroku nasednout </a:t>
            </a:r>
            <a:r>
              <a:rPr lang="cs-CZ" dirty="0" err="1"/>
              <a:t>primery</a:t>
            </a:r>
            <a:r>
              <a:rPr lang="cs-CZ" dirty="0"/>
              <a:t>.</a:t>
            </a:r>
          </a:p>
          <a:p>
            <a:r>
              <a:rPr lang="cs-CZ" b="1" dirty="0"/>
              <a:t>Nasednutí </a:t>
            </a:r>
            <a:r>
              <a:rPr lang="cs-CZ" b="1" dirty="0" err="1"/>
              <a:t>primerů</a:t>
            </a:r>
            <a:r>
              <a:rPr lang="cs-CZ" dirty="0"/>
              <a:t> – teplota se sníží na 50-65 °C, což umožňuje nasednutí </a:t>
            </a:r>
            <a:r>
              <a:rPr lang="cs-CZ" dirty="0" err="1"/>
              <a:t>primerů</a:t>
            </a:r>
            <a:r>
              <a:rPr lang="cs-CZ" dirty="0"/>
              <a:t> na specifická místa DNA. Na dvouvláknové úseky DNA-</a:t>
            </a:r>
            <a:r>
              <a:rPr lang="cs-CZ" dirty="0" err="1"/>
              <a:t>primer</a:t>
            </a:r>
            <a:r>
              <a:rPr lang="cs-CZ" dirty="0"/>
              <a:t> se váže DNA polymeráza.</a:t>
            </a:r>
          </a:p>
          <a:p>
            <a:r>
              <a:rPr lang="cs-CZ" b="1" dirty="0"/>
              <a:t>Syntéza DNA</a:t>
            </a:r>
            <a:r>
              <a:rPr lang="cs-CZ" dirty="0"/>
              <a:t> - teplota použitá v této fázi závisí na použité DNA polymerázy. Nejběžnější </a:t>
            </a:r>
            <a:r>
              <a:rPr lang="cs-CZ" dirty="0" err="1"/>
              <a:t>Taq</a:t>
            </a:r>
            <a:r>
              <a:rPr lang="cs-CZ" dirty="0"/>
              <a:t> polymeráza má optimum aktivity na 75-80 °C. V tomto kroku dochází k samotné syntéze DNA. Ve směru od 5' konce ke 3' konci přirůstá vlákno DNA komplementární k původní molekule DNA.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BBB29A-826E-4BFB-AF16-D72E1E790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04664"/>
            <a:ext cx="4338732" cy="2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64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7F1E460-1F43-4D6A-9352-0E425C06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C4069D-0AE4-4BEC-86A9-DEE1AC8C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6943FB8A-95D7-4BCF-B193-1C86A647139A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332656"/>
            <a:ext cx="8075240" cy="6120680"/>
            <a:chOff x="1603440" y="545234"/>
            <a:chExt cx="4996142" cy="417991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B1D4E93A-DE89-4667-A8AA-5EB7008F8B39}"/>
                </a:ext>
              </a:extLst>
            </p:cNvPr>
            <p:cNvSpPr/>
            <p:nvPr/>
          </p:nvSpPr>
          <p:spPr>
            <a:xfrm>
              <a:off x="1619189" y="548902"/>
              <a:ext cx="4969489" cy="417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F045B001-677E-4ABF-889E-0D7C18607871}"/>
                </a:ext>
              </a:extLst>
            </p:cNvPr>
            <p:cNvSpPr/>
            <p:nvPr/>
          </p:nvSpPr>
          <p:spPr>
            <a:xfrm>
              <a:off x="1619189" y="548902"/>
              <a:ext cx="4980393" cy="1583670"/>
            </a:xfrm>
            <a:prstGeom prst="rect">
              <a:avLst/>
            </a:prstGeom>
            <a:solidFill>
              <a:srgbClr val="E6F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9142F92-3B08-4155-9390-D653A54AA715}"/>
                </a:ext>
              </a:extLst>
            </p:cNvPr>
            <p:cNvSpPr/>
            <p:nvPr/>
          </p:nvSpPr>
          <p:spPr>
            <a:xfrm>
              <a:off x="1619189" y="2132573"/>
              <a:ext cx="4980393" cy="2592571"/>
            </a:xfrm>
            <a:prstGeom prst="rect">
              <a:avLst/>
            </a:prstGeom>
            <a:solidFill>
              <a:srgbClr val="FFF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8" name="Šipka dolů 26">
              <a:extLst>
                <a:ext uri="{FF2B5EF4-FFF2-40B4-BE49-F238E27FC236}">
                  <a16:creationId xmlns:a16="http://schemas.microsoft.com/office/drawing/2014/main" id="{33A4F732-1BF7-414A-9BBD-4CCD4C63C00F}"/>
                </a:ext>
              </a:extLst>
            </p:cNvPr>
            <p:cNvSpPr/>
            <p:nvPr/>
          </p:nvSpPr>
          <p:spPr>
            <a:xfrm>
              <a:off x="4280215" y="2924944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AB2EA9F-376D-4827-8F71-79AEBE37ED08}"/>
                </a:ext>
              </a:extLst>
            </p:cNvPr>
            <p:cNvSpPr txBox="1"/>
            <p:nvPr/>
          </p:nvSpPr>
          <p:spPr>
            <a:xfrm>
              <a:off x="1619672" y="2132856"/>
              <a:ext cx="281887" cy="1232485"/>
            </a:xfrm>
            <a:prstGeom prst="rect">
              <a:avLst/>
            </a:prstGeom>
            <a:solidFill>
              <a:srgbClr val="FFC0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elongace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8FD9EC-3D42-4D98-A436-970D22EAB736}"/>
                </a:ext>
              </a:extLst>
            </p:cNvPr>
            <p:cNvSpPr txBox="1"/>
            <p:nvPr/>
          </p:nvSpPr>
          <p:spPr>
            <a:xfrm>
              <a:off x="1627015" y="550419"/>
              <a:ext cx="281887" cy="1211822"/>
            </a:xfrm>
            <a:prstGeom prst="rect">
              <a:avLst/>
            </a:prstGeom>
            <a:solidFill>
              <a:srgbClr val="00FF00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</a:rPr>
                <a:t>fáze </a:t>
              </a:r>
              <a:r>
                <a:rPr lang="cs-CZ" sz="1200" b="1" dirty="0" err="1">
                  <a:solidFill>
                    <a:schemeClr val="tx1"/>
                  </a:solidFill>
                  <a:latin typeface="+mn-lt"/>
                  <a:ea typeface="+mn-ea"/>
                </a:rPr>
                <a:t>annealingu</a:t>
              </a:r>
              <a:endParaRPr lang="cs-CZ" sz="1200" b="1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2203AAD3-C329-4512-A314-6146911A9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511" y="620688"/>
              <a:ext cx="4301350" cy="1406118"/>
              <a:chOff x="2283511" y="620688"/>
              <a:chExt cx="4301350" cy="1406118"/>
            </a:xfrm>
          </p:grpSpPr>
          <p:cxnSp>
            <p:nvCxnSpPr>
              <p:cNvPr id="90" name="Přímá spojnice se šipkou 89">
                <a:extLst>
                  <a:ext uri="{FF2B5EF4-FFF2-40B4-BE49-F238E27FC236}">
                    <a16:creationId xmlns:a16="http://schemas.microsoft.com/office/drawing/2014/main" id="{C68F9E7D-0BCA-47AB-9DB2-17C954EBD5CC}"/>
                  </a:ext>
                </a:extLst>
              </p:cNvPr>
              <p:cNvCxnSpPr/>
              <p:nvPr/>
            </p:nvCxnSpPr>
            <p:spPr>
              <a:xfrm flipV="1">
                <a:off x="3205016" y="1485652"/>
                <a:ext cx="14538" cy="258035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ovéPole 111">
                <a:extLst>
                  <a:ext uri="{FF2B5EF4-FFF2-40B4-BE49-F238E27FC236}">
                    <a16:creationId xmlns:a16="http://schemas.microsoft.com/office/drawing/2014/main" id="{E54B4FC2-5DFB-44BE-B16E-030CEB49E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2436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R</a:t>
                </a:r>
              </a:p>
            </p:txBody>
          </p:sp>
          <p:cxnSp>
            <p:nvCxnSpPr>
              <p:cNvPr id="92" name="Přímá spojnice se šipkou 91">
                <a:extLst>
                  <a:ext uri="{FF2B5EF4-FFF2-40B4-BE49-F238E27FC236}">
                    <a16:creationId xmlns:a16="http://schemas.microsoft.com/office/drawing/2014/main" id="{53D2B3AC-56E6-4768-8CC1-9D3C80D279A8}"/>
                  </a:ext>
                </a:extLst>
              </p:cNvPr>
              <p:cNvCxnSpPr/>
              <p:nvPr/>
            </p:nvCxnSpPr>
            <p:spPr>
              <a:xfrm flipH="1" flipV="1">
                <a:off x="5798794" y="936566"/>
                <a:ext cx="69055" cy="790000"/>
              </a:xfrm>
              <a:prstGeom prst="straightConnector1">
                <a:avLst/>
              </a:prstGeom>
              <a:ln w="127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Skupina 113">
                <a:extLst>
                  <a:ext uri="{FF2B5EF4-FFF2-40B4-BE49-F238E27FC236}">
                    <a16:creationId xmlns:a16="http://schemas.microsoft.com/office/drawing/2014/main" id="{77370ACD-193E-4C91-A274-2DD3E3367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792" y="620688"/>
                <a:ext cx="4007829" cy="1105835"/>
                <a:chOff x="2423792" y="620688"/>
                <a:chExt cx="4007829" cy="1105835"/>
              </a:xfrm>
            </p:grpSpPr>
            <p:grpSp>
              <p:nvGrpSpPr>
                <p:cNvPr id="95" name="Skupina 115">
                  <a:extLst>
                    <a:ext uri="{FF2B5EF4-FFF2-40B4-BE49-F238E27FC236}">
                      <a16:creationId xmlns:a16="http://schemas.microsoft.com/office/drawing/2014/main" id="{D822EA01-25D5-4571-8CA2-4E5C9EC69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792" y="620688"/>
                  <a:ext cx="4007829" cy="898623"/>
                  <a:chOff x="2423792" y="684838"/>
                  <a:chExt cx="4007829" cy="898623"/>
                </a:xfrm>
              </p:grpSpPr>
              <p:grpSp>
                <p:nvGrpSpPr>
                  <p:cNvPr id="107" name="Skupina 127">
                    <a:extLst>
                      <a:ext uri="{FF2B5EF4-FFF2-40B4-BE49-F238E27FC236}">
                        <a16:creationId xmlns:a16="http://schemas.microsoft.com/office/drawing/2014/main" id="{59A7D286-8100-4DA4-B8C4-802BF2B27E0A}"/>
                      </a:ext>
                    </a:extLst>
                  </p:cNvPr>
                  <p:cNvGrpSpPr/>
                  <p:nvPr/>
                </p:nvGrpSpPr>
                <p:grpSpPr>
                  <a:xfrm>
                    <a:off x="2423792" y="836712"/>
                    <a:ext cx="4007829" cy="697665"/>
                    <a:chOff x="1784909" y="3245075"/>
                    <a:chExt cx="4645152" cy="759989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0" name="Volný tvar 130">
                      <a:extLst>
                        <a:ext uri="{FF2B5EF4-FFF2-40B4-BE49-F238E27FC236}">
                          <a16:creationId xmlns:a16="http://schemas.microsoft.com/office/drawing/2014/main" id="{6939EFF7-E75C-4CA7-A91C-6E886AB50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1485" y="3245075"/>
                      <a:ext cx="4608576" cy="37416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845613 w 4608576"/>
                        <a:gd name="connsiteY7" fmla="*/ 44214 h 374161"/>
                        <a:gd name="connsiteX8" fmla="*/ 3321101 w 4608576"/>
                        <a:gd name="connsiteY8" fmla="*/ 300246 h 374161"/>
                        <a:gd name="connsiteX9" fmla="*/ 3613709 w 4608576"/>
                        <a:gd name="connsiteY9" fmla="*/ 234409 h 374161"/>
                        <a:gd name="connsiteX10" fmla="*/ 4016045 w 4608576"/>
                        <a:gd name="connsiteY10" fmla="*/ 51529 h 374161"/>
                        <a:gd name="connsiteX11" fmla="*/ 4403750 w 4608576"/>
                        <a:gd name="connsiteY11" fmla="*/ 278300 h 374161"/>
                        <a:gd name="connsiteX12" fmla="*/ 4608576 w 4608576"/>
                        <a:gd name="connsiteY12" fmla="*/ 292930 h 374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08576" h="374161">
                          <a:moveTo>
                            <a:pt x="0" y="212463"/>
                          </a:moveTo>
                          <a:cubicBezTo>
                            <a:pt x="121310" y="297807"/>
                            <a:pt x="242621" y="383152"/>
                            <a:pt x="380390" y="373398"/>
                          </a:cubicBezTo>
                          <a:cubicBezTo>
                            <a:pt x="518160" y="363645"/>
                            <a:pt x="737615" y="174668"/>
                            <a:pt x="826617" y="153942"/>
                          </a:cubicBezTo>
                          <a:cubicBezTo>
                            <a:pt x="915619" y="133215"/>
                            <a:pt x="807110" y="274642"/>
                            <a:pt x="914400" y="249039"/>
                          </a:cubicBezTo>
                          <a:cubicBezTo>
                            <a:pt x="1021690" y="223436"/>
                            <a:pt x="1298448" y="8856"/>
                            <a:pt x="1470355" y="322"/>
                          </a:cubicBezTo>
                          <a:cubicBezTo>
                            <a:pt x="1642262" y="-8212"/>
                            <a:pt x="1788566" y="155161"/>
                            <a:pt x="1945843" y="197833"/>
                          </a:cubicBezTo>
                          <a:cubicBezTo>
                            <a:pt x="2103120" y="240505"/>
                            <a:pt x="2264054" y="281957"/>
                            <a:pt x="2414016" y="256354"/>
                          </a:cubicBezTo>
                          <a:cubicBezTo>
                            <a:pt x="2563978" y="230751"/>
                            <a:pt x="2694432" y="36899"/>
                            <a:pt x="2845613" y="44214"/>
                          </a:cubicBezTo>
                          <a:cubicBezTo>
                            <a:pt x="2996794" y="51529"/>
                            <a:pt x="3193085" y="268547"/>
                            <a:pt x="3321101" y="300246"/>
                          </a:cubicBezTo>
                          <a:cubicBezTo>
                            <a:pt x="3449117" y="331945"/>
                            <a:pt x="3497885" y="275862"/>
                            <a:pt x="3613709" y="234409"/>
                          </a:cubicBezTo>
                          <a:cubicBezTo>
                            <a:pt x="3729533" y="192956"/>
                            <a:pt x="3884372" y="44214"/>
                            <a:pt x="4016045" y="51529"/>
                          </a:cubicBezTo>
                          <a:cubicBezTo>
                            <a:pt x="4147718" y="58844"/>
                            <a:pt x="4304995" y="238067"/>
                            <a:pt x="4403750" y="278300"/>
                          </a:cubicBezTo>
                          <a:cubicBezTo>
                            <a:pt x="4502505" y="318534"/>
                            <a:pt x="4555540" y="305732"/>
                            <a:pt x="4608576" y="29293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1" name="Volný tvar 131">
                      <a:extLst>
                        <a:ext uri="{FF2B5EF4-FFF2-40B4-BE49-F238E27FC236}">
                          <a16:creationId xmlns:a16="http://schemas.microsoft.com/office/drawing/2014/main" id="{169276FE-679D-4501-B838-3DD4C6452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196" y="3296343"/>
                      <a:ext cx="402336" cy="183141"/>
                    </a:xfrm>
                    <a:custGeom>
                      <a:avLst/>
                      <a:gdLst>
                        <a:gd name="connsiteX0" fmla="*/ 0 w 4608576"/>
                        <a:gd name="connsiteY0" fmla="*/ 212463 h 374161"/>
                        <a:gd name="connsiteX1" fmla="*/ 380390 w 4608576"/>
                        <a:gd name="connsiteY1" fmla="*/ 373398 h 374161"/>
                        <a:gd name="connsiteX2" fmla="*/ 826617 w 4608576"/>
                        <a:gd name="connsiteY2" fmla="*/ 153942 h 374161"/>
                        <a:gd name="connsiteX3" fmla="*/ 914400 w 4608576"/>
                        <a:gd name="connsiteY3" fmla="*/ 249039 h 374161"/>
                        <a:gd name="connsiteX4" fmla="*/ 1470355 w 4608576"/>
                        <a:gd name="connsiteY4" fmla="*/ 322 h 374161"/>
                        <a:gd name="connsiteX5" fmla="*/ 1945843 w 4608576"/>
                        <a:gd name="connsiteY5" fmla="*/ 197833 h 374161"/>
                        <a:gd name="connsiteX6" fmla="*/ 2414016 w 4608576"/>
                        <a:gd name="connsiteY6" fmla="*/ 256354 h 374161"/>
                        <a:gd name="connsiteX7" fmla="*/ 2596896 w 4608576"/>
                        <a:gd name="connsiteY7" fmla="*/ 131996 h 374161"/>
                        <a:gd name="connsiteX8" fmla="*/ 2845613 w 4608576"/>
                        <a:gd name="connsiteY8" fmla="*/ 44214 h 374161"/>
                        <a:gd name="connsiteX9" fmla="*/ 3321101 w 4608576"/>
                        <a:gd name="connsiteY9" fmla="*/ 300246 h 374161"/>
                        <a:gd name="connsiteX10" fmla="*/ 3613709 w 4608576"/>
                        <a:gd name="connsiteY10" fmla="*/ 234409 h 374161"/>
                        <a:gd name="connsiteX11" fmla="*/ 4016045 w 4608576"/>
                        <a:gd name="connsiteY11" fmla="*/ 51529 h 374161"/>
                        <a:gd name="connsiteX12" fmla="*/ 4403750 w 4608576"/>
                        <a:gd name="connsiteY12" fmla="*/ 278300 h 374161"/>
                        <a:gd name="connsiteX13" fmla="*/ 4608576 w 4608576"/>
                        <a:gd name="connsiteY13" fmla="*/ 292930 h 374161"/>
                        <a:gd name="connsiteX0" fmla="*/ 0 w 4403750"/>
                        <a:gd name="connsiteY0" fmla="*/ 212463 h 374161"/>
                        <a:gd name="connsiteX1" fmla="*/ 380390 w 4403750"/>
                        <a:gd name="connsiteY1" fmla="*/ 373398 h 374161"/>
                        <a:gd name="connsiteX2" fmla="*/ 826617 w 4403750"/>
                        <a:gd name="connsiteY2" fmla="*/ 153942 h 374161"/>
                        <a:gd name="connsiteX3" fmla="*/ 914400 w 4403750"/>
                        <a:gd name="connsiteY3" fmla="*/ 249039 h 374161"/>
                        <a:gd name="connsiteX4" fmla="*/ 1470355 w 4403750"/>
                        <a:gd name="connsiteY4" fmla="*/ 322 h 374161"/>
                        <a:gd name="connsiteX5" fmla="*/ 1945843 w 4403750"/>
                        <a:gd name="connsiteY5" fmla="*/ 197833 h 374161"/>
                        <a:gd name="connsiteX6" fmla="*/ 2414016 w 4403750"/>
                        <a:gd name="connsiteY6" fmla="*/ 256354 h 374161"/>
                        <a:gd name="connsiteX7" fmla="*/ 2596896 w 4403750"/>
                        <a:gd name="connsiteY7" fmla="*/ 131996 h 374161"/>
                        <a:gd name="connsiteX8" fmla="*/ 2845613 w 4403750"/>
                        <a:gd name="connsiteY8" fmla="*/ 44214 h 374161"/>
                        <a:gd name="connsiteX9" fmla="*/ 3321101 w 4403750"/>
                        <a:gd name="connsiteY9" fmla="*/ 300246 h 374161"/>
                        <a:gd name="connsiteX10" fmla="*/ 3613709 w 4403750"/>
                        <a:gd name="connsiteY10" fmla="*/ 234409 h 374161"/>
                        <a:gd name="connsiteX11" fmla="*/ 4016045 w 4403750"/>
                        <a:gd name="connsiteY11" fmla="*/ 51529 h 374161"/>
                        <a:gd name="connsiteX12" fmla="*/ 4403750 w 4403750"/>
                        <a:gd name="connsiteY12" fmla="*/ 278300 h 374161"/>
                        <a:gd name="connsiteX0" fmla="*/ 0 w 4016045"/>
                        <a:gd name="connsiteY0" fmla="*/ 212463 h 374161"/>
                        <a:gd name="connsiteX1" fmla="*/ 380390 w 4016045"/>
                        <a:gd name="connsiteY1" fmla="*/ 373398 h 374161"/>
                        <a:gd name="connsiteX2" fmla="*/ 826617 w 4016045"/>
                        <a:gd name="connsiteY2" fmla="*/ 153942 h 374161"/>
                        <a:gd name="connsiteX3" fmla="*/ 914400 w 4016045"/>
                        <a:gd name="connsiteY3" fmla="*/ 249039 h 374161"/>
                        <a:gd name="connsiteX4" fmla="*/ 1470355 w 4016045"/>
                        <a:gd name="connsiteY4" fmla="*/ 322 h 374161"/>
                        <a:gd name="connsiteX5" fmla="*/ 1945843 w 4016045"/>
                        <a:gd name="connsiteY5" fmla="*/ 197833 h 374161"/>
                        <a:gd name="connsiteX6" fmla="*/ 2414016 w 4016045"/>
                        <a:gd name="connsiteY6" fmla="*/ 256354 h 374161"/>
                        <a:gd name="connsiteX7" fmla="*/ 2596896 w 4016045"/>
                        <a:gd name="connsiteY7" fmla="*/ 131996 h 374161"/>
                        <a:gd name="connsiteX8" fmla="*/ 2845613 w 4016045"/>
                        <a:gd name="connsiteY8" fmla="*/ 44214 h 374161"/>
                        <a:gd name="connsiteX9" fmla="*/ 3321101 w 4016045"/>
                        <a:gd name="connsiteY9" fmla="*/ 300246 h 374161"/>
                        <a:gd name="connsiteX10" fmla="*/ 3613709 w 4016045"/>
                        <a:gd name="connsiteY10" fmla="*/ 234409 h 374161"/>
                        <a:gd name="connsiteX11" fmla="*/ 4016045 w 4016045"/>
                        <a:gd name="connsiteY11" fmla="*/ 51529 h 374161"/>
                        <a:gd name="connsiteX0" fmla="*/ 0 w 3635655"/>
                        <a:gd name="connsiteY0" fmla="*/ 373398 h 373398"/>
                        <a:gd name="connsiteX1" fmla="*/ 446227 w 3635655"/>
                        <a:gd name="connsiteY1" fmla="*/ 153942 h 373398"/>
                        <a:gd name="connsiteX2" fmla="*/ 534010 w 3635655"/>
                        <a:gd name="connsiteY2" fmla="*/ 249039 h 373398"/>
                        <a:gd name="connsiteX3" fmla="*/ 1089965 w 3635655"/>
                        <a:gd name="connsiteY3" fmla="*/ 322 h 373398"/>
                        <a:gd name="connsiteX4" fmla="*/ 1565453 w 3635655"/>
                        <a:gd name="connsiteY4" fmla="*/ 197833 h 373398"/>
                        <a:gd name="connsiteX5" fmla="*/ 2033626 w 3635655"/>
                        <a:gd name="connsiteY5" fmla="*/ 256354 h 373398"/>
                        <a:gd name="connsiteX6" fmla="*/ 2216506 w 3635655"/>
                        <a:gd name="connsiteY6" fmla="*/ 131996 h 373398"/>
                        <a:gd name="connsiteX7" fmla="*/ 2465223 w 3635655"/>
                        <a:gd name="connsiteY7" fmla="*/ 44214 h 373398"/>
                        <a:gd name="connsiteX8" fmla="*/ 2940711 w 3635655"/>
                        <a:gd name="connsiteY8" fmla="*/ 300246 h 373398"/>
                        <a:gd name="connsiteX9" fmla="*/ 3233319 w 3635655"/>
                        <a:gd name="connsiteY9" fmla="*/ 234409 h 373398"/>
                        <a:gd name="connsiteX10" fmla="*/ 3635655 w 3635655"/>
                        <a:gd name="connsiteY10" fmla="*/ 51529 h 373398"/>
                        <a:gd name="connsiteX0" fmla="*/ 0 w 3189428"/>
                        <a:gd name="connsiteY0" fmla="*/ 153942 h 309556"/>
                        <a:gd name="connsiteX1" fmla="*/ 87783 w 3189428"/>
                        <a:gd name="connsiteY1" fmla="*/ 249039 h 309556"/>
                        <a:gd name="connsiteX2" fmla="*/ 643738 w 3189428"/>
                        <a:gd name="connsiteY2" fmla="*/ 322 h 309556"/>
                        <a:gd name="connsiteX3" fmla="*/ 1119226 w 3189428"/>
                        <a:gd name="connsiteY3" fmla="*/ 197833 h 309556"/>
                        <a:gd name="connsiteX4" fmla="*/ 1587399 w 3189428"/>
                        <a:gd name="connsiteY4" fmla="*/ 256354 h 309556"/>
                        <a:gd name="connsiteX5" fmla="*/ 1770279 w 3189428"/>
                        <a:gd name="connsiteY5" fmla="*/ 131996 h 309556"/>
                        <a:gd name="connsiteX6" fmla="*/ 2018996 w 3189428"/>
                        <a:gd name="connsiteY6" fmla="*/ 44214 h 309556"/>
                        <a:gd name="connsiteX7" fmla="*/ 2494484 w 3189428"/>
                        <a:gd name="connsiteY7" fmla="*/ 300246 h 309556"/>
                        <a:gd name="connsiteX8" fmla="*/ 2787092 w 3189428"/>
                        <a:gd name="connsiteY8" fmla="*/ 234409 h 309556"/>
                        <a:gd name="connsiteX9" fmla="*/ 3189428 w 3189428"/>
                        <a:gd name="connsiteY9" fmla="*/ 51529 h 309556"/>
                        <a:gd name="connsiteX0" fmla="*/ 0 w 3101645"/>
                        <a:gd name="connsiteY0" fmla="*/ 249039 h 309556"/>
                        <a:gd name="connsiteX1" fmla="*/ 555955 w 3101645"/>
                        <a:gd name="connsiteY1" fmla="*/ 322 h 309556"/>
                        <a:gd name="connsiteX2" fmla="*/ 1031443 w 3101645"/>
                        <a:gd name="connsiteY2" fmla="*/ 197833 h 309556"/>
                        <a:gd name="connsiteX3" fmla="*/ 1499616 w 3101645"/>
                        <a:gd name="connsiteY3" fmla="*/ 256354 h 309556"/>
                        <a:gd name="connsiteX4" fmla="*/ 1682496 w 3101645"/>
                        <a:gd name="connsiteY4" fmla="*/ 131996 h 309556"/>
                        <a:gd name="connsiteX5" fmla="*/ 1931213 w 3101645"/>
                        <a:gd name="connsiteY5" fmla="*/ 44214 h 309556"/>
                        <a:gd name="connsiteX6" fmla="*/ 2406701 w 3101645"/>
                        <a:gd name="connsiteY6" fmla="*/ 300246 h 309556"/>
                        <a:gd name="connsiteX7" fmla="*/ 2699309 w 3101645"/>
                        <a:gd name="connsiteY7" fmla="*/ 234409 h 309556"/>
                        <a:gd name="connsiteX8" fmla="*/ 3101645 w 3101645"/>
                        <a:gd name="connsiteY8" fmla="*/ 51529 h 309556"/>
                        <a:gd name="connsiteX0" fmla="*/ 0 w 2545690"/>
                        <a:gd name="connsiteY0" fmla="*/ 322 h 309556"/>
                        <a:gd name="connsiteX1" fmla="*/ 475488 w 2545690"/>
                        <a:gd name="connsiteY1" fmla="*/ 197833 h 309556"/>
                        <a:gd name="connsiteX2" fmla="*/ 943661 w 2545690"/>
                        <a:gd name="connsiteY2" fmla="*/ 256354 h 309556"/>
                        <a:gd name="connsiteX3" fmla="*/ 1126541 w 2545690"/>
                        <a:gd name="connsiteY3" fmla="*/ 131996 h 309556"/>
                        <a:gd name="connsiteX4" fmla="*/ 1375258 w 2545690"/>
                        <a:gd name="connsiteY4" fmla="*/ 44214 h 309556"/>
                        <a:gd name="connsiteX5" fmla="*/ 1850746 w 2545690"/>
                        <a:gd name="connsiteY5" fmla="*/ 300246 h 309556"/>
                        <a:gd name="connsiteX6" fmla="*/ 2143354 w 2545690"/>
                        <a:gd name="connsiteY6" fmla="*/ 234409 h 309556"/>
                        <a:gd name="connsiteX7" fmla="*/ 2545690 w 2545690"/>
                        <a:gd name="connsiteY7" fmla="*/ 51529 h 309556"/>
                        <a:gd name="connsiteX0" fmla="*/ 0 w 2070202"/>
                        <a:gd name="connsiteY0" fmla="*/ 159442 h 271165"/>
                        <a:gd name="connsiteX1" fmla="*/ 468173 w 2070202"/>
                        <a:gd name="connsiteY1" fmla="*/ 217963 h 271165"/>
                        <a:gd name="connsiteX2" fmla="*/ 651053 w 2070202"/>
                        <a:gd name="connsiteY2" fmla="*/ 93605 h 271165"/>
                        <a:gd name="connsiteX3" fmla="*/ 899770 w 2070202"/>
                        <a:gd name="connsiteY3" fmla="*/ 5823 h 271165"/>
                        <a:gd name="connsiteX4" fmla="*/ 1375258 w 2070202"/>
                        <a:gd name="connsiteY4" fmla="*/ 261855 h 271165"/>
                        <a:gd name="connsiteX5" fmla="*/ 1667866 w 2070202"/>
                        <a:gd name="connsiteY5" fmla="*/ 196018 h 271165"/>
                        <a:gd name="connsiteX6" fmla="*/ 2070202 w 2070202"/>
                        <a:gd name="connsiteY6" fmla="*/ 13138 h 271165"/>
                        <a:gd name="connsiteX0" fmla="*/ 0 w 1602029"/>
                        <a:gd name="connsiteY0" fmla="*/ 217963 h 271165"/>
                        <a:gd name="connsiteX1" fmla="*/ 182880 w 1602029"/>
                        <a:gd name="connsiteY1" fmla="*/ 93605 h 271165"/>
                        <a:gd name="connsiteX2" fmla="*/ 431597 w 1602029"/>
                        <a:gd name="connsiteY2" fmla="*/ 5823 h 271165"/>
                        <a:gd name="connsiteX3" fmla="*/ 907085 w 1602029"/>
                        <a:gd name="connsiteY3" fmla="*/ 261855 h 271165"/>
                        <a:gd name="connsiteX4" fmla="*/ 1199693 w 1602029"/>
                        <a:gd name="connsiteY4" fmla="*/ 196018 h 271165"/>
                        <a:gd name="connsiteX5" fmla="*/ 1602029 w 1602029"/>
                        <a:gd name="connsiteY5" fmla="*/ 13138 h 271165"/>
                        <a:gd name="connsiteX0" fmla="*/ 0 w 1419149"/>
                        <a:gd name="connsiteY0" fmla="*/ 93605 h 271165"/>
                        <a:gd name="connsiteX1" fmla="*/ 248717 w 1419149"/>
                        <a:gd name="connsiteY1" fmla="*/ 5823 h 271165"/>
                        <a:gd name="connsiteX2" fmla="*/ 724205 w 1419149"/>
                        <a:gd name="connsiteY2" fmla="*/ 261855 h 271165"/>
                        <a:gd name="connsiteX3" fmla="*/ 1016813 w 1419149"/>
                        <a:gd name="connsiteY3" fmla="*/ 196018 h 271165"/>
                        <a:gd name="connsiteX4" fmla="*/ 1419149 w 1419149"/>
                        <a:gd name="connsiteY4" fmla="*/ 13138 h 271165"/>
                        <a:gd name="connsiteX0" fmla="*/ 0 w 1170432"/>
                        <a:gd name="connsiteY0" fmla="*/ 0 h 265342"/>
                        <a:gd name="connsiteX1" fmla="*/ 475488 w 1170432"/>
                        <a:gd name="connsiteY1" fmla="*/ 256032 h 265342"/>
                        <a:gd name="connsiteX2" fmla="*/ 768096 w 1170432"/>
                        <a:gd name="connsiteY2" fmla="*/ 190195 h 265342"/>
                        <a:gd name="connsiteX3" fmla="*/ 1170432 w 1170432"/>
                        <a:gd name="connsiteY3" fmla="*/ 7315 h 265342"/>
                        <a:gd name="connsiteX0" fmla="*/ 0 w 694944"/>
                        <a:gd name="connsiteY0" fmla="*/ 248978 h 258288"/>
                        <a:gd name="connsiteX1" fmla="*/ 292608 w 694944"/>
                        <a:gd name="connsiteY1" fmla="*/ 183141 h 258288"/>
                        <a:gd name="connsiteX2" fmla="*/ 694944 w 694944"/>
                        <a:gd name="connsiteY2" fmla="*/ 261 h 258288"/>
                        <a:gd name="connsiteX0" fmla="*/ 0 w 402336"/>
                        <a:gd name="connsiteY0" fmla="*/ 183141 h 183141"/>
                        <a:gd name="connsiteX1" fmla="*/ 402336 w 402336"/>
                        <a:gd name="connsiteY1" fmla="*/ 261 h 183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2336" h="183141">
                          <a:moveTo>
                            <a:pt x="0" y="183141"/>
                          </a:moveTo>
                          <a:cubicBezTo>
                            <a:pt x="115824" y="141688"/>
                            <a:pt x="270663" y="-7054"/>
                            <a:pt x="402336" y="261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57D3FF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2" name="Volný tvar 132">
                      <a:extLst>
                        <a:ext uri="{FF2B5EF4-FFF2-40B4-BE49-F238E27FC236}">
                          <a16:creationId xmlns:a16="http://schemas.microsoft.com/office/drawing/2014/main" id="{07830624-9299-4ED3-B959-2F204216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4909" y="3667399"/>
                      <a:ext cx="4542739" cy="337665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42739" h="337665">
                          <a:moveTo>
                            <a:pt x="4542739" y="168835"/>
                          </a:moveTo>
                          <a:cubicBezTo>
                            <a:pt x="4445203" y="230404"/>
                            <a:pt x="4347667" y="291974"/>
                            <a:pt x="4074566" y="263933"/>
                          </a:cubicBezTo>
                          <a:cubicBezTo>
                            <a:pt x="3801465" y="235892"/>
                            <a:pt x="3189427" y="12778"/>
                            <a:pt x="2904134" y="586"/>
                          </a:cubicBezTo>
                          <a:cubicBezTo>
                            <a:pt x="2618841" y="-11606"/>
                            <a:pt x="2545689" y="170055"/>
                            <a:pt x="2362809" y="190781"/>
                          </a:cubicBezTo>
                          <a:cubicBezTo>
                            <a:pt x="2179929" y="211507"/>
                            <a:pt x="1960473" y="100560"/>
                            <a:pt x="1806854" y="124944"/>
                          </a:cubicBezTo>
                          <a:cubicBezTo>
                            <a:pt x="1653235" y="149328"/>
                            <a:pt x="1638604" y="327331"/>
                            <a:pt x="1441094" y="337085"/>
                          </a:cubicBezTo>
                          <a:cubicBezTo>
                            <a:pt x="1243584" y="346839"/>
                            <a:pt x="801014" y="231015"/>
                            <a:pt x="621792" y="183466"/>
                          </a:cubicBezTo>
                          <a:cubicBezTo>
                            <a:pt x="442570" y="135917"/>
                            <a:pt x="469392" y="44477"/>
                            <a:pt x="365760" y="51792"/>
                          </a:cubicBezTo>
                          <a:cubicBezTo>
                            <a:pt x="262128" y="59107"/>
                            <a:pt x="0" y="227357"/>
                            <a:pt x="0" y="22735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  <p:sp>
                  <p:nvSpPr>
                    <p:cNvPr id="113" name="Volný tvar 133">
                      <a:extLst>
                        <a:ext uri="{FF2B5EF4-FFF2-40B4-BE49-F238E27FC236}">
                          <a16:creationId xmlns:a16="http://schemas.microsoft.com/office/drawing/2014/main" id="{E77AF923-227E-47D8-8A41-D3002032F5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06699" y="3850865"/>
                      <a:ext cx="566671" cy="132334"/>
                    </a:xfrm>
                    <a:custGeom>
                      <a:avLst/>
                      <a:gdLst>
                        <a:gd name="connsiteX0" fmla="*/ 4542739 w 4542739"/>
                        <a:gd name="connsiteY0" fmla="*/ 168835 h 337665"/>
                        <a:gd name="connsiteX1" fmla="*/ 4074566 w 4542739"/>
                        <a:gd name="connsiteY1" fmla="*/ 263933 h 337665"/>
                        <a:gd name="connsiteX2" fmla="*/ 2904134 w 4542739"/>
                        <a:gd name="connsiteY2" fmla="*/ 586 h 337665"/>
                        <a:gd name="connsiteX3" fmla="*/ 2362809 w 4542739"/>
                        <a:gd name="connsiteY3" fmla="*/ 190781 h 337665"/>
                        <a:gd name="connsiteX4" fmla="*/ 1806854 w 4542739"/>
                        <a:gd name="connsiteY4" fmla="*/ 124944 h 337665"/>
                        <a:gd name="connsiteX5" fmla="*/ 1441094 w 4542739"/>
                        <a:gd name="connsiteY5" fmla="*/ 337085 h 337665"/>
                        <a:gd name="connsiteX6" fmla="*/ 621792 w 4542739"/>
                        <a:gd name="connsiteY6" fmla="*/ 183466 h 337665"/>
                        <a:gd name="connsiteX7" fmla="*/ 365760 w 4542739"/>
                        <a:gd name="connsiteY7" fmla="*/ 51792 h 337665"/>
                        <a:gd name="connsiteX8" fmla="*/ 0 w 4542739"/>
                        <a:gd name="connsiteY8" fmla="*/ 227357 h 337665"/>
                        <a:gd name="connsiteX0" fmla="*/ 4074566 w 4074566"/>
                        <a:gd name="connsiteY0" fmla="*/ 263933 h 337665"/>
                        <a:gd name="connsiteX1" fmla="*/ 2904134 w 4074566"/>
                        <a:gd name="connsiteY1" fmla="*/ 586 h 337665"/>
                        <a:gd name="connsiteX2" fmla="*/ 2362809 w 4074566"/>
                        <a:gd name="connsiteY2" fmla="*/ 190781 h 337665"/>
                        <a:gd name="connsiteX3" fmla="*/ 1806854 w 4074566"/>
                        <a:gd name="connsiteY3" fmla="*/ 124944 h 337665"/>
                        <a:gd name="connsiteX4" fmla="*/ 1441094 w 4074566"/>
                        <a:gd name="connsiteY4" fmla="*/ 337085 h 337665"/>
                        <a:gd name="connsiteX5" fmla="*/ 621792 w 4074566"/>
                        <a:gd name="connsiteY5" fmla="*/ 183466 h 337665"/>
                        <a:gd name="connsiteX6" fmla="*/ 365760 w 4074566"/>
                        <a:gd name="connsiteY6" fmla="*/ 51792 h 337665"/>
                        <a:gd name="connsiteX7" fmla="*/ 0 w 4074566"/>
                        <a:gd name="connsiteY7" fmla="*/ 227357 h 337665"/>
                        <a:gd name="connsiteX0" fmla="*/ 2904134 w 2904134"/>
                        <a:gd name="connsiteY0" fmla="*/ 586 h 337665"/>
                        <a:gd name="connsiteX1" fmla="*/ 2362809 w 2904134"/>
                        <a:gd name="connsiteY1" fmla="*/ 190781 h 337665"/>
                        <a:gd name="connsiteX2" fmla="*/ 1806854 w 2904134"/>
                        <a:gd name="connsiteY2" fmla="*/ 124944 h 337665"/>
                        <a:gd name="connsiteX3" fmla="*/ 1441094 w 2904134"/>
                        <a:gd name="connsiteY3" fmla="*/ 337085 h 337665"/>
                        <a:gd name="connsiteX4" fmla="*/ 621792 w 2904134"/>
                        <a:gd name="connsiteY4" fmla="*/ 183466 h 337665"/>
                        <a:gd name="connsiteX5" fmla="*/ 365760 w 2904134"/>
                        <a:gd name="connsiteY5" fmla="*/ 51792 h 337665"/>
                        <a:gd name="connsiteX6" fmla="*/ 0 w 2904134"/>
                        <a:gd name="connsiteY6" fmla="*/ 227357 h 337665"/>
                        <a:gd name="connsiteX0" fmla="*/ 2362809 w 2362809"/>
                        <a:gd name="connsiteY0" fmla="*/ 139403 h 286287"/>
                        <a:gd name="connsiteX1" fmla="*/ 1806854 w 2362809"/>
                        <a:gd name="connsiteY1" fmla="*/ 73566 h 286287"/>
                        <a:gd name="connsiteX2" fmla="*/ 1441094 w 2362809"/>
                        <a:gd name="connsiteY2" fmla="*/ 285707 h 286287"/>
                        <a:gd name="connsiteX3" fmla="*/ 621792 w 2362809"/>
                        <a:gd name="connsiteY3" fmla="*/ 132088 h 286287"/>
                        <a:gd name="connsiteX4" fmla="*/ 365760 w 2362809"/>
                        <a:gd name="connsiteY4" fmla="*/ 414 h 286287"/>
                        <a:gd name="connsiteX5" fmla="*/ 0 w 2362809"/>
                        <a:gd name="connsiteY5" fmla="*/ 175979 h 286287"/>
                        <a:gd name="connsiteX0" fmla="*/ 1806854 w 1806854"/>
                        <a:gd name="connsiteY0" fmla="*/ 73566 h 286287"/>
                        <a:gd name="connsiteX1" fmla="*/ 1441094 w 1806854"/>
                        <a:gd name="connsiteY1" fmla="*/ 285707 h 286287"/>
                        <a:gd name="connsiteX2" fmla="*/ 621792 w 1806854"/>
                        <a:gd name="connsiteY2" fmla="*/ 132088 h 286287"/>
                        <a:gd name="connsiteX3" fmla="*/ 365760 w 1806854"/>
                        <a:gd name="connsiteY3" fmla="*/ 414 h 286287"/>
                        <a:gd name="connsiteX4" fmla="*/ 0 w 1806854"/>
                        <a:gd name="connsiteY4" fmla="*/ 175979 h 286287"/>
                        <a:gd name="connsiteX0" fmla="*/ 1441094 w 1441094"/>
                        <a:gd name="connsiteY0" fmla="*/ 285707 h 286287"/>
                        <a:gd name="connsiteX1" fmla="*/ 621792 w 1441094"/>
                        <a:gd name="connsiteY1" fmla="*/ 132088 h 286287"/>
                        <a:gd name="connsiteX2" fmla="*/ 365760 w 1441094"/>
                        <a:gd name="connsiteY2" fmla="*/ 414 h 286287"/>
                        <a:gd name="connsiteX3" fmla="*/ 0 w 1441094"/>
                        <a:gd name="connsiteY3" fmla="*/ 175979 h 286287"/>
                        <a:gd name="connsiteX0" fmla="*/ 1075334 w 1075334"/>
                        <a:gd name="connsiteY0" fmla="*/ 285707 h 286287"/>
                        <a:gd name="connsiteX1" fmla="*/ 256032 w 1075334"/>
                        <a:gd name="connsiteY1" fmla="*/ 132088 h 286287"/>
                        <a:gd name="connsiteX2" fmla="*/ 0 w 1075334"/>
                        <a:gd name="connsiteY2" fmla="*/ 414 h 286287"/>
                        <a:gd name="connsiteX0" fmla="*/ 819302 w 819302"/>
                        <a:gd name="connsiteY0" fmla="*/ 153619 h 154199"/>
                        <a:gd name="connsiteX1" fmla="*/ 0 w 819302"/>
                        <a:gd name="connsiteY1" fmla="*/ 0 h 154199"/>
                        <a:gd name="connsiteX0" fmla="*/ 819302 w 819302"/>
                        <a:gd name="connsiteY0" fmla="*/ 153619 h 153619"/>
                        <a:gd name="connsiteX1" fmla="*/ 475489 w 819302"/>
                        <a:gd name="connsiteY1" fmla="*/ 111422 h 153619"/>
                        <a:gd name="connsiteX2" fmla="*/ 0 w 819302"/>
                        <a:gd name="connsiteY2" fmla="*/ 0 h 153619"/>
                        <a:gd name="connsiteX0" fmla="*/ 819302 w 819302"/>
                        <a:gd name="connsiteY0" fmla="*/ 153619 h 153619"/>
                        <a:gd name="connsiteX1" fmla="*/ 563271 w 819302"/>
                        <a:gd name="connsiteY1" fmla="*/ 118737 h 153619"/>
                        <a:gd name="connsiteX2" fmla="*/ 0 w 819302"/>
                        <a:gd name="connsiteY2" fmla="*/ 0 h 153619"/>
                        <a:gd name="connsiteX0" fmla="*/ 563271 w 588486"/>
                        <a:gd name="connsiteY0" fmla="*/ 118737 h 131283"/>
                        <a:gd name="connsiteX1" fmla="*/ 0 w 588486"/>
                        <a:gd name="connsiteY1" fmla="*/ 0 h 131283"/>
                        <a:gd name="connsiteX0" fmla="*/ 563271 w 563271"/>
                        <a:gd name="connsiteY0" fmla="*/ 118737 h 118737"/>
                        <a:gd name="connsiteX1" fmla="*/ 0 w 563271"/>
                        <a:gd name="connsiteY1" fmla="*/ 0 h 118737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56473 w 556473"/>
                        <a:gd name="connsiteY0" fmla="*/ 135733 h 135733"/>
                        <a:gd name="connsiteX1" fmla="*/ 0 w 556473"/>
                        <a:gd name="connsiteY1" fmla="*/ 0 h 135733"/>
                        <a:gd name="connsiteX0" fmla="*/ 566671 w 566671"/>
                        <a:gd name="connsiteY0" fmla="*/ 132334 h 132334"/>
                        <a:gd name="connsiteX1" fmla="*/ 0 w 566671"/>
                        <a:gd name="connsiteY1" fmla="*/ 0 h 1323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6671" h="132334">
                          <a:moveTo>
                            <a:pt x="566671" y="132334"/>
                          </a:moveTo>
                          <a:cubicBezTo>
                            <a:pt x="390044" y="92505"/>
                            <a:pt x="179222" y="47549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FF00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200" b="1"/>
                    </a:p>
                  </p:txBody>
                </p:sp>
              </p:grpSp>
              <p:sp>
                <p:nvSpPr>
                  <p:cNvPr id="108" name="Volný tvar 128">
                    <a:extLst>
                      <a:ext uri="{FF2B5EF4-FFF2-40B4-BE49-F238E27FC236}">
                        <a16:creationId xmlns:a16="http://schemas.microsoft.com/office/drawing/2014/main" id="{461AAD60-EB70-4854-9086-076029BA90B1}"/>
                      </a:ext>
                    </a:extLst>
                  </p:cNvPr>
                  <p:cNvSpPr/>
                  <p:nvPr/>
                </p:nvSpPr>
                <p:spPr>
                  <a:xfrm rot="7981464" flipH="1">
                    <a:off x="5459772" y="855830"/>
                    <a:ext cx="476935" cy="13568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C000"/>
                  </a:solidFill>
                  <a:ln w="28575">
                    <a:solidFill>
                      <a:srgbClr val="FFC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  <p:sp>
                <p:nvSpPr>
                  <p:cNvPr id="109" name="Volný tvar 129">
                    <a:extLst>
                      <a:ext uri="{FF2B5EF4-FFF2-40B4-BE49-F238E27FC236}">
                        <a16:creationId xmlns:a16="http://schemas.microsoft.com/office/drawing/2014/main" id="{FB7FCCFE-163D-46EB-9B3D-858DCAFE9135}"/>
                      </a:ext>
                    </a:extLst>
                  </p:cNvPr>
                  <p:cNvSpPr/>
                  <p:nvPr/>
                </p:nvSpPr>
                <p:spPr>
                  <a:xfrm rot="21418562" flipH="1">
                    <a:off x="2963931" y="1447078"/>
                    <a:ext cx="477323" cy="136966"/>
                  </a:xfrm>
                  <a:custGeom>
                    <a:avLst/>
                    <a:gdLst>
                      <a:gd name="connsiteX0" fmla="*/ 0 w 1931213"/>
                      <a:gd name="connsiteY0" fmla="*/ 314554 h 315497"/>
                      <a:gd name="connsiteX1" fmla="*/ 168250 w 1931213"/>
                      <a:gd name="connsiteY1" fmla="*/ 292608 h 315497"/>
                      <a:gd name="connsiteX2" fmla="*/ 351130 w 1931213"/>
                      <a:gd name="connsiteY2" fmla="*/ 160934 h 315497"/>
                      <a:gd name="connsiteX3" fmla="*/ 907085 w 1931213"/>
                      <a:gd name="connsiteY3" fmla="*/ 7315 h 315497"/>
                      <a:gd name="connsiteX4" fmla="*/ 1667866 w 1931213"/>
                      <a:gd name="connsiteY4" fmla="*/ 117043 h 315497"/>
                      <a:gd name="connsiteX5" fmla="*/ 1931213 w 1931213"/>
                      <a:gd name="connsiteY5" fmla="*/ 0 h 315497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10574"/>
                      <a:gd name="connsiteX1" fmla="*/ 165075 w 1928038"/>
                      <a:gd name="connsiteY1" fmla="*/ 292608 h 310574"/>
                      <a:gd name="connsiteX2" fmla="*/ 347955 w 1928038"/>
                      <a:gd name="connsiteY2" fmla="*/ 160934 h 310574"/>
                      <a:gd name="connsiteX3" fmla="*/ 903910 w 1928038"/>
                      <a:gd name="connsiteY3" fmla="*/ 7315 h 310574"/>
                      <a:gd name="connsiteX4" fmla="*/ 1664691 w 1928038"/>
                      <a:gd name="connsiteY4" fmla="*/ 117043 h 310574"/>
                      <a:gd name="connsiteX5" fmla="*/ 1928038 w 1928038"/>
                      <a:gd name="connsiteY5" fmla="*/ 0 h 310574"/>
                      <a:gd name="connsiteX0" fmla="*/ 0 w 1928038"/>
                      <a:gd name="connsiteY0" fmla="*/ 308204 h 308204"/>
                      <a:gd name="connsiteX1" fmla="*/ 165075 w 1928038"/>
                      <a:gd name="connsiteY1" fmla="*/ 292608 h 308204"/>
                      <a:gd name="connsiteX2" fmla="*/ 347955 w 1928038"/>
                      <a:gd name="connsiteY2" fmla="*/ 160934 h 308204"/>
                      <a:gd name="connsiteX3" fmla="*/ 903910 w 1928038"/>
                      <a:gd name="connsiteY3" fmla="*/ 7315 h 308204"/>
                      <a:gd name="connsiteX4" fmla="*/ 1664691 w 1928038"/>
                      <a:gd name="connsiteY4" fmla="*/ 117043 h 308204"/>
                      <a:gd name="connsiteX5" fmla="*/ 1928038 w 1928038"/>
                      <a:gd name="connsiteY5" fmla="*/ 0 h 308204"/>
                      <a:gd name="connsiteX0" fmla="*/ 0 w 1664691"/>
                      <a:gd name="connsiteY0" fmla="*/ 301215 h 301215"/>
                      <a:gd name="connsiteX1" fmla="*/ 165075 w 1664691"/>
                      <a:gd name="connsiteY1" fmla="*/ 285619 h 301215"/>
                      <a:gd name="connsiteX2" fmla="*/ 347955 w 1664691"/>
                      <a:gd name="connsiteY2" fmla="*/ 153945 h 301215"/>
                      <a:gd name="connsiteX3" fmla="*/ 903910 w 1664691"/>
                      <a:gd name="connsiteY3" fmla="*/ 326 h 301215"/>
                      <a:gd name="connsiteX4" fmla="*/ 1664691 w 1664691"/>
                      <a:gd name="connsiteY4" fmla="*/ 110054 h 301215"/>
                      <a:gd name="connsiteX0" fmla="*/ 0 w 903910"/>
                      <a:gd name="connsiteY0" fmla="*/ 300889 h 300889"/>
                      <a:gd name="connsiteX1" fmla="*/ 165075 w 903910"/>
                      <a:gd name="connsiteY1" fmla="*/ 285293 h 300889"/>
                      <a:gd name="connsiteX2" fmla="*/ 347955 w 903910"/>
                      <a:gd name="connsiteY2" fmla="*/ 153619 h 300889"/>
                      <a:gd name="connsiteX3" fmla="*/ 903910 w 903910"/>
                      <a:gd name="connsiteY3" fmla="*/ 0 h 300889"/>
                      <a:gd name="connsiteX0" fmla="*/ 0 w 738835"/>
                      <a:gd name="connsiteY0" fmla="*/ 285293 h 285293"/>
                      <a:gd name="connsiteX1" fmla="*/ 182880 w 738835"/>
                      <a:gd name="connsiteY1" fmla="*/ 153619 h 285293"/>
                      <a:gd name="connsiteX2" fmla="*/ 738835 w 738835"/>
                      <a:gd name="connsiteY2" fmla="*/ 0 h 285293"/>
                      <a:gd name="connsiteX0" fmla="*/ 0 w 555955"/>
                      <a:gd name="connsiteY0" fmla="*/ 153619 h 153619"/>
                      <a:gd name="connsiteX1" fmla="*/ 555955 w 555955"/>
                      <a:gd name="connsiteY1" fmla="*/ 0 h 153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55955" h="153619">
                        <a:moveTo>
                          <a:pt x="0" y="153619"/>
                        </a:moveTo>
                        <a:cubicBezTo>
                          <a:pt x="123139" y="106070"/>
                          <a:pt x="336499" y="7315"/>
                          <a:pt x="555955" y="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200" b="1"/>
                  </a:p>
                </p:txBody>
              </p:sp>
            </p:grpSp>
            <p:sp>
              <p:nvSpPr>
                <p:cNvPr id="96" name="Výseč 116">
                  <a:extLst>
                    <a:ext uri="{FF2B5EF4-FFF2-40B4-BE49-F238E27FC236}">
                      <a16:creationId xmlns:a16="http://schemas.microsoft.com/office/drawing/2014/main" id="{D59D18C5-DE27-482A-9DA7-D6C736C438C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4466736" y="855365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Vývojový diagram: paměť s přímým přístupem 96">
                  <a:extLst>
                    <a:ext uri="{FF2B5EF4-FFF2-40B4-BE49-F238E27FC236}">
                      <a16:creationId xmlns:a16="http://schemas.microsoft.com/office/drawing/2014/main" id="{E39F586C-79A7-4CC3-B5FE-22AA5F928C9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V="1">
                  <a:off x="5137665" y="1438356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Vývojový diagram: uložená data 97">
                  <a:extLst>
                    <a:ext uri="{FF2B5EF4-FFF2-40B4-BE49-F238E27FC236}">
                      <a16:creationId xmlns:a16="http://schemas.microsoft.com/office/drawing/2014/main" id="{47F3FEE3-CA39-4861-B290-D21A33967E4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3755212" y="1027569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Slza 98">
                  <a:extLst>
                    <a:ext uri="{FF2B5EF4-FFF2-40B4-BE49-F238E27FC236}">
                      <a16:creationId xmlns:a16="http://schemas.microsoft.com/office/drawing/2014/main" id="{F82069B0-2371-42E9-9CA1-7908330B3E2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H="1">
                  <a:off x="3903638" y="1590347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Vývojový diagram: paměť s přímým přístupem 99">
                  <a:extLst>
                    <a:ext uri="{FF2B5EF4-FFF2-40B4-BE49-F238E27FC236}">
                      <a16:creationId xmlns:a16="http://schemas.microsoft.com/office/drawing/2014/main" id="{B8CD6DF3-6E03-4587-B2F8-CDFED763A0F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3091514" y="727814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Výseč 121">
                  <a:extLst>
                    <a:ext uri="{FF2B5EF4-FFF2-40B4-BE49-F238E27FC236}">
                      <a16:creationId xmlns:a16="http://schemas.microsoft.com/office/drawing/2014/main" id="{ADEE0B92-23E3-4770-AFE6-CFCB5F40B2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5708529" y="15808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Slza 101">
                  <a:extLst>
                    <a:ext uri="{FF2B5EF4-FFF2-40B4-BE49-F238E27FC236}">
                      <a16:creationId xmlns:a16="http://schemas.microsoft.com/office/drawing/2014/main" id="{4DA91D26-E3F4-4783-92AB-2208FD06F6F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278266" y="1607480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Vývojový diagram: uložená data 102">
                  <a:extLst>
                    <a:ext uri="{FF2B5EF4-FFF2-40B4-BE49-F238E27FC236}">
                      <a16:creationId xmlns:a16="http://schemas.microsoft.com/office/drawing/2014/main" id="{3A1E5DF5-6993-4A4B-86F7-BF0533D2F7B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5379643" y="689336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Šestnácticípá hvězda 124">
                  <a:extLst>
                    <a:ext uri="{FF2B5EF4-FFF2-40B4-BE49-F238E27FC236}">
                      <a16:creationId xmlns:a16="http://schemas.microsoft.com/office/drawing/2014/main" id="{CDF1376A-216C-4C23-8F52-CFEE7B6FF47B}"/>
                    </a:ext>
                  </a:extLst>
                </p:cNvPr>
                <p:cNvSpPr/>
                <p:nvPr/>
              </p:nvSpPr>
              <p:spPr>
                <a:xfrm>
                  <a:off x="2531530" y="662386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5" name="Šestnácticípá hvězda 125">
                  <a:extLst>
                    <a:ext uri="{FF2B5EF4-FFF2-40B4-BE49-F238E27FC236}">
                      <a16:creationId xmlns:a16="http://schemas.microsoft.com/office/drawing/2014/main" id="{C9671BDA-31B8-421A-9094-7C6390EDB933}"/>
                    </a:ext>
                  </a:extLst>
                </p:cNvPr>
                <p:cNvSpPr/>
                <p:nvPr/>
              </p:nvSpPr>
              <p:spPr>
                <a:xfrm>
                  <a:off x="6085849" y="620688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106" name="Šestnácticípá hvězda 126">
                  <a:extLst>
                    <a:ext uri="{FF2B5EF4-FFF2-40B4-BE49-F238E27FC236}">
                      <a16:creationId xmlns:a16="http://schemas.microsoft.com/office/drawing/2014/main" id="{74BE1611-EE4E-4DE0-A6C0-EDCC8FBAA931}"/>
                    </a:ext>
                  </a:extLst>
                </p:cNvPr>
                <p:cNvSpPr/>
                <p:nvPr/>
              </p:nvSpPr>
              <p:spPr>
                <a:xfrm>
                  <a:off x="4510191" y="1452263"/>
                  <a:ext cx="263102" cy="274260"/>
                </a:xfrm>
                <a:prstGeom prst="star16">
                  <a:avLst/>
                </a:prstGeom>
                <a:solidFill>
                  <a:srgbClr val="FF99FF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94" name="TextovéPole 114">
                <a:extLst>
                  <a:ext uri="{FF2B5EF4-FFF2-40B4-BE49-F238E27FC236}">
                    <a16:creationId xmlns:a16="http://schemas.microsoft.com/office/drawing/2014/main" id="{63E469A9-3995-48D3-9D7C-1D7C5F6AB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511" y="1671191"/>
                <a:ext cx="1712425" cy="355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cílové místo s navázaným primerem F</a:t>
                </a:r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06CA5C-CCEC-42A9-A841-8693A9AB3C42}"/>
                </a:ext>
              </a:extLst>
            </p:cNvPr>
            <p:cNvCxnSpPr/>
            <p:nvPr/>
          </p:nvCxnSpPr>
          <p:spPr>
            <a:xfrm>
              <a:off x="1628881" y="561131"/>
              <a:ext cx="4968278" cy="0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Výseč 33">
              <a:extLst>
                <a:ext uri="{FF2B5EF4-FFF2-40B4-BE49-F238E27FC236}">
                  <a16:creationId xmlns:a16="http://schemas.microsoft.com/office/drawing/2014/main" id="{2C5A12AA-B683-4B0B-B9AB-A122BC4A17BD}"/>
                </a:ext>
              </a:extLst>
            </p:cNvPr>
            <p:cNvSpPr>
              <a:spLocks/>
            </p:cNvSpPr>
            <p:nvPr/>
          </p:nvSpPr>
          <p:spPr>
            <a:xfrm rot="19074905" flipH="1" flipV="1">
              <a:off x="2984899" y="1194810"/>
              <a:ext cx="86908" cy="79163"/>
            </a:xfrm>
            <a:prstGeom prst="pie">
              <a:avLst>
                <a:gd name="adj1" fmla="val 21583558"/>
                <a:gd name="adj2" fmla="val 16200000"/>
              </a:avLst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>
                <a:solidFill>
                  <a:schemeClr val="tx1"/>
                </a:solidFill>
              </a:endParaRPr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573EBDBF-8590-43EB-A43B-EF6A78298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72" y="4095238"/>
              <a:ext cx="4977829" cy="629906"/>
              <a:chOff x="1619672" y="4095238"/>
              <a:chExt cx="4977829" cy="62990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4BF602B-D4EF-4A72-972F-BFF3BF4C329E}"/>
                  </a:ext>
                </a:extLst>
              </p:cNvPr>
              <p:cNvSpPr/>
              <p:nvPr/>
            </p:nvSpPr>
            <p:spPr>
              <a:xfrm>
                <a:off x="1628881" y="4095344"/>
                <a:ext cx="4968278" cy="629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435A92A8-B96D-43BA-9740-2D8067E6744E}"/>
                  </a:ext>
                </a:extLst>
              </p:cNvPr>
              <p:cNvSpPr txBox="1"/>
              <p:nvPr/>
            </p:nvSpPr>
            <p:spPr>
              <a:xfrm>
                <a:off x="1619672" y="4095238"/>
                <a:ext cx="422830" cy="627838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vert="vert270"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solidFill>
                      <a:schemeClr val="tx1"/>
                    </a:solidFill>
                    <a:latin typeface="+mn-lt"/>
                    <a:ea typeface="+mn-ea"/>
                  </a:rPr>
                  <a:t>denaturace 2. cyklus</a:t>
                </a:r>
              </a:p>
            </p:txBody>
          </p: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49B87FDE-B86E-4AEB-8624-CAECD604855D}"/>
                  </a:ext>
                </a:extLst>
              </p:cNvPr>
              <p:cNvCxnSpPr/>
              <p:nvPr/>
            </p:nvCxnSpPr>
            <p:spPr>
              <a:xfrm>
                <a:off x="1619189" y="4106351"/>
                <a:ext cx="4968278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Šipka dolů 109">
                <a:extLst>
                  <a:ext uri="{FF2B5EF4-FFF2-40B4-BE49-F238E27FC236}">
                    <a16:creationId xmlns:a16="http://schemas.microsoft.com/office/drawing/2014/main" id="{9F939261-7F94-46B3-BB21-51F5A5C24DB5}"/>
                  </a:ext>
                </a:extLst>
              </p:cNvPr>
              <p:cNvSpPr/>
              <p:nvPr/>
            </p:nvSpPr>
            <p:spPr>
              <a:xfrm>
                <a:off x="1880869" y="4096568"/>
                <a:ext cx="530628" cy="626131"/>
              </a:xfrm>
              <a:prstGeom prst="downArrow">
                <a:avLst>
                  <a:gd name="adj1" fmla="val 50000"/>
                  <a:gd name="adj2" fmla="val 24509"/>
                </a:avLst>
              </a:prstGeom>
              <a:gradFill>
                <a:gsLst>
                  <a:gs pos="21000">
                    <a:srgbClr val="FF0000"/>
                  </a:gs>
                  <a:gs pos="6000">
                    <a:srgbClr val="FF99FF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5" name="Skupina 35">
              <a:extLst>
                <a:ext uri="{FF2B5EF4-FFF2-40B4-BE49-F238E27FC236}">
                  <a16:creationId xmlns:a16="http://schemas.microsoft.com/office/drawing/2014/main" id="{9C3E5C0C-213A-4D67-B36C-ECE222D03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3792" y="2092807"/>
              <a:ext cx="4007829" cy="898623"/>
              <a:chOff x="2423792" y="684838"/>
              <a:chExt cx="4007829" cy="898623"/>
            </a:xfrm>
          </p:grpSpPr>
          <p:grpSp>
            <p:nvGrpSpPr>
              <p:cNvPr id="79" name="Skupina 99">
                <a:extLst>
                  <a:ext uri="{FF2B5EF4-FFF2-40B4-BE49-F238E27FC236}">
                    <a16:creationId xmlns:a16="http://schemas.microsoft.com/office/drawing/2014/main" id="{8959F8D4-21AD-41B2-982C-958299D4CB61}"/>
                  </a:ext>
                </a:extLst>
              </p:cNvPr>
              <p:cNvGrpSpPr/>
              <p:nvPr/>
            </p:nvGrpSpPr>
            <p:grpSpPr>
              <a:xfrm>
                <a:off x="2423792" y="836712"/>
                <a:ext cx="4007829" cy="697665"/>
                <a:chOff x="1784909" y="3245075"/>
                <a:chExt cx="4645152" cy="75998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Volný tvar 102">
                  <a:extLst>
                    <a:ext uri="{FF2B5EF4-FFF2-40B4-BE49-F238E27FC236}">
                      <a16:creationId xmlns:a16="http://schemas.microsoft.com/office/drawing/2014/main" id="{75795333-5DB0-4145-8369-89256EA9536C}"/>
                    </a:ext>
                  </a:extLst>
                </p:cNvPr>
                <p:cNvSpPr/>
                <p:nvPr/>
              </p:nvSpPr>
              <p:spPr>
                <a:xfrm>
                  <a:off x="1821485" y="3245075"/>
                  <a:ext cx="4608576" cy="37416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845613 w 4608576"/>
                    <a:gd name="connsiteY7" fmla="*/ 44214 h 374161"/>
                    <a:gd name="connsiteX8" fmla="*/ 3321101 w 4608576"/>
                    <a:gd name="connsiteY8" fmla="*/ 300246 h 374161"/>
                    <a:gd name="connsiteX9" fmla="*/ 3613709 w 4608576"/>
                    <a:gd name="connsiteY9" fmla="*/ 234409 h 374161"/>
                    <a:gd name="connsiteX10" fmla="*/ 4016045 w 4608576"/>
                    <a:gd name="connsiteY10" fmla="*/ 51529 h 374161"/>
                    <a:gd name="connsiteX11" fmla="*/ 4403750 w 4608576"/>
                    <a:gd name="connsiteY11" fmla="*/ 278300 h 374161"/>
                    <a:gd name="connsiteX12" fmla="*/ 4608576 w 4608576"/>
                    <a:gd name="connsiteY12" fmla="*/ 292930 h 37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08576" h="374161">
                      <a:moveTo>
                        <a:pt x="0" y="212463"/>
                      </a:moveTo>
                      <a:cubicBezTo>
                        <a:pt x="121310" y="297807"/>
                        <a:pt x="242621" y="383152"/>
                        <a:pt x="380390" y="373398"/>
                      </a:cubicBezTo>
                      <a:cubicBezTo>
                        <a:pt x="518160" y="363645"/>
                        <a:pt x="737615" y="174668"/>
                        <a:pt x="826617" y="153942"/>
                      </a:cubicBezTo>
                      <a:cubicBezTo>
                        <a:pt x="915619" y="133215"/>
                        <a:pt x="807110" y="274642"/>
                        <a:pt x="914400" y="249039"/>
                      </a:cubicBezTo>
                      <a:cubicBezTo>
                        <a:pt x="1021690" y="223436"/>
                        <a:pt x="1298448" y="8856"/>
                        <a:pt x="1470355" y="322"/>
                      </a:cubicBezTo>
                      <a:cubicBezTo>
                        <a:pt x="1642262" y="-8212"/>
                        <a:pt x="1788566" y="155161"/>
                        <a:pt x="1945843" y="197833"/>
                      </a:cubicBezTo>
                      <a:cubicBezTo>
                        <a:pt x="2103120" y="240505"/>
                        <a:pt x="2264054" y="281957"/>
                        <a:pt x="2414016" y="256354"/>
                      </a:cubicBezTo>
                      <a:cubicBezTo>
                        <a:pt x="2563978" y="230751"/>
                        <a:pt x="2694432" y="36899"/>
                        <a:pt x="2845613" y="44214"/>
                      </a:cubicBezTo>
                      <a:cubicBezTo>
                        <a:pt x="2996794" y="51529"/>
                        <a:pt x="3193085" y="268547"/>
                        <a:pt x="3321101" y="300246"/>
                      </a:cubicBezTo>
                      <a:cubicBezTo>
                        <a:pt x="3449117" y="331945"/>
                        <a:pt x="3497885" y="275862"/>
                        <a:pt x="3613709" y="234409"/>
                      </a:cubicBezTo>
                      <a:cubicBezTo>
                        <a:pt x="3729533" y="192956"/>
                        <a:pt x="3884372" y="44214"/>
                        <a:pt x="4016045" y="51529"/>
                      </a:cubicBezTo>
                      <a:cubicBezTo>
                        <a:pt x="4147718" y="58844"/>
                        <a:pt x="4304995" y="238067"/>
                        <a:pt x="4403750" y="278300"/>
                      </a:cubicBezTo>
                      <a:cubicBezTo>
                        <a:pt x="4502505" y="318534"/>
                        <a:pt x="4555540" y="305732"/>
                        <a:pt x="4608576" y="29293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3" name="Volný tvar 103">
                  <a:extLst>
                    <a:ext uri="{FF2B5EF4-FFF2-40B4-BE49-F238E27FC236}">
                      <a16:creationId xmlns:a16="http://schemas.microsoft.com/office/drawing/2014/main" id="{076674A6-6987-4125-812A-9835A75D89D4}"/>
                    </a:ext>
                  </a:extLst>
                </p:cNvPr>
                <p:cNvSpPr/>
                <p:nvPr/>
              </p:nvSpPr>
              <p:spPr>
                <a:xfrm>
                  <a:off x="5435196" y="3296343"/>
                  <a:ext cx="402336" cy="183141"/>
                </a:xfrm>
                <a:custGeom>
                  <a:avLst/>
                  <a:gdLst>
                    <a:gd name="connsiteX0" fmla="*/ 0 w 4608576"/>
                    <a:gd name="connsiteY0" fmla="*/ 212463 h 374161"/>
                    <a:gd name="connsiteX1" fmla="*/ 380390 w 4608576"/>
                    <a:gd name="connsiteY1" fmla="*/ 373398 h 374161"/>
                    <a:gd name="connsiteX2" fmla="*/ 826617 w 4608576"/>
                    <a:gd name="connsiteY2" fmla="*/ 153942 h 374161"/>
                    <a:gd name="connsiteX3" fmla="*/ 914400 w 4608576"/>
                    <a:gd name="connsiteY3" fmla="*/ 249039 h 374161"/>
                    <a:gd name="connsiteX4" fmla="*/ 1470355 w 4608576"/>
                    <a:gd name="connsiteY4" fmla="*/ 322 h 374161"/>
                    <a:gd name="connsiteX5" fmla="*/ 1945843 w 4608576"/>
                    <a:gd name="connsiteY5" fmla="*/ 197833 h 374161"/>
                    <a:gd name="connsiteX6" fmla="*/ 2414016 w 4608576"/>
                    <a:gd name="connsiteY6" fmla="*/ 256354 h 374161"/>
                    <a:gd name="connsiteX7" fmla="*/ 2596896 w 4608576"/>
                    <a:gd name="connsiteY7" fmla="*/ 131996 h 374161"/>
                    <a:gd name="connsiteX8" fmla="*/ 2845613 w 4608576"/>
                    <a:gd name="connsiteY8" fmla="*/ 44214 h 374161"/>
                    <a:gd name="connsiteX9" fmla="*/ 3321101 w 4608576"/>
                    <a:gd name="connsiteY9" fmla="*/ 300246 h 374161"/>
                    <a:gd name="connsiteX10" fmla="*/ 3613709 w 4608576"/>
                    <a:gd name="connsiteY10" fmla="*/ 234409 h 374161"/>
                    <a:gd name="connsiteX11" fmla="*/ 4016045 w 4608576"/>
                    <a:gd name="connsiteY11" fmla="*/ 51529 h 374161"/>
                    <a:gd name="connsiteX12" fmla="*/ 4403750 w 4608576"/>
                    <a:gd name="connsiteY12" fmla="*/ 278300 h 374161"/>
                    <a:gd name="connsiteX13" fmla="*/ 4608576 w 4608576"/>
                    <a:gd name="connsiteY13" fmla="*/ 292930 h 374161"/>
                    <a:gd name="connsiteX0" fmla="*/ 0 w 4403750"/>
                    <a:gd name="connsiteY0" fmla="*/ 212463 h 374161"/>
                    <a:gd name="connsiteX1" fmla="*/ 380390 w 4403750"/>
                    <a:gd name="connsiteY1" fmla="*/ 373398 h 374161"/>
                    <a:gd name="connsiteX2" fmla="*/ 826617 w 4403750"/>
                    <a:gd name="connsiteY2" fmla="*/ 153942 h 374161"/>
                    <a:gd name="connsiteX3" fmla="*/ 914400 w 4403750"/>
                    <a:gd name="connsiteY3" fmla="*/ 249039 h 374161"/>
                    <a:gd name="connsiteX4" fmla="*/ 1470355 w 4403750"/>
                    <a:gd name="connsiteY4" fmla="*/ 322 h 374161"/>
                    <a:gd name="connsiteX5" fmla="*/ 1945843 w 4403750"/>
                    <a:gd name="connsiteY5" fmla="*/ 197833 h 374161"/>
                    <a:gd name="connsiteX6" fmla="*/ 2414016 w 4403750"/>
                    <a:gd name="connsiteY6" fmla="*/ 256354 h 374161"/>
                    <a:gd name="connsiteX7" fmla="*/ 2596896 w 4403750"/>
                    <a:gd name="connsiteY7" fmla="*/ 131996 h 374161"/>
                    <a:gd name="connsiteX8" fmla="*/ 2845613 w 4403750"/>
                    <a:gd name="connsiteY8" fmla="*/ 44214 h 374161"/>
                    <a:gd name="connsiteX9" fmla="*/ 3321101 w 4403750"/>
                    <a:gd name="connsiteY9" fmla="*/ 300246 h 374161"/>
                    <a:gd name="connsiteX10" fmla="*/ 3613709 w 4403750"/>
                    <a:gd name="connsiteY10" fmla="*/ 234409 h 374161"/>
                    <a:gd name="connsiteX11" fmla="*/ 4016045 w 4403750"/>
                    <a:gd name="connsiteY11" fmla="*/ 51529 h 374161"/>
                    <a:gd name="connsiteX12" fmla="*/ 4403750 w 4403750"/>
                    <a:gd name="connsiteY12" fmla="*/ 278300 h 374161"/>
                    <a:gd name="connsiteX0" fmla="*/ 0 w 4016045"/>
                    <a:gd name="connsiteY0" fmla="*/ 212463 h 374161"/>
                    <a:gd name="connsiteX1" fmla="*/ 380390 w 4016045"/>
                    <a:gd name="connsiteY1" fmla="*/ 373398 h 374161"/>
                    <a:gd name="connsiteX2" fmla="*/ 826617 w 4016045"/>
                    <a:gd name="connsiteY2" fmla="*/ 153942 h 374161"/>
                    <a:gd name="connsiteX3" fmla="*/ 914400 w 4016045"/>
                    <a:gd name="connsiteY3" fmla="*/ 249039 h 374161"/>
                    <a:gd name="connsiteX4" fmla="*/ 1470355 w 4016045"/>
                    <a:gd name="connsiteY4" fmla="*/ 322 h 374161"/>
                    <a:gd name="connsiteX5" fmla="*/ 1945843 w 4016045"/>
                    <a:gd name="connsiteY5" fmla="*/ 197833 h 374161"/>
                    <a:gd name="connsiteX6" fmla="*/ 2414016 w 4016045"/>
                    <a:gd name="connsiteY6" fmla="*/ 256354 h 374161"/>
                    <a:gd name="connsiteX7" fmla="*/ 2596896 w 4016045"/>
                    <a:gd name="connsiteY7" fmla="*/ 131996 h 374161"/>
                    <a:gd name="connsiteX8" fmla="*/ 2845613 w 4016045"/>
                    <a:gd name="connsiteY8" fmla="*/ 44214 h 374161"/>
                    <a:gd name="connsiteX9" fmla="*/ 3321101 w 4016045"/>
                    <a:gd name="connsiteY9" fmla="*/ 300246 h 374161"/>
                    <a:gd name="connsiteX10" fmla="*/ 3613709 w 4016045"/>
                    <a:gd name="connsiteY10" fmla="*/ 234409 h 374161"/>
                    <a:gd name="connsiteX11" fmla="*/ 4016045 w 4016045"/>
                    <a:gd name="connsiteY11" fmla="*/ 51529 h 374161"/>
                    <a:gd name="connsiteX0" fmla="*/ 0 w 3635655"/>
                    <a:gd name="connsiteY0" fmla="*/ 373398 h 373398"/>
                    <a:gd name="connsiteX1" fmla="*/ 446227 w 3635655"/>
                    <a:gd name="connsiteY1" fmla="*/ 153942 h 373398"/>
                    <a:gd name="connsiteX2" fmla="*/ 534010 w 3635655"/>
                    <a:gd name="connsiteY2" fmla="*/ 249039 h 373398"/>
                    <a:gd name="connsiteX3" fmla="*/ 1089965 w 3635655"/>
                    <a:gd name="connsiteY3" fmla="*/ 322 h 373398"/>
                    <a:gd name="connsiteX4" fmla="*/ 1565453 w 3635655"/>
                    <a:gd name="connsiteY4" fmla="*/ 197833 h 373398"/>
                    <a:gd name="connsiteX5" fmla="*/ 2033626 w 3635655"/>
                    <a:gd name="connsiteY5" fmla="*/ 256354 h 373398"/>
                    <a:gd name="connsiteX6" fmla="*/ 2216506 w 3635655"/>
                    <a:gd name="connsiteY6" fmla="*/ 131996 h 373398"/>
                    <a:gd name="connsiteX7" fmla="*/ 2465223 w 3635655"/>
                    <a:gd name="connsiteY7" fmla="*/ 44214 h 373398"/>
                    <a:gd name="connsiteX8" fmla="*/ 2940711 w 3635655"/>
                    <a:gd name="connsiteY8" fmla="*/ 300246 h 373398"/>
                    <a:gd name="connsiteX9" fmla="*/ 3233319 w 3635655"/>
                    <a:gd name="connsiteY9" fmla="*/ 234409 h 373398"/>
                    <a:gd name="connsiteX10" fmla="*/ 3635655 w 3635655"/>
                    <a:gd name="connsiteY10" fmla="*/ 51529 h 373398"/>
                    <a:gd name="connsiteX0" fmla="*/ 0 w 3189428"/>
                    <a:gd name="connsiteY0" fmla="*/ 153942 h 309556"/>
                    <a:gd name="connsiteX1" fmla="*/ 87783 w 3189428"/>
                    <a:gd name="connsiteY1" fmla="*/ 249039 h 309556"/>
                    <a:gd name="connsiteX2" fmla="*/ 643738 w 3189428"/>
                    <a:gd name="connsiteY2" fmla="*/ 322 h 309556"/>
                    <a:gd name="connsiteX3" fmla="*/ 1119226 w 3189428"/>
                    <a:gd name="connsiteY3" fmla="*/ 197833 h 309556"/>
                    <a:gd name="connsiteX4" fmla="*/ 1587399 w 3189428"/>
                    <a:gd name="connsiteY4" fmla="*/ 256354 h 309556"/>
                    <a:gd name="connsiteX5" fmla="*/ 1770279 w 3189428"/>
                    <a:gd name="connsiteY5" fmla="*/ 131996 h 309556"/>
                    <a:gd name="connsiteX6" fmla="*/ 2018996 w 3189428"/>
                    <a:gd name="connsiteY6" fmla="*/ 44214 h 309556"/>
                    <a:gd name="connsiteX7" fmla="*/ 2494484 w 3189428"/>
                    <a:gd name="connsiteY7" fmla="*/ 300246 h 309556"/>
                    <a:gd name="connsiteX8" fmla="*/ 2787092 w 3189428"/>
                    <a:gd name="connsiteY8" fmla="*/ 234409 h 309556"/>
                    <a:gd name="connsiteX9" fmla="*/ 3189428 w 3189428"/>
                    <a:gd name="connsiteY9" fmla="*/ 51529 h 309556"/>
                    <a:gd name="connsiteX0" fmla="*/ 0 w 3101645"/>
                    <a:gd name="connsiteY0" fmla="*/ 249039 h 309556"/>
                    <a:gd name="connsiteX1" fmla="*/ 555955 w 3101645"/>
                    <a:gd name="connsiteY1" fmla="*/ 322 h 309556"/>
                    <a:gd name="connsiteX2" fmla="*/ 1031443 w 3101645"/>
                    <a:gd name="connsiteY2" fmla="*/ 197833 h 309556"/>
                    <a:gd name="connsiteX3" fmla="*/ 1499616 w 3101645"/>
                    <a:gd name="connsiteY3" fmla="*/ 256354 h 309556"/>
                    <a:gd name="connsiteX4" fmla="*/ 1682496 w 3101645"/>
                    <a:gd name="connsiteY4" fmla="*/ 131996 h 309556"/>
                    <a:gd name="connsiteX5" fmla="*/ 1931213 w 3101645"/>
                    <a:gd name="connsiteY5" fmla="*/ 44214 h 309556"/>
                    <a:gd name="connsiteX6" fmla="*/ 2406701 w 3101645"/>
                    <a:gd name="connsiteY6" fmla="*/ 300246 h 309556"/>
                    <a:gd name="connsiteX7" fmla="*/ 2699309 w 3101645"/>
                    <a:gd name="connsiteY7" fmla="*/ 234409 h 309556"/>
                    <a:gd name="connsiteX8" fmla="*/ 3101645 w 3101645"/>
                    <a:gd name="connsiteY8" fmla="*/ 51529 h 309556"/>
                    <a:gd name="connsiteX0" fmla="*/ 0 w 2545690"/>
                    <a:gd name="connsiteY0" fmla="*/ 322 h 309556"/>
                    <a:gd name="connsiteX1" fmla="*/ 475488 w 2545690"/>
                    <a:gd name="connsiteY1" fmla="*/ 197833 h 309556"/>
                    <a:gd name="connsiteX2" fmla="*/ 943661 w 2545690"/>
                    <a:gd name="connsiteY2" fmla="*/ 256354 h 309556"/>
                    <a:gd name="connsiteX3" fmla="*/ 1126541 w 2545690"/>
                    <a:gd name="connsiteY3" fmla="*/ 131996 h 309556"/>
                    <a:gd name="connsiteX4" fmla="*/ 1375258 w 2545690"/>
                    <a:gd name="connsiteY4" fmla="*/ 44214 h 309556"/>
                    <a:gd name="connsiteX5" fmla="*/ 1850746 w 2545690"/>
                    <a:gd name="connsiteY5" fmla="*/ 300246 h 309556"/>
                    <a:gd name="connsiteX6" fmla="*/ 2143354 w 2545690"/>
                    <a:gd name="connsiteY6" fmla="*/ 234409 h 309556"/>
                    <a:gd name="connsiteX7" fmla="*/ 2545690 w 2545690"/>
                    <a:gd name="connsiteY7" fmla="*/ 51529 h 309556"/>
                    <a:gd name="connsiteX0" fmla="*/ 0 w 2070202"/>
                    <a:gd name="connsiteY0" fmla="*/ 159442 h 271165"/>
                    <a:gd name="connsiteX1" fmla="*/ 468173 w 2070202"/>
                    <a:gd name="connsiteY1" fmla="*/ 217963 h 271165"/>
                    <a:gd name="connsiteX2" fmla="*/ 651053 w 2070202"/>
                    <a:gd name="connsiteY2" fmla="*/ 93605 h 271165"/>
                    <a:gd name="connsiteX3" fmla="*/ 899770 w 2070202"/>
                    <a:gd name="connsiteY3" fmla="*/ 5823 h 271165"/>
                    <a:gd name="connsiteX4" fmla="*/ 1375258 w 2070202"/>
                    <a:gd name="connsiteY4" fmla="*/ 261855 h 271165"/>
                    <a:gd name="connsiteX5" fmla="*/ 1667866 w 2070202"/>
                    <a:gd name="connsiteY5" fmla="*/ 196018 h 271165"/>
                    <a:gd name="connsiteX6" fmla="*/ 2070202 w 2070202"/>
                    <a:gd name="connsiteY6" fmla="*/ 13138 h 271165"/>
                    <a:gd name="connsiteX0" fmla="*/ 0 w 1602029"/>
                    <a:gd name="connsiteY0" fmla="*/ 217963 h 271165"/>
                    <a:gd name="connsiteX1" fmla="*/ 182880 w 1602029"/>
                    <a:gd name="connsiteY1" fmla="*/ 93605 h 271165"/>
                    <a:gd name="connsiteX2" fmla="*/ 431597 w 1602029"/>
                    <a:gd name="connsiteY2" fmla="*/ 5823 h 271165"/>
                    <a:gd name="connsiteX3" fmla="*/ 907085 w 1602029"/>
                    <a:gd name="connsiteY3" fmla="*/ 261855 h 271165"/>
                    <a:gd name="connsiteX4" fmla="*/ 1199693 w 1602029"/>
                    <a:gd name="connsiteY4" fmla="*/ 196018 h 271165"/>
                    <a:gd name="connsiteX5" fmla="*/ 1602029 w 1602029"/>
                    <a:gd name="connsiteY5" fmla="*/ 13138 h 271165"/>
                    <a:gd name="connsiteX0" fmla="*/ 0 w 1419149"/>
                    <a:gd name="connsiteY0" fmla="*/ 93605 h 271165"/>
                    <a:gd name="connsiteX1" fmla="*/ 248717 w 1419149"/>
                    <a:gd name="connsiteY1" fmla="*/ 5823 h 271165"/>
                    <a:gd name="connsiteX2" fmla="*/ 724205 w 1419149"/>
                    <a:gd name="connsiteY2" fmla="*/ 261855 h 271165"/>
                    <a:gd name="connsiteX3" fmla="*/ 1016813 w 1419149"/>
                    <a:gd name="connsiteY3" fmla="*/ 196018 h 271165"/>
                    <a:gd name="connsiteX4" fmla="*/ 1419149 w 1419149"/>
                    <a:gd name="connsiteY4" fmla="*/ 13138 h 271165"/>
                    <a:gd name="connsiteX0" fmla="*/ 0 w 1170432"/>
                    <a:gd name="connsiteY0" fmla="*/ 0 h 265342"/>
                    <a:gd name="connsiteX1" fmla="*/ 475488 w 1170432"/>
                    <a:gd name="connsiteY1" fmla="*/ 256032 h 265342"/>
                    <a:gd name="connsiteX2" fmla="*/ 768096 w 1170432"/>
                    <a:gd name="connsiteY2" fmla="*/ 190195 h 265342"/>
                    <a:gd name="connsiteX3" fmla="*/ 1170432 w 1170432"/>
                    <a:gd name="connsiteY3" fmla="*/ 7315 h 265342"/>
                    <a:gd name="connsiteX0" fmla="*/ 0 w 694944"/>
                    <a:gd name="connsiteY0" fmla="*/ 248978 h 258288"/>
                    <a:gd name="connsiteX1" fmla="*/ 292608 w 694944"/>
                    <a:gd name="connsiteY1" fmla="*/ 183141 h 258288"/>
                    <a:gd name="connsiteX2" fmla="*/ 694944 w 694944"/>
                    <a:gd name="connsiteY2" fmla="*/ 261 h 258288"/>
                    <a:gd name="connsiteX0" fmla="*/ 0 w 402336"/>
                    <a:gd name="connsiteY0" fmla="*/ 183141 h 183141"/>
                    <a:gd name="connsiteX1" fmla="*/ 402336 w 402336"/>
                    <a:gd name="connsiteY1" fmla="*/ 261 h 18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2336" h="183141">
                      <a:moveTo>
                        <a:pt x="0" y="183141"/>
                      </a:moveTo>
                      <a:cubicBezTo>
                        <a:pt x="115824" y="141688"/>
                        <a:pt x="270663" y="-7054"/>
                        <a:pt x="402336" y="261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4" name="Volný tvar 104">
                  <a:extLst>
                    <a:ext uri="{FF2B5EF4-FFF2-40B4-BE49-F238E27FC236}">
                      <a16:creationId xmlns:a16="http://schemas.microsoft.com/office/drawing/2014/main" id="{0D0FD031-63EA-40A6-89E8-4C0073608CBC}"/>
                    </a:ext>
                  </a:extLst>
                </p:cNvPr>
                <p:cNvSpPr/>
                <p:nvPr/>
              </p:nvSpPr>
              <p:spPr>
                <a:xfrm>
                  <a:off x="1784909" y="3667399"/>
                  <a:ext cx="4542739" cy="337665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42739" h="337665">
                      <a:moveTo>
                        <a:pt x="4542739" y="168835"/>
                      </a:moveTo>
                      <a:cubicBezTo>
                        <a:pt x="4445203" y="230404"/>
                        <a:pt x="4347667" y="291974"/>
                        <a:pt x="4074566" y="263933"/>
                      </a:cubicBezTo>
                      <a:cubicBezTo>
                        <a:pt x="3801465" y="235892"/>
                        <a:pt x="3189427" y="12778"/>
                        <a:pt x="2904134" y="586"/>
                      </a:cubicBezTo>
                      <a:cubicBezTo>
                        <a:pt x="2618841" y="-11606"/>
                        <a:pt x="2545689" y="170055"/>
                        <a:pt x="2362809" y="190781"/>
                      </a:cubicBezTo>
                      <a:cubicBezTo>
                        <a:pt x="2179929" y="211507"/>
                        <a:pt x="1960473" y="100560"/>
                        <a:pt x="1806854" y="124944"/>
                      </a:cubicBezTo>
                      <a:cubicBezTo>
                        <a:pt x="1653235" y="149328"/>
                        <a:pt x="1638604" y="327331"/>
                        <a:pt x="1441094" y="337085"/>
                      </a:cubicBezTo>
                      <a:cubicBezTo>
                        <a:pt x="1243584" y="346839"/>
                        <a:pt x="801014" y="231015"/>
                        <a:pt x="621792" y="183466"/>
                      </a:cubicBezTo>
                      <a:cubicBezTo>
                        <a:pt x="442570" y="135917"/>
                        <a:pt x="469392" y="44477"/>
                        <a:pt x="365760" y="51792"/>
                      </a:cubicBezTo>
                      <a:cubicBezTo>
                        <a:pt x="262128" y="59107"/>
                        <a:pt x="0" y="227357"/>
                        <a:pt x="0" y="22735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85" name="Volný tvar 105">
                  <a:extLst>
                    <a:ext uri="{FF2B5EF4-FFF2-40B4-BE49-F238E27FC236}">
                      <a16:creationId xmlns:a16="http://schemas.microsoft.com/office/drawing/2014/main" id="{CB4F6947-5B07-441F-B5A6-B79351796E50}"/>
                    </a:ext>
                  </a:extLst>
                </p:cNvPr>
                <p:cNvSpPr/>
                <p:nvPr/>
              </p:nvSpPr>
              <p:spPr>
                <a:xfrm>
                  <a:off x="2406699" y="3850865"/>
                  <a:ext cx="566671" cy="132334"/>
                </a:xfrm>
                <a:custGeom>
                  <a:avLst/>
                  <a:gdLst>
                    <a:gd name="connsiteX0" fmla="*/ 4542739 w 4542739"/>
                    <a:gd name="connsiteY0" fmla="*/ 168835 h 337665"/>
                    <a:gd name="connsiteX1" fmla="*/ 4074566 w 4542739"/>
                    <a:gd name="connsiteY1" fmla="*/ 263933 h 337665"/>
                    <a:gd name="connsiteX2" fmla="*/ 2904134 w 4542739"/>
                    <a:gd name="connsiteY2" fmla="*/ 586 h 337665"/>
                    <a:gd name="connsiteX3" fmla="*/ 2362809 w 4542739"/>
                    <a:gd name="connsiteY3" fmla="*/ 190781 h 337665"/>
                    <a:gd name="connsiteX4" fmla="*/ 1806854 w 4542739"/>
                    <a:gd name="connsiteY4" fmla="*/ 124944 h 337665"/>
                    <a:gd name="connsiteX5" fmla="*/ 1441094 w 4542739"/>
                    <a:gd name="connsiteY5" fmla="*/ 337085 h 337665"/>
                    <a:gd name="connsiteX6" fmla="*/ 621792 w 4542739"/>
                    <a:gd name="connsiteY6" fmla="*/ 183466 h 337665"/>
                    <a:gd name="connsiteX7" fmla="*/ 365760 w 4542739"/>
                    <a:gd name="connsiteY7" fmla="*/ 51792 h 337665"/>
                    <a:gd name="connsiteX8" fmla="*/ 0 w 4542739"/>
                    <a:gd name="connsiteY8" fmla="*/ 227357 h 337665"/>
                    <a:gd name="connsiteX0" fmla="*/ 4074566 w 4074566"/>
                    <a:gd name="connsiteY0" fmla="*/ 263933 h 337665"/>
                    <a:gd name="connsiteX1" fmla="*/ 2904134 w 4074566"/>
                    <a:gd name="connsiteY1" fmla="*/ 586 h 337665"/>
                    <a:gd name="connsiteX2" fmla="*/ 2362809 w 4074566"/>
                    <a:gd name="connsiteY2" fmla="*/ 190781 h 337665"/>
                    <a:gd name="connsiteX3" fmla="*/ 1806854 w 4074566"/>
                    <a:gd name="connsiteY3" fmla="*/ 124944 h 337665"/>
                    <a:gd name="connsiteX4" fmla="*/ 1441094 w 4074566"/>
                    <a:gd name="connsiteY4" fmla="*/ 337085 h 337665"/>
                    <a:gd name="connsiteX5" fmla="*/ 621792 w 4074566"/>
                    <a:gd name="connsiteY5" fmla="*/ 183466 h 337665"/>
                    <a:gd name="connsiteX6" fmla="*/ 365760 w 4074566"/>
                    <a:gd name="connsiteY6" fmla="*/ 51792 h 337665"/>
                    <a:gd name="connsiteX7" fmla="*/ 0 w 4074566"/>
                    <a:gd name="connsiteY7" fmla="*/ 227357 h 337665"/>
                    <a:gd name="connsiteX0" fmla="*/ 2904134 w 2904134"/>
                    <a:gd name="connsiteY0" fmla="*/ 586 h 337665"/>
                    <a:gd name="connsiteX1" fmla="*/ 2362809 w 2904134"/>
                    <a:gd name="connsiteY1" fmla="*/ 190781 h 337665"/>
                    <a:gd name="connsiteX2" fmla="*/ 1806854 w 2904134"/>
                    <a:gd name="connsiteY2" fmla="*/ 124944 h 337665"/>
                    <a:gd name="connsiteX3" fmla="*/ 1441094 w 2904134"/>
                    <a:gd name="connsiteY3" fmla="*/ 337085 h 337665"/>
                    <a:gd name="connsiteX4" fmla="*/ 621792 w 2904134"/>
                    <a:gd name="connsiteY4" fmla="*/ 183466 h 337665"/>
                    <a:gd name="connsiteX5" fmla="*/ 365760 w 2904134"/>
                    <a:gd name="connsiteY5" fmla="*/ 51792 h 337665"/>
                    <a:gd name="connsiteX6" fmla="*/ 0 w 2904134"/>
                    <a:gd name="connsiteY6" fmla="*/ 227357 h 337665"/>
                    <a:gd name="connsiteX0" fmla="*/ 2362809 w 2362809"/>
                    <a:gd name="connsiteY0" fmla="*/ 139403 h 286287"/>
                    <a:gd name="connsiteX1" fmla="*/ 1806854 w 2362809"/>
                    <a:gd name="connsiteY1" fmla="*/ 73566 h 286287"/>
                    <a:gd name="connsiteX2" fmla="*/ 1441094 w 2362809"/>
                    <a:gd name="connsiteY2" fmla="*/ 285707 h 286287"/>
                    <a:gd name="connsiteX3" fmla="*/ 621792 w 2362809"/>
                    <a:gd name="connsiteY3" fmla="*/ 132088 h 286287"/>
                    <a:gd name="connsiteX4" fmla="*/ 365760 w 2362809"/>
                    <a:gd name="connsiteY4" fmla="*/ 414 h 286287"/>
                    <a:gd name="connsiteX5" fmla="*/ 0 w 2362809"/>
                    <a:gd name="connsiteY5" fmla="*/ 175979 h 286287"/>
                    <a:gd name="connsiteX0" fmla="*/ 1806854 w 1806854"/>
                    <a:gd name="connsiteY0" fmla="*/ 73566 h 286287"/>
                    <a:gd name="connsiteX1" fmla="*/ 1441094 w 1806854"/>
                    <a:gd name="connsiteY1" fmla="*/ 285707 h 286287"/>
                    <a:gd name="connsiteX2" fmla="*/ 621792 w 1806854"/>
                    <a:gd name="connsiteY2" fmla="*/ 132088 h 286287"/>
                    <a:gd name="connsiteX3" fmla="*/ 365760 w 1806854"/>
                    <a:gd name="connsiteY3" fmla="*/ 414 h 286287"/>
                    <a:gd name="connsiteX4" fmla="*/ 0 w 1806854"/>
                    <a:gd name="connsiteY4" fmla="*/ 175979 h 286287"/>
                    <a:gd name="connsiteX0" fmla="*/ 1441094 w 1441094"/>
                    <a:gd name="connsiteY0" fmla="*/ 285707 h 286287"/>
                    <a:gd name="connsiteX1" fmla="*/ 621792 w 1441094"/>
                    <a:gd name="connsiteY1" fmla="*/ 132088 h 286287"/>
                    <a:gd name="connsiteX2" fmla="*/ 365760 w 1441094"/>
                    <a:gd name="connsiteY2" fmla="*/ 414 h 286287"/>
                    <a:gd name="connsiteX3" fmla="*/ 0 w 1441094"/>
                    <a:gd name="connsiteY3" fmla="*/ 175979 h 286287"/>
                    <a:gd name="connsiteX0" fmla="*/ 1075334 w 1075334"/>
                    <a:gd name="connsiteY0" fmla="*/ 285707 h 286287"/>
                    <a:gd name="connsiteX1" fmla="*/ 256032 w 1075334"/>
                    <a:gd name="connsiteY1" fmla="*/ 132088 h 286287"/>
                    <a:gd name="connsiteX2" fmla="*/ 0 w 1075334"/>
                    <a:gd name="connsiteY2" fmla="*/ 414 h 286287"/>
                    <a:gd name="connsiteX0" fmla="*/ 819302 w 819302"/>
                    <a:gd name="connsiteY0" fmla="*/ 153619 h 154199"/>
                    <a:gd name="connsiteX1" fmla="*/ 0 w 819302"/>
                    <a:gd name="connsiteY1" fmla="*/ 0 h 154199"/>
                    <a:gd name="connsiteX0" fmla="*/ 819302 w 819302"/>
                    <a:gd name="connsiteY0" fmla="*/ 153619 h 153619"/>
                    <a:gd name="connsiteX1" fmla="*/ 475489 w 819302"/>
                    <a:gd name="connsiteY1" fmla="*/ 111422 h 153619"/>
                    <a:gd name="connsiteX2" fmla="*/ 0 w 819302"/>
                    <a:gd name="connsiteY2" fmla="*/ 0 h 153619"/>
                    <a:gd name="connsiteX0" fmla="*/ 819302 w 819302"/>
                    <a:gd name="connsiteY0" fmla="*/ 153619 h 153619"/>
                    <a:gd name="connsiteX1" fmla="*/ 563271 w 819302"/>
                    <a:gd name="connsiteY1" fmla="*/ 118737 h 153619"/>
                    <a:gd name="connsiteX2" fmla="*/ 0 w 819302"/>
                    <a:gd name="connsiteY2" fmla="*/ 0 h 153619"/>
                    <a:gd name="connsiteX0" fmla="*/ 563271 w 588486"/>
                    <a:gd name="connsiteY0" fmla="*/ 118737 h 131283"/>
                    <a:gd name="connsiteX1" fmla="*/ 0 w 588486"/>
                    <a:gd name="connsiteY1" fmla="*/ 0 h 131283"/>
                    <a:gd name="connsiteX0" fmla="*/ 563271 w 563271"/>
                    <a:gd name="connsiteY0" fmla="*/ 118737 h 118737"/>
                    <a:gd name="connsiteX1" fmla="*/ 0 w 563271"/>
                    <a:gd name="connsiteY1" fmla="*/ 0 h 118737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56473 w 556473"/>
                    <a:gd name="connsiteY0" fmla="*/ 135733 h 135733"/>
                    <a:gd name="connsiteX1" fmla="*/ 0 w 556473"/>
                    <a:gd name="connsiteY1" fmla="*/ 0 h 135733"/>
                    <a:gd name="connsiteX0" fmla="*/ 566671 w 566671"/>
                    <a:gd name="connsiteY0" fmla="*/ 132334 h 132334"/>
                    <a:gd name="connsiteX1" fmla="*/ 0 w 566671"/>
                    <a:gd name="connsiteY1" fmla="*/ 0 h 13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671" h="132334">
                      <a:moveTo>
                        <a:pt x="566671" y="132334"/>
                      </a:moveTo>
                      <a:cubicBezTo>
                        <a:pt x="390044" y="92505"/>
                        <a:pt x="179222" y="47549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80" name="Volný tvar 100">
                <a:extLst>
                  <a:ext uri="{FF2B5EF4-FFF2-40B4-BE49-F238E27FC236}">
                    <a16:creationId xmlns:a16="http://schemas.microsoft.com/office/drawing/2014/main" id="{E82A263C-EBFD-4852-BEAA-066AD818B1F0}"/>
                  </a:ext>
                </a:extLst>
              </p:cNvPr>
              <p:cNvSpPr/>
              <p:nvPr/>
            </p:nvSpPr>
            <p:spPr>
              <a:xfrm rot="7981464" flipH="1">
                <a:off x="5459773" y="854872"/>
                <a:ext cx="476935" cy="13568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C000"/>
              </a:solidFill>
              <a:ln w="28575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81" name="Volný tvar 101">
                <a:extLst>
                  <a:ext uri="{FF2B5EF4-FFF2-40B4-BE49-F238E27FC236}">
                    <a16:creationId xmlns:a16="http://schemas.microsoft.com/office/drawing/2014/main" id="{D6AD6500-58C6-4E69-B3D0-10DF0C6622E2}"/>
                  </a:ext>
                </a:extLst>
              </p:cNvPr>
              <p:cNvSpPr/>
              <p:nvPr/>
            </p:nvSpPr>
            <p:spPr>
              <a:xfrm rot="21418562" flipH="1">
                <a:off x="2963931" y="1446121"/>
                <a:ext cx="477323" cy="136966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903910"/>
                  <a:gd name="connsiteY0" fmla="*/ 300889 h 300889"/>
                  <a:gd name="connsiteX1" fmla="*/ 165075 w 903910"/>
                  <a:gd name="connsiteY1" fmla="*/ 285293 h 300889"/>
                  <a:gd name="connsiteX2" fmla="*/ 347955 w 903910"/>
                  <a:gd name="connsiteY2" fmla="*/ 153619 h 300889"/>
                  <a:gd name="connsiteX3" fmla="*/ 903910 w 903910"/>
                  <a:gd name="connsiteY3" fmla="*/ 0 h 300889"/>
                  <a:gd name="connsiteX0" fmla="*/ 0 w 738835"/>
                  <a:gd name="connsiteY0" fmla="*/ 285293 h 285293"/>
                  <a:gd name="connsiteX1" fmla="*/ 182880 w 738835"/>
                  <a:gd name="connsiteY1" fmla="*/ 153619 h 285293"/>
                  <a:gd name="connsiteX2" fmla="*/ 738835 w 738835"/>
                  <a:gd name="connsiteY2" fmla="*/ 0 h 285293"/>
                  <a:gd name="connsiteX0" fmla="*/ 0 w 555955"/>
                  <a:gd name="connsiteY0" fmla="*/ 153619 h 153619"/>
                  <a:gd name="connsiteX1" fmla="*/ 555955 w 555955"/>
                  <a:gd name="connsiteY1" fmla="*/ 0 h 15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955" h="153619">
                    <a:moveTo>
                      <a:pt x="0" y="153619"/>
                    </a:moveTo>
                    <a:cubicBezTo>
                      <a:pt x="123139" y="106070"/>
                      <a:pt x="336499" y="7315"/>
                      <a:pt x="555955" y="0"/>
                    </a:cubicBezTo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grpSp>
          <p:nvGrpSpPr>
            <p:cNvPr id="16" name="Skupina 36">
              <a:extLst>
                <a:ext uri="{FF2B5EF4-FFF2-40B4-BE49-F238E27FC236}">
                  <a16:creationId xmlns:a16="http://schemas.microsoft.com/office/drawing/2014/main" id="{B8E256F1-48DD-4AE0-B2E0-C2819780A74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05325" y="2291650"/>
              <a:ext cx="3210891" cy="863497"/>
              <a:chOff x="4713937" y="566521"/>
              <a:chExt cx="3210891" cy="863497"/>
            </a:xfrm>
          </p:grpSpPr>
          <p:sp>
            <p:nvSpPr>
              <p:cNvPr id="64" name="Výseč 84">
                <a:extLst>
                  <a:ext uri="{FF2B5EF4-FFF2-40B4-BE49-F238E27FC236}">
                    <a16:creationId xmlns:a16="http://schemas.microsoft.com/office/drawing/2014/main" id="{25881202-B3A0-465B-A2EA-61F63BEC3703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6663799" y="566521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Vývojový diagram: uložená data 64">
                <a:extLst>
                  <a:ext uri="{FF2B5EF4-FFF2-40B4-BE49-F238E27FC236}">
                    <a16:creationId xmlns:a16="http://schemas.microsoft.com/office/drawing/2014/main" id="{A24DC788-63CD-4A50-94AC-1F1E0231B3CC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6359323" y="111008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Slza 65">
                <a:extLst>
                  <a:ext uri="{FF2B5EF4-FFF2-40B4-BE49-F238E27FC236}">
                    <a16:creationId xmlns:a16="http://schemas.microsoft.com/office/drawing/2014/main" id="{B972354B-5759-43A7-986F-1C933986A598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353885" y="1281439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Vývojový diagram: paměť s přímým přístupem 66">
                <a:extLst>
                  <a:ext uri="{FF2B5EF4-FFF2-40B4-BE49-F238E27FC236}">
                    <a16:creationId xmlns:a16="http://schemas.microsoft.com/office/drawing/2014/main" id="{32AEEC88-FF35-4D20-8642-7520DB9D8803}"/>
                  </a:ext>
                </a:extLst>
              </p:cNvPr>
              <p:cNvSpPr>
                <a:spLocks/>
              </p:cNvSpPr>
              <p:nvPr/>
            </p:nvSpPr>
            <p:spPr>
              <a:xfrm rot="5400000" flipV="1">
                <a:off x="7856239" y="752857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Výseč 88">
                <a:extLst>
                  <a:ext uri="{FF2B5EF4-FFF2-40B4-BE49-F238E27FC236}">
                    <a16:creationId xmlns:a16="http://schemas.microsoft.com/office/drawing/2014/main" id="{1077EF44-DFAB-4143-90CB-4D027B7BAE1F}"/>
                  </a:ext>
                </a:extLst>
              </p:cNvPr>
              <p:cNvSpPr>
                <a:spLocks/>
              </p:cNvSpPr>
              <p:nvPr/>
            </p:nvSpPr>
            <p:spPr>
              <a:xfrm rot="19074905" flipH="1" flipV="1">
                <a:off x="5724006" y="723366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Vývojový diagram: uložená data 68">
                <a:extLst>
                  <a:ext uri="{FF2B5EF4-FFF2-40B4-BE49-F238E27FC236}">
                    <a16:creationId xmlns:a16="http://schemas.microsoft.com/office/drawing/2014/main" id="{28FC31A2-B2E4-46BE-9C6C-11416748C12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6089147" y="699390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Slza 69">
                <a:extLst>
                  <a:ext uri="{FF2B5EF4-FFF2-40B4-BE49-F238E27FC236}">
                    <a16:creationId xmlns:a16="http://schemas.microsoft.com/office/drawing/2014/main" id="{C5927DAB-AB4B-4E0B-A581-85ACE62576EC}"/>
                  </a:ext>
                </a:extLst>
              </p:cNvPr>
              <p:cNvSpPr>
                <a:spLocks/>
              </p:cNvSpPr>
              <p:nvPr/>
            </p:nvSpPr>
            <p:spPr>
              <a:xfrm rot="13325095" flipH="1">
                <a:off x="4713937" y="687692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Vývojový diagram: paměť s přímým přístupem 70">
                <a:extLst>
                  <a:ext uri="{FF2B5EF4-FFF2-40B4-BE49-F238E27FC236}">
                    <a16:creationId xmlns:a16="http://schemas.microsoft.com/office/drawing/2014/main" id="{33542003-A8CC-4880-BD07-BF40E264E12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419735" y="1361428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Vývojový diagram: paměť s přímým přístupem 71">
                <a:extLst>
                  <a:ext uri="{FF2B5EF4-FFF2-40B4-BE49-F238E27FC236}">
                    <a16:creationId xmlns:a16="http://schemas.microsoft.com/office/drawing/2014/main" id="{26E3BD98-FC4D-4647-B2D8-9B6B200F194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5363073" y="124701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Vývojový diagram: paměť s přímým přístupem 72">
                <a:extLst>
                  <a:ext uri="{FF2B5EF4-FFF2-40B4-BE49-F238E27FC236}">
                    <a16:creationId xmlns:a16="http://schemas.microsoft.com/office/drawing/2014/main" id="{B20C4133-3EF7-48DC-9391-0B3A0A3F709B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7736487" y="1231203"/>
                <a:ext cx="66984" cy="70195"/>
              </a:xfrm>
              <a:prstGeom prst="flowChartMagneticDrum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Výseč 94">
                <a:extLst>
                  <a:ext uri="{FF2B5EF4-FFF2-40B4-BE49-F238E27FC236}">
                    <a16:creationId xmlns:a16="http://schemas.microsoft.com/office/drawing/2014/main" id="{DB556E67-356B-4D24-AAEC-158CC475B2B7}"/>
                  </a:ext>
                </a:extLst>
              </p:cNvPr>
              <p:cNvSpPr>
                <a:spLocks/>
              </p:cNvSpPr>
              <p:nvPr/>
            </p:nvSpPr>
            <p:spPr>
              <a:xfrm rot="19074905">
                <a:off x="7162143" y="1139095"/>
                <a:ext cx="86908" cy="79163"/>
              </a:xfrm>
              <a:prstGeom prst="pie">
                <a:avLst>
                  <a:gd name="adj1" fmla="val 21583558"/>
                  <a:gd name="adj2" fmla="val 16200000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Slza 74">
                <a:extLst>
                  <a:ext uri="{FF2B5EF4-FFF2-40B4-BE49-F238E27FC236}">
                    <a16:creationId xmlns:a16="http://schemas.microsoft.com/office/drawing/2014/main" id="{DA473A90-60B6-4AE5-A377-9B7C601B393A}"/>
                  </a:ext>
                </a:extLst>
              </p:cNvPr>
              <p:cNvSpPr>
                <a:spLocks/>
              </p:cNvSpPr>
              <p:nvPr/>
            </p:nvSpPr>
            <p:spPr>
              <a:xfrm rot="13325095" flipV="1">
                <a:off x="7155766" y="1293936"/>
                <a:ext cx="71458" cy="68327"/>
              </a:xfrm>
              <a:prstGeom prst="teardrop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Vývojový diagram: uložená data 75">
                <a:extLst>
                  <a:ext uri="{FF2B5EF4-FFF2-40B4-BE49-F238E27FC236}">
                    <a16:creationId xmlns:a16="http://schemas.microsoft.com/office/drawing/2014/main" id="{BB702307-3C27-4BCE-8077-5353306F72A1}"/>
                  </a:ext>
                </a:extLst>
              </p:cNvPr>
              <p:cNvSpPr>
                <a:spLocks/>
              </p:cNvSpPr>
              <p:nvPr/>
            </p:nvSpPr>
            <p:spPr>
              <a:xfrm rot="16200000" flipH="1" flipV="1">
                <a:off x="7275319" y="1128556"/>
                <a:ext cx="66984" cy="7019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Šestnácticípá hvězda 97">
                <a:extLst>
                  <a:ext uri="{FF2B5EF4-FFF2-40B4-BE49-F238E27FC236}">
                    <a16:creationId xmlns:a16="http://schemas.microsoft.com/office/drawing/2014/main" id="{76916EB4-46AB-482C-A14C-C5937DC6F2CA}"/>
                  </a:ext>
                </a:extLst>
              </p:cNvPr>
              <p:cNvSpPr/>
              <p:nvPr/>
            </p:nvSpPr>
            <p:spPr>
              <a:xfrm>
                <a:off x="5766908" y="59423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78" name="Šestnácticípá hvězda 98">
                <a:extLst>
                  <a:ext uri="{FF2B5EF4-FFF2-40B4-BE49-F238E27FC236}">
                    <a16:creationId xmlns:a16="http://schemas.microsoft.com/office/drawing/2014/main" id="{0261827D-7F3D-4841-9FBA-DEBF1BDA9234}"/>
                  </a:ext>
                </a:extLst>
              </p:cNvPr>
              <p:cNvSpPr/>
              <p:nvPr/>
            </p:nvSpPr>
            <p:spPr>
              <a:xfrm>
                <a:off x="7497389" y="1136093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79ECCA3F-20E2-4651-AE54-76BEEADF410E}"/>
                </a:ext>
              </a:extLst>
            </p:cNvPr>
            <p:cNvCxnSpPr/>
            <p:nvPr/>
          </p:nvCxnSpPr>
          <p:spPr>
            <a:xfrm>
              <a:off x="1619189" y="2132573"/>
              <a:ext cx="496948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38">
              <a:extLst>
                <a:ext uri="{FF2B5EF4-FFF2-40B4-BE49-F238E27FC236}">
                  <a16:creationId xmlns:a16="http://schemas.microsoft.com/office/drawing/2014/main" id="{655D66CC-16CA-4EA8-A424-72AF2B3E4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314" y="3212976"/>
              <a:ext cx="3960894" cy="843451"/>
              <a:chOff x="2347050" y="3521653"/>
              <a:chExt cx="3960894" cy="843451"/>
            </a:xfrm>
          </p:grpSpPr>
          <p:grpSp>
            <p:nvGrpSpPr>
              <p:cNvPr id="35" name="Skupina 55">
                <a:extLst>
                  <a:ext uri="{FF2B5EF4-FFF2-40B4-BE49-F238E27FC236}">
                    <a16:creationId xmlns:a16="http://schemas.microsoft.com/office/drawing/2014/main" id="{23153A74-B981-40AD-8A52-74A446DF9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3863545" y="3572157"/>
                <a:ext cx="1079086" cy="774027"/>
                <a:chOff x="6290583" y="335431"/>
                <a:chExt cx="1079086" cy="774027"/>
              </a:xfrm>
            </p:grpSpPr>
            <p:sp>
              <p:nvSpPr>
                <p:cNvPr id="52" name="Výseč 72">
                  <a:extLst>
                    <a:ext uri="{FF2B5EF4-FFF2-40B4-BE49-F238E27FC236}">
                      <a16:creationId xmlns:a16="http://schemas.microsoft.com/office/drawing/2014/main" id="{16961625-801B-49C3-8FC8-9DB53CE26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712536" y="335431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Vývojový diagram: uložená data 52">
                  <a:extLst>
                    <a:ext uri="{FF2B5EF4-FFF2-40B4-BE49-F238E27FC236}">
                      <a16:creationId xmlns:a16="http://schemas.microsoft.com/office/drawing/2014/main" id="{2FC0AAFA-772C-4676-89F7-57EF9DF3B58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6747795" y="8076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Slza 53">
                  <a:extLst>
                    <a:ext uri="{FF2B5EF4-FFF2-40B4-BE49-F238E27FC236}">
                      <a16:creationId xmlns:a16="http://schemas.microsoft.com/office/drawing/2014/main" id="{E886CED1-7BD8-4087-ABBE-E948ABCBB71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3325095" flipV="1">
                  <a:off x="6892134" y="809224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Vývojový diagram: paměť s přímým přístupem 54">
                  <a:extLst>
                    <a:ext uri="{FF2B5EF4-FFF2-40B4-BE49-F238E27FC236}">
                      <a16:creationId xmlns:a16="http://schemas.microsoft.com/office/drawing/2014/main" id="{119D4B0F-B80B-43E3-87E3-0B60A96479D1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>
                  <a:off x="7301080" y="1040868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Výseč 76">
                  <a:extLst>
                    <a:ext uri="{FF2B5EF4-FFF2-40B4-BE49-F238E27FC236}">
                      <a16:creationId xmlns:a16="http://schemas.microsoft.com/office/drawing/2014/main" id="{3CC40B1C-6813-48AE-8E9A-512D4DF108E9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 flipH="1" flipV="1">
                  <a:off x="6375400" y="840742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Vývojový diagram: uložená data 56">
                  <a:extLst>
                    <a:ext uri="{FF2B5EF4-FFF2-40B4-BE49-F238E27FC236}">
                      <a16:creationId xmlns:a16="http://schemas.microsoft.com/office/drawing/2014/main" id="{78BCEB6F-61B2-48D9-8ECA-20CB3AE2135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200000" flipH="1" flipV="1">
                  <a:off x="6385083" y="440402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Vývojový diagram: paměť s přímým přístupem 57">
                  <a:extLst>
                    <a:ext uri="{FF2B5EF4-FFF2-40B4-BE49-F238E27FC236}">
                      <a16:creationId xmlns:a16="http://schemas.microsoft.com/office/drawing/2014/main" id="{9E526928-9BED-416D-B1AC-B2E07DCB2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903736" y="373417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Vývojový diagram: paměť s přímým přístupem 58">
                  <a:extLst>
                    <a:ext uri="{FF2B5EF4-FFF2-40B4-BE49-F238E27FC236}">
                      <a16:creationId xmlns:a16="http://schemas.microsoft.com/office/drawing/2014/main" id="{5E04D548-1E18-4A7C-8B7D-E79199D4079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341039" y="485430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ývojový diagram: paměť s přímým přístupem 59">
                  <a:extLst>
                    <a:ext uri="{FF2B5EF4-FFF2-40B4-BE49-F238E27FC236}">
                      <a16:creationId xmlns:a16="http://schemas.microsoft.com/office/drawing/2014/main" id="{2F70DC0C-475A-4537-974B-C76986C4F0E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6552011" y="717983"/>
                  <a:ext cx="66984" cy="70195"/>
                </a:xfrm>
                <a:prstGeom prst="flowChartMagneticDrum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Výseč 81">
                  <a:extLst>
                    <a:ext uri="{FF2B5EF4-FFF2-40B4-BE49-F238E27FC236}">
                      <a16:creationId xmlns:a16="http://schemas.microsoft.com/office/drawing/2014/main" id="{A9BAE68F-FB15-46DE-96B8-E495C69AB8E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074905">
                  <a:off x="6290583" y="529937"/>
                  <a:ext cx="86908" cy="79163"/>
                </a:xfrm>
                <a:prstGeom prst="pie">
                  <a:avLst>
                    <a:gd name="adj1" fmla="val 21583558"/>
                    <a:gd name="adj2" fmla="val 16200000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Slza 61">
                  <a:extLst>
                    <a:ext uri="{FF2B5EF4-FFF2-40B4-BE49-F238E27FC236}">
                      <a16:creationId xmlns:a16="http://schemas.microsoft.com/office/drawing/2014/main" id="{85BE67C5-8E3B-4C3C-AB4E-86312F2A20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8274905">
                  <a:off x="7242963" y="935282"/>
                  <a:ext cx="71458" cy="68327"/>
                </a:xfrm>
                <a:prstGeom prst="teardrop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Vývojový diagram: uložená data 62">
                  <a:extLst>
                    <a:ext uri="{FF2B5EF4-FFF2-40B4-BE49-F238E27FC236}">
                      <a16:creationId xmlns:a16="http://schemas.microsoft.com/office/drawing/2014/main" id="{22A7DBFD-5437-4435-A706-45C25344A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7284574" y="977861"/>
                  <a:ext cx="66984" cy="70195"/>
                </a:xfrm>
                <a:prstGeom prst="flowChartOnlineStorag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Volný tvar 56">
                <a:extLst>
                  <a:ext uri="{FF2B5EF4-FFF2-40B4-BE49-F238E27FC236}">
                    <a16:creationId xmlns:a16="http://schemas.microsoft.com/office/drawing/2014/main" id="{15037CF1-20EC-430A-BBF0-77673D985001}"/>
                  </a:ext>
                </a:extLst>
              </p:cNvPr>
              <p:cNvSpPr/>
              <p:nvPr/>
            </p:nvSpPr>
            <p:spPr>
              <a:xfrm flipH="1" flipV="1">
                <a:off x="4829612" y="3563623"/>
                <a:ext cx="741062" cy="143082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050" h="1038227">
                    <a:moveTo>
                      <a:pt x="0" y="2"/>
                    </a:moveTo>
                    <a:cubicBezTo>
                      <a:pt x="292100" y="9527"/>
                      <a:pt x="398463" y="1038227"/>
                      <a:pt x="590550" y="1038227"/>
                    </a:cubicBezTo>
                    <a:cubicBezTo>
                      <a:pt x="782637" y="1038227"/>
                      <a:pt x="962025" y="1589"/>
                      <a:pt x="1152525" y="2"/>
                    </a:cubicBezTo>
                    <a:cubicBezTo>
                      <a:pt x="1343025" y="-1585"/>
                      <a:pt x="1516063" y="1028702"/>
                      <a:pt x="1733550" y="1028702"/>
                    </a:cubicBezTo>
                    <a:cubicBezTo>
                      <a:pt x="1951037" y="1028702"/>
                      <a:pt x="2092325" y="2"/>
                      <a:pt x="2286000" y="2"/>
                    </a:cubicBezTo>
                    <a:cubicBezTo>
                      <a:pt x="2479675" y="2"/>
                      <a:pt x="2701925" y="1027115"/>
                      <a:pt x="2895600" y="1028702"/>
                    </a:cubicBezTo>
                    <a:cubicBezTo>
                      <a:pt x="3089275" y="1030289"/>
                      <a:pt x="3167062" y="26196"/>
                      <a:pt x="3448050" y="9527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C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grpSp>
            <p:nvGrpSpPr>
              <p:cNvPr id="37" name="Skupina 57">
                <a:extLst>
                  <a:ext uri="{FF2B5EF4-FFF2-40B4-BE49-F238E27FC236}">
                    <a16:creationId xmlns:a16="http://schemas.microsoft.com/office/drawing/2014/main" id="{D89CCCDE-2EED-4B62-AC52-EFC1194C0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5001" y="3563284"/>
                <a:ext cx="1502943" cy="149713"/>
                <a:chOff x="4826954" y="837689"/>
                <a:chExt cx="1502943" cy="149713"/>
              </a:xfrm>
            </p:grpSpPr>
            <p:sp>
              <p:nvSpPr>
                <p:cNvPr id="48" name="Volný tvar 68">
                  <a:extLst>
                    <a:ext uri="{FF2B5EF4-FFF2-40B4-BE49-F238E27FC236}">
                      <a16:creationId xmlns:a16="http://schemas.microsoft.com/office/drawing/2014/main" id="{8F33D313-8717-4198-A75A-0AC78F16B81D}"/>
                    </a:ext>
                  </a:extLst>
                </p:cNvPr>
                <p:cNvSpPr/>
                <p:nvPr/>
              </p:nvSpPr>
              <p:spPr>
                <a:xfrm>
                  <a:off x="5597256" y="833395"/>
                  <a:ext cx="512456" cy="14675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50"/>
                    <a:gd name="connsiteY0" fmla="*/ 1038227 h 1038227"/>
                    <a:gd name="connsiteX1" fmla="*/ 561975 w 2305050"/>
                    <a:gd name="connsiteY1" fmla="*/ 2 h 1038227"/>
                    <a:gd name="connsiteX2" fmla="*/ 1143000 w 2305050"/>
                    <a:gd name="connsiteY2" fmla="*/ 1028702 h 1038227"/>
                    <a:gd name="connsiteX3" fmla="*/ 1695450 w 2305050"/>
                    <a:gd name="connsiteY3" fmla="*/ 2 h 1038227"/>
                    <a:gd name="connsiteX4" fmla="*/ 2305050 w 2305050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50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22225">
                  <a:solidFill>
                    <a:srgbClr val="FFC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9" name="Volný tvar 69">
                  <a:extLst>
                    <a:ext uri="{FF2B5EF4-FFF2-40B4-BE49-F238E27FC236}">
                      <a16:creationId xmlns:a16="http://schemas.microsoft.com/office/drawing/2014/main" id="{9C6D36D4-C840-402D-B3BD-3AD42EADD4F1}"/>
                    </a:ext>
                  </a:extLst>
                </p:cNvPr>
                <p:cNvSpPr/>
                <p:nvPr/>
              </p:nvSpPr>
              <p:spPr>
                <a:xfrm>
                  <a:off x="4826755" y="832172"/>
                  <a:ext cx="745060" cy="155310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0" name="Volný tvar 70">
                  <a:extLst>
                    <a:ext uri="{FF2B5EF4-FFF2-40B4-BE49-F238E27FC236}">
                      <a16:creationId xmlns:a16="http://schemas.microsoft.com/office/drawing/2014/main" id="{E8898A54-1C2B-4BEB-98F1-DE960DF5CAAA}"/>
                    </a:ext>
                  </a:extLst>
                </p:cNvPr>
                <p:cNvSpPr/>
                <p:nvPr/>
              </p:nvSpPr>
              <p:spPr>
                <a:xfrm>
                  <a:off x="5563334" y="841955"/>
                  <a:ext cx="766867" cy="141858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51" name="Volný tvar 71">
                  <a:extLst>
                    <a:ext uri="{FF2B5EF4-FFF2-40B4-BE49-F238E27FC236}">
                      <a16:creationId xmlns:a16="http://schemas.microsoft.com/office/drawing/2014/main" id="{E5286388-3D05-42AB-BAB4-284BB9368099}"/>
                    </a:ext>
                  </a:extLst>
                </p:cNvPr>
                <p:cNvSpPr/>
                <p:nvPr/>
              </p:nvSpPr>
              <p:spPr>
                <a:xfrm>
                  <a:off x="5574238" y="832172"/>
                  <a:ext cx="501553" cy="1528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  <a:gd name="connsiteX0" fmla="*/ 0 w 2232329"/>
                    <a:gd name="connsiteY0" fmla="*/ 58458 h 1038301"/>
                    <a:gd name="connsiteX1" fmla="*/ 536881 w 2232329"/>
                    <a:gd name="connsiteY1" fmla="*/ 1038227 h 1038301"/>
                    <a:gd name="connsiteX2" fmla="*/ 1098856 w 2232329"/>
                    <a:gd name="connsiteY2" fmla="*/ 2 h 1038301"/>
                    <a:gd name="connsiteX3" fmla="*/ 1679881 w 2232329"/>
                    <a:gd name="connsiteY3" fmla="*/ 1028702 h 1038301"/>
                    <a:gd name="connsiteX4" fmla="*/ 2232331 w 2232329"/>
                    <a:gd name="connsiteY4" fmla="*/ 2 h 1038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32329" h="1038301">
                      <a:moveTo>
                        <a:pt x="0" y="58458"/>
                      </a:moveTo>
                      <a:cubicBezTo>
                        <a:pt x="292100" y="67983"/>
                        <a:pt x="353738" y="1047970"/>
                        <a:pt x="536881" y="1038227"/>
                      </a:cubicBezTo>
                      <a:cubicBezTo>
                        <a:pt x="720024" y="1028484"/>
                        <a:pt x="908356" y="1589"/>
                        <a:pt x="1098856" y="2"/>
                      </a:cubicBezTo>
                      <a:cubicBezTo>
                        <a:pt x="1289356" y="-1585"/>
                        <a:pt x="1462394" y="1028702"/>
                        <a:pt x="1679881" y="1028702"/>
                      </a:cubicBezTo>
                      <a:cubicBezTo>
                        <a:pt x="1897368" y="1028702"/>
                        <a:pt x="2038656" y="2"/>
                        <a:pt x="2232331" y="2"/>
                      </a:cubicBezTo>
                    </a:path>
                  </a:pathLst>
                </a:custGeom>
                <a:noFill/>
                <a:ln w="28575">
                  <a:solidFill>
                    <a:srgbClr val="57D3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grpSp>
            <p:nvGrpSpPr>
              <p:cNvPr id="38" name="Skupina 58">
                <a:extLst>
                  <a:ext uri="{FF2B5EF4-FFF2-40B4-BE49-F238E27FC236}">
                    <a16:creationId xmlns:a16="http://schemas.microsoft.com/office/drawing/2014/main" id="{529B4E79-7C63-4BFA-BD70-C75A480AE109}"/>
                  </a:ext>
                </a:extLst>
              </p:cNvPr>
              <p:cNvGrpSpPr/>
              <p:nvPr/>
            </p:nvGrpSpPr>
            <p:grpSpPr>
              <a:xfrm>
                <a:off x="2450811" y="4047140"/>
                <a:ext cx="1496727" cy="153433"/>
                <a:chOff x="1756838" y="831552"/>
                <a:chExt cx="1496727" cy="1534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Volný tvar 64">
                  <a:extLst>
                    <a:ext uri="{FF2B5EF4-FFF2-40B4-BE49-F238E27FC236}">
                      <a16:creationId xmlns:a16="http://schemas.microsoft.com/office/drawing/2014/main" id="{0AFD5902-B071-467D-8D1E-B6CA38CE77B6}"/>
                    </a:ext>
                  </a:extLst>
                </p:cNvPr>
                <p:cNvSpPr/>
                <p:nvPr/>
              </p:nvSpPr>
              <p:spPr>
                <a:xfrm>
                  <a:off x="1756838" y="838010"/>
                  <a:ext cx="739290" cy="142166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5" name="Volný tvar 65">
                  <a:extLst>
                    <a:ext uri="{FF2B5EF4-FFF2-40B4-BE49-F238E27FC236}">
                      <a16:creationId xmlns:a16="http://schemas.microsoft.com/office/drawing/2014/main" id="{D0157BA6-A411-4346-998B-A23D23498BBB}"/>
                    </a:ext>
                  </a:extLst>
                </p:cNvPr>
                <p:cNvSpPr/>
                <p:nvPr/>
              </p:nvSpPr>
              <p:spPr>
                <a:xfrm>
                  <a:off x="2487299" y="838029"/>
                  <a:ext cx="766266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6" name="Volný tvar 66">
                  <a:extLst>
                    <a:ext uri="{FF2B5EF4-FFF2-40B4-BE49-F238E27FC236}">
                      <a16:creationId xmlns:a16="http://schemas.microsoft.com/office/drawing/2014/main" id="{F9F63595-132B-4158-B0DC-DCF770C9C5E1}"/>
                    </a:ext>
                  </a:extLst>
                </p:cNvPr>
                <p:cNvSpPr/>
                <p:nvPr/>
              </p:nvSpPr>
              <p:spPr>
                <a:xfrm>
                  <a:off x="2269721" y="838029"/>
                  <a:ext cx="512255" cy="14308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57500"/>
                    <a:gd name="connsiteY0" fmla="*/ 1038227 h 1038227"/>
                    <a:gd name="connsiteX1" fmla="*/ 561975 w 2857500"/>
                    <a:gd name="connsiteY1" fmla="*/ 2 h 1038227"/>
                    <a:gd name="connsiteX2" fmla="*/ 1143000 w 2857500"/>
                    <a:gd name="connsiteY2" fmla="*/ 1028702 h 1038227"/>
                    <a:gd name="connsiteX3" fmla="*/ 1695450 w 2857500"/>
                    <a:gd name="connsiteY3" fmla="*/ 2 h 1038227"/>
                    <a:gd name="connsiteX4" fmla="*/ 2305050 w 2857500"/>
                    <a:gd name="connsiteY4" fmla="*/ 1028702 h 1038227"/>
                    <a:gd name="connsiteX5" fmla="*/ 2857500 w 2857500"/>
                    <a:gd name="connsiteY5" fmla="*/ 9527 h 1038227"/>
                    <a:gd name="connsiteX0" fmla="*/ 0 w 2305049"/>
                    <a:gd name="connsiteY0" fmla="*/ 1038227 h 1038227"/>
                    <a:gd name="connsiteX1" fmla="*/ 561975 w 2305049"/>
                    <a:gd name="connsiteY1" fmla="*/ 2 h 1038227"/>
                    <a:gd name="connsiteX2" fmla="*/ 1143000 w 2305049"/>
                    <a:gd name="connsiteY2" fmla="*/ 1028702 h 1038227"/>
                    <a:gd name="connsiteX3" fmla="*/ 1695450 w 2305049"/>
                    <a:gd name="connsiteY3" fmla="*/ 2 h 1038227"/>
                    <a:gd name="connsiteX4" fmla="*/ 2305050 w 2305049"/>
                    <a:gd name="connsiteY4" fmla="*/ 102870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5049" h="1038227">
                      <a:moveTo>
                        <a:pt x="0" y="1038227"/>
                      </a:moveTo>
                      <a:cubicBezTo>
                        <a:pt x="192087" y="1038227"/>
                        <a:pt x="371475" y="1589"/>
                        <a:pt x="561975" y="2"/>
                      </a:cubicBezTo>
                      <a:cubicBezTo>
                        <a:pt x="752475" y="-1585"/>
                        <a:pt x="925513" y="1028702"/>
                        <a:pt x="1143000" y="1028702"/>
                      </a:cubicBezTo>
                      <a:cubicBezTo>
                        <a:pt x="1360487" y="1028702"/>
                        <a:pt x="1501775" y="2"/>
                        <a:pt x="1695450" y="2"/>
                      </a:cubicBezTo>
                      <a:cubicBezTo>
                        <a:pt x="1889125" y="2"/>
                        <a:pt x="2111375" y="1027115"/>
                        <a:pt x="2305050" y="1028702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47" name="Volný tvar 67">
                  <a:extLst>
                    <a:ext uri="{FF2B5EF4-FFF2-40B4-BE49-F238E27FC236}">
                      <a16:creationId xmlns:a16="http://schemas.microsoft.com/office/drawing/2014/main" id="{709A9BC3-AF9C-4E82-9CAA-9ADE4D857CE1}"/>
                    </a:ext>
                  </a:extLst>
                </p:cNvPr>
                <p:cNvSpPr/>
                <p:nvPr/>
              </p:nvSpPr>
              <p:spPr>
                <a:xfrm>
                  <a:off x="2245798" y="831552"/>
                  <a:ext cx="497402" cy="153433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2895600"/>
                    <a:gd name="connsiteY0" fmla="*/ 2 h 1038227"/>
                    <a:gd name="connsiteX1" fmla="*/ 590550 w 2895600"/>
                    <a:gd name="connsiteY1" fmla="*/ 1038227 h 1038227"/>
                    <a:gd name="connsiteX2" fmla="*/ 1152525 w 2895600"/>
                    <a:gd name="connsiteY2" fmla="*/ 2 h 1038227"/>
                    <a:gd name="connsiteX3" fmla="*/ 1733550 w 2895600"/>
                    <a:gd name="connsiteY3" fmla="*/ 1028702 h 1038227"/>
                    <a:gd name="connsiteX4" fmla="*/ 2286000 w 2895600"/>
                    <a:gd name="connsiteY4" fmla="*/ 2 h 1038227"/>
                    <a:gd name="connsiteX5" fmla="*/ 2895600 w 2895600"/>
                    <a:gd name="connsiteY5" fmla="*/ 1028702 h 1038227"/>
                    <a:gd name="connsiteX0" fmla="*/ 0 w 2285998"/>
                    <a:gd name="connsiteY0" fmla="*/ 2 h 1038227"/>
                    <a:gd name="connsiteX1" fmla="*/ 590550 w 2285998"/>
                    <a:gd name="connsiteY1" fmla="*/ 1038227 h 1038227"/>
                    <a:gd name="connsiteX2" fmla="*/ 1152525 w 2285998"/>
                    <a:gd name="connsiteY2" fmla="*/ 2 h 1038227"/>
                    <a:gd name="connsiteX3" fmla="*/ 1733550 w 2285998"/>
                    <a:gd name="connsiteY3" fmla="*/ 1028702 h 1038227"/>
                    <a:gd name="connsiteX4" fmla="*/ 2286000 w 2285998"/>
                    <a:gd name="connsiteY4" fmla="*/ 2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5998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39" name="Volný tvar 59">
                <a:extLst>
                  <a:ext uri="{FF2B5EF4-FFF2-40B4-BE49-F238E27FC236}">
                    <a16:creationId xmlns:a16="http://schemas.microsoft.com/office/drawing/2014/main" id="{C250DADB-4573-4DD4-98DC-E69E1772FA74}"/>
                  </a:ext>
                </a:extLst>
              </p:cNvPr>
              <p:cNvSpPr/>
              <p:nvPr/>
            </p:nvSpPr>
            <p:spPr>
              <a:xfrm>
                <a:off x="3945863" y="3942984"/>
                <a:ext cx="2361173" cy="248251"/>
              </a:xfrm>
              <a:custGeom>
                <a:avLst/>
                <a:gdLst>
                  <a:gd name="connsiteX0" fmla="*/ 4542739 w 4542739"/>
                  <a:gd name="connsiteY0" fmla="*/ 168835 h 337665"/>
                  <a:gd name="connsiteX1" fmla="*/ 4074566 w 4542739"/>
                  <a:gd name="connsiteY1" fmla="*/ 263933 h 337665"/>
                  <a:gd name="connsiteX2" fmla="*/ 2904134 w 4542739"/>
                  <a:gd name="connsiteY2" fmla="*/ 586 h 337665"/>
                  <a:gd name="connsiteX3" fmla="*/ 2362809 w 4542739"/>
                  <a:gd name="connsiteY3" fmla="*/ 190781 h 337665"/>
                  <a:gd name="connsiteX4" fmla="*/ 1806854 w 4542739"/>
                  <a:gd name="connsiteY4" fmla="*/ 124944 h 337665"/>
                  <a:gd name="connsiteX5" fmla="*/ 1441094 w 4542739"/>
                  <a:gd name="connsiteY5" fmla="*/ 337085 h 337665"/>
                  <a:gd name="connsiteX6" fmla="*/ 621792 w 4542739"/>
                  <a:gd name="connsiteY6" fmla="*/ 183466 h 337665"/>
                  <a:gd name="connsiteX7" fmla="*/ 365760 w 4542739"/>
                  <a:gd name="connsiteY7" fmla="*/ 51792 h 337665"/>
                  <a:gd name="connsiteX8" fmla="*/ 0 w 4542739"/>
                  <a:gd name="connsiteY8" fmla="*/ 227357 h 337665"/>
                  <a:gd name="connsiteX0" fmla="*/ 4176979 w 4176979"/>
                  <a:gd name="connsiteY0" fmla="*/ 168835 h 337665"/>
                  <a:gd name="connsiteX1" fmla="*/ 3708806 w 4176979"/>
                  <a:gd name="connsiteY1" fmla="*/ 263933 h 337665"/>
                  <a:gd name="connsiteX2" fmla="*/ 2538374 w 4176979"/>
                  <a:gd name="connsiteY2" fmla="*/ 586 h 337665"/>
                  <a:gd name="connsiteX3" fmla="*/ 1997049 w 4176979"/>
                  <a:gd name="connsiteY3" fmla="*/ 190781 h 337665"/>
                  <a:gd name="connsiteX4" fmla="*/ 1441094 w 4176979"/>
                  <a:gd name="connsiteY4" fmla="*/ 124944 h 337665"/>
                  <a:gd name="connsiteX5" fmla="*/ 1075334 w 4176979"/>
                  <a:gd name="connsiteY5" fmla="*/ 337085 h 337665"/>
                  <a:gd name="connsiteX6" fmla="*/ 256032 w 4176979"/>
                  <a:gd name="connsiteY6" fmla="*/ 183466 h 337665"/>
                  <a:gd name="connsiteX7" fmla="*/ 0 w 4176979"/>
                  <a:gd name="connsiteY7" fmla="*/ 51792 h 337665"/>
                  <a:gd name="connsiteX0" fmla="*/ 3920947 w 3920947"/>
                  <a:gd name="connsiteY0" fmla="*/ 168835 h 337665"/>
                  <a:gd name="connsiteX1" fmla="*/ 3452774 w 3920947"/>
                  <a:gd name="connsiteY1" fmla="*/ 263933 h 337665"/>
                  <a:gd name="connsiteX2" fmla="*/ 2282342 w 3920947"/>
                  <a:gd name="connsiteY2" fmla="*/ 586 h 337665"/>
                  <a:gd name="connsiteX3" fmla="*/ 1741017 w 3920947"/>
                  <a:gd name="connsiteY3" fmla="*/ 190781 h 337665"/>
                  <a:gd name="connsiteX4" fmla="*/ 1185062 w 3920947"/>
                  <a:gd name="connsiteY4" fmla="*/ 124944 h 337665"/>
                  <a:gd name="connsiteX5" fmla="*/ 819302 w 3920947"/>
                  <a:gd name="connsiteY5" fmla="*/ 337085 h 337665"/>
                  <a:gd name="connsiteX6" fmla="*/ 0 w 3920947"/>
                  <a:gd name="connsiteY6" fmla="*/ 183466 h 337665"/>
                  <a:gd name="connsiteX0" fmla="*/ 3101645 w 3101645"/>
                  <a:gd name="connsiteY0" fmla="*/ 168835 h 337085"/>
                  <a:gd name="connsiteX1" fmla="*/ 2633472 w 3101645"/>
                  <a:gd name="connsiteY1" fmla="*/ 263933 h 337085"/>
                  <a:gd name="connsiteX2" fmla="*/ 1463040 w 3101645"/>
                  <a:gd name="connsiteY2" fmla="*/ 586 h 337085"/>
                  <a:gd name="connsiteX3" fmla="*/ 921715 w 3101645"/>
                  <a:gd name="connsiteY3" fmla="*/ 190781 h 337085"/>
                  <a:gd name="connsiteX4" fmla="*/ 365760 w 3101645"/>
                  <a:gd name="connsiteY4" fmla="*/ 124944 h 337085"/>
                  <a:gd name="connsiteX5" fmla="*/ 0 w 3101645"/>
                  <a:gd name="connsiteY5" fmla="*/ 337085 h 337085"/>
                  <a:gd name="connsiteX0" fmla="*/ 2735885 w 2735885"/>
                  <a:gd name="connsiteY0" fmla="*/ 168835 h 270905"/>
                  <a:gd name="connsiteX1" fmla="*/ 2267712 w 2735885"/>
                  <a:gd name="connsiteY1" fmla="*/ 263933 h 270905"/>
                  <a:gd name="connsiteX2" fmla="*/ 1097280 w 2735885"/>
                  <a:gd name="connsiteY2" fmla="*/ 586 h 270905"/>
                  <a:gd name="connsiteX3" fmla="*/ 555955 w 2735885"/>
                  <a:gd name="connsiteY3" fmla="*/ 190781 h 270905"/>
                  <a:gd name="connsiteX4" fmla="*/ 0 w 2735885"/>
                  <a:gd name="connsiteY4" fmla="*/ 124944 h 27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885" h="270905">
                    <a:moveTo>
                      <a:pt x="2735885" y="168835"/>
                    </a:moveTo>
                    <a:cubicBezTo>
                      <a:pt x="2638349" y="230404"/>
                      <a:pt x="2540813" y="291974"/>
                      <a:pt x="2267712" y="263933"/>
                    </a:cubicBezTo>
                    <a:cubicBezTo>
                      <a:pt x="1994611" y="235892"/>
                      <a:pt x="1382573" y="12778"/>
                      <a:pt x="1097280" y="586"/>
                    </a:cubicBezTo>
                    <a:cubicBezTo>
                      <a:pt x="811987" y="-11606"/>
                      <a:pt x="738835" y="170055"/>
                      <a:pt x="555955" y="190781"/>
                    </a:cubicBezTo>
                    <a:cubicBezTo>
                      <a:pt x="373075" y="211507"/>
                      <a:pt x="153619" y="100560"/>
                      <a:pt x="0" y="12494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0" name="Volný tvar 60">
                <a:extLst>
                  <a:ext uri="{FF2B5EF4-FFF2-40B4-BE49-F238E27FC236}">
                    <a16:creationId xmlns:a16="http://schemas.microsoft.com/office/drawing/2014/main" id="{3DE237AA-C618-4972-8F58-69A71F4C008D}"/>
                  </a:ext>
                </a:extLst>
              </p:cNvPr>
              <p:cNvSpPr/>
              <p:nvPr/>
            </p:nvSpPr>
            <p:spPr>
              <a:xfrm>
                <a:off x="3475949" y="4052740"/>
                <a:ext cx="512255" cy="143083"/>
              </a:xfrm>
              <a:custGeom>
                <a:avLst/>
                <a:gdLst>
                  <a:gd name="connsiteX0" fmla="*/ 0 w 3638550"/>
                  <a:gd name="connsiteY0" fmla="*/ 495300 h 1162052"/>
                  <a:gd name="connsiteX1" fmla="*/ 276225 w 3638550"/>
                  <a:gd name="connsiteY1" fmla="*/ 114300 h 1162052"/>
                  <a:gd name="connsiteX2" fmla="*/ 828675 w 3638550"/>
                  <a:gd name="connsiteY2" fmla="*/ 1162050 h 1162052"/>
                  <a:gd name="connsiteX3" fmla="*/ 1390650 w 3638550"/>
                  <a:gd name="connsiteY3" fmla="*/ 104775 h 1162052"/>
                  <a:gd name="connsiteX4" fmla="*/ 1924050 w 3638550"/>
                  <a:gd name="connsiteY4" fmla="*/ 1066800 h 1162052"/>
                  <a:gd name="connsiteX5" fmla="*/ 2495550 w 3638550"/>
                  <a:gd name="connsiteY5" fmla="*/ 28575 h 1162052"/>
                  <a:gd name="connsiteX6" fmla="*/ 3095625 w 3638550"/>
                  <a:gd name="connsiteY6" fmla="*/ 1066800 h 1162052"/>
                  <a:gd name="connsiteX7" fmla="*/ 3638550 w 3638550"/>
                  <a:gd name="connsiteY7" fmla="*/ 0 h 1162052"/>
                  <a:gd name="connsiteX0" fmla="*/ 0 w 3609975"/>
                  <a:gd name="connsiteY0" fmla="*/ 466725 h 1133477"/>
                  <a:gd name="connsiteX1" fmla="*/ 276225 w 3609975"/>
                  <a:gd name="connsiteY1" fmla="*/ 85725 h 1133477"/>
                  <a:gd name="connsiteX2" fmla="*/ 828675 w 3609975"/>
                  <a:gd name="connsiteY2" fmla="*/ 1133475 h 1133477"/>
                  <a:gd name="connsiteX3" fmla="*/ 1390650 w 3609975"/>
                  <a:gd name="connsiteY3" fmla="*/ 76200 h 1133477"/>
                  <a:gd name="connsiteX4" fmla="*/ 1924050 w 3609975"/>
                  <a:gd name="connsiteY4" fmla="*/ 1038225 h 1133477"/>
                  <a:gd name="connsiteX5" fmla="*/ 2495550 w 3609975"/>
                  <a:gd name="connsiteY5" fmla="*/ 0 h 1133477"/>
                  <a:gd name="connsiteX6" fmla="*/ 3095625 w 3609975"/>
                  <a:gd name="connsiteY6" fmla="*/ 1038225 h 1133477"/>
                  <a:gd name="connsiteX7" fmla="*/ 3609975 w 3609975"/>
                  <a:gd name="connsiteY7" fmla="*/ 104775 h 1133477"/>
                  <a:gd name="connsiteX0" fmla="*/ 0 w 3648075"/>
                  <a:gd name="connsiteY0" fmla="*/ 466725 h 1133477"/>
                  <a:gd name="connsiteX1" fmla="*/ 276225 w 3648075"/>
                  <a:gd name="connsiteY1" fmla="*/ 85725 h 1133477"/>
                  <a:gd name="connsiteX2" fmla="*/ 828675 w 3648075"/>
                  <a:gd name="connsiteY2" fmla="*/ 1133475 h 1133477"/>
                  <a:gd name="connsiteX3" fmla="*/ 1390650 w 3648075"/>
                  <a:gd name="connsiteY3" fmla="*/ 76200 h 1133477"/>
                  <a:gd name="connsiteX4" fmla="*/ 1924050 w 3648075"/>
                  <a:gd name="connsiteY4" fmla="*/ 1038225 h 1133477"/>
                  <a:gd name="connsiteX5" fmla="*/ 2495550 w 3648075"/>
                  <a:gd name="connsiteY5" fmla="*/ 0 h 1133477"/>
                  <a:gd name="connsiteX6" fmla="*/ 3095625 w 3648075"/>
                  <a:gd name="connsiteY6" fmla="*/ 1038225 h 1133477"/>
                  <a:gd name="connsiteX7" fmla="*/ 3648075 w 3648075"/>
                  <a:gd name="connsiteY7" fmla="*/ 19050 h 1133477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4955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478"/>
                  <a:gd name="connsiteX1" fmla="*/ 276225 w 3648075"/>
                  <a:gd name="connsiteY1" fmla="*/ 85726 h 1133478"/>
                  <a:gd name="connsiteX2" fmla="*/ 828675 w 3648075"/>
                  <a:gd name="connsiteY2" fmla="*/ 1133476 h 1133478"/>
                  <a:gd name="connsiteX3" fmla="*/ 1390650 w 3648075"/>
                  <a:gd name="connsiteY3" fmla="*/ 76201 h 1133478"/>
                  <a:gd name="connsiteX4" fmla="*/ 1924050 w 3648075"/>
                  <a:gd name="connsiteY4" fmla="*/ 1038226 h 1133478"/>
                  <a:gd name="connsiteX5" fmla="*/ 2533650 w 3648075"/>
                  <a:gd name="connsiteY5" fmla="*/ 1 h 1133478"/>
                  <a:gd name="connsiteX6" fmla="*/ 3143250 w 3648075"/>
                  <a:gd name="connsiteY6" fmla="*/ 1028701 h 1133478"/>
                  <a:gd name="connsiteX7" fmla="*/ 3648075 w 3648075"/>
                  <a:gd name="connsiteY7" fmla="*/ 19051 h 1133478"/>
                  <a:gd name="connsiteX0" fmla="*/ 0 w 3648075"/>
                  <a:gd name="connsiteY0" fmla="*/ 466726 h 1133547"/>
                  <a:gd name="connsiteX1" fmla="*/ 276225 w 3648075"/>
                  <a:gd name="connsiteY1" fmla="*/ 85726 h 1133547"/>
                  <a:gd name="connsiteX2" fmla="*/ 828675 w 3648075"/>
                  <a:gd name="connsiteY2" fmla="*/ 1133476 h 1133547"/>
                  <a:gd name="connsiteX3" fmla="*/ 1400175 w 3648075"/>
                  <a:gd name="connsiteY3" fmla="*/ 28576 h 1133547"/>
                  <a:gd name="connsiteX4" fmla="*/ 1924050 w 3648075"/>
                  <a:gd name="connsiteY4" fmla="*/ 1038226 h 1133547"/>
                  <a:gd name="connsiteX5" fmla="*/ 2533650 w 3648075"/>
                  <a:gd name="connsiteY5" fmla="*/ 1 h 1133547"/>
                  <a:gd name="connsiteX6" fmla="*/ 3143250 w 3648075"/>
                  <a:gd name="connsiteY6" fmla="*/ 1028701 h 1133547"/>
                  <a:gd name="connsiteX7" fmla="*/ 3648075 w 3648075"/>
                  <a:gd name="connsiteY7" fmla="*/ 19051 h 1133547"/>
                  <a:gd name="connsiteX0" fmla="*/ 0 w 3648075"/>
                  <a:gd name="connsiteY0" fmla="*/ 466726 h 1133483"/>
                  <a:gd name="connsiteX1" fmla="*/ 285750 w 3648075"/>
                  <a:gd name="connsiteY1" fmla="*/ 47626 h 1133483"/>
                  <a:gd name="connsiteX2" fmla="*/ 828675 w 3648075"/>
                  <a:gd name="connsiteY2" fmla="*/ 1133476 h 1133483"/>
                  <a:gd name="connsiteX3" fmla="*/ 1400175 w 3648075"/>
                  <a:gd name="connsiteY3" fmla="*/ 28576 h 1133483"/>
                  <a:gd name="connsiteX4" fmla="*/ 1924050 w 3648075"/>
                  <a:gd name="connsiteY4" fmla="*/ 1038226 h 1133483"/>
                  <a:gd name="connsiteX5" fmla="*/ 2533650 w 3648075"/>
                  <a:gd name="connsiteY5" fmla="*/ 1 h 1133483"/>
                  <a:gd name="connsiteX6" fmla="*/ 3143250 w 3648075"/>
                  <a:gd name="connsiteY6" fmla="*/ 1028701 h 1133483"/>
                  <a:gd name="connsiteX7" fmla="*/ 3648075 w 3648075"/>
                  <a:gd name="connsiteY7" fmla="*/ 19051 h 1133483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133482"/>
                  <a:gd name="connsiteX1" fmla="*/ 285750 w 3648075"/>
                  <a:gd name="connsiteY1" fmla="*/ 47626 h 1133482"/>
                  <a:gd name="connsiteX2" fmla="*/ 828675 w 3648075"/>
                  <a:gd name="connsiteY2" fmla="*/ 1133476 h 1133482"/>
                  <a:gd name="connsiteX3" fmla="*/ 1400175 w 3648075"/>
                  <a:gd name="connsiteY3" fmla="*/ 28576 h 1133482"/>
                  <a:gd name="connsiteX4" fmla="*/ 1924050 w 3648075"/>
                  <a:gd name="connsiteY4" fmla="*/ 1038226 h 1133482"/>
                  <a:gd name="connsiteX5" fmla="*/ 2533650 w 3648075"/>
                  <a:gd name="connsiteY5" fmla="*/ 1 h 1133482"/>
                  <a:gd name="connsiteX6" fmla="*/ 3143250 w 3648075"/>
                  <a:gd name="connsiteY6" fmla="*/ 1028701 h 1133482"/>
                  <a:gd name="connsiteX7" fmla="*/ 3648075 w 3648075"/>
                  <a:gd name="connsiteY7" fmla="*/ 19051 h 1133482"/>
                  <a:gd name="connsiteX0" fmla="*/ 0 w 3648075"/>
                  <a:gd name="connsiteY0" fmla="*/ 466726 h 1038242"/>
                  <a:gd name="connsiteX1" fmla="*/ 285750 w 3648075"/>
                  <a:gd name="connsiteY1" fmla="*/ 47626 h 1038242"/>
                  <a:gd name="connsiteX2" fmla="*/ 838200 w 3648075"/>
                  <a:gd name="connsiteY2" fmla="*/ 1038226 h 1038242"/>
                  <a:gd name="connsiteX3" fmla="*/ 1400175 w 3648075"/>
                  <a:gd name="connsiteY3" fmla="*/ 28576 h 1038242"/>
                  <a:gd name="connsiteX4" fmla="*/ 1924050 w 3648075"/>
                  <a:gd name="connsiteY4" fmla="*/ 1038226 h 1038242"/>
                  <a:gd name="connsiteX5" fmla="*/ 2533650 w 3648075"/>
                  <a:gd name="connsiteY5" fmla="*/ 1 h 1038242"/>
                  <a:gd name="connsiteX6" fmla="*/ 3143250 w 3648075"/>
                  <a:gd name="connsiteY6" fmla="*/ 1028701 h 1038242"/>
                  <a:gd name="connsiteX7" fmla="*/ 3648075 w 3648075"/>
                  <a:gd name="connsiteY7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19051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26 h 1038242"/>
                  <a:gd name="connsiteX1" fmla="*/ 552450 w 3362325"/>
                  <a:gd name="connsiteY1" fmla="*/ 1038226 h 1038242"/>
                  <a:gd name="connsiteX2" fmla="*/ 1114425 w 3362325"/>
                  <a:gd name="connsiteY2" fmla="*/ 28576 h 1038242"/>
                  <a:gd name="connsiteX3" fmla="*/ 1638300 w 3362325"/>
                  <a:gd name="connsiteY3" fmla="*/ 1038226 h 1038242"/>
                  <a:gd name="connsiteX4" fmla="*/ 2247900 w 3362325"/>
                  <a:gd name="connsiteY4" fmla="*/ 1 h 1038242"/>
                  <a:gd name="connsiteX5" fmla="*/ 2857500 w 3362325"/>
                  <a:gd name="connsiteY5" fmla="*/ 1028701 h 1038242"/>
                  <a:gd name="connsiteX6" fmla="*/ 3362325 w 3362325"/>
                  <a:gd name="connsiteY6" fmla="*/ 9526 h 1038242"/>
                  <a:gd name="connsiteX0" fmla="*/ 0 w 3362325"/>
                  <a:gd name="connsiteY0" fmla="*/ 47690 h 1038337"/>
                  <a:gd name="connsiteX1" fmla="*/ 552450 w 3362325"/>
                  <a:gd name="connsiteY1" fmla="*/ 1038290 h 1038337"/>
                  <a:gd name="connsiteX2" fmla="*/ 1114425 w 3362325"/>
                  <a:gd name="connsiteY2" fmla="*/ 65 h 1038337"/>
                  <a:gd name="connsiteX3" fmla="*/ 1638300 w 3362325"/>
                  <a:gd name="connsiteY3" fmla="*/ 1038290 h 1038337"/>
                  <a:gd name="connsiteX4" fmla="*/ 2247900 w 3362325"/>
                  <a:gd name="connsiteY4" fmla="*/ 65 h 1038337"/>
                  <a:gd name="connsiteX5" fmla="*/ 2857500 w 3362325"/>
                  <a:gd name="connsiteY5" fmla="*/ 1028765 h 1038337"/>
                  <a:gd name="connsiteX6" fmla="*/ 3362325 w 3362325"/>
                  <a:gd name="connsiteY6" fmla="*/ 9590 h 1038337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47690 h 1038291"/>
                  <a:gd name="connsiteX1" fmla="*/ 552450 w 3362325"/>
                  <a:gd name="connsiteY1" fmla="*/ 1038290 h 1038291"/>
                  <a:gd name="connsiteX2" fmla="*/ 1114425 w 3362325"/>
                  <a:gd name="connsiteY2" fmla="*/ 65 h 1038291"/>
                  <a:gd name="connsiteX3" fmla="*/ 1638300 w 3362325"/>
                  <a:gd name="connsiteY3" fmla="*/ 1038290 h 1038291"/>
                  <a:gd name="connsiteX4" fmla="*/ 2247900 w 3362325"/>
                  <a:gd name="connsiteY4" fmla="*/ 65 h 1038291"/>
                  <a:gd name="connsiteX5" fmla="*/ 2857500 w 3362325"/>
                  <a:gd name="connsiteY5" fmla="*/ 1028765 h 1038291"/>
                  <a:gd name="connsiteX6" fmla="*/ 3362325 w 3362325"/>
                  <a:gd name="connsiteY6" fmla="*/ 9590 h 1038291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362325"/>
                  <a:gd name="connsiteY0" fmla="*/ 19115 h 1038297"/>
                  <a:gd name="connsiteX1" fmla="*/ 552450 w 3362325"/>
                  <a:gd name="connsiteY1" fmla="*/ 1038290 h 1038297"/>
                  <a:gd name="connsiteX2" fmla="*/ 1114425 w 3362325"/>
                  <a:gd name="connsiteY2" fmla="*/ 65 h 1038297"/>
                  <a:gd name="connsiteX3" fmla="*/ 1638300 w 3362325"/>
                  <a:gd name="connsiteY3" fmla="*/ 1038290 h 1038297"/>
                  <a:gd name="connsiteX4" fmla="*/ 2247900 w 3362325"/>
                  <a:gd name="connsiteY4" fmla="*/ 65 h 1038297"/>
                  <a:gd name="connsiteX5" fmla="*/ 2857500 w 3362325"/>
                  <a:gd name="connsiteY5" fmla="*/ 1028765 h 1038297"/>
                  <a:gd name="connsiteX6" fmla="*/ 3362325 w 3362325"/>
                  <a:gd name="connsiteY6" fmla="*/ 9590 h 1038297"/>
                  <a:gd name="connsiteX0" fmla="*/ 0 w 3409950"/>
                  <a:gd name="connsiteY0" fmla="*/ 19115 h 1038297"/>
                  <a:gd name="connsiteX1" fmla="*/ 552450 w 3409950"/>
                  <a:gd name="connsiteY1" fmla="*/ 1038290 h 1038297"/>
                  <a:gd name="connsiteX2" fmla="*/ 1114425 w 3409950"/>
                  <a:gd name="connsiteY2" fmla="*/ 65 h 1038297"/>
                  <a:gd name="connsiteX3" fmla="*/ 1638300 w 3409950"/>
                  <a:gd name="connsiteY3" fmla="*/ 1038290 h 1038297"/>
                  <a:gd name="connsiteX4" fmla="*/ 2247900 w 3409950"/>
                  <a:gd name="connsiteY4" fmla="*/ 65 h 1038297"/>
                  <a:gd name="connsiteX5" fmla="*/ 2857500 w 3409950"/>
                  <a:gd name="connsiteY5" fmla="*/ 1028765 h 1038297"/>
                  <a:gd name="connsiteX6" fmla="*/ 3409950 w 3409950"/>
                  <a:gd name="connsiteY6" fmla="*/ 9590 h 1038297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09950"/>
                  <a:gd name="connsiteY0" fmla="*/ 19052 h 1038234"/>
                  <a:gd name="connsiteX1" fmla="*/ 552450 w 3409950"/>
                  <a:gd name="connsiteY1" fmla="*/ 1038227 h 1038234"/>
                  <a:gd name="connsiteX2" fmla="*/ 1114425 w 3409950"/>
                  <a:gd name="connsiteY2" fmla="*/ 2 h 1038234"/>
                  <a:gd name="connsiteX3" fmla="*/ 1695450 w 3409950"/>
                  <a:gd name="connsiteY3" fmla="*/ 1028702 h 1038234"/>
                  <a:gd name="connsiteX4" fmla="*/ 2247900 w 3409950"/>
                  <a:gd name="connsiteY4" fmla="*/ 2 h 1038234"/>
                  <a:gd name="connsiteX5" fmla="*/ 2857500 w 3409950"/>
                  <a:gd name="connsiteY5" fmla="*/ 1028702 h 1038234"/>
                  <a:gd name="connsiteX6" fmla="*/ 3409950 w 3409950"/>
                  <a:gd name="connsiteY6" fmla="*/ 9527 h 1038234"/>
                  <a:gd name="connsiteX0" fmla="*/ 0 w 3448050"/>
                  <a:gd name="connsiteY0" fmla="*/ 2 h 1038227"/>
                  <a:gd name="connsiteX1" fmla="*/ 590550 w 3448050"/>
                  <a:gd name="connsiteY1" fmla="*/ 1038227 h 1038227"/>
                  <a:gd name="connsiteX2" fmla="*/ 1152525 w 3448050"/>
                  <a:gd name="connsiteY2" fmla="*/ 2 h 1038227"/>
                  <a:gd name="connsiteX3" fmla="*/ 1733550 w 3448050"/>
                  <a:gd name="connsiteY3" fmla="*/ 1028702 h 1038227"/>
                  <a:gd name="connsiteX4" fmla="*/ 2286000 w 3448050"/>
                  <a:gd name="connsiteY4" fmla="*/ 2 h 1038227"/>
                  <a:gd name="connsiteX5" fmla="*/ 2895600 w 3448050"/>
                  <a:gd name="connsiteY5" fmla="*/ 1028702 h 1038227"/>
                  <a:gd name="connsiteX6" fmla="*/ 3448050 w 3448050"/>
                  <a:gd name="connsiteY6" fmla="*/ 9527 h 1038227"/>
                  <a:gd name="connsiteX0" fmla="*/ 0 w 2857500"/>
                  <a:gd name="connsiteY0" fmla="*/ 1038227 h 1038227"/>
                  <a:gd name="connsiteX1" fmla="*/ 561975 w 2857500"/>
                  <a:gd name="connsiteY1" fmla="*/ 2 h 1038227"/>
                  <a:gd name="connsiteX2" fmla="*/ 1143000 w 2857500"/>
                  <a:gd name="connsiteY2" fmla="*/ 1028702 h 1038227"/>
                  <a:gd name="connsiteX3" fmla="*/ 1695450 w 2857500"/>
                  <a:gd name="connsiteY3" fmla="*/ 2 h 1038227"/>
                  <a:gd name="connsiteX4" fmla="*/ 2305050 w 2857500"/>
                  <a:gd name="connsiteY4" fmla="*/ 1028702 h 1038227"/>
                  <a:gd name="connsiteX5" fmla="*/ 2857500 w 2857500"/>
                  <a:gd name="connsiteY5" fmla="*/ 9527 h 1038227"/>
                  <a:gd name="connsiteX0" fmla="*/ 0 w 2305049"/>
                  <a:gd name="connsiteY0" fmla="*/ 1038227 h 1038227"/>
                  <a:gd name="connsiteX1" fmla="*/ 561975 w 2305049"/>
                  <a:gd name="connsiteY1" fmla="*/ 2 h 1038227"/>
                  <a:gd name="connsiteX2" fmla="*/ 1143000 w 2305049"/>
                  <a:gd name="connsiteY2" fmla="*/ 1028702 h 1038227"/>
                  <a:gd name="connsiteX3" fmla="*/ 1695450 w 2305049"/>
                  <a:gd name="connsiteY3" fmla="*/ 2 h 1038227"/>
                  <a:gd name="connsiteX4" fmla="*/ 2305050 w 2305049"/>
                  <a:gd name="connsiteY4" fmla="*/ 1028702 h 10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049" h="1038227">
                    <a:moveTo>
                      <a:pt x="0" y="1038227"/>
                    </a:moveTo>
                    <a:cubicBezTo>
                      <a:pt x="192087" y="1038227"/>
                      <a:pt x="371475" y="1589"/>
                      <a:pt x="561975" y="2"/>
                    </a:cubicBezTo>
                    <a:cubicBezTo>
                      <a:pt x="752475" y="-1585"/>
                      <a:pt x="925513" y="1028702"/>
                      <a:pt x="1143000" y="1028702"/>
                    </a:cubicBezTo>
                    <a:cubicBezTo>
                      <a:pt x="1360487" y="1028702"/>
                      <a:pt x="1501775" y="2"/>
                      <a:pt x="1695450" y="2"/>
                    </a:cubicBezTo>
                    <a:cubicBezTo>
                      <a:pt x="1889125" y="2"/>
                      <a:pt x="2111375" y="1027115"/>
                      <a:pt x="2305050" y="1028702"/>
                    </a:cubicBezTo>
                  </a:path>
                </a:pathLst>
              </a:custGeom>
              <a:noFill/>
              <a:ln w="19050">
                <a:gradFill flip="none" rotWithShape="1">
                  <a:gsLst>
                    <a:gs pos="81287">
                      <a:srgbClr val="000000"/>
                    </a:gs>
                    <a:gs pos="99167">
                      <a:schemeClr val="tx1">
                        <a:alpha val="10000"/>
                      </a:schemeClr>
                    </a:gs>
                    <a:gs pos="0">
                      <a:srgbClr val="FF0000"/>
                    </a:gs>
                    <a:gs pos="7000">
                      <a:schemeClr val="tx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1" name="Šestnácticípá hvězda 61">
                <a:extLst>
                  <a:ext uri="{FF2B5EF4-FFF2-40B4-BE49-F238E27FC236}">
                    <a16:creationId xmlns:a16="http://schemas.microsoft.com/office/drawing/2014/main" id="{894FBFA2-81CE-4D23-BE1B-D4A18AC19A6B}"/>
                  </a:ext>
                </a:extLst>
              </p:cNvPr>
              <p:cNvSpPr/>
              <p:nvPr/>
            </p:nvSpPr>
            <p:spPr>
              <a:xfrm flipH="1">
                <a:off x="3991817" y="4090844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2" name="Volný tvar 62">
                <a:extLst>
                  <a:ext uri="{FF2B5EF4-FFF2-40B4-BE49-F238E27FC236}">
                    <a16:creationId xmlns:a16="http://schemas.microsoft.com/office/drawing/2014/main" id="{4A06B368-8844-4967-AD61-061F7A377152}"/>
                  </a:ext>
                </a:extLst>
              </p:cNvPr>
              <p:cNvSpPr/>
              <p:nvPr/>
            </p:nvSpPr>
            <p:spPr>
              <a:xfrm>
                <a:off x="2346710" y="3521080"/>
                <a:ext cx="2455669" cy="343638"/>
              </a:xfrm>
              <a:custGeom>
                <a:avLst/>
                <a:gdLst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596896 w 4608576"/>
                  <a:gd name="connsiteY7" fmla="*/ 131996 h 374161"/>
                  <a:gd name="connsiteX8" fmla="*/ 2845613 w 4608576"/>
                  <a:gd name="connsiteY8" fmla="*/ 44214 h 374161"/>
                  <a:gd name="connsiteX9" fmla="*/ 3321101 w 4608576"/>
                  <a:gd name="connsiteY9" fmla="*/ 300246 h 374161"/>
                  <a:gd name="connsiteX10" fmla="*/ 3613709 w 4608576"/>
                  <a:gd name="connsiteY10" fmla="*/ 234409 h 374161"/>
                  <a:gd name="connsiteX11" fmla="*/ 4016045 w 4608576"/>
                  <a:gd name="connsiteY11" fmla="*/ 51529 h 374161"/>
                  <a:gd name="connsiteX12" fmla="*/ 4403750 w 4608576"/>
                  <a:gd name="connsiteY12" fmla="*/ 278300 h 374161"/>
                  <a:gd name="connsiteX13" fmla="*/ 4608576 w 4608576"/>
                  <a:gd name="connsiteY13" fmla="*/ 292930 h 374161"/>
                  <a:gd name="connsiteX0" fmla="*/ 0 w 4608576"/>
                  <a:gd name="connsiteY0" fmla="*/ 212463 h 374161"/>
                  <a:gd name="connsiteX1" fmla="*/ 380390 w 4608576"/>
                  <a:gd name="connsiteY1" fmla="*/ 373398 h 374161"/>
                  <a:gd name="connsiteX2" fmla="*/ 826617 w 4608576"/>
                  <a:gd name="connsiteY2" fmla="*/ 153942 h 374161"/>
                  <a:gd name="connsiteX3" fmla="*/ 914400 w 4608576"/>
                  <a:gd name="connsiteY3" fmla="*/ 249039 h 374161"/>
                  <a:gd name="connsiteX4" fmla="*/ 1470355 w 4608576"/>
                  <a:gd name="connsiteY4" fmla="*/ 322 h 374161"/>
                  <a:gd name="connsiteX5" fmla="*/ 1945843 w 4608576"/>
                  <a:gd name="connsiteY5" fmla="*/ 197833 h 374161"/>
                  <a:gd name="connsiteX6" fmla="*/ 2414016 w 4608576"/>
                  <a:gd name="connsiteY6" fmla="*/ 256354 h 374161"/>
                  <a:gd name="connsiteX7" fmla="*/ 2845613 w 4608576"/>
                  <a:gd name="connsiteY7" fmla="*/ 44214 h 374161"/>
                  <a:gd name="connsiteX8" fmla="*/ 3321101 w 4608576"/>
                  <a:gd name="connsiteY8" fmla="*/ 300246 h 374161"/>
                  <a:gd name="connsiteX9" fmla="*/ 3613709 w 4608576"/>
                  <a:gd name="connsiteY9" fmla="*/ 234409 h 374161"/>
                  <a:gd name="connsiteX10" fmla="*/ 4016045 w 4608576"/>
                  <a:gd name="connsiteY10" fmla="*/ 51529 h 374161"/>
                  <a:gd name="connsiteX11" fmla="*/ 4403750 w 4608576"/>
                  <a:gd name="connsiteY11" fmla="*/ 278300 h 374161"/>
                  <a:gd name="connsiteX12" fmla="*/ 4608576 w 4608576"/>
                  <a:gd name="connsiteY12" fmla="*/ 292930 h 374161"/>
                  <a:gd name="connsiteX0" fmla="*/ 0 w 4403749"/>
                  <a:gd name="connsiteY0" fmla="*/ 212463 h 374161"/>
                  <a:gd name="connsiteX1" fmla="*/ 380390 w 4403749"/>
                  <a:gd name="connsiteY1" fmla="*/ 373398 h 374161"/>
                  <a:gd name="connsiteX2" fmla="*/ 826617 w 4403749"/>
                  <a:gd name="connsiteY2" fmla="*/ 153942 h 374161"/>
                  <a:gd name="connsiteX3" fmla="*/ 914400 w 4403749"/>
                  <a:gd name="connsiteY3" fmla="*/ 249039 h 374161"/>
                  <a:gd name="connsiteX4" fmla="*/ 1470355 w 4403749"/>
                  <a:gd name="connsiteY4" fmla="*/ 322 h 374161"/>
                  <a:gd name="connsiteX5" fmla="*/ 1945843 w 4403749"/>
                  <a:gd name="connsiteY5" fmla="*/ 197833 h 374161"/>
                  <a:gd name="connsiteX6" fmla="*/ 2414016 w 4403749"/>
                  <a:gd name="connsiteY6" fmla="*/ 256354 h 374161"/>
                  <a:gd name="connsiteX7" fmla="*/ 2845613 w 4403749"/>
                  <a:gd name="connsiteY7" fmla="*/ 44214 h 374161"/>
                  <a:gd name="connsiteX8" fmla="*/ 3321101 w 4403749"/>
                  <a:gd name="connsiteY8" fmla="*/ 300246 h 374161"/>
                  <a:gd name="connsiteX9" fmla="*/ 3613709 w 4403749"/>
                  <a:gd name="connsiteY9" fmla="*/ 234409 h 374161"/>
                  <a:gd name="connsiteX10" fmla="*/ 4016045 w 4403749"/>
                  <a:gd name="connsiteY10" fmla="*/ 51529 h 374161"/>
                  <a:gd name="connsiteX11" fmla="*/ 4403750 w 4403749"/>
                  <a:gd name="connsiteY11" fmla="*/ 278300 h 374161"/>
                  <a:gd name="connsiteX0" fmla="*/ 0 w 4016045"/>
                  <a:gd name="connsiteY0" fmla="*/ 212463 h 374161"/>
                  <a:gd name="connsiteX1" fmla="*/ 380390 w 4016045"/>
                  <a:gd name="connsiteY1" fmla="*/ 373398 h 374161"/>
                  <a:gd name="connsiteX2" fmla="*/ 826617 w 4016045"/>
                  <a:gd name="connsiteY2" fmla="*/ 153942 h 374161"/>
                  <a:gd name="connsiteX3" fmla="*/ 914400 w 4016045"/>
                  <a:gd name="connsiteY3" fmla="*/ 249039 h 374161"/>
                  <a:gd name="connsiteX4" fmla="*/ 1470355 w 4016045"/>
                  <a:gd name="connsiteY4" fmla="*/ 322 h 374161"/>
                  <a:gd name="connsiteX5" fmla="*/ 1945843 w 4016045"/>
                  <a:gd name="connsiteY5" fmla="*/ 197833 h 374161"/>
                  <a:gd name="connsiteX6" fmla="*/ 2414016 w 4016045"/>
                  <a:gd name="connsiteY6" fmla="*/ 256354 h 374161"/>
                  <a:gd name="connsiteX7" fmla="*/ 2845613 w 4016045"/>
                  <a:gd name="connsiteY7" fmla="*/ 44214 h 374161"/>
                  <a:gd name="connsiteX8" fmla="*/ 3321101 w 4016045"/>
                  <a:gd name="connsiteY8" fmla="*/ 300246 h 374161"/>
                  <a:gd name="connsiteX9" fmla="*/ 3613709 w 4016045"/>
                  <a:gd name="connsiteY9" fmla="*/ 234409 h 374161"/>
                  <a:gd name="connsiteX10" fmla="*/ 4016045 w 4016045"/>
                  <a:gd name="connsiteY10" fmla="*/ 51529 h 374161"/>
                  <a:gd name="connsiteX0" fmla="*/ 0 w 3613709"/>
                  <a:gd name="connsiteY0" fmla="*/ 212463 h 374161"/>
                  <a:gd name="connsiteX1" fmla="*/ 380390 w 3613709"/>
                  <a:gd name="connsiteY1" fmla="*/ 373398 h 374161"/>
                  <a:gd name="connsiteX2" fmla="*/ 826617 w 3613709"/>
                  <a:gd name="connsiteY2" fmla="*/ 153942 h 374161"/>
                  <a:gd name="connsiteX3" fmla="*/ 914400 w 3613709"/>
                  <a:gd name="connsiteY3" fmla="*/ 249039 h 374161"/>
                  <a:gd name="connsiteX4" fmla="*/ 1470355 w 3613709"/>
                  <a:gd name="connsiteY4" fmla="*/ 322 h 374161"/>
                  <a:gd name="connsiteX5" fmla="*/ 1945843 w 3613709"/>
                  <a:gd name="connsiteY5" fmla="*/ 197833 h 374161"/>
                  <a:gd name="connsiteX6" fmla="*/ 2414016 w 3613709"/>
                  <a:gd name="connsiteY6" fmla="*/ 256354 h 374161"/>
                  <a:gd name="connsiteX7" fmla="*/ 2845613 w 3613709"/>
                  <a:gd name="connsiteY7" fmla="*/ 44214 h 374161"/>
                  <a:gd name="connsiteX8" fmla="*/ 3321101 w 3613709"/>
                  <a:gd name="connsiteY8" fmla="*/ 300246 h 374161"/>
                  <a:gd name="connsiteX9" fmla="*/ 3613709 w 3613709"/>
                  <a:gd name="connsiteY9" fmla="*/ 234409 h 374161"/>
                  <a:gd name="connsiteX0" fmla="*/ 0 w 3321101"/>
                  <a:gd name="connsiteY0" fmla="*/ 212463 h 374161"/>
                  <a:gd name="connsiteX1" fmla="*/ 380390 w 3321101"/>
                  <a:gd name="connsiteY1" fmla="*/ 373398 h 374161"/>
                  <a:gd name="connsiteX2" fmla="*/ 826617 w 3321101"/>
                  <a:gd name="connsiteY2" fmla="*/ 153942 h 374161"/>
                  <a:gd name="connsiteX3" fmla="*/ 914400 w 3321101"/>
                  <a:gd name="connsiteY3" fmla="*/ 249039 h 374161"/>
                  <a:gd name="connsiteX4" fmla="*/ 1470355 w 3321101"/>
                  <a:gd name="connsiteY4" fmla="*/ 322 h 374161"/>
                  <a:gd name="connsiteX5" fmla="*/ 1945843 w 3321101"/>
                  <a:gd name="connsiteY5" fmla="*/ 197833 h 374161"/>
                  <a:gd name="connsiteX6" fmla="*/ 2414016 w 3321101"/>
                  <a:gd name="connsiteY6" fmla="*/ 256354 h 374161"/>
                  <a:gd name="connsiteX7" fmla="*/ 2845613 w 3321101"/>
                  <a:gd name="connsiteY7" fmla="*/ 44214 h 374161"/>
                  <a:gd name="connsiteX8" fmla="*/ 3321101 w 3321101"/>
                  <a:gd name="connsiteY8" fmla="*/ 300246 h 374161"/>
                  <a:gd name="connsiteX0" fmla="*/ 0 w 2845613"/>
                  <a:gd name="connsiteY0" fmla="*/ 212463 h 374161"/>
                  <a:gd name="connsiteX1" fmla="*/ 380390 w 2845613"/>
                  <a:gd name="connsiteY1" fmla="*/ 373398 h 374161"/>
                  <a:gd name="connsiteX2" fmla="*/ 826617 w 2845613"/>
                  <a:gd name="connsiteY2" fmla="*/ 153942 h 374161"/>
                  <a:gd name="connsiteX3" fmla="*/ 914400 w 2845613"/>
                  <a:gd name="connsiteY3" fmla="*/ 249039 h 374161"/>
                  <a:gd name="connsiteX4" fmla="*/ 1470355 w 2845613"/>
                  <a:gd name="connsiteY4" fmla="*/ 322 h 374161"/>
                  <a:gd name="connsiteX5" fmla="*/ 1945843 w 2845613"/>
                  <a:gd name="connsiteY5" fmla="*/ 197833 h 374161"/>
                  <a:gd name="connsiteX6" fmla="*/ 2414016 w 2845613"/>
                  <a:gd name="connsiteY6" fmla="*/ 256354 h 374161"/>
                  <a:gd name="connsiteX7" fmla="*/ 2845613 w 2845613"/>
                  <a:gd name="connsiteY7" fmla="*/ 44214 h 37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5613" h="374161">
                    <a:moveTo>
                      <a:pt x="0" y="212463"/>
                    </a:moveTo>
                    <a:cubicBezTo>
                      <a:pt x="121310" y="297807"/>
                      <a:pt x="242621" y="383152"/>
                      <a:pt x="380390" y="373398"/>
                    </a:cubicBezTo>
                    <a:cubicBezTo>
                      <a:pt x="518160" y="363645"/>
                      <a:pt x="737615" y="174668"/>
                      <a:pt x="826617" y="153942"/>
                    </a:cubicBezTo>
                    <a:cubicBezTo>
                      <a:pt x="915619" y="133215"/>
                      <a:pt x="807110" y="274642"/>
                      <a:pt x="914400" y="249039"/>
                    </a:cubicBezTo>
                    <a:cubicBezTo>
                      <a:pt x="1021690" y="223436"/>
                      <a:pt x="1298448" y="8856"/>
                      <a:pt x="1470355" y="322"/>
                    </a:cubicBezTo>
                    <a:cubicBezTo>
                      <a:pt x="1642262" y="-8212"/>
                      <a:pt x="1788566" y="155161"/>
                      <a:pt x="1945843" y="197833"/>
                    </a:cubicBezTo>
                    <a:cubicBezTo>
                      <a:pt x="2103120" y="240505"/>
                      <a:pt x="2264054" y="281957"/>
                      <a:pt x="2414016" y="256354"/>
                    </a:cubicBezTo>
                    <a:cubicBezTo>
                      <a:pt x="2563978" y="230751"/>
                      <a:pt x="2694432" y="36899"/>
                      <a:pt x="2845613" y="4421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43" name="Šestnácticípá hvězda 63">
                <a:extLst>
                  <a:ext uri="{FF2B5EF4-FFF2-40B4-BE49-F238E27FC236}">
                    <a16:creationId xmlns:a16="http://schemas.microsoft.com/office/drawing/2014/main" id="{D21E83AF-A52B-44C3-84DA-9302332791DB}"/>
                  </a:ext>
                </a:extLst>
              </p:cNvPr>
              <p:cNvSpPr/>
              <p:nvPr/>
            </p:nvSpPr>
            <p:spPr>
              <a:xfrm flipH="1">
                <a:off x="4581731" y="3613269"/>
                <a:ext cx="263102" cy="274260"/>
              </a:xfrm>
              <a:prstGeom prst="star16">
                <a:avLst/>
              </a:prstGeom>
              <a:solidFill>
                <a:srgbClr val="FF99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  <p:sp>
          <p:nvSpPr>
            <p:cNvPr id="19" name="Šipka dolů 39">
              <a:extLst>
                <a:ext uri="{FF2B5EF4-FFF2-40B4-BE49-F238E27FC236}">
                  <a16:creationId xmlns:a16="http://schemas.microsoft.com/office/drawing/2014/main" id="{D130A1E7-0F9B-4C58-816B-246D9909D606}"/>
                </a:ext>
              </a:extLst>
            </p:cNvPr>
            <p:cNvSpPr/>
            <p:nvPr/>
          </p:nvSpPr>
          <p:spPr>
            <a:xfrm>
              <a:off x="4283209" y="1931640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200" b="1"/>
            </a:p>
          </p:txBody>
        </p:sp>
        <p:grpSp>
          <p:nvGrpSpPr>
            <p:cNvPr id="20" name="Skupina 40">
              <a:extLst>
                <a:ext uri="{FF2B5EF4-FFF2-40B4-BE49-F238E27FC236}">
                  <a16:creationId xmlns:a16="http://schemas.microsoft.com/office/drawing/2014/main" id="{11A441EF-825F-403F-B663-2828685FD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9323" y="2132856"/>
              <a:ext cx="1074583" cy="2088231"/>
              <a:chOff x="1609323" y="2132856"/>
              <a:chExt cx="1074583" cy="2088231"/>
            </a:xfrm>
          </p:grpSpPr>
          <p:sp>
            <p:nvSpPr>
              <p:cNvPr id="33" name="Šipka dolů 53">
                <a:extLst>
                  <a:ext uri="{FF2B5EF4-FFF2-40B4-BE49-F238E27FC236}">
                    <a16:creationId xmlns:a16="http://schemas.microsoft.com/office/drawing/2014/main" id="{8A75DD3D-4562-4795-A7E1-5CBE7DC1DF96}"/>
                  </a:ext>
                </a:extLst>
              </p:cNvPr>
              <p:cNvSpPr/>
              <p:nvPr/>
            </p:nvSpPr>
            <p:spPr>
              <a:xfrm>
                <a:off x="1882080" y="2132573"/>
                <a:ext cx="529416" cy="2088732"/>
              </a:xfrm>
              <a:prstGeom prst="downArrow">
                <a:avLst/>
              </a:prstGeom>
              <a:gradFill>
                <a:gsLst>
                  <a:gs pos="21000">
                    <a:srgbClr val="FF99FF"/>
                  </a:gs>
                  <a:gs pos="6000">
                    <a:srgbClr val="7030A0"/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4" name="TextovéPole 54">
                <a:extLst>
                  <a:ext uri="{FF2B5EF4-FFF2-40B4-BE49-F238E27FC236}">
                    <a16:creationId xmlns:a16="http://schemas.microsoft.com/office/drawing/2014/main" id="{0509927E-506C-476A-BD9F-04652F41C0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9323" y="3738463"/>
                <a:ext cx="1074583" cy="21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2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72°C</a:t>
                </a:r>
              </a:p>
            </p:txBody>
          </p:sp>
        </p:grpSp>
        <p:grpSp>
          <p:nvGrpSpPr>
            <p:cNvPr id="21" name="Skupina 41">
              <a:extLst>
                <a:ext uri="{FF2B5EF4-FFF2-40B4-BE49-F238E27FC236}">
                  <a16:creationId xmlns:a16="http://schemas.microsoft.com/office/drawing/2014/main" id="{AF1B20C0-A7C0-402B-9B73-791893E5D4F6}"/>
                </a:ext>
              </a:extLst>
            </p:cNvPr>
            <p:cNvGrpSpPr/>
            <p:nvPr/>
          </p:nvGrpSpPr>
          <p:grpSpPr>
            <a:xfrm>
              <a:off x="1609326" y="545234"/>
              <a:ext cx="1074583" cy="1731638"/>
              <a:chOff x="1619672" y="545234"/>
              <a:chExt cx="1074583" cy="180364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Šipka dolů 51">
                <a:extLst>
                  <a:ext uri="{FF2B5EF4-FFF2-40B4-BE49-F238E27FC236}">
                    <a16:creationId xmlns:a16="http://schemas.microsoft.com/office/drawing/2014/main" id="{8502D43C-973B-424D-9D46-2093F50A72FC}"/>
                  </a:ext>
                </a:extLst>
              </p:cNvPr>
              <p:cNvSpPr/>
              <p:nvPr/>
            </p:nvSpPr>
            <p:spPr>
              <a:xfrm>
                <a:off x="1891822" y="545234"/>
                <a:ext cx="530283" cy="1803646"/>
              </a:xfrm>
              <a:prstGeom prst="downArrow">
                <a:avLst/>
              </a:prstGeom>
              <a:gradFill>
                <a:gsLst>
                  <a:gs pos="30000">
                    <a:srgbClr val="7030A0"/>
                  </a:gs>
                  <a:gs pos="417">
                    <a:srgbClr val="FF0000"/>
                  </a:gs>
                  <a:gs pos="20000">
                    <a:srgbClr val="FF99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3C7DEC4B-A912-4821-86B2-FDDB80AE81A9}"/>
                  </a:ext>
                </a:extLst>
              </p:cNvPr>
              <p:cNvSpPr txBox="1"/>
              <p:nvPr/>
            </p:nvSpPr>
            <p:spPr>
              <a:xfrm>
                <a:off x="1619672" y="1845629"/>
                <a:ext cx="1074583" cy="2222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sz="1200" b="1" dirty="0">
                    <a:latin typeface="+mn-lt"/>
                    <a:ea typeface="+mn-ea"/>
                  </a:rPr>
                  <a:t>65°C</a:t>
                </a:r>
              </a:p>
            </p:txBody>
          </p:sp>
        </p:grpSp>
        <p:sp>
          <p:nvSpPr>
            <p:cNvPr id="22" name="TextovéPole 42">
              <a:extLst>
                <a:ext uri="{FF2B5EF4-FFF2-40B4-BE49-F238E27FC236}">
                  <a16:creationId xmlns:a16="http://schemas.microsoft.com/office/drawing/2014/main" id="{9DAB054A-7EE0-4667-BAB1-4406931C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440" y="4221087"/>
              <a:ext cx="1074583" cy="21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anose="020F0502020204030204" pitchFamily="34" charset="0"/>
                </a:rPr>
                <a:t>95°C</a:t>
              </a:r>
            </a:p>
          </p:txBody>
        </p:sp>
        <p:grpSp>
          <p:nvGrpSpPr>
            <p:cNvPr id="23" name="Skupina 43">
              <a:extLst>
                <a:ext uri="{FF2B5EF4-FFF2-40B4-BE49-F238E27FC236}">
                  <a16:creationId xmlns:a16="http://schemas.microsoft.com/office/drawing/2014/main" id="{B99ABFA6-7CE7-4CC4-8FA7-057EC14A6282}"/>
                </a:ext>
              </a:extLst>
            </p:cNvPr>
            <p:cNvGrpSpPr/>
            <p:nvPr/>
          </p:nvGrpSpPr>
          <p:grpSpPr>
            <a:xfrm>
              <a:off x="2889893" y="4163459"/>
              <a:ext cx="2798805" cy="464860"/>
              <a:chOff x="2329410" y="1533552"/>
              <a:chExt cx="3259404" cy="57798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4" name="Skupina 44">
                <a:extLst>
                  <a:ext uri="{FF2B5EF4-FFF2-40B4-BE49-F238E27FC236}">
                    <a16:creationId xmlns:a16="http://schemas.microsoft.com/office/drawing/2014/main" id="{EEF147A4-DA7D-4567-803E-AF1AAF788D06}"/>
                  </a:ext>
                </a:extLst>
              </p:cNvPr>
              <p:cNvGrpSpPr/>
              <p:nvPr/>
            </p:nvGrpSpPr>
            <p:grpSpPr>
              <a:xfrm>
                <a:off x="3715396" y="1734779"/>
                <a:ext cx="829481" cy="282194"/>
                <a:chOff x="3715396" y="1734779"/>
                <a:chExt cx="829481" cy="282194"/>
              </a:xfrm>
            </p:grpSpPr>
            <p:sp>
              <p:nvSpPr>
                <p:cNvPr id="29" name="Volný tvar 49">
                  <a:extLst>
                    <a:ext uri="{FF2B5EF4-FFF2-40B4-BE49-F238E27FC236}">
                      <a16:creationId xmlns:a16="http://schemas.microsoft.com/office/drawing/2014/main" id="{0400A3A5-63FB-4538-9685-B1F78D25A3C9}"/>
                    </a:ext>
                  </a:extLst>
                </p:cNvPr>
                <p:cNvSpPr/>
                <p:nvPr/>
              </p:nvSpPr>
              <p:spPr>
                <a:xfrm>
                  <a:off x="3715396" y="1761074"/>
                  <a:ext cx="741649" cy="198507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0 h 1121168"/>
                    <a:gd name="connsiteX1" fmla="*/ 576760 w 3434260"/>
                    <a:gd name="connsiteY1" fmla="*/ 1121036 h 1121168"/>
                    <a:gd name="connsiteX2" fmla="*/ 1138735 w 3434260"/>
                    <a:gd name="connsiteY2" fmla="*/ 82811 h 1121168"/>
                    <a:gd name="connsiteX3" fmla="*/ 1719760 w 3434260"/>
                    <a:gd name="connsiteY3" fmla="*/ 1111511 h 1121168"/>
                    <a:gd name="connsiteX4" fmla="*/ 2272210 w 3434260"/>
                    <a:gd name="connsiteY4" fmla="*/ 82811 h 1121168"/>
                    <a:gd name="connsiteX5" fmla="*/ 2881810 w 3434260"/>
                    <a:gd name="connsiteY5" fmla="*/ 1111511 h 1121168"/>
                    <a:gd name="connsiteX6" fmla="*/ 3434260 w 3434260"/>
                    <a:gd name="connsiteY6" fmla="*/ 92336 h 1121168"/>
                    <a:gd name="connsiteX0" fmla="*/ 0 w 3434260"/>
                    <a:gd name="connsiteY0" fmla="*/ 261452 h 1384073"/>
                    <a:gd name="connsiteX1" fmla="*/ 576760 w 3434260"/>
                    <a:gd name="connsiteY1" fmla="*/ 1382488 h 1384073"/>
                    <a:gd name="connsiteX2" fmla="*/ 1050524 w 3434260"/>
                    <a:gd name="connsiteY2" fmla="*/ 0 h 1384073"/>
                    <a:gd name="connsiteX3" fmla="*/ 1719760 w 3434260"/>
                    <a:gd name="connsiteY3" fmla="*/ 1372963 h 1384073"/>
                    <a:gd name="connsiteX4" fmla="*/ 2272210 w 3434260"/>
                    <a:gd name="connsiteY4" fmla="*/ 344263 h 1384073"/>
                    <a:gd name="connsiteX5" fmla="*/ 2881810 w 3434260"/>
                    <a:gd name="connsiteY5" fmla="*/ 1372963 h 1384073"/>
                    <a:gd name="connsiteX6" fmla="*/ 3434260 w 3434260"/>
                    <a:gd name="connsiteY6" fmla="*/ 353788 h 1384073"/>
                    <a:gd name="connsiteX0" fmla="*/ 0 w 3434260"/>
                    <a:gd name="connsiteY0" fmla="*/ 266032 h 1379736"/>
                    <a:gd name="connsiteX1" fmla="*/ 417979 w 3434260"/>
                    <a:gd name="connsiteY1" fmla="*/ 910399 h 1379736"/>
                    <a:gd name="connsiteX2" fmla="*/ 1050524 w 3434260"/>
                    <a:gd name="connsiteY2" fmla="*/ 4580 h 1379736"/>
                    <a:gd name="connsiteX3" fmla="*/ 1719760 w 3434260"/>
                    <a:gd name="connsiteY3" fmla="*/ 1377543 h 1379736"/>
                    <a:gd name="connsiteX4" fmla="*/ 2272210 w 3434260"/>
                    <a:gd name="connsiteY4" fmla="*/ 348843 h 1379736"/>
                    <a:gd name="connsiteX5" fmla="*/ 2881810 w 3434260"/>
                    <a:gd name="connsiteY5" fmla="*/ 1377543 h 1379736"/>
                    <a:gd name="connsiteX6" fmla="*/ 3434260 w 3434260"/>
                    <a:gd name="connsiteY6" fmla="*/ 358368 h 1379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34260" h="1379736">
                      <a:moveTo>
                        <a:pt x="0" y="266032"/>
                      </a:moveTo>
                      <a:cubicBezTo>
                        <a:pt x="154180" y="565393"/>
                        <a:pt x="242892" y="953974"/>
                        <a:pt x="417979" y="910399"/>
                      </a:cubicBezTo>
                      <a:cubicBezTo>
                        <a:pt x="593066" y="866824"/>
                        <a:pt x="833561" y="-73277"/>
                        <a:pt x="1050524" y="4580"/>
                      </a:cubicBezTo>
                      <a:cubicBezTo>
                        <a:pt x="1267487" y="82437"/>
                        <a:pt x="1516146" y="1320166"/>
                        <a:pt x="1719760" y="1377543"/>
                      </a:cubicBezTo>
                      <a:cubicBezTo>
                        <a:pt x="1923374" y="1434920"/>
                        <a:pt x="2078535" y="348843"/>
                        <a:pt x="2272210" y="348843"/>
                      </a:cubicBezTo>
                      <a:cubicBezTo>
                        <a:pt x="2465885" y="348843"/>
                        <a:pt x="2688135" y="1375956"/>
                        <a:pt x="2881810" y="1377543"/>
                      </a:cubicBezTo>
                      <a:cubicBezTo>
                        <a:pt x="3075485" y="1379130"/>
                        <a:pt x="3153272" y="375037"/>
                        <a:pt x="3434260" y="358368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  <p:sp>
              <p:nvSpPr>
                <p:cNvPr id="30" name="Volný tvar 50">
                  <a:extLst>
                    <a:ext uri="{FF2B5EF4-FFF2-40B4-BE49-F238E27FC236}">
                      <a16:creationId xmlns:a16="http://schemas.microsoft.com/office/drawing/2014/main" id="{9B47CA6D-9386-4112-9741-217FA44E1C5D}"/>
                    </a:ext>
                  </a:extLst>
                </p:cNvPr>
                <p:cNvSpPr/>
                <p:nvPr/>
              </p:nvSpPr>
              <p:spPr>
                <a:xfrm>
                  <a:off x="3800250" y="1734779"/>
                  <a:ext cx="744627" cy="2821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  <a:gd name="connsiteX0" fmla="*/ 0 w 3448050"/>
                    <a:gd name="connsiteY0" fmla="*/ 2886 h 1428814"/>
                    <a:gd name="connsiteX1" fmla="*/ 590550 w 3448050"/>
                    <a:gd name="connsiteY1" fmla="*/ 1041111 h 1428814"/>
                    <a:gd name="connsiteX2" fmla="*/ 1152525 w 3448050"/>
                    <a:gd name="connsiteY2" fmla="*/ 2886 h 1428814"/>
                    <a:gd name="connsiteX3" fmla="*/ 1804118 w 3448050"/>
                    <a:gd name="connsiteY3" fmla="*/ 1428814 h 1428814"/>
                    <a:gd name="connsiteX4" fmla="*/ 2286000 w 3448050"/>
                    <a:gd name="connsiteY4" fmla="*/ 2886 h 1428814"/>
                    <a:gd name="connsiteX5" fmla="*/ 2895600 w 3448050"/>
                    <a:gd name="connsiteY5" fmla="*/ 1031586 h 1428814"/>
                    <a:gd name="connsiteX6" fmla="*/ 3448050 w 3448050"/>
                    <a:gd name="connsiteY6" fmla="*/ 12411 h 1428814"/>
                    <a:gd name="connsiteX0" fmla="*/ 0 w 3448050"/>
                    <a:gd name="connsiteY0" fmla="*/ 531609 h 1961408"/>
                    <a:gd name="connsiteX1" fmla="*/ 590550 w 3448050"/>
                    <a:gd name="connsiteY1" fmla="*/ 1569834 h 1961408"/>
                    <a:gd name="connsiteX2" fmla="*/ 1152525 w 3448050"/>
                    <a:gd name="connsiteY2" fmla="*/ 531609 h 1961408"/>
                    <a:gd name="connsiteX3" fmla="*/ 1804118 w 3448050"/>
                    <a:gd name="connsiteY3" fmla="*/ 1957537 h 1961408"/>
                    <a:gd name="connsiteX4" fmla="*/ 2515351 w 3448050"/>
                    <a:gd name="connsiteY4" fmla="*/ 1974 h 1961408"/>
                    <a:gd name="connsiteX5" fmla="*/ 2895600 w 3448050"/>
                    <a:gd name="connsiteY5" fmla="*/ 1560309 h 1961408"/>
                    <a:gd name="connsiteX6" fmla="*/ 3448050 w 3448050"/>
                    <a:gd name="connsiteY6" fmla="*/ 541134 h 1961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961408">
                      <a:moveTo>
                        <a:pt x="0" y="531609"/>
                      </a:moveTo>
                      <a:cubicBezTo>
                        <a:pt x="292100" y="541134"/>
                        <a:pt x="398463" y="1569834"/>
                        <a:pt x="590550" y="1569834"/>
                      </a:cubicBezTo>
                      <a:cubicBezTo>
                        <a:pt x="782637" y="1569834"/>
                        <a:pt x="950264" y="466992"/>
                        <a:pt x="1152525" y="531609"/>
                      </a:cubicBezTo>
                      <a:cubicBezTo>
                        <a:pt x="1354786" y="596226"/>
                        <a:pt x="1576980" y="2045810"/>
                        <a:pt x="1804118" y="1957537"/>
                      </a:cubicBezTo>
                      <a:cubicBezTo>
                        <a:pt x="2031256" y="1869264"/>
                        <a:pt x="2333437" y="68179"/>
                        <a:pt x="2515351" y="1974"/>
                      </a:cubicBezTo>
                      <a:cubicBezTo>
                        <a:pt x="2697265" y="-64231"/>
                        <a:pt x="2701925" y="1558722"/>
                        <a:pt x="2895600" y="1560309"/>
                      </a:cubicBezTo>
                      <a:cubicBezTo>
                        <a:pt x="3089275" y="1561896"/>
                        <a:pt x="3167062" y="557803"/>
                        <a:pt x="3448050" y="54113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200" b="1"/>
                </a:p>
              </p:txBody>
            </p:sp>
          </p:grpSp>
          <p:sp>
            <p:nvSpPr>
              <p:cNvPr id="25" name="Volný tvar 45">
                <a:extLst>
                  <a:ext uri="{FF2B5EF4-FFF2-40B4-BE49-F238E27FC236}">
                    <a16:creationId xmlns:a16="http://schemas.microsoft.com/office/drawing/2014/main" id="{6D5A38EE-583B-4F2E-AF23-A1F73D382BD9}"/>
                  </a:ext>
                </a:extLst>
              </p:cNvPr>
              <p:cNvSpPr/>
              <p:nvPr/>
            </p:nvSpPr>
            <p:spPr>
              <a:xfrm>
                <a:off x="2548897" y="1732848"/>
                <a:ext cx="1168060" cy="378686"/>
              </a:xfrm>
              <a:custGeom>
                <a:avLst/>
                <a:gdLst>
                  <a:gd name="connsiteX0" fmla="*/ 2404753 w 2404753"/>
                  <a:gd name="connsiteY0" fmla="*/ 78389 h 537673"/>
                  <a:gd name="connsiteX1" fmla="*/ 2084120 w 2404753"/>
                  <a:gd name="connsiteY1" fmla="*/ 7137 h 537673"/>
                  <a:gd name="connsiteX2" fmla="*/ 1620982 w 2404753"/>
                  <a:gd name="connsiteY2" fmla="*/ 232769 h 537673"/>
                  <a:gd name="connsiteX3" fmla="*/ 1294410 w 2404753"/>
                  <a:gd name="connsiteY3" fmla="*/ 375272 h 537673"/>
                  <a:gd name="connsiteX4" fmla="*/ 979714 w 2404753"/>
                  <a:gd name="connsiteY4" fmla="*/ 250582 h 537673"/>
                  <a:gd name="connsiteX5" fmla="*/ 374073 w 2404753"/>
                  <a:gd name="connsiteY5" fmla="*/ 529652 h 537673"/>
                  <a:gd name="connsiteX6" fmla="*/ 0 w 2404753"/>
                  <a:gd name="connsiteY6" fmla="*/ 434649 h 537673"/>
                  <a:gd name="connsiteX0" fmla="*/ 2408395 w 2408395"/>
                  <a:gd name="connsiteY0" fmla="*/ 68629 h 539827"/>
                  <a:gd name="connsiteX1" fmla="*/ 2084120 w 2408395"/>
                  <a:gd name="connsiteY1" fmla="*/ 9291 h 539827"/>
                  <a:gd name="connsiteX2" fmla="*/ 1620982 w 2408395"/>
                  <a:gd name="connsiteY2" fmla="*/ 234923 h 539827"/>
                  <a:gd name="connsiteX3" fmla="*/ 1294410 w 2408395"/>
                  <a:gd name="connsiteY3" fmla="*/ 377426 h 539827"/>
                  <a:gd name="connsiteX4" fmla="*/ 979714 w 2408395"/>
                  <a:gd name="connsiteY4" fmla="*/ 252736 h 539827"/>
                  <a:gd name="connsiteX5" fmla="*/ 374073 w 2408395"/>
                  <a:gd name="connsiteY5" fmla="*/ 531806 h 539827"/>
                  <a:gd name="connsiteX6" fmla="*/ 0 w 2408395"/>
                  <a:gd name="connsiteY6" fmla="*/ 436803 h 539827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408395 w 2408395"/>
                  <a:gd name="connsiteY0" fmla="*/ 69417 h 540615"/>
                  <a:gd name="connsiteX1" fmla="*/ 2084120 w 2408395"/>
                  <a:gd name="connsiteY1" fmla="*/ 10079 h 540615"/>
                  <a:gd name="connsiteX2" fmla="*/ 1620982 w 2408395"/>
                  <a:gd name="connsiteY2" fmla="*/ 235711 h 540615"/>
                  <a:gd name="connsiteX3" fmla="*/ 1294410 w 2408395"/>
                  <a:gd name="connsiteY3" fmla="*/ 378214 h 540615"/>
                  <a:gd name="connsiteX4" fmla="*/ 979714 w 2408395"/>
                  <a:gd name="connsiteY4" fmla="*/ 253524 h 540615"/>
                  <a:gd name="connsiteX5" fmla="*/ 374073 w 2408395"/>
                  <a:gd name="connsiteY5" fmla="*/ 532594 h 540615"/>
                  <a:gd name="connsiteX6" fmla="*/ 0 w 2408395"/>
                  <a:gd name="connsiteY6" fmla="*/ 437591 h 540615"/>
                  <a:gd name="connsiteX0" fmla="*/ 2408395 w 2408395"/>
                  <a:gd name="connsiteY0" fmla="*/ 69846 h 541044"/>
                  <a:gd name="connsiteX1" fmla="*/ 2084120 w 2408395"/>
                  <a:gd name="connsiteY1" fmla="*/ 10508 h 541044"/>
                  <a:gd name="connsiteX2" fmla="*/ 1620982 w 2408395"/>
                  <a:gd name="connsiteY2" fmla="*/ 236140 h 541044"/>
                  <a:gd name="connsiteX3" fmla="*/ 1294410 w 2408395"/>
                  <a:gd name="connsiteY3" fmla="*/ 378643 h 541044"/>
                  <a:gd name="connsiteX4" fmla="*/ 979714 w 2408395"/>
                  <a:gd name="connsiteY4" fmla="*/ 253953 h 541044"/>
                  <a:gd name="connsiteX5" fmla="*/ 374073 w 2408395"/>
                  <a:gd name="connsiteY5" fmla="*/ 533023 h 541044"/>
                  <a:gd name="connsiteX6" fmla="*/ 0 w 2408395"/>
                  <a:gd name="connsiteY6" fmla="*/ 438020 h 541044"/>
                  <a:gd name="connsiteX0" fmla="*/ 2034322 w 2034322"/>
                  <a:gd name="connsiteY0" fmla="*/ 69846 h 533023"/>
                  <a:gd name="connsiteX1" fmla="*/ 1710047 w 2034322"/>
                  <a:gd name="connsiteY1" fmla="*/ 10508 h 533023"/>
                  <a:gd name="connsiteX2" fmla="*/ 1246909 w 2034322"/>
                  <a:gd name="connsiteY2" fmla="*/ 236140 h 533023"/>
                  <a:gd name="connsiteX3" fmla="*/ 920337 w 2034322"/>
                  <a:gd name="connsiteY3" fmla="*/ 378643 h 533023"/>
                  <a:gd name="connsiteX4" fmla="*/ 605641 w 2034322"/>
                  <a:gd name="connsiteY4" fmla="*/ 253953 h 533023"/>
                  <a:gd name="connsiteX5" fmla="*/ 0 w 2034322"/>
                  <a:gd name="connsiteY5" fmla="*/ 533023 h 533023"/>
                  <a:gd name="connsiteX0" fmla="*/ 1428682 w 1428682"/>
                  <a:gd name="connsiteY0" fmla="*/ 69846 h 378685"/>
                  <a:gd name="connsiteX1" fmla="*/ 1104407 w 1428682"/>
                  <a:gd name="connsiteY1" fmla="*/ 10508 h 378685"/>
                  <a:gd name="connsiteX2" fmla="*/ 641269 w 1428682"/>
                  <a:gd name="connsiteY2" fmla="*/ 236140 h 378685"/>
                  <a:gd name="connsiteX3" fmla="*/ 314697 w 1428682"/>
                  <a:gd name="connsiteY3" fmla="*/ 378643 h 378685"/>
                  <a:gd name="connsiteX4" fmla="*/ 1 w 1428682"/>
                  <a:gd name="connsiteY4" fmla="*/ 253953 h 3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682" h="378685">
                    <a:moveTo>
                      <a:pt x="1428682" y="69846"/>
                    </a:moveTo>
                    <a:cubicBezTo>
                      <a:pt x="1391969" y="12419"/>
                      <a:pt x="1235643" y="-17208"/>
                      <a:pt x="1104407" y="10508"/>
                    </a:cubicBezTo>
                    <a:cubicBezTo>
                      <a:pt x="973171" y="38224"/>
                      <a:pt x="772887" y="174784"/>
                      <a:pt x="641269" y="236140"/>
                    </a:cubicBezTo>
                    <a:cubicBezTo>
                      <a:pt x="509651" y="297496"/>
                      <a:pt x="421575" y="375674"/>
                      <a:pt x="314697" y="378643"/>
                    </a:cubicBezTo>
                    <a:cubicBezTo>
                      <a:pt x="207819" y="381612"/>
                      <a:pt x="153390" y="228223"/>
                      <a:pt x="1" y="2539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6" name="Volný tvar 46">
                <a:extLst>
                  <a:ext uri="{FF2B5EF4-FFF2-40B4-BE49-F238E27FC236}">
                    <a16:creationId xmlns:a16="http://schemas.microsoft.com/office/drawing/2014/main" id="{27D84EC0-25FE-466A-BD99-768E074FCDE3}"/>
                  </a:ext>
                </a:extLst>
              </p:cNvPr>
              <p:cNvSpPr/>
              <p:nvPr/>
            </p:nvSpPr>
            <p:spPr>
              <a:xfrm>
                <a:off x="2329410" y="1533552"/>
                <a:ext cx="1482168" cy="404356"/>
              </a:xfrm>
              <a:custGeom>
                <a:avLst/>
                <a:gdLst>
                  <a:gd name="connsiteX0" fmla="*/ 2055571 w 2055571"/>
                  <a:gd name="connsiteY0" fmla="*/ 314554 h 445546"/>
                  <a:gd name="connsiteX1" fmla="*/ 2004365 w 2055571"/>
                  <a:gd name="connsiteY1" fmla="*/ 299923 h 445546"/>
                  <a:gd name="connsiteX2" fmla="*/ 1828800 w 2055571"/>
                  <a:gd name="connsiteY2" fmla="*/ 409651 h 445546"/>
                  <a:gd name="connsiteX3" fmla="*/ 1565453 w 2055571"/>
                  <a:gd name="connsiteY3" fmla="*/ 416966 h 445546"/>
                  <a:gd name="connsiteX4" fmla="*/ 1126541 w 2055571"/>
                  <a:gd name="connsiteY4" fmla="*/ 58522 h 445546"/>
                  <a:gd name="connsiteX5" fmla="*/ 760781 w 2055571"/>
                  <a:gd name="connsiteY5" fmla="*/ 109728 h 445546"/>
                  <a:gd name="connsiteX6" fmla="*/ 570586 w 2055571"/>
                  <a:gd name="connsiteY6" fmla="*/ 256032 h 445546"/>
                  <a:gd name="connsiteX7" fmla="*/ 190195 w 2055571"/>
                  <a:gd name="connsiteY7" fmla="*/ 138989 h 445546"/>
                  <a:gd name="connsiteX8" fmla="*/ 0 w 2055571"/>
                  <a:gd name="connsiteY8" fmla="*/ 0 h 445546"/>
                  <a:gd name="connsiteX0" fmla="*/ 2055571 w 2055571"/>
                  <a:gd name="connsiteY0" fmla="*/ 314554 h 444641"/>
                  <a:gd name="connsiteX1" fmla="*/ 2004365 w 2055571"/>
                  <a:gd name="connsiteY1" fmla="*/ 322148 h 444641"/>
                  <a:gd name="connsiteX2" fmla="*/ 1828800 w 2055571"/>
                  <a:gd name="connsiteY2" fmla="*/ 409651 h 444641"/>
                  <a:gd name="connsiteX3" fmla="*/ 1565453 w 2055571"/>
                  <a:gd name="connsiteY3" fmla="*/ 416966 h 444641"/>
                  <a:gd name="connsiteX4" fmla="*/ 1126541 w 2055571"/>
                  <a:gd name="connsiteY4" fmla="*/ 58522 h 444641"/>
                  <a:gd name="connsiteX5" fmla="*/ 760781 w 2055571"/>
                  <a:gd name="connsiteY5" fmla="*/ 109728 h 444641"/>
                  <a:gd name="connsiteX6" fmla="*/ 570586 w 2055571"/>
                  <a:gd name="connsiteY6" fmla="*/ 256032 h 444641"/>
                  <a:gd name="connsiteX7" fmla="*/ 190195 w 2055571"/>
                  <a:gd name="connsiteY7" fmla="*/ 138989 h 444641"/>
                  <a:gd name="connsiteX8" fmla="*/ 0 w 2055571"/>
                  <a:gd name="connsiteY8" fmla="*/ 0 h 444641"/>
                  <a:gd name="connsiteX0" fmla="*/ 2077796 w 2077796"/>
                  <a:gd name="connsiteY0" fmla="*/ 330429 h 444641"/>
                  <a:gd name="connsiteX1" fmla="*/ 2004365 w 2077796"/>
                  <a:gd name="connsiteY1" fmla="*/ 322148 h 444641"/>
                  <a:gd name="connsiteX2" fmla="*/ 1828800 w 2077796"/>
                  <a:gd name="connsiteY2" fmla="*/ 409651 h 444641"/>
                  <a:gd name="connsiteX3" fmla="*/ 1565453 w 2077796"/>
                  <a:gd name="connsiteY3" fmla="*/ 416966 h 444641"/>
                  <a:gd name="connsiteX4" fmla="*/ 1126541 w 2077796"/>
                  <a:gd name="connsiteY4" fmla="*/ 58522 h 444641"/>
                  <a:gd name="connsiteX5" fmla="*/ 760781 w 2077796"/>
                  <a:gd name="connsiteY5" fmla="*/ 109728 h 444641"/>
                  <a:gd name="connsiteX6" fmla="*/ 570586 w 2077796"/>
                  <a:gd name="connsiteY6" fmla="*/ 256032 h 444641"/>
                  <a:gd name="connsiteX7" fmla="*/ 190195 w 2077796"/>
                  <a:gd name="connsiteY7" fmla="*/ 138989 h 444641"/>
                  <a:gd name="connsiteX8" fmla="*/ 0 w 2077796"/>
                  <a:gd name="connsiteY8" fmla="*/ 0 h 444641"/>
                  <a:gd name="connsiteX0" fmla="*/ 2052396 w 2052396"/>
                  <a:gd name="connsiteY0" fmla="*/ 314554 h 444641"/>
                  <a:gd name="connsiteX1" fmla="*/ 2004365 w 2052396"/>
                  <a:gd name="connsiteY1" fmla="*/ 322148 h 444641"/>
                  <a:gd name="connsiteX2" fmla="*/ 1828800 w 2052396"/>
                  <a:gd name="connsiteY2" fmla="*/ 409651 h 444641"/>
                  <a:gd name="connsiteX3" fmla="*/ 1565453 w 2052396"/>
                  <a:gd name="connsiteY3" fmla="*/ 416966 h 444641"/>
                  <a:gd name="connsiteX4" fmla="*/ 1126541 w 2052396"/>
                  <a:gd name="connsiteY4" fmla="*/ 58522 h 444641"/>
                  <a:gd name="connsiteX5" fmla="*/ 760781 w 2052396"/>
                  <a:gd name="connsiteY5" fmla="*/ 109728 h 444641"/>
                  <a:gd name="connsiteX6" fmla="*/ 570586 w 2052396"/>
                  <a:gd name="connsiteY6" fmla="*/ 256032 h 444641"/>
                  <a:gd name="connsiteX7" fmla="*/ 190195 w 2052396"/>
                  <a:gd name="connsiteY7" fmla="*/ 138989 h 444641"/>
                  <a:gd name="connsiteX8" fmla="*/ 0 w 2052396"/>
                  <a:gd name="connsiteY8" fmla="*/ 0 h 444641"/>
                  <a:gd name="connsiteX0" fmla="*/ 2052396 w 2052754"/>
                  <a:gd name="connsiteY0" fmla="*/ 314554 h 444641"/>
                  <a:gd name="connsiteX1" fmla="*/ 2004365 w 2052754"/>
                  <a:gd name="connsiteY1" fmla="*/ 322148 h 444641"/>
                  <a:gd name="connsiteX2" fmla="*/ 1828800 w 2052754"/>
                  <a:gd name="connsiteY2" fmla="*/ 409651 h 444641"/>
                  <a:gd name="connsiteX3" fmla="*/ 1565453 w 2052754"/>
                  <a:gd name="connsiteY3" fmla="*/ 416966 h 444641"/>
                  <a:gd name="connsiteX4" fmla="*/ 1126541 w 2052754"/>
                  <a:gd name="connsiteY4" fmla="*/ 58522 h 444641"/>
                  <a:gd name="connsiteX5" fmla="*/ 760781 w 2052754"/>
                  <a:gd name="connsiteY5" fmla="*/ 109728 h 444641"/>
                  <a:gd name="connsiteX6" fmla="*/ 570586 w 2052754"/>
                  <a:gd name="connsiteY6" fmla="*/ 256032 h 444641"/>
                  <a:gd name="connsiteX7" fmla="*/ 190195 w 2052754"/>
                  <a:gd name="connsiteY7" fmla="*/ 138989 h 444641"/>
                  <a:gd name="connsiteX8" fmla="*/ 0 w 2052754"/>
                  <a:gd name="connsiteY8" fmla="*/ 0 h 444641"/>
                  <a:gd name="connsiteX0" fmla="*/ 1862201 w 1862559"/>
                  <a:gd name="connsiteY0" fmla="*/ 274268 h 404355"/>
                  <a:gd name="connsiteX1" fmla="*/ 1814170 w 1862559"/>
                  <a:gd name="connsiteY1" fmla="*/ 281862 h 404355"/>
                  <a:gd name="connsiteX2" fmla="*/ 1638605 w 1862559"/>
                  <a:gd name="connsiteY2" fmla="*/ 369365 h 404355"/>
                  <a:gd name="connsiteX3" fmla="*/ 1375258 w 1862559"/>
                  <a:gd name="connsiteY3" fmla="*/ 376680 h 404355"/>
                  <a:gd name="connsiteX4" fmla="*/ 936346 w 1862559"/>
                  <a:gd name="connsiteY4" fmla="*/ 18236 h 404355"/>
                  <a:gd name="connsiteX5" fmla="*/ 570586 w 1862559"/>
                  <a:gd name="connsiteY5" fmla="*/ 69442 h 404355"/>
                  <a:gd name="connsiteX6" fmla="*/ 380391 w 1862559"/>
                  <a:gd name="connsiteY6" fmla="*/ 215746 h 404355"/>
                  <a:gd name="connsiteX7" fmla="*/ 0 w 1862559"/>
                  <a:gd name="connsiteY7" fmla="*/ 98703 h 404355"/>
                  <a:gd name="connsiteX0" fmla="*/ 1481810 w 1482168"/>
                  <a:gd name="connsiteY0" fmla="*/ 274268 h 404355"/>
                  <a:gd name="connsiteX1" fmla="*/ 1433779 w 1482168"/>
                  <a:gd name="connsiteY1" fmla="*/ 281862 h 404355"/>
                  <a:gd name="connsiteX2" fmla="*/ 1258214 w 1482168"/>
                  <a:gd name="connsiteY2" fmla="*/ 369365 h 404355"/>
                  <a:gd name="connsiteX3" fmla="*/ 994867 w 1482168"/>
                  <a:gd name="connsiteY3" fmla="*/ 376680 h 404355"/>
                  <a:gd name="connsiteX4" fmla="*/ 555955 w 1482168"/>
                  <a:gd name="connsiteY4" fmla="*/ 18236 h 404355"/>
                  <a:gd name="connsiteX5" fmla="*/ 190195 w 1482168"/>
                  <a:gd name="connsiteY5" fmla="*/ 69442 h 404355"/>
                  <a:gd name="connsiteX6" fmla="*/ 0 w 1482168"/>
                  <a:gd name="connsiteY6" fmla="*/ 215746 h 4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168" h="404355">
                    <a:moveTo>
                      <a:pt x="1481810" y="274268"/>
                    </a:moveTo>
                    <a:cubicBezTo>
                      <a:pt x="1484629" y="281253"/>
                      <a:pt x="1471045" y="266013"/>
                      <a:pt x="1433779" y="281862"/>
                    </a:cubicBezTo>
                    <a:cubicBezTo>
                      <a:pt x="1396513" y="297711"/>
                      <a:pt x="1331366" y="353562"/>
                      <a:pt x="1258214" y="369365"/>
                    </a:cubicBezTo>
                    <a:cubicBezTo>
                      <a:pt x="1185062" y="385168"/>
                      <a:pt x="1111910" y="435201"/>
                      <a:pt x="994867" y="376680"/>
                    </a:cubicBezTo>
                    <a:cubicBezTo>
                      <a:pt x="877824" y="318159"/>
                      <a:pt x="690067" y="69442"/>
                      <a:pt x="555955" y="18236"/>
                    </a:cubicBezTo>
                    <a:cubicBezTo>
                      <a:pt x="421843" y="-32970"/>
                      <a:pt x="282854" y="36524"/>
                      <a:pt x="190195" y="69442"/>
                    </a:cubicBezTo>
                    <a:cubicBezTo>
                      <a:pt x="97536" y="102360"/>
                      <a:pt x="95098" y="210869"/>
                      <a:pt x="0" y="21574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7" name="Volný tvar 47">
                <a:extLst>
                  <a:ext uri="{FF2B5EF4-FFF2-40B4-BE49-F238E27FC236}">
                    <a16:creationId xmlns:a16="http://schemas.microsoft.com/office/drawing/2014/main" id="{2D555FE5-6F5F-47B2-8B48-52DE238A1AF2}"/>
                  </a:ext>
                </a:extLst>
              </p:cNvPr>
              <p:cNvSpPr/>
              <p:nvPr/>
            </p:nvSpPr>
            <p:spPr>
              <a:xfrm>
                <a:off x="4447642" y="1806049"/>
                <a:ext cx="1141172" cy="250375"/>
              </a:xfrm>
              <a:custGeom>
                <a:avLst/>
                <a:gdLst>
                  <a:gd name="connsiteX0" fmla="*/ 0 w 1931212"/>
                  <a:gd name="connsiteY0" fmla="*/ 0 h 630466"/>
                  <a:gd name="connsiteX1" fmla="*/ 80467 w 1931212"/>
                  <a:gd name="connsiteY1" fmla="*/ 731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0 h 630466"/>
                  <a:gd name="connsiteX1" fmla="*/ 80467 w 1931212"/>
                  <a:gd name="connsiteY1" fmla="*/ 22352 h 630466"/>
                  <a:gd name="connsiteX2" fmla="*/ 241401 w 1931212"/>
                  <a:gd name="connsiteY2" fmla="*/ 226772 h 630466"/>
                  <a:gd name="connsiteX3" fmla="*/ 687628 w 1931212"/>
                  <a:gd name="connsiteY3" fmla="*/ 197511 h 630466"/>
                  <a:gd name="connsiteX4" fmla="*/ 1141171 w 1931212"/>
                  <a:gd name="connsiteY4" fmla="*/ 14631 h 630466"/>
                  <a:gd name="connsiteX5" fmla="*/ 1594713 w 1931212"/>
                  <a:gd name="connsiteY5" fmla="*/ 534010 h 630466"/>
                  <a:gd name="connsiteX6" fmla="*/ 1931212 w 1931212"/>
                  <a:gd name="connsiteY6" fmla="*/ 629108 h 630466"/>
                  <a:gd name="connsiteX0" fmla="*/ 0 w 1931212"/>
                  <a:gd name="connsiteY0" fmla="*/ 6435 h 636901"/>
                  <a:gd name="connsiteX1" fmla="*/ 80467 w 1931212"/>
                  <a:gd name="connsiteY1" fmla="*/ 28787 h 636901"/>
                  <a:gd name="connsiteX2" fmla="*/ 241401 w 1931212"/>
                  <a:gd name="connsiteY2" fmla="*/ 233207 h 636901"/>
                  <a:gd name="connsiteX3" fmla="*/ 687628 w 1931212"/>
                  <a:gd name="connsiteY3" fmla="*/ 203946 h 636901"/>
                  <a:gd name="connsiteX4" fmla="*/ 1141171 w 1931212"/>
                  <a:gd name="connsiteY4" fmla="*/ 21066 h 636901"/>
                  <a:gd name="connsiteX5" fmla="*/ 1594713 w 1931212"/>
                  <a:gd name="connsiteY5" fmla="*/ 540445 h 636901"/>
                  <a:gd name="connsiteX6" fmla="*/ 1931212 w 1931212"/>
                  <a:gd name="connsiteY6" fmla="*/ 635543 h 636901"/>
                  <a:gd name="connsiteX0" fmla="*/ 0 w 1931212"/>
                  <a:gd name="connsiteY0" fmla="*/ 20258 h 650724"/>
                  <a:gd name="connsiteX1" fmla="*/ 80467 w 1931212"/>
                  <a:gd name="connsiteY1" fmla="*/ 42610 h 650724"/>
                  <a:gd name="connsiteX2" fmla="*/ 241401 w 1931212"/>
                  <a:gd name="connsiteY2" fmla="*/ 247030 h 650724"/>
                  <a:gd name="connsiteX3" fmla="*/ 687628 w 1931212"/>
                  <a:gd name="connsiteY3" fmla="*/ 217769 h 650724"/>
                  <a:gd name="connsiteX4" fmla="*/ 1141171 w 1931212"/>
                  <a:gd name="connsiteY4" fmla="*/ 34889 h 650724"/>
                  <a:gd name="connsiteX5" fmla="*/ 1594713 w 1931212"/>
                  <a:gd name="connsiteY5" fmla="*/ 554268 h 650724"/>
                  <a:gd name="connsiteX6" fmla="*/ 1931212 w 1931212"/>
                  <a:gd name="connsiteY6" fmla="*/ 649366 h 650724"/>
                  <a:gd name="connsiteX0" fmla="*/ 0 w 1931212"/>
                  <a:gd name="connsiteY0" fmla="*/ 10329 h 640795"/>
                  <a:gd name="connsiteX1" fmla="*/ 80467 w 1931212"/>
                  <a:gd name="connsiteY1" fmla="*/ 32681 h 640795"/>
                  <a:gd name="connsiteX2" fmla="*/ 241401 w 1931212"/>
                  <a:gd name="connsiteY2" fmla="*/ 237101 h 640795"/>
                  <a:gd name="connsiteX3" fmla="*/ 687628 w 1931212"/>
                  <a:gd name="connsiteY3" fmla="*/ 207840 h 640795"/>
                  <a:gd name="connsiteX4" fmla="*/ 1141171 w 1931212"/>
                  <a:gd name="connsiteY4" fmla="*/ 24960 h 640795"/>
                  <a:gd name="connsiteX5" fmla="*/ 1594713 w 1931212"/>
                  <a:gd name="connsiteY5" fmla="*/ 544339 h 640795"/>
                  <a:gd name="connsiteX6" fmla="*/ 1931212 w 1931212"/>
                  <a:gd name="connsiteY6" fmla="*/ 639437 h 640795"/>
                  <a:gd name="connsiteX0" fmla="*/ 0 w 1594713"/>
                  <a:gd name="connsiteY0" fmla="*/ 10329 h 544339"/>
                  <a:gd name="connsiteX1" fmla="*/ 80467 w 1594713"/>
                  <a:gd name="connsiteY1" fmla="*/ 32681 h 544339"/>
                  <a:gd name="connsiteX2" fmla="*/ 241401 w 1594713"/>
                  <a:gd name="connsiteY2" fmla="*/ 237101 h 544339"/>
                  <a:gd name="connsiteX3" fmla="*/ 687628 w 1594713"/>
                  <a:gd name="connsiteY3" fmla="*/ 207840 h 544339"/>
                  <a:gd name="connsiteX4" fmla="*/ 1141171 w 1594713"/>
                  <a:gd name="connsiteY4" fmla="*/ 24960 h 544339"/>
                  <a:gd name="connsiteX5" fmla="*/ 1594713 w 1594713"/>
                  <a:gd name="connsiteY5" fmla="*/ 544339 h 544339"/>
                  <a:gd name="connsiteX0" fmla="*/ 0 w 1141171"/>
                  <a:gd name="connsiteY0" fmla="*/ 10329 h 250375"/>
                  <a:gd name="connsiteX1" fmla="*/ 80467 w 1141171"/>
                  <a:gd name="connsiteY1" fmla="*/ 32681 h 250375"/>
                  <a:gd name="connsiteX2" fmla="*/ 241401 w 1141171"/>
                  <a:gd name="connsiteY2" fmla="*/ 237101 h 250375"/>
                  <a:gd name="connsiteX3" fmla="*/ 687628 w 1141171"/>
                  <a:gd name="connsiteY3" fmla="*/ 207840 h 250375"/>
                  <a:gd name="connsiteX4" fmla="*/ 1141171 w 1141171"/>
                  <a:gd name="connsiteY4" fmla="*/ 24960 h 25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171" h="250375">
                    <a:moveTo>
                      <a:pt x="0" y="10329"/>
                    </a:moveTo>
                    <a:cubicBezTo>
                      <a:pt x="51867" y="-13268"/>
                      <a:pt x="59284" y="7586"/>
                      <a:pt x="80467" y="32681"/>
                    </a:cubicBezTo>
                    <a:cubicBezTo>
                      <a:pt x="101650" y="57776"/>
                      <a:pt x="140208" y="207908"/>
                      <a:pt x="241401" y="237101"/>
                    </a:cubicBezTo>
                    <a:cubicBezTo>
                      <a:pt x="342594" y="266294"/>
                      <a:pt x="537666" y="243197"/>
                      <a:pt x="687628" y="207840"/>
                    </a:cubicBezTo>
                    <a:cubicBezTo>
                      <a:pt x="837590" y="172483"/>
                      <a:pt x="989990" y="-31123"/>
                      <a:pt x="1141171" y="2496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  <p:sp>
            <p:nvSpPr>
              <p:cNvPr id="28" name="Volný tvar 48">
                <a:extLst>
                  <a:ext uri="{FF2B5EF4-FFF2-40B4-BE49-F238E27FC236}">
                    <a16:creationId xmlns:a16="http://schemas.microsoft.com/office/drawing/2014/main" id="{197E7988-0E16-4CDB-B40A-0CAACA8EF9EE}"/>
                  </a:ext>
                </a:extLst>
              </p:cNvPr>
              <p:cNvSpPr/>
              <p:nvPr/>
            </p:nvSpPr>
            <p:spPr>
              <a:xfrm>
                <a:off x="4536390" y="1579521"/>
                <a:ext cx="1044282" cy="231744"/>
              </a:xfrm>
              <a:custGeom>
                <a:avLst/>
                <a:gdLst>
                  <a:gd name="connsiteX0" fmla="*/ 0 w 1931213"/>
                  <a:gd name="connsiteY0" fmla="*/ 314554 h 315497"/>
                  <a:gd name="connsiteX1" fmla="*/ 168250 w 1931213"/>
                  <a:gd name="connsiteY1" fmla="*/ 292608 h 315497"/>
                  <a:gd name="connsiteX2" fmla="*/ 351130 w 1931213"/>
                  <a:gd name="connsiteY2" fmla="*/ 160934 h 315497"/>
                  <a:gd name="connsiteX3" fmla="*/ 907085 w 1931213"/>
                  <a:gd name="connsiteY3" fmla="*/ 7315 h 315497"/>
                  <a:gd name="connsiteX4" fmla="*/ 1667866 w 1931213"/>
                  <a:gd name="connsiteY4" fmla="*/ 117043 h 315497"/>
                  <a:gd name="connsiteX5" fmla="*/ 1931213 w 1931213"/>
                  <a:gd name="connsiteY5" fmla="*/ 0 h 315497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10574"/>
                  <a:gd name="connsiteX1" fmla="*/ 165075 w 1928038"/>
                  <a:gd name="connsiteY1" fmla="*/ 292608 h 310574"/>
                  <a:gd name="connsiteX2" fmla="*/ 347955 w 1928038"/>
                  <a:gd name="connsiteY2" fmla="*/ 160934 h 310574"/>
                  <a:gd name="connsiteX3" fmla="*/ 903910 w 1928038"/>
                  <a:gd name="connsiteY3" fmla="*/ 7315 h 310574"/>
                  <a:gd name="connsiteX4" fmla="*/ 1664691 w 1928038"/>
                  <a:gd name="connsiteY4" fmla="*/ 117043 h 310574"/>
                  <a:gd name="connsiteX5" fmla="*/ 1928038 w 1928038"/>
                  <a:gd name="connsiteY5" fmla="*/ 0 h 310574"/>
                  <a:gd name="connsiteX0" fmla="*/ 0 w 1928038"/>
                  <a:gd name="connsiteY0" fmla="*/ 308204 h 308204"/>
                  <a:gd name="connsiteX1" fmla="*/ 165075 w 1928038"/>
                  <a:gd name="connsiteY1" fmla="*/ 292608 h 308204"/>
                  <a:gd name="connsiteX2" fmla="*/ 347955 w 1928038"/>
                  <a:gd name="connsiteY2" fmla="*/ 160934 h 308204"/>
                  <a:gd name="connsiteX3" fmla="*/ 903910 w 1928038"/>
                  <a:gd name="connsiteY3" fmla="*/ 7315 h 308204"/>
                  <a:gd name="connsiteX4" fmla="*/ 1664691 w 1928038"/>
                  <a:gd name="connsiteY4" fmla="*/ 117043 h 308204"/>
                  <a:gd name="connsiteX5" fmla="*/ 1928038 w 1928038"/>
                  <a:gd name="connsiteY5" fmla="*/ 0 h 308204"/>
                  <a:gd name="connsiteX0" fmla="*/ 0 w 1664691"/>
                  <a:gd name="connsiteY0" fmla="*/ 301215 h 301215"/>
                  <a:gd name="connsiteX1" fmla="*/ 165075 w 1664691"/>
                  <a:gd name="connsiteY1" fmla="*/ 285619 h 301215"/>
                  <a:gd name="connsiteX2" fmla="*/ 347955 w 1664691"/>
                  <a:gd name="connsiteY2" fmla="*/ 153945 h 301215"/>
                  <a:gd name="connsiteX3" fmla="*/ 903910 w 1664691"/>
                  <a:gd name="connsiteY3" fmla="*/ 326 h 301215"/>
                  <a:gd name="connsiteX4" fmla="*/ 1664691 w 1664691"/>
                  <a:gd name="connsiteY4" fmla="*/ 110054 h 301215"/>
                  <a:gd name="connsiteX0" fmla="*/ 0 w 1386896"/>
                  <a:gd name="connsiteY0" fmla="*/ 300919 h 300919"/>
                  <a:gd name="connsiteX1" fmla="*/ 165075 w 1386896"/>
                  <a:gd name="connsiteY1" fmla="*/ 285323 h 300919"/>
                  <a:gd name="connsiteX2" fmla="*/ 347955 w 1386896"/>
                  <a:gd name="connsiteY2" fmla="*/ 153649 h 300919"/>
                  <a:gd name="connsiteX3" fmla="*/ 903910 w 1386896"/>
                  <a:gd name="connsiteY3" fmla="*/ 30 h 300919"/>
                  <a:gd name="connsiteX4" fmla="*/ 1386896 w 1386896"/>
                  <a:gd name="connsiteY4" fmla="*/ 139416 h 300919"/>
                  <a:gd name="connsiteX0" fmla="*/ 0 w 1386896"/>
                  <a:gd name="connsiteY0" fmla="*/ 231743 h 231743"/>
                  <a:gd name="connsiteX1" fmla="*/ 165075 w 1386896"/>
                  <a:gd name="connsiteY1" fmla="*/ 216147 h 231743"/>
                  <a:gd name="connsiteX2" fmla="*/ 347955 w 1386896"/>
                  <a:gd name="connsiteY2" fmla="*/ 84473 h 231743"/>
                  <a:gd name="connsiteX3" fmla="*/ 737232 w 1386896"/>
                  <a:gd name="connsiteY3" fmla="*/ 57 h 231743"/>
                  <a:gd name="connsiteX4" fmla="*/ 1386896 w 1386896"/>
                  <a:gd name="connsiteY4" fmla="*/ 70240 h 231743"/>
                  <a:gd name="connsiteX0" fmla="*/ 0 w 1044282"/>
                  <a:gd name="connsiteY0" fmla="*/ 231743 h 231743"/>
                  <a:gd name="connsiteX1" fmla="*/ 165075 w 1044282"/>
                  <a:gd name="connsiteY1" fmla="*/ 216147 h 231743"/>
                  <a:gd name="connsiteX2" fmla="*/ 347955 w 1044282"/>
                  <a:gd name="connsiteY2" fmla="*/ 84473 h 231743"/>
                  <a:gd name="connsiteX3" fmla="*/ 737232 w 1044282"/>
                  <a:gd name="connsiteY3" fmla="*/ 57 h 231743"/>
                  <a:gd name="connsiteX4" fmla="*/ 1044282 w 1044282"/>
                  <a:gd name="connsiteY4" fmla="*/ 70240 h 23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82" h="231743">
                    <a:moveTo>
                      <a:pt x="0" y="231743"/>
                    </a:moveTo>
                    <a:cubicBezTo>
                      <a:pt x="48514" y="220871"/>
                      <a:pt x="107083" y="240692"/>
                      <a:pt x="165075" y="216147"/>
                    </a:cubicBezTo>
                    <a:cubicBezTo>
                      <a:pt x="223068" y="191602"/>
                      <a:pt x="252596" y="120488"/>
                      <a:pt x="347955" y="84473"/>
                    </a:cubicBezTo>
                    <a:cubicBezTo>
                      <a:pt x="443314" y="48458"/>
                      <a:pt x="621178" y="2429"/>
                      <a:pt x="737232" y="57"/>
                    </a:cubicBezTo>
                    <a:cubicBezTo>
                      <a:pt x="853286" y="-2315"/>
                      <a:pt x="873594" y="71459"/>
                      <a:pt x="1044282" y="7024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2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3380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D0AA476-72DE-4E5C-A051-182E3F74A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0659" y="1592796"/>
            <a:ext cx="8312102" cy="367240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9E8F981F-96E2-43BE-8731-2E8AFEB0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Ingredience pro PCR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3819E389-5AB8-4089-BEC2-ED9BD17B1C1B}"/>
              </a:ext>
            </a:extLst>
          </p:cNvPr>
          <p:cNvSpPr/>
          <p:nvPr/>
        </p:nvSpPr>
        <p:spPr>
          <a:xfrm>
            <a:off x="-16943" y="1592796"/>
            <a:ext cx="3239344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C792394-D38E-498B-B9D1-B33DF00EF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4"/>
    </mc:Choice>
    <mc:Fallback xmlns="">
      <p:transition spd="slow" advTm="6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D81E6CA-B780-49AA-8128-105724F5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Spektrofoteochemická</a:t>
            </a:r>
            <a:r>
              <a:rPr lang="cs-CZ" b="1" u="sng" dirty="0"/>
              <a:t> reakce</a:t>
            </a:r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D75B00A3-6E80-46CD-A35D-D880EE2CC567}"/>
              </a:ext>
            </a:extLst>
          </p:cNvPr>
          <p:cNvGrpSpPr>
            <a:grpSpLocks/>
          </p:cNvGrpSpPr>
          <p:nvPr/>
        </p:nvGrpSpPr>
        <p:grpSpPr bwMode="auto">
          <a:xfrm>
            <a:off x="427613" y="1628800"/>
            <a:ext cx="6985000" cy="4076700"/>
            <a:chOff x="1300793" y="1587173"/>
            <a:chExt cx="4855383" cy="2272134"/>
          </a:xfrm>
        </p:grpSpPr>
        <p:grpSp>
          <p:nvGrpSpPr>
            <p:cNvPr id="5" name="Skupina 24">
              <a:extLst>
                <a:ext uri="{FF2B5EF4-FFF2-40B4-BE49-F238E27FC236}">
                  <a16:creationId xmlns:a16="http://schemas.microsoft.com/office/drawing/2014/main" id="{13A85A19-CE43-4B3F-9865-1B3810F13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2270" y="1700808"/>
              <a:ext cx="4060571" cy="1926701"/>
              <a:chOff x="1532270" y="2398207"/>
              <a:chExt cx="4060571" cy="1926701"/>
            </a:xfrm>
          </p:grpSpPr>
          <p:sp>
            <p:nvSpPr>
              <p:cNvPr id="15" name="Plechovka 36">
                <a:extLst>
                  <a:ext uri="{FF2B5EF4-FFF2-40B4-BE49-F238E27FC236}">
                    <a16:creationId xmlns:a16="http://schemas.microsoft.com/office/drawing/2014/main" id="{C3740D2D-D587-42EF-B4A3-542878A989B6}"/>
                  </a:ext>
                </a:extLst>
              </p:cNvPr>
              <p:cNvSpPr/>
              <p:nvPr/>
            </p:nvSpPr>
            <p:spPr>
              <a:xfrm rot="5042116">
                <a:off x="1603524" y="3955722"/>
                <a:ext cx="257473" cy="399466"/>
              </a:xfrm>
              <a:prstGeom prst="can">
                <a:avLst>
                  <a:gd name="adj" fmla="val 30705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6" name="Kosoúhelník 15">
                <a:extLst>
                  <a:ext uri="{FF2B5EF4-FFF2-40B4-BE49-F238E27FC236}">
                    <a16:creationId xmlns:a16="http://schemas.microsoft.com/office/drawing/2014/main" id="{BBF7B1DB-C884-4295-9724-7EF90EBBD4CD}"/>
                  </a:ext>
                </a:extLst>
              </p:cNvPr>
              <p:cNvSpPr/>
              <p:nvPr/>
            </p:nvSpPr>
            <p:spPr>
              <a:xfrm rot="1079773" flipV="1">
                <a:off x="4758363" y="2398207"/>
                <a:ext cx="834478" cy="624374"/>
              </a:xfrm>
              <a:prstGeom prst="parallelogram">
                <a:avLst>
                  <a:gd name="adj" fmla="val 35603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A7DC367-D544-4779-A961-5294FF247DBD}"/>
                  </a:ext>
                </a:extLst>
              </p:cNvPr>
              <p:cNvCxnSpPr/>
              <p:nvPr/>
            </p:nvCxnSpPr>
            <p:spPr>
              <a:xfrm flipV="1">
                <a:off x="4468686" y="2712950"/>
                <a:ext cx="762291" cy="444649"/>
              </a:xfrm>
              <a:prstGeom prst="line">
                <a:avLst/>
              </a:prstGeom>
              <a:noFill/>
              <a:ln w="12700" cap="rnd">
                <a:solidFill>
                  <a:srgbClr val="00FF00"/>
                </a:solidFill>
              </a:ln>
              <a:effectLst>
                <a:glow rad="266700">
                  <a:schemeClr val="accent6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8" name="Skupina 39">
                <a:extLst>
                  <a:ext uri="{FF2B5EF4-FFF2-40B4-BE49-F238E27FC236}">
                    <a16:creationId xmlns:a16="http://schemas.microsoft.com/office/drawing/2014/main" id="{A73BCED0-60F9-4C06-B8FC-94FB265E5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09748" y="2685222"/>
                <a:ext cx="432048" cy="841985"/>
                <a:chOff x="4256372" y="2577666"/>
                <a:chExt cx="432048" cy="841985"/>
              </a:xfrm>
            </p:grpSpPr>
            <p:sp>
              <p:nvSpPr>
                <p:cNvPr id="27" name="Kosoúhelník 26">
                  <a:extLst>
                    <a:ext uri="{FF2B5EF4-FFF2-40B4-BE49-F238E27FC236}">
                      <a16:creationId xmlns:a16="http://schemas.microsoft.com/office/drawing/2014/main" id="{C63A6B59-D3F0-47F6-B3FB-1EC86608CDE3}"/>
                    </a:ext>
                  </a:extLst>
                </p:cNvPr>
                <p:cNvSpPr/>
                <p:nvPr/>
              </p:nvSpPr>
              <p:spPr>
                <a:xfrm rot="5400000">
                  <a:off x="4171673" y="2831521"/>
                  <a:ext cx="764626" cy="268868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8" name="Kosoúhelník 27">
                  <a:extLst>
                    <a:ext uri="{FF2B5EF4-FFF2-40B4-BE49-F238E27FC236}">
                      <a16:creationId xmlns:a16="http://schemas.microsoft.com/office/drawing/2014/main" id="{5F3CCA16-AD97-4D3E-BBC8-1D8F10B17C0C}"/>
                    </a:ext>
                  </a:extLst>
                </p:cNvPr>
                <p:cNvSpPr/>
                <p:nvPr/>
              </p:nvSpPr>
              <p:spPr>
                <a:xfrm rot="16200000" flipH="1">
                  <a:off x="3974956" y="2859082"/>
                  <a:ext cx="726414" cy="163582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9" name="Kosoúhelník 28">
                  <a:extLst>
                    <a:ext uri="{FF2B5EF4-FFF2-40B4-BE49-F238E27FC236}">
                      <a16:creationId xmlns:a16="http://schemas.microsoft.com/office/drawing/2014/main" id="{DF82F80B-7414-4033-95E1-9F6694686B3A}"/>
                    </a:ext>
                  </a:extLst>
                </p:cNvPr>
                <p:cNvSpPr/>
                <p:nvPr/>
              </p:nvSpPr>
              <p:spPr>
                <a:xfrm rot="5400000">
                  <a:off x="4183953" y="2843741"/>
                  <a:ext cx="693306" cy="216613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0" name="Kosoúhelník 29">
                  <a:extLst>
                    <a:ext uri="{FF2B5EF4-FFF2-40B4-BE49-F238E27FC236}">
                      <a16:creationId xmlns:a16="http://schemas.microsoft.com/office/drawing/2014/main" id="{BE5FFFC5-1A88-4C5E-A0F8-5267E51586E5}"/>
                    </a:ext>
                  </a:extLst>
                </p:cNvPr>
                <p:cNvSpPr/>
                <p:nvPr/>
              </p:nvSpPr>
              <p:spPr>
                <a:xfrm rot="16200000" flipH="1">
                  <a:off x="4034993" y="2858057"/>
                  <a:ext cx="643472" cy="131790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31" name="Skupina 52">
                  <a:extLst>
                    <a:ext uri="{FF2B5EF4-FFF2-40B4-BE49-F238E27FC236}">
                      <a16:creationId xmlns:a16="http://schemas.microsoft.com/office/drawing/2014/main" id="{8A4D0444-85FA-47BD-93B4-199EBB7AD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9862" y="2909764"/>
                  <a:ext cx="346724" cy="462298"/>
                  <a:chOff x="4289862" y="2909764"/>
                  <a:chExt cx="346724" cy="462298"/>
                </a:xfrm>
              </p:grpSpPr>
              <p:sp>
                <p:nvSpPr>
                  <p:cNvPr id="36" name="Volný tvar 57">
                    <a:extLst>
                      <a:ext uri="{FF2B5EF4-FFF2-40B4-BE49-F238E27FC236}">
                        <a16:creationId xmlns:a16="http://schemas.microsoft.com/office/drawing/2014/main" id="{56E44D81-9E13-4942-960F-2B35DFCE2646}"/>
                      </a:ext>
                    </a:extLst>
                  </p:cNvPr>
                  <p:cNvSpPr/>
                  <p:nvPr/>
                </p:nvSpPr>
                <p:spPr>
                  <a:xfrm>
                    <a:off x="4284239" y="2905196"/>
                    <a:ext cx="348705" cy="125640"/>
                  </a:xfrm>
                  <a:custGeom>
                    <a:avLst/>
                    <a:gdLst>
                      <a:gd name="connsiteX0" fmla="*/ 0 w 343325"/>
                      <a:gd name="connsiteY0" fmla="*/ 33992 h 125772"/>
                      <a:gd name="connsiteX1" fmla="*/ 217552 w 343325"/>
                      <a:gd name="connsiteY1" fmla="*/ 125772 h 125772"/>
                      <a:gd name="connsiteX2" fmla="*/ 343325 w 343325"/>
                      <a:gd name="connsiteY2" fmla="*/ 81582 h 125772"/>
                      <a:gd name="connsiteX3" fmla="*/ 135970 w 343325"/>
                      <a:gd name="connsiteY3" fmla="*/ 0 h 125772"/>
                      <a:gd name="connsiteX4" fmla="*/ 0 w 343325"/>
                      <a:gd name="connsiteY4" fmla="*/ 33992 h 125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3325" h="125772">
                        <a:moveTo>
                          <a:pt x="0" y="33992"/>
                        </a:moveTo>
                        <a:lnTo>
                          <a:pt x="217552" y="125772"/>
                        </a:lnTo>
                        <a:lnTo>
                          <a:pt x="343325" y="81582"/>
                        </a:lnTo>
                        <a:lnTo>
                          <a:pt x="135970" y="0"/>
                        </a:lnTo>
                        <a:lnTo>
                          <a:pt x="0" y="33992"/>
                        </a:ln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37" name="Volný tvar 58">
                    <a:extLst>
                      <a:ext uri="{FF2B5EF4-FFF2-40B4-BE49-F238E27FC236}">
                        <a16:creationId xmlns:a16="http://schemas.microsoft.com/office/drawing/2014/main" id="{4EE86D46-2807-45F0-9721-CEBE67C40751}"/>
                      </a:ext>
                    </a:extLst>
                  </p:cNvPr>
                  <p:cNvSpPr/>
                  <p:nvPr/>
                </p:nvSpPr>
                <p:spPr>
                  <a:xfrm>
                    <a:off x="4287549" y="2942357"/>
                    <a:ext cx="348705" cy="425583"/>
                  </a:xfrm>
                  <a:custGeom>
                    <a:avLst/>
                    <a:gdLst>
                      <a:gd name="connsiteX0" fmla="*/ 0 w 343325"/>
                      <a:gd name="connsiteY0" fmla="*/ 0 h 424907"/>
                      <a:gd name="connsiteX1" fmla="*/ 0 w 343325"/>
                      <a:gd name="connsiteY1" fmla="*/ 333128 h 424907"/>
                      <a:gd name="connsiteX2" fmla="*/ 224351 w 343325"/>
                      <a:gd name="connsiteY2" fmla="*/ 424907 h 424907"/>
                      <a:gd name="connsiteX3" fmla="*/ 339926 w 343325"/>
                      <a:gd name="connsiteY3" fmla="*/ 373919 h 424907"/>
                      <a:gd name="connsiteX4" fmla="*/ 343325 w 343325"/>
                      <a:gd name="connsiteY4" fmla="*/ 44191 h 424907"/>
                      <a:gd name="connsiteX5" fmla="*/ 210754 w 343325"/>
                      <a:gd name="connsiteY5" fmla="*/ 95180 h 424907"/>
                      <a:gd name="connsiteX6" fmla="*/ 0 w 343325"/>
                      <a:gd name="connsiteY6" fmla="*/ 0 h 424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3325" h="424907">
                        <a:moveTo>
                          <a:pt x="0" y="0"/>
                        </a:moveTo>
                        <a:lnTo>
                          <a:pt x="0" y="333128"/>
                        </a:lnTo>
                        <a:lnTo>
                          <a:pt x="224351" y="424907"/>
                        </a:lnTo>
                        <a:lnTo>
                          <a:pt x="339926" y="373919"/>
                        </a:lnTo>
                        <a:lnTo>
                          <a:pt x="343325" y="44191"/>
                        </a:lnTo>
                        <a:lnTo>
                          <a:pt x="210754" y="951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  <p:sp>
              <p:nvSpPr>
                <p:cNvPr id="32" name="Kosoúhelník 31">
                  <a:extLst>
                    <a:ext uri="{FF2B5EF4-FFF2-40B4-BE49-F238E27FC236}">
                      <a16:creationId xmlns:a16="http://schemas.microsoft.com/office/drawing/2014/main" id="{28F6F7E4-DDF3-4322-B033-23F01F5CCE27}"/>
                    </a:ext>
                  </a:extLst>
                </p:cNvPr>
                <p:cNvSpPr/>
                <p:nvPr/>
              </p:nvSpPr>
              <p:spPr>
                <a:xfrm rot="16200000" flipH="1">
                  <a:off x="4237948" y="2976491"/>
                  <a:ext cx="666630" cy="127632"/>
                </a:xfrm>
                <a:prstGeom prst="parallelogram">
                  <a:avLst>
                    <a:gd name="adj" fmla="val 3314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3" name="Kosoúhelník 32">
                  <a:extLst>
                    <a:ext uri="{FF2B5EF4-FFF2-40B4-BE49-F238E27FC236}">
                      <a16:creationId xmlns:a16="http://schemas.microsoft.com/office/drawing/2014/main" id="{A50AFFA5-008B-4F31-8CC8-5FE8F00B834D}"/>
                    </a:ext>
                  </a:extLst>
                </p:cNvPr>
                <p:cNvSpPr/>
                <p:nvPr/>
              </p:nvSpPr>
              <p:spPr>
                <a:xfrm rot="5400000">
                  <a:off x="4040427" y="2906600"/>
                  <a:ext cx="717428" cy="216613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4" name="Kosoúhelník 33">
                  <a:extLst>
                    <a:ext uri="{FF2B5EF4-FFF2-40B4-BE49-F238E27FC236}">
                      <a16:creationId xmlns:a16="http://schemas.microsoft.com/office/drawing/2014/main" id="{BD3EC77F-04A5-468B-B5AA-73CE0FC935E7}"/>
                    </a:ext>
                  </a:extLst>
                </p:cNvPr>
                <p:cNvSpPr/>
                <p:nvPr/>
              </p:nvSpPr>
              <p:spPr>
                <a:xfrm rot="16200000" flipH="1">
                  <a:off x="4253835" y="2986425"/>
                  <a:ext cx="701234" cy="158421"/>
                </a:xfrm>
                <a:prstGeom prst="parallelogram">
                  <a:avLst>
                    <a:gd name="adj" fmla="val 37085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5" name="Kosoúhelník 34">
                  <a:extLst>
                    <a:ext uri="{FF2B5EF4-FFF2-40B4-BE49-F238E27FC236}">
                      <a16:creationId xmlns:a16="http://schemas.microsoft.com/office/drawing/2014/main" id="{9572F666-8C0E-47F8-89C5-5FC28B9FE4DD}"/>
                    </a:ext>
                  </a:extLst>
                </p:cNvPr>
                <p:cNvSpPr/>
                <p:nvPr/>
              </p:nvSpPr>
              <p:spPr>
                <a:xfrm rot="5400000">
                  <a:off x="4013020" y="2907432"/>
                  <a:ext cx="755571" cy="268868"/>
                </a:xfrm>
                <a:prstGeom prst="parallelogram">
                  <a:avLst>
                    <a:gd name="adj" fmla="val 43098"/>
                  </a:avLst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AC38352D-5C52-4080-A82F-8AFC893993C3}"/>
                  </a:ext>
                </a:extLst>
              </p:cNvPr>
              <p:cNvCxnSpPr>
                <a:stCxn id="15" idx="1"/>
                <a:endCxn id="24" idx="5"/>
              </p:cNvCxnSpPr>
              <p:nvPr/>
            </p:nvCxnSpPr>
            <p:spPr>
              <a:xfrm flipV="1">
                <a:off x="1931112" y="4012725"/>
                <a:ext cx="1143988" cy="122026"/>
              </a:xfrm>
              <a:prstGeom prst="line">
                <a:avLst/>
              </a:prstGeom>
              <a:noFill/>
              <a:ln w="76200" cap="rnd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flat" dir="t"/>
              </a:scene3d>
              <a:sp3d contourW="12700" prstMaterial="powder">
                <a:bevelT w="152400" h="50800" prst="softRound"/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6B95ED00-657E-4A62-8597-98A86614C13E}"/>
                  </a:ext>
                </a:extLst>
              </p:cNvPr>
              <p:cNvCxnSpPr/>
              <p:nvPr/>
            </p:nvCxnSpPr>
            <p:spPr>
              <a:xfrm flipV="1">
                <a:off x="3723860" y="3177967"/>
                <a:ext cx="712280" cy="406904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</a:ln>
              <a:effectLst>
                <a:glow rad="266700">
                  <a:schemeClr val="accent6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1" name="Skupina 42">
                <a:extLst>
                  <a:ext uri="{FF2B5EF4-FFF2-40B4-BE49-F238E27FC236}">
                    <a16:creationId xmlns:a16="http://schemas.microsoft.com/office/drawing/2014/main" id="{8B21CEDC-B8B0-4819-9D05-576F5EBD1884}"/>
                  </a:ext>
                </a:extLst>
              </p:cNvPr>
              <p:cNvGrpSpPr/>
              <p:nvPr/>
            </p:nvGrpSpPr>
            <p:grpSpPr>
              <a:xfrm>
                <a:off x="3809567" y="3140968"/>
                <a:ext cx="468052" cy="576064"/>
                <a:chOff x="3743908" y="2204864"/>
                <a:chExt cx="468052" cy="576064"/>
              </a:xfrm>
              <a:scene3d>
                <a:camera prst="isometricLeftDown"/>
                <a:lightRig rig="brightRoom" dir="t">
                  <a:rot lat="0" lon="0" rev="600000"/>
                </a:lightRig>
              </a:scene3d>
            </p:grpSpPr>
            <p:sp>
              <p:nvSpPr>
                <p:cNvPr id="25" name="Zaoblený obdélník 46">
                  <a:extLst>
                    <a:ext uri="{FF2B5EF4-FFF2-40B4-BE49-F238E27FC236}">
                      <a16:creationId xmlns:a16="http://schemas.microsoft.com/office/drawing/2014/main" id="{D089A524-69A8-4D8D-A06D-275FC8CDF78A}"/>
                    </a:ext>
                  </a:extLst>
                </p:cNvPr>
                <p:cNvSpPr/>
                <p:nvPr/>
              </p:nvSpPr>
              <p:spPr>
                <a:xfrm>
                  <a:off x="3743908" y="2204864"/>
                  <a:ext cx="468052" cy="576064"/>
                </a:xfrm>
                <a:prstGeom prst="round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6" name="Zaoblený obdélník 47">
                  <a:extLst>
                    <a:ext uri="{FF2B5EF4-FFF2-40B4-BE49-F238E27FC236}">
                      <a16:creationId xmlns:a16="http://schemas.microsoft.com/office/drawing/2014/main" id="{EBFE176E-B88D-45BE-A621-7AB915C33D42}"/>
                    </a:ext>
                  </a:extLst>
                </p:cNvPr>
                <p:cNvSpPr/>
                <p:nvPr/>
              </p:nvSpPr>
              <p:spPr>
                <a:xfrm>
                  <a:off x="3930872" y="2348880"/>
                  <a:ext cx="94124" cy="28803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p3d prstMaterial="metal">
                  <a:bevelT w="38100" h="5715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pic>
            <p:nvPicPr>
              <p:cNvPr id="22" name="Picture 2" descr="http://astrophys-assist.com/educate/solarobs/images/prism1.gif">
                <a:extLst>
                  <a:ext uri="{FF2B5EF4-FFF2-40B4-BE49-F238E27FC236}">
                    <a16:creationId xmlns:a16="http://schemas.microsoft.com/office/drawing/2014/main" id="{306DFB9D-16A3-410A-BC92-72F6D441A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798" t="37478" r="823" b="-47980"/>
              <a:stretch/>
            </p:blipFill>
            <p:spPr bwMode="auto">
              <a:xfrm rot="9115211" flipH="1">
                <a:off x="2603157" y="3327088"/>
                <a:ext cx="1516555" cy="550177"/>
              </a:xfrm>
              <a:prstGeom prst="parallelogram">
                <a:avLst>
                  <a:gd name="adj" fmla="val 55202"/>
                </a:avLst>
              </a:prstGeom>
              <a:noFill/>
            </p:spPr>
          </p:pic>
          <p:pic>
            <p:nvPicPr>
              <p:cNvPr id="23" name="Picture 2" descr="http://astrophys-assist.com/educate/solarobs/images/prism1.gif">
                <a:extLst>
                  <a:ext uri="{FF2B5EF4-FFF2-40B4-BE49-F238E27FC236}">
                    <a16:creationId xmlns:a16="http://schemas.microsoft.com/office/drawing/2014/main" id="{0AB6FBC8-C6EC-4DE5-A6A7-CB8397F73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798" t="37478" r="823" b="-47980"/>
              <a:stretch/>
            </p:blipFill>
            <p:spPr bwMode="auto">
              <a:xfrm rot="10537105" flipH="1">
                <a:off x="2506694" y="3930933"/>
                <a:ext cx="562309" cy="150879"/>
              </a:xfrm>
              <a:prstGeom prst="parallelogram">
                <a:avLst>
                  <a:gd name="adj" fmla="val 91454"/>
                </a:avLst>
              </a:prstGeom>
              <a:noFill/>
            </p:spPr>
          </p:pic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29B6B823-E166-456B-B0F0-9C2FF2046728}"/>
                  </a:ext>
                </a:extLst>
              </p:cNvPr>
              <p:cNvSpPr/>
              <p:nvPr/>
            </p:nvSpPr>
            <p:spPr>
              <a:xfrm rot="357425">
                <a:off x="2359734" y="3648929"/>
                <a:ext cx="936104" cy="675979"/>
              </a:xfrm>
              <a:prstGeom prst="triangle">
                <a:avLst>
                  <a:gd name="adj" fmla="val 53126"/>
                </a:avLst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cxnSp>
          <p:nvCxnSpPr>
            <p:cNvPr id="6" name="Přímá spojnice se šipkou 5">
              <a:extLst>
                <a:ext uri="{FF2B5EF4-FFF2-40B4-BE49-F238E27FC236}">
                  <a16:creationId xmlns:a16="http://schemas.microsoft.com/office/drawing/2014/main" id="{FF863439-698D-46A3-A622-A7665D75494F}"/>
                </a:ext>
              </a:extLst>
            </p:cNvPr>
            <p:cNvCxnSpPr/>
            <p:nvPr/>
          </p:nvCxnSpPr>
          <p:spPr>
            <a:xfrm>
              <a:off x="4310027" y="2783406"/>
              <a:ext cx="381810" cy="5317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526A29FD-65C7-4919-89EE-BE42C5562F52}"/>
                </a:ext>
              </a:extLst>
            </p:cNvPr>
            <p:cNvCxnSpPr/>
            <p:nvPr/>
          </p:nvCxnSpPr>
          <p:spPr>
            <a:xfrm>
              <a:off x="4845223" y="2319777"/>
              <a:ext cx="87176" cy="821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28">
              <a:extLst>
                <a:ext uri="{FF2B5EF4-FFF2-40B4-BE49-F238E27FC236}">
                  <a16:creationId xmlns:a16="http://schemas.microsoft.com/office/drawing/2014/main" id="{282320FF-F5E1-46D4-9505-751743EA7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942" y="3258761"/>
              <a:ext cx="1720683" cy="60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dirty="0">
                  <a:solidFill>
                    <a:schemeClr val="tx1"/>
                  </a:solidFill>
                  <a:latin typeface="Calibri" panose="020F0502020204030204" pitchFamily="34" charset="0"/>
                </a:rPr>
                <a:t>Po průchodu kyvetou poklesne intenzita světla (část je ho pohlcena roztokem v kyvetě)</a:t>
              </a:r>
            </a:p>
          </p:txBody>
        </p:sp>
        <p:sp>
          <p:nvSpPr>
            <p:cNvPr id="9" name="TextovéPole 30">
              <a:extLst>
                <a:ext uri="{FF2B5EF4-FFF2-40B4-BE49-F238E27FC236}">
                  <a16:creationId xmlns:a16="http://schemas.microsoft.com/office/drawing/2014/main" id="{E75C1876-B32A-42FE-9658-D3339A577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0793" y="2829809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SVĚTELNÝ ZDROJ</a:t>
              </a:r>
            </a:p>
          </p:txBody>
        </p:sp>
        <p:sp>
          <p:nvSpPr>
            <p:cNvPr id="10" name="TextovéPole 31">
              <a:extLst>
                <a:ext uri="{FF2B5EF4-FFF2-40B4-BE49-F238E27FC236}">
                  <a16:creationId xmlns:a16="http://schemas.microsoft.com/office/drawing/2014/main" id="{2DE43B2C-4080-4C20-8B79-075927902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183" y="2673944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DĚLICÍ HRANOL</a:t>
              </a:r>
            </a:p>
          </p:txBody>
        </p:sp>
        <p:sp>
          <p:nvSpPr>
            <p:cNvPr id="11" name="TextovéPole 32">
              <a:extLst>
                <a:ext uri="{FF2B5EF4-FFF2-40B4-BE49-F238E27FC236}">
                  <a16:creationId xmlns:a16="http://schemas.microsoft.com/office/drawing/2014/main" id="{A5A77A99-7503-4ED0-8302-5AE3096AB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127" y="2132502"/>
              <a:ext cx="958815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SPEKTRÁLNÍ FILTR</a:t>
              </a:r>
            </a:p>
          </p:txBody>
        </p:sp>
        <p:sp>
          <p:nvSpPr>
            <p:cNvPr id="12" name="TextovéPole 33">
              <a:extLst>
                <a:ext uri="{FF2B5EF4-FFF2-40B4-BE49-F238E27FC236}">
                  <a16:creationId xmlns:a16="http://schemas.microsoft.com/office/drawing/2014/main" id="{FEB8EAC4-A12C-4822-9EB5-60FD9D41B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7090" y="1587173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KYVETA S ROZTOKEM</a:t>
              </a:r>
            </a:p>
          </p:txBody>
        </p:sp>
        <p:sp>
          <p:nvSpPr>
            <p:cNvPr id="13" name="Výbuch 2 34">
              <a:extLst>
                <a:ext uri="{FF2B5EF4-FFF2-40B4-BE49-F238E27FC236}">
                  <a16:creationId xmlns:a16="http://schemas.microsoft.com/office/drawing/2014/main" id="{A231562D-26A8-4CCF-B234-41402B20F4C7}"/>
                </a:ext>
              </a:extLst>
            </p:cNvPr>
            <p:cNvSpPr/>
            <p:nvPr/>
          </p:nvSpPr>
          <p:spPr>
            <a:xfrm rot="15723994">
              <a:off x="5163923" y="1940745"/>
              <a:ext cx="133111" cy="129326"/>
            </a:xfrm>
            <a:prstGeom prst="irregularSeal2">
              <a:avLst/>
            </a:prstGeom>
            <a:solidFill>
              <a:srgbClr val="00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14" name="TextovéPole 35">
              <a:extLst>
                <a:ext uri="{FF2B5EF4-FFF2-40B4-BE49-F238E27FC236}">
                  <a16:creationId xmlns:a16="http://schemas.microsoft.com/office/drawing/2014/main" id="{664CC857-448B-41AE-9175-39754601A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977" y="2319263"/>
              <a:ext cx="925199" cy="32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CCD DETEKTOR</a:t>
              </a:r>
            </a:p>
          </p:txBody>
        </p: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09FC4106-1F17-4148-AF5D-0A0134E43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44" y="4487829"/>
            <a:ext cx="1978429" cy="208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567C771-D3A2-473F-B4FE-24B411084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800" dirty="0">
                <a:latin typeface="Comic Sans MS" panose="030F0702030302020204" pitchFamily="66" charset="0"/>
              </a:rPr>
              <a:t> </a:t>
            </a:r>
            <a:r>
              <a:rPr lang="cs-CZ" altLang="cs-CZ" sz="2100" dirty="0"/>
              <a:t>PCR inhibitory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nesprávné složení PCR reakční směsi – nedostatečná koncentrace </a:t>
            </a:r>
            <a:r>
              <a:rPr lang="cs-CZ" altLang="cs-CZ" sz="2100" dirty="0" err="1"/>
              <a:t>dNTPs</a:t>
            </a:r>
            <a:r>
              <a:rPr lang="cs-CZ" altLang="cs-CZ" sz="2100" dirty="0"/>
              <a:t>, Mg2+, </a:t>
            </a:r>
            <a:r>
              <a:rPr lang="cs-CZ" altLang="cs-CZ" sz="2100" dirty="0" err="1"/>
              <a:t>primerů</a:t>
            </a:r>
            <a:r>
              <a:rPr lang="cs-CZ" altLang="cs-CZ" sz="2100" dirty="0"/>
              <a:t> či DNA polymerázy; příliš vysoká koncentrace Mg2+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vyšší než optimální hybridizační teplota – ani specifické </a:t>
            </a:r>
            <a:r>
              <a:rPr lang="cs-CZ" altLang="cs-CZ" sz="2100" dirty="0" err="1"/>
              <a:t>primery</a:t>
            </a:r>
            <a:r>
              <a:rPr lang="cs-CZ" altLang="cs-CZ" sz="2100" dirty="0"/>
              <a:t> se „neudrží“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vstupní množství templátové DNA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nesprávné nasednutí </a:t>
            </a:r>
            <a:r>
              <a:rPr lang="cs-CZ" altLang="cs-CZ" sz="2100" dirty="0" err="1"/>
              <a:t>primerů</a:t>
            </a:r>
            <a:r>
              <a:rPr lang="cs-CZ" altLang="cs-CZ" sz="2100" dirty="0"/>
              <a:t>, nesprávné složení PCR reakční směsi, příliš nízká </a:t>
            </a:r>
            <a:r>
              <a:rPr lang="cs-CZ" altLang="cs-CZ" sz="2100" dirty="0" err="1"/>
              <a:t>anelační</a:t>
            </a:r>
            <a:r>
              <a:rPr lang="cs-CZ" altLang="cs-CZ" sz="2100" dirty="0"/>
              <a:t> teplota - snížení specifity reakce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100" dirty="0"/>
              <a:t> chyby při činnosti polymerázy – zařazení nesprávného nukleotidu, prokluz polymerázy („</a:t>
            </a:r>
            <a:r>
              <a:rPr lang="cs-CZ" altLang="cs-CZ" sz="2100" dirty="0" err="1"/>
              <a:t>stutter</a:t>
            </a:r>
            <a:r>
              <a:rPr lang="cs-CZ" altLang="cs-CZ" sz="2100" dirty="0"/>
              <a:t>“)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83CB8B-00DD-4AA0-8D6C-7BFCDBA4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4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40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Vlivy na účinnost amplifikace</a:t>
            </a:r>
            <a:endParaRPr lang="cs-CZ" sz="4000" b="1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29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915E119-4C48-4927-8354-EF752BA9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70000" lnSpcReduction="20000"/>
          </a:bodyPr>
          <a:lstStyle/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cs-CZ" sz="2800" dirty="0">
                <a:latin typeface="Comic Sans MS" panose="030F0702030302020204" pitchFamily="66" charset="0"/>
              </a:rPr>
              <a:t>n</a:t>
            </a:r>
            <a:r>
              <a:rPr lang="cs-CZ" altLang="cs-CZ" sz="3200" dirty="0"/>
              <a:t>amnožení zájmových </a:t>
            </a:r>
            <a:r>
              <a:rPr lang="cs-CZ" altLang="cs-CZ" sz="3200" dirty="0" err="1"/>
              <a:t>lokusů</a:t>
            </a:r>
            <a:r>
              <a:rPr lang="cs-CZ" altLang="cs-CZ" sz="3200" dirty="0"/>
              <a:t> před provedením dalších analýz (SNP </a:t>
            </a:r>
            <a:r>
              <a:rPr lang="cs-CZ" altLang="cs-CZ" sz="3200" dirty="0" err="1"/>
              <a:t>lokusů</a:t>
            </a:r>
            <a:r>
              <a:rPr lang="cs-CZ" altLang="cs-CZ" sz="3200" dirty="0"/>
              <a:t>, HVR </a:t>
            </a:r>
            <a:r>
              <a:rPr lang="cs-CZ" altLang="cs-CZ" sz="3200" dirty="0" err="1"/>
              <a:t>mtDNA</a:t>
            </a:r>
            <a:r>
              <a:rPr lang="cs-CZ" altLang="cs-CZ" sz="3200" dirty="0"/>
              <a:t> apod.)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altLang="cs-CZ" sz="2800" dirty="0"/>
              <a:t>jeden z více kroků nějaké analýzy (mono- či </a:t>
            </a:r>
            <a:r>
              <a:rPr lang="cs-CZ" altLang="cs-CZ" sz="2800" dirty="0" err="1"/>
              <a:t>multiplexová</a:t>
            </a:r>
            <a:r>
              <a:rPr lang="cs-CZ" altLang="cs-CZ" sz="2800" dirty="0"/>
              <a:t> PCR jako součást analýzy STR </a:t>
            </a:r>
            <a:r>
              <a:rPr lang="cs-CZ" altLang="cs-CZ" sz="2800" dirty="0" err="1"/>
              <a:t>lokusů</a:t>
            </a:r>
            <a:r>
              <a:rPr lang="cs-CZ" altLang="cs-CZ" sz="2800" dirty="0"/>
              <a:t>, asymetrická PCR jako součást </a:t>
            </a:r>
            <a:r>
              <a:rPr lang="cs-CZ" altLang="cs-CZ" sz="2800" dirty="0" err="1"/>
              <a:t>sekvenace</a:t>
            </a:r>
            <a:r>
              <a:rPr lang="cs-CZ" altLang="cs-CZ" sz="2800" dirty="0"/>
              <a:t> HVR </a:t>
            </a:r>
            <a:r>
              <a:rPr lang="cs-CZ" altLang="cs-CZ" sz="2800" dirty="0" err="1"/>
              <a:t>mtDNA</a:t>
            </a:r>
            <a:r>
              <a:rPr lang="cs-CZ" altLang="cs-CZ" sz="2800" dirty="0"/>
              <a:t> apod.)</a:t>
            </a:r>
            <a:endParaRPr lang="cs-CZ" sz="2800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100" u="sng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100" u="sng" dirty="0" err="1"/>
              <a:t>monoplexová</a:t>
            </a:r>
            <a:r>
              <a:rPr lang="cs-CZ" sz="3100" u="sng" dirty="0"/>
              <a:t> PCR </a:t>
            </a:r>
            <a:r>
              <a:rPr lang="cs-CZ" sz="3100" dirty="0"/>
              <a:t>– amplifikace pouze jediného </a:t>
            </a:r>
            <a:r>
              <a:rPr lang="cs-CZ" sz="3000" dirty="0" err="1"/>
              <a:t>lokusu</a:t>
            </a:r>
            <a:r>
              <a:rPr lang="cs-CZ" sz="3000" dirty="0"/>
              <a:t> v jedné reakci s použitím jednoho páru </a:t>
            </a:r>
            <a:r>
              <a:rPr lang="cs-CZ" sz="3000" dirty="0" err="1"/>
              <a:t>primerů</a:t>
            </a:r>
            <a:r>
              <a:rPr lang="cs-CZ" sz="3000" dirty="0"/>
              <a:t> 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 err="1"/>
              <a:t>multiplexová</a:t>
            </a:r>
            <a:r>
              <a:rPr lang="cs-CZ" sz="3000" u="sng" dirty="0"/>
              <a:t> PCR </a:t>
            </a:r>
            <a:r>
              <a:rPr lang="cs-CZ" sz="3000" dirty="0"/>
              <a:t>- amplifikace více </a:t>
            </a:r>
            <a:r>
              <a:rPr lang="cs-CZ" sz="3000" dirty="0" err="1"/>
              <a:t>lokusů</a:t>
            </a:r>
            <a:r>
              <a:rPr lang="cs-CZ" sz="3000" dirty="0"/>
              <a:t> v jedné reakci s použitím většího počtu páru </a:t>
            </a:r>
            <a:r>
              <a:rPr lang="cs-CZ" sz="3000" dirty="0" err="1"/>
              <a:t>primerů</a:t>
            </a:r>
            <a:r>
              <a:rPr lang="cs-CZ" sz="3000" dirty="0"/>
              <a:t> (duplexová, triplexová PCR apod.)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3000" dirty="0"/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/>
              <a:t>symetrická PCR </a:t>
            </a:r>
            <a:r>
              <a:rPr lang="cs-CZ" sz="3000" dirty="0"/>
              <a:t>– oba </a:t>
            </a:r>
            <a:r>
              <a:rPr lang="cs-CZ" sz="3000" dirty="0" err="1"/>
              <a:t>primery</a:t>
            </a:r>
            <a:r>
              <a:rPr lang="cs-CZ" sz="3000" dirty="0"/>
              <a:t> v rámci </a:t>
            </a:r>
            <a:r>
              <a:rPr lang="cs-CZ" sz="3000" dirty="0" err="1"/>
              <a:t>primerového</a:t>
            </a:r>
            <a:r>
              <a:rPr lang="cs-CZ" sz="3000" dirty="0"/>
              <a:t> páru přidány do reakce ve stejném množství</a:t>
            </a:r>
          </a:p>
          <a:p>
            <a:pPr marL="0" indent="-339725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000" u="sng" dirty="0"/>
              <a:t>nesymetrická PCR </a:t>
            </a:r>
            <a:r>
              <a:rPr lang="cs-CZ" sz="3000" dirty="0"/>
              <a:t>– preference kopírování v jednom směru přidání jednoho </a:t>
            </a:r>
            <a:r>
              <a:rPr lang="cs-CZ" sz="3000" dirty="0" err="1"/>
              <a:t>primeru</a:t>
            </a:r>
            <a:r>
              <a:rPr lang="cs-CZ" sz="3000" dirty="0"/>
              <a:t> ve větším množství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6E8367-4932-4D2A-A178-2698C18E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178627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03E0319-0A61-4DB7-851C-D4F57835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50" y="4437112"/>
            <a:ext cx="2581275" cy="17811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C085995-BF65-42D5-8D55-B45192D6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00F60A-EFC5-4DDB-82C2-D10A3CCB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12878"/>
            <a:ext cx="4476750" cy="2305050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68B86AD8-903F-4A60-9253-56E854E0107F}"/>
              </a:ext>
            </a:extLst>
          </p:cNvPr>
          <p:cNvSpPr/>
          <p:nvPr/>
        </p:nvSpPr>
        <p:spPr>
          <a:xfrm>
            <a:off x="1763688" y="3071952"/>
            <a:ext cx="360040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1232"/>
            <a:ext cx="3888432" cy="36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distribio.com/img/instruments/abi970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52" y="31707"/>
            <a:ext cx="3384376" cy="31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34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FCB0FD7-7362-4C59-8AC4-BED1B098F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412B54-6AB8-45FF-9D70-F5020E04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63" y="2590800"/>
            <a:ext cx="8229600" cy="1219200"/>
          </a:xfrm>
        </p:spPr>
        <p:txBody>
          <a:bodyPr/>
          <a:lstStyle/>
          <a:p>
            <a:pPr algn="ctr"/>
            <a:r>
              <a:rPr lang="cs-CZ" dirty="0"/>
              <a:t>CO detekuji a ČÍM</a:t>
            </a:r>
          </a:p>
        </p:txBody>
      </p:sp>
    </p:spTree>
    <p:extLst>
      <p:ext uri="{BB962C8B-B14F-4D97-AF65-F5344CB8AC3E}">
        <p14:creationId xmlns:p14="http://schemas.microsoft.com/office/powerpoint/2010/main" val="1957741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7436C8A-1D0C-44FE-BC60-DF7220A4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DNA: struktura a funkce</a:t>
            </a:r>
          </a:p>
          <a:p>
            <a:r>
              <a:rPr lang="cs-CZ" dirty="0"/>
              <a:t>marker /znak– </a:t>
            </a:r>
            <a:r>
              <a:rPr lang="cs-CZ" dirty="0" err="1"/>
              <a:t>lokus</a:t>
            </a:r>
            <a:r>
              <a:rPr lang="cs-CZ" dirty="0"/>
              <a:t> - alela</a:t>
            </a:r>
          </a:p>
          <a:p>
            <a:r>
              <a:rPr lang="cs-CZ" dirty="0"/>
              <a:t> </a:t>
            </a:r>
            <a:r>
              <a:rPr lang="cs-CZ" dirty="0" err="1"/>
              <a:t>autozóm</a:t>
            </a:r>
            <a:r>
              <a:rPr lang="cs-CZ" dirty="0"/>
              <a:t> x </a:t>
            </a:r>
            <a:r>
              <a:rPr lang="cs-CZ" dirty="0" err="1"/>
              <a:t>gonozóm</a:t>
            </a:r>
            <a:r>
              <a:rPr lang="cs-CZ" dirty="0"/>
              <a:t>, počet chromozómů a jejich struktura</a:t>
            </a:r>
          </a:p>
          <a:p>
            <a:r>
              <a:rPr lang="cs-CZ" dirty="0"/>
              <a:t>mitózou a meiózou – rekombinace, mutace</a:t>
            </a:r>
          </a:p>
          <a:p>
            <a:r>
              <a:rPr lang="cs-CZ" dirty="0"/>
              <a:t>rozdíl mezi sekvenčním  a délkovým polymorfismem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FC8204F-93D0-4139-9DCF-05A28CA7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3BF783-DD8D-4FC6-94DD-6B73E4681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49" y="208533"/>
            <a:ext cx="5619750" cy="45529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4C2F0A-B633-4709-9D71-6924DB4F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74" y="1704975"/>
            <a:ext cx="5572125" cy="50006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D93C3C-A6C9-49E7-9F03-DE8A106FE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49" y="3497746"/>
            <a:ext cx="5610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461FD0A-0FFB-4AC4-AFFA-2063F570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polymorfismus délky restrikčních fragmentů</a:t>
            </a:r>
          </a:p>
          <a:p>
            <a:r>
              <a:rPr lang="cs-CZ" dirty="0"/>
              <a:t>štěpení restrikční endonukleázou </a:t>
            </a:r>
            <a:r>
              <a:rPr lang="cs-CZ" dirty="0" err="1"/>
              <a:t>EcoRI</a:t>
            </a:r>
            <a:endParaRPr lang="cs-CZ" dirty="0"/>
          </a:p>
          <a:p>
            <a:r>
              <a:rPr lang="cs-CZ" dirty="0"/>
              <a:t>pokud místo obsahuje </a:t>
            </a:r>
          </a:p>
          <a:p>
            <a:pPr marL="0" indent="0">
              <a:buNone/>
            </a:pPr>
            <a:r>
              <a:rPr lang="cs-CZ" dirty="0"/>
              <a:t>   rozpoznávací sekvenci dojde </a:t>
            </a:r>
          </a:p>
          <a:p>
            <a:pPr marL="0" indent="0">
              <a:buNone/>
            </a:pPr>
            <a:r>
              <a:rPr lang="cs-CZ" dirty="0"/>
              <a:t>    ke vzniku fragmentu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4F0D6F4-A7B8-485F-8A56-F2F17C76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RFLP</a:t>
            </a:r>
            <a:r>
              <a:rPr lang="cs-CZ" dirty="0"/>
              <a:t> </a:t>
            </a:r>
            <a:r>
              <a:rPr lang="cs-CZ" sz="2200" dirty="0"/>
              <a:t>(</a:t>
            </a:r>
            <a:r>
              <a:rPr lang="cs-CZ" sz="2400" dirty="0" err="1"/>
              <a:t>Restriction</a:t>
            </a:r>
            <a:r>
              <a:rPr lang="cs-CZ" sz="2400" dirty="0"/>
              <a:t> fragment </a:t>
            </a:r>
            <a:r>
              <a:rPr lang="cs-CZ" sz="2400" dirty="0" err="1"/>
              <a:t>length</a:t>
            </a:r>
            <a:r>
              <a:rPr lang="cs-CZ" sz="2400" dirty="0"/>
              <a:t> </a:t>
            </a:r>
            <a:r>
              <a:rPr lang="cs-CZ" sz="2400" dirty="0" err="1"/>
              <a:t>polymorphism</a:t>
            </a:r>
            <a:r>
              <a:rPr lang="cs-CZ" sz="2400" dirty="0"/>
              <a:t> </a:t>
            </a:r>
            <a:r>
              <a:rPr lang="cs-CZ" sz="2200" dirty="0"/>
              <a:t>)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D44EDEFB-0FD7-45AB-8DC9-893CBFE10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5718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39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FAAFB9-76EA-4C9C-ADB9-B27E3EEC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RFLP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C7DEB80-656A-468E-A171-F8603BF036E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34550" y="1371600"/>
            <a:ext cx="4330824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latin typeface="+mn-lt"/>
              </a:rPr>
              <a:t>extrakce DNA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štěpení pomocí restrikčních endonukleáz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separace pomocí elektroforézy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Southernův</a:t>
            </a:r>
            <a:r>
              <a:rPr lang="cs-CZ" altLang="cs-CZ" sz="2000" dirty="0">
                <a:latin typeface="+mn-lt"/>
              </a:rPr>
              <a:t> přenos – přenos fragmentů z gelu na nylonovou membránu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hybridizace komplementárních radioaktivně nebo </a:t>
            </a:r>
            <a:r>
              <a:rPr lang="cs-CZ" altLang="cs-CZ" sz="2000" dirty="0" err="1">
                <a:latin typeface="+mn-lt"/>
              </a:rPr>
              <a:t>chemoluminiscenčně</a:t>
            </a:r>
            <a:r>
              <a:rPr lang="cs-CZ" altLang="cs-CZ" sz="2000" dirty="0">
                <a:latin typeface="+mn-lt"/>
              </a:rPr>
              <a:t> značených sond ke specifickým sekvencím DNA</a:t>
            </a:r>
          </a:p>
          <a:p>
            <a:pPr defTabSz="914400">
              <a:spcBef>
                <a:spcPts val="600"/>
              </a:spcBef>
              <a:buFont typeface="Wingdings 2"/>
              <a:buChar char=""/>
            </a:pPr>
            <a:r>
              <a:rPr lang="cs-CZ" altLang="cs-CZ" sz="2000" dirty="0">
                <a:latin typeface="+mn-lt"/>
              </a:rPr>
              <a:t> hodnocení radioaktivního filmu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56FBEDE-717F-4696-9F24-4F9F8E2D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686845" cy="555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7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F1F2D50-CA7F-4149-AED1-FFDAD899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VNTR </a:t>
            </a:r>
            <a:r>
              <a:rPr lang="cs-CZ" sz="3100" dirty="0">
                <a:effectLst/>
              </a:rPr>
              <a:t>(</a:t>
            </a:r>
            <a:r>
              <a:rPr lang="cs-CZ" sz="3100" dirty="0" err="1">
                <a:effectLst/>
              </a:rPr>
              <a:t>variable</a:t>
            </a:r>
            <a:r>
              <a:rPr lang="cs-CZ" sz="3100" dirty="0">
                <a:effectLst/>
              </a:rPr>
              <a:t> </a:t>
            </a:r>
            <a:r>
              <a:rPr lang="cs-CZ" sz="3100" dirty="0" err="1">
                <a:effectLst/>
              </a:rPr>
              <a:t>number</a:t>
            </a:r>
            <a:r>
              <a:rPr lang="cs-CZ" sz="3100" dirty="0">
                <a:effectLst/>
              </a:rPr>
              <a:t> tandem </a:t>
            </a:r>
            <a:r>
              <a:rPr lang="cs-CZ" sz="3100" dirty="0" err="1">
                <a:effectLst/>
              </a:rPr>
              <a:t>repeats</a:t>
            </a:r>
            <a:r>
              <a:rPr lang="cs-CZ" sz="3100" dirty="0">
                <a:effectLst/>
              </a:rPr>
              <a:t>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59C0F0-C5EA-47B6-99E3-FF2B7E895F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35280" cy="4572000"/>
          </a:xfrm>
          <a:noFill/>
        </p:spPr>
        <p:txBody>
          <a:bodyPr lIns="0" tIns="28224" rIns="0" bIns="0">
            <a:normAutofit/>
          </a:bodyPr>
          <a:lstStyle/>
          <a:p>
            <a:pPr>
              <a:lnSpc>
                <a:spcPct val="83000"/>
              </a:lnSpc>
            </a:pPr>
            <a:r>
              <a:rPr lang="cs-CZ" altLang="cs-CZ" sz="2000" dirty="0"/>
              <a:t>použity v původní </a:t>
            </a:r>
            <a:r>
              <a:rPr lang="cs-CZ" altLang="cs-CZ" sz="2000" dirty="0" err="1"/>
              <a:t>Jeffreysově</a:t>
            </a:r>
            <a:r>
              <a:rPr lang="cs-CZ" altLang="cs-CZ" sz="2000" dirty="0"/>
              <a:t> metodě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jedna sonda se váže k mnoha </a:t>
            </a:r>
            <a:r>
              <a:rPr lang="cs-CZ" altLang="cs-CZ" sz="2000" dirty="0" err="1"/>
              <a:t>lokusům</a:t>
            </a:r>
            <a:r>
              <a:rPr lang="cs-CZ" altLang="cs-CZ" sz="2000" dirty="0"/>
              <a:t> obsahující VNTR polymorfizmy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vzniká obraz připomínající čárkový kód</a:t>
            </a:r>
          </a:p>
          <a:p>
            <a:pPr>
              <a:lnSpc>
                <a:spcPct val="83000"/>
              </a:lnSpc>
            </a:pPr>
            <a:r>
              <a:rPr lang="cs-CZ" altLang="cs-CZ" sz="2000" dirty="0"/>
              <a:t>umožnění personální identifikace, ale v případě směsných vzorků velmi špatná interpretace</a:t>
            </a:r>
          </a:p>
          <a:p>
            <a:pPr>
              <a:lnSpc>
                <a:spcPct val="83000"/>
              </a:lnSpc>
            </a:pPr>
            <a:r>
              <a:rPr lang="cs-CZ" altLang="cs-CZ" sz="2000" dirty="0" err="1"/>
              <a:t>minisatelity</a:t>
            </a:r>
            <a:r>
              <a:rPr lang="cs-CZ" altLang="cs-CZ" sz="2000" dirty="0"/>
              <a:t>:  10 - 100 </a:t>
            </a:r>
            <a:r>
              <a:rPr lang="cs-CZ" altLang="cs-CZ" sz="2000" dirty="0" err="1"/>
              <a:t>bp</a:t>
            </a:r>
            <a:endParaRPr lang="cs-CZ" altLang="cs-CZ" sz="2000" dirty="0"/>
          </a:p>
          <a:p>
            <a:pPr>
              <a:lnSpc>
                <a:spcPct val="93000"/>
              </a:lnSpc>
            </a:pPr>
            <a:r>
              <a:rPr lang="en-US" sz="2000" dirty="0"/>
              <a:t>marker D1S80 </a:t>
            </a:r>
            <a:endParaRPr lang="cs-CZ" sz="2000" dirty="0"/>
          </a:p>
          <a:p>
            <a:pPr marL="0" indent="0">
              <a:lnSpc>
                <a:spcPct val="93000"/>
              </a:lnSpc>
              <a:buNone/>
            </a:pPr>
            <a:r>
              <a:rPr lang="cs-CZ" sz="2000" dirty="0"/>
              <a:t>     - délka </a:t>
            </a:r>
            <a:r>
              <a:rPr lang="en-US" sz="2000" dirty="0"/>
              <a:t>16 </a:t>
            </a:r>
            <a:r>
              <a:rPr lang="en-US" sz="2000" dirty="0" err="1"/>
              <a:t>bp</a:t>
            </a:r>
            <a:r>
              <a:rPr lang="cs-CZ" sz="2000" dirty="0"/>
              <a:t>  opakování 16 -41 x</a:t>
            </a:r>
          </a:p>
          <a:p>
            <a:pPr marL="0" indent="0">
              <a:lnSpc>
                <a:spcPct val="93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93000"/>
              </a:lnSpc>
              <a:buNone/>
            </a:pPr>
            <a:r>
              <a:rPr lang="cs-CZ" altLang="cs-CZ" sz="2000" dirty="0"/>
              <a:t>!!!Ne každý </a:t>
            </a:r>
            <a:r>
              <a:rPr lang="cs-CZ" altLang="cs-CZ" sz="2000" dirty="0" err="1"/>
              <a:t>minisatelit</a:t>
            </a:r>
            <a:r>
              <a:rPr lang="cs-CZ" altLang="cs-CZ" sz="2000" dirty="0"/>
              <a:t> je VNTR!!!</a:t>
            </a:r>
          </a:p>
          <a:p>
            <a:pPr marL="0" indent="0">
              <a:lnSpc>
                <a:spcPct val="83000"/>
              </a:lnSpc>
              <a:buNone/>
            </a:pPr>
            <a:endParaRPr lang="cs-CZ" altLang="cs-CZ" sz="2000" dirty="0"/>
          </a:p>
          <a:p>
            <a:pPr>
              <a:lnSpc>
                <a:spcPct val="83000"/>
              </a:lnSpc>
            </a:pPr>
            <a:endParaRPr lang="cs-CZ" altLang="cs-CZ" sz="2000" dirty="0"/>
          </a:p>
          <a:p>
            <a:pPr>
              <a:lnSpc>
                <a:spcPct val="83000"/>
              </a:lnSpc>
            </a:pPr>
            <a:r>
              <a:rPr lang="cs-CZ" altLang="cs-CZ" sz="2000" dirty="0"/>
              <a:t>https://www.youtube.com/watch?v=5S_GBfxvymI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AC4507B8-EDC9-4464-BEBD-11A6EEBC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924944"/>
            <a:ext cx="33115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7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1767181-84F6-4FAA-8BB0-FA128B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VNTR </a:t>
            </a:r>
            <a:r>
              <a:rPr lang="cs-CZ" sz="4000" dirty="0">
                <a:effectLst/>
              </a:rPr>
              <a:t>(</a:t>
            </a:r>
            <a:r>
              <a:rPr lang="cs-CZ" sz="4000" dirty="0" err="1">
                <a:effectLst/>
              </a:rPr>
              <a:t>variable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number</a:t>
            </a:r>
            <a:r>
              <a:rPr lang="cs-CZ" sz="4000" dirty="0">
                <a:effectLst/>
              </a:rPr>
              <a:t> tandem </a:t>
            </a:r>
            <a:r>
              <a:rPr lang="cs-CZ" sz="4000" dirty="0" err="1">
                <a:effectLst/>
              </a:rPr>
              <a:t>repeats</a:t>
            </a:r>
            <a:r>
              <a:rPr lang="cs-CZ" sz="4000" dirty="0">
                <a:effectLst/>
              </a:rPr>
              <a:t>)</a:t>
            </a:r>
            <a:endParaRPr lang="cs-CZ" sz="4000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80D4E2FE-1DE1-479F-875A-26C68A1453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7383"/>
            <a:ext cx="3861448" cy="26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C467871C-114B-48A3-A69F-8BE45D43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114" y="4582347"/>
            <a:ext cx="5829300" cy="2160587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747B80-7C99-4873-8528-CCB2397C1E41}"/>
              </a:ext>
            </a:extLst>
          </p:cNvPr>
          <p:cNvSpPr txBox="1"/>
          <p:nvPr/>
        </p:nvSpPr>
        <p:spPr>
          <a:xfrm>
            <a:off x="764707" y="1508776"/>
            <a:ext cx="7816114" cy="624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>
              <a:lnSpc>
                <a:spcPct val="83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cs-CZ" altLang="cs-CZ" sz="2000" dirty="0"/>
              <a:t>detekovány pouze jedna (homozygot) nebo dvě (heterozygot) alely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45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E9B21D2-F494-4202-B239-99D3189F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5FF4A5-494E-4BBA-9B21-CB69B07D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ABF580-4189-4701-AB04-922A64DE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9153"/>
            <a:ext cx="5512643" cy="5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8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u="sng" dirty="0"/>
              <a:t>Kvantifikace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Cíl: stanovit množství DNA? 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u="sng" dirty="0"/>
              <a:t>Spektrofotometrická kvantifikace DNA 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určení množství veškeré DNA ve vzorku bez ohledu na to, z jakého zdroje tato DNA pochází.</a:t>
            </a:r>
            <a:endParaRPr lang="cs-CZ" altLang="cs-CZ" sz="2400" u="sng" dirty="0"/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 molekuly DNA silně absorbují </a:t>
            </a:r>
            <a:r>
              <a:rPr lang="cs-CZ" altLang="cs-CZ" sz="2400" dirty="0" err="1"/>
              <a:t>elektormagnetické</a:t>
            </a:r>
            <a:r>
              <a:rPr lang="cs-CZ" altLang="cs-CZ" sz="2400" dirty="0"/>
              <a:t> záření vlnové délky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(tj. ultrafialové záření)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paprsek o 260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 se nechá procházet roztokem DNA (např. izolátem) a změří se pokles intenzity záření – tím větší, čím je roztok DNA koncentrovanější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altLang="cs-CZ" sz="2400" dirty="0"/>
              <a:t>        NESPECIFICKÁ A PRO FORENZNÍ ÚČELY NEVHODNÁ</a:t>
            </a:r>
          </a:p>
          <a:p>
            <a:pPr>
              <a:lnSpc>
                <a:spcPct val="90000"/>
              </a:lnSpc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altLang="cs-CZ" sz="2400" dirty="0"/>
          </a:p>
          <a:p>
            <a:pPr marL="339725" indent="-339725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34C30571-7D2A-4AD4-991A-2E880566FFBA}"/>
              </a:ext>
            </a:extLst>
          </p:cNvPr>
          <p:cNvSpPr/>
          <p:nvPr/>
        </p:nvSpPr>
        <p:spPr>
          <a:xfrm>
            <a:off x="251520" y="5625244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1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212544B-4E75-4D4E-AE48-CF803101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https://www.youtube.com/watch?v=9bEAJYnVVBA</a:t>
            </a:r>
            <a:endParaRPr lang="cs-CZ" dirty="0"/>
          </a:p>
          <a:p>
            <a:r>
              <a:rPr lang="cs-CZ" dirty="0" err="1"/>
              <a:t>mikrosatelity</a:t>
            </a:r>
            <a:r>
              <a:rPr lang="cs-CZ" dirty="0"/>
              <a:t>: 2 – 10 </a:t>
            </a:r>
            <a:r>
              <a:rPr lang="cs-CZ" dirty="0" err="1"/>
              <a:t>bp</a:t>
            </a:r>
            <a:r>
              <a:rPr lang="cs-CZ" dirty="0"/>
              <a:t> dlouhé úseky </a:t>
            </a:r>
          </a:p>
          <a:p>
            <a:r>
              <a:rPr lang="cs-CZ" dirty="0"/>
              <a:t>opakování: 5 – 50 x</a:t>
            </a:r>
          </a:p>
          <a:p>
            <a:r>
              <a:rPr lang="cs-CZ" dirty="0"/>
              <a:t>nekódující oblasti DNA nebo v intronech, 3 % genomu – každých 10.000 nukleotidů 1 STR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0982EE-B3BF-4B7B-9202-0D9EC08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STR</a:t>
            </a:r>
            <a:r>
              <a:rPr lang="cs-CZ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Short</a:t>
            </a:r>
            <a:r>
              <a:rPr lang="cs-CZ" sz="2800" dirty="0"/>
              <a:t> </a:t>
            </a:r>
            <a:r>
              <a:rPr lang="cs-CZ" sz="2800" dirty="0" err="1"/>
              <a:t>tendem</a:t>
            </a:r>
            <a:r>
              <a:rPr lang="cs-CZ" sz="2800" dirty="0"/>
              <a:t> </a:t>
            </a:r>
            <a:r>
              <a:rPr lang="cs-CZ" sz="2800" dirty="0" err="1"/>
              <a:t>repeats</a:t>
            </a:r>
            <a:r>
              <a:rPr lang="cs-CZ" sz="2800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90F9DC-4B96-4788-897F-41098C22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58" y="3933056"/>
            <a:ext cx="3567625" cy="26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FF2FF17-B126-4412-89E2-6E1D2DD2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D16S539</a:t>
            </a:r>
          </a:p>
          <a:p>
            <a:r>
              <a:rPr lang="cs-CZ" dirty="0"/>
              <a:t>D: DNA</a:t>
            </a:r>
          </a:p>
          <a:p>
            <a:r>
              <a:rPr lang="cs-CZ" dirty="0"/>
              <a:t>16: chromosome 16</a:t>
            </a:r>
          </a:p>
          <a:p>
            <a:r>
              <a:rPr lang="cs-CZ" dirty="0"/>
              <a:t>S: single copy </a:t>
            </a:r>
            <a:r>
              <a:rPr lang="cs-CZ" dirty="0" err="1"/>
              <a:t>sequence</a:t>
            </a:r>
            <a:endParaRPr lang="cs-CZ" dirty="0"/>
          </a:p>
          <a:p>
            <a:r>
              <a:rPr lang="en-US" dirty="0"/>
              <a:t>539: 539th locus described on chromosome 16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2C4E16D-06FC-4D2A-BEB4-C334A397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31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E5C664F-DB7F-4B77-B3E1-5EAAAC7AC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5C5EA3C-097A-4BED-AAA2-9D5AD8CD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4793A5-FB5F-470C-A89A-B1063674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566737"/>
            <a:ext cx="61436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2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7B6E438-95FC-492A-BB73-07B631007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1604962"/>
            <a:ext cx="7486650" cy="4410075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B8D6C8C8-4AFA-421A-8357-6EABB1F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5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3"/>
    </mc:Choice>
    <mc:Fallback xmlns="">
      <p:transition spd="slow" advTm="804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EB21F5C-20D7-47FB-832F-17AB76A9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1" y="404664"/>
            <a:ext cx="6254821" cy="6192688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C74EC92-1F10-455E-99EE-9B8F1168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47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2683DE7-9526-4AB3-8E91-5DDF9D15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028DAD3-2394-417C-8C63-9013D0DF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8BA70F-7588-40DE-89E3-E8BC5EC6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344816" cy="61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6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380B7F1-C09E-42D3-BBC7-EDA5A1855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94" y="865361"/>
            <a:ext cx="7926543" cy="5127277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73C03DB-7197-48FC-98C9-D949F38B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86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0" y="343090"/>
            <a:ext cx="8995420" cy="57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9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95262"/>
            <a:ext cx="73342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41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8491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PowerPlex</a:t>
            </a:r>
            <a:r>
              <a:rPr lang="cs-CZ" b="1" dirty="0"/>
              <a:t>® ESX 17 </a:t>
            </a:r>
            <a:r>
              <a:rPr lang="cs-CZ" b="1" dirty="0" err="1"/>
              <a:t>System</a:t>
            </a:r>
            <a:endParaRPr lang="cs-CZ" b="1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PowerPlex</a:t>
            </a:r>
            <a:r>
              <a:rPr lang="cs-CZ" dirty="0"/>
              <a:t>® ESX 17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amplifies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loci </a:t>
            </a:r>
            <a:r>
              <a:rPr lang="cs-CZ" dirty="0" err="1"/>
              <a:t>recommended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Forensic</a:t>
            </a:r>
            <a:r>
              <a:rPr lang="cs-CZ" dirty="0"/>
              <a:t> Science </a:t>
            </a:r>
            <a:r>
              <a:rPr lang="cs-CZ" dirty="0" err="1"/>
              <a:t>Institutes</a:t>
            </a:r>
            <a:r>
              <a:rPr lang="cs-CZ" dirty="0"/>
              <a:t> (ENFSI) and </a:t>
            </a:r>
            <a:r>
              <a:rPr lang="cs-CZ" dirty="0" err="1"/>
              <a:t>European</a:t>
            </a:r>
            <a:r>
              <a:rPr lang="cs-CZ" dirty="0"/>
              <a:t> DNA </a:t>
            </a:r>
            <a:r>
              <a:rPr lang="cs-CZ" dirty="0" err="1"/>
              <a:t>Profiling</a:t>
            </a:r>
            <a:r>
              <a:rPr lang="cs-CZ" dirty="0"/>
              <a:t> Group (EDNAP) as mini-</a:t>
            </a:r>
            <a:r>
              <a:rPr lang="cs-CZ" dirty="0" err="1"/>
              <a:t>STRs</a:t>
            </a:r>
            <a:r>
              <a:rPr lang="cs-CZ" dirty="0"/>
              <a:t> (&lt;125bp; D2S441, D10S1248 and D22S1045)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midi-STRs</a:t>
            </a:r>
            <a:r>
              <a:rPr lang="cs-CZ" dirty="0"/>
              <a:t> (125–185bp; D1S1656 and D12S391).</a:t>
            </a:r>
          </a:p>
          <a:p>
            <a:endParaRPr lang="cs-CZ" dirty="0"/>
          </a:p>
          <a:p>
            <a:r>
              <a:rPr lang="en-US" b="1" dirty="0" err="1"/>
              <a:t>PowerPlex</a:t>
            </a:r>
            <a:r>
              <a:rPr lang="en-US" b="1" dirty="0"/>
              <a:t>® ESI 17 Pro System</a:t>
            </a:r>
          </a:p>
          <a:p>
            <a:r>
              <a:rPr lang="en-US" dirty="0"/>
              <a:t>The </a:t>
            </a:r>
            <a:r>
              <a:rPr lang="en-US" dirty="0" err="1"/>
              <a:t>PowerPlex</a:t>
            </a:r>
            <a:r>
              <a:rPr lang="en-US" dirty="0"/>
              <a:t>® ESI 17 Pro System is designed to amplify six of the original seven European Standard Set (ESS) loci (D3S1358, D18S51, TH01, </a:t>
            </a:r>
            <a:r>
              <a:rPr lang="en-US" dirty="0" err="1"/>
              <a:t>vWA</a:t>
            </a:r>
            <a:r>
              <a:rPr lang="en-US" dirty="0"/>
              <a:t>, D8S1179 and the more common FGA alleles) along with D16S539 and D19S433 as smaller amplicons (&lt;250bp), while the loci recommended by the European Network of Forensic Science Institutes (ENFSI) and European DNA Profiling Group (EDNAP) (D1S1656, D2S441, D10S1248, D12S391 and D22S1045) are present as larger amplicons.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6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505D974-74AC-438B-911D-99B93077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72000"/>
          </a:xfrm>
        </p:spPr>
        <p:txBody>
          <a:bodyPr>
            <a:normAutofit/>
          </a:bodyPr>
          <a:lstStyle/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chemické sloučeniny - barviva (např. </a:t>
            </a:r>
            <a:r>
              <a:rPr lang="cs-CZ" sz="2400" dirty="0" err="1"/>
              <a:t>EtBr</a:t>
            </a:r>
            <a:r>
              <a:rPr lang="cs-CZ" sz="2400" dirty="0"/>
              <a:t>, </a:t>
            </a:r>
            <a:r>
              <a:rPr lang="cs-CZ" sz="2400" dirty="0" err="1"/>
              <a:t>PicoGreen</a:t>
            </a:r>
            <a:r>
              <a:rPr lang="cs-CZ" sz="2400" dirty="0"/>
              <a:t>, </a:t>
            </a:r>
            <a:r>
              <a:rPr lang="cs-CZ" sz="2400" dirty="0" err="1"/>
              <a:t>OligoGreen</a:t>
            </a:r>
            <a:r>
              <a:rPr lang="cs-CZ" sz="2400" dirty="0"/>
              <a:t>) – vazba na/do DNA - změna jejich prostorového uspořádání; při dopadu světla určité vlnové délky fluorescenčně aktivní – vyzařování světla, jehož množství je měřeno </a:t>
            </a:r>
            <a:r>
              <a:rPr lang="cs-CZ" sz="2400" dirty="0" err="1"/>
              <a:t>fluorimetrem</a:t>
            </a:r>
            <a:endParaRPr lang="cs-CZ" sz="2400" dirty="0"/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„Množství vyzářeného světla je přímo úměrné množství navázaného barviva, a to je zase přímo úměrné množství DNA přítomné ve vzorku.“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228931-BEF6-4A22-BDC8-EABAECD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192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Detekce nespecificky  inkorporovaného fluorescenčního  barviva</a:t>
            </a:r>
          </a:p>
        </p:txBody>
      </p:sp>
    </p:spTree>
    <p:extLst>
      <p:ext uri="{BB962C8B-B14F-4D97-AF65-F5344CB8AC3E}">
        <p14:creationId xmlns:p14="http://schemas.microsoft.com/office/powerpoint/2010/main" val="565285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0C8012B-CCC7-4847-90D7-0F4E7C9C1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4296" y="3861048"/>
            <a:ext cx="5640288" cy="2652698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766DC1B-F99B-4B2A-B68E-DEFC4174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427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EF24889-15A1-4DF2-A36C-E073F754A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6440" y="514350"/>
            <a:ext cx="6096000" cy="2914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60C446-10D7-4A25-A3DB-DFD161885BDC}"/>
              </a:ext>
            </a:extLst>
          </p:cNvPr>
          <p:cNvSpPr txBox="1"/>
          <p:nvPr/>
        </p:nvSpPr>
        <p:spPr>
          <a:xfrm>
            <a:off x="611560" y="692696"/>
            <a:ext cx="19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ESI 17 (</a:t>
            </a:r>
            <a:r>
              <a:rPr lang="cs-CZ" b="1" u="sng" dirty="0" err="1"/>
              <a:t>Promega</a:t>
            </a:r>
            <a:r>
              <a:rPr lang="cs-CZ" b="1" u="sng" dirty="0"/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42486D6-E31C-4E63-B416-3EDF13E73415}"/>
              </a:ext>
            </a:extLst>
          </p:cNvPr>
          <p:cNvSpPr txBox="1"/>
          <p:nvPr/>
        </p:nvSpPr>
        <p:spPr>
          <a:xfrm>
            <a:off x="440126" y="3892691"/>
            <a:ext cx="2207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PowerPlex</a:t>
            </a:r>
            <a:r>
              <a:rPr lang="cs-CZ" b="1" dirty="0"/>
              <a:t>® </a:t>
            </a:r>
            <a:r>
              <a:rPr lang="cs-CZ" b="1" dirty="0" err="1"/>
              <a:t>Fusion</a:t>
            </a:r>
            <a:r>
              <a:rPr lang="cs-CZ" b="1" dirty="0"/>
              <a:t> Systém</a:t>
            </a:r>
          </a:p>
          <a:p>
            <a:r>
              <a:rPr lang="cs-CZ" b="1" dirty="0"/>
              <a:t>24 </a:t>
            </a:r>
            <a:r>
              <a:rPr lang="cs-CZ" b="1" dirty="0" err="1"/>
              <a:t>lokusový</a:t>
            </a:r>
            <a:r>
              <a:rPr lang="cs-CZ" b="1" dirty="0"/>
              <a:t> </a:t>
            </a:r>
            <a:r>
              <a:rPr lang="cs-CZ" b="1" dirty="0" err="1"/>
              <a:t>kit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9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3"/>
    </mc:Choice>
    <mc:Fallback xmlns="">
      <p:transition spd="slow" advTm="11493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61772"/>
              </p:ext>
            </p:extLst>
          </p:nvPr>
        </p:nvGraphicFramePr>
        <p:xfrm>
          <a:off x="395536" y="1700808"/>
          <a:ext cx="8229600" cy="23774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406331119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674238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09040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/>
                        <a:t>STR Kit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Number of Loci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PI* (N = 1036)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971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GlobalFiler™ STR Kit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1.63 × 10</a:t>
                      </a:r>
                      <a:r>
                        <a:rPr lang="cs-CZ" baseline="30000"/>
                        <a:t>–27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016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Investigator® 24plex Kit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1.63 × 10</a:t>
                      </a:r>
                      <a:r>
                        <a:rPr lang="cs-CZ" baseline="30000"/>
                        <a:t>–27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215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PowerPlex® Fusion System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1.38 × 10</a:t>
                      </a:r>
                      <a:r>
                        <a:rPr lang="cs-CZ" baseline="30000"/>
                        <a:t>–28</a:t>
                      </a:r>
                      <a:r>
                        <a:rPr lang="cs-CZ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739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PowerPlex® Fusion 6C System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9.09× 10</a:t>
                      </a:r>
                      <a:r>
                        <a:rPr lang="cs-CZ" baseline="30000" dirty="0"/>
                        <a:t>–31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059079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AutoShape 2" descr="10911MA-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54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® </a:t>
            </a:r>
            <a:r>
              <a:rPr lang="cs-CZ" dirty="0" err="1"/>
              <a:t>Fusion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6.58 × 10–29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55321"/>
            <a:ext cx="7369051" cy="51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1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Investigator</a:t>
            </a:r>
            <a:r>
              <a:rPr lang="cs-CZ" sz="3800" dirty="0"/>
              <a:t> </a:t>
            </a:r>
            <a:r>
              <a:rPr lang="cs-CZ" sz="3800" dirty="0" err="1"/>
              <a:t>ESSplex</a:t>
            </a:r>
            <a:r>
              <a:rPr lang="cs-CZ" sz="3800" dirty="0"/>
              <a:t> SE QS </a:t>
            </a:r>
            <a:r>
              <a:rPr lang="cs-CZ" sz="3800" dirty="0" err="1"/>
              <a:t>Kit</a:t>
            </a:r>
            <a:r>
              <a:rPr lang="cs-CZ" sz="3800" dirty="0"/>
              <a:t> </a:t>
            </a:r>
            <a:r>
              <a:rPr lang="cs-CZ" sz="3800" dirty="0" err="1"/>
              <a:t>uses</a:t>
            </a:r>
            <a:r>
              <a:rPr lang="cs-CZ" sz="3800" dirty="0"/>
              <a:t> </a:t>
            </a:r>
            <a:r>
              <a:rPr lang="cs-CZ" sz="3800" dirty="0" err="1"/>
              <a:t>QIAGEN's</a:t>
            </a:r>
            <a:r>
              <a:rPr lang="cs-CZ" sz="3800" dirty="0"/>
              <a:t> fast-</a:t>
            </a:r>
            <a:r>
              <a:rPr lang="cs-CZ" sz="3800" dirty="0" err="1"/>
              <a:t>cycling</a:t>
            </a:r>
            <a:r>
              <a:rPr lang="cs-CZ" sz="3800" dirty="0"/>
              <a:t> PCR technology </a:t>
            </a:r>
            <a:r>
              <a:rPr lang="cs-CZ" sz="3800" dirty="0" err="1"/>
              <a:t>for</a:t>
            </a:r>
            <a:r>
              <a:rPr lang="cs-CZ" sz="3800" dirty="0"/>
              <a:t>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simultaneous</a:t>
            </a:r>
            <a:r>
              <a:rPr lang="cs-CZ" sz="3800" dirty="0"/>
              <a:t> </a:t>
            </a:r>
            <a:r>
              <a:rPr lang="cs-CZ" sz="3800" dirty="0" err="1"/>
              <a:t>amplification</a:t>
            </a:r>
            <a:r>
              <a:rPr lang="cs-CZ" sz="3800" dirty="0"/>
              <a:t> </a:t>
            </a:r>
            <a:r>
              <a:rPr lang="cs-CZ" sz="3800" dirty="0" err="1"/>
              <a:t>of</a:t>
            </a:r>
            <a:r>
              <a:rPr lang="cs-CZ" sz="3800" dirty="0"/>
              <a:t> 16 STR </a:t>
            </a:r>
            <a:r>
              <a:rPr lang="cs-CZ" sz="3800" dirty="0" err="1"/>
              <a:t>markers</a:t>
            </a:r>
            <a:r>
              <a:rPr lang="cs-CZ" sz="3800" dirty="0"/>
              <a:t> and </a:t>
            </a:r>
            <a:r>
              <a:rPr lang="cs-CZ" sz="3800" dirty="0" err="1"/>
              <a:t>Amelogenin</a:t>
            </a:r>
            <a:r>
              <a:rPr lang="cs-CZ" sz="3800" dirty="0"/>
              <a:t>, as </a:t>
            </a:r>
            <a:r>
              <a:rPr lang="cs-CZ" sz="3800" dirty="0" err="1"/>
              <a:t>recommended</a:t>
            </a:r>
            <a:r>
              <a:rPr lang="cs-CZ" sz="3800" dirty="0"/>
              <a:t> by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European</a:t>
            </a:r>
            <a:r>
              <a:rPr lang="cs-CZ" sz="3800" dirty="0"/>
              <a:t> Network </a:t>
            </a:r>
            <a:r>
              <a:rPr lang="cs-CZ" sz="3800" dirty="0" err="1"/>
              <a:t>of</a:t>
            </a:r>
            <a:r>
              <a:rPr lang="cs-CZ" sz="3800" dirty="0"/>
              <a:t> </a:t>
            </a:r>
            <a:r>
              <a:rPr lang="cs-CZ" sz="3800" dirty="0" err="1"/>
              <a:t>Forensic</a:t>
            </a:r>
            <a:r>
              <a:rPr lang="cs-CZ" sz="3800" dirty="0"/>
              <a:t> Science </a:t>
            </a:r>
            <a:r>
              <a:rPr lang="cs-CZ" sz="3800" dirty="0" err="1"/>
              <a:t>Institutes</a:t>
            </a:r>
            <a:r>
              <a:rPr lang="cs-CZ" sz="3800" dirty="0"/>
              <a:t> (ENFSI) and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European</a:t>
            </a:r>
            <a:r>
              <a:rPr lang="cs-CZ" sz="3800" dirty="0"/>
              <a:t> DNA </a:t>
            </a:r>
            <a:r>
              <a:rPr lang="cs-CZ" sz="3800" dirty="0" err="1"/>
              <a:t>Profiling</a:t>
            </a:r>
            <a:r>
              <a:rPr lang="cs-CZ" sz="3800" dirty="0"/>
              <a:t> Group (EDNAP) as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European</a:t>
            </a:r>
            <a:r>
              <a:rPr lang="cs-CZ" sz="3800" dirty="0"/>
              <a:t> Standard Set </a:t>
            </a:r>
            <a:r>
              <a:rPr lang="cs-CZ" sz="3800" dirty="0" err="1"/>
              <a:t>of</a:t>
            </a:r>
            <a:r>
              <a:rPr lang="cs-CZ" sz="3800" dirty="0"/>
              <a:t> loci (ESS). </a:t>
            </a:r>
            <a:br>
              <a:rPr lang="cs-CZ" sz="3800" dirty="0"/>
            </a:br>
            <a:br>
              <a:rPr lang="cs-CZ" sz="3800" dirty="0"/>
            </a:b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Investigator</a:t>
            </a:r>
            <a:r>
              <a:rPr lang="cs-CZ" sz="3800" dirty="0"/>
              <a:t> </a:t>
            </a:r>
            <a:r>
              <a:rPr lang="cs-CZ" sz="3800" dirty="0" err="1"/>
              <a:t>ESSplex</a:t>
            </a:r>
            <a:r>
              <a:rPr lang="cs-CZ" sz="3800" dirty="0"/>
              <a:t> SE QS </a:t>
            </a:r>
            <a:r>
              <a:rPr lang="cs-CZ" sz="3800" dirty="0" err="1"/>
              <a:t>Kit</a:t>
            </a:r>
            <a:r>
              <a:rPr lang="cs-CZ" sz="3800" dirty="0"/>
              <a:t> </a:t>
            </a:r>
            <a:r>
              <a:rPr lang="cs-CZ" sz="3800" dirty="0" err="1"/>
              <a:t>Primer</a:t>
            </a:r>
            <a:r>
              <a:rPr lang="cs-CZ" sz="3800" dirty="0"/>
              <a:t> Mix </a:t>
            </a:r>
            <a:r>
              <a:rPr lang="cs-CZ" sz="3800" dirty="0" err="1"/>
              <a:t>contains</a:t>
            </a:r>
            <a:r>
              <a:rPr lang="cs-CZ" sz="3800" dirty="0"/>
              <a:t>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new</a:t>
            </a:r>
            <a:r>
              <a:rPr lang="cs-CZ" sz="3800" dirty="0"/>
              <a:t> </a:t>
            </a:r>
            <a:r>
              <a:rPr lang="cs-CZ" sz="3800" dirty="0" err="1"/>
              <a:t>innovative</a:t>
            </a:r>
            <a:r>
              <a:rPr lang="cs-CZ" sz="3800" dirty="0"/>
              <a:t> performance </a:t>
            </a:r>
            <a:r>
              <a:rPr lang="cs-CZ" sz="3800" dirty="0" err="1"/>
              <a:t>control</a:t>
            </a:r>
            <a:r>
              <a:rPr lang="cs-CZ" sz="3800" dirty="0"/>
              <a:t> </a:t>
            </a:r>
            <a:r>
              <a:rPr lang="cs-CZ" sz="3800" dirty="0" err="1"/>
              <a:t>Quality</a:t>
            </a:r>
            <a:r>
              <a:rPr lang="cs-CZ" sz="3800" dirty="0"/>
              <a:t> Sensor (QS1 and QS2). </a:t>
            </a:r>
            <a:r>
              <a:rPr lang="cs-CZ" sz="3800" dirty="0" err="1"/>
              <a:t>It</a:t>
            </a:r>
            <a:r>
              <a:rPr lang="cs-CZ" sz="3800" dirty="0"/>
              <a:t> </a:t>
            </a:r>
            <a:r>
              <a:rPr lang="cs-CZ" sz="3800" dirty="0" err="1"/>
              <a:t>provides</a:t>
            </a:r>
            <a:r>
              <a:rPr lang="cs-CZ" sz="3800" dirty="0"/>
              <a:t> </a:t>
            </a:r>
            <a:r>
              <a:rPr lang="cs-CZ" sz="3800" dirty="0" err="1"/>
              <a:t>additional</a:t>
            </a:r>
            <a:r>
              <a:rPr lang="cs-CZ" sz="3800" dirty="0"/>
              <a:t> </a:t>
            </a:r>
            <a:r>
              <a:rPr lang="cs-CZ" sz="3800" dirty="0" err="1"/>
              <a:t>information</a:t>
            </a:r>
            <a:r>
              <a:rPr lang="cs-CZ" sz="3800" dirty="0"/>
              <a:t> on sample </a:t>
            </a:r>
            <a:r>
              <a:rPr lang="cs-CZ" sz="3800" dirty="0" err="1"/>
              <a:t>quality</a:t>
            </a:r>
            <a:r>
              <a:rPr lang="cs-CZ" sz="3800" dirty="0"/>
              <a:t> and PCR </a:t>
            </a:r>
            <a:r>
              <a:rPr lang="cs-CZ" sz="3800" dirty="0" err="1"/>
              <a:t>success</a:t>
            </a:r>
            <a:r>
              <a:rPr lang="cs-CZ" sz="3800" dirty="0"/>
              <a:t>. </a:t>
            </a:r>
            <a:r>
              <a:rPr lang="cs-CZ" sz="3800" dirty="0" err="1"/>
              <a:t>The</a:t>
            </a:r>
            <a:r>
              <a:rPr lang="cs-CZ" sz="3800" dirty="0"/>
              <a:t> </a:t>
            </a:r>
            <a:r>
              <a:rPr lang="cs-CZ" sz="3800" dirty="0" err="1"/>
              <a:t>Quality</a:t>
            </a:r>
            <a:r>
              <a:rPr lang="cs-CZ" sz="3800" dirty="0"/>
              <a:t> Sensor, </a:t>
            </a:r>
            <a:r>
              <a:rPr lang="cs-CZ" sz="3800" dirty="0" err="1"/>
              <a:t>being</a:t>
            </a:r>
            <a:r>
              <a:rPr lang="cs-CZ" sz="3800" dirty="0"/>
              <a:t> </a:t>
            </a:r>
            <a:r>
              <a:rPr lang="cs-CZ" sz="3800" dirty="0" err="1"/>
              <a:t>simultaneously</a:t>
            </a:r>
            <a:r>
              <a:rPr lang="cs-CZ" sz="3800" dirty="0"/>
              <a:t> </a:t>
            </a:r>
            <a:r>
              <a:rPr lang="cs-CZ" sz="3800" dirty="0" err="1"/>
              <a:t>amplified</a:t>
            </a:r>
            <a:r>
              <a:rPr lang="cs-CZ" sz="3800" dirty="0"/>
              <a:t> </a:t>
            </a:r>
            <a:r>
              <a:rPr lang="cs-CZ" sz="3800" dirty="0" err="1"/>
              <a:t>with</a:t>
            </a:r>
            <a:r>
              <a:rPr lang="cs-CZ" sz="3800" dirty="0"/>
              <a:t> </a:t>
            </a:r>
            <a:r>
              <a:rPr lang="cs-CZ" sz="3800" dirty="0" err="1"/>
              <a:t>the</a:t>
            </a:r>
            <a:r>
              <a:rPr lang="cs-CZ" sz="3800" dirty="0"/>
              <a:t> STR </a:t>
            </a:r>
            <a:r>
              <a:rPr lang="cs-CZ" sz="3800" dirty="0" err="1"/>
              <a:t>markers</a:t>
            </a:r>
            <a:r>
              <a:rPr lang="cs-CZ" sz="3800" dirty="0"/>
              <a:t>, </a:t>
            </a:r>
            <a:r>
              <a:rPr lang="cs-CZ" sz="3800" dirty="0" err="1"/>
              <a:t>shows</a:t>
            </a:r>
            <a:r>
              <a:rPr lang="cs-CZ" sz="3800" dirty="0"/>
              <a:t> </a:t>
            </a:r>
            <a:r>
              <a:rPr lang="cs-CZ" sz="3800" dirty="0" err="1"/>
              <a:t>you</a:t>
            </a:r>
            <a:r>
              <a:rPr lang="cs-CZ" sz="3800" dirty="0"/>
              <a:t> </a:t>
            </a:r>
            <a:r>
              <a:rPr lang="cs-CZ" sz="3800" dirty="0" err="1"/>
              <a:t>if</a:t>
            </a:r>
            <a:r>
              <a:rPr lang="cs-CZ" sz="3800" dirty="0"/>
              <a:t> </a:t>
            </a:r>
            <a:r>
              <a:rPr lang="cs-CZ" sz="3800" dirty="0" err="1"/>
              <a:t>you</a:t>
            </a:r>
            <a:r>
              <a:rPr lang="cs-CZ" sz="3800" dirty="0"/>
              <a:t> are </a:t>
            </a:r>
            <a:r>
              <a:rPr lang="cs-CZ" sz="3800" dirty="0" err="1"/>
              <a:t>dealing</a:t>
            </a:r>
            <a:r>
              <a:rPr lang="cs-CZ" sz="3800" dirty="0"/>
              <a:t> </a:t>
            </a:r>
            <a:r>
              <a:rPr lang="cs-CZ" sz="3800" dirty="0" err="1"/>
              <a:t>with</a:t>
            </a:r>
            <a:r>
              <a:rPr lang="cs-CZ" sz="3800" dirty="0"/>
              <a:t>: </a:t>
            </a:r>
          </a:p>
          <a:p>
            <a:pPr lvl="0"/>
            <a:r>
              <a:rPr lang="cs-CZ" sz="3800" dirty="0" err="1"/>
              <a:t>Successful</a:t>
            </a:r>
            <a:r>
              <a:rPr lang="cs-CZ" sz="3800" dirty="0"/>
              <a:t> PCR </a:t>
            </a:r>
            <a:r>
              <a:rPr lang="cs-CZ" sz="3800" dirty="0" err="1"/>
              <a:t>amplification</a:t>
            </a:r>
            <a:endParaRPr lang="cs-CZ" sz="3800" dirty="0"/>
          </a:p>
          <a:p>
            <a:pPr lvl="0"/>
            <a:r>
              <a:rPr lang="cs-CZ" sz="3800" dirty="0" err="1"/>
              <a:t>Failed</a:t>
            </a:r>
            <a:r>
              <a:rPr lang="cs-CZ" sz="3800" dirty="0"/>
              <a:t> PCR </a:t>
            </a:r>
            <a:r>
              <a:rPr lang="cs-CZ" sz="3800" dirty="0" err="1"/>
              <a:t>amplification</a:t>
            </a:r>
            <a:endParaRPr lang="cs-CZ" sz="3800" dirty="0"/>
          </a:p>
          <a:p>
            <a:pPr lvl="0"/>
            <a:r>
              <a:rPr lang="cs-CZ" sz="3800" dirty="0"/>
              <a:t>Absence </a:t>
            </a:r>
            <a:r>
              <a:rPr lang="cs-CZ" sz="3800" dirty="0" err="1"/>
              <a:t>of</a:t>
            </a:r>
            <a:r>
              <a:rPr lang="cs-CZ" sz="3800" dirty="0"/>
              <a:t> DNA</a:t>
            </a:r>
          </a:p>
          <a:p>
            <a:pPr lvl="0"/>
            <a:r>
              <a:rPr lang="cs-CZ" sz="3800" dirty="0" err="1"/>
              <a:t>Degraded</a:t>
            </a:r>
            <a:r>
              <a:rPr lang="cs-CZ" sz="3800" dirty="0"/>
              <a:t> DNA</a:t>
            </a:r>
          </a:p>
          <a:p>
            <a:pPr lvl="0"/>
            <a:r>
              <a:rPr lang="cs-CZ" sz="3800" dirty="0" err="1"/>
              <a:t>Inhibitors</a:t>
            </a:r>
            <a:endParaRPr lang="cs-CZ" sz="3800" dirty="0"/>
          </a:p>
          <a:p>
            <a:pPr marL="0" indent="0">
              <a:buNone/>
            </a:pPr>
            <a:br>
              <a:rPr lang="cs-CZ" sz="3400" dirty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u="sng" dirty="0"/>
              <a:t>Investigator ESSplex SE QS Kit </a:t>
            </a:r>
            <a:r>
              <a:rPr lang="cs-CZ" b="1" u="sng" dirty="0"/>
              <a:t>(</a:t>
            </a:r>
            <a:r>
              <a:rPr lang="cs-CZ" b="1" u="sng" dirty="0" err="1"/>
              <a:t>Qiagen</a:t>
            </a:r>
            <a:r>
              <a:rPr lang="cs-CZ" b="1" u="sng" dirty="0"/>
              <a:t>)</a:t>
            </a:r>
            <a:endParaRPr lang="cs-CZ" u="sng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08FD9E-A0AB-4CC3-AA78-A1C32383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12" y="4601185"/>
            <a:ext cx="4932040" cy="16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5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additional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</a:t>
            </a:r>
            <a:r>
              <a:rPr lang="cs-CZ" sz="2800" dirty="0" err="1"/>
              <a:t>obtained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Quality</a:t>
            </a:r>
            <a:r>
              <a:rPr lang="cs-CZ" sz="2800" dirty="0"/>
              <a:t> Sensor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help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streamline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sample </a:t>
            </a:r>
            <a:r>
              <a:rPr lang="cs-CZ" sz="2800" dirty="0" err="1"/>
              <a:t>analysis</a:t>
            </a:r>
            <a:r>
              <a:rPr lang="cs-CZ" sz="2800" dirty="0"/>
              <a:t> by </a:t>
            </a:r>
            <a:r>
              <a:rPr lang="cs-CZ" sz="2800" dirty="0" err="1"/>
              <a:t>showing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where</a:t>
            </a:r>
            <a:r>
              <a:rPr lang="cs-CZ" sz="2800" dirty="0"/>
              <a:t> to </a:t>
            </a:r>
            <a:r>
              <a:rPr lang="cs-CZ" sz="2800" dirty="0" err="1"/>
              <a:t>focus</a:t>
            </a:r>
            <a:r>
              <a:rPr lang="cs-CZ" sz="2800" dirty="0"/>
              <a:t>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analytical</a:t>
            </a:r>
            <a:r>
              <a:rPr lang="cs-CZ" sz="2800" dirty="0"/>
              <a:t> </a:t>
            </a:r>
            <a:r>
              <a:rPr lang="cs-CZ" sz="2800" dirty="0" err="1"/>
              <a:t>efforts</a:t>
            </a:r>
            <a:r>
              <a:rPr lang="cs-CZ" sz="2800" dirty="0"/>
              <a:t>, and </a:t>
            </a:r>
            <a:r>
              <a:rPr lang="cs-CZ" sz="2800" dirty="0" err="1"/>
              <a:t>save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time</a:t>
            </a:r>
            <a:r>
              <a:rPr lang="cs-CZ" sz="2800" dirty="0"/>
              <a:t> and </a:t>
            </a:r>
            <a:r>
              <a:rPr lang="cs-CZ" sz="2800" dirty="0" err="1"/>
              <a:t>money</a:t>
            </a:r>
            <a:r>
              <a:rPr lang="cs-CZ" sz="2800" dirty="0"/>
              <a:t> by </a:t>
            </a:r>
            <a:r>
              <a:rPr lang="cs-CZ" sz="2800" dirty="0" err="1"/>
              <a:t>eliminating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need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unnecessary</a:t>
            </a:r>
            <a:r>
              <a:rPr lang="cs-CZ" sz="2800" dirty="0"/>
              <a:t> PCR re-</a:t>
            </a:r>
            <a:r>
              <a:rPr lang="cs-CZ" sz="2800" dirty="0" err="1"/>
              <a:t>runs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Investigator</a:t>
            </a:r>
            <a:r>
              <a:rPr lang="cs-CZ" sz="2800" dirty="0"/>
              <a:t> </a:t>
            </a:r>
            <a:r>
              <a:rPr lang="cs-CZ" sz="2800" dirty="0" err="1"/>
              <a:t>ESSplex</a:t>
            </a:r>
            <a:r>
              <a:rPr lang="cs-CZ" sz="2800" dirty="0"/>
              <a:t> SE QS </a:t>
            </a:r>
            <a:r>
              <a:rPr lang="cs-CZ" sz="2800" dirty="0" err="1"/>
              <a:t>Kit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designed</a:t>
            </a:r>
            <a:r>
              <a:rPr lang="cs-CZ" sz="2800" dirty="0"/>
              <a:t> </a:t>
            </a:r>
            <a:r>
              <a:rPr lang="cs-CZ" sz="2800" dirty="0" err="1"/>
              <a:t>specifically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rapid and </a:t>
            </a:r>
            <a:r>
              <a:rPr lang="cs-CZ" sz="2800" dirty="0" err="1"/>
              <a:t>reliable</a:t>
            </a:r>
            <a:r>
              <a:rPr lang="cs-CZ" sz="2800" dirty="0"/>
              <a:t> </a:t>
            </a:r>
            <a:r>
              <a:rPr lang="cs-CZ" sz="2800" dirty="0" err="1"/>
              <a:t>generation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 err="1"/>
              <a:t>of</a:t>
            </a:r>
            <a:r>
              <a:rPr lang="cs-CZ" sz="2800" dirty="0"/>
              <a:t> DNA </a:t>
            </a:r>
            <a:r>
              <a:rPr lang="cs-CZ" sz="2800" dirty="0" err="1"/>
              <a:t>profiles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blood</a:t>
            </a:r>
            <a:r>
              <a:rPr lang="cs-CZ" sz="2800" dirty="0"/>
              <a:t>, </a:t>
            </a:r>
            <a:r>
              <a:rPr lang="cs-CZ" sz="2800" dirty="0" err="1"/>
              <a:t>buccal</a:t>
            </a:r>
            <a:r>
              <a:rPr lang="cs-CZ" sz="2800" dirty="0"/>
              <a:t> </a:t>
            </a:r>
            <a:r>
              <a:rPr lang="cs-CZ" sz="2800" dirty="0" err="1"/>
              <a:t>swabs</a:t>
            </a:r>
            <a:r>
              <a:rPr lang="cs-CZ" sz="2800" dirty="0"/>
              <a:t>, and </a:t>
            </a:r>
            <a:r>
              <a:rPr lang="cs-CZ" sz="2800" dirty="0" err="1"/>
              <a:t>forensic</a:t>
            </a:r>
            <a:r>
              <a:rPr lang="cs-CZ" sz="2800" dirty="0"/>
              <a:t> </a:t>
            </a:r>
            <a:r>
              <a:rPr lang="cs-CZ" sz="2800" dirty="0" err="1"/>
              <a:t>stains</a:t>
            </a:r>
            <a:r>
              <a:rPr lang="cs-CZ" sz="2800" dirty="0"/>
              <a:t>.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kit</a:t>
            </a:r>
            <a:r>
              <a:rPr lang="cs-CZ" sz="2800" dirty="0"/>
              <a:t> </a:t>
            </a:r>
            <a:r>
              <a:rPr lang="cs-CZ" sz="2800" dirty="0" err="1"/>
              <a:t>utilizes</a:t>
            </a:r>
            <a:r>
              <a:rPr lang="cs-CZ" sz="2800" dirty="0"/>
              <a:t> </a:t>
            </a:r>
            <a:r>
              <a:rPr lang="cs-CZ" sz="2800" dirty="0" err="1"/>
              <a:t>QIAGEN’s</a:t>
            </a:r>
            <a:r>
              <a:rPr lang="cs-CZ" sz="2800" dirty="0"/>
              <a:t> fast-</a:t>
            </a:r>
            <a:br>
              <a:rPr lang="cs-CZ" sz="2800" dirty="0"/>
            </a:br>
            <a:r>
              <a:rPr lang="cs-CZ" sz="2800" dirty="0" err="1"/>
              <a:t>cycling</a:t>
            </a:r>
            <a:r>
              <a:rPr lang="cs-CZ" sz="2800" dirty="0"/>
              <a:t> PCR technology, </a:t>
            </a:r>
            <a:r>
              <a:rPr lang="cs-CZ" sz="2800" dirty="0" err="1"/>
              <a:t>allowing</a:t>
            </a:r>
            <a:r>
              <a:rPr lang="cs-CZ" sz="2800" dirty="0"/>
              <a:t> </a:t>
            </a:r>
            <a:r>
              <a:rPr lang="cs-CZ" sz="2800" dirty="0" err="1"/>
              <a:t>amplification</a:t>
            </a:r>
            <a:r>
              <a:rPr lang="cs-CZ" sz="2800" dirty="0"/>
              <a:t> in </a:t>
            </a:r>
            <a:r>
              <a:rPr lang="cs-CZ" sz="2800" dirty="0" err="1"/>
              <a:t>approximately</a:t>
            </a:r>
            <a:r>
              <a:rPr lang="cs-CZ" sz="2800" dirty="0"/>
              <a:t> 60 </a:t>
            </a:r>
            <a:r>
              <a:rPr lang="cs-CZ" sz="2800" dirty="0" err="1"/>
              <a:t>minutes</a:t>
            </a:r>
            <a:r>
              <a:rPr lang="cs-CZ" sz="2800" dirty="0"/>
              <a:t>.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cs-CZ" sz="2800" dirty="0" err="1"/>
              <a:t>provides</a:t>
            </a:r>
            <a:r>
              <a:rPr lang="cs-CZ" sz="2800" dirty="0"/>
              <a:t> </a:t>
            </a:r>
            <a:r>
              <a:rPr lang="cs-CZ" sz="2800" dirty="0" err="1"/>
              <a:t>highly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robust </a:t>
            </a:r>
            <a:r>
              <a:rPr lang="cs-CZ" sz="2800" dirty="0" err="1"/>
              <a:t>results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inhibitor-</a:t>
            </a:r>
            <a:r>
              <a:rPr lang="cs-CZ" sz="2800" dirty="0" err="1"/>
              <a:t>resistant</a:t>
            </a:r>
            <a:r>
              <a:rPr lang="cs-CZ" sz="2800" dirty="0"/>
              <a:t> </a:t>
            </a:r>
            <a:r>
              <a:rPr lang="cs-CZ" sz="2800" dirty="0" err="1"/>
              <a:t>chemistry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927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71500"/>
            <a:ext cx="575945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956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6D94F29-BACB-48CB-81A5-AB96D770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 lo</a:t>
            </a:r>
            <a:r>
              <a:rPr lang="cs-CZ" dirty="0"/>
              <a:t>kusy</a:t>
            </a:r>
            <a:r>
              <a:rPr lang="en-US" dirty="0"/>
              <a:t>, SE33, DYS391 a </a:t>
            </a:r>
            <a:r>
              <a:rPr lang="en-US" dirty="0" err="1"/>
              <a:t>Amelogenin</a:t>
            </a:r>
            <a:r>
              <a:rPr lang="en-US" dirty="0"/>
              <a:t>, </a:t>
            </a:r>
            <a:r>
              <a:rPr lang="cs-CZ" dirty="0"/>
              <a:t>s</a:t>
            </a:r>
            <a:r>
              <a:rPr lang="en-US" dirty="0"/>
              <a:t> Quality Sensor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4A2F61-688E-4783-BB17-F90E51FF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u="sng" dirty="0" err="1"/>
              <a:t>Investigator</a:t>
            </a:r>
            <a:r>
              <a:rPr lang="cs-CZ" u="sng" dirty="0"/>
              <a:t> 24plex QS </a:t>
            </a:r>
            <a:r>
              <a:rPr lang="cs-CZ" u="sng" dirty="0" err="1"/>
              <a:t>Kit</a:t>
            </a:r>
            <a:r>
              <a:rPr lang="cs-CZ" u="sng" dirty="0"/>
              <a:t> </a:t>
            </a:r>
            <a:r>
              <a:rPr lang="cs-CZ" b="1" dirty="0"/>
              <a:t>(</a:t>
            </a:r>
            <a:r>
              <a:rPr lang="cs-CZ" b="1" dirty="0" err="1"/>
              <a:t>Qiagen</a:t>
            </a:r>
            <a:r>
              <a:rPr lang="cs-CZ" b="1" dirty="0"/>
              <a:t>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F246B1-9432-440D-AC7C-73E244F7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852936"/>
            <a:ext cx="86582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81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68E4D69-66CF-4DA7-8F7D-23C53B4F3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bodové mutace s výskytem v populaci max. 95% stejné varianty</a:t>
            </a:r>
          </a:p>
          <a:p>
            <a:r>
              <a:rPr lang="cs-CZ" dirty="0"/>
              <a:t>teoreticky 4 varianty, reálně 2</a:t>
            </a:r>
          </a:p>
          <a:p>
            <a:r>
              <a:rPr lang="cs-CZ" dirty="0"/>
              <a:t>s výskytem 1 SNP na 1000 bází v kódující i nekódující sekvencích </a:t>
            </a:r>
          </a:p>
          <a:p>
            <a:r>
              <a:rPr lang="cs-CZ" dirty="0"/>
              <a:t>+ v genomu velmi početné, méně podléhají mutacím než </a:t>
            </a:r>
            <a:r>
              <a:rPr lang="cs-CZ" dirty="0" err="1"/>
              <a:t>mikrosatelity</a:t>
            </a:r>
            <a:r>
              <a:rPr lang="cs-CZ" dirty="0"/>
              <a:t>, relativně rovnoměrná distribuce po genomu, relativně snadná detekce </a:t>
            </a:r>
          </a:p>
          <a:p>
            <a:r>
              <a:rPr lang="cs-CZ" dirty="0"/>
              <a:t>- poměrně nákladné získávání, polymorfismus omezený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4234509-09E4-493C-9272-7481798A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SNP</a:t>
            </a:r>
            <a:r>
              <a:rPr lang="cs-CZ" dirty="0"/>
              <a:t> </a:t>
            </a:r>
            <a:r>
              <a:rPr lang="cs-CZ" sz="3100" dirty="0"/>
              <a:t>(single </a:t>
            </a:r>
            <a:r>
              <a:rPr lang="cs-CZ" sz="3100" dirty="0" err="1"/>
              <a:t>nucleotide</a:t>
            </a:r>
            <a:r>
              <a:rPr lang="cs-CZ" sz="3100" dirty="0"/>
              <a:t> </a:t>
            </a:r>
            <a:r>
              <a:rPr lang="cs-CZ" sz="3100" dirty="0" err="1"/>
              <a:t>polymorfism</a:t>
            </a:r>
            <a:r>
              <a:rPr lang="cs-CZ" sz="3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2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81B27CC-DCD4-44D8-8453-B099C0ED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DA55B15-A661-4805-99DE-ED1F5BE8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u="sng" dirty="0">
                <a:solidFill>
                  <a:schemeClr val="tx1"/>
                </a:solidFill>
              </a:rPr>
              <a:t>Detekce nespecificky inkorporovaného fluorescenčního barviva</a:t>
            </a:r>
            <a:endParaRPr lang="cs-CZ" sz="2800" dirty="0"/>
          </a:p>
        </p:txBody>
      </p:sp>
      <p:grpSp>
        <p:nvGrpSpPr>
          <p:cNvPr id="4" name="Skupina 22">
            <a:extLst>
              <a:ext uri="{FF2B5EF4-FFF2-40B4-BE49-F238E27FC236}">
                <a16:creationId xmlns:a16="http://schemas.microsoft.com/office/drawing/2014/main" id="{28AC13FA-DEFE-4736-87C3-459EF4763A8E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1371600"/>
            <a:ext cx="6477000" cy="5314950"/>
            <a:chOff x="1115616" y="548680"/>
            <a:chExt cx="4968552" cy="4176464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24A0961C-354C-46DE-A77B-ACA657603876}"/>
                </a:ext>
              </a:extLst>
            </p:cNvPr>
            <p:cNvSpPr/>
            <p:nvPr/>
          </p:nvSpPr>
          <p:spPr>
            <a:xfrm>
              <a:off x="1115616" y="548680"/>
              <a:ext cx="496855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/>
            </a:p>
          </p:txBody>
        </p:sp>
        <p:grpSp>
          <p:nvGrpSpPr>
            <p:cNvPr id="6" name="Skupina 24">
              <a:extLst>
                <a:ext uri="{FF2B5EF4-FFF2-40B4-BE49-F238E27FC236}">
                  <a16:creationId xmlns:a16="http://schemas.microsoft.com/office/drawing/2014/main" id="{1DA1AEEF-E6E9-474D-88A2-32DED9277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1182764"/>
              <a:ext cx="805851" cy="1237770"/>
              <a:chOff x="5206308" y="917412"/>
              <a:chExt cx="805851" cy="1237770"/>
            </a:xfrm>
          </p:grpSpPr>
          <p:grpSp>
            <p:nvGrpSpPr>
              <p:cNvPr id="76" name="Skupina 96">
                <a:extLst>
                  <a:ext uri="{FF2B5EF4-FFF2-40B4-BE49-F238E27FC236}">
                    <a16:creationId xmlns:a16="http://schemas.microsoft.com/office/drawing/2014/main" id="{AA4770BA-FBA3-4F82-ABD6-3936901FC9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308" y="989804"/>
                <a:ext cx="805851" cy="1165378"/>
                <a:chOff x="5364088" y="975858"/>
                <a:chExt cx="648072" cy="1165378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FD46C0DC-BA60-4CD7-9803-B6705EFD2B08}"/>
                    </a:ext>
                  </a:extLst>
                </p:cNvPr>
                <p:cNvCxnSpPr/>
                <p:nvPr/>
              </p:nvCxnSpPr>
              <p:spPr>
                <a:xfrm>
                  <a:off x="5363918" y="975438"/>
                  <a:ext cx="0" cy="1148901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85568EFF-2F5D-46F2-9330-F397534FF5D4}"/>
                    </a:ext>
                  </a:extLst>
                </p:cNvPr>
                <p:cNvCxnSpPr/>
                <p:nvPr/>
              </p:nvCxnSpPr>
              <p:spPr>
                <a:xfrm>
                  <a:off x="5363918" y="2141804"/>
                  <a:ext cx="64833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Volný tvar 97">
                <a:extLst>
                  <a:ext uri="{FF2B5EF4-FFF2-40B4-BE49-F238E27FC236}">
                    <a16:creationId xmlns:a16="http://schemas.microsoft.com/office/drawing/2014/main" id="{E7E33EBD-9884-443C-B94D-331DBB75C7C5}"/>
                  </a:ext>
                </a:extLst>
              </p:cNvPr>
              <p:cNvSpPr/>
              <p:nvPr/>
            </p:nvSpPr>
            <p:spPr>
              <a:xfrm>
                <a:off x="5262114" y="917032"/>
                <a:ext cx="694136" cy="1238718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grpSp>
          <p:nvGrpSpPr>
            <p:cNvPr id="7" name="Skupina 25">
              <a:extLst>
                <a:ext uri="{FF2B5EF4-FFF2-40B4-BE49-F238E27FC236}">
                  <a16:creationId xmlns:a16="http://schemas.microsoft.com/office/drawing/2014/main" id="{F0406763-D652-4271-9E26-47B5E0ABD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208" y="615065"/>
              <a:ext cx="1990664" cy="1109258"/>
              <a:chOff x="1403648" y="790665"/>
              <a:chExt cx="2448272" cy="1596767"/>
            </a:xfrm>
          </p:grpSpPr>
          <p:sp>
            <p:nvSpPr>
              <p:cNvPr id="66" name="Vývojový diagram: alternativní postup 65">
                <a:extLst>
                  <a:ext uri="{FF2B5EF4-FFF2-40B4-BE49-F238E27FC236}">
                    <a16:creationId xmlns:a16="http://schemas.microsoft.com/office/drawing/2014/main" id="{17E27C52-CC74-458C-A728-B0D72D50E17D}"/>
                  </a:ext>
                </a:extLst>
              </p:cNvPr>
              <p:cNvSpPr/>
              <p:nvPr/>
            </p:nvSpPr>
            <p:spPr>
              <a:xfrm>
                <a:off x="1403648" y="790665"/>
                <a:ext cx="2448272" cy="1596767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0F8E9D44-EC6B-47A3-A1B7-43F7CA0E9720}"/>
                  </a:ext>
                </a:extLst>
              </p:cNvPr>
              <p:cNvSpPr/>
              <p:nvPr/>
            </p:nvSpPr>
            <p:spPr>
              <a:xfrm>
                <a:off x="2581591" y="1332575"/>
                <a:ext cx="203690" cy="20291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6AC603DF-EEE5-4697-A6EB-21AAAF91EB47}"/>
                  </a:ext>
                </a:extLst>
              </p:cNvPr>
              <p:cNvSpPr/>
              <p:nvPr/>
            </p:nvSpPr>
            <p:spPr>
              <a:xfrm>
                <a:off x="2966505" y="1580381"/>
                <a:ext cx="203690" cy="20470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A434050D-492E-491B-8584-EDC2BA003D4D}"/>
                  </a:ext>
                </a:extLst>
              </p:cNvPr>
              <p:cNvSpPr/>
              <p:nvPr/>
            </p:nvSpPr>
            <p:spPr>
              <a:xfrm>
                <a:off x="3168698" y="1914380"/>
                <a:ext cx="203690" cy="204709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70" name="Skupina 90">
                <a:extLst>
                  <a:ext uri="{FF2B5EF4-FFF2-40B4-BE49-F238E27FC236}">
                    <a16:creationId xmlns:a16="http://schemas.microsoft.com/office/drawing/2014/main" id="{20782BD2-2E99-4233-A09C-D4E373542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277228">
                <a:off x="2738317" y="957737"/>
                <a:ext cx="339024" cy="1368397"/>
                <a:chOff x="5726323" y="4719637"/>
                <a:chExt cx="130318" cy="498605"/>
              </a:xfrm>
            </p:grpSpPr>
            <p:sp>
              <p:nvSpPr>
                <p:cNvPr id="74" name="Volný tvar 94">
                  <a:extLst>
                    <a:ext uri="{FF2B5EF4-FFF2-40B4-BE49-F238E27FC236}">
                      <a16:creationId xmlns:a16="http://schemas.microsoft.com/office/drawing/2014/main" id="{70C4FB34-7F6C-4E2B-B692-4D4CAF715ACF}"/>
                    </a:ext>
                  </a:extLst>
                </p:cNvPr>
                <p:cNvSpPr/>
                <p:nvPr/>
              </p:nvSpPr>
              <p:spPr>
                <a:xfrm rot="15475068">
                  <a:off x="5576728" y="4933436"/>
                  <a:ext cx="448850" cy="113415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75" name="Volný tvar 95">
                  <a:extLst>
                    <a:ext uri="{FF2B5EF4-FFF2-40B4-BE49-F238E27FC236}">
                      <a16:creationId xmlns:a16="http://schemas.microsoft.com/office/drawing/2014/main" id="{275A317B-06E1-4B5B-952E-69F4B3576AC8}"/>
                    </a:ext>
                  </a:extLst>
                </p:cNvPr>
                <p:cNvSpPr/>
                <p:nvPr/>
              </p:nvSpPr>
              <p:spPr>
                <a:xfrm rot="15475068">
                  <a:off x="5560854" y="4883737"/>
                  <a:ext cx="447541" cy="11629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6F162B14-4F13-4971-9415-F7E899771D51}"/>
                  </a:ext>
                </a:extLst>
              </p:cNvPr>
              <p:cNvSpPr/>
              <p:nvPr/>
            </p:nvSpPr>
            <p:spPr>
              <a:xfrm>
                <a:off x="1680353" y="1126053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A985A411-DB95-4392-8F4D-1FA2364A4303}"/>
                  </a:ext>
                </a:extLst>
              </p:cNvPr>
              <p:cNvSpPr/>
              <p:nvPr/>
            </p:nvSpPr>
            <p:spPr>
              <a:xfrm>
                <a:off x="2070554" y="1872914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E475E0F0-5130-4448-BD90-C6963C81422D}"/>
                  </a:ext>
                </a:extLst>
              </p:cNvPr>
              <p:cNvSpPr/>
              <p:nvPr/>
            </p:nvSpPr>
            <p:spPr>
              <a:xfrm>
                <a:off x="3216126" y="1105978"/>
                <a:ext cx="204157" cy="20404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sp>
          <p:nvSpPr>
            <p:cNvPr id="8" name="TextovéPole 26">
              <a:extLst>
                <a:ext uri="{FF2B5EF4-FFF2-40B4-BE49-F238E27FC236}">
                  <a16:creationId xmlns:a16="http://schemas.microsoft.com/office/drawing/2014/main" id="{A319AC9F-B125-49F1-A74F-23D1C8564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723" y="1661905"/>
              <a:ext cx="19481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Na/do DNA se naváže fluorescenční barvivo</a:t>
              </a:r>
            </a:p>
          </p:txBody>
        </p:sp>
        <p:grpSp>
          <p:nvGrpSpPr>
            <p:cNvPr id="9" name="Skupina 28">
              <a:extLst>
                <a:ext uri="{FF2B5EF4-FFF2-40B4-BE49-F238E27FC236}">
                  <a16:creationId xmlns:a16="http://schemas.microsoft.com/office/drawing/2014/main" id="{C4D0CF5C-6205-4E00-9063-AD0D5D79B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9016" y="2394454"/>
              <a:ext cx="1781938" cy="1898642"/>
              <a:chOff x="1443084" y="1206663"/>
              <a:chExt cx="1891819" cy="2016216"/>
            </a:xfrm>
          </p:grpSpPr>
          <p:sp>
            <p:nvSpPr>
              <p:cNvPr id="54" name="Kosoúhelník 53">
                <a:extLst>
                  <a:ext uri="{FF2B5EF4-FFF2-40B4-BE49-F238E27FC236}">
                    <a16:creationId xmlns:a16="http://schemas.microsoft.com/office/drawing/2014/main" id="{054D12A5-C19C-4FAA-97EC-6DAE7AD3814D}"/>
                  </a:ext>
                </a:extLst>
              </p:cNvPr>
              <p:cNvSpPr/>
              <p:nvPr/>
            </p:nvSpPr>
            <p:spPr>
              <a:xfrm rot="17979463" flipV="1">
                <a:off x="2291162" y="1642365"/>
                <a:ext cx="834478" cy="624374"/>
              </a:xfrm>
              <a:prstGeom prst="parallelogram">
                <a:avLst>
                  <a:gd name="adj" fmla="val 56560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55" name="TextovéPole 75">
                <a:extLst>
                  <a:ext uri="{FF2B5EF4-FFF2-40B4-BE49-F238E27FC236}">
                    <a16:creationId xmlns:a16="http://schemas.microsoft.com/office/drawing/2014/main" id="{AEA7EAE7-41CB-45F9-A0F8-B35863400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9704" y="1314151"/>
                <a:ext cx="925199" cy="48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CCD DETEKTOR</a:t>
                </a:r>
              </a:p>
            </p:txBody>
          </p:sp>
          <p:sp>
            <p:nvSpPr>
              <p:cNvPr id="56" name="Volný tvar 76">
                <a:extLst>
                  <a:ext uri="{FF2B5EF4-FFF2-40B4-BE49-F238E27FC236}">
                    <a16:creationId xmlns:a16="http://schemas.microsoft.com/office/drawing/2014/main" id="{E7FF5B93-A0D9-4EE4-9D83-C327D0607FB5}"/>
                  </a:ext>
                </a:extLst>
              </p:cNvPr>
              <p:cNvSpPr/>
              <p:nvPr/>
            </p:nvSpPr>
            <p:spPr>
              <a:xfrm>
                <a:off x="2004205" y="2804916"/>
                <a:ext cx="552091" cy="326104"/>
              </a:xfrm>
              <a:custGeom>
                <a:avLst/>
                <a:gdLst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113289 h 1427928"/>
                  <a:gd name="connsiteX1" fmla="*/ 421733 w 452777"/>
                  <a:gd name="connsiteY1" fmla="*/ 865764 h 1427928"/>
                  <a:gd name="connsiteX2" fmla="*/ 212183 w 452777"/>
                  <a:gd name="connsiteY2" fmla="*/ 1427739 h 1427928"/>
                  <a:gd name="connsiteX3" fmla="*/ 21683 w 452777"/>
                  <a:gd name="connsiteY3" fmla="*/ 808614 h 1427928"/>
                  <a:gd name="connsiteX4" fmla="*/ 50258 w 452777"/>
                  <a:gd name="connsiteY4" fmla="*/ 75189 h 1427928"/>
                  <a:gd name="connsiteX5" fmla="*/ 412208 w 452777"/>
                  <a:gd name="connsiteY5" fmla="*/ 113289 h 1427928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68047 h 1382686"/>
                  <a:gd name="connsiteX1" fmla="*/ 421733 w 452777"/>
                  <a:gd name="connsiteY1" fmla="*/ 820522 h 1382686"/>
                  <a:gd name="connsiteX2" fmla="*/ 212183 w 452777"/>
                  <a:gd name="connsiteY2" fmla="*/ 1382497 h 1382686"/>
                  <a:gd name="connsiteX3" fmla="*/ 21683 w 452777"/>
                  <a:gd name="connsiteY3" fmla="*/ 763372 h 1382686"/>
                  <a:gd name="connsiteX4" fmla="*/ 50258 w 452777"/>
                  <a:gd name="connsiteY4" fmla="*/ 29947 h 1382686"/>
                  <a:gd name="connsiteX5" fmla="*/ 412208 w 452777"/>
                  <a:gd name="connsiteY5" fmla="*/ 68047 h 1382686"/>
                  <a:gd name="connsiteX0" fmla="*/ 412208 w 452777"/>
                  <a:gd name="connsiteY0" fmla="*/ 38100 h 1352739"/>
                  <a:gd name="connsiteX1" fmla="*/ 421733 w 452777"/>
                  <a:gd name="connsiteY1" fmla="*/ 790575 h 1352739"/>
                  <a:gd name="connsiteX2" fmla="*/ 212183 w 452777"/>
                  <a:gd name="connsiteY2" fmla="*/ 1352550 h 1352739"/>
                  <a:gd name="connsiteX3" fmla="*/ 21683 w 452777"/>
                  <a:gd name="connsiteY3" fmla="*/ 733425 h 1352739"/>
                  <a:gd name="connsiteX4" fmla="*/ 50258 w 452777"/>
                  <a:gd name="connsiteY4" fmla="*/ 0 h 1352739"/>
                  <a:gd name="connsiteX5" fmla="*/ 412208 w 452777"/>
                  <a:gd name="connsiteY5" fmla="*/ 38100 h 1352739"/>
                  <a:gd name="connsiteX0" fmla="*/ 440783 w 472027"/>
                  <a:gd name="connsiteY0" fmla="*/ 12782 h 1355998"/>
                  <a:gd name="connsiteX1" fmla="*/ 421733 w 472027"/>
                  <a:gd name="connsiteY1" fmla="*/ 793832 h 1355998"/>
                  <a:gd name="connsiteX2" fmla="*/ 212183 w 472027"/>
                  <a:gd name="connsiteY2" fmla="*/ 1355807 h 1355998"/>
                  <a:gd name="connsiteX3" fmla="*/ 21683 w 472027"/>
                  <a:gd name="connsiteY3" fmla="*/ 736682 h 1355998"/>
                  <a:gd name="connsiteX4" fmla="*/ 50258 w 472027"/>
                  <a:gd name="connsiteY4" fmla="*/ 3257 h 1355998"/>
                  <a:gd name="connsiteX5" fmla="*/ 440783 w 472027"/>
                  <a:gd name="connsiteY5" fmla="*/ 12782 h 1355998"/>
                  <a:gd name="connsiteX0" fmla="*/ 440783 w 443819"/>
                  <a:gd name="connsiteY0" fmla="*/ 12782 h 1355998"/>
                  <a:gd name="connsiteX1" fmla="*/ 421733 w 443819"/>
                  <a:gd name="connsiteY1" fmla="*/ 793832 h 1355998"/>
                  <a:gd name="connsiteX2" fmla="*/ 212183 w 443819"/>
                  <a:gd name="connsiteY2" fmla="*/ 1355807 h 1355998"/>
                  <a:gd name="connsiteX3" fmla="*/ 21683 w 443819"/>
                  <a:gd name="connsiteY3" fmla="*/ 736682 h 1355998"/>
                  <a:gd name="connsiteX4" fmla="*/ 50258 w 443819"/>
                  <a:gd name="connsiteY4" fmla="*/ 3257 h 1355998"/>
                  <a:gd name="connsiteX5" fmla="*/ 440783 w 443819"/>
                  <a:gd name="connsiteY5" fmla="*/ 12782 h 1355998"/>
                  <a:gd name="connsiteX0" fmla="*/ 428934 w 431970"/>
                  <a:gd name="connsiteY0" fmla="*/ 12782 h 1355998"/>
                  <a:gd name="connsiteX1" fmla="*/ 409884 w 431970"/>
                  <a:gd name="connsiteY1" fmla="*/ 793832 h 1355998"/>
                  <a:gd name="connsiteX2" fmla="*/ 200334 w 431970"/>
                  <a:gd name="connsiteY2" fmla="*/ 1355807 h 1355998"/>
                  <a:gd name="connsiteX3" fmla="*/ 9834 w 431970"/>
                  <a:gd name="connsiteY3" fmla="*/ 736682 h 1355998"/>
                  <a:gd name="connsiteX4" fmla="*/ 38409 w 431970"/>
                  <a:gd name="connsiteY4" fmla="*/ 3257 h 1355998"/>
                  <a:gd name="connsiteX5" fmla="*/ 428934 w 431970"/>
                  <a:gd name="connsiteY5" fmla="*/ 12782 h 1355998"/>
                  <a:gd name="connsiteX0" fmla="*/ 427661 w 430697"/>
                  <a:gd name="connsiteY0" fmla="*/ 12782 h 1355998"/>
                  <a:gd name="connsiteX1" fmla="*/ 408611 w 430697"/>
                  <a:gd name="connsiteY1" fmla="*/ 793832 h 1355998"/>
                  <a:gd name="connsiteX2" fmla="*/ 199061 w 430697"/>
                  <a:gd name="connsiteY2" fmla="*/ 1355807 h 1355998"/>
                  <a:gd name="connsiteX3" fmla="*/ 8561 w 430697"/>
                  <a:gd name="connsiteY3" fmla="*/ 736682 h 1355998"/>
                  <a:gd name="connsiteX4" fmla="*/ 37136 w 430697"/>
                  <a:gd name="connsiteY4" fmla="*/ 3257 h 1355998"/>
                  <a:gd name="connsiteX5" fmla="*/ 427661 w 430697"/>
                  <a:gd name="connsiteY5" fmla="*/ 12782 h 1355998"/>
                  <a:gd name="connsiteX0" fmla="*/ 405387 w 408423"/>
                  <a:gd name="connsiteY0" fmla="*/ 12782 h 1355962"/>
                  <a:gd name="connsiteX1" fmla="*/ 386337 w 408423"/>
                  <a:gd name="connsiteY1" fmla="*/ 793832 h 1355962"/>
                  <a:gd name="connsiteX2" fmla="*/ 176787 w 408423"/>
                  <a:gd name="connsiteY2" fmla="*/ 1355807 h 1355962"/>
                  <a:gd name="connsiteX3" fmla="*/ 14862 w 408423"/>
                  <a:gd name="connsiteY3" fmla="*/ 841457 h 1355962"/>
                  <a:gd name="connsiteX4" fmla="*/ 14862 w 408423"/>
                  <a:gd name="connsiteY4" fmla="*/ 3257 h 1355962"/>
                  <a:gd name="connsiteX5" fmla="*/ 405387 w 408423"/>
                  <a:gd name="connsiteY5" fmla="*/ 12782 h 1355962"/>
                  <a:gd name="connsiteX0" fmla="*/ 405387 w 405387"/>
                  <a:gd name="connsiteY0" fmla="*/ 12782 h 1355990"/>
                  <a:gd name="connsiteX1" fmla="*/ 367287 w 405387"/>
                  <a:gd name="connsiteY1" fmla="*/ 889082 h 1355990"/>
                  <a:gd name="connsiteX2" fmla="*/ 176787 w 405387"/>
                  <a:gd name="connsiteY2" fmla="*/ 1355807 h 1355990"/>
                  <a:gd name="connsiteX3" fmla="*/ 14862 w 405387"/>
                  <a:gd name="connsiteY3" fmla="*/ 841457 h 1355990"/>
                  <a:gd name="connsiteX4" fmla="*/ 14862 w 405387"/>
                  <a:gd name="connsiteY4" fmla="*/ 3257 h 1355990"/>
                  <a:gd name="connsiteX5" fmla="*/ 405387 w 405387"/>
                  <a:gd name="connsiteY5" fmla="*/ 12782 h 1355990"/>
                  <a:gd name="connsiteX0" fmla="*/ 405387 w 405387"/>
                  <a:gd name="connsiteY0" fmla="*/ 12782 h 1356408"/>
                  <a:gd name="connsiteX1" fmla="*/ 373148 w 405387"/>
                  <a:gd name="connsiteY1" fmla="*/ 923588 h 1356408"/>
                  <a:gd name="connsiteX2" fmla="*/ 176787 w 405387"/>
                  <a:gd name="connsiteY2" fmla="*/ 1355807 h 1356408"/>
                  <a:gd name="connsiteX3" fmla="*/ 14862 w 405387"/>
                  <a:gd name="connsiteY3" fmla="*/ 841457 h 1356408"/>
                  <a:gd name="connsiteX4" fmla="*/ 14862 w 405387"/>
                  <a:gd name="connsiteY4" fmla="*/ 3257 h 1356408"/>
                  <a:gd name="connsiteX5" fmla="*/ 405387 w 405387"/>
                  <a:gd name="connsiteY5" fmla="*/ 12782 h 1356408"/>
                  <a:gd name="connsiteX0" fmla="*/ 405387 w 406388"/>
                  <a:gd name="connsiteY0" fmla="*/ 12782 h 1356154"/>
                  <a:gd name="connsiteX1" fmla="*/ 373148 w 406388"/>
                  <a:gd name="connsiteY1" fmla="*/ 923588 h 1356154"/>
                  <a:gd name="connsiteX2" fmla="*/ 176787 w 406388"/>
                  <a:gd name="connsiteY2" fmla="*/ 1355807 h 1356154"/>
                  <a:gd name="connsiteX3" fmla="*/ 14862 w 406388"/>
                  <a:gd name="connsiteY3" fmla="*/ 841457 h 1356154"/>
                  <a:gd name="connsiteX4" fmla="*/ 14862 w 406388"/>
                  <a:gd name="connsiteY4" fmla="*/ 3257 h 1356154"/>
                  <a:gd name="connsiteX5" fmla="*/ 405387 w 406388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398233 w 399234"/>
                  <a:gd name="connsiteY0" fmla="*/ 12782 h 1356154"/>
                  <a:gd name="connsiteX1" fmla="*/ 365994 w 399234"/>
                  <a:gd name="connsiteY1" fmla="*/ 923588 h 1356154"/>
                  <a:gd name="connsiteX2" fmla="*/ 169633 w 399234"/>
                  <a:gd name="connsiteY2" fmla="*/ 1355807 h 1356154"/>
                  <a:gd name="connsiteX3" fmla="*/ 7708 w 399234"/>
                  <a:gd name="connsiteY3" fmla="*/ 841457 h 1356154"/>
                  <a:gd name="connsiteX4" fmla="*/ 7708 w 399234"/>
                  <a:gd name="connsiteY4" fmla="*/ 3257 h 1356154"/>
                  <a:gd name="connsiteX5" fmla="*/ 398233 w 399234"/>
                  <a:gd name="connsiteY5" fmla="*/ 12782 h 1356154"/>
                  <a:gd name="connsiteX0" fmla="*/ 436352 w 437353"/>
                  <a:gd name="connsiteY0" fmla="*/ 12782 h 1356154"/>
                  <a:gd name="connsiteX1" fmla="*/ 404113 w 437353"/>
                  <a:gd name="connsiteY1" fmla="*/ 923588 h 1356154"/>
                  <a:gd name="connsiteX2" fmla="*/ 207752 w 437353"/>
                  <a:gd name="connsiteY2" fmla="*/ 1355807 h 1356154"/>
                  <a:gd name="connsiteX3" fmla="*/ 45827 w 437353"/>
                  <a:gd name="connsiteY3" fmla="*/ 841457 h 1356154"/>
                  <a:gd name="connsiteX4" fmla="*/ 45827 w 437353"/>
                  <a:gd name="connsiteY4" fmla="*/ 3257 h 1356154"/>
                  <a:gd name="connsiteX5" fmla="*/ 436352 w 437353"/>
                  <a:gd name="connsiteY5" fmla="*/ 12782 h 1356154"/>
                  <a:gd name="connsiteX0" fmla="*/ 402774 w 403775"/>
                  <a:gd name="connsiteY0" fmla="*/ 12782 h 1355926"/>
                  <a:gd name="connsiteX1" fmla="*/ 370535 w 403775"/>
                  <a:gd name="connsiteY1" fmla="*/ 923588 h 1355926"/>
                  <a:gd name="connsiteX2" fmla="*/ 174174 w 403775"/>
                  <a:gd name="connsiteY2" fmla="*/ 1355807 h 1355926"/>
                  <a:gd name="connsiteX3" fmla="*/ 70855 w 403775"/>
                  <a:gd name="connsiteY3" fmla="*/ 875964 h 1355926"/>
                  <a:gd name="connsiteX4" fmla="*/ 12249 w 403775"/>
                  <a:gd name="connsiteY4" fmla="*/ 3257 h 1355926"/>
                  <a:gd name="connsiteX5" fmla="*/ 402774 w 403775"/>
                  <a:gd name="connsiteY5" fmla="*/ 12782 h 1355926"/>
                  <a:gd name="connsiteX0" fmla="*/ 402774 w 403775"/>
                  <a:gd name="connsiteY0" fmla="*/ 12782 h 1355862"/>
                  <a:gd name="connsiteX1" fmla="*/ 370535 w 403775"/>
                  <a:gd name="connsiteY1" fmla="*/ 923588 h 1355862"/>
                  <a:gd name="connsiteX2" fmla="*/ 174174 w 403775"/>
                  <a:gd name="connsiteY2" fmla="*/ 1355807 h 1355862"/>
                  <a:gd name="connsiteX3" fmla="*/ 70855 w 403775"/>
                  <a:gd name="connsiteY3" fmla="*/ 962228 h 1355862"/>
                  <a:gd name="connsiteX4" fmla="*/ 12249 w 403775"/>
                  <a:gd name="connsiteY4" fmla="*/ 3257 h 1355862"/>
                  <a:gd name="connsiteX5" fmla="*/ 402774 w 403775"/>
                  <a:gd name="connsiteY5" fmla="*/ 12782 h 1355862"/>
                  <a:gd name="connsiteX0" fmla="*/ 402774 w 405650"/>
                  <a:gd name="connsiteY0" fmla="*/ 12782 h 1061336"/>
                  <a:gd name="connsiteX1" fmla="*/ 370535 w 405650"/>
                  <a:gd name="connsiteY1" fmla="*/ 923588 h 1061336"/>
                  <a:gd name="connsiteX2" fmla="*/ 70855 w 405650"/>
                  <a:gd name="connsiteY2" fmla="*/ 962228 h 1061336"/>
                  <a:gd name="connsiteX3" fmla="*/ 12249 w 405650"/>
                  <a:gd name="connsiteY3" fmla="*/ 3257 h 1061336"/>
                  <a:gd name="connsiteX4" fmla="*/ 402774 w 405650"/>
                  <a:gd name="connsiteY4" fmla="*/ 12782 h 1061336"/>
                  <a:gd name="connsiteX0" fmla="*/ 402774 w 405650"/>
                  <a:gd name="connsiteY0" fmla="*/ 12782 h 1050570"/>
                  <a:gd name="connsiteX1" fmla="*/ 370535 w 405650"/>
                  <a:gd name="connsiteY1" fmla="*/ 923588 h 1050570"/>
                  <a:gd name="connsiteX2" fmla="*/ 70855 w 405650"/>
                  <a:gd name="connsiteY2" fmla="*/ 944976 h 1050570"/>
                  <a:gd name="connsiteX3" fmla="*/ 12249 w 405650"/>
                  <a:gd name="connsiteY3" fmla="*/ 3257 h 1050570"/>
                  <a:gd name="connsiteX4" fmla="*/ 402774 w 405650"/>
                  <a:gd name="connsiteY4" fmla="*/ 12782 h 1050570"/>
                  <a:gd name="connsiteX0" fmla="*/ 394110 w 396986"/>
                  <a:gd name="connsiteY0" fmla="*/ 12782 h 1013898"/>
                  <a:gd name="connsiteX1" fmla="*/ 361871 w 396986"/>
                  <a:gd name="connsiteY1" fmla="*/ 923588 h 1013898"/>
                  <a:gd name="connsiteX2" fmla="*/ 62191 w 396986"/>
                  <a:gd name="connsiteY2" fmla="*/ 944976 h 1013898"/>
                  <a:gd name="connsiteX3" fmla="*/ 3585 w 396986"/>
                  <a:gd name="connsiteY3" fmla="*/ 3257 h 1013898"/>
                  <a:gd name="connsiteX4" fmla="*/ 394110 w 396986"/>
                  <a:gd name="connsiteY4" fmla="*/ 12782 h 1013898"/>
                  <a:gd name="connsiteX0" fmla="*/ 394060 w 394060"/>
                  <a:gd name="connsiteY0" fmla="*/ 12782 h 1050570"/>
                  <a:gd name="connsiteX1" fmla="*/ 338379 w 394060"/>
                  <a:gd name="connsiteY1" fmla="*/ 923588 h 1050570"/>
                  <a:gd name="connsiteX2" fmla="*/ 62141 w 394060"/>
                  <a:gd name="connsiteY2" fmla="*/ 944976 h 1050570"/>
                  <a:gd name="connsiteX3" fmla="*/ 3535 w 394060"/>
                  <a:gd name="connsiteY3" fmla="*/ 3257 h 1050570"/>
                  <a:gd name="connsiteX4" fmla="*/ 394060 w 394060"/>
                  <a:gd name="connsiteY4" fmla="*/ 12782 h 105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060" h="1050570">
                    <a:moveTo>
                      <a:pt x="394060" y="12782"/>
                    </a:moveTo>
                    <a:cubicBezTo>
                      <a:pt x="389297" y="277894"/>
                      <a:pt x="393699" y="768222"/>
                      <a:pt x="338379" y="923588"/>
                    </a:cubicBezTo>
                    <a:cubicBezTo>
                      <a:pt x="283059" y="1078954"/>
                      <a:pt x="117948" y="1098365"/>
                      <a:pt x="62141" y="944976"/>
                    </a:cubicBezTo>
                    <a:cubicBezTo>
                      <a:pt x="6334" y="791588"/>
                      <a:pt x="-7577" y="128669"/>
                      <a:pt x="3535" y="3257"/>
                    </a:cubicBezTo>
                    <a:cubicBezTo>
                      <a:pt x="224197" y="11195"/>
                      <a:pt x="179748" y="-14205"/>
                      <a:pt x="394060" y="127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57" name="Skupina 77">
                <a:extLst>
                  <a:ext uri="{FF2B5EF4-FFF2-40B4-BE49-F238E27FC236}">
                    <a16:creationId xmlns:a16="http://schemas.microsoft.com/office/drawing/2014/main" id="{07F07FE2-B1BF-4606-AFA6-BBC3A4267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859770">
                <a:off x="825517" y="2009680"/>
                <a:ext cx="1808111" cy="271882"/>
                <a:chOff x="1583579" y="3380961"/>
                <a:chExt cx="1542830" cy="271882"/>
              </a:xfrm>
            </p:grpSpPr>
            <p:sp>
              <p:nvSpPr>
                <p:cNvPr id="64" name="Plechovka 84">
                  <a:extLst>
                    <a:ext uri="{FF2B5EF4-FFF2-40B4-BE49-F238E27FC236}">
                      <a16:creationId xmlns:a16="http://schemas.microsoft.com/office/drawing/2014/main" id="{1D694EDA-5A63-4462-A6E9-E40B257ADDF9}"/>
                    </a:ext>
                  </a:extLst>
                </p:cNvPr>
                <p:cNvSpPr/>
                <p:nvPr/>
              </p:nvSpPr>
              <p:spPr>
                <a:xfrm rot="5042116">
                  <a:off x="1651880" y="3322931"/>
                  <a:ext cx="263747" cy="400141"/>
                </a:xfrm>
                <a:prstGeom prst="can">
                  <a:avLst>
                    <a:gd name="adj" fmla="val 30705"/>
                  </a:avLst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  <a:tailEnd type="stealt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cxnSp>
              <p:nvCxnSpPr>
                <p:cNvPr id="65" name="Přímá spojnice 64">
                  <a:extLst>
                    <a:ext uri="{FF2B5EF4-FFF2-40B4-BE49-F238E27FC236}">
                      <a16:creationId xmlns:a16="http://schemas.microsoft.com/office/drawing/2014/main" id="{BA1DB8A7-96C9-4A57-948F-37E17EC38259}"/>
                    </a:ext>
                  </a:extLst>
                </p:cNvPr>
                <p:cNvCxnSpPr>
                  <a:stCxn id="64" idx="1"/>
                </p:cNvCxnSpPr>
                <p:nvPr/>
              </p:nvCxnSpPr>
              <p:spPr>
                <a:xfrm flipV="1">
                  <a:off x="1982421" y="3380961"/>
                  <a:ext cx="1143988" cy="122026"/>
                </a:xfrm>
                <a:prstGeom prst="line">
                  <a:avLst/>
                </a:prstGeom>
                <a:noFill/>
                <a:ln w="76200" cap="rnd">
                  <a:solidFill>
                    <a:schemeClr val="bg1"/>
                  </a:solidFill>
                  <a:tailEnd type="stealth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flat" dir="t"/>
                </a:scene3d>
                <a:sp3d contourW="12700" prstMaterial="powder">
                  <a:bevelT w="152400" h="50800" prst="softRound"/>
                  <a:contourClr>
                    <a:srgbClr val="FFFF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5E7D555A-CFF5-420D-A270-F87F9F0AF8CB}"/>
                  </a:ext>
                </a:extLst>
              </p:cNvPr>
              <p:cNvCxnSpPr>
                <a:stCxn id="59" idx="1"/>
              </p:cNvCxnSpPr>
              <p:nvPr/>
            </p:nvCxnSpPr>
            <p:spPr>
              <a:xfrm flipV="1">
                <a:off x="2296267" y="1954554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9" name="Výbuch 2 79">
                <a:extLst>
                  <a:ext uri="{FF2B5EF4-FFF2-40B4-BE49-F238E27FC236}">
                    <a16:creationId xmlns:a16="http://schemas.microsoft.com/office/drawing/2014/main" id="{01592786-54AC-4EC4-B111-D86A97BADDFB}"/>
                  </a:ext>
                </a:extLst>
              </p:cNvPr>
              <p:cNvSpPr/>
              <p:nvPr/>
            </p:nvSpPr>
            <p:spPr>
              <a:xfrm rot="15723994">
                <a:off x="2143670" y="2787618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60" name="Skupina 80">
                <a:extLst>
                  <a:ext uri="{FF2B5EF4-FFF2-40B4-BE49-F238E27FC236}">
                    <a16:creationId xmlns:a16="http://schemas.microsoft.com/office/drawing/2014/main" id="{666C863B-8721-4F8B-9AD9-B723EE45C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0395" y="2574083"/>
                <a:ext cx="659709" cy="648796"/>
                <a:chOff x="1950397" y="2574083"/>
                <a:chExt cx="659709" cy="648796"/>
              </a:xfrm>
            </p:grpSpPr>
            <p:sp>
              <p:nvSpPr>
                <p:cNvPr id="62" name="Volný tvar 82">
                  <a:extLst>
                    <a:ext uri="{FF2B5EF4-FFF2-40B4-BE49-F238E27FC236}">
                      <a16:creationId xmlns:a16="http://schemas.microsoft.com/office/drawing/2014/main" id="{D78EA3BE-4829-4265-A853-0E943F0AAB0F}"/>
                    </a:ext>
                  </a:extLst>
                </p:cNvPr>
                <p:cNvSpPr/>
                <p:nvPr/>
              </p:nvSpPr>
              <p:spPr>
                <a:xfrm>
                  <a:off x="1950397" y="2577495"/>
                  <a:ext cx="659709" cy="645384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  <a:gd name="connsiteX0" fmla="*/ 405387 w 405387"/>
                    <a:gd name="connsiteY0" fmla="*/ 12782 h 1356408"/>
                    <a:gd name="connsiteX1" fmla="*/ 373148 w 405387"/>
                    <a:gd name="connsiteY1" fmla="*/ 923588 h 1356408"/>
                    <a:gd name="connsiteX2" fmla="*/ 176787 w 405387"/>
                    <a:gd name="connsiteY2" fmla="*/ 1355807 h 1356408"/>
                    <a:gd name="connsiteX3" fmla="*/ 14862 w 405387"/>
                    <a:gd name="connsiteY3" fmla="*/ 841457 h 1356408"/>
                    <a:gd name="connsiteX4" fmla="*/ 14862 w 405387"/>
                    <a:gd name="connsiteY4" fmla="*/ 3257 h 1356408"/>
                    <a:gd name="connsiteX5" fmla="*/ 405387 w 405387"/>
                    <a:gd name="connsiteY5" fmla="*/ 12782 h 1356408"/>
                    <a:gd name="connsiteX0" fmla="*/ 405387 w 406388"/>
                    <a:gd name="connsiteY0" fmla="*/ 12782 h 1356154"/>
                    <a:gd name="connsiteX1" fmla="*/ 373148 w 406388"/>
                    <a:gd name="connsiteY1" fmla="*/ 923588 h 1356154"/>
                    <a:gd name="connsiteX2" fmla="*/ 176787 w 406388"/>
                    <a:gd name="connsiteY2" fmla="*/ 1355807 h 1356154"/>
                    <a:gd name="connsiteX3" fmla="*/ 14862 w 406388"/>
                    <a:gd name="connsiteY3" fmla="*/ 841457 h 1356154"/>
                    <a:gd name="connsiteX4" fmla="*/ 14862 w 406388"/>
                    <a:gd name="connsiteY4" fmla="*/ 3257 h 1356154"/>
                    <a:gd name="connsiteX5" fmla="*/ 405387 w 406388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436352 w 437353"/>
                    <a:gd name="connsiteY0" fmla="*/ 12782 h 1356154"/>
                    <a:gd name="connsiteX1" fmla="*/ 404113 w 437353"/>
                    <a:gd name="connsiteY1" fmla="*/ 923588 h 1356154"/>
                    <a:gd name="connsiteX2" fmla="*/ 207752 w 437353"/>
                    <a:gd name="connsiteY2" fmla="*/ 1355807 h 1356154"/>
                    <a:gd name="connsiteX3" fmla="*/ 45827 w 437353"/>
                    <a:gd name="connsiteY3" fmla="*/ 841457 h 1356154"/>
                    <a:gd name="connsiteX4" fmla="*/ 45827 w 437353"/>
                    <a:gd name="connsiteY4" fmla="*/ 3257 h 1356154"/>
                    <a:gd name="connsiteX5" fmla="*/ 436352 w 437353"/>
                    <a:gd name="connsiteY5" fmla="*/ 12782 h 1356154"/>
                    <a:gd name="connsiteX0" fmla="*/ 402774 w 403775"/>
                    <a:gd name="connsiteY0" fmla="*/ 12782 h 1355926"/>
                    <a:gd name="connsiteX1" fmla="*/ 370535 w 403775"/>
                    <a:gd name="connsiteY1" fmla="*/ 923588 h 1355926"/>
                    <a:gd name="connsiteX2" fmla="*/ 174174 w 403775"/>
                    <a:gd name="connsiteY2" fmla="*/ 1355807 h 1355926"/>
                    <a:gd name="connsiteX3" fmla="*/ 70855 w 403775"/>
                    <a:gd name="connsiteY3" fmla="*/ 875964 h 1355926"/>
                    <a:gd name="connsiteX4" fmla="*/ 12249 w 403775"/>
                    <a:gd name="connsiteY4" fmla="*/ 3257 h 1355926"/>
                    <a:gd name="connsiteX5" fmla="*/ 402774 w 403775"/>
                    <a:gd name="connsiteY5" fmla="*/ 12782 h 1355926"/>
                    <a:gd name="connsiteX0" fmla="*/ 402774 w 403775"/>
                    <a:gd name="connsiteY0" fmla="*/ 12782 h 1355862"/>
                    <a:gd name="connsiteX1" fmla="*/ 370535 w 403775"/>
                    <a:gd name="connsiteY1" fmla="*/ 923588 h 1355862"/>
                    <a:gd name="connsiteX2" fmla="*/ 174174 w 403775"/>
                    <a:gd name="connsiteY2" fmla="*/ 1355807 h 1355862"/>
                    <a:gd name="connsiteX3" fmla="*/ 70855 w 403775"/>
                    <a:gd name="connsiteY3" fmla="*/ 962228 h 1355862"/>
                    <a:gd name="connsiteX4" fmla="*/ 12249 w 403775"/>
                    <a:gd name="connsiteY4" fmla="*/ 3257 h 1355862"/>
                    <a:gd name="connsiteX5" fmla="*/ 402774 w 403775"/>
                    <a:gd name="connsiteY5" fmla="*/ 12782 h 1355862"/>
                    <a:gd name="connsiteX0" fmla="*/ 402774 w 405650"/>
                    <a:gd name="connsiteY0" fmla="*/ 12782 h 1061336"/>
                    <a:gd name="connsiteX1" fmla="*/ 370535 w 405650"/>
                    <a:gd name="connsiteY1" fmla="*/ 923588 h 1061336"/>
                    <a:gd name="connsiteX2" fmla="*/ 70855 w 405650"/>
                    <a:gd name="connsiteY2" fmla="*/ 962228 h 1061336"/>
                    <a:gd name="connsiteX3" fmla="*/ 12249 w 405650"/>
                    <a:gd name="connsiteY3" fmla="*/ 3257 h 1061336"/>
                    <a:gd name="connsiteX4" fmla="*/ 402774 w 405650"/>
                    <a:gd name="connsiteY4" fmla="*/ 12782 h 1061336"/>
                    <a:gd name="connsiteX0" fmla="*/ 402774 w 405650"/>
                    <a:gd name="connsiteY0" fmla="*/ 12782 h 1050570"/>
                    <a:gd name="connsiteX1" fmla="*/ 370535 w 405650"/>
                    <a:gd name="connsiteY1" fmla="*/ 923588 h 1050570"/>
                    <a:gd name="connsiteX2" fmla="*/ 70855 w 405650"/>
                    <a:gd name="connsiteY2" fmla="*/ 944976 h 1050570"/>
                    <a:gd name="connsiteX3" fmla="*/ 12249 w 405650"/>
                    <a:gd name="connsiteY3" fmla="*/ 3257 h 1050570"/>
                    <a:gd name="connsiteX4" fmla="*/ 402774 w 405650"/>
                    <a:gd name="connsiteY4" fmla="*/ 12782 h 1050570"/>
                    <a:gd name="connsiteX0" fmla="*/ 394110 w 396986"/>
                    <a:gd name="connsiteY0" fmla="*/ 12782 h 1013898"/>
                    <a:gd name="connsiteX1" fmla="*/ 361871 w 396986"/>
                    <a:gd name="connsiteY1" fmla="*/ 923588 h 1013898"/>
                    <a:gd name="connsiteX2" fmla="*/ 62191 w 396986"/>
                    <a:gd name="connsiteY2" fmla="*/ 944976 h 1013898"/>
                    <a:gd name="connsiteX3" fmla="*/ 3585 w 396986"/>
                    <a:gd name="connsiteY3" fmla="*/ 3257 h 1013898"/>
                    <a:gd name="connsiteX4" fmla="*/ 394110 w 396986"/>
                    <a:gd name="connsiteY4" fmla="*/ 12782 h 1013898"/>
                    <a:gd name="connsiteX0" fmla="*/ 394060 w 394060"/>
                    <a:gd name="connsiteY0" fmla="*/ 12782 h 1050570"/>
                    <a:gd name="connsiteX1" fmla="*/ 338379 w 394060"/>
                    <a:gd name="connsiteY1" fmla="*/ 923588 h 1050570"/>
                    <a:gd name="connsiteX2" fmla="*/ 62141 w 394060"/>
                    <a:gd name="connsiteY2" fmla="*/ 944976 h 1050570"/>
                    <a:gd name="connsiteX3" fmla="*/ 3535 w 394060"/>
                    <a:gd name="connsiteY3" fmla="*/ 3257 h 1050570"/>
                    <a:gd name="connsiteX4" fmla="*/ 394060 w 394060"/>
                    <a:gd name="connsiteY4" fmla="*/ 12782 h 1050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60" h="1050570">
                      <a:moveTo>
                        <a:pt x="394060" y="12782"/>
                      </a:moveTo>
                      <a:cubicBezTo>
                        <a:pt x="389297" y="277894"/>
                        <a:pt x="393699" y="768222"/>
                        <a:pt x="338379" y="923588"/>
                      </a:cubicBezTo>
                      <a:cubicBezTo>
                        <a:pt x="283059" y="1078954"/>
                        <a:pt x="117948" y="1098365"/>
                        <a:pt x="62141" y="944976"/>
                      </a:cubicBezTo>
                      <a:cubicBezTo>
                        <a:pt x="6334" y="791588"/>
                        <a:pt x="-7577" y="128669"/>
                        <a:pt x="3535" y="3257"/>
                      </a:cubicBezTo>
                      <a:cubicBezTo>
                        <a:pt x="224197" y="11195"/>
                        <a:pt x="179748" y="-14205"/>
                        <a:pt x="394060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63" name="Volný tvar 83">
                  <a:extLst>
                    <a:ext uri="{FF2B5EF4-FFF2-40B4-BE49-F238E27FC236}">
                      <a16:creationId xmlns:a16="http://schemas.microsoft.com/office/drawing/2014/main" id="{F0738670-722F-4015-B7CF-27E9B610C72C}"/>
                    </a:ext>
                  </a:extLst>
                </p:cNvPr>
                <p:cNvSpPr/>
                <p:nvPr/>
              </p:nvSpPr>
              <p:spPr>
                <a:xfrm>
                  <a:off x="2001328" y="2574083"/>
                  <a:ext cx="552091" cy="555089"/>
                </a:xfrm>
                <a:custGeom>
                  <a:avLst/>
                  <a:gdLst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113289 h 1427928"/>
                    <a:gd name="connsiteX1" fmla="*/ 421733 w 452777"/>
                    <a:gd name="connsiteY1" fmla="*/ 865764 h 1427928"/>
                    <a:gd name="connsiteX2" fmla="*/ 212183 w 452777"/>
                    <a:gd name="connsiteY2" fmla="*/ 1427739 h 1427928"/>
                    <a:gd name="connsiteX3" fmla="*/ 21683 w 452777"/>
                    <a:gd name="connsiteY3" fmla="*/ 808614 h 1427928"/>
                    <a:gd name="connsiteX4" fmla="*/ 50258 w 452777"/>
                    <a:gd name="connsiteY4" fmla="*/ 75189 h 1427928"/>
                    <a:gd name="connsiteX5" fmla="*/ 412208 w 452777"/>
                    <a:gd name="connsiteY5" fmla="*/ 113289 h 1427928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68047 h 1382686"/>
                    <a:gd name="connsiteX1" fmla="*/ 421733 w 452777"/>
                    <a:gd name="connsiteY1" fmla="*/ 820522 h 1382686"/>
                    <a:gd name="connsiteX2" fmla="*/ 212183 w 452777"/>
                    <a:gd name="connsiteY2" fmla="*/ 1382497 h 1382686"/>
                    <a:gd name="connsiteX3" fmla="*/ 21683 w 452777"/>
                    <a:gd name="connsiteY3" fmla="*/ 763372 h 1382686"/>
                    <a:gd name="connsiteX4" fmla="*/ 50258 w 452777"/>
                    <a:gd name="connsiteY4" fmla="*/ 29947 h 1382686"/>
                    <a:gd name="connsiteX5" fmla="*/ 412208 w 452777"/>
                    <a:gd name="connsiteY5" fmla="*/ 68047 h 1382686"/>
                    <a:gd name="connsiteX0" fmla="*/ 412208 w 452777"/>
                    <a:gd name="connsiteY0" fmla="*/ 38100 h 1352739"/>
                    <a:gd name="connsiteX1" fmla="*/ 421733 w 452777"/>
                    <a:gd name="connsiteY1" fmla="*/ 790575 h 1352739"/>
                    <a:gd name="connsiteX2" fmla="*/ 212183 w 452777"/>
                    <a:gd name="connsiteY2" fmla="*/ 1352550 h 1352739"/>
                    <a:gd name="connsiteX3" fmla="*/ 21683 w 452777"/>
                    <a:gd name="connsiteY3" fmla="*/ 733425 h 1352739"/>
                    <a:gd name="connsiteX4" fmla="*/ 50258 w 452777"/>
                    <a:gd name="connsiteY4" fmla="*/ 0 h 1352739"/>
                    <a:gd name="connsiteX5" fmla="*/ 412208 w 452777"/>
                    <a:gd name="connsiteY5" fmla="*/ 38100 h 1352739"/>
                    <a:gd name="connsiteX0" fmla="*/ 440783 w 472027"/>
                    <a:gd name="connsiteY0" fmla="*/ 12782 h 1355998"/>
                    <a:gd name="connsiteX1" fmla="*/ 421733 w 472027"/>
                    <a:gd name="connsiteY1" fmla="*/ 793832 h 1355998"/>
                    <a:gd name="connsiteX2" fmla="*/ 212183 w 472027"/>
                    <a:gd name="connsiteY2" fmla="*/ 1355807 h 1355998"/>
                    <a:gd name="connsiteX3" fmla="*/ 21683 w 472027"/>
                    <a:gd name="connsiteY3" fmla="*/ 736682 h 1355998"/>
                    <a:gd name="connsiteX4" fmla="*/ 50258 w 472027"/>
                    <a:gd name="connsiteY4" fmla="*/ 3257 h 1355998"/>
                    <a:gd name="connsiteX5" fmla="*/ 440783 w 472027"/>
                    <a:gd name="connsiteY5" fmla="*/ 12782 h 1355998"/>
                    <a:gd name="connsiteX0" fmla="*/ 440783 w 443819"/>
                    <a:gd name="connsiteY0" fmla="*/ 12782 h 1355998"/>
                    <a:gd name="connsiteX1" fmla="*/ 421733 w 443819"/>
                    <a:gd name="connsiteY1" fmla="*/ 793832 h 1355998"/>
                    <a:gd name="connsiteX2" fmla="*/ 212183 w 443819"/>
                    <a:gd name="connsiteY2" fmla="*/ 1355807 h 1355998"/>
                    <a:gd name="connsiteX3" fmla="*/ 21683 w 443819"/>
                    <a:gd name="connsiteY3" fmla="*/ 736682 h 1355998"/>
                    <a:gd name="connsiteX4" fmla="*/ 50258 w 443819"/>
                    <a:gd name="connsiteY4" fmla="*/ 3257 h 1355998"/>
                    <a:gd name="connsiteX5" fmla="*/ 440783 w 443819"/>
                    <a:gd name="connsiteY5" fmla="*/ 12782 h 1355998"/>
                    <a:gd name="connsiteX0" fmla="*/ 428934 w 431970"/>
                    <a:gd name="connsiteY0" fmla="*/ 12782 h 1355998"/>
                    <a:gd name="connsiteX1" fmla="*/ 409884 w 431970"/>
                    <a:gd name="connsiteY1" fmla="*/ 793832 h 1355998"/>
                    <a:gd name="connsiteX2" fmla="*/ 200334 w 431970"/>
                    <a:gd name="connsiteY2" fmla="*/ 1355807 h 1355998"/>
                    <a:gd name="connsiteX3" fmla="*/ 9834 w 431970"/>
                    <a:gd name="connsiteY3" fmla="*/ 736682 h 1355998"/>
                    <a:gd name="connsiteX4" fmla="*/ 38409 w 431970"/>
                    <a:gd name="connsiteY4" fmla="*/ 3257 h 1355998"/>
                    <a:gd name="connsiteX5" fmla="*/ 428934 w 431970"/>
                    <a:gd name="connsiteY5" fmla="*/ 12782 h 1355998"/>
                    <a:gd name="connsiteX0" fmla="*/ 427661 w 430697"/>
                    <a:gd name="connsiteY0" fmla="*/ 12782 h 1355998"/>
                    <a:gd name="connsiteX1" fmla="*/ 408611 w 430697"/>
                    <a:gd name="connsiteY1" fmla="*/ 793832 h 1355998"/>
                    <a:gd name="connsiteX2" fmla="*/ 199061 w 430697"/>
                    <a:gd name="connsiteY2" fmla="*/ 1355807 h 1355998"/>
                    <a:gd name="connsiteX3" fmla="*/ 8561 w 430697"/>
                    <a:gd name="connsiteY3" fmla="*/ 736682 h 1355998"/>
                    <a:gd name="connsiteX4" fmla="*/ 37136 w 430697"/>
                    <a:gd name="connsiteY4" fmla="*/ 3257 h 1355998"/>
                    <a:gd name="connsiteX5" fmla="*/ 427661 w 430697"/>
                    <a:gd name="connsiteY5" fmla="*/ 12782 h 1355998"/>
                    <a:gd name="connsiteX0" fmla="*/ 405387 w 408423"/>
                    <a:gd name="connsiteY0" fmla="*/ 12782 h 1355962"/>
                    <a:gd name="connsiteX1" fmla="*/ 386337 w 408423"/>
                    <a:gd name="connsiteY1" fmla="*/ 793832 h 1355962"/>
                    <a:gd name="connsiteX2" fmla="*/ 176787 w 408423"/>
                    <a:gd name="connsiteY2" fmla="*/ 1355807 h 1355962"/>
                    <a:gd name="connsiteX3" fmla="*/ 14862 w 408423"/>
                    <a:gd name="connsiteY3" fmla="*/ 841457 h 1355962"/>
                    <a:gd name="connsiteX4" fmla="*/ 14862 w 408423"/>
                    <a:gd name="connsiteY4" fmla="*/ 3257 h 1355962"/>
                    <a:gd name="connsiteX5" fmla="*/ 405387 w 408423"/>
                    <a:gd name="connsiteY5" fmla="*/ 12782 h 1355962"/>
                    <a:gd name="connsiteX0" fmla="*/ 405387 w 405387"/>
                    <a:gd name="connsiteY0" fmla="*/ 12782 h 1355990"/>
                    <a:gd name="connsiteX1" fmla="*/ 367287 w 405387"/>
                    <a:gd name="connsiteY1" fmla="*/ 889082 h 1355990"/>
                    <a:gd name="connsiteX2" fmla="*/ 176787 w 405387"/>
                    <a:gd name="connsiteY2" fmla="*/ 1355807 h 1355990"/>
                    <a:gd name="connsiteX3" fmla="*/ 14862 w 405387"/>
                    <a:gd name="connsiteY3" fmla="*/ 841457 h 1355990"/>
                    <a:gd name="connsiteX4" fmla="*/ 14862 w 405387"/>
                    <a:gd name="connsiteY4" fmla="*/ 3257 h 1355990"/>
                    <a:gd name="connsiteX5" fmla="*/ 405387 w 405387"/>
                    <a:gd name="connsiteY5" fmla="*/ 12782 h 1355990"/>
                    <a:gd name="connsiteX0" fmla="*/ 405387 w 405387"/>
                    <a:gd name="connsiteY0" fmla="*/ 12782 h 1356408"/>
                    <a:gd name="connsiteX1" fmla="*/ 373148 w 405387"/>
                    <a:gd name="connsiteY1" fmla="*/ 923588 h 1356408"/>
                    <a:gd name="connsiteX2" fmla="*/ 176787 w 405387"/>
                    <a:gd name="connsiteY2" fmla="*/ 1355807 h 1356408"/>
                    <a:gd name="connsiteX3" fmla="*/ 14862 w 405387"/>
                    <a:gd name="connsiteY3" fmla="*/ 841457 h 1356408"/>
                    <a:gd name="connsiteX4" fmla="*/ 14862 w 405387"/>
                    <a:gd name="connsiteY4" fmla="*/ 3257 h 1356408"/>
                    <a:gd name="connsiteX5" fmla="*/ 405387 w 405387"/>
                    <a:gd name="connsiteY5" fmla="*/ 12782 h 1356408"/>
                    <a:gd name="connsiteX0" fmla="*/ 405387 w 406388"/>
                    <a:gd name="connsiteY0" fmla="*/ 12782 h 1356154"/>
                    <a:gd name="connsiteX1" fmla="*/ 373148 w 406388"/>
                    <a:gd name="connsiteY1" fmla="*/ 923588 h 1356154"/>
                    <a:gd name="connsiteX2" fmla="*/ 176787 w 406388"/>
                    <a:gd name="connsiteY2" fmla="*/ 1355807 h 1356154"/>
                    <a:gd name="connsiteX3" fmla="*/ 14862 w 406388"/>
                    <a:gd name="connsiteY3" fmla="*/ 841457 h 1356154"/>
                    <a:gd name="connsiteX4" fmla="*/ 14862 w 406388"/>
                    <a:gd name="connsiteY4" fmla="*/ 3257 h 1356154"/>
                    <a:gd name="connsiteX5" fmla="*/ 405387 w 406388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398233 w 399234"/>
                    <a:gd name="connsiteY0" fmla="*/ 12782 h 1356154"/>
                    <a:gd name="connsiteX1" fmla="*/ 365994 w 399234"/>
                    <a:gd name="connsiteY1" fmla="*/ 923588 h 1356154"/>
                    <a:gd name="connsiteX2" fmla="*/ 169633 w 399234"/>
                    <a:gd name="connsiteY2" fmla="*/ 1355807 h 1356154"/>
                    <a:gd name="connsiteX3" fmla="*/ 7708 w 399234"/>
                    <a:gd name="connsiteY3" fmla="*/ 841457 h 1356154"/>
                    <a:gd name="connsiteX4" fmla="*/ 7708 w 399234"/>
                    <a:gd name="connsiteY4" fmla="*/ 3257 h 1356154"/>
                    <a:gd name="connsiteX5" fmla="*/ 398233 w 399234"/>
                    <a:gd name="connsiteY5" fmla="*/ 12782 h 1356154"/>
                    <a:gd name="connsiteX0" fmla="*/ 436352 w 437353"/>
                    <a:gd name="connsiteY0" fmla="*/ 12782 h 1356154"/>
                    <a:gd name="connsiteX1" fmla="*/ 404113 w 437353"/>
                    <a:gd name="connsiteY1" fmla="*/ 923588 h 1356154"/>
                    <a:gd name="connsiteX2" fmla="*/ 207752 w 437353"/>
                    <a:gd name="connsiteY2" fmla="*/ 1355807 h 1356154"/>
                    <a:gd name="connsiteX3" fmla="*/ 45827 w 437353"/>
                    <a:gd name="connsiteY3" fmla="*/ 841457 h 1356154"/>
                    <a:gd name="connsiteX4" fmla="*/ 45827 w 437353"/>
                    <a:gd name="connsiteY4" fmla="*/ 3257 h 1356154"/>
                    <a:gd name="connsiteX5" fmla="*/ 436352 w 437353"/>
                    <a:gd name="connsiteY5" fmla="*/ 12782 h 1356154"/>
                    <a:gd name="connsiteX0" fmla="*/ 402774 w 403775"/>
                    <a:gd name="connsiteY0" fmla="*/ 12782 h 1355926"/>
                    <a:gd name="connsiteX1" fmla="*/ 370535 w 403775"/>
                    <a:gd name="connsiteY1" fmla="*/ 923588 h 1355926"/>
                    <a:gd name="connsiteX2" fmla="*/ 174174 w 403775"/>
                    <a:gd name="connsiteY2" fmla="*/ 1355807 h 1355926"/>
                    <a:gd name="connsiteX3" fmla="*/ 70855 w 403775"/>
                    <a:gd name="connsiteY3" fmla="*/ 875964 h 1355926"/>
                    <a:gd name="connsiteX4" fmla="*/ 12249 w 403775"/>
                    <a:gd name="connsiteY4" fmla="*/ 3257 h 1355926"/>
                    <a:gd name="connsiteX5" fmla="*/ 402774 w 403775"/>
                    <a:gd name="connsiteY5" fmla="*/ 12782 h 1355926"/>
                    <a:gd name="connsiteX0" fmla="*/ 402774 w 403775"/>
                    <a:gd name="connsiteY0" fmla="*/ 12782 h 1355862"/>
                    <a:gd name="connsiteX1" fmla="*/ 370535 w 403775"/>
                    <a:gd name="connsiteY1" fmla="*/ 923588 h 1355862"/>
                    <a:gd name="connsiteX2" fmla="*/ 174174 w 403775"/>
                    <a:gd name="connsiteY2" fmla="*/ 1355807 h 1355862"/>
                    <a:gd name="connsiteX3" fmla="*/ 70855 w 403775"/>
                    <a:gd name="connsiteY3" fmla="*/ 962228 h 1355862"/>
                    <a:gd name="connsiteX4" fmla="*/ 12249 w 403775"/>
                    <a:gd name="connsiteY4" fmla="*/ 3257 h 1355862"/>
                    <a:gd name="connsiteX5" fmla="*/ 402774 w 403775"/>
                    <a:gd name="connsiteY5" fmla="*/ 12782 h 1355862"/>
                    <a:gd name="connsiteX0" fmla="*/ 402774 w 405650"/>
                    <a:gd name="connsiteY0" fmla="*/ 12782 h 1061336"/>
                    <a:gd name="connsiteX1" fmla="*/ 370535 w 405650"/>
                    <a:gd name="connsiteY1" fmla="*/ 923588 h 1061336"/>
                    <a:gd name="connsiteX2" fmla="*/ 70855 w 405650"/>
                    <a:gd name="connsiteY2" fmla="*/ 962228 h 1061336"/>
                    <a:gd name="connsiteX3" fmla="*/ 12249 w 405650"/>
                    <a:gd name="connsiteY3" fmla="*/ 3257 h 1061336"/>
                    <a:gd name="connsiteX4" fmla="*/ 402774 w 405650"/>
                    <a:gd name="connsiteY4" fmla="*/ 12782 h 1061336"/>
                    <a:gd name="connsiteX0" fmla="*/ 402774 w 405650"/>
                    <a:gd name="connsiteY0" fmla="*/ 12782 h 1050570"/>
                    <a:gd name="connsiteX1" fmla="*/ 370535 w 405650"/>
                    <a:gd name="connsiteY1" fmla="*/ 923588 h 1050570"/>
                    <a:gd name="connsiteX2" fmla="*/ 70855 w 405650"/>
                    <a:gd name="connsiteY2" fmla="*/ 944976 h 1050570"/>
                    <a:gd name="connsiteX3" fmla="*/ 12249 w 405650"/>
                    <a:gd name="connsiteY3" fmla="*/ 3257 h 1050570"/>
                    <a:gd name="connsiteX4" fmla="*/ 402774 w 405650"/>
                    <a:gd name="connsiteY4" fmla="*/ 12782 h 1050570"/>
                    <a:gd name="connsiteX0" fmla="*/ 394110 w 396986"/>
                    <a:gd name="connsiteY0" fmla="*/ 12782 h 1013898"/>
                    <a:gd name="connsiteX1" fmla="*/ 361871 w 396986"/>
                    <a:gd name="connsiteY1" fmla="*/ 923588 h 1013898"/>
                    <a:gd name="connsiteX2" fmla="*/ 62191 w 396986"/>
                    <a:gd name="connsiteY2" fmla="*/ 944976 h 1013898"/>
                    <a:gd name="connsiteX3" fmla="*/ 3585 w 396986"/>
                    <a:gd name="connsiteY3" fmla="*/ 3257 h 1013898"/>
                    <a:gd name="connsiteX4" fmla="*/ 394110 w 396986"/>
                    <a:gd name="connsiteY4" fmla="*/ 12782 h 1013898"/>
                    <a:gd name="connsiteX0" fmla="*/ 394060 w 394060"/>
                    <a:gd name="connsiteY0" fmla="*/ 12782 h 1050570"/>
                    <a:gd name="connsiteX1" fmla="*/ 338379 w 394060"/>
                    <a:gd name="connsiteY1" fmla="*/ 923588 h 1050570"/>
                    <a:gd name="connsiteX2" fmla="*/ 62141 w 394060"/>
                    <a:gd name="connsiteY2" fmla="*/ 944976 h 1050570"/>
                    <a:gd name="connsiteX3" fmla="*/ 3535 w 394060"/>
                    <a:gd name="connsiteY3" fmla="*/ 3257 h 1050570"/>
                    <a:gd name="connsiteX4" fmla="*/ 394060 w 394060"/>
                    <a:gd name="connsiteY4" fmla="*/ 12782 h 1050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4060" h="1050570">
                      <a:moveTo>
                        <a:pt x="394060" y="12782"/>
                      </a:moveTo>
                      <a:cubicBezTo>
                        <a:pt x="389297" y="277894"/>
                        <a:pt x="393699" y="768222"/>
                        <a:pt x="338379" y="923588"/>
                      </a:cubicBezTo>
                      <a:cubicBezTo>
                        <a:pt x="283059" y="1078954"/>
                        <a:pt x="117948" y="1098365"/>
                        <a:pt x="62141" y="944976"/>
                      </a:cubicBezTo>
                      <a:cubicBezTo>
                        <a:pt x="6334" y="791588"/>
                        <a:pt x="-7577" y="128669"/>
                        <a:pt x="3535" y="3257"/>
                      </a:cubicBezTo>
                      <a:cubicBezTo>
                        <a:pt x="224197" y="11195"/>
                        <a:pt x="179748" y="-14205"/>
                        <a:pt x="394060" y="12782"/>
                      </a:cubicBezTo>
                      <a:close/>
                    </a:path>
                  </a:pathLst>
                </a:custGeom>
                <a:solidFill>
                  <a:srgbClr val="57D3F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61" name="TextovéPole 81">
                <a:extLst>
                  <a:ext uri="{FF2B5EF4-FFF2-40B4-BE49-F238E27FC236}">
                    <a16:creationId xmlns:a16="http://schemas.microsoft.com/office/drawing/2014/main" id="{70043340-C1C3-4A9F-B532-C9710B5C8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3084" y="1206663"/>
                <a:ext cx="925199" cy="48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SVĚTELNÝ ZDROJ</a:t>
                </a:r>
              </a:p>
            </p:txBody>
          </p:sp>
        </p:grpSp>
        <p:grpSp>
          <p:nvGrpSpPr>
            <p:cNvPr id="10" name="Skupina 30">
              <a:extLst>
                <a:ext uri="{FF2B5EF4-FFF2-40B4-BE49-F238E27FC236}">
                  <a16:creationId xmlns:a16="http://schemas.microsoft.com/office/drawing/2014/main" id="{F0123481-145F-46D1-8C07-9DE4241BD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772" y="1406591"/>
              <a:ext cx="1228499" cy="1667104"/>
              <a:chOff x="3966772" y="1262929"/>
              <a:chExt cx="1228499" cy="1667104"/>
            </a:xfrm>
          </p:grpSpPr>
          <p:grpSp>
            <p:nvGrpSpPr>
              <p:cNvPr id="32" name="Skupina 52">
                <a:extLst>
                  <a:ext uri="{FF2B5EF4-FFF2-40B4-BE49-F238E27FC236}">
                    <a16:creationId xmlns:a16="http://schemas.microsoft.com/office/drawing/2014/main" id="{640B6F3F-0557-4E84-A1DB-5FBE47FDE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6772" y="1909985"/>
                <a:ext cx="1048659" cy="1020048"/>
                <a:chOff x="4041701" y="1904621"/>
                <a:chExt cx="1048659" cy="1020048"/>
              </a:xfrm>
            </p:grpSpPr>
            <p:grpSp>
              <p:nvGrpSpPr>
                <p:cNvPr id="39" name="Skupina 59">
                  <a:extLst>
                    <a:ext uri="{FF2B5EF4-FFF2-40B4-BE49-F238E27FC236}">
                      <a16:creationId xmlns:a16="http://schemas.microsoft.com/office/drawing/2014/main" id="{4812912E-8AEB-4E39-92E6-124C9B3FE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7233" y="2263877"/>
                  <a:ext cx="931605" cy="512884"/>
                  <a:chOff x="4127233" y="2263877"/>
                  <a:chExt cx="931605" cy="512884"/>
                </a:xfrm>
              </p:grpSpPr>
              <p:sp>
                <p:nvSpPr>
                  <p:cNvPr id="43" name="Volný tvar 63">
                    <a:extLst>
                      <a:ext uri="{FF2B5EF4-FFF2-40B4-BE49-F238E27FC236}">
                        <a16:creationId xmlns:a16="http://schemas.microsoft.com/office/drawing/2014/main" id="{031DD7B8-AF72-4212-8315-4EA696B72C36}"/>
                      </a:ext>
                    </a:extLst>
                  </p:cNvPr>
                  <p:cNvSpPr/>
                  <p:nvPr/>
                </p:nvSpPr>
                <p:spPr>
                  <a:xfrm>
                    <a:off x="4127233" y="2264055"/>
                    <a:ext cx="877592" cy="512706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44" name="Skupina 64">
                    <a:extLst>
                      <a:ext uri="{FF2B5EF4-FFF2-40B4-BE49-F238E27FC236}">
                        <a16:creationId xmlns:a16="http://schemas.microsoft.com/office/drawing/2014/main" id="{D070F8D5-66DD-48E0-9650-52BDF6CFEA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0285" y="2263877"/>
                    <a:ext cx="838553" cy="498605"/>
                    <a:chOff x="4220285" y="2263877"/>
                    <a:chExt cx="838553" cy="498605"/>
                  </a:xfrm>
                </p:grpSpPr>
                <p:grpSp>
                  <p:nvGrpSpPr>
                    <p:cNvPr id="45" name="Skupina 65">
                      <a:extLst>
                        <a:ext uri="{FF2B5EF4-FFF2-40B4-BE49-F238E27FC236}">
                          <a16:creationId xmlns:a16="http://schemas.microsoft.com/office/drawing/2014/main" id="{17684B85-8FAE-4D4A-843B-BC3F984E5C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6672" y="2263877"/>
                      <a:ext cx="130318" cy="498605"/>
                      <a:chOff x="5726323" y="4719637"/>
                      <a:chExt cx="130318" cy="498605"/>
                    </a:xfrm>
                  </p:grpSpPr>
                  <p:sp>
                    <p:nvSpPr>
                      <p:cNvPr id="52" name="Volný tvar 72">
                        <a:extLst>
                          <a:ext uri="{FF2B5EF4-FFF2-40B4-BE49-F238E27FC236}">
                            <a16:creationId xmlns:a16="http://schemas.microsoft.com/office/drawing/2014/main" id="{19D85081-0DE8-4390-A1C3-3CD992C71D9A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74371" y="4942544"/>
                        <a:ext cx="449082" cy="114472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53" name="Volný tvar 73">
                        <a:extLst>
                          <a:ext uri="{FF2B5EF4-FFF2-40B4-BE49-F238E27FC236}">
                            <a16:creationId xmlns:a16="http://schemas.microsoft.com/office/drawing/2014/main" id="{44E04267-5794-4F51-9FC8-0D38F63D51FE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0379" y="4890806"/>
                        <a:ext cx="447835" cy="116907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  <p:grpSp>
                  <p:nvGrpSpPr>
                    <p:cNvPr id="46" name="Skupina 66">
                      <a:extLst>
                        <a:ext uri="{FF2B5EF4-FFF2-40B4-BE49-F238E27FC236}">
                          <a16:creationId xmlns:a16="http://schemas.microsoft.com/office/drawing/2014/main" id="{D9FC88A5-F1C5-4F6D-814F-CE242780A8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-4587859">
                      <a:off x="4404429" y="2195853"/>
                      <a:ext cx="130318" cy="498605"/>
                      <a:chOff x="5726323" y="4719637"/>
                      <a:chExt cx="130318" cy="498605"/>
                    </a:xfrm>
                  </p:grpSpPr>
                  <p:sp>
                    <p:nvSpPr>
                      <p:cNvPr id="50" name="Volný tvar 70">
                        <a:extLst>
                          <a:ext uri="{FF2B5EF4-FFF2-40B4-BE49-F238E27FC236}">
                            <a16:creationId xmlns:a16="http://schemas.microsoft.com/office/drawing/2014/main" id="{86493B4C-2CF3-4D4E-B04D-58B0C82F87A8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4765" y="4929122"/>
                        <a:ext cx="451797" cy="117260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51" name="Volný tvar 71">
                        <a:extLst>
                          <a:ext uri="{FF2B5EF4-FFF2-40B4-BE49-F238E27FC236}">
                            <a16:creationId xmlns:a16="http://schemas.microsoft.com/office/drawing/2014/main" id="{45602FE1-F4B3-499F-9CC6-40F3F6504AD1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50997" y="4877249"/>
                        <a:ext cx="451798" cy="119755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  <p:grpSp>
                  <p:nvGrpSpPr>
                    <p:cNvPr id="47" name="Skupina 67">
                      <a:extLst>
                        <a:ext uri="{FF2B5EF4-FFF2-40B4-BE49-F238E27FC236}">
                          <a16:creationId xmlns:a16="http://schemas.microsoft.com/office/drawing/2014/main" id="{5F313922-A6A0-41C8-8D2E-28E983AB0D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rot="3326309">
                      <a:off x="4743853" y="2264818"/>
                      <a:ext cx="118787" cy="511182"/>
                      <a:chOff x="5726323" y="4719637"/>
                      <a:chExt cx="130318" cy="498605"/>
                    </a:xfrm>
                  </p:grpSpPr>
                  <p:sp>
                    <p:nvSpPr>
                      <p:cNvPr id="48" name="Volný tvar 68">
                        <a:extLst>
                          <a:ext uri="{FF2B5EF4-FFF2-40B4-BE49-F238E27FC236}">
                            <a16:creationId xmlns:a16="http://schemas.microsoft.com/office/drawing/2014/main" id="{A15FFC8C-855A-4D94-9262-CD70FE436306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69275" y="4945388"/>
                        <a:ext cx="448996" cy="112220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  <p:sp>
                    <p:nvSpPr>
                      <p:cNvPr id="49" name="Volný tvar 69">
                        <a:extLst>
                          <a:ext uri="{FF2B5EF4-FFF2-40B4-BE49-F238E27FC236}">
                            <a16:creationId xmlns:a16="http://schemas.microsoft.com/office/drawing/2014/main" id="{89F9E841-24F3-448E-A73E-70114617EB4B}"/>
                          </a:ext>
                        </a:extLst>
                      </p:cNvPr>
                      <p:cNvSpPr/>
                      <p:nvPr/>
                    </p:nvSpPr>
                    <p:spPr>
                      <a:xfrm rot="15475068">
                        <a:off x="5555374" y="4892437"/>
                        <a:ext cx="448996" cy="114958"/>
                      </a:xfrm>
                      <a:custGeom>
                        <a:avLst/>
                        <a:gdLst>
                          <a:gd name="connsiteX0" fmla="*/ 0 w 3638550"/>
                          <a:gd name="connsiteY0" fmla="*/ 495300 h 1162052"/>
                          <a:gd name="connsiteX1" fmla="*/ 276225 w 3638550"/>
                          <a:gd name="connsiteY1" fmla="*/ 114300 h 1162052"/>
                          <a:gd name="connsiteX2" fmla="*/ 828675 w 3638550"/>
                          <a:gd name="connsiteY2" fmla="*/ 1162050 h 1162052"/>
                          <a:gd name="connsiteX3" fmla="*/ 1390650 w 3638550"/>
                          <a:gd name="connsiteY3" fmla="*/ 104775 h 1162052"/>
                          <a:gd name="connsiteX4" fmla="*/ 1924050 w 3638550"/>
                          <a:gd name="connsiteY4" fmla="*/ 1066800 h 1162052"/>
                          <a:gd name="connsiteX5" fmla="*/ 2495550 w 3638550"/>
                          <a:gd name="connsiteY5" fmla="*/ 28575 h 1162052"/>
                          <a:gd name="connsiteX6" fmla="*/ 3095625 w 3638550"/>
                          <a:gd name="connsiteY6" fmla="*/ 1066800 h 1162052"/>
                          <a:gd name="connsiteX7" fmla="*/ 3638550 w 3638550"/>
                          <a:gd name="connsiteY7" fmla="*/ 0 h 1162052"/>
                          <a:gd name="connsiteX0" fmla="*/ 0 w 3609975"/>
                          <a:gd name="connsiteY0" fmla="*/ 466725 h 1133477"/>
                          <a:gd name="connsiteX1" fmla="*/ 276225 w 3609975"/>
                          <a:gd name="connsiteY1" fmla="*/ 85725 h 1133477"/>
                          <a:gd name="connsiteX2" fmla="*/ 828675 w 3609975"/>
                          <a:gd name="connsiteY2" fmla="*/ 1133475 h 1133477"/>
                          <a:gd name="connsiteX3" fmla="*/ 1390650 w 3609975"/>
                          <a:gd name="connsiteY3" fmla="*/ 76200 h 1133477"/>
                          <a:gd name="connsiteX4" fmla="*/ 1924050 w 3609975"/>
                          <a:gd name="connsiteY4" fmla="*/ 1038225 h 1133477"/>
                          <a:gd name="connsiteX5" fmla="*/ 2495550 w 3609975"/>
                          <a:gd name="connsiteY5" fmla="*/ 0 h 1133477"/>
                          <a:gd name="connsiteX6" fmla="*/ 3095625 w 3609975"/>
                          <a:gd name="connsiteY6" fmla="*/ 1038225 h 1133477"/>
                          <a:gd name="connsiteX7" fmla="*/ 3609975 w 3609975"/>
                          <a:gd name="connsiteY7" fmla="*/ 104775 h 1133477"/>
                          <a:gd name="connsiteX0" fmla="*/ 0 w 3648075"/>
                          <a:gd name="connsiteY0" fmla="*/ 466725 h 1133477"/>
                          <a:gd name="connsiteX1" fmla="*/ 276225 w 3648075"/>
                          <a:gd name="connsiteY1" fmla="*/ 85725 h 1133477"/>
                          <a:gd name="connsiteX2" fmla="*/ 828675 w 3648075"/>
                          <a:gd name="connsiteY2" fmla="*/ 1133475 h 1133477"/>
                          <a:gd name="connsiteX3" fmla="*/ 1390650 w 3648075"/>
                          <a:gd name="connsiteY3" fmla="*/ 76200 h 1133477"/>
                          <a:gd name="connsiteX4" fmla="*/ 1924050 w 3648075"/>
                          <a:gd name="connsiteY4" fmla="*/ 1038225 h 1133477"/>
                          <a:gd name="connsiteX5" fmla="*/ 2495550 w 3648075"/>
                          <a:gd name="connsiteY5" fmla="*/ 0 h 1133477"/>
                          <a:gd name="connsiteX6" fmla="*/ 3095625 w 3648075"/>
                          <a:gd name="connsiteY6" fmla="*/ 1038225 h 1133477"/>
                          <a:gd name="connsiteX7" fmla="*/ 3648075 w 3648075"/>
                          <a:gd name="connsiteY7" fmla="*/ 19050 h 1133477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4955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478"/>
                          <a:gd name="connsiteX1" fmla="*/ 276225 w 3648075"/>
                          <a:gd name="connsiteY1" fmla="*/ 85726 h 1133478"/>
                          <a:gd name="connsiteX2" fmla="*/ 828675 w 3648075"/>
                          <a:gd name="connsiteY2" fmla="*/ 1133476 h 1133478"/>
                          <a:gd name="connsiteX3" fmla="*/ 1390650 w 3648075"/>
                          <a:gd name="connsiteY3" fmla="*/ 76201 h 1133478"/>
                          <a:gd name="connsiteX4" fmla="*/ 1924050 w 3648075"/>
                          <a:gd name="connsiteY4" fmla="*/ 1038226 h 1133478"/>
                          <a:gd name="connsiteX5" fmla="*/ 2533650 w 3648075"/>
                          <a:gd name="connsiteY5" fmla="*/ 1 h 1133478"/>
                          <a:gd name="connsiteX6" fmla="*/ 3143250 w 3648075"/>
                          <a:gd name="connsiteY6" fmla="*/ 1028701 h 1133478"/>
                          <a:gd name="connsiteX7" fmla="*/ 3648075 w 3648075"/>
                          <a:gd name="connsiteY7" fmla="*/ 19051 h 1133478"/>
                          <a:gd name="connsiteX0" fmla="*/ 0 w 3648075"/>
                          <a:gd name="connsiteY0" fmla="*/ 466726 h 1133547"/>
                          <a:gd name="connsiteX1" fmla="*/ 276225 w 3648075"/>
                          <a:gd name="connsiteY1" fmla="*/ 85726 h 1133547"/>
                          <a:gd name="connsiteX2" fmla="*/ 828675 w 3648075"/>
                          <a:gd name="connsiteY2" fmla="*/ 1133476 h 1133547"/>
                          <a:gd name="connsiteX3" fmla="*/ 1400175 w 3648075"/>
                          <a:gd name="connsiteY3" fmla="*/ 28576 h 1133547"/>
                          <a:gd name="connsiteX4" fmla="*/ 1924050 w 3648075"/>
                          <a:gd name="connsiteY4" fmla="*/ 1038226 h 1133547"/>
                          <a:gd name="connsiteX5" fmla="*/ 2533650 w 3648075"/>
                          <a:gd name="connsiteY5" fmla="*/ 1 h 1133547"/>
                          <a:gd name="connsiteX6" fmla="*/ 3143250 w 3648075"/>
                          <a:gd name="connsiteY6" fmla="*/ 1028701 h 1133547"/>
                          <a:gd name="connsiteX7" fmla="*/ 3648075 w 3648075"/>
                          <a:gd name="connsiteY7" fmla="*/ 19051 h 1133547"/>
                          <a:gd name="connsiteX0" fmla="*/ 0 w 3648075"/>
                          <a:gd name="connsiteY0" fmla="*/ 466726 h 1133483"/>
                          <a:gd name="connsiteX1" fmla="*/ 285750 w 3648075"/>
                          <a:gd name="connsiteY1" fmla="*/ 47626 h 1133483"/>
                          <a:gd name="connsiteX2" fmla="*/ 828675 w 3648075"/>
                          <a:gd name="connsiteY2" fmla="*/ 1133476 h 1133483"/>
                          <a:gd name="connsiteX3" fmla="*/ 1400175 w 3648075"/>
                          <a:gd name="connsiteY3" fmla="*/ 28576 h 1133483"/>
                          <a:gd name="connsiteX4" fmla="*/ 1924050 w 3648075"/>
                          <a:gd name="connsiteY4" fmla="*/ 1038226 h 1133483"/>
                          <a:gd name="connsiteX5" fmla="*/ 2533650 w 3648075"/>
                          <a:gd name="connsiteY5" fmla="*/ 1 h 1133483"/>
                          <a:gd name="connsiteX6" fmla="*/ 3143250 w 3648075"/>
                          <a:gd name="connsiteY6" fmla="*/ 1028701 h 1133483"/>
                          <a:gd name="connsiteX7" fmla="*/ 3648075 w 3648075"/>
                          <a:gd name="connsiteY7" fmla="*/ 19051 h 1133483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133482"/>
                          <a:gd name="connsiteX1" fmla="*/ 285750 w 3648075"/>
                          <a:gd name="connsiteY1" fmla="*/ 47626 h 1133482"/>
                          <a:gd name="connsiteX2" fmla="*/ 828675 w 3648075"/>
                          <a:gd name="connsiteY2" fmla="*/ 1133476 h 1133482"/>
                          <a:gd name="connsiteX3" fmla="*/ 1400175 w 3648075"/>
                          <a:gd name="connsiteY3" fmla="*/ 28576 h 1133482"/>
                          <a:gd name="connsiteX4" fmla="*/ 1924050 w 3648075"/>
                          <a:gd name="connsiteY4" fmla="*/ 1038226 h 1133482"/>
                          <a:gd name="connsiteX5" fmla="*/ 2533650 w 3648075"/>
                          <a:gd name="connsiteY5" fmla="*/ 1 h 1133482"/>
                          <a:gd name="connsiteX6" fmla="*/ 3143250 w 3648075"/>
                          <a:gd name="connsiteY6" fmla="*/ 1028701 h 1133482"/>
                          <a:gd name="connsiteX7" fmla="*/ 3648075 w 3648075"/>
                          <a:gd name="connsiteY7" fmla="*/ 19051 h 1133482"/>
                          <a:gd name="connsiteX0" fmla="*/ 0 w 3648075"/>
                          <a:gd name="connsiteY0" fmla="*/ 466726 h 1038242"/>
                          <a:gd name="connsiteX1" fmla="*/ 285750 w 3648075"/>
                          <a:gd name="connsiteY1" fmla="*/ 47626 h 1038242"/>
                          <a:gd name="connsiteX2" fmla="*/ 838200 w 3648075"/>
                          <a:gd name="connsiteY2" fmla="*/ 1038226 h 1038242"/>
                          <a:gd name="connsiteX3" fmla="*/ 1400175 w 3648075"/>
                          <a:gd name="connsiteY3" fmla="*/ 28576 h 1038242"/>
                          <a:gd name="connsiteX4" fmla="*/ 1924050 w 3648075"/>
                          <a:gd name="connsiteY4" fmla="*/ 1038226 h 1038242"/>
                          <a:gd name="connsiteX5" fmla="*/ 2533650 w 3648075"/>
                          <a:gd name="connsiteY5" fmla="*/ 1 h 1038242"/>
                          <a:gd name="connsiteX6" fmla="*/ 3143250 w 3648075"/>
                          <a:gd name="connsiteY6" fmla="*/ 1028701 h 1038242"/>
                          <a:gd name="connsiteX7" fmla="*/ 3648075 w 3648075"/>
                          <a:gd name="connsiteY7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19051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26 h 1038242"/>
                          <a:gd name="connsiteX1" fmla="*/ 552450 w 3362325"/>
                          <a:gd name="connsiteY1" fmla="*/ 1038226 h 1038242"/>
                          <a:gd name="connsiteX2" fmla="*/ 1114425 w 3362325"/>
                          <a:gd name="connsiteY2" fmla="*/ 28576 h 1038242"/>
                          <a:gd name="connsiteX3" fmla="*/ 1638300 w 3362325"/>
                          <a:gd name="connsiteY3" fmla="*/ 1038226 h 1038242"/>
                          <a:gd name="connsiteX4" fmla="*/ 2247900 w 3362325"/>
                          <a:gd name="connsiteY4" fmla="*/ 1 h 1038242"/>
                          <a:gd name="connsiteX5" fmla="*/ 2857500 w 3362325"/>
                          <a:gd name="connsiteY5" fmla="*/ 1028701 h 1038242"/>
                          <a:gd name="connsiteX6" fmla="*/ 3362325 w 3362325"/>
                          <a:gd name="connsiteY6" fmla="*/ 9526 h 1038242"/>
                          <a:gd name="connsiteX0" fmla="*/ 0 w 3362325"/>
                          <a:gd name="connsiteY0" fmla="*/ 47690 h 1038337"/>
                          <a:gd name="connsiteX1" fmla="*/ 552450 w 3362325"/>
                          <a:gd name="connsiteY1" fmla="*/ 1038290 h 1038337"/>
                          <a:gd name="connsiteX2" fmla="*/ 1114425 w 3362325"/>
                          <a:gd name="connsiteY2" fmla="*/ 65 h 1038337"/>
                          <a:gd name="connsiteX3" fmla="*/ 1638300 w 3362325"/>
                          <a:gd name="connsiteY3" fmla="*/ 1038290 h 1038337"/>
                          <a:gd name="connsiteX4" fmla="*/ 2247900 w 3362325"/>
                          <a:gd name="connsiteY4" fmla="*/ 65 h 1038337"/>
                          <a:gd name="connsiteX5" fmla="*/ 2857500 w 3362325"/>
                          <a:gd name="connsiteY5" fmla="*/ 1028765 h 1038337"/>
                          <a:gd name="connsiteX6" fmla="*/ 3362325 w 3362325"/>
                          <a:gd name="connsiteY6" fmla="*/ 9590 h 1038337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47690 h 1038291"/>
                          <a:gd name="connsiteX1" fmla="*/ 552450 w 3362325"/>
                          <a:gd name="connsiteY1" fmla="*/ 1038290 h 1038291"/>
                          <a:gd name="connsiteX2" fmla="*/ 1114425 w 3362325"/>
                          <a:gd name="connsiteY2" fmla="*/ 65 h 1038291"/>
                          <a:gd name="connsiteX3" fmla="*/ 1638300 w 3362325"/>
                          <a:gd name="connsiteY3" fmla="*/ 1038290 h 1038291"/>
                          <a:gd name="connsiteX4" fmla="*/ 2247900 w 3362325"/>
                          <a:gd name="connsiteY4" fmla="*/ 65 h 1038291"/>
                          <a:gd name="connsiteX5" fmla="*/ 2857500 w 3362325"/>
                          <a:gd name="connsiteY5" fmla="*/ 1028765 h 1038291"/>
                          <a:gd name="connsiteX6" fmla="*/ 3362325 w 3362325"/>
                          <a:gd name="connsiteY6" fmla="*/ 9590 h 1038291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362325"/>
                          <a:gd name="connsiteY0" fmla="*/ 19115 h 1038297"/>
                          <a:gd name="connsiteX1" fmla="*/ 552450 w 3362325"/>
                          <a:gd name="connsiteY1" fmla="*/ 1038290 h 1038297"/>
                          <a:gd name="connsiteX2" fmla="*/ 1114425 w 3362325"/>
                          <a:gd name="connsiteY2" fmla="*/ 65 h 1038297"/>
                          <a:gd name="connsiteX3" fmla="*/ 1638300 w 3362325"/>
                          <a:gd name="connsiteY3" fmla="*/ 1038290 h 1038297"/>
                          <a:gd name="connsiteX4" fmla="*/ 2247900 w 3362325"/>
                          <a:gd name="connsiteY4" fmla="*/ 65 h 1038297"/>
                          <a:gd name="connsiteX5" fmla="*/ 2857500 w 3362325"/>
                          <a:gd name="connsiteY5" fmla="*/ 1028765 h 1038297"/>
                          <a:gd name="connsiteX6" fmla="*/ 3362325 w 3362325"/>
                          <a:gd name="connsiteY6" fmla="*/ 9590 h 1038297"/>
                          <a:gd name="connsiteX0" fmla="*/ 0 w 3409950"/>
                          <a:gd name="connsiteY0" fmla="*/ 19115 h 1038297"/>
                          <a:gd name="connsiteX1" fmla="*/ 552450 w 3409950"/>
                          <a:gd name="connsiteY1" fmla="*/ 1038290 h 1038297"/>
                          <a:gd name="connsiteX2" fmla="*/ 1114425 w 3409950"/>
                          <a:gd name="connsiteY2" fmla="*/ 65 h 1038297"/>
                          <a:gd name="connsiteX3" fmla="*/ 1638300 w 3409950"/>
                          <a:gd name="connsiteY3" fmla="*/ 1038290 h 1038297"/>
                          <a:gd name="connsiteX4" fmla="*/ 2247900 w 3409950"/>
                          <a:gd name="connsiteY4" fmla="*/ 65 h 1038297"/>
                          <a:gd name="connsiteX5" fmla="*/ 2857500 w 3409950"/>
                          <a:gd name="connsiteY5" fmla="*/ 1028765 h 1038297"/>
                          <a:gd name="connsiteX6" fmla="*/ 3409950 w 3409950"/>
                          <a:gd name="connsiteY6" fmla="*/ 9590 h 1038297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09950"/>
                          <a:gd name="connsiteY0" fmla="*/ 19052 h 1038234"/>
                          <a:gd name="connsiteX1" fmla="*/ 552450 w 3409950"/>
                          <a:gd name="connsiteY1" fmla="*/ 1038227 h 1038234"/>
                          <a:gd name="connsiteX2" fmla="*/ 1114425 w 3409950"/>
                          <a:gd name="connsiteY2" fmla="*/ 2 h 1038234"/>
                          <a:gd name="connsiteX3" fmla="*/ 1695450 w 3409950"/>
                          <a:gd name="connsiteY3" fmla="*/ 1028702 h 1038234"/>
                          <a:gd name="connsiteX4" fmla="*/ 2247900 w 3409950"/>
                          <a:gd name="connsiteY4" fmla="*/ 2 h 1038234"/>
                          <a:gd name="connsiteX5" fmla="*/ 2857500 w 3409950"/>
                          <a:gd name="connsiteY5" fmla="*/ 1028702 h 1038234"/>
                          <a:gd name="connsiteX6" fmla="*/ 3409950 w 3409950"/>
                          <a:gd name="connsiteY6" fmla="*/ 9527 h 1038234"/>
                          <a:gd name="connsiteX0" fmla="*/ 0 w 3448050"/>
                          <a:gd name="connsiteY0" fmla="*/ 2 h 1038227"/>
                          <a:gd name="connsiteX1" fmla="*/ 590550 w 3448050"/>
                          <a:gd name="connsiteY1" fmla="*/ 1038227 h 1038227"/>
                          <a:gd name="connsiteX2" fmla="*/ 1152525 w 3448050"/>
                          <a:gd name="connsiteY2" fmla="*/ 2 h 1038227"/>
                          <a:gd name="connsiteX3" fmla="*/ 1733550 w 3448050"/>
                          <a:gd name="connsiteY3" fmla="*/ 1028702 h 1038227"/>
                          <a:gd name="connsiteX4" fmla="*/ 2286000 w 3448050"/>
                          <a:gd name="connsiteY4" fmla="*/ 2 h 1038227"/>
                          <a:gd name="connsiteX5" fmla="*/ 2895600 w 3448050"/>
                          <a:gd name="connsiteY5" fmla="*/ 1028702 h 1038227"/>
                          <a:gd name="connsiteX6" fmla="*/ 3448050 w 3448050"/>
                          <a:gd name="connsiteY6" fmla="*/ 9527 h 10382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448050" h="1038227">
                            <a:moveTo>
                              <a:pt x="0" y="2"/>
                            </a:moveTo>
                            <a:cubicBezTo>
                              <a:pt x="292100" y="9527"/>
                              <a:pt x="398463" y="1038227"/>
                              <a:pt x="590550" y="1038227"/>
                            </a:cubicBezTo>
                            <a:cubicBezTo>
                              <a:pt x="782637" y="1038227"/>
                              <a:pt x="962025" y="1589"/>
                              <a:pt x="1152525" y="2"/>
                            </a:cubicBezTo>
                            <a:cubicBezTo>
                              <a:pt x="1343025" y="-1585"/>
                              <a:pt x="1516063" y="1028702"/>
                              <a:pt x="1733550" y="1028702"/>
                            </a:cubicBezTo>
                            <a:cubicBezTo>
                              <a:pt x="1951037" y="1028702"/>
                              <a:pt x="2092325" y="2"/>
                              <a:pt x="2286000" y="2"/>
                            </a:cubicBezTo>
                            <a:cubicBezTo>
                              <a:pt x="2479675" y="2"/>
                              <a:pt x="2701925" y="1027115"/>
                              <a:pt x="2895600" y="1028702"/>
                            </a:cubicBezTo>
                            <a:cubicBezTo>
                              <a:pt x="3089275" y="1030289"/>
                              <a:pt x="3167062" y="26196"/>
                              <a:pt x="3448050" y="952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FF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cs-CZ" sz="1600"/>
                      </a:p>
                    </p:txBody>
                  </p:sp>
                </p:grpSp>
              </p:grpSp>
            </p:grpSp>
            <p:grpSp>
              <p:nvGrpSpPr>
                <p:cNvPr id="40" name="Skupina 60">
                  <a:extLst>
                    <a:ext uri="{FF2B5EF4-FFF2-40B4-BE49-F238E27FC236}">
                      <a16:creationId xmlns:a16="http://schemas.microsoft.com/office/drawing/2014/main" id="{D10A9047-E61B-4C70-A252-DFAA6B6B3C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1701" y="1904621"/>
                  <a:ext cx="1048659" cy="1020048"/>
                  <a:chOff x="1950397" y="2574083"/>
                  <a:chExt cx="659709" cy="648796"/>
                </a:xfrm>
              </p:grpSpPr>
              <p:sp>
                <p:nvSpPr>
                  <p:cNvPr id="41" name="Volný tvar 61">
                    <a:extLst>
                      <a:ext uri="{FF2B5EF4-FFF2-40B4-BE49-F238E27FC236}">
                        <a16:creationId xmlns:a16="http://schemas.microsoft.com/office/drawing/2014/main" id="{86D0D697-52B7-4360-AFA2-9DA797C1D893}"/>
                      </a:ext>
                    </a:extLst>
                  </p:cNvPr>
                  <p:cNvSpPr/>
                  <p:nvPr/>
                </p:nvSpPr>
                <p:spPr>
                  <a:xfrm>
                    <a:off x="2001328" y="2574083"/>
                    <a:ext cx="552091" cy="555089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2" name="Volný tvar 62">
                    <a:extLst>
                      <a:ext uri="{FF2B5EF4-FFF2-40B4-BE49-F238E27FC236}">
                        <a16:creationId xmlns:a16="http://schemas.microsoft.com/office/drawing/2014/main" id="{4956028C-E072-4B9B-8C57-213DF4065CD9}"/>
                      </a:ext>
                    </a:extLst>
                  </p:cNvPr>
                  <p:cNvSpPr/>
                  <p:nvPr/>
                </p:nvSpPr>
                <p:spPr>
                  <a:xfrm>
                    <a:off x="1950397" y="2577495"/>
                    <a:ext cx="659709" cy="645384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33" name="Výbuch 2 53">
                <a:extLst>
                  <a:ext uri="{FF2B5EF4-FFF2-40B4-BE49-F238E27FC236}">
                    <a16:creationId xmlns:a16="http://schemas.microsoft.com/office/drawing/2014/main" id="{30E72185-CA16-47B3-9570-B800B53D7719}"/>
                  </a:ext>
                </a:extLst>
              </p:cNvPr>
              <p:cNvSpPr/>
              <p:nvPr/>
            </p:nvSpPr>
            <p:spPr>
              <a:xfrm rot="15723994">
                <a:off x="4211581" y="2290151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4" name="Výbuch 2 54">
                <a:extLst>
                  <a:ext uri="{FF2B5EF4-FFF2-40B4-BE49-F238E27FC236}">
                    <a16:creationId xmlns:a16="http://schemas.microsoft.com/office/drawing/2014/main" id="{F3F01E5B-122B-464A-8C46-8D329B0C84EA}"/>
                  </a:ext>
                </a:extLst>
              </p:cNvPr>
              <p:cNvSpPr/>
              <p:nvPr/>
            </p:nvSpPr>
            <p:spPr>
              <a:xfrm rot="15723994">
                <a:off x="4399172" y="2381523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5" name="Výbuch 2 55">
                <a:extLst>
                  <a:ext uri="{FF2B5EF4-FFF2-40B4-BE49-F238E27FC236}">
                    <a16:creationId xmlns:a16="http://schemas.microsoft.com/office/drawing/2014/main" id="{BBB6F414-EBEE-42B6-B3F5-8A7D3C26655E}"/>
                  </a:ext>
                </a:extLst>
              </p:cNvPr>
              <p:cNvSpPr/>
              <p:nvPr/>
            </p:nvSpPr>
            <p:spPr>
              <a:xfrm rot="15723994">
                <a:off x="4628845" y="2272754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588FBFC8-DB0E-4ECF-B313-D25A9E10B29F}"/>
                  </a:ext>
                </a:extLst>
              </p:cNvPr>
              <p:cNvCxnSpPr/>
              <p:nvPr/>
            </p:nvCxnSpPr>
            <p:spPr>
              <a:xfrm flipV="1">
                <a:off x="4353849" y="1291321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43F08AD5-8278-401B-95BF-81B75B888BFA}"/>
                  </a:ext>
                </a:extLst>
              </p:cNvPr>
              <p:cNvCxnSpPr/>
              <p:nvPr/>
            </p:nvCxnSpPr>
            <p:spPr>
              <a:xfrm flipV="1">
                <a:off x="4735923" y="1262929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E18DF33D-824E-4E6F-BFB4-74C7DEE37CC0}"/>
                  </a:ext>
                </a:extLst>
              </p:cNvPr>
              <p:cNvCxnSpPr/>
              <p:nvPr/>
            </p:nvCxnSpPr>
            <p:spPr>
              <a:xfrm flipV="1">
                <a:off x="4513667" y="1434736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Skupina 31">
              <a:extLst>
                <a:ext uri="{FF2B5EF4-FFF2-40B4-BE49-F238E27FC236}">
                  <a16:creationId xmlns:a16="http://schemas.microsoft.com/office/drawing/2014/main" id="{9A98EBBF-F565-49BB-A9B3-004CB3E46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345" y="3098250"/>
              <a:ext cx="1048659" cy="1554886"/>
              <a:chOff x="3971345" y="3098250"/>
              <a:chExt cx="1048659" cy="1554886"/>
            </a:xfrm>
          </p:grpSpPr>
          <p:grpSp>
            <p:nvGrpSpPr>
              <p:cNvPr id="21" name="Skupina 41">
                <a:extLst>
                  <a:ext uri="{FF2B5EF4-FFF2-40B4-BE49-F238E27FC236}">
                    <a16:creationId xmlns:a16="http://schemas.microsoft.com/office/drawing/2014/main" id="{D1D70783-AF34-4027-878B-99AF17E59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1345" y="3633088"/>
                <a:ext cx="1048659" cy="1020048"/>
                <a:chOff x="3971345" y="3633088"/>
                <a:chExt cx="1048659" cy="1020048"/>
              </a:xfrm>
            </p:grpSpPr>
            <p:grpSp>
              <p:nvGrpSpPr>
                <p:cNvPr id="24" name="Skupina 44">
                  <a:extLst>
                    <a:ext uri="{FF2B5EF4-FFF2-40B4-BE49-F238E27FC236}">
                      <a16:creationId xmlns:a16="http://schemas.microsoft.com/office/drawing/2014/main" id="{BF4DAE2C-A7AC-4E2B-ADD3-1C4448E45E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56879" y="3992344"/>
                  <a:ext cx="877592" cy="512884"/>
                  <a:chOff x="4127233" y="2263877"/>
                  <a:chExt cx="877592" cy="512884"/>
                </a:xfrm>
              </p:grpSpPr>
              <p:sp>
                <p:nvSpPr>
                  <p:cNvPr id="28" name="Volný tvar 48">
                    <a:extLst>
                      <a:ext uri="{FF2B5EF4-FFF2-40B4-BE49-F238E27FC236}">
                        <a16:creationId xmlns:a16="http://schemas.microsoft.com/office/drawing/2014/main" id="{42E07498-BBA9-4E4A-B14D-4EB3386FB777}"/>
                      </a:ext>
                    </a:extLst>
                  </p:cNvPr>
                  <p:cNvSpPr/>
                  <p:nvPr/>
                </p:nvSpPr>
                <p:spPr>
                  <a:xfrm>
                    <a:off x="4127233" y="2264055"/>
                    <a:ext cx="877592" cy="512706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grpSp>
                <p:nvGrpSpPr>
                  <p:cNvPr id="29" name="Skupina 49">
                    <a:extLst>
                      <a:ext uri="{FF2B5EF4-FFF2-40B4-BE49-F238E27FC236}">
                        <a16:creationId xmlns:a16="http://schemas.microsoft.com/office/drawing/2014/main" id="{6DF4AC2A-D4D9-40BB-8EE6-F6AA461877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26672" y="2263877"/>
                    <a:ext cx="130318" cy="498605"/>
                    <a:chOff x="5726323" y="4719637"/>
                    <a:chExt cx="130318" cy="498605"/>
                  </a:xfrm>
                </p:grpSpPr>
                <p:sp>
                  <p:nvSpPr>
                    <p:cNvPr id="30" name="Volný tvar 50">
                      <a:extLst>
                        <a:ext uri="{FF2B5EF4-FFF2-40B4-BE49-F238E27FC236}">
                          <a16:creationId xmlns:a16="http://schemas.microsoft.com/office/drawing/2014/main" id="{742E4835-2ACD-446E-863A-3453C9E84B31}"/>
                        </a:ext>
                      </a:extLst>
                    </p:cNvPr>
                    <p:cNvSpPr/>
                    <p:nvPr/>
                  </p:nvSpPr>
                  <p:spPr>
                    <a:xfrm rot="15475068">
                      <a:off x="5572172" y="4939881"/>
                      <a:ext cx="454072" cy="114472"/>
                    </a:xfrm>
                    <a:custGeom>
                      <a:avLst/>
                      <a:gdLst>
                        <a:gd name="connsiteX0" fmla="*/ 0 w 3638550"/>
                        <a:gd name="connsiteY0" fmla="*/ 495300 h 1162052"/>
                        <a:gd name="connsiteX1" fmla="*/ 276225 w 3638550"/>
                        <a:gd name="connsiteY1" fmla="*/ 114300 h 1162052"/>
                        <a:gd name="connsiteX2" fmla="*/ 828675 w 3638550"/>
                        <a:gd name="connsiteY2" fmla="*/ 1162050 h 1162052"/>
                        <a:gd name="connsiteX3" fmla="*/ 1390650 w 3638550"/>
                        <a:gd name="connsiteY3" fmla="*/ 104775 h 1162052"/>
                        <a:gd name="connsiteX4" fmla="*/ 1924050 w 3638550"/>
                        <a:gd name="connsiteY4" fmla="*/ 1066800 h 1162052"/>
                        <a:gd name="connsiteX5" fmla="*/ 2495550 w 3638550"/>
                        <a:gd name="connsiteY5" fmla="*/ 28575 h 1162052"/>
                        <a:gd name="connsiteX6" fmla="*/ 3095625 w 3638550"/>
                        <a:gd name="connsiteY6" fmla="*/ 1066800 h 1162052"/>
                        <a:gd name="connsiteX7" fmla="*/ 3638550 w 3638550"/>
                        <a:gd name="connsiteY7" fmla="*/ 0 h 1162052"/>
                        <a:gd name="connsiteX0" fmla="*/ 0 w 3609975"/>
                        <a:gd name="connsiteY0" fmla="*/ 466725 h 1133477"/>
                        <a:gd name="connsiteX1" fmla="*/ 276225 w 3609975"/>
                        <a:gd name="connsiteY1" fmla="*/ 85725 h 1133477"/>
                        <a:gd name="connsiteX2" fmla="*/ 828675 w 3609975"/>
                        <a:gd name="connsiteY2" fmla="*/ 1133475 h 1133477"/>
                        <a:gd name="connsiteX3" fmla="*/ 1390650 w 3609975"/>
                        <a:gd name="connsiteY3" fmla="*/ 76200 h 1133477"/>
                        <a:gd name="connsiteX4" fmla="*/ 1924050 w 3609975"/>
                        <a:gd name="connsiteY4" fmla="*/ 1038225 h 1133477"/>
                        <a:gd name="connsiteX5" fmla="*/ 2495550 w 3609975"/>
                        <a:gd name="connsiteY5" fmla="*/ 0 h 1133477"/>
                        <a:gd name="connsiteX6" fmla="*/ 3095625 w 3609975"/>
                        <a:gd name="connsiteY6" fmla="*/ 1038225 h 1133477"/>
                        <a:gd name="connsiteX7" fmla="*/ 3609975 w 3609975"/>
                        <a:gd name="connsiteY7" fmla="*/ 104775 h 1133477"/>
                        <a:gd name="connsiteX0" fmla="*/ 0 w 3648075"/>
                        <a:gd name="connsiteY0" fmla="*/ 466725 h 1133477"/>
                        <a:gd name="connsiteX1" fmla="*/ 276225 w 3648075"/>
                        <a:gd name="connsiteY1" fmla="*/ 85725 h 1133477"/>
                        <a:gd name="connsiteX2" fmla="*/ 828675 w 3648075"/>
                        <a:gd name="connsiteY2" fmla="*/ 1133475 h 1133477"/>
                        <a:gd name="connsiteX3" fmla="*/ 1390650 w 3648075"/>
                        <a:gd name="connsiteY3" fmla="*/ 76200 h 1133477"/>
                        <a:gd name="connsiteX4" fmla="*/ 1924050 w 3648075"/>
                        <a:gd name="connsiteY4" fmla="*/ 1038225 h 1133477"/>
                        <a:gd name="connsiteX5" fmla="*/ 2495550 w 3648075"/>
                        <a:gd name="connsiteY5" fmla="*/ 0 h 1133477"/>
                        <a:gd name="connsiteX6" fmla="*/ 3095625 w 3648075"/>
                        <a:gd name="connsiteY6" fmla="*/ 1038225 h 1133477"/>
                        <a:gd name="connsiteX7" fmla="*/ 3648075 w 3648075"/>
                        <a:gd name="connsiteY7" fmla="*/ 19050 h 1133477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4955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5336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547"/>
                        <a:gd name="connsiteX1" fmla="*/ 276225 w 3648075"/>
                        <a:gd name="connsiteY1" fmla="*/ 85726 h 1133547"/>
                        <a:gd name="connsiteX2" fmla="*/ 828675 w 3648075"/>
                        <a:gd name="connsiteY2" fmla="*/ 1133476 h 1133547"/>
                        <a:gd name="connsiteX3" fmla="*/ 1400175 w 3648075"/>
                        <a:gd name="connsiteY3" fmla="*/ 28576 h 1133547"/>
                        <a:gd name="connsiteX4" fmla="*/ 1924050 w 3648075"/>
                        <a:gd name="connsiteY4" fmla="*/ 1038226 h 1133547"/>
                        <a:gd name="connsiteX5" fmla="*/ 2533650 w 3648075"/>
                        <a:gd name="connsiteY5" fmla="*/ 1 h 1133547"/>
                        <a:gd name="connsiteX6" fmla="*/ 3143250 w 3648075"/>
                        <a:gd name="connsiteY6" fmla="*/ 1028701 h 1133547"/>
                        <a:gd name="connsiteX7" fmla="*/ 3648075 w 3648075"/>
                        <a:gd name="connsiteY7" fmla="*/ 19051 h 1133547"/>
                        <a:gd name="connsiteX0" fmla="*/ 0 w 3648075"/>
                        <a:gd name="connsiteY0" fmla="*/ 466726 h 1133483"/>
                        <a:gd name="connsiteX1" fmla="*/ 285750 w 3648075"/>
                        <a:gd name="connsiteY1" fmla="*/ 47626 h 1133483"/>
                        <a:gd name="connsiteX2" fmla="*/ 828675 w 3648075"/>
                        <a:gd name="connsiteY2" fmla="*/ 1133476 h 1133483"/>
                        <a:gd name="connsiteX3" fmla="*/ 1400175 w 3648075"/>
                        <a:gd name="connsiteY3" fmla="*/ 28576 h 1133483"/>
                        <a:gd name="connsiteX4" fmla="*/ 1924050 w 3648075"/>
                        <a:gd name="connsiteY4" fmla="*/ 1038226 h 1133483"/>
                        <a:gd name="connsiteX5" fmla="*/ 2533650 w 3648075"/>
                        <a:gd name="connsiteY5" fmla="*/ 1 h 1133483"/>
                        <a:gd name="connsiteX6" fmla="*/ 3143250 w 3648075"/>
                        <a:gd name="connsiteY6" fmla="*/ 1028701 h 1133483"/>
                        <a:gd name="connsiteX7" fmla="*/ 3648075 w 3648075"/>
                        <a:gd name="connsiteY7" fmla="*/ 19051 h 1133483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038242"/>
                        <a:gd name="connsiteX1" fmla="*/ 285750 w 3648075"/>
                        <a:gd name="connsiteY1" fmla="*/ 47626 h 1038242"/>
                        <a:gd name="connsiteX2" fmla="*/ 838200 w 3648075"/>
                        <a:gd name="connsiteY2" fmla="*/ 1038226 h 1038242"/>
                        <a:gd name="connsiteX3" fmla="*/ 1400175 w 3648075"/>
                        <a:gd name="connsiteY3" fmla="*/ 28576 h 1038242"/>
                        <a:gd name="connsiteX4" fmla="*/ 1924050 w 3648075"/>
                        <a:gd name="connsiteY4" fmla="*/ 1038226 h 1038242"/>
                        <a:gd name="connsiteX5" fmla="*/ 2533650 w 3648075"/>
                        <a:gd name="connsiteY5" fmla="*/ 1 h 1038242"/>
                        <a:gd name="connsiteX6" fmla="*/ 3143250 w 3648075"/>
                        <a:gd name="connsiteY6" fmla="*/ 1028701 h 1038242"/>
                        <a:gd name="connsiteX7" fmla="*/ 3648075 w 3648075"/>
                        <a:gd name="connsiteY7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90 h 1038337"/>
                        <a:gd name="connsiteX1" fmla="*/ 552450 w 3362325"/>
                        <a:gd name="connsiteY1" fmla="*/ 1038290 h 1038337"/>
                        <a:gd name="connsiteX2" fmla="*/ 1114425 w 3362325"/>
                        <a:gd name="connsiteY2" fmla="*/ 65 h 1038337"/>
                        <a:gd name="connsiteX3" fmla="*/ 1638300 w 3362325"/>
                        <a:gd name="connsiteY3" fmla="*/ 1038290 h 1038337"/>
                        <a:gd name="connsiteX4" fmla="*/ 2247900 w 3362325"/>
                        <a:gd name="connsiteY4" fmla="*/ 65 h 1038337"/>
                        <a:gd name="connsiteX5" fmla="*/ 2857500 w 3362325"/>
                        <a:gd name="connsiteY5" fmla="*/ 1028765 h 1038337"/>
                        <a:gd name="connsiteX6" fmla="*/ 3362325 w 3362325"/>
                        <a:gd name="connsiteY6" fmla="*/ 9590 h 1038337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409950"/>
                        <a:gd name="connsiteY0" fmla="*/ 19115 h 1038297"/>
                        <a:gd name="connsiteX1" fmla="*/ 552450 w 3409950"/>
                        <a:gd name="connsiteY1" fmla="*/ 1038290 h 1038297"/>
                        <a:gd name="connsiteX2" fmla="*/ 1114425 w 3409950"/>
                        <a:gd name="connsiteY2" fmla="*/ 65 h 1038297"/>
                        <a:gd name="connsiteX3" fmla="*/ 1638300 w 3409950"/>
                        <a:gd name="connsiteY3" fmla="*/ 1038290 h 1038297"/>
                        <a:gd name="connsiteX4" fmla="*/ 2247900 w 3409950"/>
                        <a:gd name="connsiteY4" fmla="*/ 65 h 1038297"/>
                        <a:gd name="connsiteX5" fmla="*/ 2857500 w 3409950"/>
                        <a:gd name="connsiteY5" fmla="*/ 1028765 h 1038297"/>
                        <a:gd name="connsiteX6" fmla="*/ 3409950 w 3409950"/>
                        <a:gd name="connsiteY6" fmla="*/ 9590 h 1038297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48050"/>
                        <a:gd name="connsiteY0" fmla="*/ 2 h 1038227"/>
                        <a:gd name="connsiteX1" fmla="*/ 590550 w 3448050"/>
                        <a:gd name="connsiteY1" fmla="*/ 1038227 h 1038227"/>
                        <a:gd name="connsiteX2" fmla="*/ 1152525 w 3448050"/>
                        <a:gd name="connsiteY2" fmla="*/ 2 h 1038227"/>
                        <a:gd name="connsiteX3" fmla="*/ 1733550 w 3448050"/>
                        <a:gd name="connsiteY3" fmla="*/ 1028702 h 1038227"/>
                        <a:gd name="connsiteX4" fmla="*/ 2286000 w 3448050"/>
                        <a:gd name="connsiteY4" fmla="*/ 2 h 1038227"/>
                        <a:gd name="connsiteX5" fmla="*/ 2895600 w 3448050"/>
                        <a:gd name="connsiteY5" fmla="*/ 1028702 h 1038227"/>
                        <a:gd name="connsiteX6" fmla="*/ 3448050 w 3448050"/>
                        <a:gd name="connsiteY6" fmla="*/ 9527 h 1038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48050" h="1038227">
                          <a:moveTo>
                            <a:pt x="0" y="2"/>
                          </a:moveTo>
                          <a:cubicBezTo>
                            <a:pt x="292100" y="9527"/>
                            <a:pt x="398463" y="1038227"/>
                            <a:pt x="590550" y="1038227"/>
                          </a:cubicBezTo>
                          <a:cubicBezTo>
                            <a:pt x="782637" y="1038227"/>
                            <a:pt x="962025" y="1589"/>
                            <a:pt x="1152525" y="2"/>
                          </a:cubicBezTo>
                          <a:cubicBezTo>
                            <a:pt x="1343025" y="-1585"/>
                            <a:pt x="1516063" y="1028702"/>
                            <a:pt x="1733550" y="1028702"/>
                          </a:cubicBezTo>
                          <a:cubicBezTo>
                            <a:pt x="1951037" y="1028702"/>
                            <a:pt x="2092325" y="2"/>
                            <a:pt x="2286000" y="2"/>
                          </a:cubicBezTo>
                          <a:cubicBezTo>
                            <a:pt x="2479675" y="2"/>
                            <a:pt x="2701925" y="1027115"/>
                            <a:pt x="2895600" y="1028702"/>
                          </a:cubicBezTo>
                          <a:cubicBezTo>
                            <a:pt x="3089275" y="1030289"/>
                            <a:pt x="3167062" y="26196"/>
                            <a:pt x="3448050" y="952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  <p:sp>
                  <p:nvSpPr>
                    <p:cNvPr id="31" name="Volný tvar 51">
                      <a:extLst>
                        <a:ext uri="{FF2B5EF4-FFF2-40B4-BE49-F238E27FC236}">
                          <a16:creationId xmlns:a16="http://schemas.microsoft.com/office/drawing/2014/main" id="{EFE78A1C-7585-4662-8121-25CFB4BB6D1A}"/>
                        </a:ext>
                      </a:extLst>
                    </p:cNvPr>
                    <p:cNvSpPr/>
                    <p:nvPr/>
                  </p:nvSpPr>
                  <p:spPr>
                    <a:xfrm rot="15475068">
                      <a:off x="5558181" y="4888142"/>
                      <a:ext cx="452825" cy="116907"/>
                    </a:xfrm>
                    <a:custGeom>
                      <a:avLst/>
                      <a:gdLst>
                        <a:gd name="connsiteX0" fmla="*/ 0 w 3638550"/>
                        <a:gd name="connsiteY0" fmla="*/ 495300 h 1162052"/>
                        <a:gd name="connsiteX1" fmla="*/ 276225 w 3638550"/>
                        <a:gd name="connsiteY1" fmla="*/ 114300 h 1162052"/>
                        <a:gd name="connsiteX2" fmla="*/ 828675 w 3638550"/>
                        <a:gd name="connsiteY2" fmla="*/ 1162050 h 1162052"/>
                        <a:gd name="connsiteX3" fmla="*/ 1390650 w 3638550"/>
                        <a:gd name="connsiteY3" fmla="*/ 104775 h 1162052"/>
                        <a:gd name="connsiteX4" fmla="*/ 1924050 w 3638550"/>
                        <a:gd name="connsiteY4" fmla="*/ 1066800 h 1162052"/>
                        <a:gd name="connsiteX5" fmla="*/ 2495550 w 3638550"/>
                        <a:gd name="connsiteY5" fmla="*/ 28575 h 1162052"/>
                        <a:gd name="connsiteX6" fmla="*/ 3095625 w 3638550"/>
                        <a:gd name="connsiteY6" fmla="*/ 1066800 h 1162052"/>
                        <a:gd name="connsiteX7" fmla="*/ 3638550 w 3638550"/>
                        <a:gd name="connsiteY7" fmla="*/ 0 h 1162052"/>
                        <a:gd name="connsiteX0" fmla="*/ 0 w 3609975"/>
                        <a:gd name="connsiteY0" fmla="*/ 466725 h 1133477"/>
                        <a:gd name="connsiteX1" fmla="*/ 276225 w 3609975"/>
                        <a:gd name="connsiteY1" fmla="*/ 85725 h 1133477"/>
                        <a:gd name="connsiteX2" fmla="*/ 828675 w 3609975"/>
                        <a:gd name="connsiteY2" fmla="*/ 1133475 h 1133477"/>
                        <a:gd name="connsiteX3" fmla="*/ 1390650 w 3609975"/>
                        <a:gd name="connsiteY3" fmla="*/ 76200 h 1133477"/>
                        <a:gd name="connsiteX4" fmla="*/ 1924050 w 3609975"/>
                        <a:gd name="connsiteY4" fmla="*/ 1038225 h 1133477"/>
                        <a:gd name="connsiteX5" fmla="*/ 2495550 w 3609975"/>
                        <a:gd name="connsiteY5" fmla="*/ 0 h 1133477"/>
                        <a:gd name="connsiteX6" fmla="*/ 3095625 w 3609975"/>
                        <a:gd name="connsiteY6" fmla="*/ 1038225 h 1133477"/>
                        <a:gd name="connsiteX7" fmla="*/ 3609975 w 3609975"/>
                        <a:gd name="connsiteY7" fmla="*/ 104775 h 1133477"/>
                        <a:gd name="connsiteX0" fmla="*/ 0 w 3648075"/>
                        <a:gd name="connsiteY0" fmla="*/ 466725 h 1133477"/>
                        <a:gd name="connsiteX1" fmla="*/ 276225 w 3648075"/>
                        <a:gd name="connsiteY1" fmla="*/ 85725 h 1133477"/>
                        <a:gd name="connsiteX2" fmla="*/ 828675 w 3648075"/>
                        <a:gd name="connsiteY2" fmla="*/ 1133475 h 1133477"/>
                        <a:gd name="connsiteX3" fmla="*/ 1390650 w 3648075"/>
                        <a:gd name="connsiteY3" fmla="*/ 76200 h 1133477"/>
                        <a:gd name="connsiteX4" fmla="*/ 1924050 w 3648075"/>
                        <a:gd name="connsiteY4" fmla="*/ 1038225 h 1133477"/>
                        <a:gd name="connsiteX5" fmla="*/ 2495550 w 3648075"/>
                        <a:gd name="connsiteY5" fmla="*/ 0 h 1133477"/>
                        <a:gd name="connsiteX6" fmla="*/ 3095625 w 3648075"/>
                        <a:gd name="connsiteY6" fmla="*/ 1038225 h 1133477"/>
                        <a:gd name="connsiteX7" fmla="*/ 3648075 w 3648075"/>
                        <a:gd name="connsiteY7" fmla="*/ 19050 h 1133477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4955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478"/>
                        <a:gd name="connsiteX1" fmla="*/ 276225 w 3648075"/>
                        <a:gd name="connsiteY1" fmla="*/ 85726 h 1133478"/>
                        <a:gd name="connsiteX2" fmla="*/ 828675 w 3648075"/>
                        <a:gd name="connsiteY2" fmla="*/ 1133476 h 1133478"/>
                        <a:gd name="connsiteX3" fmla="*/ 1390650 w 3648075"/>
                        <a:gd name="connsiteY3" fmla="*/ 76201 h 1133478"/>
                        <a:gd name="connsiteX4" fmla="*/ 1924050 w 3648075"/>
                        <a:gd name="connsiteY4" fmla="*/ 1038226 h 1133478"/>
                        <a:gd name="connsiteX5" fmla="*/ 2533650 w 3648075"/>
                        <a:gd name="connsiteY5" fmla="*/ 1 h 1133478"/>
                        <a:gd name="connsiteX6" fmla="*/ 3143250 w 3648075"/>
                        <a:gd name="connsiteY6" fmla="*/ 1028701 h 1133478"/>
                        <a:gd name="connsiteX7" fmla="*/ 3648075 w 3648075"/>
                        <a:gd name="connsiteY7" fmla="*/ 19051 h 1133478"/>
                        <a:gd name="connsiteX0" fmla="*/ 0 w 3648075"/>
                        <a:gd name="connsiteY0" fmla="*/ 466726 h 1133547"/>
                        <a:gd name="connsiteX1" fmla="*/ 276225 w 3648075"/>
                        <a:gd name="connsiteY1" fmla="*/ 85726 h 1133547"/>
                        <a:gd name="connsiteX2" fmla="*/ 828675 w 3648075"/>
                        <a:gd name="connsiteY2" fmla="*/ 1133476 h 1133547"/>
                        <a:gd name="connsiteX3" fmla="*/ 1400175 w 3648075"/>
                        <a:gd name="connsiteY3" fmla="*/ 28576 h 1133547"/>
                        <a:gd name="connsiteX4" fmla="*/ 1924050 w 3648075"/>
                        <a:gd name="connsiteY4" fmla="*/ 1038226 h 1133547"/>
                        <a:gd name="connsiteX5" fmla="*/ 2533650 w 3648075"/>
                        <a:gd name="connsiteY5" fmla="*/ 1 h 1133547"/>
                        <a:gd name="connsiteX6" fmla="*/ 3143250 w 3648075"/>
                        <a:gd name="connsiteY6" fmla="*/ 1028701 h 1133547"/>
                        <a:gd name="connsiteX7" fmla="*/ 3648075 w 3648075"/>
                        <a:gd name="connsiteY7" fmla="*/ 19051 h 1133547"/>
                        <a:gd name="connsiteX0" fmla="*/ 0 w 3648075"/>
                        <a:gd name="connsiteY0" fmla="*/ 466726 h 1133483"/>
                        <a:gd name="connsiteX1" fmla="*/ 285750 w 3648075"/>
                        <a:gd name="connsiteY1" fmla="*/ 47626 h 1133483"/>
                        <a:gd name="connsiteX2" fmla="*/ 828675 w 3648075"/>
                        <a:gd name="connsiteY2" fmla="*/ 1133476 h 1133483"/>
                        <a:gd name="connsiteX3" fmla="*/ 1400175 w 3648075"/>
                        <a:gd name="connsiteY3" fmla="*/ 28576 h 1133483"/>
                        <a:gd name="connsiteX4" fmla="*/ 1924050 w 3648075"/>
                        <a:gd name="connsiteY4" fmla="*/ 1038226 h 1133483"/>
                        <a:gd name="connsiteX5" fmla="*/ 2533650 w 3648075"/>
                        <a:gd name="connsiteY5" fmla="*/ 1 h 1133483"/>
                        <a:gd name="connsiteX6" fmla="*/ 3143250 w 3648075"/>
                        <a:gd name="connsiteY6" fmla="*/ 1028701 h 1133483"/>
                        <a:gd name="connsiteX7" fmla="*/ 3648075 w 3648075"/>
                        <a:gd name="connsiteY7" fmla="*/ 19051 h 1133483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133482"/>
                        <a:gd name="connsiteX1" fmla="*/ 285750 w 3648075"/>
                        <a:gd name="connsiteY1" fmla="*/ 47626 h 1133482"/>
                        <a:gd name="connsiteX2" fmla="*/ 828675 w 3648075"/>
                        <a:gd name="connsiteY2" fmla="*/ 1133476 h 1133482"/>
                        <a:gd name="connsiteX3" fmla="*/ 1400175 w 3648075"/>
                        <a:gd name="connsiteY3" fmla="*/ 28576 h 1133482"/>
                        <a:gd name="connsiteX4" fmla="*/ 1924050 w 3648075"/>
                        <a:gd name="connsiteY4" fmla="*/ 1038226 h 1133482"/>
                        <a:gd name="connsiteX5" fmla="*/ 2533650 w 3648075"/>
                        <a:gd name="connsiteY5" fmla="*/ 1 h 1133482"/>
                        <a:gd name="connsiteX6" fmla="*/ 3143250 w 3648075"/>
                        <a:gd name="connsiteY6" fmla="*/ 1028701 h 1133482"/>
                        <a:gd name="connsiteX7" fmla="*/ 3648075 w 3648075"/>
                        <a:gd name="connsiteY7" fmla="*/ 19051 h 1133482"/>
                        <a:gd name="connsiteX0" fmla="*/ 0 w 3648075"/>
                        <a:gd name="connsiteY0" fmla="*/ 466726 h 1038242"/>
                        <a:gd name="connsiteX1" fmla="*/ 285750 w 3648075"/>
                        <a:gd name="connsiteY1" fmla="*/ 47626 h 1038242"/>
                        <a:gd name="connsiteX2" fmla="*/ 838200 w 3648075"/>
                        <a:gd name="connsiteY2" fmla="*/ 1038226 h 1038242"/>
                        <a:gd name="connsiteX3" fmla="*/ 1400175 w 3648075"/>
                        <a:gd name="connsiteY3" fmla="*/ 28576 h 1038242"/>
                        <a:gd name="connsiteX4" fmla="*/ 1924050 w 3648075"/>
                        <a:gd name="connsiteY4" fmla="*/ 1038226 h 1038242"/>
                        <a:gd name="connsiteX5" fmla="*/ 2533650 w 3648075"/>
                        <a:gd name="connsiteY5" fmla="*/ 1 h 1038242"/>
                        <a:gd name="connsiteX6" fmla="*/ 3143250 w 3648075"/>
                        <a:gd name="connsiteY6" fmla="*/ 1028701 h 1038242"/>
                        <a:gd name="connsiteX7" fmla="*/ 3648075 w 3648075"/>
                        <a:gd name="connsiteY7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19051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26 h 1038242"/>
                        <a:gd name="connsiteX1" fmla="*/ 552450 w 3362325"/>
                        <a:gd name="connsiteY1" fmla="*/ 1038226 h 1038242"/>
                        <a:gd name="connsiteX2" fmla="*/ 1114425 w 3362325"/>
                        <a:gd name="connsiteY2" fmla="*/ 28576 h 1038242"/>
                        <a:gd name="connsiteX3" fmla="*/ 1638300 w 3362325"/>
                        <a:gd name="connsiteY3" fmla="*/ 1038226 h 1038242"/>
                        <a:gd name="connsiteX4" fmla="*/ 2247900 w 3362325"/>
                        <a:gd name="connsiteY4" fmla="*/ 1 h 1038242"/>
                        <a:gd name="connsiteX5" fmla="*/ 2857500 w 3362325"/>
                        <a:gd name="connsiteY5" fmla="*/ 1028701 h 1038242"/>
                        <a:gd name="connsiteX6" fmla="*/ 3362325 w 3362325"/>
                        <a:gd name="connsiteY6" fmla="*/ 9526 h 1038242"/>
                        <a:gd name="connsiteX0" fmla="*/ 0 w 3362325"/>
                        <a:gd name="connsiteY0" fmla="*/ 47690 h 1038337"/>
                        <a:gd name="connsiteX1" fmla="*/ 552450 w 3362325"/>
                        <a:gd name="connsiteY1" fmla="*/ 1038290 h 1038337"/>
                        <a:gd name="connsiteX2" fmla="*/ 1114425 w 3362325"/>
                        <a:gd name="connsiteY2" fmla="*/ 65 h 1038337"/>
                        <a:gd name="connsiteX3" fmla="*/ 1638300 w 3362325"/>
                        <a:gd name="connsiteY3" fmla="*/ 1038290 h 1038337"/>
                        <a:gd name="connsiteX4" fmla="*/ 2247900 w 3362325"/>
                        <a:gd name="connsiteY4" fmla="*/ 65 h 1038337"/>
                        <a:gd name="connsiteX5" fmla="*/ 2857500 w 3362325"/>
                        <a:gd name="connsiteY5" fmla="*/ 1028765 h 1038337"/>
                        <a:gd name="connsiteX6" fmla="*/ 3362325 w 3362325"/>
                        <a:gd name="connsiteY6" fmla="*/ 9590 h 1038337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47690 h 1038291"/>
                        <a:gd name="connsiteX1" fmla="*/ 552450 w 3362325"/>
                        <a:gd name="connsiteY1" fmla="*/ 1038290 h 1038291"/>
                        <a:gd name="connsiteX2" fmla="*/ 1114425 w 3362325"/>
                        <a:gd name="connsiteY2" fmla="*/ 65 h 1038291"/>
                        <a:gd name="connsiteX3" fmla="*/ 1638300 w 3362325"/>
                        <a:gd name="connsiteY3" fmla="*/ 1038290 h 1038291"/>
                        <a:gd name="connsiteX4" fmla="*/ 2247900 w 3362325"/>
                        <a:gd name="connsiteY4" fmla="*/ 65 h 1038291"/>
                        <a:gd name="connsiteX5" fmla="*/ 2857500 w 3362325"/>
                        <a:gd name="connsiteY5" fmla="*/ 1028765 h 1038291"/>
                        <a:gd name="connsiteX6" fmla="*/ 3362325 w 3362325"/>
                        <a:gd name="connsiteY6" fmla="*/ 9590 h 1038291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362325"/>
                        <a:gd name="connsiteY0" fmla="*/ 19115 h 1038297"/>
                        <a:gd name="connsiteX1" fmla="*/ 552450 w 3362325"/>
                        <a:gd name="connsiteY1" fmla="*/ 1038290 h 1038297"/>
                        <a:gd name="connsiteX2" fmla="*/ 1114425 w 3362325"/>
                        <a:gd name="connsiteY2" fmla="*/ 65 h 1038297"/>
                        <a:gd name="connsiteX3" fmla="*/ 1638300 w 3362325"/>
                        <a:gd name="connsiteY3" fmla="*/ 1038290 h 1038297"/>
                        <a:gd name="connsiteX4" fmla="*/ 2247900 w 3362325"/>
                        <a:gd name="connsiteY4" fmla="*/ 65 h 1038297"/>
                        <a:gd name="connsiteX5" fmla="*/ 2857500 w 3362325"/>
                        <a:gd name="connsiteY5" fmla="*/ 1028765 h 1038297"/>
                        <a:gd name="connsiteX6" fmla="*/ 3362325 w 3362325"/>
                        <a:gd name="connsiteY6" fmla="*/ 9590 h 1038297"/>
                        <a:gd name="connsiteX0" fmla="*/ 0 w 3409950"/>
                        <a:gd name="connsiteY0" fmla="*/ 19115 h 1038297"/>
                        <a:gd name="connsiteX1" fmla="*/ 552450 w 3409950"/>
                        <a:gd name="connsiteY1" fmla="*/ 1038290 h 1038297"/>
                        <a:gd name="connsiteX2" fmla="*/ 1114425 w 3409950"/>
                        <a:gd name="connsiteY2" fmla="*/ 65 h 1038297"/>
                        <a:gd name="connsiteX3" fmla="*/ 1638300 w 3409950"/>
                        <a:gd name="connsiteY3" fmla="*/ 1038290 h 1038297"/>
                        <a:gd name="connsiteX4" fmla="*/ 2247900 w 3409950"/>
                        <a:gd name="connsiteY4" fmla="*/ 65 h 1038297"/>
                        <a:gd name="connsiteX5" fmla="*/ 2857500 w 3409950"/>
                        <a:gd name="connsiteY5" fmla="*/ 1028765 h 1038297"/>
                        <a:gd name="connsiteX6" fmla="*/ 3409950 w 3409950"/>
                        <a:gd name="connsiteY6" fmla="*/ 9590 h 1038297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09950"/>
                        <a:gd name="connsiteY0" fmla="*/ 19052 h 1038234"/>
                        <a:gd name="connsiteX1" fmla="*/ 552450 w 3409950"/>
                        <a:gd name="connsiteY1" fmla="*/ 1038227 h 1038234"/>
                        <a:gd name="connsiteX2" fmla="*/ 1114425 w 3409950"/>
                        <a:gd name="connsiteY2" fmla="*/ 2 h 1038234"/>
                        <a:gd name="connsiteX3" fmla="*/ 1695450 w 3409950"/>
                        <a:gd name="connsiteY3" fmla="*/ 1028702 h 1038234"/>
                        <a:gd name="connsiteX4" fmla="*/ 2247900 w 3409950"/>
                        <a:gd name="connsiteY4" fmla="*/ 2 h 1038234"/>
                        <a:gd name="connsiteX5" fmla="*/ 2857500 w 3409950"/>
                        <a:gd name="connsiteY5" fmla="*/ 1028702 h 1038234"/>
                        <a:gd name="connsiteX6" fmla="*/ 3409950 w 3409950"/>
                        <a:gd name="connsiteY6" fmla="*/ 9527 h 1038234"/>
                        <a:gd name="connsiteX0" fmla="*/ 0 w 3448050"/>
                        <a:gd name="connsiteY0" fmla="*/ 2 h 1038227"/>
                        <a:gd name="connsiteX1" fmla="*/ 590550 w 3448050"/>
                        <a:gd name="connsiteY1" fmla="*/ 1038227 h 1038227"/>
                        <a:gd name="connsiteX2" fmla="*/ 1152525 w 3448050"/>
                        <a:gd name="connsiteY2" fmla="*/ 2 h 1038227"/>
                        <a:gd name="connsiteX3" fmla="*/ 1733550 w 3448050"/>
                        <a:gd name="connsiteY3" fmla="*/ 1028702 h 1038227"/>
                        <a:gd name="connsiteX4" fmla="*/ 2286000 w 3448050"/>
                        <a:gd name="connsiteY4" fmla="*/ 2 h 1038227"/>
                        <a:gd name="connsiteX5" fmla="*/ 2895600 w 3448050"/>
                        <a:gd name="connsiteY5" fmla="*/ 1028702 h 1038227"/>
                        <a:gd name="connsiteX6" fmla="*/ 3448050 w 3448050"/>
                        <a:gd name="connsiteY6" fmla="*/ 9527 h 1038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48050" h="1038227">
                          <a:moveTo>
                            <a:pt x="0" y="2"/>
                          </a:moveTo>
                          <a:cubicBezTo>
                            <a:pt x="292100" y="9527"/>
                            <a:pt x="398463" y="1038227"/>
                            <a:pt x="590550" y="1038227"/>
                          </a:cubicBezTo>
                          <a:cubicBezTo>
                            <a:pt x="782637" y="1038227"/>
                            <a:pt x="962025" y="1589"/>
                            <a:pt x="1152525" y="2"/>
                          </a:cubicBezTo>
                          <a:cubicBezTo>
                            <a:pt x="1343025" y="-1585"/>
                            <a:pt x="1516063" y="1028702"/>
                            <a:pt x="1733550" y="1028702"/>
                          </a:cubicBezTo>
                          <a:cubicBezTo>
                            <a:pt x="1951037" y="1028702"/>
                            <a:pt x="2092325" y="2"/>
                            <a:pt x="2286000" y="2"/>
                          </a:cubicBezTo>
                          <a:cubicBezTo>
                            <a:pt x="2479675" y="2"/>
                            <a:pt x="2701925" y="1027115"/>
                            <a:pt x="2895600" y="1028702"/>
                          </a:cubicBezTo>
                          <a:cubicBezTo>
                            <a:pt x="3089275" y="1030289"/>
                            <a:pt x="3167062" y="26196"/>
                            <a:pt x="3448050" y="9527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 sz="1600"/>
                    </a:p>
                  </p:txBody>
                </p:sp>
              </p:grpSp>
            </p:grpSp>
            <p:grpSp>
              <p:nvGrpSpPr>
                <p:cNvPr id="25" name="Skupina 45">
                  <a:extLst>
                    <a:ext uri="{FF2B5EF4-FFF2-40B4-BE49-F238E27FC236}">
                      <a16:creationId xmlns:a16="http://schemas.microsoft.com/office/drawing/2014/main" id="{5B466C4C-0EE2-4A5E-8422-721F2E0E04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71345" y="3633088"/>
                  <a:ext cx="1048659" cy="1020048"/>
                  <a:chOff x="1950397" y="2574083"/>
                  <a:chExt cx="659709" cy="648796"/>
                </a:xfrm>
              </p:grpSpPr>
              <p:sp>
                <p:nvSpPr>
                  <p:cNvPr id="26" name="Volný tvar 46">
                    <a:extLst>
                      <a:ext uri="{FF2B5EF4-FFF2-40B4-BE49-F238E27FC236}">
                        <a16:creationId xmlns:a16="http://schemas.microsoft.com/office/drawing/2014/main" id="{2EE55051-C1E8-4BDE-A2E3-C43A0A0FAF53}"/>
                      </a:ext>
                    </a:extLst>
                  </p:cNvPr>
                  <p:cNvSpPr/>
                  <p:nvPr/>
                </p:nvSpPr>
                <p:spPr>
                  <a:xfrm>
                    <a:off x="2001328" y="2574083"/>
                    <a:ext cx="552091" cy="555089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27" name="Volný tvar 47">
                    <a:extLst>
                      <a:ext uri="{FF2B5EF4-FFF2-40B4-BE49-F238E27FC236}">
                        <a16:creationId xmlns:a16="http://schemas.microsoft.com/office/drawing/2014/main" id="{62EDE04C-9233-4BDF-83BA-39CA2F2BE849}"/>
                      </a:ext>
                    </a:extLst>
                  </p:cNvPr>
                  <p:cNvSpPr/>
                  <p:nvPr/>
                </p:nvSpPr>
                <p:spPr>
                  <a:xfrm>
                    <a:off x="1950397" y="2577495"/>
                    <a:ext cx="659709" cy="645384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05387 w 405387"/>
                      <a:gd name="connsiteY0" fmla="*/ 12782 h 1356408"/>
                      <a:gd name="connsiteX1" fmla="*/ 373148 w 405387"/>
                      <a:gd name="connsiteY1" fmla="*/ 923588 h 1356408"/>
                      <a:gd name="connsiteX2" fmla="*/ 176787 w 405387"/>
                      <a:gd name="connsiteY2" fmla="*/ 1355807 h 1356408"/>
                      <a:gd name="connsiteX3" fmla="*/ 14862 w 405387"/>
                      <a:gd name="connsiteY3" fmla="*/ 841457 h 1356408"/>
                      <a:gd name="connsiteX4" fmla="*/ 14862 w 405387"/>
                      <a:gd name="connsiteY4" fmla="*/ 3257 h 1356408"/>
                      <a:gd name="connsiteX5" fmla="*/ 405387 w 405387"/>
                      <a:gd name="connsiteY5" fmla="*/ 12782 h 1356408"/>
                      <a:gd name="connsiteX0" fmla="*/ 405387 w 406388"/>
                      <a:gd name="connsiteY0" fmla="*/ 12782 h 1356154"/>
                      <a:gd name="connsiteX1" fmla="*/ 373148 w 406388"/>
                      <a:gd name="connsiteY1" fmla="*/ 923588 h 1356154"/>
                      <a:gd name="connsiteX2" fmla="*/ 176787 w 406388"/>
                      <a:gd name="connsiteY2" fmla="*/ 1355807 h 1356154"/>
                      <a:gd name="connsiteX3" fmla="*/ 14862 w 406388"/>
                      <a:gd name="connsiteY3" fmla="*/ 841457 h 1356154"/>
                      <a:gd name="connsiteX4" fmla="*/ 14862 w 406388"/>
                      <a:gd name="connsiteY4" fmla="*/ 3257 h 1356154"/>
                      <a:gd name="connsiteX5" fmla="*/ 405387 w 406388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398233 w 399234"/>
                      <a:gd name="connsiteY0" fmla="*/ 12782 h 1356154"/>
                      <a:gd name="connsiteX1" fmla="*/ 365994 w 399234"/>
                      <a:gd name="connsiteY1" fmla="*/ 923588 h 1356154"/>
                      <a:gd name="connsiteX2" fmla="*/ 169633 w 399234"/>
                      <a:gd name="connsiteY2" fmla="*/ 1355807 h 1356154"/>
                      <a:gd name="connsiteX3" fmla="*/ 7708 w 399234"/>
                      <a:gd name="connsiteY3" fmla="*/ 841457 h 1356154"/>
                      <a:gd name="connsiteX4" fmla="*/ 7708 w 399234"/>
                      <a:gd name="connsiteY4" fmla="*/ 3257 h 1356154"/>
                      <a:gd name="connsiteX5" fmla="*/ 398233 w 399234"/>
                      <a:gd name="connsiteY5" fmla="*/ 12782 h 1356154"/>
                      <a:gd name="connsiteX0" fmla="*/ 436352 w 437353"/>
                      <a:gd name="connsiteY0" fmla="*/ 12782 h 1356154"/>
                      <a:gd name="connsiteX1" fmla="*/ 404113 w 437353"/>
                      <a:gd name="connsiteY1" fmla="*/ 923588 h 1356154"/>
                      <a:gd name="connsiteX2" fmla="*/ 207752 w 437353"/>
                      <a:gd name="connsiteY2" fmla="*/ 1355807 h 1356154"/>
                      <a:gd name="connsiteX3" fmla="*/ 45827 w 437353"/>
                      <a:gd name="connsiteY3" fmla="*/ 841457 h 1356154"/>
                      <a:gd name="connsiteX4" fmla="*/ 45827 w 437353"/>
                      <a:gd name="connsiteY4" fmla="*/ 3257 h 1356154"/>
                      <a:gd name="connsiteX5" fmla="*/ 436352 w 437353"/>
                      <a:gd name="connsiteY5" fmla="*/ 12782 h 1356154"/>
                      <a:gd name="connsiteX0" fmla="*/ 402774 w 403775"/>
                      <a:gd name="connsiteY0" fmla="*/ 12782 h 1355926"/>
                      <a:gd name="connsiteX1" fmla="*/ 370535 w 403775"/>
                      <a:gd name="connsiteY1" fmla="*/ 923588 h 1355926"/>
                      <a:gd name="connsiteX2" fmla="*/ 174174 w 403775"/>
                      <a:gd name="connsiteY2" fmla="*/ 1355807 h 1355926"/>
                      <a:gd name="connsiteX3" fmla="*/ 70855 w 403775"/>
                      <a:gd name="connsiteY3" fmla="*/ 875964 h 1355926"/>
                      <a:gd name="connsiteX4" fmla="*/ 12249 w 403775"/>
                      <a:gd name="connsiteY4" fmla="*/ 3257 h 1355926"/>
                      <a:gd name="connsiteX5" fmla="*/ 402774 w 403775"/>
                      <a:gd name="connsiteY5" fmla="*/ 12782 h 1355926"/>
                      <a:gd name="connsiteX0" fmla="*/ 402774 w 403775"/>
                      <a:gd name="connsiteY0" fmla="*/ 12782 h 1355862"/>
                      <a:gd name="connsiteX1" fmla="*/ 370535 w 403775"/>
                      <a:gd name="connsiteY1" fmla="*/ 923588 h 1355862"/>
                      <a:gd name="connsiteX2" fmla="*/ 174174 w 403775"/>
                      <a:gd name="connsiteY2" fmla="*/ 1355807 h 1355862"/>
                      <a:gd name="connsiteX3" fmla="*/ 70855 w 403775"/>
                      <a:gd name="connsiteY3" fmla="*/ 962228 h 1355862"/>
                      <a:gd name="connsiteX4" fmla="*/ 12249 w 403775"/>
                      <a:gd name="connsiteY4" fmla="*/ 3257 h 1355862"/>
                      <a:gd name="connsiteX5" fmla="*/ 402774 w 403775"/>
                      <a:gd name="connsiteY5" fmla="*/ 12782 h 1355862"/>
                      <a:gd name="connsiteX0" fmla="*/ 402774 w 405650"/>
                      <a:gd name="connsiteY0" fmla="*/ 12782 h 1061336"/>
                      <a:gd name="connsiteX1" fmla="*/ 370535 w 405650"/>
                      <a:gd name="connsiteY1" fmla="*/ 923588 h 1061336"/>
                      <a:gd name="connsiteX2" fmla="*/ 70855 w 405650"/>
                      <a:gd name="connsiteY2" fmla="*/ 962228 h 1061336"/>
                      <a:gd name="connsiteX3" fmla="*/ 12249 w 405650"/>
                      <a:gd name="connsiteY3" fmla="*/ 3257 h 1061336"/>
                      <a:gd name="connsiteX4" fmla="*/ 402774 w 405650"/>
                      <a:gd name="connsiteY4" fmla="*/ 12782 h 1061336"/>
                      <a:gd name="connsiteX0" fmla="*/ 402774 w 405650"/>
                      <a:gd name="connsiteY0" fmla="*/ 12782 h 1050570"/>
                      <a:gd name="connsiteX1" fmla="*/ 370535 w 405650"/>
                      <a:gd name="connsiteY1" fmla="*/ 923588 h 1050570"/>
                      <a:gd name="connsiteX2" fmla="*/ 70855 w 405650"/>
                      <a:gd name="connsiteY2" fmla="*/ 944976 h 1050570"/>
                      <a:gd name="connsiteX3" fmla="*/ 12249 w 405650"/>
                      <a:gd name="connsiteY3" fmla="*/ 3257 h 1050570"/>
                      <a:gd name="connsiteX4" fmla="*/ 402774 w 405650"/>
                      <a:gd name="connsiteY4" fmla="*/ 12782 h 1050570"/>
                      <a:gd name="connsiteX0" fmla="*/ 394110 w 396986"/>
                      <a:gd name="connsiteY0" fmla="*/ 12782 h 1013898"/>
                      <a:gd name="connsiteX1" fmla="*/ 361871 w 396986"/>
                      <a:gd name="connsiteY1" fmla="*/ 923588 h 1013898"/>
                      <a:gd name="connsiteX2" fmla="*/ 62191 w 396986"/>
                      <a:gd name="connsiteY2" fmla="*/ 944976 h 1013898"/>
                      <a:gd name="connsiteX3" fmla="*/ 3585 w 396986"/>
                      <a:gd name="connsiteY3" fmla="*/ 3257 h 1013898"/>
                      <a:gd name="connsiteX4" fmla="*/ 394110 w 396986"/>
                      <a:gd name="connsiteY4" fmla="*/ 12782 h 1013898"/>
                      <a:gd name="connsiteX0" fmla="*/ 394060 w 394060"/>
                      <a:gd name="connsiteY0" fmla="*/ 12782 h 1050570"/>
                      <a:gd name="connsiteX1" fmla="*/ 338379 w 394060"/>
                      <a:gd name="connsiteY1" fmla="*/ 923588 h 1050570"/>
                      <a:gd name="connsiteX2" fmla="*/ 62141 w 394060"/>
                      <a:gd name="connsiteY2" fmla="*/ 944976 h 1050570"/>
                      <a:gd name="connsiteX3" fmla="*/ 3535 w 394060"/>
                      <a:gd name="connsiteY3" fmla="*/ 3257 h 1050570"/>
                      <a:gd name="connsiteX4" fmla="*/ 394060 w 394060"/>
                      <a:gd name="connsiteY4" fmla="*/ 12782 h 1050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060" h="1050570">
                        <a:moveTo>
                          <a:pt x="394060" y="12782"/>
                        </a:moveTo>
                        <a:cubicBezTo>
                          <a:pt x="389297" y="277894"/>
                          <a:pt x="393699" y="768222"/>
                          <a:pt x="338379" y="923588"/>
                        </a:cubicBezTo>
                        <a:cubicBezTo>
                          <a:pt x="283059" y="1078954"/>
                          <a:pt x="117948" y="1098365"/>
                          <a:pt x="62141" y="944976"/>
                        </a:cubicBezTo>
                        <a:cubicBezTo>
                          <a:pt x="6334" y="791588"/>
                          <a:pt x="-7577" y="128669"/>
                          <a:pt x="3535" y="3257"/>
                        </a:cubicBezTo>
                        <a:cubicBezTo>
                          <a:pt x="224197" y="11195"/>
                          <a:pt x="179748" y="-14205"/>
                          <a:pt x="394060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sp>
            <p:nvSpPr>
              <p:cNvPr id="22" name="Výbuch 2 42">
                <a:extLst>
                  <a:ext uri="{FF2B5EF4-FFF2-40B4-BE49-F238E27FC236}">
                    <a16:creationId xmlns:a16="http://schemas.microsoft.com/office/drawing/2014/main" id="{E6C7A288-C040-4753-8261-B26CEFFF5FA9}"/>
                  </a:ext>
                </a:extLst>
              </p:cNvPr>
              <p:cNvSpPr/>
              <p:nvPr/>
            </p:nvSpPr>
            <p:spPr>
              <a:xfrm rot="15723994">
                <a:off x="4365678" y="4107072"/>
                <a:ext cx="220712" cy="283607"/>
              </a:xfrm>
              <a:prstGeom prst="irregularSeal2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F17725DC-863E-44A3-B5AD-30686A631251}"/>
                  </a:ext>
                </a:extLst>
              </p:cNvPr>
              <p:cNvCxnSpPr/>
              <p:nvPr/>
            </p:nvCxnSpPr>
            <p:spPr>
              <a:xfrm flipV="1">
                <a:off x="4486527" y="3098250"/>
                <a:ext cx="459348" cy="1080403"/>
              </a:xfrm>
              <a:prstGeom prst="line">
                <a:avLst/>
              </a:prstGeom>
              <a:noFill/>
              <a:ln w="28575" cap="rnd">
                <a:solidFill>
                  <a:srgbClr val="00FF00"/>
                </a:solidFill>
                <a:tailEnd type="stealth" w="lg" len="lg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50800" dir="5400000" sx="86000" sy="86000" algn="ctr" rotWithShape="0">
                  <a:srgbClr val="00FF00"/>
                </a:outerShdw>
              </a:effectLst>
              <a:scene3d>
                <a:camera prst="orthographicFront"/>
                <a:lightRig rig="flat" dir="t"/>
              </a:scene3d>
              <a:sp3d extrusionH="76200" contourW="12700" prstMaterial="translucentPowder">
                <a:bevelT w="152400" h="50800" prst="softRound"/>
                <a:extrusionClr>
                  <a:srgbClr val="00FF00"/>
                </a:extrusionClr>
                <a:contourClr>
                  <a:srgbClr val="00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2" name="TextovéPole 32">
              <a:extLst>
                <a:ext uri="{FF2B5EF4-FFF2-40B4-BE49-F238E27FC236}">
                  <a16:creationId xmlns:a16="http://schemas.microsoft.com/office/drawing/2014/main" id="{15DEAA1D-BC99-4CF0-912B-8CEE32B62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616" y="4234086"/>
              <a:ext cx="24842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Po excitaci laserem navázané fluorescenční barvivo září</a:t>
              </a:r>
            </a:p>
          </p:txBody>
        </p:sp>
        <p:sp>
          <p:nvSpPr>
            <p:cNvPr id="13" name="Šipka doprava 33">
              <a:extLst>
                <a:ext uri="{FF2B5EF4-FFF2-40B4-BE49-F238E27FC236}">
                  <a16:creationId xmlns:a16="http://schemas.microsoft.com/office/drawing/2014/main" id="{EF669FB3-5CD9-42C7-AEA9-1E21FA24B88A}"/>
                </a:ext>
              </a:extLst>
            </p:cNvPr>
            <p:cNvSpPr/>
            <p:nvPr/>
          </p:nvSpPr>
          <p:spPr>
            <a:xfrm rot="5400000">
              <a:off x="2277287" y="2240134"/>
              <a:ext cx="470589" cy="27279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grpSp>
          <p:nvGrpSpPr>
            <p:cNvPr id="14" name="Skupina 34">
              <a:extLst>
                <a:ext uri="{FF2B5EF4-FFF2-40B4-BE49-F238E27FC236}">
                  <a16:creationId xmlns:a16="http://schemas.microsoft.com/office/drawing/2014/main" id="{82B90B35-4014-453E-BB95-95F53673B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8161" y="2839332"/>
              <a:ext cx="805851" cy="1165378"/>
              <a:chOff x="5206308" y="989804"/>
              <a:chExt cx="805851" cy="1165378"/>
            </a:xfrm>
          </p:grpSpPr>
          <p:grpSp>
            <p:nvGrpSpPr>
              <p:cNvPr id="17" name="Skupina 37">
                <a:extLst>
                  <a:ext uri="{FF2B5EF4-FFF2-40B4-BE49-F238E27FC236}">
                    <a16:creationId xmlns:a16="http://schemas.microsoft.com/office/drawing/2014/main" id="{328D552C-31B1-4060-BBD6-246DCCA30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6308" y="989804"/>
                <a:ext cx="805851" cy="1165378"/>
                <a:chOff x="5364088" y="975858"/>
                <a:chExt cx="648072" cy="1165378"/>
              </a:xfrm>
            </p:grpSpPr>
            <p:cxnSp>
              <p:nvCxnSpPr>
                <p:cNvPr id="19" name="Přímá spojnice 18">
                  <a:extLst>
                    <a:ext uri="{FF2B5EF4-FFF2-40B4-BE49-F238E27FC236}">
                      <a16:creationId xmlns:a16="http://schemas.microsoft.com/office/drawing/2014/main" id="{6CEFCF54-D125-4EFB-A3D7-31DB443B7B8C}"/>
                    </a:ext>
                  </a:extLst>
                </p:cNvPr>
                <p:cNvCxnSpPr/>
                <p:nvPr/>
              </p:nvCxnSpPr>
              <p:spPr>
                <a:xfrm>
                  <a:off x="5364184" y="975525"/>
                  <a:ext cx="0" cy="1147654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19">
                  <a:extLst>
                    <a:ext uri="{FF2B5EF4-FFF2-40B4-BE49-F238E27FC236}">
                      <a16:creationId xmlns:a16="http://schemas.microsoft.com/office/drawing/2014/main" id="{5AFC3177-AC13-46D2-902B-7D10542C2E54}"/>
                    </a:ext>
                  </a:extLst>
                </p:cNvPr>
                <p:cNvCxnSpPr/>
                <p:nvPr/>
              </p:nvCxnSpPr>
              <p:spPr>
                <a:xfrm>
                  <a:off x="5364184" y="2140644"/>
                  <a:ext cx="648330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Volný tvar 38">
                <a:extLst>
                  <a:ext uri="{FF2B5EF4-FFF2-40B4-BE49-F238E27FC236}">
                    <a16:creationId xmlns:a16="http://schemas.microsoft.com/office/drawing/2014/main" id="{8944ADCD-CD58-4C84-9412-AFA996A023E8}"/>
                  </a:ext>
                </a:extLst>
              </p:cNvPr>
              <p:cNvSpPr/>
              <p:nvPr/>
            </p:nvSpPr>
            <p:spPr>
              <a:xfrm>
                <a:off x="5262445" y="1878903"/>
                <a:ext cx="694136" cy="275687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sp>
          <p:nvSpPr>
            <p:cNvPr id="15" name="TextovéPole 35">
              <a:extLst>
                <a:ext uri="{FF2B5EF4-FFF2-40B4-BE49-F238E27FC236}">
                  <a16:creationId xmlns:a16="http://schemas.microsoft.com/office/drawing/2014/main" id="{800F9097-7639-49E2-95CB-0737DCAB6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622429"/>
              <a:ext cx="2304256" cy="65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anose="020F0502020204030204" pitchFamily="34" charset="0"/>
                </a:rPr>
                <a:t>Čím více je DNA ve vzorku, tím více barviva se naváže a tím více vzorek září:</a:t>
              </a:r>
            </a:p>
          </p:txBody>
        </p: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374AEF5-4637-471A-90F4-63660F0D776E}"/>
                </a:ext>
              </a:extLst>
            </p:cNvPr>
            <p:cNvCxnSpPr/>
            <p:nvPr/>
          </p:nvCxnSpPr>
          <p:spPr>
            <a:xfrm flipH="1">
              <a:off x="3657127" y="645981"/>
              <a:ext cx="9742" cy="393570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33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505D974-74AC-438B-911D-99B930771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chemické sloučeniny - barviva (např. </a:t>
            </a:r>
            <a:r>
              <a:rPr lang="cs-CZ" sz="2400" dirty="0" err="1"/>
              <a:t>EtBr</a:t>
            </a:r>
            <a:r>
              <a:rPr lang="cs-CZ" sz="2400" dirty="0"/>
              <a:t>, </a:t>
            </a:r>
            <a:r>
              <a:rPr lang="cs-CZ" sz="2400" dirty="0" err="1"/>
              <a:t>PicoGreen</a:t>
            </a:r>
            <a:r>
              <a:rPr lang="cs-CZ" sz="2400" dirty="0"/>
              <a:t>, </a:t>
            </a:r>
            <a:r>
              <a:rPr lang="cs-CZ" sz="2400" dirty="0" err="1"/>
              <a:t>OligoGreen</a:t>
            </a:r>
            <a:r>
              <a:rPr lang="cs-CZ" sz="2400" dirty="0"/>
              <a:t>) – vazba na/do DNA - změna jejich prostorového uspořádání; při dopadu světla určité vlnové délky fluorescenčně aktivní – vyzařování světla, jehož množství je měřeno </a:t>
            </a:r>
            <a:r>
              <a:rPr lang="cs-CZ" sz="2400" dirty="0" err="1"/>
              <a:t>fluorimetrem</a:t>
            </a:r>
            <a:endParaRPr lang="cs-CZ" sz="2400" dirty="0"/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„Množství vyzářeného světla je přímo úměrné množství navázaného barviva, a to je zase přímo úměrné množství DNA přítomné ve vzorku.“</a:t>
            </a:r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relativně vysoká citlivost a přesnost měření, malé nároky na spotřebu vzorku, možnost měření automatizovat, nízká cena analýzy</a:t>
            </a:r>
          </a:p>
          <a:p>
            <a:pP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 err="1"/>
              <a:t>nespecifita</a:t>
            </a:r>
            <a:r>
              <a:rPr lang="cs-CZ" sz="2400" dirty="0"/>
              <a:t> měření</a:t>
            </a:r>
          </a:p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cs-CZ" sz="2400" dirty="0"/>
          </a:p>
          <a:p>
            <a:pPr marL="0" indent="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2400" dirty="0"/>
              <a:t>            </a:t>
            </a:r>
            <a:r>
              <a:rPr lang="cs-CZ" altLang="cs-CZ" sz="2400" dirty="0"/>
              <a:t>PRO FORENZNÍ ÚČELY NEVHODNÁ</a:t>
            </a:r>
            <a:r>
              <a:rPr lang="cs-CZ" sz="2400" dirty="0"/>
              <a:t> 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228931-BEF6-4A22-BDC8-EABAECD6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36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Detekce nespecificky inkorporovaného fluorescenčního barviva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F41AFC0-FC3C-4113-9E3C-FE67C4233BF8}"/>
              </a:ext>
            </a:extLst>
          </p:cNvPr>
          <p:cNvSpPr/>
          <p:nvPr/>
        </p:nvSpPr>
        <p:spPr>
          <a:xfrm>
            <a:off x="457200" y="5361316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7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9D9ED4E-1134-4A34-AE0F-50ED74B2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testovací sondy nasedají na Alu sekvence</a:t>
            </a:r>
          </a:p>
          <a:p>
            <a:r>
              <a:rPr lang="cs-CZ" dirty="0"/>
              <a:t>Alu sekvence – specifické pro lidskou DNA a vyšších primátů </a:t>
            </a:r>
          </a:p>
          <a:p>
            <a:r>
              <a:rPr lang="cs-CZ" dirty="0"/>
              <a:t>hybridizace sondy - cíl iniciuje sérii enzymů</a:t>
            </a:r>
            <a:br>
              <a:rPr lang="cs-CZ" dirty="0"/>
            </a:br>
            <a:r>
              <a:rPr lang="cs-CZ" dirty="0"/>
              <a:t>- reakce, které končí oxidací luciferinu a produkcí světla</a:t>
            </a:r>
          </a:p>
          <a:p>
            <a:r>
              <a:rPr lang="cs-CZ" dirty="0"/>
              <a:t>intenzita světla se odečítá pomocí </a:t>
            </a:r>
            <a:r>
              <a:rPr lang="cs-CZ" dirty="0" err="1"/>
              <a:t>luminometru</a:t>
            </a:r>
            <a:r>
              <a:rPr lang="cs-CZ" dirty="0"/>
              <a:t> a je úměrná množství DNA přítomnou ve vzorku</a:t>
            </a:r>
          </a:p>
          <a:p>
            <a:r>
              <a:rPr lang="cs-CZ" dirty="0"/>
              <a:t>množství DNA ve vzorku se stanoví porovnáním</a:t>
            </a:r>
            <a:br>
              <a:rPr lang="cs-CZ" dirty="0"/>
            </a:br>
            <a:r>
              <a:rPr lang="cs-CZ" dirty="0"/>
              <a:t>na standardní křivku</a:t>
            </a:r>
          </a:p>
          <a:p>
            <a:r>
              <a:rPr lang="cs-CZ" dirty="0"/>
              <a:t>rozsah 0,1 až 50 </a:t>
            </a:r>
            <a:r>
              <a:rPr lang="cs-CZ" dirty="0" err="1"/>
              <a:t>ng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? VHODNÝ PARAMETR (délka cca 300 </a:t>
            </a:r>
            <a:r>
              <a:rPr lang="cs-CZ" dirty="0" err="1">
                <a:solidFill>
                  <a:srgbClr val="FF0000"/>
                </a:solidFill>
              </a:rPr>
              <a:t>bp</a:t>
            </a:r>
            <a:r>
              <a:rPr lang="cs-CZ" dirty="0">
                <a:solidFill>
                  <a:srgbClr val="FF0000"/>
                </a:solidFill>
              </a:rPr>
              <a:t> x </a:t>
            </a:r>
            <a:r>
              <a:rPr lang="cs-CZ" dirty="0" err="1">
                <a:solidFill>
                  <a:srgbClr val="FF0000"/>
                </a:solidFill>
              </a:rPr>
              <a:t>degr</a:t>
            </a:r>
            <a:r>
              <a:rPr lang="cs-CZ" dirty="0">
                <a:solidFill>
                  <a:srgbClr val="FF0000"/>
                </a:solidFill>
              </a:rPr>
              <a:t>. DNA, vypovídací hodnota o kvalitě, resp. kvantitě DNA)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663D6A-BB81-4702-BA85-7FF35055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i="1" u="sng" dirty="0"/>
              <a:t>ALUQUANT™ HUMAN DNA QUANTITATION SYSTEM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1190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68FF1D3-7C8A-4CE6-B5C6-CEBE5780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nepracuji se známým vzorkem x biologie potvrdila přítomnost lidského </a:t>
            </a:r>
            <a:r>
              <a:rPr lang="cs-CZ" dirty="0" err="1"/>
              <a:t>biol</a:t>
            </a:r>
            <a:r>
              <a:rPr lang="cs-CZ" dirty="0"/>
              <a:t>. materiálu (vyjma </a:t>
            </a:r>
            <a:r>
              <a:rPr lang="cs-CZ" dirty="0" err="1"/>
              <a:t>AluQuant</a:t>
            </a:r>
            <a:r>
              <a:rPr lang="cs-CZ" dirty="0"/>
              <a:t> </a:t>
            </a:r>
            <a:r>
              <a:rPr lang="cs-CZ" dirty="0" err="1"/>
              <a:t>kitu</a:t>
            </a:r>
            <a:r>
              <a:rPr lang="cs-CZ" dirty="0"/>
              <a:t>)</a:t>
            </a:r>
          </a:p>
          <a:p>
            <a:r>
              <a:rPr lang="cs-CZ" dirty="0"/>
              <a:t>neznám přesnou historii vzniku stopy </a:t>
            </a:r>
          </a:p>
          <a:p>
            <a:r>
              <a:rPr lang="cs-CZ" dirty="0"/>
              <a:t>čas vzniku stopy a doba uplynulá před zajištěním</a:t>
            </a:r>
          </a:p>
          <a:p>
            <a:r>
              <a:rPr lang="cs-CZ" dirty="0"/>
              <a:t>neznám klimatické podmínky</a:t>
            </a:r>
          </a:p>
          <a:p>
            <a:r>
              <a:rPr lang="cs-CZ" dirty="0"/>
              <a:t>nevím kolik osob se mi na vytvoření stopy podílelo</a:t>
            </a:r>
          </a:p>
          <a:p>
            <a:r>
              <a:rPr lang="cs-CZ" dirty="0"/>
              <a:t>neznám strukturu podkladu/kontaminace, inhibitory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45B80E-0CA7-4CAD-8F76-6F891C9C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Nedostatečnost předchozích metod</a:t>
            </a:r>
          </a:p>
        </p:txBody>
      </p:sp>
    </p:spTree>
    <p:extLst>
      <p:ext uri="{BB962C8B-B14F-4D97-AF65-F5344CB8AC3E}">
        <p14:creationId xmlns:p14="http://schemas.microsoft.com/office/powerpoint/2010/main" val="2615111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2511</Words>
  <Application>Microsoft Office PowerPoint</Application>
  <PresentationFormat>Předvádění na obrazovce (4:3)</PresentationFormat>
  <Paragraphs>283</Paragraphs>
  <Slides>57</Slides>
  <Notes>7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Calibri</vt:lpstr>
      <vt:lpstr>Comic Sans MS</vt:lpstr>
      <vt:lpstr>Constantia</vt:lpstr>
      <vt:lpstr>Wingdings</vt:lpstr>
      <vt:lpstr>Wingdings 2</vt:lpstr>
      <vt:lpstr>Papír</vt:lpstr>
      <vt:lpstr>Kvantifikace a amplifikace DNA</vt:lpstr>
      <vt:lpstr>Kvantifikace DNA</vt:lpstr>
      <vt:lpstr>Spektrofoteochemická reakce</vt:lpstr>
      <vt:lpstr>Kvantifikace DNA</vt:lpstr>
      <vt:lpstr>Detekce nespecificky  inkorporovaného fluorescenčního  barviva</vt:lpstr>
      <vt:lpstr>Detekce nespecificky inkorporovaného fluorescenčního barviva</vt:lpstr>
      <vt:lpstr>Detekce nespecificky inkorporovaného fluorescenčního barviva</vt:lpstr>
      <vt:lpstr>ALUQUANT™ HUMAN DNA QUANTITATION SYSTEM</vt:lpstr>
      <vt:lpstr>Nedostatečnost předchozích metod</vt:lpstr>
      <vt:lpstr>Kvantifikace (a případná charakterizace) DNA</vt:lpstr>
      <vt:lpstr>Kvantitativní PCR (qPCR) = real time PCR</vt:lpstr>
      <vt:lpstr>Prezentace aplikace PowerPoint</vt:lpstr>
      <vt:lpstr>Kvantitativní PCR (qPCR) = real time PCR</vt:lpstr>
      <vt:lpstr>Molekulární maják</vt:lpstr>
      <vt:lpstr>Specifická kvantifikace - Multiplex RT PCR</vt:lpstr>
      <vt:lpstr>Chemie a přístroje</vt:lpstr>
      <vt:lpstr>Quantifiler / Q Duo / Q Trio</vt:lpstr>
      <vt:lpstr>Plexor HY</vt:lpstr>
      <vt:lpstr>PowerQuant</vt:lpstr>
      <vt:lpstr>Investigator Quantiplex Pro RGQ Kit (Qiagen)</vt:lpstr>
      <vt:lpstr>Investigator Quantiplex Pro RGQ Kit (Qiagen)</vt:lpstr>
      <vt:lpstr>Investigator Quantiplex Pro RGQ Kit (Qiagen)</vt:lpstr>
      <vt:lpstr>          PCR</vt:lpstr>
      <vt:lpstr>Prezentace aplikace PowerPoint</vt:lpstr>
      <vt:lpstr>          PCR</vt:lpstr>
      <vt:lpstr>Prezentace aplikace PowerPoint</vt:lpstr>
      <vt:lpstr>          PCR</vt:lpstr>
      <vt:lpstr>Prezentace aplikace PowerPoint</vt:lpstr>
      <vt:lpstr>Ingredience pro PCR</vt:lpstr>
      <vt:lpstr>Vlivy na účinnost amplifikace</vt:lpstr>
      <vt:lpstr>PCR</vt:lpstr>
      <vt:lpstr>Prezentace aplikace PowerPoint</vt:lpstr>
      <vt:lpstr>CO detekuji a ČÍM</vt:lpstr>
      <vt:lpstr>Opakování</vt:lpstr>
      <vt:lpstr>RFLP (Restriction fragment length polymorphism )</vt:lpstr>
      <vt:lpstr>RFLP</vt:lpstr>
      <vt:lpstr>VNTR (variable number tandem repeats)</vt:lpstr>
      <vt:lpstr>VNTR (variable number tandem repeats)</vt:lpstr>
      <vt:lpstr>Prezentace aplikace PowerPoint</vt:lpstr>
      <vt:lpstr>STR (Short tendem repeats)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Investigator ESSplex SE QS Kit (Qiagen)</vt:lpstr>
      <vt:lpstr>Prezentace aplikace PowerPoint</vt:lpstr>
      <vt:lpstr>Prezentace aplikace PowerPoint</vt:lpstr>
      <vt:lpstr>Investigator 24plex QS Kit (Qiagen)</vt:lpstr>
      <vt:lpstr>SNP (single nucleotide polymorfism)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2018-04-05T18:22:38Z</dcterms:created>
  <dcterms:modified xsi:type="dcterms:W3CDTF">2023-03-27T19:50:22Z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