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83" r:id="rId7"/>
    <p:sldId id="284" r:id="rId8"/>
    <p:sldId id="286" r:id="rId9"/>
    <p:sldId id="289" r:id="rId10"/>
    <p:sldId id="271" r:id="rId11"/>
    <p:sldId id="260" r:id="rId12"/>
    <p:sldId id="265" r:id="rId13"/>
    <p:sldId id="266" r:id="rId14"/>
    <p:sldId id="268" r:id="rId15"/>
    <p:sldId id="267" r:id="rId16"/>
    <p:sldId id="269" r:id="rId17"/>
    <p:sldId id="279" r:id="rId18"/>
    <p:sldId id="280" r:id="rId19"/>
    <p:sldId id="281" r:id="rId20"/>
    <p:sldId id="282" r:id="rId21"/>
    <p:sldId id="272" r:id="rId22"/>
    <p:sldId id="261" r:id="rId23"/>
    <p:sldId id="262" r:id="rId24"/>
    <p:sldId id="270" r:id="rId25"/>
    <p:sldId id="273" r:id="rId26"/>
    <p:sldId id="274" r:id="rId27"/>
    <p:sldId id="275" r:id="rId28"/>
    <p:sldId id="276" r:id="rId29"/>
    <p:sldId id="287" r:id="rId30"/>
    <p:sldId id="27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9" autoAdjust="0"/>
    <p:restoredTop sz="94673" autoAdjust="0"/>
  </p:normalViewPr>
  <p:slideViewPr>
    <p:cSldViewPr>
      <p:cViewPr varScale="1">
        <p:scale>
          <a:sx n="86" d="100"/>
          <a:sy n="86" d="100"/>
        </p:scale>
        <p:origin x="156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3/14/2023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 baseline="0">
                <a:solidFill>
                  <a:schemeClr val="tx2"/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53423@mail.muni.cz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Forenzní genetika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Hana Svobodová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Historie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Éra před DNA (1900-1985)</a:t>
            </a:r>
          </a:p>
          <a:p>
            <a:endParaRPr lang="cs-CZ" altLang="cs-CZ" b="1" dirty="0"/>
          </a:p>
          <a:p>
            <a:pPr marL="0" indent="0" algn="ctr">
              <a:buNone/>
            </a:pPr>
            <a:r>
              <a:rPr lang="cs-CZ" altLang="cs-CZ" sz="2800" b="1" i="1" dirty="0">
                <a:solidFill>
                  <a:srgbClr val="C00000"/>
                </a:solidFill>
                <a:latin typeface="Arial Unicode MS" pitchFamily="34" charset="-128"/>
              </a:rPr>
              <a:t>Testování krevních skupin</a:t>
            </a:r>
            <a:endParaRPr lang="cs-CZ" altLang="cs-CZ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cs-CZ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65406F82-2B60-4579-9828-A1D22BEEA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31" y="3140968"/>
            <a:ext cx="513873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B56152E4-DAE2-4776-824E-95C6FE417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pradávný zájem lidstva o krev a její  složení</a:t>
            </a:r>
          </a:p>
          <a:p>
            <a:pPr marL="0" indent="0">
              <a:buNone/>
            </a:pPr>
            <a:endParaRPr lang="cs-CZ" altLang="cs-CZ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cs-CZ" altLang="cs-CZ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1875 – Leonard </a:t>
            </a:r>
            <a:r>
              <a:rPr lang="cs-CZ" altLang="cs-CZ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Landois</a:t>
            </a:r>
            <a:r>
              <a:rPr lang="cs-CZ" altLang="cs-CZ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pozoroval shlukování  červených krvinek při smíchání séra jednoho zvířete s krví jiného</a:t>
            </a:r>
          </a:p>
          <a:p>
            <a:pPr marL="0" indent="0">
              <a:buNone/>
            </a:pPr>
            <a:endParaRPr lang="cs-CZ" altLang="cs-CZ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cs-CZ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poč. 20. století – objev první a nejznámější krevní skupiny – skupiny AB0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9D339E4-F0B6-473D-AA5E-6D1DAD10F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Proč krevní skupiny?</a:t>
            </a:r>
          </a:p>
        </p:txBody>
      </p:sp>
    </p:spTree>
    <p:extLst>
      <p:ext uri="{BB962C8B-B14F-4D97-AF65-F5344CB8AC3E}">
        <p14:creationId xmlns:p14="http://schemas.microsoft.com/office/powerpoint/2010/main" val="588810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01E5ABCE-9142-4767-96B3-5A1ED2547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55" y="1083562"/>
            <a:ext cx="8229600" cy="5297766"/>
          </a:xfrm>
        </p:spPr>
        <p:txBody>
          <a:bodyPr>
            <a:normAutofit/>
          </a:bodyPr>
          <a:lstStyle/>
          <a:p>
            <a:r>
              <a:rPr kumimoji="1" lang="cs-CZ" altLang="cs-CZ" sz="2800" b="1" u="sng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Karl </a:t>
            </a:r>
            <a:r>
              <a:rPr kumimoji="1" lang="cs-CZ" altLang="cs-CZ" sz="2800" b="1" u="sng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Landsteiner</a:t>
            </a:r>
            <a:r>
              <a:rPr kumimoji="1" lang="cs-CZ" altLang="cs-CZ" sz="2800" b="1" u="sng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 </a:t>
            </a:r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– v letech 1900-1903 začal s pokusy s lidskou krví</a:t>
            </a:r>
          </a:p>
          <a:p>
            <a:pPr marL="0" indent="0">
              <a:buNone/>
            </a:pPr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- 1901 – objev skupin A, B a 0</a:t>
            </a:r>
          </a:p>
          <a:p>
            <a:pPr marL="0" indent="0">
              <a:buNone/>
            </a:pPr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- 1902 – jeho spolupracovníci </a:t>
            </a:r>
          </a:p>
          <a:p>
            <a:pPr marL="0" indent="0">
              <a:buNone/>
            </a:pPr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objev skupiny AB</a:t>
            </a:r>
          </a:p>
          <a:p>
            <a:pPr marL="0" indent="0">
              <a:buNone/>
            </a:pPr>
            <a:endParaRPr kumimoji="1" lang="cs-CZ" altLang="cs-CZ" sz="2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latin typeface="+mj-lt"/>
              <a:ea typeface="+mj-ea"/>
              <a:cs typeface="+mj-cs"/>
            </a:endParaRPr>
          </a:p>
          <a:p>
            <a:r>
              <a:rPr kumimoji="1" lang="cs-CZ" altLang="cs-CZ" sz="2800" b="1" u="sng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Jan Janský </a:t>
            </a:r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– často považován za objevitele krevního systému AB0.</a:t>
            </a:r>
          </a:p>
          <a:p>
            <a:pPr marL="0" indent="0">
              <a:buNone/>
            </a:pPr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- 1907 – zjistil a publikoval existenci </a:t>
            </a:r>
          </a:p>
          <a:p>
            <a:pPr marL="0" indent="0">
              <a:buNone/>
            </a:pPr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    skupin AB0</a:t>
            </a:r>
          </a:p>
          <a:p>
            <a:endParaRPr kumimoji="1" lang="cs-CZ" altLang="cs-CZ" sz="2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FBF2284-B6E2-4F80-B3A6-1B2AEB75F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31162"/>
          </a:xfrm>
        </p:spPr>
        <p:txBody>
          <a:bodyPr/>
          <a:lstStyle/>
          <a:p>
            <a:pPr algn="ctr"/>
            <a:r>
              <a:rPr kumimoji="1" lang="cs-CZ" altLang="cs-CZ" b="1" u="sng" dirty="0">
                <a:solidFill>
                  <a:schemeClr val="tx1"/>
                </a:solidFill>
                <a:effectLst/>
              </a:rPr>
              <a:t>Krevní skupina AB0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0B98E2CE-4C3F-4CCD-ABE5-AA3C013F3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79455"/>
            <a:ext cx="1907381" cy="219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Výsledek obrázku pro Karl Landsteiner">
            <a:extLst>
              <a:ext uri="{FF2B5EF4-FFF2-40B4-BE49-F238E27FC236}">
                <a16:creationId xmlns:a16="http://schemas.microsoft.com/office/drawing/2014/main" id="{A7B434F9-4A25-44D6-80AF-B947097550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33825" y="2543175"/>
            <a:ext cx="12763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Karl Landsteiner">
            <a:extLst>
              <a:ext uri="{FF2B5EF4-FFF2-40B4-BE49-F238E27FC236}">
                <a16:creationId xmlns:a16="http://schemas.microsoft.com/office/drawing/2014/main" id="{0BE5AB5D-A4A0-42DC-B906-6BD6365595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97719" y="2528680"/>
            <a:ext cx="12763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B6A0011-6AF3-49D0-A91A-075A352D9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600969"/>
            <a:ext cx="1794892" cy="235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10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18AB907C-B165-4570-922C-73DDBAFD5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47320"/>
          </a:xfrm>
        </p:spPr>
        <p:txBody>
          <a:bodyPr/>
          <a:lstStyle/>
          <a:p>
            <a:r>
              <a:rPr kumimoji="1" lang="cs-CZ" altLang="cs-CZ" sz="2800" u="sng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1915 – </a:t>
            </a:r>
            <a:r>
              <a:rPr kumimoji="1" lang="cs-CZ" altLang="cs-CZ" sz="2800" b="1" u="sng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prof. Leone </a:t>
            </a:r>
            <a:r>
              <a:rPr kumimoji="1" lang="cs-CZ" altLang="cs-CZ" sz="2800" b="1" u="sng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Lattes</a:t>
            </a:r>
            <a:r>
              <a:rPr kumimoji="1" lang="cs-CZ" altLang="cs-CZ" sz="2800" b="1" u="sng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 </a:t>
            </a:r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z Ústavu soudního lékařství v Turínu poprvé použil určení krevní skupiny AB0 ze zaschlé krevní skvrny v soudním řízení  - </a:t>
            </a:r>
            <a:r>
              <a:rPr kumimoji="1" lang="cs-CZ" altLang="cs-CZ" sz="2800" b="1" u="sng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pionýr forenzní sérologie</a:t>
            </a:r>
          </a:p>
          <a:p>
            <a:pPr marL="0" indent="0">
              <a:buNone/>
            </a:pPr>
            <a:endParaRPr kumimoji="1" lang="cs-CZ" altLang="cs-CZ" sz="2800" b="1" u="sng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latin typeface="+mj-lt"/>
              <a:ea typeface="+mj-ea"/>
              <a:cs typeface="+mj-cs"/>
            </a:endParaRPr>
          </a:p>
          <a:p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1927 – objev krevního systému MN</a:t>
            </a:r>
          </a:p>
          <a:p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1937 – objev </a:t>
            </a:r>
            <a:r>
              <a:rPr kumimoji="1" lang="cs-CZ" altLang="cs-CZ" sz="28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Rh</a:t>
            </a:r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 faktoru</a:t>
            </a:r>
          </a:p>
          <a:p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dnes – 30 hlavních krevních systémů (dle Mezinárodní společnosti pro krevní transfúzi – „International Society </a:t>
            </a:r>
            <a:r>
              <a:rPr kumimoji="1" lang="cs-CZ" altLang="cs-CZ" sz="28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of</a:t>
            </a:r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 </a:t>
            </a:r>
            <a:r>
              <a:rPr kumimoji="1" lang="cs-CZ" altLang="cs-CZ" sz="28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Blood</a:t>
            </a:r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 </a:t>
            </a:r>
            <a:r>
              <a:rPr kumimoji="1" lang="cs-CZ" altLang="cs-CZ" sz="28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Transfusion</a:t>
            </a:r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“) </a:t>
            </a:r>
          </a:p>
          <a:p>
            <a:endParaRPr kumimoji="1" lang="cs-CZ" altLang="cs-CZ" sz="2800" b="1" u="sng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latin typeface="+mj-lt"/>
              <a:ea typeface="+mj-ea"/>
              <a:cs typeface="+mj-cs"/>
            </a:endParaRP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2AFFF17-E8E7-4753-8769-213CD249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824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1028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A8A5BC0-706C-4E96-8051-E98025C03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r>
              <a:rPr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skupiny tohoto systému označujeme podle výskytu či nepřítomnosti antigenů (aglutinogenů) A nebo B na erytrocytech a protilátek (aglutininů) anti-A nebo anti-B v séru</a:t>
            </a:r>
          </a:p>
          <a:p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kromě erytrocytů se tyto antigeny (včetně substance  H) vyskytují v malé míře také na leukocytech, trombocytech a asi u </a:t>
            </a:r>
            <a:r>
              <a:rPr kumimoji="1" lang="cs-CZ" altLang="cs-CZ" sz="2800" u="sng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80% lidí rovněž v sekretech</a:t>
            </a:r>
          </a:p>
          <a:p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protilátky anti-A a anti-B jsou imunoglobuliny typu </a:t>
            </a:r>
            <a:r>
              <a:rPr kumimoji="1" lang="cs-CZ" altLang="cs-CZ" sz="28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IgM</a:t>
            </a:r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, které se vyskytují v lidském organizmu již od narození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8BBBEBA-21BD-411A-ACCA-0BDB377FE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err="1"/>
              <a:t>Sekretoři</a:t>
            </a:r>
            <a:r>
              <a:rPr lang="cs-CZ" b="1" u="sng" dirty="0"/>
              <a:t> a non-</a:t>
            </a:r>
            <a:r>
              <a:rPr lang="cs-CZ" b="1" u="sng" dirty="0" err="1"/>
              <a:t>sekretoři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2054830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58BF353C-9310-41FD-B8FB-38B944065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cs-CZ" altLang="cs-CZ" sz="2800" u="sng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Výhody</a:t>
            </a:r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:</a:t>
            </a:r>
          </a:p>
          <a:p>
            <a:pPr marL="0" indent="0" algn="just">
              <a:buNone/>
            </a:pPr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- rychlé určení jednoho ze základních biologických znaků lidského jedince na fenotypové úrovni z nedegradované tkáně, kromě sekretů u tzv. non-</a:t>
            </a:r>
            <a:r>
              <a:rPr kumimoji="1" lang="cs-CZ" altLang="cs-CZ" sz="28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sekretorů</a:t>
            </a:r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, rychlé určení AB0 v kriminalistice při vymezení okruhu pachatelů, či                        v transfúzní medicíně, možnost určení AB0 z různě degradovaných vzorků tkání</a:t>
            </a:r>
          </a:p>
          <a:p>
            <a:pPr algn="just">
              <a:buFontTx/>
              <a:buChar char="-"/>
            </a:pPr>
            <a:endParaRPr kumimoji="1" lang="cs-CZ" altLang="cs-CZ" sz="2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latin typeface="+mj-lt"/>
              <a:ea typeface="+mj-ea"/>
              <a:cs typeface="+mj-cs"/>
            </a:endParaRPr>
          </a:p>
          <a:p>
            <a:r>
              <a:rPr kumimoji="1" lang="cs-CZ" sz="2800" u="sng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Nevýhody</a:t>
            </a:r>
            <a:r>
              <a:rPr kumimoji="1" 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:</a:t>
            </a:r>
          </a:p>
          <a:p>
            <a:pPr marL="0" indent="0">
              <a:buNone/>
            </a:pPr>
            <a:r>
              <a:rPr kumimoji="1" 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- p</a:t>
            </a:r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ravděpodobnost náhodné shody: </a:t>
            </a:r>
            <a:r>
              <a:rPr kumimoji="1" lang="cs-CZ" altLang="cs-CZ" sz="3600" b="1" u="sng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1:10</a:t>
            </a:r>
            <a:r>
              <a:rPr kumimoji="1" lang="cs-CZ" altLang="cs-CZ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 » </a:t>
            </a:r>
            <a:r>
              <a:rPr kumimoji="1" lang="cs-CZ" altLang="cs-CZ" sz="3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p</a:t>
            </a:r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ři zjišťování identity umožňuje jednoznačné vyloučení, ale </a:t>
            </a:r>
            <a:r>
              <a:rPr kumimoji="1" lang="cs-CZ" altLang="cs-CZ" sz="2800" b="1" u="sng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NIKOLI POTVRZENÍ identity !!! </a:t>
            </a:r>
          </a:p>
          <a:p>
            <a:pPr marL="0" indent="0">
              <a:buNone/>
            </a:pPr>
            <a:endParaRPr kumimoji="1" lang="cs-CZ" sz="2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231B4DC-609A-45C2-B6C0-49D22E8A2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u="sng" dirty="0"/>
              <a:t>Výhody a nevýhody určování KSV          v praxi</a:t>
            </a:r>
          </a:p>
        </p:txBody>
      </p:sp>
    </p:spTree>
    <p:extLst>
      <p:ext uri="{BB962C8B-B14F-4D97-AF65-F5344CB8AC3E}">
        <p14:creationId xmlns:p14="http://schemas.microsoft.com/office/powerpoint/2010/main" val="2198984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3000" u="sng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Kriminalistická genetika</a:t>
            </a:r>
            <a:r>
              <a:rPr lang="cs-CZ" altLang="cs-CZ" sz="3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- genetické zkoumání biologických stop nalezených na místě trestného činu a srovnávacích osob v rámci vyšetřování            a dokazování trestných činů či jiných kriminalisticky relevantních událostí. Hlavním účelem těchto zkoumání zpravidla bývá určení původce příslušných biologických stop - </a:t>
            </a:r>
            <a:r>
              <a:rPr lang="cs-CZ" altLang="cs-CZ" sz="3000" b="1" u="sng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provedení jednoznačné identifikace původce biologických stop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u="sng" dirty="0"/>
              <a:t>Forenzní genetika – hlavní odvětví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007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51176"/>
          </a:xfrm>
        </p:spPr>
        <p:txBody>
          <a:bodyPr/>
          <a:lstStyle/>
          <a:p>
            <a:pPr algn="just"/>
            <a:r>
              <a:rPr lang="cs-CZ" altLang="cs-CZ" sz="3000" u="sng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Identifikační genetika</a:t>
            </a:r>
            <a:r>
              <a:rPr lang="cs-CZ" altLang="cs-CZ" sz="3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– zabývá se genetickou identifikací osob živých (imigrační řízení, ověřování totožnosti atd.) či mrtvých (nálezy neznámých mrtvol, hromadná neštěstí, oběti válečných konfliktů v hromadných hrobech, pátrání po pohřešovaných, DVI atd.)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/>
              <a:t>Forenzní genetika – hlavní odvětví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9969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07160"/>
          </a:xfrm>
        </p:spPr>
        <p:txBody>
          <a:bodyPr/>
          <a:lstStyle/>
          <a:p>
            <a:pPr algn="just"/>
            <a:r>
              <a:rPr lang="cs-CZ" altLang="cs-CZ" sz="3000" u="sng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Kognativní</a:t>
            </a:r>
            <a:r>
              <a:rPr lang="cs-CZ" altLang="cs-CZ" sz="3000" u="sng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genetika</a:t>
            </a:r>
            <a:r>
              <a:rPr lang="cs-CZ" altLang="cs-CZ" sz="3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– posuzování biologické příbuznosti jedinců; zahrnuje zejména paternitní zkoumání v případech, kdy je třeba určit otce dítěte, ale též posuzování jiných biologických příbuzenských vztahů pro nejrůznější účely (dědická řízení, genealogická zkoumání atd.)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/>
              <a:t>Forenzní genetika – hlavní odvětví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3868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399"/>
            <a:ext cx="8507288" cy="1899015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4700" b="1" u="sng" dirty="0"/>
              <a:t>ZÁKLADNÍ APLIKACE FORENZNÍ GENETIKY A SOUVISEJÍCÍ OBORY</a:t>
            </a:r>
            <a:br>
              <a:rPr lang="cs-CZ" altLang="cs-CZ" sz="4400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endParaRPr lang="cs-CZ" dirty="0"/>
          </a:p>
        </p:txBody>
      </p:sp>
      <p:sp>
        <p:nvSpPr>
          <p:cNvPr id="4" name="Obdélník 152"/>
          <p:cNvSpPr>
            <a:spLocks noGrp="1" noChangeArrowheads="1"/>
          </p:cNvSpPr>
          <p:nvPr>
            <p:ph idx="1"/>
          </p:nvPr>
        </p:nvSpPr>
        <p:spPr bwMode="auto">
          <a:xfrm>
            <a:off x="643717" y="2965801"/>
            <a:ext cx="1493077" cy="2808312"/>
          </a:xfrm>
          <a:prstGeom prst="rect">
            <a:avLst/>
          </a:prstGeom>
          <a:solidFill>
            <a:srgbClr val="F2DCDB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 anchor="ctr"/>
          <a:lstStyle/>
          <a:p>
            <a:pPr marL="0" indent="0">
              <a:buNone/>
            </a:pPr>
            <a:endParaRPr lang="cs-CZ" dirty="0"/>
          </a:p>
        </p:txBody>
      </p:sp>
      <p:grpSp>
        <p:nvGrpSpPr>
          <p:cNvPr id="5" name="Skupina 126"/>
          <p:cNvGrpSpPr>
            <a:grpSpLocks/>
          </p:cNvGrpSpPr>
          <p:nvPr/>
        </p:nvGrpSpPr>
        <p:grpSpPr bwMode="auto">
          <a:xfrm>
            <a:off x="727106" y="2837068"/>
            <a:ext cx="1131887" cy="877888"/>
            <a:chOff x="3083868" y="3230835"/>
            <a:chExt cx="1509623" cy="1345721"/>
          </a:xfrm>
        </p:grpSpPr>
        <p:sp>
          <p:nvSpPr>
            <p:cNvPr id="6" name="Volný tvar 5"/>
            <p:cNvSpPr/>
            <p:nvPr/>
          </p:nvSpPr>
          <p:spPr>
            <a:xfrm>
              <a:off x="3083868" y="3230835"/>
              <a:ext cx="1509623" cy="1345721"/>
            </a:xfrm>
            <a:custGeom>
              <a:avLst/>
              <a:gdLst>
                <a:gd name="connsiteX0" fmla="*/ 1380227 w 1509623"/>
                <a:gd name="connsiteY0" fmla="*/ 897148 h 1345721"/>
                <a:gd name="connsiteX1" fmla="*/ 897147 w 1509623"/>
                <a:gd name="connsiteY1" fmla="*/ 940280 h 1345721"/>
                <a:gd name="connsiteX2" fmla="*/ 888521 w 1509623"/>
                <a:gd name="connsiteY2" fmla="*/ 1337095 h 1345721"/>
                <a:gd name="connsiteX3" fmla="*/ 767751 w 1509623"/>
                <a:gd name="connsiteY3" fmla="*/ 1285336 h 1345721"/>
                <a:gd name="connsiteX4" fmla="*/ 646981 w 1509623"/>
                <a:gd name="connsiteY4" fmla="*/ 1345721 h 1345721"/>
                <a:gd name="connsiteX5" fmla="*/ 439947 w 1509623"/>
                <a:gd name="connsiteY5" fmla="*/ 1190446 h 1345721"/>
                <a:gd name="connsiteX6" fmla="*/ 0 w 1509623"/>
                <a:gd name="connsiteY6" fmla="*/ 1112808 h 1345721"/>
                <a:gd name="connsiteX7" fmla="*/ 17253 w 1509623"/>
                <a:gd name="connsiteY7" fmla="*/ 577970 h 1345721"/>
                <a:gd name="connsiteX8" fmla="*/ 293298 w 1509623"/>
                <a:gd name="connsiteY8" fmla="*/ 241540 h 1345721"/>
                <a:gd name="connsiteX9" fmla="*/ 483080 w 1509623"/>
                <a:gd name="connsiteY9" fmla="*/ 267419 h 1345721"/>
                <a:gd name="connsiteX10" fmla="*/ 422695 w 1509623"/>
                <a:gd name="connsiteY10" fmla="*/ 34506 h 1345721"/>
                <a:gd name="connsiteX11" fmla="*/ 1000664 w 1509623"/>
                <a:gd name="connsiteY11" fmla="*/ 0 h 1345721"/>
                <a:gd name="connsiteX12" fmla="*/ 1216325 w 1509623"/>
                <a:gd name="connsiteY12" fmla="*/ 250167 h 1345721"/>
                <a:gd name="connsiteX13" fmla="*/ 621102 w 1509623"/>
                <a:gd name="connsiteY13" fmla="*/ 439948 h 1345721"/>
                <a:gd name="connsiteX14" fmla="*/ 1328468 w 1509623"/>
                <a:gd name="connsiteY14" fmla="*/ 319178 h 1345721"/>
                <a:gd name="connsiteX15" fmla="*/ 1509623 w 1509623"/>
                <a:gd name="connsiteY15" fmla="*/ 543465 h 1345721"/>
                <a:gd name="connsiteX16" fmla="*/ 1397480 w 1509623"/>
                <a:gd name="connsiteY16" fmla="*/ 698740 h 1345721"/>
                <a:gd name="connsiteX17" fmla="*/ 1475117 w 1509623"/>
                <a:gd name="connsiteY17" fmla="*/ 828136 h 1345721"/>
                <a:gd name="connsiteX18" fmla="*/ 1380227 w 1509623"/>
                <a:gd name="connsiteY18" fmla="*/ 897148 h 1345721"/>
                <a:gd name="connsiteX0" fmla="*/ 1380227 w 1509623"/>
                <a:gd name="connsiteY0" fmla="*/ 897148 h 1345721"/>
                <a:gd name="connsiteX1" fmla="*/ 897147 w 1509623"/>
                <a:gd name="connsiteY1" fmla="*/ 940280 h 1345721"/>
                <a:gd name="connsiteX2" fmla="*/ 888521 w 1509623"/>
                <a:gd name="connsiteY2" fmla="*/ 1337095 h 1345721"/>
                <a:gd name="connsiteX3" fmla="*/ 767751 w 1509623"/>
                <a:gd name="connsiteY3" fmla="*/ 1285336 h 1345721"/>
                <a:gd name="connsiteX4" fmla="*/ 646981 w 1509623"/>
                <a:gd name="connsiteY4" fmla="*/ 1345721 h 1345721"/>
                <a:gd name="connsiteX5" fmla="*/ 439947 w 1509623"/>
                <a:gd name="connsiteY5" fmla="*/ 1190446 h 1345721"/>
                <a:gd name="connsiteX6" fmla="*/ 0 w 1509623"/>
                <a:gd name="connsiteY6" fmla="*/ 1112808 h 1345721"/>
                <a:gd name="connsiteX7" fmla="*/ 17253 w 1509623"/>
                <a:gd name="connsiteY7" fmla="*/ 577970 h 1345721"/>
                <a:gd name="connsiteX8" fmla="*/ 293298 w 1509623"/>
                <a:gd name="connsiteY8" fmla="*/ 241540 h 1345721"/>
                <a:gd name="connsiteX9" fmla="*/ 483080 w 1509623"/>
                <a:gd name="connsiteY9" fmla="*/ 267419 h 1345721"/>
                <a:gd name="connsiteX10" fmla="*/ 422695 w 1509623"/>
                <a:gd name="connsiteY10" fmla="*/ 34506 h 1345721"/>
                <a:gd name="connsiteX11" fmla="*/ 1000664 w 1509623"/>
                <a:gd name="connsiteY11" fmla="*/ 0 h 1345721"/>
                <a:gd name="connsiteX12" fmla="*/ 1216325 w 1509623"/>
                <a:gd name="connsiteY12" fmla="*/ 250167 h 1345721"/>
                <a:gd name="connsiteX13" fmla="*/ 897147 w 1509623"/>
                <a:gd name="connsiteY13" fmla="*/ 379563 h 1345721"/>
                <a:gd name="connsiteX14" fmla="*/ 1328468 w 1509623"/>
                <a:gd name="connsiteY14" fmla="*/ 319178 h 1345721"/>
                <a:gd name="connsiteX15" fmla="*/ 1509623 w 1509623"/>
                <a:gd name="connsiteY15" fmla="*/ 543465 h 1345721"/>
                <a:gd name="connsiteX16" fmla="*/ 1397480 w 1509623"/>
                <a:gd name="connsiteY16" fmla="*/ 698740 h 1345721"/>
                <a:gd name="connsiteX17" fmla="*/ 1475117 w 1509623"/>
                <a:gd name="connsiteY17" fmla="*/ 828136 h 1345721"/>
                <a:gd name="connsiteX18" fmla="*/ 1380227 w 1509623"/>
                <a:gd name="connsiteY18" fmla="*/ 897148 h 134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09623" h="1345721">
                  <a:moveTo>
                    <a:pt x="1380227" y="897148"/>
                  </a:moveTo>
                  <a:lnTo>
                    <a:pt x="897147" y="940280"/>
                  </a:lnTo>
                  <a:lnTo>
                    <a:pt x="888521" y="1337095"/>
                  </a:lnTo>
                  <a:lnTo>
                    <a:pt x="767751" y="1285336"/>
                  </a:lnTo>
                  <a:lnTo>
                    <a:pt x="646981" y="1345721"/>
                  </a:lnTo>
                  <a:lnTo>
                    <a:pt x="439947" y="1190446"/>
                  </a:lnTo>
                  <a:lnTo>
                    <a:pt x="0" y="1112808"/>
                  </a:lnTo>
                  <a:lnTo>
                    <a:pt x="17253" y="577970"/>
                  </a:lnTo>
                  <a:lnTo>
                    <a:pt x="293298" y="241540"/>
                  </a:lnTo>
                  <a:lnTo>
                    <a:pt x="483080" y="267419"/>
                  </a:lnTo>
                  <a:lnTo>
                    <a:pt x="422695" y="34506"/>
                  </a:lnTo>
                  <a:lnTo>
                    <a:pt x="1000664" y="0"/>
                  </a:lnTo>
                  <a:lnTo>
                    <a:pt x="1216325" y="250167"/>
                  </a:lnTo>
                  <a:lnTo>
                    <a:pt x="897147" y="379563"/>
                  </a:lnTo>
                  <a:lnTo>
                    <a:pt x="1328468" y="319178"/>
                  </a:lnTo>
                  <a:lnTo>
                    <a:pt x="1509623" y="543465"/>
                  </a:lnTo>
                  <a:lnTo>
                    <a:pt x="1397480" y="698740"/>
                  </a:lnTo>
                  <a:lnTo>
                    <a:pt x="1475117" y="828136"/>
                  </a:lnTo>
                  <a:lnTo>
                    <a:pt x="1380227" y="897148"/>
                  </a:lnTo>
                  <a:close/>
                </a:path>
              </a:pathLst>
            </a:custGeom>
            <a:solidFill>
              <a:srgbClr val="85DFFF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19132117" lon="973955" rev="20775301"/>
              </a:camera>
              <a:lightRig rig="glow" dir="t"/>
            </a:scene3d>
            <a:sp3d prstMaterial="clear">
              <a:bevelT w="4445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  <p:grpSp>
          <p:nvGrpSpPr>
            <p:cNvPr id="7" name="Volný tvar 125"/>
            <p:cNvGrpSpPr>
              <a:grpSpLocks/>
            </p:cNvGrpSpPr>
            <p:nvPr/>
          </p:nvGrpSpPr>
          <p:grpSpPr bwMode="auto">
            <a:xfrm>
              <a:off x="2617957" y="3751020"/>
              <a:ext cx="1796500" cy="925724"/>
              <a:chOff x="1054608" y="2932176"/>
              <a:chExt cx="1219200" cy="548640"/>
            </a:xfrm>
          </p:grpSpPr>
          <p:pic>
            <p:nvPicPr>
              <p:cNvPr id="8" name="Volný tvar 125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4608" y="2932176"/>
                <a:ext cx="1219200" cy="548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 Box 56"/>
              <p:cNvSpPr txBox="1">
                <a:spLocks noChangeArrowheads="1"/>
              </p:cNvSpPr>
              <p:nvPr/>
            </p:nvSpPr>
            <p:spPr bwMode="auto">
              <a:xfrm>
                <a:off x="1413759" y="2948759"/>
                <a:ext cx="849538" cy="217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cs-CZ" altLang="cs-CZ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0" name="Skupina 121"/>
          <p:cNvGrpSpPr>
            <a:grpSpLocks/>
          </p:cNvGrpSpPr>
          <p:nvPr/>
        </p:nvGrpSpPr>
        <p:grpSpPr bwMode="auto">
          <a:xfrm>
            <a:off x="1106311" y="3443112"/>
            <a:ext cx="560875" cy="1153136"/>
            <a:chOff x="4083385" y="3388821"/>
            <a:chExt cx="457817" cy="923330"/>
          </a:xfrm>
        </p:grpSpPr>
        <p:sp>
          <p:nvSpPr>
            <p:cNvPr id="11" name="Obousměrná svislá šipka 122"/>
            <p:cNvSpPr>
              <a:spLocks noChangeArrowheads="1"/>
            </p:cNvSpPr>
            <p:nvPr/>
          </p:nvSpPr>
          <p:spPr bwMode="auto">
            <a:xfrm rot="19089660">
              <a:off x="4166693" y="3491202"/>
              <a:ext cx="288032" cy="731854"/>
            </a:xfrm>
            <a:prstGeom prst="upDownArrow">
              <a:avLst>
                <a:gd name="adj1" fmla="val 50000"/>
                <a:gd name="adj2" fmla="val 50006"/>
              </a:avLst>
            </a:prstGeom>
            <a:solidFill>
              <a:srgbClr val="FFFF00"/>
            </a:solidFill>
            <a:ln w="25400" algn="ctr">
              <a:solidFill>
                <a:srgbClr val="FFC000"/>
              </a:solidFill>
              <a:miter lim="800000"/>
              <a:headEnd/>
              <a:tailEnd/>
            </a:ln>
          </p:spPr>
          <p:txBody>
            <a:bodyPr lIns="100794" tIns="50397" rIns="100794" bIns="50397" anchor="ctr"/>
            <a:lstStyle>
              <a:lvl1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cs-CZ" altLang="cs-CZ" sz="20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TextovéPole 123"/>
            <p:cNvSpPr txBox="1">
              <a:spLocks noChangeArrowheads="1"/>
            </p:cNvSpPr>
            <p:nvPr/>
          </p:nvSpPr>
          <p:spPr bwMode="auto">
            <a:xfrm>
              <a:off x="4083385" y="3388821"/>
              <a:ext cx="45781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cs-CZ" altLang="cs-CZ" sz="6000" dirty="0"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3" name="Skupina 35"/>
          <p:cNvGrpSpPr/>
          <p:nvPr/>
        </p:nvGrpSpPr>
        <p:grpSpPr>
          <a:xfrm>
            <a:off x="1688092" y="4487050"/>
            <a:ext cx="349449" cy="1209918"/>
            <a:chOff x="-339145" y="4858317"/>
            <a:chExt cx="648072" cy="2448267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4" name="Ovál 13"/>
            <p:cNvSpPr/>
            <p:nvPr/>
          </p:nvSpPr>
          <p:spPr>
            <a:xfrm>
              <a:off x="-285140" y="4858317"/>
              <a:ext cx="504057" cy="576063"/>
            </a:xfrm>
            <a:prstGeom prst="ellipse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  <p:grpSp>
          <p:nvGrpSpPr>
            <p:cNvPr id="15" name="Skupina 58"/>
            <p:cNvGrpSpPr/>
            <p:nvPr/>
          </p:nvGrpSpPr>
          <p:grpSpPr>
            <a:xfrm>
              <a:off x="-267137" y="6341777"/>
              <a:ext cx="485205" cy="964807"/>
              <a:chOff x="-285139" y="5381171"/>
              <a:chExt cx="485205" cy="675255"/>
            </a:xfrm>
            <a:grpFill/>
          </p:grpSpPr>
          <p:sp>
            <p:nvSpPr>
              <p:cNvPr id="17" name="Obdélník 16"/>
              <p:cNvSpPr/>
              <p:nvPr/>
            </p:nvSpPr>
            <p:spPr>
              <a:xfrm>
                <a:off x="-33114" y="5381171"/>
                <a:ext cx="233180" cy="675253"/>
              </a:xfrm>
              <a:prstGeom prst="rect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  <p:sp>
            <p:nvSpPr>
              <p:cNvPr id="18" name="Obdélník 17"/>
              <p:cNvSpPr/>
              <p:nvPr/>
            </p:nvSpPr>
            <p:spPr>
              <a:xfrm>
                <a:off x="-285139" y="5381172"/>
                <a:ext cx="228490" cy="675254"/>
              </a:xfrm>
              <a:prstGeom prst="rect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</p:grpSp>
        <p:sp>
          <p:nvSpPr>
            <p:cNvPr id="16" name="Zaoblený obdélník 15"/>
            <p:cNvSpPr/>
            <p:nvPr/>
          </p:nvSpPr>
          <p:spPr>
            <a:xfrm>
              <a:off x="-339145" y="5434382"/>
              <a:ext cx="648072" cy="1008112"/>
            </a:xfrm>
            <a:prstGeom prst="round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</p:grpSp>
      <p:sp>
        <p:nvSpPr>
          <p:cNvPr id="19" name="Zaoblený obdélník 18"/>
          <p:cNvSpPr>
            <a:spLocks noChangeArrowheads="1"/>
          </p:cNvSpPr>
          <p:nvPr/>
        </p:nvSpPr>
        <p:spPr bwMode="auto">
          <a:xfrm>
            <a:off x="594498" y="2459544"/>
            <a:ext cx="1604963" cy="5810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 algn="ctr">
            <a:solidFill>
              <a:srgbClr val="BE4B4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0794" tIns="50397" rIns="100794" bIns="50397" anchor="ctr"/>
          <a:lstStyle/>
          <a:p>
            <a:pPr algn="ctr" defTabSz="1008063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cs-CZ" dirty="0">
                <a:solidFill>
                  <a:srgbClr val="000000"/>
                </a:solidFill>
                <a:latin typeface="Calibri" pitchFamily="34" charset="0"/>
              </a:rPr>
              <a:t>kriminalistická analýza DNA</a:t>
            </a:r>
          </a:p>
        </p:txBody>
      </p:sp>
      <p:sp>
        <p:nvSpPr>
          <p:cNvPr id="22" name="Obdélník 150"/>
          <p:cNvSpPr>
            <a:spLocks noChangeArrowheads="1"/>
          </p:cNvSpPr>
          <p:nvPr/>
        </p:nvSpPr>
        <p:spPr bwMode="auto">
          <a:xfrm>
            <a:off x="2651103" y="2498462"/>
            <a:ext cx="1490663" cy="3314700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 anchor="ctr"/>
          <a:lstStyle>
            <a:lvl1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cs-CZ" altLang="cs-CZ" sz="20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3" name="Skupina 136"/>
          <p:cNvGrpSpPr/>
          <p:nvPr/>
        </p:nvGrpSpPr>
        <p:grpSpPr>
          <a:xfrm>
            <a:off x="2780504" y="3072994"/>
            <a:ext cx="624572" cy="713278"/>
            <a:chOff x="3065681" y="2636912"/>
            <a:chExt cx="460604" cy="4826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Ovál 23"/>
            <p:cNvSpPr/>
            <p:nvPr/>
          </p:nvSpPr>
          <p:spPr>
            <a:xfrm>
              <a:off x="3065681" y="2636912"/>
              <a:ext cx="460604" cy="38338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  <p:sp>
          <p:nvSpPr>
            <p:cNvPr id="25" name="Obdélník 129"/>
            <p:cNvSpPr/>
            <p:nvPr/>
          </p:nvSpPr>
          <p:spPr>
            <a:xfrm>
              <a:off x="3129531" y="2894060"/>
              <a:ext cx="328425" cy="129170"/>
            </a:xfrm>
            <a:custGeom>
              <a:avLst/>
              <a:gdLst>
                <a:gd name="connsiteX0" fmla="*/ 0 w 328425"/>
                <a:gd name="connsiteY0" fmla="*/ 0 h 126789"/>
                <a:gd name="connsiteX1" fmla="*/ 328425 w 328425"/>
                <a:gd name="connsiteY1" fmla="*/ 0 h 126789"/>
                <a:gd name="connsiteX2" fmla="*/ 328425 w 328425"/>
                <a:gd name="connsiteY2" fmla="*/ 126789 h 126789"/>
                <a:gd name="connsiteX3" fmla="*/ 0 w 328425"/>
                <a:gd name="connsiteY3" fmla="*/ 126789 h 126789"/>
                <a:gd name="connsiteX4" fmla="*/ 0 w 328425"/>
                <a:gd name="connsiteY4" fmla="*/ 0 h 126789"/>
                <a:gd name="connsiteX0" fmla="*/ 19050 w 328425"/>
                <a:gd name="connsiteY0" fmla="*/ 0 h 129170"/>
                <a:gd name="connsiteX1" fmla="*/ 328425 w 328425"/>
                <a:gd name="connsiteY1" fmla="*/ 2381 h 129170"/>
                <a:gd name="connsiteX2" fmla="*/ 328425 w 328425"/>
                <a:gd name="connsiteY2" fmla="*/ 129170 h 129170"/>
                <a:gd name="connsiteX3" fmla="*/ 0 w 328425"/>
                <a:gd name="connsiteY3" fmla="*/ 129170 h 129170"/>
                <a:gd name="connsiteX4" fmla="*/ 19050 w 328425"/>
                <a:gd name="connsiteY4" fmla="*/ 0 h 129170"/>
                <a:gd name="connsiteX0" fmla="*/ 19050 w 328425"/>
                <a:gd name="connsiteY0" fmla="*/ 0 h 129170"/>
                <a:gd name="connsiteX1" fmla="*/ 318900 w 328425"/>
                <a:gd name="connsiteY1" fmla="*/ 0 h 129170"/>
                <a:gd name="connsiteX2" fmla="*/ 328425 w 328425"/>
                <a:gd name="connsiteY2" fmla="*/ 129170 h 129170"/>
                <a:gd name="connsiteX3" fmla="*/ 0 w 328425"/>
                <a:gd name="connsiteY3" fmla="*/ 129170 h 129170"/>
                <a:gd name="connsiteX4" fmla="*/ 19050 w 328425"/>
                <a:gd name="connsiteY4" fmla="*/ 0 h 12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425" h="129170">
                  <a:moveTo>
                    <a:pt x="19050" y="0"/>
                  </a:moveTo>
                  <a:lnTo>
                    <a:pt x="318900" y="0"/>
                  </a:lnTo>
                  <a:lnTo>
                    <a:pt x="328425" y="129170"/>
                  </a:lnTo>
                  <a:lnTo>
                    <a:pt x="0" y="1291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  <p:sp>
          <p:nvSpPr>
            <p:cNvPr id="26" name="Ovál 130"/>
            <p:cNvSpPr/>
            <p:nvPr/>
          </p:nvSpPr>
          <p:spPr>
            <a:xfrm>
              <a:off x="3126455" y="2979330"/>
              <a:ext cx="331501" cy="140225"/>
            </a:xfrm>
            <a:custGeom>
              <a:avLst/>
              <a:gdLst>
                <a:gd name="connsiteX0" fmla="*/ 0 w 328426"/>
                <a:gd name="connsiteY0" fmla="*/ 91525 h 183050"/>
                <a:gd name="connsiteX1" fmla="*/ 164213 w 328426"/>
                <a:gd name="connsiteY1" fmla="*/ 0 h 183050"/>
                <a:gd name="connsiteX2" fmla="*/ 328426 w 328426"/>
                <a:gd name="connsiteY2" fmla="*/ 91525 h 183050"/>
                <a:gd name="connsiteX3" fmla="*/ 164213 w 328426"/>
                <a:gd name="connsiteY3" fmla="*/ 183050 h 183050"/>
                <a:gd name="connsiteX4" fmla="*/ 0 w 328426"/>
                <a:gd name="connsiteY4" fmla="*/ 91525 h 183050"/>
                <a:gd name="connsiteX0" fmla="*/ 1 w 328427"/>
                <a:gd name="connsiteY0" fmla="*/ 91525 h 206863"/>
                <a:gd name="connsiteX1" fmla="*/ 164214 w 328427"/>
                <a:gd name="connsiteY1" fmla="*/ 0 h 206863"/>
                <a:gd name="connsiteX2" fmla="*/ 328427 w 328427"/>
                <a:gd name="connsiteY2" fmla="*/ 91525 h 206863"/>
                <a:gd name="connsiteX3" fmla="*/ 161833 w 328427"/>
                <a:gd name="connsiteY3" fmla="*/ 206863 h 206863"/>
                <a:gd name="connsiteX4" fmla="*/ 1 w 328427"/>
                <a:gd name="connsiteY4" fmla="*/ 91525 h 206863"/>
                <a:gd name="connsiteX0" fmla="*/ 6 w 328432"/>
                <a:gd name="connsiteY0" fmla="*/ 44189 h 159527"/>
                <a:gd name="connsiteX1" fmla="*/ 166600 w 328432"/>
                <a:gd name="connsiteY1" fmla="*/ 289 h 159527"/>
                <a:gd name="connsiteX2" fmla="*/ 328432 w 328432"/>
                <a:gd name="connsiteY2" fmla="*/ 44189 h 159527"/>
                <a:gd name="connsiteX3" fmla="*/ 161838 w 328432"/>
                <a:gd name="connsiteY3" fmla="*/ 159527 h 159527"/>
                <a:gd name="connsiteX4" fmla="*/ 6 w 328432"/>
                <a:gd name="connsiteY4" fmla="*/ 44189 h 159527"/>
                <a:gd name="connsiteX0" fmla="*/ 3074 w 331500"/>
                <a:gd name="connsiteY0" fmla="*/ 44189 h 160430"/>
                <a:gd name="connsiteX1" fmla="*/ 169668 w 331500"/>
                <a:gd name="connsiteY1" fmla="*/ 289 h 160430"/>
                <a:gd name="connsiteX2" fmla="*/ 331500 w 331500"/>
                <a:gd name="connsiteY2" fmla="*/ 44189 h 160430"/>
                <a:gd name="connsiteX3" fmla="*/ 164906 w 331500"/>
                <a:gd name="connsiteY3" fmla="*/ 159527 h 160430"/>
                <a:gd name="connsiteX4" fmla="*/ 69183 w 331500"/>
                <a:gd name="connsiteY4" fmla="*/ 95134 h 160430"/>
                <a:gd name="connsiteX5" fmla="*/ 3074 w 331500"/>
                <a:gd name="connsiteY5" fmla="*/ 44189 h 160430"/>
                <a:gd name="connsiteX0" fmla="*/ 3074 w 335365"/>
                <a:gd name="connsiteY0" fmla="*/ 43900 h 159260"/>
                <a:gd name="connsiteX1" fmla="*/ 169668 w 335365"/>
                <a:gd name="connsiteY1" fmla="*/ 0 h 159260"/>
                <a:gd name="connsiteX2" fmla="*/ 331500 w 335365"/>
                <a:gd name="connsiteY2" fmla="*/ 43900 h 159260"/>
                <a:gd name="connsiteX3" fmla="*/ 271589 w 335365"/>
                <a:gd name="connsiteY3" fmla="*/ 87700 h 159260"/>
                <a:gd name="connsiteX4" fmla="*/ 164906 w 335365"/>
                <a:gd name="connsiteY4" fmla="*/ 159238 h 159260"/>
                <a:gd name="connsiteX5" fmla="*/ 69183 w 335365"/>
                <a:gd name="connsiteY5" fmla="*/ 94845 h 159260"/>
                <a:gd name="connsiteX6" fmla="*/ 3074 w 335365"/>
                <a:gd name="connsiteY6" fmla="*/ 43900 h 159260"/>
                <a:gd name="connsiteX0" fmla="*/ 3074 w 335365"/>
                <a:gd name="connsiteY0" fmla="*/ 43900 h 140225"/>
                <a:gd name="connsiteX1" fmla="*/ 169668 w 335365"/>
                <a:gd name="connsiteY1" fmla="*/ 0 h 140225"/>
                <a:gd name="connsiteX2" fmla="*/ 331500 w 335365"/>
                <a:gd name="connsiteY2" fmla="*/ 43900 h 140225"/>
                <a:gd name="connsiteX3" fmla="*/ 271589 w 335365"/>
                <a:gd name="connsiteY3" fmla="*/ 87700 h 140225"/>
                <a:gd name="connsiteX4" fmla="*/ 172049 w 335365"/>
                <a:gd name="connsiteY4" fmla="*/ 140188 h 140225"/>
                <a:gd name="connsiteX5" fmla="*/ 69183 w 335365"/>
                <a:gd name="connsiteY5" fmla="*/ 94845 h 140225"/>
                <a:gd name="connsiteX6" fmla="*/ 3074 w 335365"/>
                <a:gd name="connsiteY6" fmla="*/ 43900 h 14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365" h="140225">
                  <a:moveTo>
                    <a:pt x="3074" y="43900"/>
                  </a:moveTo>
                  <a:cubicBezTo>
                    <a:pt x="19822" y="28093"/>
                    <a:pt x="78976" y="0"/>
                    <a:pt x="169668" y="0"/>
                  </a:cubicBezTo>
                  <a:cubicBezTo>
                    <a:pt x="260360" y="0"/>
                    <a:pt x="313323" y="25712"/>
                    <a:pt x="331500" y="43900"/>
                  </a:cubicBezTo>
                  <a:cubicBezTo>
                    <a:pt x="349678" y="62089"/>
                    <a:pt x="299355" y="68477"/>
                    <a:pt x="271589" y="87700"/>
                  </a:cubicBezTo>
                  <a:cubicBezTo>
                    <a:pt x="243823" y="106923"/>
                    <a:pt x="205783" y="138997"/>
                    <a:pt x="172049" y="140188"/>
                  </a:cubicBezTo>
                  <a:cubicBezTo>
                    <a:pt x="138315" y="141379"/>
                    <a:pt x="96155" y="114068"/>
                    <a:pt x="69183" y="94845"/>
                  </a:cubicBezTo>
                  <a:cubicBezTo>
                    <a:pt x="42211" y="75622"/>
                    <a:pt x="-13674" y="59708"/>
                    <a:pt x="3074" y="4390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  <p:sp>
          <p:nvSpPr>
            <p:cNvPr id="27" name="Ovál 26"/>
            <p:cNvSpPr/>
            <p:nvPr/>
          </p:nvSpPr>
          <p:spPr>
            <a:xfrm>
              <a:off x="3172454" y="2857017"/>
              <a:ext cx="99517" cy="129031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  <p:sp>
          <p:nvSpPr>
            <p:cNvPr id="28" name="Ovál 27"/>
            <p:cNvSpPr/>
            <p:nvPr/>
          </p:nvSpPr>
          <p:spPr>
            <a:xfrm>
              <a:off x="3320355" y="2858138"/>
              <a:ext cx="99517" cy="129031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  <p:grpSp>
          <p:nvGrpSpPr>
            <p:cNvPr id="29" name="Skupina 135"/>
            <p:cNvGrpSpPr/>
            <p:nvPr/>
          </p:nvGrpSpPr>
          <p:grpSpPr>
            <a:xfrm>
              <a:off x="3266817" y="2978306"/>
              <a:ext cx="58532" cy="71136"/>
              <a:chOff x="3266817" y="2987937"/>
              <a:chExt cx="58532" cy="71136"/>
            </a:xfrm>
          </p:grpSpPr>
          <p:sp>
            <p:nvSpPr>
              <p:cNvPr id="30" name="Tětiva 29"/>
              <p:cNvSpPr/>
              <p:nvPr/>
            </p:nvSpPr>
            <p:spPr>
              <a:xfrm>
                <a:off x="3266817" y="2987937"/>
                <a:ext cx="53538" cy="71136"/>
              </a:xfrm>
              <a:prstGeom prst="chord">
                <a:avLst>
                  <a:gd name="adj1" fmla="val 5341217"/>
                  <a:gd name="adj2" fmla="val 16200000"/>
                </a:avLst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  <p:sp>
            <p:nvSpPr>
              <p:cNvPr id="31" name="Tětiva 30"/>
              <p:cNvSpPr/>
              <p:nvPr/>
            </p:nvSpPr>
            <p:spPr>
              <a:xfrm flipH="1">
                <a:off x="3271811" y="2987937"/>
                <a:ext cx="53538" cy="71136"/>
              </a:xfrm>
              <a:prstGeom prst="chord">
                <a:avLst>
                  <a:gd name="adj1" fmla="val 5341217"/>
                  <a:gd name="adj2" fmla="val 16200000"/>
                </a:avLst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</p:grpSp>
      </p:grpSp>
      <p:sp>
        <p:nvSpPr>
          <p:cNvPr id="20" name="Zaoblený obdélník 19"/>
          <p:cNvSpPr>
            <a:spLocks noChangeArrowheads="1"/>
          </p:cNvSpPr>
          <p:nvPr/>
        </p:nvSpPr>
        <p:spPr bwMode="auto">
          <a:xfrm>
            <a:off x="2608424" y="2374329"/>
            <a:ext cx="1607913" cy="584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 algn="ctr">
            <a:solidFill>
              <a:srgbClr val="46AAC5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0794" tIns="50397" rIns="100794" bIns="50397" anchor="ctr"/>
          <a:lstStyle/>
          <a:p>
            <a:pPr algn="ctr" defTabSz="1008063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cs-CZ" dirty="0">
                <a:solidFill>
                  <a:schemeClr val="bg1"/>
                </a:solidFill>
                <a:latin typeface="Calibri" pitchFamily="34" charset="0"/>
              </a:rPr>
              <a:t>identifikační analýza DNA</a:t>
            </a:r>
          </a:p>
        </p:txBody>
      </p:sp>
      <p:grpSp>
        <p:nvGrpSpPr>
          <p:cNvPr id="32" name="Skupina 121"/>
          <p:cNvGrpSpPr>
            <a:grpSpLocks/>
          </p:cNvGrpSpPr>
          <p:nvPr/>
        </p:nvGrpSpPr>
        <p:grpSpPr bwMode="auto">
          <a:xfrm>
            <a:off x="3217871" y="3676583"/>
            <a:ext cx="503237" cy="1019175"/>
            <a:chOff x="4083385" y="3388821"/>
            <a:chExt cx="457817" cy="923330"/>
          </a:xfrm>
        </p:grpSpPr>
        <p:sp>
          <p:nvSpPr>
            <p:cNvPr id="33" name="Obousměrná svislá šipka 122"/>
            <p:cNvSpPr>
              <a:spLocks noChangeArrowheads="1"/>
            </p:cNvSpPr>
            <p:nvPr/>
          </p:nvSpPr>
          <p:spPr bwMode="auto">
            <a:xfrm rot="19089660">
              <a:off x="4166693" y="3491202"/>
              <a:ext cx="288032" cy="731854"/>
            </a:xfrm>
            <a:prstGeom prst="upDownArrow">
              <a:avLst>
                <a:gd name="adj1" fmla="val 50000"/>
                <a:gd name="adj2" fmla="val 50006"/>
              </a:avLst>
            </a:prstGeom>
            <a:solidFill>
              <a:srgbClr val="FFFF00"/>
            </a:solidFill>
            <a:ln w="25400" algn="ctr">
              <a:solidFill>
                <a:srgbClr val="FFC000"/>
              </a:solidFill>
              <a:miter lim="800000"/>
              <a:headEnd/>
              <a:tailEnd/>
            </a:ln>
          </p:spPr>
          <p:txBody>
            <a:bodyPr lIns="100794" tIns="50397" rIns="100794" bIns="50397" anchor="ctr"/>
            <a:lstStyle>
              <a:lvl1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cs-CZ" altLang="cs-CZ" sz="20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TextovéPole 123"/>
            <p:cNvSpPr txBox="1">
              <a:spLocks noChangeArrowheads="1"/>
            </p:cNvSpPr>
            <p:nvPr/>
          </p:nvSpPr>
          <p:spPr bwMode="auto">
            <a:xfrm>
              <a:off x="4083385" y="3388821"/>
              <a:ext cx="45781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cs-CZ" altLang="cs-CZ" sz="6000" dirty="0"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35" name="Skupina 35"/>
          <p:cNvGrpSpPr/>
          <p:nvPr/>
        </p:nvGrpSpPr>
        <p:grpSpPr>
          <a:xfrm>
            <a:off x="3741898" y="4523358"/>
            <a:ext cx="349449" cy="1209918"/>
            <a:chOff x="-339145" y="4858317"/>
            <a:chExt cx="648072" cy="2448267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36" name="Ovál 35"/>
            <p:cNvSpPr/>
            <p:nvPr/>
          </p:nvSpPr>
          <p:spPr>
            <a:xfrm>
              <a:off x="-285140" y="4858317"/>
              <a:ext cx="504057" cy="576063"/>
            </a:xfrm>
            <a:prstGeom prst="ellipse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  <p:grpSp>
          <p:nvGrpSpPr>
            <p:cNvPr id="37" name="Skupina 58"/>
            <p:cNvGrpSpPr/>
            <p:nvPr/>
          </p:nvGrpSpPr>
          <p:grpSpPr>
            <a:xfrm>
              <a:off x="-267137" y="6341777"/>
              <a:ext cx="485205" cy="964807"/>
              <a:chOff x="-285139" y="5381171"/>
              <a:chExt cx="485205" cy="675255"/>
            </a:xfrm>
            <a:grpFill/>
          </p:grpSpPr>
          <p:sp>
            <p:nvSpPr>
              <p:cNvPr id="39" name="Obdélník 38"/>
              <p:cNvSpPr/>
              <p:nvPr/>
            </p:nvSpPr>
            <p:spPr>
              <a:xfrm>
                <a:off x="-33114" y="5381171"/>
                <a:ext cx="233180" cy="675253"/>
              </a:xfrm>
              <a:prstGeom prst="rect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  <p:sp>
            <p:nvSpPr>
              <p:cNvPr id="40" name="Obdélník 39"/>
              <p:cNvSpPr/>
              <p:nvPr/>
            </p:nvSpPr>
            <p:spPr>
              <a:xfrm>
                <a:off x="-285139" y="5381172"/>
                <a:ext cx="228490" cy="675254"/>
              </a:xfrm>
              <a:prstGeom prst="rect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</p:grpSp>
        <p:sp>
          <p:nvSpPr>
            <p:cNvPr id="38" name="Zaoblený obdélník 37"/>
            <p:cNvSpPr/>
            <p:nvPr/>
          </p:nvSpPr>
          <p:spPr>
            <a:xfrm>
              <a:off x="-339145" y="5434382"/>
              <a:ext cx="648072" cy="1008112"/>
            </a:xfrm>
            <a:prstGeom prst="round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</p:grpSp>
      <p:sp>
        <p:nvSpPr>
          <p:cNvPr id="41" name="Obdélník 149"/>
          <p:cNvSpPr>
            <a:spLocks noChangeArrowheads="1"/>
          </p:cNvSpPr>
          <p:nvPr/>
        </p:nvSpPr>
        <p:spPr bwMode="auto">
          <a:xfrm>
            <a:off x="4749175" y="2497209"/>
            <a:ext cx="1490663" cy="3313112"/>
          </a:xfrm>
          <a:prstGeom prst="rect">
            <a:avLst/>
          </a:prstGeom>
          <a:solidFill>
            <a:srgbClr val="EBF1D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 anchor="ctr"/>
          <a:lstStyle>
            <a:lvl1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cs-CZ" altLang="cs-CZ" sz="20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Zaoblený obdélník 20"/>
          <p:cNvSpPr>
            <a:spLocks noChangeArrowheads="1"/>
          </p:cNvSpPr>
          <p:nvPr/>
        </p:nvSpPr>
        <p:spPr bwMode="auto">
          <a:xfrm>
            <a:off x="4738034" y="2103303"/>
            <a:ext cx="1490663" cy="876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0794" tIns="50397" rIns="100794" bIns="50397" anchor="ctr"/>
          <a:lstStyle/>
          <a:p>
            <a:pPr algn="ctr" defTabSz="1008063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cs-CZ" dirty="0">
                <a:solidFill>
                  <a:schemeClr val="bg1"/>
                </a:solidFill>
                <a:latin typeface="Calibri" pitchFamily="34" charset="0"/>
              </a:rPr>
              <a:t>posuzování biologické příbuznosti</a:t>
            </a:r>
          </a:p>
        </p:txBody>
      </p:sp>
      <p:grpSp>
        <p:nvGrpSpPr>
          <p:cNvPr id="42" name="Skupina 35"/>
          <p:cNvGrpSpPr/>
          <p:nvPr/>
        </p:nvGrpSpPr>
        <p:grpSpPr>
          <a:xfrm>
            <a:off x="5758027" y="4482261"/>
            <a:ext cx="349449" cy="1209918"/>
            <a:chOff x="-339145" y="4858317"/>
            <a:chExt cx="648072" cy="2448267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43" name="Ovál 42"/>
            <p:cNvSpPr/>
            <p:nvPr/>
          </p:nvSpPr>
          <p:spPr>
            <a:xfrm>
              <a:off x="-285140" y="4858317"/>
              <a:ext cx="504057" cy="576063"/>
            </a:xfrm>
            <a:prstGeom prst="ellipse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  <p:grpSp>
          <p:nvGrpSpPr>
            <p:cNvPr id="44" name="Skupina 58"/>
            <p:cNvGrpSpPr/>
            <p:nvPr/>
          </p:nvGrpSpPr>
          <p:grpSpPr>
            <a:xfrm>
              <a:off x="-267137" y="6341777"/>
              <a:ext cx="485205" cy="964807"/>
              <a:chOff x="-285139" y="5381171"/>
              <a:chExt cx="485205" cy="675255"/>
            </a:xfrm>
            <a:grpFill/>
          </p:grpSpPr>
          <p:sp>
            <p:nvSpPr>
              <p:cNvPr id="46" name="Obdélník 45"/>
              <p:cNvSpPr/>
              <p:nvPr/>
            </p:nvSpPr>
            <p:spPr>
              <a:xfrm>
                <a:off x="-33114" y="5381171"/>
                <a:ext cx="233180" cy="675253"/>
              </a:xfrm>
              <a:prstGeom prst="rect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  <p:sp>
            <p:nvSpPr>
              <p:cNvPr id="47" name="Obdélník 46"/>
              <p:cNvSpPr/>
              <p:nvPr/>
            </p:nvSpPr>
            <p:spPr>
              <a:xfrm>
                <a:off x="-285139" y="5381172"/>
                <a:ext cx="228490" cy="675254"/>
              </a:xfrm>
              <a:prstGeom prst="rect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</p:grpSp>
        <p:sp>
          <p:nvSpPr>
            <p:cNvPr id="45" name="Zaoblený obdélník 44"/>
            <p:cNvSpPr/>
            <p:nvPr/>
          </p:nvSpPr>
          <p:spPr>
            <a:xfrm>
              <a:off x="-339145" y="5434382"/>
              <a:ext cx="648072" cy="1008112"/>
            </a:xfrm>
            <a:prstGeom prst="round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</p:grpSp>
      <p:grpSp>
        <p:nvGrpSpPr>
          <p:cNvPr id="48" name="Skupina 121"/>
          <p:cNvGrpSpPr>
            <a:grpSpLocks/>
          </p:cNvGrpSpPr>
          <p:nvPr/>
        </p:nvGrpSpPr>
        <p:grpSpPr bwMode="auto">
          <a:xfrm>
            <a:off x="5281294" y="3535378"/>
            <a:ext cx="503237" cy="1019175"/>
            <a:chOff x="4083385" y="3388821"/>
            <a:chExt cx="457817" cy="923330"/>
          </a:xfrm>
        </p:grpSpPr>
        <p:sp>
          <p:nvSpPr>
            <p:cNvPr id="49" name="Obousměrná svislá šipka 122"/>
            <p:cNvSpPr>
              <a:spLocks noChangeArrowheads="1"/>
            </p:cNvSpPr>
            <p:nvPr/>
          </p:nvSpPr>
          <p:spPr bwMode="auto">
            <a:xfrm rot="19089660">
              <a:off x="4166693" y="3491202"/>
              <a:ext cx="288032" cy="731854"/>
            </a:xfrm>
            <a:prstGeom prst="upDownArrow">
              <a:avLst>
                <a:gd name="adj1" fmla="val 50000"/>
                <a:gd name="adj2" fmla="val 50006"/>
              </a:avLst>
            </a:prstGeom>
            <a:solidFill>
              <a:srgbClr val="FFFF00"/>
            </a:solidFill>
            <a:ln w="25400" algn="ctr">
              <a:solidFill>
                <a:srgbClr val="FFC000"/>
              </a:solidFill>
              <a:miter lim="800000"/>
              <a:headEnd/>
              <a:tailEnd/>
            </a:ln>
          </p:spPr>
          <p:txBody>
            <a:bodyPr lIns="100794" tIns="50397" rIns="100794" bIns="50397" anchor="ctr"/>
            <a:lstStyle>
              <a:lvl1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cs-CZ" altLang="cs-CZ" sz="20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0" name="TextovéPole 123"/>
            <p:cNvSpPr txBox="1">
              <a:spLocks noChangeArrowheads="1"/>
            </p:cNvSpPr>
            <p:nvPr/>
          </p:nvSpPr>
          <p:spPr bwMode="auto">
            <a:xfrm>
              <a:off x="4083385" y="3388821"/>
              <a:ext cx="45781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defTabSz="10080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cs-CZ" altLang="cs-CZ" sz="6000" dirty="0"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51" name="Skupina 115"/>
          <p:cNvGrpSpPr>
            <a:grpSpLocks/>
          </p:cNvGrpSpPr>
          <p:nvPr/>
        </p:nvGrpSpPr>
        <p:grpSpPr bwMode="auto">
          <a:xfrm>
            <a:off x="4922386" y="3084337"/>
            <a:ext cx="227013" cy="717550"/>
            <a:chOff x="6090541" y="3974778"/>
            <a:chExt cx="289992" cy="1124435"/>
          </a:xfrm>
        </p:grpSpPr>
        <p:grpSp>
          <p:nvGrpSpPr>
            <p:cNvPr id="52" name="Ovál 111"/>
            <p:cNvGrpSpPr>
              <a:grpSpLocks/>
            </p:cNvGrpSpPr>
            <p:nvPr/>
          </p:nvGrpSpPr>
          <p:grpSpPr bwMode="auto">
            <a:xfrm>
              <a:off x="6085582" y="3945168"/>
              <a:ext cx="274638" cy="316177"/>
              <a:chOff x="4590288" y="2761488"/>
              <a:chExt cx="195072" cy="182880"/>
            </a:xfrm>
          </p:grpSpPr>
          <p:pic>
            <p:nvPicPr>
              <p:cNvPr id="62" name="Ovál 111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0288" y="2761488"/>
                <a:ext cx="195072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" name="Text Box 33"/>
              <p:cNvSpPr txBox="1">
                <a:spLocks noChangeArrowheads="1"/>
              </p:cNvSpPr>
              <p:nvPr/>
            </p:nvSpPr>
            <p:spPr bwMode="auto">
              <a:xfrm>
                <a:off x="4634436" y="2801026"/>
                <a:ext cx="113283" cy="108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cs-CZ" altLang="cs-CZ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53" name="Obdélník 112"/>
            <p:cNvGrpSpPr>
              <a:grpSpLocks/>
            </p:cNvGrpSpPr>
            <p:nvPr/>
          </p:nvGrpSpPr>
          <p:grpSpPr bwMode="auto">
            <a:xfrm>
              <a:off x="6205736" y="4619678"/>
              <a:ext cx="154484" cy="495344"/>
              <a:chOff x="4675632" y="3151632"/>
              <a:chExt cx="109728" cy="286512"/>
            </a:xfrm>
          </p:grpSpPr>
          <p:pic>
            <p:nvPicPr>
              <p:cNvPr id="60" name="Obdélník 112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632" y="3151632"/>
                <a:ext cx="109728" cy="286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" name="Text Box 36"/>
              <p:cNvSpPr txBox="1">
                <a:spLocks noChangeArrowheads="1"/>
              </p:cNvSpPr>
              <p:nvPr/>
            </p:nvSpPr>
            <p:spPr bwMode="auto">
              <a:xfrm>
                <a:off x="4696798" y="3172698"/>
                <a:ext cx="74112" cy="256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cs-CZ" altLang="cs-CZ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54" name="Obdélník 113"/>
            <p:cNvGrpSpPr>
              <a:grpSpLocks/>
            </p:cNvGrpSpPr>
            <p:nvPr/>
          </p:nvGrpSpPr>
          <p:grpSpPr bwMode="auto">
            <a:xfrm>
              <a:off x="6094165" y="4619678"/>
              <a:ext cx="145901" cy="495344"/>
              <a:chOff x="4596384" y="3151632"/>
              <a:chExt cx="103632" cy="286512"/>
            </a:xfrm>
          </p:grpSpPr>
          <p:pic>
            <p:nvPicPr>
              <p:cNvPr id="58" name="Obdélník 113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6384" y="3151632"/>
                <a:ext cx="103632" cy="286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" name="Text Box 39"/>
              <p:cNvSpPr txBox="1">
                <a:spLocks noChangeArrowheads="1"/>
              </p:cNvSpPr>
              <p:nvPr/>
            </p:nvSpPr>
            <p:spPr bwMode="auto">
              <a:xfrm>
                <a:off x="4616696" y="3172698"/>
                <a:ext cx="72621" cy="256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cs-CZ" altLang="cs-CZ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55" name="Zaoblený obdélník 114"/>
            <p:cNvGrpSpPr>
              <a:grpSpLocks/>
            </p:cNvGrpSpPr>
            <p:nvPr/>
          </p:nvGrpSpPr>
          <p:grpSpPr bwMode="auto">
            <a:xfrm>
              <a:off x="6068418" y="4208648"/>
              <a:ext cx="326132" cy="516422"/>
              <a:chOff x="4578096" y="2913888"/>
              <a:chExt cx="231648" cy="298704"/>
            </a:xfrm>
          </p:grpSpPr>
          <p:pic>
            <p:nvPicPr>
              <p:cNvPr id="56" name="Zaoblený obdélník 114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8096" y="2913888"/>
                <a:ext cx="231648" cy="298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Text Box 42"/>
              <p:cNvSpPr txBox="1">
                <a:spLocks noChangeArrowheads="1"/>
              </p:cNvSpPr>
              <p:nvPr/>
            </p:nvSpPr>
            <p:spPr bwMode="auto">
              <a:xfrm>
                <a:off x="4603865" y="2941702"/>
                <a:ext cx="185868" cy="247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cs-CZ" altLang="cs-CZ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64" name="TextovéPole 84"/>
          <p:cNvSpPr txBox="1">
            <a:spLocks noChangeArrowheads="1"/>
          </p:cNvSpPr>
          <p:nvPr/>
        </p:nvSpPr>
        <p:spPr bwMode="auto">
          <a:xfrm>
            <a:off x="2380817" y="1428021"/>
            <a:ext cx="2428875" cy="40798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FORENZNÍ GENETIKA</a:t>
            </a:r>
          </a:p>
        </p:txBody>
      </p:sp>
      <p:cxnSp>
        <p:nvCxnSpPr>
          <p:cNvPr id="66" name="Přímá spojnice se šipkou 65"/>
          <p:cNvCxnSpPr/>
          <p:nvPr/>
        </p:nvCxnSpPr>
        <p:spPr>
          <a:xfrm flipH="1">
            <a:off x="1770854" y="1834745"/>
            <a:ext cx="1824008" cy="6131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se šipkou 67"/>
          <p:cNvCxnSpPr>
            <a:stCxn id="64" idx="2"/>
            <a:endCxn id="20" idx="0"/>
          </p:cNvCxnSpPr>
          <p:nvPr/>
        </p:nvCxnSpPr>
        <p:spPr>
          <a:xfrm flipH="1">
            <a:off x="3412381" y="1836008"/>
            <a:ext cx="182874" cy="5383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se šipkou 69"/>
          <p:cNvCxnSpPr>
            <a:stCxn id="64" idx="2"/>
          </p:cNvCxnSpPr>
          <p:nvPr/>
        </p:nvCxnSpPr>
        <p:spPr>
          <a:xfrm>
            <a:off x="3595255" y="1836008"/>
            <a:ext cx="1934540" cy="21317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bdélník 70"/>
          <p:cNvSpPr/>
          <p:nvPr/>
        </p:nvSpPr>
        <p:spPr>
          <a:xfrm>
            <a:off x="-75582" y="5991160"/>
            <a:ext cx="9145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800" b="1" dirty="0">
                <a:solidFill>
                  <a:srgbClr val="000000"/>
                </a:solidFill>
                <a:latin typeface="Candara" panose="020E0502030303020204" pitchFamily="34" charset="0"/>
              </a:rPr>
              <a:t>SLIDE-POOL FORENZNÍ GENETIKY – soubor obrazových schémat </a:t>
            </a:r>
          </a:p>
          <a:p>
            <a:pPr algn="ctr"/>
            <a:r>
              <a:rPr lang="cs-CZ" altLang="cs-CZ" sz="800" b="1" dirty="0">
                <a:latin typeface="Candara" panose="020E0502030303020204" pitchFamily="34" charset="0"/>
              </a:rPr>
              <a:t>Výukový materiál grantového projektu  CZ.1.07/2.3.00/09.0080 – „4n6gen – vzdělávání v oblasti forenzní genetiky“. </a:t>
            </a:r>
          </a:p>
          <a:p>
            <a:pPr algn="ctr"/>
            <a:r>
              <a:rPr lang="cs-CZ" altLang="cs-CZ" sz="800" dirty="0">
                <a:latin typeface="Candara" panose="020E0502030303020204" pitchFamily="34" charset="0"/>
              </a:rPr>
              <a:t>Projekt je spolufinancován Evropským sociálním fondem a státním rozpočtem České republiky a realizován Československou společností pro forenzní genetiku. Autorka schémat: Mgr. Halina Šimková. </a:t>
            </a:r>
            <a:r>
              <a:rPr lang="cs-CZ" altLang="cs-CZ" sz="800" b="1" dirty="0">
                <a:latin typeface="Candara" panose="020E0502030303020204" pitchFamily="34" charset="0"/>
              </a:rPr>
              <a:t>Všechna práva vyhrazena.</a:t>
            </a:r>
          </a:p>
        </p:txBody>
      </p:sp>
      <p:sp>
        <p:nvSpPr>
          <p:cNvPr id="72" name="Obdélník 211"/>
          <p:cNvSpPr>
            <a:spLocks noChangeArrowheads="1"/>
          </p:cNvSpPr>
          <p:nvPr/>
        </p:nvSpPr>
        <p:spPr bwMode="auto">
          <a:xfrm>
            <a:off x="6959717" y="1562269"/>
            <a:ext cx="1998791" cy="161660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 anchor="ctr"/>
          <a:lstStyle>
            <a:lvl1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cs-CZ" altLang="cs-CZ" sz="20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73" name="Skupina 165"/>
          <p:cNvGrpSpPr>
            <a:grpSpLocks/>
          </p:cNvGrpSpPr>
          <p:nvPr/>
        </p:nvGrpSpPr>
        <p:grpSpPr bwMode="auto">
          <a:xfrm>
            <a:off x="7338631" y="2361285"/>
            <a:ext cx="637589" cy="755868"/>
            <a:chOff x="4923746" y="4897054"/>
            <a:chExt cx="576063" cy="778525"/>
          </a:xfrm>
        </p:grpSpPr>
        <p:grpSp>
          <p:nvGrpSpPr>
            <p:cNvPr id="74" name="Ovál 160"/>
            <p:cNvGrpSpPr>
              <a:grpSpLocks/>
            </p:cNvGrpSpPr>
            <p:nvPr/>
          </p:nvGrpSpPr>
          <p:grpSpPr bwMode="auto">
            <a:xfrm>
              <a:off x="4950895" y="4967413"/>
              <a:ext cx="347472" cy="341376"/>
              <a:chOff x="7168896" y="1847088"/>
              <a:chExt cx="347472" cy="341376"/>
            </a:xfrm>
          </p:grpSpPr>
          <p:pic>
            <p:nvPicPr>
              <p:cNvPr id="87" name="Ovál 160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8896" y="1847088"/>
                <a:ext cx="347472" cy="341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8" name="Text Box 63"/>
              <p:cNvSpPr txBox="1">
                <a:spLocks noChangeArrowheads="1"/>
              </p:cNvSpPr>
              <p:nvPr/>
            </p:nvSpPr>
            <p:spPr bwMode="auto">
              <a:xfrm>
                <a:off x="7232692" y="1912035"/>
                <a:ext cx="225480" cy="221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cs-CZ" altLang="cs-CZ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75" name="Vývojový diagram: zpoždění 161"/>
            <p:cNvGrpSpPr>
              <a:grpSpLocks/>
            </p:cNvGrpSpPr>
            <p:nvPr/>
          </p:nvGrpSpPr>
          <p:grpSpPr bwMode="auto">
            <a:xfrm>
              <a:off x="4969183" y="5266117"/>
              <a:ext cx="310896" cy="420624"/>
              <a:chOff x="7187184" y="2145792"/>
              <a:chExt cx="310896" cy="420624"/>
            </a:xfrm>
          </p:grpSpPr>
          <p:pic>
            <p:nvPicPr>
              <p:cNvPr id="85" name="Vývojový diagram: zpoždění 161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7184" y="2145792"/>
                <a:ext cx="310896" cy="420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6" name="Text Box 66"/>
              <p:cNvSpPr txBox="1">
                <a:spLocks noChangeArrowheads="1"/>
              </p:cNvSpPr>
              <p:nvPr/>
            </p:nvSpPr>
            <p:spPr bwMode="auto">
              <a:xfrm rot="-5400000">
                <a:off x="7176343" y="2288930"/>
                <a:ext cx="334292" cy="198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cs-CZ" altLang="cs-CZ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76" name="Rovnoramenný trojúhelník 162"/>
            <p:cNvGrpSpPr>
              <a:grpSpLocks/>
            </p:cNvGrpSpPr>
            <p:nvPr/>
          </p:nvGrpSpPr>
          <p:grpSpPr bwMode="auto">
            <a:xfrm>
              <a:off x="5133775" y="4894261"/>
              <a:ext cx="170688" cy="188976"/>
              <a:chOff x="7351776" y="1773936"/>
              <a:chExt cx="170688" cy="188976"/>
            </a:xfrm>
          </p:grpSpPr>
          <p:pic>
            <p:nvPicPr>
              <p:cNvPr id="83" name="Rovnoramenný trojúhelník 162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1776" y="1773936"/>
                <a:ext cx="170688" cy="188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" name="Text Box 69"/>
              <p:cNvSpPr txBox="1">
                <a:spLocks noChangeArrowheads="1"/>
              </p:cNvSpPr>
              <p:nvPr/>
            </p:nvSpPr>
            <p:spPr bwMode="auto">
              <a:xfrm rot="2138068">
                <a:off x="7411186" y="1845705"/>
                <a:ext cx="66319" cy="76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cs-CZ" altLang="cs-CZ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77" name="Rovnoramenný trojúhelník 163"/>
            <p:cNvGrpSpPr>
              <a:grpSpLocks/>
            </p:cNvGrpSpPr>
            <p:nvPr/>
          </p:nvGrpSpPr>
          <p:grpSpPr bwMode="auto">
            <a:xfrm>
              <a:off x="4926511" y="4894261"/>
              <a:ext cx="176784" cy="195072"/>
              <a:chOff x="7144512" y="1773936"/>
              <a:chExt cx="176784" cy="195072"/>
            </a:xfrm>
          </p:grpSpPr>
          <p:pic>
            <p:nvPicPr>
              <p:cNvPr id="81" name="Rovnoramenný trojúhelník 163"/>
              <p:cNvPicPr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44512" y="1773936"/>
                <a:ext cx="176784" cy="195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" name="Text Box 72"/>
              <p:cNvSpPr txBox="1">
                <a:spLocks noChangeArrowheads="1"/>
              </p:cNvSpPr>
              <p:nvPr/>
            </p:nvSpPr>
            <p:spPr bwMode="auto">
              <a:xfrm rot="-2138068">
                <a:off x="7197076" y="1847634"/>
                <a:ext cx="66319" cy="76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cs-CZ" altLang="cs-CZ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78" name="Volný tvar 164"/>
            <p:cNvGrpSpPr>
              <a:grpSpLocks/>
            </p:cNvGrpSpPr>
            <p:nvPr/>
          </p:nvGrpSpPr>
          <p:grpSpPr bwMode="auto">
            <a:xfrm>
              <a:off x="5200831" y="5071045"/>
              <a:ext cx="310896" cy="518160"/>
              <a:chOff x="7418832" y="1950720"/>
              <a:chExt cx="310896" cy="518160"/>
            </a:xfrm>
          </p:grpSpPr>
          <p:pic>
            <p:nvPicPr>
              <p:cNvPr id="79" name="Volný tvar 164"/>
              <p:cNvPicPr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8832" y="1950720"/>
                <a:ext cx="310896" cy="518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" name="Text Box 75"/>
              <p:cNvSpPr txBox="1">
                <a:spLocks noChangeArrowheads="1"/>
              </p:cNvSpPr>
              <p:nvPr/>
            </p:nvSpPr>
            <p:spPr bwMode="auto">
              <a:xfrm>
                <a:off x="7438947" y="1971636"/>
                <a:ext cx="278863" cy="485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cs-CZ" altLang="cs-CZ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89" name="Skupina 183"/>
          <p:cNvGrpSpPr>
            <a:grpSpLocks/>
          </p:cNvGrpSpPr>
          <p:nvPr/>
        </p:nvGrpSpPr>
        <p:grpSpPr bwMode="auto">
          <a:xfrm>
            <a:off x="7988228" y="2350006"/>
            <a:ext cx="560340" cy="650880"/>
            <a:chOff x="6863339" y="1982386"/>
            <a:chExt cx="588980" cy="732410"/>
          </a:xfrm>
        </p:grpSpPr>
        <p:grpSp>
          <p:nvGrpSpPr>
            <p:cNvPr id="90" name="Skupina 182"/>
            <p:cNvGrpSpPr>
              <a:grpSpLocks/>
            </p:cNvGrpSpPr>
            <p:nvPr/>
          </p:nvGrpSpPr>
          <p:grpSpPr bwMode="auto">
            <a:xfrm>
              <a:off x="7024431" y="2006480"/>
              <a:ext cx="427888" cy="708316"/>
              <a:chOff x="7024431" y="2006480"/>
              <a:chExt cx="427888" cy="708316"/>
            </a:xfrm>
          </p:grpSpPr>
          <p:sp>
            <p:nvSpPr>
              <p:cNvPr id="94" name="Volný tvar 93"/>
              <p:cNvSpPr/>
              <p:nvPr/>
            </p:nvSpPr>
            <p:spPr>
              <a:xfrm>
                <a:off x="7184470" y="2006156"/>
                <a:ext cx="57602" cy="255526"/>
              </a:xfrm>
              <a:custGeom>
                <a:avLst/>
                <a:gdLst>
                  <a:gd name="connsiteX0" fmla="*/ 53097 w 58100"/>
                  <a:gd name="connsiteY0" fmla="*/ 255685 h 255685"/>
                  <a:gd name="connsiteX1" fmla="*/ 53097 w 58100"/>
                  <a:gd name="connsiteY1" fmla="*/ 169012 h 255685"/>
                  <a:gd name="connsiteX2" fmla="*/ 1094 w 58100"/>
                  <a:gd name="connsiteY2" fmla="*/ 91006 h 255685"/>
                  <a:gd name="connsiteX3" fmla="*/ 22762 w 58100"/>
                  <a:gd name="connsiteY3" fmla="*/ 0 h 255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0" h="255685">
                    <a:moveTo>
                      <a:pt x="53097" y="255685"/>
                    </a:moveTo>
                    <a:cubicBezTo>
                      <a:pt x="57430" y="226071"/>
                      <a:pt x="61764" y="196458"/>
                      <a:pt x="53097" y="169012"/>
                    </a:cubicBezTo>
                    <a:cubicBezTo>
                      <a:pt x="44430" y="141566"/>
                      <a:pt x="6150" y="119175"/>
                      <a:pt x="1094" y="91006"/>
                    </a:cubicBezTo>
                    <a:cubicBezTo>
                      <a:pt x="-3962" y="62837"/>
                      <a:pt x="9400" y="31418"/>
                      <a:pt x="22762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  <p:grpSp>
            <p:nvGrpSpPr>
              <p:cNvPr id="95" name="Skupina 180"/>
              <p:cNvGrpSpPr>
                <a:grpSpLocks/>
              </p:cNvGrpSpPr>
              <p:nvPr/>
            </p:nvGrpSpPr>
            <p:grpSpPr bwMode="auto">
              <a:xfrm>
                <a:off x="7024431" y="2246655"/>
                <a:ext cx="427888" cy="468141"/>
                <a:chOff x="7024431" y="2246655"/>
                <a:chExt cx="427888" cy="468141"/>
              </a:xfrm>
            </p:grpSpPr>
            <p:grpSp>
              <p:nvGrpSpPr>
                <p:cNvPr id="96" name="Ovál 166"/>
                <p:cNvGrpSpPr>
                  <a:grpSpLocks/>
                </p:cNvGrpSpPr>
                <p:nvPr/>
              </p:nvGrpSpPr>
              <p:grpSpPr bwMode="auto">
                <a:xfrm>
                  <a:off x="7146357" y="2557196"/>
                  <a:ext cx="176784" cy="170191"/>
                  <a:chOff x="7851648" y="2151888"/>
                  <a:chExt cx="176784" cy="164592"/>
                </a:xfrm>
              </p:grpSpPr>
              <p:pic>
                <p:nvPicPr>
                  <p:cNvPr id="133" name="Ovál 166"/>
                  <p:cNvPicPr>
                    <a:picLocks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851648" y="2151888"/>
                    <a:ext cx="176784" cy="1645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34" name="Text Box 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90671" y="2188461"/>
                    <a:ext cx="101833" cy="959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00794" tIns="50397" rIns="100794" bIns="50397" anchor="ctr"/>
                  <a:lstStyle>
                    <a:lvl1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1pPr>
                    <a:lvl2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2pPr>
                    <a:lvl3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3pPr>
                    <a:lvl4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4pPr>
                    <a:lvl5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5pPr>
                    <a:lvl6pPr marL="25146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6pPr>
                    <a:lvl7pPr marL="29718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7pPr>
                    <a:lvl8pPr marL="34290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8pPr>
                    <a:lvl9pPr marL="38862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cs-CZ" altLang="cs-CZ" sz="200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97" name="Ovál 167"/>
                <p:cNvGrpSpPr>
                  <a:grpSpLocks/>
                </p:cNvGrpSpPr>
                <p:nvPr/>
              </p:nvGrpSpPr>
              <p:grpSpPr bwMode="auto">
                <a:xfrm>
                  <a:off x="7079301" y="2487859"/>
                  <a:ext cx="170688" cy="170191"/>
                  <a:chOff x="7784592" y="2084832"/>
                  <a:chExt cx="170688" cy="164592"/>
                </a:xfrm>
              </p:grpSpPr>
              <p:pic>
                <p:nvPicPr>
                  <p:cNvPr id="131" name="Ovál 167"/>
                  <p:cNvPicPr>
                    <a:picLocks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784592" y="2084832"/>
                    <a:ext cx="170688" cy="1645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32" name="Text Box 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22821" y="2120602"/>
                    <a:ext cx="101833" cy="959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00794" tIns="50397" rIns="100794" bIns="50397" anchor="ctr"/>
                  <a:lstStyle>
                    <a:lvl1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1pPr>
                    <a:lvl2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2pPr>
                    <a:lvl3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3pPr>
                    <a:lvl4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4pPr>
                    <a:lvl5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5pPr>
                    <a:lvl6pPr marL="25146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6pPr>
                    <a:lvl7pPr marL="29718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7pPr>
                    <a:lvl8pPr marL="34290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8pPr>
                    <a:lvl9pPr marL="38862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cs-CZ" altLang="cs-CZ" sz="200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98" name="Ovál 168"/>
                <p:cNvGrpSpPr>
                  <a:grpSpLocks/>
                </p:cNvGrpSpPr>
                <p:nvPr/>
              </p:nvGrpSpPr>
              <p:grpSpPr bwMode="auto">
                <a:xfrm>
                  <a:off x="7207317" y="2487859"/>
                  <a:ext cx="176784" cy="170191"/>
                  <a:chOff x="7912608" y="2084832"/>
                  <a:chExt cx="176784" cy="164592"/>
                </a:xfrm>
              </p:grpSpPr>
              <p:pic>
                <p:nvPicPr>
                  <p:cNvPr id="129" name="Ovál 168"/>
                  <p:cNvPicPr>
                    <a:picLocks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12608" y="2084832"/>
                    <a:ext cx="176784" cy="1645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30" name="Text Box 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52152" y="2120602"/>
                    <a:ext cx="101833" cy="959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00794" tIns="50397" rIns="100794" bIns="50397" anchor="ctr"/>
                  <a:lstStyle>
                    <a:lvl1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1pPr>
                    <a:lvl2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2pPr>
                    <a:lvl3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3pPr>
                    <a:lvl4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4pPr>
                    <a:lvl5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5pPr>
                    <a:lvl6pPr marL="25146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6pPr>
                    <a:lvl7pPr marL="29718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7pPr>
                    <a:lvl8pPr marL="34290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8pPr>
                    <a:lvl9pPr marL="38862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cs-CZ" altLang="cs-CZ" sz="200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99" name="Ovál 170"/>
                <p:cNvGrpSpPr>
                  <a:grpSpLocks/>
                </p:cNvGrpSpPr>
                <p:nvPr/>
              </p:nvGrpSpPr>
              <p:grpSpPr bwMode="auto">
                <a:xfrm>
                  <a:off x="7237797" y="2412218"/>
                  <a:ext cx="170688" cy="170191"/>
                  <a:chOff x="7943088" y="2011680"/>
                  <a:chExt cx="170688" cy="164592"/>
                </a:xfrm>
              </p:grpSpPr>
              <p:pic>
                <p:nvPicPr>
                  <p:cNvPr id="127" name="Ovál 170"/>
                  <p:cNvPicPr>
                    <a:picLocks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43088" y="2011680"/>
                    <a:ext cx="170688" cy="1645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28" name="Text Box 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80923" y="2050316"/>
                    <a:ext cx="101833" cy="959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00794" tIns="50397" rIns="100794" bIns="50397" anchor="ctr"/>
                  <a:lstStyle>
                    <a:lvl1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1pPr>
                    <a:lvl2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2pPr>
                    <a:lvl3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3pPr>
                    <a:lvl4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4pPr>
                    <a:lvl5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5pPr>
                    <a:lvl6pPr marL="25146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6pPr>
                    <a:lvl7pPr marL="29718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7pPr>
                    <a:lvl8pPr marL="34290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8pPr>
                    <a:lvl9pPr marL="38862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cs-CZ" altLang="cs-CZ" sz="200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0" name="Ovál 171"/>
                <p:cNvGrpSpPr>
                  <a:grpSpLocks/>
                </p:cNvGrpSpPr>
                <p:nvPr/>
              </p:nvGrpSpPr>
              <p:grpSpPr bwMode="auto">
                <a:xfrm>
                  <a:off x="7048821" y="2412218"/>
                  <a:ext cx="176784" cy="170191"/>
                  <a:chOff x="7754112" y="2011680"/>
                  <a:chExt cx="176784" cy="164592"/>
                </a:xfrm>
              </p:grpSpPr>
              <p:pic>
                <p:nvPicPr>
                  <p:cNvPr id="125" name="Ovál 171"/>
                  <p:cNvPicPr>
                    <a:picLocks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754112" y="2011680"/>
                    <a:ext cx="176784" cy="1645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26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96152" y="2050315"/>
                    <a:ext cx="101833" cy="959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00794" tIns="50397" rIns="100794" bIns="50397" anchor="ctr"/>
                  <a:lstStyle>
                    <a:lvl1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1pPr>
                    <a:lvl2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2pPr>
                    <a:lvl3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3pPr>
                    <a:lvl4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4pPr>
                    <a:lvl5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5pPr>
                    <a:lvl6pPr marL="25146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6pPr>
                    <a:lvl7pPr marL="29718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7pPr>
                    <a:lvl8pPr marL="34290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8pPr>
                    <a:lvl9pPr marL="38862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cs-CZ" altLang="cs-CZ" sz="200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1" name="Ovál 169"/>
                <p:cNvGrpSpPr>
                  <a:grpSpLocks/>
                </p:cNvGrpSpPr>
                <p:nvPr/>
              </p:nvGrpSpPr>
              <p:grpSpPr bwMode="auto">
                <a:xfrm>
                  <a:off x="7134165" y="2412218"/>
                  <a:ext cx="176784" cy="170191"/>
                  <a:chOff x="7839456" y="2011680"/>
                  <a:chExt cx="176784" cy="164592"/>
                </a:xfrm>
              </p:grpSpPr>
              <p:pic>
                <p:nvPicPr>
                  <p:cNvPr id="123" name="Ovál 169"/>
                  <p:cNvPicPr>
                    <a:picLocks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839456" y="2011680"/>
                    <a:ext cx="176784" cy="1645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2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80144" y="2050316"/>
                    <a:ext cx="101833" cy="959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00794" tIns="50397" rIns="100794" bIns="50397" anchor="ctr"/>
                  <a:lstStyle>
                    <a:lvl1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1pPr>
                    <a:lvl2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2pPr>
                    <a:lvl3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3pPr>
                    <a:lvl4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4pPr>
                    <a:lvl5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5pPr>
                    <a:lvl6pPr marL="25146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6pPr>
                    <a:lvl7pPr marL="29718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7pPr>
                    <a:lvl8pPr marL="34290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8pPr>
                    <a:lvl9pPr marL="38862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cs-CZ" altLang="cs-CZ" sz="200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2" name="Ovál 172"/>
                <p:cNvGrpSpPr>
                  <a:grpSpLocks/>
                </p:cNvGrpSpPr>
                <p:nvPr/>
              </p:nvGrpSpPr>
              <p:grpSpPr bwMode="auto">
                <a:xfrm>
                  <a:off x="7006149" y="2317668"/>
                  <a:ext cx="176784" cy="170191"/>
                  <a:chOff x="7711440" y="1920240"/>
                  <a:chExt cx="176784" cy="164592"/>
                </a:xfrm>
              </p:grpSpPr>
              <p:pic>
                <p:nvPicPr>
                  <p:cNvPr id="121" name="Ovál 172"/>
                  <p:cNvPicPr>
                    <a:picLocks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711440" y="1920240"/>
                    <a:ext cx="176784" cy="1645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22" name="Text 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50813" y="1958021"/>
                    <a:ext cx="101833" cy="959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00794" tIns="50397" rIns="100794" bIns="50397" anchor="ctr"/>
                  <a:lstStyle>
                    <a:lvl1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1pPr>
                    <a:lvl2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2pPr>
                    <a:lvl3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3pPr>
                    <a:lvl4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4pPr>
                    <a:lvl5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5pPr>
                    <a:lvl6pPr marL="25146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6pPr>
                    <a:lvl7pPr marL="29718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7pPr>
                    <a:lvl8pPr marL="34290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8pPr>
                    <a:lvl9pPr marL="38862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cs-CZ" altLang="cs-CZ" sz="200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3" name="Ovál 173"/>
                <p:cNvGrpSpPr>
                  <a:grpSpLocks/>
                </p:cNvGrpSpPr>
                <p:nvPr/>
              </p:nvGrpSpPr>
              <p:grpSpPr bwMode="auto">
                <a:xfrm>
                  <a:off x="7292661" y="2317668"/>
                  <a:ext cx="170688" cy="170191"/>
                  <a:chOff x="7997952" y="1920240"/>
                  <a:chExt cx="170688" cy="164592"/>
                </a:xfrm>
              </p:grpSpPr>
              <p:pic>
                <p:nvPicPr>
                  <p:cNvPr id="119" name="Ovál 173"/>
                  <p:cNvPicPr>
                    <a:picLocks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97952" y="1920240"/>
                    <a:ext cx="170688" cy="1645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20" name="Text Box 10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34686" y="1958020"/>
                    <a:ext cx="101833" cy="959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00794" tIns="50397" rIns="100794" bIns="50397" anchor="ctr"/>
                  <a:lstStyle>
                    <a:lvl1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1pPr>
                    <a:lvl2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2pPr>
                    <a:lvl3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3pPr>
                    <a:lvl4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4pPr>
                    <a:lvl5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5pPr>
                    <a:lvl6pPr marL="25146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6pPr>
                    <a:lvl7pPr marL="29718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7pPr>
                    <a:lvl8pPr marL="34290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8pPr>
                    <a:lvl9pPr marL="38862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cs-CZ" altLang="cs-CZ" sz="200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4" name="Ovál 174"/>
                <p:cNvGrpSpPr>
                  <a:grpSpLocks/>
                </p:cNvGrpSpPr>
                <p:nvPr/>
              </p:nvGrpSpPr>
              <p:grpSpPr bwMode="auto">
                <a:xfrm>
                  <a:off x="7201221" y="2311365"/>
                  <a:ext cx="176784" cy="176494"/>
                  <a:chOff x="7906512" y="1914144"/>
                  <a:chExt cx="176784" cy="170688"/>
                </a:xfrm>
              </p:grpSpPr>
              <p:pic>
                <p:nvPicPr>
                  <p:cNvPr id="117" name="Ovál 174"/>
                  <p:cNvPicPr>
                    <a:picLocks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06512" y="1914144"/>
                    <a:ext cx="176784" cy="1706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18" name="Text 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48552" y="1954894"/>
                    <a:ext cx="101833" cy="959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00794" tIns="50397" rIns="100794" bIns="50397" anchor="ctr"/>
                  <a:lstStyle>
                    <a:lvl1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1pPr>
                    <a:lvl2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2pPr>
                    <a:lvl3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3pPr>
                    <a:lvl4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4pPr>
                    <a:lvl5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5pPr>
                    <a:lvl6pPr marL="25146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6pPr>
                    <a:lvl7pPr marL="29718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7pPr>
                    <a:lvl8pPr marL="34290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8pPr>
                    <a:lvl9pPr marL="38862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cs-CZ" altLang="cs-CZ" sz="200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5" name="Ovál 175"/>
                <p:cNvGrpSpPr>
                  <a:grpSpLocks/>
                </p:cNvGrpSpPr>
                <p:nvPr/>
              </p:nvGrpSpPr>
              <p:grpSpPr bwMode="auto">
                <a:xfrm>
                  <a:off x="7115877" y="2311365"/>
                  <a:ext cx="170688" cy="170191"/>
                  <a:chOff x="7821168" y="1914144"/>
                  <a:chExt cx="170688" cy="164592"/>
                </a:xfrm>
              </p:grpSpPr>
              <p:pic>
                <p:nvPicPr>
                  <p:cNvPr id="115" name="Ovál 175"/>
                  <p:cNvPicPr>
                    <a:picLocks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821168" y="1914144"/>
                    <a:ext cx="170688" cy="1645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16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58752" y="1950029"/>
                    <a:ext cx="101833" cy="959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00794" tIns="50397" rIns="100794" bIns="50397" anchor="ctr"/>
                  <a:lstStyle>
                    <a:lvl1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1pPr>
                    <a:lvl2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2pPr>
                    <a:lvl3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3pPr>
                    <a:lvl4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4pPr>
                    <a:lvl5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5pPr>
                    <a:lvl6pPr marL="25146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6pPr>
                    <a:lvl7pPr marL="29718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7pPr>
                    <a:lvl8pPr marL="34290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8pPr>
                    <a:lvl9pPr marL="38862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cs-CZ" altLang="cs-CZ" sz="200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6" name="Ovál 176"/>
                <p:cNvGrpSpPr>
                  <a:grpSpLocks/>
                </p:cNvGrpSpPr>
                <p:nvPr/>
              </p:nvGrpSpPr>
              <p:grpSpPr bwMode="auto">
                <a:xfrm>
                  <a:off x="7237797" y="2229421"/>
                  <a:ext cx="176784" cy="170191"/>
                  <a:chOff x="7943088" y="1834896"/>
                  <a:chExt cx="176784" cy="164592"/>
                </a:xfrm>
              </p:grpSpPr>
              <p:pic>
                <p:nvPicPr>
                  <p:cNvPr id="113" name="Ovál 176"/>
                  <p:cNvPicPr>
                    <a:picLocks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43088" y="1834896"/>
                    <a:ext cx="176784" cy="1645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14" name="Text Box 1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82694" y="1871441"/>
                    <a:ext cx="101833" cy="959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00794" tIns="50397" rIns="100794" bIns="50397" anchor="ctr"/>
                  <a:lstStyle>
                    <a:lvl1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1pPr>
                    <a:lvl2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2pPr>
                    <a:lvl3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3pPr>
                    <a:lvl4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4pPr>
                    <a:lvl5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5pPr>
                    <a:lvl6pPr marL="25146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6pPr>
                    <a:lvl7pPr marL="29718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7pPr>
                    <a:lvl8pPr marL="34290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8pPr>
                    <a:lvl9pPr marL="38862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cs-CZ" altLang="cs-CZ" sz="2000" dirty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7" name="Ovál 177"/>
                <p:cNvGrpSpPr>
                  <a:grpSpLocks/>
                </p:cNvGrpSpPr>
                <p:nvPr/>
              </p:nvGrpSpPr>
              <p:grpSpPr bwMode="auto">
                <a:xfrm>
                  <a:off x="7054917" y="2229421"/>
                  <a:ext cx="176784" cy="170191"/>
                  <a:chOff x="7760208" y="1834896"/>
                  <a:chExt cx="176784" cy="164592"/>
                </a:xfrm>
              </p:grpSpPr>
              <p:pic>
                <p:nvPicPr>
                  <p:cNvPr id="111" name="Ovál 177"/>
                  <p:cNvPicPr>
                    <a:picLocks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760208" y="1834896"/>
                    <a:ext cx="176784" cy="1645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12" name="Text Box 1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99658" y="1871440"/>
                    <a:ext cx="101833" cy="959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00794" tIns="50397" rIns="100794" bIns="50397" anchor="ctr"/>
                  <a:lstStyle>
                    <a:lvl1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1pPr>
                    <a:lvl2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2pPr>
                    <a:lvl3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3pPr>
                    <a:lvl4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4pPr>
                    <a:lvl5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5pPr>
                    <a:lvl6pPr marL="25146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6pPr>
                    <a:lvl7pPr marL="29718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7pPr>
                    <a:lvl8pPr marL="34290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8pPr>
                    <a:lvl9pPr marL="38862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cs-CZ" altLang="cs-CZ" sz="200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8" name="Ovál 178"/>
                <p:cNvGrpSpPr>
                  <a:grpSpLocks/>
                </p:cNvGrpSpPr>
                <p:nvPr/>
              </p:nvGrpSpPr>
              <p:grpSpPr bwMode="auto">
                <a:xfrm>
                  <a:off x="7152453" y="2229421"/>
                  <a:ext cx="170688" cy="170191"/>
                  <a:chOff x="7857744" y="1834896"/>
                  <a:chExt cx="170688" cy="164592"/>
                </a:xfrm>
              </p:grpSpPr>
              <p:pic>
                <p:nvPicPr>
                  <p:cNvPr id="109" name="Ovál 178"/>
                  <p:cNvPicPr>
                    <a:picLocks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857744" y="1834896"/>
                    <a:ext cx="170688" cy="1645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10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95473" y="1871439"/>
                    <a:ext cx="101833" cy="959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00794" tIns="50397" rIns="100794" bIns="50397" anchor="ctr"/>
                  <a:lstStyle>
                    <a:lvl1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1pPr>
                    <a:lvl2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2pPr>
                    <a:lvl3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3pPr>
                    <a:lvl4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4pPr>
                    <a:lvl5pPr defTabSz="1008063" eaLnBrk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5pPr>
                    <a:lvl6pPr marL="25146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6pPr>
                    <a:lvl7pPr marL="29718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7pPr>
                    <a:lvl8pPr marL="34290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8pPr>
                    <a:lvl9pPr marL="3886200" indent="-228600" defTabSz="1008063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34" charset="-128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cs-CZ" altLang="cs-CZ" sz="2000" dirty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  <p:grpSp>
          <p:nvGrpSpPr>
            <p:cNvPr id="91" name="Ovál 181"/>
            <p:cNvGrpSpPr>
              <a:grpSpLocks/>
            </p:cNvGrpSpPr>
            <p:nvPr/>
          </p:nvGrpSpPr>
          <p:grpSpPr bwMode="auto">
            <a:xfrm>
              <a:off x="6847653" y="1964680"/>
              <a:ext cx="371856" cy="327775"/>
              <a:chOff x="7552944" y="1578864"/>
              <a:chExt cx="371856" cy="316992"/>
            </a:xfrm>
          </p:grpSpPr>
          <p:pic>
            <p:nvPicPr>
              <p:cNvPr id="92" name="Ovál 181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2944" y="1578864"/>
                <a:ext cx="371856" cy="316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Text Box 121"/>
              <p:cNvSpPr txBox="1">
                <a:spLocks noChangeArrowheads="1"/>
              </p:cNvSpPr>
              <p:nvPr/>
            </p:nvSpPr>
            <p:spPr bwMode="auto">
              <a:xfrm>
                <a:off x="7568630" y="1595988"/>
                <a:ext cx="341038" cy="290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 defTabSz="1008063" eaLnBrk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cs-CZ" altLang="cs-CZ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35" name="Zaoblený obdélník 134"/>
          <p:cNvSpPr>
            <a:spLocks noChangeArrowheads="1"/>
          </p:cNvSpPr>
          <p:nvPr/>
        </p:nvSpPr>
        <p:spPr bwMode="auto">
          <a:xfrm>
            <a:off x="6952017" y="1430547"/>
            <a:ext cx="2004100" cy="89203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0794" tIns="50397" rIns="100794" bIns="50397" anchor="ctr"/>
          <a:lstStyle/>
          <a:p>
            <a:pPr algn="ctr" defTabSz="1008063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cs-CZ" dirty="0">
                <a:solidFill>
                  <a:schemeClr val="bg1"/>
                </a:solidFill>
                <a:latin typeface="Calibri" pitchFamily="34" charset="0"/>
              </a:rPr>
              <a:t>chovatelství, zemědělství, potravinářství</a:t>
            </a:r>
          </a:p>
        </p:txBody>
      </p:sp>
      <p:sp>
        <p:nvSpPr>
          <p:cNvPr id="145" name="Obdélník 212"/>
          <p:cNvSpPr>
            <a:spLocks noChangeArrowheads="1"/>
          </p:cNvSpPr>
          <p:nvPr/>
        </p:nvSpPr>
        <p:spPr bwMode="auto">
          <a:xfrm>
            <a:off x="6959717" y="3278250"/>
            <a:ext cx="2025482" cy="1197676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 anchor="ctr"/>
          <a:lstStyle>
            <a:lvl1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cs-CZ" altLang="cs-CZ" sz="20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6" name="Obdélník 212"/>
          <p:cNvSpPr>
            <a:spLocks noChangeArrowheads="1"/>
          </p:cNvSpPr>
          <p:nvPr/>
        </p:nvSpPr>
        <p:spPr bwMode="auto">
          <a:xfrm>
            <a:off x="6952017" y="4694106"/>
            <a:ext cx="2036150" cy="13843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 anchor="ctr"/>
          <a:lstStyle>
            <a:lvl1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defTabSz="1008063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cs-CZ" altLang="cs-CZ" sz="20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36" name="Skupina 188"/>
          <p:cNvGrpSpPr/>
          <p:nvPr/>
        </p:nvGrpSpPr>
        <p:grpSpPr>
          <a:xfrm>
            <a:off x="7593828" y="3691983"/>
            <a:ext cx="634658" cy="638363"/>
            <a:chOff x="3065681" y="2636912"/>
            <a:chExt cx="460604" cy="4826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7" name="Ovál 136"/>
            <p:cNvSpPr/>
            <p:nvPr/>
          </p:nvSpPr>
          <p:spPr>
            <a:xfrm>
              <a:off x="3065681" y="2636912"/>
              <a:ext cx="460604" cy="38338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  <p:sp>
          <p:nvSpPr>
            <p:cNvPr id="138" name="Obdélník 129"/>
            <p:cNvSpPr/>
            <p:nvPr/>
          </p:nvSpPr>
          <p:spPr>
            <a:xfrm>
              <a:off x="3129531" y="2894060"/>
              <a:ext cx="328425" cy="129170"/>
            </a:xfrm>
            <a:custGeom>
              <a:avLst/>
              <a:gdLst>
                <a:gd name="connsiteX0" fmla="*/ 0 w 328425"/>
                <a:gd name="connsiteY0" fmla="*/ 0 h 126789"/>
                <a:gd name="connsiteX1" fmla="*/ 328425 w 328425"/>
                <a:gd name="connsiteY1" fmla="*/ 0 h 126789"/>
                <a:gd name="connsiteX2" fmla="*/ 328425 w 328425"/>
                <a:gd name="connsiteY2" fmla="*/ 126789 h 126789"/>
                <a:gd name="connsiteX3" fmla="*/ 0 w 328425"/>
                <a:gd name="connsiteY3" fmla="*/ 126789 h 126789"/>
                <a:gd name="connsiteX4" fmla="*/ 0 w 328425"/>
                <a:gd name="connsiteY4" fmla="*/ 0 h 126789"/>
                <a:gd name="connsiteX0" fmla="*/ 19050 w 328425"/>
                <a:gd name="connsiteY0" fmla="*/ 0 h 129170"/>
                <a:gd name="connsiteX1" fmla="*/ 328425 w 328425"/>
                <a:gd name="connsiteY1" fmla="*/ 2381 h 129170"/>
                <a:gd name="connsiteX2" fmla="*/ 328425 w 328425"/>
                <a:gd name="connsiteY2" fmla="*/ 129170 h 129170"/>
                <a:gd name="connsiteX3" fmla="*/ 0 w 328425"/>
                <a:gd name="connsiteY3" fmla="*/ 129170 h 129170"/>
                <a:gd name="connsiteX4" fmla="*/ 19050 w 328425"/>
                <a:gd name="connsiteY4" fmla="*/ 0 h 129170"/>
                <a:gd name="connsiteX0" fmla="*/ 19050 w 328425"/>
                <a:gd name="connsiteY0" fmla="*/ 0 h 129170"/>
                <a:gd name="connsiteX1" fmla="*/ 318900 w 328425"/>
                <a:gd name="connsiteY1" fmla="*/ 0 h 129170"/>
                <a:gd name="connsiteX2" fmla="*/ 328425 w 328425"/>
                <a:gd name="connsiteY2" fmla="*/ 129170 h 129170"/>
                <a:gd name="connsiteX3" fmla="*/ 0 w 328425"/>
                <a:gd name="connsiteY3" fmla="*/ 129170 h 129170"/>
                <a:gd name="connsiteX4" fmla="*/ 19050 w 328425"/>
                <a:gd name="connsiteY4" fmla="*/ 0 h 12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425" h="129170">
                  <a:moveTo>
                    <a:pt x="19050" y="0"/>
                  </a:moveTo>
                  <a:lnTo>
                    <a:pt x="318900" y="0"/>
                  </a:lnTo>
                  <a:lnTo>
                    <a:pt x="328425" y="129170"/>
                  </a:lnTo>
                  <a:lnTo>
                    <a:pt x="0" y="1291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  <p:sp>
          <p:nvSpPr>
            <p:cNvPr id="139" name="Ovál 130"/>
            <p:cNvSpPr/>
            <p:nvPr/>
          </p:nvSpPr>
          <p:spPr>
            <a:xfrm>
              <a:off x="3126455" y="2979330"/>
              <a:ext cx="331501" cy="140225"/>
            </a:xfrm>
            <a:custGeom>
              <a:avLst/>
              <a:gdLst>
                <a:gd name="connsiteX0" fmla="*/ 0 w 328426"/>
                <a:gd name="connsiteY0" fmla="*/ 91525 h 183050"/>
                <a:gd name="connsiteX1" fmla="*/ 164213 w 328426"/>
                <a:gd name="connsiteY1" fmla="*/ 0 h 183050"/>
                <a:gd name="connsiteX2" fmla="*/ 328426 w 328426"/>
                <a:gd name="connsiteY2" fmla="*/ 91525 h 183050"/>
                <a:gd name="connsiteX3" fmla="*/ 164213 w 328426"/>
                <a:gd name="connsiteY3" fmla="*/ 183050 h 183050"/>
                <a:gd name="connsiteX4" fmla="*/ 0 w 328426"/>
                <a:gd name="connsiteY4" fmla="*/ 91525 h 183050"/>
                <a:gd name="connsiteX0" fmla="*/ 1 w 328427"/>
                <a:gd name="connsiteY0" fmla="*/ 91525 h 206863"/>
                <a:gd name="connsiteX1" fmla="*/ 164214 w 328427"/>
                <a:gd name="connsiteY1" fmla="*/ 0 h 206863"/>
                <a:gd name="connsiteX2" fmla="*/ 328427 w 328427"/>
                <a:gd name="connsiteY2" fmla="*/ 91525 h 206863"/>
                <a:gd name="connsiteX3" fmla="*/ 161833 w 328427"/>
                <a:gd name="connsiteY3" fmla="*/ 206863 h 206863"/>
                <a:gd name="connsiteX4" fmla="*/ 1 w 328427"/>
                <a:gd name="connsiteY4" fmla="*/ 91525 h 206863"/>
                <a:gd name="connsiteX0" fmla="*/ 6 w 328432"/>
                <a:gd name="connsiteY0" fmla="*/ 44189 h 159527"/>
                <a:gd name="connsiteX1" fmla="*/ 166600 w 328432"/>
                <a:gd name="connsiteY1" fmla="*/ 289 h 159527"/>
                <a:gd name="connsiteX2" fmla="*/ 328432 w 328432"/>
                <a:gd name="connsiteY2" fmla="*/ 44189 h 159527"/>
                <a:gd name="connsiteX3" fmla="*/ 161838 w 328432"/>
                <a:gd name="connsiteY3" fmla="*/ 159527 h 159527"/>
                <a:gd name="connsiteX4" fmla="*/ 6 w 328432"/>
                <a:gd name="connsiteY4" fmla="*/ 44189 h 159527"/>
                <a:gd name="connsiteX0" fmla="*/ 3074 w 331500"/>
                <a:gd name="connsiteY0" fmla="*/ 44189 h 160430"/>
                <a:gd name="connsiteX1" fmla="*/ 169668 w 331500"/>
                <a:gd name="connsiteY1" fmla="*/ 289 h 160430"/>
                <a:gd name="connsiteX2" fmla="*/ 331500 w 331500"/>
                <a:gd name="connsiteY2" fmla="*/ 44189 h 160430"/>
                <a:gd name="connsiteX3" fmla="*/ 164906 w 331500"/>
                <a:gd name="connsiteY3" fmla="*/ 159527 h 160430"/>
                <a:gd name="connsiteX4" fmla="*/ 69183 w 331500"/>
                <a:gd name="connsiteY4" fmla="*/ 95134 h 160430"/>
                <a:gd name="connsiteX5" fmla="*/ 3074 w 331500"/>
                <a:gd name="connsiteY5" fmla="*/ 44189 h 160430"/>
                <a:gd name="connsiteX0" fmla="*/ 3074 w 335365"/>
                <a:gd name="connsiteY0" fmla="*/ 43900 h 159260"/>
                <a:gd name="connsiteX1" fmla="*/ 169668 w 335365"/>
                <a:gd name="connsiteY1" fmla="*/ 0 h 159260"/>
                <a:gd name="connsiteX2" fmla="*/ 331500 w 335365"/>
                <a:gd name="connsiteY2" fmla="*/ 43900 h 159260"/>
                <a:gd name="connsiteX3" fmla="*/ 271589 w 335365"/>
                <a:gd name="connsiteY3" fmla="*/ 87700 h 159260"/>
                <a:gd name="connsiteX4" fmla="*/ 164906 w 335365"/>
                <a:gd name="connsiteY4" fmla="*/ 159238 h 159260"/>
                <a:gd name="connsiteX5" fmla="*/ 69183 w 335365"/>
                <a:gd name="connsiteY5" fmla="*/ 94845 h 159260"/>
                <a:gd name="connsiteX6" fmla="*/ 3074 w 335365"/>
                <a:gd name="connsiteY6" fmla="*/ 43900 h 159260"/>
                <a:gd name="connsiteX0" fmla="*/ 3074 w 335365"/>
                <a:gd name="connsiteY0" fmla="*/ 43900 h 140225"/>
                <a:gd name="connsiteX1" fmla="*/ 169668 w 335365"/>
                <a:gd name="connsiteY1" fmla="*/ 0 h 140225"/>
                <a:gd name="connsiteX2" fmla="*/ 331500 w 335365"/>
                <a:gd name="connsiteY2" fmla="*/ 43900 h 140225"/>
                <a:gd name="connsiteX3" fmla="*/ 271589 w 335365"/>
                <a:gd name="connsiteY3" fmla="*/ 87700 h 140225"/>
                <a:gd name="connsiteX4" fmla="*/ 172049 w 335365"/>
                <a:gd name="connsiteY4" fmla="*/ 140188 h 140225"/>
                <a:gd name="connsiteX5" fmla="*/ 69183 w 335365"/>
                <a:gd name="connsiteY5" fmla="*/ 94845 h 140225"/>
                <a:gd name="connsiteX6" fmla="*/ 3074 w 335365"/>
                <a:gd name="connsiteY6" fmla="*/ 43900 h 14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365" h="140225">
                  <a:moveTo>
                    <a:pt x="3074" y="43900"/>
                  </a:moveTo>
                  <a:cubicBezTo>
                    <a:pt x="19822" y="28093"/>
                    <a:pt x="78976" y="0"/>
                    <a:pt x="169668" y="0"/>
                  </a:cubicBezTo>
                  <a:cubicBezTo>
                    <a:pt x="260360" y="0"/>
                    <a:pt x="313323" y="25712"/>
                    <a:pt x="331500" y="43900"/>
                  </a:cubicBezTo>
                  <a:cubicBezTo>
                    <a:pt x="349678" y="62089"/>
                    <a:pt x="299355" y="68477"/>
                    <a:pt x="271589" y="87700"/>
                  </a:cubicBezTo>
                  <a:cubicBezTo>
                    <a:pt x="243823" y="106923"/>
                    <a:pt x="205783" y="138997"/>
                    <a:pt x="172049" y="140188"/>
                  </a:cubicBezTo>
                  <a:cubicBezTo>
                    <a:pt x="138315" y="141379"/>
                    <a:pt x="96155" y="114068"/>
                    <a:pt x="69183" y="94845"/>
                  </a:cubicBezTo>
                  <a:cubicBezTo>
                    <a:pt x="42211" y="75622"/>
                    <a:pt x="-13674" y="59708"/>
                    <a:pt x="3074" y="4390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  <p:sp>
          <p:nvSpPr>
            <p:cNvPr id="140" name="Ovál 139"/>
            <p:cNvSpPr/>
            <p:nvPr/>
          </p:nvSpPr>
          <p:spPr>
            <a:xfrm>
              <a:off x="3172454" y="2857017"/>
              <a:ext cx="99517" cy="129031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  <p:sp>
          <p:nvSpPr>
            <p:cNvPr id="141" name="Ovál 140"/>
            <p:cNvSpPr/>
            <p:nvPr/>
          </p:nvSpPr>
          <p:spPr>
            <a:xfrm>
              <a:off x="3320355" y="2858138"/>
              <a:ext cx="99517" cy="129031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  <p:grpSp>
          <p:nvGrpSpPr>
            <p:cNvPr id="142" name="Skupina 194"/>
            <p:cNvGrpSpPr/>
            <p:nvPr/>
          </p:nvGrpSpPr>
          <p:grpSpPr>
            <a:xfrm>
              <a:off x="3266817" y="2978306"/>
              <a:ext cx="58532" cy="71136"/>
              <a:chOff x="3266817" y="2987937"/>
              <a:chExt cx="58532" cy="71136"/>
            </a:xfrm>
          </p:grpSpPr>
          <p:sp>
            <p:nvSpPr>
              <p:cNvPr id="143" name="Tětiva 142"/>
              <p:cNvSpPr/>
              <p:nvPr/>
            </p:nvSpPr>
            <p:spPr>
              <a:xfrm>
                <a:off x="3266817" y="2987937"/>
                <a:ext cx="53538" cy="71136"/>
              </a:xfrm>
              <a:prstGeom prst="chord">
                <a:avLst>
                  <a:gd name="adj1" fmla="val 5341217"/>
                  <a:gd name="adj2" fmla="val 16200000"/>
                </a:avLst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  <p:sp>
            <p:nvSpPr>
              <p:cNvPr id="144" name="Tětiva 143"/>
              <p:cNvSpPr/>
              <p:nvPr/>
            </p:nvSpPr>
            <p:spPr>
              <a:xfrm flipH="1">
                <a:off x="3271811" y="2987937"/>
                <a:ext cx="53538" cy="71136"/>
              </a:xfrm>
              <a:prstGeom prst="chord">
                <a:avLst>
                  <a:gd name="adj1" fmla="val 5341217"/>
                  <a:gd name="adj2" fmla="val 16200000"/>
                </a:avLst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/>
              </a:p>
            </p:txBody>
          </p:sp>
        </p:grpSp>
      </p:grpSp>
      <p:sp>
        <p:nvSpPr>
          <p:cNvPr id="147" name="Zaoblený obdélník 146"/>
          <p:cNvSpPr>
            <a:spLocks noChangeArrowheads="1"/>
          </p:cNvSpPr>
          <p:nvPr/>
        </p:nvSpPr>
        <p:spPr bwMode="auto">
          <a:xfrm>
            <a:off x="6959717" y="3247240"/>
            <a:ext cx="2025482" cy="3571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0794" tIns="50397" rIns="100794" bIns="50397" anchor="ctr"/>
          <a:lstStyle/>
          <a:p>
            <a:pPr algn="ctr" defTabSz="1008063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cs-CZ" dirty="0" err="1">
                <a:solidFill>
                  <a:schemeClr val="bg1"/>
                </a:solidFill>
                <a:latin typeface="Calibri" pitchFamily="34" charset="0"/>
              </a:rPr>
              <a:t>archeogenetika</a:t>
            </a:r>
            <a:endParaRPr lang="cs-CZ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8" name="Zaoblený obdélník 147"/>
          <p:cNvSpPr>
            <a:spLocks noChangeArrowheads="1"/>
          </p:cNvSpPr>
          <p:nvPr/>
        </p:nvSpPr>
        <p:spPr bwMode="auto">
          <a:xfrm>
            <a:off x="6949973" y="4563481"/>
            <a:ext cx="2027734" cy="35718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0794" tIns="50397" rIns="100794" bIns="50397" anchor="ctr"/>
          <a:lstStyle/>
          <a:p>
            <a:pPr algn="ctr" defTabSz="1008063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cs-CZ" dirty="0">
                <a:solidFill>
                  <a:schemeClr val="bg1"/>
                </a:solidFill>
                <a:latin typeface="Calibri" pitchFamily="34" charset="0"/>
              </a:rPr>
              <a:t>lékařská genetika</a:t>
            </a:r>
          </a:p>
        </p:txBody>
      </p:sp>
      <p:grpSp>
        <p:nvGrpSpPr>
          <p:cNvPr id="149" name="Skupina 204"/>
          <p:cNvGrpSpPr>
            <a:grpSpLocks/>
          </p:cNvGrpSpPr>
          <p:nvPr/>
        </p:nvGrpSpPr>
        <p:grpSpPr bwMode="auto">
          <a:xfrm>
            <a:off x="7457587" y="4985945"/>
            <a:ext cx="1079500" cy="1047750"/>
            <a:chOff x="2546596" y="3273711"/>
            <a:chExt cx="980134" cy="949808"/>
          </a:xfrm>
        </p:grpSpPr>
        <p:sp>
          <p:nvSpPr>
            <p:cNvPr id="150" name="Ovál 149"/>
            <p:cNvSpPr/>
            <p:nvPr/>
          </p:nvSpPr>
          <p:spPr>
            <a:xfrm>
              <a:off x="2546596" y="3347168"/>
              <a:ext cx="475238" cy="4783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0"/>
            </a:effectLst>
            <a:scene3d>
              <a:camera prst="isometricOffAxis1Right"/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  <p:sp>
          <p:nvSpPr>
            <p:cNvPr id="151" name="Ovál 150"/>
            <p:cNvSpPr/>
            <p:nvPr/>
          </p:nvSpPr>
          <p:spPr>
            <a:xfrm>
              <a:off x="2590989" y="3745168"/>
              <a:ext cx="475238" cy="4783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0"/>
            </a:effectLst>
            <a:scene3d>
              <a:camera prst="perspectiveRelaxedModerately"/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  <p:sp>
          <p:nvSpPr>
            <p:cNvPr id="152" name="Čtyřiadvaceticípá hvězda 151"/>
            <p:cNvSpPr/>
            <p:nvPr/>
          </p:nvSpPr>
          <p:spPr>
            <a:xfrm>
              <a:off x="3223938" y="3860345"/>
              <a:ext cx="302792" cy="312632"/>
            </a:xfrm>
            <a:prstGeom prst="star24">
              <a:avLst>
                <a:gd name="adj" fmla="val 42829"/>
              </a:avLst>
            </a:prstGeom>
            <a:solidFill>
              <a:srgbClr val="CCE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  <p:sp>
          <p:nvSpPr>
            <p:cNvPr id="153" name="Čtyřiadvaceticípá hvězda 152"/>
            <p:cNvSpPr/>
            <p:nvPr/>
          </p:nvSpPr>
          <p:spPr>
            <a:xfrm>
              <a:off x="2962031" y="3273711"/>
              <a:ext cx="302792" cy="312632"/>
            </a:xfrm>
            <a:prstGeom prst="star24">
              <a:avLst>
                <a:gd name="adj" fmla="val 42829"/>
              </a:avLst>
            </a:prstGeom>
            <a:solidFill>
              <a:srgbClr val="CCE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  <p:sp>
          <p:nvSpPr>
            <p:cNvPr id="154" name="Ovál 153"/>
            <p:cNvSpPr/>
            <p:nvPr/>
          </p:nvSpPr>
          <p:spPr>
            <a:xfrm rot="7120704">
              <a:off x="3041338" y="3455072"/>
              <a:ext cx="525302" cy="4327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0"/>
            </a:effectLst>
            <a:scene3d>
              <a:camera prst="perspectiveContrastingLeftFacing"/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  <p:sp>
          <p:nvSpPr>
            <p:cNvPr id="155" name="Ovál 154"/>
            <p:cNvSpPr/>
            <p:nvPr/>
          </p:nvSpPr>
          <p:spPr>
            <a:xfrm>
              <a:off x="2828608" y="3538311"/>
              <a:ext cx="475238" cy="4783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0"/>
            </a:effectLst>
            <a:scene3d>
              <a:camera prst="isometricLeftDown"/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545181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Sylabus přednášek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Historie forenzní genetiky</a:t>
            </a:r>
          </a:p>
          <a:p>
            <a:r>
              <a:rPr lang="cs-CZ" dirty="0"/>
              <a:t>Ohledání místa činu</a:t>
            </a:r>
          </a:p>
          <a:p>
            <a:r>
              <a:rPr lang="cs-CZ" dirty="0"/>
              <a:t>Zajištění stop v laboratoři – forenzní biologie </a:t>
            </a:r>
          </a:p>
          <a:p>
            <a:r>
              <a:rPr lang="cs-CZ" dirty="0"/>
              <a:t>Izolace DNA</a:t>
            </a:r>
          </a:p>
          <a:p>
            <a:r>
              <a:rPr lang="cs-CZ" dirty="0"/>
              <a:t>Kvantifikace DNA</a:t>
            </a:r>
          </a:p>
          <a:p>
            <a:r>
              <a:rPr lang="cs-CZ" dirty="0"/>
              <a:t>Amplifikace a amplifikační </a:t>
            </a:r>
            <a:r>
              <a:rPr lang="cs-CZ" dirty="0" err="1"/>
              <a:t>kity</a:t>
            </a:r>
            <a:endParaRPr lang="cs-CZ" dirty="0"/>
          </a:p>
          <a:p>
            <a:r>
              <a:rPr lang="cs-CZ" dirty="0"/>
              <a:t>Fragmentační analýza – vyhodnocení profilu DNA</a:t>
            </a:r>
          </a:p>
          <a:p>
            <a:r>
              <a:rPr lang="cs-CZ" dirty="0"/>
              <a:t>Interpretace závěrů a statistika</a:t>
            </a:r>
          </a:p>
          <a:p>
            <a:r>
              <a:rPr lang="cs-CZ" dirty="0"/>
              <a:t>Y </a:t>
            </a:r>
            <a:r>
              <a:rPr lang="cs-CZ" dirty="0" err="1"/>
              <a:t>haplotyp</a:t>
            </a:r>
            <a:r>
              <a:rPr lang="cs-CZ" dirty="0"/>
              <a:t>, </a:t>
            </a:r>
            <a:r>
              <a:rPr lang="cs-CZ" dirty="0" err="1"/>
              <a:t>mt</a:t>
            </a:r>
            <a:r>
              <a:rPr lang="cs-CZ" dirty="0"/>
              <a:t> DNA a </a:t>
            </a:r>
            <a:r>
              <a:rPr lang="cs-CZ" dirty="0" err="1"/>
              <a:t>aDNA</a:t>
            </a:r>
            <a:r>
              <a:rPr lang="cs-CZ" dirty="0"/>
              <a:t>, nelidské zdroje DNA a jejich využití </a:t>
            </a:r>
          </a:p>
          <a:p>
            <a:r>
              <a:rPr lang="cs-CZ" dirty="0"/>
              <a:t>Legislativa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573C14E9-F8D3-4EC2-8CBB-1156177DC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1980 – </a:t>
            </a:r>
            <a:r>
              <a:rPr lang="cs-CZ" dirty="0" err="1"/>
              <a:t>Ray</a:t>
            </a:r>
            <a:r>
              <a:rPr lang="cs-CZ" dirty="0"/>
              <a:t> </a:t>
            </a:r>
            <a:r>
              <a:rPr lang="cs-CZ" dirty="0" err="1"/>
              <a:t>White</a:t>
            </a:r>
            <a:r>
              <a:rPr lang="cs-CZ" dirty="0"/>
              <a:t> popisuje první polymorfní RFLP marker</a:t>
            </a:r>
          </a:p>
          <a:p>
            <a:r>
              <a:rPr lang="cs-CZ" dirty="0"/>
              <a:t>1983 – PCR (K. </a:t>
            </a:r>
            <a:r>
              <a:rPr lang="cs-CZ" dirty="0" err="1"/>
              <a:t>Mullis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1985 – Alec </a:t>
            </a:r>
            <a:r>
              <a:rPr lang="cs-CZ" dirty="0" err="1"/>
              <a:t>Jeffreys</a:t>
            </a:r>
            <a:r>
              <a:rPr lang="cs-CZ" dirty="0"/>
              <a:t> objevuje první VNTR </a:t>
            </a:r>
            <a:r>
              <a:rPr lang="cs-CZ" dirty="0" err="1"/>
              <a:t>multilokusové</a:t>
            </a:r>
            <a:r>
              <a:rPr lang="cs-CZ" dirty="0"/>
              <a:t> polymorfismy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51AEEF0-7EA6-42CB-9E5E-B844C9328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RFLP a VNTR</a:t>
            </a:r>
          </a:p>
        </p:txBody>
      </p:sp>
    </p:spTree>
    <p:extLst>
      <p:ext uri="{BB962C8B-B14F-4D97-AF65-F5344CB8AC3E}">
        <p14:creationId xmlns:p14="http://schemas.microsoft.com/office/powerpoint/2010/main" val="4192314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474" y="476672"/>
            <a:ext cx="8229600" cy="840885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Forenzní poprvé </a:t>
            </a:r>
            <a:endParaRPr lang="cs-CZ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3265B38B-2FD4-4474-BA64-48AD537CF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24000"/>
            <a:ext cx="2772742" cy="207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D585D2F3-FB39-40B5-AEB5-634A814EE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" y="3810000"/>
            <a:ext cx="2036763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1F3062F-DA9D-4986-9B54-E38C26BE9B69}"/>
              </a:ext>
            </a:extLst>
          </p:cNvPr>
          <p:cNvSpPr/>
          <p:nvPr/>
        </p:nvSpPr>
        <p:spPr>
          <a:xfrm>
            <a:off x="3538662" y="1818705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 err="1">
                <a:solidFill>
                  <a:srgbClr val="800000"/>
                </a:solidFill>
                <a:latin typeface="Comic Sans MS" panose="030F0702030302020204" pitchFamily="66" charset="0"/>
              </a:rPr>
              <a:t>Lynda</a:t>
            </a:r>
            <a:r>
              <a:rPr lang="cs-CZ" altLang="cs-CZ" b="1" dirty="0">
                <a:solidFill>
                  <a:srgbClr val="800000"/>
                </a:solidFill>
                <a:latin typeface="Comic Sans MS" panose="030F0702030302020204" pitchFamily="66" charset="0"/>
              </a:rPr>
              <a:t> Mann </a:t>
            </a:r>
            <a:r>
              <a:rPr lang="cs-CZ" altLang="cs-CZ" b="1" dirty="0">
                <a:latin typeface="Comic Sans MS" panose="030F0702030302020204" pitchFamily="66" charset="0"/>
              </a:rPr>
              <a:t>– 15 let</a:t>
            </a:r>
          </a:p>
          <a:p>
            <a:pPr>
              <a:spcBef>
                <a:spcPct val="50000"/>
              </a:spcBef>
            </a:pPr>
            <a:r>
              <a:rPr lang="cs-CZ" altLang="cs-CZ" dirty="0">
                <a:latin typeface="Comic Sans MS" panose="030F0702030302020204" pitchFamily="66" charset="0"/>
              </a:rPr>
              <a:t>+ 21. 11. 1983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7AB0436-71D1-4C62-8D5F-08F2116AFF10}"/>
              </a:ext>
            </a:extLst>
          </p:cNvPr>
          <p:cNvSpPr/>
          <p:nvPr/>
        </p:nvSpPr>
        <p:spPr>
          <a:xfrm>
            <a:off x="2822893" y="4379549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 err="1">
                <a:solidFill>
                  <a:srgbClr val="800000"/>
                </a:solidFill>
                <a:latin typeface="Comic Sans MS" panose="030F0702030302020204" pitchFamily="66" charset="0"/>
              </a:rPr>
              <a:t>Dawn</a:t>
            </a:r>
            <a:r>
              <a:rPr lang="cs-CZ" altLang="cs-CZ" b="1" dirty="0">
                <a:solidFill>
                  <a:srgbClr val="8000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b="1" dirty="0" err="1">
                <a:solidFill>
                  <a:srgbClr val="800000"/>
                </a:solidFill>
                <a:latin typeface="Comic Sans MS" panose="030F0702030302020204" pitchFamily="66" charset="0"/>
              </a:rPr>
              <a:t>Ashworth</a:t>
            </a:r>
            <a:r>
              <a:rPr lang="cs-CZ" altLang="cs-CZ" b="1" dirty="0">
                <a:solidFill>
                  <a:srgbClr val="8000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b="1" dirty="0">
                <a:latin typeface="Comic Sans MS" panose="030F0702030302020204" pitchFamily="66" charset="0"/>
              </a:rPr>
              <a:t>– 15 let</a:t>
            </a:r>
          </a:p>
          <a:p>
            <a:pPr>
              <a:spcBef>
                <a:spcPct val="50000"/>
              </a:spcBef>
            </a:pPr>
            <a:r>
              <a:rPr lang="cs-CZ" altLang="cs-CZ" dirty="0">
                <a:latin typeface="Comic Sans MS" panose="030F0702030302020204" pitchFamily="66" charset="0"/>
              </a:rPr>
              <a:t>+ 31. 7. 1986</a:t>
            </a: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744F4E33-C7FA-43B7-B2E0-CA26E8EED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851" y="3350668"/>
            <a:ext cx="3151187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B7B27C3F-AAD1-468B-A108-EEE488A614CD}"/>
              </a:ext>
            </a:extLst>
          </p:cNvPr>
          <p:cNvSpPr/>
          <p:nvPr/>
        </p:nvSpPr>
        <p:spPr>
          <a:xfrm>
            <a:off x="6163711" y="2683116"/>
            <a:ext cx="2772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 err="1">
                <a:latin typeface="Comic Sans MS" panose="030F0702030302020204" pitchFamily="66" charset="0"/>
              </a:rPr>
              <a:t>Narborough</a:t>
            </a:r>
            <a:r>
              <a:rPr lang="cs-CZ" altLang="cs-CZ" dirty="0">
                <a:latin typeface="Comic Sans MS" panose="030F0702030302020204" pitchFamily="66" charset="0"/>
              </a:rPr>
              <a:t>, hrabství </a:t>
            </a:r>
            <a:r>
              <a:rPr lang="cs-CZ" altLang="cs-CZ" dirty="0" err="1">
                <a:latin typeface="Comic Sans MS" panose="030F0702030302020204" pitchFamily="66" charset="0"/>
              </a:rPr>
              <a:t>Leicestershire</a:t>
            </a:r>
            <a:endParaRPr lang="cs-CZ" altLang="cs-CZ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cs-CZ" altLang="cs-CZ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Richard </a:t>
            </a:r>
            <a:r>
              <a:rPr kumimoji="1" lang="cs-CZ" altLang="cs-CZ" sz="28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Buckland</a:t>
            </a:r>
            <a:r>
              <a:rPr kumimoji="1" lang="cs-CZ" altLang="cs-CZ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 </a:t>
            </a:r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– 17-ti letý vrátný</a:t>
            </a:r>
          </a:p>
          <a:p>
            <a:pPr>
              <a:buFontTx/>
              <a:buChar char="-"/>
            </a:pPr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přiznal se k vraždě DA</a:t>
            </a:r>
          </a:p>
          <a:p>
            <a:pPr>
              <a:buFontTx/>
              <a:buChar char="-"/>
            </a:pPr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popíral vraždu LM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0132A1C8-EE74-470C-A54B-A63C00902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kumimoji="1" lang="cs-CZ" altLang="cs-CZ" b="1" u="sng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Alec J. </a:t>
            </a:r>
            <a:r>
              <a:rPr kumimoji="1" lang="cs-CZ" altLang="cs-CZ" b="1" u="sng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Jeffreys</a:t>
            </a:r>
            <a:endParaRPr kumimoji="1" lang="cs-CZ" altLang="cs-CZ" b="1" u="sng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80000"/>
              </a:lnSpc>
              <a:buNone/>
            </a:pPr>
            <a:endParaRPr kumimoji="1" lang="cs-CZ" altLang="cs-CZ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latin typeface="+mj-lt"/>
              <a:ea typeface="+mj-ea"/>
              <a:cs typeface="+mj-cs"/>
            </a:endParaRPr>
          </a:p>
          <a:p>
            <a:pPr>
              <a:lnSpc>
                <a:spcPct val="80000"/>
              </a:lnSpc>
            </a:pPr>
            <a:r>
              <a:rPr kumimoji="1" lang="cs-CZ" altLang="cs-CZ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1984-1986</a:t>
            </a:r>
          </a:p>
          <a:p>
            <a:pPr>
              <a:lnSpc>
                <a:spcPct val="80000"/>
              </a:lnSpc>
            </a:pPr>
            <a:r>
              <a:rPr kumimoji="1" lang="cs-CZ" altLang="cs-CZ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genetik působící na univerzitě v </a:t>
            </a:r>
            <a:r>
              <a:rPr kumimoji="1" lang="cs-CZ" altLang="cs-CZ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Leicesteru</a:t>
            </a:r>
            <a:endParaRPr kumimoji="1" lang="cs-CZ" altLang="cs-CZ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latin typeface="+mj-lt"/>
              <a:ea typeface="+mj-ea"/>
              <a:cs typeface="+mj-cs"/>
            </a:endParaRPr>
          </a:p>
          <a:p>
            <a:pPr>
              <a:lnSpc>
                <a:spcPct val="80000"/>
              </a:lnSpc>
            </a:pPr>
            <a:r>
              <a:rPr kumimoji="1" lang="cs-CZ" altLang="cs-CZ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při zkoumání variability genových rodin „mimochodem“ nalezl metodu, kterou bylo možno zobrazit genetickou jedinečnost každého člověka</a:t>
            </a:r>
          </a:p>
          <a:p>
            <a:pPr>
              <a:lnSpc>
                <a:spcPct val="80000"/>
              </a:lnSpc>
            </a:pPr>
            <a:r>
              <a:rPr kumimoji="1" lang="cs-CZ" altLang="cs-CZ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objevil a nalezl jedno z využití VNTR </a:t>
            </a:r>
            <a:r>
              <a:rPr kumimoji="1" lang="cs-CZ" altLang="cs-CZ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lokusů</a:t>
            </a:r>
            <a:endParaRPr kumimoji="1" lang="cs-CZ" altLang="cs-CZ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latin typeface="+mj-lt"/>
              <a:ea typeface="+mj-ea"/>
              <a:cs typeface="+mj-cs"/>
            </a:endParaRP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231E770-83FA-48D1-A68A-74E6DF756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u="sng" dirty="0"/>
              <a:t>DNA </a:t>
            </a:r>
            <a:r>
              <a:rPr lang="cs-CZ" b="1" u="sng" dirty="0" err="1"/>
              <a:t>fingerprinting</a:t>
            </a:r>
            <a:r>
              <a:rPr lang="cs-CZ" b="1" u="sng" dirty="0"/>
              <a:t> – otisk prstů DNA</a:t>
            </a:r>
          </a:p>
        </p:txBody>
      </p:sp>
    </p:spTree>
    <p:extLst>
      <p:ext uri="{BB962C8B-B14F-4D97-AF65-F5344CB8AC3E}">
        <p14:creationId xmlns:p14="http://schemas.microsoft.com/office/powerpoint/2010/main" val="2143923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první rozsáhlý sběr vzorků a následný </a:t>
            </a:r>
            <a:r>
              <a:rPr kumimoji="1" lang="cs-CZ" altLang="cs-CZ" sz="28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screening</a:t>
            </a:r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 (cca 4500 mužů) z blízkého okolí </a:t>
            </a:r>
            <a:r>
              <a:rPr kumimoji="1" lang="cs-CZ" altLang="cs-CZ" sz="28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Narborough</a:t>
            </a:r>
            <a:endParaRPr kumimoji="1" lang="cs-CZ" altLang="cs-CZ" sz="2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latin typeface="+mj-lt"/>
              <a:ea typeface="+mj-ea"/>
              <a:cs typeface="+mj-cs"/>
            </a:endParaRPr>
          </a:p>
          <a:p>
            <a:endParaRPr kumimoji="1" lang="cs-CZ" altLang="cs-CZ" sz="2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latin typeface="+mj-lt"/>
              <a:ea typeface="+mj-ea"/>
              <a:cs typeface="+mj-cs"/>
            </a:endParaRPr>
          </a:p>
          <a:p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 v prvním kole bez úspěchu</a:t>
            </a:r>
          </a:p>
          <a:p>
            <a:pPr marL="0" indent="0">
              <a:buNone/>
            </a:pPr>
            <a:endParaRPr kumimoji="1" lang="cs-CZ" altLang="cs-CZ" sz="2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latin typeface="+mj-lt"/>
              <a:ea typeface="+mj-ea"/>
              <a:cs typeface="+mj-cs"/>
            </a:endParaRPr>
          </a:p>
          <a:p>
            <a:pPr algn="just"/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v místní hospodě se 01.08.1987 pochlubil muž (odběr místo </a:t>
            </a:r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</a:rPr>
              <a:t>kolegy z pekárny, </a:t>
            </a:r>
            <a:r>
              <a:rPr kumimoji="1" 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</a:rPr>
              <a:t>Ian Kelly)</a:t>
            </a:r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, že šel místo někoho jiného na odběr DNA  </a:t>
            </a:r>
            <a:r>
              <a:rPr kumimoji="1" 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– celý hovor vyslechla žena, která vše nahlásila</a:t>
            </a:r>
          </a:p>
          <a:p>
            <a:pPr algn="just"/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ke konci září předveden</a:t>
            </a:r>
          </a:p>
          <a:p>
            <a:endParaRPr kumimoji="1" lang="cs-CZ" altLang="cs-CZ" sz="2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latin typeface="+mj-lt"/>
              <a:ea typeface="+mj-ea"/>
              <a:cs typeface="+mj-cs"/>
            </a:endParaRPr>
          </a:p>
          <a:p>
            <a:endParaRPr kumimoji="1" lang="cs-CZ" altLang="cs-CZ" sz="2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latin typeface="+mj-lt"/>
              <a:ea typeface="+mj-ea"/>
              <a:cs typeface="+mj-cs"/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238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624" y="762000"/>
            <a:ext cx="2232248" cy="311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827584" y="1729168"/>
            <a:ext cx="4572000" cy="46320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Colin </a:t>
            </a:r>
            <a:r>
              <a:rPr kumimoji="1" lang="cs-CZ" altLang="cs-CZ" sz="28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Pitchfork</a:t>
            </a:r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 – pachatel znásilnění a zavraždění LM   a DA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endParaRPr kumimoji="1" lang="cs-CZ" altLang="cs-CZ" sz="2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latin typeface="+mj-lt"/>
              <a:ea typeface="+mj-ea"/>
              <a:cs typeface="+mj-cs"/>
            </a:endParaRP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první případ v historii kriminalistiky, v němž byla použita DNA analýza k identifikaci pachatele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Richard </a:t>
            </a:r>
            <a:r>
              <a:rPr kumimoji="1" lang="cs-CZ" altLang="cs-CZ" sz="28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Buckland</a:t>
            </a:r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 - osvobozen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580112" y="4023333"/>
            <a:ext cx="2733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315913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 indent="-2524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713" indent="-252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8538" indent="-2524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5738" indent="-252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82938" indent="-252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0138" indent="-252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7338" indent="-252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Verdana" panose="020B0604030504040204" pitchFamily="34" charset="0"/>
              </a:rPr>
              <a:t>http://www.istorya.net/forums/general-discussions/439914-fast-facts-any-uncommon-weird-and-general-knowledge-share-here-3.html</a:t>
            </a:r>
          </a:p>
        </p:txBody>
      </p:sp>
    </p:spTree>
    <p:extLst>
      <p:ext uri="{BB962C8B-B14F-4D97-AF65-F5344CB8AC3E}">
        <p14:creationId xmlns:p14="http://schemas.microsoft.com/office/powerpoint/2010/main" val="2616822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45360"/>
          </a:xfrm>
        </p:spPr>
        <p:txBody>
          <a:bodyPr>
            <a:normAutofit lnSpcReduction="10000"/>
          </a:bodyPr>
          <a:lstStyle/>
          <a:p>
            <a:r>
              <a:rPr kumimoji="1"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Zavraždění 19-ti leté studentky Pedagogické fakulty MU – Jany Krkoškové</a:t>
            </a:r>
          </a:p>
          <a:p>
            <a:endParaRPr kumimoji="1" lang="cs-CZ" altLang="cs-CZ" sz="2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latin typeface="+mj-lt"/>
              <a:ea typeface="+mj-ea"/>
              <a:cs typeface="+mj-cs"/>
            </a:endParaRPr>
          </a:p>
          <a:p>
            <a:endParaRPr kumimoji="1" lang="cs-CZ" altLang="cs-CZ" sz="2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latin typeface="+mj-lt"/>
              <a:ea typeface="+mj-ea"/>
              <a:cs typeface="+mj-cs"/>
            </a:endParaRPr>
          </a:p>
          <a:p>
            <a:endParaRPr kumimoji="1" lang="cs-CZ" altLang="cs-CZ" sz="2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latin typeface="+mj-lt"/>
              <a:ea typeface="+mj-ea"/>
              <a:cs typeface="+mj-cs"/>
            </a:endParaRPr>
          </a:p>
          <a:p>
            <a:endParaRPr kumimoji="1" lang="cs-CZ" altLang="cs-CZ" sz="2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latin typeface="+mj-lt"/>
              <a:ea typeface="+mj-ea"/>
              <a:cs typeface="+mj-cs"/>
            </a:endParaRPr>
          </a:p>
          <a:p>
            <a:endParaRPr kumimoji="1" lang="cs-CZ" altLang="cs-CZ" sz="2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latin typeface="+mj-lt"/>
              <a:ea typeface="+mj-ea"/>
              <a:cs typeface="+mj-cs"/>
            </a:endParaRPr>
          </a:p>
          <a:p>
            <a:r>
              <a:rPr kumimoji="1" lang="cs-CZ" altLang="cs-CZ" sz="16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27.06.1990 v 7.35 hod. </a:t>
            </a:r>
          </a:p>
          <a:p>
            <a:r>
              <a:rPr kumimoji="1" lang="cs-CZ" altLang="cs-CZ" sz="16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přízemí </a:t>
            </a:r>
            <a:r>
              <a:rPr kumimoji="1" lang="cs-CZ" altLang="cs-CZ" sz="16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</a:rPr>
              <a:t>Pedagogické </a:t>
            </a:r>
            <a:r>
              <a:rPr kumimoji="1" lang="cs-CZ" altLang="cs-CZ" sz="16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fakulty na dámském WC</a:t>
            </a:r>
          </a:p>
          <a:p>
            <a:r>
              <a:rPr kumimoji="1" lang="cs-CZ" altLang="cs-CZ" sz="16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krev na podlaze i na keramických dlaždičkách</a:t>
            </a:r>
          </a:p>
          <a:p>
            <a:r>
              <a:rPr kumimoji="1" lang="cs-CZ" altLang="cs-CZ" sz="16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zajištěno 22 DS, řada BS (krev a </a:t>
            </a:r>
            <a:r>
              <a:rPr kumimoji="1" lang="cs-CZ" altLang="cs-CZ" sz="16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tricho</a:t>
            </a:r>
            <a:r>
              <a:rPr kumimoji="1" lang="cs-CZ" altLang="cs-CZ" sz="16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), TS a PS</a:t>
            </a:r>
          </a:p>
          <a:p>
            <a:r>
              <a:rPr kumimoji="1" lang="cs-CZ" altLang="cs-CZ" sz="16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zvláštní druh krevních stop na kachličkách – otřepání zakrvácené ruky</a:t>
            </a:r>
          </a:p>
          <a:p>
            <a:r>
              <a:rPr kumimoji="1" lang="cs-CZ" altLang="cs-CZ" sz="16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identifikace díky tašce s doklady a následné </a:t>
            </a:r>
            <a:r>
              <a:rPr kumimoji="1" lang="cs-CZ" altLang="cs-CZ" sz="16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rekognici</a:t>
            </a:r>
            <a:endParaRPr kumimoji="1" lang="cs-CZ" altLang="cs-CZ" sz="16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u="sng" dirty="0"/>
              <a:t>První případ použití DNA                          k identifikaci pachatele v ČR</a:t>
            </a:r>
          </a:p>
        </p:txBody>
      </p:sp>
      <p:pic>
        <p:nvPicPr>
          <p:cNvPr id="4" name="Picture 19" descr="imag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78" y="2588858"/>
            <a:ext cx="3052779" cy="198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imag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273" y="2588858"/>
            <a:ext cx="2864584" cy="198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072111" y="4580570"/>
            <a:ext cx="561468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900" dirty="0">
                <a:latin typeface="Verdana" panose="020B0604030504040204" pitchFamily="34" charset="0"/>
              </a:rPr>
              <a:t>http://kriminalistika.eu/muzeumzla/lubas/lubas.html</a:t>
            </a:r>
          </a:p>
        </p:txBody>
      </p:sp>
    </p:spTree>
    <p:extLst>
      <p:ext uri="{BB962C8B-B14F-4D97-AF65-F5344CB8AC3E}">
        <p14:creationId xmlns:p14="http://schemas.microsoft.com/office/powerpoint/2010/main" val="2697020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Potvrzení pachatele</a:t>
            </a:r>
          </a:p>
        </p:txBody>
      </p:sp>
      <p:sp>
        <p:nvSpPr>
          <p:cNvPr id="5" name="Obdélník 4"/>
          <p:cNvSpPr/>
          <p:nvPr/>
        </p:nvSpPr>
        <p:spPr>
          <a:xfrm>
            <a:off x="5652120" y="6624749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altLang="cs-CZ" sz="900" dirty="0">
                <a:latin typeface="Comic Sans MS" panose="030F0702030302020204" pitchFamily="66" charset="0"/>
              </a:rPr>
              <a:t>Doc. RNDr. Vladimír </a:t>
            </a:r>
            <a:r>
              <a:rPr lang="cs-CZ" altLang="cs-CZ" sz="900" dirty="0" err="1">
                <a:latin typeface="Comic Sans MS" panose="030F0702030302020204" pitchFamily="66" charset="0"/>
              </a:rPr>
              <a:t>Ferák</a:t>
            </a:r>
            <a:r>
              <a:rPr lang="cs-CZ" altLang="cs-CZ" sz="900" dirty="0">
                <a:latin typeface="Comic Sans MS" panose="030F0702030302020204" pitchFamily="66" charset="0"/>
              </a:rPr>
              <a:t>, CSc. (rok 2006)</a:t>
            </a:r>
          </a:p>
        </p:txBody>
      </p:sp>
      <p:sp>
        <p:nvSpPr>
          <p:cNvPr id="6" name="Obdélník 5"/>
          <p:cNvSpPr/>
          <p:nvPr/>
        </p:nvSpPr>
        <p:spPr>
          <a:xfrm>
            <a:off x="755576" y="1371600"/>
            <a:ext cx="8064896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kumimoji="1" lang="cs-CZ" altLang="cs-CZ" u="sng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natipovaný</a:t>
            </a:r>
            <a:r>
              <a:rPr kumimoji="1" lang="cs-CZ" altLang="cs-CZ" u="sng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 26-ti letý Milan L.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kumimoji="1" lang="cs-CZ" altLang="cs-CZ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       – 1981 -  souzen jako mladiství za znásilnění se svými příbuznými, za krádež a podílnictví   	- odsouzen na 2,5 roku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kumimoji="1" lang="cs-CZ" altLang="cs-CZ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        - 1983 – bezdůvodně napadl břitvou ženu a pořezal jí obličej, kterou sledoval z MHD do 	místa bydliště –  úmyslné ublížení odsouzen na 6,5 let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kumimoji="1" lang="cs-CZ" altLang="cs-CZ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        - 1990 – propuštěn na amnestii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kumimoji="1" lang="cs-CZ" altLang="cs-CZ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den před se zúčastnil „mejdanu“ v bytě vzdáleném 7 min. od fakulty, který trval do 7 hod., a do bytu družky dorazil ve vypůjčených krvavých riflích  - ačkoliv byly rifle vyprány – zjištěna KSV A stejně jako oběť (16 - 7/9)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kumimoji="1" lang="cs-CZ" altLang="cs-CZ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  forenzní biologie neřešila problém s identifikací pachatele, navíc rifle nebyly Milana L., ale jeho tety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kumimoji="1" lang="cs-CZ" altLang="cs-CZ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stopy na místě činu kontaminovány dalšími osobami pochybujícími se na místě činu před jeho spácháním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kumimoji="1" lang="cs-CZ" altLang="cs-CZ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podezřelý se nepřiznal – rozhodnuto o provedení identifikace 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kumimoji="1" lang="cs-CZ" altLang="cs-CZ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      krevních stop metodou analýzy DNA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kumimoji="1" lang="cs-CZ" altLang="cs-CZ" sz="2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Metoda  DNA –</a:t>
            </a:r>
            <a:r>
              <a:rPr kumimoji="1" lang="cs-CZ" altLang="cs-CZ" sz="20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fingerprinting</a:t>
            </a:r>
            <a:r>
              <a:rPr kumimoji="1" lang="cs-CZ" altLang="cs-CZ" sz="2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 – Slovenská akademie věd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endParaRPr kumimoji="1" lang="cs-CZ" altLang="cs-CZ" sz="16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latin typeface="+mj-lt"/>
              <a:ea typeface="+mj-ea"/>
              <a:cs typeface="+mj-cs"/>
            </a:endParaRP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endParaRPr kumimoji="1" lang="cs-CZ" altLang="cs-CZ" sz="16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latin typeface="+mj-lt"/>
              <a:ea typeface="+mj-ea"/>
              <a:cs typeface="+mj-cs"/>
            </a:endParaRP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endParaRPr kumimoji="1" lang="cs-CZ" altLang="cs-CZ" sz="16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latin typeface="+mj-lt"/>
              <a:ea typeface="+mj-ea"/>
              <a:cs typeface="+mj-cs"/>
            </a:endParaRP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endParaRPr kumimoji="1" lang="cs-CZ" altLang="cs-CZ" sz="16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774019" y="4365104"/>
            <a:ext cx="360040" cy="11772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Picture 21" descr="fera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986" y="5149917"/>
            <a:ext cx="1843540" cy="147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633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45360"/>
          </a:xfrm>
        </p:spPr>
        <p:txBody>
          <a:bodyPr>
            <a:normAutofit/>
          </a:bodyPr>
          <a:lstStyle/>
          <a:p>
            <a:r>
              <a:rPr lang="cs-CZ" sz="1800" dirty="0"/>
              <a:t>Otázky :</a:t>
            </a:r>
          </a:p>
          <a:p>
            <a:pPr marL="514350" indent="-514350">
              <a:buAutoNum type="arabicParenR"/>
            </a:pPr>
            <a:r>
              <a:rPr lang="cs-CZ" sz="1600" dirty="0"/>
              <a:t>Zda krev zajištěna na kalhotách, kapesníku a krevní stopy Bi-3, Bi-4, Bi-5, Bi-7 (zajištěné na místě činu) předané k expertize patří jedinci mužského nebo ženského pohlaví;</a:t>
            </a:r>
          </a:p>
          <a:p>
            <a:pPr marL="514350" indent="-514350">
              <a:buAutoNum type="arabicParenR"/>
            </a:pPr>
            <a:r>
              <a:rPr lang="cs-CZ" sz="1600" dirty="0"/>
              <a:t>zda se krev zajištěná na kalhotách a kapesníku a krevní stopy v genetických znacích na DNA shoduje, resp. neshoduje se znaky krve Milana L. a Jany K.</a:t>
            </a:r>
          </a:p>
          <a:p>
            <a:pPr marL="514350" indent="-514350">
              <a:buAutoNum type="arabicParenR"/>
            </a:pPr>
            <a:r>
              <a:rPr lang="cs-CZ" sz="1600" dirty="0"/>
              <a:t>metodou tzv. DNA – </a:t>
            </a:r>
            <a:r>
              <a:rPr lang="cs-CZ" sz="1600" dirty="0" err="1"/>
              <a:t>fingerprintingu</a:t>
            </a:r>
            <a:r>
              <a:rPr lang="cs-CZ" sz="1600" dirty="0"/>
              <a:t>, zda DNA zachovaná na kalhotách patří Milanu L., nebo Janě K.</a:t>
            </a:r>
          </a:p>
          <a:p>
            <a:pPr marL="514350" indent="-514350">
              <a:buAutoNum type="arabicParenR"/>
            </a:pPr>
            <a:endParaRPr lang="cs-CZ" sz="1600" dirty="0"/>
          </a:p>
          <a:p>
            <a:r>
              <a:rPr lang="cs-CZ" sz="1600" dirty="0"/>
              <a:t>Odpovědi: (na druhý pokus ze zahraničních publikací)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/>
              <a:t>Bi-3 (místo činu podlaha) patří muži;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/>
              <a:t>DNA izolovaná ze stopy Bi-3 (místo činu) se shoduje s DNA obviněného, shoduje se i pohlaví;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/>
              <a:t>vzorek R1 (rifle) patří jedinci ženského pohlaví; DNA izolovaná z riflí se liší do DNA majitelky riflí.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/>
              <a:t>- zdroj: Kriminalistický sborník</a:t>
            </a:r>
          </a:p>
          <a:p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Otázky a odpovědi pro znalce</a:t>
            </a:r>
          </a:p>
        </p:txBody>
      </p:sp>
    </p:spTree>
    <p:extLst>
      <p:ext uri="{BB962C8B-B14F-4D97-AF65-F5344CB8AC3E}">
        <p14:creationId xmlns:p14="http://schemas.microsoft.com/office/powerpoint/2010/main" val="2099436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Přímá spojnice se šipkou 64"/>
          <p:cNvCxnSpPr>
            <a:cxnSpLocks noChangeShapeType="1"/>
          </p:cNvCxnSpPr>
          <p:nvPr/>
        </p:nvCxnSpPr>
        <p:spPr bwMode="auto">
          <a:xfrm>
            <a:off x="3865835" y="2191766"/>
            <a:ext cx="26536" cy="176931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Přímá spojnice se šipkou 16"/>
          <p:cNvCxnSpPr/>
          <p:nvPr/>
        </p:nvCxnSpPr>
        <p:spPr>
          <a:xfrm>
            <a:off x="1619672" y="2175259"/>
            <a:ext cx="0" cy="73349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pl-PL" altLang="cs-CZ" sz="2800" b="1" u="sng" dirty="0">
                <a:solidFill>
                  <a:schemeClr val="tx1"/>
                </a:solidFill>
              </a:rPr>
              <a:t>HISTORIE, SOUČASNOST A BUDOUCNOST FORENZNÍ GENETIKY</a:t>
            </a:r>
            <a:endParaRPr kumimoji="1" lang="cs-CZ" altLang="cs-CZ" sz="2800" b="1" u="sng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160306" y="579551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kumimoji="1" lang="cs-CZ" altLang="cs-CZ" sz="900" b="1" u="sng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SLIDE-POOL FORENZNÍ GENETIKY – soubor obrazových schémat </a:t>
            </a:r>
          </a:p>
          <a:p>
            <a:pPr algn="ctr">
              <a:spcBef>
                <a:spcPct val="0"/>
              </a:spcBef>
            </a:pPr>
            <a:r>
              <a:rPr kumimoji="1" lang="cs-CZ" altLang="cs-CZ" sz="900" b="1" u="sng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Výukový materiál grantového projektu  CZ.1.07/2.3.00/09.0080 – „4n6gen – vzdělávání v oblasti forenzní genetiky“. </a:t>
            </a:r>
          </a:p>
          <a:p>
            <a:pPr algn="ctr">
              <a:spcBef>
                <a:spcPct val="0"/>
              </a:spcBef>
            </a:pPr>
            <a:r>
              <a:rPr kumimoji="1" lang="cs-CZ" altLang="cs-CZ" sz="900" b="1" u="sng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Projekt je spolufinancován Evropským sociálním fondem a státním rozpočtem České republiky a realizován Československou společností pro forenzní genetiku. Autorka schémat: Mgr. Halina Šimková. Všechna práva vyhrazena.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307811" y="2184941"/>
            <a:ext cx="8512661" cy="1669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>
            <a:off x="385167" y="2014681"/>
            <a:ext cx="99" cy="340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aoblený obdélník 33"/>
          <p:cNvSpPr>
            <a:spLocks noChangeArrowheads="1"/>
          </p:cNvSpPr>
          <p:nvPr/>
        </p:nvSpPr>
        <p:spPr bwMode="auto">
          <a:xfrm>
            <a:off x="50218" y="1618858"/>
            <a:ext cx="795338" cy="3571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0794" tIns="50397" rIns="100794" bIns="50397" anchor="ctr"/>
          <a:lstStyle>
            <a:lvl1pPr defTabSz="10080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315913" defTabSz="1008063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 indent="-252413" defTabSz="10080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713" indent="-252413" defTabSz="10080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8538" indent="-252413" defTabSz="10080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57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829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01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73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1980</a:t>
            </a:r>
          </a:p>
        </p:txBody>
      </p:sp>
      <p:sp>
        <p:nvSpPr>
          <p:cNvPr id="15" name="Zaoblený obdélník 37"/>
          <p:cNvSpPr>
            <a:spLocks noGrp="1" noChangeArrowheads="1"/>
          </p:cNvSpPr>
          <p:nvPr>
            <p:ph idx="1"/>
          </p:nvPr>
        </p:nvSpPr>
        <p:spPr bwMode="auto">
          <a:xfrm>
            <a:off x="5826" y="4262508"/>
            <a:ext cx="1971744" cy="1152128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0794" tIns="50397" rIns="100794" bIns="50397" anchor="ctr">
            <a:normAutofit fontScale="70000" lnSpcReduction="20000"/>
          </a:bodyPr>
          <a:lstStyle>
            <a:lvl1pPr defTabSz="10080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315913" defTabSz="1008063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 indent="-252413" defTabSz="10080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713" indent="-252413" defTabSz="10080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8538" indent="-252413" defTabSz="10080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57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829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01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73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Calibri" panose="020F0502020204030204" pitchFamily="34" charset="0"/>
              </a:rPr>
              <a:t>1984- britský vědec Alec </a:t>
            </a:r>
            <a:r>
              <a:rPr lang="cs-CZ" altLang="cs-CZ" sz="1800" dirty="0" err="1">
                <a:latin typeface="Calibri" panose="020F0502020204030204" pitchFamily="34" charset="0"/>
              </a:rPr>
              <a:t>Jeffreys</a:t>
            </a:r>
            <a:r>
              <a:rPr lang="cs-CZ" altLang="cs-CZ" sz="1800" dirty="0">
                <a:latin typeface="Calibri" panose="020F0502020204030204" pitchFamily="34" charset="0"/>
              </a:rPr>
              <a:t> objevil první metodu identifikace osob – </a:t>
            </a:r>
            <a:r>
              <a:rPr lang="cs-CZ" altLang="cs-CZ" sz="1800" b="1" dirty="0">
                <a:latin typeface="Calibri" panose="020F0502020204030204" pitchFamily="34" charset="0"/>
              </a:rPr>
              <a:t>DNA </a:t>
            </a:r>
            <a:r>
              <a:rPr lang="cs-CZ" altLang="cs-CZ" sz="1800" b="1" dirty="0" err="1">
                <a:latin typeface="Calibri" panose="020F0502020204030204" pitchFamily="34" charset="0"/>
              </a:rPr>
              <a:t>fingerprinting</a:t>
            </a:r>
            <a:r>
              <a:rPr lang="cs-CZ" altLang="cs-CZ" sz="1800" b="1" dirty="0">
                <a:latin typeface="Calibri" panose="020F0502020204030204" pitchFamily="34" charset="0"/>
              </a:rPr>
              <a:t> </a:t>
            </a:r>
          </a:p>
        </p:txBody>
      </p:sp>
      <p:cxnSp>
        <p:nvCxnSpPr>
          <p:cNvPr id="16" name="Přímá spojnice se šipkou 15"/>
          <p:cNvCxnSpPr/>
          <p:nvPr/>
        </p:nvCxnSpPr>
        <p:spPr>
          <a:xfrm flipH="1">
            <a:off x="953137" y="2200212"/>
            <a:ext cx="16658" cy="20747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34"/>
          <p:cNvCxnSpPr>
            <a:cxnSpLocks noChangeShapeType="1"/>
          </p:cNvCxnSpPr>
          <p:nvPr/>
        </p:nvCxnSpPr>
        <p:spPr bwMode="auto">
          <a:xfrm>
            <a:off x="2513321" y="2174932"/>
            <a:ext cx="53722" cy="1802979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Zaoblený obdélník 52"/>
          <p:cNvSpPr>
            <a:spLocks noChangeArrowheads="1"/>
          </p:cNvSpPr>
          <p:nvPr/>
        </p:nvSpPr>
        <p:spPr bwMode="auto">
          <a:xfrm>
            <a:off x="604493" y="2908754"/>
            <a:ext cx="2241550" cy="873125"/>
          </a:xfrm>
          <a:prstGeom prst="roundRect">
            <a:avLst>
              <a:gd name="adj" fmla="val 16667"/>
            </a:avLst>
          </a:prstGeom>
          <a:solidFill>
            <a:srgbClr val="CCC1DA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0794" tIns="50397" rIns="100794" bIns="50397" anchor="ctr"/>
          <a:lstStyle>
            <a:lvl1pPr defTabSz="10080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315913" defTabSz="1008063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 indent="-252413" defTabSz="10080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713" indent="-252413" defTabSz="10080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8538" indent="-252413" defTabSz="10080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57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829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01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73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  <a:latin typeface="Calibri" panose="020F0502020204030204" pitchFamily="34" charset="0"/>
              </a:rPr>
              <a:t>1988 – FBI začíná užívat DNA analýzu jako důkazní metodu</a:t>
            </a:r>
            <a:endParaRPr lang="cs-CZ" altLang="cs-CZ" sz="1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Zaoblený obdélník 50"/>
          <p:cNvSpPr>
            <a:spLocks noChangeArrowheads="1"/>
          </p:cNvSpPr>
          <p:nvPr/>
        </p:nvSpPr>
        <p:spPr bwMode="auto">
          <a:xfrm>
            <a:off x="1828664" y="3965684"/>
            <a:ext cx="1691053" cy="159349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0794" tIns="50397" rIns="100794" bIns="50397" anchor="ctr"/>
          <a:lstStyle>
            <a:lvl1pPr defTabSz="10080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315913" defTabSz="1008063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 indent="-252413" defTabSz="10080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713" indent="-252413" defTabSz="10080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8538" indent="-252413" defTabSz="10080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57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829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01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73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  <a:latin typeface="Calibri" panose="020F0502020204030204" pitchFamily="34" charset="0"/>
              </a:rPr>
              <a:t>1991 – první kriminalistická DNA analýza u nás</a:t>
            </a:r>
            <a:r>
              <a:rPr lang="cs-CZ" altLang="cs-CZ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2" name="Zaoblený obdélník 58"/>
          <p:cNvSpPr>
            <a:spLocks noChangeArrowheads="1"/>
          </p:cNvSpPr>
          <p:nvPr/>
        </p:nvSpPr>
        <p:spPr bwMode="auto">
          <a:xfrm>
            <a:off x="2874536" y="2934006"/>
            <a:ext cx="1744662" cy="79533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0794" tIns="50397" rIns="100794" bIns="50397" anchor="ctr"/>
          <a:lstStyle>
            <a:lvl1pPr defTabSz="10080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315913" defTabSz="1008063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 indent="-252413" defTabSz="10080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713" indent="-252413" defTabSz="10080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8538" indent="-252413" defTabSz="10080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57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829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01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73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Calibri" panose="020F0502020204030204" pitchFamily="34" charset="0"/>
              </a:rPr>
              <a:t>1995 – první DNA databáze (Velká Británie)</a:t>
            </a:r>
            <a:endParaRPr lang="cs-CZ" altLang="cs-CZ" sz="1800" b="1" dirty="0">
              <a:latin typeface="Calibri" panose="020F0502020204030204" pitchFamily="34" charset="0"/>
            </a:endParaRPr>
          </a:p>
        </p:txBody>
      </p:sp>
      <p:sp>
        <p:nvSpPr>
          <p:cNvPr id="23" name="Zaoblený obdélník 63"/>
          <p:cNvSpPr>
            <a:spLocks noChangeArrowheads="1"/>
          </p:cNvSpPr>
          <p:nvPr/>
        </p:nvSpPr>
        <p:spPr bwMode="auto">
          <a:xfrm>
            <a:off x="3359239" y="3961079"/>
            <a:ext cx="1744662" cy="1287462"/>
          </a:xfrm>
          <a:prstGeom prst="roundRect">
            <a:avLst>
              <a:gd name="adj" fmla="val 16667"/>
            </a:avLst>
          </a:prstGeom>
          <a:solidFill>
            <a:srgbClr val="B3A2C7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0794" tIns="50397" rIns="100794" bIns="50397" anchor="ctr"/>
          <a:lstStyle>
            <a:lvl1pPr defTabSz="10080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315913" defTabSz="1008063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 indent="-252413" defTabSz="10080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713" indent="-252413" defTabSz="10080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8538" indent="-252413" defTabSz="10080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57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829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01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73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  <a:latin typeface="Calibri" panose="020F0502020204030204" pitchFamily="34" charset="0"/>
              </a:rPr>
              <a:t>1998 – FBI spouští DNA databázi na systému CODIS</a:t>
            </a:r>
            <a:endParaRPr lang="cs-CZ" altLang="cs-CZ" sz="1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Zaoblený obdélník 67"/>
          <p:cNvSpPr>
            <a:spLocks noChangeArrowheads="1"/>
          </p:cNvSpPr>
          <p:nvPr/>
        </p:nvSpPr>
        <p:spPr bwMode="auto">
          <a:xfrm>
            <a:off x="4736244" y="2938567"/>
            <a:ext cx="1984375" cy="8731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0794" tIns="50397" rIns="100794" bIns="50397" anchor="ctr"/>
          <a:lstStyle>
            <a:lvl1pPr defTabSz="10080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315913" defTabSz="1008063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 indent="-252413" defTabSz="10080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713" indent="-252413" defTabSz="10080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8538" indent="-252413" defTabSz="10080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57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829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01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73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  <a:latin typeface="Calibri" panose="020F0502020204030204" pitchFamily="34" charset="0"/>
              </a:rPr>
              <a:t>2002 – spuštěna česká Národní databáze DNA</a:t>
            </a:r>
            <a:endParaRPr lang="cs-CZ" altLang="cs-CZ" sz="1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25" name="Přímá spojnice se šipkou 24"/>
          <p:cNvCxnSpPr/>
          <p:nvPr/>
        </p:nvCxnSpPr>
        <p:spPr>
          <a:xfrm>
            <a:off x="3165466" y="2176845"/>
            <a:ext cx="72008" cy="73044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>
            <a:off x="4421263" y="2200212"/>
            <a:ext cx="654430" cy="74299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aoblený obdélník 32"/>
          <p:cNvSpPr>
            <a:spLocks noChangeArrowheads="1"/>
          </p:cNvSpPr>
          <p:nvPr/>
        </p:nvSpPr>
        <p:spPr bwMode="auto">
          <a:xfrm>
            <a:off x="1855385" y="1627828"/>
            <a:ext cx="792163" cy="3571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0794" tIns="50397" rIns="100794" bIns="50397" anchor="ctr"/>
          <a:lstStyle>
            <a:lvl1pPr defTabSz="10080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315913" defTabSz="1008063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 indent="-252413" defTabSz="10080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713" indent="-252413" defTabSz="10080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8538" indent="-252413" defTabSz="10080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57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829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01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73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  <a:latin typeface="Calibri" panose="020F0502020204030204" pitchFamily="34" charset="0"/>
              </a:rPr>
              <a:t>1990</a:t>
            </a:r>
          </a:p>
        </p:txBody>
      </p:sp>
      <p:cxnSp>
        <p:nvCxnSpPr>
          <p:cNvPr id="53" name="Přímá spojnice 52"/>
          <p:cNvCxnSpPr/>
          <p:nvPr/>
        </p:nvCxnSpPr>
        <p:spPr>
          <a:xfrm>
            <a:off x="2267744" y="2043070"/>
            <a:ext cx="0" cy="390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>
            <a:off x="6350764" y="1996503"/>
            <a:ext cx="0" cy="390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/>
          <p:cNvCxnSpPr/>
          <p:nvPr/>
        </p:nvCxnSpPr>
        <p:spPr>
          <a:xfrm>
            <a:off x="4231570" y="2047612"/>
            <a:ext cx="0" cy="390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aoblený obdélník 31"/>
          <p:cNvSpPr>
            <a:spLocks noChangeArrowheads="1"/>
          </p:cNvSpPr>
          <p:nvPr/>
        </p:nvSpPr>
        <p:spPr bwMode="auto">
          <a:xfrm>
            <a:off x="3834695" y="1631836"/>
            <a:ext cx="793750" cy="3571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0794" tIns="50397" rIns="100794" bIns="50397" anchor="ctr"/>
          <a:lstStyle>
            <a:lvl1pPr defTabSz="10080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315913" defTabSz="1008063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 indent="-252413" defTabSz="10080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713" indent="-252413" defTabSz="10080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8538" indent="-252413" defTabSz="10080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57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829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01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73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  <a:latin typeface="Calibri" panose="020F0502020204030204" pitchFamily="34" charset="0"/>
              </a:rPr>
              <a:t>2000</a:t>
            </a:r>
          </a:p>
        </p:txBody>
      </p:sp>
      <p:sp>
        <p:nvSpPr>
          <p:cNvPr id="57" name="Zaoblený obdélník 30"/>
          <p:cNvSpPr>
            <a:spLocks noChangeArrowheads="1"/>
          </p:cNvSpPr>
          <p:nvPr/>
        </p:nvSpPr>
        <p:spPr bwMode="auto">
          <a:xfrm>
            <a:off x="5973986" y="1576618"/>
            <a:ext cx="793750" cy="3571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0794" tIns="50397" rIns="100794" bIns="50397" anchor="ctr"/>
          <a:lstStyle>
            <a:lvl1pPr defTabSz="10080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315913" defTabSz="1008063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 indent="-252413" defTabSz="10080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713" indent="-252413" defTabSz="10080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8538" indent="-252413" defTabSz="10080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57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829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01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73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  <a:latin typeface="Calibri" panose="020F0502020204030204" pitchFamily="34" charset="0"/>
              </a:rPr>
              <a:t>2010</a:t>
            </a:r>
          </a:p>
        </p:txBody>
      </p:sp>
      <p:grpSp>
        <p:nvGrpSpPr>
          <p:cNvPr id="63" name="Skupina 66"/>
          <p:cNvGrpSpPr>
            <a:grpSpLocks/>
          </p:cNvGrpSpPr>
          <p:nvPr/>
        </p:nvGrpSpPr>
        <p:grpSpPr bwMode="auto">
          <a:xfrm>
            <a:off x="2601491" y="2279220"/>
            <a:ext cx="4922837" cy="465138"/>
            <a:chOff x="3635896" y="1916832"/>
            <a:chExt cx="4464496" cy="419244"/>
          </a:xfrm>
        </p:grpSpPr>
        <p:sp>
          <p:nvSpPr>
            <p:cNvPr id="64" name="Obdélník 63"/>
            <p:cNvSpPr>
              <a:spLocks noChangeArrowheads="1"/>
            </p:cNvSpPr>
            <p:nvPr/>
          </p:nvSpPr>
          <p:spPr bwMode="auto">
            <a:xfrm>
              <a:off x="3635896" y="1916832"/>
              <a:ext cx="3816633" cy="419244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89000">
                  <a:srgbClr val="00FF00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lIns="100794" tIns="50397" rIns="100794" bIns="50397" anchor="ctr"/>
            <a:lstStyle/>
            <a:p>
              <a:pPr algn="ctr" defTabSz="1008063" eaLnBrk="1" hangingPunct="1">
                <a:defRPr/>
              </a:pPr>
              <a:r>
                <a:rPr lang="cs-CZ" sz="1300" dirty="0">
                  <a:solidFill>
                    <a:srgbClr val="0D0D0D"/>
                  </a:solidFill>
                  <a:latin typeface="Calibri" pitchFamily="34" charset="0"/>
                  <a:cs typeface="Arial Unicode MS" panose="020B0604020202020204" pitchFamily="34" charset="-128"/>
                </a:rPr>
                <a:t>STR analýza</a:t>
              </a:r>
            </a:p>
          </p:txBody>
        </p:sp>
        <p:sp>
          <p:nvSpPr>
            <p:cNvPr id="65" name="Šipka doprava 49"/>
            <p:cNvSpPr>
              <a:spLocks noChangeArrowheads="1"/>
            </p:cNvSpPr>
            <p:nvPr/>
          </p:nvSpPr>
          <p:spPr bwMode="auto">
            <a:xfrm>
              <a:off x="6426206" y="1988840"/>
              <a:ext cx="1674186" cy="275228"/>
            </a:xfrm>
            <a:prstGeom prst="rightArrow">
              <a:avLst>
                <a:gd name="adj1" fmla="val 50000"/>
                <a:gd name="adj2" fmla="val 49987"/>
              </a:avLst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 anchor="ctr"/>
            <a:lstStyle>
              <a:lvl1pPr defTabSz="1008063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19150" indent="-315913" defTabSz="1008063">
                <a:spcBef>
                  <a:spcPct val="20000"/>
                </a:spcBef>
                <a:buChar char="–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60475" indent="-252413" defTabSz="1008063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63713" indent="-252413" defTabSz="1008063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68538" indent="-252413" defTabSz="1008063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25738" indent="-252413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82938" indent="-252413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40138" indent="-252413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97338" indent="-252413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68" name="Přímá spojnice 67"/>
          <p:cNvCxnSpPr/>
          <p:nvPr/>
        </p:nvCxnSpPr>
        <p:spPr>
          <a:xfrm>
            <a:off x="8137227" y="2008295"/>
            <a:ext cx="0" cy="390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aoblený obdélník 28"/>
          <p:cNvSpPr>
            <a:spLocks noChangeArrowheads="1"/>
          </p:cNvSpPr>
          <p:nvPr/>
        </p:nvSpPr>
        <p:spPr bwMode="auto">
          <a:xfrm>
            <a:off x="7740352" y="1588410"/>
            <a:ext cx="793750" cy="3571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0794" tIns="50397" rIns="100794" bIns="50397" anchor="ctr"/>
          <a:lstStyle>
            <a:lvl1pPr defTabSz="10080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315913" defTabSz="1008063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 indent="-252413" defTabSz="10080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713" indent="-252413" defTabSz="10080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8538" indent="-252413" defTabSz="10080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57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829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01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73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  <a:latin typeface="Calibri" panose="020F0502020204030204" pitchFamily="34" charset="0"/>
              </a:rPr>
              <a:t>2020</a:t>
            </a:r>
          </a:p>
        </p:txBody>
      </p:sp>
      <p:sp>
        <p:nvSpPr>
          <p:cNvPr id="70" name="Obdélník 69"/>
          <p:cNvSpPr>
            <a:spLocks noChangeArrowheads="1"/>
          </p:cNvSpPr>
          <p:nvPr/>
        </p:nvSpPr>
        <p:spPr bwMode="auto">
          <a:xfrm>
            <a:off x="5580112" y="3887923"/>
            <a:ext cx="3563888" cy="461963"/>
          </a:xfrm>
          <a:prstGeom prst="rect">
            <a:avLst/>
          </a:prstGeom>
          <a:gradFill rotWithShape="1">
            <a:gsLst>
              <a:gs pos="0">
                <a:srgbClr val="FAC090"/>
              </a:gs>
              <a:gs pos="77000">
                <a:srgbClr val="FAC090"/>
              </a:gs>
              <a:gs pos="100000">
                <a:schemeClr val="bg1"/>
              </a:gs>
            </a:gsLst>
            <a:lin ang="10800000" scaled="1"/>
          </a:gradFill>
          <a:ln w="25400" algn="ctr">
            <a:noFill/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pPr algn="ctr" defTabSz="1008063" eaLnBrk="1" hangingPunct="1">
              <a:defRPr/>
            </a:pPr>
            <a:r>
              <a:rPr lang="cs-CZ" sz="1300" i="1" dirty="0">
                <a:solidFill>
                  <a:srgbClr val="0D0D0D"/>
                </a:solidFill>
                <a:latin typeface="Calibri" pitchFamily="34" charset="0"/>
                <a:cs typeface="Arial Unicode MS" panose="020B0604020202020204" pitchFamily="34" charset="-128"/>
              </a:rPr>
              <a:t>automatizace a urychlení analýz</a:t>
            </a:r>
          </a:p>
        </p:txBody>
      </p:sp>
      <p:sp>
        <p:nvSpPr>
          <p:cNvPr id="71" name="Obdélník 70"/>
          <p:cNvSpPr>
            <a:spLocks noChangeArrowheads="1"/>
          </p:cNvSpPr>
          <p:nvPr/>
        </p:nvSpPr>
        <p:spPr bwMode="auto">
          <a:xfrm>
            <a:off x="5796136" y="4349060"/>
            <a:ext cx="3361825" cy="461963"/>
          </a:xfrm>
          <a:prstGeom prst="rect">
            <a:avLst/>
          </a:prstGeom>
          <a:gradFill rotWithShape="1">
            <a:gsLst>
              <a:gs pos="0">
                <a:srgbClr val="FAC090"/>
              </a:gs>
              <a:gs pos="77000">
                <a:srgbClr val="FAC090"/>
              </a:gs>
              <a:gs pos="100000">
                <a:schemeClr val="bg1"/>
              </a:gs>
            </a:gsLst>
            <a:lin ang="10800000" scaled="1"/>
          </a:gradFill>
          <a:ln w="25400" algn="ctr">
            <a:noFill/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pPr algn="ctr" defTabSz="1008063" eaLnBrk="1" hangingPunct="1">
              <a:defRPr/>
            </a:pPr>
            <a:r>
              <a:rPr lang="cs-CZ" sz="1300" i="1">
                <a:solidFill>
                  <a:srgbClr val="0D0D0D"/>
                </a:solidFill>
                <a:latin typeface="Calibri" pitchFamily="34" charset="0"/>
                <a:cs typeface="Arial Unicode MS" panose="020B0604020202020204" pitchFamily="34" charset="-128"/>
              </a:rPr>
              <a:t>analýza vysoce problematických vzorků </a:t>
            </a:r>
          </a:p>
        </p:txBody>
      </p:sp>
      <p:sp>
        <p:nvSpPr>
          <p:cNvPr id="72" name="Obdélník 71"/>
          <p:cNvSpPr>
            <a:spLocks noChangeArrowheads="1"/>
          </p:cNvSpPr>
          <p:nvPr/>
        </p:nvSpPr>
        <p:spPr bwMode="auto">
          <a:xfrm>
            <a:off x="6228183" y="4810197"/>
            <a:ext cx="2918793" cy="461963"/>
          </a:xfrm>
          <a:prstGeom prst="rect">
            <a:avLst/>
          </a:prstGeom>
          <a:gradFill rotWithShape="1">
            <a:gsLst>
              <a:gs pos="0">
                <a:srgbClr val="FAC090"/>
              </a:gs>
              <a:gs pos="77000">
                <a:srgbClr val="FAC090"/>
              </a:gs>
              <a:gs pos="100000">
                <a:schemeClr val="bg1"/>
              </a:gs>
            </a:gsLst>
            <a:lin ang="10800000" scaled="1"/>
          </a:gradFill>
          <a:ln w="25400" algn="ctr">
            <a:noFill/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pPr algn="ctr" defTabSz="1008063" eaLnBrk="1" hangingPunct="1">
              <a:defRPr/>
            </a:pPr>
            <a:r>
              <a:rPr lang="cs-CZ" sz="1300" i="1" dirty="0">
                <a:solidFill>
                  <a:srgbClr val="0D0D0D"/>
                </a:solidFill>
                <a:latin typeface="Calibri" pitchFamily="34" charset="0"/>
                <a:cs typeface="Arial Unicode MS" panose="020B0604020202020204" pitchFamily="34" charset="-128"/>
              </a:rPr>
              <a:t>prediktivní analýzy</a:t>
            </a:r>
          </a:p>
        </p:txBody>
      </p:sp>
      <p:sp>
        <p:nvSpPr>
          <p:cNvPr id="73" name="Obdélník 72"/>
          <p:cNvSpPr>
            <a:spLocks noChangeArrowheads="1"/>
          </p:cNvSpPr>
          <p:nvPr/>
        </p:nvSpPr>
        <p:spPr bwMode="auto">
          <a:xfrm>
            <a:off x="6948263" y="5275148"/>
            <a:ext cx="2209697" cy="463550"/>
          </a:xfrm>
          <a:prstGeom prst="rect">
            <a:avLst/>
          </a:prstGeom>
          <a:gradFill rotWithShape="1">
            <a:gsLst>
              <a:gs pos="0">
                <a:srgbClr val="FAC090"/>
              </a:gs>
              <a:gs pos="77000">
                <a:srgbClr val="FAC090"/>
              </a:gs>
              <a:gs pos="100000">
                <a:schemeClr val="bg1"/>
              </a:gs>
            </a:gsLst>
            <a:lin ang="10800000" scaled="1"/>
          </a:gradFill>
          <a:ln w="25400" algn="ctr">
            <a:noFill/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pPr algn="ctr" defTabSz="1008063" eaLnBrk="1" hangingPunct="1">
              <a:defRPr/>
            </a:pPr>
            <a:r>
              <a:rPr lang="cs-CZ" sz="1300" i="1" dirty="0">
                <a:solidFill>
                  <a:srgbClr val="0D0D0D"/>
                </a:solidFill>
                <a:latin typeface="Calibri" pitchFamily="34" charset="0"/>
                <a:cs typeface="Arial Unicode MS" panose="020B0604020202020204" pitchFamily="34" charset="-128"/>
              </a:rPr>
              <a:t>určení tkáňového původu stopy</a:t>
            </a:r>
          </a:p>
        </p:txBody>
      </p:sp>
      <p:sp>
        <p:nvSpPr>
          <p:cNvPr id="76" name="Obdélník 75"/>
          <p:cNvSpPr>
            <a:spLocks noChangeArrowheads="1"/>
          </p:cNvSpPr>
          <p:nvPr/>
        </p:nvSpPr>
        <p:spPr bwMode="auto">
          <a:xfrm>
            <a:off x="7524328" y="5732471"/>
            <a:ext cx="1646754" cy="461962"/>
          </a:xfrm>
          <a:prstGeom prst="rect">
            <a:avLst/>
          </a:prstGeom>
          <a:gradFill rotWithShape="1">
            <a:gsLst>
              <a:gs pos="0">
                <a:srgbClr val="FAC090"/>
              </a:gs>
              <a:gs pos="77000">
                <a:srgbClr val="FAC090"/>
              </a:gs>
              <a:gs pos="100000">
                <a:schemeClr val="bg1"/>
              </a:gs>
            </a:gsLst>
            <a:lin ang="10800000" scaled="1"/>
          </a:gradFill>
          <a:ln w="25400" algn="ctr">
            <a:noFill/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pPr algn="ctr" defTabSz="1008063" eaLnBrk="1" hangingPunct="1">
              <a:defRPr/>
            </a:pPr>
            <a:r>
              <a:rPr lang="cs-CZ" sz="1300" i="1" dirty="0">
                <a:solidFill>
                  <a:srgbClr val="0D0D0D"/>
                </a:solidFill>
                <a:latin typeface="Calibri" pitchFamily="34" charset="0"/>
                <a:cs typeface="Arial Unicode MS" panose="020B0604020202020204" pitchFamily="34" charset="-128"/>
              </a:rPr>
              <a:t>určení stáří stopy</a:t>
            </a:r>
          </a:p>
        </p:txBody>
      </p:sp>
      <p:sp>
        <p:nvSpPr>
          <p:cNvPr id="77" name="Obdélník 76"/>
          <p:cNvSpPr>
            <a:spLocks noChangeArrowheads="1"/>
          </p:cNvSpPr>
          <p:nvPr/>
        </p:nvSpPr>
        <p:spPr bwMode="auto">
          <a:xfrm>
            <a:off x="7812360" y="6189794"/>
            <a:ext cx="1352678" cy="461962"/>
          </a:xfrm>
          <a:prstGeom prst="rect">
            <a:avLst/>
          </a:prstGeom>
          <a:gradFill rotWithShape="1">
            <a:gsLst>
              <a:gs pos="0">
                <a:srgbClr val="FAC090"/>
              </a:gs>
              <a:gs pos="77000">
                <a:srgbClr val="FAC090"/>
              </a:gs>
              <a:gs pos="100000">
                <a:schemeClr val="bg1"/>
              </a:gs>
            </a:gsLst>
            <a:lin ang="10800000" scaled="1"/>
          </a:gradFill>
          <a:ln w="25400" algn="ctr">
            <a:noFill/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pPr algn="ctr" defTabSz="1008063" eaLnBrk="1" hangingPunct="1">
              <a:defRPr/>
            </a:pPr>
            <a:r>
              <a:rPr lang="cs-CZ" sz="1300" i="1">
                <a:solidFill>
                  <a:srgbClr val="0D0D0D"/>
                </a:solidFill>
                <a:latin typeface="Calibri" pitchFamily="34" charset="0"/>
                <a:cs typeface="Arial Unicode MS" panose="020B0604020202020204" pitchFamily="34" charset="-128"/>
              </a:rPr>
              <a:t>rozlišení ident. dvojčat</a:t>
            </a:r>
          </a:p>
        </p:txBody>
      </p:sp>
    </p:spTree>
    <p:extLst>
      <p:ext uri="{BB962C8B-B14F-4D97-AF65-F5344CB8AC3E}">
        <p14:creationId xmlns:p14="http://schemas.microsoft.com/office/powerpoint/2010/main" val="406999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Téma eseje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sz="4400" b="1" dirty="0"/>
              <a:t>Plošné odběry pro DNA profilování</a:t>
            </a:r>
            <a:endParaRPr lang="cs-CZ" sz="4400" dirty="0"/>
          </a:p>
          <a:p>
            <a:endParaRPr lang="cs-CZ" dirty="0"/>
          </a:p>
          <a:p>
            <a:pPr marL="0" indent="0" algn="ctr">
              <a:buNone/>
            </a:pPr>
            <a:r>
              <a:rPr lang="cs-CZ" dirty="0"/>
              <a:t>Souhlasím s odběrem biologického materiálu pro stanovení profilu DNA u všech obyvatel?/Plošné odběry v místě              a blízkém okolí pro nalezení pachatele závažného TČ</a:t>
            </a:r>
          </a:p>
          <a:p>
            <a:pPr marL="0" indent="0" algn="ctr">
              <a:buNone/>
            </a:pPr>
            <a:endParaRPr lang="cs-CZ" dirty="0"/>
          </a:p>
          <a:p>
            <a:r>
              <a:rPr lang="cs-CZ" b="1" dirty="0"/>
              <a:t>Rozsah: </a:t>
            </a:r>
            <a:r>
              <a:rPr lang="cs-CZ" dirty="0"/>
              <a:t>5 normostran (1 800 znaků - třicet řádků                o šedesáti znacích nebo přibližně 250 slov běžného textu)</a:t>
            </a:r>
          </a:p>
          <a:p>
            <a:r>
              <a:rPr lang="cs-CZ" b="1" dirty="0"/>
              <a:t>Termín:</a:t>
            </a:r>
            <a:r>
              <a:rPr lang="cs-CZ" dirty="0"/>
              <a:t> 5. květen 2023</a:t>
            </a:r>
          </a:p>
          <a:p>
            <a:r>
              <a:rPr lang="cs-CZ" b="1" dirty="0"/>
              <a:t>Způsob odevzdání: </a:t>
            </a:r>
            <a:r>
              <a:rPr lang="cs-CZ" dirty="0"/>
              <a:t>vytisknutý dokument nebo e-mailem </a:t>
            </a:r>
            <a:r>
              <a:rPr lang="cs-CZ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53423@mail.muni.cz</a:t>
            </a:r>
            <a:r>
              <a:rPr lang="cs-CZ" dirty="0"/>
              <a:t>, hancin@seznam.cz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Literatura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H. Šimková: Breviář forenzní genetiky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i="1" dirty="0"/>
              <a:t>www.cssfg.org/gallery/1/392-breforgen_web_verze.pdf</a:t>
            </a:r>
          </a:p>
          <a:p>
            <a:pPr marL="0" indent="0">
              <a:buNone/>
            </a:pPr>
            <a:r>
              <a:rPr lang="cs-CZ" i="1" dirty="0"/>
              <a:t>                                                                                                         </a:t>
            </a:r>
            <a:r>
              <a:rPr lang="cs-CZ" dirty="0"/>
              <a:t>John M. </a:t>
            </a:r>
            <a:r>
              <a:rPr lang="cs-CZ" dirty="0" err="1"/>
              <a:t>Butler</a:t>
            </a:r>
            <a:r>
              <a:rPr lang="cs-CZ" dirty="0"/>
              <a:t>: </a:t>
            </a:r>
            <a:r>
              <a:rPr lang="en-US" dirty="0"/>
              <a:t>Forensic DNA Typing: Biology, Technology, and Genetics of </a:t>
            </a:r>
            <a:r>
              <a:rPr lang="cs-CZ" dirty="0"/>
              <a:t>ST</a:t>
            </a:r>
            <a:r>
              <a:rPr lang="en-US" dirty="0"/>
              <a:t>R Markers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https://books.google.cz/books?id=gwDyBq2xLjIC&amp;printsec=frontcover&amp;hl=cs&amp;source=gbs_ge_summary_r&amp;cad=0#v=onepage&amp;q&amp;f=false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Forenzní genetika</a:t>
            </a:r>
          </a:p>
        </p:txBody>
      </p:sp>
      <p:pic>
        <p:nvPicPr>
          <p:cNvPr id="4" name="Picture 13" descr="tit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8374"/>
            <a:ext cx="8229600" cy="177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22487"/>
            <a:ext cx="750411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ti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49687"/>
            <a:ext cx="7742237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3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176464"/>
          </a:xfrm>
        </p:spPr>
        <p:txBody>
          <a:bodyPr>
            <a:normAutofit/>
          </a:bodyPr>
          <a:lstStyle/>
          <a:p>
            <a:r>
              <a:rPr lang="cs-CZ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 počátku byla snaha ukázat, jak pracují soudní lékaři a policejní vyšetřovatelé, v zájmu zatraktivnění tématu se ovšem tvůrci pustili na tenký led a z detektivů udělali skoro Supermany</a:t>
            </a:r>
          </a:p>
          <a:p>
            <a:r>
              <a:rPr lang="cs-CZ" altLang="cs-CZ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hrdinové seriálu se ve zločinech rýpou s vytrvalostí poručíka </a:t>
            </a:r>
            <a:r>
              <a:rPr lang="cs-CZ" altLang="cs-CZ" sz="24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Columba</a:t>
            </a:r>
            <a:r>
              <a:rPr lang="cs-CZ" altLang="cs-CZ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většinou k tomu vůbec nepotřebují vraha nebo svědky, bohatě si vystačí s obětí a místem činu (náhlá úmrtí x vražda)</a:t>
            </a:r>
          </a:p>
          <a:p>
            <a:r>
              <a:rPr lang="cs-CZ" altLang="cs-CZ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tvůrci seriálů vás neustále utvrzují v tom, že z trestného činu vás může usvědčit sebemenší chlup, který se nalepil na vaše šaty, prášek uvolněný do ovzduší rozkousnutím oblíbeného mentolového bonbonu nebo špatně vyprané prostěradlo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291770"/>
            <a:ext cx="8229600" cy="1845732"/>
          </a:xfrm>
        </p:spPr>
        <p:txBody>
          <a:bodyPr>
            <a:noAutofit/>
          </a:bodyPr>
          <a:lstStyle/>
          <a:p>
            <a:pPr algn="ctr">
              <a:buClr>
                <a:schemeClr val="accent2"/>
              </a:buClr>
              <a:buSzPct val="85000"/>
            </a:pPr>
            <a:r>
              <a:rPr lang="cs-CZ" altLang="cs-CZ" b="1" u="sng" dirty="0"/>
              <a:t>CSI </a:t>
            </a:r>
            <a:br>
              <a:rPr lang="cs-CZ" altLang="cs-CZ" b="1" u="sng" dirty="0"/>
            </a:br>
            <a:r>
              <a:rPr lang="cs-CZ" altLang="cs-CZ" b="1" u="sng" dirty="0"/>
              <a:t>(„</a:t>
            </a:r>
            <a:r>
              <a:rPr lang="cs-CZ" altLang="cs-CZ" b="1" u="sng" dirty="0" err="1"/>
              <a:t>crime</a:t>
            </a:r>
            <a:r>
              <a:rPr lang="cs-CZ" altLang="cs-CZ" b="1" u="sng" dirty="0"/>
              <a:t> </a:t>
            </a:r>
            <a:r>
              <a:rPr lang="cs-CZ" altLang="cs-CZ" b="1" u="sng" dirty="0" err="1"/>
              <a:t>scene</a:t>
            </a:r>
            <a:r>
              <a:rPr lang="cs-CZ" altLang="cs-CZ" b="1" u="sng" dirty="0"/>
              <a:t> </a:t>
            </a:r>
            <a:r>
              <a:rPr lang="cs-CZ" altLang="cs-CZ" b="1" u="sng" dirty="0" err="1"/>
              <a:t>investigation</a:t>
            </a:r>
            <a:r>
              <a:rPr lang="cs-CZ" altLang="cs-CZ" b="1" u="sng" dirty="0"/>
              <a:t>“) </a:t>
            </a:r>
            <a:br>
              <a:rPr lang="cs-CZ" altLang="cs-CZ" b="1" u="sng" dirty="0"/>
            </a:br>
            <a:r>
              <a:rPr lang="cs-CZ" altLang="cs-CZ" b="1" u="sng" dirty="0"/>
              <a:t> vyšetřování místa činu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2612347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134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spojování práce laboratorních pracovníků a detektivů</a:t>
            </a:r>
          </a:p>
          <a:p>
            <a:pPr>
              <a:lnSpc>
                <a:spcPct val="90000"/>
              </a:lnSpc>
            </a:pPr>
            <a:r>
              <a:rPr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fotografie jsou zaostřovány tak, jak by to v reálu nikdy nešlo</a:t>
            </a:r>
          </a:p>
          <a:p>
            <a:r>
              <a:rPr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stejně neskutečně čistí seriáloví vyšetřovatelé zvukové záznamy od nechtěných ruchů, aby získali hlas pachatele</a:t>
            </a:r>
          </a:p>
          <a:p>
            <a:r>
              <a:rPr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hledání v počítačových databázích a srovnáváni otisků prstů, profilů DNA, </a:t>
            </a:r>
            <a:r>
              <a:rPr lang="cs-CZ" altLang="cs-CZ" sz="28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trasologických</a:t>
            </a:r>
            <a:r>
              <a:rPr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stop je prezentované jako něco naprosto jednoduchého, hotového během minuty</a:t>
            </a:r>
          </a:p>
          <a:p>
            <a:r>
              <a:rPr lang="cs-CZ" altLang="cs-CZ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analýza DNA: hotová v minutách reálně trvá déle, až několik dní</a:t>
            </a:r>
          </a:p>
          <a:p>
            <a:pPr>
              <a:lnSpc>
                <a:spcPct val="90000"/>
              </a:lnSpc>
            </a:pPr>
            <a:endParaRPr lang="cs-CZ" altLang="cs-CZ" sz="2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u="sng" dirty="0"/>
              <a:t>Co vše je jinak v naší realitě</a:t>
            </a:r>
          </a:p>
        </p:txBody>
      </p:sp>
    </p:spTree>
    <p:extLst>
      <p:ext uri="{BB962C8B-B14F-4D97-AF65-F5344CB8AC3E}">
        <p14:creationId xmlns:p14="http://schemas.microsoft.com/office/powerpoint/2010/main" val="1947441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EEC114-2EBA-4750-966D-68E05016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soukromá sféra x policejní sféra</a:t>
            </a:r>
          </a:p>
          <a:p>
            <a:endParaRPr lang="cs-CZ" dirty="0"/>
          </a:p>
          <a:p>
            <a:r>
              <a:rPr lang="cs-CZ" dirty="0"/>
              <a:t>OKTE – odbor kriminalistických technik a expertíz,</a:t>
            </a:r>
          </a:p>
          <a:p>
            <a:r>
              <a:rPr lang="cs-CZ" dirty="0"/>
              <a:t>SKPV – služba kriminální policie a vyšetřování, </a:t>
            </a:r>
          </a:p>
          <a:p>
            <a:r>
              <a:rPr lang="cs-CZ" dirty="0"/>
              <a:t>KŘP – krajské ředitelství policie, </a:t>
            </a:r>
          </a:p>
          <a:p>
            <a:r>
              <a:rPr lang="cs-CZ" dirty="0"/>
              <a:t>KÚ – Kriminalistický ústav, </a:t>
            </a:r>
          </a:p>
          <a:p>
            <a:r>
              <a:rPr lang="cs-CZ" dirty="0"/>
              <a:t>OČTŘ – orgány činné v trestním řízení</a:t>
            </a:r>
          </a:p>
          <a:p>
            <a:pPr marL="0" indent="0" algn="ctr">
              <a:buNone/>
            </a:pPr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E2DE66-B018-4056-9F07-FAC75ED72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Forenzní a forenzní genetik/a</a:t>
            </a:r>
          </a:p>
        </p:txBody>
      </p:sp>
    </p:spTree>
    <p:extLst>
      <p:ext uri="{BB962C8B-B14F-4D97-AF65-F5344CB8AC3E}">
        <p14:creationId xmlns:p14="http://schemas.microsoft.com/office/powerpoint/2010/main" val="171013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52225B0-C7FF-4651-853C-38EDB42E1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podobně jako např. anglické </a:t>
            </a:r>
            <a:r>
              <a:rPr lang="cs-CZ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forensic</a:t>
            </a:r>
            <a:r>
              <a:rPr lang="cs-CZ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odvozeno              z latinského </a:t>
            </a:r>
            <a:r>
              <a:rPr lang="cs-CZ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forēnsis</a:t>
            </a:r>
            <a:r>
              <a:rPr lang="cs-CZ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, jež vyšlo z slova </a:t>
            </a:r>
            <a:r>
              <a:rPr lang="cs-CZ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fōrum</a:t>
            </a:r>
            <a:r>
              <a:rPr lang="cs-CZ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, které označovalo tržiště či náměstí, kde se odehrávaly soudní pře</a:t>
            </a:r>
          </a:p>
          <a:p>
            <a:pPr algn="just"/>
            <a:r>
              <a:rPr lang="cs-CZ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forenzní vědy jsou vědy, které se aplikují při vyšetřování a dokazování v trestních i civilních řízeních před státními orgány. Jde o postupy vedoucí k prokázání identity osob, pravosti listin        a podobně. Souhrn těchto věd se někdy zkráceně označuje jako </a:t>
            </a:r>
            <a:r>
              <a:rPr lang="cs-CZ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forenzika</a:t>
            </a:r>
            <a:r>
              <a:rPr lang="cs-CZ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(z angl. </a:t>
            </a:r>
            <a:r>
              <a:rPr lang="cs-CZ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forensics</a:t>
            </a:r>
            <a:r>
              <a:rPr lang="cs-CZ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3D52BA1-FADA-4721-B708-7A0BDD5DA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Forenzní genetika</a:t>
            </a:r>
          </a:p>
        </p:txBody>
      </p:sp>
    </p:spTree>
    <p:extLst>
      <p:ext uri="{BB962C8B-B14F-4D97-AF65-F5344CB8AC3E}">
        <p14:creationId xmlns:p14="http://schemas.microsoft.com/office/powerpoint/2010/main" val="1732618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3FF3371-6D42-438B-8BF3-449CBD60F1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Den Země</Template>
  <TotalTime>0</TotalTime>
  <Words>1879</Words>
  <Application>Microsoft Office PowerPoint</Application>
  <PresentationFormat>Předvádění na obrazovce (4:3)</PresentationFormat>
  <Paragraphs>205</Paragraphs>
  <Slides>29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7" baseType="lpstr">
      <vt:lpstr>Arial Unicode MS</vt:lpstr>
      <vt:lpstr>Calibri</vt:lpstr>
      <vt:lpstr>Candara</vt:lpstr>
      <vt:lpstr>Comic Sans MS</vt:lpstr>
      <vt:lpstr>Constantia</vt:lpstr>
      <vt:lpstr>Verdana</vt:lpstr>
      <vt:lpstr>Wingdings 2</vt:lpstr>
      <vt:lpstr>Papír</vt:lpstr>
      <vt:lpstr>Forenzní genetika</vt:lpstr>
      <vt:lpstr>Sylabus přednášek</vt:lpstr>
      <vt:lpstr>Téma eseje</vt:lpstr>
      <vt:lpstr>Literatura</vt:lpstr>
      <vt:lpstr>Forenzní genetika</vt:lpstr>
      <vt:lpstr>CSI  („crime scene investigation“)   vyšetřování místa činu</vt:lpstr>
      <vt:lpstr>Co vše je jinak v naší realitě</vt:lpstr>
      <vt:lpstr>Forenzní a forenzní genetik/a</vt:lpstr>
      <vt:lpstr>Forenzní genetika</vt:lpstr>
      <vt:lpstr>Historie</vt:lpstr>
      <vt:lpstr>Proč krevní skupiny?</vt:lpstr>
      <vt:lpstr>Krevní skupina AB0</vt:lpstr>
      <vt:lpstr>Prezentace aplikace PowerPoint</vt:lpstr>
      <vt:lpstr>Sekretoři a non-sekretoři</vt:lpstr>
      <vt:lpstr>Výhody a nevýhody určování KSV          v praxi</vt:lpstr>
      <vt:lpstr>Forenzní genetika – hlavní odvětví</vt:lpstr>
      <vt:lpstr>Forenzní genetika – hlavní odvětví</vt:lpstr>
      <vt:lpstr>Forenzní genetika – hlavní odvětví</vt:lpstr>
      <vt:lpstr>ZÁKLADNÍ APLIKACE FORENZNÍ GENETIKY A SOUVISEJÍCÍ OBORY </vt:lpstr>
      <vt:lpstr>RFLP a VNTR</vt:lpstr>
      <vt:lpstr>Forenzní poprvé </vt:lpstr>
      <vt:lpstr>Prezentace aplikace PowerPoint</vt:lpstr>
      <vt:lpstr>DNA fingerprinting – otisk prstů DNA</vt:lpstr>
      <vt:lpstr>Prezentace aplikace PowerPoint</vt:lpstr>
      <vt:lpstr>Prezentace aplikace PowerPoint</vt:lpstr>
      <vt:lpstr>První případ použití DNA                          k identifikaci pachatele v ČR</vt:lpstr>
      <vt:lpstr>Potvrzení pachatele</vt:lpstr>
      <vt:lpstr>Otázky a odpovědi pro znalce</vt:lpstr>
      <vt:lpstr>HISTORIE, SOUČASNOST A BUDOUCNOST FORENZNÍ GENETIKY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2018-02-17T13:22:49Z</dcterms:created>
  <dcterms:modified xsi:type="dcterms:W3CDTF">2023-03-14T10:00:15Z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TC102513359990</vt:lpwstr>
  </property>
</Properties>
</file>