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78" r:id="rId26"/>
    <p:sldId id="279" r:id="rId27"/>
    <p:sldId id="280" r:id="rId28"/>
    <p:sldId id="305" r:id="rId29"/>
    <p:sldId id="306" r:id="rId30"/>
    <p:sldId id="307" r:id="rId31"/>
    <p:sldId id="308" r:id="rId32"/>
    <p:sldId id="309" r:id="rId33"/>
    <p:sldId id="310" r:id="rId34"/>
    <p:sldId id="315" r:id="rId35"/>
    <p:sldId id="290" r:id="rId36"/>
    <p:sldId id="316" r:id="rId37"/>
    <p:sldId id="289" r:id="rId38"/>
    <p:sldId id="317" r:id="rId39"/>
    <p:sldId id="311" r:id="rId40"/>
    <p:sldId id="313" r:id="rId41"/>
    <p:sldId id="312" r:id="rId42"/>
    <p:sldId id="31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73" autoAdjust="0"/>
  </p:normalViewPr>
  <p:slideViewPr>
    <p:cSldViewPr>
      <p:cViewPr varScale="1">
        <p:scale>
          <a:sx n="86" d="100"/>
          <a:sy n="86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F1432E-5859-4517-830C-75E87B030CFB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240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4/25/2023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Interpretace profilu DNA a </a:t>
            </a:r>
            <a:r>
              <a:rPr lang="cs-CZ" dirty="0" err="1"/>
              <a:t>Baysovská</a:t>
            </a:r>
            <a:r>
              <a:rPr lang="cs-CZ" dirty="0"/>
              <a:t> statistika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81128"/>
            <a:ext cx="8305800" cy="1143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246996E-8E60-457F-BD13-8DEE8F8D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3C5CD2-BDAA-4AAE-B312-0F47952F65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6141"/>
            <a:ext cx="8229600" cy="454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9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E23C6E9-C16B-444C-A2B4-D7102D9F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43F405-F5C7-4382-8240-BC82E40C2D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2" y="1524000"/>
            <a:ext cx="721455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48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C019D4D-830B-4F09-A3BA-6348AD368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Comic Sans MS" panose="030F0702030302020204" pitchFamily="66" charset="0"/>
              </a:rPr>
              <a:t> </a:t>
            </a:r>
            <a:r>
              <a:rPr lang="cs-CZ" altLang="cs-CZ" sz="2800" dirty="0">
                <a:solidFill>
                  <a:srgbClr val="FF0000"/>
                </a:solidFill>
              </a:rPr>
              <a:t>zvýšení frekvence alely díky genetické vazbě s výhodnou mutací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/>
              <a:t> </a:t>
            </a:r>
            <a:r>
              <a:rPr lang="cs-CZ" altLang="cs-CZ" sz="2800" dirty="0">
                <a:solidFill>
                  <a:srgbClr val="FF0000"/>
                </a:solidFill>
              </a:rPr>
              <a:t>selekční vymetení („</a:t>
            </a:r>
            <a:r>
              <a:rPr lang="cs-CZ" altLang="cs-CZ" sz="2800" dirty="0" err="1">
                <a:solidFill>
                  <a:srgbClr val="FF0000"/>
                </a:solidFill>
              </a:rPr>
              <a:t>selective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 err="1">
                <a:solidFill>
                  <a:srgbClr val="FF0000"/>
                </a:solidFill>
              </a:rPr>
              <a:t>sweep</a:t>
            </a:r>
            <a:r>
              <a:rPr lang="cs-CZ" altLang="cs-CZ" sz="2800" dirty="0">
                <a:solidFill>
                  <a:srgbClr val="FF0000"/>
                </a:solidFill>
              </a:rPr>
              <a:t>“) </a:t>
            </a:r>
            <a:r>
              <a:rPr lang="cs-CZ" altLang="cs-CZ" sz="2800" dirty="0"/>
              <a:t>= snížení genetické variability v okolí výhodné mutace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/>
              <a:t> </a:t>
            </a:r>
            <a:r>
              <a:rPr lang="cs-CZ" altLang="cs-CZ" sz="2800" dirty="0">
                <a:solidFill>
                  <a:srgbClr val="92D050"/>
                </a:solidFill>
              </a:rPr>
              <a:t>zvyšuje míru vazebné nerovnováhy v populaci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F5D99D-86C0-4EA4-BEC5-862AD610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u="sng" dirty="0">
                <a:solidFill>
                  <a:schemeClr val="tx1"/>
                </a:solidFill>
              </a:rPr>
              <a:t>Genetický draft</a:t>
            </a:r>
            <a:endParaRPr lang="cs-CZ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92ADE4B-D40C-41CF-BCF8-C06E3B1B0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/>
              <a:t> snížení frekvence alel díky genetické vazbě s nevýhodnou mutací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/>
              <a:t> také vede ke snížení genetické variability v populaci, není však tak výrazné, jako u selekčního vymetení.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8D2CB17-9F98-4C6F-B596-1B81C63B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Selekce na pozadí</a:t>
            </a:r>
          </a:p>
        </p:txBody>
      </p:sp>
    </p:spTree>
    <p:extLst>
      <p:ext uri="{BB962C8B-B14F-4D97-AF65-F5344CB8AC3E}">
        <p14:creationId xmlns:p14="http://schemas.microsoft.com/office/powerpoint/2010/main" val="254109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62DC1DC-824F-41C4-B3A8-89AFB238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E0A3EB-BEE0-47CB-8464-46DFE9B963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7436"/>
            <a:ext cx="8229600" cy="418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82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B05279D-EE13-4A2A-BBB2-2E005054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4DD796-C703-422B-AB7A-F2268B1C98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24" y="1524000"/>
            <a:ext cx="703575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98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4AC3F7-9781-4988-962F-619F37C9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00C614-1680-4E8D-B420-BCDFE3C29C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26" y="1524000"/>
            <a:ext cx="725694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7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5C81342-EBA8-4F8F-AD4F-4FA638AF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0E3827-29DE-49D9-875B-961DE58E3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6" y="1524000"/>
            <a:ext cx="711222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03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A56BFC6-AEFB-4360-9B55-61813342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59A1D9-839D-4237-82E1-0A53511E5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0553"/>
            <a:ext cx="8229600" cy="42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01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F16E337-46A0-41AD-BBDD-D3BF304B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7BCF1B-0B99-4CA9-B06F-C26F0B0EF6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41" y="1124744"/>
            <a:ext cx="724831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1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76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Člověk, pravděpodobnost a Spravedlnost v Science Café Praha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https://slideslive.com/38899791/clovek-pravdepodobnost-a-spravedlnost</a:t>
            </a:r>
          </a:p>
        </p:txBody>
      </p:sp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0010249A-1DA5-4686-A39A-F5D6784EF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7"/>
    </mc:Choice>
    <mc:Fallback xmlns="">
      <p:transition spd="slow" advTm="36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AF4F99A-2256-47A0-ABA9-5281893E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76D8B5-3F6B-4A00-A3FE-587564C95F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28" y="1524000"/>
            <a:ext cx="714554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449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E7BF722-ED69-4410-9D95-39AA8B4ED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56" y="2636912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Ve forenzní genetice nestačí pouhé konstatování shody či neshody DNA profilů.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Potřebujeme zjistit, jak silným důkazem jsou námi zjištěné výsledky (shoda v 6 </a:t>
            </a:r>
            <a:r>
              <a:rPr lang="cs-CZ" altLang="cs-CZ" dirty="0" err="1"/>
              <a:t>lokusech</a:t>
            </a:r>
            <a:r>
              <a:rPr lang="cs-CZ" altLang="cs-CZ" dirty="0"/>
              <a:t> x 24 </a:t>
            </a:r>
            <a:r>
              <a:rPr lang="cs-CZ" altLang="cs-CZ" dirty="0" err="1"/>
              <a:t>lokusů</a:t>
            </a:r>
            <a:r>
              <a:rPr lang="cs-CZ" altLang="cs-CZ" dirty="0"/>
              <a:t>).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Proto používáme statistiku, abychom zjistili, jaká je pravděpodobnost, že výsledky svědčí pro jednu z hypotéz pouze shodou náhod.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86855E2-88A9-4739-9A80-A8B11EBE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rmAutofit/>
          </a:bodyPr>
          <a:lstStyle/>
          <a:p>
            <a:pPr algn="ctr"/>
            <a:r>
              <a:rPr lang="cs-CZ" altLang="cs-CZ" sz="4400" u="sng" dirty="0"/>
              <a:t>Proč používat statistiku ve forenzní genetice ?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647475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C4DA4AF-B516-4BF6-9934-E4EB954B6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6496"/>
            <a:ext cx="8229600" cy="4572000"/>
          </a:xfrm>
        </p:spPr>
        <p:txBody>
          <a:bodyPr/>
          <a:lstStyle/>
          <a:p>
            <a:r>
              <a:rPr lang="cs-CZ" altLang="cs-CZ" b="1" dirty="0" err="1"/>
              <a:t>Pr</a:t>
            </a:r>
            <a:r>
              <a:rPr lang="cs-CZ" altLang="cs-CZ" b="1" dirty="0"/>
              <a:t>(A)</a:t>
            </a:r>
            <a:r>
              <a:rPr lang="cs-CZ" altLang="cs-CZ" dirty="0"/>
              <a:t> – pravděpodobnost jevu A</a:t>
            </a:r>
          </a:p>
          <a:p>
            <a:r>
              <a:rPr lang="cs-CZ" altLang="cs-CZ" b="1" dirty="0" err="1"/>
              <a:t>Pr</a:t>
            </a:r>
            <a:r>
              <a:rPr lang="cs-CZ" altLang="cs-CZ" b="1" dirty="0"/>
              <a:t>(A|E) </a:t>
            </a:r>
            <a:r>
              <a:rPr lang="cs-CZ" altLang="cs-CZ" dirty="0"/>
              <a:t>– pravděpodobnost, že tvrzení A je pravdivé, za předpokladu, že známe E (důkaz – z angl. evidence)</a:t>
            </a:r>
          </a:p>
          <a:p>
            <a:r>
              <a:rPr lang="cs-CZ" altLang="cs-CZ" dirty="0"/>
              <a:t>Obecně je </a:t>
            </a:r>
            <a:r>
              <a:rPr lang="cs-CZ" altLang="cs-CZ" b="1" dirty="0" err="1"/>
              <a:t>Pr</a:t>
            </a:r>
            <a:r>
              <a:rPr lang="cs-CZ" altLang="cs-CZ" b="1" dirty="0"/>
              <a:t> (</a:t>
            </a:r>
            <a:r>
              <a:rPr lang="cs-CZ" altLang="cs-CZ" b="1" dirty="0" err="1"/>
              <a:t>Tvrzení|Informace</a:t>
            </a:r>
            <a:r>
              <a:rPr lang="cs-CZ" altLang="cs-CZ" b="1" dirty="0"/>
              <a:t>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8C8FC02-2725-4A3E-93D3-BF3A0832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algn="ctr"/>
            <a:r>
              <a:rPr lang="cs-CZ" altLang="cs-CZ" sz="4400" b="1" u="sng" dirty="0">
                <a:solidFill>
                  <a:schemeClr val="tx1"/>
                </a:solidFill>
              </a:rPr>
              <a:t>Základní zákony pravděpodobnosti</a:t>
            </a:r>
            <a:endParaRPr lang="cs-CZ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87313"/>
            <a:ext cx="9144000" cy="6770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123" name="TextovéPole 8"/>
          <p:cNvSpPr txBox="1">
            <a:spLocks noChangeArrowheads="1"/>
          </p:cNvSpPr>
          <p:nvPr/>
        </p:nvSpPr>
        <p:spPr bwMode="auto">
          <a:xfrm>
            <a:off x="214313" y="1049338"/>
            <a:ext cx="87153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Má znaky, které jsou unikátní pro individuální osobu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</a:t>
            </a:r>
            <a:r>
              <a:rPr lang="pt-BR" altLang="cs-CZ" sz="2400" dirty="0">
                <a:latin typeface="+mn-lt"/>
              </a:rPr>
              <a:t>Tyto znaky se nemění v čase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Znaky jsou jednoznačně určitelné na různých místech různými experty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pl-PL" altLang="cs-CZ" sz="2400" dirty="0">
                <a:latin typeface="+mn-lt"/>
              </a:rPr>
              <a:t> Umožňuje potvrdit přítomnost osoby na místě </a:t>
            </a:r>
            <a:r>
              <a:rPr lang="cs-CZ" altLang="cs-CZ" sz="2400" dirty="0">
                <a:latin typeface="+mn-lt"/>
              </a:rPr>
              <a:t>činu; vyskytuje se vždy, když hypotéza platí, a zároveň se nevyskytuje nikdy jindy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Má jednoduché a levné zjištění hodnoty znaku</a:t>
            </a:r>
          </a:p>
        </p:txBody>
      </p:sp>
      <p:sp>
        <p:nvSpPr>
          <p:cNvPr id="103428" name="TextovéPole 9"/>
          <p:cNvSpPr txBox="1">
            <a:spLocks noChangeArrowheads="1"/>
          </p:cNvSpPr>
          <p:nvPr/>
        </p:nvSpPr>
        <p:spPr bwMode="auto">
          <a:xfrm>
            <a:off x="428625" y="115888"/>
            <a:ext cx="8501063" cy="79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u="sng" dirty="0">
                <a:solidFill>
                  <a:srgbClr val="FF0000"/>
                </a:solidFill>
                <a:latin typeface="+mj-lt"/>
              </a:rPr>
              <a:t>Forenzní důkaz</a:t>
            </a:r>
          </a:p>
        </p:txBody>
      </p:sp>
      <p:sp>
        <p:nvSpPr>
          <p:cNvPr id="5125" name="TextovéPole 8"/>
          <p:cNvSpPr txBox="1">
            <a:spLocks noChangeArrowheads="1"/>
          </p:cNvSpPr>
          <p:nvPr/>
        </p:nvSpPr>
        <p:spPr bwMode="auto">
          <a:xfrm>
            <a:off x="357188" y="692150"/>
            <a:ext cx="1857375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IDEÁLNÍ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57188" y="4076700"/>
            <a:ext cx="1857375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TYPICKÝ </a:t>
            </a:r>
          </a:p>
        </p:txBody>
      </p:sp>
      <p:sp>
        <p:nvSpPr>
          <p:cNvPr id="5127" name="TextovéPole 8"/>
          <p:cNvSpPr txBox="1">
            <a:spLocks noChangeArrowheads="1"/>
          </p:cNvSpPr>
          <p:nvPr/>
        </p:nvSpPr>
        <p:spPr bwMode="auto">
          <a:xfrm>
            <a:off x="285750" y="4576763"/>
            <a:ext cx="8715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Znak je přítomen, i když hypotéza není pravdivá (falešná pozitivita testu)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Znak není přítomen, i když je hypotéza pravdivá (falešná negativita testu)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Je pravděpodobnější, že se znak vyskytuje, pokud je hypotéza pravdivá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356100" y="6659563"/>
            <a:ext cx="7207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700"/>
              <a:t>Halina 2012</a:t>
            </a:r>
          </a:p>
        </p:txBody>
      </p:sp>
    </p:spTree>
    <p:extLst>
      <p:ext uri="{BB962C8B-B14F-4D97-AF65-F5344CB8AC3E}">
        <p14:creationId xmlns:p14="http://schemas.microsoft.com/office/powerpoint/2010/main" val="4240275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 animBg="1"/>
      <p:bldP spid="5126" grpId="0" animBg="1"/>
      <p:bldP spid="51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6700F96-2259-483A-B289-542C00646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cs-CZ" altLang="cs-CZ" sz="2800" dirty="0"/>
              <a:t>není doménou vyhrazenou pro znalce, mohou a měli by ji používat všichni účastníci soudního řízení</a:t>
            </a:r>
          </a:p>
          <a:p>
            <a:pPr>
              <a:spcBef>
                <a:spcPct val="0"/>
              </a:spcBef>
              <a:buNone/>
            </a:pPr>
            <a:endParaRPr lang="cs-CZ" altLang="cs-CZ" sz="2800" dirty="0"/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cs-CZ" altLang="cs-CZ" sz="2800" dirty="0"/>
              <a:t> znalec nemůže vyvodit závěr (např. krevní skvrnu zanechala určitá osoba, dítě bylo zneužito) na základě jediného důkazu</a:t>
            </a:r>
          </a:p>
          <a:p>
            <a:pPr>
              <a:spcBef>
                <a:spcPct val="0"/>
              </a:spcBef>
              <a:buNone/>
            </a:pPr>
            <a:endParaRPr lang="cs-CZ" altLang="cs-CZ" sz="2800" dirty="0"/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cs-CZ" altLang="cs-CZ" sz="2800" dirty="0"/>
              <a:t> vědecký důkaz by měl být zkombinován s dalšími důkazy k případu. Nejlepším způsobem, jak to provést, je použití </a:t>
            </a:r>
            <a:r>
              <a:rPr lang="cs-CZ" altLang="cs-CZ" sz="2800" dirty="0" err="1"/>
              <a:t>věrohodnostního</a:t>
            </a:r>
            <a:r>
              <a:rPr lang="cs-CZ" altLang="cs-CZ" sz="2800" dirty="0"/>
              <a:t> poměru, který může být zkombinován s dalšími důkazy prostým vynásobením</a:t>
            </a:r>
          </a:p>
          <a:p>
            <a:pPr>
              <a:spcBef>
                <a:spcPct val="0"/>
              </a:spcBef>
              <a:buNone/>
            </a:pPr>
            <a:endParaRPr lang="cs-CZ" altLang="cs-CZ" sz="2800" dirty="0"/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cs-CZ" altLang="cs-CZ" sz="2800" dirty="0"/>
              <a:t> důkaz má váhu jen v takovém kontextu, kdy pomáhá rozlišit mezi hypotézami</a:t>
            </a:r>
          </a:p>
          <a:p>
            <a:pPr>
              <a:spcBef>
                <a:spcPct val="0"/>
              </a:spcBef>
              <a:buNone/>
            </a:pPr>
            <a:endParaRPr lang="cs-CZ" altLang="cs-CZ" sz="2800" dirty="0"/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cs-CZ" altLang="cs-CZ" sz="2800" dirty="0"/>
              <a:t> problémy s vědeckými důkazy vznikají častěji při intepretaci než z experimentálních chyb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3EBA2F1-AFA4-4825-A759-AFFC6FF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Interferenční logiky</a:t>
            </a:r>
          </a:p>
        </p:txBody>
      </p:sp>
    </p:spTree>
    <p:extLst>
      <p:ext uri="{BB962C8B-B14F-4D97-AF65-F5344CB8AC3E}">
        <p14:creationId xmlns:p14="http://schemas.microsoft.com/office/powerpoint/2010/main" val="572138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BC6A944-D3B0-42CE-ADBB-6DAA9808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Bayesovská</a:t>
            </a:r>
            <a:r>
              <a:rPr lang="cs-CZ" b="1" u="sng" dirty="0"/>
              <a:t> inference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95" y="2286164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912883C-8328-4013-8913-63276B00A820}"/>
              </a:ext>
            </a:extLst>
          </p:cNvPr>
          <p:cNvSpPr txBox="1"/>
          <p:nvPr/>
        </p:nvSpPr>
        <p:spPr>
          <a:xfrm>
            <a:off x="5883602" y="578534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T. </a:t>
            </a:r>
            <a:r>
              <a:rPr lang="cs-CZ" dirty="0" err="1"/>
              <a:t>Bayes</a:t>
            </a:r>
            <a:r>
              <a:rPr lang="cs-CZ" dirty="0"/>
              <a:t>  (1702 - 1761)- anglický duchovní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79851D-F724-41F1-919A-70FCF0513989}"/>
              </a:ext>
            </a:extLst>
          </p:cNvPr>
          <p:cNvSpPr txBox="1"/>
          <p:nvPr/>
        </p:nvSpPr>
        <p:spPr>
          <a:xfrm>
            <a:off x="457200" y="1400405"/>
            <a:ext cx="7648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</a:t>
            </a:r>
            <a:r>
              <a:rPr lang="cs-CZ" sz="2800" dirty="0"/>
              <a:t>usuzování postaveno na  </a:t>
            </a:r>
            <a:r>
              <a:rPr lang="cs-CZ" sz="2800" dirty="0" err="1"/>
              <a:t>baysevoském</a:t>
            </a:r>
            <a:r>
              <a:rPr lang="cs-CZ" sz="2800" dirty="0"/>
              <a:t> teorému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FC74208-3DA3-47D0-BB5E-177E50EF4E38}"/>
              </a:ext>
            </a:extLst>
          </p:cNvPr>
          <p:cNvSpPr txBox="1"/>
          <p:nvPr/>
        </p:nvSpPr>
        <p:spPr>
          <a:xfrm>
            <a:off x="683568" y="2147440"/>
            <a:ext cx="42326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úprava pravděpodobnostních</a:t>
            </a:r>
          </a:p>
          <a:p>
            <a:r>
              <a:rPr lang="cs-CZ" sz="2400" dirty="0"/>
              <a:t> očekávání</a:t>
            </a:r>
          </a:p>
          <a:p>
            <a:r>
              <a:rPr lang="cs-CZ" sz="2400" dirty="0"/>
              <a:t> ve světle nových informací</a:t>
            </a:r>
          </a:p>
          <a:p>
            <a:r>
              <a:rPr lang="cs-CZ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0BD2205-9E1F-4BD4-863D-85FB3582EA6A}"/>
              </a:ext>
            </a:extLst>
          </p:cNvPr>
          <p:cNvSpPr txBox="1"/>
          <p:nvPr/>
        </p:nvSpPr>
        <p:spPr>
          <a:xfrm>
            <a:off x="362448" y="3624768"/>
            <a:ext cx="49712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postavení si dvou hypotéz H</a:t>
            </a:r>
            <a:r>
              <a:rPr lang="cs-CZ" sz="2000" dirty="0"/>
              <a:t>1</a:t>
            </a:r>
            <a:r>
              <a:rPr lang="cs-CZ" sz="2400" dirty="0"/>
              <a:t> a H</a:t>
            </a:r>
            <a:r>
              <a:rPr lang="cs-CZ" sz="2000" dirty="0"/>
              <a:t>2</a:t>
            </a:r>
          </a:p>
          <a:p>
            <a:pPr marL="285750" indent="-285750">
              <a:buFontTx/>
              <a:buChar char="-"/>
            </a:pP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H</a:t>
            </a:r>
            <a:r>
              <a:rPr lang="cs-CZ" sz="2000" dirty="0" err="1"/>
              <a:t>n</a:t>
            </a:r>
            <a:r>
              <a:rPr lang="cs-CZ" sz="2400" dirty="0"/>
              <a:t> – pravděpodobnost důkazu,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resp. jak bylo pravděpodobné, </a:t>
            </a:r>
          </a:p>
          <a:p>
            <a:r>
              <a:rPr lang="cs-CZ" sz="2400" dirty="0"/>
              <a:t>když uvidím důkaz, když platí ta či </a:t>
            </a:r>
          </a:p>
          <a:p>
            <a:r>
              <a:rPr lang="cs-CZ" sz="2400" dirty="0"/>
              <a:t>ta hypotéza </a:t>
            </a:r>
          </a:p>
        </p:txBody>
      </p:sp>
    </p:spTree>
    <p:extLst>
      <p:ext uri="{BB962C8B-B14F-4D97-AF65-F5344CB8AC3E}">
        <p14:creationId xmlns:p14="http://schemas.microsoft.com/office/powerpoint/2010/main" val="191321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EE8F84A-684E-4D78-B641-DC1485A6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Font typeface="Wingdings 2"/>
              <a:buNone/>
            </a:pPr>
            <a:r>
              <a:rPr lang="cs-CZ" altLang="cs-CZ" u="sng" dirty="0"/>
              <a:t>A</a:t>
            </a:r>
            <a:r>
              <a:rPr lang="it-IT" altLang="cs-CZ" u="sng" dirty="0"/>
              <a:t>priorni pravděpodobnost (prior)</a:t>
            </a:r>
          </a:p>
          <a:p>
            <a:pPr>
              <a:spcBef>
                <a:spcPct val="0"/>
              </a:spcBef>
              <a:buFont typeface="Wingdings 2"/>
              <a:buNone/>
            </a:pPr>
            <a:r>
              <a:rPr lang="cs-CZ" altLang="cs-CZ" dirty="0"/>
              <a:t>– to, co víme nebo si myslíme předem, ještě před získáním dat (např. výsledky předchozích experimentů)</a:t>
            </a:r>
          </a:p>
          <a:p>
            <a:pPr>
              <a:spcBef>
                <a:spcPct val="0"/>
              </a:spcBef>
              <a:buFont typeface="Wingdings 2"/>
              <a:buNone/>
            </a:pPr>
            <a:r>
              <a:rPr lang="cs-CZ" altLang="cs-CZ" dirty="0"/>
              <a:t>– problém nastává, když předem nevíme nic</a:t>
            </a:r>
          </a:p>
          <a:p>
            <a:pPr>
              <a:spcBef>
                <a:spcPct val="0"/>
              </a:spcBef>
              <a:buFont typeface="Wingdings 2"/>
              <a:buNone/>
            </a:pPr>
            <a:endParaRPr lang="cs-CZ" altLang="cs-CZ" u="sng" dirty="0"/>
          </a:p>
          <a:p>
            <a:pPr>
              <a:spcBef>
                <a:spcPct val="0"/>
              </a:spcBef>
              <a:buFont typeface="Wingdings 2"/>
              <a:buNone/>
            </a:pPr>
            <a:r>
              <a:rPr lang="cs-CZ" altLang="cs-CZ" u="sng" dirty="0"/>
              <a:t>Věrohodnost (</a:t>
            </a:r>
            <a:r>
              <a:rPr lang="cs-CZ" altLang="cs-CZ" u="sng" dirty="0" err="1"/>
              <a:t>likelihood</a:t>
            </a:r>
            <a:r>
              <a:rPr lang="cs-CZ" altLang="cs-CZ" u="sng" dirty="0"/>
              <a:t>)</a:t>
            </a:r>
          </a:p>
          <a:p>
            <a:pPr>
              <a:spcBef>
                <a:spcPct val="0"/>
              </a:spcBef>
              <a:buFont typeface="Wingdings 2"/>
              <a:buNone/>
            </a:pPr>
            <a:r>
              <a:rPr lang="pl-PL" altLang="cs-CZ" dirty="0"/>
              <a:t>– pravděpodobnost, s jakou bychom pozorovali pravě ta data, která </a:t>
            </a:r>
            <a:r>
              <a:rPr lang="cs-CZ" altLang="cs-CZ" dirty="0"/>
              <a:t>skutečně pozorujeme, kdyby naše hypotéza byla správná</a:t>
            </a:r>
          </a:p>
          <a:p>
            <a:pPr>
              <a:spcBef>
                <a:spcPct val="0"/>
              </a:spcBef>
              <a:buFont typeface="Wingdings 2"/>
              <a:buNone/>
            </a:pPr>
            <a:r>
              <a:rPr lang="pl-PL" altLang="cs-CZ" dirty="0"/>
              <a:t>– jde o opak toho, co doopravdy chceme znát</a:t>
            </a:r>
          </a:p>
          <a:p>
            <a:pPr>
              <a:spcBef>
                <a:spcPct val="0"/>
              </a:spcBef>
              <a:buFont typeface="Wingdings 2"/>
              <a:buNone/>
            </a:pPr>
            <a:endParaRPr lang="pl-PL" altLang="cs-CZ" dirty="0"/>
          </a:p>
          <a:p>
            <a:pPr>
              <a:spcBef>
                <a:spcPct val="0"/>
              </a:spcBef>
              <a:buFont typeface="Wingdings 2"/>
              <a:buNone/>
            </a:pPr>
            <a:r>
              <a:rPr lang="cs-CZ" altLang="cs-CZ" u="sng" dirty="0"/>
              <a:t>A</a:t>
            </a:r>
            <a:r>
              <a:rPr lang="it-IT" altLang="cs-CZ" u="sng" dirty="0"/>
              <a:t>posteriorni pravděpodobnost (posterior)</a:t>
            </a:r>
          </a:p>
          <a:p>
            <a:pPr>
              <a:spcBef>
                <a:spcPct val="0"/>
              </a:spcBef>
              <a:buFont typeface="Wingdings 2"/>
              <a:buNone/>
            </a:pPr>
            <a:r>
              <a:rPr lang="cs-CZ" altLang="cs-CZ" dirty="0"/>
              <a:t>– výsledek celého snaženi: pravděpodobnost naši hypotézy v závislosti na předchozích znalostech (prior) a současně nových datech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F2F89B1-A73C-4705-AB0A-DF8AD734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964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profil je x není vhodný ke vložení/porovnání</a:t>
            </a:r>
          </a:p>
          <a:p>
            <a:pPr marL="0" indent="0">
              <a:buNone/>
            </a:pPr>
            <a:r>
              <a:rPr lang="cs-CZ" u="sng" dirty="0"/>
              <a:t>CODIS</a:t>
            </a:r>
            <a:r>
              <a:rPr lang="cs-CZ" dirty="0"/>
              <a:t> – vložení, porovnání s profily DNA uloženými v </a:t>
            </a:r>
          </a:p>
          <a:p>
            <a:pPr marL="0" indent="0">
              <a:buNone/>
            </a:pPr>
            <a:r>
              <a:rPr lang="cs-CZ" dirty="0"/>
              <a:t>                                     databázi</a:t>
            </a:r>
          </a:p>
          <a:p>
            <a:pPr marL="0" indent="0">
              <a:buNone/>
            </a:pPr>
            <a:r>
              <a:rPr lang="cs-CZ" dirty="0"/>
              <a:t>                          profil DNA jedné osoby</a:t>
            </a:r>
          </a:p>
          <a:p>
            <a:pPr marL="0" indent="0">
              <a:buNone/>
            </a:pPr>
            <a:r>
              <a:rPr lang="cs-CZ" dirty="0"/>
              <a:t>                      profil DNA dvou osob – majorita  </a:t>
            </a:r>
          </a:p>
          <a:p>
            <a:pPr marL="0" indent="0">
              <a:buNone/>
            </a:pPr>
            <a:r>
              <a:rPr lang="cs-CZ" dirty="0"/>
              <a:t>                 směsné profily dvou osob bez majority-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</a:t>
            </a:r>
            <a:r>
              <a:rPr lang="cs-CZ" dirty="0" err="1"/>
              <a:t>Popstats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paternity (O M D, R D)</a:t>
            </a:r>
          </a:p>
          <a:p>
            <a:pPr marL="0" indent="0">
              <a:buNone/>
            </a:pPr>
            <a:r>
              <a:rPr lang="cs-CZ" dirty="0"/>
              <a:t>správné nastavení hypotézy, co chci zjistit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Mám profil DNA … a co dál?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929174" y="2420888"/>
            <a:ext cx="1698610" cy="72008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899592" y="2420888"/>
            <a:ext cx="1440160" cy="12241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899592" y="2420888"/>
            <a:ext cx="29582" cy="25202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899592" y="2420888"/>
            <a:ext cx="1008112" cy="165618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43"/>
    </mc:Choice>
    <mc:Fallback xmlns="">
      <p:transition spd="slow" advTm="17454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vložím</a:t>
            </a:r>
          </a:p>
          <a:p>
            <a:r>
              <a:rPr lang="cs-CZ" dirty="0"/>
              <a:t>prohledám</a:t>
            </a:r>
          </a:p>
          <a:p>
            <a:r>
              <a:rPr lang="cs-CZ" dirty="0"/>
              <a:t>shoda – je x není</a:t>
            </a:r>
          </a:p>
          <a:p>
            <a:r>
              <a:rPr lang="cs-CZ" dirty="0"/>
              <a:t>vyřídím písemně oznámení o nalezené shodě</a:t>
            </a:r>
          </a:p>
          <a:p>
            <a:r>
              <a:rPr lang="cs-CZ" dirty="0"/>
              <a:t>je uveden prověřovaný, podezřelý, obviněný – porovnám s ním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Profil jedné osoby</a:t>
            </a:r>
          </a:p>
        </p:txBody>
      </p:sp>
    </p:spTree>
    <p:extLst>
      <p:ext uri="{BB962C8B-B14F-4D97-AF65-F5344CB8AC3E}">
        <p14:creationId xmlns:p14="http://schemas.microsoft.com/office/powerpoint/2010/main" val="1319429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musí splňovat určitá kritéria daná pokyny PP nebo Ř KÚP</a:t>
            </a:r>
          </a:p>
          <a:p>
            <a:r>
              <a:rPr lang="cs-CZ" dirty="0"/>
              <a:t>dle kvality – mezinárodní výměna nebo jen v rámci ČR</a:t>
            </a:r>
          </a:p>
          <a:p>
            <a:r>
              <a:rPr lang="cs-CZ" dirty="0"/>
              <a:t>opakovaný profil DNA – dedukovaný major lze vložit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Směs dvou osob - majorita</a:t>
            </a:r>
          </a:p>
        </p:txBody>
      </p:sp>
    </p:spTree>
    <p:extLst>
      <p:ext uri="{BB962C8B-B14F-4D97-AF65-F5344CB8AC3E}">
        <p14:creationId xmlns:p14="http://schemas.microsoft.com/office/powerpoint/2010/main" val="240739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latin typeface="Comic Sans MS" panose="030F0702030302020204" pitchFamily="66" charset="0"/>
              </a:rPr>
              <a:t>Statistika a STR profilování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A51624-F109-4FBD-9FB8-63A3AE5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" y="1524000"/>
            <a:ext cx="7610475" cy="481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porovnat s předloženou osobou / CODIS a pak propočítat hypotézy</a:t>
            </a:r>
          </a:p>
          <a:p>
            <a:r>
              <a:rPr lang="cs-CZ" dirty="0"/>
              <a:t>čím větší číslo, resp. menší, tím </a:t>
            </a:r>
            <a:r>
              <a:rPr lang="cs-CZ" dirty="0" err="1"/>
              <a:t>lépé</a:t>
            </a:r>
            <a:r>
              <a:rPr lang="cs-CZ" dirty="0"/>
              <a:t> – menší pravděpodobnost náhodné shody s další osobou</a:t>
            </a:r>
          </a:p>
          <a:p>
            <a:r>
              <a:rPr lang="cs-CZ" dirty="0"/>
              <a:t>na základě frekvence alel v populaci</a:t>
            </a:r>
          </a:p>
          <a:p>
            <a:r>
              <a:rPr lang="cs-CZ" dirty="0"/>
              <a:t>vztahuje se k populaci, jejíž alelické frekvence jsou vedené v databázi programu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Směs dvou osob bez rozlišení</a:t>
            </a:r>
          </a:p>
        </p:txBody>
      </p:sp>
    </p:spTree>
    <p:extLst>
      <p:ext uri="{BB962C8B-B14F-4D97-AF65-F5344CB8AC3E}">
        <p14:creationId xmlns:p14="http://schemas.microsoft.com/office/powerpoint/2010/main" val="826095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dopočítá RMP hodnotu profilu DNA</a:t>
            </a:r>
          </a:p>
          <a:p>
            <a:r>
              <a:rPr lang="cs-CZ" dirty="0"/>
              <a:t>směs dvou osob – zda se podílí nebo nepodílí profil DNA osoby na směsném profilu DNA</a:t>
            </a:r>
          </a:p>
          <a:p>
            <a:r>
              <a:rPr lang="cs-CZ" dirty="0"/>
              <a:t>příbuzenské vztahy – R a D, trio</a:t>
            </a:r>
          </a:p>
          <a:p>
            <a:r>
              <a:rPr lang="cs-CZ" dirty="0"/>
              <a:t>jiný typ příbuzenství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POPSTATS</a:t>
            </a:r>
          </a:p>
        </p:txBody>
      </p:sp>
    </p:spTree>
    <p:extLst>
      <p:ext uri="{BB962C8B-B14F-4D97-AF65-F5344CB8AC3E}">
        <p14:creationId xmlns:p14="http://schemas.microsoft.com/office/powerpoint/2010/main" val="17861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30"/>
    </mc:Choice>
    <mc:Fallback xmlns="">
      <p:transition spd="slow" advTm="3213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 dopočítání </a:t>
            </a:r>
            <a:r>
              <a:rPr lang="cs-CZ" dirty="0" err="1"/>
              <a:t>likehood</a:t>
            </a:r>
            <a:r>
              <a:rPr lang="cs-CZ" dirty="0"/>
              <a:t> ratio pro profil DNA </a:t>
            </a:r>
          </a:p>
          <a:p>
            <a:r>
              <a:rPr lang="cs-CZ" dirty="0"/>
              <a:t>umí dopočítat pro 5 osob, resp. 4 a pátou známou osobu </a:t>
            </a:r>
          </a:p>
          <a:p>
            <a:r>
              <a:rPr lang="cs-CZ" dirty="0"/>
              <a:t>využívá hypotézy obhajoby a obžaloby a dopočítá váhu té či oné hypotézy </a:t>
            </a:r>
          </a:p>
          <a:p>
            <a:r>
              <a:rPr lang="cs-CZ" dirty="0"/>
              <a:t>slouží i jako nástroj k porovnávání profilů DNA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Dostupný program – </a:t>
            </a:r>
            <a:r>
              <a:rPr lang="cs-CZ" u="sng" dirty="0" err="1"/>
              <a:t>LRmix</a:t>
            </a:r>
            <a:r>
              <a:rPr lang="cs-CZ" u="sng" dirty="0"/>
              <a:t> studio</a:t>
            </a:r>
          </a:p>
        </p:txBody>
      </p:sp>
    </p:spTree>
    <p:extLst>
      <p:ext uri="{BB962C8B-B14F-4D97-AF65-F5344CB8AC3E}">
        <p14:creationId xmlns:p14="http://schemas.microsoft.com/office/powerpoint/2010/main" val="21777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06"/>
    </mc:Choice>
    <mc:Fallback xmlns="">
      <p:transition spd="slow" advTm="3010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83222"/>
            <a:ext cx="9007238" cy="63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9"/>
    </mc:Choice>
    <mc:Fallback xmlns="">
      <p:transition spd="slow" advTm="2013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32656"/>
            <a:ext cx="8897276" cy="626469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0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2"/>
    </mc:Choice>
    <mc:Fallback xmlns="">
      <p:transition spd="slow" advTm="1848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63" y="404664"/>
            <a:ext cx="8539674" cy="60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44"/>
    </mc:Choice>
    <mc:Fallback xmlns="">
      <p:transition spd="slow" advTm="25244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63" y="404664"/>
            <a:ext cx="8590473" cy="6048672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6"/>
    </mc:Choice>
    <mc:Fallback xmlns="">
      <p:transition spd="slow" advTm="19426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013518"/>
            <a:ext cx="8283670" cy="58326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05" y="27864"/>
            <a:ext cx="84963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81"/>
    </mc:Choice>
    <mc:Fallback xmlns="">
      <p:transition spd="slow" advTm="4598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980728"/>
            <a:ext cx="6840760" cy="5128067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6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0"/>
    </mc:Choice>
    <mc:Fallback xmlns="">
      <p:transition spd="slow" advTm="1791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LRmix</a:t>
            </a:r>
            <a:r>
              <a:rPr lang="cs-CZ" dirty="0"/>
              <a:t> studio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6CD444-FFD9-4EE8-A95B-AFE378CB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502" y="1371600"/>
            <a:ext cx="5698996" cy="49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26"/>
    </mc:Choice>
    <mc:Fallback xmlns="">
      <p:transition spd="slow" advTm="7532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History of Earth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When</a:t>
            </a:r>
            <a:r>
              <a:rPr lang="cs-CZ" dirty="0"/>
              <a:t> and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Earth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begin</a:t>
            </a:r>
            <a:r>
              <a:rPr lang="cs-CZ" dirty="0"/>
              <a:t>?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1AEF13-C25D-41A2-8943-478C497A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8229600" cy="3219450"/>
          </a:xfrm>
          <a:prstGeom prst="rect">
            <a:avLst/>
          </a:prstGeom>
          <a:noFill/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F96F1E8F-C030-4F4B-AD47-ED5D9483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149725"/>
            <a:ext cx="6191250" cy="1328738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Comic Sans MS" panose="030F0702030302020204" pitchFamily="66" charset="0"/>
              </a:rPr>
              <a:t>Co to je DOSTATEČNĚ VELKÝ“ ?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altLang="cs-CZ" sz="1800" b="1" dirty="0">
                <a:latin typeface="Comic Sans MS" panose="030F0702030302020204" pitchFamily="66" charset="0"/>
              </a:rPr>
              <a:t> záleží na nás, s jakou přesností chceme získat údaj o alelických frekvencích – čím větší vzorek, tím přesnější data (tzn. menší SD)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676D08-0CB9-4129-B3CD-95C38585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734050"/>
            <a:ext cx="49625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569" y="1524000"/>
            <a:ext cx="5720861" cy="4572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223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Výstup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039701-2CAD-4A1E-AB20-007E1255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210721" cy="304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2"/>
    </mc:Choice>
    <mc:Fallback xmlns="">
      <p:transition spd="slow" advTm="3388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Aktivity v rámci Dne Země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Zde uveďte přehled aktivit.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1B0DA3-462D-4457-95B9-5630B975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640763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Šíření povědomosti o Dni Země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Zde uveďte přehled nápadů.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C3A4F2-33E6-4276-B3FA-64F698FA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4248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 Země – zdroje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Zde uveďte přehled zdrojů.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1D1F3E-08BD-40C0-BE9B-A0F68230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456613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A096E19-EE6A-4939-8828-5D7EB37E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E24B78-3FE5-4AFE-804B-D054187F6D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84" y="1524000"/>
            <a:ext cx="758463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19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6EF090F-A7C4-4819-87CB-8EAA2EE3C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Proces, kdy dochází k náhodným změnám (posunu = driftu) ve frekvencích alel v dané populaci.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Není zapříčiněn selekčními tlaky.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V konečně velkých populacích může genetický drift vést k tzv. fixaci jedné z variantních alel (její frekvence dosáhne 100 %), popř. její eliminaci (frekvence dosáhne 0 %). 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B8D5AC-D8BF-4A83-B7FE-7B356BC4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u="sng" dirty="0"/>
              <a:t>Genetický drift</a:t>
            </a:r>
            <a:endParaRPr lang="cs-CZ" b="1" u="sng" dirty="0"/>
          </a:p>
        </p:txBody>
      </p:sp>
      <p:pic>
        <p:nvPicPr>
          <p:cNvPr id="4" name="Picture 5" descr="Illustration of genetic drift">
            <a:extLst>
              <a:ext uri="{FF2B5EF4-FFF2-40B4-BE49-F238E27FC236}">
                <a16:creationId xmlns:a16="http://schemas.microsoft.com/office/drawing/2014/main" id="{DFF2C396-BB90-42BD-907C-976308C6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5" y="4265612"/>
            <a:ext cx="83613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17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968</Words>
  <Application>Microsoft Office PowerPoint</Application>
  <PresentationFormat>Předvádění na obrazovce (4:3)</PresentationFormat>
  <Paragraphs>123</Paragraphs>
  <Slides>41</Slides>
  <Notes>8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Comic Sans MS</vt:lpstr>
      <vt:lpstr>Constantia</vt:lpstr>
      <vt:lpstr>Wingdings</vt:lpstr>
      <vt:lpstr>Wingdings 2</vt:lpstr>
      <vt:lpstr>Papír</vt:lpstr>
      <vt:lpstr>Interpretace profilu DNA a Baysovská statistika</vt:lpstr>
      <vt:lpstr>Člověk, pravděpodobnost a Spravedlnost v Science Café Praha </vt:lpstr>
      <vt:lpstr>Statistika a STR profilování</vt:lpstr>
      <vt:lpstr>History of Earth Day</vt:lpstr>
      <vt:lpstr>Aktivity v rámci Dne Země</vt:lpstr>
      <vt:lpstr>Šíření povědomosti o Dni Země</vt:lpstr>
      <vt:lpstr>Den Země – zdroje</vt:lpstr>
      <vt:lpstr>Prezentace aplikace PowerPoint</vt:lpstr>
      <vt:lpstr>Genetický drift</vt:lpstr>
      <vt:lpstr>Prezentace aplikace PowerPoint</vt:lpstr>
      <vt:lpstr>Prezentace aplikace PowerPoint</vt:lpstr>
      <vt:lpstr>Genetický draft</vt:lpstr>
      <vt:lpstr>Selekce na pozadí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Proč používat statistiku ve forenzní genetice ?</vt:lpstr>
      <vt:lpstr>Základní zákony pravděpodobnosti</vt:lpstr>
      <vt:lpstr>Prezentace aplikace PowerPoint</vt:lpstr>
      <vt:lpstr>Interferenční logiky</vt:lpstr>
      <vt:lpstr>Bayesovská inference</vt:lpstr>
      <vt:lpstr>Prezentace aplikace PowerPoint</vt:lpstr>
      <vt:lpstr>Mám profil DNA … a co dál?</vt:lpstr>
      <vt:lpstr>Profil jedné osoby</vt:lpstr>
      <vt:lpstr>Směs dvou osob - majorita</vt:lpstr>
      <vt:lpstr>Směs dvou osob bez rozlišení</vt:lpstr>
      <vt:lpstr>POPSTATS</vt:lpstr>
      <vt:lpstr>Dostupný program – LRmix studio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LRmix studio</vt:lpstr>
      <vt:lpstr>Prezentace aplikace PowerPoint</vt:lpstr>
      <vt:lpstr>Výstup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2018-04-25T20:15:15Z</dcterms:created>
  <dcterms:modified xsi:type="dcterms:W3CDTF">2023-04-25T14:59:57Z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