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6"/>
  </p:notesMasterIdLst>
  <p:sldIdLst>
    <p:sldId id="256" r:id="rId2"/>
    <p:sldId id="257" r:id="rId3"/>
    <p:sldId id="275" r:id="rId4"/>
    <p:sldId id="262" r:id="rId5"/>
    <p:sldId id="269" r:id="rId6"/>
    <p:sldId id="283" r:id="rId7"/>
    <p:sldId id="271" r:id="rId8"/>
    <p:sldId id="273" r:id="rId9"/>
    <p:sldId id="280" r:id="rId10"/>
    <p:sldId id="276" r:id="rId11"/>
    <p:sldId id="277" r:id="rId12"/>
    <p:sldId id="278" r:id="rId13"/>
    <p:sldId id="279" r:id="rId14"/>
    <p:sldId id="281" r:id="rId15"/>
    <p:sldId id="282" r:id="rId16"/>
    <p:sldId id="261" r:id="rId17"/>
    <p:sldId id="284" r:id="rId18"/>
    <p:sldId id="263" r:id="rId19"/>
    <p:sldId id="259" r:id="rId20"/>
    <p:sldId id="260" r:id="rId21"/>
    <p:sldId id="264" r:id="rId22"/>
    <p:sldId id="265" r:id="rId23"/>
    <p:sldId id="266" r:id="rId24"/>
    <p:sldId id="26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7T08:58:59.795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1,'20171'0,"-21189"0,4821 0,-3780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7T08:59:07.919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1,'24036'0,"-24426"0,384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7T08:59:24.701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1,'3337'0,"3248"0,-6570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7T08:59:29.636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0,'27317'0,"-27295"0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7T08:59:33.077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1,'4591'0,"-4554"0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7T09:00:45.55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0,'6717'0,"-8802"0,18272 0,-16172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7T09:00:52.285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1,'8120'0,"-8089"0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7T09:01:38.818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1,'14737'0,"-14713"0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7T09:01:50.270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1,'3766'0,"-3734"0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3C8B2-9AB7-44FB-9403-D47A62D71A8C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FFE2B-0F69-452F-A4EF-016DC4ED66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130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FFE2B-0F69-452F-A4EF-016DC4ED66F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695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603B-0326-450E-A910-E27D2B27F942}" type="datetime1">
              <a:rPr lang="cs-CZ" smtClean="0"/>
              <a:t>08.11.2023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Téma práce které je dlouhé, ale chci, aby si ho lidi pamatovali a mohli se k němu vrátit… Úvod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56C-89AD-410B-87DE-FA38D35D23B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07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80D9-841B-4A66-B54F-29F88ED46433}" type="datetime1">
              <a:rPr lang="cs-CZ" smtClean="0"/>
              <a:t>08.11.2023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Téma práce které je dlouhé, ale chci, aby si ho lidi pamatovali a mohli se k němu vrátit… Úvod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56C-89AD-410B-87DE-FA38D35D23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509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43D7-87C5-47FA-A7E5-F4E3B0C70B51}" type="datetime1">
              <a:rPr lang="cs-CZ" smtClean="0"/>
              <a:t>08.11.2023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Téma práce které je dlouhé, ale chci, aby si ho lidi pamatovali a mohli se k němu vrátit… Úvod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56C-89AD-410B-87DE-FA38D35D23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16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52FE3-5173-45EF-A0D4-DFFD378AFF75}" type="datetime1">
              <a:rPr lang="cs-CZ" smtClean="0"/>
              <a:t>08.11.2023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Téma práce které je dlouhé, ale chci, aby si ho lidi pamatovali a mohli se k němu vrátit… Úvod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56C-89AD-410B-87DE-FA38D35D23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153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25BA-8405-4555-99F8-5FCD2DC8DF44}" type="datetime1">
              <a:rPr lang="cs-CZ" smtClean="0"/>
              <a:t>08.11.2023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Téma práce které je dlouhé, ale chci, aby si ho lidi pamatovali a mohli se k němu vrátit… Úvod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56C-89AD-410B-87DE-FA38D35D23B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172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D59D-CAEB-45A2-8084-964DD7C1407D}" type="datetime1">
              <a:rPr lang="cs-CZ" smtClean="0"/>
              <a:t>08.11.2023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Téma práce které je dlouhé, ale chci, aby si ho lidi pamatovali a mohli se k němu vrátit… Úvod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56C-89AD-410B-87DE-FA38D35D23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23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4BC9-B094-49E5-908A-50CA8D667FE7}" type="datetime1">
              <a:rPr lang="cs-CZ" smtClean="0"/>
              <a:t>08.11.2023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Téma práce které je dlouhé, ale chci, aby si ho lidi pamatovali a mohli se k němu vrátit… Úvod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56C-89AD-410B-87DE-FA38D35D23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28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454A-FB1C-4458-8223-27ECB3AD7133}" type="datetime1">
              <a:rPr lang="cs-CZ" smtClean="0"/>
              <a:t>08.11.2023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Téma práce které je dlouhé, ale chci, aby si ho lidi pamatovali a mohli se k němu vrátit… Úvod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56C-89AD-410B-87DE-FA38D35D23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357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1B22-48AC-4D92-A343-1DB29E994633}" type="datetime1">
              <a:rPr lang="cs-CZ" smtClean="0"/>
              <a:t>08.11.2023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cs-CZ"/>
              <a:t>Téma práce které je dlouhé, ale chci, aby si ho lidi pamatovali a mohli se k němu vrátit… Úvod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56C-89AD-410B-87DE-FA38D35D23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492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FD952A5-7BDD-4E53-AF30-51753AA2FA8D}" type="datetime1">
              <a:rPr lang="cs-CZ" smtClean="0"/>
              <a:t>08.11.2023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Téma práce které je dlouhé, ale chci, aby si ho lidi pamatovali a mohli se k němu vrátit… Úvod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09B56C-89AD-410B-87DE-FA38D35D23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895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B6FA-D161-4A07-BA04-14CF6723665A}" type="datetime1">
              <a:rPr lang="cs-CZ" smtClean="0"/>
              <a:t>08.11.2023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Téma práce které je dlouhé, ale chci, aby si ho lidi pamatovali a mohli se k němu vrátit… Úvod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56C-89AD-410B-87DE-FA38D35D23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855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1D66836-1618-45E4-B8BA-29B30C50045F}" type="datetime1">
              <a:rPr lang="cs-CZ" smtClean="0"/>
              <a:t>08.11.2023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Téma práce které je dlouhé, ale chci, aby si ho lidi pamatovali a mohli se k němu vrátit… Úvod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09B56C-89AD-410B-87DE-FA38D35D23B2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15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10.sv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10.sv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.muni.cz/student/3536-umeni-prezentace-a-jak-na-to" TargetMode="External"/><Relationship Id="rId2" Type="http://schemas.openxmlformats.org/officeDocument/2006/relationships/hyperlink" Target="http://is.muni.cz/th/xxx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24slides.com/presentbetter/bad-powerpoint-examples-you-should-avoid" TargetMode="External"/><Relationship Id="rId5" Type="http://schemas.openxmlformats.org/officeDocument/2006/relationships/hyperlink" Target="https://www.trentu.ca/academicskills/how-guides/how-write-university/how-approach-any-assignment/creating-effective-powerpoint-slides" TargetMode="External"/><Relationship Id="rId4" Type="http://schemas.openxmlformats.org/officeDocument/2006/relationships/hyperlink" Target="https://www.em.muni.cz/student/5046-8-rad-jak-spravne-prezentovat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zfZuVsIQMk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aQX75L4bTQ?feature=oembed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8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70.png"/><Relationship Id="rId4" Type="http://schemas.openxmlformats.org/officeDocument/2006/relationships/image" Target="../media/image140.png"/><Relationship Id="rId9" Type="http://schemas.openxmlformats.org/officeDocument/2006/relationships/customXml" Target="../ink/ink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customXml" Target="../ink/ink7.xml"/><Relationship Id="rId4" Type="http://schemas.openxmlformats.org/officeDocument/2006/relationships/image" Target="../media/image2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customXml" Target="../ink/ink9.xml"/><Relationship Id="rId4" Type="http://schemas.openxmlformats.org/officeDocument/2006/relationships/image" Target="../media/image27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F6392-5A93-1A0F-517A-342165FF47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Jak (ne)přednášet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A40D0A7-0B7B-F49B-C2CC-B5BB7FD291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Bakalářský a diplomový seminář</a:t>
            </a:r>
          </a:p>
          <a:p>
            <a:r>
              <a:rPr lang="cs-CZ" dirty="0"/>
              <a:t>K. </a:t>
            </a:r>
            <a:r>
              <a:rPr lang="cs-CZ" dirty="0" err="1"/>
              <a:t>tomanová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685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, kresba, ilustrace, Kreslený film&#10;&#10;Popis byl vytvořen automaticky">
            <a:extLst>
              <a:ext uri="{FF2B5EF4-FFF2-40B4-BE49-F238E27FC236}">
                <a16:creationId xmlns:a16="http://schemas.microsoft.com/office/drawing/2014/main" id="{1BF0EF83-6A67-CB31-19CC-70ACB9D44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309" y="457607"/>
            <a:ext cx="3409104" cy="2556827"/>
          </a:xfrm>
          <a:prstGeom prst="rect">
            <a:avLst/>
          </a:prstGeom>
        </p:spPr>
      </p:pic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DA495459-46FB-958F-ED61-C829BB458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7" y="457608"/>
            <a:ext cx="5113656" cy="2556828"/>
          </a:xfr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607318E-0ACC-7772-DE90-82590A6A4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151" y="3104318"/>
            <a:ext cx="5691424" cy="318719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295E666-FE32-6A33-D124-AC069157B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559" y="3182704"/>
            <a:ext cx="2093871" cy="2848698"/>
          </a:xfrm>
          <a:prstGeom prst="rect">
            <a:avLst/>
          </a:prstGeom>
        </p:spPr>
      </p:pic>
      <p:pic>
        <p:nvPicPr>
          <p:cNvPr id="2" name="Grafický objekt 1" descr="Obrys usmívajícího se obličeje se souvislou výplní">
            <a:extLst>
              <a:ext uri="{FF2B5EF4-FFF2-40B4-BE49-F238E27FC236}">
                <a16:creationId xmlns:a16="http://schemas.microsoft.com/office/drawing/2014/main" id="{A59C0393-DD65-F357-90AB-C19939F8C4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70923" y="4435539"/>
            <a:ext cx="852897" cy="852897"/>
          </a:xfrm>
          <a:prstGeom prst="rect">
            <a:avLst/>
          </a:prstGeom>
        </p:spPr>
      </p:pic>
      <p:pic>
        <p:nvPicPr>
          <p:cNvPr id="3" name="Grafický objekt 2" descr="Obrys rozzlobeného obličeje se souvislou výplní">
            <a:extLst>
              <a:ext uri="{FF2B5EF4-FFF2-40B4-BE49-F238E27FC236}">
                <a16:creationId xmlns:a16="http://schemas.microsoft.com/office/drawing/2014/main" id="{91A56C70-6186-5BD1-ED7F-C9C2B732D8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70923" y="3582642"/>
            <a:ext cx="852897" cy="852897"/>
          </a:xfrm>
          <a:prstGeom prst="rect">
            <a:avLst/>
          </a:prstGeom>
        </p:spPr>
      </p:pic>
      <p:pic>
        <p:nvPicPr>
          <p:cNvPr id="4" name="Grafický objekt 3" descr="Obrys rozzlobeného obličeje se souvislou výplní">
            <a:extLst>
              <a:ext uri="{FF2B5EF4-FFF2-40B4-BE49-F238E27FC236}">
                <a16:creationId xmlns:a16="http://schemas.microsoft.com/office/drawing/2014/main" id="{F4C793B9-8F4A-E681-1A24-0304216454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4085" y="2488746"/>
            <a:ext cx="615572" cy="615572"/>
          </a:xfrm>
          <a:prstGeom prst="rect">
            <a:avLst/>
          </a:prstGeom>
        </p:spPr>
      </p:pic>
      <p:pic>
        <p:nvPicPr>
          <p:cNvPr id="5" name="Grafický objekt 4" descr="Obrys rozzlobeného obličeje se souvislou výplní">
            <a:extLst>
              <a:ext uri="{FF2B5EF4-FFF2-40B4-BE49-F238E27FC236}">
                <a16:creationId xmlns:a16="http://schemas.microsoft.com/office/drawing/2014/main" id="{F0227C9E-4108-1D42-4BFB-3092AFD2D3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53993" y="618383"/>
            <a:ext cx="615572" cy="615572"/>
          </a:xfrm>
          <a:prstGeom prst="rect">
            <a:avLst/>
          </a:prstGeom>
        </p:spPr>
      </p:pic>
      <p:pic>
        <p:nvPicPr>
          <p:cNvPr id="6" name="Grafický objekt 5" descr="Obrys rozzlobeného obličeje se souvislou výplní">
            <a:extLst>
              <a:ext uri="{FF2B5EF4-FFF2-40B4-BE49-F238E27FC236}">
                <a16:creationId xmlns:a16="http://schemas.microsoft.com/office/drawing/2014/main" id="{C2698773-683E-F7D4-A35C-4C9040476F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0167" y="5203732"/>
            <a:ext cx="615572" cy="615572"/>
          </a:xfrm>
          <a:prstGeom prst="rect">
            <a:avLst/>
          </a:prstGeom>
        </p:spPr>
      </p:pic>
      <p:pic>
        <p:nvPicPr>
          <p:cNvPr id="8" name="Grafický objekt 7" descr="Obrys usmívajícího se obličeje se souvislou výplní">
            <a:extLst>
              <a:ext uri="{FF2B5EF4-FFF2-40B4-BE49-F238E27FC236}">
                <a16:creationId xmlns:a16="http://schemas.microsoft.com/office/drawing/2014/main" id="{AE5C826E-D43C-39BB-8EFB-3C912603C5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4085" y="1873174"/>
            <a:ext cx="615572" cy="615572"/>
          </a:xfrm>
          <a:prstGeom prst="rect">
            <a:avLst/>
          </a:prstGeom>
        </p:spPr>
      </p:pic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395A4C91-2335-E421-DFA5-8F62CB5B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7491" y="6459785"/>
            <a:ext cx="6301498" cy="365125"/>
          </a:xfrm>
        </p:spPr>
        <p:txBody>
          <a:bodyPr/>
          <a:lstStyle/>
          <a:p>
            <a:r>
              <a:rPr lang="cs-CZ" dirty="0"/>
              <a:t>Pořád můžu mít Téma práce které je dlouhé, ale chci, aby si ho lidi pamatovali a mohli se k němu vrátit… Úvod</a:t>
            </a:r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C2077C7D-2244-F9CB-D940-872C5653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56C-89AD-410B-87DE-FA38D35D23B2}" type="slidenum">
              <a:rPr lang="cs-CZ" smtClean="0"/>
              <a:t>10</a:t>
            </a:fld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493438B-C573-F9DF-2C67-DBFAC4CF27F2}"/>
              </a:ext>
            </a:extLst>
          </p:cNvPr>
          <p:cNvSpPr txBox="1"/>
          <p:nvPr/>
        </p:nvSpPr>
        <p:spPr>
          <a:xfrm>
            <a:off x="9523154" y="4626947"/>
            <a:ext cx="2198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+ zdroje! (zvlášť u článků)</a:t>
            </a:r>
          </a:p>
        </p:txBody>
      </p:sp>
    </p:spTree>
    <p:extLst>
      <p:ext uri="{BB962C8B-B14F-4D97-AF65-F5344CB8AC3E}">
        <p14:creationId xmlns:p14="http://schemas.microsoft.com/office/powerpoint/2010/main" val="3808383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snímek obrazovky, diagram, origami, design&#10;&#10;Popis byl vytvořen automaticky">
            <a:extLst>
              <a:ext uri="{FF2B5EF4-FFF2-40B4-BE49-F238E27FC236}">
                <a16:creationId xmlns:a16="http://schemas.microsoft.com/office/drawing/2014/main" id="{3FA06B08-2F11-2141-0F41-91EA81649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163" y="3615515"/>
            <a:ext cx="7028873" cy="254180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AAA6B4F-C4D5-3CB1-9A47-618580401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17324"/>
          </a:xfrm>
        </p:spPr>
        <p:txBody>
          <a:bodyPr/>
          <a:lstStyle/>
          <a:p>
            <a:r>
              <a:rPr lang="cs-CZ" dirty="0"/>
              <a:t>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740A5E-B368-F50D-B897-9589EA1C1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109" y="1845734"/>
            <a:ext cx="6027158" cy="4023360"/>
          </a:xfrm>
        </p:spPr>
        <p:txBody>
          <a:bodyPr/>
          <a:lstStyle/>
          <a:p>
            <a:r>
              <a:rPr lang="cs-CZ" dirty="0"/>
              <a:t> </a:t>
            </a:r>
            <a:r>
              <a:rPr lang="cs-CZ" sz="2800" dirty="0"/>
              <a:t>ELISA, WB, barvení, … - k čemu konkrétně jsme použili? </a:t>
            </a:r>
          </a:p>
          <a:p>
            <a:r>
              <a:rPr lang="cs-CZ" sz="2800" dirty="0"/>
              <a:t>Při </a:t>
            </a:r>
            <a:r>
              <a:rPr lang="cs-CZ" sz="2800" u="sng" dirty="0"/>
              <a:t>písíárku</a:t>
            </a:r>
            <a:r>
              <a:rPr lang="cs-CZ" sz="2800" dirty="0"/>
              <a:t> jsme </a:t>
            </a:r>
            <a:r>
              <a:rPr lang="cs-CZ" sz="2800" u="sng" dirty="0"/>
              <a:t>to</a:t>
            </a:r>
            <a:r>
              <a:rPr lang="cs-CZ" sz="2800" dirty="0"/>
              <a:t> dali </a:t>
            </a:r>
            <a:r>
              <a:rPr lang="cs-CZ" sz="2800" u="sng" dirty="0"/>
              <a:t>washovat</a:t>
            </a:r>
            <a:r>
              <a:rPr lang="cs-CZ" sz="2800" dirty="0"/>
              <a:t>…</a:t>
            </a:r>
          </a:p>
          <a:p>
            <a:endParaRPr lang="cs-CZ" sz="2000" dirty="0"/>
          </a:p>
          <a:p>
            <a:r>
              <a:rPr lang="cs-CZ" dirty="0"/>
              <a:t>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D0B9AC0-28E1-7996-8F29-AF98BADD2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39" y="3615045"/>
            <a:ext cx="5056615" cy="2495394"/>
          </a:xfrm>
          <a:prstGeom prst="rect">
            <a:avLst/>
          </a:prstGeom>
        </p:spPr>
      </p:pic>
      <p:pic>
        <p:nvPicPr>
          <p:cNvPr id="11" name="Grafický objekt 10" descr="Obrys rozzlobeného obličeje se souvislou výplní">
            <a:extLst>
              <a:ext uri="{FF2B5EF4-FFF2-40B4-BE49-F238E27FC236}">
                <a16:creationId xmlns:a16="http://schemas.microsoft.com/office/drawing/2014/main" id="{D719010A-E351-36AC-CE38-712F2D8B55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316" y="2686428"/>
            <a:ext cx="615572" cy="615572"/>
          </a:xfrm>
          <a:prstGeom prst="rect">
            <a:avLst/>
          </a:prstGeom>
        </p:spPr>
      </p:pic>
      <p:pic>
        <p:nvPicPr>
          <p:cNvPr id="12" name="Grafický objekt 11" descr="Obrys rozzlobeného obličeje se souvislou výplní">
            <a:extLst>
              <a:ext uri="{FF2B5EF4-FFF2-40B4-BE49-F238E27FC236}">
                <a16:creationId xmlns:a16="http://schemas.microsoft.com/office/drawing/2014/main" id="{C7D5EB71-63B8-47A1-3A5F-BB5ABD1EB2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530" y="3429000"/>
            <a:ext cx="615572" cy="615572"/>
          </a:xfrm>
          <a:prstGeom prst="rect">
            <a:avLst/>
          </a:prstGeom>
        </p:spPr>
      </p:pic>
      <p:pic>
        <p:nvPicPr>
          <p:cNvPr id="13" name="Grafický objekt 12" descr="Obrys usmívajícího se obličeje se souvislou výplní">
            <a:extLst>
              <a:ext uri="{FF2B5EF4-FFF2-40B4-BE49-F238E27FC236}">
                <a16:creationId xmlns:a16="http://schemas.microsoft.com/office/drawing/2014/main" id="{EB836574-9DAA-DFCD-53BF-08072103C5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44046" y="3393437"/>
            <a:ext cx="852897" cy="852897"/>
          </a:xfrm>
          <a:prstGeom prst="rect">
            <a:avLst/>
          </a:prstGeom>
        </p:spPr>
      </p:pic>
      <p:sp>
        <p:nvSpPr>
          <p:cNvPr id="14" name="Zástupný symbol pro zápatí 13">
            <a:extLst>
              <a:ext uri="{FF2B5EF4-FFF2-40B4-BE49-F238E27FC236}">
                <a16:creationId xmlns:a16="http://schemas.microsoft.com/office/drawing/2014/main" id="{982181C3-25E6-BB30-900E-B07D7F91A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3311" y="6459785"/>
            <a:ext cx="8417147" cy="365125"/>
          </a:xfrm>
        </p:spPr>
        <p:txBody>
          <a:bodyPr/>
          <a:lstStyle/>
          <a:p>
            <a:r>
              <a:rPr lang="cs-CZ" dirty="0"/>
              <a:t>	 pořád téma, pokud uznám za vhodné …. metody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47A25CCC-AE0F-7C6B-405E-AEC90E4B5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56C-89AD-410B-87DE-FA38D35D23B2}" type="slidenum">
              <a:rPr lang="cs-CZ" smtClean="0"/>
              <a:t>11</a:t>
            </a:fld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F2D8F8F0-509C-E64F-801E-AE3271D9EA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9267" y="793439"/>
            <a:ext cx="4913745" cy="251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37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ABA04C-5336-0FB4-782C-BCEFC6971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791" y="228471"/>
            <a:ext cx="10058400" cy="830997"/>
          </a:xfrm>
        </p:spPr>
        <p:txBody>
          <a:bodyPr>
            <a:normAutofit/>
          </a:bodyPr>
          <a:lstStyle/>
          <a:p>
            <a:r>
              <a:rPr lang="cs-CZ" dirty="0"/>
              <a:t>Výsledky (vs. Lokalizace DVL v buňce)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4B690C-2BC1-4D8E-ABFF-05CE93912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791" y="5079861"/>
            <a:ext cx="5940235" cy="1379924"/>
          </a:xfrm>
        </p:spPr>
        <p:txBody>
          <a:bodyPr>
            <a:normAutofit/>
          </a:bodyPr>
          <a:lstStyle/>
          <a:p>
            <a:r>
              <a:rPr lang="cs-CZ" sz="2400" dirty="0"/>
              <a:t>návodné komentáře: to nás překvapilo…; toto odpovídá očekávání, protože už víme, že když </a:t>
            </a:r>
            <a:r>
              <a:rPr lang="cs-CZ" sz="2400" i="1" dirty="0"/>
              <a:t>x</a:t>
            </a:r>
            <a:r>
              <a:rPr lang="cs-CZ" sz="2400" dirty="0"/>
              <a:t>, tak </a:t>
            </a:r>
            <a:r>
              <a:rPr lang="cs-CZ" sz="2400" i="1" dirty="0"/>
              <a:t>y; </a:t>
            </a:r>
            <a:r>
              <a:rPr lang="cs-CZ" sz="2400" dirty="0"/>
              <a:t>z literatury víme, že … )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74D521B-6FAE-0F3D-6FDF-D8E50B2D5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07" y="1059468"/>
            <a:ext cx="5940234" cy="363974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D2DC28D-55EF-DE8E-9AD8-3443C1AA8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735" y="988906"/>
            <a:ext cx="5404882" cy="5090390"/>
          </a:xfrm>
          <a:prstGeom prst="rect">
            <a:avLst/>
          </a:prstGeom>
        </p:spPr>
      </p:pic>
      <p:pic>
        <p:nvPicPr>
          <p:cNvPr id="7" name="Grafický objekt 6" descr="Obrys rozzlobeného obličeje se souvislou výplní">
            <a:extLst>
              <a:ext uri="{FF2B5EF4-FFF2-40B4-BE49-F238E27FC236}">
                <a16:creationId xmlns:a16="http://schemas.microsoft.com/office/drawing/2014/main" id="{C13A4FDB-E306-6C23-EFC1-7EAAE60ED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42451" y="3403053"/>
            <a:ext cx="615572" cy="615572"/>
          </a:xfrm>
          <a:prstGeom prst="rect">
            <a:avLst/>
          </a:prstGeom>
        </p:spPr>
      </p:pic>
      <p:pic>
        <p:nvPicPr>
          <p:cNvPr id="8" name="Grafický objekt 7" descr="Obrys usmívajícího se obličeje se souvislou výplní">
            <a:extLst>
              <a:ext uri="{FF2B5EF4-FFF2-40B4-BE49-F238E27FC236}">
                <a16:creationId xmlns:a16="http://schemas.microsoft.com/office/drawing/2014/main" id="{AFD2C8EC-B549-C29F-F5E0-6B0E2FA583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3313" y="4018625"/>
            <a:ext cx="852897" cy="852897"/>
          </a:xfrm>
          <a:prstGeom prst="rect">
            <a:avLst/>
          </a:prstGeom>
        </p:spPr>
      </p:pic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FAAFCB42-B1D9-FE55-CD7F-4AD423D8C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3549" y="6459785"/>
            <a:ext cx="6858000" cy="365125"/>
          </a:xfrm>
        </p:spPr>
        <p:txBody>
          <a:bodyPr/>
          <a:lstStyle/>
          <a:p>
            <a:r>
              <a:rPr lang="cs-CZ" dirty="0"/>
              <a:t>Téma práce které je dlouhé, ale chci, aby si ho lidi pamatovali a mohli se k němu vrátit…		 výsledky</a:t>
            </a:r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BC2D7E16-CD8C-1735-0532-F7573FD28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56C-89AD-410B-87DE-FA38D35D23B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77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5644CD-DF67-A49D-07A2-F3519C0EC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2072" y="1845734"/>
            <a:ext cx="3923607" cy="4023360"/>
          </a:xfrm>
        </p:spPr>
        <p:txBody>
          <a:bodyPr/>
          <a:lstStyle/>
          <a:p>
            <a:r>
              <a:rPr lang="cs-CZ" dirty="0"/>
              <a:t>„A tady vidíme výsledky, takže u CK1 to nevyšlo významně, u NEK2 to taky nevyšlo významně, u TTBK vidíme významnost tady a tady“… </a:t>
            </a:r>
          </a:p>
          <a:p>
            <a:endParaRPr lang="cs-CZ" dirty="0"/>
          </a:p>
          <a:p>
            <a:r>
              <a:rPr lang="cs-CZ" dirty="0"/>
              <a:t>Vs. „Jak jsme čekali, použití CK1 nevedlo k …, jako jediné funkční se ukázalo použití kinázy TTBK2. Což dává smysl, protože už víme, že zrovna ona má …./je tam a tam/….“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532DE07-F5F5-3BA9-999B-9F94E50F4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1" y="115667"/>
            <a:ext cx="5980451" cy="571277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5644958-BAB5-81E3-E24C-AA581BAC43C5}"/>
              </a:ext>
            </a:extLst>
          </p:cNvPr>
          <p:cNvSpPr txBox="1"/>
          <p:nvPr/>
        </p:nvSpPr>
        <p:spPr>
          <a:xfrm>
            <a:off x="304801" y="5802772"/>
            <a:ext cx="812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i="0" u="none" strike="noStrike" baseline="0" dirty="0">
                <a:latin typeface="Times New Roman" panose="02020603050405020304" pitchFamily="18" charset="0"/>
              </a:rPr>
              <a:t>Obr. XY 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Effects of DVL-associated kinases on DVL3 subcellular localization</a:t>
            </a:r>
            <a:endParaRPr lang="cs-CZ" sz="1800" b="1" i="0" u="none" strike="noStrike" baseline="0" dirty="0">
              <a:latin typeface="Times New Roman" panose="02020603050405020304" pitchFamily="18" charset="0"/>
            </a:endParaRPr>
          </a:p>
          <a:p>
            <a:r>
              <a:rPr lang="cs-CZ" dirty="0" err="1"/>
              <a:t>Dipl</a:t>
            </a:r>
            <a:r>
              <a:rPr lang="cs-CZ" dirty="0"/>
              <a:t>. práce M. Micka</a:t>
            </a:r>
          </a:p>
        </p:txBody>
      </p:sp>
      <p:pic>
        <p:nvPicPr>
          <p:cNvPr id="7" name="Grafický objekt 6" descr="Obrys usmívajícího se obličeje se souvislou výplní">
            <a:extLst>
              <a:ext uri="{FF2B5EF4-FFF2-40B4-BE49-F238E27FC236}">
                <a16:creationId xmlns:a16="http://schemas.microsoft.com/office/drawing/2014/main" id="{6FED32D9-7A75-3B23-C258-2ECE4EDDA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48002" y="4391336"/>
            <a:ext cx="852897" cy="852897"/>
          </a:xfrm>
          <a:prstGeom prst="rect">
            <a:avLst/>
          </a:prstGeom>
        </p:spPr>
      </p:pic>
      <p:pic>
        <p:nvPicPr>
          <p:cNvPr id="8" name="Grafický objekt 7" descr="Obrys rozzlobeného obličeje se souvislou výplní">
            <a:extLst>
              <a:ext uri="{FF2B5EF4-FFF2-40B4-BE49-F238E27FC236}">
                <a16:creationId xmlns:a16="http://schemas.microsoft.com/office/drawing/2014/main" id="{359532F3-3757-108B-CC84-3D9C21043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48002" y="2216726"/>
            <a:ext cx="852897" cy="852897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B441FF89-2F2F-9EF7-58B1-9A7119295BF0}"/>
              </a:ext>
            </a:extLst>
          </p:cNvPr>
          <p:cNvSpPr/>
          <p:nvPr/>
        </p:nvSpPr>
        <p:spPr>
          <a:xfrm>
            <a:off x="2041237" y="2761674"/>
            <a:ext cx="1228436" cy="26046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1F3AB952-EAF9-48F2-BD2A-09BFEDCFE217}"/>
              </a:ext>
            </a:extLst>
          </p:cNvPr>
          <p:cNvSpPr/>
          <p:nvPr/>
        </p:nvSpPr>
        <p:spPr>
          <a:xfrm>
            <a:off x="3396626" y="2761674"/>
            <a:ext cx="1228436" cy="26046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4BEA358E-A118-109A-8821-CE3FDD255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4911" y="6459785"/>
            <a:ext cx="6184078" cy="365125"/>
          </a:xfrm>
        </p:spPr>
        <p:txBody>
          <a:bodyPr/>
          <a:lstStyle/>
          <a:p>
            <a:r>
              <a:rPr lang="cs-CZ" dirty="0"/>
              <a:t>Téma práce které je dlouhé, ale chci, aby si ho lidi pamatovali a mohli se k němu vrátit… 		výsledky</a:t>
            </a:r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1B3E7AB5-E740-3FF3-AE6E-155CD199D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56C-89AD-410B-87DE-FA38D35D23B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26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1FB3C9-25BC-772D-E7E4-BEF5E2CC6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 (vs. Jaké faktory vedou ke </a:t>
            </a:r>
            <a:r>
              <a:rPr lang="cs-CZ" dirty="0" err="1"/>
              <a:t>kardiomyogenezi</a:t>
            </a:r>
            <a:r>
              <a:rPr lang="cs-CZ" dirty="0"/>
              <a:t>?)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801F77-20F9-EFFB-5A00-51DAACC81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 Na co jsem přišel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 S čím jsou mé výsledky v souladu, jak to zapadá do kontextu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 Které otázky to ještě vzbuzuje, kam se výzkum ubírá?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 Co je třeba ještě udělat?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834CCE4-A374-D492-B329-1CA5341F9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0783" y="6459785"/>
            <a:ext cx="7108206" cy="365125"/>
          </a:xfrm>
        </p:spPr>
        <p:txBody>
          <a:bodyPr/>
          <a:lstStyle/>
          <a:p>
            <a:r>
              <a:rPr lang="cs-CZ" dirty="0"/>
              <a:t>Téma práce které je dlouhé, ale chci, aby si ho lidi pamatovali a mohli se k němu vrátit… 		závěr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8655A2C-8CF3-8682-D140-4DF8EA784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56C-89AD-410B-87DE-FA38D35D23B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1538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6BD23-6F3C-70C4-9200-951C5BA12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Poděkování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9E50AC-FBFE-0DA7-E813-261777198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Laboratoři, publiku, … </a:t>
            </a:r>
          </a:p>
          <a:p>
            <a:r>
              <a:rPr lang="cs-CZ" sz="2800" dirty="0"/>
              <a:t>Výzva k otázkám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FFC3D8-8E36-FDA1-CEA6-D30232ECD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Téma práce které je dlouhé, ale chci, aby si ho lidi pamatovali a mohli se k němu vrátit… Úvod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73D852E-D553-A639-95EF-D650251DE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56C-89AD-410B-87DE-FA38D35D23B2}" type="slidenum">
              <a:rPr lang="cs-CZ" smtClean="0"/>
              <a:t>15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27EA64B-6E2A-2840-F0BA-682AF0C09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210" y="988906"/>
            <a:ext cx="7491816" cy="499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37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3451DB-44FF-AF9B-BB1F-124DCEE2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7675A8-0577-DF7D-EBF4-6F06F3D08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13433"/>
          </a:xfrm>
        </p:spPr>
        <p:txBody>
          <a:bodyPr>
            <a:normAutofit fontScale="92500" lnSpcReduction="20000"/>
          </a:bodyPr>
          <a:lstStyle/>
          <a:p>
            <a:r>
              <a:rPr lang="cs-CZ" sz="3000" dirty="0"/>
              <a:t>Seznam článků, ze kterých jsem čerpal/a obrázky, schémata</a:t>
            </a:r>
          </a:p>
          <a:p>
            <a:r>
              <a:rPr lang="cs-CZ" sz="3000" dirty="0"/>
              <a:t>Pro zájemce o relevantní literaturu, možno skrýt až za poděkování</a:t>
            </a:r>
          </a:p>
          <a:p>
            <a:r>
              <a:rPr lang="cs-CZ" sz="3000" b="1" dirty="0"/>
              <a:t>Formát citací jako v diplomce</a:t>
            </a:r>
            <a:r>
              <a:rPr lang="cs-CZ" sz="3000" dirty="0"/>
              <a:t>: Autoři, Článek, rok, časopis, … DOI</a:t>
            </a:r>
          </a:p>
          <a:p>
            <a:r>
              <a:rPr lang="cs-CZ" sz="1900" dirty="0"/>
              <a:t>ŠTEFKOVÁ Kateřina, </a:t>
            </a:r>
            <a:r>
              <a:rPr lang="cs-CZ" sz="1900" i="1" dirty="0"/>
              <a:t>Alkalická fosfatáza v diferenciaci embryonálních kmenových buněk</a:t>
            </a:r>
            <a:r>
              <a:rPr lang="cs-CZ" sz="1900" dirty="0"/>
              <a:t>. Brno, 2009. Diplomová práce. Masarykova Univerzita, </a:t>
            </a:r>
            <a:r>
              <a:rPr lang="cs-CZ" sz="1900" dirty="0" err="1"/>
              <a:t>PřF</a:t>
            </a:r>
            <a:r>
              <a:rPr lang="cs-CZ" sz="1900" dirty="0"/>
              <a:t>. Dostupné z </a:t>
            </a:r>
            <a:r>
              <a:rPr lang="cs-CZ" sz="1900" dirty="0">
                <a:hlinkClick r:id="rId2"/>
              </a:rPr>
              <a:t>http://is.muni.cz/th/</a:t>
            </a:r>
            <a:r>
              <a:rPr lang="cs-CZ" sz="1900" dirty="0" err="1">
                <a:hlinkClick r:id="rId2"/>
              </a:rPr>
              <a:t>xxxx</a:t>
            </a:r>
            <a:r>
              <a:rPr lang="cs-CZ" sz="1900" dirty="0"/>
              <a:t>.</a:t>
            </a:r>
          </a:p>
          <a:p>
            <a:r>
              <a:rPr lang="cs-CZ" sz="1900" dirty="0"/>
              <a:t>MICKA Miroslav, </a:t>
            </a:r>
            <a:r>
              <a:rPr lang="cs-CZ" sz="1900" i="1" dirty="0"/>
              <a:t>Vztah mezi post-translačními modifikacemi a funkcí u proteinů </a:t>
            </a:r>
            <a:r>
              <a:rPr lang="cs-CZ" sz="1900" i="1" dirty="0" err="1"/>
              <a:t>Wnt</a:t>
            </a:r>
            <a:r>
              <a:rPr lang="cs-CZ" sz="1900" i="1" dirty="0"/>
              <a:t> dráhy. </a:t>
            </a:r>
            <a:r>
              <a:rPr lang="cs-CZ" sz="1900" dirty="0"/>
              <a:t>Brno,</a:t>
            </a:r>
            <a:r>
              <a:rPr lang="cs-CZ" sz="1900" i="1" dirty="0"/>
              <a:t> </a:t>
            </a:r>
            <a:r>
              <a:rPr lang="cs-CZ" sz="1900" dirty="0"/>
              <a:t>2020. Diplomová práce. Masarykova univerzita, </a:t>
            </a:r>
            <a:r>
              <a:rPr lang="cs-CZ" sz="1900" dirty="0" err="1"/>
              <a:t>PřF</a:t>
            </a:r>
            <a:r>
              <a:rPr lang="cs-CZ" sz="1900" dirty="0"/>
              <a:t>. Dostupné z </a:t>
            </a:r>
            <a:r>
              <a:rPr lang="cs-CZ" sz="1900" dirty="0">
                <a:hlinkClick r:id="rId2"/>
              </a:rPr>
              <a:t>http://is.muni.cz/th/xxxx</a:t>
            </a:r>
            <a:endParaRPr lang="cs-CZ" sz="1900" dirty="0"/>
          </a:p>
          <a:p>
            <a:r>
              <a:rPr lang="cs-CZ" sz="1900" dirty="0"/>
              <a:t>Pelcová Martina, </a:t>
            </a:r>
            <a:r>
              <a:rPr lang="cs-CZ" sz="1900" i="1" dirty="0"/>
              <a:t>Umění prezentace a jak na to</a:t>
            </a:r>
            <a:r>
              <a:rPr lang="cs-CZ" sz="1900" dirty="0"/>
              <a:t>. Magazín M [online časopis], 2013. Dostupné z </a:t>
            </a:r>
            <a:r>
              <a:rPr lang="cs-CZ" sz="1900" dirty="0">
                <a:hlinkClick r:id="rId3"/>
              </a:rPr>
              <a:t>https://www.em.muni.cz/student/3536-umeni-prezentace-a-jak-na-to</a:t>
            </a:r>
            <a:r>
              <a:rPr lang="cs-CZ" sz="1900" dirty="0"/>
              <a:t>, cit. 7. 11. 2023</a:t>
            </a:r>
          </a:p>
          <a:p>
            <a:r>
              <a:rPr lang="cs-CZ" sz="1900" dirty="0"/>
              <a:t>Osm tipů Jak prezentovat - </a:t>
            </a:r>
            <a:r>
              <a:rPr lang="cs-CZ" sz="1900" dirty="0">
                <a:hlinkClick r:id="rId4"/>
              </a:rPr>
              <a:t>https://www.em.muni.cz/student/5046-8-rad-jak-spravne-prezentovat</a:t>
            </a:r>
            <a:endParaRPr lang="cs-CZ" sz="1900" dirty="0"/>
          </a:p>
          <a:p>
            <a:r>
              <a:rPr lang="cs-CZ" sz="1900" dirty="0"/>
              <a:t>Tipy od University </a:t>
            </a:r>
            <a:r>
              <a:rPr lang="cs-CZ" sz="1900" dirty="0" err="1"/>
              <a:t>of</a:t>
            </a:r>
            <a:r>
              <a:rPr lang="cs-CZ" sz="1900" dirty="0"/>
              <a:t> </a:t>
            </a:r>
            <a:r>
              <a:rPr lang="cs-CZ" sz="1900" dirty="0" err="1"/>
              <a:t>Trent</a:t>
            </a:r>
            <a:r>
              <a:rPr lang="cs-CZ" sz="1900" dirty="0"/>
              <a:t>: </a:t>
            </a:r>
            <a:r>
              <a:rPr lang="cs-CZ" sz="1900" dirty="0">
                <a:hlinkClick r:id="rId5"/>
              </a:rPr>
              <a:t>https://www.trentu.ca/academicskills/how-guides/how-write-university/how-approach-any-assignment/creating-effective-powerpoint-slides</a:t>
            </a:r>
            <a:endParaRPr lang="cs-CZ" sz="1900" dirty="0"/>
          </a:p>
          <a:p>
            <a:r>
              <a:rPr lang="cs-CZ" sz="1900" dirty="0" err="1"/>
              <a:t>Bad</a:t>
            </a:r>
            <a:r>
              <a:rPr lang="cs-CZ" sz="1900" dirty="0"/>
              <a:t> </a:t>
            </a:r>
            <a:r>
              <a:rPr lang="cs-CZ" sz="1900" dirty="0" err="1"/>
              <a:t>presentation</a:t>
            </a:r>
            <a:r>
              <a:rPr lang="cs-CZ" sz="1900" dirty="0"/>
              <a:t> - </a:t>
            </a:r>
            <a:r>
              <a:rPr lang="cs-CZ" sz="1900" dirty="0">
                <a:hlinkClick r:id="rId6"/>
              </a:rPr>
              <a:t>https://24slides.com/presentbetter/bad-powerpoint-examples-you-should-avoid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4174595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AC7E63-D5BC-AB26-DC89-D938CCD73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oponentů + předtuchy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CCCA36-21F9-FE88-BBC3-6E7E9F25F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952" y="1947334"/>
            <a:ext cx="10058400" cy="4023360"/>
          </a:xfrm>
        </p:spPr>
        <p:txBody>
          <a:bodyPr>
            <a:normAutofit/>
          </a:bodyPr>
          <a:lstStyle/>
          <a:p>
            <a:r>
              <a:rPr lang="cs-CZ" sz="3200" dirty="0"/>
              <a:t>Otázka oponenta (stručně) + odpověď – co otázka, to slide</a:t>
            </a:r>
          </a:p>
          <a:p>
            <a:endParaRPr lang="cs-CZ" sz="3200" dirty="0"/>
          </a:p>
          <a:p>
            <a:r>
              <a:rPr lang="cs-CZ" sz="3200" dirty="0"/>
              <a:t>Relevantní detailní schémata, další výsledky, grafy, … </a:t>
            </a:r>
          </a:p>
        </p:txBody>
      </p:sp>
    </p:spTree>
    <p:extLst>
      <p:ext uri="{BB962C8B-B14F-4D97-AF65-F5344CB8AC3E}">
        <p14:creationId xmlns:p14="http://schemas.microsoft.com/office/powerpoint/2010/main" val="2670149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667D76-647F-E399-3CA7-823444E82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Těžko na cvičišti…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ABD95B-F75E-2ECE-52C2-C1D124D50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Kdo chce zapálit, musí sám hořet</a:t>
            </a:r>
          </a:p>
          <a:p>
            <a:r>
              <a:rPr lang="cs-CZ" sz="2400" dirty="0"/>
              <a:t>Opakování matka moudrosti</a:t>
            </a:r>
          </a:p>
          <a:p>
            <a:r>
              <a:rPr lang="cs-CZ" sz="2400" dirty="0"/>
              <a:t>Trénink dělá mistra</a:t>
            </a:r>
          </a:p>
          <a:p>
            <a:endParaRPr lang="cs-CZ" sz="2400" dirty="0"/>
          </a:p>
          <a:p>
            <a:r>
              <a:rPr lang="cs-CZ" sz="2400" dirty="0"/>
              <a:t>Zpětná vazba je dobrý sluha, ale zlý pán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01A210C-04C7-66CA-6DC6-3FC395463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872" y="4501197"/>
            <a:ext cx="8410575" cy="15335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E0597F1-B8CC-E751-90E3-504BBE21D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050" y="681037"/>
            <a:ext cx="33337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32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1A137B-6353-714E-947D-C53A648F4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450757"/>
          </a:xfrm>
        </p:spPr>
        <p:txBody>
          <a:bodyPr/>
          <a:lstStyle/>
          <a:p>
            <a:r>
              <a:rPr lang="cs-CZ" dirty="0"/>
              <a:t>Instruktážní video ČSO</a:t>
            </a:r>
          </a:p>
        </p:txBody>
      </p:sp>
      <p:pic>
        <p:nvPicPr>
          <p:cNvPr id="8" name="Online médium 7" title="Jak nemá vypadat přednáška na konferenci">
            <a:hlinkClick r:id="" action="ppaction://media"/>
            <a:extLst>
              <a:ext uri="{FF2B5EF4-FFF2-40B4-BE49-F238E27FC236}">
                <a16:creationId xmlns:a16="http://schemas.microsoft.com/office/drawing/2014/main" id="{CB6ABC0A-BA2F-A9D8-3C2F-6C92D100A8F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66988" y="1846263"/>
            <a:ext cx="7119937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0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C54B75-9FC0-AC25-1795-3642BAFD7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Formální náležitosti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8CEC9D-C5B2-B7D9-4B30-738EAB34B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2160"/>
            <a:ext cx="10515600" cy="41348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 Prezentace 5. ročníku - </a:t>
            </a:r>
            <a:r>
              <a:rPr lang="cs-CZ" sz="3200" b="1" dirty="0"/>
              <a:t>max 15 minut + diskuze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 Hodnocení všemi studenty 3. a 4. ročníku (zpětná vazba, soutěž)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 Zvěte školitele, konzultanty, lidi ze skupiny</a:t>
            </a:r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721E1AC0-2607-CE4F-784F-D2A3EBEA2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40750" y="4017963"/>
            <a:ext cx="2438712" cy="165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92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268EE8-71BD-AED1-38EB-B2A6359F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Lukáš Hrdlička – Jak prezentovat</a:t>
            </a:r>
          </a:p>
        </p:txBody>
      </p:sp>
      <p:pic>
        <p:nvPicPr>
          <p:cNvPr id="11" name="Online médium 10" title="Boží vystoupení na konferenci (Lukáš Hrdlička)">
            <a:hlinkClick r:id="" action="ppaction://media"/>
            <a:extLst>
              <a:ext uri="{FF2B5EF4-FFF2-40B4-BE49-F238E27FC236}">
                <a16:creationId xmlns:a16="http://schemas.microsoft.com/office/drawing/2014/main" id="{DED93BBC-9E56-2CB8-31E7-092389A51FE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66988" y="1846263"/>
            <a:ext cx="7119937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6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829917-830E-F503-C9E4-1EEFC3DAD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25885B8B-0DC1-A065-BFA9-7583A874EF06}"/>
              </a:ext>
            </a:extLst>
          </p:cNvPr>
          <p:cNvGrpSpPr/>
          <p:nvPr/>
        </p:nvGrpSpPr>
        <p:grpSpPr>
          <a:xfrm>
            <a:off x="649113" y="1027906"/>
            <a:ext cx="10628487" cy="5657215"/>
            <a:chOff x="273193" y="1482725"/>
            <a:chExt cx="8486775" cy="4438650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37076FE7-1269-7ECC-4074-B7E2C0548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193" y="1482725"/>
              <a:ext cx="8486775" cy="4438650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Rukopis 7">
                  <a:extLst>
                    <a:ext uri="{FF2B5EF4-FFF2-40B4-BE49-F238E27FC236}">
                      <a16:creationId xmlns:a16="http://schemas.microsoft.com/office/drawing/2014/main" id="{70783A9C-0B9C-08B6-212F-A54326979B06}"/>
                    </a:ext>
                  </a:extLst>
                </p14:cNvPr>
                <p14:cNvContentPartPr/>
                <p14:nvPr/>
              </p14:nvContentPartPr>
              <p14:xfrm>
                <a:off x="1127760" y="3039360"/>
                <a:ext cx="6606000" cy="360"/>
              </p14:xfrm>
            </p:contentPart>
          </mc:Choice>
          <mc:Fallback xmlns="">
            <p:pic>
              <p:nvPicPr>
                <p:cNvPr id="8" name="Rukopis 7">
                  <a:extLst>
                    <a:ext uri="{FF2B5EF4-FFF2-40B4-BE49-F238E27FC236}">
                      <a16:creationId xmlns:a16="http://schemas.microsoft.com/office/drawing/2014/main" id="{70783A9C-0B9C-08B6-212F-A54326979B0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99013" y="3003720"/>
                  <a:ext cx="6663206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Rukopis 8">
                  <a:extLst>
                    <a:ext uri="{FF2B5EF4-FFF2-40B4-BE49-F238E27FC236}">
                      <a16:creationId xmlns:a16="http://schemas.microsoft.com/office/drawing/2014/main" id="{ABE06B11-3CEA-CE3A-7DC8-A5F3FAEDAF3D}"/>
                    </a:ext>
                  </a:extLst>
                </p14:cNvPr>
                <p14:cNvContentPartPr/>
                <p14:nvPr/>
              </p14:nvContentPartPr>
              <p14:xfrm>
                <a:off x="487680" y="3420240"/>
                <a:ext cx="6909840" cy="360"/>
              </p14:xfrm>
            </p:contentPart>
          </mc:Choice>
          <mc:Fallback xmlns="">
            <p:pic>
              <p:nvPicPr>
                <p:cNvPr id="9" name="Rukopis 8">
                  <a:extLst>
                    <a:ext uri="{FF2B5EF4-FFF2-40B4-BE49-F238E27FC236}">
                      <a16:creationId xmlns:a16="http://schemas.microsoft.com/office/drawing/2014/main" id="{ABE06B11-3CEA-CE3A-7DC8-A5F3FAEDAF3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8933" y="3384600"/>
                  <a:ext cx="6967046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Rukopis 9">
                  <a:extLst>
                    <a:ext uri="{FF2B5EF4-FFF2-40B4-BE49-F238E27FC236}">
                      <a16:creationId xmlns:a16="http://schemas.microsoft.com/office/drawing/2014/main" id="{F4B89EE6-C9AA-C913-5974-BF578B796099}"/>
                    </a:ext>
                  </a:extLst>
                </p14:cNvPr>
                <p14:cNvContentPartPr/>
                <p14:nvPr/>
              </p14:nvContentPartPr>
              <p14:xfrm>
                <a:off x="5333600" y="4917800"/>
                <a:ext cx="2856600" cy="360"/>
              </p14:xfrm>
            </p:contentPart>
          </mc:Choice>
          <mc:Fallback xmlns="">
            <p:pic>
              <p:nvPicPr>
                <p:cNvPr id="10" name="Rukopis 9">
                  <a:extLst>
                    <a:ext uri="{FF2B5EF4-FFF2-40B4-BE49-F238E27FC236}">
                      <a16:creationId xmlns:a16="http://schemas.microsoft.com/office/drawing/2014/main" id="{F4B89EE6-C9AA-C913-5974-BF578B79609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04856" y="4881800"/>
                  <a:ext cx="2913801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Rukopis 10">
                  <a:extLst>
                    <a:ext uri="{FF2B5EF4-FFF2-40B4-BE49-F238E27FC236}">
                      <a16:creationId xmlns:a16="http://schemas.microsoft.com/office/drawing/2014/main" id="{9BDCFB9C-575B-DF68-0C18-CF7FE89943EB}"/>
                    </a:ext>
                  </a:extLst>
                </p14:cNvPr>
                <p14:cNvContentPartPr/>
                <p14:nvPr/>
              </p14:nvContentPartPr>
              <p14:xfrm>
                <a:off x="426440" y="5304080"/>
                <a:ext cx="7859160" cy="360"/>
              </p14:xfrm>
            </p:contentPart>
          </mc:Choice>
          <mc:Fallback xmlns="">
            <p:pic>
              <p:nvPicPr>
                <p:cNvPr id="11" name="Rukopis 10">
                  <a:extLst>
                    <a:ext uri="{FF2B5EF4-FFF2-40B4-BE49-F238E27FC236}">
                      <a16:creationId xmlns:a16="http://schemas.microsoft.com/office/drawing/2014/main" id="{9BDCFB9C-575B-DF68-0C18-CF7FE89943E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7694" y="5268080"/>
                  <a:ext cx="7916365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Rukopis 11">
                  <a:extLst>
                    <a:ext uri="{FF2B5EF4-FFF2-40B4-BE49-F238E27FC236}">
                      <a16:creationId xmlns:a16="http://schemas.microsoft.com/office/drawing/2014/main" id="{F2E0D8D7-7A28-B1BD-61F9-E6B552E14EA7}"/>
                    </a:ext>
                  </a:extLst>
                </p14:cNvPr>
                <p14:cNvContentPartPr/>
                <p14:nvPr/>
              </p14:nvContentPartPr>
              <p14:xfrm>
                <a:off x="436520" y="5679920"/>
                <a:ext cx="1330560" cy="360"/>
              </p14:xfrm>
            </p:contentPart>
          </mc:Choice>
          <mc:Fallback xmlns="">
            <p:pic>
              <p:nvPicPr>
                <p:cNvPr id="12" name="Rukopis 11">
                  <a:extLst>
                    <a:ext uri="{FF2B5EF4-FFF2-40B4-BE49-F238E27FC236}">
                      <a16:creationId xmlns:a16="http://schemas.microsoft.com/office/drawing/2014/main" id="{F2E0D8D7-7A28-B1BD-61F9-E6B552E14EA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7776" y="5644280"/>
                  <a:ext cx="1387761" cy="72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AEC6C5-338C-C87D-056C-E14BEDAE7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56C-89AD-410B-87DE-FA38D35D23B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876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E811D1-287B-3154-0C93-D03D0CC6E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0B0207-C578-0D35-543F-27936056C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3978DEAC-5BF5-6FCB-E7A9-EF99ABB215A3}"/>
              </a:ext>
            </a:extLst>
          </p:cNvPr>
          <p:cNvGrpSpPr/>
          <p:nvPr/>
        </p:nvGrpSpPr>
        <p:grpSpPr>
          <a:xfrm>
            <a:off x="508000" y="817562"/>
            <a:ext cx="11226800" cy="4983798"/>
            <a:chOff x="1749187" y="1833562"/>
            <a:chExt cx="8547338" cy="3246438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C72E65F1-ACD2-8251-8D74-23EBC54BB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49187" y="1833562"/>
              <a:ext cx="8547338" cy="3246438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Rukopis 6">
                  <a:extLst>
                    <a:ext uri="{FF2B5EF4-FFF2-40B4-BE49-F238E27FC236}">
                      <a16:creationId xmlns:a16="http://schemas.microsoft.com/office/drawing/2014/main" id="{D6DC52AC-CA9D-1856-1D30-6089F86F565F}"/>
                    </a:ext>
                  </a:extLst>
                </p14:cNvPr>
                <p14:cNvContentPartPr/>
                <p14:nvPr/>
              </p14:nvContentPartPr>
              <p14:xfrm>
                <a:off x="3809360" y="3323000"/>
                <a:ext cx="5710680" cy="360"/>
              </p14:xfrm>
            </p:contentPart>
          </mc:Choice>
          <mc:Fallback xmlns="">
            <p:pic>
              <p:nvPicPr>
                <p:cNvPr id="7" name="Rukopis 6">
                  <a:extLst>
                    <a:ext uri="{FF2B5EF4-FFF2-40B4-BE49-F238E27FC236}">
                      <a16:creationId xmlns:a16="http://schemas.microsoft.com/office/drawing/2014/main" id="{D6DC52AC-CA9D-1856-1D30-6089F86F565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782225" y="3287000"/>
                  <a:ext cx="5765224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Rukopis 7">
                  <a:extLst>
                    <a:ext uri="{FF2B5EF4-FFF2-40B4-BE49-F238E27FC236}">
                      <a16:creationId xmlns:a16="http://schemas.microsoft.com/office/drawing/2014/main" id="{589DFEA5-0F3B-E9CC-E8A8-2E7CB642F5E7}"/>
                    </a:ext>
                  </a:extLst>
                </p14:cNvPr>
                <p14:cNvContentPartPr/>
                <p14:nvPr/>
              </p14:nvContentPartPr>
              <p14:xfrm>
                <a:off x="3332360" y="3708920"/>
                <a:ext cx="2234160" cy="360"/>
              </p14:xfrm>
            </p:contentPart>
          </mc:Choice>
          <mc:Fallback xmlns="">
            <p:pic>
              <p:nvPicPr>
                <p:cNvPr id="8" name="Rukopis 7">
                  <a:extLst>
                    <a:ext uri="{FF2B5EF4-FFF2-40B4-BE49-F238E27FC236}">
                      <a16:creationId xmlns:a16="http://schemas.microsoft.com/office/drawing/2014/main" id="{589DFEA5-0F3B-E9CC-E8A8-2E7CB642F5E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04950" y="3673280"/>
                  <a:ext cx="2288705" cy="72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ED98BC-6B7F-5F32-8A57-0D8BEBF12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56C-89AD-410B-87DE-FA38D35D23B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808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AC4386-BDF0-0B73-A7FE-71446543F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26410C37-9F6F-A36C-88E8-CB3C75600175}"/>
              </a:ext>
            </a:extLst>
          </p:cNvPr>
          <p:cNvGrpSpPr/>
          <p:nvPr/>
        </p:nvGrpSpPr>
        <p:grpSpPr>
          <a:xfrm>
            <a:off x="538480" y="1553210"/>
            <a:ext cx="11369040" cy="4542790"/>
            <a:chOff x="1876425" y="2152650"/>
            <a:chExt cx="8439150" cy="2552700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C11801E7-8509-47C9-1928-6503AFF37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6425" y="2152650"/>
              <a:ext cx="8439150" cy="2552700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Rukopis 5">
                  <a:extLst>
                    <a:ext uri="{FF2B5EF4-FFF2-40B4-BE49-F238E27FC236}">
                      <a16:creationId xmlns:a16="http://schemas.microsoft.com/office/drawing/2014/main" id="{2B756BE0-DE74-C047-16BA-A93E2B0EE5F9}"/>
                    </a:ext>
                  </a:extLst>
                </p14:cNvPr>
                <p14:cNvContentPartPr/>
                <p14:nvPr/>
              </p14:nvContentPartPr>
              <p14:xfrm>
                <a:off x="2844560" y="2896040"/>
                <a:ext cx="3944880" cy="360"/>
              </p14:xfrm>
            </p:contentPart>
          </mc:Choice>
          <mc:Fallback xmlns="">
            <p:pic>
              <p:nvPicPr>
                <p:cNvPr id="6" name="Rukopis 5">
                  <a:extLst>
                    <a:ext uri="{FF2B5EF4-FFF2-40B4-BE49-F238E27FC236}">
                      <a16:creationId xmlns:a16="http://schemas.microsoft.com/office/drawing/2014/main" id="{2B756BE0-DE74-C047-16BA-A93E2B0EE5F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18104" y="2860040"/>
                  <a:ext cx="3998059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Rukopis 6">
                  <a:extLst>
                    <a:ext uri="{FF2B5EF4-FFF2-40B4-BE49-F238E27FC236}">
                      <a16:creationId xmlns:a16="http://schemas.microsoft.com/office/drawing/2014/main" id="{910CF1A5-8E88-BD0E-5F8B-E36D34D67DDE}"/>
                    </a:ext>
                  </a:extLst>
                </p14:cNvPr>
                <p14:cNvContentPartPr/>
                <p14:nvPr/>
              </p14:nvContentPartPr>
              <p14:xfrm>
                <a:off x="8625440" y="3658160"/>
                <a:ext cx="1015560" cy="360"/>
              </p14:xfrm>
            </p:contentPart>
          </mc:Choice>
          <mc:Fallback xmlns="">
            <p:pic>
              <p:nvPicPr>
                <p:cNvPr id="7" name="Rukopis 6">
                  <a:extLst>
                    <a:ext uri="{FF2B5EF4-FFF2-40B4-BE49-F238E27FC236}">
                      <a16:creationId xmlns:a16="http://schemas.microsoft.com/office/drawing/2014/main" id="{910CF1A5-8E88-BD0E-5F8B-E36D34D67DD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598708" y="3622520"/>
                  <a:ext cx="1068757" cy="72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0430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11F8C6-44F0-627A-E1F8-CFC87AAFD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5AD88B-D8EC-DA87-5DB5-9E744F8BF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347" y="1119464"/>
            <a:ext cx="10036333" cy="505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124C1BC-009A-3352-3B68-6109F63DD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40" y="0"/>
            <a:ext cx="9834880" cy="6686039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F91CEF-17F5-C14F-2BC1-DAD3AEC3D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56C-89AD-410B-87DE-FA38D35D23B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84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3B99EB-3540-432A-2C36-35F53BC23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20837"/>
          </a:xfrm>
        </p:spPr>
        <p:txBody>
          <a:bodyPr>
            <a:normAutofit/>
          </a:bodyPr>
          <a:lstStyle/>
          <a:p>
            <a:r>
              <a:rPr lang="cs-CZ" sz="4800" dirty="0"/>
              <a:t>Co přednáším?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0EFE35-6377-2C1A-FBD5-A60305E0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43760"/>
            <a:ext cx="10058400" cy="419608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cs-CZ" sz="3000" dirty="0"/>
              <a:t> Co chci říci? Proč se danou otázkou zabývám, co přináší, co se ví a neví?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000" dirty="0"/>
              <a:t> Hypotéza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000" dirty="0"/>
              <a:t> Příběh, co je zajímavé a nečekané?</a:t>
            </a:r>
          </a:p>
          <a:p>
            <a:pPr marL="201168" lvl="1" indent="0">
              <a:buNone/>
            </a:pPr>
            <a:r>
              <a:rPr lang="cs-CZ" sz="3000" dirty="0"/>
              <a:t>… </a:t>
            </a:r>
          </a:p>
          <a:p>
            <a:pPr marL="201168" lvl="1" indent="0">
              <a:buNone/>
            </a:pPr>
            <a:r>
              <a:rPr lang="cs-CZ" sz="3000" dirty="0"/>
              <a:t>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000" dirty="0"/>
              <a:t> Teprve potom prezentace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000" dirty="0"/>
              <a:t> Čas!</a:t>
            </a:r>
          </a:p>
          <a:p>
            <a:pPr lvl="1"/>
            <a:endParaRPr lang="cs-CZ" sz="23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2135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9EDAA9-646F-A2E3-8B15-061180CC4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Komu přednáším?</a:t>
            </a:r>
            <a:br>
              <a:rPr lang="cs-CZ" sz="4800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59713B-78A6-8820-1ADE-7D611C0C4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cs-CZ" sz="3200" dirty="0"/>
              <a:t> Co se očekává?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3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200" dirty="0"/>
              <a:t> Hloubka tématu vs. zjednodušování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200" dirty="0"/>
              <a:t> Formální stránka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200" dirty="0"/>
              <a:t> Nácvik na obhajobu – ale tady to není obhajoba…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5695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5427D7-6AAB-4C37-E352-813B17BEB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přednáším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C3BBC56-8361-6D5A-74BC-C35CFE918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35" y="2266132"/>
            <a:ext cx="6236189" cy="366009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5A62DF8-C98E-0C88-C92B-295727983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130" y="2266132"/>
            <a:ext cx="4874217" cy="3660094"/>
          </a:xfrm>
          <a:prstGeom prst="rect">
            <a:avLst/>
          </a:prstGeom>
        </p:spPr>
      </p:pic>
      <p:pic>
        <p:nvPicPr>
          <p:cNvPr id="13" name="Zástupný obsah 12" descr="Obsah obrázku symbol, logo, design&#10;&#10;Popis byl vytvořen automaticky">
            <a:extLst>
              <a:ext uri="{FF2B5EF4-FFF2-40B4-BE49-F238E27FC236}">
                <a16:creationId xmlns:a16="http://schemas.microsoft.com/office/drawing/2014/main" id="{72E4395D-ECFB-FFC7-8812-D8C3503AB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100" y="179798"/>
            <a:ext cx="2502002" cy="2086334"/>
          </a:xfrm>
        </p:spPr>
      </p:pic>
    </p:spTree>
    <p:extLst>
      <p:ext uri="{BB962C8B-B14F-4D97-AF65-F5344CB8AC3E}">
        <p14:creationId xmlns:p14="http://schemas.microsoft.com/office/powerpoint/2010/main" val="1827361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905B57-63B7-493F-AC35-95491163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/>
              <a:t>Nadpis (30pt) vs. </a:t>
            </a:r>
            <a:r>
              <a:rPr lang="cs-CZ" b="1" dirty="0"/>
              <a:t>Nadpis (48pt)</a:t>
            </a:r>
            <a:endParaRPr lang="cs-CZ" sz="3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434A27-35D6-B2A1-3ED8-97C27543B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55893"/>
            <a:ext cx="7273635" cy="4258579"/>
          </a:xfrm>
        </p:spPr>
        <p:txBody>
          <a:bodyPr/>
          <a:lstStyle/>
          <a:p>
            <a:r>
              <a:rPr lang="cs-CZ" dirty="0"/>
              <a:t>Text vel. 20pt </a:t>
            </a:r>
            <a:r>
              <a:rPr lang="cs-CZ" sz="2400" dirty="0"/>
              <a:t>vs. text vel. 24pt  vs. </a:t>
            </a:r>
            <a:r>
              <a:rPr lang="cs-CZ" sz="3200" dirty="0"/>
              <a:t>text velikosti 32pt</a:t>
            </a:r>
            <a:endParaRPr lang="cs-CZ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</a:t>
            </a:r>
            <a:r>
              <a:rPr lang="cs-CZ" sz="3200" dirty="0"/>
              <a:t>dobrá odrážka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Toto je odrážka, která odráží text, který bych chtěla říci, ale vlastně ho celý čtu… a spolu se mnou i ostatní v publiku, což odvádí pozornost od toho, co říkám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 err="1"/>
              <a:t>Přepleky</a:t>
            </a:r>
            <a:r>
              <a:rPr lang="cs-CZ" sz="2400" dirty="0"/>
              <a:t>, </a:t>
            </a:r>
            <a:r>
              <a:rPr lang="cs-CZ" sz="2400" dirty="0" err="1"/>
              <a:t>chybi</a:t>
            </a:r>
            <a:r>
              <a:rPr lang="cs-CZ" sz="2400" dirty="0"/>
              <a:t>,</a:t>
            </a:r>
            <a:r>
              <a:rPr lang="cs-CZ" sz="2200" dirty="0"/>
              <a:t> …</a:t>
            </a:r>
            <a:endParaRPr lang="cs-CZ" sz="24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BF7B9CA-2A1B-9FF6-9AF7-507D992CB0EB}"/>
              </a:ext>
            </a:extLst>
          </p:cNvPr>
          <p:cNvSpPr txBox="1"/>
          <p:nvPr/>
        </p:nvSpPr>
        <p:spPr>
          <a:xfrm>
            <a:off x="665480" y="5402907"/>
            <a:ext cx="5659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Nezarovnané texty, </a:t>
            </a:r>
            <a:r>
              <a:rPr lang="cs-CZ" b="1" dirty="0">
                <a:latin typeface="Comic Sans MS" panose="030F0702030302020204" pitchFamily="66" charset="0"/>
              </a:rPr>
              <a:t>různé fonty </a:t>
            </a:r>
            <a:r>
              <a:rPr lang="cs-CZ" b="1" dirty="0">
                <a:highlight>
                  <a:srgbClr val="FF0000"/>
                </a:highlight>
                <a:latin typeface="Comic Sans MS" panose="030F0702030302020204" pitchFamily="66" charset="0"/>
              </a:rPr>
              <a:t>nebo </a:t>
            </a:r>
            <a:r>
              <a:rPr lang="cs-CZ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zvýraznění</a:t>
            </a:r>
          </a:p>
        </p:txBody>
      </p:sp>
      <p:pic>
        <p:nvPicPr>
          <p:cNvPr id="7" name="Grafický objekt 6" descr="Obrys rozzlobeného obličeje se souvislou výplní">
            <a:extLst>
              <a:ext uri="{FF2B5EF4-FFF2-40B4-BE49-F238E27FC236}">
                <a16:creationId xmlns:a16="http://schemas.microsoft.com/office/drawing/2014/main" id="{0DE776E8-46E5-B3F2-0FEA-DBFA68C1C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428" y="3364554"/>
            <a:ext cx="615572" cy="615572"/>
          </a:xfrm>
          <a:prstGeom prst="rect">
            <a:avLst/>
          </a:prstGeom>
        </p:spPr>
      </p:pic>
      <p:pic>
        <p:nvPicPr>
          <p:cNvPr id="8" name="Grafický objekt 7" descr="Obrys rozzlobeného obličeje se souvislou výplní">
            <a:extLst>
              <a:ext uri="{FF2B5EF4-FFF2-40B4-BE49-F238E27FC236}">
                <a16:creationId xmlns:a16="http://schemas.microsoft.com/office/drawing/2014/main" id="{74CB79A9-2B6A-127C-9AD5-249A619EB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588" y="4332291"/>
            <a:ext cx="615572" cy="615572"/>
          </a:xfrm>
          <a:prstGeom prst="rect">
            <a:avLst/>
          </a:prstGeom>
        </p:spPr>
      </p:pic>
      <p:pic>
        <p:nvPicPr>
          <p:cNvPr id="9" name="Grafický objekt 8" descr="Obrys rozzlobeného obličeje se souvislou výplní">
            <a:extLst>
              <a:ext uri="{FF2B5EF4-FFF2-40B4-BE49-F238E27FC236}">
                <a16:creationId xmlns:a16="http://schemas.microsoft.com/office/drawing/2014/main" id="{58E07E2C-014D-8F70-1983-5802DA918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588" y="5314916"/>
            <a:ext cx="615572" cy="615572"/>
          </a:xfrm>
          <a:prstGeom prst="rect">
            <a:avLst/>
          </a:prstGeom>
        </p:spPr>
      </p:pic>
      <p:pic>
        <p:nvPicPr>
          <p:cNvPr id="11" name="Grafický objekt 10" descr="Obrys usmívajícího se obličeje se souvislou výplní">
            <a:extLst>
              <a:ext uri="{FF2B5EF4-FFF2-40B4-BE49-F238E27FC236}">
                <a16:creationId xmlns:a16="http://schemas.microsoft.com/office/drawing/2014/main" id="{C1489CF9-F789-198E-227A-9D1AAC6D7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6850" y="2403345"/>
            <a:ext cx="615572" cy="61557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43E3BF6-E84C-D1D8-4CB7-4150D5AF4A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4655" y="3751721"/>
            <a:ext cx="4135004" cy="230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76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B07FD216-83B7-DB40-2247-53A24619731D}"/>
              </a:ext>
            </a:extLst>
          </p:cNvPr>
          <p:cNvSpPr/>
          <p:nvPr/>
        </p:nvSpPr>
        <p:spPr>
          <a:xfrm>
            <a:off x="1097280" y="5176922"/>
            <a:ext cx="8473440" cy="10058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816780-504D-AC2A-56F0-E174445E4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Mám zajímavé téma které samotné je na čtyři řádky, takže nikdo jej nezvládne pochopit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794779-0DE2-35B6-4582-51600A69E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dirty="0"/>
              <a:t>Potřebujeme nejdřív vědět A</a:t>
            </a:r>
          </a:p>
          <a:p>
            <a:r>
              <a:rPr lang="cs-CZ" sz="2800" dirty="0"/>
              <a:t>Ale zapomněl jsem ještě říct B, vlastně ne, C, ale když nad tím tak přemýšlím, tak asi spíš B… </a:t>
            </a:r>
          </a:p>
          <a:p>
            <a:r>
              <a:rPr lang="cs-CZ" sz="2800" dirty="0"/>
              <a:t>… Takže … Ehm…. jak všichni víme ze základní školy</a:t>
            </a:r>
          </a:p>
          <a:p>
            <a:r>
              <a:rPr lang="cs-CZ" sz="2800" dirty="0"/>
              <a:t>Díky koncentraci 0,255468 mg/l a času 2563min při 6200 otáčkách jsme úplně zapomněli, co má být výstupem… </a:t>
            </a:r>
          </a:p>
          <a:p>
            <a:r>
              <a:rPr lang="cs-CZ" sz="2800" dirty="0"/>
              <a:t>A teď vám ukážu všechny grafy a výsledky, když už jsem je stejně musel zpracovat… (ale to jste si už četli na začátku)</a:t>
            </a:r>
            <a:endParaRPr lang="cs-CZ" dirty="0"/>
          </a:p>
          <a:p>
            <a:r>
              <a:rPr lang="cs-CZ" sz="2800" dirty="0"/>
              <a:t>Nebo celé téma není vidět, protože jsem příliš kreativní</a:t>
            </a:r>
          </a:p>
        </p:txBody>
      </p:sp>
      <p:pic>
        <p:nvPicPr>
          <p:cNvPr id="5" name="Grafický objekt 4" descr="Obrys usmívajícího se obličeje se souvislou výplní">
            <a:extLst>
              <a:ext uri="{FF2B5EF4-FFF2-40B4-BE49-F238E27FC236}">
                <a16:creationId xmlns:a16="http://schemas.microsoft.com/office/drawing/2014/main" id="{74424A5F-D72A-F278-31A6-DBC7C1EF6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5362" y="1596852"/>
            <a:ext cx="615572" cy="615572"/>
          </a:xfrm>
          <a:prstGeom prst="rect">
            <a:avLst/>
          </a:prstGeom>
        </p:spPr>
      </p:pic>
      <p:pic>
        <p:nvPicPr>
          <p:cNvPr id="6" name="Grafický objekt 5" descr="Obrys rozzlobeného obličeje se souvislou výplní">
            <a:extLst>
              <a:ext uri="{FF2B5EF4-FFF2-40B4-BE49-F238E27FC236}">
                <a16:creationId xmlns:a16="http://schemas.microsoft.com/office/drawing/2014/main" id="{A5A46DC7-686F-EFA7-F842-1DA044DF0A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988" y="2415399"/>
            <a:ext cx="615572" cy="615572"/>
          </a:xfrm>
          <a:prstGeom prst="rect">
            <a:avLst/>
          </a:prstGeom>
        </p:spPr>
      </p:pic>
      <p:pic>
        <p:nvPicPr>
          <p:cNvPr id="7" name="Grafický objekt 6" descr="Obrys rozzlobeného obličeje se souvislou výplní">
            <a:extLst>
              <a:ext uri="{FF2B5EF4-FFF2-40B4-BE49-F238E27FC236}">
                <a16:creationId xmlns:a16="http://schemas.microsoft.com/office/drawing/2014/main" id="{45FCE6DB-F204-3774-2761-77C66773D3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988" y="3030971"/>
            <a:ext cx="615572" cy="615572"/>
          </a:xfrm>
          <a:prstGeom prst="rect">
            <a:avLst/>
          </a:prstGeom>
        </p:spPr>
      </p:pic>
      <p:pic>
        <p:nvPicPr>
          <p:cNvPr id="8" name="Grafický objekt 7" descr="Obrys rozzlobeného obličeje se souvislou výplní">
            <a:extLst>
              <a:ext uri="{FF2B5EF4-FFF2-40B4-BE49-F238E27FC236}">
                <a16:creationId xmlns:a16="http://schemas.microsoft.com/office/drawing/2014/main" id="{B7B2DFAC-7D3B-7D53-75F4-6FAE974C0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988" y="3659518"/>
            <a:ext cx="615572" cy="615572"/>
          </a:xfrm>
          <a:prstGeom prst="rect">
            <a:avLst/>
          </a:prstGeom>
        </p:spPr>
      </p:pic>
      <p:pic>
        <p:nvPicPr>
          <p:cNvPr id="9" name="Grafický objekt 8" descr="Obrys rozzlobeného obličeje se souvislou výplní">
            <a:extLst>
              <a:ext uri="{FF2B5EF4-FFF2-40B4-BE49-F238E27FC236}">
                <a16:creationId xmlns:a16="http://schemas.microsoft.com/office/drawing/2014/main" id="{52954FDB-C73B-C087-D256-4D3B18EBA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988" y="5176922"/>
            <a:ext cx="615572" cy="615572"/>
          </a:xfrm>
          <a:prstGeom prst="rect">
            <a:avLst/>
          </a:prstGeom>
        </p:spPr>
      </p:pic>
      <p:pic>
        <p:nvPicPr>
          <p:cNvPr id="10" name="Grafický objekt 9" descr="Obrys rozzlobeného obličeje se souvislou výplní">
            <a:extLst>
              <a:ext uri="{FF2B5EF4-FFF2-40B4-BE49-F238E27FC236}">
                <a16:creationId xmlns:a16="http://schemas.microsoft.com/office/drawing/2014/main" id="{DBE55D62-1F19-542A-08A0-160949AD3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988" y="4418220"/>
            <a:ext cx="615572" cy="61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5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E71443-9FD4-0528-1D86-9DE1A498F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BE076E-1FA7-D840-C88B-E1CB82BD0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236" y="1845734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500" dirty="0"/>
              <a:t> Nezapomínám na hlavní otázku, téma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500" dirty="0"/>
              <a:t> Souvislosti – co se ví, co se neví, proč mě to zajímá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500" dirty="0"/>
              <a:t> Otázka, na kterou hledám odpověď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35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3500" dirty="0"/>
              <a:t> Postupné vysvětlení pojmů, zkratek, zavedení ikon ze schémat (</a:t>
            </a:r>
            <a:r>
              <a:rPr lang="cs-CZ" sz="3500" dirty="0" err="1"/>
              <a:t>Reactome</a:t>
            </a:r>
            <a:r>
              <a:rPr lang="cs-CZ" sz="3500" dirty="0"/>
              <a:t>, </a:t>
            </a:r>
            <a:r>
              <a:rPr lang="cs-CZ" sz="3500" dirty="0" err="1"/>
              <a:t>Biorender</a:t>
            </a:r>
            <a:r>
              <a:rPr lang="cs-CZ" sz="3500" dirty="0"/>
              <a:t>, jiné), …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35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3500" dirty="0"/>
              <a:t> Hypotéza!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DABBD7D-679A-F422-4E09-6A0AB7DDA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5530" y="6459784"/>
            <a:ext cx="6760142" cy="365125"/>
          </a:xfrm>
        </p:spPr>
        <p:txBody>
          <a:bodyPr/>
          <a:lstStyle/>
          <a:p>
            <a:r>
              <a:rPr lang="cs-CZ" sz="1100" dirty="0"/>
              <a:t>Téma práce které je dlouhé, ale chci, aby si ho lidi pamatovali a mohli se k němu vrátit… Úvod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C648D42-6C6D-BC08-6839-4788423C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56C-89AD-410B-87DE-FA38D35D23B2}" type="slidenum">
              <a:rPr lang="cs-CZ" smtClean="0"/>
              <a:t>9</a:t>
            </a:fld>
            <a:endParaRPr lang="cs-CZ" dirty="0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6F465ECE-F384-C891-9925-9E19670B3EAB}"/>
              </a:ext>
            </a:extLst>
          </p:cNvPr>
          <p:cNvCxnSpPr/>
          <p:nvPr/>
        </p:nvCxnSpPr>
        <p:spPr>
          <a:xfrm flipH="1">
            <a:off x="5671565" y="5232254"/>
            <a:ext cx="314036" cy="1339143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597F73EB-7FC8-CAC5-69B5-CF754798212B}"/>
              </a:ext>
            </a:extLst>
          </p:cNvPr>
          <p:cNvCxnSpPr>
            <a:cxnSpLocks/>
          </p:cNvCxnSpPr>
          <p:nvPr/>
        </p:nvCxnSpPr>
        <p:spPr>
          <a:xfrm>
            <a:off x="10378256" y="5348413"/>
            <a:ext cx="629896" cy="1222984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33545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356</TotalTime>
  <Words>1010</Words>
  <Application>Microsoft Office PowerPoint</Application>
  <PresentationFormat>Širokoúhlá obrazovka</PresentationFormat>
  <Paragraphs>104</Paragraphs>
  <Slides>24</Slides>
  <Notes>1</Notes>
  <HiddenSlides>0</HiddenSlides>
  <MMClips>2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Courier New</vt:lpstr>
      <vt:lpstr>Times New Roman</vt:lpstr>
      <vt:lpstr>Wingdings</vt:lpstr>
      <vt:lpstr>Retrospektiva</vt:lpstr>
      <vt:lpstr>Jak (ne)přednášet</vt:lpstr>
      <vt:lpstr>Formální náležitosti</vt:lpstr>
      <vt:lpstr>Prezentace aplikace PowerPoint</vt:lpstr>
      <vt:lpstr>Co přednáším?</vt:lpstr>
      <vt:lpstr>Komu přednáším? </vt:lpstr>
      <vt:lpstr>Jak přednáším</vt:lpstr>
      <vt:lpstr>Nadpis (30pt) vs. Nadpis (48pt)</vt:lpstr>
      <vt:lpstr>Mám zajímavé téma které samotné je na čtyři řádky, takže nikdo jej nezvládne pochopit</vt:lpstr>
      <vt:lpstr>Úvod</vt:lpstr>
      <vt:lpstr>Prezentace aplikace PowerPoint</vt:lpstr>
      <vt:lpstr>Metody</vt:lpstr>
      <vt:lpstr>Výsledky (vs. Lokalizace DVL v buňce)</vt:lpstr>
      <vt:lpstr>Prezentace aplikace PowerPoint</vt:lpstr>
      <vt:lpstr>Závěr (vs. Jaké faktory vedou ke kardiomyogenezi?)</vt:lpstr>
      <vt:lpstr>Poděkování</vt:lpstr>
      <vt:lpstr>Zdroje</vt:lpstr>
      <vt:lpstr>Otázky oponentů + předtuchy</vt:lpstr>
      <vt:lpstr>Těžko na cvičišti… </vt:lpstr>
      <vt:lpstr>Instruktážní video ČSO</vt:lpstr>
      <vt:lpstr>Lukáš Hrdlička – Jak prezentovat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(ne)přednášet</dc:title>
  <dc:creator>Kateřina Tomanová</dc:creator>
  <cp:lastModifiedBy>Kateřina Tomanová</cp:lastModifiedBy>
  <cp:revision>8</cp:revision>
  <dcterms:created xsi:type="dcterms:W3CDTF">2023-11-07T08:49:25Z</dcterms:created>
  <dcterms:modified xsi:type="dcterms:W3CDTF">2023-11-08T09:19:06Z</dcterms:modified>
</cp:coreProperties>
</file>