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5" r:id="rId4"/>
    <p:sldId id="263" r:id="rId5"/>
    <p:sldId id="264" r:id="rId6"/>
    <p:sldId id="275" r:id="rId7"/>
    <p:sldId id="260" r:id="rId8"/>
    <p:sldId id="270" r:id="rId9"/>
    <p:sldId id="262" r:id="rId10"/>
    <p:sldId id="261" r:id="rId11"/>
    <p:sldId id="266" r:id="rId12"/>
    <p:sldId id="268" r:id="rId13"/>
    <p:sldId id="267" r:id="rId14"/>
    <p:sldId id="258" r:id="rId15"/>
    <p:sldId id="269" r:id="rId16"/>
    <p:sldId id="259" r:id="rId17"/>
    <p:sldId id="274" r:id="rId18"/>
    <p:sldId id="271" r:id="rId19"/>
    <p:sldId id="272" r:id="rId20"/>
    <p:sldId id="273" r:id="rId21"/>
    <p:sldId id="27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56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E3341-0347-446E-8C8C-618DC126F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9FF958-88E6-4AF9-80AA-19A84E50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F54026-F252-4C4B-BEDA-1D0BA50B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6CFC61-C940-4CC5-8729-16DB96D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6913D3-5070-4A7A-A6F7-6232E0E0B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90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F4312E-D478-4D8B-AF97-78546BFC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D739F6-DFE6-4F94-8A08-91EEE8A19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FC60A6-1F94-44B0-8202-D4C961D6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1BC77D-3A6C-4F6D-945E-58CA02AC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78F2D7-B120-42C1-B253-780FA0C6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04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EA1983-C72B-4F6B-8BD6-8A4BA40F3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6E5BD1A-FCF2-4645-A770-C78D834EB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0061F2-2F5D-499D-AA71-A736DB1AF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F5EEB8-F430-4DDF-8D6F-1AA515126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8A33BD-15EB-42F2-85FB-4128D998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66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23FE9-212B-4AFD-A3EB-F562B4F2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0B468A-827A-48DE-B0C4-36D4792D2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C3C4B5-CB42-48EA-ACD4-FCA4DB9B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3D19D0-35C2-4E06-8981-DCEE3366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7AFEF2-C513-4997-AB2A-2A51C945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26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FDFA3-122D-4482-8F0C-84E72CC6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DBA9FC-F050-4FE7-81CC-34AFCE950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04EDEA-B98B-4938-9272-9AA509E4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74921F-2D4F-46A7-8940-6E74495A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CE3771-B124-4B42-B2D3-90EEA80E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36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7C01B-6CAB-4CE9-9386-C755B333D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C429E-4D6A-44E4-A468-B03D18F1B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7E516D-80D8-4396-9216-1E54AC51E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7E6839-64E7-4A91-BE9B-1ABDC947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1FD46E-597A-4CAC-BE85-E4D85EB4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5A8E19-23AA-4145-BA70-87CEBDCC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79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7820B-675A-4AFB-98E4-9DBD7FB1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922678-0B59-44B0-A750-77E98FE05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87BAED-C4DE-4589-8178-CB9848710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E0088C-3129-4ACA-8C1F-C7D43A610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524AC6D-9045-4CBC-B32C-107500D7A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3F66438-4793-4DEF-9A1E-3A1C8F89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BE46D8E-2BB9-41E3-8B5A-6AFB2292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C98DE8-0982-4D06-98EC-78435D15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65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20883F-FE96-4775-B353-D203566C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F3C30D-D16F-4AEE-BA62-0318AEFC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DCEDC3-F0EB-463A-BF90-93B30209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06ACBF-0D45-4C73-9C0B-414C6282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26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C34E586-4DC5-4FC1-BD74-06263250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1AF1AF-AFF4-45F0-A128-1E0F8589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098BD9-BA9C-442A-BD39-02540407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62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00428-7A3A-4332-999A-2AB3BE7A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F97F0-A69F-46B1-A8F0-C8B150D85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8F2D90-5B35-4904-A67C-51F9FE470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4794A4-7F0D-4F2C-8B6C-AF141655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738BCC-FE26-4238-A39B-24B5F53E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DF25F9-D84E-4CD8-B8FD-C8D5154E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78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79305-2E5A-4726-A52F-AA372017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24A2958-6D6F-406A-941D-FD89A1C9F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DF8A40-2430-4928-8893-E800B1124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0C8C73-F75C-4C17-B6FE-75A913B49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ADC788-61D1-4BB4-A891-0768547D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649EF0-3CBD-4BC1-90F2-2CBFA0A2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68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B36FC7A-DDFB-47E3-A7F7-AB2513DA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D8FC5A-996E-4019-BE45-0B29CCAB5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1F8131-4B95-40EA-9D2C-D689A4F44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9356D-313C-4D23-A2F0-B8B89291101D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CF9285-CCD8-4FA7-BD3A-6496E1609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9EB899-0338-4AD3-8CFE-C4D2A3524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A57B4-EE9B-4ADF-A3E3-E76C2BD6D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12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8.jpg"/><Relationship Id="rId7" Type="http://schemas.openxmlformats.org/officeDocument/2006/relationships/image" Target="../media/image47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ázek 32">
            <a:extLst>
              <a:ext uri="{FF2B5EF4-FFF2-40B4-BE49-F238E27FC236}">
                <a16:creationId xmlns:a16="http://schemas.microsoft.com/office/drawing/2014/main" id="{6E83B270-541C-4924-A344-D3EEB67D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01109" y="3121201"/>
            <a:ext cx="1222402" cy="2058989"/>
          </a:xfrm>
          <a:prstGeom prst="rect">
            <a:avLst/>
          </a:prstGeom>
        </p:spPr>
      </p:pic>
      <p:pic>
        <p:nvPicPr>
          <p:cNvPr id="3" name="Obrázek 2" descr="Obsah obrázku text, osoba, pózování, staré&#10;&#10;Popis byl vytvořen automaticky">
            <a:extLst>
              <a:ext uri="{FF2B5EF4-FFF2-40B4-BE49-F238E27FC236}">
                <a16:creationId xmlns:a16="http://schemas.microsoft.com/office/drawing/2014/main" id="{FBF35D45-7C2D-4114-859F-E4B2011A9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94" y="1590920"/>
            <a:ext cx="943384" cy="1184335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F53A0E0A-EBA8-4943-B635-3EA962A0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53" y="3121201"/>
            <a:ext cx="1223318" cy="20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167867A7-6283-435D-8D65-7A591C12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3" y="3093965"/>
            <a:ext cx="1418453" cy="208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C9EE38C0-72B4-4CB4-9279-B0C44EA6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47" y="3120412"/>
            <a:ext cx="1369355" cy="20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A78F85D-28A6-42BA-974E-1A072DD2D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79" y="3125069"/>
            <a:ext cx="1197113" cy="207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F4D3CF4-E2F0-433C-9B51-DA1A3F6CB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3080" r="6889" b="32228"/>
          <a:stretch/>
        </p:blipFill>
        <p:spPr bwMode="auto">
          <a:xfrm>
            <a:off x="6519548" y="1354477"/>
            <a:ext cx="1116323" cy="130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0DA7BEE3-C5CE-4458-B571-9164B744F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7916" r="22059" b="21994"/>
          <a:stretch/>
        </p:blipFill>
        <p:spPr bwMode="auto">
          <a:xfrm>
            <a:off x="7724496" y="1354477"/>
            <a:ext cx="907983" cy="130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898150BC-4853-4A4E-A205-CF0C3BFB65DE}"/>
              </a:ext>
            </a:extLst>
          </p:cNvPr>
          <p:cNvSpPr txBox="1"/>
          <p:nvPr/>
        </p:nvSpPr>
        <p:spPr>
          <a:xfrm>
            <a:off x="4757560" y="2751869"/>
            <a:ext cx="1418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Johann Emanuel Pohl 1782–1834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F0873358-8DBC-435B-9096-FE3C1B41B8DB}"/>
              </a:ext>
            </a:extLst>
          </p:cNvPr>
          <p:cNvSpPr txBox="1"/>
          <p:nvPr/>
        </p:nvSpPr>
        <p:spPr>
          <a:xfrm>
            <a:off x="358457" y="2624368"/>
            <a:ext cx="1860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Franz Wilibald Schmidt</a:t>
            </a:r>
          </a:p>
          <a:p>
            <a:pPr algn="ctr"/>
            <a:r>
              <a:rPr lang="cs-CZ" sz="1100" dirty="0"/>
              <a:t>1764–1796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C3E1A058-5051-4F23-81E0-F5EFCE96E773}"/>
              </a:ext>
            </a:extLst>
          </p:cNvPr>
          <p:cNvSpPr txBox="1"/>
          <p:nvPr/>
        </p:nvSpPr>
        <p:spPr>
          <a:xfrm>
            <a:off x="7469260" y="2663078"/>
            <a:ext cx="1418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Karel Bořivoj </a:t>
            </a:r>
            <a:r>
              <a:rPr lang="cs-CZ" sz="1100" dirty="0" err="1"/>
              <a:t>Presl</a:t>
            </a:r>
            <a:r>
              <a:rPr lang="cs-CZ" sz="1100" dirty="0"/>
              <a:t> 1794–1852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F682A0BE-8D07-4678-BCA4-0F8AA1E75432}"/>
              </a:ext>
            </a:extLst>
          </p:cNvPr>
          <p:cNvSpPr txBox="1"/>
          <p:nvPr/>
        </p:nvSpPr>
        <p:spPr>
          <a:xfrm>
            <a:off x="6361429" y="2663077"/>
            <a:ext cx="1418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Jan Svatopluk </a:t>
            </a:r>
            <a:r>
              <a:rPr lang="cs-CZ" sz="1100" dirty="0" err="1"/>
              <a:t>Presl</a:t>
            </a:r>
            <a:r>
              <a:rPr lang="cs-CZ" sz="1100" dirty="0"/>
              <a:t> 1791–1849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C8C84CAA-107B-48C5-BFDA-FB458A374123}"/>
              </a:ext>
            </a:extLst>
          </p:cNvPr>
          <p:cNvSpPr txBox="1"/>
          <p:nvPr/>
        </p:nvSpPr>
        <p:spPr>
          <a:xfrm>
            <a:off x="482075" y="5195795"/>
            <a:ext cx="1264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1793–1794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032F70B-31CD-4D48-A312-FD93110B008C}"/>
              </a:ext>
            </a:extLst>
          </p:cNvPr>
          <p:cNvSpPr txBox="1"/>
          <p:nvPr/>
        </p:nvSpPr>
        <p:spPr>
          <a:xfrm>
            <a:off x="4240653" y="5146739"/>
            <a:ext cx="1264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1809–1814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B0F09EE7-3D6F-4D54-A28A-FEDFD1A54964}"/>
              </a:ext>
            </a:extLst>
          </p:cNvPr>
          <p:cNvSpPr txBox="1"/>
          <p:nvPr/>
        </p:nvSpPr>
        <p:spPr>
          <a:xfrm>
            <a:off x="7088084" y="5191138"/>
            <a:ext cx="1264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1819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6D7A32F0-222D-4210-81F5-E49D0D61C8F6}"/>
              </a:ext>
            </a:extLst>
          </p:cNvPr>
          <p:cNvSpPr txBox="1"/>
          <p:nvPr/>
        </p:nvSpPr>
        <p:spPr>
          <a:xfrm>
            <a:off x="360900" y="308919"/>
            <a:ext cx="38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České flóry v 18. a 19. století</a:t>
            </a:r>
          </a:p>
        </p:txBody>
      </p:sp>
    </p:spTree>
    <p:extLst>
      <p:ext uri="{BB962C8B-B14F-4D97-AF65-F5344CB8AC3E}">
        <p14:creationId xmlns:p14="http://schemas.microsoft.com/office/powerpoint/2010/main" val="374380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EA9C43-1772-4D91-A457-935D0635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05" y="3552894"/>
            <a:ext cx="2066318" cy="2887867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22555EA8-0BF4-48C6-A4B4-97C144958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9567" r="5140" b="20000"/>
          <a:stretch/>
        </p:blipFill>
        <p:spPr>
          <a:xfrm rot="5400000">
            <a:off x="-23474" y="4099880"/>
            <a:ext cx="2887867" cy="17939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3F22C6E-2A18-431A-B59F-58A60925C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68" y="3552893"/>
            <a:ext cx="1842458" cy="2887866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070FD98E-4B9A-493B-BA47-DD3C6A1EC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42" y="3552893"/>
            <a:ext cx="1682907" cy="2887867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E0486328-E5DD-4DAB-85E8-B8C137F09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29" y="3552895"/>
            <a:ext cx="1965157" cy="288786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CFF2C50-D7AE-4996-8E99-5230BDEC1BC8}"/>
              </a:ext>
            </a:extLst>
          </p:cNvPr>
          <p:cNvSpPr txBox="1"/>
          <p:nvPr/>
        </p:nvSpPr>
        <p:spPr>
          <a:xfrm>
            <a:off x="725935" y="3175970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1879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ACF71FD-5FE7-4430-A109-62948CAF03A0}"/>
              </a:ext>
            </a:extLst>
          </p:cNvPr>
          <p:cNvSpPr txBox="1"/>
          <p:nvPr/>
        </p:nvSpPr>
        <p:spPr>
          <a:xfrm>
            <a:off x="2476791" y="3181790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1887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2A4A2DB-10D3-4CF4-9E07-9A6A9E280854}"/>
              </a:ext>
            </a:extLst>
          </p:cNvPr>
          <p:cNvSpPr txBox="1"/>
          <p:nvPr/>
        </p:nvSpPr>
        <p:spPr>
          <a:xfrm>
            <a:off x="4416368" y="3183561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1897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7E878EA-8C73-48A6-82C0-BA0F1A8DC61D}"/>
              </a:ext>
            </a:extLst>
          </p:cNvPr>
          <p:cNvSpPr txBox="1"/>
          <p:nvPr/>
        </p:nvSpPr>
        <p:spPr>
          <a:xfrm>
            <a:off x="6479276" y="3175970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1912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E8CAA5A-146C-49E5-952E-07AFB4517A95}"/>
              </a:ext>
            </a:extLst>
          </p:cNvPr>
          <p:cNvSpPr txBox="1"/>
          <p:nvPr/>
        </p:nvSpPr>
        <p:spPr>
          <a:xfrm>
            <a:off x="8298322" y="3175970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1928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2543244B-3987-4038-8952-CDC6B75AFA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41" t="8577"/>
          <a:stretch/>
        </p:blipFill>
        <p:spPr>
          <a:xfrm>
            <a:off x="6919784" y="1359556"/>
            <a:ext cx="1042312" cy="1385527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361EB23E-F734-473A-ABF8-A74090C1A2FD}"/>
              </a:ext>
            </a:extLst>
          </p:cNvPr>
          <p:cNvSpPr txBox="1"/>
          <p:nvPr/>
        </p:nvSpPr>
        <p:spPr>
          <a:xfrm>
            <a:off x="6734695" y="2752674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František Polívka </a:t>
            </a:r>
          </a:p>
          <a:p>
            <a:pPr algn="ctr"/>
            <a:r>
              <a:rPr lang="cs-CZ" sz="1100" dirty="0"/>
              <a:t>1860-1923</a:t>
            </a:r>
          </a:p>
        </p:txBody>
      </p:sp>
      <p:pic>
        <p:nvPicPr>
          <p:cNvPr id="34" name="Obrázek 33" descr="Obsah obrázku text, muž, vázanka, osoba&#10;&#10;Popis byl vytvořen automaticky">
            <a:extLst>
              <a:ext uri="{FF2B5EF4-FFF2-40B4-BE49-F238E27FC236}">
                <a16:creationId xmlns:a16="http://schemas.microsoft.com/office/drawing/2014/main" id="{0D23F97F-2727-4D25-99E1-D3CD78D4A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15" y="1362552"/>
            <a:ext cx="1099828" cy="1385526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31FE76-7E45-43E7-8DC7-A5CF69A3F794}"/>
              </a:ext>
            </a:extLst>
          </p:cNvPr>
          <p:cNvSpPr txBox="1"/>
          <p:nvPr/>
        </p:nvSpPr>
        <p:spPr>
          <a:xfrm>
            <a:off x="7826062" y="2752673"/>
            <a:ext cx="1401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Karel Domin</a:t>
            </a:r>
          </a:p>
          <a:p>
            <a:pPr algn="ctr"/>
            <a:r>
              <a:rPr lang="cs-CZ" sz="1100" dirty="0"/>
              <a:t>1882-1953</a:t>
            </a: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006DE445-DB99-4852-92BF-9C24387922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8349" y="1359556"/>
            <a:ext cx="1010457" cy="1393116"/>
          </a:xfrm>
          <a:prstGeom prst="rect">
            <a:avLst/>
          </a:prstGeom>
        </p:spPr>
      </p:pic>
      <p:sp>
        <p:nvSpPr>
          <p:cNvPr id="40" name="TextovéPole 39">
            <a:extLst>
              <a:ext uri="{FF2B5EF4-FFF2-40B4-BE49-F238E27FC236}">
                <a16:creationId xmlns:a16="http://schemas.microsoft.com/office/drawing/2014/main" id="{09D57166-C8C8-4F30-A4C4-0630C4C317EF}"/>
              </a:ext>
            </a:extLst>
          </p:cNvPr>
          <p:cNvSpPr txBox="1"/>
          <p:nvPr/>
        </p:nvSpPr>
        <p:spPr>
          <a:xfrm>
            <a:off x="9025318" y="2745082"/>
            <a:ext cx="1401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Josef Podpěra</a:t>
            </a:r>
          </a:p>
          <a:p>
            <a:pPr algn="ctr"/>
            <a:r>
              <a:rPr lang="cs-CZ" sz="1100" dirty="0"/>
              <a:t>1878-1954</a:t>
            </a:r>
          </a:p>
        </p:txBody>
      </p:sp>
      <p:pic>
        <p:nvPicPr>
          <p:cNvPr id="42" name="Obrázek 41" descr="Obsah obrázku text, kniha&#10;&#10;Popis byl vytvořen automaticky">
            <a:extLst>
              <a:ext uri="{FF2B5EF4-FFF2-40B4-BE49-F238E27FC236}">
                <a16:creationId xmlns:a16="http://schemas.microsoft.com/office/drawing/2014/main" id="{36F1DC44-D49D-4BF4-926F-C48A4A1198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9" y="280507"/>
            <a:ext cx="2478317" cy="2887869"/>
          </a:xfrm>
          <a:prstGeom prst="rect">
            <a:avLst/>
          </a:prstGeom>
        </p:spPr>
      </p:pic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F05988-AFB2-4DF7-9415-61DC60835FEF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Klíče – 1. konec 19. a začátek 20. stol.</a:t>
            </a:r>
          </a:p>
        </p:txBody>
      </p:sp>
    </p:spTree>
    <p:extLst>
      <p:ext uri="{BB962C8B-B14F-4D97-AF65-F5344CB8AC3E}">
        <p14:creationId xmlns:p14="http://schemas.microsoft.com/office/powerpoint/2010/main" val="1271276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917E1661-37B1-467B-B4C6-B56D4D5F1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615" r="24770" b="6361"/>
          <a:stretch/>
        </p:blipFill>
        <p:spPr>
          <a:xfrm>
            <a:off x="2906071" y="3601759"/>
            <a:ext cx="1953806" cy="2764745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8705F78-87EF-4155-AC8D-26056019BB5A}"/>
              </a:ext>
            </a:extLst>
          </p:cNvPr>
          <p:cNvSpPr txBox="1"/>
          <p:nvPr/>
        </p:nvSpPr>
        <p:spPr>
          <a:xfrm>
            <a:off x="2762432" y="6366504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1958</a:t>
            </a:r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id="{2B8ACA3E-833A-4C19-B903-B7F249FC4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0" y="3601759"/>
            <a:ext cx="2273572" cy="2735865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459C8BA6-435D-4F82-837F-CDF5C6550B09}"/>
              </a:ext>
            </a:extLst>
          </p:cNvPr>
          <p:cNvSpPr txBox="1"/>
          <p:nvPr/>
        </p:nvSpPr>
        <p:spPr>
          <a:xfrm>
            <a:off x="534600" y="6367109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1954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BA7A2B6D-6362-4DCD-988E-0143B3DF8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815" y="3630639"/>
            <a:ext cx="1632615" cy="2776234"/>
          </a:xfrm>
          <a:prstGeom prst="rect">
            <a:avLst/>
          </a:prstGeom>
        </p:spPr>
      </p:pic>
      <p:pic>
        <p:nvPicPr>
          <p:cNvPr id="27" name="Obrázek 26" descr="Obsah obrázku text, květina, rostlina&#10;&#10;Popis byl vytvořen automaticky">
            <a:extLst>
              <a:ext uri="{FF2B5EF4-FFF2-40B4-BE49-F238E27FC236}">
                <a16:creationId xmlns:a16="http://schemas.microsoft.com/office/drawing/2014/main" id="{0276B047-AC82-48C1-ABE4-C591D1C91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85" y="3630639"/>
            <a:ext cx="1802005" cy="2776234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FFE0648F-ACDF-45F3-A03D-B31091511946}"/>
              </a:ext>
            </a:extLst>
          </p:cNvPr>
          <p:cNvSpPr txBox="1"/>
          <p:nvPr/>
        </p:nvSpPr>
        <p:spPr>
          <a:xfrm>
            <a:off x="6688181" y="6394128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2002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FFBF555-A1C3-453C-838E-255476FF92AD}"/>
              </a:ext>
            </a:extLst>
          </p:cNvPr>
          <p:cNvSpPr txBox="1"/>
          <p:nvPr/>
        </p:nvSpPr>
        <p:spPr>
          <a:xfrm>
            <a:off x="8395627" y="6394128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2020</a:t>
            </a:r>
          </a:p>
        </p:txBody>
      </p:sp>
      <p:pic>
        <p:nvPicPr>
          <p:cNvPr id="3" name="Obrázek 2" descr="Obsah obrázku text, osoba, stůl, interiér&#10;&#10;Popis byl vytvořen automaticky">
            <a:extLst>
              <a:ext uri="{FF2B5EF4-FFF2-40B4-BE49-F238E27FC236}">
                <a16:creationId xmlns:a16="http://schemas.microsoft.com/office/drawing/2014/main" id="{6B5D4FB5-B715-47C3-8DD1-0ABB766D00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9" r="28689" b="66612"/>
          <a:stretch/>
        </p:blipFill>
        <p:spPr>
          <a:xfrm>
            <a:off x="6665065" y="1821738"/>
            <a:ext cx="1137908" cy="1349134"/>
          </a:xfrm>
          <a:prstGeom prst="rect">
            <a:avLst/>
          </a:prstGeom>
        </p:spPr>
      </p:pic>
      <p:pic>
        <p:nvPicPr>
          <p:cNvPr id="9" name="Obrázek 8" descr="Obsah obrázku text, muž, osoba&#10;&#10;Popis byl vytvořen automaticky">
            <a:extLst>
              <a:ext uri="{FF2B5EF4-FFF2-40B4-BE49-F238E27FC236}">
                <a16:creationId xmlns:a16="http://schemas.microsoft.com/office/drawing/2014/main" id="{6D7243CE-0E33-4FBA-8F3B-142F99C87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5" y="1717825"/>
            <a:ext cx="1089711" cy="1538416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59DAAB5-FD76-44FF-989F-F2DF187B48C7}"/>
              </a:ext>
            </a:extLst>
          </p:cNvPr>
          <p:cNvSpPr txBox="1"/>
          <p:nvPr/>
        </p:nvSpPr>
        <p:spPr>
          <a:xfrm>
            <a:off x="643136" y="3170872"/>
            <a:ext cx="1114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Josef Dostál</a:t>
            </a:r>
          </a:p>
          <a:p>
            <a:pPr algn="ctr"/>
            <a:r>
              <a:rPr lang="cs-CZ" sz="1100" dirty="0"/>
              <a:t>1903-1999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747ED46-A147-45B2-B273-F15D74147D4B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Klíče – 2. konec 20. a začátek 21. stol.</a:t>
            </a:r>
          </a:p>
        </p:txBody>
      </p:sp>
      <p:pic>
        <p:nvPicPr>
          <p:cNvPr id="11" name="Obrázek 10" descr="Obsah obrázku tráva, exteriér, osoba, obloha&#10;&#10;Popis byl vytvořen automaticky">
            <a:extLst>
              <a:ext uri="{FF2B5EF4-FFF2-40B4-BE49-F238E27FC236}">
                <a16:creationId xmlns:a16="http://schemas.microsoft.com/office/drawing/2014/main" id="{5EF9635F-2F8B-428A-AA59-51744050A0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30" y="1821738"/>
            <a:ext cx="1349134" cy="1349134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DEBEC184-1BD8-445E-86F3-20197F72D830}"/>
              </a:ext>
            </a:extLst>
          </p:cNvPr>
          <p:cNvSpPr txBox="1"/>
          <p:nvPr/>
        </p:nvSpPr>
        <p:spPr>
          <a:xfrm>
            <a:off x="6722841" y="3199056"/>
            <a:ext cx="1114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Karel Kubát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4957FA06-9659-47D4-87DD-1A71F171B0FD}"/>
              </a:ext>
            </a:extLst>
          </p:cNvPr>
          <p:cNvSpPr txBox="1"/>
          <p:nvPr/>
        </p:nvSpPr>
        <p:spPr>
          <a:xfrm>
            <a:off x="8529268" y="3210524"/>
            <a:ext cx="1114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Zdeněk Kaplan</a:t>
            </a:r>
          </a:p>
        </p:txBody>
      </p:sp>
    </p:spTree>
    <p:extLst>
      <p:ext uri="{BB962C8B-B14F-4D97-AF65-F5344CB8AC3E}">
        <p14:creationId xmlns:p14="http://schemas.microsoft.com/office/powerpoint/2010/main" val="291733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1FF4361-38E4-43B8-A514-5A996FE62248}"/>
              </a:ext>
            </a:extLst>
          </p:cNvPr>
          <p:cNvSpPr txBox="1"/>
          <p:nvPr/>
        </p:nvSpPr>
        <p:spPr>
          <a:xfrm>
            <a:off x="10072216" y="6192099"/>
            <a:ext cx="2119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https://pladias.cz/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0561F07-E61D-4E5D-98F9-DEE9AA69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71" y="1023795"/>
            <a:ext cx="4684830" cy="32392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17E39F-8DF2-4F7F-A948-2C83F9725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89" y="3150837"/>
            <a:ext cx="1282303" cy="18913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405652A-1CC0-4294-B144-CF27B0FB2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45" y="1148772"/>
            <a:ext cx="1352147" cy="189139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8FA2F9-64FB-41FE-99A9-15B25A1FDE3C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České chorologické atlasy</a:t>
            </a:r>
          </a:p>
        </p:txBody>
      </p:sp>
    </p:spTree>
    <p:extLst>
      <p:ext uri="{BB962C8B-B14F-4D97-AF65-F5344CB8AC3E}">
        <p14:creationId xmlns:p14="http://schemas.microsoft.com/office/powerpoint/2010/main" val="361349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70ACD72-FBF8-4EA4-A62F-7BBBA3FB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04" y="293077"/>
            <a:ext cx="5616696" cy="20531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D3540A3-902B-472A-B223-8ACAB411A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64"/>
            <a:ext cx="6449409" cy="24315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13225C-ADA7-485B-9457-599FEEBF2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69" y="2666418"/>
            <a:ext cx="5035600" cy="35346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FAC037E-86EA-4223-A076-7A2B1FBC7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592" y="2690614"/>
            <a:ext cx="5035600" cy="3602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0427B9-E025-4608-BB7E-2D618AD24B73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České chorologické atlasy</a:t>
            </a:r>
          </a:p>
        </p:txBody>
      </p:sp>
    </p:spTree>
    <p:extLst>
      <p:ext uri="{BB962C8B-B14F-4D97-AF65-F5344CB8AC3E}">
        <p14:creationId xmlns:p14="http://schemas.microsoft.com/office/powerpoint/2010/main" val="408192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EE305E-EA02-4D96-827B-C643FC39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83" y="0"/>
            <a:ext cx="10416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1FF4361-38E4-43B8-A514-5A996FE62248}"/>
              </a:ext>
            </a:extLst>
          </p:cNvPr>
          <p:cNvSpPr txBox="1"/>
          <p:nvPr/>
        </p:nvSpPr>
        <p:spPr>
          <a:xfrm>
            <a:off x="186810" y="1087052"/>
            <a:ext cx="2119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https://pladias.cz/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E02328-47B5-47A9-8219-777BD166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4" y="1630699"/>
            <a:ext cx="5710794" cy="44656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D7978E-53EC-48F6-BDF9-D99C18F4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97" y="1630699"/>
            <a:ext cx="5875860" cy="44656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DCBA03C-74AB-4CC9-AD28-FB7B846705D5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Databáze české flóry a vegetace</a:t>
            </a:r>
          </a:p>
        </p:txBody>
      </p:sp>
    </p:spTree>
    <p:extLst>
      <p:ext uri="{BB962C8B-B14F-4D97-AF65-F5344CB8AC3E}">
        <p14:creationId xmlns:p14="http://schemas.microsoft.com/office/powerpoint/2010/main" val="2509729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42C8B7FF-A722-45EC-A3ED-B87332972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61" y="3015228"/>
            <a:ext cx="2227524" cy="30724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0A7B9F7-E06C-4B4C-9BAE-2F85279A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" y="900505"/>
            <a:ext cx="4580386" cy="59574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DA3A21-1F99-402D-A6C7-AA56BBCFCD55}"/>
              </a:ext>
            </a:extLst>
          </p:cNvPr>
          <p:cNvSpPr txBox="1"/>
          <p:nvPr/>
        </p:nvSpPr>
        <p:spPr>
          <a:xfrm>
            <a:off x="4973974" y="6087675"/>
            <a:ext cx="168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1964–1980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E9DB7A5-4DB4-4AC1-A345-BE43B013C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776" y="436652"/>
            <a:ext cx="1407695" cy="20574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2D30F3-A04F-45F1-B7C9-744812507353}"/>
              </a:ext>
            </a:extLst>
          </p:cNvPr>
          <p:cNvSpPr txBox="1"/>
          <p:nvPr/>
        </p:nvSpPr>
        <p:spPr>
          <a:xfrm>
            <a:off x="4547776" y="2506752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Thomas </a:t>
            </a:r>
            <a:r>
              <a:rPr lang="cs-CZ" sz="1100" dirty="0" err="1"/>
              <a:t>Gaskell</a:t>
            </a:r>
            <a:r>
              <a:rPr lang="cs-CZ" sz="1100" dirty="0"/>
              <a:t> </a:t>
            </a:r>
            <a:r>
              <a:rPr lang="cs-CZ" sz="1100" dirty="0" err="1"/>
              <a:t>Tutin</a:t>
            </a:r>
            <a:endParaRPr lang="cs-CZ" sz="1100" dirty="0"/>
          </a:p>
          <a:p>
            <a:pPr algn="ctr"/>
            <a:r>
              <a:rPr lang="cs-CZ" sz="1100" dirty="0"/>
              <a:t>1908-1987</a:t>
            </a:r>
          </a:p>
        </p:txBody>
      </p:sp>
      <p:pic>
        <p:nvPicPr>
          <p:cNvPr id="14" name="Obrázek 13" descr="Obsah obrázku muž, osoba, zeď, interiér&#10;&#10;Popis byl vytvořen automaticky">
            <a:extLst>
              <a:ext uri="{FF2B5EF4-FFF2-40B4-BE49-F238E27FC236}">
                <a16:creationId xmlns:a16="http://schemas.microsoft.com/office/drawing/2014/main" id="{52C55126-3F04-4560-8FE2-F6A1A5AB3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r="15812" b="18082"/>
          <a:stretch/>
        </p:blipFill>
        <p:spPr>
          <a:xfrm>
            <a:off x="6057071" y="436652"/>
            <a:ext cx="1354773" cy="20574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FC6823E-21F8-4223-8B09-400B98962098}"/>
              </a:ext>
            </a:extLst>
          </p:cNvPr>
          <p:cNvSpPr txBox="1"/>
          <p:nvPr/>
        </p:nvSpPr>
        <p:spPr>
          <a:xfrm>
            <a:off x="6029036" y="2494052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Vernon</a:t>
            </a:r>
            <a:r>
              <a:rPr lang="cs-CZ" sz="1100" dirty="0"/>
              <a:t> H. </a:t>
            </a:r>
            <a:r>
              <a:rPr lang="cs-CZ" sz="1100" dirty="0" err="1"/>
              <a:t>Heywood</a:t>
            </a:r>
            <a:endParaRPr lang="cs-CZ" sz="1100" dirty="0"/>
          </a:p>
          <a:p>
            <a:pPr algn="ctr"/>
            <a:r>
              <a:rPr lang="cs-CZ" sz="1100" dirty="0"/>
              <a:t>1927-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3E21669-DFED-4A27-AE9F-C8315808D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444" y="436652"/>
            <a:ext cx="1461135" cy="203562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61FBB13-EB49-4A77-8E79-1732F5467B02}"/>
              </a:ext>
            </a:extLst>
          </p:cNvPr>
          <p:cNvSpPr txBox="1"/>
          <p:nvPr/>
        </p:nvSpPr>
        <p:spPr>
          <a:xfrm>
            <a:off x="7510296" y="2478760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David H. Valentine</a:t>
            </a:r>
          </a:p>
          <a:p>
            <a:pPr algn="ctr"/>
            <a:r>
              <a:rPr lang="cs-CZ" sz="1100" dirty="0"/>
              <a:t>1912-1987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728B7CE4-1F2C-45BC-9C13-0C5AE2DFC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238" y="440413"/>
            <a:ext cx="1441341" cy="203834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2520DC18-6062-40E5-A137-705BBCDE02CD}"/>
              </a:ext>
            </a:extLst>
          </p:cNvPr>
          <p:cNvSpPr txBox="1"/>
          <p:nvPr/>
        </p:nvSpPr>
        <p:spPr>
          <a:xfrm>
            <a:off x="9050089" y="2473255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Stuart Max </a:t>
            </a:r>
            <a:r>
              <a:rPr lang="cs-CZ" sz="1100" dirty="0" err="1"/>
              <a:t>Walters</a:t>
            </a:r>
            <a:endParaRPr lang="cs-CZ" sz="1100" dirty="0"/>
          </a:p>
          <a:p>
            <a:pPr algn="ctr"/>
            <a:r>
              <a:rPr lang="cs-CZ" sz="1100" dirty="0"/>
              <a:t>1920-2005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E5568EA4-2449-4A33-AA66-6B13BB03C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2180" y="441167"/>
            <a:ext cx="1480499" cy="2052885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2B8BF11F-4928-476E-ABAE-88C6466054B1}"/>
              </a:ext>
            </a:extLst>
          </p:cNvPr>
          <p:cNvSpPr txBox="1"/>
          <p:nvPr/>
        </p:nvSpPr>
        <p:spPr>
          <a:xfrm>
            <a:off x="10650724" y="2484505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David A</a:t>
            </a:r>
            <a:r>
              <a:rPr lang="cs-CZ" sz="1100"/>
              <a:t>. Webb</a:t>
            </a:r>
            <a:endParaRPr lang="cs-CZ" sz="1100" dirty="0"/>
          </a:p>
          <a:p>
            <a:pPr algn="ctr"/>
            <a:r>
              <a:rPr lang="cs-CZ" sz="1100" dirty="0"/>
              <a:t>1912-1994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A44BF7C-EFA9-4EA3-8797-25D2A3812D3D}"/>
              </a:ext>
            </a:extLst>
          </p:cNvPr>
          <p:cNvSpPr txBox="1"/>
          <p:nvPr/>
        </p:nvSpPr>
        <p:spPr>
          <a:xfrm>
            <a:off x="28077" y="308660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Panevropská flóra - </a:t>
            </a:r>
            <a:r>
              <a:rPr lang="cs-CZ" sz="2400" i="1" dirty="0"/>
              <a:t>Flora </a:t>
            </a:r>
            <a:r>
              <a:rPr lang="cs-CZ" sz="2400" i="1" dirty="0" err="1"/>
              <a:t>europaea</a:t>
            </a:r>
            <a:endParaRPr lang="cs-CZ" sz="2400" i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95933EC-7A16-4ED4-80B7-B6821174A5ED}"/>
              </a:ext>
            </a:extLst>
          </p:cNvPr>
          <p:cNvSpPr txBox="1"/>
          <p:nvPr/>
        </p:nvSpPr>
        <p:spPr>
          <a:xfrm>
            <a:off x="6991675" y="3244334"/>
            <a:ext cx="3470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Iniciativa vzešla z botanického kongresu 1956 v Paříži</a:t>
            </a:r>
          </a:p>
          <a:p>
            <a:endParaRPr lang="cs-CZ" dirty="0"/>
          </a:p>
          <a:p>
            <a:r>
              <a:rPr lang="cs-CZ" dirty="0"/>
              <a:t>Financovali Britové – hlavní autoři</a:t>
            </a:r>
          </a:p>
          <a:p>
            <a:endParaRPr lang="cs-CZ" dirty="0"/>
          </a:p>
          <a:p>
            <a:r>
              <a:rPr lang="cs-CZ" dirty="0"/>
              <a:t>Cambridge University </a:t>
            </a:r>
            <a:r>
              <a:rPr lang="cs-CZ" dirty="0" err="1"/>
              <a:t>Press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79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F53D942-D4B9-4D2B-B9F5-87B95B7DB695}"/>
              </a:ext>
            </a:extLst>
          </p:cNvPr>
          <p:cNvSpPr txBox="1"/>
          <p:nvPr/>
        </p:nvSpPr>
        <p:spPr>
          <a:xfrm>
            <a:off x="582643" y="1269827"/>
            <a:ext cx="4674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http://ww2.bgbm.org/EuroPlusMed/query.asp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225FD1-85E1-49C6-87E1-6A92CE9E2E24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Databáze </a:t>
            </a:r>
            <a:r>
              <a:rPr lang="cs-CZ" sz="2400" dirty="0" err="1"/>
              <a:t>EuroPlusMed</a:t>
            </a:r>
            <a:endParaRPr lang="cs-CZ" sz="2400" dirty="0"/>
          </a:p>
        </p:txBody>
      </p:sp>
      <p:pic>
        <p:nvPicPr>
          <p:cNvPr id="11" name="Obrázek 10" descr="Obsah obrázku muž, osoba, strom, exteriér&#10;&#10;Popis byl vytvořen automaticky">
            <a:extLst>
              <a:ext uri="{FF2B5EF4-FFF2-40B4-BE49-F238E27FC236}">
                <a16:creationId xmlns:a16="http://schemas.microsoft.com/office/drawing/2014/main" id="{865B3209-ED63-4058-9485-65D6B7177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629" y="271435"/>
            <a:ext cx="1391920" cy="19913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0E5836-26A9-4F08-9C23-0FBDE51153CF}"/>
              </a:ext>
            </a:extLst>
          </p:cNvPr>
          <p:cNvSpPr txBox="1"/>
          <p:nvPr/>
        </p:nvSpPr>
        <p:spPr>
          <a:xfrm>
            <a:off x="10391059" y="2262795"/>
            <a:ext cx="14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Werner </a:t>
            </a:r>
            <a:r>
              <a:rPr lang="cs-CZ" sz="1100" dirty="0" err="1"/>
              <a:t>Greuter</a:t>
            </a:r>
            <a:endParaRPr lang="cs-CZ" sz="11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EE02B7-6B0A-4561-8AD4-44D99C22E970}"/>
              </a:ext>
            </a:extLst>
          </p:cNvPr>
          <p:cNvSpPr txBox="1"/>
          <p:nvPr/>
        </p:nvSpPr>
        <p:spPr>
          <a:xfrm>
            <a:off x="6674801" y="6411867"/>
            <a:ext cx="6094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Botanic</a:t>
            </a:r>
            <a:r>
              <a:rPr lang="cs-CZ" dirty="0"/>
              <a:t> Garden and Botanical Museum </a:t>
            </a:r>
            <a:r>
              <a:rPr lang="cs-CZ" dirty="0" err="1"/>
              <a:t>Berlin-Dahlem</a:t>
            </a: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FADAF3A-1195-4D83-8832-ACE24FF1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43" y="1705094"/>
            <a:ext cx="4505582" cy="479187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2B02152-93EA-425C-A862-56434AB6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37" y="1705094"/>
            <a:ext cx="4436777" cy="44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58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CFE5A03-1452-4EC7-8DA6-E67291E1255F}"/>
              </a:ext>
            </a:extLst>
          </p:cNvPr>
          <p:cNvSpPr txBox="1"/>
          <p:nvPr/>
        </p:nvSpPr>
        <p:spPr>
          <a:xfrm>
            <a:off x="489637" y="593809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http://www.theplantlist.org/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908D028-2B98-4E09-A10C-14ED1429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60" y="1141255"/>
            <a:ext cx="5645973" cy="54131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1893FA7-FF3A-4911-A596-44F7C59C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29" y="1141254"/>
            <a:ext cx="5645972" cy="54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19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01F6A53-E260-4756-80DE-FB2AC7C1A9D9}"/>
              </a:ext>
            </a:extLst>
          </p:cNvPr>
          <p:cNvSpPr txBox="1"/>
          <p:nvPr/>
        </p:nvSpPr>
        <p:spPr>
          <a:xfrm>
            <a:off x="364796" y="433266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https://www.catalogueoflife.org/col/search/all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3667C0F-DECE-42C6-B282-06D43155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4" y="1026082"/>
            <a:ext cx="5529294" cy="53049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6A19B40-4C9A-4F75-AC44-52B420A2D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602" y="118662"/>
            <a:ext cx="2656340" cy="321087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B17A5A2-DC59-48DD-8872-B255187BD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942" y="227962"/>
            <a:ext cx="3323435" cy="236865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8C014CE-8905-4FD8-8FD6-E4445F3FD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777" y="2681488"/>
            <a:ext cx="3409638" cy="364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0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 descr="Obsah obrázku text&#10;&#10;Popis byl vytvořen automaticky">
            <a:extLst>
              <a:ext uri="{FF2B5EF4-FFF2-40B4-BE49-F238E27FC236}">
                <a16:creationId xmlns:a16="http://schemas.microsoft.com/office/drawing/2014/main" id="{B2B088BB-4832-4346-9455-C9B667ABD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69" y="2010447"/>
            <a:ext cx="1315647" cy="20589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D15035D-4AE5-469A-B0A0-CC7E1DD7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4" y="1157452"/>
            <a:ext cx="943384" cy="13408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EFC399-F777-41C9-AC03-242506349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968" y="4146613"/>
            <a:ext cx="1315648" cy="19986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42E3B0-4096-44E6-837E-EF1953199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844" y="2010447"/>
            <a:ext cx="1273259" cy="205898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51D0968-28AF-4D1D-8D90-6257A31D33A1}"/>
              </a:ext>
            </a:extLst>
          </p:cNvPr>
          <p:cNvSpPr txBox="1"/>
          <p:nvPr/>
        </p:nvSpPr>
        <p:spPr>
          <a:xfrm>
            <a:off x="260976" y="2505727"/>
            <a:ext cx="1418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Ladislav Čelakovský</a:t>
            </a:r>
          </a:p>
          <a:p>
            <a:pPr algn="ctr"/>
            <a:r>
              <a:rPr lang="cs-CZ" sz="1100" dirty="0"/>
              <a:t>1834–1902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E914989-7C2D-4664-A534-2C239F3A3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844" y="4146613"/>
            <a:ext cx="1273259" cy="20136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816CA06-7AD5-4392-A291-A9FCFE40D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4089" y="4146613"/>
            <a:ext cx="1328875" cy="19986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3B36DEB-E78E-47AF-B054-DF8F20660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0324" y="2010447"/>
            <a:ext cx="1281922" cy="205898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2220817-48FE-44BE-A6CF-16D03B163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0324" y="4142160"/>
            <a:ext cx="1249166" cy="1998665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FEFC65CA-BAAF-4FD1-8050-DD30B9A581C3}"/>
              </a:ext>
            </a:extLst>
          </p:cNvPr>
          <p:cNvSpPr txBox="1"/>
          <p:nvPr/>
        </p:nvSpPr>
        <p:spPr>
          <a:xfrm>
            <a:off x="2390235" y="6192255"/>
            <a:ext cx="1264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1868–1883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1789FB9-4527-4658-8DE5-DA8C67F2F534}"/>
              </a:ext>
            </a:extLst>
          </p:cNvPr>
          <p:cNvSpPr txBox="1"/>
          <p:nvPr/>
        </p:nvSpPr>
        <p:spPr>
          <a:xfrm>
            <a:off x="5477818" y="6192255"/>
            <a:ext cx="1264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1867–1881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5919A957-107B-4E49-ADCF-ED877664AF05}"/>
              </a:ext>
            </a:extLst>
          </p:cNvPr>
          <p:cNvSpPr/>
          <p:nvPr/>
        </p:nvSpPr>
        <p:spPr>
          <a:xfrm>
            <a:off x="3083141" y="2010448"/>
            <a:ext cx="1299823" cy="2058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6D7A32F0-222D-4210-81F5-E49D0D61C8F6}"/>
              </a:ext>
            </a:extLst>
          </p:cNvPr>
          <p:cNvSpPr txBox="1"/>
          <p:nvPr/>
        </p:nvSpPr>
        <p:spPr>
          <a:xfrm>
            <a:off x="360900" y="308919"/>
            <a:ext cx="519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České flóry v druhé polovině 19. století</a:t>
            </a:r>
          </a:p>
        </p:txBody>
      </p:sp>
    </p:spTree>
    <p:extLst>
      <p:ext uri="{BB962C8B-B14F-4D97-AF65-F5344CB8AC3E}">
        <p14:creationId xmlns:p14="http://schemas.microsoft.com/office/powerpoint/2010/main" val="842940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866E1B2-A142-4BE6-B430-75143E94B46B}"/>
              </a:ext>
            </a:extLst>
          </p:cNvPr>
          <p:cNvSpPr txBox="1"/>
          <p:nvPr/>
        </p:nvSpPr>
        <p:spPr>
          <a:xfrm>
            <a:off x="415496" y="341539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http://www.plantsoftheworldonline.org/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6C1FFE6-600C-4A01-A127-8D01173B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11" y="785903"/>
            <a:ext cx="5367737" cy="56398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7568605-53D4-473B-8B62-111144A5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810" y="785903"/>
            <a:ext cx="5367736" cy="5667240"/>
          </a:xfrm>
          <a:prstGeom prst="rect">
            <a:avLst/>
          </a:prstGeom>
        </p:spPr>
      </p:pic>
      <p:pic>
        <p:nvPicPr>
          <p:cNvPr id="12" name="Obrázek 11" descr="Obsah obrázku osoba, strom, muž, exteriér&#10;&#10;Popis byl vytvořen automaticky">
            <a:extLst>
              <a:ext uri="{FF2B5EF4-FFF2-40B4-BE49-F238E27FC236}">
                <a16:creationId xmlns:a16="http://schemas.microsoft.com/office/drawing/2014/main" id="{AC8F5B8F-4A96-4FA1-8928-26B45FB825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t="5274" r="20717" b="21488"/>
          <a:stretch/>
        </p:blipFill>
        <p:spPr>
          <a:xfrm>
            <a:off x="5214174" y="4651009"/>
            <a:ext cx="1430932" cy="184974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0E46AB0-2C14-472C-AA8A-44B334136D02}"/>
              </a:ext>
            </a:extLst>
          </p:cNvPr>
          <p:cNvSpPr txBox="1"/>
          <p:nvPr/>
        </p:nvSpPr>
        <p:spPr>
          <a:xfrm>
            <a:off x="5232616" y="6528175"/>
            <a:ext cx="14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Rafaël Govaerts</a:t>
            </a:r>
          </a:p>
        </p:txBody>
      </p:sp>
    </p:spTree>
    <p:extLst>
      <p:ext uri="{BB962C8B-B14F-4D97-AF65-F5344CB8AC3E}">
        <p14:creationId xmlns:p14="http://schemas.microsoft.com/office/powerpoint/2010/main" val="421994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C47789A-4487-266E-AF95-5AB56556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96" y="748387"/>
            <a:ext cx="5104342" cy="58372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66E1B2-A142-4BE6-B430-75143E94B46B}"/>
              </a:ext>
            </a:extLst>
          </p:cNvPr>
          <p:cNvSpPr txBox="1"/>
          <p:nvPr/>
        </p:nvSpPr>
        <p:spPr>
          <a:xfrm>
            <a:off x="415496" y="341539"/>
            <a:ext cx="9949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https://www.worldplants.de/world-plants-complete-list/complete-plant-list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0E46AB0-2C14-472C-AA8A-44B334136D02}"/>
              </a:ext>
            </a:extLst>
          </p:cNvPr>
          <p:cNvSpPr txBox="1"/>
          <p:nvPr/>
        </p:nvSpPr>
        <p:spPr>
          <a:xfrm>
            <a:off x="5232616" y="6528175"/>
            <a:ext cx="14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/>
              <a:t>Michael Hassler</a:t>
            </a:r>
            <a:endParaRPr lang="cs-CZ" sz="1100" dirty="0"/>
          </a:p>
        </p:txBody>
      </p:sp>
      <p:pic>
        <p:nvPicPr>
          <p:cNvPr id="3" name="Obrázek 2" descr="Obsah obrázku osoba, strom, venku, oblečení&#10;&#10;Popis byl vytvořen automaticky">
            <a:extLst>
              <a:ext uri="{FF2B5EF4-FFF2-40B4-BE49-F238E27FC236}">
                <a16:creationId xmlns:a16="http://schemas.microsoft.com/office/drawing/2014/main" id="{54B1BF6B-32A8-67D7-AD20-04BF0BA8B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23" y="4287072"/>
            <a:ext cx="2199920" cy="22035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9F61CA-F0E9-3AEE-9994-4BA785DB2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392" y="1043992"/>
            <a:ext cx="5810278" cy="31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0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CD1A386-076F-45C9-9172-7CA2D1D7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571" y="2589637"/>
            <a:ext cx="2008181" cy="33644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96E7080-9CC4-4648-8158-D24FE4A4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481" y="2589637"/>
            <a:ext cx="1971427" cy="336443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5336BCF-1E77-40D8-9D1B-E1A4F180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63" y="2589637"/>
            <a:ext cx="1899367" cy="336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7CB13F-9CB2-4A42-9F1E-8BF0531A0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1859" y="2589636"/>
            <a:ext cx="2035119" cy="33644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A4E08B-C4B8-4D5E-932F-2297B5407936}"/>
              </a:ext>
            </a:extLst>
          </p:cNvPr>
          <p:cNvSpPr txBox="1"/>
          <p:nvPr/>
        </p:nvSpPr>
        <p:spPr>
          <a:xfrm>
            <a:off x="4754121" y="5952784"/>
            <a:ext cx="13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1883–1886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DD04B1-287F-4C6E-A976-9613F9467546}"/>
              </a:ext>
            </a:extLst>
          </p:cNvPr>
          <p:cNvSpPr txBox="1"/>
          <p:nvPr/>
        </p:nvSpPr>
        <p:spPr>
          <a:xfrm>
            <a:off x="9170919" y="5952784"/>
            <a:ext cx="13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1887–1897</a:t>
            </a:r>
          </a:p>
        </p:txBody>
      </p:sp>
      <p:pic>
        <p:nvPicPr>
          <p:cNvPr id="10" name="Obrázek 9" descr="Obsah obrázku text, osoba, muž, oblek&#10;&#10;Popis byl vytvořen automaticky">
            <a:extLst>
              <a:ext uri="{FF2B5EF4-FFF2-40B4-BE49-F238E27FC236}">
                <a16:creationId xmlns:a16="http://schemas.microsoft.com/office/drawing/2014/main" id="{32150261-455A-47AD-BF92-124BFD256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01" y="770584"/>
            <a:ext cx="1048377" cy="130955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5626F2-8CD0-4F01-B327-A89EDDAD5376}"/>
              </a:ext>
            </a:extLst>
          </p:cNvPr>
          <p:cNvSpPr txBox="1"/>
          <p:nvPr/>
        </p:nvSpPr>
        <p:spPr>
          <a:xfrm>
            <a:off x="7769481" y="2080136"/>
            <a:ext cx="1273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Eduard Formánek</a:t>
            </a:r>
          </a:p>
          <a:p>
            <a:pPr algn="ctr"/>
            <a:r>
              <a:rPr lang="cs-CZ" sz="1100" dirty="0"/>
              <a:t>1845–1900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D71CF3-1124-42DD-A70C-06D2377C63F0}"/>
              </a:ext>
            </a:extLst>
          </p:cNvPr>
          <p:cNvSpPr txBox="1"/>
          <p:nvPr/>
        </p:nvSpPr>
        <p:spPr>
          <a:xfrm>
            <a:off x="3378518" y="1655116"/>
            <a:ext cx="1273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Adolf </a:t>
            </a:r>
            <a:r>
              <a:rPr lang="cs-CZ" sz="1100" dirty="0" err="1"/>
              <a:t>Oborny</a:t>
            </a:r>
            <a:endParaRPr lang="cs-CZ" sz="1100" dirty="0"/>
          </a:p>
          <a:p>
            <a:pPr algn="ctr"/>
            <a:r>
              <a:rPr lang="cs-CZ" sz="1100" dirty="0"/>
              <a:t>1840–1924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B66402-1AFC-4895-8FB5-7F6683E23635}"/>
              </a:ext>
            </a:extLst>
          </p:cNvPr>
          <p:cNvSpPr txBox="1"/>
          <p:nvPr/>
        </p:nvSpPr>
        <p:spPr>
          <a:xfrm>
            <a:off x="360900" y="308919"/>
            <a:ext cx="439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Moravské flóry v 19. století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E4CF447-B2DB-4365-B5A6-809D2DC5F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238" y="2585889"/>
            <a:ext cx="1863681" cy="3366000"/>
          </a:xfrm>
          <a:prstGeom prst="rect">
            <a:avLst/>
          </a:prstGeom>
        </p:spPr>
      </p:pic>
      <p:pic>
        <p:nvPicPr>
          <p:cNvPr id="15" name="Obrázek 14" descr="Obsah obrázku text, muž, osoba, oblek&#10;&#10;Popis byl vytvořen automaticky">
            <a:extLst>
              <a:ext uri="{FF2B5EF4-FFF2-40B4-BE49-F238E27FC236}">
                <a16:creationId xmlns:a16="http://schemas.microsoft.com/office/drawing/2014/main" id="{D79A6D92-AF67-476C-BB63-A97368692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57" y="838794"/>
            <a:ext cx="1137439" cy="130955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A13227F-0BFA-4F5E-AB54-4DD34BFC1FF1}"/>
              </a:ext>
            </a:extLst>
          </p:cNvPr>
          <p:cNvSpPr txBox="1"/>
          <p:nvPr/>
        </p:nvSpPr>
        <p:spPr>
          <a:xfrm>
            <a:off x="1239301" y="2148346"/>
            <a:ext cx="1273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Rudolf </a:t>
            </a:r>
            <a:r>
              <a:rPr lang="cs-CZ" sz="1100" dirty="0" err="1"/>
              <a:t>Rohrer</a:t>
            </a:r>
            <a:endParaRPr lang="cs-CZ" sz="1100" dirty="0"/>
          </a:p>
          <a:p>
            <a:pPr algn="ctr"/>
            <a:r>
              <a:rPr lang="cs-CZ" sz="1100" dirty="0"/>
              <a:t>1805–1839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FE7EEB9-6C14-445C-BEA7-9A1B035D8DDE}"/>
              </a:ext>
            </a:extLst>
          </p:cNvPr>
          <p:cNvSpPr txBox="1"/>
          <p:nvPr/>
        </p:nvSpPr>
        <p:spPr>
          <a:xfrm>
            <a:off x="1751756" y="5984914"/>
            <a:ext cx="13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1835</a:t>
            </a:r>
          </a:p>
        </p:txBody>
      </p:sp>
    </p:spTree>
    <p:extLst>
      <p:ext uri="{BB962C8B-B14F-4D97-AF65-F5344CB8AC3E}">
        <p14:creationId xmlns:p14="http://schemas.microsoft.com/office/powerpoint/2010/main" val="1853981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BE85C5-ACFD-4783-B6DD-06899C082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8" y="3404712"/>
            <a:ext cx="1413510" cy="23284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AF1D21-E2F8-4763-855E-71FEEA871A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354760" y="3404712"/>
            <a:ext cx="1352552" cy="23433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25A32B-591C-4943-AB7B-B0DD8AC51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7676" y="3404714"/>
            <a:ext cx="1351160" cy="234331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75588E7-67CF-415C-A841-B91475D00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688" y="3410977"/>
            <a:ext cx="1436916" cy="234331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348B01B-EC1B-475C-86AC-B1DEE075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9737" y="3415513"/>
            <a:ext cx="1429252" cy="23370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B09FE5E-C7A3-444F-901D-5693B5B3FF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885" t="41196" r="14244" b="3746"/>
          <a:stretch/>
        </p:blipFill>
        <p:spPr>
          <a:xfrm>
            <a:off x="8715262" y="716797"/>
            <a:ext cx="1441649" cy="11281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73B65A-AFD5-498F-8ECF-2633DAD28E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444"/>
          <a:stretch/>
        </p:blipFill>
        <p:spPr>
          <a:xfrm>
            <a:off x="10208296" y="1012469"/>
            <a:ext cx="1580030" cy="7516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DBA40A-5571-40B9-8467-0828B4EFF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5678" y="3410977"/>
            <a:ext cx="1434544" cy="233705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6A3F822-9A5F-4CE7-A554-3CBAA0236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5331" y="3410977"/>
            <a:ext cx="1494018" cy="233705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D39BA86-51AD-4A85-BCE4-41433C271C89}"/>
              </a:ext>
            </a:extLst>
          </p:cNvPr>
          <p:cNvSpPr txBox="1"/>
          <p:nvPr/>
        </p:nvSpPr>
        <p:spPr>
          <a:xfrm>
            <a:off x="5559888" y="1874070"/>
            <a:ext cx="16396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Christian Friedrich Heinrich Wimmer</a:t>
            </a:r>
          </a:p>
          <a:p>
            <a:pPr algn="ctr"/>
            <a:r>
              <a:rPr lang="cs-CZ" sz="1100" dirty="0"/>
              <a:t>1803–1868</a:t>
            </a:r>
          </a:p>
        </p:txBody>
      </p:sp>
      <p:pic>
        <p:nvPicPr>
          <p:cNvPr id="17" name="Obrázek 16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176D676C-286E-44AE-A7AB-5F2C7F4444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4" y="1405821"/>
            <a:ext cx="1061137" cy="1414849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D783D099-229F-4C2B-9183-8F056D7F1021}"/>
              </a:ext>
            </a:extLst>
          </p:cNvPr>
          <p:cNvSpPr txBox="1"/>
          <p:nvPr/>
        </p:nvSpPr>
        <p:spPr>
          <a:xfrm>
            <a:off x="416917" y="2807607"/>
            <a:ext cx="13967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/>
              <a:t>Heinrich Gottfried von Mattuschka</a:t>
            </a:r>
          </a:p>
          <a:p>
            <a:pPr algn="ctr"/>
            <a:r>
              <a:rPr lang="de-DE" sz="1100" dirty="0"/>
              <a:t>1734</a:t>
            </a:r>
            <a:r>
              <a:rPr lang="cs-CZ" sz="1100" dirty="0"/>
              <a:t>–</a:t>
            </a:r>
            <a:r>
              <a:rPr lang="de-DE" sz="1100" dirty="0"/>
              <a:t>1779</a:t>
            </a:r>
            <a:endParaRPr lang="cs-CZ" sz="11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9A9425D-8BB7-44BB-9DAB-1E909148BB71}"/>
              </a:ext>
            </a:extLst>
          </p:cNvPr>
          <p:cNvSpPr txBox="1"/>
          <p:nvPr/>
        </p:nvSpPr>
        <p:spPr>
          <a:xfrm>
            <a:off x="3357685" y="2826040"/>
            <a:ext cx="1349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Heinrich Emanuel </a:t>
            </a:r>
            <a:r>
              <a:rPr lang="cs-CZ" sz="1100" dirty="0" err="1"/>
              <a:t>Grabowski</a:t>
            </a:r>
            <a:r>
              <a:rPr lang="cs-CZ" sz="1100" dirty="0"/>
              <a:t> </a:t>
            </a:r>
          </a:p>
          <a:p>
            <a:pPr algn="ctr"/>
            <a:r>
              <a:rPr lang="cs-CZ" sz="1100" dirty="0"/>
              <a:t>1792–1842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C314D67-5F6B-4858-8AE2-9512AB189D15}"/>
              </a:ext>
            </a:extLst>
          </p:cNvPr>
          <p:cNvSpPr txBox="1"/>
          <p:nvPr/>
        </p:nvSpPr>
        <p:spPr>
          <a:xfrm>
            <a:off x="3526976" y="5748029"/>
            <a:ext cx="1042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1827–29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CD8E98D-2D1D-4EE3-9232-27F0DB6F56AB}"/>
              </a:ext>
            </a:extLst>
          </p:cNvPr>
          <p:cNvSpPr txBox="1"/>
          <p:nvPr/>
        </p:nvSpPr>
        <p:spPr>
          <a:xfrm>
            <a:off x="416312" y="5733529"/>
            <a:ext cx="1385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1776–1789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ACDF6EF-C9EF-4AA8-A025-3D131BE3979C}"/>
              </a:ext>
            </a:extLst>
          </p:cNvPr>
          <p:cNvSpPr txBox="1"/>
          <p:nvPr/>
        </p:nvSpPr>
        <p:spPr>
          <a:xfrm>
            <a:off x="5646939" y="5817937"/>
            <a:ext cx="2664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1832; 1840; 1844; 1857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0BAF373-A8AD-42FD-AEE4-9E5DBFACCFEC}"/>
              </a:ext>
            </a:extLst>
          </p:cNvPr>
          <p:cNvSpPr txBox="1"/>
          <p:nvPr/>
        </p:nvSpPr>
        <p:spPr>
          <a:xfrm>
            <a:off x="9312385" y="2890088"/>
            <a:ext cx="1089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Emil </a:t>
            </a:r>
            <a:r>
              <a:rPr lang="cs-CZ" sz="1100" dirty="0" err="1"/>
              <a:t>Fiek</a:t>
            </a:r>
            <a:endParaRPr lang="cs-CZ" sz="1100" dirty="0"/>
          </a:p>
          <a:p>
            <a:pPr algn="ctr"/>
            <a:r>
              <a:rPr lang="cs-CZ" sz="1100" dirty="0"/>
              <a:t>1840–1897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1FC9931-57C0-4342-A7E4-9443A80EE44A}"/>
              </a:ext>
            </a:extLst>
          </p:cNvPr>
          <p:cNvSpPr txBox="1"/>
          <p:nvPr/>
        </p:nvSpPr>
        <p:spPr>
          <a:xfrm>
            <a:off x="10668737" y="2874962"/>
            <a:ext cx="1271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/>
              <a:t>Theodor Schube</a:t>
            </a:r>
            <a:endParaRPr lang="cs-CZ" sz="1100" dirty="0"/>
          </a:p>
          <a:p>
            <a:pPr algn="ctr"/>
            <a:r>
              <a:rPr lang="de-DE" sz="1100" dirty="0"/>
              <a:t>1860</a:t>
            </a:r>
            <a:r>
              <a:rPr lang="cs-CZ" sz="1100" dirty="0"/>
              <a:t>–</a:t>
            </a:r>
            <a:r>
              <a:rPr lang="de-DE" sz="1100" dirty="0"/>
              <a:t>1934</a:t>
            </a:r>
            <a:endParaRPr lang="cs-CZ" sz="11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BDC1F6B8-C64E-4118-99D0-23D78F655BA1}"/>
              </a:ext>
            </a:extLst>
          </p:cNvPr>
          <p:cNvSpPr txBox="1"/>
          <p:nvPr/>
        </p:nvSpPr>
        <p:spPr>
          <a:xfrm>
            <a:off x="10441052" y="5748030"/>
            <a:ext cx="681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1904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50AB3C3-112F-4B34-9F7E-FDCC6B261B3F}"/>
              </a:ext>
            </a:extLst>
          </p:cNvPr>
          <p:cNvSpPr txBox="1"/>
          <p:nvPr/>
        </p:nvSpPr>
        <p:spPr>
          <a:xfrm>
            <a:off x="9078864" y="5748030"/>
            <a:ext cx="728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1881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48B4345-297D-4B20-A520-A6E4EDD7FB3E}"/>
              </a:ext>
            </a:extLst>
          </p:cNvPr>
          <p:cNvSpPr txBox="1"/>
          <p:nvPr/>
        </p:nvSpPr>
        <p:spPr>
          <a:xfrm>
            <a:off x="360900" y="308919"/>
            <a:ext cx="525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Slezské flóry v 19. století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168770-76D4-47C2-85A2-D14BC067C8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7748" y="3411770"/>
            <a:ext cx="1423527" cy="23292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B7C3C6F0-DC36-47F7-A765-D4F32F5E1B4A}"/>
              </a:ext>
            </a:extLst>
          </p:cNvPr>
          <p:cNvSpPr txBox="1"/>
          <p:nvPr/>
        </p:nvSpPr>
        <p:spPr>
          <a:xfrm>
            <a:off x="1874822" y="2800553"/>
            <a:ext cx="1413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/>
              <a:t>Anton Johann </a:t>
            </a:r>
            <a:r>
              <a:rPr lang="de-DE" sz="1100" dirty="0" err="1"/>
              <a:t>Krocker</a:t>
            </a:r>
            <a:endParaRPr lang="cs-CZ" sz="1100" dirty="0"/>
          </a:p>
          <a:p>
            <a:pPr algn="ctr"/>
            <a:r>
              <a:rPr lang="de-DE" sz="1100" dirty="0"/>
              <a:t>1744</a:t>
            </a:r>
            <a:r>
              <a:rPr lang="cs-CZ" sz="1100" dirty="0"/>
              <a:t>–</a:t>
            </a:r>
            <a:r>
              <a:rPr lang="de-DE" sz="1100" dirty="0"/>
              <a:t>1823</a:t>
            </a:r>
            <a:endParaRPr lang="cs-CZ" sz="11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D75AA96-7C2C-46A0-8597-2EA884275EBD}"/>
              </a:ext>
            </a:extLst>
          </p:cNvPr>
          <p:cNvSpPr txBox="1"/>
          <p:nvPr/>
        </p:nvSpPr>
        <p:spPr>
          <a:xfrm>
            <a:off x="1848876" y="5738215"/>
            <a:ext cx="1385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1787–1823</a:t>
            </a:r>
          </a:p>
        </p:txBody>
      </p:sp>
      <p:sp>
        <p:nvSpPr>
          <p:cNvPr id="8" name="Levá složená závorka 7">
            <a:extLst>
              <a:ext uri="{FF2B5EF4-FFF2-40B4-BE49-F238E27FC236}">
                <a16:creationId xmlns:a16="http://schemas.microsoft.com/office/drawing/2014/main" id="{FE65F016-232E-4550-AFEA-8B56178ED0E9}"/>
              </a:ext>
            </a:extLst>
          </p:cNvPr>
          <p:cNvSpPr/>
          <p:nvPr/>
        </p:nvSpPr>
        <p:spPr>
          <a:xfrm rot="5400000">
            <a:off x="6434436" y="419364"/>
            <a:ext cx="221114" cy="445242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22FCAE9-CFCC-460C-840C-3E133E4E554B}"/>
              </a:ext>
            </a:extLst>
          </p:cNvPr>
          <p:cNvCxnSpPr>
            <a:cxnSpLocks/>
          </p:cNvCxnSpPr>
          <p:nvPr/>
        </p:nvCxnSpPr>
        <p:spPr>
          <a:xfrm flipH="1">
            <a:off x="3687407" y="1764163"/>
            <a:ext cx="497731" cy="1009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Obrázek 32">
            <a:extLst>
              <a:ext uri="{FF2B5EF4-FFF2-40B4-BE49-F238E27FC236}">
                <a16:creationId xmlns:a16="http://schemas.microsoft.com/office/drawing/2014/main" id="{810A77CE-5BBB-4DC2-8D0A-DA7573CE2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3594" y="259623"/>
            <a:ext cx="1346294" cy="2125409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0D507739-C52C-4C70-B02C-284E0412B02E}"/>
              </a:ext>
            </a:extLst>
          </p:cNvPr>
          <p:cNvSpPr txBox="1"/>
          <p:nvPr/>
        </p:nvSpPr>
        <p:spPr>
          <a:xfrm>
            <a:off x="5616146" y="471159"/>
            <a:ext cx="728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1843</a:t>
            </a:r>
          </a:p>
        </p:txBody>
      </p:sp>
    </p:spTree>
    <p:extLst>
      <p:ext uri="{BB962C8B-B14F-4D97-AF65-F5344CB8AC3E}">
        <p14:creationId xmlns:p14="http://schemas.microsoft.com/office/powerpoint/2010/main" val="186882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77F5C3-D88B-4C08-ADAB-BA871D899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0030479" y="132521"/>
            <a:ext cx="2003061" cy="2554839"/>
          </a:xfrm>
          <a:prstGeom prst="rect">
            <a:avLst/>
          </a:prstGeom>
        </p:spPr>
      </p:pic>
      <p:pic>
        <p:nvPicPr>
          <p:cNvPr id="4" name="Obrázek 3" descr="Obsah obrázku text, bambus&#10;&#10;Popis byl vytvořen automaticky">
            <a:extLst>
              <a:ext uri="{FF2B5EF4-FFF2-40B4-BE49-F238E27FC236}">
                <a16:creationId xmlns:a16="http://schemas.microsoft.com/office/drawing/2014/main" id="{E5AEEE36-B770-4BDA-883E-5982105E8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/>
          <a:stretch/>
        </p:blipFill>
        <p:spPr>
          <a:xfrm>
            <a:off x="360901" y="3061670"/>
            <a:ext cx="2399317" cy="33277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21A663-1CEC-4F63-B209-C1A5A4B5C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863"/>
          <a:stretch/>
        </p:blipFill>
        <p:spPr>
          <a:xfrm>
            <a:off x="4018506" y="170140"/>
            <a:ext cx="1863441" cy="23646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C82B62-235F-4F80-9F33-42FDC29B6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257" y="3061670"/>
            <a:ext cx="2235685" cy="3327788"/>
          </a:xfrm>
          <a:prstGeom prst="rect">
            <a:avLst/>
          </a:prstGeom>
        </p:spPr>
      </p:pic>
      <p:pic>
        <p:nvPicPr>
          <p:cNvPr id="9" name="Obrázek 8" descr="Obsah obrázku text, interiér, linkovaný&#10;&#10;Popis byl vytvořen automaticky">
            <a:extLst>
              <a:ext uri="{FF2B5EF4-FFF2-40B4-BE49-F238E27FC236}">
                <a16:creationId xmlns:a16="http://schemas.microsoft.com/office/drawing/2014/main" id="{ACDB7C8E-7803-47C6-9042-1F46C6E6C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30" y="2721602"/>
            <a:ext cx="2926610" cy="15575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CA10A5-847D-4296-941F-CE769C159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432" y="132521"/>
            <a:ext cx="1331226" cy="1773063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EAD04EC4-898E-4F8B-918D-561879BC8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30" y="4313396"/>
            <a:ext cx="2926610" cy="193351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1969483E-D997-46AE-9B21-6BDEF2D225B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42" y="3061670"/>
            <a:ext cx="2042695" cy="335866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B7D6B4F-3388-46A6-98EC-4E8CDD2D0A12}"/>
              </a:ext>
            </a:extLst>
          </p:cNvPr>
          <p:cNvSpPr txBox="1"/>
          <p:nvPr/>
        </p:nvSpPr>
        <p:spPr>
          <a:xfrm>
            <a:off x="8744649" y="1939826"/>
            <a:ext cx="1114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Gustav </a:t>
            </a:r>
            <a:r>
              <a:rPr lang="cs-CZ" sz="1100" dirty="0" err="1"/>
              <a:t>Hegi</a:t>
            </a:r>
            <a:endParaRPr lang="cs-CZ" sz="1100" dirty="0"/>
          </a:p>
          <a:p>
            <a:pPr algn="ctr"/>
            <a:r>
              <a:rPr lang="cs-CZ" sz="1100" dirty="0"/>
              <a:t>1876–1932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E71B0A7-BB15-4352-89B0-F477C10D9D36}"/>
              </a:ext>
            </a:extLst>
          </p:cNvPr>
          <p:cNvSpPr txBox="1"/>
          <p:nvPr/>
        </p:nvSpPr>
        <p:spPr>
          <a:xfrm>
            <a:off x="4295768" y="2547334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František Polívka </a:t>
            </a:r>
          </a:p>
          <a:p>
            <a:pPr algn="ctr"/>
            <a:r>
              <a:rPr lang="cs-CZ" sz="1100" dirty="0"/>
              <a:t>1860-1923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6E2616-51E6-49D7-B4EA-5B92162035F1}"/>
              </a:ext>
            </a:extLst>
          </p:cNvPr>
          <p:cNvSpPr txBox="1"/>
          <p:nvPr/>
        </p:nvSpPr>
        <p:spPr>
          <a:xfrm>
            <a:off x="9087224" y="6356147"/>
            <a:ext cx="13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1906–1931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4A2869D-3EB3-4C09-A4FC-435A584A374D}"/>
              </a:ext>
            </a:extLst>
          </p:cNvPr>
          <p:cNvSpPr txBox="1"/>
          <p:nvPr/>
        </p:nvSpPr>
        <p:spPr>
          <a:xfrm>
            <a:off x="5860050" y="2663288"/>
            <a:ext cx="13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1900–1904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4F0A1A2-5DD3-4144-B51C-54BD28A324CB}"/>
              </a:ext>
            </a:extLst>
          </p:cNvPr>
          <p:cNvSpPr txBox="1"/>
          <p:nvPr/>
        </p:nvSpPr>
        <p:spPr>
          <a:xfrm>
            <a:off x="360900" y="308919"/>
            <a:ext cx="3327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Přelom 19/20 století</a:t>
            </a:r>
          </a:p>
          <a:p>
            <a:r>
              <a:rPr lang="cs-CZ" sz="2400" dirty="0"/>
              <a:t>Šířeji koncipované ilustrované flóry pro školy a veřejnost</a:t>
            </a:r>
          </a:p>
        </p:txBody>
      </p:sp>
    </p:spTree>
    <p:extLst>
      <p:ext uri="{BB962C8B-B14F-4D97-AF65-F5344CB8AC3E}">
        <p14:creationId xmlns:p14="http://schemas.microsoft.com/office/powerpoint/2010/main" val="4645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1968AEB-7389-4797-AC8B-6586395B4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334" r="9281" b="6777"/>
          <a:stretch/>
        </p:blipFill>
        <p:spPr>
          <a:xfrm>
            <a:off x="8626211" y="2745588"/>
            <a:ext cx="3000065" cy="3151267"/>
          </a:xfrm>
          <a:prstGeom prst="rect">
            <a:avLst/>
          </a:prstGeom>
        </p:spPr>
      </p:pic>
      <p:pic>
        <p:nvPicPr>
          <p:cNvPr id="23" name="Obrázek 22" descr="Obsah obrázku text, interiér&#10;&#10;Popis byl vytvořen automaticky">
            <a:extLst>
              <a:ext uri="{FF2B5EF4-FFF2-40B4-BE49-F238E27FC236}">
                <a16:creationId xmlns:a16="http://schemas.microsoft.com/office/drawing/2014/main" id="{E3315EA4-BB8B-41E0-A179-6A845349B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2705" b="1552"/>
          <a:stretch/>
        </p:blipFill>
        <p:spPr>
          <a:xfrm>
            <a:off x="4306930" y="2745587"/>
            <a:ext cx="4116894" cy="3151267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D89BA51B-CDB3-4560-A45F-E90B5300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49" y="2745587"/>
            <a:ext cx="2158887" cy="314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DA04AB9-F85E-479F-B493-09A5402069BE}"/>
              </a:ext>
            </a:extLst>
          </p:cNvPr>
          <p:cNvSpPr txBox="1"/>
          <p:nvPr/>
        </p:nvSpPr>
        <p:spPr>
          <a:xfrm>
            <a:off x="3885626" y="5973886"/>
            <a:ext cx="13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1948–1950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F7F35F0-2C9C-4CCB-89CA-4DDEC4F90E49}"/>
              </a:ext>
            </a:extLst>
          </p:cNvPr>
          <p:cNvSpPr txBox="1"/>
          <p:nvPr/>
        </p:nvSpPr>
        <p:spPr>
          <a:xfrm>
            <a:off x="9455303" y="5973886"/>
            <a:ext cx="13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1989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846E560-072B-48B8-8A27-CAC3E3B13F4F}"/>
              </a:ext>
            </a:extLst>
          </p:cNvPr>
          <p:cNvSpPr txBox="1"/>
          <p:nvPr/>
        </p:nvSpPr>
        <p:spPr>
          <a:xfrm>
            <a:off x="360900" y="308919"/>
            <a:ext cx="525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Československé flóry v 20. století</a:t>
            </a:r>
          </a:p>
        </p:txBody>
      </p:sp>
      <p:pic>
        <p:nvPicPr>
          <p:cNvPr id="15" name="Obrázek 14" descr="Obsah obrázku text, muž, osoba&#10;&#10;Popis byl vytvořen automaticky">
            <a:extLst>
              <a:ext uri="{FF2B5EF4-FFF2-40B4-BE49-F238E27FC236}">
                <a16:creationId xmlns:a16="http://schemas.microsoft.com/office/drawing/2014/main" id="{57469039-6372-4A3E-8606-50838EFAC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5" y="1717825"/>
            <a:ext cx="1089711" cy="153841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F990C20-4CCB-4CAF-A6F4-3A4B8B9F9CC7}"/>
              </a:ext>
            </a:extLst>
          </p:cNvPr>
          <p:cNvSpPr txBox="1"/>
          <p:nvPr/>
        </p:nvSpPr>
        <p:spPr>
          <a:xfrm>
            <a:off x="643136" y="3170872"/>
            <a:ext cx="1114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Josef Dostál</a:t>
            </a:r>
          </a:p>
          <a:p>
            <a:pPr algn="ctr"/>
            <a:r>
              <a:rPr lang="cs-CZ" sz="1100" dirty="0"/>
              <a:t>1903-1999</a:t>
            </a:r>
          </a:p>
        </p:txBody>
      </p:sp>
    </p:spTree>
    <p:extLst>
      <p:ext uri="{BB962C8B-B14F-4D97-AF65-F5344CB8AC3E}">
        <p14:creationId xmlns:p14="http://schemas.microsoft.com/office/powerpoint/2010/main" val="1709739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BC02EF4-AEEB-4CA7-8626-E71104E3D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27" y="920231"/>
            <a:ext cx="4158210" cy="35158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31D30D-3C30-4088-9659-A762D31A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246" y="935951"/>
            <a:ext cx="1822769" cy="262777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5059945-DA60-4F3B-AE76-003DEA5F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120" y="410379"/>
            <a:ext cx="2040854" cy="301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D7D657A-6FE5-4BCA-AD82-1C2FCE09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083" y="656134"/>
            <a:ext cx="2040854" cy="277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51770A-69A4-49C2-B10D-B93D334391F1}"/>
              </a:ext>
            </a:extLst>
          </p:cNvPr>
          <p:cNvSpPr txBox="1"/>
          <p:nvPr/>
        </p:nvSpPr>
        <p:spPr>
          <a:xfrm>
            <a:off x="7843367" y="3429000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Bohumil Slavík</a:t>
            </a:r>
          </a:p>
          <a:p>
            <a:pPr algn="ctr"/>
            <a:r>
              <a:rPr lang="cs-CZ" sz="1100" dirty="0"/>
              <a:t>1935-2004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5903E2E-AF02-4D33-A369-D38A6935E05F}"/>
              </a:ext>
            </a:extLst>
          </p:cNvPr>
          <p:cNvSpPr txBox="1"/>
          <p:nvPr/>
        </p:nvSpPr>
        <p:spPr>
          <a:xfrm>
            <a:off x="9901347" y="3434820"/>
            <a:ext cx="1412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Slavomil Hejný</a:t>
            </a:r>
          </a:p>
          <a:p>
            <a:pPr algn="ctr"/>
            <a:r>
              <a:rPr lang="cs-CZ" sz="1100" dirty="0"/>
              <a:t>1924-2001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BA273B0-6615-4F25-AC85-6A7C1408B9B5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Květena České republiky 1–9.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0321A3F-F1FD-40ED-B03C-0F0B9946951E}"/>
              </a:ext>
            </a:extLst>
          </p:cNvPr>
          <p:cNvSpPr txBox="1"/>
          <p:nvPr/>
        </p:nvSpPr>
        <p:spPr>
          <a:xfrm>
            <a:off x="473927" y="5128165"/>
            <a:ext cx="168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1987–2021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2A992E2-0A66-48E9-A26E-01ADD9111C4C}"/>
              </a:ext>
            </a:extLst>
          </p:cNvPr>
          <p:cNvSpPr txBox="1"/>
          <p:nvPr/>
        </p:nvSpPr>
        <p:spPr>
          <a:xfrm>
            <a:off x="7988644" y="6302998"/>
            <a:ext cx="4277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Kapitoly ke stažení na  https://pladias.cz/</a:t>
            </a:r>
          </a:p>
        </p:txBody>
      </p:sp>
    </p:spTree>
    <p:extLst>
      <p:ext uri="{BB962C8B-B14F-4D97-AF65-F5344CB8AC3E}">
        <p14:creationId xmlns:p14="http://schemas.microsoft.com/office/powerpoint/2010/main" val="230932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9BA273B0-6615-4F25-AC85-6A7C1408B9B5}"/>
              </a:ext>
            </a:extLst>
          </p:cNvPr>
          <p:cNvSpPr txBox="1"/>
          <p:nvPr/>
        </p:nvSpPr>
        <p:spPr>
          <a:xfrm>
            <a:off x="3311033" y="271435"/>
            <a:ext cx="582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Květena České republiky 1–9.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0321A3F-F1FD-40ED-B03C-0F0B9946951E}"/>
              </a:ext>
            </a:extLst>
          </p:cNvPr>
          <p:cNvSpPr txBox="1"/>
          <p:nvPr/>
        </p:nvSpPr>
        <p:spPr>
          <a:xfrm>
            <a:off x="251506" y="6256831"/>
            <a:ext cx="168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1987–2021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2A992E2-0A66-48E9-A26E-01ADD9111C4C}"/>
              </a:ext>
            </a:extLst>
          </p:cNvPr>
          <p:cNvSpPr txBox="1"/>
          <p:nvPr/>
        </p:nvSpPr>
        <p:spPr>
          <a:xfrm>
            <a:off x="7988644" y="6302998"/>
            <a:ext cx="4277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Kapitoly ke stažení na  https://pladias.cz/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515658-8269-49C0-A1D3-DD7B44EE3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9" y="1179747"/>
            <a:ext cx="3575836" cy="50770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7EA896-37DE-4FF6-8966-D940FF317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71" y="1254778"/>
            <a:ext cx="3369225" cy="49483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E2D8616-11F7-42E4-BA50-60840C32A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756" y="1414124"/>
            <a:ext cx="3176311" cy="4492406"/>
          </a:xfrm>
          <a:prstGeom prst="rect">
            <a:avLst/>
          </a:prstGeom>
        </p:spPr>
      </p:pic>
      <p:pic>
        <p:nvPicPr>
          <p:cNvPr id="19" name="Obrázek 18" descr="Obsah obrázku mapa&#10;&#10;Popis byl vytvořen automaticky">
            <a:extLst>
              <a:ext uri="{FF2B5EF4-FFF2-40B4-BE49-F238E27FC236}">
                <a16:creationId xmlns:a16="http://schemas.microsoft.com/office/drawing/2014/main" id="{92865828-37DD-4E7D-BD8E-BF7CAE5E0A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27" y="0"/>
            <a:ext cx="3197673" cy="20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8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0AEE55-368F-4304-8CFA-101D27B8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709" y="3292780"/>
            <a:ext cx="2103831" cy="29474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453D84-2D20-4DF3-A878-F1605633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47" y="3301610"/>
            <a:ext cx="2097440" cy="29474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7D2705-5FC6-46D1-BEBA-D1E679025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6" t="2159" r="17000" b="35509"/>
          <a:stretch/>
        </p:blipFill>
        <p:spPr>
          <a:xfrm>
            <a:off x="2305279" y="1110974"/>
            <a:ext cx="1246360" cy="16699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970546-0EC3-4159-B9D8-965015E40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163" y="1685093"/>
            <a:ext cx="3465086" cy="4672458"/>
          </a:xfrm>
          <a:prstGeom prst="rect">
            <a:avLst/>
          </a:prstGeom>
        </p:spPr>
      </p:pic>
      <p:pic>
        <p:nvPicPr>
          <p:cNvPr id="11" name="Obrázek 10" descr="Obsah obrázku muž, osoba, zeď, interiér&#10;&#10;Popis byl vytvořen automaticky">
            <a:extLst>
              <a:ext uri="{FF2B5EF4-FFF2-40B4-BE49-F238E27FC236}">
                <a16:creationId xmlns:a16="http://schemas.microsoft.com/office/drawing/2014/main" id="{3A0EC5C1-85D6-411C-88D0-CE02D5F53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00" y="268678"/>
            <a:ext cx="979181" cy="119051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44178AB-4DEC-46F7-822E-FCB778B54B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13"/>
          <a:stretch/>
        </p:blipFill>
        <p:spPr>
          <a:xfrm>
            <a:off x="9848262" y="285154"/>
            <a:ext cx="997325" cy="1170458"/>
          </a:xfrm>
          <a:prstGeom prst="rect">
            <a:avLst/>
          </a:prstGeom>
        </p:spPr>
      </p:pic>
      <p:pic>
        <p:nvPicPr>
          <p:cNvPr id="15" name="Obrázek 14" descr="Obsah obrázku strom, exteriér, osoba, muž&#10;&#10;Popis byl vytvořen automaticky">
            <a:extLst>
              <a:ext uri="{FF2B5EF4-FFF2-40B4-BE49-F238E27FC236}">
                <a16:creationId xmlns:a16="http://schemas.microsoft.com/office/drawing/2014/main" id="{4E48523F-303D-40D9-A825-82C627DC26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7084" r="15069"/>
          <a:stretch/>
        </p:blipFill>
        <p:spPr>
          <a:xfrm>
            <a:off x="10897089" y="285153"/>
            <a:ext cx="865518" cy="11596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8E6E042-F426-4CDA-BBBE-9E7C6208DC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601" y="1110975"/>
            <a:ext cx="1114792" cy="166996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4520F8C-AEF0-4F11-9E7C-99602075E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790" y="3301611"/>
            <a:ext cx="1871635" cy="293864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3DB4A13-37FB-433F-97A1-1427AC0324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749" y="1098228"/>
            <a:ext cx="1188183" cy="1669967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8D79D11F-EF33-4F6D-9ED5-4DA973F74762}"/>
              </a:ext>
            </a:extLst>
          </p:cNvPr>
          <p:cNvSpPr txBox="1"/>
          <p:nvPr/>
        </p:nvSpPr>
        <p:spPr>
          <a:xfrm>
            <a:off x="118185" y="2750288"/>
            <a:ext cx="1401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Filip Maxmilián </a:t>
            </a:r>
            <a:r>
              <a:rPr lang="cs-CZ" sz="1100" dirty="0" err="1"/>
              <a:t>Opiz</a:t>
            </a:r>
            <a:endParaRPr lang="cs-CZ" sz="1100" dirty="0"/>
          </a:p>
          <a:p>
            <a:pPr algn="ctr"/>
            <a:r>
              <a:rPr lang="cs-CZ" sz="1100" dirty="0"/>
              <a:t>1787-1858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3AB1700-9095-4389-8866-306F42CBB77C}"/>
              </a:ext>
            </a:extLst>
          </p:cNvPr>
          <p:cNvSpPr txBox="1"/>
          <p:nvPr/>
        </p:nvSpPr>
        <p:spPr>
          <a:xfrm>
            <a:off x="2209916" y="2745080"/>
            <a:ext cx="1401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Karel Domin</a:t>
            </a:r>
          </a:p>
          <a:p>
            <a:pPr algn="ctr"/>
            <a:r>
              <a:rPr lang="cs-CZ" sz="1100" dirty="0"/>
              <a:t>1882-1953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83D12A9-F69E-46DB-BF89-1BDE859869D1}"/>
              </a:ext>
            </a:extLst>
          </p:cNvPr>
          <p:cNvSpPr txBox="1"/>
          <p:nvPr/>
        </p:nvSpPr>
        <p:spPr>
          <a:xfrm>
            <a:off x="4522601" y="2749198"/>
            <a:ext cx="1114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Josef Dostál</a:t>
            </a:r>
          </a:p>
          <a:p>
            <a:pPr algn="ctr"/>
            <a:r>
              <a:rPr lang="cs-CZ" sz="1100" dirty="0"/>
              <a:t>1903-1999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9F16194-A2D2-418E-8C57-2DD1A29095F8}"/>
              </a:ext>
            </a:extLst>
          </p:cNvPr>
          <p:cNvSpPr txBox="1"/>
          <p:nvPr/>
        </p:nvSpPr>
        <p:spPr>
          <a:xfrm>
            <a:off x="8731704" y="1451226"/>
            <a:ext cx="1114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Jiří Danihelka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2BC88AA-C3C0-40D8-9D6A-693E15A13B6A}"/>
              </a:ext>
            </a:extLst>
          </p:cNvPr>
          <p:cNvSpPr txBox="1"/>
          <p:nvPr/>
        </p:nvSpPr>
        <p:spPr>
          <a:xfrm>
            <a:off x="9704999" y="1446839"/>
            <a:ext cx="1283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Jindřich Chrtek jun.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AE901BF-4D61-4017-B540-540637F50769}"/>
              </a:ext>
            </a:extLst>
          </p:cNvPr>
          <p:cNvSpPr txBox="1"/>
          <p:nvPr/>
        </p:nvSpPr>
        <p:spPr>
          <a:xfrm>
            <a:off x="10766690" y="1446839"/>
            <a:ext cx="1283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Zdeněk Kaplan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DEF319DB-059F-4909-8E6E-F68256A3A256}"/>
              </a:ext>
            </a:extLst>
          </p:cNvPr>
          <p:cNvSpPr txBox="1"/>
          <p:nvPr/>
        </p:nvSpPr>
        <p:spPr>
          <a:xfrm>
            <a:off x="118185" y="6255618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1852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58296B2-7B9B-4819-9B6C-70FD0D1FC3AB}"/>
              </a:ext>
            </a:extLst>
          </p:cNvPr>
          <p:cNvSpPr txBox="1"/>
          <p:nvPr/>
        </p:nvSpPr>
        <p:spPr>
          <a:xfrm>
            <a:off x="2215028" y="6249084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1935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4BBB9F8-E044-4466-9863-BAB560B30FD9}"/>
              </a:ext>
            </a:extLst>
          </p:cNvPr>
          <p:cNvSpPr txBox="1"/>
          <p:nvPr/>
        </p:nvSpPr>
        <p:spPr>
          <a:xfrm>
            <a:off x="4475877" y="6250855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1982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E46B80F-C6F4-4CDD-94A2-993A22A6BA6F}"/>
              </a:ext>
            </a:extLst>
          </p:cNvPr>
          <p:cNvSpPr txBox="1"/>
          <p:nvPr/>
        </p:nvSpPr>
        <p:spPr>
          <a:xfrm>
            <a:off x="8781546" y="6243264"/>
            <a:ext cx="69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2012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68FFEB06-F34E-45C5-BF91-727152D4B2DB}"/>
              </a:ext>
            </a:extLst>
          </p:cNvPr>
          <p:cNvSpPr txBox="1"/>
          <p:nvPr/>
        </p:nvSpPr>
        <p:spPr>
          <a:xfrm>
            <a:off x="235015" y="439051"/>
            <a:ext cx="465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Enumeratia</a:t>
            </a:r>
            <a:endParaRPr lang="cs-CZ" sz="2400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A9AC6379-FC48-4377-B32C-56969B396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t="4874" r="25569" b="42002"/>
          <a:stretch/>
        </p:blipFill>
        <p:spPr bwMode="auto">
          <a:xfrm>
            <a:off x="6645859" y="1110974"/>
            <a:ext cx="1243656" cy="16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8092A80E-8D44-482E-9ADD-4767033D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84" y="3292780"/>
            <a:ext cx="2120855" cy="294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CD9C8CEB-273D-4F98-B3A8-9A4629EDBAC1}"/>
              </a:ext>
            </a:extLst>
          </p:cNvPr>
          <p:cNvSpPr txBox="1"/>
          <p:nvPr/>
        </p:nvSpPr>
        <p:spPr>
          <a:xfrm>
            <a:off x="6629113" y="2772050"/>
            <a:ext cx="1243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Miroslav Smejkal</a:t>
            </a:r>
          </a:p>
          <a:p>
            <a:pPr algn="ctr"/>
            <a:r>
              <a:rPr lang="cs-CZ" sz="1100" dirty="0"/>
              <a:t>1927-1997</a:t>
            </a:r>
          </a:p>
        </p:txBody>
      </p:sp>
    </p:spTree>
    <p:extLst>
      <p:ext uri="{BB962C8B-B14F-4D97-AF65-F5344CB8AC3E}">
        <p14:creationId xmlns:p14="http://schemas.microsoft.com/office/powerpoint/2010/main" val="8502917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388</Words>
  <Application>Microsoft Office PowerPoint</Application>
  <PresentationFormat>Širokoúhlá obrazovka</PresentationFormat>
  <Paragraphs>136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Petr Bureš</cp:lastModifiedBy>
  <cp:revision>62</cp:revision>
  <dcterms:created xsi:type="dcterms:W3CDTF">2021-04-20T09:40:14Z</dcterms:created>
  <dcterms:modified xsi:type="dcterms:W3CDTF">2024-04-23T09:23:20Z</dcterms:modified>
</cp:coreProperties>
</file>