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ABB23-4B47-40E6-9057-2F32D7F3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15C9B3-8550-4080-A93E-4EF5F7EBD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CC6976-8088-4503-BCF3-AFA7CE92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FD4C1F-156C-4E70-8BFC-2B7DDF66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34BB4C-DA53-44EB-8EB8-E7B208CC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26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F380E-07A7-4F45-A81D-5AA061AC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00E153-73ED-4EAC-AD8D-D747BF9CE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B4829-02ED-486F-A4E2-3AF78E44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7D3EA-0221-4E3E-8F1B-561152B6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660E3C-6ADF-470A-83C7-23287DE8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4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753DF-576F-486E-B9ED-ECA849B2A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D226EF-1FF6-415D-9E67-DC578F694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C09C2A-E2EA-4D36-B9A5-29E7CE64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ADC78-5BAE-4EA4-BCA1-ACBB2015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4BFD29-848B-4742-BF87-33DCA7AA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FE7BC-2DCC-478C-8102-95FC3B59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784C6-4C86-426B-95DB-3B2666EC5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77B81-8978-4486-AA42-7F7219CB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EBAEA-0F61-4395-BD75-DC7F5B02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9F6996-01CC-4964-90B4-24280FF2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2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643E2-C7AD-4CD6-812B-98F64EFE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76540C-4643-4D19-B1EB-6799793B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B5DB6-9E8E-4A87-8072-0C7DC9E8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CC7133-4CE3-4AC9-9AB3-9EA1E033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8F081C-AF4B-4B31-B5FA-1BC0E0FC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60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E3029-9BD0-4C50-A58E-BB58FCB1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275CD1-84EB-42D2-BFBE-A4E0CAC7A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85A7BC-F557-49F6-94FF-47F528878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11D40D-B861-49D2-B52C-4E0A1F71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A27354-3512-4755-9BC3-7DBD3BAF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75749C-CAC5-4DE8-960B-F32FD7F9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7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0B3D1-F7B3-4058-A422-F4E4CE4B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577D0E-C214-476D-BED1-E5EAEB54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662C10-E230-43E2-9414-A2BC1DF39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1319D13-70AE-41CE-8CE2-ACAF582D2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D07FF1-2B43-48EB-910C-F00EF16FD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5A875B-8AD9-4635-903B-6296496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0A035F-DEE2-4A82-8C6D-B5D44EC9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9023E4-A76B-4167-A21D-6A344B9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7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CC6D8-B356-478E-8C04-C621EA54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69269D-AE07-4A17-B742-8A353356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FEF92-D8B7-458D-BB71-33DC954E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26FF1A-49B2-4174-95EC-C6F723F7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4382D3E-2432-48D9-92C3-8C123274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5A37D4-FC11-437F-A8F1-D976490C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B1DAC6-BEF5-4BAF-BB27-7B1F2D6E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39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44A37-094E-437C-B792-9BBEFE66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9D75B-9A96-4EB0-8D85-949CCABE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510E32-1842-4EE4-9397-9A3F5CBBE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673A42-48FC-4171-8180-7C47C587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4856F7-249C-4A47-A50B-A360CA11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33094F-2785-48C3-AF68-524F96B2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68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0FA06-FEF0-478D-8C66-091FB4F1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B74309-2FBB-4D46-8192-4EF8BC957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322685-9D34-46C0-9386-BA583C4D3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1AE51B-F2AF-4280-BAC6-A0375293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B5B0CA-1D1D-4B77-805F-52E61D75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B9A1EE-E3CB-4C9C-B4F1-53D0DA79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93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F1E728-08C9-4EA0-8DFD-57591828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4C441C-F07A-40E9-824F-7F33A064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9E32A-F22A-4840-8DD7-B503060DA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75FC-6089-441A-AEDC-6392B5859422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CE8A8-2F3C-4C5A-9AAA-F28F11FEA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CB1E4-40FD-42CC-B32D-97B5A3365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63B1-2AA5-4D9C-B454-8D826F1C3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8FC239F-A235-4B52-AA45-99D360B0B8E2}"/>
              </a:ext>
            </a:extLst>
          </p:cNvPr>
          <p:cNvSpPr txBox="1"/>
          <p:nvPr/>
        </p:nvSpPr>
        <p:spPr>
          <a:xfrm>
            <a:off x="2260600" y="1498600"/>
            <a:ext cx="6959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cvičení </a:t>
            </a:r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 err="1">
                <a:solidFill>
                  <a:schemeClr val="tx1"/>
                </a:solidFill>
              </a:rPr>
              <a:t>Imunodifúzní</a:t>
            </a:r>
            <a:r>
              <a:rPr lang="cs-CZ" altLang="cs-CZ" sz="2800" b="1" dirty="0">
                <a:solidFill>
                  <a:schemeClr val="tx1"/>
                </a:solidFill>
              </a:rPr>
              <a:t> metody </a:t>
            </a:r>
          </a:p>
          <a:p>
            <a:pPr algn="ctr"/>
            <a:r>
              <a:rPr lang="cs-CZ" altLang="cs-CZ" sz="2800" b="1" dirty="0"/>
              <a:t>Stanovení lysozymu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1800" b="1" dirty="0"/>
          </a:p>
          <a:p>
            <a:pPr algn="ctr"/>
            <a:endParaRPr lang="cs-CZ" altLang="cs-CZ" sz="1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511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AFECDF1-0440-400D-BE70-2025D077E174}"/>
              </a:ext>
            </a:extLst>
          </p:cNvPr>
          <p:cNvSpPr txBox="1"/>
          <p:nvPr/>
        </p:nvSpPr>
        <p:spPr>
          <a:xfrm>
            <a:off x="850900" y="571500"/>
            <a:ext cx="94306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Metoda </a:t>
            </a:r>
            <a:r>
              <a:rPr lang="cs-CZ" sz="2400" dirty="0" err="1"/>
              <a:t>imunodifúze</a:t>
            </a:r>
            <a:r>
              <a:rPr lang="cs-CZ" sz="2400" dirty="0"/>
              <a:t> 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Stará metoda, různé možnosti uspořádání a využití – tabulka. </a:t>
            </a:r>
          </a:p>
          <a:p>
            <a:pPr>
              <a:lnSpc>
                <a:spcPct val="150000"/>
              </a:lnSpc>
            </a:pPr>
            <a:r>
              <a:rPr lang="cs-CZ" dirty="0"/>
              <a:t>Dříve pro stanovení protilátek, hemolytické aktivity komplementu, nyní hlavně stanovení lysozymu </a:t>
            </a:r>
          </a:p>
          <a:p>
            <a:pPr>
              <a:lnSpc>
                <a:spcPct val="150000"/>
              </a:lnSpc>
            </a:pPr>
            <a:r>
              <a:rPr lang="cs-CZ" dirty="0"/>
              <a:t>1 složka rozpuštěna v gelu, druhá složka se nanáší do jamek a difunduje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E087DDD-96D2-4420-A417-32ABDD0CC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44422"/>
              </p:ext>
            </p:extLst>
          </p:nvPr>
        </p:nvGraphicFramePr>
        <p:xfrm>
          <a:off x="850900" y="2944688"/>
          <a:ext cx="8992235" cy="223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3772">
                  <a:extLst>
                    <a:ext uri="{9D8B030D-6E8A-4147-A177-3AD203B41FA5}">
                      <a16:colId xmlns:a16="http://schemas.microsoft.com/office/drawing/2014/main" val="463348423"/>
                    </a:ext>
                  </a:extLst>
                </a:gridCol>
                <a:gridCol w="1622767">
                  <a:extLst>
                    <a:ext uri="{9D8B030D-6E8A-4147-A177-3AD203B41FA5}">
                      <a16:colId xmlns:a16="http://schemas.microsoft.com/office/drawing/2014/main" val="170664887"/>
                    </a:ext>
                  </a:extLst>
                </a:gridCol>
                <a:gridCol w="1608334">
                  <a:extLst>
                    <a:ext uri="{9D8B030D-6E8A-4147-A177-3AD203B41FA5}">
                      <a16:colId xmlns:a16="http://schemas.microsoft.com/office/drawing/2014/main" val="3182229223"/>
                    </a:ext>
                  </a:extLst>
                </a:gridCol>
                <a:gridCol w="2707362">
                  <a:extLst>
                    <a:ext uri="{9D8B030D-6E8A-4147-A177-3AD203B41FA5}">
                      <a16:colId xmlns:a16="http://schemas.microsoft.com/office/drawing/2014/main" val="1350457348"/>
                    </a:ext>
                  </a:extLst>
                </a:gridCol>
              </a:tblGrid>
              <a:tr h="433512"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V gelu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V jamce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Výsledek reakce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9356491"/>
                  </a:ext>
                </a:extLst>
              </a:tr>
              <a:tr h="433512"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Stanovení aktivity lyzozymu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Bakterie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Lyzozym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Projasnění gelu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8507316"/>
                  </a:ext>
                </a:extLst>
              </a:tr>
              <a:tr h="433512"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Přítomnost antigenu ve vzorku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Protilátka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Antigen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Vznik precipitačního prstence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822935"/>
                  </a:ext>
                </a:extLst>
              </a:tr>
              <a:tr h="815125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Stanovení hemolytické aktivity komplementu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Senzibilizované erytrocyty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>
                          <a:effectLst/>
                        </a:rPr>
                        <a:t>Sérum s komplementem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Změna barvy gelu v důsledku hemolýzy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82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3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F2F4D49-66D0-4482-B268-9D34D6368539}"/>
              </a:ext>
            </a:extLst>
          </p:cNvPr>
          <p:cNvSpPr txBox="1"/>
          <p:nvPr/>
        </p:nvSpPr>
        <p:spPr>
          <a:xfrm>
            <a:off x="279400" y="739829"/>
            <a:ext cx="10706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Lyzozym</a:t>
            </a:r>
            <a:r>
              <a:rPr lang="cs-CZ" dirty="0">
                <a:effectLst/>
                <a:ea typeface="Times New Roman" panose="02020603050405020304" pitchFamily="18" charset="0"/>
              </a:rPr>
              <a:t> je látka enzymatické povahy. Rozkládá polysacharid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murein</a:t>
            </a:r>
            <a:r>
              <a:rPr lang="cs-CZ" dirty="0">
                <a:effectLst/>
                <a:ea typeface="Times New Roman" panose="02020603050405020304" pitchFamily="18" charset="0"/>
              </a:rPr>
              <a:t>, který je základní komponentou buněčných stěn bakterií, zejména G</a:t>
            </a:r>
            <a:r>
              <a:rPr lang="cs-CZ" baseline="30000" dirty="0">
                <a:effectLst/>
                <a:ea typeface="Times New Roman" panose="02020603050405020304" pitchFamily="18" charset="0"/>
              </a:rPr>
              <a:t>+. </a:t>
            </a:r>
          </a:p>
          <a:p>
            <a:pPr algn="just"/>
            <a:endParaRPr lang="cs-CZ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Výskyt: </a:t>
            </a:r>
          </a:p>
          <a:p>
            <a:pPr algn="just"/>
            <a:r>
              <a:rPr lang="cs-CZ" dirty="0">
                <a:effectLst/>
                <a:ea typeface="Times New Roman" panose="02020603050405020304" pitchFamily="18" charset="0"/>
              </a:rPr>
              <a:t>u obratlovců  - sliny, krevní sérum, mléko moč, pot, cytoplazma fagocytů</a:t>
            </a:r>
          </a:p>
          <a:p>
            <a:pPr algn="just"/>
            <a:r>
              <a:rPr lang="cs-CZ" dirty="0">
                <a:effectLst/>
                <a:ea typeface="Times New Roman" panose="02020603050405020304" pitchFamily="18" charset="0"/>
              </a:rPr>
              <a:t>u bezobratlých v hemolymfě </a:t>
            </a:r>
            <a:endParaRPr lang="cs-CZ" dirty="0"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ea typeface="Times New Roman" panose="02020603050405020304" pitchFamily="18" charset="0"/>
              </a:rPr>
              <a:t>u </a:t>
            </a:r>
            <a:r>
              <a:rPr lang="cs-CZ" dirty="0">
                <a:effectLst/>
                <a:ea typeface="Times New Roman" panose="02020603050405020304" pitchFamily="18" charset="0"/>
              </a:rPr>
              <a:t>rostlin </a:t>
            </a:r>
            <a:r>
              <a:rPr lang="cs-CZ" dirty="0">
                <a:ea typeface="Times New Roman" panose="02020603050405020304" pitchFamily="18" charset="0"/>
              </a:rPr>
              <a:t>n</a:t>
            </a:r>
            <a:r>
              <a:rPr lang="cs-CZ" dirty="0">
                <a:effectLst/>
                <a:ea typeface="Times New Roman" panose="02020603050405020304" pitchFamily="18" charset="0"/>
              </a:rPr>
              <a:t>apř. </a:t>
            </a:r>
            <a:r>
              <a:rPr lang="cs-CZ" i="1" dirty="0" err="1">
                <a:effectLst/>
                <a:ea typeface="Times New Roman" panose="02020603050405020304" pitchFamily="18" charset="0"/>
              </a:rPr>
              <a:t>Papaya</a:t>
            </a:r>
            <a:r>
              <a:rPr lang="cs-CZ" i="1" dirty="0">
                <a:effectLst/>
                <a:ea typeface="Times New Roman" panose="02020603050405020304" pitchFamily="18" charset="0"/>
              </a:rPr>
              <a:t> latex</a:t>
            </a:r>
            <a:r>
              <a:rPr lang="cs-CZ" dirty="0">
                <a:effectLst/>
                <a:ea typeface="Times New Roman" panose="02020603050405020304" pitchFamily="18" charset="0"/>
              </a:rPr>
              <a:t>,</a:t>
            </a:r>
            <a:r>
              <a:rPr lang="cs-CZ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ea typeface="Times New Roman" panose="02020603050405020304" pitchFamily="18" charset="0"/>
              </a:rPr>
              <a:t>Ficus</a:t>
            </a:r>
            <a:endParaRPr lang="cs-CZ" i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ea typeface="Times New Roman" panose="02020603050405020304" pitchFamily="18" charset="0"/>
              </a:rPr>
              <a:t>u bakteriofágů v základní destičce bičíku 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ea typeface="Times New Roman" panose="02020603050405020304" pitchFamily="18" charset="0"/>
              </a:rPr>
              <a:t>Vysoký obsah je ve vaječném bílku - z něj výroba </a:t>
            </a:r>
          </a:p>
          <a:p>
            <a:pPr algn="just"/>
            <a:endParaRPr lang="cs-CZ" dirty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</a:rPr>
              <a:t>objeven v roce 1922 Alexandrem Flemingem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Times New Roman" panose="02020603050405020304" pitchFamily="18" charset="0"/>
              </a:rPr>
              <a:t>malá molekulová hmotnost (14,6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KDa</a:t>
            </a:r>
            <a:r>
              <a:rPr lang="cs-CZ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Times New Roman" panose="02020603050405020304" pitchFamily="18" charset="0"/>
              </a:rPr>
              <a:t>jeden polypeptidový řetězec  tvořený 129 aminokyselinami</a:t>
            </a:r>
            <a:endParaRPr lang="cs-CZ" dirty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</a:rPr>
              <a:t>disulfidické můstky,  </a:t>
            </a:r>
            <a:r>
              <a:rPr lang="cs-CZ" dirty="0">
                <a:effectLst/>
                <a:ea typeface="Times New Roman" panose="02020603050405020304" pitchFamily="18" charset="0"/>
              </a:rPr>
              <a:t>sekvence je známá.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C1A5A9-2891-402D-94F4-556EF096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1504245"/>
            <a:ext cx="3267075" cy="46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4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BC148D5-E775-48F7-AE88-AE685A06F431}"/>
              </a:ext>
            </a:extLst>
          </p:cNvPr>
          <p:cNvSpPr txBox="1"/>
          <p:nvPr/>
        </p:nvSpPr>
        <p:spPr>
          <a:xfrm>
            <a:off x="520698" y="4715308"/>
            <a:ext cx="1155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ea typeface="Times New Roman" panose="02020603050405020304" pitchFamily="18" charset="0"/>
              </a:rPr>
              <a:t>Lysozym rozkládá polysacharid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murein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tím, že štěpí </a:t>
            </a:r>
            <a:r>
              <a:rPr lang="cs-CZ" sz="1800" dirty="0"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-1,4-glykosidickou vazbu, která spojuje zbytky </a:t>
            </a:r>
            <a:br>
              <a:rPr lang="cs-CZ" sz="1800" dirty="0">
                <a:effectLst/>
                <a:ea typeface="Times New Roman" panose="02020603050405020304" pitchFamily="18" charset="0"/>
              </a:rPr>
            </a:br>
            <a:r>
              <a:rPr lang="cs-CZ" sz="1800" dirty="0">
                <a:effectLst/>
                <a:ea typeface="Times New Roman" panose="02020603050405020304" pitchFamily="18" charset="0"/>
              </a:rPr>
              <a:t>n-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acetylglukósaminu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a kyseliny n-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acetylmuramové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CA1504-72CE-41BF-9480-9ED4A9B1689D}"/>
              </a:ext>
            </a:extLst>
          </p:cNvPr>
          <p:cNvSpPr txBox="1"/>
          <p:nvPr/>
        </p:nvSpPr>
        <p:spPr>
          <a:xfrm>
            <a:off x="499931" y="5565338"/>
            <a:ext cx="11438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>
                <a:ea typeface="Times New Roman" panose="02020603050405020304" pitchFamily="18" charset="0"/>
              </a:rPr>
              <a:t>Vysoce účinný proti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grampozitivním bakteriím, kterým chybí vnější membrána. Gramnegativní bakterie mohou být vystaveny působení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lyzozymu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teprve po poškození nebo odstranění vnější membrány (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laktoferinem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). 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7E52A4-BB52-4DEF-A22F-EF87D2AD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6" y="983023"/>
            <a:ext cx="5799267" cy="31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8DB0F2-068C-4289-ADDD-54A7C2CAC83A}"/>
              </a:ext>
            </a:extLst>
          </p:cNvPr>
          <p:cNvSpPr txBox="1"/>
          <p:nvPr/>
        </p:nvSpPr>
        <p:spPr>
          <a:xfrm>
            <a:off x="1104900" y="290294"/>
            <a:ext cx="458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Účinek na buněčnou stěnu baktérií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0FB50A-8662-448F-8DB4-E2642000E077}"/>
              </a:ext>
            </a:extLst>
          </p:cNvPr>
          <p:cNvSpPr txBox="1"/>
          <p:nvPr/>
        </p:nvSpPr>
        <p:spPr>
          <a:xfrm>
            <a:off x="6730998" y="751959"/>
            <a:ext cx="520700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cs-CZ" sz="1600" b="1" dirty="0">
                <a:effectLst/>
                <a:ea typeface="Times New Roman" panose="02020603050405020304" pitchFamily="18" charset="0"/>
              </a:rPr>
              <a:t>a</a:t>
            </a:r>
            <a:r>
              <a:rPr lang="cs-CZ" sz="1600" b="0" dirty="0">
                <a:effectLst/>
                <a:ea typeface="Times New Roman" panose="02020603050405020304" pitchFamily="18" charset="0"/>
              </a:rPr>
              <a:t>)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Buněčná stěna grampozitivních bakterií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cs-CZ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1. polysacharidový řetězec </a:t>
            </a:r>
            <a:r>
              <a:rPr lang="cs-CZ" sz="1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peptidoglykanu</a:t>
            </a:r>
            <a:r>
              <a:rPr lang="cs-CZ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cs-CZ" sz="1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mureinu</a:t>
            </a:r>
            <a:r>
              <a:rPr lang="cs-CZ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2. příčné propojení 3. polysacharid 4. kyselina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teichoová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5. buněčná stěna 6. cytoplazmatická membrána 7. fosfolipid 8. protein </a:t>
            </a:r>
          </a:p>
          <a:p>
            <a:pPr algn="just"/>
            <a:r>
              <a:rPr lang="cs-CZ" sz="16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1600" b="1" dirty="0">
                <a:effectLst/>
                <a:ea typeface="Times New Roman" panose="02020603050405020304" pitchFamily="18" charset="0"/>
              </a:rPr>
              <a:t>b)</a:t>
            </a:r>
            <a:r>
              <a:rPr lang="cs-CZ" sz="16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Buněčná stěna gramnegativních bakterií: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1600" dirty="0">
                <a:effectLst/>
                <a:ea typeface="Times New Roman" panose="02020603050405020304" pitchFamily="18" charset="0"/>
              </a:rPr>
              <a:t>1. lipoprotein </a:t>
            </a:r>
            <a:r>
              <a:rPr lang="cs-CZ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2. </a:t>
            </a:r>
            <a:r>
              <a:rPr lang="cs-CZ" sz="1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peptidoglykan</a:t>
            </a:r>
            <a:r>
              <a:rPr lang="cs-CZ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3. lipopolysacharid 4. antigeny 5.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porinové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trimery 6. vnější membrána 7.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periplasmatický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prostor 8. cytoplazmatická membrána 9. fosfolipid 10. protein</a:t>
            </a:r>
          </a:p>
        </p:txBody>
      </p:sp>
      <p:sp>
        <p:nvSpPr>
          <p:cNvPr id="10" name="Levá složená závorka 9">
            <a:extLst>
              <a:ext uri="{FF2B5EF4-FFF2-40B4-BE49-F238E27FC236}">
                <a16:creationId xmlns:a16="http://schemas.microsoft.com/office/drawing/2014/main" id="{2877F37C-E957-46F4-96B3-4973C1C461EB}"/>
              </a:ext>
            </a:extLst>
          </p:cNvPr>
          <p:cNvSpPr/>
          <p:nvPr/>
        </p:nvSpPr>
        <p:spPr>
          <a:xfrm>
            <a:off x="676969" y="20828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A7F6E7-0FE5-481F-8B8A-CFC74DFFFF0E}"/>
              </a:ext>
            </a:extLst>
          </p:cNvPr>
          <p:cNvSpPr txBox="1"/>
          <p:nvPr/>
        </p:nvSpPr>
        <p:spPr>
          <a:xfrm>
            <a:off x="32241" y="2367786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20 </a:t>
            </a:r>
            <a:r>
              <a:rPr lang="cs-CZ" sz="1400" dirty="0" err="1"/>
              <a:t>nm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8107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952E589-5F36-4C39-884E-CCCB77329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8" t="26200" r="26375" b="40200"/>
          <a:stretch/>
        </p:blipFill>
        <p:spPr>
          <a:xfrm>
            <a:off x="1028700" y="4208677"/>
            <a:ext cx="7021746" cy="27179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7AA9353-6CCD-4B21-B1AC-09BDBFDD5324}"/>
              </a:ext>
            </a:extLst>
          </p:cNvPr>
          <p:cNvSpPr txBox="1"/>
          <p:nvPr/>
        </p:nvSpPr>
        <p:spPr>
          <a:xfrm>
            <a:off x="825500" y="482600"/>
            <a:ext cx="362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Princip metody a provedení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3C7F4F-19C0-43E3-8089-9F08582910E8}"/>
              </a:ext>
            </a:extLst>
          </p:cNvPr>
          <p:cNvSpPr txBox="1"/>
          <p:nvPr/>
        </p:nvSpPr>
        <p:spPr>
          <a:xfrm>
            <a:off x="825500" y="1097220"/>
            <a:ext cx="7783413" cy="2958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cs-CZ" dirty="0"/>
              <a:t>V </a:t>
            </a:r>
            <a:r>
              <a:rPr lang="cs-CZ" dirty="0" err="1"/>
              <a:t>agarozovém</a:t>
            </a:r>
            <a:r>
              <a:rPr lang="cs-CZ" dirty="0"/>
              <a:t> gelu je </a:t>
            </a:r>
            <a:r>
              <a:rPr lang="cs-CZ" dirty="0" err="1"/>
              <a:t>rozsuspendována</a:t>
            </a:r>
            <a:r>
              <a:rPr lang="cs-CZ" dirty="0"/>
              <a:t> bakterie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ea typeface="Times New Roman" panose="02020603050405020304" pitchFamily="18" charset="0"/>
              </a:rPr>
              <a:t>Micrococcus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ea typeface="Times New Roman" panose="02020603050405020304" pitchFamily="18" charset="0"/>
              </a:rPr>
              <a:t>luteus</a:t>
            </a:r>
            <a:r>
              <a:rPr lang="cs-CZ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– mírný zákal</a:t>
            </a:r>
          </a:p>
          <a:p>
            <a:pPr>
              <a:lnSpc>
                <a:spcPts val="2500"/>
              </a:lnSpc>
            </a:pPr>
            <a:r>
              <a:rPr lang="cs-CZ" dirty="0"/>
              <a:t>Do gelu se vysekají dírky (jamky) a do nich se nanáší: </a:t>
            </a:r>
          </a:p>
          <a:p>
            <a:pPr>
              <a:lnSpc>
                <a:spcPts val="2500"/>
              </a:lnSpc>
            </a:pPr>
            <a:r>
              <a:rPr lang="cs-CZ" dirty="0"/>
              <a:t>- kalibrační roztoky čistého lysozymu (</a:t>
            </a:r>
            <a:r>
              <a:rPr lang="cs-CZ" dirty="0" err="1"/>
              <a:t>zkum</a:t>
            </a:r>
            <a:r>
              <a:rPr lang="cs-CZ" dirty="0"/>
              <a:t> 1-5)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cs-CZ" dirty="0"/>
              <a:t>měřené vzorky  </a:t>
            </a:r>
          </a:p>
          <a:p>
            <a:pPr>
              <a:lnSpc>
                <a:spcPts val="2500"/>
              </a:lnSpc>
            </a:pPr>
            <a:r>
              <a:rPr lang="cs-CZ" dirty="0"/>
              <a:t>Inkubace do doby vytvoření projasněných koleček</a:t>
            </a:r>
          </a:p>
          <a:p>
            <a:pPr>
              <a:lnSpc>
                <a:spcPts val="2500"/>
              </a:lnSpc>
            </a:pPr>
            <a:r>
              <a:rPr lang="cs-CZ" dirty="0"/>
              <a:t>Změření průměru (druhá mocnina</a:t>
            </a:r>
            <a:r>
              <a:rPr lang="cs-CZ"/>
              <a:t>) projasněných koleček </a:t>
            </a:r>
            <a:endParaRPr lang="cs-CZ" dirty="0"/>
          </a:p>
          <a:p>
            <a:pPr>
              <a:lnSpc>
                <a:spcPts val="2500"/>
              </a:lnSpc>
            </a:pPr>
            <a:r>
              <a:rPr lang="cs-CZ" dirty="0"/>
              <a:t>Konstrukce kalibrační přímky a z její rovnice výpočet obsahu lysozymu </a:t>
            </a:r>
          </a:p>
          <a:p>
            <a:pPr>
              <a:lnSpc>
                <a:spcPts val="2500"/>
              </a:lnSpc>
            </a:pPr>
            <a:r>
              <a:rPr lang="cs-CZ" dirty="0">
                <a:solidFill>
                  <a:srgbClr val="7030A0"/>
                </a:solidFill>
              </a:rPr>
              <a:t>Množství lysozymu lze vyjadřovat:  jako </a:t>
            </a:r>
            <a:r>
              <a:rPr lang="cs-CZ" b="1" dirty="0">
                <a:solidFill>
                  <a:srgbClr val="7030A0"/>
                </a:solidFill>
              </a:rPr>
              <a:t>koncentraci (mg/ml)</a:t>
            </a:r>
          </a:p>
          <a:p>
            <a:pPr>
              <a:lnSpc>
                <a:spcPts val="2500"/>
              </a:lnSpc>
            </a:pPr>
            <a:r>
              <a:rPr lang="cs-CZ" dirty="0">
                <a:solidFill>
                  <a:srgbClr val="7030A0"/>
                </a:solidFill>
              </a:rPr>
              <a:t>nebo </a:t>
            </a:r>
            <a:r>
              <a:rPr lang="cs-CZ" b="1" dirty="0">
                <a:solidFill>
                  <a:srgbClr val="7030A0"/>
                </a:solidFill>
              </a:rPr>
              <a:t>v jednotkách enzymatické aktivity U (do protokolu obojí)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E6233E-9712-46AC-A05F-D1F9607C9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279400"/>
            <a:ext cx="1828800" cy="1828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35C8E85-DD6A-4162-9D79-2E2C4F1A8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2066" y="3033368"/>
            <a:ext cx="4324482" cy="324336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D5F8AD9-5640-4151-A015-780F06D26A01}"/>
              </a:ext>
            </a:extLst>
          </p:cNvPr>
          <p:cNvSpPr txBox="1"/>
          <p:nvPr/>
        </p:nvSpPr>
        <p:spPr>
          <a:xfrm>
            <a:off x="9329085" y="2492808"/>
            <a:ext cx="18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Speciální měřítko</a:t>
            </a:r>
          </a:p>
        </p:txBody>
      </p:sp>
    </p:spTree>
    <p:extLst>
      <p:ext uri="{BB962C8B-B14F-4D97-AF65-F5344CB8AC3E}">
        <p14:creationId xmlns:p14="http://schemas.microsoft.com/office/powerpoint/2010/main" val="1684942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419</Words>
  <Application>Microsoft Office PowerPoint</Application>
  <PresentationFormat>Širokoúhlá obrazovka</PresentationFormat>
  <Paragraphs>64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 Dušková</dc:creator>
  <cp:lastModifiedBy>Monika Dušková</cp:lastModifiedBy>
  <cp:revision>12</cp:revision>
  <dcterms:created xsi:type="dcterms:W3CDTF">2024-03-20T11:35:05Z</dcterms:created>
  <dcterms:modified xsi:type="dcterms:W3CDTF">2024-03-21T14:17:17Z</dcterms:modified>
</cp:coreProperties>
</file>