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96074D-E2C0-198A-79CE-E66BDE87E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8E05B48-597D-6F7D-1707-DFFC5EEF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21A1478-51CC-8B53-7C9C-DEB322E7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81F73D4-8B0C-9A8D-7570-281A1C3C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26CF81E-41B2-D5A0-9286-26A3FB3B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2AFC40-4438-27A5-07EA-BD0ECA1E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3472194-627C-EBC9-DCBB-A22323D4A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51C551-CD52-4655-555C-97ECF375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11B4619-2B60-0542-74EC-7C731955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778E91-9942-4A96-4061-87A4CD2F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1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063C7C3-20F7-9433-0174-43003AA95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EDC1029-EC06-5324-F7F9-1BE39D75C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D580799-3132-A7FC-370B-C9A57180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4761A7E-8682-EB3A-EB89-6C8AC80A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FAC9EBB-4779-0A7D-A32E-30B9AA8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5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8BC2BC-C96B-1F5C-525C-F535FD61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AEA4CF4-ACE8-DA0B-3476-2155C76EB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60E7570-07D8-C883-772B-64723073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A14DFB-1AA1-77F9-43AA-4F4CA4DA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CE5DCB-9BA5-5697-7EC7-523ACD71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F0C42-7560-076B-ABF0-F73EEEC1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47472A8-26A6-5E12-AD28-5FB60B46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0C67A16-7B6E-3C17-0FA5-CD7F00D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D70861-238D-9EE0-5FB0-DF1AEB2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0F956B-6BCF-F43B-5C19-69DDCB77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7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086415-2B83-594A-7195-7E1841A4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57C42B-39A3-F60C-3708-79DFA099D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E302092-C69C-AD8D-5B77-8FD196B93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93EF08F-7A5F-5703-8FB3-CE4106FE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204A512-0FA4-5D16-DD29-17A27628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21F9871-D429-360E-CCAF-84C726C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9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D3689D-DAC5-3F7E-CBD0-DB95E350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614174D-4381-9355-4BE3-F4E1E6B4D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9FB1188-3A55-C3FB-43F7-82CFDA0D0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8E45A53-5ACA-3E3C-48FB-D28C85D0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9F7CB91-A55B-F7B5-DD69-F363827F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8A63E2F-9490-C87D-12B8-484CF6C8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B0E9631-4862-0B38-50DA-EABF23A1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9F7A61B-CBF2-F276-9AB9-1CCE18A4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278EAB-ED64-B6E2-D94F-52E80D8F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8643FE1-8E9C-B7D2-B18A-BE0BB078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E9FD129-AA2D-7797-11B9-D9E2C1FA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029F609-9DC5-0AA5-1092-5CA8F992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0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ECC4A7A-8A17-D1BC-8A2D-37BC9ECC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F168130-E90E-BDB3-668C-F80B755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C739FFC-95E7-7C04-04CF-E23A951E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11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BE64A6-8864-9FAC-0F82-14E5A32A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AD9618D-C40E-D8BD-974A-C297514C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BF30AE4-0860-1221-67F7-CA281EB44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CBD196C-455B-88DE-AB84-A452956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B9C54A4-D90C-F6D8-E3BF-74237EAB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19D52F0-59D3-EAFC-BE16-021D7BD9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6EF10-F720-4DC1-DB5E-9A851862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4C3D9EB-21D8-03C5-8C6C-0D65E260A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6DCA7AD-2112-338D-289F-B1D1780F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316B12A-57E8-C20F-5B99-9D808F15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F734A7-8D9C-A18A-6EC0-357CA208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D6B13ED-0D0C-3073-7889-4F434AD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2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4E18213-2D21-BF4C-BE25-BB0C9A1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BC4D15A-D594-7EB8-9024-5F21DB4B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858EB62-3DD6-C8B6-AD37-89D4CC712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59CD-4E95-4AC2-AB1E-8AD386CA8DD8}" type="datetimeFigureOut">
              <a:rPr lang="cs-CZ" smtClean="0"/>
              <a:t>8.3.2023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02A9402-46DD-4A59-BDB0-953F8881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A0BE701-CD39-EC98-5F98-2A94FEE47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1413-0792-4038-B84B-D3C993C30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82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56C868-2C50-3135-4513-CA29E82D2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Metody separace buněk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15BBB88-79BD-45C4-A1A5-28FD685AE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1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12D36F-4744-D874-A0CA-F4FF4561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separace buněk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33849DF-37DA-E0D0-8E77-918227FA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919" y="2048370"/>
            <a:ext cx="5271247" cy="26176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B25E792-6169-15BE-B848-4D7A8D6C5936}"/>
              </a:ext>
            </a:extLst>
          </p:cNvPr>
          <p:cNvSpPr txBox="1"/>
          <p:nvPr/>
        </p:nvSpPr>
        <p:spPr>
          <a:xfrm>
            <a:off x="538993" y="2097248"/>
            <a:ext cx="50865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Používají se tzv. selekční protilátky, které jsou pevně navázány na magnetické částice.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Používá se v 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pozitivním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negativním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uspořádání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Pozitivní separace spočívá ve výběru buněk podle přítomnosti určitého znaku (povrchové molekuly)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Negativní spočívá v odstranění všech, které specifický znak nenesou.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3BAFB5C-2736-4480-2775-2BEBDF22F1EA}"/>
              </a:ext>
            </a:extLst>
          </p:cNvPr>
          <p:cNvSpPr txBox="1"/>
          <p:nvPr/>
        </p:nvSpPr>
        <p:spPr>
          <a:xfrm>
            <a:off x="6566493" y="4959570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EF7D5135-15D8-5727-76B2-DF835D2DDC86}"/>
              </a:ext>
            </a:extLst>
          </p:cNvPr>
          <p:cNvSpPr txBox="1"/>
          <p:nvPr/>
        </p:nvSpPr>
        <p:spPr>
          <a:xfrm>
            <a:off x="8485822" y="493314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</p:spTree>
    <p:extLst>
      <p:ext uri="{BB962C8B-B14F-4D97-AF65-F5344CB8AC3E}">
        <p14:creationId xmlns:p14="http://schemas.microsoft.com/office/powerpoint/2010/main" val="39623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A6E91A-8445-82B6-B0E6-031D50BF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97" y="365125"/>
            <a:ext cx="10738503" cy="463817"/>
          </a:xfrm>
        </p:spPr>
        <p:txBody>
          <a:bodyPr>
            <a:normAutofit fontScale="90000"/>
          </a:bodyPr>
          <a:lstStyle/>
          <a:p>
            <a:r>
              <a:rPr lang="cs-CZ" dirty="0"/>
              <a:t>Gradientová separace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4063A8B-922E-EF92-791C-A671D935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0" y="2460975"/>
            <a:ext cx="6723571" cy="24380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C622E04-E1E4-24C6-B7CE-277C48011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11" y="2124927"/>
            <a:ext cx="2490619" cy="31101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A4C37C1-4D8A-05DE-6F1E-3FE84EFDA453}"/>
              </a:ext>
            </a:extLst>
          </p:cNvPr>
          <p:cNvSpPr txBox="1"/>
          <p:nvPr/>
        </p:nvSpPr>
        <p:spPr>
          <a:xfrm>
            <a:off x="9839364" y="4499912"/>
            <a:ext cx="207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ery</a:t>
            </a:r>
            <a:r>
              <a:rPr lang="cs-CZ" dirty="0"/>
              <a:t> plus granulocyty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67A3E2B-0934-C588-B700-2A5381FDFDF2}"/>
              </a:ext>
            </a:extLst>
          </p:cNvPr>
          <p:cNvSpPr txBox="1"/>
          <p:nvPr/>
        </p:nvSpPr>
        <p:spPr>
          <a:xfrm>
            <a:off x="9839364" y="4130580"/>
            <a:ext cx="137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histopaque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70E025C-9C58-D8E5-7C94-2D7F158D50CD}"/>
              </a:ext>
            </a:extLst>
          </p:cNvPr>
          <p:cNvSpPr txBox="1"/>
          <p:nvPr/>
        </p:nvSpPr>
        <p:spPr>
          <a:xfrm>
            <a:off x="9839364" y="3484249"/>
            <a:ext cx="222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Hledaná vrstva mono </a:t>
            </a:r>
          </a:p>
          <a:p>
            <a:r>
              <a:rPr lang="cs-CZ" dirty="0"/>
              <a:t>plus lymfocyty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ACEBB5D-D365-110D-660E-CB5B0F90ACCA}"/>
              </a:ext>
            </a:extLst>
          </p:cNvPr>
          <p:cNvSpPr txBox="1"/>
          <p:nvPr/>
        </p:nvSpPr>
        <p:spPr>
          <a:xfrm>
            <a:off x="9839364" y="3189085"/>
            <a:ext cx="19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Plasma plus tromb.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D6CBF402-41FF-2E6C-7631-ADD0C21F45E3}"/>
              </a:ext>
            </a:extLst>
          </p:cNvPr>
          <p:cNvSpPr txBox="1"/>
          <p:nvPr/>
        </p:nvSpPr>
        <p:spPr>
          <a:xfrm>
            <a:off x="658773" y="1136357"/>
            <a:ext cx="10423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Metoda založená na rozdílné hustotě buněk.</a:t>
            </a:r>
          </a:p>
          <a:p>
            <a:r>
              <a:rPr lang="cs-CZ" dirty="0"/>
              <a:t>Navrstvení </a:t>
            </a:r>
            <a:r>
              <a:rPr lang="cs-CZ" dirty="0" err="1"/>
              <a:t>heparinizované</a:t>
            </a:r>
            <a:r>
              <a:rPr lang="cs-CZ" dirty="0"/>
              <a:t> krve na separační gradient (např. dextran, </a:t>
            </a:r>
            <a:r>
              <a:rPr lang="cs-CZ" dirty="0" err="1"/>
              <a:t>Ficoll</a:t>
            </a:r>
            <a:r>
              <a:rPr lang="cs-CZ" dirty="0"/>
              <a:t>, </a:t>
            </a:r>
            <a:r>
              <a:rPr lang="cs-CZ" dirty="0" err="1"/>
              <a:t>Histopaque</a:t>
            </a:r>
            <a:r>
              <a:rPr lang="cs-CZ" dirty="0"/>
              <a:t>). Po následné centrifugaci dojde k typickému rozdělení buněk</a:t>
            </a:r>
          </a:p>
        </p:txBody>
      </p:sp>
    </p:spTree>
    <p:extLst>
      <p:ext uri="{BB962C8B-B14F-4D97-AF65-F5344CB8AC3E}">
        <p14:creationId xmlns:p14="http://schemas.microsoft.com/office/powerpoint/2010/main" val="4274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52B272C-D700-F5C6-D131-09CE6CF0C936}"/>
              </a:ext>
            </a:extLst>
          </p:cNvPr>
          <p:cNvSpPr txBox="1"/>
          <p:nvPr/>
        </p:nvSpPr>
        <p:spPr>
          <a:xfrm>
            <a:off x="606104" y="993420"/>
            <a:ext cx="60946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19718F"/>
                </a:solidFill>
                <a:effectLst/>
                <a:latin typeface="Verdana" panose="020B0604030504040204" pitchFamily="34" charset="0"/>
              </a:rPr>
              <a:t>E-rozetový test</a:t>
            </a: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E-rozetový test – test k průkazu počtu T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mfocytů</a:t>
            </a:r>
            <a:r>
              <a:rPr lang="cs-CZ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Spočívá v schopnosti interakce CD2 molekuly na povrchu T buněk s beraními erytrocyty majícími na povrchu molekulu odpovídající LFA-3, tj. CD58. E-rozeta je mikroskopicky pozorovatelný beraní erytrocyt obklopený T buňkami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8045BDE-7F31-C99E-E996-6502F4F4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97" y="414500"/>
            <a:ext cx="2653553" cy="19991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9BBA676-8F8A-BBEC-A911-E3D624FCD71E}"/>
              </a:ext>
            </a:extLst>
          </p:cNvPr>
          <p:cNvSpPr txBox="1"/>
          <p:nvPr/>
        </p:nvSpPr>
        <p:spPr>
          <a:xfrm>
            <a:off x="6465940" y="2446414"/>
            <a:ext cx="578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Ery – bílá šipka, </a:t>
            </a:r>
            <a:r>
              <a:rPr lang="cs-CZ" dirty="0" err="1"/>
              <a:t>rozetují</a:t>
            </a:r>
            <a:r>
              <a:rPr lang="cs-CZ" dirty="0"/>
              <a:t> kolem centrální buňky – černá šipka</a:t>
            </a:r>
          </a:p>
          <a:p>
            <a:r>
              <a:rPr lang="cs-CZ" dirty="0" err="1"/>
              <a:t>Lefnerová</a:t>
            </a:r>
            <a:r>
              <a:rPr lang="cs-CZ" dirty="0"/>
              <a:t> DP MU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7CAD9CC-A5D9-E0F4-35A9-04A018A0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28" y="3244334"/>
            <a:ext cx="5549153" cy="187362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26107123-22C8-D0FE-19C2-D0C91CEEEB21}"/>
              </a:ext>
            </a:extLst>
          </p:cNvPr>
          <p:cNvSpPr txBox="1"/>
          <p:nvPr/>
        </p:nvSpPr>
        <p:spPr>
          <a:xfrm>
            <a:off x="973124" y="5356791"/>
            <a:ext cx="465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Detily</a:t>
            </a:r>
            <a:r>
              <a:rPr lang="cs-CZ" dirty="0"/>
              <a:t> rozet </a:t>
            </a:r>
            <a:r>
              <a:rPr lang="cs-CZ" dirty="0" err="1"/>
              <a:t>ery</a:t>
            </a:r>
            <a:endParaRPr lang="cs-CZ" dirty="0"/>
          </a:p>
          <a:p>
            <a:endParaRPr lang="cs-CZ" dirty="0"/>
          </a:p>
          <a:p>
            <a:r>
              <a:rPr lang="cs-CZ" dirty="0"/>
              <a:t>Podobně B-lymfocyt reaguje s myšími erytrocyty.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93E1EEC-6BFF-F1BA-9939-249D9A0F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68" y="3364579"/>
            <a:ext cx="3909804" cy="252949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0DF25133-D30A-8E2E-4388-C2135D878F8E}"/>
              </a:ext>
            </a:extLst>
          </p:cNvPr>
          <p:cNvSpPr txBox="1"/>
          <p:nvPr/>
        </p:nvSpPr>
        <p:spPr>
          <a:xfrm>
            <a:off x="7365534" y="6165908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X166 kultura </a:t>
            </a:r>
            <a:r>
              <a:rPr lang="cs-CZ" dirty="0" err="1"/>
              <a:t>borelií</a:t>
            </a:r>
            <a:r>
              <a:rPr lang="cs-CZ" dirty="0"/>
              <a:t> obklopená </a:t>
            </a:r>
            <a:r>
              <a:rPr lang="cs-CZ" dirty="0" err="1"/>
              <a:t>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9CA15FF-517A-AD11-78E7-E83F749F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6" y="260057"/>
            <a:ext cx="6444822" cy="48320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A93A252-BD43-CA7D-D3A9-5718A71E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95" y="498101"/>
            <a:ext cx="4909739" cy="13788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336384E-5FF3-A281-748C-CF9D292D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95" y="2556216"/>
            <a:ext cx="1658471" cy="15777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07A8A94-AE93-C4B5-4651-42996F54094E}"/>
              </a:ext>
            </a:extLst>
          </p:cNvPr>
          <p:cNvSpPr txBox="1"/>
          <p:nvPr/>
        </p:nvSpPr>
        <p:spPr>
          <a:xfrm flipH="1">
            <a:off x="7142805" y="1950861"/>
            <a:ext cx="363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Velikost útvarů v počítací sítu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3BA0455B-50BE-63E2-D88C-5FBC492B9FD4}"/>
              </a:ext>
            </a:extLst>
          </p:cNvPr>
          <p:cNvSpPr txBox="1"/>
          <p:nvPr/>
        </p:nvSpPr>
        <p:spPr>
          <a:xfrm>
            <a:off x="6602136" y="4468543"/>
            <a:ext cx="5587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Pravidlo pro počítání částic v počítací komůrce. Do celkového počtu částic se započítávají  pouze  ty,  které  leží  nebo  se  dotýkají dvou zvolených  stran,  v tomto případě horní a levá (označeny černě). Částice dotýkající se pravé a spodní strany</a:t>
            </a:r>
          </a:p>
          <a:p>
            <a:r>
              <a:rPr lang="cs-CZ" dirty="0"/>
              <a:t>nezapočítáváme (označeny šedě).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821B02B5-936A-D990-408F-4D04DC532C8B}"/>
              </a:ext>
            </a:extLst>
          </p:cNvPr>
          <p:cNvSpPr txBox="1"/>
          <p:nvPr/>
        </p:nvSpPr>
        <p:spPr>
          <a:xfrm>
            <a:off x="1080432" y="5444455"/>
            <a:ext cx="310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Počítací síť  </a:t>
            </a:r>
            <a:r>
              <a:rPr lang="cs-CZ" dirty="0" err="1"/>
              <a:t>Bürkerovy</a:t>
            </a:r>
            <a:r>
              <a:rPr lang="cs-CZ" dirty="0"/>
              <a:t> komůrky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D955F7DB-4B90-DAC4-E12F-BC94E20586F1}"/>
              </a:ext>
            </a:extLst>
          </p:cNvPr>
          <p:cNvSpPr txBox="1"/>
          <p:nvPr/>
        </p:nvSpPr>
        <p:spPr>
          <a:xfrm>
            <a:off x="587229" y="6166126"/>
            <a:ext cx="5374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Počet před separací v plné krvi – leukocyty</a:t>
            </a:r>
          </a:p>
          <a:p>
            <a:r>
              <a:rPr lang="cs-CZ"/>
              <a:t>Zjištěná hodnota se musí ještě přepočítat pro lymfocyty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31A2DB7-3622-6DEF-1F59-0B8DFF1F241D}"/>
              </a:ext>
            </a:extLst>
          </p:cNvPr>
          <p:cNvSpPr txBox="1"/>
          <p:nvPr/>
        </p:nvSpPr>
        <p:spPr>
          <a:xfrm>
            <a:off x="906011" y="2099956"/>
            <a:ext cx="101422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Úkol: </a:t>
            </a:r>
            <a:r>
              <a:rPr lang="cs-CZ" b="1" dirty="0"/>
              <a:t>Z vypočítaných hodnot určujících počet agranulocytů před a po separaci, určete výtěžnost vlastní</a:t>
            </a:r>
          </a:p>
          <a:p>
            <a:r>
              <a:rPr lang="cs-CZ" b="1" dirty="0"/>
              <a:t>separace v %.</a:t>
            </a:r>
          </a:p>
          <a:p>
            <a:r>
              <a:rPr lang="cs-CZ" dirty="0"/>
              <a:t>1. Spočítat množství leukocytů v původním vzorku krve:  počet buněk/</a:t>
            </a:r>
            <a:r>
              <a:rPr lang="cs-CZ" dirty="0" err="1"/>
              <a:t>mikrolitr</a:t>
            </a:r>
            <a:r>
              <a:rPr lang="cs-CZ" dirty="0"/>
              <a:t> krve </a:t>
            </a:r>
          </a:p>
          <a:p>
            <a:r>
              <a:rPr lang="cs-CZ" dirty="0"/>
              <a:t>    a vypočítat z toho počet lymfocytů (na základě diferenciálu nebo podle fyziologických hodnot)</a:t>
            </a:r>
          </a:p>
          <a:p>
            <a:endParaRPr lang="cs-CZ" dirty="0"/>
          </a:p>
          <a:p>
            <a:r>
              <a:rPr lang="cs-CZ" dirty="0"/>
              <a:t>2. Spočítat množství  počet buněk - lymfocytů po separaci: počet lymfocytů/</a:t>
            </a:r>
            <a:r>
              <a:rPr lang="cs-CZ" dirty="0" err="1"/>
              <a:t>mikrolitr</a:t>
            </a:r>
            <a:endParaRPr lang="cs-CZ" dirty="0"/>
          </a:p>
          <a:p>
            <a:endParaRPr lang="cs-CZ" dirty="0"/>
          </a:p>
          <a:p>
            <a:r>
              <a:rPr lang="cs-CZ" dirty="0"/>
              <a:t>3. Přepočítat na použité objemy (mn. plné krve na počátku separace a mn. sesbírané vrstvy po separaci) </a:t>
            </a:r>
          </a:p>
          <a:p>
            <a:endParaRPr lang="cs-CZ" dirty="0"/>
          </a:p>
          <a:p>
            <a:r>
              <a:rPr lang="cs-CZ" dirty="0"/>
              <a:t>4. Trojčlenkou určit výtěžnost reakce: </a:t>
            </a:r>
          </a:p>
          <a:p>
            <a:endParaRPr lang="cs-CZ" dirty="0"/>
          </a:p>
          <a:p>
            <a:r>
              <a:rPr lang="cs-CZ" dirty="0"/>
              <a:t>             celkový počet buněk vstupujících do reakce ………………100 %</a:t>
            </a:r>
          </a:p>
          <a:p>
            <a:r>
              <a:rPr lang="cs-CZ" dirty="0"/>
              <a:t>             celkový počet buněk po separaci……………………………………X % </a:t>
            </a:r>
          </a:p>
          <a:p>
            <a:r>
              <a:rPr lang="cs-CZ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8538776C-1D5E-1435-E147-1D69F9D430A2}"/>
              </a:ext>
            </a:extLst>
          </p:cNvPr>
          <p:cNvSpPr txBox="1"/>
          <p:nvPr/>
        </p:nvSpPr>
        <p:spPr>
          <a:xfrm>
            <a:off x="806741" y="595618"/>
            <a:ext cx="10578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Uveďte počet leukocytů v původní krvi před separací. Z těchto hodnot vypočtěte, kolik agranulocytů</a:t>
            </a:r>
          </a:p>
          <a:p>
            <a:r>
              <a:rPr lang="cs-CZ" dirty="0"/>
              <a:t>vstupovalo do separace v původních </a:t>
            </a:r>
            <a:r>
              <a:rPr lang="cs-CZ" dirty="0" smtClean="0"/>
              <a:t>600 </a:t>
            </a:r>
            <a:r>
              <a:rPr lang="el-GR" dirty="0"/>
              <a:t>μ</a:t>
            </a:r>
            <a:r>
              <a:rPr lang="cs-CZ" dirty="0"/>
              <a:t>l krve</a:t>
            </a:r>
          </a:p>
          <a:p>
            <a:r>
              <a:rPr lang="cs-CZ" dirty="0"/>
              <a:t>Vycházejte z koncentrace buněk zjištěné v kroku 4 postupu, objemu krve použité pro separaci a toho,</a:t>
            </a:r>
          </a:p>
          <a:p>
            <a:r>
              <a:rPr lang="cs-CZ" dirty="0"/>
              <a:t>že podle fyziologických hodnot tvoří lymfocyty a monocyty 80 % všech leukocytů myši.</a:t>
            </a:r>
          </a:p>
        </p:txBody>
      </p:sp>
    </p:spTree>
    <p:extLst>
      <p:ext uri="{BB962C8B-B14F-4D97-AF65-F5344CB8AC3E}">
        <p14:creationId xmlns:p14="http://schemas.microsoft.com/office/powerpoint/2010/main" val="23693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383</Words>
  <Application>Microsoft Office PowerPoint</Application>
  <PresentationFormat>Vlastní</PresentationFormat>
  <Paragraphs>48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Metody separace buněk</vt:lpstr>
      <vt:lpstr>Metody separace buněk</vt:lpstr>
      <vt:lpstr>Gradientová separace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muni</cp:lastModifiedBy>
  <cp:revision>5</cp:revision>
  <dcterms:created xsi:type="dcterms:W3CDTF">2023-03-03T11:31:36Z</dcterms:created>
  <dcterms:modified xsi:type="dcterms:W3CDTF">2023-03-08T14:38:59Z</dcterms:modified>
</cp:coreProperties>
</file>