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2"/>
  </p:notesMasterIdLst>
  <p:sldIdLst>
    <p:sldId id="695" r:id="rId2"/>
    <p:sldId id="1364" r:id="rId3"/>
    <p:sldId id="1206" r:id="rId4"/>
    <p:sldId id="1008" r:id="rId5"/>
    <p:sldId id="1207" r:id="rId6"/>
    <p:sldId id="1009" r:id="rId7"/>
    <p:sldId id="1010" r:id="rId8"/>
    <p:sldId id="1028" r:id="rId9"/>
    <p:sldId id="1199" r:id="rId10"/>
    <p:sldId id="1134" r:id="rId11"/>
    <p:sldId id="1135" r:id="rId12"/>
    <p:sldId id="1080" r:id="rId13"/>
    <p:sldId id="1081" r:id="rId14"/>
    <p:sldId id="1082" r:id="rId15"/>
    <p:sldId id="1083" r:id="rId16"/>
    <p:sldId id="1084" r:id="rId17"/>
    <p:sldId id="1085" r:id="rId18"/>
    <p:sldId id="1086" r:id="rId19"/>
    <p:sldId id="1087" r:id="rId20"/>
    <p:sldId id="1088" r:id="rId21"/>
    <p:sldId id="1089" r:id="rId22"/>
    <p:sldId id="1392" r:id="rId23"/>
    <p:sldId id="1391" r:id="rId24"/>
    <p:sldId id="1367" r:id="rId25"/>
    <p:sldId id="1368" r:id="rId26"/>
    <p:sldId id="1369" r:id="rId27"/>
    <p:sldId id="1370" r:id="rId28"/>
    <p:sldId id="1371" r:id="rId29"/>
    <p:sldId id="1372" r:id="rId30"/>
    <p:sldId id="1373" r:id="rId31"/>
    <p:sldId id="1374" r:id="rId32"/>
    <p:sldId id="1375" r:id="rId33"/>
    <p:sldId id="1376" r:id="rId34"/>
    <p:sldId id="1377" r:id="rId35"/>
    <p:sldId id="1378" r:id="rId36"/>
    <p:sldId id="1379" r:id="rId37"/>
    <p:sldId id="1380" r:id="rId38"/>
    <p:sldId id="1381" r:id="rId39"/>
    <p:sldId id="1382" r:id="rId40"/>
    <p:sldId id="1383" r:id="rId41"/>
    <p:sldId id="1384" r:id="rId42"/>
    <p:sldId id="1385" r:id="rId43"/>
    <p:sldId id="1386" r:id="rId44"/>
    <p:sldId id="1387" r:id="rId45"/>
    <p:sldId id="1127" r:id="rId46"/>
    <p:sldId id="1344" r:id="rId47"/>
    <p:sldId id="1126" r:id="rId48"/>
    <p:sldId id="1264" r:id="rId49"/>
    <p:sldId id="1346" r:id="rId50"/>
    <p:sldId id="1347" r:id="rId51"/>
    <p:sldId id="1349" r:id="rId52"/>
    <p:sldId id="1348" r:id="rId53"/>
    <p:sldId id="1355" r:id="rId54"/>
    <p:sldId id="1350" r:id="rId55"/>
    <p:sldId id="1351" r:id="rId56"/>
    <p:sldId id="1352" r:id="rId57"/>
    <p:sldId id="1353" r:id="rId58"/>
    <p:sldId id="1354" r:id="rId59"/>
    <p:sldId id="1395" r:id="rId60"/>
    <p:sldId id="1274" r:id="rId61"/>
    <p:sldId id="1322" r:id="rId62"/>
    <p:sldId id="1321" r:id="rId63"/>
    <p:sldId id="1320" r:id="rId64"/>
    <p:sldId id="1312" r:id="rId65"/>
    <p:sldId id="1313" r:id="rId66"/>
    <p:sldId id="1314" r:id="rId67"/>
    <p:sldId id="1340" r:id="rId68"/>
    <p:sldId id="1341" r:id="rId69"/>
    <p:sldId id="1345" r:id="rId70"/>
    <p:sldId id="1356" r:id="rId71"/>
    <p:sldId id="1357" r:id="rId72"/>
    <p:sldId id="1342" r:id="rId73"/>
    <p:sldId id="1343" r:id="rId74"/>
    <p:sldId id="1327" r:id="rId75"/>
    <p:sldId id="1252" r:id="rId76"/>
    <p:sldId id="1277" r:id="rId77"/>
    <p:sldId id="1276" r:id="rId78"/>
    <p:sldId id="1280" r:id="rId79"/>
    <p:sldId id="1339" r:id="rId80"/>
    <p:sldId id="1279" r:id="rId81"/>
    <p:sldId id="1219" r:id="rId82"/>
    <p:sldId id="1124" r:id="rId83"/>
    <p:sldId id="1358" r:id="rId84"/>
    <p:sldId id="1359" r:id="rId85"/>
    <p:sldId id="1093" r:id="rId86"/>
    <p:sldId id="1096" r:id="rId87"/>
    <p:sldId id="1128" r:id="rId88"/>
    <p:sldId id="1360" r:id="rId89"/>
    <p:sldId id="1129" r:id="rId90"/>
    <p:sldId id="983" r:id="rId91"/>
    <p:sldId id="986" r:id="rId92"/>
    <p:sldId id="984" r:id="rId93"/>
    <p:sldId id="985" r:id="rId94"/>
    <p:sldId id="1396" r:id="rId95"/>
    <p:sldId id="987" r:id="rId96"/>
    <p:sldId id="988" r:id="rId97"/>
    <p:sldId id="1397" r:id="rId98"/>
    <p:sldId id="989" r:id="rId99"/>
    <p:sldId id="990" r:id="rId100"/>
    <p:sldId id="992" r:id="rId101"/>
    <p:sldId id="993" r:id="rId102"/>
    <p:sldId id="996" r:id="rId103"/>
    <p:sldId id="997" r:id="rId104"/>
    <p:sldId id="998" r:id="rId105"/>
    <p:sldId id="999" r:id="rId106"/>
    <p:sldId id="1000" r:id="rId107"/>
    <p:sldId id="1001" r:id="rId108"/>
    <p:sldId id="1002" r:id="rId109"/>
    <p:sldId id="1003" r:id="rId110"/>
    <p:sldId id="1004" r:id="rId111"/>
    <p:sldId id="1005" r:id="rId112"/>
    <p:sldId id="1006" r:id="rId113"/>
    <p:sldId id="1007" r:id="rId114"/>
    <p:sldId id="809" r:id="rId115"/>
    <p:sldId id="951" r:id="rId116"/>
    <p:sldId id="952" r:id="rId117"/>
    <p:sldId id="955" r:id="rId118"/>
    <p:sldId id="956" r:id="rId119"/>
    <p:sldId id="961" r:id="rId120"/>
    <p:sldId id="958" r:id="rId121"/>
    <p:sldId id="954" r:id="rId122"/>
    <p:sldId id="1147" r:id="rId123"/>
    <p:sldId id="1148" r:id="rId124"/>
    <p:sldId id="1149" r:id="rId125"/>
    <p:sldId id="1150" r:id="rId126"/>
    <p:sldId id="1151" r:id="rId127"/>
    <p:sldId id="1152" r:id="rId128"/>
    <p:sldId id="1153" r:id="rId129"/>
    <p:sldId id="1200" r:id="rId130"/>
    <p:sldId id="1218" r:id="rId131"/>
    <p:sldId id="1285" r:id="rId132"/>
    <p:sldId id="1211" r:id="rId133"/>
    <p:sldId id="1212" r:id="rId134"/>
    <p:sldId id="1213" r:id="rId135"/>
    <p:sldId id="1214" r:id="rId136"/>
    <p:sldId id="1215" r:id="rId137"/>
    <p:sldId id="1361" r:id="rId138"/>
    <p:sldId id="1154" r:id="rId139"/>
    <p:sldId id="1155" r:id="rId140"/>
    <p:sldId id="1156" r:id="rId141"/>
    <p:sldId id="1157" r:id="rId142"/>
    <p:sldId id="1158" r:id="rId143"/>
    <p:sldId id="982" r:id="rId144"/>
    <p:sldId id="1075" r:id="rId145"/>
    <p:sldId id="1077" r:id="rId146"/>
    <p:sldId id="1179" r:id="rId147"/>
    <p:sldId id="1180" r:id="rId148"/>
    <p:sldId id="1181" r:id="rId149"/>
    <p:sldId id="1182" r:id="rId150"/>
    <p:sldId id="1183" r:id="rId151"/>
    <p:sldId id="1184" r:id="rId152"/>
    <p:sldId id="1185" r:id="rId153"/>
    <p:sldId id="1186" r:id="rId154"/>
    <p:sldId id="1187" r:id="rId155"/>
    <p:sldId id="1188" r:id="rId156"/>
    <p:sldId id="962" r:id="rId157"/>
    <p:sldId id="1201" r:id="rId158"/>
    <p:sldId id="1202" r:id="rId159"/>
    <p:sldId id="1203" r:id="rId160"/>
    <p:sldId id="1204" r:id="rId161"/>
    <p:sldId id="965" r:id="rId162"/>
    <p:sldId id="966" r:id="rId163"/>
    <p:sldId id="967" r:id="rId164"/>
    <p:sldId id="968" r:id="rId165"/>
    <p:sldId id="969" r:id="rId166"/>
    <p:sldId id="970" r:id="rId167"/>
    <p:sldId id="971" r:id="rId168"/>
    <p:sldId id="972" r:id="rId169"/>
    <p:sldId id="973" r:id="rId170"/>
    <p:sldId id="974" r:id="rId171"/>
    <p:sldId id="975" r:id="rId172"/>
    <p:sldId id="976" r:id="rId173"/>
    <p:sldId id="979" r:id="rId174"/>
    <p:sldId id="980" r:id="rId175"/>
    <p:sldId id="1191" r:id="rId176"/>
    <p:sldId id="1192" r:id="rId177"/>
    <p:sldId id="1035" r:id="rId178"/>
    <p:sldId id="1193" r:id="rId179"/>
    <p:sldId id="1194" r:id="rId180"/>
    <p:sldId id="1195" r:id="rId181"/>
    <p:sldId id="1196" r:id="rId182"/>
    <p:sldId id="1197" r:id="rId183"/>
    <p:sldId id="1198" r:id="rId184"/>
    <p:sldId id="1146" r:id="rId185"/>
    <p:sldId id="1189" r:id="rId186"/>
    <p:sldId id="1328" r:id="rId187"/>
    <p:sldId id="1398" r:id="rId188"/>
    <p:sldId id="1399" r:id="rId189"/>
    <p:sldId id="1400" r:id="rId190"/>
    <p:sldId id="1401" r:id="rId19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296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9528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4-03-04T17:40:15.3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30956 0 0,'36'0'16,"-19"0"31,1 0-16,17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620A8-ADAD-4D0D-B75B-36C6202F937A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CC9C1-94F0-42BE-8E26-45F5FE71D2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69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03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160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4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99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74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4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4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86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69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1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0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wmf"/><Relationship Id="rId11" Type="http://schemas.openxmlformats.org/officeDocument/2006/relationships/image" Target="../media/image119.wmf"/><Relationship Id="rId5" Type="http://schemas.openxmlformats.org/officeDocument/2006/relationships/image" Target="../media/image113.wmf"/><Relationship Id="rId10" Type="http://schemas.openxmlformats.org/officeDocument/2006/relationships/image" Target="../media/image118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2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oleObject" Target="../embeddings/oleObject7.bin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0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29.pn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26.png"/><Relationship Id="rId4" Type="http://schemas.openxmlformats.org/officeDocument/2006/relationships/image" Target="../media/image128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800" dirty="0"/>
          </a:p>
          <a:p>
            <a:pPr marL="0" indent="0" algn="ctr">
              <a:buNone/>
            </a:pPr>
            <a:endParaRPr lang="cs-CZ" sz="3800" b="1" dirty="0" smtClean="0"/>
          </a:p>
          <a:p>
            <a:pPr marL="0" indent="0" algn="ctr">
              <a:buNone/>
            </a:pPr>
            <a:r>
              <a:rPr lang="cs-CZ" sz="3800" dirty="0" smtClean="0"/>
              <a:t>Organismus hostitele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1505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7665"/>
            <a:ext cx="10515600" cy="78781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Co poskytuje parazitovi (</a:t>
            </a:r>
            <a:r>
              <a:rPr lang="cs-CZ" sz="3400" b="1" dirty="0" smtClean="0"/>
              <a:t>definitivní) </a:t>
            </a:r>
            <a:r>
              <a:rPr lang="cs-CZ" sz="3400" b="1" dirty="0"/>
              <a:t>hostitel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7470"/>
            <a:ext cx="10515600" cy="4351338"/>
          </a:xfrm>
        </p:spPr>
        <p:txBody>
          <a:bodyPr/>
          <a:lstStyle/>
          <a:p>
            <a:r>
              <a:rPr lang="cs-CZ" dirty="0"/>
              <a:t>Parazit v něm dosahuje pohlavní zralosti a pohlavně se rozmnožuje</a:t>
            </a:r>
          </a:p>
          <a:p>
            <a:r>
              <a:rPr lang="cs-CZ" dirty="0"/>
              <a:t>Definitivní hostitel parazitovi poskytuje:</a:t>
            </a:r>
          </a:p>
          <a:p>
            <a:pPr lvl="1"/>
            <a:r>
              <a:rPr lang="cs-CZ" b="1" dirty="0"/>
              <a:t>Habitat</a:t>
            </a:r>
            <a:r>
              <a:rPr lang="cs-CZ" dirty="0"/>
              <a:t> – „ubytování“</a:t>
            </a:r>
          </a:p>
          <a:p>
            <a:pPr lvl="1"/>
            <a:r>
              <a:rPr lang="cs-CZ" b="1" dirty="0"/>
              <a:t>Výživu</a:t>
            </a:r>
            <a:r>
              <a:rPr lang="cs-CZ" dirty="0"/>
              <a:t> –   „stravu“</a:t>
            </a:r>
          </a:p>
          <a:p>
            <a:pPr lvl="1"/>
            <a:r>
              <a:rPr lang="cs-CZ" b="1" dirty="0"/>
              <a:t>Rozšiřování </a:t>
            </a:r>
            <a:r>
              <a:rPr lang="cs-CZ" dirty="0"/>
              <a:t>– „cestování“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sz="4000" dirty="0">
                <a:latin typeface="Brush Script MT" panose="03060802040406070304" pitchFamily="66" charset="0"/>
              </a:rPr>
              <a:t>„Host do </a:t>
            </a:r>
            <a:r>
              <a:rPr lang="cs-CZ" sz="4000" dirty="0" err="1">
                <a:latin typeface="Brush Script MT" panose="03060802040406070304" pitchFamily="66" charset="0"/>
              </a:rPr>
              <a:t>domu,Búh</a:t>
            </a:r>
            <a:r>
              <a:rPr lang="cs-CZ" sz="4000" dirty="0">
                <a:latin typeface="Brush Script MT" panose="03060802040406070304" pitchFamily="66" charset="0"/>
              </a:rPr>
              <a:t> do domu ?“</a:t>
            </a:r>
          </a:p>
        </p:txBody>
      </p:sp>
      <p:pic>
        <p:nvPicPr>
          <p:cNvPr id="4" name="Picture 2" descr="Hostinec u kamenného stolu | KNIHCENTRUM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55" y="1820849"/>
            <a:ext cx="3272289" cy="471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32,800+ Coral Island Stock Photos, Pictures &amp; Royalty-Free Images - iStock  | Coral island thai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6"/>
            <a:ext cx="6107034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ng of coral islands in the Seychelles is being destroyed by plastic  pollution, study finds | Daily Mail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14" y="-6959"/>
            <a:ext cx="6107035" cy="38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 atoll ( or ) is a ring-shaped coral reef including a coral rim that  encircles a lagoon partially or completely. Descrip… | Birds eye view,  Birds eye, Aerial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107034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lving 'Darwin's Paradox': why coral island hotspots exist in an oceanic  des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3" y="3429000"/>
            <a:ext cx="6084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54880" y="198781"/>
            <a:ext cx="26434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b="1" dirty="0">
                <a:solidFill>
                  <a:schemeClr val="bg1"/>
                </a:solidFill>
              </a:rPr>
              <a:t>Ostrov v moři</a:t>
            </a:r>
          </a:p>
        </p:txBody>
      </p:sp>
    </p:spTree>
    <p:extLst>
      <p:ext uri="{BB962C8B-B14F-4D97-AF65-F5344CB8AC3E}">
        <p14:creationId xmlns:p14="http://schemas.microsoft.com/office/powerpoint/2010/main" val="30151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Já chci na plá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16" y="0"/>
            <a:ext cx="8028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7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nikátní Video: Smrtící tlak a mráz. Takto to vypadá na dně Mariánského  příkopu - National Geograph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2" y="0"/>
            <a:ext cx="107004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9204" y="236795"/>
            <a:ext cx="9931648" cy="490066"/>
          </a:xfrm>
        </p:spPr>
        <p:txBody>
          <a:bodyPr>
            <a:noAutofit/>
          </a:bodyPr>
          <a:lstStyle/>
          <a:p>
            <a:r>
              <a:rPr lang="cs-CZ" sz="3400" b="1" dirty="0">
                <a:solidFill>
                  <a:srgbClr val="FFFF00"/>
                </a:solidFill>
              </a:rPr>
              <a:t>Dno Mariánského příkopu – extrémní hloubka </a:t>
            </a:r>
            <a:r>
              <a:rPr lang="cs-CZ" sz="3400" b="1" dirty="0" smtClean="0">
                <a:solidFill>
                  <a:srgbClr val="FFFF00"/>
                </a:solidFill>
              </a:rPr>
              <a:t>– „ostrov“</a:t>
            </a:r>
            <a:endParaRPr lang="cs-CZ" sz="3400" b="1" dirty="0">
              <a:solidFill>
                <a:srgbClr val="FFFF00"/>
              </a:solidFill>
            </a:endParaRPr>
          </a:p>
        </p:txBody>
      </p:sp>
      <p:pic>
        <p:nvPicPr>
          <p:cNvPr id="8" name="Picture 4" descr="GALERIE: Kde vládne absolutní tma - Život na hranici možností | FOTO 1 |  Ábíčko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8680" y="678227"/>
            <a:ext cx="2277870" cy="15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lubinné ryby - Časopis Vesmí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2" y="5533182"/>
            <a:ext cx="1959732" cy="13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loubka Mariánského příkopu. Obyvatelé Mariánského příkopu. Zajímavosti o  Mariánském příkopu a jejích očích o Mariánském příko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452" y="4903231"/>
            <a:ext cx="2148524" cy="14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Objevy ve spodní části Mariánského příkopu. Ponořte se do Mariánského  příkop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98" y="1139677"/>
            <a:ext cx="2570978" cy="17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venik - Baćinská jeze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6048" y="188640"/>
            <a:ext cx="5270390" cy="5620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b="1" dirty="0"/>
              <a:t>Ostrov souše uprostřed vody</a:t>
            </a:r>
          </a:p>
        </p:txBody>
      </p:sp>
    </p:spTree>
    <p:extLst>
      <p:ext uri="{BB962C8B-B14F-4D97-AF65-F5344CB8AC3E}">
        <p14:creationId xmlns:p14="http://schemas.microsoft.com/office/powerpoint/2010/main" val="1803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72" name="Picture 8" descr="Huacachina pouštní oáza Stock fotografie 544383520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71074" cy="718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47729" y="260649"/>
            <a:ext cx="484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Oáza v poušti jako ostrov</a:t>
            </a:r>
          </a:p>
        </p:txBody>
      </p:sp>
    </p:spTree>
    <p:extLst>
      <p:ext uri="{BB962C8B-B14F-4D97-AF65-F5344CB8AC3E}">
        <p14:creationId xmlns:p14="http://schemas.microsoft.com/office/powerpoint/2010/main" val="19047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ásárlás: Castorland A hegyek királya 4000 db-os (C-400065) Puzzle árak  összehasonlítása, A hegyek királya 4000 db os C 400065 bolto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3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711" y="123570"/>
            <a:ext cx="4252620" cy="5443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b="1" dirty="0"/>
              <a:t>Vrchol hory jako ostrov</a:t>
            </a:r>
          </a:p>
        </p:txBody>
      </p:sp>
    </p:spTree>
    <p:extLst>
      <p:ext uri="{BB962C8B-B14F-4D97-AF65-F5344CB8AC3E}">
        <p14:creationId xmlns:p14="http://schemas.microsoft.com/office/powerpoint/2010/main" val="42665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Stolová hora Roraima: nejstarší geologický útvar světa a místo, kde žijí  Bohové | Moře zprá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15680" y="251938"/>
            <a:ext cx="566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Stolová hora – vrchol jako ostrov</a:t>
            </a:r>
          </a:p>
        </p:txBody>
      </p:sp>
    </p:spTree>
    <p:extLst>
      <p:ext uri="{BB962C8B-B14F-4D97-AF65-F5344CB8AC3E}">
        <p14:creationId xmlns:p14="http://schemas.microsoft.com/office/powerpoint/2010/main" val="26773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notes – vstup do mayského podsvětí i vyhledávaná turistická atrakce -  PŘÍRODA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8" y="1"/>
            <a:ext cx="10482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6863" y="116632"/>
            <a:ext cx="6996269" cy="562074"/>
          </a:xfrm>
        </p:spPr>
        <p:txBody>
          <a:bodyPr>
            <a:normAutofit/>
          </a:bodyPr>
          <a:lstStyle/>
          <a:p>
            <a:r>
              <a:rPr lang="cs-CZ" sz="3400" b="1" dirty="0" err="1">
                <a:solidFill>
                  <a:srgbClr val="FFFF00"/>
                </a:solidFill>
              </a:rPr>
              <a:t>Senotes</a:t>
            </a:r>
            <a:r>
              <a:rPr lang="cs-CZ" sz="3400" b="1" dirty="0">
                <a:solidFill>
                  <a:srgbClr val="FFFF00"/>
                </a:solidFill>
              </a:rPr>
              <a:t> – zatopená jeskyně jako ostrov</a:t>
            </a:r>
          </a:p>
        </p:txBody>
      </p:sp>
    </p:spTree>
    <p:extLst>
      <p:ext uri="{BB962C8B-B14F-4D97-AF65-F5344CB8AC3E}">
        <p14:creationId xmlns:p14="http://schemas.microsoft.com/office/powerpoint/2010/main" val="15779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Krasové jeskyně v České republice | Viphotels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" y="1189"/>
            <a:ext cx="12193404" cy="68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39548" y="294207"/>
            <a:ext cx="5528565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3400" dirty="0"/>
              <a:t>Podzemní jeskyně jako ostrov</a:t>
            </a:r>
          </a:p>
        </p:txBody>
      </p:sp>
      <p:pic>
        <p:nvPicPr>
          <p:cNvPr id="3076" name="Picture 4" descr="2019/15 SPELEOSTŘÍP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1338"/>
            <a:ext cx="2838616" cy="138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rápenec malý (Rhinolophus hipposideros) - ChovZvířat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" y="95154"/>
            <a:ext cx="1749142" cy="27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leva 4"/>
          <p:cNvSpPr/>
          <p:nvPr/>
        </p:nvSpPr>
        <p:spPr>
          <a:xfrm rot="5400000">
            <a:off x="675858" y="2743198"/>
            <a:ext cx="612250" cy="34190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27057" y="5436809"/>
            <a:ext cx="37798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NESCO výlet: busem na nádherná Plitvická jezera | Slevomat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2" y="751398"/>
            <a:ext cx="12213204" cy="61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9653" y="107653"/>
            <a:ext cx="5143173" cy="568200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Jezero v moři souše jako ostrov</a:t>
            </a:r>
          </a:p>
        </p:txBody>
      </p:sp>
    </p:spTree>
    <p:extLst>
      <p:ext uri="{BB962C8B-B14F-4D97-AF65-F5344CB8AC3E}">
        <p14:creationId xmlns:p14="http://schemas.microsoft.com/office/powerpoint/2010/main" val="18732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uxury Cottages UK | The largest UK selection - LuxuryCottages.co.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0"/>
            <a:ext cx="3772691" cy="25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he everyday foods that could become luxuries - BBC Futu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2493251"/>
            <a:ext cx="3772692" cy="220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ook culinary tours 2023/2024 | Abercrombie &amp; K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1" y="1634561"/>
            <a:ext cx="8419307" cy="41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TIGO | Sailing Yacht Charter | EYOS Expedi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4695762"/>
            <a:ext cx="3772691" cy="21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53" y="3234156"/>
            <a:ext cx="7057613" cy="466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2367" y="2003094"/>
            <a:ext cx="5685184" cy="930937"/>
          </a:xfrm>
        </p:spPr>
        <p:txBody>
          <a:bodyPr>
            <a:normAutofit/>
          </a:bodyPr>
          <a:lstStyle/>
          <a:p>
            <a:pPr algn="ctr"/>
            <a:r>
              <a:rPr lang="cs-CZ" sz="5000" i="1" dirty="0">
                <a:latin typeface="Brush Script MT" panose="03060802040406070304" pitchFamily="66" charset="0"/>
              </a:rPr>
              <a:t>Parasite </a:t>
            </a:r>
            <a:r>
              <a:rPr lang="cs-CZ" sz="5000" i="1" dirty="0" err="1">
                <a:latin typeface="Brush Script MT" panose="03060802040406070304" pitchFamily="66" charset="0"/>
              </a:rPr>
              <a:t>life</a:t>
            </a:r>
            <a:r>
              <a:rPr lang="cs-CZ" sz="5000" i="1" dirty="0">
                <a:latin typeface="Brush Script MT" panose="03060802040406070304" pitchFamily="66" charset="0"/>
              </a:rPr>
              <a:t> style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91" y="79305"/>
            <a:ext cx="5192046" cy="14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Česko, Rašeliniště Smraďoch | Plants, Flowers, Dandel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1" y="-65956"/>
            <a:ext cx="10591137" cy="69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270" y="108681"/>
            <a:ext cx="4363941" cy="63408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Rašeliniště jako ostrov</a:t>
            </a:r>
          </a:p>
        </p:txBody>
      </p:sp>
    </p:spTree>
    <p:extLst>
      <p:ext uri="{BB962C8B-B14F-4D97-AF65-F5344CB8AC3E}">
        <p14:creationId xmlns:p14="http://schemas.microsoft.com/office/powerpoint/2010/main" val="18970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vě nové rezervace v CHKO Beskyd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8" y="0"/>
            <a:ext cx="10281037" cy="68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9858" y="172738"/>
            <a:ext cx="4114800" cy="490066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Starý strom jako ostrov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770782" y="6122505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chemeClr val="bg1"/>
                </a:solidFill>
              </a:rPr>
              <a:t>Fytocenotickýkonex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7488" y="100730"/>
            <a:ext cx="9227368" cy="662596"/>
          </a:xfrm>
        </p:spPr>
        <p:txBody>
          <a:bodyPr>
            <a:noAutofit/>
          </a:bodyPr>
          <a:lstStyle/>
          <a:p>
            <a:r>
              <a:rPr lang="cs-CZ" sz="3400" b="1" dirty="0"/>
              <a:t>Národní parky CHKO, národní přírodní rezervace</a:t>
            </a:r>
          </a:p>
        </p:txBody>
      </p:sp>
      <p:pic>
        <p:nvPicPr>
          <p:cNvPr id="13314" name="Picture 2" descr="Zelená pasáž: Národní parky, CHKO, národní přírodní rezervace Č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30" y="758516"/>
            <a:ext cx="9963555" cy="609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52190" y="211030"/>
            <a:ext cx="5365805" cy="634082"/>
          </a:xfrm>
        </p:spPr>
        <p:txBody>
          <a:bodyPr>
            <a:normAutofit/>
          </a:bodyPr>
          <a:lstStyle/>
          <a:p>
            <a:r>
              <a:rPr lang="cs-CZ" sz="3600" b="1" dirty="0"/>
              <a:t>Tepelný ostrov města Prahy</a:t>
            </a:r>
          </a:p>
        </p:txBody>
      </p:sp>
      <p:pic>
        <p:nvPicPr>
          <p:cNvPr id="4098" name="Picture 2" descr="Tepelný ostrov města Prahy | In-počas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58" y="1009816"/>
            <a:ext cx="10177669" cy="56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Co určuje druhovou bohatost parazitů napříč hostitelskými druhy      „velikost ostrova“</a:t>
            </a:r>
            <a:br>
              <a:rPr lang="cs-CZ" b="1" dirty="0"/>
            </a:br>
            <a:endParaRPr lang="cs-CZ" dirty="0"/>
          </a:p>
        </p:txBody>
      </p:sp>
      <p:pic>
        <p:nvPicPr>
          <p:cNvPr id="26626" name="Picture 2" descr="Podrobnosti jsou v popisku za obrázk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12" y="1804945"/>
            <a:ext cx="8977733" cy="33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3988" y="5518205"/>
            <a:ext cx="99724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Paraziti preferují větší a tudíž </a:t>
            </a:r>
            <a:r>
              <a:rPr lang="cs-CZ" sz="2400" b="1" dirty="0" err="1"/>
              <a:t>predikovatelnější</a:t>
            </a:r>
            <a:r>
              <a:rPr lang="cs-CZ" sz="2400" b="1" dirty="0"/>
              <a:t> (rozuměj stabilnější) habitat !</a:t>
            </a:r>
            <a:endParaRPr lang="cs-CZ" b="1" dirty="0"/>
          </a:p>
          <a:p>
            <a:pPr algn="ctr"/>
            <a:r>
              <a:rPr lang="cs-CZ" sz="2200" dirty="0"/>
              <a:t>(Aplikace koncepce teorie ostrovů Mac Arthura a Wilsona)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6130456" y="1033668"/>
            <a:ext cx="453225" cy="79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3685" y="86829"/>
            <a:ext cx="7370197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Harrisonovo evoluční pravidlo</a:t>
            </a:r>
          </a:p>
        </p:txBody>
      </p:sp>
      <p:pic>
        <p:nvPicPr>
          <p:cNvPr id="5122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43" y="1781092"/>
            <a:ext cx="3887708" cy="35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11" y="1695199"/>
            <a:ext cx="39814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9" y="226329"/>
            <a:ext cx="2250773" cy="29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5721" y="3244334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Launcelot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Harrison </a:t>
            </a:r>
          </a:p>
          <a:p>
            <a:pPr algn="ctr"/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1880-1928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3325" y="5693134"/>
            <a:ext cx="110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Hostitelé malých rozměrů hostí malé cizopasníky a hostitelé větší mohou hostit málo ale i hodně cizopasníků (</a:t>
            </a:r>
            <a:r>
              <a:rPr lang="cs-CZ" dirty="0" err="1"/>
              <a:t>Poulin</a:t>
            </a:r>
            <a:r>
              <a:rPr lang="cs-CZ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8230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364" y="206102"/>
            <a:ext cx="5769334" cy="108201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err="1"/>
              <a:t>Allometrie</a:t>
            </a:r>
            <a:r>
              <a:rPr lang="cs-CZ" sz="3800" b="1" dirty="0"/>
              <a:t> - </a:t>
            </a:r>
            <a:r>
              <a:rPr lang="cs-CZ" sz="3800" b="1" dirty="0" err="1"/>
              <a:t>Allometrická</a:t>
            </a:r>
            <a:r>
              <a:rPr lang="cs-CZ" sz="3800" b="1" dirty="0"/>
              <a:t> rovnice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79" y="1308793"/>
            <a:ext cx="5629524" cy="12674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200" dirty="0" err="1"/>
              <a:t>Allometr</a:t>
            </a:r>
            <a:r>
              <a:rPr lang="cs-CZ" sz="2200" dirty="0" err="1"/>
              <a:t>ie</a:t>
            </a:r>
            <a:r>
              <a:rPr lang="cs-CZ" sz="2200" dirty="0"/>
              <a:t> je </a:t>
            </a:r>
            <a:r>
              <a:rPr lang="cs-CZ" sz="2200" b="1" dirty="0"/>
              <a:t>studiem vztahů proporcí velikosti těla a jeho tvaru </a:t>
            </a:r>
            <a:r>
              <a:rPr lang="cs-CZ" sz="2200" dirty="0"/>
              <a:t>z hlediska </a:t>
            </a:r>
            <a:r>
              <a:rPr lang="cs-CZ" sz="2200" b="1" dirty="0"/>
              <a:t>anatomie, fyziologie, a chování</a:t>
            </a:r>
            <a:r>
              <a:rPr lang="cs-CZ" sz="2200" dirty="0"/>
              <a:t>. Poprvé byla tato </a:t>
            </a:r>
            <a:r>
              <a:rPr lang="cs-CZ" sz="2200" dirty="0" err="1"/>
              <a:t>zákotost</a:t>
            </a:r>
            <a:r>
              <a:rPr lang="cs-CZ" sz="2200" dirty="0"/>
              <a:t> formulována Otto </a:t>
            </a:r>
            <a:r>
              <a:rPr lang="cs-CZ" sz="2200" dirty="0" err="1"/>
              <a:t>Snellem</a:t>
            </a:r>
            <a:r>
              <a:rPr lang="cs-CZ" sz="2200" dirty="0"/>
              <a:t> v roce 1892 a posléze upřesněna  </a:t>
            </a:r>
            <a:r>
              <a:rPr lang="cs-CZ" sz="2200" dirty="0" err="1"/>
              <a:t>D´Arcym</a:t>
            </a:r>
            <a:r>
              <a:rPr lang="cs-CZ" sz="2200" dirty="0"/>
              <a:t> v roce 1917 v díle „</a:t>
            </a:r>
            <a:r>
              <a:rPr lang="cs-CZ" sz="2200" dirty="0" err="1"/>
              <a:t>Growth</a:t>
            </a:r>
            <a:r>
              <a:rPr lang="cs-CZ" sz="2200" dirty="0"/>
              <a:t> and </a:t>
            </a:r>
            <a:r>
              <a:rPr lang="cs-CZ" sz="2200" dirty="0" err="1"/>
              <a:t>Form</a:t>
            </a:r>
            <a:r>
              <a:rPr lang="cs-CZ" sz="2200" dirty="0"/>
              <a:t>“ Julianem Huxleym v roce 1932.</a:t>
            </a:r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1" y="3148669"/>
            <a:ext cx="4847523" cy="35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wer function, logarith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4" y="594694"/>
            <a:ext cx="5035826" cy="48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15" y="2723642"/>
            <a:ext cx="29241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Biologické </a:t>
            </a:r>
            <a:r>
              <a:rPr lang="cs-CZ" sz="3800" b="1" dirty="0" err="1"/>
              <a:t>škálování</a:t>
            </a:r>
            <a:endParaRPr lang="cs-CZ" sz="3800" b="1" dirty="0"/>
          </a:p>
        </p:txBody>
      </p:sp>
      <p:pic>
        <p:nvPicPr>
          <p:cNvPr id="9218" name="Picture 2" descr="Allometry: The Study of Biological Scaling | Learn Scienc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" y="1542554"/>
            <a:ext cx="6807893" cy="42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535" y="1635029"/>
            <a:ext cx="4762755" cy="3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Příklady alometrických závislostí</a:t>
            </a:r>
          </a:p>
        </p:txBody>
      </p:sp>
      <p:pic>
        <p:nvPicPr>
          <p:cNvPr id="10242" name="Picture 2" descr="Positive Allomet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27" y="1930731"/>
            <a:ext cx="6230282" cy="41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ystems | Free Full-Text | Allometric Relations and Scaling Laws for the  Cardiovascular System of Mam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" y="1930731"/>
            <a:ext cx="5238309" cy="37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9469"/>
            <a:ext cx="10515600" cy="65264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Zákonitost povrch versus objem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371" y="1253131"/>
            <a:ext cx="11704320" cy="86191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Pokud objekt prodělává </a:t>
            </a:r>
            <a:r>
              <a:rPr lang="cs-CZ" dirty="0" err="1"/>
              <a:t>proporciální</a:t>
            </a:r>
            <a:r>
              <a:rPr lang="cs-CZ" dirty="0"/>
              <a:t> změnu své velikosti, jeho nová povrchu se bude zvětšovat s kvadraticky (x</a:t>
            </a:r>
            <a:r>
              <a:rPr lang="cs-CZ" baseline="30000" dirty="0"/>
              <a:t>2</a:t>
            </a:r>
            <a:r>
              <a:rPr lang="cs-CZ" dirty="0"/>
              <a:t>) a následně jeho objem </a:t>
            </a:r>
            <a:r>
              <a:rPr lang="cs-CZ" dirty="0" err="1"/>
              <a:t>kubicky</a:t>
            </a:r>
            <a:r>
              <a:rPr lang="cs-CZ" dirty="0"/>
              <a:t> (x</a:t>
            </a:r>
            <a:r>
              <a:rPr lang="cs-CZ" baseline="30000" dirty="0"/>
              <a:t>3</a:t>
            </a:r>
            <a:r>
              <a:rPr lang="cs-CZ" dirty="0"/>
              <a:t>).</a:t>
            </a:r>
          </a:p>
        </p:txBody>
      </p:sp>
      <p:pic>
        <p:nvPicPr>
          <p:cNvPr id="717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87" y="2455393"/>
            <a:ext cx="3970878" cy="397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40" y="2399041"/>
            <a:ext cx="5542060" cy="40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214056"/>
            <a:ext cx="10515600" cy="81961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/>
              <a:t>Typy hostitelů </a:t>
            </a:r>
            <a:br>
              <a:rPr lang="cs-CZ" sz="3400" b="1" dirty="0"/>
            </a:br>
            <a:r>
              <a:rPr lang="cs-CZ" sz="2200" b="1" dirty="0"/>
              <a:t>(dle úlohy, kterou v životním cyklu parazita hrají)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4785" y="1367633"/>
            <a:ext cx="32181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400" b="1" dirty="0"/>
              <a:t>Definitivní hostitel</a:t>
            </a:r>
          </a:p>
          <a:p>
            <a:pPr marL="342900" indent="-342900">
              <a:buAutoNum type="arabicParenR"/>
            </a:pPr>
            <a:r>
              <a:rPr lang="cs-CZ" sz="2400" b="1" dirty="0"/>
              <a:t>Mezihostitel</a:t>
            </a:r>
          </a:p>
          <a:p>
            <a:pPr marL="342900" indent="-342900">
              <a:buAutoNum type="arabicParenR"/>
            </a:pPr>
            <a:r>
              <a:rPr lang="cs-CZ" sz="2400" dirty="0" err="1"/>
              <a:t>Paratenický</a:t>
            </a:r>
            <a:r>
              <a:rPr lang="cs-CZ" sz="2400" dirty="0"/>
              <a:t> hostitel</a:t>
            </a:r>
          </a:p>
          <a:p>
            <a:pPr marL="342900" indent="-342900">
              <a:buAutoNum type="arabicParenR"/>
            </a:pPr>
            <a:r>
              <a:rPr lang="cs-CZ" sz="2400" dirty="0"/>
              <a:t>Rezervoárový hostitel</a:t>
            </a:r>
          </a:p>
          <a:p>
            <a:pPr marL="342900" indent="-342900">
              <a:buAutoNum type="arabicParenR"/>
            </a:pPr>
            <a:r>
              <a:rPr lang="cs-CZ" sz="2400" dirty="0"/>
              <a:t>Náhodný hostitel</a:t>
            </a:r>
          </a:p>
          <a:p>
            <a:pPr marL="342900" indent="-342900">
              <a:buAutoNum type="arabicParenR"/>
            </a:pPr>
            <a:r>
              <a:rPr lang="cs-CZ" sz="2400" dirty="0"/>
              <a:t>vektor</a:t>
            </a:r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19458" name="Picture 2" descr="Simple versus Complex Life Cycles | Parasite Ec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53" y="1333508"/>
            <a:ext cx="6950247" cy="50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33467" y="1288118"/>
            <a:ext cx="272728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dirty="0"/>
              <a:t>Definitivní hostitel pozře </a:t>
            </a:r>
          </a:p>
          <a:p>
            <a:pPr algn="ctr"/>
            <a:r>
              <a:rPr lang="cs-CZ" sz="1500" dirty="0"/>
              <a:t>ryby infikovanou rybu; motolice zde dosahuje pohlavní zralosti a produkuje vajíčka</a:t>
            </a:r>
          </a:p>
        </p:txBody>
      </p:sp>
      <p:sp>
        <p:nvSpPr>
          <p:cNvPr id="5" name="Obdélník 4"/>
          <p:cNvSpPr/>
          <p:nvPr/>
        </p:nvSpPr>
        <p:spPr>
          <a:xfrm>
            <a:off x="6997152" y="1653871"/>
            <a:ext cx="326002" cy="477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079020" y="4731024"/>
            <a:ext cx="1948070" cy="723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" dirty="0">
                <a:solidFill>
                  <a:schemeClr val="tx1"/>
                </a:solidFill>
              </a:rPr>
              <a:t>Motolice se </a:t>
            </a:r>
          </a:p>
          <a:p>
            <a:pPr algn="ctr"/>
            <a:r>
              <a:rPr lang="cs-CZ" sz="1500" dirty="0" err="1">
                <a:solidFill>
                  <a:schemeClr val="tx1"/>
                </a:solidFill>
              </a:rPr>
              <a:t>encystuje</a:t>
            </a:r>
            <a:r>
              <a:rPr lang="cs-CZ" sz="1500" dirty="0">
                <a:solidFill>
                  <a:schemeClr val="tx1"/>
                </a:solidFill>
              </a:rPr>
              <a:t> v mozku ryby v </a:t>
            </a:r>
            <a:r>
              <a:rPr lang="cs-CZ" sz="1500" dirty="0" err="1">
                <a:solidFill>
                  <a:schemeClr val="tx1"/>
                </a:solidFill>
              </a:rPr>
              <a:t>dormantní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metacerkarii</a:t>
            </a:r>
            <a:r>
              <a:rPr lang="cs-CZ" sz="1500" dirty="0" err="1"/>
              <a:t>e</a:t>
            </a:r>
            <a:endParaRPr lang="cs-CZ" sz="1500" dirty="0"/>
          </a:p>
        </p:txBody>
      </p:sp>
      <p:sp>
        <p:nvSpPr>
          <p:cNvPr id="8" name="Obdélník 7"/>
          <p:cNvSpPr/>
          <p:nvPr/>
        </p:nvSpPr>
        <p:spPr>
          <a:xfrm>
            <a:off x="6012514" y="4748255"/>
            <a:ext cx="326002" cy="602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970512" y="5697136"/>
            <a:ext cx="1969257" cy="784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500" dirty="0"/>
              <a:t>Infekční cerkárie plave </a:t>
            </a:r>
          </a:p>
          <a:p>
            <a:pPr algn="ctr"/>
            <a:r>
              <a:rPr lang="cs-CZ" sz="1500" dirty="0"/>
              <a:t>ve vodě a napadá </a:t>
            </a:r>
          </a:p>
          <a:p>
            <a:pPr algn="ctr"/>
            <a:r>
              <a:rPr lang="cs-CZ" sz="1500" dirty="0"/>
              <a:t>2. mezihostitele</a:t>
            </a:r>
          </a:p>
        </p:txBody>
      </p:sp>
      <p:sp>
        <p:nvSpPr>
          <p:cNvPr id="9" name="Obdélník 8"/>
          <p:cNvSpPr/>
          <p:nvPr/>
        </p:nvSpPr>
        <p:spPr>
          <a:xfrm>
            <a:off x="9536116" y="2729391"/>
            <a:ext cx="18740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" dirty="0">
                <a:solidFill>
                  <a:schemeClr val="tx1"/>
                </a:solidFill>
              </a:rPr>
              <a:t>Vajíčka motolice jsou vylučována</a:t>
            </a:r>
          </a:p>
          <a:p>
            <a:pPr algn="ctr"/>
            <a:r>
              <a:rPr lang="cs-CZ" sz="1500" dirty="0">
                <a:solidFill>
                  <a:schemeClr val="tx1"/>
                </a:solidFill>
              </a:rPr>
              <a:t>s výkaly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002744" y="4017398"/>
            <a:ext cx="1868558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dirty="0"/>
              <a:t>Vajíčka motolice </a:t>
            </a:r>
          </a:p>
          <a:p>
            <a:pPr algn="ctr"/>
            <a:r>
              <a:rPr lang="cs-CZ" sz="1500" dirty="0"/>
              <a:t>jsou pohlcena </a:t>
            </a:r>
          </a:p>
          <a:p>
            <a:pPr algn="ctr"/>
            <a:r>
              <a:rPr lang="cs-CZ" sz="1500" dirty="0"/>
              <a:t>plžem a vyvíjejí se </a:t>
            </a:r>
          </a:p>
          <a:p>
            <a:pPr algn="ctr"/>
            <a:r>
              <a:rPr lang="cs-CZ" sz="1500" dirty="0"/>
              <a:t>v něm v infekční </a:t>
            </a:r>
          </a:p>
          <a:p>
            <a:pPr algn="ctr"/>
            <a:r>
              <a:rPr lang="cs-CZ" sz="1500" dirty="0"/>
              <a:t>cerkarie</a:t>
            </a:r>
          </a:p>
        </p:txBody>
      </p:sp>
    </p:spTree>
    <p:extLst>
      <p:ext uri="{BB962C8B-B14F-4D97-AF65-F5344CB8AC3E}">
        <p14:creationId xmlns:p14="http://schemas.microsoft.com/office/powerpoint/2010/main" val="39390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ariabilita výšky postavy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0" y="0"/>
            <a:ext cx="7368211" cy="55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rgmannovo pravidlo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86" y="2878372"/>
            <a:ext cx="4441760" cy="376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5" y="4161886"/>
            <a:ext cx="6031302" cy="21355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27" y="144349"/>
            <a:ext cx="3672038" cy="2586144"/>
          </a:xfrm>
          <a:prstGeom prst="rect">
            <a:avLst/>
          </a:prstGeom>
        </p:spPr>
      </p:pic>
      <p:pic>
        <p:nvPicPr>
          <p:cNvPr id="11" name="Picture 2" descr="Tučňáci - Obranné mechanizmy proti mraz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01" y="1222224"/>
            <a:ext cx="3630495" cy="251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6" name="Picture 4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22" y="0"/>
            <a:ext cx="1030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32245" y="302151"/>
            <a:ext cx="288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Aplikace v letectví</a:t>
            </a:r>
          </a:p>
        </p:txBody>
      </p:sp>
    </p:spTree>
    <p:extLst>
      <p:ext uri="{BB962C8B-B14F-4D97-AF65-F5344CB8AC3E}">
        <p14:creationId xmlns:p14="http://schemas.microsoft.com/office/powerpoint/2010/main" val="7120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 smtClean="0"/>
              <a:t> </a:t>
            </a:r>
          </a:p>
          <a:p>
            <a:pPr marL="0" indent="0">
              <a:buNone/>
            </a:pPr>
            <a:r>
              <a:rPr lang="cs-CZ" sz="6000" dirty="0" smtClean="0"/>
              <a:t>		     </a:t>
            </a:r>
            <a:r>
              <a:rPr lang="cs-CZ" sz="3800" dirty="0" smtClean="0"/>
              <a:t>Hostitel jako ekologická nika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8041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688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Ekologická nika parazitů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66406" y="1948068"/>
            <a:ext cx="9767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/>
              <a:t>Ekologickou niku parazitů vytváří organismus hostitele stejně jako </a:t>
            </a:r>
          </a:p>
          <a:p>
            <a:pPr algn="ctr"/>
            <a:r>
              <a:rPr lang="cs-CZ" sz="2800" dirty="0" smtClean="0"/>
              <a:t>abiotické podmínky vnějšího prostředí pro </a:t>
            </a:r>
            <a:r>
              <a:rPr lang="cs-CZ" sz="2800" dirty="0" err="1" smtClean="0"/>
              <a:t>transmisivní</a:t>
            </a:r>
            <a:r>
              <a:rPr lang="cs-CZ" sz="2800" dirty="0" smtClean="0"/>
              <a:t> stádia </a:t>
            </a:r>
          </a:p>
          <a:p>
            <a:pPr algn="ctr"/>
            <a:r>
              <a:rPr lang="cs-CZ" sz="2800" dirty="0" smtClean="0"/>
              <a:t>jako např. vajíčka, cysty, spory a juvenilní jedinci</a:t>
            </a:r>
            <a:r>
              <a:rPr lang="cs-CZ" sz="2200" dirty="0" smtClean="0"/>
              <a:t>.</a:t>
            </a:r>
            <a:endParaRPr lang="cs-CZ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32452" y="3172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45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852" y="365126"/>
            <a:ext cx="8425070" cy="104225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Ekologická nika – obecná charakteristika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731" y="1642745"/>
            <a:ext cx="9768840" cy="472625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Termínem </a:t>
            </a:r>
            <a:r>
              <a:rPr lang="cs-CZ" dirty="0"/>
              <a:t>ekologická nika se v obecné ekologii označuje souhrn  </a:t>
            </a:r>
            <a:r>
              <a:rPr lang="cs-CZ" dirty="0" smtClean="0"/>
              <a:t>      životních </a:t>
            </a:r>
            <a:r>
              <a:rPr lang="cs-CZ" dirty="0"/>
              <a:t>podmínek, které umožňují </a:t>
            </a:r>
            <a:r>
              <a:rPr lang="cs-CZ" b="1" dirty="0"/>
              <a:t>životaschopnou existenci  </a:t>
            </a:r>
            <a:r>
              <a:rPr lang="cs-CZ" b="1" dirty="0" smtClean="0"/>
              <a:t>                        populace </a:t>
            </a:r>
            <a:r>
              <a:rPr lang="cs-CZ" dirty="0"/>
              <a:t>určitého druhu. Tyto podmínky jsou určovány faktory </a:t>
            </a:r>
            <a:r>
              <a:rPr lang="cs-CZ" dirty="0" smtClean="0"/>
              <a:t>            prostředí</a:t>
            </a:r>
            <a:r>
              <a:rPr lang="cs-CZ" dirty="0"/>
              <a:t>, které lze dělit na </a:t>
            </a:r>
            <a:r>
              <a:rPr lang="cs-CZ" b="1" dirty="0"/>
              <a:t>abiotické a </a:t>
            </a:r>
            <a:r>
              <a:rPr lang="cs-CZ" b="1" dirty="0" smtClean="0"/>
              <a:t>biotické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V ekologii je </a:t>
            </a:r>
            <a:r>
              <a:rPr lang="cs-CZ" b="1" dirty="0"/>
              <a:t>nika</a:t>
            </a:r>
            <a:r>
              <a:rPr lang="cs-CZ" dirty="0"/>
              <a:t> shoda druhu s konkrétními podmínkami </a:t>
            </a:r>
            <a:r>
              <a:rPr lang="cs-CZ" dirty="0" smtClean="0"/>
              <a:t>                         prostředí. Popisuje</a:t>
            </a:r>
            <a:r>
              <a:rPr lang="cs-CZ" dirty="0"/>
              <a:t>, jak organismus nebo populace reaguje </a:t>
            </a:r>
            <a:r>
              <a:rPr lang="cs-CZ" dirty="0" smtClean="0"/>
              <a:t>                                     na </a:t>
            </a:r>
            <a:r>
              <a:rPr lang="cs-CZ" b="1" dirty="0"/>
              <a:t>distribuci zdrojů</a:t>
            </a:r>
            <a:r>
              <a:rPr lang="cs-CZ" dirty="0"/>
              <a:t> a </a:t>
            </a:r>
            <a:r>
              <a:rPr lang="cs-CZ" b="1" dirty="0"/>
              <a:t>konkurentů</a:t>
            </a:r>
            <a:r>
              <a:rPr lang="cs-CZ" dirty="0"/>
              <a:t> (například růstem, když je </a:t>
            </a:r>
            <a:r>
              <a:rPr lang="cs-CZ" dirty="0" smtClean="0"/>
              <a:t>                      zdrojů </a:t>
            </a:r>
            <a:r>
              <a:rPr lang="cs-CZ" dirty="0"/>
              <a:t>dostatek a když jsou vzácní predátoři, paraziti a patogeny) </a:t>
            </a:r>
            <a:r>
              <a:rPr lang="cs-CZ" dirty="0" smtClean="0"/>
              <a:t>                        a </a:t>
            </a:r>
            <a:r>
              <a:rPr lang="cs-CZ" dirty="0"/>
              <a:t>jak následně mění tytéž faktory (například omezuje přístup ke </a:t>
            </a:r>
            <a:r>
              <a:rPr lang="cs-CZ" dirty="0" smtClean="0"/>
              <a:t>               zdrojům </a:t>
            </a:r>
            <a:r>
              <a:rPr lang="cs-CZ" dirty="0"/>
              <a:t>pro jiné organismy, působí jako zdroj potravy pro </a:t>
            </a:r>
            <a:r>
              <a:rPr lang="cs-CZ" dirty="0" smtClean="0"/>
              <a:t>                       predátory </a:t>
            </a:r>
            <a:r>
              <a:rPr lang="cs-CZ" dirty="0"/>
              <a:t>a konzument kořisti). "</a:t>
            </a:r>
            <a:r>
              <a:rPr lang="cs-CZ" b="1" dirty="0"/>
              <a:t>Typ a počet proměnných, </a:t>
            </a:r>
            <a:r>
              <a:rPr lang="cs-CZ" b="1" dirty="0" smtClean="0"/>
              <a:t>                     které </a:t>
            </a:r>
            <a:r>
              <a:rPr lang="cs-CZ" b="1" dirty="0"/>
              <a:t>tvoří rozměry environmentální niky, se liší od jednoho </a:t>
            </a:r>
            <a:r>
              <a:rPr lang="cs-CZ" b="1" dirty="0" smtClean="0"/>
              <a:t>                druhu </a:t>
            </a:r>
            <a:r>
              <a:rPr lang="cs-CZ" b="1" dirty="0"/>
              <a:t>k druhému </a:t>
            </a:r>
            <a:r>
              <a:rPr lang="cs-CZ" dirty="0"/>
              <a:t>[a] relativní důležitost konkrétních </a:t>
            </a:r>
            <a:r>
              <a:rPr lang="cs-CZ" dirty="0" err="1" smtClean="0"/>
              <a:t>environmen</a:t>
            </a:r>
            <a:r>
              <a:rPr lang="cs-CZ" dirty="0" smtClean="0"/>
              <a:t>-        </a:t>
            </a:r>
            <a:r>
              <a:rPr lang="cs-CZ" dirty="0" err="1" smtClean="0"/>
              <a:t>tálních</a:t>
            </a:r>
            <a:r>
              <a:rPr lang="cs-CZ" dirty="0" smtClean="0"/>
              <a:t> </a:t>
            </a:r>
            <a:r>
              <a:rPr lang="cs-CZ" dirty="0"/>
              <a:t>proměnných pro druh se může lišit v závislosti na </a:t>
            </a:r>
            <a:r>
              <a:rPr lang="cs-CZ" dirty="0" smtClean="0"/>
              <a:t>            geografickém </a:t>
            </a:r>
            <a:r>
              <a:rPr lang="cs-CZ" dirty="0"/>
              <a:t>a biotickém kontextu." </a:t>
            </a:r>
          </a:p>
        </p:txBody>
      </p:sp>
      <p:pic>
        <p:nvPicPr>
          <p:cNvPr id="2052" name="Picture 4" descr="Výklenek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659" y="365126"/>
            <a:ext cx="2556676" cy="60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260453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/>
              <a:t>Zjednodušené grafické znázornění ekologických nik dvou druhů</a:t>
            </a:r>
            <a:r>
              <a:rPr lang="cs-CZ" sz="3800" dirty="0"/>
              <a:t>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65474" y="5611791"/>
            <a:ext cx="1027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 - fundamentální nika druhu 1; B - fundamentální nika druhu 2; Y - realizovaná nika druhu 1; Z - realizovaná nika druhu 2; X - překryv realizovaných nik obou druhů, ve kterém se projevuje </a:t>
            </a:r>
            <a:r>
              <a:rPr lang="cs-CZ" dirty="0" err="1"/>
              <a:t>kompetice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2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04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Nika jako funkční začlenění jedince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Ekologická nika je definována jako „</a:t>
            </a:r>
            <a:r>
              <a:rPr lang="cs-CZ" b="1" dirty="0"/>
              <a:t>funkční začlenění jedince (popř. populace) v ekosystému</a:t>
            </a:r>
            <a:r>
              <a:rPr lang="cs-CZ" dirty="0"/>
              <a:t>. E.P. </a:t>
            </a:r>
            <a:r>
              <a:rPr lang="cs-CZ" dirty="0" err="1"/>
              <a:t>Odum</a:t>
            </a:r>
            <a:r>
              <a:rPr lang="cs-CZ" dirty="0"/>
              <a:t> hovoří o „</a:t>
            </a:r>
            <a:r>
              <a:rPr lang="cs-CZ" b="1" dirty="0"/>
              <a:t>zaměstnání druhu v přírodě</a:t>
            </a:r>
            <a:r>
              <a:rPr lang="cs-CZ" dirty="0"/>
              <a:t>“ (</a:t>
            </a:r>
            <a:r>
              <a:rPr lang="cs-CZ" dirty="0" err="1"/>
              <a:t>Odum</a:t>
            </a:r>
            <a:r>
              <a:rPr lang="cs-CZ" dirty="0"/>
              <a:t>, 1977). Ekologická nika je determinována </a:t>
            </a:r>
            <a:r>
              <a:rPr lang="cs-CZ" b="1" dirty="0"/>
              <a:t>kvantifikovanými nároky organismu na biotické a abiotické faktory prostředí (potravu, prostor, světlo, teplo, pH, vlhko</a:t>
            </a:r>
            <a:r>
              <a:rPr lang="cs-CZ" b="1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Pokud nějaký druh vymře (i lokálně), zůstane po něm </a:t>
            </a:r>
            <a:r>
              <a:rPr lang="cs-CZ" b="1" i="1" dirty="0"/>
              <a:t>prázdná nika</a:t>
            </a:r>
            <a:r>
              <a:rPr lang="cs-CZ" dirty="0"/>
              <a:t>. Tato nika může, ale nemusí být obsazena jiným druhem. Příkladem ve střední Evropě může být </a:t>
            </a:r>
            <a:r>
              <a:rPr lang="cs-CZ" b="1" dirty="0"/>
              <a:t>nika odpovídající vlkovi</a:t>
            </a:r>
            <a:r>
              <a:rPr lang="cs-CZ" dirty="0"/>
              <a:t>. Tam, kde byl </a:t>
            </a:r>
            <a:r>
              <a:rPr lang="cs-CZ" b="1" dirty="0"/>
              <a:t>vlk vyhuben, došlo k přemnožení jelení a srnčí zvěře</a:t>
            </a:r>
            <a:r>
              <a:rPr lang="cs-CZ" dirty="0"/>
              <a:t>, jejíž realizovanou </a:t>
            </a:r>
            <a:r>
              <a:rPr lang="cs-CZ" b="1" dirty="0"/>
              <a:t>niku přestal vlk omezovat</a:t>
            </a:r>
            <a:r>
              <a:rPr lang="cs-CZ" dirty="0"/>
              <a:t>. V oblastech, kde byl </a:t>
            </a:r>
            <a:r>
              <a:rPr lang="cs-CZ" b="1" dirty="0"/>
              <a:t>znovu vysazen rys</a:t>
            </a:r>
            <a:r>
              <a:rPr lang="cs-CZ" dirty="0"/>
              <a:t>, mohl predací menších živočichů převzít část niky vlka. Jelena však rys prakticky nemůže ohrozit.</a:t>
            </a:r>
          </a:p>
        </p:txBody>
      </p:sp>
    </p:spTree>
    <p:extLst>
      <p:ext uri="{BB962C8B-B14F-4D97-AF65-F5344CB8AC3E}">
        <p14:creationId xmlns:p14="http://schemas.microsoft.com/office/powerpoint/2010/main" val="31547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87" y="317420"/>
            <a:ext cx="6015824" cy="88323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Různé pojetí ekologické niky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0344" y="1372401"/>
            <a:ext cx="7212837" cy="506020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Grinnelliho</a:t>
            </a:r>
            <a:r>
              <a:rPr lang="cs-CZ" b="1" dirty="0"/>
              <a:t> nika </a:t>
            </a:r>
            <a:r>
              <a:rPr lang="cs-CZ" dirty="0"/>
              <a:t>je určena stanovištěm, ve kterém druh </a:t>
            </a:r>
            <a:r>
              <a:rPr lang="cs-CZ" dirty="0" smtClean="0"/>
              <a:t> žije</a:t>
            </a:r>
            <a:r>
              <a:rPr lang="cs-CZ" dirty="0"/>
              <a:t>, a jeho doprovodnými behaviorálními adaptacemi. </a:t>
            </a:r>
            <a:r>
              <a:rPr lang="cs-CZ" b="1" dirty="0" smtClean="0"/>
              <a:t>Je to nika  potřeb - splňuje podmínky  pro přežití </a:t>
            </a:r>
            <a:r>
              <a:rPr lang="cs-CZ" dirty="0" smtClean="0"/>
              <a:t>(např. sukulenty).</a:t>
            </a:r>
          </a:p>
          <a:p>
            <a:endParaRPr lang="cs-CZ" dirty="0" smtClean="0"/>
          </a:p>
          <a:p>
            <a:r>
              <a:rPr lang="cs-CZ" b="1" dirty="0" err="1" smtClean="0"/>
              <a:t>Eltonovská</a:t>
            </a:r>
            <a:r>
              <a:rPr lang="cs-CZ" b="1" dirty="0" smtClean="0"/>
              <a:t> </a:t>
            </a:r>
            <a:r>
              <a:rPr lang="cs-CZ" b="1" dirty="0"/>
              <a:t>nika </a:t>
            </a:r>
            <a:r>
              <a:rPr lang="cs-CZ" dirty="0"/>
              <a:t>zdůrazňuje, že druh nejen roste v prostředí a reaguje na něj, ale může také měnit prostředí a jeho chování, jak roste. </a:t>
            </a:r>
            <a:r>
              <a:rPr lang="cs-CZ" b="1" dirty="0" smtClean="0"/>
              <a:t>Nika je chápana především prostorově (výklenek</a:t>
            </a:r>
            <a:r>
              <a:rPr lang="cs-CZ" dirty="0" smtClean="0"/>
              <a:t>);(obsazen/neobsazen- např. bobr a bobří hráz).</a:t>
            </a:r>
          </a:p>
          <a:p>
            <a:endParaRPr lang="cs-CZ" dirty="0"/>
          </a:p>
          <a:p>
            <a:r>
              <a:rPr lang="cs-CZ" b="1" dirty="0" err="1" smtClean="0"/>
              <a:t>Hutchinsonova</a:t>
            </a:r>
            <a:r>
              <a:rPr lang="cs-CZ" b="1" dirty="0" smtClean="0"/>
              <a:t> </a:t>
            </a:r>
            <a:r>
              <a:rPr lang="cs-CZ" b="1" dirty="0"/>
              <a:t>nika </a:t>
            </a:r>
            <a:r>
              <a:rPr lang="cs-CZ" dirty="0"/>
              <a:t>používá matematiku a statistiku, aby se pokusila vysvětlit, jak druhy koexistují v rámci daného společenstva</a:t>
            </a:r>
            <a:r>
              <a:rPr lang="cs-CZ" dirty="0" smtClean="0"/>
              <a:t>.</a:t>
            </a:r>
            <a:r>
              <a:rPr lang="cs-CZ" dirty="0"/>
              <a:t> </a:t>
            </a:r>
            <a:r>
              <a:rPr lang="cs-CZ" dirty="0" smtClean="0"/>
              <a:t>                                                        Je to "</a:t>
            </a:r>
            <a:r>
              <a:rPr lang="cs-CZ" b="1" dirty="0" smtClean="0"/>
              <a:t>n-dimenzionální</a:t>
            </a:r>
            <a:r>
              <a:rPr lang="cs-CZ" b="1" dirty="0"/>
              <a:t> </a:t>
            </a:r>
            <a:r>
              <a:rPr lang="cs-CZ" b="1" dirty="0" err="1"/>
              <a:t>hyperobjem</a:t>
            </a:r>
            <a:r>
              <a:rPr lang="cs-CZ" dirty="0"/>
              <a:t>", kde </a:t>
            </a:r>
            <a:r>
              <a:rPr lang="cs-CZ" b="1" dirty="0"/>
              <a:t>dimenze jsou podmínky prostředí a </a:t>
            </a:r>
            <a:r>
              <a:rPr lang="cs-CZ" b="1" dirty="0" smtClean="0"/>
              <a:t>zdroje</a:t>
            </a:r>
            <a:r>
              <a:rPr lang="cs-CZ" dirty="0"/>
              <a:t>.</a:t>
            </a: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181" y="171754"/>
            <a:ext cx="2360736" cy="17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c/Various_Cactaceae.jpg/275px-Various_Cactace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87" y="171754"/>
            <a:ext cx="2174641" cy="30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637" y="2066351"/>
            <a:ext cx="2367824" cy="15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edefinovan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537" y="3244132"/>
            <a:ext cx="2174641" cy="200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edefinovan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950" y="5245673"/>
            <a:ext cx="2367077" cy="15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84" y="5295570"/>
            <a:ext cx="2393233" cy="15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undefin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68" y="3745092"/>
            <a:ext cx="2349875" cy="14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6150" y="182250"/>
            <a:ext cx="10515600" cy="72420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 - ekologická nika parazita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39469" y="908279"/>
            <a:ext cx="1115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Ekologická nika parazitů </a:t>
            </a:r>
            <a:r>
              <a:rPr lang="cs-CZ" dirty="0" smtClean="0"/>
              <a:t>představuje </a:t>
            </a:r>
            <a:r>
              <a:rPr lang="cs-CZ" b="1" dirty="0" smtClean="0"/>
              <a:t>zdroje zajišťované živým organismem </a:t>
            </a:r>
            <a:r>
              <a:rPr lang="cs-CZ" dirty="0" smtClean="0"/>
              <a:t>hostitele stejně jako </a:t>
            </a:r>
            <a:r>
              <a:rPr lang="cs-CZ" b="1" dirty="0" smtClean="0"/>
              <a:t>abiotickými podmínkami </a:t>
            </a:r>
            <a:r>
              <a:rPr lang="cs-CZ" dirty="0" smtClean="0"/>
              <a:t>týkajících se především transmisních stádií parazita jako např. vajíčka, cysty, spory a juvenilní stádia.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8687" y="1749283"/>
            <a:ext cx="588924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Zažívací trakt </a:t>
            </a:r>
            <a:r>
              <a:rPr lang="cs-CZ" dirty="0" smtClean="0"/>
              <a:t>představuje mnoho různých mikroprostředí </a:t>
            </a:r>
          </a:p>
          <a:p>
            <a:r>
              <a:rPr lang="cs-CZ" dirty="0" smtClean="0"/>
              <a:t>(prostorových nik)</a:t>
            </a:r>
          </a:p>
          <a:p>
            <a:r>
              <a:rPr lang="cs-CZ" dirty="0" smtClean="0"/>
              <a:t>Při cestě zažívacím traktem proto lze narazit na řadu různých </a:t>
            </a:r>
          </a:p>
          <a:p>
            <a:r>
              <a:rPr lang="cs-CZ" dirty="0" smtClean="0"/>
              <a:t>symbiontů- parazitů: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ústa – </a:t>
            </a:r>
            <a:r>
              <a:rPr lang="cs-CZ" dirty="0" err="1" smtClean="0"/>
              <a:t>Entamoeba</a:t>
            </a:r>
            <a:r>
              <a:rPr lang="cs-CZ" dirty="0" smtClean="0"/>
              <a:t> </a:t>
            </a:r>
            <a:r>
              <a:rPr lang="cs-CZ" dirty="0" err="1" smtClean="0"/>
              <a:t>gingivalis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</a:t>
            </a:r>
            <a:r>
              <a:rPr lang="cs-CZ" dirty="0" smtClean="0"/>
              <a:t>aludek - vývojová stádia L4 </a:t>
            </a:r>
            <a:r>
              <a:rPr lang="cs-CZ" dirty="0" err="1" smtClean="0"/>
              <a:t>Ascaris</a:t>
            </a:r>
            <a:r>
              <a:rPr lang="cs-CZ" dirty="0" smtClean="0"/>
              <a:t> </a:t>
            </a:r>
            <a:r>
              <a:rPr lang="cs-CZ" dirty="0" err="1" smtClean="0"/>
              <a:t>lumbricoides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Žlučovody – </a:t>
            </a:r>
            <a:r>
              <a:rPr lang="cs-CZ" dirty="0" err="1" smtClean="0"/>
              <a:t>Fasciola</a:t>
            </a:r>
            <a:r>
              <a:rPr lang="cs-CZ" dirty="0" smtClean="0"/>
              <a:t> </a:t>
            </a:r>
            <a:r>
              <a:rPr lang="cs-CZ" dirty="0" err="1" smtClean="0"/>
              <a:t>hepatica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</a:t>
            </a:r>
            <a:r>
              <a:rPr lang="cs-CZ" dirty="0" smtClean="0"/>
              <a:t>enké střevo – </a:t>
            </a:r>
            <a:r>
              <a:rPr lang="cs-CZ" dirty="0" err="1" smtClean="0"/>
              <a:t>Taenia</a:t>
            </a:r>
            <a:r>
              <a:rPr lang="cs-CZ" dirty="0" smtClean="0"/>
              <a:t> </a:t>
            </a:r>
            <a:r>
              <a:rPr lang="cs-CZ" dirty="0" err="1" smtClean="0"/>
              <a:t>saginata</a:t>
            </a:r>
            <a:r>
              <a:rPr lang="cs-CZ" dirty="0" smtClean="0"/>
              <a:t> a mnoho dalších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Tlusté střevo – </a:t>
            </a:r>
            <a:r>
              <a:rPr lang="cs-CZ" dirty="0" err="1" smtClean="0"/>
              <a:t>Dientamoeba</a:t>
            </a:r>
            <a:r>
              <a:rPr lang="cs-CZ" dirty="0" smtClean="0"/>
              <a:t> </a:t>
            </a:r>
            <a:r>
              <a:rPr lang="cs-CZ" dirty="0" err="1" smtClean="0"/>
              <a:t>fragilis</a:t>
            </a:r>
            <a:r>
              <a:rPr lang="cs-CZ" dirty="0" smtClean="0"/>
              <a:t>, </a:t>
            </a:r>
            <a:r>
              <a:rPr lang="cs-CZ" dirty="0" err="1" smtClean="0"/>
              <a:t>Entamoeba</a:t>
            </a:r>
            <a:r>
              <a:rPr lang="cs-CZ" dirty="0" smtClean="0"/>
              <a:t> coli, </a:t>
            </a:r>
          </a:p>
          <a:p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 err="1" smtClean="0"/>
              <a:t>Endolimax</a:t>
            </a:r>
            <a:r>
              <a:rPr lang="cs-CZ" dirty="0" smtClean="0"/>
              <a:t> </a:t>
            </a:r>
            <a:r>
              <a:rPr lang="cs-CZ" dirty="0" err="1" smtClean="0"/>
              <a:t>nana</a:t>
            </a:r>
            <a:r>
              <a:rPr lang="cs-CZ" dirty="0" smtClean="0"/>
              <a:t> a </a:t>
            </a:r>
            <a:r>
              <a:rPr lang="cs-CZ" dirty="0" err="1" smtClean="0"/>
              <a:t>Trichuris</a:t>
            </a:r>
            <a:r>
              <a:rPr lang="cs-CZ" dirty="0" smtClean="0"/>
              <a:t> </a:t>
            </a:r>
            <a:r>
              <a:rPr lang="cs-CZ" dirty="0" err="1" smtClean="0"/>
              <a:t>trichiura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Konečník – </a:t>
            </a:r>
            <a:r>
              <a:rPr lang="cs-CZ" dirty="0" err="1" smtClean="0"/>
              <a:t>Enterobius</a:t>
            </a:r>
            <a:r>
              <a:rPr lang="cs-CZ" dirty="0" smtClean="0"/>
              <a:t> </a:t>
            </a:r>
            <a:r>
              <a:rPr lang="cs-CZ" dirty="0" err="1" smtClean="0"/>
              <a:t>vermicularis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r>
              <a:rPr lang="cs-CZ" b="1" dirty="0" smtClean="0"/>
              <a:t>Podobné příklady lze najít v případě dalších orgánů</a:t>
            </a:r>
            <a:r>
              <a:rPr lang="cs-CZ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Oběhová soustava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Tělní dutina (coelom)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Specializované buňky (makrofágy)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Tělesné orgány (plíce, játra, mozek atd.)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73098" y="1622061"/>
            <a:ext cx="4688652" cy="4969569"/>
          </a:xfrm>
        </p:spPr>
      </p:pic>
    </p:spTree>
    <p:extLst>
      <p:ext uri="{BB962C8B-B14F-4D97-AF65-F5344CB8AC3E}">
        <p14:creationId xmlns:p14="http://schemas.microsoft.com/office/powerpoint/2010/main" val="22979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712" y="142490"/>
            <a:ext cx="10515600" cy="108996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 jako habitat</a:t>
            </a:r>
            <a:endParaRPr lang="cs-CZ" sz="3800" b="1" dirty="0"/>
          </a:p>
        </p:txBody>
      </p:sp>
      <p:pic>
        <p:nvPicPr>
          <p:cNvPr id="1026" name="Picture 2" descr="Internal anatomy of fish, internal parts of fish with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68" y="1288113"/>
            <a:ext cx="8239643" cy="53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93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400" b="1" u="sng" dirty="0"/>
              <a:t>1) Definitivní hostitel (</a:t>
            </a:r>
            <a:r>
              <a:rPr lang="cs-CZ" sz="3400" b="1" u="sng" dirty="0" err="1"/>
              <a:t>definitive</a:t>
            </a:r>
            <a:r>
              <a:rPr lang="cs-CZ" sz="3400" b="1" u="sng" dirty="0"/>
              <a:t>, </a:t>
            </a:r>
            <a:r>
              <a:rPr lang="cs-CZ" sz="3400" b="1" u="sng" dirty="0" err="1"/>
              <a:t>final</a:t>
            </a:r>
            <a:r>
              <a:rPr lang="cs-CZ" sz="3400" b="1" u="sng" dirty="0"/>
              <a:t> host) </a:t>
            </a:r>
            <a:br>
              <a:rPr lang="cs-CZ" sz="3400" b="1" u="sng" dirty="0"/>
            </a:br>
            <a:r>
              <a:rPr lang="cs-CZ" sz="2800" dirty="0"/>
              <a:t>= hostitel, ve kterém </a:t>
            </a:r>
            <a:r>
              <a:rPr lang="cs-CZ" sz="2800" b="1" dirty="0"/>
              <a:t>parazit dozrává pohlavně </a:t>
            </a:r>
            <a:r>
              <a:rPr lang="cs-CZ" sz="2800" dirty="0"/>
              <a:t>a </a:t>
            </a:r>
            <a:br>
              <a:rPr lang="cs-CZ" sz="2800" dirty="0"/>
            </a:br>
            <a:r>
              <a:rPr lang="cs-CZ" sz="2800" dirty="0"/>
              <a:t>   produkuje </a:t>
            </a:r>
            <a:r>
              <a:rPr lang="cs-CZ" sz="2800" b="1" dirty="0"/>
              <a:t>vajíčka</a:t>
            </a:r>
            <a:r>
              <a:rPr lang="cs-CZ" sz="2800" dirty="0"/>
              <a:t> nebo </a:t>
            </a:r>
            <a:r>
              <a:rPr lang="cs-CZ" sz="2800" b="1" dirty="0"/>
              <a:t>larvy</a:t>
            </a:r>
            <a:r>
              <a:rPr lang="cs-CZ" sz="2800" dirty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36" y="2092021"/>
            <a:ext cx="2679706" cy="40145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78" y="2092021"/>
            <a:ext cx="3095625" cy="2905125"/>
          </a:xfrm>
          <a:prstGeom prst="rect">
            <a:avLst/>
          </a:prstGeom>
        </p:spPr>
      </p:pic>
      <p:pic>
        <p:nvPicPr>
          <p:cNvPr id="22530" name="Picture 2" descr="Trávicí soustava a její funk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8" y="140827"/>
            <a:ext cx="2384729" cy="49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7669" y="6186109"/>
            <a:ext cx="421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Schistosomóza – </a:t>
            </a:r>
            <a:r>
              <a:rPr lang="cs-CZ" sz="2000" i="1" dirty="0" err="1"/>
              <a:t>Schistosoma</a:t>
            </a:r>
            <a:r>
              <a:rPr lang="cs-CZ" sz="2000" i="1" dirty="0"/>
              <a:t> </a:t>
            </a:r>
            <a:r>
              <a:rPr lang="cs-CZ" sz="2000" i="1" dirty="0" err="1"/>
              <a:t>mansoni</a:t>
            </a:r>
            <a:endParaRPr lang="cs-CZ" sz="20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10826" y="5156713"/>
            <a:ext cx="354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Ascarióza</a:t>
            </a:r>
            <a:r>
              <a:rPr lang="cs-CZ" sz="2000" dirty="0"/>
              <a:t> – </a:t>
            </a:r>
            <a:r>
              <a:rPr lang="cs-CZ" sz="2000" i="1" dirty="0" err="1"/>
              <a:t>Ascaris</a:t>
            </a:r>
            <a:r>
              <a:rPr lang="cs-CZ" sz="2000" i="1" dirty="0"/>
              <a:t> </a:t>
            </a:r>
            <a:r>
              <a:rPr lang="cs-CZ" sz="2000" i="1" dirty="0" err="1"/>
              <a:t>lumbricoides</a:t>
            </a:r>
            <a:endParaRPr lang="cs-CZ" sz="2000" i="1" dirty="0"/>
          </a:p>
        </p:txBody>
      </p:sp>
      <p:pic>
        <p:nvPicPr>
          <p:cNvPr id="10" name="Picture 2" descr="Lékaři řeší víc případů infekce tasemnic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43" y="4634386"/>
            <a:ext cx="2617268" cy="14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006958" y="6179430"/>
            <a:ext cx="2945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Taeniidóza</a:t>
            </a:r>
            <a:r>
              <a:rPr lang="cs-CZ" sz="2000" dirty="0"/>
              <a:t> – </a:t>
            </a:r>
            <a:r>
              <a:rPr lang="cs-CZ" sz="2000" i="1" dirty="0" err="1"/>
              <a:t>Taenia</a:t>
            </a:r>
            <a:r>
              <a:rPr lang="cs-CZ" sz="2000" i="1" dirty="0"/>
              <a:t> </a:t>
            </a:r>
            <a:r>
              <a:rPr lang="cs-CZ" sz="2000" i="1" dirty="0" err="1"/>
              <a:t>solium</a:t>
            </a:r>
            <a:endParaRPr lang="cs-CZ" sz="20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911543" y="2043488"/>
            <a:ext cx="15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/>
              <a:t>Definitivní </a:t>
            </a:r>
          </a:p>
          <a:p>
            <a:pPr algn="ctr"/>
            <a:r>
              <a:rPr lang="cs-CZ" sz="2400" dirty="0"/>
              <a:t>hostitel</a:t>
            </a:r>
          </a:p>
        </p:txBody>
      </p:sp>
      <p:sp>
        <p:nvSpPr>
          <p:cNvPr id="11" name="Šipka doprava 10"/>
          <p:cNvSpPr/>
          <p:nvPr/>
        </p:nvSpPr>
        <p:spPr>
          <a:xfrm rot="10800000">
            <a:off x="7609397" y="2175721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10800000">
            <a:off x="3745060" y="2183669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9431573" y="2161146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DA0CCA3-BBB9-43AC-A5DC-CEE3C92125CC}"/>
                  </a:ext>
                </a:extLst>
              </p14:cNvPr>
              <p14:cNvContentPartPr/>
              <p14:nvPr/>
            </p14:nvContentPartPr>
            <p14:xfrm>
              <a:off x="11144160" y="0"/>
              <a:ext cx="3852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DA0CCA3-BBB9-43AC-A5DC-CEE3C92125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4800" y="-9360"/>
                <a:ext cx="5724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69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7226" y="182245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Fragmentovaná struktura populace parazita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852" y="1311124"/>
            <a:ext cx="8371115" cy="52248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49158" y="1924219"/>
            <a:ext cx="1952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Definitivní hostitel</a:t>
            </a:r>
          </a:p>
          <a:p>
            <a:pPr algn="ctr"/>
            <a:r>
              <a:rPr lang="cs-CZ" b="1" dirty="0" err="1">
                <a:solidFill>
                  <a:srgbClr val="FF0000"/>
                </a:solidFill>
              </a:rPr>
              <a:t>a</a:t>
            </a:r>
            <a:r>
              <a:rPr lang="cs-CZ" b="1" dirty="0" err="1" smtClean="0">
                <a:solidFill>
                  <a:srgbClr val="FF0000"/>
                </a:solidFill>
              </a:rPr>
              <a:t>dultní</a:t>
            </a:r>
            <a:r>
              <a:rPr lang="cs-CZ" b="1" dirty="0" smtClean="0">
                <a:solidFill>
                  <a:srgbClr val="FF0000"/>
                </a:solidFill>
              </a:rPr>
              <a:t> tasemnice</a:t>
            </a: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(</a:t>
            </a:r>
            <a:r>
              <a:rPr lang="cs-CZ" b="1" dirty="0" err="1" smtClean="0">
                <a:solidFill>
                  <a:srgbClr val="FF0000"/>
                </a:solidFill>
              </a:rPr>
              <a:t>Infrapopulace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22332" y="3506530"/>
            <a:ext cx="1651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1.Mezihostitel</a:t>
            </a:r>
          </a:p>
          <a:p>
            <a:pPr algn="ctr"/>
            <a:r>
              <a:rPr lang="cs-CZ" b="1" dirty="0" err="1">
                <a:solidFill>
                  <a:srgbClr val="FF0000"/>
                </a:solidFill>
              </a:rPr>
              <a:t>p</a:t>
            </a:r>
            <a:r>
              <a:rPr lang="cs-CZ" b="1" dirty="0" err="1" smtClean="0">
                <a:solidFill>
                  <a:srgbClr val="FF0000"/>
                </a:solidFill>
              </a:rPr>
              <a:t>rocerkoid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(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b="1" dirty="0" err="1" smtClean="0">
                <a:solidFill>
                  <a:srgbClr val="FF0000"/>
                </a:solidFill>
              </a:rPr>
              <a:t>nfrapopulace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47897" y="1361002"/>
            <a:ext cx="1651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2.Mezihostitel</a:t>
            </a:r>
          </a:p>
          <a:p>
            <a:pPr algn="ctr"/>
            <a:r>
              <a:rPr lang="cs-CZ" b="1" dirty="0" err="1" smtClean="0">
                <a:solidFill>
                  <a:srgbClr val="FF0000"/>
                </a:solidFill>
              </a:rPr>
              <a:t>Plerocerkoid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(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b="1" dirty="0" err="1" smtClean="0">
                <a:solidFill>
                  <a:srgbClr val="FF0000"/>
                </a:solidFill>
              </a:rPr>
              <a:t>nfrapopulace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524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6131" y="218982"/>
            <a:ext cx="8229600" cy="9578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/>
              <a:t>Hierarchická struktura populace parazita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1341438"/>
            <a:ext cx="745013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907" y="55029"/>
            <a:ext cx="10515600" cy="84347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Individuální </a:t>
            </a:r>
            <a:r>
              <a:rPr lang="cs-CZ" sz="3800" i="1" dirty="0" smtClean="0"/>
              <a:t>versus</a:t>
            </a:r>
            <a:r>
              <a:rPr lang="cs-CZ" sz="3800" b="1" dirty="0" smtClean="0"/>
              <a:t> populační nika</a:t>
            </a:r>
            <a:endParaRPr lang="cs-CZ" sz="3800" b="1" dirty="0"/>
          </a:p>
        </p:txBody>
      </p:sp>
      <p:pic>
        <p:nvPicPr>
          <p:cNvPr id="1028" name="Picture 4" descr="Obr.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8" y="828968"/>
            <a:ext cx="6384896" cy="49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856" y="5783393"/>
            <a:ext cx="11624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22222"/>
                </a:solidFill>
                <a:latin typeface="Merriweather"/>
              </a:rPr>
              <a:t>Schematický pohled na to, jak realizované a potenciální jednotlivé niky obsazují podprostory populační niky. Realizované niky jsou body (nebo malé objemy) v prostoru prostředí, které zabírají pouze část objemu, který by mohl potenciálně obsadit jednotlivec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9060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4935" y="126586"/>
            <a:ext cx="10515600" cy="112176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Schéma prostorových nik v čase (vývoji)</a:t>
            </a:r>
            <a:endParaRPr lang="cs-CZ" sz="3800" b="1" dirty="0"/>
          </a:p>
        </p:txBody>
      </p:sp>
      <p:pic>
        <p:nvPicPr>
          <p:cNvPr id="2050" name="Picture 2" descr="Obr.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01" y="1248355"/>
            <a:ext cx="6590815" cy="47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9027" y="6180958"/>
            <a:ext cx="11778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222222"/>
                </a:solidFill>
                <a:latin typeface="Merriweather"/>
              </a:rPr>
              <a:t>Různé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barvy odkazují na různé smysluplné životní etapy jednotlivců. Vyplněné tečky ukazují realizované jednotlivé niky, zatímco stínované oblasti ukazují potenciální individualizované niky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887693" y="1129085"/>
            <a:ext cx="166205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Infrapopulace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596685" y="2553696"/>
            <a:ext cx="166205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Infrapopulace</a:t>
            </a:r>
            <a:endParaRPr lang="cs-CZ" sz="2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15777" y="3286537"/>
            <a:ext cx="166205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Infrapopulace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855189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142490"/>
            <a:ext cx="10515600" cy="88323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Schéma individualizovaných nik dvou jedinců</a:t>
            </a:r>
            <a:endParaRPr lang="cs-CZ" sz="3800" b="1" dirty="0"/>
          </a:p>
        </p:txBody>
      </p:sp>
      <p:pic>
        <p:nvPicPr>
          <p:cNvPr id="3074" name="Picture 2" descr="Obr.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63" y="1124224"/>
            <a:ext cx="6138200" cy="37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2637" y="5025256"/>
            <a:ext cx="11712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Stínované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oblasti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ukazují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potenciální </a:t>
            </a:r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prostorovou niku,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přerušované vodorovné čáry označují snímky ve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třech životních fázích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.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Stupně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potenciálních nik označují vývojová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stádia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jedince (nebo náhodné vnější vlivy na) jedince. Vodorovná osa komprimuje rozměry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niky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po celou dobu životnosti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parazita na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jednu osu. </a:t>
            </a:r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Šíře potenciální niky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v kterémkoli časovém bodě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ilustruje potenciální rozsah prostředí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(nyní i v budoucnu), ve kterých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má jedinec očekávaný celoživotní reprodukční úspěch ≥ </a:t>
            </a:r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1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13834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421" y="70925"/>
            <a:ext cx="10515600" cy="92298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err="1" smtClean="0"/>
              <a:t>Dimenzionalita</a:t>
            </a:r>
            <a:r>
              <a:rPr lang="cs-CZ" sz="3800" b="1" dirty="0" smtClean="0"/>
              <a:t> populační a individuální ekologické niky</a:t>
            </a:r>
            <a:endParaRPr lang="cs-CZ" sz="3800" b="1" dirty="0"/>
          </a:p>
        </p:txBody>
      </p:sp>
      <p:pic>
        <p:nvPicPr>
          <p:cNvPr id="4098" name="Picture 2" descr="Obr.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36" y="1048677"/>
            <a:ext cx="4147544" cy="48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4441" y="5875483"/>
            <a:ext cx="1175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Populační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nika se skládá z n dimenzí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, které zahrnují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všechny podmínky prostředí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, za kterých může populace přetrvávat neomezeně dlouho.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Individualizovaná nika zahrnuje všechny vnitrodruhové dimenze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, jako je populační hustota a frekvence alternativních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fenotypů.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2150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473" y="245856"/>
            <a:ext cx="11226579" cy="76395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Multidimenzionální fitness a hranice </a:t>
            </a:r>
            <a:r>
              <a:rPr lang="cs-CZ" sz="3800" b="1" dirty="0" err="1" smtClean="0"/>
              <a:t>indidualizované</a:t>
            </a:r>
            <a:r>
              <a:rPr lang="cs-CZ" sz="3800" b="1" dirty="0" smtClean="0"/>
              <a:t> niky</a:t>
            </a:r>
            <a:endParaRPr lang="cs-CZ" sz="3800" b="1" dirty="0"/>
          </a:p>
        </p:txBody>
      </p:sp>
      <p:pic>
        <p:nvPicPr>
          <p:cNvPr id="5122" name="Picture 2" descr="Obr.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10" y="1084403"/>
            <a:ext cx="6322510" cy="46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3955" y="5856253"/>
            <a:ext cx="11632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222222"/>
                </a:solidFill>
                <a:latin typeface="Merriweather"/>
              </a:rPr>
              <a:t>Klasifikovaná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modrá oblast ukazuje očekávané (absolutní) celoživotní jádro reprodukčního úspěchu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. Plná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modrá čára označuje to, co považujeme za hranici </a:t>
            </a:r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individualizované niky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na očekávané izoklině 1. </a:t>
            </a:r>
            <a:r>
              <a:rPr lang="cs-CZ" b="1" dirty="0">
                <a:solidFill>
                  <a:srgbClr val="222222"/>
                </a:solidFill>
                <a:latin typeface="Merriweather"/>
              </a:rPr>
              <a:t>Přerušovaná černá čára označuje absolutní hranici, kdy očekávaná kondice klesne na </a:t>
            </a:r>
            <a:r>
              <a:rPr lang="cs-CZ" b="1" dirty="0" smtClean="0">
                <a:solidFill>
                  <a:srgbClr val="222222"/>
                </a:solidFill>
                <a:latin typeface="Merriweather"/>
              </a:rPr>
              <a:t>nulu.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742620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7228" y="198151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Nika versus alternativní životní trajektorie </a:t>
            </a:r>
            <a:endParaRPr lang="cs-CZ" sz="3800" b="1" dirty="0"/>
          </a:p>
        </p:txBody>
      </p:sp>
      <p:pic>
        <p:nvPicPr>
          <p:cNvPr id="6146" name="Picture 2" descr="Obr.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98" y="1284936"/>
            <a:ext cx="50086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2149" y="5994752"/>
            <a:ext cx="11457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222222"/>
                </a:solidFill>
                <a:latin typeface="Merriweather"/>
              </a:rPr>
              <a:t>Světle </a:t>
            </a:r>
            <a:r>
              <a:rPr lang="cs-CZ" dirty="0">
                <a:solidFill>
                  <a:srgbClr val="222222"/>
                </a:solidFill>
                <a:latin typeface="Merriweather"/>
              </a:rPr>
              <a:t>zelené čáry znázorňují jednotlivé vývojové trajektorie v prostoru nik. Zelené pozadí schematicky zvýrazňuje alternativní trajektorie a výhybky, které lze identifikovat ze svazků jednotlivých vývojových </a:t>
            </a:r>
            <a:r>
              <a:rPr lang="cs-CZ" dirty="0" smtClean="0">
                <a:solidFill>
                  <a:srgbClr val="222222"/>
                </a:solidFill>
                <a:latin typeface="Merriweather"/>
              </a:rPr>
              <a:t>trajektorií.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21391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641" y="246490"/>
            <a:ext cx="5882058" cy="427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61174" y="4810565"/>
            <a:ext cx="114975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111111"/>
                </a:solidFill>
                <a:latin typeface="Roboto"/>
              </a:rPr>
              <a:t>Je zřejmé,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že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lidský trávicí trakt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je relativně malý. Ve srovnání s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prasetem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všežravcem, který je často považován za vzor pro člověka, je lidské tlusté střevo mnohem menší.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Psí střevo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je prostorné, ale relativně krátké. Lidské tlusté střevo je také malé ve srovnání s antropoidními lidoopy, zde ilustrováno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orangutanem.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Klokan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nepřežvýkavý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fermentor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předního střeva, má velký vakovitý žaludek, zatímco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fermentor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zadního střeva,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kůň,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má prostorné, vícekomorové tlusté střevo.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Koala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která konzumuje pouze listy bohaté na třísloviny a těkavé oleje, má rozsáhlé tlusté střevo a redukované tenké střevo. 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4441" y="151074"/>
            <a:ext cx="568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Porovnání anatomie zažívacího traktu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6" y="849797"/>
            <a:ext cx="3884833" cy="3753423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1630017" y="1375575"/>
            <a:ext cx="755772" cy="333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0800000">
            <a:off x="4777168" y="3477922"/>
            <a:ext cx="755772" cy="333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3461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360" y="1157237"/>
            <a:ext cx="7052807" cy="517380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4215" y="596355"/>
            <a:ext cx="8507896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pPr algn="ctr"/>
            <a:r>
              <a:rPr lang="cs-CZ" sz="2400" dirty="0" smtClean="0"/>
              <a:t>Rozmístění parazitických červů podél střeva potápky černokrké</a:t>
            </a:r>
          </a:p>
          <a:p>
            <a:pPr algn="ctr"/>
            <a:endParaRPr lang="cs-CZ" sz="2400" dirty="0" smtClean="0"/>
          </a:p>
          <a:p>
            <a:endParaRPr lang="cs-CZ" dirty="0"/>
          </a:p>
        </p:txBody>
      </p:sp>
      <p:pic>
        <p:nvPicPr>
          <p:cNvPr id="6" name="Picture 2" descr="Potápka černokrká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9624" y="2846569"/>
            <a:ext cx="4841541" cy="34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7955" y="126587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S</a:t>
            </a:r>
            <a:r>
              <a:rPr lang="cs-CZ" sz="3800" b="1" dirty="0" smtClean="0"/>
              <a:t>egregace nik ve společenstvu cizopasníků 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364028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14" y="357172"/>
            <a:ext cx="10781307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/>
              <a:t>2. Mezihostitel (</a:t>
            </a:r>
            <a:r>
              <a:rPr lang="cs-CZ" sz="3800" b="1" dirty="0" err="1"/>
              <a:t>intermediate</a:t>
            </a:r>
            <a:r>
              <a:rPr lang="cs-CZ" sz="3800" b="1" dirty="0"/>
              <a:t> host) </a:t>
            </a:r>
            <a:r>
              <a:rPr lang="cs-CZ" sz="3100" dirty="0"/>
              <a:t>= hostitel (často bezobratlý, obratlovec), který je </a:t>
            </a:r>
            <a:r>
              <a:rPr lang="cs-CZ" sz="3100" b="1" dirty="0"/>
              <a:t>nezbytný pro vývoj </a:t>
            </a:r>
            <a:r>
              <a:rPr lang="cs-CZ" sz="3100" dirty="0"/>
              <a:t>larválních stadií parazita; parazit   se zde vyvíjí do stadia invazního pro dalšího MH nebo pro DH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37" y="1858824"/>
            <a:ext cx="4048125" cy="2981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69" y="1858824"/>
            <a:ext cx="2685760" cy="24378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723" y="1850872"/>
            <a:ext cx="3705225" cy="29813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325" y="4879904"/>
            <a:ext cx="1801475" cy="179123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2046" y="5017277"/>
            <a:ext cx="322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Echinokokóza, </a:t>
            </a:r>
            <a:r>
              <a:rPr lang="cs-CZ" sz="2000" dirty="0" err="1"/>
              <a:t>Hydatidóza</a:t>
            </a:r>
            <a:endParaRPr lang="cs-CZ" sz="2000" dirty="0"/>
          </a:p>
          <a:p>
            <a:pPr algn="ctr"/>
            <a:r>
              <a:rPr lang="cs-CZ" sz="2000" i="1" dirty="0"/>
              <a:t>(</a:t>
            </a:r>
            <a:r>
              <a:rPr lang="cs-CZ" sz="2000" i="1" dirty="0" err="1"/>
              <a:t>Echinococcus</a:t>
            </a:r>
            <a:r>
              <a:rPr lang="cs-CZ" sz="2000" i="1" dirty="0"/>
              <a:t> </a:t>
            </a:r>
            <a:r>
              <a:rPr lang="cs-CZ" sz="2000" i="1" dirty="0" err="1"/>
              <a:t>granulosus</a:t>
            </a:r>
            <a:r>
              <a:rPr lang="cs-CZ" sz="2000" i="1" dirty="0"/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90056" y="3919999"/>
            <a:ext cx="1117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Hydatida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07485" y="3967699"/>
            <a:ext cx="1762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/>
              <a:t>Cysticercus</a:t>
            </a:r>
            <a:endParaRPr lang="cs-CZ" sz="2000" dirty="0"/>
          </a:p>
          <a:p>
            <a:pPr algn="ctr"/>
            <a:r>
              <a:rPr lang="cs-CZ" sz="2000" i="1" dirty="0"/>
              <a:t>(</a:t>
            </a:r>
            <a:r>
              <a:rPr lang="cs-CZ" sz="2000" i="1" dirty="0" err="1"/>
              <a:t>Teania</a:t>
            </a:r>
            <a:r>
              <a:rPr lang="cs-CZ" sz="2000" i="1" dirty="0"/>
              <a:t> </a:t>
            </a:r>
            <a:r>
              <a:rPr lang="cs-CZ" sz="2000" i="1" dirty="0" err="1"/>
              <a:t>solium</a:t>
            </a:r>
            <a:r>
              <a:rPr lang="cs-CZ" sz="2000" i="1" dirty="0"/>
              <a:t>)</a:t>
            </a:r>
          </a:p>
        </p:txBody>
      </p:sp>
      <p:pic>
        <p:nvPicPr>
          <p:cNvPr id="12" name="Picture 2" descr="Boubel ve svalu Boubel se dostane do těla člověka boubel Hovězí dobytek tasemn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65" y="4320109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 doprava 12"/>
          <p:cNvSpPr/>
          <p:nvPr/>
        </p:nvSpPr>
        <p:spPr>
          <a:xfrm rot="18628770">
            <a:off x="7909016" y="4176824"/>
            <a:ext cx="848295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3620486">
            <a:off x="4053962" y="4400783"/>
            <a:ext cx="848295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7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848" y="198138"/>
            <a:ext cx="8825432" cy="63818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9232" y="214684"/>
            <a:ext cx="105771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 smtClean="0"/>
              <a:t>Mezidruhová </a:t>
            </a:r>
            <a:r>
              <a:rPr lang="cs-CZ" sz="2800" dirty="0" err="1" smtClean="0"/>
              <a:t>kompetice</a:t>
            </a:r>
            <a:r>
              <a:rPr lang="cs-CZ" sz="2800" dirty="0" smtClean="0"/>
              <a:t> parazitů sdílejících stejnou niku téhož hostitele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84340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052" y="365125"/>
            <a:ext cx="11640710" cy="1325563"/>
          </a:xfrm>
        </p:spPr>
        <p:txBody>
          <a:bodyPr>
            <a:noAutofit/>
          </a:bodyPr>
          <a:lstStyle/>
          <a:p>
            <a:pPr algn="ctr"/>
            <a:r>
              <a:rPr lang="cs-CZ" sz="2800" dirty="0" smtClean="0"/>
              <a:t>Příkladová studie: </a:t>
            </a:r>
            <a:r>
              <a:rPr lang="cs-CZ" sz="2800" b="1" dirty="0" smtClean="0"/>
              <a:t>Prostorová </a:t>
            </a:r>
            <a:r>
              <a:rPr lang="cs-CZ" sz="2800" b="1" dirty="0"/>
              <a:t>distribuce a plodnost sympatrických druhů </a:t>
            </a:r>
            <a:r>
              <a:rPr lang="cs-CZ" sz="2800" b="1" i="1" dirty="0" err="1" smtClean="0"/>
              <a:t>Diplostomum</a:t>
            </a:r>
            <a:r>
              <a:rPr lang="cs-CZ" sz="2800" b="1" dirty="0"/>
              <a:t> </a:t>
            </a:r>
            <a:r>
              <a:rPr lang="cs-CZ" sz="2800" b="1" dirty="0" smtClean="0"/>
              <a:t>(</a:t>
            </a:r>
            <a:r>
              <a:rPr lang="cs-CZ" sz="2800" b="1" dirty="0"/>
              <a:t>podtřída </a:t>
            </a:r>
            <a:r>
              <a:rPr lang="cs-CZ" sz="2800" b="1" dirty="0" err="1"/>
              <a:t>Digenea</a:t>
            </a:r>
            <a:r>
              <a:rPr lang="cs-CZ" sz="2800" b="1" dirty="0"/>
              <a:t>) u </a:t>
            </a:r>
            <a:r>
              <a:rPr lang="cs-CZ" sz="2800" b="1" dirty="0" err="1"/>
              <a:t>jednodruhových</a:t>
            </a:r>
            <a:r>
              <a:rPr lang="cs-CZ" sz="2800" b="1" dirty="0"/>
              <a:t> a smíšených druhů infekcí ve střevě racka kroužkovaného (</a:t>
            </a:r>
            <a:r>
              <a:rPr lang="cs-CZ" sz="2800" b="1" i="1" dirty="0" err="1"/>
              <a:t>Larus</a:t>
            </a:r>
            <a:r>
              <a:rPr lang="cs-CZ" sz="2800" b="1" i="1" dirty="0"/>
              <a:t> </a:t>
            </a:r>
            <a:r>
              <a:rPr lang="cs-CZ" sz="2800" b="1" i="1" dirty="0" err="1"/>
              <a:t>delawarensis</a:t>
            </a:r>
            <a:r>
              <a:rPr lang="cs-CZ" sz="2800" b="1" dirty="0" smtClean="0"/>
              <a:t>)</a:t>
            </a:r>
            <a:r>
              <a:rPr lang="cs-CZ" sz="2800" b="1" dirty="0"/>
              <a:t/>
            </a:r>
            <a:br>
              <a:rPr lang="cs-CZ" sz="2800" b="1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effectLst/>
              </a:rPr>
              <a:t>Interakce mezi druhy parazitů může ovlivnit jejich distribuci </a:t>
            </a:r>
            <a:r>
              <a:rPr lang="cs-CZ" dirty="0" smtClean="0">
                <a:effectLst/>
              </a:rPr>
              <a:t>a abundanci v </a:t>
            </a:r>
            <a:r>
              <a:rPr lang="cs-CZ" dirty="0">
                <a:effectLst/>
              </a:rPr>
              <a:t>rámci společenstev. Experimentální </a:t>
            </a:r>
            <a:r>
              <a:rPr lang="cs-CZ" dirty="0" err="1">
                <a:effectLst/>
              </a:rPr>
              <a:t>jednodruhové</a:t>
            </a:r>
            <a:r>
              <a:rPr lang="cs-CZ" dirty="0">
                <a:effectLst/>
              </a:rPr>
              <a:t> infekce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spp</a:t>
            </a:r>
            <a:r>
              <a:rPr lang="cs-CZ" dirty="0">
                <a:effectLst/>
              </a:rPr>
              <a:t>. ve střevě definitivního hostitele, racka kroužkovaného (</a:t>
            </a:r>
            <a:r>
              <a:rPr lang="cs-CZ" i="1" dirty="0" err="1">
                <a:effectLst/>
              </a:rPr>
              <a:t>Larus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delawarensis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Ord</a:t>
            </a:r>
            <a:r>
              <a:rPr lang="cs-CZ" dirty="0">
                <a:effectLst/>
              </a:rPr>
              <a:t>, 1815), byly porovnány se smíšenými druhovými </a:t>
            </a:r>
            <a:r>
              <a:rPr lang="cs-CZ" dirty="0" smtClean="0">
                <a:effectLst/>
              </a:rPr>
              <a:t>infekcemi s cílem prozkoumat </a:t>
            </a:r>
            <a:r>
              <a:rPr lang="cs-CZ" dirty="0">
                <a:effectLst/>
              </a:rPr>
              <a:t>interakce mezi parazity. </a:t>
            </a: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Tři </a:t>
            </a:r>
            <a:r>
              <a:rPr lang="cs-CZ" dirty="0">
                <a:effectLst/>
              </a:rPr>
              <a:t>druhy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von </a:t>
            </a:r>
            <a:r>
              <a:rPr lang="cs-CZ" dirty="0" err="1">
                <a:effectLst/>
              </a:rPr>
              <a:t>Nordmann</a:t>
            </a:r>
            <a:r>
              <a:rPr lang="cs-CZ" dirty="0">
                <a:effectLst/>
              </a:rPr>
              <a:t>, 1832 (</a:t>
            </a:r>
            <a:r>
              <a:rPr lang="cs-CZ" dirty="0" err="1">
                <a:effectLst/>
              </a:rPr>
              <a:t>Digenea</a:t>
            </a:r>
            <a:r>
              <a:rPr lang="cs-CZ" dirty="0">
                <a:effectLst/>
              </a:rPr>
              <a:t>), označené jako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1,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4 a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i="1" dirty="0" err="1">
                <a:effectLst/>
              </a:rPr>
              <a:t>baeri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Dubois</a:t>
            </a:r>
            <a:r>
              <a:rPr lang="cs-CZ" dirty="0">
                <a:effectLst/>
              </a:rPr>
              <a:t>, 1937, byly </a:t>
            </a:r>
            <a:r>
              <a:rPr lang="cs-CZ" dirty="0" smtClean="0"/>
              <a:t>sledovány</a:t>
            </a:r>
            <a:r>
              <a:rPr lang="cs-CZ" dirty="0" smtClean="0">
                <a:effectLst/>
              </a:rPr>
              <a:t> ve smyslu jejich střevní distribuce </a:t>
            </a:r>
            <a:r>
              <a:rPr lang="cs-CZ" dirty="0">
                <a:effectLst/>
              </a:rPr>
              <a:t>a </a:t>
            </a:r>
            <a:r>
              <a:rPr lang="cs-CZ" dirty="0" smtClean="0">
                <a:effectLst/>
              </a:rPr>
              <a:t>plodnosti v případě </a:t>
            </a:r>
            <a:r>
              <a:rPr lang="cs-CZ" dirty="0">
                <a:effectLst/>
              </a:rPr>
              <a:t>jednotlivých a smíšených infekcí. </a:t>
            </a: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U </a:t>
            </a:r>
            <a:r>
              <a:rPr lang="cs-CZ" dirty="0" err="1">
                <a:effectLst/>
              </a:rPr>
              <a:t>jednodruhových</a:t>
            </a:r>
            <a:r>
              <a:rPr lang="cs-CZ" dirty="0">
                <a:effectLst/>
              </a:rPr>
              <a:t> infekcí byla většina exemplářů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1 a </a:t>
            </a:r>
            <a:r>
              <a:rPr lang="cs-CZ" i="1" dirty="0">
                <a:effectLst/>
              </a:rPr>
              <a:t>D. </a:t>
            </a:r>
            <a:r>
              <a:rPr lang="cs-CZ" i="1" dirty="0" err="1">
                <a:effectLst/>
              </a:rPr>
              <a:t>baeri</a:t>
            </a:r>
            <a:r>
              <a:rPr lang="cs-CZ" dirty="0">
                <a:effectLst/>
              </a:rPr>
              <a:t> nalezena ve střední oblasti střeva, zatímco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4 byla přítomna hlavně v přední oblasti. Významné prostorové posunutí bylo pozorováno pouze u </a:t>
            </a:r>
            <a:r>
              <a:rPr lang="cs-CZ" i="1" dirty="0">
                <a:effectLst/>
              </a:rPr>
              <a:t>D. </a:t>
            </a:r>
            <a:r>
              <a:rPr lang="cs-CZ" i="1" dirty="0" err="1">
                <a:effectLst/>
              </a:rPr>
              <a:t>baeri</a:t>
            </a:r>
            <a:r>
              <a:rPr lang="cs-CZ" dirty="0">
                <a:effectLst/>
              </a:rPr>
              <a:t>, </a:t>
            </a:r>
            <a:r>
              <a:rPr lang="cs-CZ" dirty="0" smtClean="0">
                <a:effectLst/>
              </a:rPr>
              <a:t>když </a:t>
            </a:r>
            <a:r>
              <a:rPr lang="cs-CZ" dirty="0">
                <a:effectLst/>
              </a:rPr>
              <a:t>byl přítomen </a:t>
            </a:r>
            <a:r>
              <a:rPr lang="cs-CZ" dirty="0" smtClean="0">
                <a:effectLst/>
              </a:rPr>
              <a:t>i druh </a:t>
            </a:r>
            <a:r>
              <a:rPr lang="cs-CZ" dirty="0">
                <a:effectLst/>
              </a:rPr>
              <a:t>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1. Intenzita </a:t>
            </a:r>
            <a:r>
              <a:rPr lang="cs-CZ" dirty="0" err="1" smtClean="0">
                <a:effectLst/>
              </a:rPr>
              <a:t>ibvaze</a:t>
            </a:r>
            <a:r>
              <a:rPr lang="cs-CZ" dirty="0" smtClean="0">
                <a:effectLst/>
              </a:rPr>
              <a:t> přímo </a:t>
            </a:r>
            <a:r>
              <a:rPr lang="cs-CZ" dirty="0">
                <a:effectLst/>
              </a:rPr>
              <a:t>korelovala s počtem obsazených střevních segmentů a nebyl zjištěn žádný významný rozdíl v průměrném lineárním rozpětí pro každý druh mezi </a:t>
            </a:r>
            <a:r>
              <a:rPr lang="cs-CZ" dirty="0" err="1">
                <a:effectLst/>
              </a:rPr>
              <a:t>jednodruhovými</a:t>
            </a:r>
            <a:r>
              <a:rPr lang="cs-CZ" dirty="0">
                <a:effectLst/>
              </a:rPr>
              <a:t> a smíšenými infekcemi. </a:t>
            </a:r>
            <a:r>
              <a:rPr lang="cs-CZ" dirty="0" smtClean="0">
                <a:effectLst/>
              </a:rPr>
              <a:t>Druh </a:t>
            </a:r>
            <a:r>
              <a:rPr lang="cs-CZ" i="1" dirty="0" err="1" smtClean="0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4 měl nejvyšší průměrný počet vajíček na </a:t>
            </a:r>
            <a:r>
              <a:rPr lang="cs-CZ" dirty="0" smtClean="0"/>
              <a:t>parazita</a:t>
            </a:r>
            <a:r>
              <a:rPr lang="cs-CZ" dirty="0" smtClean="0">
                <a:effectLst/>
              </a:rPr>
              <a:t> </a:t>
            </a:r>
            <a:r>
              <a:rPr lang="cs-CZ" dirty="0">
                <a:effectLst/>
              </a:rPr>
              <a:t>in </a:t>
            </a:r>
            <a:r>
              <a:rPr lang="cs-CZ" dirty="0" err="1">
                <a:effectLst/>
              </a:rPr>
              <a:t>utero</a:t>
            </a:r>
            <a:r>
              <a:rPr lang="cs-CZ" dirty="0">
                <a:effectLst/>
              </a:rPr>
              <a:t> u </a:t>
            </a:r>
            <a:r>
              <a:rPr lang="cs-CZ" dirty="0" err="1">
                <a:effectLst/>
              </a:rPr>
              <a:t>jednodruhových</a:t>
            </a:r>
            <a:r>
              <a:rPr lang="cs-CZ" dirty="0">
                <a:effectLst/>
              </a:rPr>
              <a:t> infekcí. </a:t>
            </a: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U </a:t>
            </a:r>
            <a:r>
              <a:rPr lang="cs-CZ" dirty="0">
                <a:effectLst/>
              </a:rPr>
              <a:t>infekcí smíšených druhů se plodnost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4 dramaticky snížila v přítomnosti </a:t>
            </a:r>
            <a:r>
              <a:rPr lang="cs-CZ" dirty="0" err="1">
                <a:effectLst/>
              </a:rPr>
              <a:t>Diplostomum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1, zatímco plodnost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</a:t>
            </a:r>
            <a:r>
              <a:rPr lang="cs-CZ" dirty="0">
                <a:effectLst/>
              </a:rPr>
              <a:t>. 1 se zvýšila v přítomnosti </a:t>
            </a:r>
            <a:r>
              <a:rPr lang="cs-CZ" i="1" dirty="0">
                <a:effectLst/>
              </a:rPr>
              <a:t>D. </a:t>
            </a:r>
            <a:r>
              <a:rPr lang="cs-CZ" i="1" dirty="0" err="1">
                <a:effectLst/>
              </a:rPr>
              <a:t>baeri</a:t>
            </a:r>
            <a:r>
              <a:rPr lang="cs-CZ" i="1" dirty="0">
                <a:effectLst/>
              </a:rPr>
              <a:t>.</a:t>
            </a:r>
            <a:r>
              <a:rPr lang="cs-CZ" dirty="0">
                <a:effectLst/>
              </a:rPr>
              <a:t> Tyto výsledky </a:t>
            </a:r>
            <a:r>
              <a:rPr lang="cs-CZ" dirty="0" smtClean="0">
                <a:effectLst/>
              </a:rPr>
              <a:t>zjevně poukazují na mezidruhové </a:t>
            </a:r>
            <a:r>
              <a:rPr lang="cs-CZ" dirty="0">
                <a:effectLst/>
              </a:rPr>
              <a:t>interakce, které mohou hrát </a:t>
            </a:r>
            <a:r>
              <a:rPr lang="cs-CZ" dirty="0" smtClean="0">
                <a:effectLst/>
              </a:rPr>
              <a:t>významnou roli  </a:t>
            </a:r>
            <a:r>
              <a:rPr lang="cs-CZ" dirty="0">
                <a:effectLst/>
              </a:rPr>
              <a:t>v populační dynamice </a:t>
            </a:r>
            <a:r>
              <a:rPr lang="cs-CZ" i="1" dirty="0" err="1">
                <a:effectLst/>
              </a:rPr>
              <a:t>Diplostomum</a:t>
            </a:r>
            <a:r>
              <a:rPr lang="cs-CZ" dirty="0">
                <a:effectLst/>
              </a:rPr>
              <a:t> </a:t>
            </a:r>
            <a:r>
              <a:rPr lang="cs-CZ" dirty="0" err="1">
                <a:effectLst/>
              </a:rPr>
              <a:t>spp</a:t>
            </a:r>
            <a:r>
              <a:rPr lang="cs-CZ" dirty="0">
                <a:effectLst/>
              </a:rPr>
              <a:t>. a struktuře </a:t>
            </a:r>
            <a:r>
              <a:rPr lang="cs-CZ" dirty="0" smtClean="0">
                <a:effectLst/>
              </a:rPr>
              <a:t>společenstev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1570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24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Prostorová distribuce a plodnost sympatrických  druhů rodu  </a:t>
            </a:r>
            <a:r>
              <a:rPr lang="cs-CZ" sz="3800" b="1" i="1" dirty="0" err="1"/>
              <a:t>Diplostomum</a:t>
            </a:r>
            <a:endParaRPr lang="cs-CZ" sz="3800" b="1" i="1" dirty="0"/>
          </a:p>
        </p:txBody>
      </p:sp>
      <p:pic>
        <p:nvPicPr>
          <p:cNvPr id="1026" name="Picture 2" descr="The spatial distribution and fecundity of sympatric species of Diplostomum  (subclass Digenea) in single-species and mixed-species infections in the  intestine of the Ring-billed Gull (Larus delawarensis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01" y="1803998"/>
            <a:ext cx="5042494" cy="36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iplostomum - Wiki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" y="3529178"/>
            <a:ext cx="3404695" cy="29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iversity | Free Full-Text | Resurrection of Diplostomum numericum  Niewiadomska, 1988 (Digenea, Diplostomatoidea: Diplostomidae) Based on  Novel Molecular Data from the Type-H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57" y="877150"/>
            <a:ext cx="3035162" cy="30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iplostom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6" y="1146598"/>
            <a:ext cx="2665491" cy="23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lav vzhůru a nech se sežrat. Parazit řídí ryby z oka - iDNES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78" y="4038251"/>
            <a:ext cx="2795319" cy="26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802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3800" dirty="0" smtClean="0"/>
              <a:t>                        Hostitel jako ekosystém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4167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54" y="3622167"/>
            <a:ext cx="3800723" cy="26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91" y="3621049"/>
            <a:ext cx="5582556" cy="270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3615" y="166344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Jak definujeme ekosystém 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7078" y="1078201"/>
            <a:ext cx="11569148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Ekosystém</a:t>
            </a:r>
            <a:r>
              <a:rPr lang="cs-CZ" dirty="0"/>
              <a:t> je obecné označení </a:t>
            </a:r>
            <a:r>
              <a:rPr lang="cs-CZ" b="1" dirty="0"/>
              <a:t>pro ucelenou část přírody </a:t>
            </a:r>
            <a:r>
              <a:rPr lang="cs-CZ" dirty="0"/>
              <a:t>(biosféry). Příkladem je např. ekosystém listnatého lesa nebo vlhké nekosené (</a:t>
            </a:r>
            <a:r>
              <a:rPr lang="cs-CZ" dirty="0" err="1"/>
              <a:t>nevypoužité</a:t>
            </a:r>
            <a:r>
              <a:rPr lang="cs-CZ" dirty="0"/>
              <a:t>) louky. Protože není zpravidla jednoznačně specifikováno, jakou prostorovou velikost by měl ekosystém mít, lze za ekosystém považovat </a:t>
            </a:r>
            <a:r>
              <a:rPr lang="cs-CZ" b="1" dirty="0"/>
              <a:t>v extrémním případě i celou biosféru</a:t>
            </a:r>
            <a:r>
              <a:rPr lang="cs-CZ" dirty="0"/>
              <a:t> a naopak, </a:t>
            </a:r>
            <a:r>
              <a:rPr lang="cs-CZ" b="1" dirty="0"/>
              <a:t>třeba i trávicí trakt přežvýkavce </a:t>
            </a:r>
            <a:r>
              <a:rPr lang="cs-CZ" dirty="0"/>
              <a:t>(</a:t>
            </a:r>
            <a:r>
              <a:rPr lang="cs-CZ" dirty="0" smtClean="0"/>
              <a:t>s výskytem  bakterií</a:t>
            </a:r>
            <a:r>
              <a:rPr lang="cs-CZ" dirty="0"/>
              <a:t> a nálevníků).</a:t>
            </a:r>
          </a:p>
        </p:txBody>
      </p:sp>
      <p:pic>
        <p:nvPicPr>
          <p:cNvPr id="4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" y="3621049"/>
            <a:ext cx="3516247" cy="26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lternativní popis obrázku chyb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69" y="3622167"/>
            <a:ext cx="1905822" cy="26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98343" y="6400800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Korálový útes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78972" y="639417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Africká savana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603835" y="6330565"/>
            <a:ext cx="19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Tropický deštný les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135163" y="6266957"/>
            <a:ext cx="1964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/>
              <a:t>Nálevníci v zažívacím </a:t>
            </a:r>
          </a:p>
          <a:p>
            <a:pPr algn="ctr"/>
            <a:r>
              <a:rPr lang="cs-CZ" sz="1600" dirty="0" smtClean="0"/>
              <a:t>traktu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721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1566" y="253809"/>
            <a:ext cx="10515600" cy="994547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Ekosystém - </a:t>
            </a:r>
            <a:r>
              <a:rPr lang="cs-CZ" sz="3800" b="1" dirty="0" err="1" smtClean="0"/>
              <a:t>kompartmenty</a:t>
            </a:r>
            <a:endParaRPr lang="cs-CZ" sz="3800" b="1" dirty="0"/>
          </a:p>
        </p:txBody>
      </p:sp>
      <p:pic>
        <p:nvPicPr>
          <p:cNvPr id="6150" name="Picture 6" descr="Ekosystém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70" y="1276309"/>
            <a:ext cx="6536664" cy="49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Ú218 Čištění odpadních vod a plynů - ČOV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6" y="1193987"/>
            <a:ext cx="5177818" cy="51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 jako ekosystém</a:t>
            </a:r>
            <a:endParaRPr lang="cs-CZ" sz="3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02797"/>
            <a:ext cx="10515600" cy="4905954"/>
          </a:xfrm>
        </p:spPr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dirty="0" smtClean="0"/>
              <a:t>Hostitele </a:t>
            </a:r>
            <a:r>
              <a:rPr lang="cs-CZ" dirty="0"/>
              <a:t>lze považovat </a:t>
            </a:r>
            <a:r>
              <a:rPr lang="cs-CZ" b="1" dirty="0"/>
              <a:t>za ekosystém obývaný jeho parazity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 smtClean="0"/>
              <a:t>Nástroje </a:t>
            </a:r>
            <a:r>
              <a:rPr lang="cs-CZ" dirty="0"/>
              <a:t>ekologie </a:t>
            </a:r>
            <a:r>
              <a:rPr lang="cs-CZ" b="1" dirty="0"/>
              <a:t>ekosystémů </a:t>
            </a:r>
            <a:r>
              <a:rPr lang="cs-CZ" b="1" dirty="0" err="1"/>
              <a:t>kompartmentalizují</a:t>
            </a:r>
            <a:r>
              <a:rPr lang="cs-CZ" b="1" dirty="0"/>
              <a:t> procesy </a:t>
            </a:r>
            <a:r>
              <a:rPr lang="cs-CZ" dirty="0"/>
              <a:t>uvnitř hostitele, aby identifikovaly interakce mezi hostitelem a parazity.</a:t>
            </a:r>
          </a:p>
          <a:p>
            <a:r>
              <a:rPr lang="cs-CZ" dirty="0" smtClean="0"/>
              <a:t>Stabilita</a:t>
            </a:r>
            <a:r>
              <a:rPr lang="cs-CZ" dirty="0"/>
              <a:t>, omezení prostředků, pravidla </a:t>
            </a:r>
            <a:r>
              <a:rPr lang="cs-CZ" dirty="0" smtClean="0"/>
              <a:t>formování </a:t>
            </a:r>
            <a:r>
              <a:rPr lang="cs-CZ" dirty="0"/>
              <a:t>a místní versus globální </a:t>
            </a:r>
            <a:r>
              <a:rPr lang="cs-CZ" dirty="0" err="1"/>
              <a:t>škálování</a:t>
            </a:r>
            <a:r>
              <a:rPr lang="cs-CZ" dirty="0"/>
              <a:t> </a:t>
            </a:r>
            <a:r>
              <a:rPr lang="cs-CZ" b="1" dirty="0"/>
              <a:t>jsou </a:t>
            </a:r>
            <a:r>
              <a:rPr lang="cs-CZ" b="1" dirty="0" smtClean="0"/>
              <a:t>výrazné </a:t>
            </a:r>
            <a:r>
              <a:rPr lang="cs-CZ" b="1" dirty="0"/>
              <a:t>koncepty</a:t>
            </a:r>
            <a:r>
              <a:rPr lang="cs-CZ" dirty="0"/>
              <a:t>.</a:t>
            </a:r>
          </a:p>
          <a:p>
            <a:r>
              <a:rPr lang="cs-CZ" dirty="0" smtClean="0"/>
              <a:t>Je navrhováno </a:t>
            </a:r>
            <a:r>
              <a:rPr lang="cs-CZ" b="1" dirty="0"/>
              <a:t>aplikovat </a:t>
            </a:r>
            <a:r>
              <a:rPr lang="cs-CZ" b="1" dirty="0" smtClean="0"/>
              <a:t>tyto </a:t>
            </a:r>
            <a:r>
              <a:rPr lang="cs-CZ" b="1" dirty="0"/>
              <a:t>koncepty na nemoci </a:t>
            </a:r>
            <a:r>
              <a:rPr lang="cs-CZ" dirty="0"/>
              <a:t>volně žijících zvířat.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01818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8641"/>
            <a:ext cx="10515600" cy="84347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Hostitel: </a:t>
            </a:r>
            <a:r>
              <a:rPr lang="cs-CZ" sz="3800" b="1" dirty="0" err="1" smtClean="0"/>
              <a:t>ko</a:t>
            </a:r>
            <a:r>
              <a:rPr lang="cs-CZ" sz="3800" b="1" dirty="0" smtClean="0"/>
              <a:t>-infekce vícero druhy cizopasníků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6150" y="1041623"/>
            <a:ext cx="10515600" cy="5526154"/>
          </a:xfrm>
        </p:spPr>
        <p:txBody>
          <a:bodyPr>
            <a:normAutofit fontScale="92500"/>
          </a:bodyPr>
          <a:lstStyle/>
          <a:p>
            <a:r>
              <a:rPr lang="cs-CZ" dirty="0"/>
              <a:t>Hostitelé jsou obvykle </a:t>
            </a:r>
            <a:r>
              <a:rPr lang="cs-CZ" b="1" dirty="0" err="1" smtClean="0"/>
              <a:t>ko</a:t>
            </a:r>
            <a:r>
              <a:rPr lang="cs-CZ" b="1" dirty="0" smtClean="0"/>
              <a:t>-infikováni vícero </a:t>
            </a:r>
            <a:r>
              <a:rPr lang="cs-CZ" b="1" dirty="0"/>
              <a:t>druhy parazitů</a:t>
            </a:r>
            <a:r>
              <a:rPr lang="cs-CZ" dirty="0"/>
              <a:t>, což má za následek potenciálně ohromující úroveň </a:t>
            </a:r>
            <a:r>
              <a:rPr lang="cs-CZ" b="1" dirty="0" smtClean="0"/>
              <a:t>složitosti jejich společenstev </a:t>
            </a:r>
          </a:p>
          <a:p>
            <a:r>
              <a:rPr lang="cs-CZ" dirty="0" smtClean="0"/>
              <a:t>Je tedy zřejmé, </a:t>
            </a:r>
            <a:r>
              <a:rPr lang="cs-CZ" dirty="0"/>
              <a:t>že jednotlivého </a:t>
            </a:r>
            <a:r>
              <a:rPr lang="cs-CZ" b="1" dirty="0"/>
              <a:t>hostitele lze považovat za ekosystém </a:t>
            </a:r>
            <a:r>
              <a:rPr lang="cs-CZ" dirty="0"/>
              <a:t>v tom smyslu, že se jedná o </a:t>
            </a:r>
            <a:r>
              <a:rPr lang="cs-CZ" b="1" dirty="0"/>
              <a:t>prostředí obsahující rozmanitost entit </a:t>
            </a:r>
            <a:r>
              <a:rPr lang="cs-CZ" dirty="0"/>
              <a:t>(např. parazitické organismy, komenzální </a:t>
            </a:r>
            <a:r>
              <a:rPr lang="cs-CZ" dirty="0" err="1"/>
              <a:t>symbionti</a:t>
            </a:r>
            <a:r>
              <a:rPr lang="cs-CZ" dirty="0"/>
              <a:t>, imunitní složky hostitele), které na sebe </a:t>
            </a:r>
            <a:r>
              <a:rPr lang="cs-CZ" b="1" dirty="0"/>
              <a:t>vzájemně působí, potenciálně soutěží o prostor, energii a zdroje</a:t>
            </a:r>
            <a:r>
              <a:rPr lang="cs-CZ" dirty="0"/>
              <a:t>, což v konečném důsledku </a:t>
            </a:r>
            <a:r>
              <a:rPr lang="cs-CZ" b="1" dirty="0"/>
              <a:t>ovlivňuje stav hostitele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b="1" dirty="0" smtClean="0"/>
              <a:t>Nástroje </a:t>
            </a:r>
            <a:r>
              <a:rPr lang="cs-CZ" b="1" dirty="0"/>
              <a:t>a koncepty z ekologie ekosystémů </a:t>
            </a:r>
            <a:r>
              <a:rPr lang="cs-CZ" dirty="0"/>
              <a:t>mohou být použity k lepšímu pochopení dynamiky a reakcí ekosystémů v rámci </a:t>
            </a:r>
            <a:r>
              <a:rPr lang="cs-CZ" b="1" dirty="0"/>
              <a:t>jednotlivých hostitelsko-parazitických ekosystémů. </a:t>
            </a:r>
            <a:endParaRPr lang="cs-CZ" b="1" dirty="0" smtClean="0"/>
          </a:p>
          <a:p>
            <a:r>
              <a:rPr lang="cs-CZ" dirty="0" smtClean="0"/>
              <a:t>Příklady </a:t>
            </a:r>
            <a:r>
              <a:rPr lang="cs-CZ" dirty="0"/>
              <a:t>z volně žijících i lidských systémů ukazují, jak je </a:t>
            </a:r>
            <a:r>
              <a:rPr lang="cs-CZ" b="1" dirty="0"/>
              <a:t>tento rámec užitečný při rozkladu složitých interakcí </a:t>
            </a:r>
            <a:r>
              <a:rPr lang="cs-CZ" dirty="0"/>
              <a:t>na složky, které lze monitorovat, měřit a řídit tak, aby poskytovaly informace pro návrh lepších strategií zvládání nemocí.</a:t>
            </a:r>
          </a:p>
        </p:txBody>
      </p:sp>
    </p:spTree>
    <p:extLst>
      <p:ext uri="{BB962C8B-B14F-4D97-AF65-F5344CB8AC3E}">
        <p14:creationId xmlns:p14="http://schemas.microsoft.com/office/powerpoint/2010/main" val="203160630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200" b="1" dirty="0" smtClean="0"/>
              <a:t/>
            </a:r>
            <a:br>
              <a:rPr lang="cs-CZ" sz="2200" b="1" dirty="0" smtClean="0"/>
            </a:br>
            <a:r>
              <a:rPr lang="cs-CZ" sz="3100" b="1" dirty="0" smtClean="0"/>
              <a:t>Síťová analýza lidských parazitů ilustrující </a:t>
            </a:r>
            <a:r>
              <a:rPr lang="cs-CZ" sz="3100" b="1" dirty="0" err="1" smtClean="0"/>
              <a:t>kompartmentalizaci</a:t>
            </a:r>
            <a:r>
              <a:rPr lang="cs-CZ" sz="3100" b="1" dirty="0" smtClean="0"/>
              <a:t> </a:t>
            </a:r>
            <a:r>
              <a:rPr lang="cs-CZ" sz="3100" b="1" dirty="0" err="1" smtClean="0"/>
              <a:t>vnitrohostitelských</a:t>
            </a:r>
            <a:r>
              <a:rPr lang="cs-CZ" sz="3100" b="1" dirty="0" smtClean="0"/>
              <a:t> společenstev (</a:t>
            </a:r>
            <a:r>
              <a:rPr lang="cs-CZ" sz="3100" b="1" dirty="0" smtClean="0">
                <a:solidFill>
                  <a:srgbClr val="00B050"/>
                </a:solidFill>
              </a:rPr>
              <a:t>zelená</a:t>
            </a:r>
            <a:r>
              <a:rPr lang="cs-CZ" sz="3100" b="1" dirty="0"/>
              <a:t>, globální síť; </a:t>
            </a:r>
            <a:r>
              <a:rPr lang="cs-CZ" sz="3100" b="1" dirty="0">
                <a:solidFill>
                  <a:srgbClr val="FF0000"/>
                </a:solidFill>
              </a:rPr>
              <a:t>červená</a:t>
            </a:r>
            <a:r>
              <a:rPr lang="cs-CZ" sz="3100" b="1" dirty="0"/>
              <a:t>, lokální síť v krvi; </a:t>
            </a:r>
            <a:r>
              <a:rPr lang="cs-CZ" sz="3100" b="1" dirty="0">
                <a:solidFill>
                  <a:srgbClr val="0070C0"/>
                </a:solidFill>
              </a:rPr>
              <a:t>modrá</a:t>
            </a:r>
            <a:r>
              <a:rPr lang="cs-CZ" sz="3100" b="1" dirty="0"/>
              <a:t>, lokální síť v gastrointestinálním </a:t>
            </a:r>
            <a:r>
              <a:rPr lang="cs-CZ" sz="3100" b="1" dirty="0" smtClean="0"/>
              <a:t>traktu) </a:t>
            </a:r>
            <a:br>
              <a:rPr lang="cs-CZ" sz="3100" b="1" dirty="0" smtClean="0"/>
            </a:br>
            <a:r>
              <a:rPr lang="cs-CZ" sz="3100" b="1" dirty="0" smtClean="0"/>
              <a:t/>
            </a:r>
            <a:br>
              <a:rPr lang="cs-CZ" sz="3100" b="1" dirty="0" smtClean="0"/>
            </a:br>
            <a:endParaRPr lang="cs-CZ" sz="3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685" y="1151729"/>
            <a:ext cx="7311311" cy="435133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1318" y="5503067"/>
            <a:ext cx="11974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Paraziti mohou být </a:t>
            </a:r>
            <a:r>
              <a:rPr lang="cs-CZ" dirty="0" smtClean="0"/>
              <a:t>propojeni </a:t>
            </a:r>
            <a:r>
              <a:rPr lang="cs-CZ" dirty="0"/>
              <a:t>prostřednictvím </a:t>
            </a:r>
            <a:r>
              <a:rPr lang="cs-CZ" b="1" dirty="0"/>
              <a:t>parazitní identity, využívání zdrojů </a:t>
            </a:r>
            <a:r>
              <a:rPr lang="cs-CZ" dirty="0"/>
              <a:t>nebo </a:t>
            </a:r>
            <a:r>
              <a:rPr lang="cs-CZ" b="1" dirty="0"/>
              <a:t>sdílených imunitních interakcí</a:t>
            </a:r>
            <a:r>
              <a:rPr lang="cs-CZ" dirty="0"/>
              <a:t>. </a:t>
            </a:r>
            <a:r>
              <a:rPr lang="cs-CZ" b="1" dirty="0"/>
              <a:t>Lokální interakce</a:t>
            </a:r>
            <a:r>
              <a:rPr lang="cs-CZ" dirty="0"/>
              <a:t>, například v rámci habitatu hostitelské krve (9, červená), </a:t>
            </a:r>
            <a:r>
              <a:rPr lang="cs-CZ" b="1" dirty="0"/>
              <a:t>byly do značné míry propojeny identitou parazitů a využíváním zdrojů</a:t>
            </a:r>
            <a:r>
              <a:rPr lang="cs-CZ" dirty="0"/>
              <a:t>, zatímco </a:t>
            </a:r>
            <a:r>
              <a:rPr lang="cs-CZ" b="1" dirty="0"/>
              <a:t>interakce v trávicím traktu </a:t>
            </a:r>
            <a:r>
              <a:rPr lang="cs-CZ" dirty="0"/>
              <a:t>(3, modrá) </a:t>
            </a:r>
            <a:r>
              <a:rPr lang="cs-CZ" b="1" dirty="0"/>
              <a:t>byly propojeny všemi třemi mechanismy</a:t>
            </a:r>
            <a:r>
              <a:rPr lang="cs-CZ" dirty="0"/>
              <a:t>. Globální vazby mezi více biotopy (2, zelená) byly většinou </a:t>
            </a:r>
            <a:r>
              <a:rPr lang="cs-CZ" b="1" dirty="0"/>
              <a:t>spojeny společnými imunitními reakcemi</a:t>
            </a:r>
            <a:r>
              <a:rPr lang="cs-CZ" dirty="0"/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93371" y="1860605"/>
            <a:ext cx="2175084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B050"/>
                </a:solidFill>
              </a:rPr>
              <a:t>Globální síť propojená </a:t>
            </a:r>
          </a:p>
          <a:p>
            <a:pPr algn="ctr"/>
            <a:r>
              <a:rPr lang="cs-CZ" sz="1600" b="1" dirty="0" smtClean="0">
                <a:solidFill>
                  <a:srgbClr val="00B050"/>
                </a:solidFill>
              </a:rPr>
              <a:t>společnými imunitními </a:t>
            </a:r>
          </a:p>
          <a:p>
            <a:pPr algn="ctr"/>
            <a:r>
              <a:rPr lang="cs-CZ" sz="1600" b="1" dirty="0" smtClean="0">
                <a:solidFill>
                  <a:srgbClr val="00B050"/>
                </a:solidFill>
              </a:rPr>
              <a:t>reakcemi</a:t>
            </a:r>
            <a:endParaRPr lang="cs-CZ" sz="1600" b="1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03242" y="2498035"/>
            <a:ext cx="2903295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0000"/>
                </a:solidFill>
              </a:rPr>
              <a:t>Lokální síť (krev) </a:t>
            </a:r>
          </a:p>
          <a:p>
            <a:pPr algn="ctr"/>
            <a:r>
              <a:rPr lang="cs-CZ" sz="1600" b="1" dirty="0" smtClean="0">
                <a:solidFill>
                  <a:srgbClr val="FF0000"/>
                </a:solidFill>
              </a:rPr>
              <a:t>propojená parazitární identitou </a:t>
            </a:r>
          </a:p>
          <a:p>
            <a:pPr algn="ctr"/>
            <a:r>
              <a:rPr lang="cs-CZ" sz="1600" b="1" dirty="0" smtClean="0">
                <a:solidFill>
                  <a:srgbClr val="FF0000"/>
                </a:solidFill>
              </a:rPr>
              <a:t>a využíváním zdrojů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740361" y="3404483"/>
            <a:ext cx="2629053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70C0"/>
                </a:solidFill>
              </a:rPr>
              <a:t>Lokální síť (GI) síť propojená 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</a:rPr>
              <a:t>l</a:t>
            </a:r>
            <a:r>
              <a:rPr lang="cs-CZ" sz="1600" b="1" dirty="0" smtClean="0">
                <a:solidFill>
                  <a:srgbClr val="0070C0"/>
                </a:solidFill>
              </a:rPr>
              <a:t>okálními imunitou, zdroji a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</a:rPr>
              <a:t>p</a:t>
            </a:r>
            <a:r>
              <a:rPr lang="cs-CZ" sz="1600" b="1" dirty="0" smtClean="0">
                <a:solidFill>
                  <a:srgbClr val="0070C0"/>
                </a:solidFill>
              </a:rPr>
              <a:t>arazitární identitou</a:t>
            </a:r>
            <a:endParaRPr lang="cs-CZ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192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1783" y="2294753"/>
            <a:ext cx="6127143" cy="3485846"/>
          </a:xfrm>
        </p:spPr>
        <p:txBody>
          <a:bodyPr/>
          <a:lstStyle/>
          <a:p>
            <a:r>
              <a:rPr lang="cs-CZ" sz="3200" dirty="0" smtClean="0"/>
              <a:t>Stabilita prostředí</a:t>
            </a:r>
          </a:p>
          <a:p>
            <a:r>
              <a:rPr lang="cs-CZ" sz="3200" dirty="0" smtClean="0"/>
              <a:t>Limitace omezenými zdroji</a:t>
            </a:r>
          </a:p>
          <a:p>
            <a:r>
              <a:rPr lang="cs-CZ" sz="3200" dirty="0" smtClean="0"/>
              <a:t>Pravidla formování společenstev</a:t>
            </a:r>
          </a:p>
          <a:p>
            <a:r>
              <a:rPr lang="cs-CZ" sz="3200" dirty="0" smtClean="0"/>
              <a:t>Lokální </a:t>
            </a:r>
            <a:r>
              <a:rPr lang="cs-CZ" sz="3200" i="1" dirty="0" smtClean="0"/>
              <a:t>versus</a:t>
            </a:r>
            <a:r>
              <a:rPr lang="cs-CZ" sz="3200" dirty="0" smtClean="0"/>
              <a:t> globální interakce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/>
              <a:t>Jak se čtyři koncepty ekologie ekosystémů vztahují na ekosystém v </a:t>
            </a:r>
            <a:r>
              <a:rPr lang="cs-CZ" sz="3800" b="1" dirty="0" smtClean="0"/>
              <a:t>hostiteli ?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54310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299" y="2297280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/>
              <a:t>3. </a:t>
            </a:r>
            <a:r>
              <a:rPr lang="cs-CZ" sz="3800" b="1" dirty="0" err="1"/>
              <a:t>Paratenický</a:t>
            </a:r>
            <a:r>
              <a:rPr lang="cs-CZ" sz="3800" b="1" dirty="0"/>
              <a:t> hostitel (</a:t>
            </a:r>
            <a:r>
              <a:rPr lang="cs-CZ" sz="3800" b="1" dirty="0" err="1"/>
              <a:t>paratenic</a:t>
            </a:r>
            <a:r>
              <a:rPr lang="cs-CZ" sz="3800" b="1" dirty="0"/>
              <a:t> nebo transport host) </a:t>
            </a:r>
            <a:r>
              <a:rPr lang="cs-CZ" sz="3100" dirty="0"/>
              <a:t>= parazit </a:t>
            </a: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100" dirty="0"/>
              <a:t>se v tomto hostiteli </a:t>
            </a:r>
            <a:r>
              <a:rPr lang="cs-CZ" sz="3100" b="1" dirty="0"/>
              <a:t>nevyvíjí</a:t>
            </a:r>
            <a:r>
              <a:rPr lang="cs-CZ" sz="3100" dirty="0"/>
              <a:t>, ale je</a:t>
            </a:r>
            <a:br>
              <a:rPr lang="cs-CZ" sz="3100" dirty="0"/>
            </a:br>
            <a:r>
              <a:rPr lang="cs-CZ" sz="3100" dirty="0"/>
              <a:t>schopen přežívat a udržet si svou </a:t>
            </a:r>
            <a:br>
              <a:rPr lang="cs-CZ" sz="3100" dirty="0"/>
            </a:br>
            <a:r>
              <a:rPr lang="cs-CZ" sz="3100" b="1" dirty="0" err="1"/>
              <a:t>invazeschopnost</a:t>
            </a:r>
            <a:r>
              <a:rPr lang="cs-CZ" sz="3100" b="1" dirty="0"/>
              <a:t> </a:t>
            </a:r>
            <a:r>
              <a:rPr lang="cs-CZ" sz="3100" dirty="0"/>
              <a:t>(tj. schopnost </a:t>
            </a:r>
            <a:br>
              <a:rPr lang="cs-CZ" sz="3100" dirty="0"/>
            </a:br>
            <a:r>
              <a:rPr lang="cs-CZ" sz="3100" dirty="0"/>
              <a:t>nákazy DH nebo MZ). Účast PH </a:t>
            </a:r>
            <a:br>
              <a:rPr lang="cs-CZ" sz="3100" dirty="0"/>
            </a:br>
            <a:r>
              <a:rPr lang="cs-CZ" sz="3100" dirty="0"/>
              <a:t>není nezbytná pro dokončení VC </a:t>
            </a:r>
            <a:br>
              <a:rPr lang="cs-CZ" sz="3100" dirty="0"/>
            </a:br>
            <a:r>
              <a:rPr lang="cs-CZ" sz="3100" dirty="0"/>
              <a:t>parazita, ale v přirozených </a:t>
            </a:r>
            <a:br>
              <a:rPr lang="cs-CZ" sz="3100" dirty="0"/>
            </a:br>
            <a:r>
              <a:rPr lang="cs-CZ" sz="3100" dirty="0"/>
              <a:t>podmínkách PH představuje </a:t>
            </a:r>
            <a:br>
              <a:rPr lang="cs-CZ" sz="3100" dirty="0"/>
            </a:br>
            <a:r>
              <a:rPr lang="cs-CZ" sz="3100" b="1" dirty="0"/>
              <a:t>významný zdroj nákazy pro DH </a:t>
            </a:r>
            <a:br>
              <a:rPr lang="cs-CZ" sz="3100" b="1" dirty="0"/>
            </a:br>
            <a:r>
              <a:rPr lang="cs-CZ" sz="3100" dirty="0"/>
              <a:t>( překonání „ekologické mezery“ </a:t>
            </a:r>
            <a:br>
              <a:rPr lang="cs-CZ" sz="3100" dirty="0"/>
            </a:br>
            <a:r>
              <a:rPr lang="cs-CZ" sz="3100" dirty="0"/>
              <a:t>mezi MH a DK)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Strigeidní</a:t>
            </a:r>
            <a:r>
              <a:rPr lang="cs-CZ" sz="2000" dirty="0"/>
              <a:t> motolice: </a:t>
            </a:r>
            <a:r>
              <a:rPr lang="cs-CZ" sz="2000" i="1" dirty="0" err="1"/>
              <a:t>Alaria</a:t>
            </a:r>
            <a:r>
              <a:rPr lang="cs-CZ" sz="2000" i="1" dirty="0"/>
              <a:t> </a:t>
            </a:r>
            <a:r>
              <a:rPr lang="cs-CZ" sz="2000" i="1" dirty="0" err="1"/>
              <a:t>canis</a:t>
            </a:r>
            <a:endParaRPr lang="cs-CZ" sz="2000" i="1" dirty="0"/>
          </a:p>
        </p:txBody>
      </p:sp>
      <p:pic>
        <p:nvPicPr>
          <p:cNvPr id="7" name="Picture 2" descr="Intend clay cream alaria marcianae chain Teenage years g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85" y="1271485"/>
            <a:ext cx="5472718" cy="43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18376965">
            <a:off x="5904688" y="5534070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710904" y="1208599"/>
            <a:ext cx="215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Definitivní hostitel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79674" y="3943844"/>
            <a:ext cx="2230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Paratenický</a:t>
            </a:r>
            <a:r>
              <a:rPr lang="cs-CZ" sz="2000" dirty="0"/>
              <a:t> hostitel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609398" y="5573861"/>
            <a:ext cx="172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2. Mezihostitel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948407" y="5567239"/>
            <a:ext cx="172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1. Mezihostitel</a:t>
            </a:r>
          </a:p>
        </p:txBody>
      </p:sp>
    </p:spTree>
    <p:extLst>
      <p:ext uri="{BB962C8B-B14F-4D97-AF65-F5344CB8AC3E}">
        <p14:creationId xmlns:p14="http://schemas.microsoft.com/office/powerpoint/2010/main" val="42580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0004" y="142486"/>
            <a:ext cx="10515600" cy="84347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Stabilita zaručuje rovnováhu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67624"/>
            <a:ext cx="10515600" cy="480933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průběhu života jednotlivého hostitele bude jeho </a:t>
            </a:r>
            <a:r>
              <a:rPr lang="cs-CZ" b="1" dirty="0"/>
              <a:t>infekční zátěž pravděpodobně kolísat </a:t>
            </a:r>
            <a:r>
              <a:rPr lang="cs-CZ" dirty="0"/>
              <a:t>jak v důsledku mechanismů zprostředkovaných parazity, jako je </a:t>
            </a:r>
            <a:r>
              <a:rPr lang="cs-CZ" b="1" dirty="0"/>
              <a:t>konkurence o místa infekce</a:t>
            </a:r>
            <a:r>
              <a:rPr lang="cs-CZ" dirty="0"/>
              <a:t>, tak mechanismů zprostředkovaných hostitelem, jako je </a:t>
            </a:r>
            <a:r>
              <a:rPr lang="cs-CZ" b="1" dirty="0"/>
              <a:t>imunitní reakce zaměřená na parazita nebo jeho eliminace. </a:t>
            </a:r>
            <a:endParaRPr lang="cs-CZ" b="1" dirty="0" smtClean="0"/>
          </a:p>
          <a:p>
            <a:r>
              <a:rPr lang="cs-CZ" dirty="0" smtClean="0"/>
              <a:t>Na </a:t>
            </a:r>
            <a:r>
              <a:rPr lang="cs-CZ" dirty="0"/>
              <a:t>rozdíl od konvenční </a:t>
            </a:r>
            <a:r>
              <a:rPr lang="cs-CZ" dirty="0" smtClean="0"/>
              <a:t>skutečnosti, </a:t>
            </a:r>
            <a:r>
              <a:rPr lang="cs-CZ" dirty="0"/>
              <a:t>která tvrdí, že neinfikovaný hostitel je zdravým hostitelem, je možné, že </a:t>
            </a:r>
            <a:r>
              <a:rPr lang="cs-CZ" b="1" dirty="0"/>
              <a:t>hostitelé, kteří si udržují stabilní parazitární společenstvo</a:t>
            </a:r>
            <a:r>
              <a:rPr lang="cs-CZ" dirty="0"/>
              <a:t>, ale trpí jen málo nepříznivými účinky, </a:t>
            </a:r>
            <a:r>
              <a:rPr lang="cs-CZ" b="1" dirty="0"/>
              <a:t>si udrží nejlepší kondici</a:t>
            </a:r>
            <a:r>
              <a:rPr lang="cs-CZ" dirty="0"/>
              <a:t>, jak bylo navrženo pro volně žijící </a:t>
            </a:r>
            <a:r>
              <a:rPr lang="cs-CZ" dirty="0" smtClean="0"/>
              <a:t>ekosystémy.</a:t>
            </a:r>
            <a:endParaRPr lang="cs-CZ" dirty="0"/>
          </a:p>
          <a:p>
            <a:r>
              <a:rPr lang="cs-CZ" dirty="0" smtClean="0"/>
              <a:t>To </a:t>
            </a:r>
            <a:r>
              <a:rPr lang="cs-CZ" dirty="0"/>
              <a:t>znamená, že </a:t>
            </a:r>
            <a:r>
              <a:rPr lang="cs-CZ" b="1" dirty="0"/>
              <a:t>pro hostitele může být vhodnější přijmout "toleranční" </a:t>
            </a:r>
            <a:r>
              <a:rPr lang="cs-CZ" b="1" dirty="0" smtClean="0"/>
              <a:t>reakci, </a:t>
            </a:r>
            <a:r>
              <a:rPr lang="cs-CZ" dirty="0" smtClean="0"/>
              <a:t>čímž </a:t>
            </a:r>
            <a:r>
              <a:rPr lang="cs-CZ" dirty="0"/>
              <a:t>si </a:t>
            </a:r>
            <a:r>
              <a:rPr lang="cs-CZ" dirty="0" smtClean="0"/>
              <a:t>udrží </a:t>
            </a:r>
            <a:r>
              <a:rPr lang="cs-CZ" dirty="0"/>
              <a:t>zdraví tváří v tvář infekci, protože </a:t>
            </a:r>
            <a:r>
              <a:rPr lang="cs-CZ" b="1" dirty="0"/>
              <a:t>odstranění infekce může být energeticky nákladnější nebo může vést ke zvýšenému poškození v důsledku imunopatologie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E</a:t>
            </a:r>
            <a:r>
              <a:rPr lang="cs-CZ" dirty="0" smtClean="0"/>
              <a:t>xistuje ale mnoho </a:t>
            </a:r>
            <a:r>
              <a:rPr lang="cs-CZ" dirty="0"/>
              <a:t>způsobů, jak definovat stabilitu, obecně je stabilní komunita taková, kterou nelze snadno přesunout z </a:t>
            </a:r>
            <a:r>
              <a:rPr lang="cs-CZ" dirty="0" smtClean="0"/>
              <a:t>rovnovážného </a:t>
            </a:r>
            <a:r>
              <a:rPr lang="cs-CZ" dirty="0"/>
              <a:t>stavu ("</a:t>
            </a:r>
            <a:r>
              <a:rPr lang="cs-CZ" b="1" dirty="0"/>
              <a:t>rezistentní</a:t>
            </a:r>
            <a:r>
              <a:rPr lang="cs-CZ" dirty="0"/>
              <a:t>" </a:t>
            </a:r>
            <a:r>
              <a:rPr lang="cs-CZ" dirty="0" err="1" smtClean="0"/>
              <a:t>společnstvo</a:t>
            </a:r>
            <a:r>
              <a:rPr lang="cs-CZ" dirty="0" smtClean="0"/>
              <a:t>) </a:t>
            </a:r>
            <a:r>
              <a:rPr lang="cs-CZ" dirty="0"/>
              <a:t>nebo taková, která se rychle vrátí po narušení </a:t>
            </a:r>
            <a:r>
              <a:rPr lang="cs-CZ" dirty="0" smtClean="0"/>
              <a:t>(„</a:t>
            </a:r>
            <a:r>
              <a:rPr lang="cs-CZ" b="1" dirty="0" err="1" smtClean="0"/>
              <a:t>resilientní</a:t>
            </a:r>
            <a:r>
              <a:rPr lang="cs-CZ" dirty="0" smtClean="0"/>
              <a:t>" společenstvo)</a:t>
            </a:r>
            <a:endParaRPr lang="cs-CZ" dirty="0"/>
          </a:p>
          <a:p>
            <a:r>
              <a:rPr lang="cs-CZ" dirty="0" smtClean="0"/>
              <a:t>To </a:t>
            </a:r>
            <a:r>
              <a:rPr lang="cs-CZ" dirty="0"/>
              <a:t>jsou </a:t>
            </a:r>
            <a:r>
              <a:rPr lang="cs-CZ" b="1" dirty="0"/>
              <a:t>důležité vlastnosti </a:t>
            </a:r>
            <a:r>
              <a:rPr lang="cs-CZ" b="1" dirty="0" smtClean="0"/>
              <a:t>tzv. "zdravého</a:t>
            </a:r>
            <a:r>
              <a:rPr lang="cs-CZ" b="1" dirty="0"/>
              <a:t>" hostitele</a:t>
            </a:r>
            <a:r>
              <a:rPr lang="cs-CZ" dirty="0"/>
              <a:t>. Stabilita společenstev je ovlivněna povahou a počtem vazeb a typů interakcí mezi druhy v rámci </a:t>
            </a:r>
            <a:r>
              <a:rPr lang="cs-CZ" dirty="0" smtClean="0"/>
              <a:t>společenstva</a:t>
            </a:r>
            <a:r>
              <a:rPr lang="cs-CZ" dirty="0"/>
              <a:t> </a:t>
            </a:r>
            <a:r>
              <a:rPr lang="cs-CZ" dirty="0" smtClean="0"/>
              <a:t>spolu </a:t>
            </a:r>
            <a:r>
              <a:rPr lang="cs-CZ" dirty="0"/>
              <a:t>s úrovní </a:t>
            </a:r>
            <a:r>
              <a:rPr lang="cs-CZ" dirty="0" err="1"/>
              <a:t>kompartmentalizace</a:t>
            </a:r>
            <a:r>
              <a:rPr lang="cs-CZ" dirty="0"/>
              <a:t> </a:t>
            </a:r>
            <a:r>
              <a:rPr lang="cs-CZ" dirty="0" smtClean="0"/>
              <a:t>systému a </a:t>
            </a:r>
            <a:r>
              <a:rPr lang="cs-CZ" dirty="0"/>
              <a:t>počtem relativně slabých vazeb přítomných mezi </a:t>
            </a:r>
            <a:r>
              <a:rPr lang="cs-CZ" dirty="0" smtClean="0"/>
              <a:t>členy. </a:t>
            </a:r>
            <a:endParaRPr lang="cs-CZ" dirty="0"/>
          </a:p>
          <a:p>
            <a:r>
              <a:rPr lang="cs-CZ" b="1" dirty="0" smtClean="0"/>
              <a:t>Stejně </a:t>
            </a:r>
            <a:r>
              <a:rPr lang="cs-CZ" b="1" dirty="0"/>
              <a:t>jako u volně žijících ekosystémů </a:t>
            </a:r>
            <a:r>
              <a:rPr lang="cs-CZ" dirty="0"/>
              <a:t>se můžeme ptát, </a:t>
            </a:r>
            <a:r>
              <a:rPr lang="cs-CZ" b="1" dirty="0"/>
              <a:t>jaké jsou vlastnosti stabilního společenstva parazitů a jak můžeme posoudit stabilitu z hlediska společenstva parazitů a podmínek hostitele.</a:t>
            </a:r>
          </a:p>
        </p:txBody>
      </p:sp>
    </p:spTree>
    <p:extLst>
      <p:ext uri="{BB962C8B-B14F-4D97-AF65-F5344CB8AC3E}">
        <p14:creationId xmlns:p14="http://schemas.microsoft.com/office/powerpoint/2010/main" val="25722440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3858" y="182246"/>
            <a:ext cx="10515600" cy="101840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Limitace omezenými zdroji</a:t>
            </a:r>
            <a:r>
              <a:rPr lang="cs-CZ" sz="4200" b="1" dirty="0"/>
              <a:t/>
            </a:r>
            <a:br>
              <a:rPr lang="cs-CZ" sz="4200" b="1" dirty="0"/>
            </a:br>
            <a:endParaRPr lang="cs-CZ" sz="4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64256"/>
            <a:ext cx="10515600" cy="492980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Vzhledem k tomu, že </a:t>
            </a:r>
            <a:r>
              <a:rPr lang="cs-CZ" b="1" dirty="0"/>
              <a:t>energetické vstupy do ekosystému nejsou neomezené</a:t>
            </a:r>
            <a:r>
              <a:rPr lang="cs-CZ" dirty="0"/>
              <a:t>, může to vést ke </a:t>
            </a:r>
            <a:r>
              <a:rPr lang="cs-CZ" b="1" dirty="0"/>
              <a:t>konkurenci o dostupné zdroje </a:t>
            </a:r>
            <a:r>
              <a:rPr lang="cs-CZ" dirty="0"/>
              <a:t>a v konečném důsledku </a:t>
            </a:r>
            <a:r>
              <a:rPr lang="cs-CZ" b="1" dirty="0"/>
              <a:t>omezit nosnou kapacitu ekosystému </a:t>
            </a:r>
            <a:r>
              <a:rPr lang="cs-CZ" dirty="0"/>
              <a:t>(kolik organismů lze uživit). </a:t>
            </a:r>
            <a:endParaRPr lang="cs-CZ" dirty="0" smtClean="0"/>
          </a:p>
          <a:p>
            <a:r>
              <a:rPr lang="cs-CZ" dirty="0" smtClean="0"/>
              <a:t>Základním </a:t>
            </a:r>
            <a:r>
              <a:rPr lang="cs-CZ" dirty="0"/>
              <a:t>konceptem v ekologii je </a:t>
            </a:r>
            <a:r>
              <a:rPr lang="cs-CZ" b="1" dirty="0"/>
              <a:t>kompetitivní vyloučení</a:t>
            </a:r>
            <a:r>
              <a:rPr lang="cs-CZ" dirty="0"/>
              <a:t>, takže pokud druh přímo </a:t>
            </a:r>
            <a:r>
              <a:rPr lang="cs-CZ" b="1" dirty="0"/>
              <a:t>soutěží o stejné zdroje, pak bude vyloučen jeden z druhů</a:t>
            </a:r>
            <a:r>
              <a:rPr lang="cs-CZ" dirty="0"/>
              <a:t>. </a:t>
            </a:r>
            <a:r>
              <a:rPr lang="cs-CZ" b="1" dirty="0"/>
              <a:t>Diverzitu pak udržují organismy, které využívají zdroje různými </a:t>
            </a:r>
            <a:r>
              <a:rPr lang="cs-CZ" b="1" dirty="0" smtClean="0"/>
              <a:t>způsoby.</a:t>
            </a:r>
            <a:endParaRPr lang="cs-CZ" b="1" dirty="0"/>
          </a:p>
          <a:p>
            <a:r>
              <a:rPr lang="cs-CZ" dirty="0" smtClean="0"/>
              <a:t>Kromě </a:t>
            </a:r>
            <a:r>
              <a:rPr lang="cs-CZ" dirty="0"/>
              <a:t>toho jsou </a:t>
            </a:r>
            <a:r>
              <a:rPr lang="cs-CZ" b="1" dirty="0"/>
              <a:t>konkurenční druhy schopny koexistovat</a:t>
            </a:r>
            <a:r>
              <a:rPr lang="cs-CZ" dirty="0"/>
              <a:t>, pokud je </a:t>
            </a:r>
            <a:r>
              <a:rPr lang="cs-CZ" b="1" dirty="0"/>
              <a:t>síla konkurence mezi jedinci daného druhu větší než síla konkurence mezi </a:t>
            </a:r>
            <a:r>
              <a:rPr lang="cs-CZ" b="1" dirty="0" smtClean="0"/>
              <a:t>druhy.</a:t>
            </a:r>
            <a:endParaRPr lang="cs-CZ" b="1" dirty="0"/>
          </a:p>
          <a:p>
            <a:r>
              <a:rPr lang="cs-CZ" dirty="0" smtClean="0"/>
              <a:t>Stejně </a:t>
            </a:r>
            <a:r>
              <a:rPr lang="cs-CZ" dirty="0"/>
              <a:t>jako ve volně žijících společenstvech mají </a:t>
            </a:r>
            <a:r>
              <a:rPr lang="cs-CZ" b="1" dirty="0"/>
              <a:t>druhy parazitů tendenci se shlukovat do specifických skupin na specifických místech infekce</a:t>
            </a:r>
            <a:r>
              <a:rPr lang="cs-CZ" dirty="0"/>
              <a:t>, například do skupin </a:t>
            </a:r>
            <a:r>
              <a:rPr lang="cs-CZ" b="1" dirty="0"/>
              <a:t>organizovaných vnitřními orgány </a:t>
            </a:r>
            <a:r>
              <a:rPr lang="cs-CZ" b="1" dirty="0" smtClean="0"/>
              <a:t>hostitele</a:t>
            </a:r>
            <a:r>
              <a:rPr lang="cs-CZ" dirty="0" smtClean="0"/>
              <a:t>. </a:t>
            </a:r>
            <a:endParaRPr lang="cs-CZ" dirty="0"/>
          </a:p>
          <a:p>
            <a:r>
              <a:rPr lang="cs-CZ" dirty="0"/>
              <a:t>T</a:t>
            </a:r>
            <a:r>
              <a:rPr lang="cs-CZ" dirty="0" smtClean="0"/>
              <a:t>ato </a:t>
            </a:r>
            <a:r>
              <a:rPr lang="cs-CZ" dirty="0"/>
              <a:t>segregace nik bude mít tendenci </a:t>
            </a:r>
            <a:r>
              <a:rPr lang="cs-CZ" b="1" dirty="0"/>
              <a:t>snižovat konkurenci </a:t>
            </a:r>
            <a:r>
              <a:rPr lang="cs-CZ" dirty="0"/>
              <a:t>mezi druhy parazitů a </a:t>
            </a:r>
            <a:r>
              <a:rPr lang="cs-CZ" b="1" dirty="0"/>
              <a:t>usnadňovat jejich koexistenci </a:t>
            </a:r>
            <a:r>
              <a:rPr lang="cs-CZ" dirty="0"/>
              <a:t>v rámci individuálního </a:t>
            </a:r>
            <a:r>
              <a:rPr lang="cs-CZ" dirty="0" smtClean="0"/>
              <a:t>hostitele.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8737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Pravidla formování společenstev - </a:t>
            </a:r>
            <a:r>
              <a:rPr lang="cs-CZ" sz="4200" b="1" dirty="0"/>
              <a:t>prioritní efekty a inženýři ekosystému</a:t>
            </a:r>
            <a:br>
              <a:rPr lang="cs-CZ" sz="4200" b="1" dirty="0"/>
            </a:br>
            <a:endParaRPr lang="cs-CZ" sz="4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38163"/>
            <a:ext cx="10515600" cy="4829617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Ve společenstvu parazitů </a:t>
            </a:r>
            <a:r>
              <a:rPr lang="cs-CZ" dirty="0" smtClean="0"/>
              <a:t>existuje </a:t>
            </a:r>
            <a:r>
              <a:rPr lang="cs-CZ" b="1" dirty="0" smtClean="0"/>
              <a:t>velká taxonomická rozmanitost</a:t>
            </a:r>
            <a:r>
              <a:rPr lang="cs-CZ" dirty="0" smtClean="0"/>
              <a:t>, </a:t>
            </a:r>
            <a:r>
              <a:rPr lang="cs-CZ" dirty="0"/>
              <a:t>kterou se může jednotlivý hostitel nakazit po celý svůj život. Z přirozených populací je však dobře známo, že </a:t>
            </a:r>
            <a:r>
              <a:rPr lang="cs-CZ" b="1" dirty="0"/>
              <a:t>ne všichni hostitelé se nakazí všemi možnými parazity </a:t>
            </a:r>
            <a:r>
              <a:rPr lang="cs-CZ" dirty="0"/>
              <a:t>a </a:t>
            </a:r>
            <a:r>
              <a:rPr lang="cs-CZ" dirty="0" smtClean="0"/>
              <a:t>zdá </a:t>
            </a:r>
            <a:r>
              <a:rPr lang="cs-CZ" dirty="0"/>
              <a:t>se, že </a:t>
            </a:r>
            <a:r>
              <a:rPr lang="cs-CZ" b="1" dirty="0"/>
              <a:t>někteří paraziti se vyskytují společně více či méně často</a:t>
            </a:r>
            <a:r>
              <a:rPr lang="cs-CZ" dirty="0"/>
              <a:t>, než se očekávalo </a:t>
            </a:r>
            <a:r>
              <a:rPr lang="cs-CZ" dirty="0" smtClean="0"/>
              <a:t>náhodou. </a:t>
            </a:r>
            <a:endParaRPr lang="cs-CZ" dirty="0"/>
          </a:p>
          <a:p>
            <a:r>
              <a:rPr lang="cs-CZ" b="1" dirty="0" smtClean="0"/>
              <a:t>Pořadí</a:t>
            </a:r>
            <a:r>
              <a:rPr lang="cs-CZ" b="1" dirty="0"/>
              <a:t>, </a:t>
            </a:r>
            <a:r>
              <a:rPr lang="cs-CZ" dirty="0"/>
              <a:t>ve kterém se hostitelé nakazí různými parazity</a:t>
            </a:r>
            <a:r>
              <a:rPr lang="cs-CZ" b="1" dirty="0"/>
              <a:t>, může být předvídatelné a opakovatelné</a:t>
            </a:r>
            <a:r>
              <a:rPr lang="cs-CZ" dirty="0"/>
              <a:t>, podobně jako </a:t>
            </a:r>
            <a:r>
              <a:rPr lang="cs-CZ" b="1" dirty="0"/>
              <a:t>ekologická sukcese ve volně žijících </a:t>
            </a:r>
            <a:r>
              <a:rPr lang="cs-CZ" b="1" dirty="0" smtClean="0"/>
              <a:t>ekosystémech</a:t>
            </a:r>
            <a:r>
              <a:rPr lang="cs-CZ" dirty="0" smtClean="0"/>
              <a:t>. To naznačuje</a:t>
            </a:r>
            <a:r>
              <a:rPr lang="cs-CZ" dirty="0"/>
              <a:t>, že v rámci společenstev existují "pravidla </a:t>
            </a:r>
            <a:r>
              <a:rPr lang="cs-CZ" dirty="0" smtClean="0"/>
              <a:t>shromažďování- formování". </a:t>
            </a:r>
          </a:p>
          <a:p>
            <a:r>
              <a:rPr lang="cs-CZ" dirty="0" smtClean="0"/>
              <a:t>Teorie </a:t>
            </a:r>
            <a:r>
              <a:rPr lang="cs-CZ" dirty="0"/>
              <a:t>ekologie naznačuje, že </a:t>
            </a:r>
            <a:r>
              <a:rPr lang="cs-CZ" b="1" dirty="0" smtClean="0"/>
              <a:t>formování </a:t>
            </a:r>
            <a:r>
              <a:rPr lang="cs-CZ" b="1" dirty="0"/>
              <a:t>společenstev </a:t>
            </a:r>
            <a:r>
              <a:rPr lang="cs-CZ" dirty="0"/>
              <a:t>je </a:t>
            </a:r>
            <a:r>
              <a:rPr lang="cs-CZ" b="1" dirty="0"/>
              <a:t>určováno rovnováhou deterministických procesů </a:t>
            </a:r>
            <a:r>
              <a:rPr lang="cs-CZ" dirty="0"/>
              <a:t>(např. procesů založených na nikách, jako jsou kompetitivní interakce mezi druhy) a </a:t>
            </a:r>
            <a:r>
              <a:rPr lang="cs-CZ" b="1" dirty="0"/>
              <a:t>stochastických procesů založených na </a:t>
            </a:r>
            <a:r>
              <a:rPr lang="cs-CZ" b="1" dirty="0" smtClean="0"/>
              <a:t>šíření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 smtClean="0"/>
              <a:t>Tyto ekologické koncepty </a:t>
            </a:r>
            <a:r>
              <a:rPr lang="cs-CZ" dirty="0"/>
              <a:t>mohou být aplikovány na </a:t>
            </a:r>
            <a:r>
              <a:rPr lang="cs-CZ" dirty="0" smtClean="0"/>
              <a:t>procesy sestavování </a:t>
            </a:r>
            <a:r>
              <a:rPr lang="cs-CZ" dirty="0"/>
              <a:t>a strukturu společenstev parazitů v hostiteli, kde </a:t>
            </a:r>
            <a:r>
              <a:rPr lang="cs-CZ" b="1" dirty="0"/>
              <a:t>interakce mezi druhy parazitů a mezi druhy parazitů a imunitním systémem hostitele lze považovat za strukturující síly založené na nikách a infekční události jsou podobné procesům založeným na </a:t>
            </a:r>
            <a:r>
              <a:rPr lang="cs-CZ" b="1" dirty="0" smtClean="0"/>
              <a:t>šíření</a:t>
            </a:r>
            <a:r>
              <a:rPr lang="cs-CZ" dirty="0"/>
              <a:t>.</a:t>
            </a:r>
          </a:p>
          <a:p>
            <a:r>
              <a:rPr lang="cs-CZ" dirty="0" smtClean="0"/>
              <a:t>Rozpoznání a pochopení, </a:t>
            </a:r>
            <a:r>
              <a:rPr lang="cs-CZ" dirty="0"/>
              <a:t>jak tyto procesy interagují a </a:t>
            </a:r>
            <a:r>
              <a:rPr lang="cs-CZ" b="1" dirty="0"/>
              <a:t>který z nich je za různých okolností dominantní</a:t>
            </a:r>
            <a:r>
              <a:rPr lang="cs-CZ" dirty="0"/>
              <a:t>, je důležité pro určení, zda by se </a:t>
            </a:r>
            <a:r>
              <a:rPr lang="cs-CZ" b="1" dirty="0"/>
              <a:t>strategie řízení parazitů měly zaměřit na "šíření", </a:t>
            </a:r>
            <a:r>
              <a:rPr lang="cs-CZ" b="1" dirty="0" smtClean="0"/>
              <a:t>procesu </a:t>
            </a:r>
            <a:r>
              <a:rPr lang="cs-CZ" b="1" dirty="0"/>
              <a:t>infekce</a:t>
            </a:r>
            <a:r>
              <a:rPr lang="cs-CZ" dirty="0"/>
              <a:t>, nebo se </a:t>
            </a:r>
            <a:r>
              <a:rPr lang="cs-CZ" b="1" dirty="0"/>
              <a:t>pokusit manipulovat s jednotlivými druhy parazitů prostřednictvím léčby a/nebo složek imunitní odpovědi prostřednictvím očkování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09421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325" y="261761"/>
            <a:ext cx="10515600" cy="86732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800" b="1" dirty="0" smtClean="0"/>
              <a:t>Lokální </a:t>
            </a:r>
            <a:r>
              <a:rPr lang="cs-CZ" sz="3800" b="1" dirty="0"/>
              <a:t>versus globální interakce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43770"/>
            <a:ext cx="10515600" cy="483319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Oddělená </a:t>
            </a:r>
            <a:r>
              <a:rPr lang="cs-CZ" b="1" dirty="0" smtClean="0"/>
              <a:t>stanoviště (prostorové niky</a:t>
            </a:r>
            <a:r>
              <a:rPr lang="cs-CZ" dirty="0" smtClean="0"/>
              <a:t>) </a:t>
            </a:r>
            <a:r>
              <a:rPr lang="cs-CZ" dirty="0"/>
              <a:t>v rámci ekosystému mohou být </a:t>
            </a:r>
            <a:r>
              <a:rPr lang="cs-CZ" b="1" dirty="0" smtClean="0"/>
              <a:t>propojeny </a:t>
            </a:r>
            <a:r>
              <a:rPr lang="cs-CZ" b="1" dirty="0"/>
              <a:t>tokem energie a živin</a:t>
            </a:r>
            <a:r>
              <a:rPr lang="cs-CZ" dirty="0"/>
              <a:t>. Stanoviště v hostiteli jsou vnitřně propojena, protože jsou </a:t>
            </a:r>
            <a:r>
              <a:rPr lang="cs-CZ" b="1" dirty="0"/>
              <a:t>všechna součástí jednoho organismu</a:t>
            </a:r>
            <a:r>
              <a:rPr lang="cs-CZ" dirty="0"/>
              <a:t>. Stejně jako </a:t>
            </a:r>
            <a:r>
              <a:rPr lang="cs-CZ" dirty="0" smtClean="0"/>
              <a:t>organismy volně žijící v ekosystémech.</a:t>
            </a:r>
            <a:endParaRPr lang="cs-CZ" dirty="0"/>
          </a:p>
          <a:p>
            <a:r>
              <a:rPr lang="cs-CZ" dirty="0"/>
              <a:t>E</a:t>
            </a:r>
            <a:r>
              <a:rPr lang="cs-CZ" dirty="0" smtClean="0"/>
              <a:t>xistuje </a:t>
            </a:r>
            <a:r>
              <a:rPr lang="cs-CZ" b="1" dirty="0"/>
              <a:t>vysoký stupeň </a:t>
            </a:r>
            <a:r>
              <a:rPr lang="cs-CZ" b="1" dirty="0" err="1"/>
              <a:t>kompartmentalizace</a:t>
            </a:r>
            <a:r>
              <a:rPr lang="cs-CZ" b="1" dirty="0"/>
              <a:t> v místech infekce </a:t>
            </a:r>
            <a:r>
              <a:rPr lang="cs-CZ" dirty="0"/>
              <a:t>v jednotlivých hostitelích a v </a:t>
            </a:r>
            <a:r>
              <a:rPr lang="cs-CZ" b="1" dirty="0"/>
              <a:t>lokalizaci imunitních odpovědí </a:t>
            </a:r>
            <a:r>
              <a:rPr lang="cs-CZ" dirty="0"/>
              <a:t>hostitele na </a:t>
            </a:r>
            <a:r>
              <a:rPr lang="cs-CZ" dirty="0" smtClean="0"/>
              <a:t>infekci.</a:t>
            </a:r>
            <a:endParaRPr lang="cs-CZ" dirty="0"/>
          </a:p>
          <a:p>
            <a:r>
              <a:rPr lang="cs-CZ" b="1" dirty="0" smtClean="0"/>
              <a:t>Infekce </a:t>
            </a:r>
            <a:r>
              <a:rPr lang="cs-CZ" b="1" dirty="0"/>
              <a:t>jedním druhem parazita tedy nemusí nutně ovlivnit jiný, a to ani v rámci stejného hostitele</a:t>
            </a:r>
            <a:r>
              <a:rPr lang="cs-CZ" dirty="0"/>
              <a:t>. Analýza lidské </a:t>
            </a:r>
            <a:r>
              <a:rPr lang="cs-CZ" dirty="0" err="1"/>
              <a:t>koinfekční</a:t>
            </a:r>
            <a:r>
              <a:rPr lang="cs-CZ" dirty="0"/>
              <a:t> sítě ukázala husté shluky úzce interagujících parazitů a lokalizovaných imunitních složek, organizovaných </a:t>
            </a:r>
            <a:r>
              <a:rPr lang="cs-CZ" b="1" dirty="0"/>
              <a:t>kolem specifických a relativně diskrétních stanovišť</a:t>
            </a:r>
            <a:r>
              <a:rPr lang="cs-CZ" dirty="0"/>
              <a:t> (tj. orgánů nebo orgánových systémů) v těle hostitele. </a:t>
            </a:r>
            <a:endParaRPr lang="cs-CZ" dirty="0" smtClean="0"/>
          </a:p>
          <a:p>
            <a:r>
              <a:rPr lang="cs-CZ" dirty="0" smtClean="0"/>
              <a:t>Zajímavé </a:t>
            </a:r>
            <a:r>
              <a:rPr lang="cs-CZ" dirty="0"/>
              <a:t>je, že </a:t>
            </a:r>
            <a:r>
              <a:rPr lang="cs-CZ" b="1" dirty="0"/>
              <a:t>paraziti s širšími interakcemi </a:t>
            </a:r>
            <a:r>
              <a:rPr lang="cs-CZ" dirty="0"/>
              <a:t>(tj. těmi, které se vyskytují mezi stanovišti) byli </a:t>
            </a:r>
            <a:r>
              <a:rPr lang="cs-CZ" b="1" dirty="0"/>
              <a:t>častěji spojeni sdílenými imunitními </a:t>
            </a:r>
            <a:r>
              <a:rPr lang="cs-CZ" b="1" dirty="0" smtClean="0"/>
              <a:t>odpověďmi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b="1" dirty="0" smtClean="0"/>
              <a:t>Interakce </a:t>
            </a:r>
            <a:r>
              <a:rPr lang="cs-CZ" b="1" dirty="0"/>
              <a:t>mezi parazity proto mohou být nejpravděpodobnější v rámci stanovišť (tj. v prostoru nebo na místních zdrojích</a:t>
            </a:r>
            <a:r>
              <a:rPr lang="cs-CZ" dirty="0"/>
              <a:t>), zatímco </a:t>
            </a:r>
            <a:r>
              <a:rPr lang="cs-CZ" b="1" dirty="0"/>
              <a:t>interakce mezi stanovišti se mohou vyskytovat pouze prostřednictvím systémových mechanismů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70637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421" y="214051"/>
            <a:ext cx="10515600" cy="81961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Organismus hostitele jako ekosystém/habitat</a:t>
            </a:r>
            <a:endParaRPr lang="cs-CZ" sz="3800" b="1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12" y="1152939"/>
            <a:ext cx="11774817" cy="481053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94985" y="1574354"/>
            <a:ext cx="1734177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    Proniká do buněk</a:t>
            </a:r>
          </a:p>
          <a:p>
            <a:pPr algn="ctr"/>
            <a:r>
              <a:rPr lang="cs-CZ" sz="1400" dirty="0"/>
              <a:t>t</a:t>
            </a:r>
            <a:r>
              <a:rPr lang="cs-CZ" sz="1400" dirty="0" smtClean="0"/>
              <a:t>enkého střeva  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38334" y="4167805"/>
            <a:ext cx="1553508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Proniká do </a:t>
            </a:r>
          </a:p>
          <a:p>
            <a:pPr algn="ctr"/>
            <a:r>
              <a:rPr lang="cs-CZ" sz="1400" dirty="0"/>
              <a:t>b</a:t>
            </a:r>
            <a:r>
              <a:rPr lang="cs-CZ" sz="1400" dirty="0" smtClean="0"/>
              <a:t>uněk tenkého </a:t>
            </a:r>
          </a:p>
          <a:p>
            <a:pPr algn="ctr"/>
            <a:r>
              <a:rPr lang="cs-CZ" sz="1400" dirty="0" smtClean="0"/>
              <a:t>střeva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65793" y="1456404"/>
            <a:ext cx="139461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Hlavní zdroj</a:t>
            </a:r>
          </a:p>
          <a:p>
            <a:pPr algn="ctr"/>
            <a:r>
              <a:rPr lang="cs-CZ" sz="1400" dirty="0" smtClean="0"/>
              <a:t>epiteliální buňky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04000" y="4439471"/>
            <a:ext cx="1741631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Hlavní zdroj</a:t>
            </a:r>
          </a:p>
          <a:p>
            <a:pPr algn="ctr"/>
            <a:r>
              <a:rPr lang="cs-CZ" sz="1400" dirty="0" smtClean="0"/>
              <a:t>Infikované epiteliální </a:t>
            </a:r>
          </a:p>
          <a:p>
            <a:pPr algn="ctr"/>
            <a:r>
              <a:rPr lang="cs-CZ" sz="1400" dirty="0" smtClean="0"/>
              <a:t>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094190" y="1314608"/>
            <a:ext cx="1602939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   Infekce přetrvává </a:t>
            </a:r>
          </a:p>
          <a:p>
            <a:pPr algn="ctr"/>
            <a:r>
              <a:rPr lang="cs-CZ" sz="1400" dirty="0" smtClean="0"/>
              <a:t>dlouho; časté</a:t>
            </a:r>
          </a:p>
          <a:p>
            <a:pPr algn="ctr"/>
            <a:r>
              <a:rPr lang="cs-CZ" sz="1400" dirty="0" smtClean="0"/>
              <a:t> jsou reinfekce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85720" y="4894023"/>
            <a:ext cx="198400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500" dirty="0" smtClean="0"/>
              <a:t>Napadení H. </a:t>
            </a:r>
            <a:r>
              <a:rPr lang="cs-CZ" sz="1500" dirty="0" err="1" smtClean="0"/>
              <a:t>polygyrus</a:t>
            </a:r>
            <a:r>
              <a:rPr lang="cs-CZ" sz="1500" dirty="0" smtClean="0"/>
              <a:t> </a:t>
            </a:r>
          </a:p>
          <a:p>
            <a:pPr algn="ctr"/>
            <a:r>
              <a:rPr lang="cs-CZ" sz="1500" dirty="0" smtClean="0"/>
              <a:t>nižší; avšak replikace </a:t>
            </a:r>
          </a:p>
          <a:p>
            <a:pPr algn="ctr"/>
            <a:r>
              <a:rPr lang="cs-CZ" sz="1500" dirty="0" smtClean="0"/>
              <a:t>může být větší,</a:t>
            </a:r>
          </a:p>
          <a:p>
            <a:pPr algn="ctr"/>
            <a:r>
              <a:rPr lang="cs-CZ" sz="1500" dirty="0" smtClean="0"/>
              <a:t> než u single infekce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185337" y="1993122"/>
            <a:ext cx="2256643" cy="12464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500" dirty="0" smtClean="0"/>
              <a:t>Lokální tvorba makrofágů, </a:t>
            </a:r>
          </a:p>
          <a:p>
            <a:pPr algn="ctr"/>
            <a:r>
              <a:rPr lang="cs-CZ" sz="1500" dirty="0" smtClean="0"/>
              <a:t>typu 2T-helper buněk </a:t>
            </a:r>
          </a:p>
          <a:p>
            <a:pPr algn="ctr"/>
            <a:r>
              <a:rPr lang="cs-CZ" sz="1500" dirty="0" smtClean="0"/>
              <a:t>(Th2);všeobecná cirkulace </a:t>
            </a:r>
          </a:p>
          <a:p>
            <a:pPr algn="ctr"/>
            <a:r>
              <a:rPr lang="cs-CZ" sz="1500" dirty="0" smtClean="0"/>
              <a:t>anti-zánětlivých </a:t>
            </a:r>
          </a:p>
          <a:p>
            <a:pPr algn="ctr"/>
            <a:r>
              <a:rPr lang="cs-CZ" sz="1500" dirty="0" err="1" smtClean="0"/>
              <a:t>cytokinů</a:t>
            </a:r>
            <a:endParaRPr lang="cs-CZ" sz="1500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6844257" y="4260567"/>
            <a:ext cx="2038763" cy="12464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500" dirty="0" smtClean="0"/>
              <a:t>Lokální odpověď, </a:t>
            </a:r>
          </a:p>
          <a:p>
            <a:pPr algn="ctr"/>
            <a:r>
              <a:rPr lang="cs-CZ" sz="1500" dirty="0" smtClean="0"/>
              <a:t>Th1 a Th17 je nižší než </a:t>
            </a:r>
          </a:p>
          <a:p>
            <a:pPr algn="ctr"/>
            <a:r>
              <a:rPr lang="cs-CZ" sz="1500" dirty="0" smtClean="0"/>
              <a:t>u single infekce. Možný </a:t>
            </a:r>
          </a:p>
          <a:p>
            <a:pPr algn="ctr"/>
            <a:r>
              <a:rPr lang="cs-CZ" sz="1500" dirty="0" smtClean="0"/>
              <a:t>vznik kompromisu </a:t>
            </a:r>
          </a:p>
          <a:p>
            <a:pPr algn="ctr"/>
            <a:r>
              <a:rPr lang="cs-CZ" sz="1500" dirty="0" smtClean="0"/>
              <a:t>s imunitním systémem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310280" y="2708746"/>
            <a:ext cx="3501664" cy="1477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 smtClean="0"/>
              <a:t>Vysoký stupeň </a:t>
            </a:r>
            <a:r>
              <a:rPr lang="cs-CZ" b="1" dirty="0" err="1" smtClean="0"/>
              <a:t>kompetice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    mezi parazity o prostor a zdroje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 smtClean="0"/>
              <a:t>Tkáně GI traktu poškozeny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 smtClean="0"/>
              <a:t>Stabilní abundance  obou  </a:t>
            </a:r>
          </a:p>
          <a:p>
            <a:r>
              <a:rPr lang="cs-CZ" b="1" dirty="0" smtClean="0"/>
              <a:t>    druhů parazitů</a:t>
            </a: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838200" y="285612"/>
            <a:ext cx="10515600" cy="1169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000" i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59028" y="6066847"/>
            <a:ext cx="1208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Nejdříve začne infekce helmintem </a:t>
            </a:r>
            <a:r>
              <a:rPr lang="cs-CZ" sz="1600" b="1" i="1" dirty="0" err="1" smtClean="0"/>
              <a:t>H.polygyrus</a:t>
            </a:r>
            <a:r>
              <a:rPr lang="cs-CZ" sz="1600" i="1" dirty="0" smtClean="0"/>
              <a:t> </a:t>
            </a:r>
            <a:r>
              <a:rPr lang="cs-CZ" sz="1600" dirty="0" smtClean="0"/>
              <a:t>a pak </a:t>
            </a:r>
            <a:r>
              <a:rPr lang="cs-CZ" sz="1600" dirty="0" err="1" smtClean="0"/>
              <a:t>nasleduje</a:t>
            </a:r>
            <a:r>
              <a:rPr lang="cs-CZ" sz="1600" dirty="0" smtClean="0"/>
              <a:t> kokcidie </a:t>
            </a:r>
            <a:r>
              <a:rPr lang="cs-CZ" sz="1600" b="1" i="1" dirty="0" err="1" smtClean="0"/>
              <a:t>E.hungaryensis</a:t>
            </a:r>
            <a:r>
              <a:rPr lang="cs-CZ" sz="1600" dirty="0" smtClean="0"/>
              <a:t>, oba paraziti sdílejí prostor, zdroje jsou udržovány v konstantním množství a mají vliv na imunitní odpověď. Oba druhy si silně konkurují a mohou velice negativně působit na organismus hostitele.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00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64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 je jedinečný typ ekosystému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97751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Hostitel je jedinečný typ ekosystému, který </a:t>
            </a:r>
            <a:r>
              <a:rPr lang="cs-CZ" b="1" dirty="0"/>
              <a:t>může přímo i nepřímo konkurovat druhům, které v něm žijí</a:t>
            </a:r>
            <a:r>
              <a:rPr lang="cs-CZ" dirty="0"/>
              <a:t>, protože je </a:t>
            </a:r>
            <a:r>
              <a:rPr lang="cs-CZ" b="1" dirty="0"/>
              <a:t>zároveň prostředím, zdrojem a predátorem parazitů. </a:t>
            </a:r>
            <a:endParaRPr lang="cs-CZ" b="1" dirty="0" smtClean="0"/>
          </a:p>
          <a:p>
            <a:r>
              <a:rPr lang="cs-CZ" dirty="0" smtClean="0"/>
              <a:t>To </a:t>
            </a:r>
            <a:r>
              <a:rPr lang="cs-CZ" dirty="0"/>
              <a:t>vede k široké škále potenciálních výsledků pro stav hostitele a komunitu parazitů v hostiteli. </a:t>
            </a:r>
            <a:r>
              <a:rPr lang="cs-CZ" b="1" dirty="0"/>
              <a:t>Výskyt a síla interakcí parazit-hostitel a parazit-parazit jsou do značné míry určeny umístěním, úrovní místních zdrojů a lokalizovanými imunitními odpověďmi. </a:t>
            </a:r>
            <a:endParaRPr lang="cs-CZ" b="1" dirty="0" smtClean="0"/>
          </a:p>
          <a:p>
            <a:r>
              <a:rPr lang="cs-CZ" dirty="0" smtClean="0"/>
              <a:t>Hostitelé již nestačí </a:t>
            </a:r>
            <a:r>
              <a:rPr lang="cs-CZ" dirty="0"/>
              <a:t>považovat </a:t>
            </a:r>
            <a:r>
              <a:rPr lang="cs-CZ" dirty="0" smtClean="0"/>
              <a:t>za hostitele </a:t>
            </a:r>
            <a:r>
              <a:rPr lang="cs-CZ" dirty="0"/>
              <a:t>pouze za "shodné"; Místo toho je nezbytné </a:t>
            </a:r>
            <a:r>
              <a:rPr lang="cs-CZ" b="1" dirty="0"/>
              <a:t>zvážit identitu parazitů</a:t>
            </a:r>
            <a:r>
              <a:rPr lang="cs-CZ" dirty="0"/>
              <a:t>, kde se tyto </a:t>
            </a:r>
            <a:r>
              <a:rPr lang="cs-CZ" dirty="0" err="1"/>
              <a:t>koinfekce</a:t>
            </a:r>
            <a:r>
              <a:rPr lang="cs-CZ" dirty="0"/>
              <a:t> vyskytují a </a:t>
            </a:r>
            <a:r>
              <a:rPr lang="cs-CZ" b="1" dirty="0"/>
              <a:t>prostřednictvím jakého potenciálního mechanismu mohou interagovat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Domníváme </a:t>
            </a:r>
            <a:r>
              <a:rPr lang="cs-CZ" dirty="0"/>
              <a:t>se, že ekologie ekosystémů nám poskytuje mnoho nástrojů a konceptů nezbytných ke </a:t>
            </a:r>
            <a:r>
              <a:rPr lang="cs-CZ" b="1" dirty="0"/>
              <a:t>zlepšení naší schopnosti měřit a posuzovat, jak paraziti ovlivňují hostitele,</a:t>
            </a:r>
            <a:r>
              <a:rPr lang="cs-CZ" dirty="0"/>
              <a:t> což potenciálně vede k lepším individuálním předpovědím a léčbě onemocnění.</a:t>
            </a:r>
          </a:p>
        </p:txBody>
      </p:sp>
    </p:spTree>
    <p:extLst>
      <p:ext uri="{BB962C8B-B14F-4D97-AF65-F5344CB8AC3E}">
        <p14:creationId xmlns:p14="http://schemas.microsoft.com/office/powerpoint/2010/main" val="30890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800" b="1" dirty="0" smtClean="0"/>
              <a:t>Paraziti a </a:t>
            </a:r>
            <a:r>
              <a:rPr lang="cs-CZ" sz="3800" b="1" dirty="0" err="1" smtClean="0"/>
              <a:t>mikrobiom</a:t>
            </a:r>
            <a:endParaRPr lang="cs-CZ" sz="3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8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025"/>
            <a:ext cx="10515600" cy="922985"/>
          </a:xfrm>
        </p:spPr>
        <p:txBody>
          <a:bodyPr>
            <a:normAutofit/>
          </a:bodyPr>
          <a:lstStyle/>
          <a:p>
            <a:pPr algn="ctr"/>
            <a:r>
              <a:rPr lang="pl-PL" sz="3800" b="1" dirty="0" smtClean="0"/>
              <a:t>Lidé</a:t>
            </a:r>
            <a:r>
              <a:rPr lang="pl-PL" sz="3800" b="1" dirty="0"/>
              <a:t>, jejich genom a diverzita jejich symbiontů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8099" y="1208596"/>
            <a:ext cx="11510176" cy="554205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Lidé, </a:t>
            </a:r>
            <a:r>
              <a:rPr lang="cs-CZ" dirty="0" smtClean="0"/>
              <a:t>jsou</a:t>
            </a:r>
            <a:r>
              <a:rPr lang="cs-CZ" dirty="0"/>
              <a:t> </a:t>
            </a:r>
            <a:r>
              <a:rPr lang="cs-CZ" dirty="0" smtClean="0"/>
              <a:t>často považováni </a:t>
            </a:r>
            <a:r>
              <a:rPr lang="cs-CZ" dirty="0"/>
              <a:t>za </a:t>
            </a:r>
            <a:r>
              <a:rPr lang="cs-CZ" b="1" dirty="0" smtClean="0"/>
              <a:t>vrchol a ztělesnění evoluce</a:t>
            </a:r>
            <a:r>
              <a:rPr lang="cs-CZ" dirty="0"/>
              <a:t>;</a:t>
            </a:r>
            <a:r>
              <a:rPr lang="cs-CZ" dirty="0" smtClean="0"/>
              <a:t> </a:t>
            </a:r>
            <a:r>
              <a:rPr lang="cs-CZ" b="1" dirty="0"/>
              <a:t>nemohou </a:t>
            </a:r>
            <a:r>
              <a:rPr lang="cs-CZ" b="1" dirty="0" smtClean="0"/>
              <a:t>však žít </a:t>
            </a:r>
            <a:r>
              <a:rPr lang="cs-CZ" b="1" dirty="0"/>
              <a:t>sami, tedy bez symbiontů</a:t>
            </a:r>
            <a:r>
              <a:rPr lang="cs-CZ" dirty="0"/>
              <a:t>, kteří jsou s nimi </a:t>
            </a:r>
            <a:r>
              <a:rPr lang="cs-CZ" dirty="0" smtClean="0"/>
              <a:t>spojeni</a:t>
            </a:r>
            <a:r>
              <a:rPr lang="cs-CZ" dirty="0"/>
              <a:t> </a:t>
            </a:r>
            <a:r>
              <a:rPr lang="cs-CZ" dirty="0" smtClean="0"/>
              <a:t>!</a:t>
            </a:r>
          </a:p>
          <a:p>
            <a:r>
              <a:rPr lang="cs-CZ" dirty="0" smtClean="0"/>
              <a:t>Obecně </a:t>
            </a:r>
            <a:r>
              <a:rPr lang="cs-CZ" dirty="0"/>
              <a:t>platí, že eukaryotický organismus </a:t>
            </a:r>
            <a:r>
              <a:rPr lang="cs-CZ" b="1" dirty="0"/>
              <a:t>nelze považovat za autonomní bez přispění velkého množství organismů</a:t>
            </a:r>
            <a:r>
              <a:rPr lang="cs-CZ" dirty="0"/>
              <a:t>, které jsou definovány jako jeho </a:t>
            </a:r>
            <a:r>
              <a:rPr lang="cs-CZ" b="1" dirty="0" err="1"/>
              <a:t>mikrobiom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b="1" dirty="0" smtClean="0"/>
              <a:t>90 </a:t>
            </a:r>
            <a:r>
              <a:rPr lang="cs-CZ" b="1" dirty="0"/>
              <a:t>% buněk </a:t>
            </a:r>
            <a:r>
              <a:rPr lang="cs-CZ" dirty="0"/>
              <a:t>v lidském těle jsou </a:t>
            </a:r>
            <a:r>
              <a:rPr lang="cs-CZ" b="1" dirty="0"/>
              <a:t>bakterie, houby, prvoci</a:t>
            </a:r>
            <a:r>
              <a:rPr lang="cs-CZ" dirty="0"/>
              <a:t> (tj. nelidské buňky). </a:t>
            </a:r>
            <a:endParaRPr lang="cs-CZ" dirty="0" smtClean="0"/>
          </a:p>
          <a:p>
            <a:r>
              <a:rPr lang="cs-CZ" b="1" dirty="0" smtClean="0"/>
              <a:t>Současný </a:t>
            </a:r>
            <a:r>
              <a:rPr lang="cs-CZ" b="1" dirty="0"/>
              <a:t>odhad lidského </a:t>
            </a:r>
            <a:r>
              <a:rPr lang="cs-CZ" b="1" dirty="0" err="1"/>
              <a:t>mikrobiomu</a:t>
            </a:r>
            <a:r>
              <a:rPr lang="cs-CZ" b="1" dirty="0"/>
              <a:t> </a:t>
            </a:r>
            <a:r>
              <a:rPr lang="cs-CZ" dirty="0"/>
              <a:t>(tj. organismů, které žijí na </a:t>
            </a:r>
            <a:r>
              <a:rPr lang="cs-CZ" b="1" i="1" dirty="0"/>
              <a:t>Homo sapiens</a:t>
            </a:r>
            <a:r>
              <a:rPr lang="cs-CZ" dirty="0"/>
              <a:t> nebo uvnitř něj) </a:t>
            </a:r>
            <a:r>
              <a:rPr lang="cs-CZ" b="1" dirty="0"/>
              <a:t>překračuje desetinásobně počet somatických a zárodečných buněk jedince</a:t>
            </a:r>
            <a:r>
              <a:rPr lang="cs-CZ" dirty="0"/>
              <a:t> (</a:t>
            </a:r>
            <a:r>
              <a:rPr lang="cs-CZ" i="1" dirty="0" err="1"/>
              <a:t>Turnbaugh</a:t>
            </a:r>
            <a:r>
              <a:rPr lang="cs-CZ" i="1" dirty="0"/>
              <a:t> et al., 2007</a:t>
            </a:r>
            <a:r>
              <a:rPr lang="cs-CZ" dirty="0"/>
              <a:t>). </a:t>
            </a:r>
            <a:endParaRPr lang="cs-CZ" dirty="0" smtClean="0"/>
          </a:p>
          <a:p>
            <a:r>
              <a:rPr lang="cs-CZ" dirty="0" smtClean="0"/>
              <a:t>Pokud </a:t>
            </a:r>
            <a:r>
              <a:rPr lang="cs-CZ" dirty="0"/>
              <a:t>vezmeme v úvahu </a:t>
            </a:r>
            <a:r>
              <a:rPr lang="cs-CZ" b="1" dirty="0"/>
              <a:t>pouze lidské střevo</a:t>
            </a:r>
            <a:r>
              <a:rPr lang="cs-CZ" dirty="0"/>
              <a:t>, obsahuje v průměru </a:t>
            </a:r>
            <a:r>
              <a:rPr lang="cs-CZ" b="1" dirty="0"/>
              <a:t>40 000 druhů bakterií </a:t>
            </a:r>
            <a:r>
              <a:rPr lang="cs-CZ" dirty="0"/>
              <a:t>(Frank a Pace, 2008) a </a:t>
            </a:r>
            <a:r>
              <a:rPr lang="cs-CZ" b="1" dirty="0"/>
              <a:t>9 milionů unikátních bakteriálních </a:t>
            </a:r>
            <a:r>
              <a:rPr lang="cs-CZ" b="1" dirty="0" smtClean="0"/>
              <a:t>genů</a:t>
            </a:r>
            <a:r>
              <a:rPr lang="cs-CZ" b="1" dirty="0"/>
              <a:t> </a:t>
            </a:r>
            <a:r>
              <a:rPr lang="cs-CZ" dirty="0" smtClean="0"/>
              <a:t>(</a:t>
            </a:r>
            <a:r>
              <a:rPr lang="cs-CZ" dirty="0" err="1"/>
              <a:t>Yang</a:t>
            </a:r>
            <a:r>
              <a:rPr lang="cs-CZ" dirty="0"/>
              <a:t> et al., 2009</a:t>
            </a:r>
            <a:r>
              <a:rPr lang="cs-CZ" dirty="0" smtClean="0"/>
              <a:t>). </a:t>
            </a:r>
          </a:p>
          <a:p>
            <a:r>
              <a:rPr lang="cs-CZ" b="1" dirty="0" smtClean="0"/>
              <a:t>Nesmírnost </a:t>
            </a:r>
            <a:r>
              <a:rPr lang="cs-CZ" b="1" dirty="0"/>
              <a:t>této genové rozmanitosti </a:t>
            </a:r>
            <a:r>
              <a:rPr lang="cs-CZ" dirty="0"/>
              <a:t>lze lépe ocenit ve </a:t>
            </a:r>
            <a:r>
              <a:rPr lang="cs-CZ" b="1" dirty="0"/>
              <a:t>srovnání s 23 000 geny, které tvoří lidský </a:t>
            </a:r>
            <a:r>
              <a:rPr lang="cs-CZ" b="1" dirty="0" smtClean="0"/>
              <a:t>geno</a:t>
            </a:r>
            <a:r>
              <a:rPr lang="cs-CZ" b="1" dirty="0"/>
              <a:t>m</a:t>
            </a:r>
            <a:r>
              <a:rPr lang="cs-CZ" b="1" dirty="0" smtClean="0"/>
              <a:t>.</a:t>
            </a:r>
            <a:r>
              <a:rPr lang="cs-CZ" b="1" dirty="0"/>
              <a:t> </a:t>
            </a:r>
            <a:endParaRPr lang="cs-CZ" b="1" dirty="0" smtClean="0"/>
          </a:p>
          <a:p>
            <a:r>
              <a:rPr lang="cs-CZ" b="1" dirty="0" smtClean="0"/>
              <a:t>Dosud </a:t>
            </a:r>
            <a:r>
              <a:rPr lang="cs-CZ" b="1" dirty="0"/>
              <a:t>však bylo charakterizováno nanejvýš 1 % lidského </a:t>
            </a:r>
            <a:r>
              <a:rPr lang="cs-CZ" b="1" dirty="0" err="1"/>
              <a:t>mikrobiomu</a:t>
            </a:r>
            <a:r>
              <a:rPr lang="cs-CZ" b="1" dirty="0"/>
              <a:t> </a:t>
            </a:r>
            <a:r>
              <a:rPr lang="cs-CZ" dirty="0"/>
              <a:t>(Marcy et al., </a:t>
            </a:r>
            <a:r>
              <a:rPr lang="cs-CZ" dirty="0" smtClean="0"/>
              <a:t>2007</a:t>
            </a:r>
            <a:r>
              <a:rPr lang="cs-CZ" dirty="0"/>
              <a:t>)</a:t>
            </a:r>
            <a:r>
              <a:rPr lang="cs-CZ" dirty="0" smtClean="0"/>
              <a:t>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621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420"/>
            <a:ext cx="10515600" cy="1225136"/>
          </a:xfrm>
        </p:spPr>
        <p:txBody>
          <a:bodyPr>
            <a:normAutofit/>
          </a:bodyPr>
          <a:lstStyle/>
          <a:p>
            <a:pPr algn="ctr"/>
            <a:r>
              <a:rPr lang="pl-PL" sz="3800" b="1" dirty="0" smtClean="0"/>
              <a:t>Člověk jako superorganismus</a:t>
            </a:r>
            <a:endParaRPr lang="pl-PL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14311"/>
            <a:ext cx="10515600" cy="471829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Žádný organismus proto </a:t>
            </a:r>
            <a:r>
              <a:rPr lang="cs-CZ" b="1" dirty="0" smtClean="0"/>
              <a:t>nemůžeme </a:t>
            </a:r>
            <a:r>
              <a:rPr lang="cs-CZ" b="1" dirty="0"/>
              <a:t>považovat </a:t>
            </a:r>
            <a:r>
              <a:rPr lang="cs-CZ" b="1" dirty="0" smtClean="0"/>
              <a:t>za </a:t>
            </a:r>
            <a:r>
              <a:rPr lang="cs-CZ" b="1" dirty="0"/>
              <a:t>izolovaný</a:t>
            </a:r>
            <a:r>
              <a:rPr lang="cs-CZ" dirty="0"/>
              <a:t>, </a:t>
            </a:r>
            <a:r>
              <a:rPr lang="cs-CZ" dirty="0" smtClean="0"/>
              <a:t>a spíše bude moudré se smířit s faktem, že </a:t>
            </a:r>
            <a:r>
              <a:rPr lang="cs-CZ" dirty="0"/>
              <a:t>jsme všichni </a:t>
            </a:r>
            <a:r>
              <a:rPr lang="cs-CZ" dirty="0" smtClean="0"/>
              <a:t>v podstatě </a:t>
            </a:r>
            <a:r>
              <a:rPr lang="cs-CZ" b="1" dirty="0" err="1" smtClean="0"/>
              <a:t>superorganismy</a:t>
            </a:r>
            <a:r>
              <a:rPr lang="cs-CZ" dirty="0"/>
              <a:t>, jejichž </a:t>
            </a:r>
            <a:r>
              <a:rPr lang="cs-CZ" b="1" dirty="0"/>
              <a:t>metabolické funkce jsou výsledkem exprese mikroorganismů a lidských genů </a:t>
            </a:r>
            <a:r>
              <a:rPr lang="cs-CZ" dirty="0"/>
              <a:t>(Gill et al., 2006). </a:t>
            </a:r>
            <a:endParaRPr lang="cs-CZ" dirty="0" smtClean="0"/>
          </a:p>
          <a:p>
            <a:r>
              <a:rPr lang="cs-CZ" dirty="0" smtClean="0"/>
              <a:t>Jedním </a:t>
            </a:r>
            <a:r>
              <a:rPr lang="cs-CZ" dirty="0"/>
              <a:t>z nejnázornějších </a:t>
            </a:r>
            <a:r>
              <a:rPr lang="cs-CZ" b="1" dirty="0"/>
              <a:t>příkladů </a:t>
            </a:r>
            <a:r>
              <a:rPr lang="cs-CZ" b="1" dirty="0" smtClean="0"/>
              <a:t>může být </a:t>
            </a:r>
            <a:r>
              <a:rPr lang="cs-CZ" b="1" dirty="0"/>
              <a:t>střevní </a:t>
            </a:r>
            <a:r>
              <a:rPr lang="cs-CZ" b="1" dirty="0" err="1"/>
              <a:t>mikrobiota</a:t>
            </a:r>
            <a:r>
              <a:rPr lang="cs-CZ" b="1" dirty="0"/>
              <a:t>, nejhustší mikrobiální populace </a:t>
            </a:r>
            <a:r>
              <a:rPr lang="cs-CZ" dirty="0"/>
              <a:t>v lidském těle. </a:t>
            </a:r>
            <a:r>
              <a:rPr lang="cs-CZ" dirty="0" err="1"/>
              <a:t>Kovatcheva-Datchary</a:t>
            </a:r>
            <a:r>
              <a:rPr lang="cs-CZ" dirty="0"/>
              <a:t> et al. (2013) popisují tuto populaci jako </a:t>
            </a:r>
            <a:r>
              <a:rPr lang="cs-CZ" b="1" dirty="0"/>
              <a:t>samotný orgán, složený z 1000–1200 buněčných typů (druhů), které kódují 150krát více genů (</a:t>
            </a:r>
            <a:r>
              <a:rPr lang="cs-CZ" b="1" dirty="0" err="1"/>
              <a:t>mikrobiom</a:t>
            </a:r>
            <a:r>
              <a:rPr lang="cs-CZ" b="1" dirty="0"/>
              <a:t>), než máme ve vlastním genomu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b="1" dirty="0" err="1" smtClean="0"/>
              <a:t>Mikrobiom</a:t>
            </a:r>
            <a:r>
              <a:rPr lang="cs-CZ" b="1" dirty="0" smtClean="0"/>
              <a:t> tak hraje </a:t>
            </a:r>
            <a:r>
              <a:rPr lang="cs-CZ" b="1" dirty="0"/>
              <a:t>zásadní roli v lidském zdraví</a:t>
            </a:r>
            <a:r>
              <a:rPr lang="cs-CZ" dirty="0"/>
              <a:t>, protože se u něj vyvinuly specifické funkce, které </a:t>
            </a:r>
            <a:r>
              <a:rPr lang="cs-CZ" b="1" dirty="0"/>
              <a:t>doplňují lidský metabolismus a fyziologii</a:t>
            </a:r>
            <a:r>
              <a:rPr lang="cs-CZ" dirty="0"/>
              <a:t>. Například střevní bakterie se podílejí na </a:t>
            </a:r>
            <a:r>
              <a:rPr lang="cs-CZ" b="1" dirty="0"/>
              <a:t>produkci vitamínů, regulaci syntézy hormonů a zrání imunitního systému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5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665" y="150443"/>
            <a:ext cx="11043699" cy="97069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Člověk a jeho </a:t>
            </a:r>
            <a:r>
              <a:rPr lang="cs-CZ" sz="4200" b="1" dirty="0" err="1" smtClean="0"/>
              <a:t>mikrobiom</a:t>
            </a:r>
            <a:r>
              <a:rPr lang="cs-CZ" sz="4200" b="1" dirty="0" smtClean="0"/>
              <a:t>: 23 000 versus 9 000 000 genů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7170" name="Picture 2" descr="https://ars.els-cdn.com/content/image/1-s2.0-S1567134813003018-g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30" y="1273969"/>
            <a:ext cx="5201123" cy="472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64052" y="6194063"/>
            <a:ext cx="337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(Vzájemný poměr 1 : 391)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42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417" y="428735"/>
            <a:ext cx="11231880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/>
              <a:t>4. Rezervoárový hostitel (</a:t>
            </a:r>
            <a:r>
              <a:rPr lang="cs-CZ" sz="3800" b="1" dirty="0" err="1"/>
              <a:t>reservoir</a:t>
            </a:r>
            <a:r>
              <a:rPr lang="cs-CZ" sz="3800" b="1" dirty="0"/>
              <a:t> host) </a:t>
            </a:r>
            <a:r>
              <a:rPr lang="cs-CZ" sz="3100" dirty="0"/>
              <a:t>= hostitel, který představuje </a:t>
            </a:r>
            <a:r>
              <a:rPr lang="cs-CZ" sz="3100" b="1" cap="all" dirty="0"/>
              <a:t>zdroj nákazy </a:t>
            </a:r>
            <a:r>
              <a:rPr lang="cs-CZ" sz="3100" dirty="0"/>
              <a:t>parazitem pro ekosystém a který umožňuje cizopasníkovi přežívat i v podmínkách bez jiných vhodných hostitelů.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1" y="1870544"/>
            <a:ext cx="5130818" cy="45343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91" y="1810911"/>
            <a:ext cx="5368066" cy="453431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455093" y="6392855"/>
            <a:ext cx="346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Motolice</a:t>
            </a:r>
            <a:r>
              <a:rPr lang="cs-CZ" sz="2000" i="1" dirty="0"/>
              <a:t>: </a:t>
            </a:r>
            <a:r>
              <a:rPr lang="cs-CZ" sz="2000" i="1" dirty="0" err="1"/>
              <a:t>Schistosoma</a:t>
            </a:r>
            <a:r>
              <a:rPr lang="cs-CZ" sz="2000" i="1" dirty="0"/>
              <a:t> </a:t>
            </a:r>
            <a:r>
              <a:rPr lang="cs-CZ" sz="2000" i="1" dirty="0" err="1"/>
              <a:t>mansoni</a:t>
            </a:r>
            <a:endParaRPr lang="cs-CZ" sz="2000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27733" y="6401839"/>
            <a:ext cx="2858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Hlístice: </a:t>
            </a:r>
            <a:r>
              <a:rPr lang="cs-CZ" sz="2000" i="1" dirty="0" err="1"/>
              <a:t>Trichinela</a:t>
            </a:r>
            <a:r>
              <a:rPr lang="cs-CZ" sz="2000" i="1" dirty="0"/>
              <a:t> </a:t>
            </a:r>
            <a:r>
              <a:rPr lang="cs-CZ" sz="2000" i="1" dirty="0" err="1"/>
              <a:t>spiralis</a:t>
            </a:r>
            <a:endParaRPr lang="cs-CZ" sz="2000" i="1" dirty="0"/>
          </a:p>
        </p:txBody>
      </p:sp>
      <p:pic>
        <p:nvPicPr>
          <p:cNvPr id="15" name="Picture 2" descr="Trichinella spiralis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46" y="5600525"/>
            <a:ext cx="1449789" cy="11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valovec stočený – Seznam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47" y="4512988"/>
            <a:ext cx="1449788" cy="10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chistos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" y="2859110"/>
            <a:ext cx="928935" cy="10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660940" y="1854641"/>
            <a:ext cx="270344" cy="4547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1204713" y="1854642"/>
            <a:ext cx="270344" cy="2642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042991" y="5804455"/>
            <a:ext cx="460787" cy="500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7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4538"/>
            <a:ext cx="10515600" cy="110586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 smtClean="0"/>
              <a:t>Mikrobiom</a:t>
            </a:r>
            <a:r>
              <a:rPr lang="cs-CZ" sz="3800" b="1" dirty="0" smtClean="0"/>
              <a:t> – ekologické podmínky prostředí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5152445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1F1F1F"/>
                </a:solidFill>
              </a:rPr>
              <a:t>Pojem </a:t>
            </a:r>
            <a:r>
              <a:rPr lang="cs-CZ" b="1" dirty="0" err="1">
                <a:solidFill>
                  <a:srgbClr val="1F1F1F"/>
                </a:solidFill>
              </a:rPr>
              <a:t>mikrobiom</a:t>
            </a:r>
            <a:r>
              <a:rPr lang="cs-CZ" dirty="0">
                <a:solidFill>
                  <a:srgbClr val="1F1F1F"/>
                </a:solidFill>
              </a:rPr>
              <a:t> je vyjádřením ekologických podmínek prostředí (jako je </a:t>
            </a:r>
            <a:r>
              <a:rPr lang="cs-CZ" b="1" dirty="0">
                <a:solidFill>
                  <a:srgbClr val="1F1F1F"/>
                </a:solidFill>
              </a:rPr>
              <a:t>teplota, pH, obsah hormonů, lipidů a proteinů, vystavení UV záření, nepřítomnost světla, typ sliznice</a:t>
            </a:r>
            <a:r>
              <a:rPr lang="cs-CZ" dirty="0">
                <a:solidFill>
                  <a:srgbClr val="1F1F1F"/>
                </a:solidFill>
              </a:rPr>
              <a:t>...), na </a:t>
            </a:r>
            <a:r>
              <a:rPr lang="cs-CZ" dirty="0" smtClean="0">
                <a:solidFill>
                  <a:srgbClr val="1F1F1F"/>
                </a:solidFill>
              </a:rPr>
              <a:t>kterých </a:t>
            </a:r>
            <a:r>
              <a:rPr lang="cs-CZ" dirty="0">
                <a:solidFill>
                  <a:srgbClr val="1F1F1F"/>
                </a:solidFill>
              </a:rPr>
              <a:t>se podílejí </a:t>
            </a:r>
            <a:r>
              <a:rPr lang="cs-CZ" b="1" dirty="0">
                <a:solidFill>
                  <a:srgbClr val="1F1F1F"/>
                </a:solidFill>
              </a:rPr>
              <a:t>mikrobiální společenstva</a:t>
            </a:r>
            <a:r>
              <a:rPr lang="cs-CZ" dirty="0">
                <a:solidFill>
                  <a:srgbClr val="1F1F1F"/>
                </a:solidFill>
              </a:rPr>
              <a:t> (která jsou definována jako </a:t>
            </a:r>
            <a:r>
              <a:rPr lang="cs-CZ" b="1" dirty="0" err="1" smtClean="0">
                <a:solidFill>
                  <a:srgbClr val="1F1F1F"/>
                </a:solidFill>
              </a:rPr>
              <a:t>mikrobiota</a:t>
            </a:r>
            <a:r>
              <a:rPr lang="cs-CZ" dirty="0" smtClean="0">
                <a:solidFill>
                  <a:srgbClr val="1F1F1F"/>
                </a:solidFill>
              </a:rPr>
              <a:t> - </a:t>
            </a:r>
            <a:r>
              <a:rPr lang="cs-CZ" dirty="0">
                <a:solidFill>
                  <a:srgbClr val="1F1F1F"/>
                </a:solidFill>
              </a:rPr>
              <a:t>nebo </a:t>
            </a:r>
            <a:r>
              <a:rPr lang="cs-CZ" b="1" dirty="0">
                <a:solidFill>
                  <a:srgbClr val="1F1F1F"/>
                </a:solidFill>
              </a:rPr>
              <a:t>flóra</a:t>
            </a:r>
            <a:r>
              <a:rPr lang="cs-CZ" dirty="0">
                <a:solidFill>
                  <a:srgbClr val="1F1F1F"/>
                </a:solidFill>
              </a:rPr>
              <a:t>) </a:t>
            </a:r>
            <a:r>
              <a:rPr lang="cs-CZ" dirty="0" smtClean="0">
                <a:solidFill>
                  <a:srgbClr val="1F1F1F"/>
                </a:solidFill>
              </a:rPr>
              <a:t>a která budou </a:t>
            </a:r>
            <a:r>
              <a:rPr lang="cs-CZ" dirty="0">
                <a:solidFill>
                  <a:srgbClr val="1F1F1F"/>
                </a:solidFill>
              </a:rPr>
              <a:t>individuálně a/nebo kolektivně reagovat a které mohou </a:t>
            </a:r>
            <a:r>
              <a:rPr lang="cs-CZ" dirty="0" smtClean="0">
                <a:solidFill>
                  <a:srgbClr val="1F1F1F"/>
                </a:solidFill>
              </a:rPr>
              <a:t>být modifikovány a </a:t>
            </a:r>
            <a:r>
              <a:rPr lang="cs-CZ" dirty="0">
                <a:solidFill>
                  <a:srgbClr val="1F1F1F"/>
                </a:solidFill>
              </a:rPr>
              <a:t>nebo </a:t>
            </a:r>
            <a:r>
              <a:rPr lang="cs-CZ" dirty="0" smtClean="0">
                <a:solidFill>
                  <a:srgbClr val="1F1F1F"/>
                </a:solidFill>
              </a:rPr>
              <a:t>se mohou zachovat</a:t>
            </a:r>
            <a:r>
              <a:rPr lang="cs-CZ" dirty="0">
                <a:solidFill>
                  <a:srgbClr val="1F1F1F"/>
                </a:solidFill>
              </a:rPr>
              <a:t>. </a:t>
            </a:r>
          </a:p>
          <a:p>
            <a:r>
              <a:rPr lang="cs-CZ" b="1" dirty="0">
                <a:solidFill>
                  <a:srgbClr val="1F1F1F"/>
                </a:solidFill>
              </a:rPr>
              <a:t>M</a:t>
            </a:r>
            <a:r>
              <a:rPr lang="cs-CZ" b="1" dirty="0" smtClean="0">
                <a:solidFill>
                  <a:srgbClr val="1F1F1F"/>
                </a:solidFill>
              </a:rPr>
              <a:t>ikroorganismy </a:t>
            </a:r>
            <a:r>
              <a:rPr lang="cs-CZ" b="1" dirty="0">
                <a:solidFill>
                  <a:srgbClr val="1F1F1F"/>
                </a:solidFill>
              </a:rPr>
              <a:t>žijící na </a:t>
            </a:r>
            <a:r>
              <a:rPr lang="cs-CZ" b="1" dirty="0" smtClean="0">
                <a:solidFill>
                  <a:srgbClr val="1F1F1F"/>
                </a:solidFill>
              </a:rPr>
              <a:t>nebo v lidském těle  </a:t>
            </a:r>
            <a:r>
              <a:rPr lang="cs-CZ" dirty="0" smtClean="0">
                <a:solidFill>
                  <a:srgbClr val="1F1F1F"/>
                </a:solidFill>
              </a:rPr>
              <a:t>překračují svým </a:t>
            </a:r>
            <a:r>
              <a:rPr lang="cs-CZ" b="1" dirty="0" smtClean="0">
                <a:solidFill>
                  <a:srgbClr val="1F1F1F"/>
                </a:solidFill>
              </a:rPr>
              <a:t>počtem desetinásobek </a:t>
            </a:r>
            <a:r>
              <a:rPr lang="cs-CZ" b="1" dirty="0">
                <a:solidFill>
                  <a:srgbClr val="1F1F1F"/>
                </a:solidFill>
              </a:rPr>
              <a:t>počtu buněk, které tvoří lidské tělo. </a:t>
            </a:r>
            <a:r>
              <a:rPr lang="cs-CZ" dirty="0">
                <a:solidFill>
                  <a:srgbClr val="1F1F1F"/>
                </a:solidFill>
              </a:rPr>
              <a:t>V současné době je však </a:t>
            </a:r>
            <a:r>
              <a:rPr lang="cs-CZ" b="1" dirty="0">
                <a:solidFill>
                  <a:srgbClr val="1F1F1F"/>
                </a:solidFill>
              </a:rPr>
              <a:t>odkazováno pouze na 1 % z nich</a:t>
            </a:r>
            <a:r>
              <a:rPr lang="cs-CZ" dirty="0">
                <a:solidFill>
                  <a:srgbClr val="1F1F1F"/>
                </a:solidFill>
              </a:rPr>
              <a:t>. </a:t>
            </a:r>
            <a:r>
              <a:rPr lang="cs-CZ" b="1" dirty="0">
                <a:solidFill>
                  <a:srgbClr val="1F1F1F"/>
                </a:solidFill>
              </a:rPr>
              <a:t>Bakterie lidského těla představují miliony genů ve srovnání s 23 000 geny lidského genomu</a:t>
            </a:r>
            <a:r>
              <a:rPr lang="cs-CZ" dirty="0" smtClean="0">
                <a:solidFill>
                  <a:srgbClr val="1F1F1F"/>
                </a:solidFill>
              </a:rPr>
              <a:t>.</a:t>
            </a:r>
          </a:p>
          <a:p>
            <a:r>
              <a:rPr lang="cs-CZ" b="1" dirty="0" smtClean="0"/>
              <a:t>Narušení této přirozené rovnováhy </a:t>
            </a:r>
            <a:r>
              <a:rPr lang="cs-CZ" dirty="0" smtClean="0"/>
              <a:t>např. </a:t>
            </a:r>
            <a:r>
              <a:rPr lang="cs-CZ" b="1" dirty="0" smtClean="0"/>
              <a:t>imunosupresí </a:t>
            </a:r>
            <a:r>
              <a:rPr lang="cs-CZ" dirty="0" smtClean="0"/>
              <a:t>při použití některých </a:t>
            </a:r>
            <a:r>
              <a:rPr lang="cs-CZ" b="1" dirty="0" smtClean="0"/>
              <a:t>antibiotik</a:t>
            </a:r>
            <a:r>
              <a:rPr lang="cs-CZ" dirty="0" smtClean="0"/>
              <a:t> nebo při </a:t>
            </a:r>
            <a:r>
              <a:rPr lang="cs-CZ" b="1" dirty="0" smtClean="0"/>
              <a:t>poškození </a:t>
            </a:r>
            <a:r>
              <a:rPr lang="cs-CZ" b="1" dirty="0"/>
              <a:t>i</a:t>
            </a:r>
            <a:r>
              <a:rPr lang="cs-CZ" b="1" dirty="0" smtClean="0"/>
              <a:t>munity </a:t>
            </a:r>
            <a:r>
              <a:rPr lang="cs-CZ" dirty="0" smtClean="0"/>
              <a:t>může </a:t>
            </a:r>
            <a:r>
              <a:rPr lang="cs-CZ" dirty="0"/>
              <a:t>způsobit </a:t>
            </a:r>
            <a:r>
              <a:rPr lang="cs-CZ" b="1" dirty="0"/>
              <a:t>narušení </a:t>
            </a:r>
            <a:r>
              <a:rPr lang="cs-CZ" b="1" dirty="0" err="1"/>
              <a:t>mikrobioty</a:t>
            </a:r>
            <a:r>
              <a:rPr lang="cs-CZ" dirty="0"/>
              <a:t>, což </a:t>
            </a:r>
            <a:r>
              <a:rPr lang="cs-CZ" dirty="0" smtClean="0"/>
              <a:t>pak vede </a:t>
            </a:r>
            <a:r>
              <a:rPr lang="cs-CZ" dirty="0"/>
              <a:t>k poruchám podporujícím </a:t>
            </a:r>
            <a:r>
              <a:rPr lang="cs-CZ" b="1" dirty="0"/>
              <a:t>střevní dominanci patogenních </a:t>
            </a:r>
            <a:r>
              <a:rPr lang="cs-CZ" b="1" dirty="0" smtClean="0"/>
              <a:t>druhů a projeví se jako onemocnění</a:t>
            </a:r>
            <a:r>
              <a:rPr lang="cs-CZ" dirty="0" smtClean="0"/>
              <a:t>.</a:t>
            </a:r>
            <a:endParaRPr lang="cs-CZ" dirty="0" smtClean="0">
              <a:solidFill>
                <a:srgbClr val="1F1F1F"/>
              </a:solidFill>
            </a:endParaRPr>
          </a:p>
          <a:p>
            <a:r>
              <a:rPr lang="cs-CZ" b="1" dirty="0" smtClean="0"/>
              <a:t>Rezistence </a:t>
            </a:r>
            <a:r>
              <a:rPr lang="cs-CZ" b="1" dirty="0"/>
              <a:t>vůči antibiotikům</a:t>
            </a:r>
            <a:r>
              <a:rPr lang="cs-CZ" dirty="0"/>
              <a:t>, </a:t>
            </a:r>
            <a:r>
              <a:rPr lang="cs-CZ" dirty="0" smtClean="0"/>
              <a:t>je od nepaměti hlavním </a:t>
            </a:r>
            <a:r>
              <a:rPr lang="cs-CZ" dirty="0"/>
              <a:t>problémem veřejného </a:t>
            </a:r>
            <a:r>
              <a:rPr lang="cs-CZ" dirty="0" smtClean="0"/>
              <a:t>zdraví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dirty="0"/>
              <a:t>Tato rezistence se objevila dlouho před použitím léčivých </a:t>
            </a:r>
            <a:r>
              <a:rPr lang="cs-CZ" dirty="0" smtClean="0"/>
              <a:t>přípravků lidmi</a:t>
            </a:r>
            <a:r>
              <a:rPr lang="cs-CZ" dirty="0"/>
              <a:t>. Nedávná </a:t>
            </a:r>
            <a:r>
              <a:rPr lang="cs-CZ" b="1" dirty="0"/>
              <a:t>studie sedimentů kanadského permafrostu</a:t>
            </a:r>
            <a:r>
              <a:rPr lang="cs-CZ" dirty="0"/>
              <a:t> prokázala existenci </a:t>
            </a:r>
            <a:r>
              <a:rPr lang="cs-CZ" b="1" dirty="0"/>
              <a:t>starobylých bakteriálních sekvencí</a:t>
            </a:r>
            <a:r>
              <a:rPr lang="cs-CZ" dirty="0"/>
              <a:t>, které </a:t>
            </a:r>
            <a:r>
              <a:rPr lang="cs-CZ" b="1" dirty="0"/>
              <a:t>odpovídají genům rezistence, jež těmto bakteriím jistě umožňovaly bránit se proti </a:t>
            </a:r>
            <a:r>
              <a:rPr lang="cs-CZ" b="1" dirty="0" smtClean="0"/>
              <a:t>agresorům.</a:t>
            </a:r>
            <a:endParaRPr lang="cs-CZ" b="1" dirty="0">
              <a:solidFill>
                <a:srgbClr val="1F1F1F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1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130" y="142492"/>
            <a:ext cx="7502074" cy="1127070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Schéma koncepce </a:t>
            </a:r>
            <a:r>
              <a:rPr lang="cs-CZ" sz="3800" b="1" dirty="0" err="1" smtClean="0"/>
              <a:t>mikrobiomu</a:t>
            </a:r>
            <a:r>
              <a:rPr lang="cs-CZ" sz="3800" b="1" dirty="0" smtClean="0"/>
              <a:t> </a:t>
            </a:r>
            <a:br>
              <a:rPr lang="cs-CZ" sz="3800" b="1" dirty="0" smtClean="0"/>
            </a:br>
            <a:r>
              <a:rPr lang="cs-CZ" sz="3800" b="1" dirty="0" smtClean="0"/>
              <a:t>„</a:t>
            </a:r>
            <a:r>
              <a:rPr lang="cs-CZ" sz="3800" b="1" dirty="0" err="1" smtClean="0"/>
              <a:t>holobionta</a:t>
            </a:r>
            <a:r>
              <a:rPr lang="cs-CZ" sz="3800" b="1" dirty="0" smtClean="0"/>
              <a:t>“</a:t>
            </a:r>
            <a:endParaRPr lang="cs-CZ" sz="3800" b="1" dirty="0"/>
          </a:p>
        </p:txBody>
      </p:sp>
      <p:sp>
        <p:nvSpPr>
          <p:cNvPr id="4" name="Obdélník 3"/>
          <p:cNvSpPr/>
          <p:nvPr/>
        </p:nvSpPr>
        <p:spPr>
          <a:xfrm>
            <a:off x="7092560" y="1001867"/>
            <a:ext cx="3482671" cy="454814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8666918" y="2099143"/>
            <a:ext cx="820308" cy="22184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47935" y="1582312"/>
            <a:ext cx="2138901" cy="322028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759434" y="4826440"/>
            <a:ext cx="6142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rgbClr val="00B050"/>
                </a:solidFill>
              </a:rPr>
              <a:t>Em</a:t>
            </a:r>
            <a:endParaRPr lang="cs-CZ" sz="2600" b="1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207068" y="4850299"/>
            <a:ext cx="15263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chemeClr val="accent5"/>
                </a:solidFill>
              </a:rPr>
              <a:t>Ham = </a:t>
            </a:r>
            <a:r>
              <a:rPr lang="cs-CZ" sz="2600" b="1" dirty="0" smtClean="0">
                <a:solidFill>
                  <a:schemeClr val="accent2">
                    <a:lumMod val="75000"/>
                  </a:schemeClr>
                </a:solidFill>
              </a:rPr>
              <a:t>De</a:t>
            </a:r>
            <a:endParaRPr lang="cs-CZ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85471" y="4255271"/>
            <a:ext cx="7920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err="1" smtClean="0">
                <a:solidFill>
                  <a:srgbClr val="FF0000"/>
                </a:solidFill>
              </a:rPr>
              <a:t>Pam</a:t>
            </a:r>
            <a:endParaRPr lang="cs-CZ" sz="26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474226" y="636106"/>
            <a:ext cx="257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Vnější prostředí hostitele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904917" y="1200643"/>
            <a:ext cx="220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Organismus hostitele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508250" y="2218411"/>
            <a:ext cx="1106007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FF0000"/>
                </a:solidFill>
              </a:rPr>
              <a:t>Organismus </a:t>
            </a:r>
          </a:p>
          <a:p>
            <a:pPr algn="ctr"/>
            <a:r>
              <a:rPr lang="cs-CZ" sz="1400" b="1" dirty="0" smtClean="0">
                <a:solidFill>
                  <a:srgbClr val="FF0000"/>
                </a:solidFill>
              </a:rPr>
              <a:t>parazita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 rot="16200000">
            <a:off x="8452238" y="3083536"/>
            <a:ext cx="946205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err="1" smtClean="0">
                <a:solidFill>
                  <a:schemeClr val="bg1"/>
                </a:solidFill>
              </a:rPr>
              <a:t>Mikrobiom</a:t>
            </a:r>
            <a:r>
              <a:rPr lang="cs-CZ" sz="1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cs-CZ" sz="1200" b="1" dirty="0" smtClean="0">
                <a:solidFill>
                  <a:schemeClr val="bg1"/>
                </a:solidFill>
              </a:rPr>
              <a:t>parazita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8016237" y="1733386"/>
            <a:ext cx="1819525" cy="293349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7268811" y="1152941"/>
            <a:ext cx="3171246" cy="4222143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 rot="16200000">
            <a:off x="7144912" y="3133467"/>
            <a:ext cx="2027583" cy="27699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err="1" smtClean="0">
                <a:solidFill>
                  <a:schemeClr val="bg1"/>
                </a:solidFill>
              </a:rPr>
              <a:t>Mikrobiom</a:t>
            </a:r>
            <a:r>
              <a:rPr lang="cs-CZ" sz="1200" b="1" dirty="0" smtClean="0">
                <a:solidFill>
                  <a:schemeClr val="bg1"/>
                </a:solidFill>
              </a:rPr>
              <a:t> hostitele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6108039" y="3124733"/>
            <a:ext cx="2614422" cy="27699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err="1" smtClean="0">
                <a:solidFill>
                  <a:schemeClr val="bg1"/>
                </a:solidFill>
              </a:rPr>
              <a:t>Mikrobiom</a:t>
            </a:r>
            <a:r>
              <a:rPr lang="cs-CZ" sz="1200" b="1" dirty="0" smtClean="0">
                <a:solidFill>
                  <a:schemeClr val="bg1"/>
                </a:solidFill>
              </a:rPr>
              <a:t> prostředí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3"/>
          <p:cNvSpPr txBox="1">
            <a:spLocks noGrp="1"/>
          </p:cNvSpPr>
          <p:nvPr>
            <p:ph idx="1"/>
          </p:nvPr>
        </p:nvSpPr>
        <p:spPr>
          <a:xfrm>
            <a:off x="4448091" y="5801276"/>
            <a:ext cx="7149906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r>
              <a:rPr lang="cs-CZ" sz="2000" b="1" dirty="0" err="1" smtClean="0">
                <a:solidFill>
                  <a:srgbClr val="FF0000"/>
                </a:solidFill>
              </a:rPr>
              <a:t>Pam</a:t>
            </a:r>
            <a:r>
              <a:rPr lang="cs-CZ" sz="2000" b="1" dirty="0" smtClean="0">
                <a:solidFill>
                  <a:srgbClr val="FF0000"/>
                </a:solidFill>
              </a:rPr>
              <a:t> – parazitární </a:t>
            </a:r>
            <a:r>
              <a:rPr lang="cs-CZ" sz="2000" b="1" dirty="0" err="1" smtClean="0">
                <a:solidFill>
                  <a:srgbClr val="FF0000"/>
                </a:solidFill>
              </a:rPr>
              <a:t>mikrobiom</a:t>
            </a:r>
            <a:r>
              <a:rPr lang="cs-CZ" sz="2000" b="1" dirty="0" smtClean="0">
                <a:solidFill>
                  <a:srgbClr val="FF0000"/>
                </a:solidFill>
              </a:rPr>
              <a:t>; </a:t>
            </a:r>
            <a:r>
              <a:rPr lang="cs-CZ" sz="2000" b="1" dirty="0" smtClean="0">
                <a:solidFill>
                  <a:srgbClr val="0070C0"/>
                </a:solidFill>
              </a:rPr>
              <a:t>Ham – hostitelský </a:t>
            </a:r>
            <a:r>
              <a:rPr lang="cs-CZ" sz="2000" b="1" dirty="0" err="1" smtClean="0">
                <a:solidFill>
                  <a:srgbClr val="0070C0"/>
                </a:solidFill>
              </a:rPr>
              <a:t>mikrobiom</a:t>
            </a:r>
            <a:endParaRPr lang="cs-CZ" sz="2000" b="1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cs-CZ" sz="2000" b="1" dirty="0" smtClean="0">
                <a:solidFill>
                  <a:srgbClr val="00B050"/>
                </a:solidFill>
              </a:rPr>
              <a:t>Em – environmentální </a:t>
            </a:r>
            <a:r>
              <a:rPr lang="cs-CZ" sz="2000" b="1" dirty="0" err="1" smtClean="0">
                <a:solidFill>
                  <a:srgbClr val="00B050"/>
                </a:solidFill>
              </a:rPr>
              <a:t>mikrobiom</a:t>
            </a:r>
            <a:r>
              <a:rPr lang="cs-CZ" sz="2000" b="1" dirty="0" smtClean="0">
                <a:solidFill>
                  <a:srgbClr val="00B050"/>
                </a:solidFill>
              </a:rPr>
              <a:t>; 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De – přímé prostředí (parazita)</a:t>
            </a:r>
            <a:endParaRPr lang="cs-CZ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77" y="1443959"/>
            <a:ext cx="4001805" cy="41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6834"/>
            <a:ext cx="10515600" cy="82756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/>
              <a:t>M</a:t>
            </a:r>
            <a:r>
              <a:rPr lang="cs-CZ" sz="3800" b="1" dirty="0" err="1" smtClean="0"/>
              <a:t>ikrobiom</a:t>
            </a:r>
            <a:r>
              <a:rPr lang="cs-CZ" sz="3800" b="1" dirty="0" smtClean="0"/>
              <a:t> člověka </a:t>
            </a:r>
            <a:endParaRPr lang="cs-CZ" sz="3800" b="1" dirty="0"/>
          </a:p>
        </p:txBody>
      </p:sp>
      <p:pic>
        <p:nvPicPr>
          <p:cNvPr id="1026" name="Picture 2" descr="The human microbiome |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54" y="1003646"/>
            <a:ext cx="7677930" cy="57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10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err="1" smtClean="0"/>
              <a:t>Mikrobiom</a:t>
            </a:r>
            <a:r>
              <a:rPr lang="cs-CZ" sz="3800" b="1" dirty="0" smtClean="0"/>
              <a:t> </a:t>
            </a:r>
            <a:r>
              <a:rPr lang="cs-CZ" sz="3800" i="1" dirty="0" smtClean="0"/>
              <a:t>versus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Mikrobiota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60890"/>
            <a:ext cx="10515600" cy="5335326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err="1"/>
              <a:t>Mikrobiom</a:t>
            </a:r>
            <a:r>
              <a:rPr lang="cs-CZ" dirty="0"/>
              <a:t> (původně </a:t>
            </a:r>
            <a:r>
              <a:rPr lang="el-GR" i="1" dirty="0"/>
              <a:t>μικρός</a:t>
            </a:r>
            <a:r>
              <a:rPr lang="el-GR" dirty="0"/>
              <a:t> (</a:t>
            </a:r>
            <a:r>
              <a:rPr lang="cs-CZ" dirty="0" err="1"/>
              <a:t>mikrós</a:t>
            </a:r>
            <a:r>
              <a:rPr lang="cs-CZ" dirty="0"/>
              <a:t> neboli "malý") a </a:t>
            </a:r>
            <a:r>
              <a:rPr lang="el-GR" i="1" dirty="0"/>
              <a:t>βίος</a:t>
            </a:r>
            <a:r>
              <a:rPr lang="el-GR" dirty="0"/>
              <a:t> (</a:t>
            </a:r>
            <a:r>
              <a:rPr lang="cs-CZ" dirty="0" err="1"/>
              <a:t>biós</a:t>
            </a:r>
            <a:r>
              <a:rPr lang="cs-CZ" dirty="0"/>
              <a:t> neboli "život" ze starověké řečtiny) je </a:t>
            </a:r>
            <a:r>
              <a:rPr lang="cs-CZ" b="1" dirty="0"/>
              <a:t>organizované společenství mikroorganismů kolonizující jakýkoliv prostor</a:t>
            </a:r>
            <a:r>
              <a:rPr lang="cs-CZ" dirty="0"/>
              <a:t>. Přesněji ji definovali v roce 1988 </a:t>
            </a:r>
            <a:r>
              <a:rPr lang="cs-CZ" dirty="0" err="1"/>
              <a:t>Whipps</a:t>
            </a:r>
            <a:r>
              <a:rPr lang="cs-CZ" dirty="0"/>
              <a:t> </a:t>
            </a:r>
            <a:r>
              <a:rPr lang="cs-CZ" i="1" dirty="0"/>
              <a:t>et al.</a:t>
            </a:r>
            <a:r>
              <a:rPr lang="cs-CZ" dirty="0"/>
              <a:t> jako „mikrobiální společenství zabírající definované stanoviště, které má odlišné fyzikálně-chemické vlastnosti." Termín tedy odkazuje nejen na mikroorganismy přítomné v prostředí, ale také zahrnuje jejich prostředí. V roce 2020 zveřejnil mezinárodní panel odborníků výsledek svých diskusí o definici </a:t>
            </a:r>
            <a:r>
              <a:rPr lang="cs-CZ" dirty="0" err="1"/>
              <a:t>mikrobiomu</a:t>
            </a:r>
            <a:r>
              <a:rPr lang="cs-CZ" dirty="0"/>
              <a:t>. Navrhli definici </a:t>
            </a:r>
            <a:r>
              <a:rPr lang="cs-CZ" dirty="0" err="1"/>
              <a:t>mikrobiomu</a:t>
            </a:r>
            <a:r>
              <a:rPr lang="cs-CZ" dirty="0"/>
              <a:t> založenou na novém uvedení „kompaktního, jasného a komplexního popisu termínu“ původně uvedeného </a:t>
            </a:r>
            <a:r>
              <a:rPr lang="cs-CZ" dirty="0" err="1"/>
              <a:t>Whipps</a:t>
            </a:r>
            <a:r>
              <a:rPr lang="cs-CZ" dirty="0"/>
              <a:t> </a:t>
            </a:r>
            <a:r>
              <a:rPr lang="cs-CZ" i="1" dirty="0"/>
              <a:t>et al.</a:t>
            </a:r>
            <a:r>
              <a:rPr lang="cs-CZ" dirty="0"/>
              <a:t>, avšak doplněné o dva hlouběji vysvětlující odstavce. První vysvětlující odstavec se věnuje popisu dynamického charakter </a:t>
            </a:r>
            <a:r>
              <a:rPr lang="cs-CZ" dirty="0" err="1"/>
              <a:t>mikrobiomu</a:t>
            </a:r>
            <a:r>
              <a:rPr lang="cs-CZ" dirty="0"/>
              <a:t> a druhý vysvětlující odstavec jasně odděluje pojem </a:t>
            </a:r>
            <a:r>
              <a:rPr lang="cs-CZ" b="1" i="1" dirty="0" err="1"/>
              <a:t>mikrobiota</a:t>
            </a:r>
            <a:r>
              <a:rPr lang="cs-CZ" dirty="0"/>
              <a:t> od pojmu </a:t>
            </a:r>
            <a:r>
              <a:rPr lang="cs-CZ" b="1" i="1" dirty="0" err="1"/>
              <a:t>mikrobiom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/>
              <a:t>Mikrobiota</a:t>
            </a:r>
            <a:r>
              <a:rPr lang="cs-CZ" dirty="0"/>
              <a:t> je společenství mikroorganizmů skládající se ze všech živých členů tvořících </a:t>
            </a:r>
            <a:r>
              <a:rPr lang="cs-CZ" dirty="0" err="1"/>
              <a:t>mikrobiom</a:t>
            </a:r>
            <a:r>
              <a:rPr lang="cs-CZ" dirty="0"/>
              <a:t>. Většina výzkumníků </a:t>
            </a:r>
            <a:r>
              <a:rPr lang="cs-CZ" dirty="0" err="1"/>
              <a:t>mikrobiomu</a:t>
            </a:r>
            <a:r>
              <a:rPr lang="cs-CZ" dirty="0"/>
              <a:t> souhlasí s tím, že </a:t>
            </a:r>
            <a:r>
              <a:rPr lang="cs-CZ" b="1" dirty="0"/>
              <a:t>bakterie, </a:t>
            </a:r>
            <a:r>
              <a:rPr lang="cs-CZ" b="1" dirty="0" err="1"/>
              <a:t>archea</a:t>
            </a:r>
            <a:r>
              <a:rPr lang="cs-CZ" b="1" dirty="0"/>
              <a:t>, houby, řasy</a:t>
            </a:r>
            <a:r>
              <a:rPr lang="cs-CZ" dirty="0"/>
              <a:t> a </a:t>
            </a:r>
            <a:r>
              <a:rPr lang="cs-CZ" b="1" dirty="0"/>
              <a:t>protozoa</a:t>
            </a:r>
            <a:r>
              <a:rPr lang="cs-CZ" dirty="0"/>
              <a:t> by měly být považovány za členy </a:t>
            </a:r>
            <a:r>
              <a:rPr lang="cs-CZ" dirty="0" err="1"/>
              <a:t>mikrobiomu</a:t>
            </a:r>
            <a:r>
              <a:rPr lang="cs-CZ" dirty="0"/>
              <a:t>. </a:t>
            </a:r>
            <a:r>
              <a:rPr lang="cs-CZ" b="1" dirty="0"/>
              <a:t>Kontroverznější je integrace</a:t>
            </a:r>
            <a:r>
              <a:rPr lang="cs-CZ" dirty="0"/>
              <a:t> </a:t>
            </a:r>
            <a:r>
              <a:rPr lang="cs-CZ" b="1" dirty="0"/>
              <a:t>fágů, virů, </a:t>
            </a:r>
            <a:r>
              <a:rPr lang="cs-CZ" b="1" dirty="0" err="1"/>
              <a:t>plazmidů</a:t>
            </a:r>
            <a:r>
              <a:rPr lang="cs-CZ" dirty="0"/>
              <a:t> a dalších genetických prvků. Dále </a:t>
            </a:r>
            <a:r>
              <a:rPr lang="cs-CZ" dirty="0" err="1"/>
              <a:t>Whipps</a:t>
            </a:r>
            <a:r>
              <a:rPr lang="cs-CZ" dirty="0"/>
              <a:t> s kolektivem v definici prostředí popsali, ve kterém je </a:t>
            </a:r>
            <a:r>
              <a:rPr lang="cs-CZ" dirty="0" err="1"/>
              <a:t>mikrobiota</a:t>
            </a:r>
            <a:r>
              <a:rPr lang="cs-CZ" dirty="0"/>
              <a:t> přítomna. Zde hraje zásadní roli přítomnost sekundárních metabolitů při zprostředkování složitých mezidruhových interakcí, čímž si mikroorganismy zajišťují přežití v konkurenčním prostředí. Tzv. </a:t>
            </a:r>
            <a:r>
              <a:rPr lang="cs-CZ" dirty="0" err="1"/>
              <a:t>Quorum</a:t>
            </a:r>
            <a:r>
              <a:rPr lang="cs-CZ" dirty="0"/>
              <a:t> </a:t>
            </a:r>
            <a:r>
              <a:rPr lang="cs-CZ" dirty="0" err="1"/>
              <a:t>sensing</a:t>
            </a:r>
            <a:r>
              <a:rPr lang="cs-CZ" dirty="0"/>
              <a:t> neboli komunikace mezi mikroorganismy je indukovaná malými molekulami, které mikroorganismy produkují. Toto umožňuje bakteriím řídit kooperativní aktivity a přizpůsobovat jejich fenotypy biotickému prostředí, což vede např. k mezibuněčným adhezím nebo tvorbě </a:t>
            </a:r>
            <a:r>
              <a:rPr lang="cs-CZ" dirty="0" err="1"/>
              <a:t>biofilmu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5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7665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 smtClean="0"/>
              <a:t>Mikrobiom</a:t>
            </a:r>
            <a:r>
              <a:rPr lang="cs-CZ" sz="3800" b="1" dirty="0" smtClean="0"/>
              <a:t> </a:t>
            </a:r>
            <a:r>
              <a:rPr lang="cs-CZ" sz="3800" i="1" dirty="0" smtClean="0"/>
              <a:t>versus </a:t>
            </a:r>
            <a:r>
              <a:rPr lang="cs-CZ" sz="3800" b="1" dirty="0" err="1"/>
              <a:t>M</a:t>
            </a:r>
            <a:r>
              <a:rPr lang="cs-CZ" sz="3800" b="1" dirty="0" err="1" smtClean="0"/>
              <a:t>ikrobiota</a:t>
            </a:r>
            <a:endParaRPr lang="cs-CZ" sz="3800" b="1" dirty="0"/>
          </a:p>
        </p:txBody>
      </p:sp>
      <p:pic>
        <p:nvPicPr>
          <p:cNvPr id="7170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74" y="1152943"/>
            <a:ext cx="8022752" cy="5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9469"/>
            <a:ext cx="10515600" cy="120128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200" b="1" dirty="0" smtClean="0"/>
              <a:t/>
            </a:r>
            <a:br>
              <a:rPr lang="cs-CZ" sz="4200" b="1" dirty="0" smtClean="0"/>
            </a:br>
            <a:r>
              <a:rPr lang="cs-CZ" sz="4200" b="1" dirty="0" smtClean="0"/>
              <a:t>Klíčové </a:t>
            </a:r>
            <a:r>
              <a:rPr lang="cs-CZ" sz="4200" b="1" dirty="0"/>
              <a:t>koncepty </a:t>
            </a:r>
            <a:r>
              <a:rPr lang="cs-CZ" sz="4200" b="1" dirty="0" err="1"/>
              <a:t>mikrobiomu</a:t>
            </a:r>
            <a:r>
              <a:rPr lang="cs-CZ" sz="4200" b="1" dirty="0"/>
              <a:t> a </a:t>
            </a:r>
            <a:r>
              <a:rPr lang="cs-CZ" sz="4200" b="1" dirty="0" err="1"/>
              <a:t>holobiontů</a:t>
            </a:r>
            <a:r>
              <a:rPr lang="cs-CZ" sz="4200" b="1" dirty="0"/>
              <a:t> aplikované na parazitologii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625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Přímé prostředí:</a:t>
            </a:r>
            <a:r>
              <a:rPr lang="cs-CZ" dirty="0"/>
              <a:t> prostředí parazita v době odběru (hostitelská a volně žijící stádia).</a:t>
            </a:r>
          </a:p>
          <a:p>
            <a:r>
              <a:rPr lang="cs-CZ" b="1" dirty="0" err="1"/>
              <a:t>Mikrobiom</a:t>
            </a:r>
            <a:r>
              <a:rPr lang="cs-CZ" b="1" dirty="0"/>
              <a:t> asociovaný s parazity:</a:t>
            </a:r>
            <a:r>
              <a:rPr lang="cs-CZ" dirty="0"/>
              <a:t> soubor genomů </a:t>
            </a:r>
            <a:r>
              <a:rPr lang="cs-CZ" dirty="0" err="1"/>
              <a:t>mikrobioty</a:t>
            </a:r>
            <a:r>
              <a:rPr lang="cs-CZ" dirty="0"/>
              <a:t> (viry, bakterie, </a:t>
            </a:r>
            <a:r>
              <a:rPr lang="cs-CZ" dirty="0" err="1"/>
              <a:t>archea</a:t>
            </a:r>
            <a:r>
              <a:rPr lang="cs-CZ" dirty="0"/>
              <a:t> a </a:t>
            </a:r>
            <a:r>
              <a:rPr lang="cs-CZ" dirty="0" err="1"/>
              <a:t>mikroeukaryota</a:t>
            </a:r>
            <a:r>
              <a:rPr lang="cs-CZ" dirty="0"/>
              <a:t>), které jsou buď chromozomálně integrované nebo </a:t>
            </a:r>
            <a:r>
              <a:rPr lang="cs-CZ" dirty="0" err="1"/>
              <a:t>epizodózní</a:t>
            </a:r>
            <a:r>
              <a:rPr lang="cs-CZ" dirty="0"/>
              <a:t>, intracelulární nebo připojené k povrchu parazita.</a:t>
            </a:r>
          </a:p>
          <a:p>
            <a:r>
              <a:rPr lang="cs-CZ" b="1" dirty="0" err="1"/>
              <a:t>Mikrobiom</a:t>
            </a:r>
            <a:r>
              <a:rPr lang="cs-CZ" b="1" dirty="0"/>
              <a:t> asociovaný s hostitelem:</a:t>
            </a:r>
            <a:r>
              <a:rPr lang="cs-CZ" dirty="0"/>
              <a:t> soubor genomů </a:t>
            </a:r>
            <a:r>
              <a:rPr lang="cs-CZ" dirty="0" err="1"/>
              <a:t>mikrobioty</a:t>
            </a:r>
            <a:r>
              <a:rPr lang="cs-CZ" dirty="0"/>
              <a:t>, které jsou spojeny s hostitelem, a to buď v přímém prostředí parazita, nebo ve vzdálené tkáni nebo anatomickém </a:t>
            </a:r>
            <a:r>
              <a:rPr lang="cs-CZ" dirty="0" err="1"/>
              <a:t>kompartmentu</a:t>
            </a:r>
            <a:r>
              <a:rPr lang="cs-CZ" dirty="0"/>
              <a:t> hostitele.</a:t>
            </a:r>
          </a:p>
          <a:p>
            <a:r>
              <a:rPr lang="cs-CZ" b="1" dirty="0"/>
              <a:t>Environmentální </a:t>
            </a:r>
            <a:r>
              <a:rPr lang="cs-CZ" b="1" dirty="0" err="1"/>
              <a:t>mikrobiom</a:t>
            </a:r>
            <a:r>
              <a:rPr lang="cs-CZ" b="1" dirty="0"/>
              <a:t>:</a:t>
            </a:r>
            <a:r>
              <a:rPr lang="cs-CZ" dirty="0"/>
              <a:t> soubor genomů </a:t>
            </a:r>
            <a:r>
              <a:rPr lang="cs-CZ" dirty="0" err="1"/>
              <a:t>mikrobioty</a:t>
            </a:r>
            <a:r>
              <a:rPr lang="cs-CZ" dirty="0"/>
              <a:t>, které jsou přítomny v přímém prostředí volně žijících (</a:t>
            </a:r>
            <a:r>
              <a:rPr lang="cs-CZ" dirty="0" err="1"/>
              <a:t>encystedních</a:t>
            </a:r>
            <a:r>
              <a:rPr lang="cs-CZ" dirty="0"/>
              <a:t> nebo mobilních) životních stádií parazitů.</a:t>
            </a:r>
          </a:p>
          <a:p>
            <a:r>
              <a:rPr lang="cs-CZ" b="1" dirty="0" err="1"/>
              <a:t>Holobiont</a:t>
            </a:r>
            <a:r>
              <a:rPr lang="cs-CZ" b="1" dirty="0"/>
              <a:t>:</a:t>
            </a:r>
            <a:r>
              <a:rPr lang="cs-CZ" dirty="0"/>
              <a:t> jednotka biologické organizace složená z hostitele a jeho </a:t>
            </a:r>
            <a:r>
              <a:rPr lang="cs-CZ" dirty="0" err="1"/>
              <a:t>mikrobioty</a:t>
            </a:r>
            <a:r>
              <a:rPr lang="cs-CZ" dirty="0"/>
              <a:t>, včetně přechodných a perzistentních mikrobů.</a:t>
            </a:r>
          </a:p>
          <a:p>
            <a:r>
              <a:rPr lang="cs-CZ" b="1" dirty="0" err="1"/>
              <a:t>Hologenom</a:t>
            </a:r>
            <a:r>
              <a:rPr lang="cs-CZ" b="1" dirty="0"/>
              <a:t>:</a:t>
            </a:r>
            <a:r>
              <a:rPr lang="cs-CZ" dirty="0"/>
              <a:t> kompletní genetický obsah genomu organismu, včetně jaderného a </a:t>
            </a:r>
            <a:r>
              <a:rPr lang="cs-CZ" dirty="0" err="1"/>
              <a:t>organelárního</a:t>
            </a:r>
            <a:r>
              <a:rPr lang="cs-CZ" dirty="0"/>
              <a:t> genomu, a jeho </a:t>
            </a:r>
            <a:r>
              <a:rPr lang="cs-CZ" dirty="0" err="1"/>
              <a:t>mikrobiom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5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857" y="62976"/>
            <a:ext cx="11481683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Příklady kontextově závislého využití konceptů </a:t>
            </a:r>
            <a:r>
              <a:rPr lang="cs-CZ" sz="3800" b="1" dirty="0" err="1"/>
              <a:t>mikrobiomu</a:t>
            </a:r>
            <a:r>
              <a:rPr lang="cs-CZ" sz="3800" b="1" dirty="0"/>
              <a:t> a </a:t>
            </a:r>
            <a:r>
              <a:rPr lang="cs-CZ" sz="3800" b="1" dirty="0" err="1"/>
              <a:t>holobiontů</a:t>
            </a:r>
            <a:r>
              <a:rPr lang="cs-CZ" sz="3800" b="1" dirty="0"/>
              <a:t> v parazitologii.</a:t>
            </a:r>
            <a:endParaRPr lang="cs-CZ" sz="3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385" y="1372637"/>
            <a:ext cx="8315325" cy="2667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3955" y="4196291"/>
            <a:ext cx="11608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(A)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Procerkoidní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stadium tasemnice </a:t>
            </a:r>
            <a:r>
              <a:rPr lang="cs-CZ" b="1" i="1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Schistocephalus</a:t>
            </a:r>
            <a:r>
              <a:rPr lang="cs-CZ" b="1" i="1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1" i="1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solidus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v tělní dutině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cyklopoidního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korýše. </a:t>
            </a:r>
            <a:r>
              <a:rPr lang="cs-CZ" b="1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Pam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–parazitární </a:t>
            </a:r>
            <a:r>
              <a:rPr lang="cs-CZ" b="1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mikrobiom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může být odebrán z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procerkoidů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cs-CZ" b="1" i="0" dirty="0" smtClean="0">
                <a:effectLst/>
                <a:latin typeface="Cambria" panose="02040503050406030204" pitchFamily="18" charset="0"/>
              </a:rPr>
              <a:t>De – přímé prostředí </a:t>
            </a:r>
            <a:r>
              <a:rPr lang="cs-CZ" b="0" i="0" dirty="0" smtClean="0">
                <a:effectLst/>
                <a:latin typeface="Cambria" panose="02040503050406030204" pitchFamily="18" charset="0"/>
              </a:rPr>
              <a:t>- 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je tělní dutina buchanky. </a:t>
            </a:r>
            <a:r>
              <a:rPr lang="cs-CZ" b="1" dirty="0" smtClean="0">
                <a:solidFill>
                  <a:srgbClr val="333333"/>
                </a:solidFill>
                <a:latin typeface="Cambria" panose="02040503050406030204" pitchFamily="18" charset="0"/>
              </a:rPr>
              <a:t>Ham – hostitelský </a:t>
            </a:r>
            <a:r>
              <a:rPr lang="cs-CZ" b="1" dirty="0" err="1" smtClean="0">
                <a:solidFill>
                  <a:srgbClr val="333333"/>
                </a:solidFill>
                <a:latin typeface="Cambria" panose="02040503050406030204" pitchFamily="18" charset="0"/>
              </a:rPr>
              <a:t>mikrobiom</a:t>
            </a:r>
            <a:r>
              <a:rPr lang="cs-CZ" b="1" dirty="0" smtClean="0">
                <a:solidFill>
                  <a:srgbClr val="333333"/>
                </a:solidFill>
                <a:latin typeface="Cambria" panose="02040503050406030204" pitchFamily="18" charset="0"/>
              </a:rPr>
              <a:t> -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může být sbírán ze střeva nebo jiných hostitelských tkání, zatímco  může být sbírána z vody. (B) Oocysta </a:t>
            </a:r>
            <a:r>
              <a:rPr lang="cs-CZ" b="1" i="1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Toxoplasma</a:t>
            </a:r>
            <a:r>
              <a:rPr lang="cs-CZ" b="1" i="1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1" i="1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gondii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která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sporulovala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při vylučování kočičími výkaly. </a:t>
            </a:r>
            <a:r>
              <a:rPr lang="cs-CZ" b="1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Pam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může být odebrán z purifikovaných oocyst. Rozlišovat mezi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Ham, De 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a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Em 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je obtížné. (C) </a:t>
            </a:r>
            <a:r>
              <a:rPr lang="cs-CZ" b="1" i="1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Trypanosoma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cs-CZ" b="1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sp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mezi červenými krvinkami.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není zastoupeno. Intracelulární mikrobi potenciálně přítomní v červených krvinkách mohou být považovány za </a:t>
            </a:r>
            <a:r>
              <a:rPr lang="cs-CZ" b="1" dirty="0" smtClean="0">
                <a:solidFill>
                  <a:srgbClr val="333333"/>
                </a:solidFill>
                <a:latin typeface="Cambria" panose="02040503050406030204" pitchFamily="18" charset="0"/>
              </a:rPr>
              <a:t>Ham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zatímco mikrobi v plazmě mohou být považovány za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De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parazita. 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De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přímé prostředí; </a:t>
            </a:r>
            <a:r>
              <a:rPr lang="cs-CZ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environmentální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mikrobiom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; </a:t>
            </a:r>
            <a:r>
              <a:rPr lang="cs-CZ" b="1" dirty="0" smtClean="0">
                <a:solidFill>
                  <a:srgbClr val="333333"/>
                </a:solidFill>
                <a:latin typeface="Cambria" panose="02040503050406030204" pitchFamily="18" charset="0"/>
              </a:rPr>
              <a:t>Ham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hostitelský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mikrobiom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; </a:t>
            </a:r>
            <a:r>
              <a:rPr lang="cs-CZ" b="1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Pam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cs-CZ" b="0" i="0" dirty="0" err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mikrobiom</a:t>
            </a:r>
            <a:r>
              <a:rPr lang="cs-CZ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spojený s parazity.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1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172" y="214050"/>
            <a:ext cx="11752028" cy="1209233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/>
              <a:t>Sítě společného výskytu ukazují rozdíl ve střevní </a:t>
            </a:r>
            <a:r>
              <a:rPr lang="cs-CZ" sz="2400" b="1" dirty="0" err="1" smtClean="0"/>
              <a:t>mikrobiotě</a:t>
            </a:r>
            <a:r>
              <a:rPr lang="cs-CZ" sz="2400" b="1" dirty="0" smtClean="0"/>
              <a:t> mezi býložravými a masožravými cichlidami. Síť býložravců (</a:t>
            </a:r>
            <a:r>
              <a:rPr lang="cs-CZ" sz="2400" b="1" dirty="0" err="1" smtClean="0"/>
              <a:t>Herbivores</a:t>
            </a:r>
            <a:r>
              <a:rPr lang="cs-CZ" sz="2400" b="1" dirty="0" smtClean="0"/>
              <a:t>) má vyšší komplexitu (156 uzlů a 339 propojení) ve srovnání se sítí masožravců (</a:t>
            </a:r>
            <a:r>
              <a:rPr lang="cs-CZ" sz="2400" b="1" dirty="0" err="1" smtClean="0"/>
              <a:t>Carnivores</a:t>
            </a:r>
            <a:r>
              <a:rPr lang="cs-CZ" sz="2400" b="1" dirty="0" smtClean="0"/>
              <a:t>) (21 uzlů a 70 propojení)</a:t>
            </a:r>
            <a:endParaRPr lang="cs-CZ" sz="2400" b="1" dirty="0"/>
          </a:p>
        </p:txBody>
      </p:sp>
      <p:pic>
        <p:nvPicPr>
          <p:cNvPr id="4098" name="Picture 2" descr="Sítě společného výskytu ukazují rozdíl ve střevní mikrobiotě mezi býložravými a masožravými cichlidami Uzly (kolečka) jsou zbarvené podle kmene. Síť býložravců (Herbivores) má vyšší komplexitu (156 uzlů a 339 propojení) ve srovnání se sítí masožravců (Carnivores) (21 uzlů a 70 propojení).[69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32" y="1423283"/>
            <a:ext cx="9508819" cy="50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955" y="349223"/>
            <a:ext cx="11720222" cy="1325563"/>
          </a:xfrm>
        </p:spPr>
        <p:txBody>
          <a:bodyPr>
            <a:noAutofit/>
          </a:bodyPr>
          <a:lstStyle/>
          <a:p>
            <a:pPr algn="ctr"/>
            <a:r>
              <a:rPr lang="cs-CZ" sz="3200" b="1" i="1" dirty="0" err="1"/>
              <a:t>Stylophora</a:t>
            </a:r>
            <a:r>
              <a:rPr lang="cs-CZ" sz="3200" b="1" i="1" dirty="0"/>
              <a:t> </a:t>
            </a:r>
            <a:r>
              <a:rPr lang="cs-CZ" sz="3200" b="1" i="1" dirty="0" err="1"/>
              <a:t>pistillata</a:t>
            </a:r>
            <a:r>
              <a:rPr lang="cs-CZ" sz="3200" b="1" i="1" dirty="0"/>
              <a:t> </a:t>
            </a:r>
            <a:r>
              <a:rPr lang="cs-CZ" sz="3200" b="1" dirty="0"/>
              <a:t>korálová kolonie a bakterie </a:t>
            </a:r>
            <a:r>
              <a:rPr lang="cs-CZ" sz="3200" b="1" i="1" dirty="0" err="1"/>
              <a:t>Endozoicomonas</a:t>
            </a:r>
            <a:r>
              <a:rPr lang="cs-CZ" sz="3200" b="1" dirty="0"/>
              <a:t> (</a:t>
            </a:r>
            <a:r>
              <a:rPr lang="cs-CZ" sz="3200" b="1" dirty="0" err="1"/>
              <a:t>Ez</a:t>
            </a:r>
            <a:r>
              <a:rPr lang="cs-CZ" sz="3200" b="1" dirty="0"/>
              <a:t>) sondovaly buňky (žluté) uvnitř chapadel S. </a:t>
            </a:r>
            <a:r>
              <a:rPr lang="cs-CZ" sz="3200" b="1" dirty="0" err="1"/>
              <a:t>pistillata</a:t>
            </a:r>
            <a:r>
              <a:rPr lang="cs-CZ" sz="3200" b="1" dirty="0"/>
              <a:t> sídlících v agregátech (</a:t>
            </a:r>
            <a:r>
              <a:rPr lang="cs-CZ" sz="3200" b="1" dirty="0" err="1" smtClean="0"/>
              <a:t>Ez</a:t>
            </a:r>
            <a:r>
              <a:rPr lang="cs-CZ" sz="3200" b="1" dirty="0" smtClean="0"/>
              <a:t>, a) </a:t>
            </a:r>
            <a:r>
              <a:rPr lang="cs-CZ" sz="3200" b="1" dirty="0"/>
              <a:t>i těsně mimo agregát (b).</a:t>
            </a:r>
          </a:p>
        </p:txBody>
      </p:sp>
      <p:pic>
        <p:nvPicPr>
          <p:cNvPr id="5122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8" y="1949788"/>
            <a:ext cx="11823984" cy="44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214051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Srovnání </a:t>
            </a:r>
            <a:r>
              <a:rPr lang="cs-CZ" sz="3800" b="1" dirty="0" err="1" smtClean="0"/>
              <a:t>mikrobiomu</a:t>
            </a:r>
            <a:r>
              <a:rPr lang="cs-CZ" sz="3800" b="1" dirty="0" smtClean="0"/>
              <a:t> rostlin a živočichů</a:t>
            </a:r>
            <a:endParaRPr lang="cs-CZ" sz="3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7455" y="1275645"/>
            <a:ext cx="5157787" cy="441835"/>
          </a:xfrm>
        </p:spPr>
        <p:txBody>
          <a:bodyPr/>
          <a:lstStyle/>
          <a:p>
            <a:r>
              <a:rPr lang="cs-CZ" dirty="0" err="1"/>
              <a:t>Mikrobiom</a:t>
            </a:r>
            <a:r>
              <a:rPr lang="cs-CZ" dirty="0"/>
              <a:t> v rostlinném ekosystému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307451"/>
            <a:ext cx="5183188" cy="71218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 err="1"/>
              <a:t>PCoA</a:t>
            </a:r>
            <a:r>
              <a:rPr lang="cs-CZ" dirty="0"/>
              <a:t> analýza vytvořená z dat střevního </a:t>
            </a:r>
            <a:r>
              <a:rPr lang="cs-CZ" dirty="0" err="1"/>
              <a:t>mikrobiomu</a:t>
            </a:r>
            <a:r>
              <a:rPr lang="cs-CZ" dirty="0"/>
              <a:t> zvířat. </a:t>
            </a:r>
          </a:p>
        </p:txBody>
      </p:sp>
      <p:pic>
        <p:nvPicPr>
          <p:cNvPr id="6146" name="Picture 2" descr="Mikrobiom v rostlinném ekosystém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5" y="1795303"/>
            <a:ext cx="4874267" cy="48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incipal coordinate analysis of animal gut microbiome da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710" y="2100332"/>
            <a:ext cx="4853678" cy="45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515" y="643424"/>
            <a:ext cx="10722996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/>
              <a:t>5. Náhodný hostitel (</a:t>
            </a:r>
            <a:r>
              <a:rPr lang="cs-CZ" sz="3800" b="1" dirty="0" err="1"/>
              <a:t>accidental</a:t>
            </a:r>
            <a:r>
              <a:rPr lang="cs-CZ" sz="3800" b="1" dirty="0"/>
              <a:t> host) </a:t>
            </a:r>
            <a:r>
              <a:rPr lang="cs-CZ" sz="3100" dirty="0"/>
              <a:t>= parazit dlouho </a:t>
            </a:r>
            <a:r>
              <a:rPr lang="cs-CZ" sz="3100" b="1" dirty="0"/>
              <a:t>nepřežívá    a nevyvíjí se </a:t>
            </a:r>
            <a:r>
              <a:rPr lang="cs-CZ" sz="3100" dirty="0"/>
              <a:t>!!! Atypická migrace parazitů v NH – pro hostitele silně patogenní – „larva </a:t>
            </a:r>
            <a:r>
              <a:rPr lang="cs-CZ" sz="3100" dirty="0" err="1"/>
              <a:t>migrans</a:t>
            </a:r>
            <a:r>
              <a:rPr lang="cs-CZ" sz="3100" dirty="0"/>
              <a:t>“ škrkavek rodu </a:t>
            </a:r>
            <a:r>
              <a:rPr lang="cs-CZ" sz="3100" b="1" i="1" dirty="0" err="1"/>
              <a:t>Toxocara</a:t>
            </a:r>
            <a:r>
              <a:rPr lang="cs-CZ" sz="3100" b="1" dirty="0"/>
              <a:t> </a:t>
            </a:r>
            <a:r>
              <a:rPr lang="cs-CZ" sz="3100" dirty="0"/>
              <a:t>nebo čeleď </a:t>
            </a:r>
            <a:r>
              <a:rPr lang="cs-CZ" sz="3100" b="1" i="1" dirty="0" err="1"/>
              <a:t>Anisakidae</a:t>
            </a:r>
            <a:r>
              <a:rPr lang="cs-CZ" sz="3100" dirty="0"/>
              <a:t>.</a:t>
            </a:r>
          </a:p>
        </p:txBody>
      </p:sp>
      <p:pic>
        <p:nvPicPr>
          <p:cNvPr id="3074" name="Picture 2" descr="Anisakiasis and Anisakis: An underdiagnosed emerging disease and its main  etiological agents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5" y="2194560"/>
            <a:ext cx="5715088" cy="4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CSU Veterinary Parasi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08" y="2153335"/>
            <a:ext cx="5413425" cy="44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nisakis | IZS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" y="5437222"/>
            <a:ext cx="2424032" cy="8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2122999" y="2234315"/>
            <a:ext cx="286247" cy="2866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>
            <a:off x="7976477" y="1877828"/>
            <a:ext cx="286247" cy="2866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17919" y="2123393"/>
            <a:ext cx="1319916" cy="548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14" descr="Toxocara canis - an overview | ScienceDirect To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941" y="5732895"/>
            <a:ext cx="1671829" cy="10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70,882 Cartoon Whale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32" y="1937833"/>
            <a:ext cx="1850312" cy="139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60" y="914401"/>
            <a:ext cx="7831732" cy="580701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831" y="203609"/>
            <a:ext cx="118235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400" b="1" i="0" dirty="0" smtClean="0">
                <a:solidFill>
                  <a:srgbClr val="333333"/>
                </a:solidFill>
                <a:effectLst/>
                <a:latin typeface="+mj-lt"/>
              </a:rPr>
              <a:t>Navržený postup zpracování vzorků PMP z parazitů a tkání hostitele.</a:t>
            </a:r>
            <a:endParaRPr lang="cs-CZ" sz="3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97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Základní slovíček </a:t>
            </a:r>
            <a:r>
              <a:rPr lang="cs-CZ" sz="3800" b="1" dirty="0" err="1" smtClean="0"/>
              <a:t>mikrobiomu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Biomarker sequencing</a:t>
            </a:r>
            <a:r>
              <a:rPr lang="en-US" dirty="0"/>
              <a:t>: The process of cataloguing microbes in a mixed-species community through analysis of sequence variation in a single ubiquitous gene. </a:t>
            </a:r>
            <a:endParaRPr lang="cs-CZ" dirty="0" smtClean="0"/>
          </a:p>
          <a:p>
            <a:r>
              <a:rPr lang="en-US" b="1" dirty="0" err="1" smtClean="0"/>
              <a:t>Holobiont</a:t>
            </a:r>
            <a:r>
              <a:rPr lang="en-US" dirty="0"/>
              <a:t>: The totality of organisms in a given ecosystem (e.g., the shared human and microbial ecosystem); also called a superorganism. </a:t>
            </a:r>
            <a:endParaRPr lang="cs-CZ" dirty="0" smtClean="0"/>
          </a:p>
          <a:p>
            <a:r>
              <a:rPr lang="en-US" b="1" dirty="0" smtClean="0"/>
              <a:t>Metabolome</a:t>
            </a:r>
            <a:r>
              <a:rPr lang="en-US" dirty="0"/>
              <a:t>: The complete set of small-molecule chemicals found in a biologic sample. </a:t>
            </a:r>
            <a:endParaRPr lang="cs-CZ" dirty="0" smtClean="0"/>
          </a:p>
          <a:p>
            <a:r>
              <a:rPr lang="en-US" b="1" dirty="0" smtClean="0"/>
              <a:t>Metagenome</a:t>
            </a:r>
            <a:r>
              <a:rPr lang="en-US" dirty="0"/>
              <a:t>: All the genetic material present in an environmental sample, consisting of the </a:t>
            </a:r>
            <a:r>
              <a:rPr lang="en-US" dirty="0" err="1"/>
              <a:t>genomes</a:t>
            </a:r>
            <a:r>
              <a:rPr lang="en-US" dirty="0"/>
              <a:t> of many individual organisms. </a:t>
            </a:r>
            <a:endParaRPr lang="cs-CZ" dirty="0" smtClean="0"/>
          </a:p>
          <a:p>
            <a:r>
              <a:rPr lang="en-US" b="1" dirty="0" smtClean="0"/>
              <a:t>Methanogenic </a:t>
            </a:r>
            <a:r>
              <a:rPr lang="en-US" b="1" dirty="0"/>
              <a:t>archaea</a:t>
            </a:r>
            <a:r>
              <a:rPr lang="en-US" dirty="0"/>
              <a:t>: Methane-producing microbes of the ancient Archaea kingdom. </a:t>
            </a:r>
            <a:endParaRPr lang="cs-CZ" dirty="0" smtClean="0"/>
          </a:p>
          <a:p>
            <a:r>
              <a:rPr lang="en-US" b="1" dirty="0" smtClean="0"/>
              <a:t>Microbiome</a:t>
            </a:r>
            <a:r>
              <a:rPr lang="en-US" dirty="0"/>
              <a:t>: The collection of all genomes of microbes in an ecosystem. </a:t>
            </a:r>
            <a:endParaRPr lang="cs-CZ" dirty="0" smtClean="0"/>
          </a:p>
          <a:p>
            <a:r>
              <a:rPr lang="en-US" b="1" dirty="0" smtClean="0"/>
              <a:t>Microbiota</a:t>
            </a:r>
            <a:r>
              <a:rPr lang="en-US" dirty="0"/>
              <a:t>: The microbes that collectively inhabit a given ecosystem. </a:t>
            </a:r>
            <a:endParaRPr lang="cs-CZ" dirty="0" smtClean="0"/>
          </a:p>
          <a:p>
            <a:r>
              <a:rPr lang="en-US" b="1" dirty="0" err="1" smtClean="0"/>
              <a:t>Pathobionts</a:t>
            </a:r>
            <a:r>
              <a:rPr lang="en-US" dirty="0"/>
              <a:t>: Typically benign endogenous microbes with the capacity, under altered ecosystem conditions, to elicit pathogenesis. </a:t>
            </a:r>
            <a:endParaRPr lang="cs-CZ" dirty="0" smtClean="0"/>
          </a:p>
          <a:p>
            <a:r>
              <a:rPr lang="en-US" b="1" dirty="0" smtClean="0"/>
              <a:t>Prebiotics</a:t>
            </a:r>
            <a:r>
              <a:rPr lang="en-US" dirty="0"/>
              <a:t>: Nutritional substrates that promote the growth of microbes that confer health benefits in the host. </a:t>
            </a:r>
            <a:endParaRPr lang="cs-CZ" dirty="0" smtClean="0"/>
          </a:p>
          <a:p>
            <a:r>
              <a:rPr lang="en-US" b="1" dirty="0" smtClean="0"/>
              <a:t>Probiotics</a:t>
            </a:r>
            <a:r>
              <a:rPr lang="en-US" dirty="0"/>
              <a:t>: Live microbes that confer health benefits when administered in adequate amounts in the host. </a:t>
            </a:r>
            <a:r>
              <a:rPr lang="en-US" dirty="0" err="1"/>
              <a:t>Synbiotics</a:t>
            </a:r>
            <a:r>
              <a:rPr lang="en-US" dirty="0"/>
              <a:t>: Formulations consisting of a combination of prebiotics and probiotic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60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39" y="365125"/>
            <a:ext cx="4428878" cy="60538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009" y="419058"/>
            <a:ext cx="5195241" cy="60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272"/>
            <a:ext cx="10515600" cy="1185379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800" b="1" dirty="0" smtClean="0"/>
              <a:t>Funkční </a:t>
            </a:r>
            <a:r>
              <a:rPr lang="cs-CZ" sz="3800" b="1" dirty="0"/>
              <a:t>role mikrobů ve zdatnosti parazitů a hostitelských chorobách</a:t>
            </a:r>
            <a:br>
              <a:rPr lang="cs-CZ" sz="3800" b="1" dirty="0"/>
            </a:b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5273" y="1825625"/>
            <a:ext cx="10908527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Na parazity a přidružené mikroby </a:t>
            </a:r>
            <a:r>
              <a:rPr lang="cs-CZ" dirty="0"/>
              <a:t>lze pohlížet jako na </a:t>
            </a:r>
            <a:r>
              <a:rPr lang="cs-CZ" b="1" dirty="0"/>
              <a:t>společenstvo organismů</a:t>
            </a:r>
            <a:r>
              <a:rPr lang="cs-CZ" dirty="0"/>
              <a:t>, které zažívají různé selekční tlaky, a to </a:t>
            </a:r>
            <a:r>
              <a:rPr lang="cs-CZ" b="1" dirty="0"/>
              <a:t>navzdory vysokému potenciálu vzájemné závislosti. </a:t>
            </a:r>
            <a:endParaRPr lang="cs-CZ" b="1" dirty="0" smtClean="0"/>
          </a:p>
          <a:p>
            <a:r>
              <a:rPr lang="cs-CZ" b="1" dirty="0" smtClean="0"/>
              <a:t>Mikrobi</a:t>
            </a:r>
            <a:r>
              <a:rPr lang="cs-CZ" dirty="0" smtClean="0"/>
              <a:t> </a:t>
            </a:r>
            <a:r>
              <a:rPr lang="cs-CZ" dirty="0"/>
              <a:t>mohou být </a:t>
            </a:r>
            <a:r>
              <a:rPr lang="cs-CZ" b="1" dirty="0"/>
              <a:t>pro parazita buď prospěšní (mutualistické</a:t>
            </a:r>
            <a:r>
              <a:rPr lang="cs-CZ" dirty="0"/>
              <a:t>), nebo </a:t>
            </a:r>
            <a:r>
              <a:rPr lang="cs-CZ" b="1" dirty="0"/>
              <a:t>antagonistické (parazitické nebo s konflikty </a:t>
            </a:r>
            <a:r>
              <a:rPr lang="cs-CZ" b="1" dirty="0" smtClean="0"/>
              <a:t>fitness</a:t>
            </a:r>
            <a:r>
              <a:rPr lang="cs-CZ" dirty="0" smtClean="0"/>
              <a:t>). </a:t>
            </a:r>
            <a:r>
              <a:rPr lang="cs-CZ" dirty="0"/>
              <a:t>Povaha interakce by vedla k radikálně odlišným účinkům mikrobů na evoluci </a:t>
            </a:r>
            <a:r>
              <a:rPr lang="cs-CZ" dirty="0" err="1"/>
              <a:t>holobionta</a:t>
            </a:r>
            <a:r>
              <a:rPr lang="cs-CZ" dirty="0"/>
              <a:t> a interakci mezi hostitelem a parazitem. </a:t>
            </a:r>
            <a:endParaRPr lang="cs-CZ" dirty="0" smtClean="0"/>
          </a:p>
          <a:p>
            <a:r>
              <a:rPr lang="cs-CZ" dirty="0" smtClean="0"/>
              <a:t>Podobně </a:t>
            </a:r>
            <a:r>
              <a:rPr lang="cs-CZ" dirty="0"/>
              <a:t>mohou být </a:t>
            </a:r>
            <a:r>
              <a:rPr lang="cs-CZ" b="1" dirty="0"/>
              <a:t>mikrobi spojení s hostitelem pro parazita prospěšní </a:t>
            </a:r>
            <a:r>
              <a:rPr lang="cs-CZ" dirty="0"/>
              <a:t>v důsledku selekce ke spolupráci, nebo </a:t>
            </a:r>
            <a:r>
              <a:rPr lang="cs-CZ" b="1" dirty="0"/>
              <a:t>mohou být škodlivé kvůli konkurenci o živiny a/nebo prostor. </a:t>
            </a:r>
            <a:endParaRPr lang="cs-CZ" b="1" dirty="0" smtClean="0"/>
          </a:p>
          <a:p>
            <a:r>
              <a:rPr lang="cs-CZ" b="1" dirty="0" smtClean="0"/>
              <a:t>Povaha </a:t>
            </a:r>
            <a:r>
              <a:rPr lang="cs-CZ" b="1" dirty="0"/>
              <a:t>interakcí </a:t>
            </a:r>
            <a:r>
              <a:rPr lang="cs-CZ" dirty="0"/>
              <a:t>mezi parazitem a mikrobem může mít rozhodující vliv </a:t>
            </a:r>
            <a:r>
              <a:rPr lang="cs-CZ" b="1" dirty="0"/>
              <a:t>na f</a:t>
            </a:r>
            <a:r>
              <a:rPr lang="cs-CZ" b="1" dirty="0" smtClean="0"/>
              <a:t>itness </a:t>
            </a:r>
            <a:r>
              <a:rPr lang="cs-CZ" b="1" dirty="0"/>
              <a:t>parazita a onemocnění hostitele</a:t>
            </a:r>
            <a:r>
              <a:rPr lang="cs-CZ" dirty="0"/>
              <a:t>. Například viroví </a:t>
            </a:r>
            <a:r>
              <a:rPr lang="cs-CZ" dirty="0" err="1"/>
              <a:t>symbionti</a:t>
            </a:r>
            <a:r>
              <a:rPr lang="cs-CZ" dirty="0"/>
              <a:t> parazitických prvoků mohou odklonit odpovědi hostitele směrem k antivirové imunitě, což je neúčinné při odstraňování eukaryotické infekce a může napomáhat přežití </a:t>
            </a:r>
            <a:r>
              <a:rPr lang="cs-CZ" dirty="0" smtClean="0"/>
              <a:t>parazita.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9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200" b="1" dirty="0" smtClean="0"/>
              <a:t/>
            </a:r>
            <a:br>
              <a:rPr lang="cs-CZ" sz="4200" b="1" dirty="0" smtClean="0"/>
            </a:br>
            <a:r>
              <a:rPr lang="cs-CZ" sz="4200" b="1" dirty="0" smtClean="0"/>
              <a:t>Role </a:t>
            </a:r>
            <a:r>
              <a:rPr lang="cs-CZ" sz="4200" b="1" dirty="0"/>
              <a:t>parazitů v evoluci mikrobů a interakcích mezi hostitelem a mikrobem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301" y="1455088"/>
            <a:ext cx="11076167" cy="5367130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Prevalence parazitů v populaci, </a:t>
            </a:r>
            <a:r>
              <a:rPr lang="cs-CZ" b="1" dirty="0" smtClean="0"/>
              <a:t>způsob přenosu </a:t>
            </a:r>
            <a:r>
              <a:rPr lang="cs-CZ" b="1" dirty="0"/>
              <a:t>parazitů a vzájemná závislost mezi mikrobem a jeho parazitickým hostitelem budou řídit evoluci způsobů přenosu mikroba. </a:t>
            </a:r>
            <a:endParaRPr lang="cs-CZ" b="1" dirty="0" smtClean="0"/>
          </a:p>
          <a:p>
            <a:r>
              <a:rPr lang="cs-CZ" dirty="0" smtClean="0"/>
              <a:t>Tyto </a:t>
            </a:r>
            <a:r>
              <a:rPr lang="cs-CZ" dirty="0"/>
              <a:t>způsoby jsou obzvláště zajímavé, protože řídí mikrobiální virulenci jak pro parazita, tak pro jeho </a:t>
            </a:r>
            <a:r>
              <a:rPr lang="cs-CZ" dirty="0" smtClean="0"/>
              <a:t>hostitele.  </a:t>
            </a:r>
          </a:p>
          <a:p>
            <a:r>
              <a:rPr lang="cs-CZ" dirty="0" smtClean="0"/>
              <a:t>Paraziti </a:t>
            </a:r>
            <a:r>
              <a:rPr lang="cs-CZ" b="1" dirty="0"/>
              <a:t>mohou ovlivňovat složení </a:t>
            </a:r>
            <a:r>
              <a:rPr lang="cs-CZ" b="1" dirty="0" err="1"/>
              <a:t>mikrobioty</a:t>
            </a:r>
            <a:r>
              <a:rPr lang="cs-CZ" b="1" dirty="0"/>
              <a:t> svých hostitelů </a:t>
            </a:r>
            <a:r>
              <a:rPr lang="cs-CZ" dirty="0"/>
              <a:t>různými způsoby. Například paraziti mohou </a:t>
            </a:r>
            <a:r>
              <a:rPr lang="cs-CZ" dirty="0" smtClean="0"/>
              <a:t>být: </a:t>
            </a:r>
          </a:p>
          <a:p>
            <a:pPr marL="514350" indent="-514350">
              <a:buAutoNum type="arabicParenBoth"/>
            </a:pPr>
            <a:r>
              <a:rPr lang="cs-CZ" b="1" dirty="0" smtClean="0"/>
              <a:t>přenašeči </a:t>
            </a:r>
            <a:r>
              <a:rPr lang="cs-CZ" b="1" dirty="0"/>
              <a:t>nebo rezervoáry </a:t>
            </a:r>
            <a:r>
              <a:rPr lang="cs-CZ" dirty="0"/>
              <a:t>mikrobů; </a:t>
            </a:r>
            <a:endParaRPr lang="cs-CZ" dirty="0" smtClean="0"/>
          </a:p>
          <a:p>
            <a:pPr marL="514350" indent="-514350">
              <a:buAutoNum type="arabicParenBoth"/>
            </a:pPr>
            <a:r>
              <a:rPr lang="cs-CZ" b="1" dirty="0" smtClean="0"/>
              <a:t>vyvíjet </a:t>
            </a:r>
            <a:r>
              <a:rPr lang="cs-CZ" b="1" dirty="0"/>
              <a:t>tlak na hostitele </a:t>
            </a:r>
            <a:r>
              <a:rPr lang="cs-CZ" dirty="0"/>
              <a:t>během infekce, což vede k evoluci obranných mikrobů</a:t>
            </a:r>
            <a:r>
              <a:rPr lang="cs-CZ" dirty="0" smtClean="0"/>
              <a:t>;</a:t>
            </a:r>
          </a:p>
          <a:p>
            <a:pPr marL="514350" indent="-514350">
              <a:buAutoNum type="arabicParenBoth"/>
            </a:pPr>
            <a:r>
              <a:rPr lang="cs-CZ" b="1" dirty="0" smtClean="0"/>
              <a:t>soutěžit </a:t>
            </a:r>
            <a:r>
              <a:rPr lang="cs-CZ" b="1" dirty="0"/>
              <a:t>s hostitelskou </a:t>
            </a:r>
            <a:r>
              <a:rPr lang="cs-CZ" b="1" dirty="0" err="1"/>
              <a:t>mikrobiotou</a:t>
            </a:r>
            <a:r>
              <a:rPr lang="cs-CZ" b="1" dirty="0"/>
              <a:t> </a:t>
            </a:r>
            <a:r>
              <a:rPr lang="cs-CZ" dirty="0"/>
              <a:t>o živiny nebo poskytovat metabolické a genetické rezervoáry na podporu růstu a přežití jiných hostitelských mikrobiálních druhů; </a:t>
            </a:r>
            <a:endParaRPr lang="cs-CZ" dirty="0" smtClean="0"/>
          </a:p>
          <a:p>
            <a:pPr marL="514350" indent="-514350">
              <a:buAutoNum type="arabicParenBoth"/>
            </a:pPr>
            <a:r>
              <a:rPr lang="cs-CZ" b="1" dirty="0" smtClean="0"/>
              <a:t>modifikovat </a:t>
            </a:r>
            <a:r>
              <a:rPr lang="cs-CZ" b="1" dirty="0"/>
              <a:t>hostitelské prostředí</a:t>
            </a:r>
            <a:r>
              <a:rPr lang="cs-CZ" dirty="0"/>
              <a:t>, např. pH, ve prospěch jiných mikrobů; a/nebo </a:t>
            </a:r>
            <a:endParaRPr lang="cs-CZ" dirty="0" smtClean="0"/>
          </a:p>
          <a:p>
            <a:pPr marL="514350" indent="-514350">
              <a:buAutoNum type="arabicParenBoth"/>
            </a:pPr>
            <a:r>
              <a:rPr lang="cs-CZ" b="1" dirty="0" smtClean="0"/>
              <a:t>vyvolávat </a:t>
            </a:r>
            <a:r>
              <a:rPr lang="cs-CZ" b="1" dirty="0"/>
              <a:t>imunitní odpověď hostitele</a:t>
            </a:r>
            <a:r>
              <a:rPr lang="cs-CZ" dirty="0"/>
              <a:t>, která zase ovlivňuje </a:t>
            </a:r>
            <a:r>
              <a:rPr lang="cs-CZ" dirty="0" err="1"/>
              <a:t>mikrobiom</a:t>
            </a:r>
            <a:r>
              <a:rPr lang="cs-CZ" dirty="0"/>
              <a:t> hostitele.</a:t>
            </a:r>
          </a:p>
        </p:txBody>
      </p:sp>
    </p:spTree>
    <p:extLst>
      <p:ext uri="{BB962C8B-B14F-4D97-AF65-F5344CB8AC3E}">
        <p14:creationId xmlns:p14="http://schemas.microsoft.com/office/powerpoint/2010/main" val="38080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7137" y="409805"/>
            <a:ext cx="9256643" cy="922114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Nastavení rovnováhy mezi parazitem a hostitelem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Dlouho trvající infekce </a:t>
            </a:r>
            <a:r>
              <a:rPr lang="cs-CZ" dirty="0"/>
              <a:t>vyžadují </a:t>
            </a:r>
            <a:r>
              <a:rPr lang="cs-CZ" b="1" dirty="0"/>
              <a:t>dokonalý balanc </a:t>
            </a:r>
            <a:r>
              <a:rPr lang="cs-CZ" dirty="0"/>
              <a:t>mezi využíváním hostitele ze strany cizopasníka na jedné straně a růstem a rozmnožováním parazita v hostiteli na straně druhé.</a:t>
            </a:r>
          </a:p>
          <a:p>
            <a:r>
              <a:rPr lang="cs-CZ" b="1" dirty="0"/>
              <a:t>Příliš agresivní</a:t>
            </a:r>
            <a:r>
              <a:rPr lang="cs-CZ" dirty="0"/>
              <a:t>/virulentní/patogenní paraziti své hostitele rychle </a:t>
            </a:r>
            <a:r>
              <a:rPr lang="cs-CZ" b="1" dirty="0"/>
              <a:t>zabíjejí a nemají </a:t>
            </a:r>
            <a:r>
              <a:rPr lang="cs-CZ" dirty="0"/>
              <a:t>tak možnost je využívat delší dobu.</a:t>
            </a:r>
          </a:p>
          <a:p>
            <a:r>
              <a:rPr lang="cs-CZ" b="1" dirty="0"/>
              <a:t>Evoluce virulence </a:t>
            </a:r>
            <a:r>
              <a:rPr lang="cs-CZ" dirty="0"/>
              <a:t>tak směřuje k nastavení určité </a:t>
            </a:r>
            <a:r>
              <a:rPr lang="cs-CZ" b="1" dirty="0"/>
              <a:t>rovnováhy mezi patogenitou parazita</a:t>
            </a:r>
            <a:r>
              <a:rPr lang="cs-CZ" dirty="0"/>
              <a:t> a </a:t>
            </a:r>
            <a:r>
              <a:rPr lang="cs-CZ" b="1" dirty="0"/>
              <a:t>rezistencí hostitele </a:t>
            </a:r>
            <a:r>
              <a:rPr lang="cs-CZ" dirty="0"/>
              <a:t>s tím, že přírodní výběr selektuje kombinace s největším průměrnou mírou přenosu parazita.</a:t>
            </a:r>
          </a:p>
        </p:txBody>
      </p:sp>
    </p:spTree>
    <p:extLst>
      <p:ext uri="{BB962C8B-B14F-4D97-AF65-F5344CB8AC3E}">
        <p14:creationId xmlns:p14="http://schemas.microsoft.com/office/powerpoint/2010/main" val="7771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Hostitel má za cíl se zbavit parazita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Hostitelé si vyvinuli </a:t>
            </a:r>
            <a:r>
              <a:rPr lang="cs-CZ" b="1" dirty="0"/>
              <a:t>komplexní obranný mechanismus </a:t>
            </a:r>
            <a:r>
              <a:rPr lang="cs-CZ" dirty="0"/>
              <a:t>např. vrozenou imunitní reakci nebo adaptivní imunitní reakci.</a:t>
            </a:r>
          </a:p>
          <a:p>
            <a:r>
              <a:rPr lang="cs-CZ" b="1" dirty="0"/>
              <a:t>Malé množství </a:t>
            </a:r>
            <a:r>
              <a:rPr lang="cs-CZ" dirty="0"/>
              <a:t>cizopasníků obvykle </a:t>
            </a:r>
            <a:r>
              <a:rPr lang="cs-CZ" b="1" dirty="0"/>
              <a:t>nesnižuje fitness </a:t>
            </a:r>
            <a:r>
              <a:rPr lang="cs-CZ" dirty="0"/>
              <a:t>hostitele.</a:t>
            </a:r>
          </a:p>
          <a:p>
            <a:r>
              <a:rPr lang="cs-CZ" dirty="0"/>
              <a:t>Naproti tomu </a:t>
            </a:r>
            <a:r>
              <a:rPr lang="cs-CZ" b="1" dirty="0"/>
              <a:t>paraziti jsou zcela závislí </a:t>
            </a:r>
            <a:r>
              <a:rPr lang="cs-CZ" dirty="0"/>
              <a:t>na svém hostiteli a musí být schopni reagovat na jeho imunitní systém. </a:t>
            </a:r>
          </a:p>
          <a:p>
            <a:r>
              <a:rPr lang="cs-CZ" dirty="0"/>
              <a:t>Nastavuje se proto tzv. </a:t>
            </a:r>
            <a:r>
              <a:rPr lang="cs-CZ" b="1" dirty="0"/>
              <a:t>asymetrický „</a:t>
            </a:r>
            <a:r>
              <a:rPr lang="cs-CZ" b="1" dirty="0" err="1"/>
              <a:t>arm</a:t>
            </a:r>
            <a:r>
              <a:rPr lang="cs-CZ" b="1" dirty="0"/>
              <a:t> </a:t>
            </a:r>
            <a:r>
              <a:rPr lang="cs-CZ" b="1" dirty="0" err="1"/>
              <a:t>race</a:t>
            </a:r>
            <a:r>
              <a:rPr lang="cs-CZ" b="1" dirty="0"/>
              <a:t>“, </a:t>
            </a:r>
            <a:r>
              <a:rPr lang="cs-CZ" dirty="0"/>
              <a:t>který je obvykle nastaven ve prospěch parazita.</a:t>
            </a:r>
          </a:p>
          <a:p>
            <a:r>
              <a:rPr lang="cs-CZ" b="1" dirty="0"/>
              <a:t>Komplexnost</a:t>
            </a:r>
            <a:r>
              <a:rPr lang="cs-CZ" dirty="0"/>
              <a:t> a speciálnost adaptací parazita na svého hostitelem </a:t>
            </a:r>
            <a:r>
              <a:rPr lang="cs-CZ" b="1" dirty="0"/>
              <a:t>brání jeho zpětnému přechodu </a:t>
            </a:r>
            <a:r>
              <a:rPr lang="cs-CZ" dirty="0"/>
              <a:t>k volně žijícímu způsobu života. </a:t>
            </a:r>
            <a:r>
              <a:rPr lang="cs-CZ" b="1" dirty="0"/>
              <a:t>Parazit je tak zcela odkázán </a:t>
            </a:r>
            <a:r>
              <a:rPr lang="cs-CZ" dirty="0"/>
              <a:t>na svého hostitele a sdílí s ním vše dobré i zlé.</a:t>
            </a:r>
          </a:p>
        </p:txBody>
      </p:sp>
    </p:spTree>
    <p:extLst>
      <p:ext uri="{BB962C8B-B14F-4D97-AF65-F5344CB8AC3E}">
        <p14:creationId xmlns:p14="http://schemas.microsoft.com/office/powerpoint/2010/main" val="41049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k funguje naše imunita - iDNES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70" y="818985"/>
            <a:ext cx="9834685" cy="55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49306" y="302152"/>
            <a:ext cx="103448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/>
              <a:t>Co jsou první obranné vrozené linie organismu/habitatu !</a:t>
            </a:r>
          </a:p>
        </p:txBody>
      </p:sp>
    </p:spTree>
    <p:extLst>
      <p:ext uri="{BB962C8B-B14F-4D97-AF65-F5344CB8AC3E}">
        <p14:creationId xmlns:p14="http://schemas.microsoft.com/office/powerpoint/2010/main" val="19352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322344"/>
            <a:ext cx="8229600" cy="58410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Regulace hustoty populace parazita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539005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Existují samovolné </a:t>
            </a:r>
            <a:r>
              <a:rPr lang="cs-CZ" b="1" dirty="0"/>
              <a:t>mechanismy regulace</a:t>
            </a:r>
            <a:r>
              <a:rPr lang="cs-CZ" dirty="0"/>
              <a:t>, které jsou důsledkem dlouhodobé interakce eukaryotního parazita s hostitelem.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Tuto regulaci mají také někteří </a:t>
            </a:r>
            <a:r>
              <a:rPr lang="cs-CZ" dirty="0" err="1"/>
              <a:t>protozoární</a:t>
            </a:r>
            <a:r>
              <a:rPr lang="cs-CZ" dirty="0"/>
              <a:t> paraziti, např. malarická </a:t>
            </a:r>
            <a:r>
              <a:rPr lang="cs-CZ" dirty="0" err="1"/>
              <a:t>plasmodia</a:t>
            </a:r>
            <a:r>
              <a:rPr lang="cs-CZ" dirty="0"/>
              <a:t> a trypanosomy – samo regulace vedoucí k </a:t>
            </a:r>
            <a:r>
              <a:rPr lang="cs-CZ" b="1" dirty="0"/>
              <a:t>optimální utilizaci hostitele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 tasemnic je znám tzv. </a:t>
            </a:r>
            <a:r>
              <a:rPr lang="cs-CZ" b="1" dirty="0" err="1"/>
              <a:t>crowding</a:t>
            </a:r>
            <a:r>
              <a:rPr lang="cs-CZ" b="1" dirty="0"/>
              <a:t> </a:t>
            </a:r>
            <a:r>
              <a:rPr lang="cs-CZ" b="1" dirty="0" err="1"/>
              <a:t>effect</a:t>
            </a:r>
            <a:r>
              <a:rPr lang="cs-CZ" b="1" dirty="0"/>
              <a:t> </a:t>
            </a:r>
            <a:r>
              <a:rPr lang="cs-CZ" dirty="0"/>
              <a:t>– střevo omezený prostor, vliv na počet, velikost a plodnost.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Preimunice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concominant</a:t>
            </a:r>
            <a:r>
              <a:rPr lang="cs-CZ" dirty="0"/>
              <a:t> </a:t>
            </a:r>
            <a:r>
              <a:rPr lang="cs-CZ" dirty="0" err="1"/>
              <a:t>immunity</a:t>
            </a:r>
            <a:r>
              <a:rPr lang="cs-CZ" dirty="0"/>
              <a:t>) – chrání parazity před přemnožením v hostiteli a tedy tlumí jejich vnitrodruhovou </a:t>
            </a:r>
            <a:r>
              <a:rPr lang="cs-CZ" dirty="0" err="1"/>
              <a:t>kompetici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6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F5C119-759E-4E3D-9F71-44DF74EFCA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179</a:t>
            </a:fld>
            <a:endParaRPr lang="cs-CZ" altLang="cs-CZ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2150"/>
            <a:ext cx="8229600" cy="7633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Riziko přílišné exploatace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6550"/>
            <a:ext cx="8229600" cy="538110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Z hlediska celé </a:t>
            </a:r>
            <a:r>
              <a:rPr lang="cs-CZ" altLang="cs-CZ" sz="2000" b="1" dirty="0" err="1"/>
              <a:t>infrapopulace</a:t>
            </a:r>
            <a:r>
              <a:rPr lang="cs-CZ" altLang="cs-CZ" sz="2000" b="1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výhodné, když se její </a:t>
            </a:r>
            <a:r>
              <a:rPr lang="cs-CZ" altLang="cs-CZ" sz="2000" b="1" dirty="0"/>
              <a:t>členové množí natolik pomalu</a:t>
            </a:r>
            <a:r>
              <a:rPr lang="cs-CZ" altLang="cs-CZ" sz="2000" dirty="0"/>
              <a:t>, že hostitel dokáže jejich vliv na své </a:t>
            </a:r>
            <a:r>
              <a:rPr lang="cs-CZ" altLang="cs-CZ" sz="2000" b="1" dirty="0"/>
              <a:t>vitální funkce kompenzovat</a:t>
            </a:r>
            <a:r>
              <a:rPr lang="cs-CZ" altLang="cs-CZ" sz="2000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Z</a:t>
            </a:r>
            <a:r>
              <a:rPr lang="cs-CZ" altLang="cs-CZ" sz="2000" b="1" dirty="0"/>
              <a:t> hlediska jednoho člena </a:t>
            </a:r>
            <a:r>
              <a:rPr lang="cs-CZ" altLang="cs-CZ" sz="2000" b="1" dirty="0" err="1"/>
              <a:t>infrapopulace</a:t>
            </a:r>
            <a:r>
              <a:rPr lang="cs-CZ" altLang="cs-CZ" sz="2000" b="1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výhodnější</a:t>
            </a:r>
            <a:r>
              <a:rPr lang="cs-CZ" altLang="cs-CZ" sz="2000" dirty="0"/>
              <a:t>, když právě on se </a:t>
            </a:r>
            <a:r>
              <a:rPr lang="cs-CZ" altLang="cs-CZ" sz="2000" b="1" dirty="0"/>
              <a:t>množí co nejrychleji</a:t>
            </a:r>
            <a:r>
              <a:rPr lang="cs-CZ" altLang="cs-CZ" sz="2000" dirty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Individuální selekce </a:t>
            </a:r>
            <a:r>
              <a:rPr lang="cs-CZ" altLang="cs-CZ" sz="2000" dirty="0"/>
              <a:t>(maximalizuje fitness jedince) působí </a:t>
            </a:r>
            <a:r>
              <a:rPr lang="cs-CZ" altLang="cs-CZ" sz="2000" b="1" dirty="0"/>
              <a:t>opačným směrem </a:t>
            </a:r>
            <a:r>
              <a:rPr lang="cs-CZ" altLang="cs-CZ" sz="2000" dirty="0"/>
              <a:t>nežli </a:t>
            </a:r>
            <a:r>
              <a:rPr lang="cs-CZ" altLang="cs-CZ" sz="2000" b="1" dirty="0"/>
              <a:t>selekce skupinová </a:t>
            </a:r>
            <a:r>
              <a:rPr lang="cs-CZ" altLang="cs-CZ" sz="2000" dirty="0"/>
              <a:t>(maximalizující celkový počet propagulí, které daná </a:t>
            </a:r>
            <a:r>
              <a:rPr lang="cs-CZ" altLang="cs-CZ" sz="2000" dirty="0" err="1"/>
              <a:t>infrapopulace</a:t>
            </a:r>
            <a:r>
              <a:rPr lang="cs-CZ" altLang="cs-CZ" sz="2000" dirty="0"/>
              <a:t> po dobu svého trvání vyprodukuje)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V dlouhodobé evoluční perspektivě </a:t>
            </a:r>
            <a:r>
              <a:rPr lang="cs-CZ" altLang="cs-CZ" sz="2000" b="1" dirty="0"/>
              <a:t>zvítězí ty parazitické druhy</a:t>
            </a:r>
            <a:r>
              <a:rPr lang="cs-CZ" altLang="cs-CZ" sz="2000" dirty="0"/>
              <a:t>, které si vytvořily </a:t>
            </a:r>
            <a:r>
              <a:rPr lang="cs-CZ" altLang="cs-CZ" sz="2000" b="1" dirty="0"/>
              <a:t>mechanismy omezující účinnost selekce individuální a posilující účinnost selekce skupinové.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Jedním z velmi efektivních a parazity </a:t>
            </a:r>
            <a:r>
              <a:rPr lang="cs-CZ" altLang="cs-CZ" sz="2000" dirty="0"/>
              <a:t>velmi často užívaných mechanismů omezujících účinnost individuální selekce je </a:t>
            </a:r>
            <a:r>
              <a:rPr lang="cs-CZ" altLang="cs-CZ" sz="2000" b="1" dirty="0"/>
              <a:t>asexuální množení</a:t>
            </a:r>
            <a:r>
              <a:rPr lang="cs-CZ" altLang="cs-CZ" sz="2000" dirty="0"/>
              <a:t>.</a:t>
            </a:r>
            <a:r>
              <a:rPr lang="cs-CZ" alt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79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4539"/>
            <a:ext cx="10515600" cy="843473"/>
          </a:xfrm>
        </p:spPr>
        <p:txBody>
          <a:bodyPr>
            <a:normAutofit/>
          </a:bodyPr>
          <a:lstStyle/>
          <a:p>
            <a:r>
              <a:rPr lang="cs-CZ" sz="3200" b="1" dirty="0"/>
              <a:t>6</a:t>
            </a:r>
            <a:r>
              <a:rPr lang="cs-CZ" sz="3400" b="1" dirty="0"/>
              <a:t>. Vektor – přenašeč </a:t>
            </a:r>
            <a:r>
              <a:rPr lang="cs-CZ" sz="3000" dirty="0"/>
              <a:t>= hostitel sloužící </a:t>
            </a:r>
            <a:r>
              <a:rPr lang="cs-CZ" sz="3000" b="1" dirty="0"/>
              <a:t>k přenosu/šíření </a:t>
            </a:r>
            <a:r>
              <a:rPr lang="cs-CZ" sz="3000" dirty="0"/>
              <a:t>parazita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112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 této roli může být hostitel definitivní (komár </a:t>
            </a:r>
            <a:r>
              <a:rPr lang="cs-CZ" i="1" dirty="0" err="1"/>
              <a:t>Anopheles</a:t>
            </a:r>
            <a:r>
              <a:rPr lang="cs-CZ" dirty="0"/>
              <a:t> přenášející malarické </a:t>
            </a:r>
            <a:r>
              <a:rPr lang="cs-CZ" dirty="0" err="1"/>
              <a:t>Plasmodium</a:t>
            </a:r>
            <a:r>
              <a:rPr lang="cs-CZ" dirty="0"/>
              <a:t>) i mezihostitel (bodalka </a:t>
            </a:r>
            <a:r>
              <a:rPr lang="cs-CZ" i="1" dirty="0" err="1"/>
              <a:t>Glossina</a:t>
            </a:r>
            <a:r>
              <a:rPr lang="cs-CZ" dirty="0"/>
              <a:t> přenášející spavou nemoc – </a:t>
            </a:r>
            <a:r>
              <a:rPr lang="cs-CZ" i="1" dirty="0"/>
              <a:t>Trypanosoma</a:t>
            </a:r>
            <a:r>
              <a:rPr lang="cs-CZ" dirty="0"/>
              <a:t>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1150" y="2515892"/>
            <a:ext cx="4590850" cy="37821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3077" y="4767438"/>
            <a:ext cx="1861773" cy="15010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3076" y="3389245"/>
            <a:ext cx="1861774" cy="1291900"/>
          </a:xfrm>
          <a:prstGeom prst="rect">
            <a:avLst/>
          </a:prstGeom>
        </p:spPr>
      </p:pic>
      <p:pic>
        <p:nvPicPr>
          <p:cNvPr id="10" name="Picture 30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28" y="1842582"/>
            <a:ext cx="1410547" cy="119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14" y="5196028"/>
            <a:ext cx="314908" cy="3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8" y="2800043"/>
            <a:ext cx="4890052" cy="34684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5" y="2188327"/>
            <a:ext cx="1081956" cy="1501078"/>
          </a:xfrm>
          <a:prstGeom prst="rect">
            <a:avLst/>
          </a:prstGeom>
        </p:spPr>
      </p:pic>
      <p:pic>
        <p:nvPicPr>
          <p:cNvPr id="15" name="Picture 40" descr="Falciparum Bilder – Durchsuchen 579 Archivfotos, Vektorgrafiken und Videos 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67" y="2299609"/>
            <a:ext cx="1587472" cy="1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121359" y="2059539"/>
            <a:ext cx="1035147" cy="149938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05914" y="2299608"/>
            <a:ext cx="48104" cy="104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3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608598"/>
            <a:ext cx="8229600" cy="634082"/>
          </a:xfrm>
        </p:spPr>
        <p:txBody>
          <a:bodyPr>
            <a:noAutofit/>
          </a:bodyPr>
          <a:lstStyle/>
          <a:p>
            <a:r>
              <a:rPr lang="cs-CZ" sz="3600" b="1" dirty="0"/>
              <a:t>Jsou paraziti biologicky unikátní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Parazitismus</a:t>
            </a:r>
            <a:r>
              <a:rPr lang="cs-CZ" dirty="0"/>
              <a:t> – představuje nesporně jednu </a:t>
            </a:r>
            <a:r>
              <a:rPr lang="cs-CZ" b="1" dirty="0"/>
              <a:t>z nejúspěšnějších životních strategií </a:t>
            </a:r>
            <a:r>
              <a:rPr lang="cs-CZ" dirty="0"/>
              <a:t>na Zemi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Existuje velmi </a:t>
            </a:r>
            <a:r>
              <a:rPr lang="cs-CZ" b="1" dirty="0"/>
              <a:t>mnoho forem a typů </a:t>
            </a:r>
            <a:r>
              <a:rPr lang="cs-CZ" dirty="0"/>
              <a:t>parazitismu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Parazitismus </a:t>
            </a:r>
            <a:r>
              <a:rPr lang="cs-CZ" b="1" dirty="0"/>
              <a:t>vznikl mnohokrát nezávisle </a:t>
            </a:r>
            <a:r>
              <a:rPr lang="cs-CZ" dirty="0"/>
              <a:t>na sobě, není tedy monofyletického původu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Nenapadený </a:t>
            </a:r>
            <a:r>
              <a:rPr lang="cs-CZ" dirty="0"/>
              <a:t>hostitelský organismus je </a:t>
            </a:r>
            <a:r>
              <a:rPr lang="cs-CZ" b="1" dirty="0"/>
              <a:t>spíše výjimkou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90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dirty="0"/>
              <a:t>    Proč jsou paraziti biologicky unikátní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88025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Paraziti (parazitismus) obsadili </a:t>
            </a:r>
            <a:r>
              <a:rPr lang="cs-CZ" b="1" dirty="0"/>
              <a:t>velice neobvyklou ekologickou niku </a:t>
            </a:r>
            <a:r>
              <a:rPr lang="cs-CZ" dirty="0"/>
              <a:t>– </a:t>
            </a:r>
            <a:r>
              <a:rPr lang="cs-CZ" b="1" dirty="0"/>
              <a:t>těla živých organismů </a:t>
            </a:r>
            <a:r>
              <a:rPr lang="cs-CZ" dirty="0"/>
              <a:t>!</a:t>
            </a:r>
          </a:p>
          <a:p>
            <a:r>
              <a:rPr lang="cs-CZ" dirty="0"/>
              <a:t>Při bližším pohledu jsou však (především pro </a:t>
            </a:r>
            <a:r>
              <a:rPr lang="cs-CZ" b="1" dirty="0"/>
              <a:t>endoparazity</a:t>
            </a:r>
            <a:r>
              <a:rPr lang="cs-CZ" dirty="0"/>
              <a:t>) je to naprosto </a:t>
            </a:r>
            <a:r>
              <a:rPr lang="cs-CZ" b="1" dirty="0"/>
              <a:t>extrémní prostředí </a:t>
            </a:r>
            <a:r>
              <a:rPr lang="cs-CZ" dirty="0"/>
              <a:t>pro svou nehostinnost !</a:t>
            </a:r>
          </a:p>
          <a:p>
            <a:r>
              <a:rPr lang="cs-CZ" dirty="0"/>
              <a:t>Analogií u volně žijících organismů jsou podmínky </a:t>
            </a:r>
            <a:r>
              <a:rPr lang="cs-CZ" b="1" dirty="0"/>
              <a:t>v</a:t>
            </a:r>
            <a:r>
              <a:rPr lang="cs-CZ" dirty="0"/>
              <a:t> </a:t>
            </a:r>
            <a:r>
              <a:rPr lang="cs-CZ" b="1" dirty="0"/>
              <a:t>solných pramenech </a:t>
            </a:r>
            <a:r>
              <a:rPr lang="cs-CZ" dirty="0"/>
              <a:t>nebo </a:t>
            </a:r>
            <a:r>
              <a:rPr lang="cs-CZ" b="1" dirty="0"/>
              <a:t>v hlubinách oceánů</a:t>
            </a:r>
          </a:p>
          <a:p>
            <a:r>
              <a:rPr lang="cs-CZ" dirty="0"/>
              <a:t>Podmínky např. tenkého střeva (žijí zde např. tasemnice) charakterizuje: </a:t>
            </a:r>
          </a:p>
          <a:p>
            <a:pPr lvl="1"/>
            <a:r>
              <a:rPr lang="cs-CZ" b="1" dirty="0"/>
              <a:t>deficit kyslíku </a:t>
            </a:r>
          </a:p>
          <a:p>
            <a:pPr lvl="1"/>
            <a:r>
              <a:rPr lang="cs-CZ" b="1" dirty="0"/>
              <a:t>vysoká koncentrace agresivních trávicích enzymů</a:t>
            </a:r>
          </a:p>
          <a:p>
            <a:pPr lvl="1"/>
            <a:r>
              <a:rPr lang="cs-CZ" b="1" dirty="0"/>
              <a:t>vysoká osmolarita  </a:t>
            </a:r>
          </a:p>
          <a:p>
            <a:pPr lvl="1"/>
            <a:r>
              <a:rPr lang="cs-CZ" b="1" dirty="0"/>
              <a:t>imunitní reakce hostitele </a:t>
            </a:r>
          </a:p>
        </p:txBody>
      </p:sp>
    </p:spTree>
    <p:extLst>
      <p:ext uri="{BB962C8B-B14F-4D97-AF65-F5344CB8AC3E}">
        <p14:creationId xmlns:p14="http://schemas.microsoft.com/office/powerpoint/2010/main" val="28033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413792"/>
            <a:ext cx="8847686" cy="794522"/>
          </a:xfrm>
        </p:spPr>
        <p:txBody>
          <a:bodyPr>
            <a:noAutofit/>
          </a:bodyPr>
          <a:lstStyle/>
          <a:p>
            <a:r>
              <a:rPr lang="cs-CZ" sz="3600" b="1" dirty="0"/>
              <a:t>Paraziti nepochybně jsou biologicky unikátní !!!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>
            <a:normAutofit/>
          </a:bodyPr>
          <a:lstStyle/>
          <a:p>
            <a:r>
              <a:rPr lang="cs-CZ" dirty="0"/>
              <a:t>Tyto nepříznivé podmínky jsou </a:t>
            </a:r>
            <a:r>
              <a:rPr lang="cs-CZ" b="1" dirty="0"/>
              <a:t>kompenzovány nadbytkem potravy </a:t>
            </a:r>
            <a:r>
              <a:rPr lang="cs-CZ" dirty="0"/>
              <a:t>!</a:t>
            </a:r>
          </a:p>
          <a:p>
            <a:r>
              <a:rPr lang="cs-CZ" dirty="0"/>
              <a:t>Aby těchto podmínek parazit dokázal využít, musí mít řadu </a:t>
            </a:r>
            <a:r>
              <a:rPr lang="cs-CZ" b="1" dirty="0"/>
              <a:t>adaptací</a:t>
            </a:r>
            <a:r>
              <a:rPr lang="cs-CZ" dirty="0"/>
              <a:t>: </a:t>
            </a:r>
            <a:r>
              <a:rPr lang="cs-CZ" b="1" dirty="0"/>
              <a:t>morfologických, fyziologických, biochemických</a:t>
            </a:r>
          </a:p>
          <a:p>
            <a:r>
              <a:rPr lang="cs-CZ" dirty="0"/>
              <a:t>Tyto adaptace – přesněji </a:t>
            </a:r>
            <a:r>
              <a:rPr lang="cs-CZ" b="1" dirty="0"/>
              <a:t>preadaptace</a:t>
            </a:r>
            <a:r>
              <a:rPr lang="cs-CZ" dirty="0"/>
              <a:t> – musely existovat už volně žijícího </a:t>
            </a:r>
            <a:r>
              <a:rPr lang="cs-CZ" b="1" dirty="0"/>
              <a:t>předka daného cizopasníka </a:t>
            </a:r>
            <a:r>
              <a:rPr lang="cs-CZ" dirty="0"/>
              <a:t>a nebo musely rychle </a:t>
            </a:r>
            <a:r>
              <a:rPr lang="cs-CZ" b="1" dirty="0"/>
              <a:t>vzniknout po jeho průniku </a:t>
            </a:r>
            <a:r>
              <a:rPr lang="cs-CZ" dirty="0"/>
              <a:t>do hostitele díky intenzivnímu přírodnímu výběru !</a:t>
            </a:r>
          </a:p>
        </p:txBody>
      </p:sp>
    </p:spTree>
    <p:extLst>
      <p:ext uri="{BB962C8B-B14F-4D97-AF65-F5344CB8AC3E}">
        <p14:creationId xmlns:p14="http://schemas.microsoft.com/office/powerpoint/2010/main" val="35490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1014" y="497273"/>
            <a:ext cx="6105277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Co to jsou preadaptace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Morfologické struktury </a:t>
            </a:r>
            <a:r>
              <a:rPr lang="cs-CZ" b="1" dirty="0"/>
              <a:t>dovolující přichycení </a:t>
            </a:r>
            <a:r>
              <a:rPr lang="cs-CZ" dirty="0"/>
              <a:t>ve střevě hostitele</a:t>
            </a:r>
          </a:p>
          <a:p>
            <a:r>
              <a:rPr lang="cs-CZ" b="1" dirty="0"/>
              <a:t>Tuhá kutikula </a:t>
            </a:r>
            <a:r>
              <a:rPr lang="cs-CZ" dirty="0"/>
              <a:t>odolávající útoku imunitního systému hostitele</a:t>
            </a:r>
          </a:p>
          <a:p>
            <a:r>
              <a:rPr lang="cs-CZ" dirty="0"/>
              <a:t>Schopnost </a:t>
            </a:r>
            <a:r>
              <a:rPr lang="cs-CZ" b="1" dirty="0"/>
              <a:t>metabolismu</a:t>
            </a:r>
            <a:r>
              <a:rPr lang="cs-CZ" dirty="0"/>
              <a:t> fungovat v prostředí s velice </a:t>
            </a:r>
            <a:r>
              <a:rPr lang="cs-CZ" b="1" dirty="0"/>
              <a:t>nízkou koncentrací kyslíku  </a:t>
            </a:r>
          </a:p>
          <a:p>
            <a:r>
              <a:rPr lang="cs-CZ" dirty="0"/>
              <a:t>Další evoluce tedy musela jít cestou silných a </a:t>
            </a:r>
            <a:r>
              <a:rPr lang="cs-CZ" b="1" dirty="0"/>
              <a:t>specializovaných přizpůsobení – adaptací </a:t>
            </a:r>
            <a:r>
              <a:rPr lang="cs-CZ" dirty="0"/>
              <a:t>– k parazitismu v hostiteli </a:t>
            </a:r>
          </a:p>
          <a:p>
            <a:r>
              <a:rPr lang="cs-CZ" dirty="0"/>
              <a:t>Evoluce parazita (parazitismu) tedy </a:t>
            </a:r>
            <a:r>
              <a:rPr lang="cs-CZ" b="1" dirty="0"/>
              <a:t>úzce souvisí </a:t>
            </a:r>
            <a:r>
              <a:rPr lang="cs-CZ" dirty="0"/>
              <a:t>s evolucí hostitele – hovoříme o tzv. </a:t>
            </a:r>
            <a:r>
              <a:rPr lang="cs-CZ" b="1" dirty="0" err="1"/>
              <a:t>ko</a:t>
            </a:r>
            <a:r>
              <a:rPr lang="cs-CZ" b="1" dirty="0"/>
              <a:t>-evoluci 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490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07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Děkuji za pozornost !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32706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8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32115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96607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7662"/>
            <a:ext cx="10515600" cy="112972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Paraziti – hostitel a </a:t>
            </a:r>
            <a:r>
              <a:rPr lang="cs-CZ" sz="3800" b="1" dirty="0" err="1" smtClean="0"/>
              <a:t>mikrobiom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689" y="1825625"/>
            <a:ext cx="1115568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Projekt na výzkum tohoto fascinujícího fenoménu byl zahájen workshopem  </a:t>
            </a:r>
            <a:r>
              <a:rPr lang="cs-CZ" dirty="0"/>
              <a:t>Parasite </a:t>
            </a:r>
            <a:r>
              <a:rPr lang="cs-CZ" dirty="0" err="1"/>
              <a:t>Microbiome</a:t>
            </a:r>
            <a:r>
              <a:rPr lang="cs-CZ" dirty="0"/>
              <a:t> Project (PMP) (9.–14. ledna 2019, </a:t>
            </a:r>
            <a:r>
              <a:rPr lang="cs-CZ" dirty="0" err="1"/>
              <a:t>Clearwater</a:t>
            </a:r>
            <a:r>
              <a:rPr lang="cs-CZ" dirty="0"/>
              <a:t>, Florida, Spojené státy americké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Českám parazitologie byla na tomto konsorciu  zastoupena prof. </a:t>
            </a:r>
            <a:r>
              <a:rPr lang="cs-CZ" dirty="0" err="1" smtClean="0"/>
              <a:t>Juliuem</a:t>
            </a:r>
            <a:r>
              <a:rPr lang="cs-CZ" dirty="0" smtClean="0"/>
              <a:t> Lukešem ex-ředitelem Parazitologického ústavu AV ČR v Českých Budějovicích.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Nastartování tohoto projektu mělo za cíl zahájení mezinárodní spolupráce při rozplétání složitých interakcí </a:t>
            </a:r>
            <a:r>
              <a:rPr lang="cs-CZ" dirty="0"/>
              <a:t>mezi parazity a hostiteli, jejich příslušnou </a:t>
            </a:r>
            <a:r>
              <a:rPr lang="cs-CZ" dirty="0" err="1"/>
              <a:t>mikrobiotou</a:t>
            </a:r>
            <a:r>
              <a:rPr lang="cs-CZ" dirty="0"/>
              <a:t> a mikrobiálními společenstvy v přímém prostředí </a:t>
            </a:r>
            <a:r>
              <a:rPr lang="cs-CZ" dirty="0" smtClean="0"/>
              <a:t>parazita.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2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004" y="142490"/>
            <a:ext cx="11537342" cy="1226991"/>
          </a:xfrm>
        </p:spPr>
        <p:txBody>
          <a:bodyPr/>
          <a:lstStyle/>
          <a:p>
            <a:pPr algn="ctr"/>
            <a:r>
              <a:rPr lang="cs-CZ" dirty="0" smtClean="0"/>
              <a:t>„</a:t>
            </a:r>
            <a:r>
              <a:rPr lang="cs-CZ" sz="3800" b="1" dirty="0" smtClean="0"/>
              <a:t>Obecná základní“ hypotéza patogeneze působené </a:t>
            </a:r>
            <a:r>
              <a:rPr lang="cs-CZ" sz="3800" b="1" dirty="0" err="1" smtClean="0"/>
              <a:t>dysbiotickou</a:t>
            </a:r>
            <a:r>
              <a:rPr lang="cs-CZ" sz="3800" b="1" dirty="0" smtClean="0"/>
              <a:t> střevní </a:t>
            </a:r>
            <a:r>
              <a:rPr lang="cs-CZ" sz="3800" b="1" dirty="0" err="1" smtClean="0"/>
              <a:t>mikrobiotou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893" y="1369481"/>
            <a:ext cx="7698214" cy="53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0568" y="203286"/>
            <a:ext cx="105156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err="1"/>
              <a:t>Paradefinitivní</a:t>
            </a:r>
            <a:r>
              <a:rPr lang="cs-CZ" sz="3400" b="1" dirty="0"/>
              <a:t> hostitel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020" y="695222"/>
            <a:ext cx="6936143" cy="34996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9857" y="4371323"/>
            <a:ext cx="1160890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Vývojový cyklus rybí hlístice </a:t>
            </a:r>
            <a:r>
              <a:rPr lang="cs-CZ" sz="1600" b="1" i="1" dirty="0" err="1"/>
              <a:t>Rhaphidascaris</a:t>
            </a:r>
            <a:r>
              <a:rPr lang="cs-CZ" sz="1600" b="1" i="1" dirty="0"/>
              <a:t> </a:t>
            </a:r>
            <a:r>
              <a:rPr lang="cs-CZ" sz="1600" b="1" i="1" dirty="0" err="1"/>
              <a:t>acus</a:t>
            </a:r>
            <a:r>
              <a:rPr lang="cs-CZ" sz="1600" b="1" i="1" dirty="0"/>
              <a:t> </a:t>
            </a:r>
            <a:r>
              <a:rPr lang="cs-CZ" sz="1600" b="1" dirty="0"/>
              <a:t>je nepřímý s účastí jednoho mezihostitele</a:t>
            </a:r>
            <a:r>
              <a:rPr lang="cs-CZ" sz="1600" dirty="0"/>
              <a:t>, kterým bývá drobná ryba, např. </a:t>
            </a:r>
            <a:r>
              <a:rPr lang="cs-CZ" sz="1600" i="1" dirty="0" err="1"/>
              <a:t>Misgurnus</a:t>
            </a:r>
            <a:r>
              <a:rPr lang="cs-CZ" sz="1600" i="1" dirty="0"/>
              <a:t> </a:t>
            </a:r>
            <a:r>
              <a:rPr lang="cs-CZ" sz="1600" i="1" dirty="0" err="1"/>
              <a:t>fossilis</a:t>
            </a:r>
            <a:r>
              <a:rPr lang="cs-CZ" sz="1600" i="1" dirty="0"/>
              <a:t>, </a:t>
            </a:r>
            <a:r>
              <a:rPr lang="cs-CZ" sz="1600" i="1" dirty="0" err="1"/>
              <a:t>Phoxinus</a:t>
            </a:r>
            <a:r>
              <a:rPr lang="cs-CZ" sz="1600" i="1" dirty="0"/>
              <a:t> </a:t>
            </a:r>
            <a:r>
              <a:rPr lang="cs-CZ" sz="1600" i="1" dirty="0" err="1"/>
              <a:t>phoxinus</a:t>
            </a:r>
            <a:r>
              <a:rPr lang="cs-CZ" sz="1600" i="1" dirty="0"/>
              <a:t>, </a:t>
            </a:r>
            <a:r>
              <a:rPr lang="cs-CZ" sz="1600" i="1" dirty="0" err="1"/>
              <a:t>Squalius</a:t>
            </a:r>
            <a:r>
              <a:rPr lang="cs-CZ" sz="1600" i="1" dirty="0"/>
              <a:t> </a:t>
            </a:r>
            <a:r>
              <a:rPr lang="cs-CZ" sz="1600" i="1" dirty="0" err="1"/>
              <a:t>cephalus</a:t>
            </a:r>
            <a:r>
              <a:rPr lang="cs-CZ" sz="1600" i="1" dirty="0"/>
              <a:t> </a:t>
            </a:r>
            <a:r>
              <a:rPr lang="cs-CZ" sz="1600" dirty="0"/>
              <a:t>nebo i jiný druh sloužící jako potrava definitivního hostitele. Jako možní </a:t>
            </a:r>
            <a:r>
              <a:rPr lang="cs-CZ" sz="1600" b="1" dirty="0"/>
              <a:t>mezihostitelé jsou </a:t>
            </a:r>
            <a:r>
              <a:rPr lang="cs-CZ" sz="1600" dirty="0"/>
              <a:t>některými autory uváděni </a:t>
            </a:r>
            <a:r>
              <a:rPr lang="cs-CZ" sz="1600" b="1" dirty="0"/>
              <a:t>i blešivci (</a:t>
            </a:r>
            <a:r>
              <a:rPr lang="cs-CZ" sz="1600" b="1" i="1" dirty="0" err="1"/>
              <a:t>Gammaridae</a:t>
            </a:r>
            <a:r>
              <a:rPr lang="cs-CZ" sz="1600" dirty="0"/>
              <a:t>). Řada druhů ryb, úhoř říční, okoun říční, candát obecný, hlavatka obecná, lipan podhorní aj. jsou uváděna jako </a:t>
            </a:r>
            <a:r>
              <a:rPr lang="cs-CZ" sz="1600" b="1" dirty="0" err="1"/>
              <a:t>paradefinitivní</a:t>
            </a:r>
            <a:r>
              <a:rPr lang="cs-CZ" sz="1600" b="1" dirty="0"/>
              <a:t> hostitel, ve kterém parazit sice pohlavně dospěje, ale není schopný produkovat vajíčka</a:t>
            </a:r>
            <a:r>
              <a:rPr lang="cs-CZ" sz="1600" dirty="0"/>
              <a:t>.     V závislosti na teplotě </a:t>
            </a:r>
            <a:r>
              <a:rPr lang="cs-CZ" sz="1600" b="1" dirty="0"/>
              <a:t>ve vajíčku vzniká larva L1  a následně infekční larva L2</a:t>
            </a:r>
            <a:r>
              <a:rPr lang="cs-CZ" sz="1600" dirty="0"/>
              <a:t>. Po pozření vajíčka </a:t>
            </a:r>
            <a:r>
              <a:rPr lang="cs-CZ" sz="1600" dirty="0" err="1"/>
              <a:t>mezihostitelskou</a:t>
            </a:r>
            <a:r>
              <a:rPr lang="cs-CZ" sz="1600" dirty="0"/>
              <a:t> rybou se ve střevě uvolní infekční larva a proniká stěnou střeva </a:t>
            </a:r>
            <a:r>
              <a:rPr lang="cs-CZ" sz="1600" b="1" dirty="0"/>
              <a:t>do dutiny břišní a jater, kde se opouzdří a dvakrát svléká</a:t>
            </a:r>
            <a:r>
              <a:rPr lang="cs-CZ" sz="1600" dirty="0"/>
              <a:t>. Takto </a:t>
            </a:r>
            <a:r>
              <a:rPr lang="cs-CZ" sz="1600" b="1" dirty="0"/>
              <a:t>vzniklé L4 </a:t>
            </a:r>
            <a:r>
              <a:rPr lang="cs-CZ" sz="1600" dirty="0"/>
              <a:t>putují do přední části jícnu. Různé druhy </a:t>
            </a:r>
            <a:r>
              <a:rPr lang="cs-CZ" sz="1600" b="1" dirty="0"/>
              <a:t>bezobratlých slouží jako </a:t>
            </a:r>
            <a:r>
              <a:rPr lang="cs-CZ" sz="1600" b="1" dirty="0" err="1"/>
              <a:t>paratenický</a:t>
            </a:r>
            <a:r>
              <a:rPr lang="cs-CZ" sz="1600" b="1" dirty="0"/>
              <a:t> hostitel </a:t>
            </a:r>
            <a:r>
              <a:rPr lang="cs-CZ" sz="1600" dirty="0"/>
              <a:t>(</a:t>
            </a:r>
            <a:r>
              <a:rPr lang="cs-CZ" sz="1600" i="1" dirty="0" err="1"/>
              <a:t>Lumbriculus</a:t>
            </a:r>
            <a:r>
              <a:rPr lang="cs-CZ" sz="1600" i="1" dirty="0"/>
              <a:t>, </a:t>
            </a:r>
            <a:r>
              <a:rPr lang="cs-CZ" sz="1600" i="1" dirty="0" err="1"/>
              <a:t>Limnodrilus</a:t>
            </a:r>
            <a:r>
              <a:rPr lang="cs-CZ" sz="1600" i="1" dirty="0"/>
              <a:t>, </a:t>
            </a:r>
            <a:r>
              <a:rPr lang="cs-CZ" sz="1600" i="1" dirty="0" err="1"/>
              <a:t>Tubifex</a:t>
            </a:r>
            <a:r>
              <a:rPr lang="cs-CZ" sz="1600" i="1" dirty="0"/>
              <a:t>, </a:t>
            </a:r>
            <a:r>
              <a:rPr lang="cs-CZ" sz="1600" i="1" dirty="0" err="1"/>
              <a:t>Chironomidae</a:t>
            </a:r>
            <a:r>
              <a:rPr lang="cs-CZ" sz="1600" i="1" dirty="0"/>
              <a:t>, </a:t>
            </a:r>
            <a:r>
              <a:rPr lang="cs-CZ" sz="1600" i="1" dirty="0" err="1"/>
              <a:t>Planorbidea</a:t>
            </a:r>
            <a:r>
              <a:rPr lang="cs-CZ" sz="1600" i="1" dirty="0"/>
              <a:t>, </a:t>
            </a:r>
            <a:r>
              <a:rPr lang="cs-CZ" sz="1600" i="1" dirty="0" err="1"/>
              <a:t>Lymnaedidae</a:t>
            </a:r>
            <a:r>
              <a:rPr lang="cs-CZ" sz="1600" dirty="0"/>
              <a:t>). </a:t>
            </a:r>
            <a:r>
              <a:rPr lang="cs-CZ" sz="1600" b="1" dirty="0"/>
              <a:t>Definitivní hostitel se nakazí pozřením mezihostitelů nebo </a:t>
            </a:r>
            <a:r>
              <a:rPr lang="cs-CZ" sz="1600" b="1" dirty="0" err="1"/>
              <a:t>paradefinitivních</a:t>
            </a:r>
            <a:r>
              <a:rPr lang="cs-CZ" sz="1600" b="1" dirty="0"/>
              <a:t> hostitelů s infekčními larvami.</a:t>
            </a:r>
            <a:r>
              <a:rPr lang="cs-CZ" sz="1600" dirty="0"/>
              <a:t> V  definitivním hostiteli paraziti dospívají a začínají produkovat vajíčka</a:t>
            </a:r>
            <a:r>
              <a:rPr lang="cs-CZ" sz="17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5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1760"/>
            <a:ext cx="10515600" cy="112972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smtClean="0"/>
              <a:t>Střevní </a:t>
            </a:r>
            <a:r>
              <a:rPr lang="cs-CZ" sz="3800" b="1" dirty="0" err="1" smtClean="0"/>
              <a:t>mikrobiota</a:t>
            </a:r>
            <a:r>
              <a:rPr lang="cs-CZ" sz="3800" b="1" dirty="0" smtClean="0"/>
              <a:t> a specifičtí komenzálové jako potenciální preventivní a terapeutické agens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98" y="1671491"/>
            <a:ext cx="11561667" cy="48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37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Osnova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Úvod – obecná charakteristika</a:t>
            </a:r>
          </a:p>
          <a:p>
            <a:r>
              <a:rPr lang="cs-CZ" dirty="0" smtClean="0"/>
              <a:t>Typy hostitelů</a:t>
            </a:r>
          </a:p>
          <a:p>
            <a:r>
              <a:rPr lang="cs-CZ" dirty="0" smtClean="0"/>
              <a:t>Člověk jako hostitel</a:t>
            </a:r>
          </a:p>
          <a:p>
            <a:r>
              <a:rPr lang="cs-CZ" dirty="0" smtClean="0"/>
              <a:t>Vliv organismu hostitele na parazita</a:t>
            </a:r>
          </a:p>
          <a:p>
            <a:r>
              <a:rPr lang="cs-CZ" dirty="0" smtClean="0"/>
              <a:t>Hostitelská specificita</a:t>
            </a:r>
          </a:p>
          <a:p>
            <a:r>
              <a:rPr lang="cs-CZ" dirty="0" smtClean="0"/>
              <a:t>Strukturální a fylogenetická specificita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Velikost </a:t>
            </a:r>
            <a:r>
              <a:rPr lang="cs-CZ" dirty="0" smtClean="0"/>
              <a:t>hostitele</a:t>
            </a:r>
          </a:p>
          <a:p>
            <a:r>
              <a:rPr lang="cs-CZ" dirty="0" smtClean="0"/>
              <a:t>Hostitel jako ostrov</a:t>
            </a:r>
          </a:p>
          <a:p>
            <a:r>
              <a:rPr lang="cs-CZ" dirty="0" err="1" smtClean="0"/>
              <a:t>Allometrie</a:t>
            </a:r>
            <a:endParaRPr lang="cs-CZ" dirty="0" smtClean="0"/>
          </a:p>
          <a:p>
            <a:r>
              <a:rPr lang="cs-CZ" dirty="0" smtClean="0"/>
              <a:t>Hostitel jako ekologická nika</a:t>
            </a:r>
          </a:p>
          <a:p>
            <a:r>
              <a:rPr lang="cs-CZ" dirty="0" smtClean="0"/>
              <a:t>Hostitel jako ekosystém</a:t>
            </a:r>
          </a:p>
          <a:p>
            <a:r>
              <a:rPr lang="cs-CZ" dirty="0" smtClean="0"/>
              <a:t>Paraziti a </a:t>
            </a:r>
            <a:r>
              <a:rPr lang="cs-CZ" dirty="0" err="1" smtClean="0"/>
              <a:t>mikrobiom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8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162" y="372796"/>
            <a:ext cx="4305637" cy="47004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err="1"/>
              <a:t>Dead</a:t>
            </a:r>
            <a:r>
              <a:rPr lang="cs-CZ" sz="3200" b="1" dirty="0"/>
              <a:t> end hostitel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826619" y="270487"/>
            <a:ext cx="284860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900" dirty="0" err="1"/>
              <a:t>Trichinella</a:t>
            </a:r>
            <a:r>
              <a:rPr lang="cs-CZ" sz="2900" dirty="0"/>
              <a:t> </a:t>
            </a:r>
            <a:r>
              <a:rPr lang="cs-CZ" sz="2900" dirty="0" err="1"/>
              <a:t>spiralis</a:t>
            </a:r>
            <a:endParaRPr lang="cs-CZ" sz="29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569050" y="1144991"/>
            <a:ext cx="53738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T. </a:t>
            </a:r>
            <a:r>
              <a:rPr lang="cs-CZ" i="1" dirty="0" err="1"/>
              <a:t>spiralis</a:t>
            </a:r>
            <a:r>
              <a:rPr lang="cs-CZ" i="1" dirty="0"/>
              <a:t> </a:t>
            </a:r>
            <a:r>
              <a:rPr lang="cs-CZ" dirty="0"/>
              <a:t>napadá prasata a potkany. </a:t>
            </a:r>
            <a:r>
              <a:rPr lang="cs-CZ" dirty="0" err="1"/>
              <a:t>Sylvatický</a:t>
            </a:r>
            <a:r>
              <a:rPr lang="cs-CZ" dirty="0"/>
              <a:t> cyklus </a:t>
            </a:r>
          </a:p>
          <a:p>
            <a:r>
              <a:rPr lang="cs-CZ" dirty="0"/>
              <a:t>      zahrnuje rovněž divoká prasata a další masožravce.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Přenos na člověka se uskutečňuje pozřením syrového nebo tepelně nedostatečně zpracovaného masa (nejčastěji vepřového) obsahujícího </a:t>
            </a:r>
            <a:r>
              <a:rPr lang="cs-CZ" dirty="0" err="1"/>
              <a:t>encystované</a:t>
            </a:r>
            <a:r>
              <a:rPr lang="cs-CZ" dirty="0"/>
              <a:t> larvy.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Larvy pronikají </a:t>
            </a:r>
            <a:r>
              <a:rPr lang="cs-CZ" dirty="0" err="1"/>
              <a:t>mukózou</a:t>
            </a:r>
            <a:r>
              <a:rPr lang="cs-CZ" dirty="0"/>
              <a:t> tenkého střeva, čtyřikrát se </a:t>
            </a:r>
          </a:p>
          <a:p>
            <a:r>
              <a:rPr lang="cs-CZ" dirty="0"/>
              <a:t>      svlékají a během dvou dnů dospějí do dospělosti a </a:t>
            </a:r>
          </a:p>
          <a:p>
            <a:r>
              <a:rPr lang="cs-CZ" dirty="0"/>
              <a:t>      množí 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 5 až 7 dnů po infekci </a:t>
            </a:r>
            <a:r>
              <a:rPr lang="cs-CZ" dirty="0" err="1"/>
              <a:t>samiočka</a:t>
            </a:r>
            <a:r>
              <a:rPr lang="cs-CZ" dirty="0"/>
              <a:t> vyprodukuje cca 1500 larev za cca 16 týdnů. Larvy pronikají stěnou střeva a migrují do cévní soustavy a </a:t>
            </a:r>
            <a:r>
              <a:rPr lang="cs-CZ" dirty="0" err="1"/>
              <a:t>encystují</a:t>
            </a:r>
            <a:r>
              <a:rPr lang="cs-CZ" dirty="0"/>
              <a:t> se v kosterní svalovině, kde přežívají až 40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Stejný jedinec hostitele tedy nejdříve slouží jako </a:t>
            </a:r>
          </a:p>
          <a:p>
            <a:r>
              <a:rPr lang="cs-CZ" dirty="0"/>
              <a:t>      definitivní hostitel a později jako mezihostitel.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Vzhledem k tomu, že se lidé běžně nepojídají je člověk považován za tzv. </a:t>
            </a:r>
            <a:r>
              <a:rPr lang="cs-CZ" b="1" dirty="0" err="1"/>
              <a:t>dead</a:t>
            </a:r>
            <a:r>
              <a:rPr lang="cs-CZ" b="1" dirty="0"/>
              <a:t>-end hostitele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72" y="740550"/>
            <a:ext cx="5612241" cy="4351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3" y="4005906"/>
            <a:ext cx="1552325" cy="10157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79" y="5135635"/>
            <a:ext cx="2238743" cy="162288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2626" y="6030464"/>
            <a:ext cx="360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Těžká infekce </a:t>
            </a:r>
            <a:r>
              <a:rPr lang="cs-CZ" dirty="0" err="1"/>
              <a:t>encystovanými</a:t>
            </a:r>
            <a:r>
              <a:rPr lang="cs-CZ" dirty="0"/>
              <a:t> larvami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90482" y="5381653"/>
            <a:ext cx="368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Jedinec samčího pohlaví cizopasníka</a:t>
            </a:r>
          </a:p>
        </p:txBody>
      </p:sp>
      <p:sp>
        <p:nvSpPr>
          <p:cNvPr id="3" name="Šipka nahoru 2"/>
          <p:cNvSpPr/>
          <p:nvPr/>
        </p:nvSpPr>
        <p:spPr>
          <a:xfrm>
            <a:off x="820269" y="5021625"/>
            <a:ext cx="484632" cy="41294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nahoru 11"/>
          <p:cNvSpPr/>
          <p:nvPr/>
        </p:nvSpPr>
        <p:spPr>
          <a:xfrm rot="5400000">
            <a:off x="3785450" y="6002598"/>
            <a:ext cx="484632" cy="4568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4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476" y="253601"/>
            <a:ext cx="10515600" cy="63652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Jen Hostitel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77" y="2941984"/>
            <a:ext cx="5493662" cy="36325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09" y="2941985"/>
            <a:ext cx="5445057" cy="36325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82308" y="6365644"/>
            <a:ext cx="2824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Trypanosoma </a:t>
            </a:r>
            <a:r>
              <a:rPr lang="cs-CZ" sz="1600" i="1" dirty="0" err="1"/>
              <a:t>brucei</a:t>
            </a:r>
            <a:r>
              <a:rPr lang="cs-CZ" sz="1600" i="1" dirty="0"/>
              <a:t> </a:t>
            </a:r>
            <a:r>
              <a:rPr lang="cs-CZ" sz="1600" i="1" dirty="0" err="1"/>
              <a:t>gambiense</a:t>
            </a:r>
            <a:endParaRPr lang="cs-CZ" sz="16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325019" y="6408752"/>
            <a:ext cx="1750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Trypanosoma </a:t>
            </a:r>
            <a:r>
              <a:rPr lang="cs-CZ" sz="1600" i="1" dirty="0" err="1"/>
              <a:t>cruzi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4074" y="913699"/>
            <a:ext cx="1139639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Životní cyklus bičíkovců třídy </a:t>
            </a:r>
            <a:r>
              <a:rPr lang="cs-CZ" sz="1700" dirty="0" err="1"/>
              <a:t>Kinetoplastida</a:t>
            </a:r>
            <a:r>
              <a:rPr lang="cs-CZ" sz="1700" dirty="0"/>
              <a:t> rodu Trypanosoma je charakteristický výskytem dvou typů hostitelů. </a:t>
            </a:r>
            <a:r>
              <a:rPr lang="cs-CZ" sz="1700" b="1" dirty="0"/>
              <a:t>Prvním </a:t>
            </a:r>
            <a:r>
              <a:rPr lang="cs-CZ" sz="1700" dirty="0"/>
              <a:t>je </a:t>
            </a:r>
            <a:r>
              <a:rPr lang="cs-CZ" sz="1700" b="1" dirty="0"/>
              <a:t>obratlovec </a:t>
            </a:r>
            <a:r>
              <a:rPr lang="cs-CZ" sz="1700" dirty="0"/>
              <a:t>(</a:t>
            </a:r>
            <a:r>
              <a:rPr lang="cs-CZ" sz="1700" i="1" dirty="0"/>
              <a:t>T. </a:t>
            </a:r>
            <a:r>
              <a:rPr lang="cs-CZ" sz="1700" i="1" dirty="0" err="1"/>
              <a:t>brucei</a:t>
            </a:r>
            <a:r>
              <a:rPr lang="cs-CZ" sz="1700" dirty="0"/>
              <a:t>) a případně člověkem (</a:t>
            </a:r>
            <a:r>
              <a:rPr lang="cs-CZ" sz="1700" i="1" dirty="0"/>
              <a:t>T. b. </a:t>
            </a:r>
            <a:r>
              <a:rPr lang="cs-CZ" sz="1700" i="1" dirty="0" err="1"/>
              <a:t>gambiense</a:t>
            </a:r>
            <a:r>
              <a:rPr lang="cs-CZ" sz="1700" dirty="0"/>
              <a:t>), ve kterém se cizopasníci </a:t>
            </a:r>
            <a:r>
              <a:rPr lang="cs-CZ" sz="1700" b="1" dirty="0"/>
              <a:t>množí binárním dělením </a:t>
            </a:r>
            <a:r>
              <a:rPr lang="cs-CZ" sz="1700" dirty="0"/>
              <a:t>(</a:t>
            </a:r>
            <a:r>
              <a:rPr lang="cs-CZ" sz="1700" dirty="0" err="1"/>
              <a:t>trypomastigotní</a:t>
            </a:r>
            <a:r>
              <a:rPr lang="cs-CZ" sz="1700" dirty="0"/>
              <a:t> stadium), tedy nepohlavně. </a:t>
            </a:r>
            <a:r>
              <a:rPr lang="cs-CZ" sz="1700" b="1" dirty="0"/>
              <a:t>Druhým hostitelem </a:t>
            </a:r>
            <a:r>
              <a:rPr lang="cs-CZ" sz="1700" dirty="0"/>
              <a:t>je </a:t>
            </a:r>
            <a:r>
              <a:rPr lang="cs-CZ" sz="1700" b="1" dirty="0"/>
              <a:t>vektor-přenašeč moucha </a:t>
            </a:r>
            <a:r>
              <a:rPr lang="cs-CZ" sz="1700" b="1" dirty="0" err="1"/>
              <a:t>Tse-Tse</a:t>
            </a:r>
            <a:r>
              <a:rPr lang="cs-CZ" sz="1700" b="1" dirty="0"/>
              <a:t> </a:t>
            </a:r>
            <a:r>
              <a:rPr lang="cs-CZ" sz="1700" dirty="0"/>
              <a:t>rodu </a:t>
            </a:r>
            <a:r>
              <a:rPr lang="cs-CZ" sz="1700" dirty="0" err="1"/>
              <a:t>Glossina</a:t>
            </a:r>
            <a:r>
              <a:rPr lang="cs-CZ" sz="1700" dirty="0"/>
              <a:t>, ve které se </a:t>
            </a:r>
            <a:r>
              <a:rPr lang="cs-CZ" sz="1700" b="1" dirty="0"/>
              <a:t>parazit opět binárně množí </a:t>
            </a:r>
            <a:r>
              <a:rPr lang="cs-CZ" sz="1700" dirty="0"/>
              <a:t>ve stádiu </a:t>
            </a:r>
            <a:r>
              <a:rPr lang="cs-CZ" sz="1700" dirty="0" err="1"/>
              <a:t>epimastigota</a:t>
            </a:r>
            <a:r>
              <a:rPr lang="cs-CZ" sz="1700" dirty="0"/>
              <a:t> a tedy </a:t>
            </a:r>
            <a:r>
              <a:rPr lang="cs-CZ" sz="1700" b="1" dirty="0"/>
              <a:t>opět nepohlavně</a:t>
            </a:r>
            <a:r>
              <a:rPr lang="cs-CZ" sz="1700" dirty="0"/>
              <a:t>. Proto je obtížně rozhodnout, kterého z hostitelů je možné považovat za definitivního. V případě americké </a:t>
            </a:r>
            <a:r>
              <a:rPr lang="cs-CZ" sz="1700" i="1" dirty="0"/>
              <a:t>T. </a:t>
            </a:r>
            <a:r>
              <a:rPr lang="cs-CZ" sz="1700" i="1" dirty="0" err="1"/>
              <a:t>cruzi</a:t>
            </a:r>
            <a:r>
              <a:rPr lang="cs-CZ" sz="1700" i="1" dirty="0"/>
              <a:t> </a:t>
            </a:r>
            <a:r>
              <a:rPr lang="cs-CZ" sz="1700" dirty="0"/>
              <a:t>dochází opět </a:t>
            </a:r>
            <a:r>
              <a:rPr lang="cs-CZ" sz="1700" b="1" dirty="0"/>
              <a:t>v obou případech k binárnímu dělení</a:t>
            </a:r>
            <a:r>
              <a:rPr lang="cs-CZ" sz="1700" dirty="0"/>
              <a:t>, avšak u obratlovce včetně člověka parazit proniká do různých buněk, kde se transformuje v </a:t>
            </a:r>
            <a:r>
              <a:rPr lang="cs-CZ" sz="1700" dirty="0" err="1"/>
              <a:t>amastigótní</a:t>
            </a:r>
            <a:r>
              <a:rPr lang="cs-CZ" sz="1700" dirty="0"/>
              <a:t> stádium, které se </a:t>
            </a:r>
            <a:r>
              <a:rPr lang="cs-CZ" sz="1700" b="1" dirty="0"/>
              <a:t>sice opět binárně dělí, avšak dochází zde k výměně genetického materiálu.</a:t>
            </a:r>
          </a:p>
        </p:txBody>
      </p:sp>
    </p:spTree>
    <p:extLst>
      <p:ext uri="{BB962C8B-B14F-4D97-AF65-F5344CB8AC3E}">
        <p14:creationId xmlns:p14="http://schemas.microsoft.com/office/powerpoint/2010/main" val="12171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fabiofarah: a realistic human body's various organs interconnected with  nature, environment to demonstrate the body's relationship with the world  around us, use white background and calming and inviting atmosphe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78" y="7972"/>
            <a:ext cx="10275043" cy="68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22140" y="-7951"/>
            <a:ext cx="40477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800" dirty="0" smtClean="0">
                <a:solidFill>
                  <a:schemeClr val="bg1"/>
                </a:solidFill>
              </a:rPr>
              <a:t>Člověk jako habitat</a:t>
            </a:r>
            <a:endParaRPr lang="cs-CZ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322" y="110687"/>
            <a:ext cx="10515600" cy="63298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Člověk jako hostitel</a:t>
            </a:r>
            <a:endParaRPr lang="cs-CZ" sz="3800" b="1" dirty="0"/>
          </a:p>
        </p:txBody>
      </p:sp>
      <p:pic>
        <p:nvPicPr>
          <p:cNvPr id="18434" name="Picture 2" descr="Pathophysiology | Free Full-Text | The Role of Exposomes in the  Pathophysiology of Autoimmune Diseases I: Toxic Chemicals and Foo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1" y="1682100"/>
            <a:ext cx="12017139" cy="50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 noChangeArrowheads="1"/>
          </p:cNvSpPr>
          <p:nvPr/>
        </p:nvSpPr>
        <p:spPr>
          <a:xfrm>
            <a:off x="874644" y="481276"/>
            <a:ext cx="10710407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800" b="1" dirty="0" smtClean="0"/>
              <a:t>Topografie potenciálních habitatů/nik cizopasníků</a:t>
            </a:r>
            <a:endParaRPr lang="cs-CZ" alt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34661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7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Složení lidského těla</a:t>
            </a:r>
            <a:endParaRPr lang="cs-CZ" sz="3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5367130"/>
          </a:xfrm>
        </p:spPr>
        <p:txBody>
          <a:bodyPr>
            <a:normAutofit/>
          </a:bodyPr>
          <a:lstStyle/>
          <a:p>
            <a:r>
              <a:rPr lang="cs-CZ" dirty="0"/>
              <a:t>Lidské tělo se </a:t>
            </a:r>
            <a:r>
              <a:rPr lang="cs-CZ" dirty="0" smtClean="0"/>
              <a:t>skládá z</a:t>
            </a:r>
            <a:r>
              <a:rPr lang="cs-CZ" dirty="0"/>
              <a:t> prvků včetně vodíku, kyslíku, uhlíku, vápníku a fosforu. Tyto prvky sídlí v bilionech buněk a nebuněčných složkách těla.</a:t>
            </a:r>
          </a:p>
          <a:p>
            <a:r>
              <a:rPr lang="cs-CZ" dirty="0"/>
              <a:t>Tělo dospělého muže je tvořeno asi z 60 % vodou a celkový obsah vody je asi 42 litrů (9,2 </a:t>
            </a:r>
            <a:r>
              <a:rPr lang="cs-CZ" dirty="0" err="1"/>
              <a:t>imp</a:t>
            </a:r>
            <a:r>
              <a:rPr lang="cs-CZ" dirty="0"/>
              <a:t> </a:t>
            </a:r>
            <a:r>
              <a:rPr lang="cs-CZ" dirty="0" err="1"/>
              <a:t>gal</a:t>
            </a:r>
            <a:r>
              <a:rPr lang="cs-CZ" dirty="0"/>
              <a:t>; 11 US </a:t>
            </a:r>
            <a:r>
              <a:rPr lang="cs-CZ" dirty="0" err="1"/>
              <a:t>gal</a:t>
            </a:r>
            <a:r>
              <a:rPr lang="cs-CZ" dirty="0"/>
              <a:t>). </a:t>
            </a:r>
            <a:endParaRPr lang="cs-CZ" dirty="0" smtClean="0"/>
          </a:p>
          <a:p>
            <a:r>
              <a:rPr lang="cs-CZ" dirty="0" smtClean="0"/>
              <a:t>Skládá </a:t>
            </a:r>
            <a:r>
              <a:rPr lang="cs-CZ" dirty="0"/>
              <a:t>se z asi 19 litrů (4,2 </a:t>
            </a:r>
            <a:r>
              <a:rPr lang="cs-CZ" dirty="0" err="1"/>
              <a:t>imp</a:t>
            </a:r>
            <a:r>
              <a:rPr lang="cs-CZ" dirty="0"/>
              <a:t> </a:t>
            </a:r>
            <a:r>
              <a:rPr lang="cs-CZ" dirty="0" err="1"/>
              <a:t>gal</a:t>
            </a:r>
            <a:r>
              <a:rPr lang="cs-CZ" dirty="0"/>
              <a:t>; 5,0 US </a:t>
            </a:r>
            <a:r>
              <a:rPr lang="cs-CZ" dirty="0" err="1"/>
              <a:t>gal</a:t>
            </a:r>
            <a:r>
              <a:rPr lang="cs-CZ" dirty="0"/>
              <a:t>) extracelulární tekutiny, včetně asi 3,2 litru (0,70 </a:t>
            </a:r>
            <a:r>
              <a:rPr lang="cs-CZ" dirty="0" err="1"/>
              <a:t>imp</a:t>
            </a:r>
            <a:r>
              <a:rPr lang="cs-CZ" dirty="0"/>
              <a:t> </a:t>
            </a:r>
            <a:r>
              <a:rPr lang="cs-CZ" dirty="0" err="1"/>
              <a:t>gal</a:t>
            </a:r>
            <a:r>
              <a:rPr lang="cs-CZ" dirty="0"/>
              <a:t>; 0,85 US </a:t>
            </a:r>
            <a:r>
              <a:rPr lang="cs-CZ" dirty="0" err="1"/>
              <a:t>gal</a:t>
            </a:r>
            <a:r>
              <a:rPr lang="cs-CZ" dirty="0"/>
              <a:t>) krevní plazmy a asi 8,4 litru (1,8 </a:t>
            </a:r>
            <a:r>
              <a:rPr lang="cs-CZ" dirty="0" err="1"/>
              <a:t>imp</a:t>
            </a:r>
            <a:r>
              <a:rPr lang="cs-CZ" dirty="0"/>
              <a:t> </a:t>
            </a:r>
            <a:r>
              <a:rPr lang="cs-CZ" dirty="0" err="1"/>
              <a:t>gal</a:t>
            </a:r>
            <a:r>
              <a:rPr lang="cs-CZ" dirty="0"/>
              <a:t>; 2,2 US </a:t>
            </a:r>
            <a:r>
              <a:rPr lang="cs-CZ" dirty="0" err="1"/>
              <a:t>gal</a:t>
            </a:r>
            <a:r>
              <a:rPr lang="cs-CZ" dirty="0"/>
              <a:t>) intersticiální tekutiny a asi 23 litrů (5,1 </a:t>
            </a:r>
            <a:r>
              <a:rPr lang="cs-CZ" dirty="0" err="1"/>
              <a:t>imp</a:t>
            </a:r>
            <a:r>
              <a:rPr lang="cs-CZ" dirty="0"/>
              <a:t> </a:t>
            </a:r>
            <a:r>
              <a:rPr lang="cs-CZ" dirty="0" err="1"/>
              <a:t>gal</a:t>
            </a:r>
            <a:r>
              <a:rPr lang="cs-CZ" dirty="0"/>
              <a:t>; 6,1 US </a:t>
            </a:r>
            <a:r>
              <a:rPr lang="cs-CZ" dirty="0" err="1"/>
              <a:t>gal</a:t>
            </a:r>
            <a:r>
              <a:rPr lang="cs-CZ" dirty="0"/>
              <a:t>) tekutiny uvnitř buněk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r>
              <a:rPr lang="cs-CZ" dirty="0" smtClean="0"/>
              <a:t>Obsah</a:t>
            </a:r>
            <a:r>
              <a:rPr lang="cs-CZ" dirty="0"/>
              <a:t>, kyselost a složení vody uvnitř i vně buněk je pečlivě udržováno. Hlavními elektrolyty v tělesné vodě mimo buňky jsou sodík a chlorid, zatímco v buňkách je to draslík a další fosfáty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8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957" y="365125"/>
            <a:ext cx="11003943" cy="1325563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Prvky lidského těla podle hmotnosti. </a:t>
            </a:r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000" b="1" dirty="0" smtClean="0"/>
              <a:t>Stopové </a:t>
            </a:r>
            <a:r>
              <a:rPr lang="cs-CZ" sz="3000" b="1" dirty="0"/>
              <a:t>prvky jsou dohromady méně než 1 % (a každý méně než 0,1 %).</a:t>
            </a:r>
            <a:endParaRPr lang="cs-CZ" sz="3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092" y="1836751"/>
            <a:ext cx="6536877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Podmínky v zažívacím traktu hostitele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56306" y="2210463"/>
            <a:ext cx="93110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Naprostý nedostatek světla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pH: 1,5 až 8.4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Mnoho enzymů – trávicí enzymy jsou rovněž schopny trávit </a:t>
            </a:r>
          </a:p>
          <a:p>
            <a:r>
              <a:rPr lang="cs-CZ" sz="2800" dirty="0" smtClean="0"/>
              <a:t>      a zničit parazita.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Fyziologické, chemické a </a:t>
            </a:r>
            <a:r>
              <a:rPr lang="cs-CZ" sz="2800" dirty="0" err="1" smtClean="0"/>
              <a:t>mechaniské</a:t>
            </a:r>
            <a:r>
              <a:rPr lang="cs-CZ" sz="2800" dirty="0" smtClean="0"/>
              <a:t> změny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Nízká koncentrace kyslíku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4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 smtClean="0"/>
              <a:t>Naprostý nedostatek světla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74668" y="1873332"/>
            <a:ext cx="6365682" cy="281793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Nedostatek světla v těle hostitele</a:t>
            </a:r>
          </a:p>
          <a:p>
            <a:r>
              <a:rPr lang="cs-CZ" dirty="0" smtClean="0"/>
              <a:t>To může být problém pro parazity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81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373" y="269713"/>
            <a:ext cx="10515600" cy="95479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Hodnoty pH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34886" y="1518698"/>
            <a:ext cx="10694210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Ústní dutina:</a:t>
            </a:r>
            <a:r>
              <a:rPr lang="cs-CZ" sz="2400" dirty="0" smtClean="0"/>
              <a:t> pH 6,7 – 7,5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Žaludek</a:t>
            </a:r>
            <a:r>
              <a:rPr lang="cs-CZ" sz="24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cs-CZ" sz="2400" dirty="0" smtClean="0"/>
              <a:t>pH 1,49 – 8,38 (člověk)</a:t>
            </a:r>
          </a:p>
          <a:p>
            <a:pPr marL="742950" lvl="1" indent="-285750">
              <a:buFontTx/>
              <a:buChar char="-"/>
            </a:pPr>
            <a:r>
              <a:rPr lang="cs-CZ" sz="2400" dirty="0" smtClean="0"/>
              <a:t>pH 3,26 – 6,24 (myš)</a:t>
            </a:r>
          </a:p>
          <a:p>
            <a:pPr marL="742950" lvl="1" indent="-285750">
              <a:buFontTx/>
              <a:buChar char="-"/>
            </a:pPr>
            <a:r>
              <a:rPr lang="cs-CZ" sz="2400" dirty="0" smtClean="0"/>
              <a:t>pH 2,0 – 4,1 (dobytek)</a:t>
            </a:r>
          </a:p>
          <a:p>
            <a:pPr marL="742950" lvl="1" indent="-285750">
              <a:buFontTx/>
              <a:buChar char="-"/>
            </a:pPr>
            <a:r>
              <a:rPr lang="cs-CZ" sz="2400" dirty="0" smtClean="0"/>
              <a:t>pH 1,05 – 3,6 (ovce)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Dvanácterník</a:t>
            </a:r>
            <a:r>
              <a:rPr lang="cs-CZ" sz="2400" dirty="0" smtClean="0"/>
              <a:t>: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-  pH 6,7 (člověk) – kyselé prostředí</a:t>
            </a:r>
          </a:p>
          <a:p>
            <a:r>
              <a:rPr lang="cs-CZ" sz="2400" dirty="0" smtClean="0"/>
              <a:t>       -  pH 8,2 – 8,9 (kočka, koza) – zásadité prostředí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Implikace:</a:t>
            </a:r>
            <a:r>
              <a:rPr lang="cs-CZ" sz="2400" dirty="0" smtClean="0"/>
              <a:t>  ústní dutina     žaludek      dvanácterník     tenké střevo       změny v Ph</a:t>
            </a:r>
            <a:endParaRPr lang="cs-CZ" sz="2400" dirty="0"/>
          </a:p>
          <a:p>
            <a:pPr marL="285750" indent="-285750">
              <a:buFontTx/>
              <a:buChar char="-"/>
            </a:pPr>
            <a:endParaRPr lang="cs-CZ" sz="2800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4267200" y="5801798"/>
            <a:ext cx="328653" cy="2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564591" y="5787222"/>
            <a:ext cx="328653" cy="2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7576264" y="5803125"/>
            <a:ext cx="328653" cy="2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9492532" y="5811075"/>
            <a:ext cx="328653" cy="2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57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421" y="222004"/>
            <a:ext cx="10515600" cy="101045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Enzymy a problémy s chemií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9712" y="1598212"/>
            <a:ext cx="110443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Trávení potravy v různých fázích procesu od žvýkaní a působení amylázy                                                                                    ve slinách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po kyselé prostředí v žaludku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</a:t>
            </a:r>
            <a:r>
              <a:rPr lang="cs-CZ" sz="2800" dirty="0" smtClean="0"/>
              <a:t>o více neutrálním pH a početných amylázách, proteázách, lipázách a nukleázách působících v tenkém střevě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po vstřebávání </a:t>
            </a:r>
            <a:r>
              <a:rPr lang="cs-CZ" sz="2800" dirty="0"/>
              <a:t>v</a:t>
            </a:r>
            <a:r>
              <a:rPr lang="cs-CZ" sz="2800" dirty="0" smtClean="0"/>
              <a:t>ody v tlustém střevě a následná eliminace tuhých výkalů</a:t>
            </a:r>
          </a:p>
          <a:p>
            <a:endParaRPr lang="cs-CZ" sz="2800" dirty="0" smtClean="0"/>
          </a:p>
          <a:p>
            <a:r>
              <a:rPr lang="cs-CZ" sz="2800" b="1" dirty="0" smtClean="0"/>
              <a:t>Chemie</a:t>
            </a:r>
            <a:r>
              <a:rPr lang="cs-CZ" sz="2800" dirty="0" smtClean="0"/>
              <a:t>: Příjem potravy různého chemické složení může být pro parazity problém.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4775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5665" y="333955"/>
            <a:ext cx="10515600" cy="91941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Parazit – Hostitel - obecná charakteristika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2053" y="1555281"/>
            <a:ext cx="10515600" cy="5036349"/>
          </a:xfrm>
        </p:spPr>
        <p:txBody>
          <a:bodyPr>
            <a:normAutofit fontScale="92500"/>
          </a:bodyPr>
          <a:lstStyle/>
          <a:p>
            <a:r>
              <a:rPr lang="cs-CZ" dirty="0"/>
              <a:t>V biologii je </a:t>
            </a:r>
            <a:r>
              <a:rPr lang="cs-CZ" b="1" dirty="0"/>
              <a:t>hostitel</a:t>
            </a:r>
            <a:r>
              <a:rPr lang="cs-CZ" dirty="0"/>
              <a:t> označení pro organizmus (rostlina, živočich), který se stal domovem jinému, v něm </a:t>
            </a:r>
            <a:r>
              <a:rPr lang="cs-CZ" dirty="0" err="1"/>
              <a:t>cizopasícímu</a:t>
            </a:r>
            <a:r>
              <a:rPr lang="cs-CZ" dirty="0"/>
              <a:t>, </a:t>
            </a:r>
            <a:r>
              <a:rPr lang="cs-CZ" dirty="0" smtClean="0"/>
              <a:t>organismu.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Parazit </a:t>
            </a:r>
            <a:r>
              <a:rPr lang="cs-CZ" dirty="0"/>
              <a:t>je na svém hostiteli </a:t>
            </a:r>
            <a:r>
              <a:rPr lang="cs-CZ" b="1" dirty="0"/>
              <a:t>metabolicky závislý</a:t>
            </a:r>
            <a:r>
              <a:rPr lang="cs-CZ" dirty="0"/>
              <a:t>. Hostitel je parazitem v </a:t>
            </a:r>
            <a:r>
              <a:rPr lang="cs-CZ" b="1" dirty="0"/>
              <a:t>různé míře poškozován</a:t>
            </a:r>
            <a:r>
              <a:rPr lang="cs-CZ" dirty="0"/>
              <a:t>, většinou ale parazit </a:t>
            </a:r>
            <a:r>
              <a:rPr lang="cs-CZ" b="1" dirty="0"/>
              <a:t>nezpůsobuje okamžité úmrtí </a:t>
            </a:r>
            <a:r>
              <a:rPr lang="cs-CZ" dirty="0"/>
              <a:t>hostitele. V určitých případech může mít parazit na svého hostitele také </a:t>
            </a:r>
            <a:r>
              <a:rPr lang="cs-CZ" b="1" dirty="0"/>
              <a:t>pozitivní vliv </a:t>
            </a:r>
            <a:r>
              <a:rPr lang="cs-CZ" dirty="0"/>
              <a:t>(např. stimuluje jeho reprodukci</a:t>
            </a:r>
            <a:r>
              <a:rPr lang="cs-CZ" dirty="0" smtClean="0"/>
              <a:t>).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Mezihostitel</a:t>
            </a:r>
            <a:r>
              <a:rPr lang="cs-CZ" dirty="0"/>
              <a:t>: je organizmus, ve kterém se nacházejí infekční stádia parazitů, proběhl v něm jejich </a:t>
            </a:r>
            <a:r>
              <a:rPr lang="cs-CZ" b="1" dirty="0"/>
              <a:t>částečný vývoj</a:t>
            </a:r>
            <a:r>
              <a:rPr lang="cs-CZ" dirty="0"/>
              <a:t>, ale parazit u mezihostitele </a:t>
            </a:r>
            <a:r>
              <a:rPr lang="cs-CZ" b="1" dirty="0"/>
              <a:t>nedosáhl úplné pohlavní zralosti</a:t>
            </a:r>
            <a:r>
              <a:rPr lang="cs-CZ" dirty="0"/>
              <a:t>. </a:t>
            </a:r>
            <a:r>
              <a:rPr lang="cs-CZ" dirty="0" err="1"/>
              <a:t>Paratenický</a:t>
            </a:r>
            <a:r>
              <a:rPr lang="cs-CZ" dirty="0"/>
              <a:t> (transportní) hostitel: organizmus, který parazita přenáší, ale nedochází v něm k jeho </a:t>
            </a:r>
            <a:r>
              <a:rPr lang="cs-CZ" dirty="0" smtClean="0"/>
              <a:t>vývoj.</a:t>
            </a:r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94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710" y="159026"/>
            <a:ext cx="10515600" cy="102571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Hlavní trávicí enzymy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15332" y="1224501"/>
            <a:ext cx="915385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Enzymy                             Místo původu                          Místo působení                          Úroveň pH</a:t>
            </a:r>
          </a:p>
          <a:p>
            <a:r>
              <a:rPr lang="cs-CZ" b="1" dirty="0" smtClean="0"/>
              <a:t>Trávení uhlovodíku</a:t>
            </a:r>
          </a:p>
          <a:p>
            <a:r>
              <a:rPr lang="cs-CZ" dirty="0" smtClean="0"/>
              <a:t>Amyláza ve slinách             slinné žlázy                                ústní dutina                                 neutrální</a:t>
            </a:r>
          </a:p>
          <a:p>
            <a:r>
              <a:rPr lang="cs-CZ" dirty="0" smtClean="0"/>
              <a:t>Amyláza slinivky                   slinivka                                      tenké střevo                                zásaditá</a:t>
            </a:r>
          </a:p>
          <a:p>
            <a:r>
              <a:rPr lang="cs-CZ" dirty="0" smtClean="0"/>
              <a:t>Maltóza                               tenké střevo                                tenké střevo                                zásaditá</a:t>
            </a:r>
          </a:p>
          <a:p>
            <a:endParaRPr lang="cs-CZ" dirty="0" smtClean="0"/>
          </a:p>
          <a:p>
            <a:r>
              <a:rPr lang="cs-CZ" b="1" dirty="0" smtClean="0"/>
              <a:t>Trávení bílkovin</a:t>
            </a:r>
          </a:p>
          <a:p>
            <a:r>
              <a:rPr lang="cs-CZ" dirty="0" smtClean="0"/>
              <a:t>Pepsin                                    trávicí žlázy                                    žaludek                                      kyselá</a:t>
            </a:r>
          </a:p>
          <a:p>
            <a:r>
              <a:rPr lang="cs-CZ" dirty="0" smtClean="0"/>
              <a:t>Trypsin                                      slinivka                                     tenké střevo                               </a:t>
            </a:r>
            <a:r>
              <a:rPr lang="cs-CZ" dirty="0" err="1" smtClean="0"/>
              <a:t>zasaditá</a:t>
            </a:r>
            <a:endParaRPr lang="cs-CZ" dirty="0" smtClean="0"/>
          </a:p>
          <a:p>
            <a:r>
              <a:rPr lang="cs-CZ" dirty="0" err="1" smtClean="0"/>
              <a:t>Peptidázy</a:t>
            </a:r>
            <a:r>
              <a:rPr lang="cs-CZ" dirty="0" smtClean="0"/>
              <a:t>                              tenké střevo                                tenké střevo                                zásaditá</a:t>
            </a:r>
          </a:p>
          <a:p>
            <a:endParaRPr lang="cs-CZ" dirty="0" smtClean="0"/>
          </a:p>
          <a:p>
            <a:r>
              <a:rPr lang="cs-CZ" b="1" dirty="0" smtClean="0"/>
              <a:t>Trávení nukleových kyselin      </a:t>
            </a:r>
          </a:p>
          <a:p>
            <a:r>
              <a:rPr lang="cs-CZ" dirty="0" smtClean="0"/>
              <a:t>Nukleáza                                slinivka                                          tenké střevo                              zásaditá</a:t>
            </a:r>
          </a:p>
          <a:p>
            <a:r>
              <a:rPr lang="cs-CZ" dirty="0" err="1" smtClean="0"/>
              <a:t>Nukleozidáza</a:t>
            </a:r>
            <a:r>
              <a:rPr lang="cs-CZ" dirty="0" smtClean="0"/>
              <a:t>                         slinivka                                          tenké střevo                              zásaditá</a:t>
            </a:r>
          </a:p>
          <a:p>
            <a:endParaRPr lang="cs-CZ" dirty="0" smtClean="0"/>
          </a:p>
          <a:p>
            <a:r>
              <a:rPr lang="cs-CZ" b="1" dirty="0" smtClean="0"/>
              <a:t>Trávení tuků</a:t>
            </a:r>
          </a:p>
          <a:p>
            <a:r>
              <a:rPr lang="cs-CZ" dirty="0" smtClean="0"/>
              <a:t>Lipáza                                      slinivka                                          tenké střevo                               zásaditá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6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40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Fyziologické a mechanické změny</a:t>
            </a:r>
            <a:endParaRPr lang="cs-CZ" sz="3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6448" y="1367622"/>
            <a:ext cx="1081116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Všechny následující změny mohou být pro parazity problém:</a:t>
            </a:r>
          </a:p>
          <a:p>
            <a:endParaRPr lang="cs-CZ" sz="2800" dirty="0" smtClean="0"/>
          </a:p>
          <a:p>
            <a:r>
              <a:rPr lang="cs-CZ" sz="2800" b="1" dirty="0" smtClean="0"/>
              <a:t>Fyzikální</a:t>
            </a:r>
          </a:p>
          <a:p>
            <a:r>
              <a:rPr lang="cs-CZ" sz="2800" dirty="0" smtClean="0"/>
              <a:t>Změny v habitatu/hostiteli</a:t>
            </a:r>
          </a:p>
          <a:p>
            <a:r>
              <a:rPr lang="cs-CZ" sz="2800" dirty="0" smtClean="0"/>
              <a:t>Např. </a:t>
            </a:r>
            <a:r>
              <a:rPr lang="cs-CZ" sz="2800" dirty="0" err="1" smtClean="0"/>
              <a:t>filárie</a:t>
            </a:r>
            <a:r>
              <a:rPr lang="cs-CZ" sz="2800" dirty="0" smtClean="0"/>
              <a:t> – komár – člověk</a:t>
            </a:r>
          </a:p>
          <a:p>
            <a:endParaRPr lang="cs-CZ" sz="2800" dirty="0"/>
          </a:p>
          <a:p>
            <a:r>
              <a:rPr lang="cs-CZ" sz="2800" b="1" dirty="0" smtClean="0"/>
              <a:t>Mechanické: </a:t>
            </a:r>
          </a:p>
          <a:p>
            <a:pPr marL="285750" indent="-285750">
              <a:buFontTx/>
              <a:buChar char="-"/>
            </a:pPr>
            <a:r>
              <a:rPr lang="cs-CZ" sz="2800" dirty="0" smtClean="0"/>
              <a:t>Peristaltika</a:t>
            </a:r>
          </a:p>
          <a:p>
            <a:pPr marL="285750" indent="-285750">
              <a:buFontTx/>
              <a:buChar char="-"/>
            </a:pPr>
            <a:r>
              <a:rPr lang="cs-CZ" sz="2800" dirty="0" smtClean="0"/>
              <a:t>Trvalý pohyb a expanze zažívacího traktu související s trávením potravy: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– jícen – žaludek - tenké střevo – tlusté střevo</a:t>
            </a:r>
          </a:p>
          <a:p>
            <a:pPr marL="285750" indent="-285750">
              <a:buFontTx/>
              <a:buChar char="-"/>
            </a:pPr>
            <a:r>
              <a:rPr lang="cs-CZ" sz="2800" dirty="0" smtClean="0"/>
              <a:t>Posuny potravy a vodní režim v zažívacím traktu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49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 smtClean="0"/>
              <a:t>Nízká koncentrace kyslíku</a:t>
            </a:r>
            <a:endParaRPr lang="cs-CZ" sz="3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59388" y="1876508"/>
            <a:ext cx="83508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Nízká koncentrace kyslíku v zažívacím traktu může být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pro parazity problém</a:t>
            </a:r>
          </a:p>
          <a:p>
            <a:endParaRPr lang="cs-CZ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Nízká koncentrace kyslíku a přežívání hostitelů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456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Potřebují parazitičtí helminti kyslík </a:t>
            </a:r>
            <a:r>
              <a:rPr lang="cs-CZ" sz="3800" b="1" dirty="0"/>
              <a:t> </a:t>
            </a:r>
            <a:r>
              <a:rPr lang="cs-CZ" sz="3800" b="1" dirty="0" smtClean="0"/>
              <a:t>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Tito parazité byli dlouho považováni za anaerobní. Dostupné informace o </a:t>
            </a:r>
            <a:r>
              <a:rPr lang="cs-CZ" i="1" dirty="0" err="1"/>
              <a:t>Ascaris</a:t>
            </a:r>
            <a:r>
              <a:rPr lang="cs-CZ" dirty="0"/>
              <a:t> </a:t>
            </a:r>
            <a:r>
              <a:rPr lang="cs-CZ" dirty="0" smtClean="0"/>
              <a:t>však přinejmenším </a:t>
            </a:r>
            <a:r>
              <a:rPr lang="cs-CZ" dirty="0"/>
              <a:t>naznačují, že se jedná o normální aerobní živočichy</a:t>
            </a:r>
            <a:r>
              <a:rPr lang="cs-CZ" dirty="0" smtClean="0"/>
              <a:t>.</a:t>
            </a:r>
          </a:p>
          <a:p>
            <a:endParaRPr lang="en-US" dirty="0"/>
          </a:p>
          <a:p>
            <a:r>
              <a:rPr lang="cs-CZ" dirty="0" smtClean="0"/>
              <a:t>Někteří zástupci žijí mnoho týdnů ve střevě, kde není praktiky žádný kyslík. Dosud není přesně znáno, jak se s tím tito cizopasníci vyrovnávají.</a:t>
            </a:r>
          </a:p>
          <a:p>
            <a:endParaRPr lang="cs-CZ" dirty="0" smtClean="0"/>
          </a:p>
          <a:p>
            <a:r>
              <a:rPr lang="cs-CZ" dirty="0" smtClean="0"/>
              <a:t>Předpokládáme, že paraziti mají nějakou neobvyklou cestu jak získávají chemickou energii, když koncentrace kyslíku poklesne.</a:t>
            </a:r>
            <a:endParaRPr lang="en-US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40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Jsou paraziti anaerobní nebo aerobní 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Většina parazitů </a:t>
            </a:r>
            <a:r>
              <a:rPr lang="cs-CZ" b="1" dirty="0" smtClean="0"/>
              <a:t>nevyužívá kyslík jim dostupný </a:t>
            </a:r>
            <a:r>
              <a:rPr lang="cs-CZ" dirty="0" smtClean="0"/>
              <a:t>v hostitelském organismu, ale </a:t>
            </a:r>
            <a:r>
              <a:rPr lang="cs-CZ" b="1" dirty="0" smtClean="0"/>
              <a:t>využívají jiný systém </a:t>
            </a:r>
            <a:r>
              <a:rPr lang="cs-CZ" dirty="0" smtClean="0"/>
              <a:t>než oxidativní fosforylace  pro syntézu ATP.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Navíc, všichni </a:t>
            </a:r>
            <a:r>
              <a:rPr lang="cs-CZ" b="1" dirty="0" smtClean="0"/>
              <a:t>paraziti mají vývojové cykly</a:t>
            </a:r>
            <a:r>
              <a:rPr lang="cs-CZ" dirty="0" smtClean="0"/>
              <a:t>. Ve většině případů paraziti </a:t>
            </a:r>
            <a:r>
              <a:rPr lang="cs-CZ" b="1" dirty="0" smtClean="0"/>
              <a:t>uplatňují aerobní metabolismus </a:t>
            </a:r>
            <a:r>
              <a:rPr lang="cs-CZ" dirty="0" smtClean="0"/>
              <a:t>během části jejich vývoje mimo hostitele, tedy </a:t>
            </a:r>
            <a:r>
              <a:rPr lang="cs-CZ" b="1" dirty="0" smtClean="0"/>
              <a:t>ve vnějším prostředí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0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713" y="150441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Cyklus hydrolýzy ATP</a:t>
            </a:r>
          </a:p>
        </p:txBody>
      </p:sp>
      <p:pic>
        <p:nvPicPr>
          <p:cNvPr id="4098" name="Picture 2" descr="https://upload.wikimedia.org/wikipedia/commons/9/9e/ADP_ATP_cycl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29" y="1502797"/>
            <a:ext cx="8015902" cy="504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8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96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Příklad: </a:t>
            </a:r>
            <a:r>
              <a:rPr lang="cs-CZ" sz="3800" b="1" dirty="0" err="1" smtClean="0"/>
              <a:t>Plasmodium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falciparum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Mal</a:t>
            </a:r>
            <a:r>
              <a:rPr lang="cs-CZ" dirty="0" smtClean="0"/>
              <a:t>á</a:t>
            </a:r>
            <a:r>
              <a:rPr lang="en-US" dirty="0" err="1" smtClean="0"/>
              <a:t>ri</a:t>
            </a:r>
            <a:r>
              <a:rPr lang="cs-CZ" dirty="0" smtClean="0"/>
              <a:t>e</a:t>
            </a:r>
            <a:r>
              <a:rPr lang="en-US" dirty="0" smtClean="0"/>
              <a:t> </a:t>
            </a:r>
            <a:r>
              <a:rPr lang="cs-CZ" dirty="0" smtClean="0"/>
              <a:t>je jedna </a:t>
            </a:r>
            <a:r>
              <a:rPr lang="cs-CZ" dirty="0"/>
              <a:t>z</a:t>
            </a:r>
            <a:r>
              <a:rPr lang="cs-CZ" dirty="0" smtClean="0"/>
              <a:t>e smrtících nemocí na Zemi ovlivňující  obrovské množství světové populace.</a:t>
            </a:r>
            <a:r>
              <a:rPr lang="en-US" dirty="0" smtClean="0"/>
              <a:t> </a:t>
            </a:r>
            <a:r>
              <a:rPr lang="cs-CZ" dirty="0" smtClean="0"/>
              <a:t>Bylo prokázáno, že </a:t>
            </a:r>
            <a:r>
              <a:rPr lang="en-US" i="1" dirty="0" smtClean="0"/>
              <a:t>Plasmodium </a:t>
            </a:r>
            <a:r>
              <a:rPr lang="en-US" i="1" dirty="0"/>
              <a:t>falciparum</a:t>
            </a:r>
            <a:r>
              <a:rPr lang="en-US" dirty="0"/>
              <a:t> </a:t>
            </a:r>
            <a:r>
              <a:rPr lang="cs-CZ" dirty="0" smtClean="0"/>
              <a:t>produkuje během </a:t>
            </a:r>
            <a:r>
              <a:rPr lang="cs-CZ" b="1" dirty="0" smtClean="0"/>
              <a:t>fáze svého vývoje v erytrocytech </a:t>
            </a:r>
            <a:r>
              <a:rPr lang="cs-CZ" dirty="0" smtClean="0"/>
              <a:t>energii především </a:t>
            </a:r>
            <a:r>
              <a:rPr lang="cs-CZ" b="1" dirty="0" smtClean="0"/>
              <a:t>anaerobní glykolýzou</a:t>
            </a:r>
            <a:r>
              <a:rPr lang="cs-CZ" dirty="0" smtClean="0"/>
              <a:t>, kdy je pyruvát transformován na laktát.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i="1" dirty="0" smtClean="0"/>
              <a:t>P. </a:t>
            </a:r>
            <a:r>
              <a:rPr lang="cs-CZ" i="1" dirty="0" err="1" smtClean="0"/>
              <a:t>falciparum</a:t>
            </a:r>
            <a:r>
              <a:rPr lang="cs-CZ" i="1" dirty="0" smtClean="0"/>
              <a:t> </a:t>
            </a:r>
            <a:r>
              <a:rPr lang="cs-CZ" dirty="0" smtClean="0"/>
              <a:t>vykazuje pouze zcela minimální spotřebu kyslíku cca 5% O</a:t>
            </a:r>
            <a:r>
              <a:rPr lang="cs-CZ" baseline="-25000" dirty="0" smtClean="0"/>
              <a:t>2</a:t>
            </a:r>
            <a:r>
              <a:rPr lang="cs-CZ" dirty="0" smtClean="0"/>
              <a:t> a je </a:t>
            </a:r>
            <a:r>
              <a:rPr lang="cs-CZ" b="1" dirty="0" smtClean="0"/>
              <a:t>inhibováno v růstu při normální atmosférické koncentraci kyslíku. </a:t>
            </a:r>
            <a:r>
              <a:rPr lang="cs-CZ" dirty="0" smtClean="0"/>
              <a:t>To velice silně podporuje tvrzení, že krevní stádia </a:t>
            </a:r>
            <a:r>
              <a:rPr lang="cs-CZ" i="1" dirty="0" smtClean="0"/>
              <a:t>P. </a:t>
            </a:r>
            <a:r>
              <a:rPr lang="cs-CZ" i="1" dirty="0" err="1" smtClean="0"/>
              <a:t>falciparum</a:t>
            </a:r>
            <a:r>
              <a:rPr lang="cs-CZ" dirty="0" smtClean="0"/>
              <a:t> využívají fermentace glukózy na krytí svých energetických potřeb.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1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1809" y="150441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Schéma glykolýzy </a:t>
            </a:r>
            <a:r>
              <a:rPr lang="cs-CZ" sz="3800" b="1" dirty="0" err="1" smtClean="0"/>
              <a:t>glukozy</a:t>
            </a:r>
            <a:endParaRPr lang="cs-CZ" sz="3800" b="1" dirty="0"/>
          </a:p>
        </p:txBody>
      </p:sp>
      <p:pic>
        <p:nvPicPr>
          <p:cNvPr id="2050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12" y="779229"/>
            <a:ext cx="64814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6977" y="5146555"/>
            <a:ext cx="1188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(1) Molekula glukózy se rozkládá glykolýzou za vzniku dvou molekul pyruvátu. Energie uvolněná těmito exotermickými reakcemi se používá k fosforylaci dvou molekul ADP, čímž se získají dvě molekuly ATP, a k redukci dvou molekul NAD+ na NADH. (2) Dvě molekuly pyruvátu se rozloží, čímž se získají dvě molekuly acetaldehydu a uvolní se dvě molekuly oxidu uhličitého. (3) Dvě molekuly NADH redukují dvě molekuly acetaldehydu na dvě molekuly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ethanolu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; tím se NADH převede zpět na NAD+.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9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713" y="182245"/>
            <a:ext cx="10515600" cy="1050207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Srovnání molekul </a:t>
            </a:r>
            <a:endParaRPr lang="cs-CZ" sz="3800" b="1" dirty="0"/>
          </a:p>
        </p:txBody>
      </p:sp>
      <p:pic>
        <p:nvPicPr>
          <p:cNvPr id="3074" name="Picture 2" descr="Glucose depicted in Haworth projec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7" y="1891123"/>
            <a:ext cx="3238715" cy="350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yruv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06" y="2253835"/>
            <a:ext cx="30956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cetaldehy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33" y="1961485"/>
            <a:ext cx="3168957" cy="2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47138" y="5756742"/>
            <a:ext cx="116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Glukóza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654699" y="5750113"/>
            <a:ext cx="113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Pyruvát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375913" y="5758069"/>
            <a:ext cx="173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Acetaldehyd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435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20782"/>
            <a:ext cx="10515600" cy="1002499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Jak parazitičtí helminti využívají a přežívají kyslík a metabolity kyslíku</a:t>
            </a:r>
            <a:br>
              <a:rPr lang="cs-CZ" sz="3800" b="1" dirty="0"/>
            </a:b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1420107"/>
            <a:ext cx="11608904" cy="502045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Kyslík může být parazity využíván k výrobě energie a oxidačnímu katabolismu a anabolismu</a:t>
            </a:r>
            <a:r>
              <a:rPr lang="cs-CZ" dirty="0"/>
              <a:t>. Kyslík však může </a:t>
            </a:r>
            <a:r>
              <a:rPr lang="cs-CZ" b="1" dirty="0"/>
              <a:t>být také toxický </a:t>
            </a:r>
            <a:r>
              <a:rPr lang="cs-CZ" dirty="0"/>
              <a:t>a některé metabolity se sníženým obsahem kyslíku, jako je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, OH·, O·</a:t>
            </a:r>
            <a:r>
              <a:rPr lang="cs-CZ" baseline="-25000" dirty="0"/>
              <a:t>2</a:t>
            </a:r>
            <a:r>
              <a:rPr lang="cs-CZ" dirty="0"/>
              <a:t>- a výsledné </a:t>
            </a:r>
            <a:r>
              <a:rPr lang="cs-CZ" b="1" dirty="0"/>
              <a:t>halogenidové radikály mohou být vysoce toxické. </a:t>
            </a:r>
            <a:endParaRPr lang="cs-CZ" b="1" dirty="0" smtClean="0"/>
          </a:p>
          <a:p>
            <a:r>
              <a:rPr lang="cs-CZ" dirty="0" smtClean="0"/>
              <a:t>Tyto </a:t>
            </a:r>
            <a:r>
              <a:rPr lang="cs-CZ" dirty="0"/>
              <a:t>látky mohou být </a:t>
            </a:r>
            <a:r>
              <a:rPr lang="cs-CZ" b="1" dirty="0"/>
              <a:t>produkovány samotným parazitem nebo jako vedlejší produkty metabolismu hostitele </a:t>
            </a:r>
            <a:r>
              <a:rPr lang="cs-CZ" dirty="0"/>
              <a:t>a mohou být </a:t>
            </a:r>
            <a:r>
              <a:rPr lang="cs-CZ" b="1" dirty="0"/>
              <a:t>použity jako potenciálně smrtící efektorový mechanismus stimulovanými imunitními buňkami hostitele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b="1" dirty="0" smtClean="0"/>
              <a:t>Parazitičtí </a:t>
            </a:r>
            <a:r>
              <a:rPr lang="cs-CZ" b="1" dirty="0"/>
              <a:t>helminti žijí v různých biotopech hostitele</a:t>
            </a:r>
            <a:r>
              <a:rPr lang="cs-CZ" dirty="0"/>
              <a:t>, často na různých místech během vývoje a dospělosti. </a:t>
            </a:r>
            <a:r>
              <a:rPr lang="cs-CZ" b="1" dirty="0"/>
              <a:t>Paraziti mohou stimulovat imunologické reakce hostitele. </a:t>
            </a:r>
            <a:r>
              <a:rPr lang="cs-CZ" dirty="0"/>
              <a:t>Tyto reakce se mohou lišit a měnit stanoviště parazita, pokud jde o dostupnost kyslíku a jeho metabolitů. </a:t>
            </a:r>
            <a:endParaRPr lang="cs-CZ" dirty="0" smtClean="0"/>
          </a:p>
          <a:p>
            <a:r>
              <a:rPr lang="cs-CZ" b="1" dirty="0" smtClean="0"/>
              <a:t>Parazitičtí </a:t>
            </a:r>
            <a:r>
              <a:rPr lang="cs-CZ" b="1" dirty="0"/>
              <a:t>helminti proto musí mít určitou schopnost reagovat na různé tenze kyslíku a koncentrace metabolitů kyslíku </a:t>
            </a:r>
            <a:r>
              <a:rPr lang="cs-CZ" dirty="0"/>
              <a:t>spojené se </a:t>
            </a:r>
            <a:r>
              <a:rPr lang="cs-CZ" b="1" dirty="0"/>
              <a:t>změnami jejich prostředí </a:t>
            </a:r>
            <a:r>
              <a:rPr lang="cs-CZ" dirty="0"/>
              <a:t>v důsledku vývoje a reakcí hostitele. </a:t>
            </a:r>
          </a:p>
        </p:txBody>
      </p:sp>
    </p:spTree>
    <p:extLst>
      <p:ext uri="{BB962C8B-B14F-4D97-AF65-F5344CB8AC3E}">
        <p14:creationId xmlns:p14="http://schemas.microsoft.com/office/powerpoint/2010/main" val="9932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393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Co je to hostitel 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89331"/>
            <a:ext cx="10515600" cy="53512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.</a:t>
            </a:r>
          </a:p>
          <a:p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Definitivní hostitel -</a:t>
            </a:r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je organismus, ve </a:t>
            </a:r>
            <a:r>
              <a:rPr lang="cs-CZ" dirty="0">
                <a:latin typeface="Arial" panose="020B0604020202020204" pitchFamily="34" charset="0"/>
              </a:rPr>
              <a:t>kterém parazit pohlavně dospívá a pohlavně se rozmnožuje. Pouze v tomto hostiteli existují předpoklady k dalšímu rozmnožování parazita. V něm vývojový cyklus parazita začíná i končí. U parazitů s přímým vývojem je definitivní hostitel jediným hostitelem</a:t>
            </a:r>
            <a:r>
              <a:rPr lang="cs-CZ" dirty="0" smtClean="0">
                <a:latin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Aberantní </a:t>
            </a:r>
            <a:r>
              <a:rPr lang="cs-CZ" b="1" dirty="0" smtClean="0">
                <a:latin typeface="Arial" panose="020B0604020202020204" pitchFamily="34" charset="0"/>
              </a:rPr>
              <a:t>hostitel - </a:t>
            </a:r>
            <a:r>
              <a:rPr lang="cs-CZ" dirty="0" smtClean="0">
                <a:latin typeface="Arial" panose="020B0604020202020204" pitchFamily="34" charset="0"/>
              </a:rPr>
              <a:t>je </a:t>
            </a:r>
            <a:r>
              <a:rPr lang="cs-CZ" dirty="0">
                <a:latin typeface="Arial" panose="020B0604020202020204" pitchFamily="34" charset="0"/>
              </a:rPr>
              <a:t>hostitel </a:t>
            </a:r>
            <a:r>
              <a:rPr lang="cs-CZ" b="1" dirty="0">
                <a:latin typeface="Arial" panose="020B0604020202020204" pitchFamily="34" charset="0"/>
              </a:rPr>
              <a:t>pro daný druh parazita netypický</a:t>
            </a:r>
            <a:r>
              <a:rPr lang="cs-CZ" dirty="0">
                <a:latin typeface="Arial" panose="020B0604020202020204" pitchFamily="34" charset="0"/>
              </a:rPr>
              <a:t>. Parazit v něm žije většinou sporadicky. Infekce způsobená parazitem může probíhat u </a:t>
            </a:r>
            <a:r>
              <a:rPr lang="cs-CZ" dirty="0" err="1">
                <a:latin typeface="Arial" panose="020B0604020202020204" pitchFamily="34" charset="0"/>
              </a:rPr>
              <a:t>aberatního</a:t>
            </a:r>
            <a:r>
              <a:rPr lang="cs-CZ" dirty="0">
                <a:latin typeface="Arial" panose="020B0604020202020204" pitchFamily="34" charset="0"/>
              </a:rPr>
              <a:t> hostitele odlišně než u definitivního hostitele (např. vyšší či nižší patogenita</a:t>
            </a:r>
            <a:r>
              <a:rPr lang="cs-CZ" dirty="0" smtClean="0">
                <a:latin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</a:rPr>
              <a:t>Paratenický</a:t>
            </a:r>
            <a:r>
              <a:rPr lang="cs-CZ" b="1" dirty="0">
                <a:latin typeface="Arial" panose="020B0604020202020204" pitchFamily="34" charset="0"/>
              </a:rPr>
              <a:t> (rezervoárový) </a:t>
            </a:r>
            <a:r>
              <a:rPr lang="cs-CZ" b="1" dirty="0" smtClean="0">
                <a:latin typeface="Arial" panose="020B0604020202020204" pitchFamily="34" charset="0"/>
              </a:rPr>
              <a:t>hostitel:</a:t>
            </a:r>
            <a:endParaRPr lang="cs-CZ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</a:rPr>
              <a:t>	Význam </a:t>
            </a:r>
            <a:r>
              <a:rPr lang="cs-CZ" b="1" dirty="0">
                <a:latin typeface="Arial" panose="020B0604020202020204" pitchFamily="34" charset="0"/>
              </a:rPr>
              <a:t>1:</a:t>
            </a:r>
            <a:r>
              <a:rPr lang="cs-CZ" dirty="0">
                <a:latin typeface="Arial" panose="020B0604020202020204" pitchFamily="34" charset="0"/>
              </a:rPr>
              <a:t> Organismus, jenž stojí mimo vývojový cyklus parazita. Parazit se v </a:t>
            </a:r>
            <a:r>
              <a:rPr lang="cs-CZ" dirty="0" smtClean="0">
                <a:latin typeface="Arial" panose="020B0604020202020204" pitchFamily="34" charset="0"/>
              </a:rPr>
              <a:t>	tomto </a:t>
            </a:r>
            <a:r>
              <a:rPr lang="cs-CZ" dirty="0">
                <a:latin typeface="Arial" panose="020B0604020202020204" pitchFamily="34" charset="0"/>
              </a:rPr>
              <a:t>hostiteli </a:t>
            </a:r>
            <a:r>
              <a:rPr lang="cs-CZ" b="1" dirty="0">
                <a:latin typeface="Arial" panose="020B0604020202020204" pitchFamily="34" charset="0"/>
              </a:rPr>
              <a:t>nijak nevyvíjí </a:t>
            </a:r>
            <a:r>
              <a:rPr lang="cs-CZ" dirty="0">
                <a:latin typeface="Arial" panose="020B0604020202020204" pitchFamily="34" charset="0"/>
              </a:rPr>
              <a:t>a v podstatě čeká na to, až se dostane do definitivního </a:t>
            </a:r>
            <a:r>
              <a:rPr lang="cs-CZ" dirty="0" smtClean="0">
                <a:latin typeface="Arial" panose="020B0604020202020204" pitchFamily="34" charset="0"/>
              </a:rPr>
              <a:t>	hostitele</a:t>
            </a:r>
            <a:r>
              <a:rPr lang="cs-CZ" dirty="0">
                <a:latin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</a:rPr>
              <a:t>Paratenický</a:t>
            </a:r>
            <a:r>
              <a:rPr lang="cs-CZ" dirty="0">
                <a:latin typeface="Arial" panose="020B0604020202020204" pitchFamily="34" charset="0"/>
              </a:rPr>
              <a:t> hostitel </a:t>
            </a:r>
            <a:r>
              <a:rPr lang="cs-CZ" b="1" dirty="0">
                <a:latin typeface="Arial" panose="020B0604020202020204" pitchFamily="34" charset="0"/>
              </a:rPr>
              <a:t>usnadňuje parazitu přenos </a:t>
            </a:r>
            <a:r>
              <a:rPr lang="cs-CZ" dirty="0">
                <a:latin typeface="Arial" panose="020B0604020202020204" pitchFamily="34" charset="0"/>
              </a:rPr>
              <a:t>do definitivního hostitele </a:t>
            </a:r>
            <a:r>
              <a:rPr lang="cs-CZ" dirty="0" smtClean="0">
                <a:latin typeface="Arial" panose="020B0604020202020204" pitchFamily="34" charset="0"/>
              </a:rPr>
              <a:t>	nebo </a:t>
            </a:r>
            <a:r>
              <a:rPr lang="cs-CZ" dirty="0">
                <a:latin typeface="Arial" panose="020B0604020202020204" pitchFamily="34" charset="0"/>
              </a:rPr>
              <a:t>chrání parazita před nepříznivým prostředím.</a:t>
            </a:r>
          </a:p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</a:rPr>
              <a:t>	Význam </a:t>
            </a:r>
            <a:r>
              <a:rPr lang="cs-CZ" b="1" dirty="0">
                <a:latin typeface="Arial" panose="020B0604020202020204" pitchFamily="34" charset="0"/>
              </a:rPr>
              <a:t>2:</a:t>
            </a:r>
            <a:r>
              <a:rPr lang="cs-CZ" dirty="0">
                <a:latin typeface="Arial" panose="020B0604020202020204" pitchFamily="34" charset="0"/>
              </a:rPr>
              <a:t> Termín rezervoárový hostitel může být používán i jiném slova smyslu. </a:t>
            </a:r>
            <a:r>
              <a:rPr lang="cs-CZ" dirty="0" smtClean="0">
                <a:latin typeface="Arial" panose="020B0604020202020204" pitchFamily="34" charset="0"/>
              </a:rPr>
              <a:t>	Například </a:t>
            </a:r>
            <a:r>
              <a:rPr lang="cs-CZ" dirty="0">
                <a:latin typeface="Arial" panose="020B0604020202020204" pitchFamily="34" charset="0"/>
              </a:rPr>
              <a:t>„</a:t>
            </a:r>
            <a:r>
              <a:rPr lang="cs-CZ" i="1" dirty="0">
                <a:latin typeface="Arial" panose="020B0604020202020204" pitchFamily="34" charset="0"/>
              </a:rPr>
              <a:t>rezervoárovým hostitelem trichinelózy ve volné přírodě je prase divoké</a:t>
            </a:r>
            <a:r>
              <a:rPr lang="cs-CZ" dirty="0">
                <a:latin typeface="Arial" panose="020B0604020202020204" pitchFamily="34" charset="0"/>
              </a:rPr>
              <a:t>“. </a:t>
            </a:r>
            <a:r>
              <a:rPr lang="cs-CZ" dirty="0" smtClean="0">
                <a:latin typeface="Arial" panose="020B0604020202020204" pitchFamily="34" charset="0"/>
              </a:rPr>
              <a:t>	V </a:t>
            </a:r>
            <a:r>
              <a:rPr lang="cs-CZ" dirty="0">
                <a:latin typeface="Arial" panose="020B0604020202020204" pitchFamily="34" charset="0"/>
              </a:rPr>
              <a:t>tomto případě je </a:t>
            </a:r>
            <a:r>
              <a:rPr lang="cs-CZ" b="1" dirty="0" err="1">
                <a:latin typeface="Arial" panose="020B0604020202020204" pitchFamily="34" charset="0"/>
              </a:rPr>
              <a:t>rezervovárový</a:t>
            </a:r>
            <a:r>
              <a:rPr lang="cs-CZ" b="1" dirty="0">
                <a:latin typeface="Arial" panose="020B0604020202020204" pitchFamily="34" charset="0"/>
              </a:rPr>
              <a:t> hostitel chápán jako organismus, v němž žije </a:t>
            </a:r>
            <a:r>
              <a:rPr lang="cs-CZ" b="1" dirty="0" smtClean="0">
                <a:latin typeface="Arial" panose="020B0604020202020204" pitchFamily="34" charset="0"/>
              </a:rPr>
              <a:t>	parazit</a:t>
            </a:r>
            <a:r>
              <a:rPr lang="cs-CZ" b="1" dirty="0">
                <a:latin typeface="Arial" panose="020B0604020202020204" pitchFamily="34" charset="0"/>
              </a:rPr>
              <a:t>, kterým se mohou nakazit jiní hostitelé</a:t>
            </a:r>
            <a:r>
              <a:rPr lang="cs-CZ" dirty="0">
                <a:latin typeface="Arial" panose="020B0604020202020204" pitchFamily="34" charset="0"/>
              </a:rPr>
              <a:t>. Ve virologii a </a:t>
            </a:r>
            <a:r>
              <a:rPr lang="cs-CZ" dirty="0" err="1">
                <a:latin typeface="Arial" panose="020B0604020202020204" pitchFamily="34" charset="0"/>
              </a:rPr>
              <a:t>bakterilogii</a:t>
            </a:r>
            <a:r>
              <a:rPr lang="cs-CZ" dirty="0">
                <a:latin typeface="Arial" panose="020B0604020202020204" pitchFamily="34" charset="0"/>
              </a:rPr>
              <a:t> se v </a:t>
            </a:r>
            <a:r>
              <a:rPr lang="cs-CZ" dirty="0" smtClean="0">
                <a:latin typeface="Arial" panose="020B0604020202020204" pitchFamily="34" charset="0"/>
              </a:rPr>
              <a:t>  	tomto smyslu </a:t>
            </a:r>
            <a:r>
              <a:rPr lang="cs-CZ" dirty="0">
                <a:latin typeface="Arial" panose="020B0604020202020204" pitchFamily="34" charset="0"/>
              </a:rPr>
              <a:t>užívá termín </a:t>
            </a:r>
            <a:r>
              <a:rPr lang="cs-CZ" b="1" dirty="0">
                <a:latin typeface="Arial" panose="020B0604020202020204" pitchFamily="34" charset="0"/>
              </a:rPr>
              <a:t>rezervoár</a:t>
            </a:r>
            <a:r>
              <a:rPr lang="cs-CZ" dirty="0">
                <a:latin typeface="Arial" panose="020B0604020202020204" pitchFamily="34" charset="0"/>
              </a:rPr>
              <a:t> (např. rezervoár viru, bakterie).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0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6548" y="158392"/>
            <a:ext cx="9532952" cy="91503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Životní cyklus </a:t>
            </a:r>
            <a:r>
              <a:rPr lang="cs-CZ" sz="3800" b="1" dirty="0" err="1" smtClean="0"/>
              <a:t>Taenia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solium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010" y="1042899"/>
            <a:ext cx="4909665" cy="488877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6489" y="6017311"/>
            <a:ext cx="11680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11111"/>
                </a:solidFill>
                <a:latin typeface="Roboto"/>
              </a:rPr>
              <a:t>Životní cyklus </a:t>
            </a:r>
            <a:r>
              <a:rPr lang="cs-CZ" b="1" dirty="0" err="1">
                <a:solidFill>
                  <a:srgbClr val="111111"/>
                </a:solidFill>
                <a:latin typeface="Roboto"/>
              </a:rPr>
              <a:t>Taenia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b="1" dirty="0" err="1">
                <a:solidFill>
                  <a:srgbClr val="111111"/>
                </a:solidFill>
                <a:latin typeface="Roboto"/>
              </a:rPr>
              <a:t>solium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. Jsou znázorněna stádia parazita a jeho migrace vnitřkem jeho mezihostitele (např. prase, zeleně) a jeho definitivního hostitele (např. člověka, ve fialové barvě).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406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753" y="254443"/>
            <a:ext cx="8867514" cy="49192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325" y="-40386"/>
            <a:ext cx="10515600" cy="7321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Tegument tasemnic</a:t>
            </a:r>
            <a:endParaRPr lang="cs-CZ" sz="3800" b="1" dirty="0"/>
          </a:p>
        </p:txBody>
      </p:sp>
      <p:sp>
        <p:nvSpPr>
          <p:cNvPr id="6" name="Obdélník 5"/>
          <p:cNvSpPr/>
          <p:nvPr/>
        </p:nvSpPr>
        <p:spPr>
          <a:xfrm>
            <a:off x="294199" y="5189643"/>
            <a:ext cx="117679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11111"/>
                </a:solidFill>
                <a:latin typeface="Roboto"/>
              </a:rPr>
              <a:t>Tegument tasemnic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. Panel (a) představuje fotografii tegumentu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Taenia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crassiceps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cysticercus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získanou transmisní elektronovou mikroskopií. Panel (b) je schematické znázornění tegumentu tasemnic. Zkratky: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bl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bazální lamina;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er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endoplazmatické retikulum;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gg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glykogenové granule; M, sval; MI,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mikrotriche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; N, jádro; PM,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parenchymální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mitochondrie (anaerobní mitochondrie); TM, </a:t>
            </a:r>
            <a:r>
              <a:rPr lang="cs-CZ" dirty="0" err="1">
                <a:solidFill>
                  <a:srgbClr val="111111"/>
                </a:solidFill>
                <a:latin typeface="Roboto"/>
              </a:rPr>
              <a:t>tegumentální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 mitochondrie (aerobní mitochondrie); v, vezikuly.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978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4051"/>
            <a:ext cx="10515600" cy="115357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Koncentrace kyslíku během životního cyklu </a:t>
            </a:r>
            <a:br>
              <a:rPr lang="cs-CZ" sz="3800" b="1" dirty="0" smtClean="0"/>
            </a:br>
            <a:r>
              <a:rPr lang="cs-CZ" sz="3800" b="1" dirty="0" err="1" smtClean="0"/>
              <a:t>Taenia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solium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01" y="1558456"/>
            <a:ext cx="10853023" cy="495366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3860" y="3871513"/>
            <a:ext cx="410683" cy="50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3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7709" y="691130"/>
            <a:ext cx="12538545" cy="644692"/>
          </a:xfrm>
        </p:spPr>
        <p:txBody>
          <a:bodyPr>
            <a:noAutofit/>
          </a:bodyPr>
          <a:lstStyle/>
          <a:p>
            <a:pPr algn="ctr"/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3400" b="1" dirty="0" smtClean="0"/>
              <a:t>Regulační </a:t>
            </a:r>
            <a:r>
              <a:rPr lang="cs-CZ" sz="3400" b="1" dirty="0"/>
              <a:t>funkce hypoxie v interakcích mezi </a:t>
            </a:r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3400" b="1" dirty="0" smtClean="0"/>
              <a:t>hostitelem </a:t>
            </a:r>
            <a:r>
              <a:rPr lang="cs-CZ" sz="3400" b="1" dirty="0"/>
              <a:t>a parazitem:</a:t>
            </a:r>
            <a:br>
              <a:rPr lang="cs-CZ" sz="3400" b="1" dirty="0"/>
            </a:b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Tělesné tkáně </a:t>
            </a:r>
            <a:r>
              <a:rPr lang="cs-CZ" b="1" dirty="0" smtClean="0"/>
              <a:t>hostitele </a:t>
            </a:r>
            <a:r>
              <a:rPr lang="cs-CZ" dirty="0" smtClean="0"/>
              <a:t>jsou </a:t>
            </a:r>
            <a:r>
              <a:rPr lang="cs-CZ" dirty="0"/>
              <a:t>vystaveny </a:t>
            </a:r>
            <a:r>
              <a:rPr lang="cs-CZ" b="1" dirty="0"/>
              <a:t>různým kyslíkovým gradientům a fluktuacím,</a:t>
            </a:r>
            <a:r>
              <a:rPr lang="cs-CZ" dirty="0"/>
              <a:t> a proto se mohou stát </a:t>
            </a:r>
            <a:r>
              <a:rPr lang="cs-CZ" b="1" dirty="0"/>
              <a:t>přechodně hypoxickými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b="1" dirty="0" smtClean="0"/>
              <a:t>Hypoxií </a:t>
            </a:r>
            <a:r>
              <a:rPr lang="cs-CZ" b="1" dirty="0" err="1"/>
              <a:t>indukovatelný</a:t>
            </a:r>
            <a:r>
              <a:rPr lang="cs-CZ" b="1" dirty="0"/>
              <a:t> faktor (HIF</a:t>
            </a:r>
            <a:r>
              <a:rPr lang="cs-CZ" dirty="0"/>
              <a:t>) je </a:t>
            </a:r>
            <a:r>
              <a:rPr lang="cs-CZ" b="1" dirty="0"/>
              <a:t>hlavním transkripčním regulátorem </a:t>
            </a:r>
            <a:r>
              <a:rPr lang="cs-CZ" dirty="0"/>
              <a:t>buněčné hypoxické odpovědi a </a:t>
            </a:r>
            <a:r>
              <a:rPr lang="cs-CZ" b="1" dirty="0"/>
              <a:t>je schopen modulovat </a:t>
            </a:r>
            <a:r>
              <a:rPr lang="cs-CZ" b="1" dirty="0" smtClean="0"/>
              <a:t>(1) buněčný </a:t>
            </a:r>
            <a:r>
              <a:rPr lang="cs-CZ" b="1" dirty="0"/>
              <a:t>metabolismus, </a:t>
            </a:r>
            <a:r>
              <a:rPr lang="cs-CZ" b="1" dirty="0" smtClean="0"/>
              <a:t>(2) imunitní </a:t>
            </a:r>
            <a:r>
              <a:rPr lang="cs-CZ" b="1" dirty="0"/>
              <a:t>odpovědi, </a:t>
            </a:r>
            <a:r>
              <a:rPr lang="cs-CZ" b="1" dirty="0" smtClean="0"/>
              <a:t>(3) integritu </a:t>
            </a:r>
            <a:r>
              <a:rPr lang="cs-CZ" b="1" dirty="0"/>
              <a:t>epiteliální bariéry a </a:t>
            </a:r>
            <a:r>
              <a:rPr lang="cs-CZ" b="1" dirty="0" smtClean="0"/>
              <a:t>(4) lokální </a:t>
            </a:r>
            <a:r>
              <a:rPr lang="cs-CZ" b="1" dirty="0" err="1"/>
              <a:t>mikrobiotu</a:t>
            </a:r>
            <a:r>
              <a:rPr lang="cs-CZ" b="1" dirty="0"/>
              <a:t>. </a:t>
            </a:r>
            <a:endParaRPr lang="cs-CZ" b="1" dirty="0" smtClean="0"/>
          </a:p>
          <a:p>
            <a:r>
              <a:rPr lang="cs-CZ" b="1" dirty="0" smtClean="0"/>
              <a:t>O </a:t>
            </a:r>
            <a:r>
              <a:rPr lang="cs-CZ" b="1" dirty="0"/>
              <a:t>úloze aktivace HIF </a:t>
            </a:r>
            <a:r>
              <a:rPr lang="cs-CZ" dirty="0"/>
              <a:t>v souvislosti s parazitárními infekcemi prvoků je však </a:t>
            </a:r>
            <a:r>
              <a:rPr lang="cs-CZ" b="1" dirty="0"/>
              <a:t>známo jen málo</a:t>
            </a:r>
            <a:r>
              <a:rPr lang="cs-CZ" dirty="0"/>
              <a:t>. Stále více důkazů </a:t>
            </a:r>
            <a:r>
              <a:rPr lang="cs-CZ" b="1" dirty="0"/>
              <a:t>naznačuje, že tkáňoví a krevní prvoci mohou aktivovat HIF </a:t>
            </a:r>
            <a:r>
              <a:rPr lang="cs-CZ" dirty="0"/>
              <a:t>a následné HIF cílové geny v hostiteli, </a:t>
            </a:r>
            <a:r>
              <a:rPr lang="cs-CZ" b="1" dirty="0"/>
              <a:t>což pomáhá nebo brání jejich patogenitě. </a:t>
            </a:r>
            <a:endParaRPr lang="cs-CZ" b="1" dirty="0" smtClean="0"/>
          </a:p>
          <a:p>
            <a:r>
              <a:rPr lang="cs-CZ" dirty="0" smtClean="0"/>
              <a:t>Ve </a:t>
            </a:r>
            <a:r>
              <a:rPr lang="cs-CZ" dirty="0"/>
              <a:t>střevě jsou </a:t>
            </a:r>
            <a:r>
              <a:rPr lang="cs-CZ" b="1" dirty="0"/>
              <a:t>střevní prvoci </a:t>
            </a:r>
            <a:r>
              <a:rPr lang="cs-CZ" b="1" dirty="0" smtClean="0"/>
              <a:t>(</a:t>
            </a:r>
            <a:r>
              <a:rPr lang="cs-CZ" b="1" dirty="0" err="1" smtClean="0"/>
              <a:t>Giardia</a:t>
            </a:r>
            <a:r>
              <a:rPr lang="cs-CZ" b="1" dirty="0" smtClean="0"/>
              <a:t> adaptováni </a:t>
            </a:r>
            <a:r>
              <a:rPr lang="cs-CZ" b="1" dirty="0"/>
              <a:t>na strmé podélné a radiální gradienty kyslíku, </a:t>
            </a:r>
            <a:r>
              <a:rPr lang="cs-CZ" dirty="0"/>
              <a:t>aby dokončili svůj životní cyklus, ale role HIF během těchto infekcí prvoků zůstává nejasná. </a:t>
            </a:r>
          </a:p>
        </p:txBody>
      </p:sp>
    </p:spTree>
    <p:extLst>
      <p:ext uri="{BB962C8B-B14F-4D97-AF65-F5344CB8AC3E}">
        <p14:creationId xmlns:p14="http://schemas.microsoft.com/office/powerpoint/2010/main" val="10243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461" y="-104004"/>
            <a:ext cx="11831541" cy="1325563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Změny slizniční exprese HIF-1</a:t>
            </a:r>
            <a:r>
              <a:rPr lang="el-GR" sz="3800" b="1" dirty="0"/>
              <a:t>α </a:t>
            </a:r>
            <a:r>
              <a:rPr lang="cs-CZ" sz="3800" b="1" dirty="0"/>
              <a:t>a signalizace související s hypoxií během střevních prvoků a </a:t>
            </a:r>
            <a:r>
              <a:rPr lang="cs-CZ" sz="3800" b="1" dirty="0" err="1"/>
              <a:t>dysbiózy</a:t>
            </a:r>
            <a:r>
              <a:rPr lang="cs-CZ" sz="3800" b="1" dirty="0"/>
              <a:t> </a:t>
            </a:r>
            <a:r>
              <a:rPr lang="cs-CZ" sz="3800" b="1" dirty="0" err="1"/>
              <a:t>mikrobioty</a:t>
            </a:r>
            <a:r>
              <a:rPr lang="cs-CZ" sz="3800" b="1" dirty="0"/>
              <a:t>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7281"/>
            <a:ext cx="8362411" cy="582433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49371" y="1248353"/>
            <a:ext cx="412407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cs-CZ" sz="1300" dirty="0" smtClean="0">
                <a:solidFill>
                  <a:srgbClr val="222222"/>
                </a:solidFill>
                <a:latin typeface="Arial" panose="020B0604020202020204" pitchFamily="34" charset="0"/>
              </a:rPr>
              <a:t>Myší </a:t>
            </a:r>
            <a:r>
              <a:rPr lang="cs-CZ" sz="1300" dirty="0" err="1">
                <a:solidFill>
                  <a:srgbClr val="222222"/>
                </a:solidFill>
                <a:latin typeface="Arial" panose="020B0604020202020204" pitchFamily="34" charset="0"/>
              </a:rPr>
              <a:t>hepatocyty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 vykazují zvýšené hladiny HIF-asociovaných genů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Icam1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a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Il6ra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v reakci na infekci 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Entamoeba</a:t>
            </a:r>
            <a:r>
              <a:rPr lang="cs-CZ" sz="1300" b="1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histolytica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. Lidské střevní </a:t>
            </a:r>
            <a:r>
              <a:rPr lang="cs-CZ" sz="1300" dirty="0" err="1">
                <a:solidFill>
                  <a:srgbClr val="222222"/>
                </a:solidFill>
                <a:latin typeface="Arial" panose="020B0604020202020204" pitchFamily="34" charset="0"/>
              </a:rPr>
              <a:t>xenoštěpy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 transplantované myším SCID vykazují zvýšenou expresi několika genů souvisejících s hypoxií, včetně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HSP70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IER3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DDIT3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a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HIF-1</a:t>
            </a:r>
            <a:r>
              <a:rPr lang="el-GR" sz="1300" i="1" dirty="0">
                <a:solidFill>
                  <a:srgbClr val="222222"/>
                </a:solidFill>
                <a:latin typeface="Arial" panose="020B0604020202020204" pitchFamily="34" charset="0"/>
              </a:rPr>
              <a:t>α</a:t>
            </a:r>
            <a:r>
              <a:rPr lang="el-GR" sz="13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při infekci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E. </a:t>
            </a:r>
            <a:r>
              <a:rPr lang="cs-CZ" sz="1300" i="1" dirty="0" err="1">
                <a:solidFill>
                  <a:srgbClr val="222222"/>
                </a:solidFill>
                <a:latin typeface="Arial" panose="020B0604020202020204" pitchFamily="34" charset="0"/>
              </a:rPr>
              <a:t>histolytica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endParaRPr lang="cs-CZ" sz="13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lphaUcParenR"/>
            </a:pPr>
            <a:r>
              <a:rPr lang="cs-CZ" sz="1300" dirty="0" smtClean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cs-CZ" sz="1300" b="1" dirty="0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) 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Giardia</a:t>
            </a:r>
            <a:r>
              <a:rPr lang="cs-CZ" sz="1300" b="1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duodenalis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(WB) je spojena se zvýšenou expresí cílových genů HIF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ANKRD37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HILPDA, NOS2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GADD45A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HIG2, ITF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MIR210HG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a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SLC2A3.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Exprese těsně se spojujících proteinů ZO-2 a </a:t>
            </a:r>
            <a:r>
              <a:rPr lang="cs-CZ" sz="1300" dirty="0" err="1">
                <a:solidFill>
                  <a:srgbClr val="222222"/>
                </a:solidFill>
                <a:latin typeface="Arial" panose="020B0604020202020204" pitchFamily="34" charset="0"/>
              </a:rPr>
              <a:t>okludin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 snižuje při infekci </a:t>
            </a:r>
            <a:r>
              <a:rPr lang="cs-CZ" sz="1300" i="1" dirty="0" err="1">
                <a:solidFill>
                  <a:srgbClr val="222222"/>
                </a:solidFill>
                <a:latin typeface="Arial" panose="020B0604020202020204" pitchFamily="34" charset="0"/>
              </a:rPr>
              <a:t>Giardia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v anaerobních podmínkách</a:t>
            </a:r>
            <a:r>
              <a:rPr lang="cs-CZ" sz="13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buAutoNum type="alphaUcParenR"/>
            </a:pPr>
            <a:r>
              <a:rPr lang="cs-CZ" sz="1300" dirty="0" smtClean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cs-CZ" sz="1300" b="1" dirty="0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) 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Infekce 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Cryptosporidium</a:t>
            </a:r>
            <a:r>
              <a:rPr lang="cs-CZ" sz="1300" b="1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muris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je spojena se zvýšenými signálními metabolity asociovanými s HIF-1 ve stolici. Hypoxií indukovaný protein tepelného šoku 70 (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HSP70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) je zvýšen v reakci na </a:t>
            </a:r>
            <a:r>
              <a:rPr lang="cs-CZ" sz="1300" i="1" dirty="0" err="1">
                <a:solidFill>
                  <a:srgbClr val="222222"/>
                </a:solidFill>
                <a:latin typeface="Arial" panose="020B0604020202020204" pitchFamily="34" charset="0"/>
              </a:rPr>
              <a:t>Cryptosporidium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parvum</a:t>
            </a:r>
            <a:r>
              <a:rPr lang="cs-CZ" sz="1300" i="1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cs-CZ" sz="13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lphaUcParenR"/>
            </a:pPr>
            <a:r>
              <a:rPr lang="cs-CZ" sz="1300" dirty="0" smtClean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cs-CZ" sz="1300" b="1" dirty="0">
                <a:solidFill>
                  <a:srgbClr val="222222"/>
                </a:solidFill>
                <a:latin typeface="Arial" panose="020B0604020202020204" pitchFamily="34" charset="0"/>
              </a:rPr>
              <a:t>D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) </a:t>
            </a:r>
            <a:r>
              <a:rPr lang="cs-CZ" sz="1300" b="1" dirty="0" err="1">
                <a:solidFill>
                  <a:srgbClr val="222222"/>
                </a:solidFill>
                <a:latin typeface="Arial" panose="020B0604020202020204" pitchFamily="34" charset="0"/>
              </a:rPr>
              <a:t>Dysbióza</a:t>
            </a:r>
            <a:r>
              <a:rPr lang="cs-CZ" sz="13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b="1" dirty="0" err="1">
                <a:solidFill>
                  <a:srgbClr val="222222"/>
                </a:solidFill>
                <a:latin typeface="Arial" panose="020B0604020202020204" pitchFamily="34" charset="0"/>
              </a:rPr>
              <a:t>mikrobioty</a:t>
            </a:r>
            <a:r>
              <a:rPr lang="cs-CZ" sz="13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může vést ke snížení sekrece mastných kyselin s krátkým řetězcem (SCFA), snížení aktivace HIF a bariérové funkce. Ačkoli jsou střevní paraziti spojeni s </a:t>
            </a:r>
            <a:r>
              <a:rPr lang="cs-CZ" sz="1300" dirty="0" err="1">
                <a:solidFill>
                  <a:srgbClr val="222222"/>
                </a:solidFill>
                <a:latin typeface="Arial" panose="020B0604020202020204" pitchFamily="34" charset="0"/>
              </a:rPr>
              <a:t>dysbiózou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rgbClr val="222222"/>
                </a:solidFill>
                <a:latin typeface="Arial" panose="020B0604020202020204" pitchFamily="34" charset="0"/>
              </a:rPr>
              <a:t>mikrobioty</a:t>
            </a:r>
            <a:r>
              <a:rPr lang="cs-CZ" sz="1300" dirty="0">
                <a:solidFill>
                  <a:srgbClr val="222222"/>
                </a:solidFill>
                <a:latin typeface="Arial" panose="020B0604020202020204" pitchFamily="34" charset="0"/>
              </a:rPr>
              <a:t>, nebyla v souvislosti s infekcemi střevními prvoky prokázána přímá souvislost mezi signalizací HIF a metabolity vylučovanými mikrobiálními látkami.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5653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5664" y="190200"/>
            <a:ext cx="10515600" cy="94683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300" b="1" dirty="0" smtClean="0"/>
              <a:t>Faktory hostitelského organismu (biotické)</a:t>
            </a:r>
            <a:endParaRPr lang="cs-CZ" sz="33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64" y="1526651"/>
            <a:ext cx="6823572" cy="470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7223" y="2544417"/>
            <a:ext cx="26714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000" b="1" dirty="0" smtClean="0"/>
              <a:t>Druh hostitele</a:t>
            </a:r>
          </a:p>
          <a:p>
            <a:pPr marL="342900" indent="-342900">
              <a:buAutoNum type="arabicParenR"/>
            </a:pPr>
            <a:r>
              <a:rPr lang="cs-CZ" sz="2000" b="1" dirty="0" smtClean="0"/>
              <a:t>Věk a velikost</a:t>
            </a:r>
          </a:p>
          <a:p>
            <a:pPr marL="342900" indent="-342900">
              <a:buAutoNum type="arabicParenR"/>
            </a:pPr>
            <a:r>
              <a:rPr lang="cs-CZ" sz="2000" b="1" dirty="0" smtClean="0"/>
              <a:t>Ontogeneze</a:t>
            </a:r>
          </a:p>
          <a:p>
            <a:pPr marL="342900" indent="-342900">
              <a:buAutoNum type="arabicParenR"/>
            </a:pPr>
            <a:r>
              <a:rPr lang="cs-CZ" sz="2000" dirty="0" smtClean="0"/>
              <a:t>Genetika</a:t>
            </a:r>
          </a:p>
          <a:p>
            <a:pPr marL="342900" indent="-342900">
              <a:buAutoNum type="arabicParenR"/>
            </a:pPr>
            <a:r>
              <a:rPr lang="cs-CZ" sz="2000" dirty="0" smtClean="0"/>
              <a:t>Imunita a rezistence</a:t>
            </a:r>
          </a:p>
          <a:p>
            <a:pPr marL="342900" indent="-342900">
              <a:buAutoNum type="arabicParenR"/>
            </a:pPr>
            <a:r>
              <a:rPr lang="cs-CZ" sz="2000" dirty="0" smtClean="0"/>
              <a:t>Fyziologie a výživa</a:t>
            </a:r>
            <a:endParaRPr lang="cs-CZ" sz="2000" dirty="0"/>
          </a:p>
          <a:p>
            <a:pPr marL="342900" indent="-342900">
              <a:buAutoNum type="arabicParenR"/>
            </a:pPr>
            <a:r>
              <a:rPr lang="cs-CZ" sz="2000" dirty="0" smtClean="0"/>
              <a:t>Chování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652890" y="2417195"/>
            <a:ext cx="23459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1) Teplota</a:t>
            </a: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Světlo</a:t>
            </a: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cs-CZ" sz="2000" b="1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 koncentrace</a:t>
            </a: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pH</a:t>
            </a: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Hustota</a:t>
            </a:r>
          </a:p>
          <a:p>
            <a:pPr marL="457200" indent="-457200">
              <a:buAutoNum type="arabicParenR" startAt="2"/>
            </a:pPr>
            <a:r>
              <a:rPr lang="cs-CZ" sz="2000" b="1" dirty="0" err="1" smtClean="0">
                <a:solidFill>
                  <a:schemeClr val="bg1">
                    <a:lumMod val="50000"/>
                  </a:schemeClr>
                </a:solidFill>
              </a:rPr>
              <a:t>Turbidita</a:t>
            </a:r>
            <a:endParaRPr lang="cs-CZ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Typ ekosystému</a:t>
            </a: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Znečištění </a:t>
            </a:r>
            <a:endParaRPr lang="cs-CZ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38200" y="214052"/>
            <a:ext cx="10515600" cy="60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800" b="1" dirty="0" smtClean="0"/>
              <a:t>Vliv organismu hostitele na parazita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7636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7625" y="52005"/>
            <a:ext cx="9829137" cy="78288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Distribuce parazitů mezi různé druhy hostitelů</a:t>
            </a:r>
          </a:p>
        </p:txBody>
      </p:sp>
      <p:pic>
        <p:nvPicPr>
          <p:cNvPr id="55298" name="Picture 2" descr="Scientifically Speaking | Why do some animals live longer than others? -  Hindustan Ti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7" y="717922"/>
            <a:ext cx="10915692" cy="614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860" y="1905138"/>
            <a:ext cx="5777285" cy="181927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Druh hostitele – hostitelská specificita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(specifičnost)</a:t>
            </a:r>
          </a:p>
          <a:p>
            <a:r>
              <a:rPr lang="cs-CZ" dirty="0" smtClean="0"/>
              <a:t>Velikost a věk hostitele</a:t>
            </a:r>
          </a:p>
          <a:p>
            <a:r>
              <a:rPr lang="cs-CZ" dirty="0" smtClean="0"/>
              <a:t>Ontogenetický vývoj hostitele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23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Vliv organismu hostitele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0140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1810" y="301517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Hostitelská specificita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1080" y="1523474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Hostitelská specificita</a:t>
            </a:r>
            <a:r>
              <a:rPr lang="cs-CZ" dirty="0"/>
              <a:t> je rozmezí druhů, které je parazit schopen využívat jako své hostitele. Druhy parazitů s natolik vysokou hostitelskou specificitou, že cizopasí jen na jednom hostitelském druhu, se nazývají </a:t>
            </a:r>
            <a:r>
              <a:rPr lang="cs-CZ" b="1" dirty="0" err="1"/>
              <a:t>oioxenní</a:t>
            </a:r>
            <a:r>
              <a:rPr lang="cs-CZ" dirty="0"/>
              <a:t> (nebo také </a:t>
            </a:r>
            <a:r>
              <a:rPr lang="cs-CZ" b="1" dirty="0" err="1"/>
              <a:t>monoxenní</a:t>
            </a:r>
            <a:r>
              <a:rPr lang="cs-CZ" dirty="0"/>
              <a:t>). Pokud je parazit schopen cizopasit na několika </a:t>
            </a:r>
            <a:r>
              <a:rPr lang="cs-CZ" b="1" dirty="0"/>
              <a:t>fylogeneticky příbuzných druzích</a:t>
            </a:r>
            <a:r>
              <a:rPr lang="cs-CZ" dirty="0"/>
              <a:t>, je </a:t>
            </a:r>
            <a:r>
              <a:rPr lang="cs-CZ" b="1" dirty="0" err="1"/>
              <a:t>stenoxenní</a:t>
            </a:r>
            <a:r>
              <a:rPr lang="cs-CZ" dirty="0"/>
              <a:t>. Paraziti, kteří napadají více </a:t>
            </a:r>
            <a:r>
              <a:rPr lang="cs-CZ" b="1" dirty="0"/>
              <a:t>vzájemně nepříbuzných druhů</a:t>
            </a:r>
            <a:r>
              <a:rPr lang="cs-CZ" dirty="0"/>
              <a:t>, mají velmi nízkou hostitelskou specificitu a označují se jako </a:t>
            </a:r>
            <a:r>
              <a:rPr lang="cs-CZ" b="1" dirty="0" err="1"/>
              <a:t>euryxenní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Ke </a:t>
            </a:r>
            <a:r>
              <a:rPr lang="cs-CZ" b="1" dirty="0"/>
              <a:t>zvýšení hostitelské specificity </a:t>
            </a:r>
            <a:r>
              <a:rPr lang="cs-CZ" dirty="0"/>
              <a:t>u parazitického druhu dochází tehdy, když </a:t>
            </a:r>
            <a:r>
              <a:rPr lang="cs-CZ" b="1" dirty="0"/>
              <a:t>se příliš specializuje na život na či v těle určitého hostitelského druhu </a:t>
            </a:r>
            <a:r>
              <a:rPr lang="cs-CZ" dirty="0"/>
              <a:t>(či okruhu druhů). Tím sice </a:t>
            </a:r>
            <a:r>
              <a:rPr lang="cs-CZ" b="1" dirty="0"/>
              <a:t>dojde k zefektivnění </a:t>
            </a:r>
            <a:r>
              <a:rPr lang="cs-CZ" b="1" dirty="0" err="1"/>
              <a:t>parazitace</a:t>
            </a:r>
            <a:r>
              <a:rPr lang="cs-CZ" b="1" dirty="0"/>
              <a:t> </a:t>
            </a:r>
            <a:r>
              <a:rPr lang="cs-CZ" dirty="0"/>
              <a:t>na daném druhu či druzích, zároveň ale parazit ztrácí schopnost cizopasit na jiných druzích, na jejichž stavbu těla a obranné mechanismy není specializován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7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2275" y="106769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Důležitá je podobnost prostředí</a:t>
            </a:r>
          </a:p>
        </p:txBody>
      </p:sp>
      <p:pic>
        <p:nvPicPr>
          <p:cNvPr id="56322" name="Picture 2" descr="Ryby - A4 - 00285 - LaDort - Lanškrounské dortí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925191"/>
            <a:ext cx="7699892" cy="57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Parazit a jeho působení na hostitele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Čím více se </a:t>
            </a:r>
            <a:r>
              <a:rPr lang="cs-CZ" b="1" dirty="0"/>
              <a:t>parazit množí, tím více škodí </a:t>
            </a:r>
            <a:r>
              <a:rPr lang="cs-CZ" dirty="0"/>
              <a:t>svému hostiteli </a:t>
            </a:r>
            <a:r>
              <a:rPr lang="cs-CZ" b="1" dirty="0"/>
              <a:t>a snižuje pravděpodobnost jeho přežití</a:t>
            </a:r>
            <a:r>
              <a:rPr lang="cs-CZ" dirty="0"/>
              <a:t>. Vazba mezi </a:t>
            </a:r>
            <a:r>
              <a:rPr lang="cs-CZ" b="1" dirty="0"/>
              <a:t>rychlostí množení a virulencí</a:t>
            </a:r>
            <a:r>
              <a:rPr lang="cs-CZ" dirty="0"/>
              <a:t> může mít různé důvody, např. </a:t>
            </a:r>
            <a:r>
              <a:rPr lang="cs-CZ" b="1" dirty="0"/>
              <a:t>zvýšenou metabolickou aktivitu parazita,</a:t>
            </a:r>
            <a:r>
              <a:rPr lang="cs-CZ" dirty="0"/>
              <a:t> větší </a:t>
            </a:r>
            <a:r>
              <a:rPr lang="cs-CZ" b="1" dirty="0"/>
              <a:t>zátěž pro imunitní systém</a:t>
            </a:r>
            <a:r>
              <a:rPr lang="cs-CZ" dirty="0"/>
              <a:t> apod., je však vždy nevyhnutelná.</a:t>
            </a:r>
          </a:p>
          <a:p>
            <a:endParaRPr lang="cs-CZ" dirty="0" smtClean="0"/>
          </a:p>
          <a:p>
            <a:r>
              <a:rPr lang="cs-CZ" b="1" dirty="0" smtClean="0"/>
              <a:t>Paraziti </a:t>
            </a:r>
            <a:r>
              <a:rPr lang="cs-CZ" b="1" dirty="0"/>
              <a:t>mohou být příčinou</a:t>
            </a:r>
            <a:r>
              <a:rPr lang="cs-CZ" dirty="0"/>
              <a:t> anémie, potravinových alergií, kožních obtíží a ekzémů, bolestí kloubů, únavy, poruch spánku, snížené imunity, opakovaných infekcí a zánětů, trvale zvýšené tělesné teploty a dalších. </a:t>
            </a:r>
            <a:r>
              <a:rPr lang="cs-CZ" b="1" dirty="0"/>
              <a:t>Mezi nejčastější parazity </a:t>
            </a:r>
            <a:r>
              <a:rPr lang="cs-CZ" b="1" dirty="0" smtClean="0"/>
              <a:t>člověka </a:t>
            </a:r>
            <a:r>
              <a:rPr lang="cs-CZ" dirty="0" smtClean="0"/>
              <a:t>patří </a:t>
            </a:r>
            <a:r>
              <a:rPr lang="cs-CZ" dirty="0"/>
              <a:t>roup dětský, škrkavky, motolice, tasemnice a </a:t>
            </a:r>
            <a:r>
              <a:rPr lang="cs-CZ" dirty="0" err="1"/>
              <a:t>toxocara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6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34" y="1194940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38" y="945014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Štika obecná - Atlas ryb | Najdirevír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09" y="2852768"/>
            <a:ext cx="3173191" cy="16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pr obecný - Atlas ryb | Najdirevír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538214"/>
            <a:ext cx="2511486" cy="127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pr obecný - Atlas ryb | Najdirevír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59" y="86291"/>
            <a:ext cx="2624132" cy="13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apr obecný - Atlas ryb | Najdirevír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38" y="3963856"/>
            <a:ext cx="28405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ín obecný - Atlas ryb | Najdirevír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0213" y="2376340"/>
            <a:ext cx="1688028" cy="7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ín obecný - Atlas ryb | Najdirevír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34" y="2091332"/>
            <a:ext cx="1601841" cy="8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Štika obecná - Atlas ryb | Najdirevír.c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07" y="-92654"/>
            <a:ext cx="3535997" cy="17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apr obecný - Atlas ryb | Najdirevír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62" y="1129682"/>
            <a:ext cx="1877135" cy="9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Okoun říční - Atlas ryb | Najdirevír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7904" y="122311"/>
            <a:ext cx="2058636" cy="10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78" y="2953411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ejn velký – Wikipedi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73" y="2054806"/>
            <a:ext cx="1928945" cy="12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apr obecný - Atlas ryb | Najdirevír.cz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75" y="3310618"/>
            <a:ext cx="2163827" cy="10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ejn velký – Wikipedi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12" y="5301209"/>
            <a:ext cx="2260264" cy="14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umec velký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0" y="5332971"/>
            <a:ext cx="4742658" cy="14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ejn velký – Wikipedi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40" y="5820865"/>
            <a:ext cx="1430018" cy="8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Úhoř - Čerstve ryb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12" y="4257488"/>
            <a:ext cx="3479068" cy="10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koun říční - Atlas ryb | Najdirevír.cz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1505" y="5471671"/>
            <a:ext cx="2454147" cy="12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ál 31"/>
          <p:cNvSpPr/>
          <p:nvPr/>
        </p:nvSpPr>
        <p:spPr>
          <a:xfrm>
            <a:off x="3006718" y="841055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6744072" y="1484785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8616280" y="2132857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6278226" y="3903712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7732817" y="4595542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8935919" y="5894252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6439887" y="2548884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8241598" y="630590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5843615" y="610988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127117" y="3476292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3058322" y="6066493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67175" y="2487883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2492219" y="2750095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8935919" y="2278925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/>
          <p:cNvSpPr/>
          <p:nvPr/>
        </p:nvSpPr>
        <p:spPr>
          <a:xfrm>
            <a:off x="9180974" y="6032355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/>
          <p:cNvSpPr/>
          <p:nvPr/>
        </p:nvSpPr>
        <p:spPr>
          <a:xfrm>
            <a:off x="6696336" y="2724006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7277533" y="6206953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9262883" y="3514355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5296283" y="1464180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078726" y="1737850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6763339" y="2529270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9432312" y="5902098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7521801" y="6291580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3155306" y="662642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8039296" y="4662966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7028720" y="1614409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5687075" y="5644594"/>
            <a:ext cx="144016" cy="1228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2776418" y="6177424"/>
            <a:ext cx="144016" cy="1228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121347" y="4942452"/>
            <a:ext cx="144016" cy="1228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2903414" y="3575796"/>
            <a:ext cx="144016" cy="1228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5382040" y="5639516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8889504" y="2047188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6" descr="Lín obecný - Atlas ryb | Najdirevír.c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35" y="4339508"/>
            <a:ext cx="1658941" cy="8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0605" y="98818"/>
            <a:ext cx="8684150" cy="778098"/>
          </a:xfrm>
        </p:spPr>
        <p:txBody>
          <a:bodyPr>
            <a:noAutofit/>
          </a:bodyPr>
          <a:lstStyle/>
          <a:p>
            <a:r>
              <a:rPr lang="cs-CZ" sz="3800" b="1" dirty="0"/>
              <a:t>Koncepce vstupního a kompatibilního filtru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529" y="876916"/>
            <a:ext cx="6952324" cy="5413814"/>
          </a:xfrm>
          <a:prstGeom prst="rect">
            <a:avLst/>
          </a:prstGeom>
        </p:spPr>
      </p:pic>
      <p:pic>
        <p:nvPicPr>
          <p:cNvPr id="48130" name="Picture 2" descr="Claude Combes - Alchetron, The Free Social Encyc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755" y="4871814"/>
            <a:ext cx="1428591" cy="18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323268" y="6068994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Claude </a:t>
            </a:r>
            <a:r>
              <a:rPr lang="cs-CZ" sz="1400" b="1" dirty="0" err="1"/>
              <a:t>Combes</a:t>
            </a:r>
            <a:r>
              <a:rPr lang="cs-CZ" sz="1400" b="1" dirty="0"/>
              <a:t> - </a:t>
            </a:r>
            <a:r>
              <a:rPr lang="cs-CZ" sz="1400" dirty="0"/>
              <a:t>francouzský biolog a parazitolog. Je profesorem biologie zvířat a ředitelem Centre de Biologie et </a:t>
            </a:r>
            <a:r>
              <a:rPr lang="cs-CZ" sz="1400" dirty="0" err="1"/>
              <a:t>Écologie</a:t>
            </a:r>
            <a:r>
              <a:rPr lang="cs-CZ" sz="1400" dirty="0"/>
              <a:t> </a:t>
            </a:r>
            <a:r>
              <a:rPr lang="cs-CZ" sz="1400" dirty="0" err="1"/>
              <a:t>Tropicale</a:t>
            </a:r>
            <a:r>
              <a:rPr lang="cs-CZ" sz="1400" dirty="0"/>
              <a:t> et </a:t>
            </a:r>
            <a:r>
              <a:rPr lang="cs-CZ" sz="1400" dirty="0" err="1"/>
              <a:t>Méditerranéenne</a:t>
            </a:r>
            <a:r>
              <a:rPr lang="cs-CZ" sz="1400" dirty="0"/>
              <a:t> na </a:t>
            </a:r>
            <a:r>
              <a:rPr lang="cs-CZ" sz="1400" dirty="0" err="1"/>
              <a:t>Université</a:t>
            </a:r>
            <a:r>
              <a:rPr lang="cs-CZ" sz="1400" dirty="0"/>
              <a:t> de </a:t>
            </a:r>
            <a:r>
              <a:rPr lang="cs-CZ" sz="1400" dirty="0" err="1"/>
              <a:t>Perpignan</a:t>
            </a:r>
            <a:r>
              <a:rPr lang="cs-CZ" sz="1400" dirty="0"/>
              <a:t>.                Od roku 1996 je členem Francouzské akademie věd.</a:t>
            </a:r>
          </a:p>
        </p:txBody>
      </p:sp>
      <p:pic>
        <p:nvPicPr>
          <p:cNvPr id="48132" name="Picture 4" descr="Parasitism: The Ecology and Evolution of Intimate Interactions, Combes, de  Buron, Conn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24" y="98818"/>
            <a:ext cx="1586773" cy="23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The Art of Being a Parasite: 9780226114385: Combes, Claude, Simberloff,  Daniel: Libros - Amazon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24" y="2453118"/>
            <a:ext cx="1586773" cy="238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26644" y="-990770"/>
            <a:ext cx="6364991" cy="881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 smtClean="0"/>
              <a:t>Generalisti</a:t>
            </a:r>
            <a:r>
              <a:rPr lang="cs-CZ" sz="3800" b="1" dirty="0" smtClean="0"/>
              <a:t> versus Specialisti</a:t>
            </a:r>
            <a:endParaRPr lang="cs-CZ" sz="3800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07667" y="1982790"/>
            <a:ext cx="10646134" cy="403701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Hostitelská specifičnost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: částečná infikování jednoho nebo skupiny definovaných hostitelů (s konkrétním rozsahem hostitelů).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rgbClr val="1F1F1F"/>
              </a:solidFill>
              <a:effectLst/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Faktory nebo </a:t>
            </a: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determinanty hostitelské specifičnosti: geny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které patogen/parazit potřebuje ke spojení se specifickým hostitelem.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200" dirty="0">
              <a:solidFill>
                <a:srgbClr val="1F1F1F"/>
              </a:solidFill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1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Vícehostitelští</a:t>
            </a: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paraziti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: paraziti mající více než jednoho vhodného hostitele, se kterým interagují.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latin typeface="Arial" panose="020B0604020202020204" pitchFamily="34" charset="0"/>
              </a:rPr>
              <a:t>Tyto </a:t>
            </a:r>
            <a:r>
              <a:rPr lang="cs-CZ" altLang="cs-CZ" sz="2200" b="1" dirty="0" smtClean="0">
                <a:latin typeface="Arial" panose="020B0604020202020204" pitchFamily="34" charset="0"/>
              </a:rPr>
              <a:t>interakce </a:t>
            </a:r>
            <a:r>
              <a:rPr lang="cs-CZ" altLang="cs-CZ" sz="2200" dirty="0">
                <a:latin typeface="Arial" panose="020B0604020202020204" pitchFamily="34" charset="0"/>
              </a:rPr>
              <a:t>jsou </a:t>
            </a:r>
            <a:r>
              <a:rPr lang="cs-CZ" altLang="cs-CZ" sz="2200" dirty="0" smtClean="0">
                <a:latin typeface="Arial" panose="020B0604020202020204" pitchFamily="34" charset="0"/>
              </a:rPr>
              <a:t>výsledkem evolučních procesů jako </a:t>
            </a:r>
            <a:r>
              <a:rPr lang="cs-CZ" altLang="cs-CZ" sz="2200" b="1" dirty="0" err="1" smtClean="0">
                <a:latin typeface="Arial" panose="020B0604020202020204" pitchFamily="34" charset="0"/>
              </a:rPr>
              <a:t>ko</a:t>
            </a:r>
            <a:r>
              <a:rPr lang="cs-CZ" altLang="cs-CZ" sz="2200" b="1" dirty="0" smtClean="0">
                <a:latin typeface="Arial" panose="020B0604020202020204" pitchFamily="34" charset="0"/>
              </a:rPr>
              <a:t>-adaptace a </a:t>
            </a:r>
            <a:r>
              <a:rPr lang="cs-CZ" altLang="cs-CZ" sz="2200" b="1" dirty="0" err="1" smtClean="0">
                <a:latin typeface="Arial" panose="020B0604020202020204" pitchFamily="34" charset="0"/>
              </a:rPr>
              <a:t>ko</a:t>
            </a:r>
            <a:r>
              <a:rPr lang="cs-CZ" altLang="cs-CZ" sz="2200" b="1" dirty="0" smtClean="0">
                <a:latin typeface="Arial" panose="020B0604020202020204" pitchFamily="34" charset="0"/>
              </a:rPr>
              <a:t>-evoluce</a:t>
            </a:r>
            <a:r>
              <a:rPr lang="cs-CZ" altLang="cs-CZ" sz="2200" dirty="0" smtClean="0">
                <a:latin typeface="Arial" panose="020B0604020202020204" pitchFamily="34" charset="0"/>
              </a:rPr>
              <a:t>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55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0857" y="209878"/>
            <a:ext cx="7886700" cy="84285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/>
              <a:t>Generalisti</a:t>
            </a:r>
            <a:r>
              <a:rPr lang="cs-CZ" sz="3800" b="1" dirty="0"/>
              <a:t> </a:t>
            </a:r>
            <a:r>
              <a:rPr lang="cs-CZ" sz="3800" i="1" dirty="0"/>
              <a:t>versus</a:t>
            </a:r>
            <a:r>
              <a:rPr lang="cs-CZ" sz="3800" b="1" dirty="0"/>
              <a:t> </a:t>
            </a:r>
            <a:r>
              <a:rPr lang="cs-CZ" sz="3800" b="1" dirty="0" smtClean="0"/>
              <a:t>Specialisti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6729" y="815262"/>
            <a:ext cx="4682661" cy="53921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75" y="5086003"/>
            <a:ext cx="2702012" cy="13872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423765" y="6273751"/>
            <a:ext cx="208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Gyrodactylus</a:t>
            </a:r>
            <a:r>
              <a:rPr lang="cs-CZ" dirty="0"/>
              <a:t> </a:t>
            </a:r>
            <a:r>
              <a:rPr lang="cs-CZ" dirty="0" err="1"/>
              <a:t>cyprini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9" y="1265715"/>
            <a:ext cx="6548374" cy="372344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33817" y="5202139"/>
            <a:ext cx="19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Raphidascaris</a:t>
            </a:r>
            <a:r>
              <a:rPr lang="cs-CZ" dirty="0"/>
              <a:t> </a:t>
            </a:r>
            <a:r>
              <a:rPr lang="cs-CZ" dirty="0" err="1"/>
              <a:t>acus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3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9518" y="174293"/>
            <a:ext cx="10515600" cy="100249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Specialisti </a:t>
            </a:r>
            <a:r>
              <a:rPr lang="cs-CZ" sz="3800" i="1" dirty="0"/>
              <a:t>versus</a:t>
            </a:r>
            <a:r>
              <a:rPr lang="cs-CZ" sz="3800" b="1" dirty="0"/>
              <a:t> </a:t>
            </a:r>
            <a:r>
              <a:rPr lang="cs-CZ" sz="3800" b="1" dirty="0" err="1"/>
              <a:t>G</a:t>
            </a:r>
            <a:r>
              <a:rPr lang="cs-CZ" sz="3800" b="1" dirty="0" err="1" smtClean="0"/>
              <a:t>eneralisti</a:t>
            </a:r>
            <a:r>
              <a:rPr lang="cs-CZ" sz="3800" b="1" dirty="0" smtClean="0"/>
              <a:t> </a:t>
            </a:r>
            <a:r>
              <a:rPr lang="cs-CZ" sz="3800" b="1" dirty="0"/>
              <a:t>(abundance)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9737" y="1522574"/>
            <a:ext cx="6124583" cy="44056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79976" y="5939988"/>
            <a:ext cx="285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přirozených hostitelů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55641" y="155679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11875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Specificita </a:t>
            </a:r>
            <a:r>
              <a:rPr lang="cs-CZ" sz="3800" b="1" dirty="0" err="1"/>
              <a:t>Encephalitozoon</a:t>
            </a:r>
            <a:r>
              <a:rPr lang="cs-CZ" sz="3800" b="1" dirty="0"/>
              <a:t> </a:t>
            </a:r>
            <a:r>
              <a:rPr lang="cs-CZ" sz="3800" b="1" dirty="0" err="1"/>
              <a:t>bieneusi</a:t>
            </a:r>
            <a:endParaRPr lang="cs-CZ" sz="3800" b="1" dirty="0"/>
          </a:p>
        </p:txBody>
      </p:sp>
      <p:pic>
        <p:nvPicPr>
          <p:cNvPr id="16386" name="Picture 2" descr="Host Specificity of Enterocytozoon bieneusi and Public Health Implications: 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38" y="1340768"/>
            <a:ext cx="802036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4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Hostitelská specificita amerických a evropských </a:t>
            </a:r>
            <a:r>
              <a:rPr lang="cs-CZ" dirty="0" err="1"/>
              <a:t>monogeneí</a:t>
            </a:r>
            <a:endParaRPr lang="cs-CZ" dirty="0"/>
          </a:p>
        </p:txBody>
      </p:sp>
      <p:pic>
        <p:nvPicPr>
          <p:cNvPr id="45060" name="Picture 4" descr="Host specificity in European and North American monogenean species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484784"/>
            <a:ext cx="4176464" cy="521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Hostitelská specificita společenstev neotropických klíšťat.</a:t>
            </a:r>
          </a:p>
        </p:txBody>
      </p:sp>
      <p:pic>
        <p:nvPicPr>
          <p:cNvPr id="48130" name="Picture 2" descr="Host specificity in a diverse Neotropical tick community: an assessment  using quantitative network analysis and host phylogeny | Parasites &amp;  Vectors | Full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628800"/>
            <a:ext cx="7993595" cy="49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1014" y="497273"/>
            <a:ext cx="6105277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Co to jsou preadaptace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Morfologické struktury </a:t>
            </a:r>
            <a:r>
              <a:rPr lang="cs-CZ" b="1" dirty="0"/>
              <a:t>dovolující přichycení </a:t>
            </a:r>
            <a:r>
              <a:rPr lang="cs-CZ" dirty="0"/>
              <a:t>ve střevě hostitele</a:t>
            </a:r>
          </a:p>
          <a:p>
            <a:r>
              <a:rPr lang="cs-CZ" b="1" dirty="0"/>
              <a:t>Tuhá kutikula </a:t>
            </a:r>
            <a:r>
              <a:rPr lang="cs-CZ" dirty="0"/>
              <a:t>odolávající útoku imunitního systému hostitele</a:t>
            </a:r>
          </a:p>
          <a:p>
            <a:r>
              <a:rPr lang="cs-CZ" dirty="0"/>
              <a:t>Schopnost </a:t>
            </a:r>
            <a:r>
              <a:rPr lang="cs-CZ" b="1" dirty="0"/>
              <a:t>metabolismu</a:t>
            </a:r>
            <a:r>
              <a:rPr lang="cs-CZ" dirty="0"/>
              <a:t> fungovat v prostředí s velice </a:t>
            </a:r>
            <a:r>
              <a:rPr lang="cs-CZ" b="1" dirty="0"/>
              <a:t>nízkou koncentrací kyslíku  </a:t>
            </a:r>
          </a:p>
          <a:p>
            <a:r>
              <a:rPr lang="cs-CZ" dirty="0"/>
              <a:t>Další evoluce tedy musela jít cestou silných a </a:t>
            </a:r>
            <a:r>
              <a:rPr lang="cs-CZ" b="1" dirty="0"/>
              <a:t>specializovaných přizpůsobení – adaptací </a:t>
            </a:r>
            <a:r>
              <a:rPr lang="cs-CZ" dirty="0"/>
              <a:t>– k parazitismu v hostiteli </a:t>
            </a:r>
          </a:p>
          <a:p>
            <a:r>
              <a:rPr lang="cs-CZ" dirty="0"/>
              <a:t>Evoluce parazita (parazitismu) tedy </a:t>
            </a:r>
            <a:r>
              <a:rPr lang="cs-CZ" b="1" dirty="0"/>
              <a:t>úzce souvisí </a:t>
            </a:r>
            <a:r>
              <a:rPr lang="cs-CZ" dirty="0"/>
              <a:t>s evolucí hostitele – hovoříme o tzv. </a:t>
            </a:r>
            <a:r>
              <a:rPr lang="cs-CZ" b="1" dirty="0" err="1"/>
              <a:t>ko</a:t>
            </a:r>
            <a:r>
              <a:rPr lang="cs-CZ" b="1" dirty="0"/>
              <a:t>-evoluci 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69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6306" y="365126"/>
            <a:ext cx="10097494" cy="105815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Organismus hostitele jako habitat/biotop 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299" y="1550504"/>
            <a:ext cx="10749501" cy="4626459"/>
          </a:xfrm>
        </p:spPr>
        <p:txBody>
          <a:bodyPr>
            <a:normAutofit fontScale="92500"/>
          </a:bodyPr>
          <a:lstStyle/>
          <a:p>
            <a:r>
              <a:rPr lang="cs-CZ" dirty="0"/>
              <a:t>V ekologii </a:t>
            </a:r>
            <a:r>
              <a:rPr lang="cs-CZ" dirty="0" smtClean="0"/>
              <a:t>se</a:t>
            </a:r>
            <a:r>
              <a:rPr lang="cs-CZ" b="1" dirty="0" smtClean="0"/>
              <a:t> habitatem/biotopem</a:t>
            </a:r>
            <a:r>
              <a:rPr lang="cs-CZ" dirty="0"/>
              <a:t> rozumí řada zdrojů, fyzikálních a biotických faktorů, které jsou přítomny v oblasti, jako je podpora přežití a reprodukce konkrétního druhu. Na stanoviště druhu lze pohlížet jako na fyzický projev jeho ekologické niky. "</a:t>
            </a:r>
            <a:r>
              <a:rPr lang="cs-CZ" b="1" dirty="0" smtClean="0"/>
              <a:t>Stanoviště-habitat-biotop" </a:t>
            </a:r>
            <a:r>
              <a:rPr lang="cs-CZ" b="1" dirty="0"/>
              <a:t>je tedy druhově specifický termín</a:t>
            </a:r>
            <a:r>
              <a:rPr lang="cs-CZ" dirty="0"/>
              <a:t>, který se zásadně liší od pojmů, jako </a:t>
            </a:r>
            <a:r>
              <a:rPr lang="cs-CZ" dirty="0" smtClean="0"/>
              <a:t>je prostředí nebo</a:t>
            </a:r>
            <a:r>
              <a:rPr lang="cs-CZ" dirty="0"/>
              <a:t> vegetační společenstva, pro které je vhodnější termín "</a:t>
            </a:r>
            <a:r>
              <a:rPr lang="cs-CZ" b="1" dirty="0"/>
              <a:t>typ </a:t>
            </a:r>
            <a:r>
              <a:rPr lang="cs-CZ" b="1" dirty="0" smtClean="0"/>
              <a:t>stanoviště</a:t>
            </a:r>
            <a:r>
              <a:rPr lang="cs-CZ" dirty="0" smtClean="0"/>
              <a:t>.„</a:t>
            </a:r>
          </a:p>
          <a:p>
            <a:r>
              <a:rPr lang="cs-CZ" b="1" dirty="0" smtClean="0"/>
              <a:t>Biotop/habitat </a:t>
            </a:r>
            <a:r>
              <a:rPr lang="cs-CZ" b="1" dirty="0"/>
              <a:t>se vždy vztahuje k určitému druhu organismu </a:t>
            </a:r>
            <a:r>
              <a:rPr lang="cs-CZ" dirty="0"/>
              <a:t>– např. biotopem mlže </a:t>
            </a:r>
            <a:r>
              <a:rPr lang="cs-CZ" dirty="0" err="1"/>
              <a:t>velevruba</a:t>
            </a:r>
            <a:r>
              <a:rPr lang="cs-CZ" dirty="0"/>
              <a:t> malířského jsou vodní nádrže a pomalu tekoucí vodní toky.</a:t>
            </a:r>
          </a:p>
          <a:p>
            <a:r>
              <a:rPr lang="cs-CZ" b="1" dirty="0"/>
              <a:t>Synonymem pojmu </a:t>
            </a:r>
            <a:r>
              <a:rPr lang="cs-CZ" b="1" dirty="0" smtClean="0"/>
              <a:t>habitat/biotop </a:t>
            </a:r>
            <a:r>
              <a:rPr lang="cs-CZ" b="1" dirty="0"/>
              <a:t>je stanoviště</a:t>
            </a:r>
            <a:r>
              <a:rPr lang="cs-CZ" dirty="0"/>
              <a:t>. Podle některých autorů je však pojem stanoviště užší než biotop. Například v biotopu pomalu tekoucí vody je více stanovišť: dno, břeh apod.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2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4"/>
            <a:ext cx="10515600" cy="114562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Co to je strukturální specifičnost ?</a:t>
            </a:r>
            <a:endParaRPr lang="cs-CZ" sz="38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1908" y="1513010"/>
            <a:ext cx="11627457" cy="56528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Strukturální specifičnost vyplývá z řady konvergentních jevů počínaje speciálními </a:t>
            </a:r>
            <a:r>
              <a:rPr lang="cs-CZ" altLang="cs-CZ" sz="2100" dirty="0" smtClean="0">
                <a:solidFill>
                  <a:srgbClr val="1F1F1F"/>
                </a:solidFill>
                <a:latin typeface="inherit"/>
              </a:rPr>
              <a:t>adaptacemi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(</a:t>
            </a:r>
            <a:r>
              <a:rPr kumimoji="0" lang="cs-CZ" altLang="cs-CZ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mikrohabitat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a </a:t>
            </a:r>
            <a:r>
              <a:rPr lang="cs-CZ" altLang="cs-CZ" sz="2100" dirty="0" smtClean="0">
                <a:solidFill>
                  <a:srgbClr val="1F1F1F"/>
                </a:solidFill>
                <a:latin typeface="inherit"/>
              </a:rPr>
              <a:t>způsob příjmu potravy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) 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volně žijících </a:t>
            </a:r>
            <a:r>
              <a:rPr kumimoji="0" lang="cs-CZ" altLang="cs-CZ" sz="2100" b="1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progenitorů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 způsobem, jakým 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parazitická asociace vzniká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(např. pasivní orální kontaminace (predace) na rozdíl od </a:t>
            </a:r>
            <a:r>
              <a:rPr lang="cs-CZ" altLang="cs-CZ" sz="2100" dirty="0" smtClean="0">
                <a:solidFill>
                  <a:srgbClr val="1F1F1F"/>
                </a:solidFill>
                <a:latin typeface="inherit"/>
              </a:rPr>
              <a:t>invazního vstupu do organismu hostitele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sz="2100" dirty="0">
              <a:solidFill>
                <a:srgbClr val="1F1F1F"/>
              </a:solidFill>
              <a:latin typeface="inheri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Co je strukturální specifičnost v parazitologii? 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Populace parazitů mohou být také charakterizovány svou strukturní specifitou (morfologickou strukturou – např. </a:t>
            </a:r>
            <a:r>
              <a:rPr kumimoji="0" lang="cs-CZ" altLang="cs-CZ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opisthaptor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cs-CZ" altLang="cs-CZ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monogeneí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): mají 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nízkou strukturální specifičnost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pokud všechny hostitelské druhy mají podobné podíly na celkové populaci parazitů (úměrné velikosti symbolů), a 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vysokou strukturální specifitu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pokud je většina jedinců parazita </a:t>
            </a:r>
            <a:r>
              <a:rPr lang="cs-CZ" altLang="cs-CZ" sz="2100" dirty="0" smtClean="0">
                <a:solidFill>
                  <a:srgbClr val="1F1F1F"/>
                </a:solidFill>
                <a:latin typeface="inherit"/>
              </a:rPr>
              <a:t>na malém počtu jedinců hostitele.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/>
              <a:t>Je </a:t>
            </a:r>
            <a:r>
              <a:rPr lang="cs-CZ" sz="2400" b="1" dirty="0"/>
              <a:t>většina parazitů specifická pro hostitele? </a:t>
            </a:r>
            <a:r>
              <a:rPr lang="cs-CZ" sz="2400" dirty="0"/>
              <a:t>Většina druhů </a:t>
            </a:r>
            <a:r>
              <a:rPr lang="cs-CZ" sz="2400" b="1" dirty="0"/>
              <a:t>je velmi specifická pro hostitele </a:t>
            </a:r>
            <a:r>
              <a:rPr lang="cs-CZ" sz="2400" dirty="0"/>
              <a:t>a </a:t>
            </a:r>
            <a:r>
              <a:rPr lang="cs-CZ" sz="2400" b="1" dirty="0"/>
              <a:t>využívá pouze jeden, možná dva nebo tři hostitelské druhy</a:t>
            </a:r>
            <a:r>
              <a:rPr lang="cs-CZ" sz="2400" dirty="0"/>
              <a:t>; nicméně existují i některé </a:t>
            </a:r>
            <a:r>
              <a:rPr lang="cs-CZ" sz="2400" b="1" dirty="0"/>
              <a:t>obecné parazitické druhy schopné využívat 4 až 10 hostitelských druhů</a:t>
            </a:r>
            <a:r>
              <a:rPr lang="cs-CZ" sz="2400" dirty="0"/>
              <a:t>, někdy i </a:t>
            </a:r>
            <a:r>
              <a:rPr lang="cs-CZ" sz="2400" dirty="0" smtClean="0"/>
              <a:t>více.</a:t>
            </a:r>
            <a:endParaRPr lang="cs-CZ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100" dirty="0" smtClean="0">
              <a:solidFill>
                <a:srgbClr val="1F1F1F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69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712" y="142490"/>
            <a:ext cx="10515600" cy="108996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Hostitel jako habitat</a:t>
            </a:r>
            <a:endParaRPr lang="cs-CZ" sz="3800" b="1" dirty="0"/>
          </a:p>
        </p:txBody>
      </p:sp>
      <p:pic>
        <p:nvPicPr>
          <p:cNvPr id="1026" name="Picture 2" descr="Internal anatomy of fish, internal parts of fish with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68" y="1288113"/>
            <a:ext cx="8239643" cy="53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663" y="-2153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Struktura </a:t>
            </a:r>
            <a:r>
              <a:rPr lang="cs-CZ" sz="3400" b="1" dirty="0" err="1" smtClean="0"/>
              <a:t>mikrohabitatu</a:t>
            </a:r>
            <a:r>
              <a:rPr lang="cs-CZ" sz="3400" b="1" dirty="0" smtClean="0"/>
              <a:t> žaberního aparátu</a:t>
            </a:r>
            <a:endParaRPr lang="cs-CZ" sz="3400" b="1" dirty="0"/>
          </a:p>
        </p:txBody>
      </p:sp>
      <p:pic>
        <p:nvPicPr>
          <p:cNvPr id="10242" name="Picture 2" descr="PDF] Quantitative analysis of the fine structure of the fish gill:  environmental response and relation to welfare | Semantic Sch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39" y="895557"/>
            <a:ext cx="7916048" cy="39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JMS | Free Full-Text | Morphofunctional Alterations in Zebrafish (Danio  rerio) Gills after Exposure to Mercury Chlor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2" y="3912042"/>
            <a:ext cx="5120044" cy="27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63" y="4223691"/>
            <a:ext cx="3937249" cy="24537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2299" y="5219978"/>
            <a:ext cx="27470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/>
              <a:t>288 </a:t>
            </a:r>
            <a:r>
              <a:rPr lang="cs-CZ" sz="2600" b="1" dirty="0" err="1" smtClean="0"/>
              <a:t>mikrohabitatů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2239732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9275" y="55029"/>
            <a:ext cx="10515600" cy="724204"/>
          </a:xfrm>
        </p:spPr>
        <p:txBody>
          <a:bodyPr>
            <a:normAutofit fontScale="90000"/>
          </a:bodyPr>
          <a:lstStyle/>
          <a:p>
            <a:r>
              <a:rPr lang="cs-CZ" sz="3000" b="1" dirty="0" smtClean="0">
                <a:solidFill>
                  <a:srgbClr val="333333"/>
                </a:solidFill>
              </a:rPr>
              <a:t>Morfologické adaptace </a:t>
            </a:r>
            <a:r>
              <a:rPr lang="cs-CZ" sz="3000" b="1" dirty="0" err="1">
                <a:solidFill>
                  <a:srgbClr val="333333"/>
                </a:solidFill>
              </a:rPr>
              <a:t>sklerotizovaných</a:t>
            </a:r>
            <a:r>
              <a:rPr lang="cs-CZ" sz="3000" b="1" dirty="0">
                <a:solidFill>
                  <a:srgbClr val="333333"/>
                </a:solidFill>
              </a:rPr>
              <a:t> struktur </a:t>
            </a:r>
            <a:r>
              <a:rPr lang="cs-CZ" sz="3000" b="1" dirty="0" err="1" smtClean="0">
                <a:solidFill>
                  <a:srgbClr val="333333"/>
                </a:solidFill>
              </a:rPr>
              <a:t>opisthaptoru</a:t>
            </a:r>
            <a:r>
              <a:rPr lang="cs-CZ" sz="3000" b="1" dirty="0" smtClean="0">
                <a:solidFill>
                  <a:srgbClr val="333333"/>
                </a:solidFill>
              </a:rPr>
              <a:t> </a:t>
            </a:r>
            <a:r>
              <a:rPr lang="cs-CZ" sz="3000" b="1" dirty="0" err="1" smtClean="0">
                <a:solidFill>
                  <a:srgbClr val="333333"/>
                </a:solidFill>
              </a:rPr>
              <a:t>monogeneí</a:t>
            </a:r>
            <a:endParaRPr lang="cs-CZ" sz="3000" dirty="0"/>
          </a:p>
        </p:txBody>
      </p:sp>
      <p:pic>
        <p:nvPicPr>
          <p:cNvPr id="11266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5" y="1018155"/>
            <a:ext cx="7266830" cy="43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0344" y="5654142"/>
            <a:ext cx="11553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(</a:t>
            </a:r>
            <a:r>
              <a:rPr lang="cs-CZ" b="1" dirty="0">
                <a:solidFill>
                  <a:srgbClr val="333333"/>
                </a:solidFill>
                <a:latin typeface="Georgia" panose="02040502050405020303" pitchFamily="18" charset="0"/>
              </a:rPr>
              <a:t>A</a:t>
            </a:r>
            <a:r>
              <a:rPr lang="cs-CZ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)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cs-CZ" dirty="0" smtClean="0">
                <a:solidFill>
                  <a:srgbClr val="333333"/>
                </a:solidFill>
                <a:latin typeface="Georgia" panose="02040502050405020303" pitchFamily="18" charset="0"/>
              </a:rPr>
              <a:t>Střední háček: 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1 – celková délka, 2 – délka k zářezu, 3 – délka vnitřního kořene, 4 – délka vnějšího kořene, 5 – délka hrotu; </a:t>
            </a:r>
            <a:r>
              <a:rPr lang="cs-CZ" b="1" dirty="0">
                <a:solidFill>
                  <a:srgbClr val="333333"/>
                </a:solidFill>
                <a:latin typeface="Georgia" panose="02040502050405020303" pitchFamily="18" charset="0"/>
              </a:rPr>
              <a:t>(B)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 Okrajové háčky: 6 – celková délka; </a:t>
            </a:r>
            <a:r>
              <a:rPr lang="cs-CZ" b="1" dirty="0">
                <a:solidFill>
                  <a:srgbClr val="333333"/>
                </a:solidFill>
                <a:latin typeface="Georgia" panose="02040502050405020303" pitchFamily="18" charset="0"/>
              </a:rPr>
              <a:t>(C)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r>
              <a:rPr lang="cs-CZ" dirty="0" smtClean="0">
                <a:solidFill>
                  <a:srgbClr val="333333"/>
                </a:solidFill>
                <a:latin typeface="Georgia" panose="02040502050405020303" pitchFamily="18" charset="0"/>
              </a:rPr>
              <a:t>Dorsální </a:t>
            </a:r>
            <a:r>
              <a:rPr lang="cs-CZ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destičkylišta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: 7 – délka ušních boltců, 8 – celková šířka, 9 – vzdálenost mezi boltci, 10 – tloušťka; </a:t>
            </a:r>
            <a:r>
              <a:rPr lang="cs-CZ" b="1" dirty="0">
                <a:solidFill>
                  <a:srgbClr val="333333"/>
                </a:solidFill>
                <a:latin typeface="Georgia" panose="02040502050405020303" pitchFamily="18" charset="0"/>
              </a:rPr>
              <a:t>(D)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r>
              <a:rPr lang="cs-CZ" dirty="0" smtClean="0">
                <a:solidFill>
                  <a:srgbClr val="333333"/>
                </a:solidFill>
                <a:latin typeface="Georgia" panose="02040502050405020303" pitchFamily="18" charset="0"/>
              </a:rPr>
              <a:t>Ventrální destička: </a:t>
            </a:r>
            <a:r>
              <a:rPr lang="cs-CZ" dirty="0">
                <a:solidFill>
                  <a:srgbClr val="333333"/>
                </a:solidFill>
                <a:latin typeface="Georgia" panose="02040502050405020303" pitchFamily="18" charset="0"/>
              </a:rPr>
              <a:t>11 – délka větve, 12 – maximální šířka.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2" y="827323"/>
            <a:ext cx="3880417" cy="45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54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9" y="1046164"/>
            <a:ext cx="7121525" cy="53419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Rectangle 4"/>
          <p:cNvSpPr>
            <a:spLocks noGrp="1" noChangeArrowheads="1"/>
          </p:cNvSpPr>
          <p:nvPr>
            <p:ph type="title"/>
          </p:nvPr>
        </p:nvSpPr>
        <p:spPr>
          <a:xfrm>
            <a:off x="1003746" y="68087"/>
            <a:ext cx="8820150" cy="112311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cs-CZ" altLang="cs-CZ" sz="3200" dirty="0"/>
              <a:t>          Evoluční mechanismy posilující koexistenci		</a:t>
            </a:r>
            <a:r>
              <a:rPr lang="cs-CZ" altLang="cs-CZ" sz="3200" dirty="0" err="1"/>
              <a:t>kongenerických</a:t>
            </a:r>
            <a:r>
              <a:rPr lang="cs-CZ" altLang="cs-CZ" sz="3200" dirty="0"/>
              <a:t> druhů cizopasníků</a:t>
            </a:r>
            <a:endParaRPr lang="en-GB" altLang="cs-CZ" sz="3200" dirty="0"/>
          </a:p>
        </p:txBody>
      </p:sp>
      <p:sp>
        <p:nvSpPr>
          <p:cNvPr id="137220" name="Line 8"/>
          <p:cNvSpPr>
            <a:spLocks noChangeShapeType="1"/>
          </p:cNvSpPr>
          <p:nvPr/>
        </p:nvSpPr>
        <p:spPr bwMode="auto">
          <a:xfrm>
            <a:off x="4262438" y="3232150"/>
            <a:ext cx="5778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1" name="Rectangle 9"/>
          <p:cNvSpPr>
            <a:spLocks noChangeArrowheads="1"/>
          </p:cNvSpPr>
          <p:nvPr/>
        </p:nvSpPr>
        <p:spPr bwMode="auto">
          <a:xfrm>
            <a:off x="4872039" y="2997200"/>
            <a:ext cx="14287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2" name="Rectangle 10"/>
          <p:cNvSpPr>
            <a:spLocks noChangeArrowheads="1"/>
          </p:cNvSpPr>
          <p:nvPr/>
        </p:nvSpPr>
        <p:spPr bwMode="auto">
          <a:xfrm>
            <a:off x="3016251" y="2708275"/>
            <a:ext cx="1350963" cy="1123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3" name="Rectangle 11"/>
          <p:cNvSpPr>
            <a:spLocks noChangeArrowheads="1"/>
          </p:cNvSpPr>
          <p:nvPr/>
        </p:nvSpPr>
        <p:spPr bwMode="auto">
          <a:xfrm>
            <a:off x="3184525" y="3851275"/>
            <a:ext cx="1328738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4" name="Line 14"/>
          <p:cNvSpPr>
            <a:spLocks noChangeShapeType="1"/>
          </p:cNvSpPr>
          <p:nvPr/>
        </p:nvSpPr>
        <p:spPr bwMode="auto">
          <a:xfrm rot="21300000" flipV="1">
            <a:off x="4240214" y="3332163"/>
            <a:ext cx="1222375" cy="1035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5" name="Rectangle 15"/>
          <p:cNvSpPr>
            <a:spLocks noChangeArrowheads="1"/>
          </p:cNvSpPr>
          <p:nvPr/>
        </p:nvSpPr>
        <p:spPr bwMode="auto">
          <a:xfrm>
            <a:off x="5421314" y="2924175"/>
            <a:ext cx="16192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6" name="Rectangle 18"/>
          <p:cNvSpPr>
            <a:spLocks noChangeArrowheads="1"/>
          </p:cNvSpPr>
          <p:nvPr/>
        </p:nvSpPr>
        <p:spPr bwMode="auto">
          <a:xfrm>
            <a:off x="6249988" y="2636838"/>
            <a:ext cx="1079500" cy="10080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7" name="Rectangle 19"/>
          <p:cNvSpPr>
            <a:spLocks noChangeArrowheads="1"/>
          </p:cNvSpPr>
          <p:nvPr/>
        </p:nvSpPr>
        <p:spPr bwMode="auto">
          <a:xfrm>
            <a:off x="5665788" y="3357564"/>
            <a:ext cx="1079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8" name="Line 20"/>
          <p:cNvSpPr>
            <a:spLocks noChangeShapeType="1"/>
          </p:cNvSpPr>
          <p:nvPr/>
        </p:nvSpPr>
        <p:spPr bwMode="auto">
          <a:xfrm flipH="1">
            <a:off x="5808664" y="3040063"/>
            <a:ext cx="574675" cy="4318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9" name="Text Box 21"/>
          <p:cNvSpPr txBox="1">
            <a:spLocks noChangeArrowheads="1"/>
          </p:cNvSpPr>
          <p:nvPr/>
        </p:nvSpPr>
        <p:spPr bwMode="auto">
          <a:xfrm>
            <a:off x="7427913" y="30353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37230" name="Rectangle 22"/>
          <p:cNvSpPr>
            <a:spLocks noChangeArrowheads="1"/>
          </p:cNvSpPr>
          <p:nvPr/>
        </p:nvSpPr>
        <p:spPr bwMode="auto">
          <a:xfrm>
            <a:off x="6259513" y="3683001"/>
            <a:ext cx="1079500" cy="96996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1" name="Line 23"/>
          <p:cNvSpPr>
            <a:spLocks noChangeShapeType="1"/>
          </p:cNvSpPr>
          <p:nvPr/>
        </p:nvSpPr>
        <p:spPr bwMode="auto">
          <a:xfrm flipH="1">
            <a:off x="5881689" y="4130675"/>
            <a:ext cx="574675" cy="71438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2" name="Rectangle 24"/>
          <p:cNvSpPr>
            <a:spLocks noChangeArrowheads="1"/>
          </p:cNvSpPr>
          <p:nvPr/>
        </p:nvSpPr>
        <p:spPr bwMode="auto">
          <a:xfrm>
            <a:off x="5735638" y="4005264"/>
            <a:ext cx="1460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3" name="Text Box 25"/>
          <p:cNvSpPr txBox="1">
            <a:spLocks noChangeArrowheads="1"/>
          </p:cNvSpPr>
          <p:nvPr/>
        </p:nvSpPr>
        <p:spPr bwMode="auto">
          <a:xfrm>
            <a:off x="7432675" y="3832225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37234" name="Rectangle 26"/>
          <p:cNvSpPr>
            <a:spLocks noChangeArrowheads="1"/>
          </p:cNvSpPr>
          <p:nvPr/>
        </p:nvSpPr>
        <p:spPr bwMode="auto">
          <a:xfrm>
            <a:off x="6294438" y="4686301"/>
            <a:ext cx="1079500" cy="10080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5" name="Rectangle 27"/>
          <p:cNvSpPr>
            <a:spLocks noChangeArrowheads="1"/>
          </p:cNvSpPr>
          <p:nvPr/>
        </p:nvSpPr>
        <p:spPr bwMode="auto">
          <a:xfrm>
            <a:off x="5400676" y="4257675"/>
            <a:ext cx="142875" cy="395288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6" name="Line 28"/>
          <p:cNvSpPr>
            <a:spLocks noChangeShapeType="1"/>
          </p:cNvSpPr>
          <p:nvPr/>
        </p:nvSpPr>
        <p:spPr bwMode="auto">
          <a:xfrm flipH="1" flipV="1">
            <a:off x="5567363" y="4484689"/>
            <a:ext cx="793750" cy="6492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7" name="Text Box 30"/>
          <p:cNvSpPr txBox="1">
            <a:spLocks noChangeArrowheads="1"/>
          </p:cNvSpPr>
          <p:nvPr/>
        </p:nvSpPr>
        <p:spPr bwMode="auto">
          <a:xfrm>
            <a:off x="7459663" y="49657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5384" name="Rectangle 33"/>
          <p:cNvSpPr>
            <a:spLocks noChangeArrowheads="1"/>
          </p:cNvSpPr>
          <p:nvPr/>
        </p:nvSpPr>
        <p:spPr bwMode="auto">
          <a:xfrm>
            <a:off x="3612888" y="6097358"/>
            <a:ext cx="345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Biol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J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Linn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Soc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2002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Jarkovský et al.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Res 2004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92637" y="1283802"/>
            <a:ext cx="4270656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Specializace niky a reprodukční izolace</a:t>
            </a:r>
          </a:p>
        </p:txBody>
      </p:sp>
      <p:sp>
        <p:nvSpPr>
          <p:cNvPr id="137240" name="Text Box 16"/>
          <p:cNvSpPr txBox="1">
            <a:spLocks noChangeArrowheads="1"/>
          </p:cNvSpPr>
          <p:nvPr/>
        </p:nvSpPr>
        <p:spPr bwMode="auto">
          <a:xfrm>
            <a:off x="3600451" y="281463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37241" name="Text Box 17"/>
          <p:cNvSpPr txBox="1">
            <a:spLocks noChangeArrowheads="1"/>
          </p:cNvSpPr>
          <p:nvPr/>
        </p:nvSpPr>
        <p:spPr bwMode="auto">
          <a:xfrm>
            <a:off x="3671888" y="38941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4" y="636104"/>
            <a:ext cx="2302428" cy="14948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27" y="2282409"/>
            <a:ext cx="2296899" cy="19666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113" y="3418474"/>
            <a:ext cx="2624827" cy="2517596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7" y="4400551"/>
            <a:ext cx="2443776" cy="2223344"/>
          </a:xfrm>
          <a:prstGeom prst="rect">
            <a:avLst/>
          </a:prstGeom>
        </p:spPr>
      </p:pic>
      <p:pic>
        <p:nvPicPr>
          <p:cNvPr id="33" name="Zástupný symbol pro obsah 4" descr="DSC06560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rcRect l="14396" t="7826"/>
          <a:stretch>
            <a:fillRect/>
          </a:stretch>
        </p:blipFill>
        <p:spPr>
          <a:xfrm rot="16200000">
            <a:off x="9201835" y="511850"/>
            <a:ext cx="3104675" cy="240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4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2450273" y="133254"/>
            <a:ext cx="7568372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Kopulační orgány parazitů </a:t>
            </a:r>
            <a:r>
              <a:rPr lang="cs-CZ" altLang="fr-FR" sz="2600" dirty="0" smtClean="0">
                <a:solidFill>
                  <a:schemeClr val="tx1"/>
                </a:solidFill>
                <a:latin typeface="+mn-lt"/>
              </a:rPr>
              <a:t>- reprodukční </a:t>
            </a:r>
            <a:r>
              <a:rPr lang="cs-CZ" altLang="fr-FR" sz="2600" dirty="0" err="1">
                <a:solidFill>
                  <a:schemeClr val="tx1"/>
                </a:solidFill>
                <a:latin typeface="+mn-lt"/>
              </a:rPr>
              <a:t>charakteristi</a:t>
            </a:r>
            <a:r>
              <a:rPr lang="fr-FR" altLang="fr-FR" sz="2600" dirty="0">
                <a:solidFill>
                  <a:schemeClr val="tx1"/>
                </a:solidFill>
                <a:latin typeface="+mn-lt"/>
              </a:rPr>
              <a:t>k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a da</a:t>
            </a:r>
            <a:r>
              <a:rPr lang="fr-FR" altLang="fr-FR" sz="2600" dirty="0">
                <a:solidFill>
                  <a:schemeClr val="tx1"/>
                </a:solidFill>
                <a:latin typeface="+mn-lt"/>
              </a:rPr>
              <a:t>k</a:t>
            </a:r>
            <a:r>
              <a:rPr lang="cs-CZ" altLang="fr-FR" sz="2600" dirty="0" err="1">
                <a:solidFill>
                  <a:schemeClr val="tx1"/>
                </a:solidFill>
                <a:latin typeface="+mn-lt"/>
              </a:rPr>
              <a:t>tylogyrů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 koexistujících na </a:t>
            </a:r>
            <a:r>
              <a:rPr lang="cs-CZ" altLang="fr-FR" sz="2600" dirty="0" smtClean="0">
                <a:solidFill>
                  <a:schemeClr val="tx1"/>
                </a:solidFill>
                <a:latin typeface="+mn-lt"/>
              </a:rPr>
              <a:t>jediném 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hostiteli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341438"/>
            <a:ext cx="11049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10922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6" y="1341438"/>
            <a:ext cx="1374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341438"/>
            <a:ext cx="12573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1341438"/>
            <a:ext cx="1173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6" y="4005263"/>
            <a:ext cx="1247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4" y="4005263"/>
            <a:ext cx="1220787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005263"/>
            <a:ext cx="13128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6" y="4005263"/>
            <a:ext cx="91122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9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625951" y="260350"/>
            <a:ext cx="698182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800" dirty="0">
                <a:solidFill>
                  <a:schemeClr val="tx1"/>
                </a:solidFill>
                <a:latin typeface="+mj-lt"/>
              </a:rPr>
              <a:t>Matematický agregační model koexistence</a:t>
            </a:r>
            <a:endParaRPr lang="fr-FR" altLang="fr-FR" sz="28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2079625" y="2060575"/>
          <a:ext cx="33845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Équation" r:id="rId4" imgW="2387600" imgH="685800" progId="Equation.3">
                  <p:embed/>
                </p:oleObj>
              </mc:Choice>
              <mc:Fallback>
                <p:oleObj name="Équation" r:id="rId4" imgW="2387600" imgH="685800" progId="Equation.3">
                  <p:embed/>
                  <p:pic>
                    <p:nvPicPr>
                      <p:cNvPr id="1435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25" y="2060575"/>
                        <a:ext cx="3384550" cy="971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7105651" y="2060576"/>
          <a:ext cx="25193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Rovnice" r:id="rId6" imgW="2222500" imgH="660400" progId="Equation.3">
                  <p:embed/>
                </p:oleObj>
              </mc:Choice>
              <mc:Fallback>
                <p:oleObj name="Rovnice" r:id="rId6" imgW="2222500" imgH="660400" progId="Equation.3">
                  <p:embed/>
                  <p:pic>
                    <p:nvPicPr>
                      <p:cNvPr id="143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651" y="2060576"/>
                        <a:ext cx="2519363" cy="9493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Comment 17"/>
          <p:cNvSpPr>
            <a:spLocks noChangeArrowheads="1"/>
          </p:cNvSpPr>
          <p:nvPr/>
        </p:nvSpPr>
        <p:spPr bwMode="auto">
          <a:xfrm>
            <a:off x="2063750" y="1412876"/>
            <a:ext cx="3354388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fr-FR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54" name="Comment 18"/>
          <p:cNvSpPr>
            <a:spLocks noChangeArrowheads="1"/>
          </p:cNvSpPr>
          <p:nvPr/>
        </p:nvSpPr>
        <p:spPr bwMode="auto">
          <a:xfrm>
            <a:off x="6599238" y="1412876"/>
            <a:ext cx="3384550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4511675" y="4076700"/>
          <a:ext cx="29527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Équation" r:id="rId8" imgW="1409700" imgH="533400" progId="Equation.3">
                  <p:embed/>
                </p:oleObj>
              </mc:Choice>
              <mc:Fallback>
                <p:oleObj name="Équation" r:id="rId8" imgW="1409700" imgH="533400" progId="Equation.3">
                  <p:embed/>
                  <p:pic>
                    <p:nvPicPr>
                      <p:cNvPr id="1435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675" y="4076700"/>
                        <a:ext cx="2952750" cy="812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Comment 20"/>
          <p:cNvSpPr>
            <a:spLocks noChangeArrowheads="1"/>
          </p:cNvSpPr>
          <p:nvPr/>
        </p:nvSpPr>
        <p:spPr bwMode="auto">
          <a:xfrm>
            <a:off x="4224338" y="3454401"/>
            <a:ext cx="3382962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Koexistence druhů</a:t>
            </a:r>
            <a:endParaRPr lang="fr-FR" altLang="fr-FR" sz="2200">
              <a:solidFill>
                <a:srgbClr val="000099"/>
              </a:solidFill>
              <a:latin typeface="Geneva" charset="0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1751014" y="4310063"/>
            <a:ext cx="2408237" cy="18288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počet </a:t>
            </a:r>
            <a:r>
              <a:rPr lang="fr-FR" altLang="fr-FR" sz="1600" dirty="0">
                <a:solidFill>
                  <a:schemeClr val="tx1"/>
                </a:solidFill>
              </a:rPr>
              <a:t>j</a:t>
            </a:r>
            <a:r>
              <a:rPr lang="cs-CZ" altLang="fr-FR" sz="1600" dirty="0" err="1">
                <a:solidFill>
                  <a:schemeClr val="tx1"/>
                </a:solidFill>
              </a:rPr>
              <a:t>edinců</a:t>
            </a:r>
            <a:r>
              <a:rPr lang="cs-CZ" altLang="fr-FR" sz="1600" dirty="0">
                <a:solidFill>
                  <a:schemeClr val="tx1"/>
                </a:solidFill>
              </a:rPr>
              <a:t> druhu</a:t>
            </a:r>
            <a:r>
              <a:rPr lang="fr-FR" altLang="fr-FR" sz="1600" dirty="0">
                <a:solidFill>
                  <a:schemeClr val="tx1"/>
                </a:solidFill>
              </a:rPr>
              <a:t> 1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prům</a:t>
            </a:r>
            <a:r>
              <a:rPr lang="fr-FR" altLang="fr-FR" sz="1600" dirty="0">
                <a:solidFill>
                  <a:schemeClr val="tx1"/>
                </a:solidFill>
              </a:rPr>
              <a:t>ě</a:t>
            </a:r>
            <a:r>
              <a:rPr lang="cs-CZ" altLang="fr-FR" sz="1600" dirty="0" err="1">
                <a:solidFill>
                  <a:schemeClr val="tx1"/>
                </a:solidFill>
              </a:rPr>
              <a:t>rný</a:t>
            </a:r>
            <a:r>
              <a:rPr lang="cs-CZ" altLang="fr-FR" sz="1600" dirty="0">
                <a:solidFill>
                  <a:schemeClr val="tx1"/>
                </a:solidFill>
              </a:rPr>
              <a:t>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na sektor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/>
            </a:r>
            <a:br>
              <a:rPr lang="cs-CZ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V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variance v počtu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7780338" y="4352925"/>
            <a:ext cx="2743200" cy="19431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1i, </a:t>
            </a: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počt</a:t>
            </a:r>
            <a:r>
              <a:rPr lang="fr-FR" altLang="fr-FR" sz="1600" dirty="0">
                <a:solidFill>
                  <a:schemeClr val="tx1"/>
                </a:solidFill>
              </a:rPr>
              <a:t>y</a:t>
            </a:r>
            <a:r>
              <a:rPr lang="cs-CZ" altLang="fr-FR" sz="1600" dirty="0">
                <a:solidFill>
                  <a:schemeClr val="tx1"/>
                </a:solidFill>
              </a:rPr>
              <a:t> jedinců 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r>
              <a:rPr lang="cs-CZ" altLang="fr-FR" sz="1600" dirty="0">
                <a:solidFill>
                  <a:schemeClr val="tx1"/>
                </a:solidFill>
              </a:rPr>
              <a:t> a druhu </a:t>
            </a:r>
            <a:r>
              <a:rPr lang="fr-FR" altLang="fr-FR" sz="1600" dirty="0">
                <a:solidFill>
                  <a:schemeClr val="tx1"/>
                </a:solidFill>
              </a:rPr>
              <a:t>2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 </a:t>
            </a: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 </a:t>
            </a:r>
            <a:r>
              <a:rPr lang="cs-CZ" altLang="fr-FR" sz="1600" dirty="0">
                <a:solidFill>
                  <a:schemeClr val="tx1"/>
                </a:solidFill>
              </a:rPr>
              <a:t>průměrný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a druhu 2 na sektor</a:t>
            </a:r>
            <a:r>
              <a:rPr lang="fr-FR" altLang="fr-FR" sz="1600" dirty="0">
                <a:solidFill>
                  <a:schemeClr val="tx1"/>
                </a:solidFill>
              </a:rPr>
              <a:t> P: </a:t>
            </a:r>
            <a:r>
              <a:rPr lang="cs-CZ" altLang="fr-FR" sz="1600" dirty="0">
                <a:solidFill>
                  <a:schemeClr val="tx1"/>
                </a:solidFill>
              </a:rPr>
              <a:t>počet sektorů</a:t>
            </a:r>
            <a:r>
              <a:rPr lang="fr-FR" altLang="fr-FR" sz="1600" dirty="0">
                <a:solidFill>
                  <a:schemeClr val="tx1"/>
                </a:solidFill>
              </a:rPr>
              <a:t/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Cov: </a:t>
            </a:r>
            <a:r>
              <a:rPr lang="cs-CZ" altLang="fr-FR" sz="1600" dirty="0">
                <a:solidFill>
                  <a:schemeClr val="tx1"/>
                </a:solidFill>
              </a:rPr>
              <a:t>kovariance mezi druhy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081464" y="6138864"/>
            <a:ext cx="3813175" cy="536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al.,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Int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J.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Parasitol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2000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 Parasitology 2001</a:t>
            </a:r>
          </a:p>
        </p:txBody>
      </p:sp>
    </p:spTree>
    <p:extLst>
      <p:ext uri="{BB962C8B-B14F-4D97-AF65-F5344CB8AC3E}">
        <p14:creationId xmlns:p14="http://schemas.microsoft.com/office/powerpoint/2010/main" val="11740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animBg="1"/>
      <p:bldP spid="14354" grpId="0" animBg="1"/>
      <p:bldP spid="14356" grpId="0" animBg="1"/>
      <p:bldP spid="14357" grpId="0" animBg="1"/>
      <p:bldP spid="1435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45" y="643512"/>
            <a:ext cx="8592836" cy="379926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9026" y="4442781"/>
            <a:ext cx="118712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E3743"/>
                </a:solidFill>
                <a:latin typeface="Roboto"/>
              </a:rPr>
              <a:t>Příspěvek populační struktury parazita k měření hostitelské specifity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Populace parazitů se zde skládá ze všech </a:t>
            </a:r>
            <a:r>
              <a:rPr lang="cs-CZ" dirty="0" err="1">
                <a:solidFill>
                  <a:srgbClr val="2E3743"/>
                </a:solidFill>
                <a:latin typeface="Roboto"/>
              </a:rPr>
              <a:t>konspecifických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 parazitů ve stejném stádiu životního cyklu, kteří se vyskytují ve všech vhodných sympatrických hostitelích v odlišné geografické oblasti. Různé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populace parazitů (stínované rámečky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 mohou využívat několik nebo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mnoho hostitelských druhů (barevné symboly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), což představuje jejich základní hostitelskou specifičnost v tradičním slova smyslu. Populace parazitů však mohou být také charakterizovány svou strukturní specifitou: mají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nízkou strukturní specificitu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, pokud všechny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hostitelské druhy obsahují podobné podíly 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na celkové populaci parazitů (úměrné velikosti symbolů), a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vysokou strukturní specificitu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, pokud je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většina jedinců parazitů soustředěna v jednom nebo velmi malém počtu hostitelských </a:t>
            </a:r>
            <a:r>
              <a:rPr lang="cs-CZ" b="1" dirty="0" smtClean="0">
                <a:solidFill>
                  <a:srgbClr val="2E3743"/>
                </a:solidFill>
                <a:latin typeface="Roboto"/>
              </a:rPr>
              <a:t>druhů</a:t>
            </a:r>
            <a:r>
              <a:rPr lang="cs-CZ" dirty="0" smtClean="0">
                <a:solidFill>
                  <a:srgbClr val="2E3743"/>
                </a:solidFill>
                <a:latin typeface="Roboto"/>
              </a:rPr>
              <a:t>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997225" y="31171"/>
            <a:ext cx="10515600" cy="71625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3400" b="1" dirty="0" smtClean="0"/>
              <a:t>Strukturální specifita v </a:t>
            </a:r>
            <a:r>
              <a:rPr lang="cs-CZ" sz="3400" b="1" dirty="0"/>
              <a:t>geografickém prostoru.</a:t>
            </a:r>
            <a:br>
              <a:rPr lang="cs-CZ" sz="3400" b="1" dirty="0"/>
            </a:br>
            <a:endParaRPr lang="cs-CZ" sz="3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0989" y="811030"/>
            <a:ext cx="29357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 smtClean="0"/>
              <a:t>Základní specificita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6766560" y="3792775"/>
            <a:ext cx="2631881" cy="42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6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9370" y="134539"/>
            <a:ext cx="11616856" cy="6049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3400" b="1" dirty="0" smtClean="0"/>
              <a:t>Strukturální specifita </a:t>
            </a:r>
            <a:r>
              <a:rPr lang="cs-CZ" sz="3400" b="1" dirty="0"/>
              <a:t>ve </a:t>
            </a:r>
            <a:r>
              <a:rPr lang="cs-CZ" sz="3400" b="1" dirty="0" smtClean="0"/>
              <a:t>fylogenetickém </a:t>
            </a:r>
            <a:r>
              <a:rPr lang="cs-CZ" sz="3400" b="1" dirty="0"/>
              <a:t>prostoru.</a:t>
            </a:r>
            <a:br>
              <a:rPr lang="cs-CZ" sz="3400" b="1" dirty="0"/>
            </a:br>
            <a:endParaRPr lang="cs-CZ" sz="3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37" y="628152"/>
            <a:ext cx="6214184" cy="435953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4686" y="5055763"/>
            <a:ext cx="11823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E3743"/>
                </a:solidFill>
                <a:latin typeface="Roboto"/>
              </a:rPr>
              <a:t>Hypotetický vztah mezi strukturními a fylogenetickými složkami hostitelské specifičnosti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Pokud různí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parazité (stínované rámečky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 používají stejný počet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hostitelských druhů (barevné symboly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), ale někteří používají hostitele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patřící do různých vyšších taxonů 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(rodů nebo čeledí, označených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různými tvary symbolů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), zatímco jiní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používají hostitele ze stejného taxonu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,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očekává se negativní vztah mezi strukturní specifičností a fylogenetickou specifitou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To se očekává, pokud je početnost (úměrná velikosti symbolů) dosažená parazity v jejich hostitelích omezena fyziologickými a jinými </a:t>
            </a:r>
            <a:r>
              <a:rPr lang="cs-CZ" dirty="0" smtClean="0">
                <a:solidFill>
                  <a:srgbClr val="2E3743"/>
                </a:solidFill>
                <a:latin typeface="Roboto"/>
              </a:rPr>
              <a:t>faktory.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766561" y="4579953"/>
            <a:ext cx="1709530" cy="28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8824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5848" y="-467672"/>
            <a:ext cx="6968296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6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30093" cy="317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92" y="0"/>
            <a:ext cx="4587905" cy="31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definovan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172570"/>
            <a:ext cx="2753560" cy="36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definovan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96" y="0"/>
            <a:ext cx="3374003" cy="45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96" y="4420730"/>
            <a:ext cx="3374004" cy="24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21" y="3277887"/>
            <a:ext cx="5860112" cy="34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2781920" y="404664"/>
            <a:ext cx="66984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Evolu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ce</a:t>
            </a:r>
            <a:r>
              <a:rPr lang="en-US" altLang="fr-FR" sz="2400" b="0" dirty="0">
                <a:solidFill>
                  <a:schemeClr val="tx1"/>
                </a:solidFill>
                <a:latin typeface="Arial" panose="020B0604020202020204" pitchFamily="34" charset="0"/>
              </a:rPr>
              <a:t> prefer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ované</a:t>
            </a:r>
            <a:r>
              <a:rPr lang="en-US" altLang="fr-FR" sz="24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ni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ky</a:t>
            </a:r>
            <a:r>
              <a:rPr lang="cs-CZ" altLang="fr-FR" sz="24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daktyloryrů</a:t>
            </a:r>
            <a:endParaRPr lang="en-US" altLang="fr-FR" sz="2400" b="0" i="1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029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42" y="1593056"/>
            <a:ext cx="2176463" cy="345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0" y="4064795"/>
            <a:ext cx="466725" cy="1463279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30" y="1593058"/>
            <a:ext cx="2301478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61" y="4023122"/>
            <a:ext cx="404813" cy="1489472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94" y="1593058"/>
            <a:ext cx="2158604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67" y="4054081"/>
            <a:ext cx="475059" cy="145851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7" name="Rectangle 11"/>
          <p:cNvSpPr>
            <a:spLocks noChangeArrowheads="1"/>
          </p:cNvSpPr>
          <p:nvPr/>
        </p:nvSpPr>
        <p:spPr bwMode="auto">
          <a:xfrm>
            <a:off x="3402807" y="1701406"/>
            <a:ext cx="189310" cy="178236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sp>
        <p:nvSpPr>
          <p:cNvPr id="140298" name="Rectangle 12"/>
          <p:cNvSpPr>
            <a:spLocks noChangeArrowheads="1"/>
          </p:cNvSpPr>
          <p:nvPr/>
        </p:nvSpPr>
        <p:spPr bwMode="auto">
          <a:xfrm>
            <a:off x="7839076" y="1646637"/>
            <a:ext cx="189310" cy="178236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sp>
        <p:nvSpPr>
          <p:cNvPr id="140299" name="Rectangle 13"/>
          <p:cNvSpPr>
            <a:spLocks noChangeArrowheads="1"/>
          </p:cNvSpPr>
          <p:nvPr/>
        </p:nvSpPr>
        <p:spPr bwMode="auto">
          <a:xfrm>
            <a:off x="5626895" y="1646636"/>
            <a:ext cx="183356" cy="1620440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graphicFrame>
        <p:nvGraphicFramePr>
          <p:cNvPr id="140300" name="Object 14"/>
          <p:cNvGraphicFramePr>
            <a:graphicFrameLocks noChangeAspect="1"/>
          </p:cNvGraphicFramePr>
          <p:nvPr/>
        </p:nvGraphicFramePr>
        <p:xfrm>
          <a:off x="3424240" y="5138738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Image" r:id="rId9" imgW="5687219" imgH="9019048" progId="Photoshop.Image.7">
                  <p:embed/>
                </p:oleObj>
              </mc:Choice>
              <mc:Fallback>
                <p:oleObj name="Image" r:id="rId9" imgW="5687219" imgH="9019048" progId="Photoshop.Image.7">
                  <p:embed/>
                  <p:pic>
                    <p:nvPicPr>
                      <p:cNvPr id="14030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240" y="5138738"/>
                        <a:ext cx="336947" cy="533400"/>
                      </a:xfrm>
                      <a:prstGeom prst="rect">
                        <a:avLst/>
                      </a:prstGeom>
                      <a:solidFill>
                        <a:srgbClr val="0000F2"/>
                      </a:solidFill>
                      <a:ln w="2857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1" name="Obdélník 2"/>
          <p:cNvSpPr>
            <a:spLocks noChangeArrowheads="1"/>
          </p:cNvSpPr>
          <p:nvPr/>
        </p:nvSpPr>
        <p:spPr bwMode="auto">
          <a:xfrm>
            <a:off x="4216005" y="4201717"/>
            <a:ext cx="540533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Arch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2" name="Obdélník 15"/>
          <p:cNvSpPr>
            <a:spLocks noChangeArrowheads="1"/>
          </p:cNvSpPr>
          <p:nvPr/>
        </p:nvSpPr>
        <p:spPr bwMode="auto">
          <a:xfrm>
            <a:off x="6316268" y="4341019"/>
            <a:ext cx="877163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Segment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3" name="Obdélník 16"/>
          <p:cNvSpPr>
            <a:spLocks noChangeArrowheads="1"/>
          </p:cNvSpPr>
          <p:nvPr/>
        </p:nvSpPr>
        <p:spPr bwMode="auto">
          <a:xfrm>
            <a:off x="8778480" y="4341019"/>
            <a:ext cx="550151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Area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7416473" y="6517394"/>
            <a:ext cx="24133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  <p:graphicFrame>
        <p:nvGraphicFramePr>
          <p:cNvPr id="140305" name="Object 14"/>
          <p:cNvGraphicFramePr>
            <a:graphicFrameLocks noChangeAspect="1"/>
          </p:cNvGraphicFramePr>
          <p:nvPr/>
        </p:nvGraphicFramePr>
        <p:xfrm>
          <a:off x="4668442" y="5131594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Image" r:id="rId11" imgW="5687219" imgH="9019048" progId="Photoshop.Image.7">
                  <p:embed/>
                </p:oleObj>
              </mc:Choice>
              <mc:Fallback>
                <p:oleObj name="Image" r:id="rId11" imgW="5687219" imgH="9019048" progId="Photoshop.Image.7">
                  <p:embed/>
                  <p:pic>
                    <p:nvPicPr>
                      <p:cNvPr id="14030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442" y="5131594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89C3E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6" name="Object 14"/>
          <p:cNvGraphicFramePr>
            <a:graphicFrameLocks noChangeAspect="1"/>
          </p:cNvGraphicFramePr>
          <p:nvPr/>
        </p:nvGraphicFramePr>
        <p:xfrm>
          <a:off x="3838577" y="5129213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Image" r:id="rId12" imgW="5687219" imgH="9019048" progId="Photoshop.Image.7">
                  <p:embed/>
                </p:oleObj>
              </mc:Choice>
              <mc:Fallback>
                <p:oleObj name="Image" r:id="rId12" imgW="5687219" imgH="9019048" progId="Photoshop.Image.7">
                  <p:embed/>
                  <p:pic>
                    <p:nvPicPr>
                      <p:cNvPr id="1403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7" y="5129213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B73E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7" name="Object 14"/>
          <p:cNvGraphicFramePr>
            <a:graphicFrameLocks noChangeAspect="1"/>
          </p:cNvGraphicFramePr>
          <p:nvPr/>
        </p:nvGraphicFramePr>
        <p:xfrm>
          <a:off x="4260059" y="5131594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Image" r:id="rId13" imgW="5687219" imgH="9019048" progId="Photoshop.Image.7">
                  <p:embed/>
                </p:oleObj>
              </mc:Choice>
              <mc:Fallback>
                <p:oleObj name="Image" r:id="rId13" imgW="5687219" imgH="9019048" progId="Photoshop.Image.7">
                  <p:embed/>
                  <p:pic>
                    <p:nvPicPr>
                      <p:cNvPr id="14030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059" y="5131594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73FB8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8" name="Object 14"/>
          <p:cNvGraphicFramePr>
            <a:graphicFrameLocks noChangeAspect="1"/>
          </p:cNvGraphicFramePr>
          <p:nvPr/>
        </p:nvGraphicFramePr>
        <p:xfrm>
          <a:off x="6096000" y="5137548"/>
          <a:ext cx="501254" cy="79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Image" r:id="rId14" imgW="5687219" imgH="9019048" progId="Photoshop.Image.7">
                  <p:embed/>
                </p:oleObj>
              </mc:Choice>
              <mc:Fallback>
                <p:oleObj name="Image" r:id="rId14" imgW="5687219" imgH="9019048" progId="Photoshop.Image.7">
                  <p:embed/>
                  <p:pic>
                    <p:nvPicPr>
                      <p:cNvPr id="14030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137548"/>
                        <a:ext cx="501254" cy="794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9" name="Object 14"/>
          <p:cNvGraphicFramePr>
            <a:graphicFrameLocks noChangeAspect="1"/>
          </p:cNvGraphicFramePr>
          <p:nvPr/>
        </p:nvGraphicFramePr>
        <p:xfrm>
          <a:off x="8321281" y="5113736"/>
          <a:ext cx="501253" cy="79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Image" r:id="rId15" imgW="5687219" imgH="9019048" progId="Photoshop.Image.7">
                  <p:embed/>
                </p:oleObj>
              </mc:Choice>
              <mc:Fallback>
                <p:oleObj name="Image" r:id="rId15" imgW="5687219" imgH="9019048" progId="Photoshop.Image.7">
                  <p:embed/>
                  <p:pic>
                    <p:nvPicPr>
                      <p:cNvPr id="14030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1281" y="5113736"/>
                        <a:ext cx="501253" cy="794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Volný tvar 8"/>
          <p:cNvSpPr/>
          <p:nvPr/>
        </p:nvSpPr>
        <p:spPr>
          <a:xfrm>
            <a:off x="8460581" y="5306618"/>
            <a:ext cx="223838" cy="569119"/>
          </a:xfrm>
          <a:custGeom>
            <a:avLst/>
            <a:gdLst>
              <a:gd name="connsiteX0" fmla="*/ 21444 w 297817"/>
              <a:gd name="connsiteY0" fmla="*/ 178440 h 758761"/>
              <a:gd name="connsiteX1" fmla="*/ 80976 w 297817"/>
              <a:gd name="connsiteY1" fmla="*/ 92715 h 758761"/>
              <a:gd name="connsiteX2" fmla="*/ 104788 w 297817"/>
              <a:gd name="connsiteY2" fmla="*/ 54615 h 758761"/>
              <a:gd name="connsiteX3" fmla="*/ 164319 w 297817"/>
              <a:gd name="connsiteY3" fmla="*/ 64140 h 758761"/>
              <a:gd name="connsiteX4" fmla="*/ 195276 w 297817"/>
              <a:gd name="connsiteY4" fmla="*/ 116527 h 758761"/>
              <a:gd name="connsiteX5" fmla="*/ 223851 w 297817"/>
              <a:gd name="connsiteY5" fmla="*/ 207015 h 758761"/>
              <a:gd name="connsiteX6" fmla="*/ 233376 w 297817"/>
              <a:gd name="connsiteY6" fmla="*/ 299883 h 758761"/>
              <a:gd name="connsiteX7" fmla="*/ 245282 w 297817"/>
              <a:gd name="connsiteY7" fmla="*/ 387990 h 758761"/>
              <a:gd name="connsiteX8" fmla="*/ 211944 w 297817"/>
              <a:gd name="connsiteY8" fmla="*/ 468952 h 758761"/>
              <a:gd name="connsiteX9" fmla="*/ 188132 w 297817"/>
              <a:gd name="connsiteY9" fmla="*/ 518958 h 758761"/>
              <a:gd name="connsiteX10" fmla="*/ 166701 w 297817"/>
              <a:gd name="connsiteY10" fmla="*/ 571346 h 758761"/>
              <a:gd name="connsiteX11" fmla="*/ 138126 w 297817"/>
              <a:gd name="connsiteY11" fmla="*/ 621352 h 758761"/>
              <a:gd name="connsiteX12" fmla="*/ 111932 w 297817"/>
              <a:gd name="connsiteY12" fmla="*/ 671358 h 758761"/>
              <a:gd name="connsiteX13" fmla="*/ 85738 w 297817"/>
              <a:gd name="connsiteY13" fmla="*/ 716602 h 758761"/>
              <a:gd name="connsiteX14" fmla="*/ 61926 w 297817"/>
              <a:gd name="connsiteY14" fmla="*/ 752321 h 758761"/>
              <a:gd name="connsiteX15" fmla="*/ 69069 w 297817"/>
              <a:gd name="connsiteY15" fmla="*/ 757083 h 758761"/>
              <a:gd name="connsiteX16" fmla="*/ 97644 w 297817"/>
              <a:gd name="connsiteY16" fmla="*/ 733271 h 758761"/>
              <a:gd name="connsiteX17" fmla="*/ 133363 w 297817"/>
              <a:gd name="connsiteY17" fmla="*/ 688027 h 758761"/>
              <a:gd name="connsiteX18" fmla="*/ 173844 w 297817"/>
              <a:gd name="connsiteY18" fmla="*/ 640402 h 758761"/>
              <a:gd name="connsiteX19" fmla="*/ 216707 w 297817"/>
              <a:gd name="connsiteY19" fmla="*/ 571346 h 758761"/>
              <a:gd name="connsiteX20" fmla="*/ 264332 w 297817"/>
              <a:gd name="connsiteY20" fmla="*/ 483240 h 758761"/>
              <a:gd name="connsiteX21" fmla="*/ 290526 w 297817"/>
              <a:gd name="connsiteY21" fmla="*/ 404658 h 758761"/>
              <a:gd name="connsiteX22" fmla="*/ 297669 w 297817"/>
              <a:gd name="connsiteY22" fmla="*/ 333221 h 758761"/>
              <a:gd name="connsiteX23" fmla="*/ 285763 w 297817"/>
              <a:gd name="connsiteY23" fmla="*/ 235590 h 758761"/>
              <a:gd name="connsiteX24" fmla="*/ 261951 w 297817"/>
              <a:gd name="connsiteY24" fmla="*/ 166533 h 758761"/>
              <a:gd name="connsiteX25" fmla="*/ 221469 w 297817"/>
              <a:gd name="connsiteY25" fmla="*/ 76046 h 758761"/>
              <a:gd name="connsiteX26" fmla="*/ 180988 w 297817"/>
              <a:gd name="connsiteY26" fmla="*/ 14133 h 758761"/>
              <a:gd name="connsiteX27" fmla="*/ 102407 w 297817"/>
              <a:gd name="connsiteY27" fmla="*/ 2227 h 758761"/>
              <a:gd name="connsiteX28" fmla="*/ 42876 w 297817"/>
              <a:gd name="connsiteY28" fmla="*/ 47471 h 758761"/>
              <a:gd name="connsiteX29" fmla="*/ 16682 w 297817"/>
              <a:gd name="connsiteY29" fmla="*/ 90333 h 758761"/>
              <a:gd name="connsiteX30" fmla="*/ 13 w 297817"/>
              <a:gd name="connsiteY30" fmla="*/ 133196 h 758761"/>
              <a:gd name="connsiteX31" fmla="*/ 21444 w 297817"/>
              <a:gd name="connsiteY31" fmla="*/ 178440 h 75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17" h="758761">
                <a:moveTo>
                  <a:pt x="21444" y="178440"/>
                </a:moveTo>
                <a:cubicBezTo>
                  <a:pt x="34938" y="171693"/>
                  <a:pt x="67085" y="113352"/>
                  <a:pt x="80976" y="92715"/>
                </a:cubicBezTo>
                <a:cubicBezTo>
                  <a:pt x="94867" y="72077"/>
                  <a:pt x="90897" y="59378"/>
                  <a:pt x="104788" y="54615"/>
                </a:cubicBezTo>
                <a:cubicBezTo>
                  <a:pt x="118679" y="49852"/>
                  <a:pt x="149238" y="53821"/>
                  <a:pt x="164319" y="64140"/>
                </a:cubicBezTo>
                <a:cubicBezTo>
                  <a:pt x="179400" y="74459"/>
                  <a:pt x="185354" y="92714"/>
                  <a:pt x="195276" y="116527"/>
                </a:cubicBezTo>
                <a:cubicBezTo>
                  <a:pt x="205198" y="140339"/>
                  <a:pt x="217501" y="176456"/>
                  <a:pt x="223851" y="207015"/>
                </a:cubicBezTo>
                <a:cubicBezTo>
                  <a:pt x="230201" y="237574"/>
                  <a:pt x="229804" y="269721"/>
                  <a:pt x="233376" y="299883"/>
                </a:cubicBezTo>
                <a:cubicBezTo>
                  <a:pt x="236948" y="330045"/>
                  <a:pt x="248854" y="359812"/>
                  <a:pt x="245282" y="387990"/>
                </a:cubicBezTo>
                <a:cubicBezTo>
                  <a:pt x="241710" y="416168"/>
                  <a:pt x="221469" y="447124"/>
                  <a:pt x="211944" y="468952"/>
                </a:cubicBezTo>
                <a:cubicBezTo>
                  <a:pt x="202419" y="490780"/>
                  <a:pt x="195672" y="501892"/>
                  <a:pt x="188132" y="518958"/>
                </a:cubicBezTo>
                <a:cubicBezTo>
                  <a:pt x="180592" y="536024"/>
                  <a:pt x="175035" y="554280"/>
                  <a:pt x="166701" y="571346"/>
                </a:cubicBezTo>
                <a:cubicBezTo>
                  <a:pt x="158367" y="588412"/>
                  <a:pt x="147254" y="604683"/>
                  <a:pt x="138126" y="621352"/>
                </a:cubicBezTo>
                <a:cubicBezTo>
                  <a:pt x="128998" y="638021"/>
                  <a:pt x="120663" y="655483"/>
                  <a:pt x="111932" y="671358"/>
                </a:cubicBezTo>
                <a:cubicBezTo>
                  <a:pt x="103201" y="687233"/>
                  <a:pt x="94072" y="703108"/>
                  <a:pt x="85738" y="716602"/>
                </a:cubicBezTo>
                <a:cubicBezTo>
                  <a:pt x="77404" y="730096"/>
                  <a:pt x="64704" y="745574"/>
                  <a:pt x="61926" y="752321"/>
                </a:cubicBezTo>
                <a:cubicBezTo>
                  <a:pt x="59148" y="759068"/>
                  <a:pt x="63116" y="760258"/>
                  <a:pt x="69069" y="757083"/>
                </a:cubicBezTo>
                <a:cubicBezTo>
                  <a:pt x="75022" y="753908"/>
                  <a:pt x="86928" y="744780"/>
                  <a:pt x="97644" y="733271"/>
                </a:cubicBezTo>
                <a:cubicBezTo>
                  <a:pt x="108360" y="721762"/>
                  <a:pt x="120663" y="703505"/>
                  <a:pt x="133363" y="688027"/>
                </a:cubicBezTo>
                <a:cubicBezTo>
                  <a:pt x="146063" y="672549"/>
                  <a:pt x="159953" y="659849"/>
                  <a:pt x="173844" y="640402"/>
                </a:cubicBezTo>
                <a:cubicBezTo>
                  <a:pt x="187735" y="620955"/>
                  <a:pt x="201626" y="597540"/>
                  <a:pt x="216707" y="571346"/>
                </a:cubicBezTo>
                <a:cubicBezTo>
                  <a:pt x="231788" y="545152"/>
                  <a:pt x="252029" y="511021"/>
                  <a:pt x="264332" y="483240"/>
                </a:cubicBezTo>
                <a:cubicBezTo>
                  <a:pt x="276635" y="455459"/>
                  <a:pt x="284970" y="429661"/>
                  <a:pt x="290526" y="404658"/>
                </a:cubicBezTo>
                <a:cubicBezTo>
                  <a:pt x="296082" y="379655"/>
                  <a:pt x="298463" y="361399"/>
                  <a:pt x="297669" y="333221"/>
                </a:cubicBezTo>
                <a:cubicBezTo>
                  <a:pt x="296875" y="305043"/>
                  <a:pt x="291716" y="263371"/>
                  <a:pt x="285763" y="235590"/>
                </a:cubicBezTo>
                <a:cubicBezTo>
                  <a:pt x="279810" y="207809"/>
                  <a:pt x="272667" y="193124"/>
                  <a:pt x="261951" y="166533"/>
                </a:cubicBezTo>
                <a:cubicBezTo>
                  <a:pt x="251235" y="139942"/>
                  <a:pt x="234963" y="101446"/>
                  <a:pt x="221469" y="76046"/>
                </a:cubicBezTo>
                <a:cubicBezTo>
                  <a:pt x="207975" y="50646"/>
                  <a:pt x="200832" y="26436"/>
                  <a:pt x="180988" y="14133"/>
                </a:cubicBezTo>
                <a:cubicBezTo>
                  <a:pt x="161144" y="1830"/>
                  <a:pt x="125426" y="-3329"/>
                  <a:pt x="102407" y="2227"/>
                </a:cubicBezTo>
                <a:cubicBezTo>
                  <a:pt x="79388" y="7783"/>
                  <a:pt x="57164" y="32787"/>
                  <a:pt x="42876" y="47471"/>
                </a:cubicBezTo>
                <a:cubicBezTo>
                  <a:pt x="28589" y="62155"/>
                  <a:pt x="23826" y="76045"/>
                  <a:pt x="16682" y="90333"/>
                </a:cubicBezTo>
                <a:cubicBezTo>
                  <a:pt x="9538" y="104620"/>
                  <a:pt x="410" y="118115"/>
                  <a:pt x="13" y="133196"/>
                </a:cubicBezTo>
                <a:cubicBezTo>
                  <a:pt x="-384" y="148277"/>
                  <a:pt x="7950" y="185187"/>
                  <a:pt x="21444" y="17844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8433200" y="5269706"/>
            <a:ext cx="288131" cy="615554"/>
          </a:xfrm>
          <a:custGeom>
            <a:avLst/>
            <a:gdLst>
              <a:gd name="connsiteX0" fmla="*/ 27461 w 384763"/>
              <a:gd name="connsiteY0" fmla="*/ 193085 h 820499"/>
              <a:gd name="connsiteX1" fmla="*/ 51274 w 384763"/>
              <a:gd name="connsiteY1" fmla="*/ 128791 h 820499"/>
              <a:gd name="connsiteX2" fmla="*/ 106042 w 384763"/>
              <a:gd name="connsiteY2" fmla="*/ 62116 h 820499"/>
              <a:gd name="connsiteX3" fmla="*/ 144142 w 384763"/>
              <a:gd name="connsiteY3" fmla="*/ 40685 h 820499"/>
              <a:gd name="connsiteX4" fmla="*/ 210817 w 384763"/>
              <a:gd name="connsiteY4" fmla="*/ 54973 h 820499"/>
              <a:gd name="connsiteX5" fmla="*/ 267967 w 384763"/>
              <a:gd name="connsiteY5" fmla="*/ 121648 h 820499"/>
              <a:gd name="connsiteX6" fmla="*/ 294161 w 384763"/>
              <a:gd name="connsiteY6" fmla="*/ 181179 h 820499"/>
              <a:gd name="connsiteX7" fmla="*/ 317974 w 384763"/>
              <a:gd name="connsiteY7" fmla="*/ 243091 h 820499"/>
              <a:gd name="connsiteX8" fmla="*/ 334642 w 384763"/>
              <a:gd name="connsiteY8" fmla="*/ 331198 h 820499"/>
              <a:gd name="connsiteX9" fmla="*/ 341786 w 384763"/>
              <a:gd name="connsiteY9" fmla="*/ 416923 h 820499"/>
              <a:gd name="connsiteX10" fmla="*/ 325117 w 384763"/>
              <a:gd name="connsiteY10" fmla="*/ 495504 h 820499"/>
              <a:gd name="connsiteX11" fmla="*/ 296542 w 384763"/>
              <a:gd name="connsiteY11" fmla="*/ 555035 h 820499"/>
              <a:gd name="connsiteX12" fmla="*/ 258442 w 384763"/>
              <a:gd name="connsiteY12" fmla="*/ 616948 h 820499"/>
              <a:gd name="connsiteX13" fmla="*/ 225105 w 384763"/>
              <a:gd name="connsiteY13" fmla="*/ 674098 h 820499"/>
              <a:gd name="connsiteX14" fmla="*/ 182242 w 384763"/>
              <a:gd name="connsiteY14" fmla="*/ 731248 h 820499"/>
              <a:gd name="connsiteX15" fmla="*/ 160811 w 384763"/>
              <a:gd name="connsiteY15" fmla="*/ 762204 h 820499"/>
              <a:gd name="connsiteX16" fmla="*/ 110805 w 384763"/>
              <a:gd name="connsiteY16" fmla="*/ 807448 h 820499"/>
              <a:gd name="connsiteX17" fmla="*/ 134617 w 384763"/>
              <a:gd name="connsiteY17" fmla="*/ 816973 h 820499"/>
              <a:gd name="connsiteX18" fmla="*/ 189386 w 384763"/>
              <a:gd name="connsiteY18" fmla="*/ 755060 h 820499"/>
              <a:gd name="connsiteX19" fmla="*/ 225105 w 384763"/>
              <a:gd name="connsiteY19" fmla="*/ 724104 h 820499"/>
              <a:gd name="connsiteX20" fmla="*/ 275111 w 384763"/>
              <a:gd name="connsiteY20" fmla="*/ 674098 h 820499"/>
              <a:gd name="connsiteX21" fmla="*/ 308449 w 384763"/>
              <a:gd name="connsiteY21" fmla="*/ 621710 h 820499"/>
              <a:gd name="connsiteX22" fmla="*/ 356074 w 384763"/>
              <a:gd name="connsiteY22" fmla="*/ 550273 h 820499"/>
              <a:gd name="connsiteX23" fmla="*/ 372742 w 384763"/>
              <a:gd name="connsiteY23" fmla="*/ 488360 h 820499"/>
              <a:gd name="connsiteX24" fmla="*/ 384649 w 384763"/>
              <a:gd name="connsiteY24" fmla="*/ 383585 h 820499"/>
              <a:gd name="connsiteX25" fmla="*/ 365599 w 384763"/>
              <a:gd name="connsiteY25" fmla="*/ 281191 h 820499"/>
              <a:gd name="connsiteX26" fmla="*/ 329880 w 384763"/>
              <a:gd name="connsiteY26" fmla="*/ 176416 h 820499"/>
              <a:gd name="connsiteX27" fmla="*/ 308449 w 384763"/>
              <a:gd name="connsiteY27" fmla="*/ 112123 h 820499"/>
              <a:gd name="connsiteX28" fmla="*/ 260824 w 384763"/>
              <a:gd name="connsiteY28" fmla="*/ 47829 h 820499"/>
              <a:gd name="connsiteX29" fmla="*/ 215580 w 384763"/>
              <a:gd name="connsiteY29" fmla="*/ 14491 h 820499"/>
              <a:gd name="connsiteX30" fmla="*/ 136999 w 384763"/>
              <a:gd name="connsiteY30" fmla="*/ 204 h 820499"/>
              <a:gd name="connsiteX31" fmla="*/ 82230 w 384763"/>
              <a:gd name="connsiteY31" fmla="*/ 24016 h 820499"/>
              <a:gd name="connsiteX32" fmla="*/ 39367 w 384763"/>
              <a:gd name="connsiteY32" fmla="*/ 66879 h 820499"/>
              <a:gd name="connsiteX33" fmla="*/ 1267 w 384763"/>
              <a:gd name="connsiteY33" fmla="*/ 133554 h 820499"/>
              <a:gd name="connsiteX34" fmla="*/ 27461 w 384763"/>
              <a:gd name="connsiteY34" fmla="*/ 193085 h 82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4763" h="820499">
                <a:moveTo>
                  <a:pt x="27461" y="193085"/>
                </a:moveTo>
                <a:cubicBezTo>
                  <a:pt x="35796" y="192291"/>
                  <a:pt x="38177" y="150619"/>
                  <a:pt x="51274" y="128791"/>
                </a:cubicBezTo>
                <a:cubicBezTo>
                  <a:pt x="64371" y="106963"/>
                  <a:pt x="90564" y="76800"/>
                  <a:pt x="106042" y="62116"/>
                </a:cubicBezTo>
                <a:cubicBezTo>
                  <a:pt x="121520" y="47432"/>
                  <a:pt x="126680" y="41875"/>
                  <a:pt x="144142" y="40685"/>
                </a:cubicBezTo>
                <a:cubicBezTo>
                  <a:pt x="161605" y="39494"/>
                  <a:pt x="190180" y="41479"/>
                  <a:pt x="210817" y="54973"/>
                </a:cubicBezTo>
                <a:cubicBezTo>
                  <a:pt x="231454" y="68467"/>
                  <a:pt x="254076" y="100614"/>
                  <a:pt x="267967" y="121648"/>
                </a:cubicBezTo>
                <a:cubicBezTo>
                  <a:pt x="281858" y="142682"/>
                  <a:pt x="285827" y="160938"/>
                  <a:pt x="294161" y="181179"/>
                </a:cubicBezTo>
                <a:cubicBezTo>
                  <a:pt x="302496" y="201420"/>
                  <a:pt x="311227" y="218088"/>
                  <a:pt x="317974" y="243091"/>
                </a:cubicBezTo>
                <a:cubicBezTo>
                  <a:pt x="324721" y="268094"/>
                  <a:pt x="330673" y="302226"/>
                  <a:pt x="334642" y="331198"/>
                </a:cubicBezTo>
                <a:cubicBezTo>
                  <a:pt x="338611" y="360170"/>
                  <a:pt x="343373" y="389539"/>
                  <a:pt x="341786" y="416923"/>
                </a:cubicBezTo>
                <a:cubicBezTo>
                  <a:pt x="340199" y="444307"/>
                  <a:pt x="332658" y="472485"/>
                  <a:pt x="325117" y="495504"/>
                </a:cubicBezTo>
                <a:cubicBezTo>
                  <a:pt x="317576" y="518523"/>
                  <a:pt x="307654" y="534794"/>
                  <a:pt x="296542" y="555035"/>
                </a:cubicBezTo>
                <a:cubicBezTo>
                  <a:pt x="285430" y="575276"/>
                  <a:pt x="270348" y="597104"/>
                  <a:pt x="258442" y="616948"/>
                </a:cubicBezTo>
                <a:cubicBezTo>
                  <a:pt x="246536" y="636792"/>
                  <a:pt x="237805" y="655048"/>
                  <a:pt x="225105" y="674098"/>
                </a:cubicBezTo>
                <a:cubicBezTo>
                  <a:pt x="212405" y="693148"/>
                  <a:pt x="192958" y="716564"/>
                  <a:pt x="182242" y="731248"/>
                </a:cubicBezTo>
                <a:cubicBezTo>
                  <a:pt x="171526" y="745932"/>
                  <a:pt x="172717" y="749504"/>
                  <a:pt x="160811" y="762204"/>
                </a:cubicBezTo>
                <a:cubicBezTo>
                  <a:pt x="148905" y="774904"/>
                  <a:pt x="115171" y="798320"/>
                  <a:pt x="110805" y="807448"/>
                </a:cubicBezTo>
                <a:cubicBezTo>
                  <a:pt x="106439" y="816576"/>
                  <a:pt x="121520" y="825704"/>
                  <a:pt x="134617" y="816973"/>
                </a:cubicBezTo>
                <a:cubicBezTo>
                  <a:pt x="147714" y="808242"/>
                  <a:pt x="174305" y="770538"/>
                  <a:pt x="189386" y="755060"/>
                </a:cubicBezTo>
                <a:cubicBezTo>
                  <a:pt x="204467" y="739582"/>
                  <a:pt x="210818" y="737598"/>
                  <a:pt x="225105" y="724104"/>
                </a:cubicBezTo>
                <a:cubicBezTo>
                  <a:pt x="239392" y="710610"/>
                  <a:pt x="261220" y="691164"/>
                  <a:pt x="275111" y="674098"/>
                </a:cubicBezTo>
                <a:cubicBezTo>
                  <a:pt x="289002" y="657032"/>
                  <a:pt x="294955" y="642347"/>
                  <a:pt x="308449" y="621710"/>
                </a:cubicBezTo>
                <a:cubicBezTo>
                  <a:pt x="321943" y="601073"/>
                  <a:pt x="345359" y="572498"/>
                  <a:pt x="356074" y="550273"/>
                </a:cubicBezTo>
                <a:cubicBezTo>
                  <a:pt x="366789" y="528048"/>
                  <a:pt x="367980" y="516141"/>
                  <a:pt x="372742" y="488360"/>
                </a:cubicBezTo>
                <a:cubicBezTo>
                  <a:pt x="377505" y="460579"/>
                  <a:pt x="385839" y="418113"/>
                  <a:pt x="384649" y="383585"/>
                </a:cubicBezTo>
                <a:cubicBezTo>
                  <a:pt x="383459" y="349057"/>
                  <a:pt x="374727" y="315719"/>
                  <a:pt x="365599" y="281191"/>
                </a:cubicBezTo>
                <a:cubicBezTo>
                  <a:pt x="356471" y="246663"/>
                  <a:pt x="339405" y="204594"/>
                  <a:pt x="329880" y="176416"/>
                </a:cubicBezTo>
                <a:cubicBezTo>
                  <a:pt x="320355" y="148238"/>
                  <a:pt x="319958" y="133554"/>
                  <a:pt x="308449" y="112123"/>
                </a:cubicBezTo>
                <a:cubicBezTo>
                  <a:pt x="296940" y="90692"/>
                  <a:pt x="276302" y="64101"/>
                  <a:pt x="260824" y="47829"/>
                </a:cubicBezTo>
                <a:cubicBezTo>
                  <a:pt x="245346" y="31557"/>
                  <a:pt x="236218" y="22428"/>
                  <a:pt x="215580" y="14491"/>
                </a:cubicBezTo>
                <a:cubicBezTo>
                  <a:pt x="194943" y="6553"/>
                  <a:pt x="159224" y="-1383"/>
                  <a:pt x="136999" y="204"/>
                </a:cubicBezTo>
                <a:cubicBezTo>
                  <a:pt x="114774" y="1791"/>
                  <a:pt x="98502" y="12903"/>
                  <a:pt x="82230" y="24016"/>
                </a:cubicBezTo>
                <a:cubicBezTo>
                  <a:pt x="65958" y="35128"/>
                  <a:pt x="52861" y="48623"/>
                  <a:pt x="39367" y="66879"/>
                </a:cubicBezTo>
                <a:cubicBezTo>
                  <a:pt x="25873" y="85135"/>
                  <a:pt x="8411" y="116885"/>
                  <a:pt x="1267" y="133554"/>
                </a:cubicBezTo>
                <a:cubicBezTo>
                  <a:pt x="-5877" y="150223"/>
                  <a:pt x="19126" y="193879"/>
                  <a:pt x="27461" y="19308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8420101" y="5179221"/>
            <a:ext cx="358379" cy="698897"/>
          </a:xfrm>
          <a:custGeom>
            <a:avLst/>
            <a:gdLst>
              <a:gd name="connsiteX0" fmla="*/ 6103 w 477176"/>
              <a:gd name="connsiteY0" fmla="*/ 254805 h 932130"/>
              <a:gd name="connsiteX1" fmla="*/ 56109 w 477176"/>
              <a:gd name="connsiteY1" fmla="*/ 183367 h 932130"/>
              <a:gd name="connsiteX2" fmla="*/ 91828 w 477176"/>
              <a:gd name="connsiteY2" fmla="*/ 142886 h 932130"/>
              <a:gd name="connsiteX3" fmla="*/ 141834 w 477176"/>
              <a:gd name="connsiteY3" fmla="*/ 114311 h 932130"/>
              <a:gd name="connsiteX4" fmla="*/ 189459 w 477176"/>
              <a:gd name="connsiteY4" fmla="*/ 114311 h 932130"/>
              <a:gd name="connsiteX5" fmla="*/ 270422 w 477176"/>
              <a:gd name="connsiteY5" fmla="*/ 138124 h 932130"/>
              <a:gd name="connsiteX6" fmla="*/ 318047 w 477176"/>
              <a:gd name="connsiteY6" fmla="*/ 207180 h 932130"/>
              <a:gd name="connsiteX7" fmla="*/ 365672 w 477176"/>
              <a:gd name="connsiteY7" fmla="*/ 323861 h 932130"/>
              <a:gd name="connsiteX8" fmla="*/ 387103 w 477176"/>
              <a:gd name="connsiteY8" fmla="*/ 423874 h 932130"/>
              <a:gd name="connsiteX9" fmla="*/ 406153 w 477176"/>
              <a:gd name="connsiteY9" fmla="*/ 488167 h 932130"/>
              <a:gd name="connsiteX10" fmla="*/ 406153 w 477176"/>
              <a:gd name="connsiteY10" fmla="*/ 545317 h 932130"/>
              <a:gd name="connsiteX11" fmla="*/ 387103 w 477176"/>
              <a:gd name="connsiteY11" fmla="*/ 664380 h 932130"/>
              <a:gd name="connsiteX12" fmla="*/ 349003 w 477176"/>
              <a:gd name="connsiteY12" fmla="*/ 723911 h 932130"/>
              <a:gd name="connsiteX13" fmla="*/ 315666 w 477176"/>
              <a:gd name="connsiteY13" fmla="*/ 778680 h 932130"/>
              <a:gd name="connsiteX14" fmla="*/ 277566 w 477176"/>
              <a:gd name="connsiteY14" fmla="*/ 831067 h 932130"/>
              <a:gd name="connsiteX15" fmla="*/ 225178 w 477176"/>
              <a:gd name="connsiteY15" fmla="*/ 876311 h 932130"/>
              <a:gd name="connsiteX16" fmla="*/ 182316 w 477176"/>
              <a:gd name="connsiteY16" fmla="*/ 909649 h 932130"/>
              <a:gd name="connsiteX17" fmla="*/ 177553 w 477176"/>
              <a:gd name="connsiteY17" fmla="*/ 931080 h 932130"/>
              <a:gd name="connsiteX18" fmla="*/ 244228 w 477176"/>
              <a:gd name="connsiteY18" fmla="*/ 876311 h 932130"/>
              <a:gd name="connsiteX19" fmla="*/ 318047 w 477176"/>
              <a:gd name="connsiteY19" fmla="*/ 816780 h 932130"/>
              <a:gd name="connsiteX20" fmla="*/ 375197 w 477176"/>
              <a:gd name="connsiteY20" fmla="*/ 742961 h 932130"/>
              <a:gd name="connsiteX21" fmla="*/ 427584 w 477176"/>
              <a:gd name="connsiteY21" fmla="*/ 650092 h 932130"/>
              <a:gd name="connsiteX22" fmla="*/ 451397 w 477176"/>
              <a:gd name="connsiteY22" fmla="*/ 550080 h 932130"/>
              <a:gd name="connsiteX23" fmla="*/ 475209 w 477176"/>
              <a:gd name="connsiteY23" fmla="*/ 461974 h 932130"/>
              <a:gd name="connsiteX24" fmla="*/ 472828 w 477176"/>
              <a:gd name="connsiteY24" fmla="*/ 366724 h 932130"/>
              <a:gd name="connsiteX25" fmla="*/ 449016 w 477176"/>
              <a:gd name="connsiteY25" fmla="*/ 276236 h 932130"/>
              <a:gd name="connsiteX26" fmla="*/ 389484 w 477176"/>
              <a:gd name="connsiteY26" fmla="*/ 171461 h 932130"/>
              <a:gd name="connsiteX27" fmla="*/ 360909 w 477176"/>
              <a:gd name="connsiteY27" fmla="*/ 111930 h 932130"/>
              <a:gd name="connsiteX28" fmla="*/ 303759 w 477176"/>
              <a:gd name="connsiteY28" fmla="*/ 59542 h 932130"/>
              <a:gd name="connsiteX29" fmla="*/ 234703 w 477176"/>
              <a:gd name="connsiteY29" fmla="*/ 19061 h 932130"/>
              <a:gd name="connsiteX30" fmla="*/ 158503 w 477176"/>
              <a:gd name="connsiteY30" fmla="*/ 11 h 932130"/>
              <a:gd name="connsiteX31" fmla="*/ 94209 w 477176"/>
              <a:gd name="connsiteY31" fmla="*/ 21442 h 932130"/>
              <a:gd name="connsiteX32" fmla="*/ 44203 w 477176"/>
              <a:gd name="connsiteY32" fmla="*/ 50017 h 932130"/>
              <a:gd name="connsiteX33" fmla="*/ 22772 w 477176"/>
              <a:gd name="connsiteY33" fmla="*/ 100024 h 932130"/>
              <a:gd name="connsiteX34" fmla="*/ 3722 w 477176"/>
              <a:gd name="connsiteY34" fmla="*/ 147649 h 932130"/>
              <a:gd name="connsiteX35" fmla="*/ 6103 w 477176"/>
              <a:gd name="connsiteY35" fmla="*/ 254805 h 93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7176" h="932130">
                <a:moveTo>
                  <a:pt x="6103" y="254805"/>
                </a:moveTo>
                <a:cubicBezTo>
                  <a:pt x="14834" y="260758"/>
                  <a:pt x="41822" y="202020"/>
                  <a:pt x="56109" y="183367"/>
                </a:cubicBezTo>
                <a:cubicBezTo>
                  <a:pt x="70396" y="164714"/>
                  <a:pt x="77541" y="154395"/>
                  <a:pt x="91828" y="142886"/>
                </a:cubicBezTo>
                <a:cubicBezTo>
                  <a:pt x="106115" y="131377"/>
                  <a:pt x="125562" y="119073"/>
                  <a:pt x="141834" y="114311"/>
                </a:cubicBezTo>
                <a:cubicBezTo>
                  <a:pt x="158106" y="109549"/>
                  <a:pt x="168028" y="110342"/>
                  <a:pt x="189459" y="114311"/>
                </a:cubicBezTo>
                <a:cubicBezTo>
                  <a:pt x="210890" y="118280"/>
                  <a:pt x="248991" y="122646"/>
                  <a:pt x="270422" y="138124"/>
                </a:cubicBezTo>
                <a:cubicBezTo>
                  <a:pt x="291853" y="153602"/>
                  <a:pt x="302172" y="176224"/>
                  <a:pt x="318047" y="207180"/>
                </a:cubicBezTo>
                <a:cubicBezTo>
                  <a:pt x="333922" y="238136"/>
                  <a:pt x="354163" y="287745"/>
                  <a:pt x="365672" y="323861"/>
                </a:cubicBezTo>
                <a:cubicBezTo>
                  <a:pt x="377181" y="359977"/>
                  <a:pt x="380356" y="396490"/>
                  <a:pt x="387103" y="423874"/>
                </a:cubicBezTo>
                <a:cubicBezTo>
                  <a:pt x="393850" y="451258"/>
                  <a:pt x="402978" y="467927"/>
                  <a:pt x="406153" y="488167"/>
                </a:cubicBezTo>
                <a:cubicBezTo>
                  <a:pt x="409328" y="508408"/>
                  <a:pt x="409328" y="515948"/>
                  <a:pt x="406153" y="545317"/>
                </a:cubicBezTo>
                <a:cubicBezTo>
                  <a:pt x="402978" y="574686"/>
                  <a:pt x="396628" y="634614"/>
                  <a:pt x="387103" y="664380"/>
                </a:cubicBezTo>
                <a:cubicBezTo>
                  <a:pt x="377578" y="694146"/>
                  <a:pt x="360909" y="704861"/>
                  <a:pt x="349003" y="723911"/>
                </a:cubicBezTo>
                <a:cubicBezTo>
                  <a:pt x="337097" y="742961"/>
                  <a:pt x="327572" y="760821"/>
                  <a:pt x="315666" y="778680"/>
                </a:cubicBezTo>
                <a:cubicBezTo>
                  <a:pt x="303760" y="796539"/>
                  <a:pt x="292647" y="814795"/>
                  <a:pt x="277566" y="831067"/>
                </a:cubicBezTo>
                <a:cubicBezTo>
                  <a:pt x="262485" y="847339"/>
                  <a:pt x="241053" y="863214"/>
                  <a:pt x="225178" y="876311"/>
                </a:cubicBezTo>
                <a:cubicBezTo>
                  <a:pt x="209303" y="889408"/>
                  <a:pt x="190254" y="900521"/>
                  <a:pt x="182316" y="909649"/>
                </a:cubicBezTo>
                <a:cubicBezTo>
                  <a:pt x="174378" y="918777"/>
                  <a:pt x="167234" y="936636"/>
                  <a:pt x="177553" y="931080"/>
                </a:cubicBezTo>
                <a:cubicBezTo>
                  <a:pt x="187872" y="925524"/>
                  <a:pt x="244228" y="876311"/>
                  <a:pt x="244228" y="876311"/>
                </a:cubicBezTo>
                <a:cubicBezTo>
                  <a:pt x="267644" y="857261"/>
                  <a:pt x="296219" y="839005"/>
                  <a:pt x="318047" y="816780"/>
                </a:cubicBezTo>
                <a:cubicBezTo>
                  <a:pt x="339875" y="794555"/>
                  <a:pt x="356941" y="770742"/>
                  <a:pt x="375197" y="742961"/>
                </a:cubicBezTo>
                <a:cubicBezTo>
                  <a:pt x="393453" y="715180"/>
                  <a:pt x="414884" y="682239"/>
                  <a:pt x="427584" y="650092"/>
                </a:cubicBezTo>
                <a:cubicBezTo>
                  <a:pt x="440284" y="617945"/>
                  <a:pt x="443460" y="581433"/>
                  <a:pt x="451397" y="550080"/>
                </a:cubicBezTo>
                <a:cubicBezTo>
                  <a:pt x="459335" y="518727"/>
                  <a:pt x="471637" y="492533"/>
                  <a:pt x="475209" y="461974"/>
                </a:cubicBezTo>
                <a:cubicBezTo>
                  <a:pt x="478781" y="431415"/>
                  <a:pt x="477193" y="397680"/>
                  <a:pt x="472828" y="366724"/>
                </a:cubicBezTo>
                <a:cubicBezTo>
                  <a:pt x="468463" y="335768"/>
                  <a:pt x="462907" y="308780"/>
                  <a:pt x="449016" y="276236"/>
                </a:cubicBezTo>
                <a:cubicBezTo>
                  <a:pt x="435125" y="243692"/>
                  <a:pt x="404168" y="198845"/>
                  <a:pt x="389484" y="171461"/>
                </a:cubicBezTo>
                <a:cubicBezTo>
                  <a:pt x="374800" y="144077"/>
                  <a:pt x="375196" y="130583"/>
                  <a:pt x="360909" y="111930"/>
                </a:cubicBezTo>
                <a:cubicBezTo>
                  <a:pt x="346622" y="93277"/>
                  <a:pt x="324793" y="75020"/>
                  <a:pt x="303759" y="59542"/>
                </a:cubicBezTo>
                <a:cubicBezTo>
                  <a:pt x="282725" y="44064"/>
                  <a:pt x="258912" y="28983"/>
                  <a:pt x="234703" y="19061"/>
                </a:cubicBezTo>
                <a:cubicBezTo>
                  <a:pt x="210494" y="9139"/>
                  <a:pt x="181919" y="-386"/>
                  <a:pt x="158503" y="11"/>
                </a:cubicBezTo>
                <a:cubicBezTo>
                  <a:pt x="135087" y="408"/>
                  <a:pt x="113259" y="13108"/>
                  <a:pt x="94209" y="21442"/>
                </a:cubicBezTo>
                <a:cubicBezTo>
                  <a:pt x="75159" y="29776"/>
                  <a:pt x="56109" y="36920"/>
                  <a:pt x="44203" y="50017"/>
                </a:cubicBezTo>
                <a:cubicBezTo>
                  <a:pt x="32297" y="63114"/>
                  <a:pt x="29519" y="83752"/>
                  <a:pt x="22772" y="100024"/>
                </a:cubicBezTo>
                <a:cubicBezTo>
                  <a:pt x="16025" y="116296"/>
                  <a:pt x="8088" y="128202"/>
                  <a:pt x="3722" y="147649"/>
                </a:cubicBezTo>
                <a:cubicBezTo>
                  <a:pt x="-644" y="167096"/>
                  <a:pt x="-2628" y="248852"/>
                  <a:pt x="6103" y="254805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190062" y="5201842"/>
            <a:ext cx="291703" cy="259556"/>
          </a:xfrm>
          <a:custGeom>
            <a:avLst/>
            <a:gdLst>
              <a:gd name="connsiteX0" fmla="*/ 183 w 388348"/>
              <a:gd name="connsiteY0" fmla="*/ 234094 h 345739"/>
              <a:gd name="connsiteX1" fmla="*/ 28758 w 388348"/>
              <a:gd name="connsiteY1" fmla="*/ 288863 h 345739"/>
              <a:gd name="connsiteX2" fmla="*/ 76383 w 388348"/>
              <a:gd name="connsiteY2" fmla="*/ 343631 h 345739"/>
              <a:gd name="connsiteX3" fmla="*/ 102577 w 388348"/>
              <a:gd name="connsiteY3" fmla="*/ 324581 h 345739"/>
              <a:gd name="connsiteX4" fmla="*/ 159727 w 388348"/>
              <a:gd name="connsiteY4" fmla="*/ 234094 h 345739"/>
              <a:gd name="connsiteX5" fmla="*/ 193065 w 388348"/>
              <a:gd name="connsiteY5" fmla="*/ 210281 h 345739"/>
              <a:gd name="connsiteX6" fmla="*/ 231165 w 388348"/>
              <a:gd name="connsiteY6" fmla="*/ 236475 h 345739"/>
              <a:gd name="connsiteX7" fmla="*/ 262121 w 388348"/>
              <a:gd name="connsiteY7" fmla="*/ 281719 h 345739"/>
              <a:gd name="connsiteX8" fmla="*/ 300221 w 388348"/>
              <a:gd name="connsiteY8" fmla="*/ 231713 h 345739"/>
              <a:gd name="connsiteX9" fmla="*/ 352608 w 388348"/>
              <a:gd name="connsiteY9" fmla="*/ 184088 h 345739"/>
              <a:gd name="connsiteX10" fmla="*/ 388327 w 388348"/>
              <a:gd name="connsiteY10" fmla="*/ 150750 h 345739"/>
              <a:gd name="connsiteX11" fmla="*/ 347846 w 388348"/>
              <a:gd name="connsiteY11" fmla="*/ 88838 h 345739"/>
              <a:gd name="connsiteX12" fmla="*/ 293077 w 388348"/>
              <a:gd name="connsiteY12" fmla="*/ 41213 h 345739"/>
              <a:gd name="connsiteX13" fmla="*/ 216877 w 388348"/>
              <a:gd name="connsiteY13" fmla="*/ 10256 h 345739"/>
              <a:gd name="connsiteX14" fmla="*/ 131152 w 388348"/>
              <a:gd name="connsiteY14" fmla="*/ 731 h 345739"/>
              <a:gd name="connsiteX15" fmla="*/ 90671 w 388348"/>
              <a:gd name="connsiteY15" fmla="*/ 26925 h 345739"/>
              <a:gd name="connsiteX16" fmla="*/ 45427 w 388348"/>
              <a:gd name="connsiteY16" fmla="*/ 55500 h 345739"/>
              <a:gd name="connsiteX17" fmla="*/ 23996 w 388348"/>
              <a:gd name="connsiteY17" fmla="*/ 100744 h 345739"/>
              <a:gd name="connsiteX18" fmla="*/ 16852 w 388348"/>
              <a:gd name="connsiteY18" fmla="*/ 150750 h 345739"/>
              <a:gd name="connsiteX19" fmla="*/ 183 w 388348"/>
              <a:gd name="connsiteY19" fmla="*/ 234094 h 34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348" h="345739">
                <a:moveTo>
                  <a:pt x="183" y="234094"/>
                </a:moveTo>
                <a:cubicBezTo>
                  <a:pt x="2167" y="257113"/>
                  <a:pt x="16058" y="270607"/>
                  <a:pt x="28758" y="288863"/>
                </a:cubicBezTo>
                <a:cubicBezTo>
                  <a:pt x="41458" y="307119"/>
                  <a:pt x="64080" y="337678"/>
                  <a:pt x="76383" y="343631"/>
                </a:cubicBezTo>
                <a:cubicBezTo>
                  <a:pt x="88686" y="349584"/>
                  <a:pt x="88686" y="342837"/>
                  <a:pt x="102577" y="324581"/>
                </a:cubicBezTo>
                <a:cubicBezTo>
                  <a:pt x="116468" y="306325"/>
                  <a:pt x="144646" y="253144"/>
                  <a:pt x="159727" y="234094"/>
                </a:cubicBezTo>
                <a:cubicBezTo>
                  <a:pt x="174808" y="215044"/>
                  <a:pt x="181159" y="209884"/>
                  <a:pt x="193065" y="210281"/>
                </a:cubicBezTo>
                <a:cubicBezTo>
                  <a:pt x="204971" y="210678"/>
                  <a:pt x="219656" y="224569"/>
                  <a:pt x="231165" y="236475"/>
                </a:cubicBezTo>
                <a:cubicBezTo>
                  <a:pt x="242674" y="248381"/>
                  <a:pt x="250612" y="282513"/>
                  <a:pt x="262121" y="281719"/>
                </a:cubicBezTo>
                <a:cubicBezTo>
                  <a:pt x="273630" y="280925"/>
                  <a:pt x="285140" y="247985"/>
                  <a:pt x="300221" y="231713"/>
                </a:cubicBezTo>
                <a:cubicBezTo>
                  <a:pt x="315302" y="215441"/>
                  <a:pt x="337924" y="197582"/>
                  <a:pt x="352608" y="184088"/>
                </a:cubicBezTo>
                <a:cubicBezTo>
                  <a:pt x="367292" y="170594"/>
                  <a:pt x="389121" y="166625"/>
                  <a:pt x="388327" y="150750"/>
                </a:cubicBezTo>
                <a:cubicBezTo>
                  <a:pt x="387533" y="134875"/>
                  <a:pt x="363721" y="107094"/>
                  <a:pt x="347846" y="88838"/>
                </a:cubicBezTo>
                <a:cubicBezTo>
                  <a:pt x="331971" y="70582"/>
                  <a:pt x="314905" y="54310"/>
                  <a:pt x="293077" y="41213"/>
                </a:cubicBezTo>
                <a:cubicBezTo>
                  <a:pt x="271249" y="28116"/>
                  <a:pt x="243864" y="17003"/>
                  <a:pt x="216877" y="10256"/>
                </a:cubicBezTo>
                <a:cubicBezTo>
                  <a:pt x="189890" y="3509"/>
                  <a:pt x="152186" y="-2047"/>
                  <a:pt x="131152" y="731"/>
                </a:cubicBezTo>
                <a:cubicBezTo>
                  <a:pt x="110118" y="3509"/>
                  <a:pt x="90671" y="26925"/>
                  <a:pt x="90671" y="26925"/>
                </a:cubicBezTo>
                <a:cubicBezTo>
                  <a:pt x="76384" y="36053"/>
                  <a:pt x="56539" y="43197"/>
                  <a:pt x="45427" y="55500"/>
                </a:cubicBezTo>
                <a:cubicBezTo>
                  <a:pt x="34315" y="67803"/>
                  <a:pt x="28758" y="84869"/>
                  <a:pt x="23996" y="100744"/>
                </a:cubicBezTo>
                <a:cubicBezTo>
                  <a:pt x="19234" y="116619"/>
                  <a:pt x="20821" y="130112"/>
                  <a:pt x="16852" y="150750"/>
                </a:cubicBezTo>
                <a:cubicBezTo>
                  <a:pt x="12883" y="171388"/>
                  <a:pt x="-1801" y="211075"/>
                  <a:pt x="183" y="23409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379370" y="5313762"/>
            <a:ext cx="176213" cy="372665"/>
          </a:xfrm>
          <a:custGeom>
            <a:avLst/>
            <a:gdLst>
              <a:gd name="connsiteX0" fmla="*/ 1398 w 235050"/>
              <a:gd name="connsiteY0" fmla="*/ 144547 h 497403"/>
              <a:gd name="connsiteX1" fmla="*/ 22829 w 235050"/>
              <a:gd name="connsiteY1" fmla="*/ 204078 h 497403"/>
              <a:gd name="connsiteX2" fmla="*/ 39498 w 235050"/>
              <a:gd name="connsiteY2" fmla="*/ 270753 h 497403"/>
              <a:gd name="connsiteX3" fmla="*/ 41879 w 235050"/>
              <a:gd name="connsiteY3" fmla="*/ 339810 h 497403"/>
              <a:gd name="connsiteX4" fmla="*/ 39498 w 235050"/>
              <a:gd name="connsiteY4" fmla="*/ 425535 h 497403"/>
              <a:gd name="connsiteX5" fmla="*/ 44260 w 235050"/>
              <a:gd name="connsiteY5" fmla="*/ 437441 h 497403"/>
              <a:gd name="connsiteX6" fmla="*/ 75217 w 235050"/>
              <a:gd name="connsiteY6" fmla="*/ 461253 h 497403"/>
              <a:gd name="connsiteX7" fmla="*/ 137129 w 235050"/>
              <a:gd name="connsiteY7" fmla="*/ 485066 h 497403"/>
              <a:gd name="connsiteX8" fmla="*/ 184754 w 235050"/>
              <a:gd name="connsiteY8" fmla="*/ 494591 h 497403"/>
              <a:gd name="connsiteX9" fmla="*/ 196660 w 235050"/>
              <a:gd name="connsiteY9" fmla="*/ 435060 h 497403"/>
              <a:gd name="connsiteX10" fmla="*/ 218092 w 235050"/>
              <a:gd name="connsiteY10" fmla="*/ 380291 h 497403"/>
              <a:gd name="connsiteX11" fmla="*/ 225235 w 235050"/>
              <a:gd name="connsiteY11" fmla="*/ 292185 h 497403"/>
              <a:gd name="connsiteX12" fmla="*/ 234760 w 235050"/>
              <a:gd name="connsiteY12" fmla="*/ 223128 h 497403"/>
              <a:gd name="connsiteX13" fmla="*/ 213329 w 235050"/>
              <a:gd name="connsiteY13" fmla="*/ 151691 h 497403"/>
              <a:gd name="connsiteX14" fmla="*/ 168085 w 235050"/>
              <a:gd name="connsiteY14" fmla="*/ 56441 h 497403"/>
              <a:gd name="connsiteX15" fmla="*/ 134748 w 235050"/>
              <a:gd name="connsiteY15" fmla="*/ 1672 h 497403"/>
              <a:gd name="connsiteX16" fmla="*/ 139510 w 235050"/>
              <a:gd name="connsiteY16" fmla="*/ 15960 h 497403"/>
              <a:gd name="connsiteX17" fmla="*/ 103792 w 235050"/>
              <a:gd name="connsiteY17" fmla="*/ 35010 h 497403"/>
              <a:gd name="connsiteX18" fmla="*/ 65692 w 235050"/>
              <a:gd name="connsiteY18" fmla="*/ 68347 h 497403"/>
              <a:gd name="connsiteX19" fmla="*/ 1398 w 235050"/>
              <a:gd name="connsiteY19" fmla="*/ 144547 h 49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050" h="497403">
                <a:moveTo>
                  <a:pt x="1398" y="144547"/>
                </a:moveTo>
                <a:cubicBezTo>
                  <a:pt x="-5746" y="167169"/>
                  <a:pt x="16479" y="183044"/>
                  <a:pt x="22829" y="204078"/>
                </a:cubicBezTo>
                <a:cubicBezTo>
                  <a:pt x="29179" y="225112"/>
                  <a:pt x="36323" y="248131"/>
                  <a:pt x="39498" y="270753"/>
                </a:cubicBezTo>
                <a:cubicBezTo>
                  <a:pt x="42673" y="293375"/>
                  <a:pt x="41879" y="314013"/>
                  <a:pt x="41879" y="339810"/>
                </a:cubicBezTo>
                <a:cubicBezTo>
                  <a:pt x="41879" y="365607"/>
                  <a:pt x="39101" y="409263"/>
                  <a:pt x="39498" y="425535"/>
                </a:cubicBezTo>
                <a:cubicBezTo>
                  <a:pt x="39895" y="441807"/>
                  <a:pt x="38307" y="431488"/>
                  <a:pt x="44260" y="437441"/>
                </a:cubicBezTo>
                <a:cubicBezTo>
                  <a:pt x="50213" y="443394"/>
                  <a:pt x="59739" y="453316"/>
                  <a:pt x="75217" y="461253"/>
                </a:cubicBezTo>
                <a:cubicBezTo>
                  <a:pt x="90695" y="469190"/>
                  <a:pt x="118873" y="479510"/>
                  <a:pt x="137129" y="485066"/>
                </a:cubicBezTo>
                <a:cubicBezTo>
                  <a:pt x="155385" y="490622"/>
                  <a:pt x="174832" y="502925"/>
                  <a:pt x="184754" y="494591"/>
                </a:cubicBezTo>
                <a:cubicBezTo>
                  <a:pt x="194676" y="486257"/>
                  <a:pt x="191104" y="454110"/>
                  <a:pt x="196660" y="435060"/>
                </a:cubicBezTo>
                <a:cubicBezTo>
                  <a:pt x="202216" y="416010"/>
                  <a:pt x="213330" y="404103"/>
                  <a:pt x="218092" y="380291"/>
                </a:cubicBezTo>
                <a:cubicBezTo>
                  <a:pt x="222854" y="356479"/>
                  <a:pt x="222457" y="318379"/>
                  <a:pt x="225235" y="292185"/>
                </a:cubicBezTo>
                <a:cubicBezTo>
                  <a:pt x="228013" y="265991"/>
                  <a:pt x="236744" y="246544"/>
                  <a:pt x="234760" y="223128"/>
                </a:cubicBezTo>
                <a:cubicBezTo>
                  <a:pt x="232776" y="199712"/>
                  <a:pt x="224441" y="179472"/>
                  <a:pt x="213329" y="151691"/>
                </a:cubicBezTo>
                <a:cubicBezTo>
                  <a:pt x="202217" y="123910"/>
                  <a:pt x="181182" y="81444"/>
                  <a:pt x="168085" y="56441"/>
                </a:cubicBezTo>
                <a:cubicBezTo>
                  <a:pt x="154988" y="31438"/>
                  <a:pt x="139510" y="8419"/>
                  <a:pt x="134748" y="1672"/>
                </a:cubicBezTo>
                <a:cubicBezTo>
                  <a:pt x="129986" y="-5075"/>
                  <a:pt x="144669" y="10404"/>
                  <a:pt x="139510" y="15960"/>
                </a:cubicBezTo>
                <a:cubicBezTo>
                  <a:pt x="134351" y="21516"/>
                  <a:pt x="116095" y="26279"/>
                  <a:pt x="103792" y="35010"/>
                </a:cubicBezTo>
                <a:cubicBezTo>
                  <a:pt x="91489" y="43741"/>
                  <a:pt x="77201" y="55250"/>
                  <a:pt x="65692" y="68347"/>
                </a:cubicBezTo>
                <a:cubicBezTo>
                  <a:pt x="54183" y="81444"/>
                  <a:pt x="8542" y="121925"/>
                  <a:pt x="1398" y="144547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6281740" y="5651898"/>
            <a:ext cx="230981" cy="260747"/>
          </a:xfrm>
          <a:custGeom>
            <a:avLst/>
            <a:gdLst>
              <a:gd name="connsiteX0" fmla="*/ 164765 w 308577"/>
              <a:gd name="connsiteY0" fmla="*/ 826 h 347214"/>
              <a:gd name="connsiteX1" fmla="*/ 145715 w 308577"/>
              <a:gd name="connsiteY1" fmla="*/ 48451 h 347214"/>
              <a:gd name="connsiteX2" fmla="*/ 129047 w 308577"/>
              <a:gd name="connsiteY2" fmla="*/ 91314 h 347214"/>
              <a:gd name="connsiteX3" fmla="*/ 107615 w 308577"/>
              <a:gd name="connsiteY3" fmla="*/ 131795 h 347214"/>
              <a:gd name="connsiteX4" fmla="*/ 88565 w 308577"/>
              <a:gd name="connsiteY4" fmla="*/ 169895 h 347214"/>
              <a:gd name="connsiteX5" fmla="*/ 57609 w 308577"/>
              <a:gd name="connsiteY5" fmla="*/ 227045 h 347214"/>
              <a:gd name="connsiteX6" fmla="*/ 26653 w 308577"/>
              <a:gd name="connsiteY6" fmla="*/ 265145 h 347214"/>
              <a:gd name="connsiteX7" fmla="*/ 2840 w 308577"/>
              <a:gd name="connsiteY7" fmla="*/ 310389 h 347214"/>
              <a:gd name="connsiteX8" fmla="*/ 5222 w 308577"/>
              <a:gd name="connsiteY8" fmla="*/ 336583 h 347214"/>
              <a:gd name="connsiteX9" fmla="*/ 45703 w 308577"/>
              <a:gd name="connsiteY9" fmla="*/ 346108 h 347214"/>
              <a:gd name="connsiteX10" fmla="*/ 86184 w 308577"/>
              <a:gd name="connsiteY10" fmla="*/ 312770 h 347214"/>
              <a:gd name="connsiteX11" fmla="*/ 124284 w 308577"/>
              <a:gd name="connsiteY11" fmla="*/ 279433 h 347214"/>
              <a:gd name="connsiteX12" fmla="*/ 176672 w 308577"/>
              <a:gd name="connsiteY12" fmla="*/ 241333 h 347214"/>
              <a:gd name="connsiteX13" fmla="*/ 205247 w 308577"/>
              <a:gd name="connsiteY13" fmla="*/ 205614 h 347214"/>
              <a:gd name="connsiteX14" fmla="*/ 250490 w 308577"/>
              <a:gd name="connsiteY14" fmla="*/ 172276 h 347214"/>
              <a:gd name="connsiteX15" fmla="*/ 269540 w 308577"/>
              <a:gd name="connsiteY15" fmla="*/ 136558 h 347214"/>
              <a:gd name="connsiteX16" fmla="*/ 295734 w 308577"/>
              <a:gd name="connsiteY16" fmla="*/ 91314 h 347214"/>
              <a:gd name="connsiteX17" fmla="*/ 307640 w 308577"/>
              <a:gd name="connsiteY17" fmla="*/ 55595 h 347214"/>
              <a:gd name="connsiteX18" fmla="*/ 271922 w 308577"/>
              <a:gd name="connsiteY18" fmla="*/ 38926 h 347214"/>
              <a:gd name="connsiteX19" fmla="*/ 212390 w 308577"/>
              <a:gd name="connsiteY19" fmla="*/ 19876 h 347214"/>
              <a:gd name="connsiteX20" fmla="*/ 164765 w 308577"/>
              <a:gd name="connsiteY20" fmla="*/ 826 h 34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8577" h="347214">
                <a:moveTo>
                  <a:pt x="164765" y="826"/>
                </a:moveTo>
                <a:cubicBezTo>
                  <a:pt x="153653" y="5588"/>
                  <a:pt x="151668" y="33370"/>
                  <a:pt x="145715" y="48451"/>
                </a:cubicBezTo>
                <a:cubicBezTo>
                  <a:pt x="139762" y="63532"/>
                  <a:pt x="135397" y="77423"/>
                  <a:pt x="129047" y="91314"/>
                </a:cubicBezTo>
                <a:cubicBezTo>
                  <a:pt x="122697" y="105205"/>
                  <a:pt x="114362" y="118698"/>
                  <a:pt x="107615" y="131795"/>
                </a:cubicBezTo>
                <a:cubicBezTo>
                  <a:pt x="100868" y="144892"/>
                  <a:pt x="96899" y="154020"/>
                  <a:pt x="88565" y="169895"/>
                </a:cubicBezTo>
                <a:cubicBezTo>
                  <a:pt x="80231" y="185770"/>
                  <a:pt x="67928" y="211170"/>
                  <a:pt x="57609" y="227045"/>
                </a:cubicBezTo>
                <a:cubicBezTo>
                  <a:pt x="47290" y="242920"/>
                  <a:pt x="35781" y="251254"/>
                  <a:pt x="26653" y="265145"/>
                </a:cubicBezTo>
                <a:cubicBezTo>
                  <a:pt x="17525" y="279036"/>
                  <a:pt x="6412" y="298483"/>
                  <a:pt x="2840" y="310389"/>
                </a:cubicBezTo>
                <a:cubicBezTo>
                  <a:pt x="-732" y="322295"/>
                  <a:pt x="-1922" y="330630"/>
                  <a:pt x="5222" y="336583"/>
                </a:cubicBezTo>
                <a:cubicBezTo>
                  <a:pt x="12366" y="342536"/>
                  <a:pt x="32209" y="350077"/>
                  <a:pt x="45703" y="346108"/>
                </a:cubicBezTo>
                <a:cubicBezTo>
                  <a:pt x="59197" y="342139"/>
                  <a:pt x="73087" y="323882"/>
                  <a:pt x="86184" y="312770"/>
                </a:cubicBezTo>
                <a:cubicBezTo>
                  <a:pt x="99281" y="301658"/>
                  <a:pt x="109203" y="291339"/>
                  <a:pt x="124284" y="279433"/>
                </a:cubicBezTo>
                <a:cubicBezTo>
                  <a:pt x="139365" y="267527"/>
                  <a:pt x="163178" y="253636"/>
                  <a:pt x="176672" y="241333"/>
                </a:cubicBezTo>
                <a:cubicBezTo>
                  <a:pt x="190166" y="229030"/>
                  <a:pt x="192944" y="217123"/>
                  <a:pt x="205247" y="205614"/>
                </a:cubicBezTo>
                <a:cubicBezTo>
                  <a:pt x="217550" y="194105"/>
                  <a:pt x="239775" y="183785"/>
                  <a:pt x="250490" y="172276"/>
                </a:cubicBezTo>
                <a:cubicBezTo>
                  <a:pt x="261205" y="160767"/>
                  <a:pt x="261999" y="150052"/>
                  <a:pt x="269540" y="136558"/>
                </a:cubicBezTo>
                <a:cubicBezTo>
                  <a:pt x="277081" y="123064"/>
                  <a:pt x="289384" y="104808"/>
                  <a:pt x="295734" y="91314"/>
                </a:cubicBezTo>
                <a:cubicBezTo>
                  <a:pt x="302084" y="77820"/>
                  <a:pt x="311609" y="64326"/>
                  <a:pt x="307640" y="55595"/>
                </a:cubicBezTo>
                <a:cubicBezTo>
                  <a:pt x="303671" y="46864"/>
                  <a:pt x="287797" y="44879"/>
                  <a:pt x="271922" y="38926"/>
                </a:cubicBezTo>
                <a:cubicBezTo>
                  <a:pt x="256047" y="32973"/>
                  <a:pt x="230646" y="26623"/>
                  <a:pt x="212390" y="19876"/>
                </a:cubicBezTo>
                <a:cubicBezTo>
                  <a:pt x="194134" y="13129"/>
                  <a:pt x="175877" y="-3936"/>
                  <a:pt x="164765" y="826"/>
                </a:cubicBezTo>
                <a:close/>
              </a:path>
            </a:pathLst>
          </a:custGeom>
          <a:solidFill>
            <a:srgbClr val="C9492C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7086" y="4886327"/>
            <a:ext cx="322659" cy="626269"/>
          </a:xfrm>
          <a:custGeom>
            <a:avLst/>
            <a:gdLst>
              <a:gd name="connsiteX0" fmla="*/ 112001 w 426388"/>
              <a:gd name="connsiteY0" fmla="*/ 128577 h 834421"/>
              <a:gd name="connsiteX1" fmla="*/ 116763 w 426388"/>
              <a:gd name="connsiteY1" fmla="*/ 7133 h 834421"/>
              <a:gd name="connsiteX2" fmla="*/ 183438 w 426388"/>
              <a:gd name="connsiteY2" fmla="*/ 14277 h 834421"/>
              <a:gd name="connsiteX3" fmla="*/ 216776 w 426388"/>
              <a:gd name="connsiteY3" fmla="*/ 14277 h 834421"/>
              <a:gd name="connsiteX4" fmla="*/ 219157 w 426388"/>
              <a:gd name="connsiteY4" fmla="*/ 59520 h 834421"/>
              <a:gd name="connsiteX5" fmla="*/ 214394 w 426388"/>
              <a:gd name="connsiteY5" fmla="*/ 116670 h 834421"/>
              <a:gd name="connsiteX6" fmla="*/ 216776 w 426388"/>
              <a:gd name="connsiteY6" fmla="*/ 166677 h 834421"/>
              <a:gd name="connsiteX7" fmla="*/ 212013 w 426388"/>
              <a:gd name="connsiteY7" fmla="*/ 257164 h 834421"/>
              <a:gd name="connsiteX8" fmla="*/ 216776 w 426388"/>
              <a:gd name="connsiteY8" fmla="*/ 323839 h 834421"/>
              <a:gd name="connsiteX9" fmla="*/ 209632 w 426388"/>
              <a:gd name="connsiteY9" fmla="*/ 376227 h 834421"/>
              <a:gd name="connsiteX10" fmla="*/ 152482 w 426388"/>
              <a:gd name="connsiteY10" fmla="*/ 400039 h 834421"/>
              <a:gd name="connsiteX11" fmla="*/ 112001 w 426388"/>
              <a:gd name="connsiteY11" fmla="*/ 447664 h 834421"/>
              <a:gd name="connsiteX12" fmla="*/ 181057 w 426388"/>
              <a:gd name="connsiteY12" fmla="*/ 495289 h 834421"/>
              <a:gd name="connsiteX13" fmla="*/ 238207 w 426388"/>
              <a:gd name="connsiteY13" fmla="*/ 492908 h 834421"/>
              <a:gd name="connsiteX14" fmla="*/ 300119 w 426388"/>
              <a:gd name="connsiteY14" fmla="*/ 471477 h 834421"/>
              <a:gd name="connsiteX15" fmla="*/ 314407 w 426388"/>
              <a:gd name="connsiteY15" fmla="*/ 430995 h 834421"/>
              <a:gd name="connsiteX16" fmla="*/ 316788 w 426388"/>
              <a:gd name="connsiteY16" fmla="*/ 333364 h 834421"/>
              <a:gd name="connsiteX17" fmla="*/ 316788 w 426388"/>
              <a:gd name="connsiteY17" fmla="*/ 223827 h 834421"/>
              <a:gd name="connsiteX18" fmla="*/ 321551 w 426388"/>
              <a:gd name="connsiteY18" fmla="*/ 130958 h 834421"/>
              <a:gd name="connsiteX19" fmla="*/ 316788 w 426388"/>
              <a:gd name="connsiteY19" fmla="*/ 57139 h 834421"/>
              <a:gd name="connsiteX20" fmla="*/ 314407 w 426388"/>
              <a:gd name="connsiteY20" fmla="*/ 11895 h 834421"/>
              <a:gd name="connsiteX21" fmla="*/ 383463 w 426388"/>
              <a:gd name="connsiteY21" fmla="*/ 14277 h 834421"/>
              <a:gd name="connsiteX22" fmla="*/ 423944 w 426388"/>
              <a:gd name="connsiteY22" fmla="*/ 11895 h 834421"/>
              <a:gd name="connsiteX23" fmla="*/ 421563 w 426388"/>
              <a:gd name="connsiteY23" fmla="*/ 78570 h 834421"/>
              <a:gd name="connsiteX24" fmla="*/ 419182 w 426388"/>
              <a:gd name="connsiteY24" fmla="*/ 159533 h 834421"/>
              <a:gd name="connsiteX25" fmla="*/ 421563 w 426388"/>
              <a:gd name="connsiteY25" fmla="*/ 250020 h 834421"/>
              <a:gd name="connsiteX26" fmla="*/ 419182 w 426388"/>
              <a:gd name="connsiteY26" fmla="*/ 345270 h 834421"/>
              <a:gd name="connsiteX27" fmla="*/ 409657 w 426388"/>
              <a:gd name="connsiteY27" fmla="*/ 464333 h 834421"/>
              <a:gd name="connsiteX28" fmla="*/ 416801 w 426388"/>
              <a:gd name="connsiteY28" fmla="*/ 540533 h 834421"/>
              <a:gd name="connsiteX29" fmla="*/ 397751 w 426388"/>
              <a:gd name="connsiteY29" fmla="*/ 573870 h 834421"/>
              <a:gd name="connsiteX30" fmla="*/ 340601 w 426388"/>
              <a:gd name="connsiteY30" fmla="*/ 590539 h 834421"/>
              <a:gd name="connsiteX31" fmla="*/ 290594 w 426388"/>
              <a:gd name="connsiteY31" fmla="*/ 600064 h 834421"/>
              <a:gd name="connsiteX32" fmla="*/ 250113 w 426388"/>
              <a:gd name="connsiteY32" fmla="*/ 645308 h 834421"/>
              <a:gd name="connsiteX33" fmla="*/ 278688 w 426388"/>
              <a:gd name="connsiteY33" fmla="*/ 676264 h 834421"/>
              <a:gd name="connsiteX34" fmla="*/ 323932 w 426388"/>
              <a:gd name="connsiteY34" fmla="*/ 697695 h 834421"/>
              <a:gd name="connsiteX35" fmla="*/ 407276 w 426388"/>
              <a:gd name="connsiteY35" fmla="*/ 728652 h 834421"/>
              <a:gd name="connsiteX36" fmla="*/ 416801 w 426388"/>
              <a:gd name="connsiteY36" fmla="*/ 795327 h 834421"/>
              <a:gd name="connsiteX37" fmla="*/ 388226 w 426388"/>
              <a:gd name="connsiteY37" fmla="*/ 831045 h 834421"/>
              <a:gd name="connsiteX38" fmla="*/ 326313 w 426388"/>
              <a:gd name="connsiteY38" fmla="*/ 831045 h 834421"/>
              <a:gd name="connsiteX39" fmla="*/ 295357 w 426388"/>
              <a:gd name="connsiteY39" fmla="*/ 814377 h 834421"/>
              <a:gd name="connsiteX40" fmla="*/ 228682 w 426388"/>
              <a:gd name="connsiteY40" fmla="*/ 795327 h 834421"/>
              <a:gd name="connsiteX41" fmla="*/ 157244 w 426388"/>
              <a:gd name="connsiteY41" fmla="*/ 773895 h 834421"/>
              <a:gd name="connsiteX42" fmla="*/ 140576 w 426388"/>
              <a:gd name="connsiteY42" fmla="*/ 766752 h 834421"/>
              <a:gd name="connsiteX43" fmla="*/ 142957 w 426388"/>
              <a:gd name="connsiteY43" fmla="*/ 707220 h 834421"/>
              <a:gd name="connsiteX44" fmla="*/ 147719 w 426388"/>
              <a:gd name="connsiteY44" fmla="*/ 628639 h 834421"/>
              <a:gd name="connsiteX45" fmla="*/ 83426 w 426388"/>
              <a:gd name="connsiteY45" fmla="*/ 611970 h 834421"/>
              <a:gd name="connsiteX46" fmla="*/ 11988 w 426388"/>
              <a:gd name="connsiteY46" fmla="*/ 578633 h 834421"/>
              <a:gd name="connsiteX47" fmla="*/ 82 w 426388"/>
              <a:gd name="connsiteY47" fmla="*/ 519102 h 834421"/>
              <a:gd name="connsiteX48" fmla="*/ 7226 w 426388"/>
              <a:gd name="connsiteY48" fmla="*/ 428614 h 834421"/>
              <a:gd name="connsiteX49" fmla="*/ 16751 w 426388"/>
              <a:gd name="connsiteY49" fmla="*/ 357177 h 834421"/>
              <a:gd name="connsiteX50" fmla="*/ 33419 w 426388"/>
              <a:gd name="connsiteY50" fmla="*/ 321458 h 834421"/>
              <a:gd name="connsiteX51" fmla="*/ 69138 w 426388"/>
              <a:gd name="connsiteY51" fmla="*/ 285739 h 834421"/>
              <a:gd name="connsiteX52" fmla="*/ 107238 w 426388"/>
              <a:gd name="connsiteY52" fmla="*/ 223827 h 834421"/>
              <a:gd name="connsiteX53" fmla="*/ 112001 w 426388"/>
              <a:gd name="connsiteY53" fmla="*/ 128577 h 83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26388" h="834421">
                <a:moveTo>
                  <a:pt x="112001" y="128577"/>
                </a:moveTo>
                <a:cubicBezTo>
                  <a:pt x="113588" y="92461"/>
                  <a:pt x="104857" y="26183"/>
                  <a:pt x="116763" y="7133"/>
                </a:cubicBezTo>
                <a:cubicBezTo>
                  <a:pt x="128669" y="-11917"/>
                  <a:pt x="166769" y="13086"/>
                  <a:pt x="183438" y="14277"/>
                </a:cubicBezTo>
                <a:cubicBezTo>
                  <a:pt x="200107" y="15468"/>
                  <a:pt x="210823" y="6736"/>
                  <a:pt x="216776" y="14277"/>
                </a:cubicBezTo>
                <a:cubicBezTo>
                  <a:pt x="222729" y="21818"/>
                  <a:pt x="219554" y="42455"/>
                  <a:pt x="219157" y="59520"/>
                </a:cubicBezTo>
                <a:cubicBezTo>
                  <a:pt x="218760" y="76585"/>
                  <a:pt x="214791" y="98811"/>
                  <a:pt x="214394" y="116670"/>
                </a:cubicBezTo>
                <a:cubicBezTo>
                  <a:pt x="213997" y="134529"/>
                  <a:pt x="217173" y="143261"/>
                  <a:pt x="216776" y="166677"/>
                </a:cubicBezTo>
                <a:cubicBezTo>
                  <a:pt x="216379" y="190093"/>
                  <a:pt x="212013" y="230970"/>
                  <a:pt x="212013" y="257164"/>
                </a:cubicBezTo>
                <a:cubicBezTo>
                  <a:pt x="212013" y="283358"/>
                  <a:pt x="217173" y="303995"/>
                  <a:pt x="216776" y="323839"/>
                </a:cubicBezTo>
                <a:cubicBezTo>
                  <a:pt x="216379" y="343683"/>
                  <a:pt x="220348" y="363527"/>
                  <a:pt x="209632" y="376227"/>
                </a:cubicBezTo>
                <a:cubicBezTo>
                  <a:pt x="198916" y="388927"/>
                  <a:pt x="168754" y="388133"/>
                  <a:pt x="152482" y="400039"/>
                </a:cubicBezTo>
                <a:cubicBezTo>
                  <a:pt x="136210" y="411945"/>
                  <a:pt x="107239" y="431789"/>
                  <a:pt x="112001" y="447664"/>
                </a:cubicBezTo>
                <a:cubicBezTo>
                  <a:pt x="116763" y="463539"/>
                  <a:pt x="160023" y="487748"/>
                  <a:pt x="181057" y="495289"/>
                </a:cubicBezTo>
                <a:cubicBezTo>
                  <a:pt x="202091" y="502830"/>
                  <a:pt x="218363" y="496877"/>
                  <a:pt x="238207" y="492908"/>
                </a:cubicBezTo>
                <a:cubicBezTo>
                  <a:pt x="258051" y="488939"/>
                  <a:pt x="287419" y="481796"/>
                  <a:pt x="300119" y="471477"/>
                </a:cubicBezTo>
                <a:cubicBezTo>
                  <a:pt x="312819" y="461158"/>
                  <a:pt x="311629" y="454014"/>
                  <a:pt x="314407" y="430995"/>
                </a:cubicBezTo>
                <a:cubicBezTo>
                  <a:pt x="317185" y="407976"/>
                  <a:pt x="316391" y="367892"/>
                  <a:pt x="316788" y="333364"/>
                </a:cubicBezTo>
                <a:cubicBezTo>
                  <a:pt x="317185" y="298836"/>
                  <a:pt x="315994" y="257561"/>
                  <a:pt x="316788" y="223827"/>
                </a:cubicBezTo>
                <a:cubicBezTo>
                  <a:pt x="317582" y="190093"/>
                  <a:pt x="321551" y="158739"/>
                  <a:pt x="321551" y="130958"/>
                </a:cubicBezTo>
                <a:cubicBezTo>
                  <a:pt x="321551" y="103177"/>
                  <a:pt x="317979" y="76983"/>
                  <a:pt x="316788" y="57139"/>
                </a:cubicBezTo>
                <a:cubicBezTo>
                  <a:pt x="315597" y="37295"/>
                  <a:pt x="303295" y="19039"/>
                  <a:pt x="314407" y="11895"/>
                </a:cubicBezTo>
                <a:cubicBezTo>
                  <a:pt x="325520" y="4751"/>
                  <a:pt x="365207" y="14277"/>
                  <a:pt x="383463" y="14277"/>
                </a:cubicBezTo>
                <a:cubicBezTo>
                  <a:pt x="401719" y="14277"/>
                  <a:pt x="417594" y="1180"/>
                  <a:pt x="423944" y="11895"/>
                </a:cubicBezTo>
                <a:cubicBezTo>
                  <a:pt x="430294" y="22610"/>
                  <a:pt x="422357" y="53964"/>
                  <a:pt x="421563" y="78570"/>
                </a:cubicBezTo>
                <a:cubicBezTo>
                  <a:pt x="420769" y="103176"/>
                  <a:pt x="419182" y="130958"/>
                  <a:pt x="419182" y="159533"/>
                </a:cubicBezTo>
                <a:cubicBezTo>
                  <a:pt x="419182" y="188108"/>
                  <a:pt x="421563" y="219064"/>
                  <a:pt x="421563" y="250020"/>
                </a:cubicBezTo>
                <a:cubicBezTo>
                  <a:pt x="421563" y="280976"/>
                  <a:pt x="421166" y="309551"/>
                  <a:pt x="419182" y="345270"/>
                </a:cubicBezTo>
                <a:cubicBezTo>
                  <a:pt x="417198" y="380989"/>
                  <a:pt x="410054" y="431789"/>
                  <a:pt x="409657" y="464333"/>
                </a:cubicBezTo>
                <a:cubicBezTo>
                  <a:pt x="409260" y="496877"/>
                  <a:pt x="418785" y="522277"/>
                  <a:pt x="416801" y="540533"/>
                </a:cubicBezTo>
                <a:cubicBezTo>
                  <a:pt x="414817" y="558789"/>
                  <a:pt x="410451" y="565536"/>
                  <a:pt x="397751" y="573870"/>
                </a:cubicBezTo>
                <a:cubicBezTo>
                  <a:pt x="385051" y="582204"/>
                  <a:pt x="358460" y="586173"/>
                  <a:pt x="340601" y="590539"/>
                </a:cubicBezTo>
                <a:cubicBezTo>
                  <a:pt x="322742" y="594905"/>
                  <a:pt x="305675" y="590936"/>
                  <a:pt x="290594" y="600064"/>
                </a:cubicBezTo>
                <a:cubicBezTo>
                  <a:pt x="275513" y="609192"/>
                  <a:pt x="252097" y="632608"/>
                  <a:pt x="250113" y="645308"/>
                </a:cubicBezTo>
                <a:cubicBezTo>
                  <a:pt x="248129" y="658008"/>
                  <a:pt x="266385" y="667533"/>
                  <a:pt x="278688" y="676264"/>
                </a:cubicBezTo>
                <a:cubicBezTo>
                  <a:pt x="290991" y="684995"/>
                  <a:pt x="302501" y="688964"/>
                  <a:pt x="323932" y="697695"/>
                </a:cubicBezTo>
                <a:cubicBezTo>
                  <a:pt x="345363" y="706426"/>
                  <a:pt x="391798" y="712380"/>
                  <a:pt x="407276" y="728652"/>
                </a:cubicBezTo>
                <a:cubicBezTo>
                  <a:pt x="422754" y="744924"/>
                  <a:pt x="419976" y="778262"/>
                  <a:pt x="416801" y="795327"/>
                </a:cubicBezTo>
                <a:cubicBezTo>
                  <a:pt x="413626" y="812393"/>
                  <a:pt x="403307" y="825092"/>
                  <a:pt x="388226" y="831045"/>
                </a:cubicBezTo>
                <a:cubicBezTo>
                  <a:pt x="373145" y="836998"/>
                  <a:pt x="341791" y="833823"/>
                  <a:pt x="326313" y="831045"/>
                </a:cubicBezTo>
                <a:cubicBezTo>
                  <a:pt x="310835" y="828267"/>
                  <a:pt x="311629" y="820330"/>
                  <a:pt x="295357" y="814377"/>
                </a:cubicBezTo>
                <a:cubicBezTo>
                  <a:pt x="279085" y="808424"/>
                  <a:pt x="228682" y="795327"/>
                  <a:pt x="228682" y="795327"/>
                </a:cubicBezTo>
                <a:lnTo>
                  <a:pt x="157244" y="773895"/>
                </a:lnTo>
                <a:cubicBezTo>
                  <a:pt x="142560" y="769132"/>
                  <a:pt x="142957" y="777865"/>
                  <a:pt x="140576" y="766752"/>
                </a:cubicBezTo>
                <a:cubicBezTo>
                  <a:pt x="138195" y="755640"/>
                  <a:pt x="141767" y="730239"/>
                  <a:pt x="142957" y="707220"/>
                </a:cubicBezTo>
                <a:cubicBezTo>
                  <a:pt x="144147" y="684201"/>
                  <a:pt x="157641" y="644514"/>
                  <a:pt x="147719" y="628639"/>
                </a:cubicBezTo>
                <a:cubicBezTo>
                  <a:pt x="137797" y="612764"/>
                  <a:pt x="106048" y="620304"/>
                  <a:pt x="83426" y="611970"/>
                </a:cubicBezTo>
                <a:cubicBezTo>
                  <a:pt x="60804" y="603636"/>
                  <a:pt x="25879" y="594111"/>
                  <a:pt x="11988" y="578633"/>
                </a:cubicBezTo>
                <a:cubicBezTo>
                  <a:pt x="-1903" y="563155"/>
                  <a:pt x="876" y="544105"/>
                  <a:pt x="82" y="519102"/>
                </a:cubicBezTo>
                <a:cubicBezTo>
                  <a:pt x="-712" y="494099"/>
                  <a:pt x="4448" y="455601"/>
                  <a:pt x="7226" y="428614"/>
                </a:cubicBezTo>
                <a:cubicBezTo>
                  <a:pt x="10004" y="401627"/>
                  <a:pt x="12386" y="375036"/>
                  <a:pt x="16751" y="357177"/>
                </a:cubicBezTo>
                <a:cubicBezTo>
                  <a:pt x="21116" y="339318"/>
                  <a:pt x="24688" y="333364"/>
                  <a:pt x="33419" y="321458"/>
                </a:cubicBezTo>
                <a:cubicBezTo>
                  <a:pt x="42150" y="309552"/>
                  <a:pt x="56835" y="302011"/>
                  <a:pt x="69138" y="285739"/>
                </a:cubicBezTo>
                <a:cubicBezTo>
                  <a:pt x="81441" y="269467"/>
                  <a:pt x="99301" y="250814"/>
                  <a:pt x="107238" y="223827"/>
                </a:cubicBezTo>
                <a:cubicBezTo>
                  <a:pt x="115175" y="196840"/>
                  <a:pt x="110414" y="164693"/>
                  <a:pt x="112001" y="1285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5160171" y="4887516"/>
            <a:ext cx="179785" cy="319088"/>
          </a:xfrm>
          <a:custGeom>
            <a:avLst/>
            <a:gdLst>
              <a:gd name="connsiteX0" fmla="*/ 7795 w 157819"/>
              <a:gd name="connsiteY0" fmla="*/ 3737 h 425345"/>
              <a:gd name="connsiteX1" fmla="*/ 10177 w 157819"/>
              <a:gd name="connsiteY1" fmla="*/ 84699 h 425345"/>
              <a:gd name="connsiteX2" fmla="*/ 10177 w 157819"/>
              <a:gd name="connsiteY2" fmla="*/ 132324 h 425345"/>
              <a:gd name="connsiteX3" fmla="*/ 10177 w 157819"/>
              <a:gd name="connsiteY3" fmla="*/ 208524 h 425345"/>
              <a:gd name="connsiteX4" fmla="*/ 7795 w 157819"/>
              <a:gd name="connsiteY4" fmla="*/ 275199 h 425345"/>
              <a:gd name="connsiteX5" fmla="*/ 10177 w 157819"/>
              <a:gd name="connsiteY5" fmla="*/ 327587 h 425345"/>
              <a:gd name="connsiteX6" fmla="*/ 3033 w 157819"/>
              <a:gd name="connsiteY6" fmla="*/ 377593 h 425345"/>
              <a:gd name="connsiteX7" fmla="*/ 67327 w 157819"/>
              <a:gd name="connsiteY7" fmla="*/ 415693 h 425345"/>
              <a:gd name="connsiteX8" fmla="*/ 98283 w 157819"/>
              <a:gd name="connsiteY8" fmla="*/ 422837 h 425345"/>
              <a:gd name="connsiteX9" fmla="*/ 114952 w 157819"/>
              <a:gd name="connsiteY9" fmla="*/ 379974 h 425345"/>
              <a:gd name="connsiteX10" fmla="*/ 124477 w 157819"/>
              <a:gd name="connsiteY10" fmla="*/ 322824 h 425345"/>
              <a:gd name="connsiteX11" fmla="*/ 157814 w 157819"/>
              <a:gd name="connsiteY11" fmla="*/ 294249 h 425345"/>
              <a:gd name="connsiteX12" fmla="*/ 126858 w 157819"/>
              <a:gd name="connsiteY12" fmla="*/ 265674 h 425345"/>
              <a:gd name="connsiteX13" fmla="*/ 105427 w 157819"/>
              <a:gd name="connsiteY13" fmla="*/ 241862 h 425345"/>
              <a:gd name="connsiteX14" fmla="*/ 107808 w 157819"/>
              <a:gd name="connsiteY14" fmla="*/ 168043 h 425345"/>
              <a:gd name="connsiteX15" fmla="*/ 110189 w 157819"/>
              <a:gd name="connsiteY15" fmla="*/ 118037 h 425345"/>
              <a:gd name="connsiteX16" fmla="*/ 117333 w 157819"/>
              <a:gd name="connsiteY16" fmla="*/ 63268 h 425345"/>
              <a:gd name="connsiteX17" fmla="*/ 117333 w 157819"/>
              <a:gd name="connsiteY17" fmla="*/ 10880 h 425345"/>
              <a:gd name="connsiteX18" fmla="*/ 107808 w 157819"/>
              <a:gd name="connsiteY18" fmla="*/ 13262 h 425345"/>
              <a:gd name="connsiteX19" fmla="*/ 7795 w 157819"/>
              <a:gd name="connsiteY19" fmla="*/ 3737 h 4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819" h="425345">
                <a:moveTo>
                  <a:pt x="7795" y="3737"/>
                </a:moveTo>
                <a:cubicBezTo>
                  <a:pt x="-8477" y="15643"/>
                  <a:pt x="9780" y="63268"/>
                  <a:pt x="10177" y="84699"/>
                </a:cubicBezTo>
                <a:cubicBezTo>
                  <a:pt x="10574" y="106130"/>
                  <a:pt x="10177" y="132324"/>
                  <a:pt x="10177" y="132324"/>
                </a:cubicBezTo>
                <a:cubicBezTo>
                  <a:pt x="10177" y="152961"/>
                  <a:pt x="10574" y="184712"/>
                  <a:pt x="10177" y="208524"/>
                </a:cubicBezTo>
                <a:cubicBezTo>
                  <a:pt x="9780" y="232337"/>
                  <a:pt x="7795" y="255355"/>
                  <a:pt x="7795" y="275199"/>
                </a:cubicBezTo>
                <a:cubicBezTo>
                  <a:pt x="7795" y="295043"/>
                  <a:pt x="10971" y="310521"/>
                  <a:pt x="10177" y="327587"/>
                </a:cubicBezTo>
                <a:cubicBezTo>
                  <a:pt x="9383" y="344653"/>
                  <a:pt x="-6492" y="362909"/>
                  <a:pt x="3033" y="377593"/>
                </a:cubicBezTo>
                <a:cubicBezTo>
                  <a:pt x="12558" y="392277"/>
                  <a:pt x="51452" y="408152"/>
                  <a:pt x="67327" y="415693"/>
                </a:cubicBezTo>
                <a:cubicBezTo>
                  <a:pt x="83202" y="423234"/>
                  <a:pt x="90346" y="428790"/>
                  <a:pt x="98283" y="422837"/>
                </a:cubicBezTo>
                <a:cubicBezTo>
                  <a:pt x="106220" y="416884"/>
                  <a:pt x="110586" y="396643"/>
                  <a:pt x="114952" y="379974"/>
                </a:cubicBezTo>
                <a:cubicBezTo>
                  <a:pt x="119318" y="363305"/>
                  <a:pt x="117333" y="337111"/>
                  <a:pt x="124477" y="322824"/>
                </a:cubicBezTo>
                <a:cubicBezTo>
                  <a:pt x="131621" y="308537"/>
                  <a:pt x="157417" y="303774"/>
                  <a:pt x="157814" y="294249"/>
                </a:cubicBezTo>
                <a:cubicBezTo>
                  <a:pt x="158211" y="284724"/>
                  <a:pt x="135589" y="274405"/>
                  <a:pt x="126858" y="265674"/>
                </a:cubicBezTo>
                <a:cubicBezTo>
                  <a:pt x="118127" y="256943"/>
                  <a:pt x="108602" y="258134"/>
                  <a:pt x="105427" y="241862"/>
                </a:cubicBezTo>
                <a:cubicBezTo>
                  <a:pt x="102252" y="225590"/>
                  <a:pt x="107014" y="188680"/>
                  <a:pt x="107808" y="168043"/>
                </a:cubicBezTo>
                <a:cubicBezTo>
                  <a:pt x="108602" y="147406"/>
                  <a:pt x="108602" y="135499"/>
                  <a:pt x="110189" y="118037"/>
                </a:cubicBezTo>
                <a:cubicBezTo>
                  <a:pt x="111776" y="100575"/>
                  <a:pt x="116142" y="81127"/>
                  <a:pt x="117333" y="63268"/>
                </a:cubicBezTo>
                <a:cubicBezTo>
                  <a:pt x="118524" y="45409"/>
                  <a:pt x="118920" y="19214"/>
                  <a:pt x="117333" y="10880"/>
                </a:cubicBezTo>
                <a:cubicBezTo>
                  <a:pt x="115746" y="2546"/>
                  <a:pt x="119317" y="14452"/>
                  <a:pt x="107808" y="13262"/>
                </a:cubicBezTo>
                <a:cubicBezTo>
                  <a:pt x="96299" y="12072"/>
                  <a:pt x="24067" y="-8169"/>
                  <a:pt x="7795" y="373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7274720" y="4929190"/>
            <a:ext cx="117872" cy="313135"/>
          </a:xfrm>
          <a:custGeom>
            <a:avLst/>
            <a:gdLst>
              <a:gd name="connsiteX0" fmla="*/ 9789 w 157440"/>
              <a:gd name="connsiteY0" fmla="*/ 28928 h 417939"/>
              <a:gd name="connsiteX1" fmla="*/ 12170 w 157440"/>
              <a:gd name="connsiteY1" fmla="*/ 117034 h 417939"/>
              <a:gd name="connsiteX2" fmla="*/ 7408 w 157440"/>
              <a:gd name="connsiteY2" fmla="*/ 195616 h 417939"/>
              <a:gd name="connsiteX3" fmla="*/ 7408 w 157440"/>
              <a:gd name="connsiteY3" fmla="*/ 252766 h 417939"/>
              <a:gd name="connsiteX4" fmla="*/ 7408 w 157440"/>
              <a:gd name="connsiteY4" fmla="*/ 319441 h 417939"/>
              <a:gd name="connsiteX5" fmla="*/ 7408 w 157440"/>
              <a:gd name="connsiteY5" fmla="*/ 364684 h 417939"/>
              <a:gd name="connsiteX6" fmla="*/ 107420 w 157440"/>
              <a:gd name="connsiteY6" fmla="*/ 417072 h 417939"/>
              <a:gd name="connsiteX7" fmla="*/ 112183 w 157440"/>
              <a:gd name="connsiteY7" fmla="*/ 319441 h 417939"/>
              <a:gd name="connsiteX8" fmla="*/ 157427 w 157440"/>
              <a:gd name="connsiteY8" fmla="*/ 298009 h 417939"/>
              <a:gd name="connsiteX9" fmla="*/ 116945 w 157440"/>
              <a:gd name="connsiteY9" fmla="*/ 248003 h 417939"/>
              <a:gd name="connsiteX10" fmla="*/ 116945 w 157440"/>
              <a:gd name="connsiteY10" fmla="*/ 17022 h 417939"/>
              <a:gd name="connsiteX11" fmla="*/ 9789 w 157440"/>
              <a:gd name="connsiteY11" fmla="*/ 28928 h 41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440" h="417939">
                <a:moveTo>
                  <a:pt x="9789" y="28928"/>
                </a:moveTo>
                <a:cubicBezTo>
                  <a:pt x="-7673" y="45597"/>
                  <a:pt x="12567" y="89253"/>
                  <a:pt x="12170" y="117034"/>
                </a:cubicBezTo>
                <a:cubicBezTo>
                  <a:pt x="11773" y="144815"/>
                  <a:pt x="8202" y="172994"/>
                  <a:pt x="7408" y="195616"/>
                </a:cubicBezTo>
                <a:cubicBezTo>
                  <a:pt x="6614" y="218238"/>
                  <a:pt x="7408" y="252766"/>
                  <a:pt x="7408" y="252766"/>
                </a:cubicBezTo>
                <a:lnTo>
                  <a:pt x="7408" y="319441"/>
                </a:lnTo>
                <a:cubicBezTo>
                  <a:pt x="7408" y="338094"/>
                  <a:pt x="-9261" y="348412"/>
                  <a:pt x="7408" y="364684"/>
                </a:cubicBezTo>
                <a:cubicBezTo>
                  <a:pt x="24077" y="380956"/>
                  <a:pt x="89958" y="424612"/>
                  <a:pt x="107420" y="417072"/>
                </a:cubicBezTo>
                <a:cubicBezTo>
                  <a:pt x="124882" y="409532"/>
                  <a:pt x="103849" y="339285"/>
                  <a:pt x="112183" y="319441"/>
                </a:cubicBezTo>
                <a:cubicBezTo>
                  <a:pt x="120517" y="299597"/>
                  <a:pt x="156633" y="309915"/>
                  <a:pt x="157427" y="298009"/>
                </a:cubicBezTo>
                <a:cubicBezTo>
                  <a:pt x="158221" y="286103"/>
                  <a:pt x="123692" y="294834"/>
                  <a:pt x="116945" y="248003"/>
                </a:cubicBezTo>
                <a:cubicBezTo>
                  <a:pt x="110198" y="201172"/>
                  <a:pt x="135598" y="53931"/>
                  <a:pt x="116945" y="17022"/>
                </a:cubicBezTo>
                <a:cubicBezTo>
                  <a:pt x="98292" y="-19887"/>
                  <a:pt x="27251" y="12259"/>
                  <a:pt x="9789" y="2892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7346159" y="4916093"/>
            <a:ext cx="317897" cy="601265"/>
          </a:xfrm>
          <a:custGeom>
            <a:avLst/>
            <a:gdLst>
              <a:gd name="connsiteX0" fmla="*/ 104883 w 423830"/>
              <a:gd name="connsiteY0" fmla="*/ 38261 h 800805"/>
              <a:gd name="connsiteX1" fmla="*/ 102502 w 423830"/>
              <a:gd name="connsiteY1" fmla="*/ 269243 h 800805"/>
              <a:gd name="connsiteX2" fmla="*/ 57258 w 423830"/>
              <a:gd name="connsiteY2" fmla="*/ 297818 h 800805"/>
              <a:gd name="connsiteX3" fmla="*/ 16777 w 423830"/>
              <a:gd name="connsiteY3" fmla="*/ 335918 h 800805"/>
              <a:gd name="connsiteX4" fmla="*/ 14396 w 423830"/>
              <a:gd name="connsiteY4" fmla="*/ 393068 h 800805"/>
              <a:gd name="connsiteX5" fmla="*/ 12014 w 423830"/>
              <a:gd name="connsiteY5" fmla="*/ 445455 h 800805"/>
              <a:gd name="connsiteX6" fmla="*/ 9633 w 423830"/>
              <a:gd name="connsiteY6" fmla="*/ 569280 h 800805"/>
              <a:gd name="connsiteX7" fmla="*/ 147746 w 423830"/>
              <a:gd name="connsiteY7" fmla="*/ 616905 h 800805"/>
              <a:gd name="connsiteX8" fmla="*/ 133458 w 423830"/>
              <a:gd name="connsiteY8" fmla="*/ 745493 h 800805"/>
              <a:gd name="connsiteX9" fmla="*/ 314433 w 423830"/>
              <a:gd name="connsiteY9" fmla="*/ 797880 h 800805"/>
              <a:gd name="connsiteX10" fmla="*/ 388252 w 423830"/>
              <a:gd name="connsiteY10" fmla="*/ 790736 h 800805"/>
              <a:gd name="connsiteX11" fmla="*/ 419208 w 423830"/>
              <a:gd name="connsiteY11" fmla="*/ 762161 h 800805"/>
              <a:gd name="connsiteX12" fmla="*/ 416827 w 423830"/>
              <a:gd name="connsiteY12" fmla="*/ 659768 h 800805"/>
              <a:gd name="connsiteX13" fmla="*/ 354914 w 423830"/>
              <a:gd name="connsiteY13" fmla="*/ 685961 h 800805"/>
              <a:gd name="connsiteX14" fmla="*/ 238233 w 423830"/>
              <a:gd name="connsiteY14" fmla="*/ 645480 h 800805"/>
              <a:gd name="connsiteX15" fmla="*/ 235852 w 423830"/>
              <a:gd name="connsiteY15" fmla="*/ 526418 h 800805"/>
              <a:gd name="connsiteX16" fmla="*/ 116789 w 423830"/>
              <a:gd name="connsiteY16" fmla="*/ 457361 h 800805"/>
              <a:gd name="connsiteX17" fmla="*/ 116789 w 423830"/>
              <a:gd name="connsiteY17" fmla="*/ 416880 h 800805"/>
              <a:gd name="connsiteX18" fmla="*/ 212039 w 423830"/>
              <a:gd name="connsiteY18" fmla="*/ 376399 h 800805"/>
              <a:gd name="connsiteX19" fmla="*/ 209658 w 423830"/>
              <a:gd name="connsiteY19" fmla="*/ 33499 h 800805"/>
              <a:gd name="connsiteX20" fmla="*/ 104883 w 423830"/>
              <a:gd name="connsiteY20" fmla="*/ 38261 h 8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830" h="800805">
                <a:moveTo>
                  <a:pt x="104883" y="38261"/>
                </a:moveTo>
                <a:cubicBezTo>
                  <a:pt x="87024" y="77552"/>
                  <a:pt x="110439" y="225984"/>
                  <a:pt x="102502" y="269243"/>
                </a:cubicBezTo>
                <a:cubicBezTo>
                  <a:pt x="94565" y="312502"/>
                  <a:pt x="71545" y="286706"/>
                  <a:pt x="57258" y="297818"/>
                </a:cubicBezTo>
                <a:cubicBezTo>
                  <a:pt x="42970" y="308931"/>
                  <a:pt x="23921" y="320043"/>
                  <a:pt x="16777" y="335918"/>
                </a:cubicBezTo>
                <a:cubicBezTo>
                  <a:pt x="9633" y="351793"/>
                  <a:pt x="15190" y="374812"/>
                  <a:pt x="14396" y="393068"/>
                </a:cubicBezTo>
                <a:cubicBezTo>
                  <a:pt x="13602" y="411324"/>
                  <a:pt x="12808" y="416086"/>
                  <a:pt x="12014" y="445455"/>
                </a:cubicBezTo>
                <a:cubicBezTo>
                  <a:pt x="11220" y="474824"/>
                  <a:pt x="-12989" y="540705"/>
                  <a:pt x="9633" y="569280"/>
                </a:cubicBezTo>
                <a:cubicBezTo>
                  <a:pt x="32255" y="597855"/>
                  <a:pt x="127109" y="587536"/>
                  <a:pt x="147746" y="616905"/>
                </a:cubicBezTo>
                <a:cubicBezTo>
                  <a:pt x="168383" y="646274"/>
                  <a:pt x="105677" y="715331"/>
                  <a:pt x="133458" y="745493"/>
                </a:cubicBezTo>
                <a:cubicBezTo>
                  <a:pt x="161239" y="775655"/>
                  <a:pt x="271968" y="790340"/>
                  <a:pt x="314433" y="797880"/>
                </a:cubicBezTo>
                <a:cubicBezTo>
                  <a:pt x="356898" y="805420"/>
                  <a:pt x="370790" y="796689"/>
                  <a:pt x="388252" y="790736"/>
                </a:cubicBezTo>
                <a:cubicBezTo>
                  <a:pt x="405715" y="784783"/>
                  <a:pt x="414446" y="783989"/>
                  <a:pt x="419208" y="762161"/>
                </a:cubicBezTo>
                <a:cubicBezTo>
                  <a:pt x="423970" y="740333"/>
                  <a:pt x="427543" y="672468"/>
                  <a:pt x="416827" y="659768"/>
                </a:cubicBezTo>
                <a:cubicBezTo>
                  <a:pt x="406111" y="647068"/>
                  <a:pt x="384680" y="688342"/>
                  <a:pt x="354914" y="685961"/>
                </a:cubicBezTo>
                <a:cubicBezTo>
                  <a:pt x="325148" y="683580"/>
                  <a:pt x="258077" y="672071"/>
                  <a:pt x="238233" y="645480"/>
                </a:cubicBezTo>
                <a:cubicBezTo>
                  <a:pt x="218389" y="618889"/>
                  <a:pt x="256093" y="557771"/>
                  <a:pt x="235852" y="526418"/>
                </a:cubicBezTo>
                <a:cubicBezTo>
                  <a:pt x="215611" y="495065"/>
                  <a:pt x="136633" y="475617"/>
                  <a:pt x="116789" y="457361"/>
                </a:cubicBezTo>
                <a:cubicBezTo>
                  <a:pt x="96945" y="439105"/>
                  <a:pt x="100914" y="430374"/>
                  <a:pt x="116789" y="416880"/>
                </a:cubicBezTo>
                <a:cubicBezTo>
                  <a:pt x="132664" y="403386"/>
                  <a:pt x="196561" y="440296"/>
                  <a:pt x="212039" y="376399"/>
                </a:cubicBezTo>
                <a:cubicBezTo>
                  <a:pt x="227517" y="312502"/>
                  <a:pt x="227914" y="88268"/>
                  <a:pt x="209658" y="33499"/>
                </a:cubicBezTo>
                <a:cubicBezTo>
                  <a:pt x="191402" y="-21270"/>
                  <a:pt x="122742" y="-1030"/>
                  <a:pt x="104883" y="3826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7496176" y="4906566"/>
            <a:ext cx="159544" cy="476250"/>
          </a:xfrm>
          <a:custGeom>
            <a:avLst/>
            <a:gdLst>
              <a:gd name="connsiteX0" fmla="*/ 81282 w 212511"/>
              <a:gd name="connsiteY0" fmla="*/ 49416 h 635287"/>
              <a:gd name="connsiteX1" fmla="*/ 200344 w 212511"/>
              <a:gd name="connsiteY1" fmla="*/ 51797 h 635287"/>
              <a:gd name="connsiteX2" fmla="*/ 190819 w 212511"/>
              <a:gd name="connsiteY2" fmla="*/ 578054 h 635287"/>
              <a:gd name="connsiteX3" fmla="*/ 43182 w 212511"/>
              <a:gd name="connsiteY3" fmla="*/ 618535 h 635287"/>
              <a:gd name="connsiteX4" fmla="*/ 52707 w 212511"/>
              <a:gd name="connsiteY4" fmla="*/ 554241 h 635287"/>
              <a:gd name="connsiteX5" fmla="*/ 319 w 212511"/>
              <a:gd name="connsiteY5" fmla="*/ 499472 h 635287"/>
              <a:gd name="connsiteX6" fmla="*/ 81282 w 212511"/>
              <a:gd name="connsiteY6" fmla="*/ 466135 h 635287"/>
              <a:gd name="connsiteX7" fmla="*/ 86044 w 212511"/>
              <a:gd name="connsiteY7" fmla="*/ 316116 h 635287"/>
              <a:gd name="connsiteX8" fmla="*/ 81282 w 212511"/>
              <a:gd name="connsiteY8" fmla="*/ 49416 h 6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11" h="635287">
                <a:moveTo>
                  <a:pt x="81282" y="49416"/>
                </a:moveTo>
                <a:cubicBezTo>
                  <a:pt x="100332" y="5363"/>
                  <a:pt x="182088" y="-36309"/>
                  <a:pt x="200344" y="51797"/>
                </a:cubicBezTo>
                <a:cubicBezTo>
                  <a:pt x="218600" y="139903"/>
                  <a:pt x="217013" y="483598"/>
                  <a:pt x="190819" y="578054"/>
                </a:cubicBezTo>
                <a:cubicBezTo>
                  <a:pt x="164625" y="672510"/>
                  <a:pt x="66201" y="622504"/>
                  <a:pt x="43182" y="618535"/>
                </a:cubicBezTo>
                <a:cubicBezTo>
                  <a:pt x="20163" y="614566"/>
                  <a:pt x="59851" y="574085"/>
                  <a:pt x="52707" y="554241"/>
                </a:cubicBezTo>
                <a:cubicBezTo>
                  <a:pt x="45563" y="534397"/>
                  <a:pt x="-4444" y="514156"/>
                  <a:pt x="319" y="499472"/>
                </a:cubicBezTo>
                <a:cubicBezTo>
                  <a:pt x="5082" y="484788"/>
                  <a:pt x="66995" y="496694"/>
                  <a:pt x="81282" y="466135"/>
                </a:cubicBezTo>
                <a:cubicBezTo>
                  <a:pt x="95569" y="435576"/>
                  <a:pt x="85647" y="383188"/>
                  <a:pt x="86044" y="316116"/>
                </a:cubicBezTo>
                <a:cubicBezTo>
                  <a:pt x="86441" y="249044"/>
                  <a:pt x="62232" y="93469"/>
                  <a:pt x="81282" y="49416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2982517" y="4900613"/>
            <a:ext cx="328613" cy="601266"/>
          </a:xfrm>
          <a:custGeom>
            <a:avLst/>
            <a:gdLst>
              <a:gd name="connsiteX0" fmla="*/ 117315 w 437211"/>
              <a:gd name="connsiteY0" fmla="*/ 19418 h 802461"/>
              <a:gd name="connsiteX1" fmla="*/ 207802 w 437211"/>
              <a:gd name="connsiteY1" fmla="*/ 21799 h 802461"/>
              <a:gd name="connsiteX2" fmla="*/ 224471 w 437211"/>
              <a:gd name="connsiteY2" fmla="*/ 55137 h 802461"/>
              <a:gd name="connsiteX3" fmla="*/ 222090 w 437211"/>
              <a:gd name="connsiteY3" fmla="*/ 128956 h 802461"/>
              <a:gd name="connsiteX4" fmla="*/ 222090 w 437211"/>
              <a:gd name="connsiteY4" fmla="*/ 200393 h 802461"/>
              <a:gd name="connsiteX5" fmla="*/ 212565 w 437211"/>
              <a:gd name="connsiteY5" fmla="*/ 333743 h 802461"/>
              <a:gd name="connsiteX6" fmla="*/ 212565 w 437211"/>
              <a:gd name="connsiteY6" fmla="*/ 398037 h 802461"/>
              <a:gd name="connsiteX7" fmla="*/ 167321 w 437211"/>
              <a:gd name="connsiteY7" fmla="*/ 417087 h 802461"/>
              <a:gd name="connsiteX8" fmla="*/ 117315 w 437211"/>
              <a:gd name="connsiteY8" fmla="*/ 455187 h 802461"/>
              <a:gd name="connsiteX9" fmla="*/ 126840 w 437211"/>
              <a:gd name="connsiteY9" fmla="*/ 488524 h 802461"/>
              <a:gd name="connsiteX10" fmla="*/ 203040 w 437211"/>
              <a:gd name="connsiteY10" fmla="*/ 517099 h 802461"/>
              <a:gd name="connsiteX11" fmla="*/ 281621 w 437211"/>
              <a:gd name="connsiteY11" fmla="*/ 495668 h 802461"/>
              <a:gd name="connsiteX12" fmla="*/ 317340 w 437211"/>
              <a:gd name="connsiteY12" fmla="*/ 428993 h 802461"/>
              <a:gd name="connsiteX13" fmla="*/ 312577 w 437211"/>
              <a:gd name="connsiteY13" fmla="*/ 326599 h 802461"/>
              <a:gd name="connsiteX14" fmla="*/ 314958 w 437211"/>
              <a:gd name="connsiteY14" fmla="*/ 171818 h 802461"/>
              <a:gd name="connsiteX15" fmla="*/ 314958 w 437211"/>
              <a:gd name="connsiteY15" fmla="*/ 19418 h 802461"/>
              <a:gd name="connsiteX16" fmla="*/ 429258 w 437211"/>
              <a:gd name="connsiteY16" fmla="*/ 17037 h 802461"/>
              <a:gd name="connsiteX17" fmla="*/ 426877 w 437211"/>
              <a:gd name="connsiteY17" fmla="*/ 126574 h 802461"/>
              <a:gd name="connsiteX18" fmla="*/ 422115 w 437211"/>
              <a:gd name="connsiteY18" fmla="*/ 224206 h 802461"/>
              <a:gd name="connsiteX19" fmla="*/ 424496 w 437211"/>
              <a:gd name="connsiteY19" fmla="*/ 593299 h 802461"/>
              <a:gd name="connsiteX20" fmla="*/ 267333 w 437211"/>
              <a:gd name="connsiteY20" fmla="*/ 643306 h 802461"/>
              <a:gd name="connsiteX21" fmla="*/ 262571 w 437211"/>
              <a:gd name="connsiteY21" fmla="*/ 679024 h 802461"/>
              <a:gd name="connsiteX22" fmla="*/ 336390 w 437211"/>
              <a:gd name="connsiteY22" fmla="*/ 707599 h 802461"/>
              <a:gd name="connsiteX23" fmla="*/ 398302 w 437211"/>
              <a:gd name="connsiteY23" fmla="*/ 726649 h 802461"/>
              <a:gd name="connsiteX24" fmla="*/ 319721 w 437211"/>
              <a:gd name="connsiteY24" fmla="*/ 788562 h 802461"/>
              <a:gd name="connsiteX25" fmla="*/ 245902 w 437211"/>
              <a:gd name="connsiteY25" fmla="*/ 786181 h 802461"/>
              <a:gd name="connsiteX26" fmla="*/ 143508 w 437211"/>
              <a:gd name="connsiteY26" fmla="*/ 793324 h 802461"/>
              <a:gd name="connsiteX27" fmla="*/ 150652 w 437211"/>
              <a:gd name="connsiteY27" fmla="*/ 643306 h 802461"/>
              <a:gd name="connsiteX28" fmla="*/ 36352 w 437211"/>
              <a:gd name="connsiteY28" fmla="*/ 609968 h 802461"/>
              <a:gd name="connsiteX29" fmla="*/ 7777 w 437211"/>
              <a:gd name="connsiteY29" fmla="*/ 593299 h 802461"/>
              <a:gd name="connsiteX30" fmla="*/ 10158 w 437211"/>
              <a:gd name="connsiteY30" fmla="*/ 343268 h 802461"/>
              <a:gd name="connsiteX31" fmla="*/ 119696 w 437211"/>
              <a:gd name="connsiteY31" fmla="*/ 274212 h 802461"/>
              <a:gd name="connsiteX32" fmla="*/ 117315 w 437211"/>
              <a:gd name="connsiteY32" fmla="*/ 19418 h 80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7211" h="802461">
                <a:moveTo>
                  <a:pt x="117315" y="19418"/>
                </a:moveTo>
                <a:cubicBezTo>
                  <a:pt x="131999" y="-22651"/>
                  <a:pt x="189943" y="15846"/>
                  <a:pt x="207802" y="21799"/>
                </a:cubicBezTo>
                <a:cubicBezTo>
                  <a:pt x="225661" y="27752"/>
                  <a:pt x="222090" y="37278"/>
                  <a:pt x="224471" y="55137"/>
                </a:cubicBezTo>
                <a:cubicBezTo>
                  <a:pt x="226852" y="72997"/>
                  <a:pt x="222487" y="104747"/>
                  <a:pt x="222090" y="128956"/>
                </a:cubicBezTo>
                <a:cubicBezTo>
                  <a:pt x="221693" y="153165"/>
                  <a:pt x="223677" y="166262"/>
                  <a:pt x="222090" y="200393"/>
                </a:cubicBezTo>
                <a:cubicBezTo>
                  <a:pt x="220503" y="234524"/>
                  <a:pt x="214152" y="300802"/>
                  <a:pt x="212565" y="333743"/>
                </a:cubicBezTo>
                <a:cubicBezTo>
                  <a:pt x="210978" y="366684"/>
                  <a:pt x="220106" y="384146"/>
                  <a:pt x="212565" y="398037"/>
                </a:cubicBezTo>
                <a:cubicBezTo>
                  <a:pt x="205024" y="411928"/>
                  <a:pt x="183196" y="407562"/>
                  <a:pt x="167321" y="417087"/>
                </a:cubicBezTo>
                <a:cubicBezTo>
                  <a:pt x="151446" y="426612"/>
                  <a:pt x="124062" y="443281"/>
                  <a:pt x="117315" y="455187"/>
                </a:cubicBezTo>
                <a:cubicBezTo>
                  <a:pt x="110568" y="467093"/>
                  <a:pt x="112553" y="478205"/>
                  <a:pt x="126840" y="488524"/>
                </a:cubicBezTo>
                <a:cubicBezTo>
                  <a:pt x="141127" y="498843"/>
                  <a:pt x="177243" y="515908"/>
                  <a:pt x="203040" y="517099"/>
                </a:cubicBezTo>
                <a:cubicBezTo>
                  <a:pt x="228837" y="518290"/>
                  <a:pt x="262571" y="510352"/>
                  <a:pt x="281621" y="495668"/>
                </a:cubicBezTo>
                <a:cubicBezTo>
                  <a:pt x="300671" y="480984"/>
                  <a:pt x="312181" y="457171"/>
                  <a:pt x="317340" y="428993"/>
                </a:cubicBezTo>
                <a:cubicBezTo>
                  <a:pt x="322499" y="400815"/>
                  <a:pt x="312974" y="369461"/>
                  <a:pt x="312577" y="326599"/>
                </a:cubicBezTo>
                <a:cubicBezTo>
                  <a:pt x="312180" y="283737"/>
                  <a:pt x="314561" y="223015"/>
                  <a:pt x="314958" y="171818"/>
                </a:cubicBezTo>
                <a:cubicBezTo>
                  <a:pt x="315355" y="120621"/>
                  <a:pt x="295908" y="45215"/>
                  <a:pt x="314958" y="19418"/>
                </a:cubicBezTo>
                <a:cubicBezTo>
                  <a:pt x="334008" y="-6379"/>
                  <a:pt x="410605" y="-822"/>
                  <a:pt x="429258" y="17037"/>
                </a:cubicBezTo>
                <a:cubicBezTo>
                  <a:pt x="447911" y="34896"/>
                  <a:pt x="428067" y="92046"/>
                  <a:pt x="426877" y="126574"/>
                </a:cubicBezTo>
                <a:cubicBezTo>
                  <a:pt x="425687" y="161102"/>
                  <a:pt x="422512" y="146419"/>
                  <a:pt x="422115" y="224206"/>
                </a:cubicBezTo>
                <a:cubicBezTo>
                  <a:pt x="421718" y="301993"/>
                  <a:pt x="450293" y="523449"/>
                  <a:pt x="424496" y="593299"/>
                </a:cubicBezTo>
                <a:cubicBezTo>
                  <a:pt x="398699" y="663149"/>
                  <a:pt x="294321" y="629019"/>
                  <a:pt x="267333" y="643306"/>
                </a:cubicBezTo>
                <a:cubicBezTo>
                  <a:pt x="240346" y="657594"/>
                  <a:pt x="251061" y="668308"/>
                  <a:pt x="262571" y="679024"/>
                </a:cubicBezTo>
                <a:cubicBezTo>
                  <a:pt x="274081" y="689740"/>
                  <a:pt x="313768" y="699662"/>
                  <a:pt x="336390" y="707599"/>
                </a:cubicBezTo>
                <a:cubicBezTo>
                  <a:pt x="359012" y="715536"/>
                  <a:pt x="401080" y="713155"/>
                  <a:pt x="398302" y="726649"/>
                </a:cubicBezTo>
                <a:cubicBezTo>
                  <a:pt x="395524" y="740143"/>
                  <a:pt x="345121" y="778640"/>
                  <a:pt x="319721" y="788562"/>
                </a:cubicBezTo>
                <a:cubicBezTo>
                  <a:pt x="294321" y="798484"/>
                  <a:pt x="275271" y="785387"/>
                  <a:pt x="245902" y="786181"/>
                </a:cubicBezTo>
                <a:cubicBezTo>
                  <a:pt x="216533" y="786975"/>
                  <a:pt x="159383" y="817137"/>
                  <a:pt x="143508" y="793324"/>
                </a:cubicBezTo>
                <a:cubicBezTo>
                  <a:pt x="127633" y="769512"/>
                  <a:pt x="168511" y="673865"/>
                  <a:pt x="150652" y="643306"/>
                </a:cubicBezTo>
                <a:cubicBezTo>
                  <a:pt x="132793" y="612747"/>
                  <a:pt x="60164" y="618302"/>
                  <a:pt x="36352" y="609968"/>
                </a:cubicBezTo>
                <a:cubicBezTo>
                  <a:pt x="12540" y="601634"/>
                  <a:pt x="12143" y="637749"/>
                  <a:pt x="7777" y="593299"/>
                </a:cubicBezTo>
                <a:cubicBezTo>
                  <a:pt x="3411" y="548849"/>
                  <a:pt x="-8495" y="396449"/>
                  <a:pt x="10158" y="343268"/>
                </a:cubicBezTo>
                <a:cubicBezTo>
                  <a:pt x="28811" y="290087"/>
                  <a:pt x="102630" y="328981"/>
                  <a:pt x="119696" y="274212"/>
                </a:cubicBezTo>
                <a:cubicBezTo>
                  <a:pt x="136762" y="219443"/>
                  <a:pt x="102631" y="61487"/>
                  <a:pt x="117315" y="1941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360" name="Volný tvar 15359"/>
          <p:cNvSpPr/>
          <p:nvPr/>
        </p:nvSpPr>
        <p:spPr>
          <a:xfrm>
            <a:off x="2902746" y="4889899"/>
            <a:ext cx="130969" cy="344090"/>
          </a:xfrm>
          <a:custGeom>
            <a:avLst/>
            <a:gdLst>
              <a:gd name="connsiteX0" fmla="*/ 9832 w 174367"/>
              <a:gd name="connsiteY0" fmla="*/ 31128 h 459440"/>
              <a:gd name="connsiteX1" fmla="*/ 7451 w 174367"/>
              <a:gd name="connsiteY1" fmla="*/ 207340 h 459440"/>
              <a:gd name="connsiteX2" fmla="*/ 9832 w 174367"/>
              <a:gd name="connsiteY2" fmla="*/ 321640 h 459440"/>
              <a:gd name="connsiteX3" fmla="*/ 14595 w 174367"/>
              <a:gd name="connsiteY3" fmla="*/ 416890 h 459440"/>
              <a:gd name="connsiteX4" fmla="*/ 102701 w 174367"/>
              <a:gd name="connsiteY4" fmla="*/ 457372 h 459440"/>
              <a:gd name="connsiteX5" fmla="*/ 109845 w 174367"/>
              <a:gd name="connsiteY5" fmla="*/ 357359 h 459440"/>
              <a:gd name="connsiteX6" fmla="*/ 174138 w 174367"/>
              <a:gd name="connsiteY6" fmla="*/ 312115 h 459440"/>
              <a:gd name="connsiteX7" fmla="*/ 131276 w 174367"/>
              <a:gd name="connsiteY7" fmla="*/ 278778 h 459440"/>
              <a:gd name="connsiteX8" fmla="*/ 131276 w 174367"/>
              <a:gd name="connsiteY8" fmla="*/ 23984 h 459440"/>
              <a:gd name="connsiteX9" fmla="*/ 9832 w 174367"/>
              <a:gd name="connsiteY9" fmla="*/ 31128 h 45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367" h="459440">
                <a:moveTo>
                  <a:pt x="9832" y="31128"/>
                </a:moveTo>
                <a:cubicBezTo>
                  <a:pt x="-10805" y="61687"/>
                  <a:pt x="7451" y="158921"/>
                  <a:pt x="7451" y="207340"/>
                </a:cubicBezTo>
                <a:cubicBezTo>
                  <a:pt x="7451" y="255759"/>
                  <a:pt x="8641" y="286715"/>
                  <a:pt x="9832" y="321640"/>
                </a:cubicBezTo>
                <a:cubicBezTo>
                  <a:pt x="11023" y="356565"/>
                  <a:pt x="-883" y="394268"/>
                  <a:pt x="14595" y="416890"/>
                </a:cubicBezTo>
                <a:cubicBezTo>
                  <a:pt x="30073" y="439512"/>
                  <a:pt x="86826" y="467294"/>
                  <a:pt x="102701" y="457372"/>
                </a:cubicBezTo>
                <a:cubicBezTo>
                  <a:pt x="118576" y="447450"/>
                  <a:pt x="97939" y="381568"/>
                  <a:pt x="109845" y="357359"/>
                </a:cubicBezTo>
                <a:cubicBezTo>
                  <a:pt x="121751" y="333150"/>
                  <a:pt x="170566" y="325212"/>
                  <a:pt x="174138" y="312115"/>
                </a:cubicBezTo>
                <a:cubicBezTo>
                  <a:pt x="177710" y="299018"/>
                  <a:pt x="138420" y="326800"/>
                  <a:pt x="131276" y="278778"/>
                </a:cubicBezTo>
                <a:cubicBezTo>
                  <a:pt x="124132" y="230756"/>
                  <a:pt x="153501" y="64862"/>
                  <a:pt x="131276" y="23984"/>
                </a:cubicBezTo>
                <a:cubicBezTo>
                  <a:pt x="109051" y="-16894"/>
                  <a:pt x="30469" y="569"/>
                  <a:pt x="9832" y="31128"/>
                </a:cubicBezTo>
                <a:close/>
              </a:path>
            </a:pathLst>
          </a:custGeom>
          <a:solidFill>
            <a:srgbClr val="FB73E1"/>
          </a:solidFill>
          <a:ln>
            <a:solidFill>
              <a:srgbClr val="FB7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79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1681163" y="485775"/>
            <a:ext cx="9144000" cy="623888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600">
                <a:cs typeface="Arial" panose="020B0604020202020204" pitchFamily="34" charset="0"/>
              </a:rPr>
              <a:t/>
            </a:r>
            <a:br>
              <a:rPr lang="cs-CZ" altLang="cs-CZ" sz="2600">
                <a:cs typeface="Arial" panose="020B0604020202020204" pitchFamily="34" charset="0"/>
              </a:rPr>
            </a:br>
            <a:r>
              <a:rPr lang="cs-CZ" altLang="cs-CZ" sz="2600">
                <a:cs typeface="Arial" panose="020B0604020202020204" pitchFamily="34" charset="0"/>
              </a:rPr>
              <a:t>Koevoluce v parazito-hostitelském systému</a:t>
            </a:r>
            <a:r>
              <a:rPr lang="cs-CZ" altLang="cs-CZ" sz="3200">
                <a:cs typeface="Arial" panose="020B0604020202020204" pitchFamily="34" charset="0"/>
              </a:rPr>
              <a:t/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3200">
                <a:cs typeface="Arial" panose="020B0604020202020204" pitchFamily="34" charset="0"/>
              </a:rPr>
              <a:t/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3200"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7763" name="Picture 5" descr="Obr3_Evoluce H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757238"/>
            <a:ext cx="503555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319213"/>
            <a:ext cx="12080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9" descr="D:\Data\Andrea\Untitled-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649288"/>
            <a:ext cx="8890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57"/>
          <p:cNvSpPr txBox="1">
            <a:spLocks noChangeArrowheads="1"/>
          </p:cNvSpPr>
          <p:nvPr/>
        </p:nvSpPr>
        <p:spPr bwMode="auto">
          <a:xfrm>
            <a:off x="1681164" y="6021389"/>
            <a:ext cx="33353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graphicFrame>
        <p:nvGraphicFramePr>
          <p:cNvPr id="117767" name="Object 9"/>
          <p:cNvGraphicFramePr>
            <a:graphicFrameLocks noChangeAspect="1"/>
          </p:cNvGraphicFramePr>
          <p:nvPr/>
        </p:nvGraphicFramePr>
        <p:xfrm>
          <a:off x="10010776" y="1654176"/>
          <a:ext cx="436563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rastrový obrázek" r:id="rId6" imgW="15584374" imgH="44880763" progId="Paint.Picture">
                  <p:embed/>
                </p:oleObj>
              </mc:Choice>
              <mc:Fallback>
                <p:oleObj name="rastrový obrázek" r:id="rId6" imgW="15584374" imgH="44880763" progId="Paint.Picture">
                  <p:embed/>
                  <p:pic>
                    <p:nvPicPr>
                      <p:cNvPr id="11776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0776" y="1654176"/>
                        <a:ext cx="436563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666875" y="854075"/>
            <a:ext cx="33670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Host-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specific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parasites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and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fish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hosts</a:t>
            </a:r>
            <a:endParaRPr lang="cs-CZ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endParaRPr lang="cs-CZ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</p:txBody>
      </p:sp>
      <p:pic>
        <p:nvPicPr>
          <p:cNvPr id="117769" name="Picture 6" descr="koevoluceobrjednavrstv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354263"/>
            <a:ext cx="4392612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70" name="Text Box 12"/>
          <p:cNvSpPr txBox="1">
            <a:spLocks noChangeArrowheads="1"/>
          </p:cNvSpPr>
          <p:nvPr/>
        </p:nvSpPr>
        <p:spPr bwMode="auto">
          <a:xfrm>
            <a:off x="1684339" y="2852739"/>
            <a:ext cx="1189037" cy="307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cospeciation</a:t>
            </a:r>
          </a:p>
        </p:txBody>
      </p:sp>
      <p:sp>
        <p:nvSpPr>
          <p:cNvPr id="117771" name="Text Box 13"/>
          <p:cNvSpPr txBox="1">
            <a:spLocks noChangeArrowheads="1"/>
          </p:cNvSpPr>
          <p:nvPr/>
        </p:nvSpPr>
        <p:spPr bwMode="auto">
          <a:xfrm>
            <a:off x="1684339" y="3517900"/>
            <a:ext cx="1189037" cy="43815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failure to diverge</a:t>
            </a:r>
          </a:p>
        </p:txBody>
      </p:sp>
      <p:sp>
        <p:nvSpPr>
          <p:cNvPr id="117772" name="Text Box 14"/>
          <p:cNvSpPr txBox="1">
            <a:spLocks noChangeArrowheads="1"/>
          </p:cNvSpPr>
          <p:nvPr/>
        </p:nvSpPr>
        <p:spPr bwMode="auto">
          <a:xfrm>
            <a:off x="1733550" y="4070350"/>
            <a:ext cx="1189038" cy="223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duplication</a:t>
            </a:r>
          </a:p>
        </p:txBody>
      </p:sp>
      <p:sp>
        <p:nvSpPr>
          <p:cNvPr id="117773" name="Text Box 15"/>
          <p:cNvSpPr txBox="1">
            <a:spLocks noChangeArrowheads="1"/>
          </p:cNvSpPr>
          <p:nvPr/>
        </p:nvSpPr>
        <p:spPr bwMode="auto">
          <a:xfrm>
            <a:off x="1703389" y="4738688"/>
            <a:ext cx="1189037" cy="222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host switching</a:t>
            </a:r>
          </a:p>
        </p:txBody>
      </p:sp>
      <p:sp>
        <p:nvSpPr>
          <p:cNvPr id="117774" name="Text Box 16"/>
          <p:cNvSpPr txBox="1">
            <a:spLocks noChangeArrowheads="1"/>
          </p:cNvSpPr>
          <p:nvPr/>
        </p:nvSpPr>
        <p:spPr bwMode="auto">
          <a:xfrm>
            <a:off x="4386264" y="3200400"/>
            <a:ext cx="1189037" cy="223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sorting event</a:t>
            </a:r>
          </a:p>
        </p:txBody>
      </p:sp>
      <p:sp>
        <p:nvSpPr>
          <p:cNvPr id="117775" name="Text Box 17"/>
          <p:cNvSpPr txBox="1">
            <a:spLocks noChangeArrowheads="1"/>
          </p:cNvSpPr>
          <p:nvPr/>
        </p:nvSpPr>
        <p:spPr bwMode="auto">
          <a:xfrm>
            <a:off x="4386264" y="4310064"/>
            <a:ext cx="1189037" cy="2238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sorting event</a:t>
            </a:r>
          </a:p>
        </p:txBody>
      </p:sp>
    </p:spTree>
    <p:extLst>
      <p:ext uri="{BB962C8B-B14F-4D97-AF65-F5344CB8AC3E}">
        <p14:creationId xmlns:p14="http://schemas.microsoft.com/office/powerpoint/2010/main" val="10640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18" y="603887"/>
            <a:ext cx="5469512" cy="429747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38539" y="4901361"/>
            <a:ext cx="11712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E3743"/>
                </a:solidFill>
                <a:latin typeface="Roboto"/>
              </a:rPr>
              <a:t>Přínos fylogeneze hostitele k měření hostitelské specifity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Pro libovolný počet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hostitelských druhů (barevných symbolů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 </a:t>
            </a:r>
            <a:r>
              <a:rPr lang="cs-CZ" dirty="0" smtClean="0">
                <a:solidFill>
                  <a:srgbClr val="2E3743"/>
                </a:solidFill>
                <a:latin typeface="Roboto"/>
              </a:rPr>
              <a:t>využívaných 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populací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parazitů (stínované rámečky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), jinými slovy pro jakoukoli úroveň základní hostitelské specifičnosti, by parazit mohl vykazovat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vysokou fylogenetickou specifitu, pokud využívá pouze hostitelské druhy, které jsou si navzájem blízce příbuzné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, nebo </a:t>
            </a:r>
            <a:r>
              <a:rPr lang="cs-CZ" b="1" dirty="0" smtClean="0">
                <a:solidFill>
                  <a:srgbClr val="2E3743"/>
                </a:solidFill>
                <a:latin typeface="Roboto"/>
              </a:rPr>
              <a:t>nízkou</a:t>
            </a:r>
            <a:r>
              <a:rPr lang="cs-CZ" dirty="0" smtClean="0">
                <a:solidFill>
                  <a:srgbClr val="2E3743"/>
                </a:solidFill>
                <a:latin typeface="Roboto"/>
              </a:rPr>
              <a:t> 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fylogenetickou specificitu, pokud jeho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hostitelské druhy nejsou blízce příbuzné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V těchto příkladech se předpokládá, že strukturní specifičnost, založená na distribuci jedinců parazitů mezi hostitelskými druhy, je ve všech případech </a:t>
            </a:r>
            <a:r>
              <a:rPr lang="cs-CZ" dirty="0" smtClean="0">
                <a:solidFill>
                  <a:srgbClr val="2E3743"/>
                </a:solidFill>
                <a:latin typeface="Roboto"/>
              </a:rPr>
              <a:t>stejná.</a:t>
            </a:r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29370" y="182245"/>
            <a:ext cx="11616856" cy="604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400" b="1" dirty="0" smtClean="0"/>
              <a:t/>
            </a:r>
            <a:br>
              <a:rPr lang="cs-CZ" sz="3400" b="1" dirty="0" smtClean="0"/>
            </a:br>
            <a:endParaRPr lang="cs-CZ" sz="3400" b="1" dirty="0" smtClean="0"/>
          </a:p>
          <a:p>
            <a:pPr algn="ctr"/>
            <a:r>
              <a:rPr lang="cs-CZ" sz="12000" b="1" dirty="0" smtClean="0"/>
              <a:t>Fylogenetická specifita ve fylogenetickém prostoru.</a:t>
            </a:r>
            <a:br>
              <a:rPr lang="cs-CZ" sz="12000" b="1" dirty="0" smtClean="0"/>
            </a:br>
            <a:endParaRPr lang="cs-CZ" sz="1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48793" y="755371"/>
            <a:ext cx="23791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Základní specificita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790414" y="4508393"/>
            <a:ext cx="1709530" cy="28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7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6" y="826040"/>
            <a:ext cx="4595191" cy="385727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560" y="4767485"/>
            <a:ext cx="119746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E3743"/>
                </a:solidFill>
                <a:latin typeface="Roboto"/>
              </a:rPr>
              <a:t>Hostitelská specifičnost v geografickém prostoru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U každého ze čtyř druhů parazitů je ukázáno použití hostitele ve dvou samostatných populacích (sousedících zastíněných boxech) z různých geografických lokalit. Pro jakoukoli úroveň fylogenetické specifičnosti, která závisí na příbuznosti s hostitelem, může parazit vykazovat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nízkou geografickou specifitu (tj. b-specifitu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), pokud se identita hostitelského druhu (barevné symboly), který používá, liší mezi lokalitami,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nebo vysokou b-specifitu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, pokud </a:t>
            </a:r>
            <a:r>
              <a:rPr lang="cs-CZ" b="1" dirty="0">
                <a:solidFill>
                  <a:srgbClr val="2E3743"/>
                </a:solidFill>
                <a:latin typeface="Roboto"/>
              </a:rPr>
              <a:t>využívá stejný hostitelský druh všude</a:t>
            </a:r>
            <a:r>
              <a:rPr lang="cs-CZ" dirty="0">
                <a:solidFill>
                  <a:srgbClr val="2E3743"/>
                </a:solidFill>
                <a:latin typeface="Roboto"/>
              </a:rPr>
              <a:t>. V těchto příkladech se předpokládá, že jak základní, tak strukturní specifičnost založená na počtu použitých hostitelských druhů a distribuci parazitárních jedinců mezi hostitelskými druhy je ve všech případech stejná.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941567" y="126586"/>
            <a:ext cx="10515600" cy="6208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3400" b="1" dirty="0" smtClean="0"/>
              <a:t>Fylogenetická </a:t>
            </a:r>
            <a:r>
              <a:rPr lang="cs-CZ" sz="3400" b="1" dirty="0"/>
              <a:t>specifita </a:t>
            </a:r>
            <a:r>
              <a:rPr lang="cs-CZ" sz="3400" b="1" dirty="0" smtClean="0"/>
              <a:t>ve </a:t>
            </a:r>
            <a:r>
              <a:rPr lang="cs-CZ" sz="3400" b="1" dirty="0"/>
              <a:t>geografickém prostoru.</a:t>
            </a:r>
            <a:br>
              <a:rPr lang="cs-CZ" sz="3400" b="1" dirty="0"/>
            </a:br>
            <a:endParaRPr lang="cs-CZ" sz="3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27373" y="882591"/>
            <a:ext cx="26716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Fylogenetická specificita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89481" y="4411319"/>
            <a:ext cx="1709530" cy="182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3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369" y="126590"/>
            <a:ext cx="10515600" cy="740106"/>
          </a:xfrm>
        </p:spPr>
        <p:txBody>
          <a:bodyPr>
            <a:normAutofit/>
          </a:bodyPr>
          <a:lstStyle/>
          <a:p>
            <a:r>
              <a:rPr lang="cs-CZ" sz="3000" b="1" dirty="0">
                <a:solidFill>
                  <a:srgbClr val="333333"/>
                </a:solidFill>
              </a:rPr>
              <a:t>Mapování hostitelské specifičnosti na fylogenetický strom parazitů.</a:t>
            </a:r>
            <a:endParaRPr lang="cs-CZ" sz="3000" b="1" dirty="0"/>
          </a:p>
        </p:txBody>
      </p:sp>
      <p:pic>
        <p:nvPicPr>
          <p:cNvPr id="10242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43" y="952877"/>
            <a:ext cx="7323149" cy="48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1904" y="5921158"/>
            <a:ext cx="11752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(</a:t>
            </a:r>
            <a:r>
              <a:rPr lang="cs-CZ" sz="1600" b="1" dirty="0">
                <a:solidFill>
                  <a:srgbClr val="333333"/>
                </a:solidFill>
                <a:latin typeface="Georgia" panose="02040502050405020303" pitchFamily="18" charset="0"/>
              </a:rPr>
              <a:t>A)</a:t>
            </a:r>
            <a:r>
              <a:rPr lang="cs-CZ" sz="1600" dirty="0">
                <a:solidFill>
                  <a:srgbClr val="333333"/>
                </a:solidFill>
                <a:latin typeface="Georgia" panose="02040502050405020303" pitchFamily="18" charset="0"/>
              </a:rPr>
              <a:t> Mapování indexu hostitelské specifičnosti na globální úrovni na fylogenetický strom parazitů; </a:t>
            </a:r>
            <a:r>
              <a:rPr lang="cs-CZ" sz="1600" b="1" dirty="0">
                <a:solidFill>
                  <a:srgbClr val="333333"/>
                </a:solidFill>
                <a:latin typeface="Georgia" panose="02040502050405020303" pitchFamily="18" charset="0"/>
              </a:rPr>
              <a:t>(B)</a:t>
            </a:r>
            <a:r>
              <a:rPr lang="cs-CZ" sz="1600" dirty="0">
                <a:solidFill>
                  <a:srgbClr val="333333"/>
                </a:solidFill>
                <a:latin typeface="Georgia" panose="02040502050405020303" pitchFamily="18" charset="0"/>
              </a:rPr>
              <a:t> mapování indexu hostitelské specifičnosti na lokální úrovni do fylogenetického stromu parazitů. Čísla podél větví označují proporce </a:t>
            </a:r>
            <a:r>
              <a:rPr lang="cs-CZ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bootstrapu</a:t>
            </a:r>
            <a:r>
              <a:rPr lang="cs-CZ" sz="1600" dirty="0">
                <a:solidFill>
                  <a:srgbClr val="333333"/>
                </a:solidFill>
                <a:latin typeface="Georgia" panose="02040502050405020303" pitchFamily="18" charset="0"/>
              </a:rPr>
              <a:t> vyplývající z analýz ME/MP/ML (nad větvemi) a aposteriorní pravděpodobnosti vyplývající z analýzy BI (pod větvemi).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56404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5" y="540689"/>
            <a:ext cx="7122685" cy="599981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4442" y="558650"/>
            <a:ext cx="415853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11111"/>
                </a:solidFill>
                <a:latin typeface="Roboto"/>
              </a:rPr>
              <a:t>Různé hypotézy o </a:t>
            </a:r>
            <a:r>
              <a:rPr lang="cs-CZ" b="1" dirty="0" smtClean="0">
                <a:solidFill>
                  <a:srgbClr val="111111"/>
                </a:solidFill>
                <a:latin typeface="Roboto"/>
              </a:rPr>
              <a:t>spektru 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parazitických hostitelů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. </a:t>
            </a:r>
            <a:endParaRPr lang="cs-CZ" dirty="0" smtClean="0">
              <a:solidFill>
                <a:srgbClr val="111111"/>
              </a:solidFill>
              <a:latin typeface="Roboto"/>
            </a:endParaRPr>
          </a:p>
          <a:p>
            <a:endParaRPr lang="cs-CZ" dirty="0">
              <a:solidFill>
                <a:srgbClr val="111111"/>
              </a:solidFill>
              <a:latin typeface="Roboto"/>
            </a:endParaRPr>
          </a:p>
          <a:p>
            <a:r>
              <a:rPr lang="cs-CZ" dirty="0" smtClean="0">
                <a:solidFill>
                  <a:srgbClr val="111111"/>
                </a:solidFill>
                <a:latin typeface="Roboto"/>
              </a:rPr>
              <a:t>Hypotetická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fylogeneze hostitele a parazita ilustrující scénáře, které mohou vést ke dvěma formám hostitelské specifičnosti: </a:t>
            </a:r>
            <a:r>
              <a:rPr lang="cs-CZ" b="1" dirty="0" err="1">
                <a:solidFill>
                  <a:srgbClr val="111111"/>
                </a:solidFill>
                <a:latin typeface="Roboto"/>
              </a:rPr>
              <a:t>monoxenismu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 a </a:t>
            </a:r>
            <a:r>
              <a:rPr lang="cs-CZ" b="1" dirty="0" err="1">
                <a:solidFill>
                  <a:srgbClr val="111111"/>
                </a:solidFill>
                <a:latin typeface="Roboto"/>
              </a:rPr>
              <a:t>stenoxenismu</a:t>
            </a:r>
            <a:r>
              <a:rPr lang="cs-CZ" b="1" dirty="0">
                <a:solidFill>
                  <a:srgbClr val="111111"/>
                </a:solidFill>
                <a:latin typeface="Roboto"/>
              </a:rPr>
              <a:t>. </a:t>
            </a:r>
            <a:endParaRPr lang="cs-CZ" b="1" dirty="0" smtClean="0">
              <a:solidFill>
                <a:srgbClr val="111111"/>
              </a:solidFill>
              <a:latin typeface="Roboto"/>
            </a:endParaRPr>
          </a:p>
          <a:p>
            <a:endParaRPr lang="cs-CZ" dirty="0">
              <a:solidFill>
                <a:srgbClr val="111111"/>
              </a:solidFill>
              <a:latin typeface="Roboto"/>
            </a:endParaRPr>
          </a:p>
          <a:p>
            <a:r>
              <a:rPr lang="cs-CZ" dirty="0" smtClean="0">
                <a:solidFill>
                  <a:srgbClr val="111111"/>
                </a:solidFill>
                <a:latin typeface="Roboto"/>
              </a:rPr>
              <a:t>Tečkované 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větve označují jeden druh parazita žijící ve více hostitelských druzích. Všechny tyto vzorce se mohou vyskytovat v jediném kladu parazitů, jako je </a:t>
            </a:r>
            <a:r>
              <a:rPr lang="cs-CZ" i="1" dirty="0" err="1">
                <a:solidFill>
                  <a:srgbClr val="111111"/>
                </a:solidFill>
                <a:latin typeface="Roboto"/>
              </a:rPr>
              <a:t>Pneumocystis</a:t>
            </a:r>
            <a:r>
              <a:rPr lang="cs-CZ" dirty="0">
                <a:solidFill>
                  <a:srgbClr val="111111"/>
                </a:solidFill>
                <a:latin typeface="Roboto"/>
              </a:rPr>
              <a:t>, a rozlišení mezi nimi vyžaduje důkladný odběr vzorků hostitele a robustní fylogenetickou analýzu</a:t>
            </a:r>
            <a:r>
              <a:rPr lang="cs-CZ" dirty="0" smtClean="0">
                <a:solidFill>
                  <a:srgbClr val="111111"/>
                </a:solidFill>
                <a:latin typeface="Roboto"/>
              </a:rPr>
              <a:t>.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088719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9275" y="214052"/>
            <a:ext cx="10515600" cy="84347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Koncept vnímavosti/rezistence v parazitologii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4447" y="3943847"/>
            <a:ext cx="10515600" cy="2170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Tři faktory</a:t>
            </a:r>
            <a:r>
              <a:rPr lang="cs-CZ" sz="2400" dirty="0"/>
              <a:t>, </a:t>
            </a:r>
            <a:r>
              <a:rPr lang="cs-CZ" sz="2400" b="1" dirty="0"/>
              <a:t>které zvyšují </a:t>
            </a:r>
            <a:r>
              <a:rPr lang="cs-CZ" sz="2400" b="1" dirty="0" smtClean="0"/>
              <a:t>náchylnost/vnímavost </a:t>
            </a:r>
            <a:r>
              <a:rPr lang="cs-CZ" sz="2400" b="1" dirty="0"/>
              <a:t>k infekci? </a:t>
            </a:r>
            <a:endParaRPr lang="cs-CZ" sz="2400" b="1" dirty="0" smtClean="0"/>
          </a:p>
          <a:p>
            <a:r>
              <a:rPr lang="cs-CZ" sz="2400" dirty="0" smtClean="0"/>
              <a:t>(</a:t>
            </a:r>
            <a:r>
              <a:rPr lang="cs-CZ" sz="2400" dirty="0"/>
              <a:t>např. věk, nutriční stav, genetika, imunitní kompetence a již existující chronická onemocnění) </a:t>
            </a:r>
            <a:endParaRPr lang="cs-CZ" sz="2400" dirty="0" smtClean="0"/>
          </a:p>
          <a:p>
            <a:r>
              <a:rPr lang="cs-CZ" sz="2400" dirty="0" smtClean="0"/>
              <a:t>vnější </a:t>
            </a:r>
            <a:r>
              <a:rPr lang="cs-CZ" sz="2400" dirty="0"/>
              <a:t>proměnné (např. souběžná medikamentózní terapie</a:t>
            </a:r>
            <a:r>
              <a:rPr lang="cs-CZ" sz="2400" dirty="0" smtClean="0"/>
              <a:t>), klimatické faktory</a:t>
            </a:r>
          </a:p>
          <a:p>
            <a:r>
              <a:rPr lang="cs-CZ" sz="2400" dirty="0" smtClean="0"/>
              <a:t>celková </a:t>
            </a:r>
            <a:r>
              <a:rPr lang="cs-CZ" sz="2400" dirty="0"/>
              <a:t>vnímavost </a:t>
            </a:r>
            <a:r>
              <a:rPr lang="cs-CZ" sz="2400" dirty="0" smtClean="0"/>
              <a:t>osoby/hostitele </a:t>
            </a:r>
            <a:r>
              <a:rPr lang="cs-CZ" sz="2400" dirty="0"/>
              <a:t>vystavené </a:t>
            </a:r>
            <a:r>
              <a:rPr lang="cs-CZ" sz="2400" dirty="0" smtClean="0"/>
              <a:t>patogenu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1124447" y="1311433"/>
            <a:ext cx="10110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4D5156"/>
                </a:solidFill>
                <a:latin typeface="arial" panose="020B0604020202020204" pitchFamily="34" charset="0"/>
              </a:rPr>
              <a:t>G</a:t>
            </a:r>
            <a:r>
              <a:rPr lang="cs-CZ" sz="2400" b="1" dirty="0" smtClean="0">
                <a:solidFill>
                  <a:srgbClr val="4D5156"/>
                </a:solidFill>
                <a:latin typeface="arial" panose="020B0604020202020204" pitchFamily="34" charset="0"/>
              </a:rPr>
              <a:t>enetická odolnost/rezistence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vůči </a:t>
            </a:r>
            <a:r>
              <a:rPr lang="cs-CZ" sz="2400" dirty="0" smtClean="0">
                <a:solidFill>
                  <a:srgbClr val="4D5156"/>
                </a:solidFill>
                <a:latin typeface="arial" panose="020B0604020202020204" pitchFamily="34" charset="0"/>
              </a:rPr>
              <a:t>danému parazitárnímu onemocnění se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týká </a:t>
            </a:r>
            <a:r>
              <a:rPr lang="cs-CZ" sz="2400" b="1" dirty="0">
                <a:solidFill>
                  <a:srgbClr val="4D5156"/>
                </a:solidFill>
                <a:latin typeface="arial" panose="020B0604020202020204" pitchFamily="34" charset="0"/>
              </a:rPr>
              <a:t>zděděných změn v DNA </a:t>
            </a:r>
            <a:r>
              <a:rPr lang="cs-CZ" sz="2400" b="1" dirty="0" smtClean="0">
                <a:solidFill>
                  <a:srgbClr val="4D5156"/>
                </a:solidFill>
                <a:latin typeface="arial" panose="020B0604020202020204" pitchFamily="34" charset="0"/>
              </a:rPr>
              <a:t>hostitele</a:t>
            </a:r>
            <a:r>
              <a:rPr lang="cs-CZ" sz="2400" dirty="0" smtClean="0">
                <a:solidFill>
                  <a:srgbClr val="4D5156"/>
                </a:solidFill>
                <a:latin typeface="arial" panose="020B0604020202020204" pitchFamily="34" charset="0"/>
              </a:rPr>
              <a:t>,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které zvyšují </a:t>
            </a:r>
            <a:r>
              <a:rPr lang="cs-CZ" sz="2400" b="1" dirty="0">
                <a:solidFill>
                  <a:srgbClr val="4D5156"/>
                </a:solidFill>
                <a:latin typeface="arial" panose="020B0604020202020204" pitchFamily="34" charset="0"/>
              </a:rPr>
              <a:t>odolnost </a:t>
            </a:r>
            <a:r>
              <a:rPr lang="cs-CZ" sz="2400" b="1" dirty="0" smtClean="0">
                <a:solidFill>
                  <a:srgbClr val="4D5156"/>
                </a:solidFill>
                <a:latin typeface="arial" panose="020B0604020202020204" pitchFamily="34" charset="0"/>
              </a:rPr>
              <a:t>vůči patogenu 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a vedou </a:t>
            </a:r>
            <a:r>
              <a:rPr lang="cs-CZ" sz="2400" b="1" dirty="0">
                <a:solidFill>
                  <a:srgbClr val="4D5156"/>
                </a:solidFill>
                <a:latin typeface="arial" panose="020B0604020202020204" pitchFamily="34" charset="0"/>
              </a:rPr>
              <a:t>ke zvýšenému přežití jedinců s těmito genetickými změnami.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Existence těchto genotypů je pravděpodobně </a:t>
            </a:r>
            <a:r>
              <a:rPr lang="cs-CZ" sz="2400" b="1" dirty="0">
                <a:solidFill>
                  <a:srgbClr val="4D5156"/>
                </a:solidFill>
                <a:latin typeface="arial" panose="020B0604020202020204" pitchFamily="34" charset="0"/>
              </a:rPr>
              <a:t>způsobena evolučním tlakem </a:t>
            </a:r>
            <a:r>
              <a:rPr lang="cs-CZ" sz="2400" dirty="0">
                <a:solidFill>
                  <a:srgbClr val="4D5156"/>
                </a:solidFill>
                <a:latin typeface="arial" panose="020B0604020202020204" pitchFamily="34" charset="0"/>
              </a:rPr>
              <a:t>vyvíjeným parazity </a:t>
            </a:r>
            <a:r>
              <a:rPr lang="cs-CZ" sz="2400" dirty="0" smtClean="0">
                <a:solidFill>
                  <a:srgbClr val="4D5156"/>
                </a:solidFill>
                <a:latin typeface="arial" panose="020B0604020202020204" pitchFamily="34" charset="0"/>
              </a:rPr>
              <a:t>příslušného druhu  působícího konkrétní onemocnění.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64034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717" y="365125"/>
            <a:ext cx="11155017" cy="101045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3C4043"/>
                </a:solidFill>
                <a:latin typeface="Roboto"/>
              </a:rPr>
              <a:t/>
            </a:r>
            <a:br>
              <a:rPr lang="cs-CZ" dirty="0">
                <a:solidFill>
                  <a:srgbClr val="3C4043"/>
                </a:solidFill>
                <a:latin typeface="Roboto"/>
              </a:rPr>
            </a:br>
            <a:r>
              <a:rPr lang="cs-CZ" sz="4200" dirty="0" smtClean="0">
                <a:solidFill>
                  <a:srgbClr val="3C4043"/>
                </a:solidFill>
                <a:latin typeface="Roboto"/>
              </a:rPr>
              <a:t>5 </a:t>
            </a:r>
            <a:r>
              <a:rPr lang="cs-CZ" sz="4200" dirty="0">
                <a:solidFill>
                  <a:srgbClr val="3C4043"/>
                </a:solidFill>
                <a:latin typeface="Roboto"/>
              </a:rPr>
              <a:t>faktorů </a:t>
            </a:r>
            <a:r>
              <a:rPr lang="cs-CZ" sz="4200" dirty="0" smtClean="0">
                <a:solidFill>
                  <a:srgbClr val="3C4043"/>
                </a:solidFill>
                <a:latin typeface="Roboto"/>
              </a:rPr>
              <a:t>ovlivňujících </a:t>
            </a:r>
            <a:r>
              <a:rPr lang="cs-CZ" sz="4200" dirty="0">
                <a:solidFill>
                  <a:srgbClr val="3C4043"/>
                </a:solidFill>
                <a:latin typeface="Roboto"/>
              </a:rPr>
              <a:t>náchylnost člověka k infekci? </a:t>
            </a:r>
            <a:br>
              <a:rPr lang="cs-CZ" sz="4200" dirty="0">
                <a:solidFill>
                  <a:srgbClr val="3C4043"/>
                </a:solidFill>
                <a:latin typeface="Roboto"/>
              </a:rPr>
            </a:br>
            <a:endParaRPr lang="cs-CZ" sz="4200" dirty="0"/>
          </a:p>
        </p:txBody>
      </p:sp>
      <p:sp>
        <p:nvSpPr>
          <p:cNvPr id="6" name="Obdélník 5"/>
          <p:cNvSpPr/>
          <p:nvPr/>
        </p:nvSpPr>
        <p:spPr>
          <a:xfrm>
            <a:off x="1574357" y="1681817"/>
            <a:ext cx="86907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3C4043"/>
              </a:solidFill>
              <a:latin typeface="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600" b="1" dirty="0" smtClean="0">
                <a:solidFill>
                  <a:srgbClr val="3C4043"/>
                </a:solidFill>
                <a:latin typeface="Roboto"/>
              </a:rPr>
              <a:t>Způsob vzniku infekce</a:t>
            </a:r>
            <a:r>
              <a:rPr lang="cs-CZ" sz="2600" dirty="0">
                <a:solidFill>
                  <a:srgbClr val="3C4043"/>
                </a:solidFill>
                <a:latin typeface="Roboto"/>
              </a:rPr>
              <a:t>: v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nímavý hostitel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600" b="1" dirty="0" smtClean="0">
                <a:solidFill>
                  <a:srgbClr val="3C4043"/>
                </a:solidFill>
                <a:latin typeface="Roboto"/>
              </a:rPr>
              <a:t>Stáří hostitele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: </a:t>
            </a:r>
            <a:r>
              <a:rPr lang="cs-CZ" sz="2600" dirty="0">
                <a:solidFill>
                  <a:srgbClr val="3C4043"/>
                </a:solidFill>
                <a:latin typeface="Roboto"/>
              </a:rPr>
              <a:t>v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elmi </a:t>
            </a:r>
            <a:r>
              <a:rPr lang="cs-CZ" sz="2600" dirty="0">
                <a:solidFill>
                  <a:srgbClr val="3C4043"/>
                </a:solidFill>
                <a:latin typeface="Roboto"/>
              </a:rPr>
              <a:t>mladí nebo velmi staří jsou obvykle náchylnější. </a:t>
            </a:r>
            <a:endParaRPr lang="cs-CZ" sz="2600" dirty="0" smtClean="0">
              <a:solidFill>
                <a:srgbClr val="3C4043"/>
              </a:solidFill>
              <a:latin typeface="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600" b="1" dirty="0" smtClean="0">
                <a:solidFill>
                  <a:srgbClr val="3C4043"/>
                </a:solidFill>
                <a:latin typeface="Roboto"/>
              </a:rPr>
              <a:t>Zdravotní stav hostitele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: více </a:t>
            </a:r>
            <a:r>
              <a:rPr lang="cs-CZ" sz="2600" dirty="0">
                <a:solidFill>
                  <a:srgbClr val="3C4043"/>
                </a:solidFill>
                <a:latin typeface="Roboto"/>
              </a:rPr>
              <a:t>ohroženi jsou podvyživení, dehydratovaní nebo jinak nezdraví 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lidé/hostitelé.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600" b="1" dirty="0" smtClean="0">
                <a:solidFill>
                  <a:srgbClr val="3C4043"/>
                </a:solidFill>
                <a:latin typeface="Roboto"/>
              </a:rPr>
              <a:t>Probíhající terapie 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– užívání léků: léky </a:t>
            </a:r>
            <a:r>
              <a:rPr lang="cs-CZ" sz="2600" dirty="0">
                <a:solidFill>
                  <a:srgbClr val="3C4043"/>
                </a:solidFill>
                <a:latin typeface="Roboto"/>
              </a:rPr>
              <a:t>potlačující imunitu umožňují, aby se patogeny </a:t>
            </a:r>
            <a:r>
              <a:rPr lang="cs-CZ" sz="2600" dirty="0" smtClean="0">
                <a:solidFill>
                  <a:srgbClr val="3C4043"/>
                </a:solidFill>
                <a:latin typeface="Roboto"/>
              </a:rPr>
              <a:t>uchytili snadněji (oportunní cizopasníci)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600" b="1" dirty="0" smtClean="0">
                <a:solidFill>
                  <a:srgbClr val="3C4043"/>
                </a:solidFill>
                <a:latin typeface="Roboto"/>
              </a:rPr>
              <a:t>Obecné faktory rezistence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31441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419" y="158391"/>
            <a:ext cx="10515600" cy="93093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Faktory posilující úspěšný přenos při </a:t>
            </a:r>
            <a:r>
              <a:rPr lang="cs-CZ" sz="3800" b="1" dirty="0" err="1" smtClean="0"/>
              <a:t>fekal</a:t>
            </a:r>
            <a:r>
              <a:rPr lang="cs-CZ" sz="3800" b="1" dirty="0" smtClean="0"/>
              <a:t>-oral infekci</a:t>
            </a:r>
            <a:endParaRPr lang="cs-CZ" sz="3800" b="1" dirty="0"/>
          </a:p>
        </p:txBody>
      </p:sp>
      <p:pic>
        <p:nvPicPr>
          <p:cNvPr id="18434" name="Picture 2" descr="Fecal–oral route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8" y="1319918"/>
            <a:ext cx="9581820" cy="37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18053" y="5775442"/>
            <a:ext cx="11839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474747"/>
                </a:solidFill>
                <a:latin typeface="Google Sans"/>
                <a:cs typeface="Arial" panose="020B0604020202020204" pitchFamily="34" charset="0"/>
              </a:rPr>
              <a:t>.</a:t>
            </a:r>
            <a:endParaRPr lang="cs-CZ" altLang="cs-CZ" sz="28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9858" y="5439295"/>
            <a:ext cx="11775880" cy="1267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Společné faktory fekálně-orální cesty lze shrnout jako těchto pět: </a:t>
            </a:r>
            <a:r>
              <a:rPr kumimoji="0" lang="cs-CZ" altLang="cs-CZ" sz="2100" b="1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nečisté prsty (ruce), mouchy/hmyz, kontaminovaná zemina, tekutiny a jídlo.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Mezi nemoci způsobené fekálně-orálním přenosem patří </a:t>
            </a:r>
            <a:r>
              <a:rPr kumimoji="0" lang="cs-CZ" altLang="cs-CZ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např</a:t>
            </a: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: tyfus, cholera, dětská obrna, hepatitida a mnoho dalších infekcí, zejména ty, které způsobují zažívací problémy a průjem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.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1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k funguje naše imunita - iDNES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70" y="818985"/>
            <a:ext cx="9834685" cy="55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49306" y="302152"/>
            <a:ext cx="103448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/>
              <a:t>Co jsou první obranné vrozené linie organismu/habitatu !</a:t>
            </a:r>
          </a:p>
        </p:txBody>
      </p:sp>
    </p:spTree>
    <p:extLst>
      <p:ext uri="{BB962C8B-B14F-4D97-AF65-F5344CB8AC3E}">
        <p14:creationId xmlns:p14="http://schemas.microsoft.com/office/powerpoint/2010/main" val="20715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fference Between Cestodes &amp; Trematodes - Video &amp; Lesson Transcript |  Stud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81" y="3822513"/>
            <a:ext cx="4667415" cy="27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0133" y="235897"/>
            <a:ext cx="4166481" cy="853431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Přehled specifických habitatů využívaných cizopasníky člověka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0371" y="116632"/>
            <a:ext cx="6148349" cy="6516724"/>
          </a:xfrm>
        </p:spPr>
      </p:pic>
      <p:pic>
        <p:nvPicPr>
          <p:cNvPr id="5" name="Picture 4" descr="Cestoda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78" y="1396786"/>
            <a:ext cx="4667415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1758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Faktory posilující vnímavost vůči malárii</a:t>
            </a:r>
            <a:endParaRPr lang="cs-CZ" sz="3800" b="1" dirty="0"/>
          </a:p>
        </p:txBody>
      </p:sp>
      <p:pic>
        <p:nvPicPr>
          <p:cNvPr id="16386" name="Picture 2" descr="Susceptibility to malaria during the prevention of r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47" y="1343771"/>
            <a:ext cx="7595105" cy="520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058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3800" dirty="0" smtClean="0"/>
              <a:t>                              Vliv velikosti hostitele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359407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75600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Vliv velikosti organismu hostitele</a:t>
            </a:r>
            <a:endParaRPr lang="cs-CZ" sz="3800" b="1" dirty="0"/>
          </a:p>
        </p:txBody>
      </p:sp>
      <p:pic>
        <p:nvPicPr>
          <p:cNvPr id="7170" name="Picture 2" descr="https://ars.els-cdn.com/content/image/1-s2.0-S2213224416300396-fx1_lr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12" y="1043960"/>
            <a:ext cx="7472476" cy="54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4843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Co určuje druhovou bohatost parazitů napříč hostitelskými druhy?</a:t>
            </a:r>
            <a:br>
              <a:rPr lang="cs-CZ" b="1" dirty="0"/>
            </a:br>
            <a:endParaRPr lang="cs-CZ" dirty="0"/>
          </a:p>
        </p:txBody>
      </p:sp>
      <p:pic>
        <p:nvPicPr>
          <p:cNvPr id="26626" name="Picture 2" descr="Podrobnosti jsou v popisku za obrázk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10" y="2122997"/>
            <a:ext cx="8977733" cy="33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511" y="129894"/>
            <a:ext cx="10910018" cy="1325563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Diverzita v rámci diverzity</a:t>
            </a:r>
            <a:r>
              <a:rPr lang="cs-CZ" sz="3800" dirty="0"/>
              <a:t>: </a:t>
            </a:r>
            <a:r>
              <a:rPr lang="cs-CZ" sz="3800" dirty="0" smtClean="0"/>
              <a:t/>
            </a:r>
            <a:br>
              <a:rPr lang="cs-CZ" sz="3800" dirty="0" smtClean="0"/>
            </a:br>
            <a:r>
              <a:rPr lang="cs-CZ" sz="2800" dirty="0" smtClean="0"/>
              <a:t>Druhová </a:t>
            </a:r>
            <a:r>
              <a:rPr lang="cs-CZ" sz="2800" dirty="0"/>
              <a:t>bohatost parazitů u jedovatých žab hodnocená </a:t>
            </a:r>
            <a:r>
              <a:rPr lang="cs-CZ" sz="2800" dirty="0" err="1"/>
              <a:t>transkriptomikou</a:t>
            </a:r>
            <a:endParaRPr lang="cs-CZ" sz="2800" dirty="0"/>
          </a:p>
        </p:txBody>
      </p:sp>
      <p:pic>
        <p:nvPicPr>
          <p:cNvPr id="24578" name="Picture 2" descr="https://ars.els-cdn.com/content/image/1-s2.0-S1055790318300848-fx1_lr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72" y="1798571"/>
            <a:ext cx="9398441" cy="466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9612" y="3956570"/>
            <a:ext cx="11545293" cy="838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Velikost těla hostitele významně ovlivňuje velikost </a:t>
            </a:r>
            <a:r>
              <a:rPr lang="cs-CZ" dirty="0" err="1" smtClean="0"/>
              <a:t>infrapopulace</a:t>
            </a:r>
            <a:r>
              <a:rPr lang="cs-CZ" dirty="0" smtClean="0"/>
              <a:t> parazita; větší hostitel obvykle nese větší </a:t>
            </a:r>
            <a:r>
              <a:rPr lang="cs-CZ" dirty="0" err="1" smtClean="0"/>
              <a:t>infrapopulaci</a:t>
            </a:r>
            <a:r>
              <a:rPr lang="cs-CZ" dirty="0" smtClean="0"/>
              <a:t> parazita.</a:t>
            </a:r>
          </a:p>
          <a:p>
            <a:pPr marL="0" indent="0">
              <a:buNone/>
            </a:pPr>
            <a:r>
              <a:rPr lang="cs-CZ" dirty="0" smtClean="0"/>
              <a:t>Larvální stadia tasemnice </a:t>
            </a:r>
            <a:r>
              <a:rPr lang="cs-CZ" i="1" dirty="0" err="1" smtClean="0"/>
              <a:t>Schistocephalus</a:t>
            </a:r>
            <a:r>
              <a:rPr lang="cs-CZ" i="1" dirty="0" smtClean="0"/>
              <a:t> </a:t>
            </a:r>
            <a:r>
              <a:rPr lang="cs-CZ" i="1" dirty="0" err="1" smtClean="0"/>
              <a:t>solidus</a:t>
            </a:r>
            <a:r>
              <a:rPr lang="cs-CZ" i="1" dirty="0" smtClean="0"/>
              <a:t> </a:t>
            </a:r>
            <a:r>
              <a:rPr lang="cs-CZ" dirty="0" smtClean="0"/>
              <a:t>mohou dosahovat až 40%  hmotnosti hostitelské ryby.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9" y="1351564"/>
            <a:ext cx="10869981" cy="241735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474720" y="413468"/>
            <a:ext cx="5425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800" dirty="0" smtClean="0"/>
              <a:t>Vliv velikosti těla hostitele 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3473952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1566" y="317420"/>
            <a:ext cx="10515600" cy="110586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Mají paraziti vliv na velikost populace hostitele ?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906" y="2421975"/>
            <a:ext cx="10515600" cy="220568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Řada studii využila systému parazit-hostit k průkazu vlivu parazitů na populaci hostitele tím, že došlo k redukci hustoty hostitelské populace a nebo dokonce došlo k </a:t>
            </a:r>
            <a:r>
              <a:rPr lang="cs-CZ" b="1" dirty="0" smtClean="0"/>
              <a:t>vyhynutí celé populace </a:t>
            </a:r>
            <a:r>
              <a:rPr lang="cs-CZ" dirty="0" smtClean="0"/>
              <a:t>! (např. </a:t>
            </a:r>
            <a:r>
              <a:rPr lang="en-US" dirty="0"/>
              <a:t>Park 1948; Finlayson 1949; </a:t>
            </a:r>
            <a:r>
              <a:rPr lang="en-US" dirty="0" err="1"/>
              <a:t>Keymer</a:t>
            </a:r>
            <a:r>
              <a:rPr lang="en-US" dirty="0"/>
              <a:t> 1981; Kohler and Wiley 1992; Hudson et al. 1998).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837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34538"/>
            <a:ext cx="4950350" cy="994548"/>
          </a:xfrm>
        </p:spPr>
        <p:txBody>
          <a:bodyPr/>
          <a:lstStyle/>
          <a:p>
            <a:pPr algn="ctr"/>
            <a:r>
              <a:rPr lang="cs-CZ" sz="3800" b="1" dirty="0" smtClean="0"/>
              <a:t>Co je to </a:t>
            </a:r>
            <a:r>
              <a:rPr lang="cs-CZ" sz="3800" b="1" dirty="0" err="1" smtClean="0"/>
              <a:t>infrapopulace</a:t>
            </a:r>
            <a:r>
              <a:rPr lang="cs-CZ" sz="3800" b="1" dirty="0" smtClean="0"/>
              <a:t> </a:t>
            </a:r>
            <a:r>
              <a:rPr lang="cs-CZ" sz="3800" dirty="0" smtClean="0"/>
              <a:t>?</a:t>
            </a:r>
            <a:endParaRPr lang="cs-CZ" sz="3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61" y="1248354"/>
            <a:ext cx="4535190" cy="523871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939622" y="87468"/>
            <a:ext cx="59714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111111"/>
                </a:solidFill>
                <a:latin typeface="Roboto"/>
              </a:rPr>
              <a:t>V nejjemnějším měřítku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jsou paraziti rozděleni mezi jednotlivé hostitele, čímž se vytvářejí </a:t>
            </a:r>
            <a:r>
              <a:rPr lang="cs-CZ" sz="1500" b="1" dirty="0" err="1">
                <a:solidFill>
                  <a:srgbClr val="111111"/>
                </a:solidFill>
                <a:latin typeface="Roboto"/>
              </a:rPr>
              <a:t>infrapopulace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složené z parazitů, kteří infikují konkrétního hostitele v určitém časovém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okamžiku.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Parazitární </a:t>
            </a:r>
            <a:r>
              <a:rPr lang="cs-CZ" sz="1500" b="1" dirty="0" err="1">
                <a:solidFill>
                  <a:srgbClr val="111111"/>
                </a:solidFill>
                <a:latin typeface="Roboto"/>
              </a:rPr>
              <a:t>infrapopulace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 složené z po sobě jdoucích opakujících se generací jedinců budou fungovat jako </a:t>
            </a: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demy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a genetický drift bude působit v </a:t>
            </a:r>
            <a:r>
              <a:rPr lang="cs-CZ" sz="1500" b="1" dirty="0" err="1">
                <a:solidFill>
                  <a:srgbClr val="111111"/>
                </a:solidFill>
                <a:latin typeface="Roboto"/>
              </a:rPr>
              <a:t>infrapopulaci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. Úzká hrdla přenosu mezi jednotlivci ovlivní genetickou diverzitu parazitů interagujících v </a:t>
            </a:r>
            <a:r>
              <a:rPr lang="cs-CZ" sz="1500" dirty="0" err="1">
                <a:solidFill>
                  <a:srgbClr val="111111"/>
                </a:solidFill>
                <a:latin typeface="Roboto"/>
              </a:rPr>
              <a:t>infrapopulaci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.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Na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populačním měřítku b je populace parazitní složky složena ze všech parazitů infikujících všechny hostitele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. Když je fluktuace </a:t>
            </a:r>
            <a:r>
              <a:rPr lang="cs-CZ" sz="1500" dirty="0" err="1">
                <a:solidFill>
                  <a:srgbClr val="111111"/>
                </a:solidFill>
                <a:latin typeface="Roboto"/>
              </a:rPr>
              <a:t>infrapopulace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 vysoká, dojde ke genetickému driftu v rámci komponentní populace.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Na </a:t>
            </a:r>
            <a:r>
              <a:rPr lang="cs-CZ" sz="1500" b="1" dirty="0" err="1">
                <a:solidFill>
                  <a:srgbClr val="111111"/>
                </a:solidFill>
                <a:latin typeface="Roboto"/>
              </a:rPr>
              <a:t>metapopulačním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 měřítku c umístění populace v rámci komplexní konfigurace stanoviště a krajinných procesů přímo ovlivňuje diverzitu genotypů parazitů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, kterým je hostitel vystaven. Dendritické větvení interaguje s chováním při šíření hostitele, aby ovlivnilo tok genů a následnou genetickou diferenciaci v rámci sítě.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Genetická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diferenciace mezi populacemi je znázorněna barvou kruhu, ve které větší barevné rozdíly mezi populacemi znamenají větší genetickou diferenciaci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 a vyšší hodnoty FST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(převzato 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z </a:t>
            </a:r>
            <a:r>
              <a:rPr lang="cs-CZ" sz="1500" dirty="0" err="1">
                <a:solidFill>
                  <a:srgbClr val="111111"/>
                </a:solidFill>
                <a:latin typeface="Roboto"/>
              </a:rPr>
              <a:t>Thomaz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 et al. 2016) – vložený barevný graf představuje genetickou identitu místní populace ve vícerozměrném prostoru.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111111"/>
                </a:solidFill>
                <a:latin typeface="Roboto"/>
              </a:rPr>
              <a:t>Asymetrické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šíření 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v reakci na jednosměrný drift proudu má za </a:t>
            </a:r>
            <a:r>
              <a:rPr lang="cs-CZ" sz="1500" b="1" dirty="0">
                <a:solidFill>
                  <a:srgbClr val="111111"/>
                </a:solidFill>
                <a:latin typeface="Roboto"/>
              </a:rPr>
              <a:t>následek větší genetickou diverzitu níže po proudu </a:t>
            </a:r>
            <a:r>
              <a:rPr lang="cs-CZ" sz="1500" dirty="0">
                <a:solidFill>
                  <a:srgbClr val="111111"/>
                </a:solidFill>
                <a:latin typeface="Roboto"/>
              </a:rPr>
              <a:t>a v užších úzkých hrdlech přenosu parazitů dále proti proudu, což zvyšuje sílu genetického driftu proti </a:t>
            </a:r>
            <a:r>
              <a:rPr lang="cs-CZ" sz="1500" dirty="0" smtClean="0">
                <a:solidFill>
                  <a:srgbClr val="111111"/>
                </a:solidFill>
                <a:latin typeface="Roboto"/>
              </a:rPr>
              <a:t>proudu.</a:t>
            </a:r>
            <a:endParaRPr lang="cs-CZ" sz="1500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0822" y="3721212"/>
            <a:ext cx="15674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M</a:t>
            </a:r>
            <a:r>
              <a:rPr lang="cs-CZ" b="1" dirty="0" err="1" smtClean="0"/>
              <a:t>etapopulace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032634" y="6282856"/>
            <a:ext cx="16062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Suprapopulace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88296" y="2243596"/>
            <a:ext cx="1507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Infrapopulace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432471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6131" y="218982"/>
            <a:ext cx="8229600" cy="9578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/>
              <a:t>Hierarchická struktura populace parazita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1341438"/>
            <a:ext cx="745013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s://ars.els-cdn.com/content/image/1-s2.0-S2213224423000020-ga1_lr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" y="712842"/>
            <a:ext cx="11911055" cy="58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4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7061" y="58614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Organismus ryby jako habitat</a:t>
            </a:r>
          </a:p>
        </p:txBody>
      </p:sp>
      <p:pic>
        <p:nvPicPr>
          <p:cNvPr id="121858" name="Picture 2" descr="Parasitic Problems by Mary Jane | Tropical Basement 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99" y="836712"/>
            <a:ext cx="8246803" cy="62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10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Hostitel jako ostrov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96063"/>
            <a:ext cx="10515600" cy="48809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Roku 1968 přinesl </a:t>
            </a:r>
            <a:r>
              <a:rPr lang="cs-CZ" dirty="0" err="1"/>
              <a:t>Janzen</a:t>
            </a:r>
            <a:r>
              <a:rPr lang="cs-CZ" dirty="0"/>
              <a:t> teorii, že by bylo užitečné </a:t>
            </a:r>
            <a:r>
              <a:rPr lang="cs-CZ" b="1" dirty="0"/>
              <a:t>představit si hostitele jako ostrovy, které jsou kolonizovány parazity</a:t>
            </a:r>
            <a:r>
              <a:rPr lang="cs-CZ" dirty="0"/>
              <a:t>. </a:t>
            </a:r>
          </a:p>
          <a:p>
            <a:r>
              <a:rPr lang="cs-CZ" dirty="0"/>
              <a:t>Čím víc je jednotlivá rostlina </a:t>
            </a:r>
            <a:r>
              <a:rPr lang="cs-CZ" b="1" dirty="0"/>
              <a:t>izolována od jiných rostlin stejného druhu, tím menší je nebezpečí, že bude parazitem osídlena</a:t>
            </a:r>
            <a:r>
              <a:rPr lang="cs-CZ" dirty="0"/>
              <a:t>. Pokud je od ostatních jedinců svého druhu oddělena směsí jiných druhů, přenosná stadia parazitů mohou ztroskotat na </a:t>
            </a:r>
            <a:r>
              <a:rPr lang="cs-CZ" dirty="0" err="1"/>
              <a:t>nehostitelích</a:t>
            </a:r>
            <a:r>
              <a:rPr lang="cs-CZ" dirty="0"/>
              <a:t>. </a:t>
            </a:r>
          </a:p>
          <a:p>
            <a:r>
              <a:rPr lang="cs-CZ" dirty="0"/>
              <a:t>Toto tvrzení dobře podporuje fakt, že </a:t>
            </a:r>
            <a:r>
              <a:rPr lang="cs-CZ" b="1" dirty="0"/>
              <a:t>velké epidemie chorob se objevily na plodinách, které jsou osázeny na velkých plochách</a:t>
            </a:r>
            <a:r>
              <a:rPr lang="cs-CZ" dirty="0"/>
              <a:t>. </a:t>
            </a:r>
            <a:r>
              <a:rPr lang="cs-CZ" b="1" dirty="0"/>
              <a:t>Rychlost přenosu je přímo úměrná počtu setkání nakažených a nenakažených hostitelů</a:t>
            </a:r>
            <a:r>
              <a:rPr lang="cs-CZ" dirty="0"/>
              <a:t>, často však kolísá vlivem klimatických faktorů. </a:t>
            </a:r>
          </a:p>
          <a:p>
            <a:r>
              <a:rPr lang="cs-CZ" b="1" dirty="0"/>
              <a:t>Model hostitel = ostrov platí spíše pro rostliny a houby </a:t>
            </a:r>
            <a:r>
              <a:rPr lang="cs-CZ" dirty="0"/>
              <a:t>než pro živočichy. Příkladem může být </a:t>
            </a:r>
            <a:r>
              <a:rPr lang="cs-CZ" b="1" dirty="0"/>
              <a:t>václavka obecná, která se šíří půdou jako </a:t>
            </a:r>
            <a:r>
              <a:rPr lang="cs-CZ" b="1" dirty="0" err="1"/>
              <a:t>rhizomorfa</a:t>
            </a:r>
            <a:r>
              <a:rPr lang="cs-CZ" b="1" dirty="0"/>
              <a:t> </a:t>
            </a:r>
            <a:r>
              <a:rPr lang="cs-CZ" dirty="0"/>
              <a:t>a může infikovat dalšího hostitele tam, kde se střetávají kořeny hostitelů. Takovýmto přechodům se dá zabránit často fyzickou překážkou.</a:t>
            </a:r>
          </a:p>
          <a:p>
            <a:r>
              <a:rPr lang="cs-CZ" b="1" dirty="0"/>
              <a:t>Podobnost mezi živočišným hostitelem a ostrovem není tak zřetelná</a:t>
            </a:r>
            <a:r>
              <a:rPr lang="cs-CZ" dirty="0"/>
              <a:t>. Jako příklad může sloužit člověk kolonizovaný malarickým parazitem. Parazit způsobující malárii (</a:t>
            </a:r>
            <a:r>
              <a:rPr lang="cs-CZ" i="1" dirty="0" err="1"/>
              <a:t>Plasmodium</a:t>
            </a:r>
            <a:r>
              <a:rPr lang="cs-CZ" dirty="0"/>
              <a:t>) může </a:t>
            </a:r>
            <a:r>
              <a:rPr lang="cs-CZ" dirty="0" err="1"/>
              <a:t>přecházek</a:t>
            </a:r>
            <a:r>
              <a:rPr lang="cs-CZ" dirty="0"/>
              <a:t> z ostrova na ostrov jen prostřednictvím komára. Omezené letové dráhy komára pak představují vzdálenost mezi ostrovy.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4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Island Biogeography Theory &amp; Factors | What is Island Biogeography? - Video  &amp; Lesson Transcript | Study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4" y="-2375"/>
            <a:ext cx="12201914" cy="68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yBestPlace - Huacachina, the enchanting oasis in the desert of Pe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51" y="3240485"/>
            <a:ext cx="6535973" cy="31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53"/>
            <a:ext cx="10515600" cy="88323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Hostitel jako ostrov, jak se na něj dostat 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8152" y="1160895"/>
            <a:ext cx="108414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Organismus hostitele je ostrov</a:t>
            </a:r>
            <a:r>
              <a:rPr lang="cs-CZ" dirty="0"/>
              <a:t>, který je kolonizován cizopasníky. Hostitel pro parazita představuje stabilní </a:t>
            </a:r>
          </a:p>
          <a:p>
            <a:r>
              <a:rPr lang="cs-CZ" dirty="0"/>
              <a:t>prostředí, což je výhoda. Nevýhodou je ale to, že </a:t>
            </a:r>
            <a:r>
              <a:rPr lang="cs-CZ" b="1" dirty="0"/>
              <a:t>není snadné organismu hostitele dosáhnout </a:t>
            </a:r>
            <a:r>
              <a:rPr lang="cs-CZ" dirty="0"/>
              <a:t>a také to, může </a:t>
            </a:r>
          </a:p>
          <a:p>
            <a:r>
              <a:rPr lang="cs-CZ" dirty="0"/>
              <a:t>narazit na </a:t>
            </a:r>
            <a:r>
              <a:rPr lang="cs-CZ" b="1" dirty="0"/>
              <a:t>aktivní obranu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b="1" dirty="0"/>
              <a:t>V hostiteli dochází k četným interakcím mezi hostitelem, parazitem a dalšími v něm přítomnými parazity</a:t>
            </a:r>
            <a:r>
              <a:rPr lang="cs-CZ" dirty="0"/>
              <a:t>. Např. </a:t>
            </a:r>
          </a:p>
          <a:p>
            <a:r>
              <a:rPr lang="cs-CZ" dirty="0"/>
              <a:t>vrtejši dokážou ze střev svého hostitele „vystrnadit“ tasemnici. </a:t>
            </a:r>
            <a:r>
              <a:rPr lang="cs-CZ" dirty="0" err="1"/>
              <a:t>Echinostomní</a:t>
            </a:r>
            <a:r>
              <a:rPr lang="cs-CZ" dirty="0"/>
              <a:t> </a:t>
            </a:r>
            <a:r>
              <a:rPr lang="cs-CZ" dirty="0" err="1"/>
              <a:t>rédie</a:t>
            </a:r>
            <a:r>
              <a:rPr lang="cs-CZ" dirty="0"/>
              <a:t> vstupují v prvním mezihostiteli </a:t>
            </a:r>
          </a:p>
          <a:p>
            <a:r>
              <a:rPr lang="cs-CZ" dirty="0"/>
              <a:t>(vodní předožábrý plž) do </a:t>
            </a:r>
            <a:r>
              <a:rPr lang="cs-CZ" dirty="0" err="1"/>
              <a:t>kompetice</a:t>
            </a:r>
            <a:r>
              <a:rPr lang="cs-CZ" dirty="0"/>
              <a:t> se sporocystami </a:t>
            </a:r>
            <a:r>
              <a:rPr lang="cs-CZ" dirty="0" err="1"/>
              <a:t>schistosom</a:t>
            </a:r>
            <a:r>
              <a:rPr lang="cs-CZ" dirty="0"/>
              <a:t>.</a:t>
            </a:r>
          </a:p>
        </p:txBody>
      </p:sp>
      <p:pic>
        <p:nvPicPr>
          <p:cNvPr id="1026" name="Picture 2" descr="Vybetre si nejkrásnější ostrov | Ostrovy Maledi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8" y="3240485"/>
            <a:ext cx="4656985" cy="31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4C3881-D1A7-4280-B64F-0493586CE98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93</a:t>
            </a:fld>
            <a:endParaRPr lang="cs-CZ" altLang="cs-CZ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78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Organismus hostitele jako ostrov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Epidemiologie – studium „chování“ nemoci populacích hostitelů </a:t>
            </a:r>
          </a:p>
          <a:p>
            <a:pPr eaLnBrk="1" hangingPunct="1"/>
            <a:r>
              <a:rPr lang="cs-CZ" altLang="cs-CZ" sz="2000" dirty="0"/>
              <a:t>Klíčový prvek – přenos/šíření</a:t>
            </a:r>
          </a:p>
          <a:p>
            <a:pPr eaLnBrk="1" hangingPunct="1"/>
            <a:r>
              <a:rPr lang="cs-CZ" altLang="cs-CZ" sz="2000" dirty="0"/>
              <a:t>Modelová představa inspirovaná tzv. ostrovní geografií: hostitel je ostrov, kolonizovaný parazity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lvl="1" eaLnBrk="1" hangingPunct="1"/>
            <a:r>
              <a:rPr lang="cs-CZ" altLang="cs-CZ" sz="2000" dirty="0"/>
              <a:t>U rostlin snadno představitelné: čím vzdálenější jsou rostliny (jejich části, jejich stanoviště), tím obtížnější přenos. Proto většina rostlinných epidemií v monokulturách.</a:t>
            </a:r>
          </a:p>
          <a:p>
            <a:pPr lvl="1" eaLnBrk="1" hangingPunct="1"/>
            <a:r>
              <a:rPr lang="cs-CZ" altLang="cs-CZ" sz="2000" dirty="0"/>
              <a:t>U živočichů trochu problém: pohybují se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727295" y="5168346"/>
            <a:ext cx="674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Aplikace teorie ostrovní biogeografie v parazitologii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012557" y="6368995"/>
            <a:ext cx="524786" cy="429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7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8" descr="Theory of island biogeograph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4" y="255767"/>
            <a:ext cx="11619502" cy="65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52008" y="1733384"/>
            <a:ext cx="577264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Popisuje teoretický vztah mezi </a:t>
            </a:r>
          </a:p>
          <a:p>
            <a:r>
              <a:rPr lang="cs-CZ" sz="2400" dirty="0"/>
              <a:t>imigrací a emigrací druhů na ostrov </a:t>
            </a:r>
          </a:p>
          <a:p>
            <a:r>
              <a:rPr lang="cs-CZ" sz="2400" dirty="0"/>
              <a:t>v závislosti na jeho velikosti a </a:t>
            </a:r>
          </a:p>
          <a:p>
            <a:r>
              <a:rPr lang="cs-CZ" sz="2400" dirty="0"/>
              <a:t>vzdálenosti od mateřské pevniny</a:t>
            </a:r>
            <a:r>
              <a:rPr lang="cs-CZ" dirty="0"/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3334" y="3523753"/>
            <a:ext cx="577264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Jsou zde dvě hlavní proměnné </a:t>
            </a:r>
          </a:p>
          <a:p>
            <a:r>
              <a:rPr lang="cs-CZ" sz="2400" dirty="0"/>
              <a:t>ovlivňující míru extinkce a imigrace: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8395" y="4484534"/>
            <a:ext cx="51639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400" dirty="0"/>
              <a:t>Velikost ostrova</a:t>
            </a:r>
          </a:p>
          <a:p>
            <a:pPr marL="342900" indent="-342900">
              <a:buAutoNum type="arabicParenR"/>
            </a:pPr>
            <a:r>
              <a:rPr lang="cs-CZ" sz="2400" dirty="0"/>
              <a:t>Jeho vzdálenost od mateřské pevniny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013544" y="94781"/>
            <a:ext cx="6400137" cy="835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800" b="1" dirty="0"/>
              <a:t>Teorie ostrovní biogeografie</a:t>
            </a:r>
          </a:p>
        </p:txBody>
      </p:sp>
    </p:spTree>
    <p:extLst>
      <p:ext uri="{BB962C8B-B14F-4D97-AF65-F5344CB8AC3E}">
        <p14:creationId xmlns:p14="http://schemas.microsoft.com/office/powerpoint/2010/main" val="38767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12717" y="242836"/>
            <a:ext cx="6757287" cy="687470"/>
          </a:xfrm>
        </p:spPr>
        <p:txBody>
          <a:bodyPr>
            <a:noAutofit/>
          </a:bodyPr>
          <a:lstStyle/>
          <a:p>
            <a:pPr algn="ctr"/>
            <a:r>
              <a:rPr lang="cs-CZ" sz="3400" b="1" dirty="0"/>
              <a:t>Teorie ostrovní  biogeografie - model</a:t>
            </a:r>
          </a:p>
        </p:txBody>
      </p:sp>
      <p:pic>
        <p:nvPicPr>
          <p:cNvPr id="6146" name="Picture 2" descr="AP Enviro – 2.3 Island Biogeography | Fiveab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" y="914845"/>
            <a:ext cx="5986715" cy="53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nahoru 4"/>
          <p:cNvSpPr/>
          <p:nvPr/>
        </p:nvSpPr>
        <p:spPr>
          <a:xfrm rot="20116609">
            <a:off x="715617" y="5653377"/>
            <a:ext cx="294198" cy="51683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311969" y="1510742"/>
            <a:ext cx="135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ostrov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522432" y="1264257"/>
            <a:ext cx="165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Vzdálený ostrov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68557" y="3492356"/>
            <a:ext cx="132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Velký ostrov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31199" y="3238425"/>
            <a:ext cx="16148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Počet druhů </a:t>
            </a:r>
            <a:r>
              <a:rPr lang="cs-CZ" sz="1400" i="1" dirty="0"/>
              <a:t>versus</a:t>
            </a:r>
            <a:r>
              <a:rPr lang="cs-CZ" sz="1400" dirty="0"/>
              <a:t> </a:t>
            </a:r>
          </a:p>
          <a:p>
            <a:pPr algn="ctr"/>
            <a:r>
              <a:rPr lang="cs-CZ" sz="1400" dirty="0"/>
              <a:t>vzdálenost od MP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22273" y="5651192"/>
            <a:ext cx="220297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Počet druhů </a:t>
            </a:r>
            <a:r>
              <a:rPr lang="cs-CZ" sz="1400" i="1" dirty="0"/>
              <a:t>versus </a:t>
            </a:r>
          </a:p>
          <a:p>
            <a:pPr algn="ctr"/>
            <a:r>
              <a:rPr lang="cs-CZ" sz="1400" dirty="0"/>
              <a:t>velikost ostrova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154804" y="5840236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Malý ostrov</a:t>
            </a:r>
          </a:p>
        </p:txBody>
      </p:sp>
      <p:pic>
        <p:nvPicPr>
          <p:cNvPr id="6148" name="Picture 4" descr="Patterns of Diversity, the Island Biogeography Theory &amp; Metapopulation  Theory Flashcards |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00" y="1033670"/>
            <a:ext cx="6346000" cy="51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8782" y="6281531"/>
            <a:ext cx="382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Mateřská pevnina (MP) – zdroj infekce </a:t>
            </a:r>
          </a:p>
        </p:txBody>
      </p:sp>
    </p:spTree>
    <p:extLst>
      <p:ext uri="{BB962C8B-B14F-4D97-AF65-F5344CB8AC3E}">
        <p14:creationId xmlns:p14="http://schemas.microsoft.com/office/powerpoint/2010/main" val="30416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Jak chápeme pojem ostrov v parazitologii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4305" y="1627461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Co vše může být chápáno jako ostrov:</a:t>
            </a:r>
          </a:p>
          <a:p>
            <a:r>
              <a:rPr lang="cs-CZ" dirty="0"/>
              <a:t>Organismus hostitele jako jedinec (velikost, stáří)</a:t>
            </a:r>
          </a:p>
          <a:p>
            <a:r>
              <a:rPr lang="cs-CZ" dirty="0"/>
              <a:t>Populace hostitele, jako ostrov biomasy (abundance, hustota)</a:t>
            </a:r>
          </a:p>
          <a:p>
            <a:r>
              <a:rPr lang="cs-CZ" dirty="0"/>
              <a:t>Ostrov pevniny v moři vody</a:t>
            </a:r>
          </a:p>
          <a:p>
            <a:r>
              <a:rPr lang="cs-CZ" dirty="0"/>
              <a:t>Jezero v „moři“ souše</a:t>
            </a:r>
          </a:p>
          <a:p>
            <a:r>
              <a:rPr lang="cs-CZ" dirty="0"/>
              <a:t>Oáza v poušti ( v moři písku)</a:t>
            </a:r>
          </a:p>
          <a:p>
            <a:r>
              <a:rPr lang="cs-CZ" dirty="0"/>
              <a:t>Vrchol hory</a:t>
            </a:r>
          </a:p>
          <a:p>
            <a:r>
              <a:rPr lang="cs-CZ" dirty="0"/>
              <a:t>Hluboká propast</a:t>
            </a:r>
          </a:p>
          <a:p>
            <a:r>
              <a:rPr lang="cs-CZ" dirty="0"/>
              <a:t>Podzemní jeskyně</a:t>
            </a:r>
          </a:p>
          <a:p>
            <a:r>
              <a:rPr lang="cs-CZ" dirty="0"/>
              <a:t>Tepelný ostrov – město</a:t>
            </a:r>
          </a:p>
          <a:p>
            <a:r>
              <a:rPr lang="cs-CZ" dirty="0"/>
              <a:t>Národní parky/rezervace</a:t>
            </a:r>
          </a:p>
        </p:txBody>
      </p:sp>
      <p:pic>
        <p:nvPicPr>
          <p:cNvPr id="8" name="Picture 2" descr="Obraz Wyspa skarbów grafika wektorowa na wymiar • złoto, pusty, charakter •  REDRO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323" y="3013543"/>
            <a:ext cx="3274077" cy="33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tojící látkový sněhulák 33cm | Mountfield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46" y="3112935"/>
            <a:ext cx="4223834" cy="31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814" y="1893515"/>
            <a:ext cx="3932237" cy="38115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Picture 4" descr="Is the Equilibrium theory of island biogeography still useful in  conservation today? | 3Rs of Ec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19" y="2302708"/>
            <a:ext cx="7242587" cy="45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190489"/>
            <a:ext cx="6771319" cy="1989565"/>
          </a:xfrm>
          <a:prstGeom prst="rect">
            <a:avLst/>
          </a:prstGeom>
        </p:spPr>
      </p:pic>
      <p:pic>
        <p:nvPicPr>
          <p:cNvPr id="7" name="Picture 6" descr="Amazon.com: The Theory of Island Biogeography (Princeton Landmarks in  Biology): 9780691088365: MacArthur, Robert H., Wilson, Edward O.: 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89" y="191593"/>
            <a:ext cx="2095317" cy="32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17" y="191594"/>
            <a:ext cx="2168154" cy="3238511"/>
          </a:xfrm>
          <a:prstGeom prst="rect">
            <a:avLst/>
          </a:prstGeom>
        </p:spPr>
      </p:pic>
      <p:pic>
        <p:nvPicPr>
          <p:cNvPr id="9" name="Picture 16" descr="Hypotéza biofilie, původ a definice – Biofi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1" y="3493715"/>
            <a:ext cx="4433719" cy="29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27226" y="6448512"/>
            <a:ext cx="516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Zesnulý Robert H. Mac Arthur </a:t>
            </a:r>
            <a:r>
              <a:rPr lang="cs-CZ" dirty="0" smtClean="0"/>
              <a:t>(nahoře) </a:t>
            </a:r>
            <a:r>
              <a:rPr lang="cs-CZ" dirty="0"/>
              <a:t>a E.O. Wilson </a:t>
            </a:r>
          </a:p>
        </p:txBody>
      </p:sp>
    </p:spTree>
    <p:extLst>
      <p:ext uri="{BB962C8B-B14F-4D97-AF65-F5344CB8AC3E}">
        <p14:creationId xmlns:p14="http://schemas.microsoft.com/office/powerpoint/2010/main" val="30617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jno ryb - Puzzle Facto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0" y="9744"/>
            <a:ext cx="10251882" cy="68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7343" y="116633"/>
            <a:ext cx="9155360" cy="450779"/>
          </a:xfrm>
        </p:spPr>
        <p:txBody>
          <a:bodyPr>
            <a:noAutofit/>
          </a:bodyPr>
          <a:lstStyle/>
          <a:p>
            <a:r>
              <a:rPr lang="cs-CZ" sz="3400" b="1" dirty="0">
                <a:solidFill>
                  <a:schemeClr val="bg1"/>
                </a:solidFill>
              </a:rPr>
              <a:t>Organismus hostitele jako ostrov– druh, velikost</a:t>
            </a:r>
          </a:p>
        </p:txBody>
      </p:sp>
    </p:spTree>
    <p:extLst>
      <p:ext uri="{BB962C8B-B14F-4D97-AF65-F5344CB8AC3E}">
        <p14:creationId xmlns:p14="http://schemas.microsoft.com/office/powerpoint/2010/main" val="9928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liter.cz/obrazky/124632/velryb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4" y="2048"/>
            <a:ext cx="11227334" cy="68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7908"/>
            <a:ext cx="10515600" cy="67649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Organismus hostitele – jedinec jako habitat</a:t>
            </a:r>
          </a:p>
        </p:txBody>
      </p:sp>
    </p:spTree>
    <p:extLst>
      <p:ext uri="{BB962C8B-B14F-4D97-AF65-F5344CB8AC3E}">
        <p14:creationId xmlns:p14="http://schemas.microsoft.com/office/powerpoint/2010/main" val="32300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5821</TotalTime>
  <Words>11437</Words>
  <Application>Microsoft Office PowerPoint</Application>
  <PresentationFormat>Širokoúhlá obrazovka</PresentationFormat>
  <Paragraphs>808</Paragraphs>
  <Slides>190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190</vt:i4>
      </vt:variant>
    </vt:vector>
  </HeadingPairs>
  <TitlesOfParts>
    <vt:vector size="210" baseType="lpstr">
      <vt:lpstr>Arial</vt:lpstr>
      <vt:lpstr>Arial</vt:lpstr>
      <vt:lpstr>Brush Script MT</vt:lpstr>
      <vt:lpstr>Calibri</vt:lpstr>
      <vt:lpstr>Calibri Light</vt:lpstr>
      <vt:lpstr>Cambria</vt:lpstr>
      <vt:lpstr>Garamond</vt:lpstr>
      <vt:lpstr>Geneva</vt:lpstr>
      <vt:lpstr>Georgia</vt:lpstr>
      <vt:lpstr>Google Sans</vt:lpstr>
      <vt:lpstr>inherit</vt:lpstr>
      <vt:lpstr>Merriweather</vt:lpstr>
      <vt:lpstr>Monotype Sorts</vt:lpstr>
      <vt:lpstr>Roboto</vt:lpstr>
      <vt:lpstr>Wingdings</vt:lpstr>
      <vt:lpstr>Motiv Office</vt:lpstr>
      <vt:lpstr>Équation</vt:lpstr>
      <vt:lpstr>Rovnice</vt:lpstr>
      <vt:lpstr>Image</vt:lpstr>
      <vt:lpstr>rastrový obrázek</vt:lpstr>
      <vt:lpstr>Prezentace aplikace PowerPoint</vt:lpstr>
      <vt:lpstr>Osnova přednášky</vt:lpstr>
      <vt:lpstr>Parazit – Hostitel - obecná charakteristika</vt:lpstr>
      <vt:lpstr>Co je to hostitel ?</vt:lpstr>
      <vt:lpstr>Parazit a jeho působení na hostitele</vt:lpstr>
      <vt:lpstr>Organismus hostitele jako habitat/biotop ?</vt:lpstr>
      <vt:lpstr>Prezentace aplikace PowerPoint</vt:lpstr>
      <vt:lpstr>Přehled specifických habitatů využívaných cizopasníky člověka</vt:lpstr>
      <vt:lpstr>Organismus ryby jako habitat</vt:lpstr>
      <vt:lpstr>Co poskytuje parazitovi (definitivní) hostitel ?</vt:lpstr>
      <vt:lpstr>Parasite life style</vt:lpstr>
      <vt:lpstr>Typy hostitelů  (dle úlohy, kterou v životním cyklu parazita hrají)</vt:lpstr>
      <vt:lpstr>1) Definitivní hostitel (definitive, final host)  = hostitel, ve kterém parazit dozrává pohlavně a     produkuje vajíčka nebo larvy.</vt:lpstr>
      <vt:lpstr>2. Mezihostitel (intermediate host) = hostitel (často bezobratlý, obratlovec), který je nezbytný pro vývoj larválních stadií parazita; parazit   se zde vyvíjí do stadia invazního pro dalšího MH nebo pro DH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4. Rezervoárový hostitel (reservoir host) = hostitel, který představuje zdroj nákazy parazitem pro ekosystém a který umožňuje cizopasníkovi přežívat i v podmínkách bez jiných vhodných hostitelů.</vt:lpstr>
      <vt:lpstr>5. Náhodný hostitel (accidental host) = parazit dlouho nepřežívá    a nevyvíjí se !!! Atypická migrace parazitů v NH – pro hostitele silně patogenní – „larva migrans“ škrkavek rodu Toxocara nebo čeleď Anisakidae.</vt:lpstr>
      <vt:lpstr>6. Vektor – přenašeč = hostitel sloužící k přenosu/šíření parazita</vt:lpstr>
      <vt:lpstr>Paradefinitivní hostitel</vt:lpstr>
      <vt:lpstr>Dead end hostitel</vt:lpstr>
      <vt:lpstr>Jen Hostitel ?</vt:lpstr>
      <vt:lpstr>Prezentace aplikace PowerPoint</vt:lpstr>
      <vt:lpstr>Člověk jako hostitel</vt:lpstr>
      <vt:lpstr>Složení lidského těla</vt:lpstr>
      <vt:lpstr>Prvky lidského těla podle hmotnosti.  Stopové prvky jsou dohromady méně než 1 % (a každý méně než 0,1 %).</vt:lpstr>
      <vt:lpstr>Podmínky v zažívacím traktu hostitele</vt:lpstr>
      <vt:lpstr>Naprostý nedostatek světla</vt:lpstr>
      <vt:lpstr>Hodnoty pH</vt:lpstr>
      <vt:lpstr>Enzymy a problémy s chemií</vt:lpstr>
      <vt:lpstr>Hlavní trávicí enzymy</vt:lpstr>
      <vt:lpstr>Fyziologické a mechanické změny</vt:lpstr>
      <vt:lpstr>Nízká koncentrace kyslíku</vt:lpstr>
      <vt:lpstr>Potřebují parazitičtí helminti kyslík  ?</vt:lpstr>
      <vt:lpstr>Jsou paraziti anaerobní nebo aerobní ?</vt:lpstr>
      <vt:lpstr>Cyklus hydrolýzy ATP</vt:lpstr>
      <vt:lpstr>Příklad: Plasmodium falciparum</vt:lpstr>
      <vt:lpstr>Schéma glykolýzy glukozy</vt:lpstr>
      <vt:lpstr>Srovnání molekul </vt:lpstr>
      <vt:lpstr>Jak parazitičtí helminti využívají a přežívají kyslík a metabolity kyslíku </vt:lpstr>
      <vt:lpstr>Životní cyklus Taenia solium</vt:lpstr>
      <vt:lpstr>Tegument tasemnic</vt:lpstr>
      <vt:lpstr>Koncentrace kyslíku během životního cyklu  Taenia solium</vt:lpstr>
      <vt:lpstr> Regulační funkce hypoxie v interakcích mezi  hostitelem a parazitem: </vt:lpstr>
      <vt:lpstr>Změny slizniční exprese HIF-1α a signalizace související s hypoxií během střevních prvoků a dysbiózy mikrobioty.</vt:lpstr>
      <vt:lpstr> Faktory hostitelského organismu (biotické)</vt:lpstr>
      <vt:lpstr>Distribuce parazitů mezi různé druhy hostitelů</vt:lpstr>
      <vt:lpstr>Vliv organismu hostitele</vt:lpstr>
      <vt:lpstr>Hostitelská specificita</vt:lpstr>
      <vt:lpstr>Důležitá je podobnost prostředí</vt:lpstr>
      <vt:lpstr>Prezentace aplikace PowerPoint</vt:lpstr>
      <vt:lpstr>Koncepce vstupního a kompatibilního filtru</vt:lpstr>
      <vt:lpstr>Prezentace aplikace PowerPoint</vt:lpstr>
      <vt:lpstr>Generalisti versus Specialisti</vt:lpstr>
      <vt:lpstr>Generalisti versus Specialisti</vt:lpstr>
      <vt:lpstr>Specialisti versus Generalisti (abundance)</vt:lpstr>
      <vt:lpstr>Specificita Encephalitozoon bieneusi</vt:lpstr>
      <vt:lpstr>Hostitelská specificita amerických a evropských monogeneí</vt:lpstr>
      <vt:lpstr>Hostitelská specificita společenstev neotropických klíšťat.</vt:lpstr>
      <vt:lpstr>Co to jsou preadaptace ?</vt:lpstr>
      <vt:lpstr>Co to je strukturální specifičnost ?</vt:lpstr>
      <vt:lpstr>Hostitel jako habitat</vt:lpstr>
      <vt:lpstr>Struktura mikrohabitatu žaberního aparátu</vt:lpstr>
      <vt:lpstr>Morfologické adaptace sklerotizovaných struktur opisthaptoru monogeneí</vt:lpstr>
      <vt:lpstr>          Evoluční mechanismy posilující koexistenci  kongenerických druhů cizopasníků</vt:lpstr>
      <vt:lpstr>Prezentace aplikace PowerPoint</vt:lpstr>
      <vt:lpstr>Prezentace aplikace PowerPoint</vt:lpstr>
      <vt:lpstr> Strukturální specifita v geografickém prostoru. </vt:lpstr>
      <vt:lpstr> Strukturální specifita ve fylogenetickém prostoru. </vt:lpstr>
      <vt:lpstr>Prezentace aplikace PowerPoint</vt:lpstr>
      <vt:lpstr>Prezentace aplikace PowerPoint</vt:lpstr>
      <vt:lpstr> Koevoluce v parazito-hostitelském systému  1</vt:lpstr>
      <vt:lpstr>Prezentace aplikace PowerPoint</vt:lpstr>
      <vt:lpstr> Fylogenetická specifita ve geografickém prostoru. </vt:lpstr>
      <vt:lpstr>Mapování hostitelské specifičnosti na fylogenetický strom parazitů.</vt:lpstr>
      <vt:lpstr>Prezentace aplikace PowerPoint</vt:lpstr>
      <vt:lpstr>Koncept vnímavosti/rezistence v parazitologii</vt:lpstr>
      <vt:lpstr> 5 faktorů ovlivňujících náchylnost člověka k infekci?  </vt:lpstr>
      <vt:lpstr>Faktory posilující úspěšný přenos při fekal-oral infekci</vt:lpstr>
      <vt:lpstr>Prezentace aplikace PowerPoint</vt:lpstr>
      <vt:lpstr>Faktory posilující vnímavost vůči malárii</vt:lpstr>
      <vt:lpstr>Prezentace aplikace PowerPoint</vt:lpstr>
      <vt:lpstr>Vliv velikosti organismu hostitele</vt:lpstr>
      <vt:lpstr>Co určuje druhovou bohatost parazitů napříč hostitelskými druhy? </vt:lpstr>
      <vt:lpstr>Diverzita v rámci diverzity:  Druhová bohatost parazitů u jedovatých žab hodnocená transkriptomikou</vt:lpstr>
      <vt:lpstr>Prezentace aplikace PowerPoint</vt:lpstr>
      <vt:lpstr>Mají paraziti vliv na velikost populace hostitele ?</vt:lpstr>
      <vt:lpstr>Co je to infrapopulace ?</vt:lpstr>
      <vt:lpstr>Hierarchická struktura populace parazita</vt:lpstr>
      <vt:lpstr>Prezentace aplikace PowerPoint</vt:lpstr>
      <vt:lpstr>Hostitel jako ostrov</vt:lpstr>
      <vt:lpstr>Prezentace aplikace PowerPoint</vt:lpstr>
      <vt:lpstr>Hostitel jako ostrov, jak se na něj dostat ?</vt:lpstr>
      <vt:lpstr>Organismus hostitele jako ostrov</vt:lpstr>
      <vt:lpstr>Prezentace aplikace PowerPoint</vt:lpstr>
      <vt:lpstr>Teorie ostrovní  biogeografie - model</vt:lpstr>
      <vt:lpstr>Jak chápeme pojem ostrov v parazitologii</vt:lpstr>
      <vt:lpstr>Prezentace aplikace PowerPoint</vt:lpstr>
      <vt:lpstr>Organismus hostitele jako ostrov– druh, velikost</vt:lpstr>
      <vt:lpstr>Organismus hostitele – jedinec jako habitat</vt:lpstr>
      <vt:lpstr>Prezentace aplikace PowerPoint</vt:lpstr>
      <vt:lpstr>Prezentace aplikace PowerPoint</vt:lpstr>
      <vt:lpstr>Dno Mariánského příkopu – extrémní hloubka – „ostrov“</vt:lpstr>
      <vt:lpstr>Ostrov souše uprostřed vody</vt:lpstr>
      <vt:lpstr>Prezentace aplikace PowerPoint</vt:lpstr>
      <vt:lpstr>Vrchol hory jako ostrov</vt:lpstr>
      <vt:lpstr>Prezentace aplikace PowerPoint</vt:lpstr>
      <vt:lpstr>Senotes – zatopená jeskyně jako ostrov</vt:lpstr>
      <vt:lpstr>Prezentace aplikace PowerPoint</vt:lpstr>
      <vt:lpstr>Jezero v moři souše jako ostrov</vt:lpstr>
      <vt:lpstr>Rašeliniště jako ostrov</vt:lpstr>
      <vt:lpstr>Starý strom jako ostrov</vt:lpstr>
      <vt:lpstr>Národní parky CHKO, národní přírodní rezervace</vt:lpstr>
      <vt:lpstr>Tepelný ostrov města Prahy</vt:lpstr>
      <vt:lpstr>Co určuje druhovou bohatost parazitů napříč hostitelskými druhy      „velikost ostrova“ </vt:lpstr>
      <vt:lpstr>Harrisonovo evoluční pravidlo</vt:lpstr>
      <vt:lpstr>Allometrie - Allometrická rovnice</vt:lpstr>
      <vt:lpstr>Biologické škálování</vt:lpstr>
      <vt:lpstr>Příklady alometrických závislostí</vt:lpstr>
      <vt:lpstr>Zákonitost povrch versus objem </vt:lpstr>
      <vt:lpstr>Prezentace aplikace PowerPoint</vt:lpstr>
      <vt:lpstr>Prezentace aplikace PowerPoint</vt:lpstr>
      <vt:lpstr>Prezentace aplikace PowerPoint</vt:lpstr>
      <vt:lpstr>Ekologická nika parazitů</vt:lpstr>
      <vt:lpstr>Ekologická nika – obecná charakteristika</vt:lpstr>
      <vt:lpstr>Zjednodušené grafické znázornění ekologických nik dvou druhů. </vt:lpstr>
      <vt:lpstr>Nika jako funkční začlenění jedince</vt:lpstr>
      <vt:lpstr>Různé pojetí ekologické niky</vt:lpstr>
      <vt:lpstr>Hostitel - ekologická nika parazita</vt:lpstr>
      <vt:lpstr>Hostitel jako habitat</vt:lpstr>
      <vt:lpstr>Fragmentovaná struktura populace parazita</vt:lpstr>
      <vt:lpstr>Hierarchická struktura populace parazita</vt:lpstr>
      <vt:lpstr>Individuální versus populační nika</vt:lpstr>
      <vt:lpstr>Schéma prostorových nik v čase (vývoji)</vt:lpstr>
      <vt:lpstr>Schéma individualizovaných nik dvou jedinců</vt:lpstr>
      <vt:lpstr>Dimenzionalita populační a individuální ekologické niky</vt:lpstr>
      <vt:lpstr>Multidimenzionální fitness a hranice indidualizované niky</vt:lpstr>
      <vt:lpstr>Nika versus alternativní životní trajektorie </vt:lpstr>
      <vt:lpstr>Prezentace aplikace PowerPoint</vt:lpstr>
      <vt:lpstr>Segregace nik ve společenstvu cizopasníků </vt:lpstr>
      <vt:lpstr>Prezentace aplikace PowerPoint</vt:lpstr>
      <vt:lpstr>Příkladová studie: Prostorová distribuce a plodnost sympatrických druhů Diplostomum (podtřída Digenea) u jednodruhových a smíšených druhů infekcí ve střevě racka kroužkovaného (Larus delawarensis) </vt:lpstr>
      <vt:lpstr>Prostorová distribuce a plodnost sympatrických  druhů rodu  Diplostomum</vt:lpstr>
      <vt:lpstr>Prezentace aplikace PowerPoint</vt:lpstr>
      <vt:lpstr>Jak definujeme ekosystém ?</vt:lpstr>
      <vt:lpstr>Ekosystém - kompartmenty</vt:lpstr>
      <vt:lpstr>Hostitel jako ekosystém</vt:lpstr>
      <vt:lpstr>Hostitel: ko-infekce vícero druhy cizopasníků</vt:lpstr>
      <vt:lpstr> Síťová analýza lidských parazitů ilustrující kompartmentalizaci vnitrohostitelských společenstev (zelená, globální síť; červená, lokální síť v krvi; modrá, lokální síť v gastrointestinálním traktu)   </vt:lpstr>
      <vt:lpstr>Jak se čtyři koncepty ekologie ekosystémů vztahují na ekosystém v hostiteli ?</vt:lpstr>
      <vt:lpstr> Stabilita zaručuje rovnováhu </vt:lpstr>
      <vt:lpstr> Limitace omezenými zdroji </vt:lpstr>
      <vt:lpstr> Pravidla formování společenstev - prioritní efekty a inženýři ekosystému </vt:lpstr>
      <vt:lpstr> Lokální versus globální interakce </vt:lpstr>
      <vt:lpstr>Organismus hostitele jako ekosystém/habitat</vt:lpstr>
      <vt:lpstr>Hostitel je jedinečný typ ekosystému</vt:lpstr>
      <vt:lpstr>Paraziti a mikrobiom</vt:lpstr>
      <vt:lpstr>Lidé, jejich genom a diverzita jejich symbiontů</vt:lpstr>
      <vt:lpstr>Člověk jako superorganismus</vt:lpstr>
      <vt:lpstr> Člověk a jeho mikrobiom: 23 000 versus 9 000 000 genů  </vt:lpstr>
      <vt:lpstr>Mikrobiom – ekologické podmínky prostředí</vt:lpstr>
      <vt:lpstr>Schéma koncepce mikrobiomu  „holobionta“</vt:lpstr>
      <vt:lpstr>Mikrobiom člověka </vt:lpstr>
      <vt:lpstr>Mikrobiom versus Mikrobiota</vt:lpstr>
      <vt:lpstr>Mikrobiom versus Mikrobiota</vt:lpstr>
      <vt:lpstr> Klíčové koncepty mikrobiomu a holobiontů aplikované na parazitologii </vt:lpstr>
      <vt:lpstr>Příklady kontextově závislého využití konceptů mikrobiomu a holobiontů v parazitologii.</vt:lpstr>
      <vt:lpstr>Sítě společného výskytu ukazují rozdíl ve střevní mikrobiotě mezi býložravými a masožravými cichlidami. Síť býložravců (Herbivores) má vyšší komplexitu (156 uzlů a 339 propojení) ve srovnání se sítí masožravců (Carnivores) (21 uzlů a 70 propojení)</vt:lpstr>
      <vt:lpstr>Stylophora pistillata korálová kolonie a bakterie Endozoicomonas (Ez) sondovaly buňky (žluté) uvnitř chapadel S. pistillata sídlících v agregátech (Ez, a) i těsně mimo agregát (b).</vt:lpstr>
      <vt:lpstr>Srovnání mikrobiomu rostlin a živočichů</vt:lpstr>
      <vt:lpstr>Prezentace aplikace PowerPoint</vt:lpstr>
      <vt:lpstr>Základní slovíček mikrobiomu</vt:lpstr>
      <vt:lpstr>Prezentace aplikace PowerPoint</vt:lpstr>
      <vt:lpstr> Funkční role mikrobů ve zdatnosti parazitů a hostitelských chorobách </vt:lpstr>
      <vt:lpstr> Role parazitů v evoluci mikrobů a interakcích mezi hostitelem a mikrobem </vt:lpstr>
      <vt:lpstr>Nastavení rovnováhy mezi parazitem a hostitelem</vt:lpstr>
      <vt:lpstr>Hostitel má za cíl se zbavit parazita</vt:lpstr>
      <vt:lpstr>Prezentace aplikace PowerPoint</vt:lpstr>
      <vt:lpstr>Regulace hustoty populace parazita</vt:lpstr>
      <vt:lpstr>Riziko přílišné exploatace</vt:lpstr>
      <vt:lpstr>Jsou paraziti biologicky unikátní ?</vt:lpstr>
      <vt:lpstr>    Proč jsou paraziti biologicky unikátní ?</vt:lpstr>
      <vt:lpstr>Paraziti nepochybně jsou biologicky unikátní !!!</vt:lpstr>
      <vt:lpstr>Co to jsou preadaptace ?</vt:lpstr>
      <vt:lpstr>Děkuji za pozornost !</vt:lpstr>
      <vt:lpstr>Prezentace aplikace PowerPoint</vt:lpstr>
      <vt:lpstr>Prezentace aplikace PowerPoint</vt:lpstr>
      <vt:lpstr>Prezentace aplikace PowerPoint</vt:lpstr>
      <vt:lpstr>Paraziti – hostitel a mikrobiom</vt:lpstr>
      <vt:lpstr>„Obecná základní“ hypotéza patogeneze působené dysbiotickou střevní mikrobiotou</vt:lpstr>
      <vt:lpstr>Střevní mikrobiota a specifičtí komenzálové jako potenciální preventivní a terapeutické agens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294</cp:revision>
  <dcterms:created xsi:type="dcterms:W3CDTF">2024-02-25T08:37:21Z</dcterms:created>
  <dcterms:modified xsi:type="dcterms:W3CDTF">2024-05-15T09:54:13Z</dcterms:modified>
</cp:coreProperties>
</file>