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6" r:id="rId2"/>
    <p:sldId id="292" r:id="rId3"/>
    <p:sldId id="294" r:id="rId4"/>
    <p:sldId id="311" r:id="rId5"/>
    <p:sldId id="353" r:id="rId6"/>
    <p:sldId id="281" r:id="rId7"/>
    <p:sldId id="310" r:id="rId8"/>
    <p:sldId id="319" r:id="rId9"/>
    <p:sldId id="314" r:id="rId10"/>
    <p:sldId id="315" r:id="rId11"/>
    <p:sldId id="316" r:id="rId12"/>
    <p:sldId id="320" r:id="rId13"/>
    <p:sldId id="298" r:id="rId14"/>
    <p:sldId id="317" r:id="rId15"/>
    <p:sldId id="304" r:id="rId16"/>
    <p:sldId id="321" r:id="rId17"/>
    <p:sldId id="312" r:id="rId18"/>
    <p:sldId id="295" r:id="rId19"/>
    <p:sldId id="289" r:id="rId20"/>
    <p:sldId id="297" r:id="rId21"/>
    <p:sldId id="301" r:id="rId22"/>
    <p:sldId id="331" r:id="rId23"/>
    <p:sldId id="329" r:id="rId24"/>
    <p:sldId id="323" r:id="rId25"/>
    <p:sldId id="324" r:id="rId26"/>
    <p:sldId id="327" r:id="rId27"/>
    <p:sldId id="325" r:id="rId28"/>
    <p:sldId id="326" r:id="rId29"/>
    <p:sldId id="328" r:id="rId30"/>
    <p:sldId id="318" r:id="rId31"/>
    <p:sldId id="354" r:id="rId32"/>
    <p:sldId id="355" r:id="rId33"/>
    <p:sldId id="302" r:id="rId34"/>
    <p:sldId id="306" r:id="rId35"/>
    <p:sldId id="332" r:id="rId36"/>
    <p:sldId id="307" r:id="rId37"/>
    <p:sldId id="290" r:id="rId38"/>
    <p:sldId id="322" r:id="rId39"/>
    <p:sldId id="333" r:id="rId40"/>
    <p:sldId id="266" r:id="rId41"/>
    <p:sldId id="345" r:id="rId42"/>
    <p:sldId id="346" r:id="rId43"/>
    <p:sldId id="279" r:id="rId44"/>
    <p:sldId id="334" r:id="rId45"/>
    <p:sldId id="335" r:id="rId46"/>
    <p:sldId id="347" r:id="rId47"/>
    <p:sldId id="268" r:id="rId48"/>
    <p:sldId id="343" r:id="rId49"/>
    <p:sldId id="340" r:id="rId50"/>
    <p:sldId id="338" r:id="rId51"/>
    <p:sldId id="339" r:id="rId52"/>
    <p:sldId id="342" r:id="rId53"/>
    <p:sldId id="277" r:id="rId54"/>
    <p:sldId id="341" r:id="rId55"/>
    <p:sldId id="344" r:id="rId56"/>
    <p:sldId id="271" r:id="rId57"/>
    <p:sldId id="273" r:id="rId58"/>
    <p:sldId id="359" r:id="rId59"/>
    <p:sldId id="357" r:id="rId60"/>
    <p:sldId id="358" r:id="rId61"/>
    <p:sldId id="274" r:id="rId62"/>
    <p:sldId id="337" r:id="rId63"/>
    <p:sldId id="275" r:id="rId64"/>
    <p:sldId id="352" r:id="rId65"/>
    <p:sldId id="349" r:id="rId66"/>
    <p:sldId id="350" r:id="rId67"/>
    <p:sldId id="348" r:id="rId68"/>
    <p:sldId id="356" r:id="rId69"/>
    <p:sldId id="351" r:id="rId70"/>
    <p:sldId id="280" r:id="rId71"/>
  </p:sldIdLst>
  <p:sldSz cx="9144000" cy="6858000" type="screen4x3"/>
  <p:notesSz cx="6858000" cy="9144000"/>
  <p:custDataLst>
    <p:tags r:id="rId72"/>
  </p:custDataLst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20" d="100"/>
          <a:sy n="120" d="100"/>
        </p:scale>
        <p:origin x="1344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839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gs" Target="tags/tag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1552D-D495-4EE0-A0FA-CC31DB2CDB03}" type="datetimeFigureOut">
              <a:rPr lang="cs-CZ" smtClean="0"/>
              <a:t>13.05.2024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E175E-BCAD-4753-80ED-CFE2E6CDEA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603302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1552D-D495-4EE0-A0FA-CC31DB2CDB03}" type="datetimeFigureOut">
              <a:rPr lang="cs-CZ" smtClean="0"/>
              <a:t>13.05.2024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E175E-BCAD-4753-80ED-CFE2E6CDEA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81344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1552D-D495-4EE0-A0FA-CC31DB2CDB03}" type="datetimeFigureOut">
              <a:rPr lang="cs-CZ" smtClean="0"/>
              <a:t>13.05.2024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E175E-BCAD-4753-80ED-CFE2E6CDEA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679421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1552D-D495-4EE0-A0FA-CC31DB2CDB03}" type="datetimeFigureOut">
              <a:rPr lang="cs-CZ" smtClean="0"/>
              <a:t>13.05.2024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E175E-BCAD-4753-80ED-CFE2E6CDEA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830649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1552D-D495-4EE0-A0FA-CC31DB2CDB03}" type="datetimeFigureOut">
              <a:rPr lang="cs-CZ" smtClean="0"/>
              <a:t>13.05.2024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E175E-BCAD-4753-80ED-CFE2E6CDEA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571121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1552D-D495-4EE0-A0FA-CC31DB2CDB03}" type="datetimeFigureOut">
              <a:rPr lang="cs-CZ" smtClean="0"/>
              <a:t>13.05.2024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E175E-BCAD-4753-80ED-CFE2E6CDEA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037671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1552D-D495-4EE0-A0FA-CC31DB2CDB03}" type="datetimeFigureOut">
              <a:rPr lang="cs-CZ" smtClean="0"/>
              <a:t>13.05.2024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E175E-BCAD-4753-80ED-CFE2E6CDEA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315637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1552D-D495-4EE0-A0FA-CC31DB2CDB03}" type="datetimeFigureOut">
              <a:rPr lang="cs-CZ" smtClean="0"/>
              <a:t>13.05.2024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E175E-BCAD-4753-80ED-CFE2E6CDEA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328877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1552D-D495-4EE0-A0FA-CC31DB2CDB03}" type="datetimeFigureOut">
              <a:rPr lang="cs-CZ" smtClean="0"/>
              <a:t>13.05.2024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E175E-BCAD-4753-80ED-CFE2E6CDEA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711953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1552D-D495-4EE0-A0FA-CC31DB2CDB03}" type="datetimeFigureOut">
              <a:rPr lang="cs-CZ" smtClean="0"/>
              <a:t>13.05.2024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E175E-BCAD-4753-80ED-CFE2E6CDEA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598937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1552D-D495-4EE0-A0FA-CC31DB2CDB03}" type="datetimeFigureOut">
              <a:rPr lang="cs-CZ" smtClean="0"/>
              <a:t>13.05.2024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E175E-BCAD-4753-80ED-CFE2E6CDEA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01976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C1552D-D495-4EE0-A0FA-CC31DB2CDB03}" type="datetimeFigureOut">
              <a:rPr lang="cs-CZ" smtClean="0"/>
              <a:t>13.05.2024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1E175E-BCAD-4753-80ED-CFE2E6CDEA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39493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gi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gif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8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8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gif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gif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8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8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8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8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8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0.jpe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8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074" name="Picture 2" descr="Leech - Wikipedia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77" y="-11521"/>
            <a:ext cx="9119245" cy="6841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2339752" y="4797152"/>
            <a:ext cx="25202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400" dirty="0" smtClean="0"/>
              <a:t>Pijavky</a:t>
            </a:r>
            <a:endParaRPr lang="cs-CZ" sz="4400" dirty="0"/>
          </a:p>
        </p:txBody>
      </p:sp>
    </p:spTree>
    <p:extLst>
      <p:ext uri="{BB962C8B-B14F-4D97-AF65-F5344CB8AC3E}">
        <p14:creationId xmlns:p14="http://schemas.microsoft.com/office/powerpoint/2010/main" val="1454693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648072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Pijavky – morfologie II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400600"/>
          </a:xfrm>
        </p:spPr>
        <p:txBody>
          <a:bodyPr>
            <a:normAutofit fontScale="62500" lnSpcReduction="20000"/>
          </a:bodyPr>
          <a:lstStyle/>
          <a:p>
            <a:r>
              <a:rPr lang="cs-CZ" dirty="0" smtClean="0"/>
              <a:t>Centrální nervový systém – nadjícnové </a:t>
            </a:r>
            <a:r>
              <a:rPr lang="cs-CZ" dirty="0" err="1" smtClean="0"/>
              <a:t>ganglium</a:t>
            </a:r>
            <a:r>
              <a:rPr lang="cs-CZ" dirty="0" smtClean="0"/>
              <a:t> (mozek) – žebříčková soustava – konektivy, komisury </a:t>
            </a:r>
          </a:p>
          <a:p>
            <a:r>
              <a:rPr lang="cs-CZ" dirty="0" smtClean="0"/>
              <a:t>Pijavky nemají oběhovou a respirační soustavu</a:t>
            </a:r>
          </a:p>
          <a:p>
            <a:r>
              <a:rPr lang="cs-CZ" dirty="0"/>
              <a:t>T</a:t>
            </a:r>
            <a:r>
              <a:rPr lang="cs-CZ" dirty="0" smtClean="0"/>
              <a:t>rávicí soustava – ústní </a:t>
            </a:r>
            <a:r>
              <a:rPr lang="cs-CZ" dirty="0"/>
              <a:t>o</a:t>
            </a:r>
            <a:r>
              <a:rPr lang="cs-CZ" dirty="0" smtClean="0"/>
              <a:t>tvor – UP – svalnatý hltan (sací aparát) – jícen (slinné žlázy)    </a:t>
            </a:r>
          </a:p>
          <a:p>
            <a:r>
              <a:rPr lang="cs-CZ" dirty="0" smtClean="0"/>
              <a:t>Žaludek - párovité </a:t>
            </a:r>
            <a:r>
              <a:rPr lang="cs-CZ" dirty="0" err="1" smtClean="0"/>
              <a:t>diverticulum</a:t>
            </a:r>
            <a:r>
              <a:rPr lang="cs-CZ" dirty="0" smtClean="0"/>
              <a:t> – zásobárna přijaté potravy </a:t>
            </a:r>
          </a:p>
          <a:p>
            <a:r>
              <a:rPr lang="cs-CZ" dirty="0" smtClean="0"/>
              <a:t>Střevo – četné slepé výběžky </a:t>
            </a:r>
          </a:p>
          <a:p>
            <a:r>
              <a:rPr lang="cs-CZ" dirty="0" smtClean="0"/>
              <a:t>Vylučovací soustava – párovité </a:t>
            </a:r>
            <a:r>
              <a:rPr lang="cs-CZ" dirty="0" err="1" smtClean="0"/>
              <a:t>metanefridie</a:t>
            </a:r>
            <a:r>
              <a:rPr lang="cs-CZ" dirty="0" smtClean="0"/>
              <a:t> (10 až 17 články)</a:t>
            </a:r>
          </a:p>
          <a:p>
            <a:r>
              <a:rPr lang="cs-CZ" dirty="0" smtClean="0"/>
              <a:t>Hermafroditi - rozmnožování – opasek (</a:t>
            </a:r>
            <a:r>
              <a:rPr lang="cs-CZ" dirty="0" err="1" smtClean="0"/>
              <a:t>clitellum</a:t>
            </a:r>
            <a:r>
              <a:rPr lang="cs-CZ" dirty="0" smtClean="0"/>
              <a:t>) – produkce sekretů – kokony</a:t>
            </a:r>
          </a:p>
          <a:p>
            <a:r>
              <a:rPr lang="cs-CZ" dirty="0" smtClean="0"/>
              <a:t>K páření dochází pomocí penisu, většinou jsou oviparní </a:t>
            </a:r>
          </a:p>
          <a:p>
            <a:r>
              <a:rPr lang="cs-CZ" dirty="0" smtClean="0"/>
              <a:t>vývoj přímý, bez larválních stádií – (ostatní </a:t>
            </a:r>
            <a:r>
              <a:rPr lang="cs-CZ" dirty="0" err="1" smtClean="0"/>
              <a:t>annelida</a:t>
            </a:r>
            <a:r>
              <a:rPr lang="cs-CZ" dirty="0" smtClean="0"/>
              <a:t> mají larvu trochoforu)</a:t>
            </a:r>
          </a:p>
          <a:p>
            <a:r>
              <a:rPr lang="cs-CZ" dirty="0" smtClean="0"/>
              <a:t>Mladé pijavky se líhnou z vajíček – tato jsou v kokonech (1-200) </a:t>
            </a:r>
          </a:p>
          <a:p>
            <a:r>
              <a:rPr lang="cs-CZ" dirty="0" smtClean="0"/>
              <a:t>Ektoparaziti studenokrevních a </a:t>
            </a:r>
            <a:r>
              <a:rPr lang="cs-CZ" dirty="0" err="1" smtClean="0"/>
              <a:t>teplokrevních</a:t>
            </a:r>
            <a:r>
              <a:rPr lang="cs-CZ" dirty="0" smtClean="0"/>
              <a:t> obratlovců pozitivní </a:t>
            </a:r>
            <a:r>
              <a:rPr lang="cs-CZ" dirty="0" err="1" smtClean="0"/>
              <a:t>rheotaxe</a:t>
            </a:r>
            <a:r>
              <a:rPr lang="cs-CZ" dirty="0" smtClean="0"/>
              <a:t> </a:t>
            </a:r>
            <a:r>
              <a:rPr lang="cs-CZ" dirty="0" err="1" smtClean="0"/>
              <a:t>ču</a:t>
            </a:r>
            <a:r>
              <a:rPr lang="cs-CZ" dirty="0" smtClean="0"/>
              <a:t> chemotaxe</a:t>
            </a:r>
          </a:p>
          <a:p>
            <a:r>
              <a:rPr lang="cs-CZ" dirty="0" err="1" smtClean="0"/>
              <a:t>Krevsající</a:t>
            </a:r>
            <a:r>
              <a:rPr lang="cs-CZ" dirty="0" smtClean="0"/>
              <a:t> druhy – antikoagulační enzym </a:t>
            </a:r>
            <a:r>
              <a:rPr lang="cs-CZ" dirty="0" err="1" smtClean="0"/>
              <a:t>hirudin</a:t>
            </a:r>
            <a:r>
              <a:rPr lang="cs-CZ" dirty="0" smtClean="0"/>
              <a:t> </a:t>
            </a:r>
          </a:p>
          <a:p>
            <a:r>
              <a:rPr lang="cs-CZ" dirty="0" smtClean="0"/>
              <a:t>Klasifikace a fylogeneze – stále diskuse – příbuznost k ploštěncům (</a:t>
            </a:r>
            <a:r>
              <a:rPr lang="cs-CZ" dirty="0" err="1" smtClean="0"/>
              <a:t>Lophotrochozoa</a:t>
            </a:r>
            <a:r>
              <a:rPr lang="cs-CZ" dirty="0" smtClean="0"/>
              <a:t>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88834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635670"/>
          </a:xfrm>
        </p:spPr>
        <p:txBody>
          <a:bodyPr/>
          <a:lstStyle/>
          <a:p>
            <a:r>
              <a:rPr lang="cs-CZ" dirty="0" smtClean="0"/>
              <a:t>Pijavka- vnitřní morfologie 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cs-CZ" dirty="0" smtClean="0"/>
              <a:t>Čelisti</a:t>
            </a:r>
          </a:p>
          <a:p>
            <a:r>
              <a:rPr lang="cs-CZ" dirty="0" smtClean="0"/>
              <a:t>Hltan</a:t>
            </a:r>
          </a:p>
          <a:p>
            <a:r>
              <a:rPr lang="cs-CZ" dirty="0" smtClean="0"/>
              <a:t>Radiální svalovina</a:t>
            </a:r>
          </a:p>
          <a:p>
            <a:r>
              <a:rPr lang="cs-CZ" dirty="0" err="1" smtClean="0"/>
              <a:t>Divertikulum</a:t>
            </a:r>
            <a:endParaRPr lang="cs-CZ" dirty="0" smtClean="0"/>
          </a:p>
          <a:p>
            <a:r>
              <a:rPr lang="cs-CZ" dirty="0" smtClean="0"/>
              <a:t>Dorsální sinus</a:t>
            </a:r>
          </a:p>
          <a:p>
            <a:r>
              <a:rPr lang="cs-CZ" dirty="0" smtClean="0"/>
              <a:t>Střevo</a:t>
            </a:r>
          </a:p>
          <a:p>
            <a:r>
              <a:rPr lang="cs-CZ" dirty="0" smtClean="0"/>
              <a:t>Konečník</a:t>
            </a:r>
          </a:p>
          <a:p>
            <a:r>
              <a:rPr lang="cs-CZ" dirty="0" smtClean="0"/>
              <a:t>Mozek</a:t>
            </a:r>
          </a:p>
          <a:p>
            <a:r>
              <a:rPr lang="cs-CZ" dirty="0" err="1" smtClean="0"/>
              <a:t>Podjícnové</a:t>
            </a:r>
            <a:r>
              <a:rPr lang="cs-CZ" dirty="0" smtClean="0"/>
              <a:t> </a:t>
            </a:r>
            <a:r>
              <a:rPr lang="cs-CZ" dirty="0" err="1" smtClean="0"/>
              <a:t>ganglium</a:t>
            </a:r>
            <a:endParaRPr lang="cs-CZ" dirty="0" smtClean="0"/>
          </a:p>
          <a:p>
            <a:r>
              <a:rPr lang="cs-CZ" dirty="0" smtClean="0"/>
              <a:t>Měchýřek nefridie</a:t>
            </a:r>
          </a:p>
          <a:p>
            <a:r>
              <a:rPr lang="cs-CZ" dirty="0" smtClean="0"/>
              <a:t>Váček penisu</a:t>
            </a:r>
          </a:p>
          <a:p>
            <a:r>
              <a:rPr lang="cs-CZ" dirty="0" smtClean="0"/>
              <a:t>Vaječník</a:t>
            </a:r>
          </a:p>
          <a:p>
            <a:r>
              <a:rPr lang="cs-CZ" dirty="0" smtClean="0"/>
              <a:t>Vagina</a:t>
            </a:r>
          </a:p>
          <a:p>
            <a:r>
              <a:rPr lang="cs-CZ" dirty="0" err="1" smtClean="0"/>
              <a:t>Vas</a:t>
            </a:r>
            <a:r>
              <a:rPr lang="cs-CZ" dirty="0" smtClean="0"/>
              <a:t> </a:t>
            </a:r>
            <a:r>
              <a:rPr lang="cs-CZ" dirty="0" err="1" smtClean="0"/>
              <a:t>deferens</a:t>
            </a:r>
            <a:endParaRPr lang="cs-CZ" dirty="0" smtClean="0"/>
          </a:p>
          <a:p>
            <a:r>
              <a:rPr lang="cs-CZ" dirty="0" err="1" smtClean="0"/>
              <a:t>Testes</a:t>
            </a:r>
            <a:endParaRPr lang="cs-CZ" dirty="0" smtClean="0"/>
          </a:p>
          <a:p>
            <a:r>
              <a:rPr lang="cs-CZ" dirty="0" smtClean="0"/>
              <a:t>Ventrální nervová páska</a:t>
            </a:r>
          </a:p>
          <a:p>
            <a:r>
              <a:rPr lang="cs-CZ" dirty="0" smtClean="0"/>
              <a:t>25. volné nervové </a:t>
            </a:r>
            <a:r>
              <a:rPr lang="cs-CZ" dirty="0" err="1" smtClean="0"/>
              <a:t>ganglium</a:t>
            </a:r>
            <a:endParaRPr lang="cs-CZ" dirty="0" smtClean="0"/>
          </a:p>
          <a:p>
            <a:endParaRPr lang="cs-CZ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926" y="273050"/>
            <a:ext cx="4925997" cy="585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6502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Morfologie pijavek</a:t>
            </a:r>
            <a:endParaRPr lang="cs-CZ" dirty="0"/>
          </a:p>
        </p:txBody>
      </p:sp>
      <p:pic>
        <p:nvPicPr>
          <p:cNvPr id="2052" name="Picture 4" descr="How do members of class Hirudinea of Annelida differ from other members of  Annelida ? | Homework.Study.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12776"/>
            <a:ext cx="4687782" cy="422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6056" y="1268760"/>
            <a:ext cx="3719554" cy="4364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259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cs-CZ" sz="3400" dirty="0" smtClean="0"/>
              <a:t>Orgánové soustavy pijavek</a:t>
            </a:r>
            <a:endParaRPr lang="cs-CZ" sz="34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1520" y="1268760"/>
            <a:ext cx="3096344" cy="454594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9872" y="1831274"/>
            <a:ext cx="5362575" cy="1457325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9912" y="4077072"/>
            <a:ext cx="4536504" cy="1737633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1259632" y="5805264"/>
            <a:ext cx="1638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Trávicí soustava</a:t>
            </a: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5165144" y="3275692"/>
            <a:ext cx="15670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smtClean="0"/>
              <a:t>Cévní soustava</a:t>
            </a:r>
            <a:endParaRPr lang="cs-CZ" dirty="0"/>
          </a:p>
        </p:txBody>
      </p:sp>
      <p:sp>
        <p:nvSpPr>
          <p:cNvPr id="9" name="Obdélník 8"/>
          <p:cNvSpPr/>
          <p:nvPr/>
        </p:nvSpPr>
        <p:spPr>
          <a:xfrm>
            <a:off x="5004048" y="5805264"/>
            <a:ext cx="26891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smtClean="0"/>
              <a:t>Nervová soustava (ganglia)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64628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Pijavka lékařská – detail předního konce těla</a:t>
            </a:r>
            <a:endParaRPr lang="cs-CZ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56792"/>
            <a:ext cx="8132646" cy="4824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1759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0913" y="296652"/>
            <a:ext cx="8782174" cy="626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079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57311" y="1143335"/>
            <a:ext cx="3756959" cy="5318051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3725" y="410209"/>
            <a:ext cx="2997666" cy="2146250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9690" y="3356992"/>
            <a:ext cx="3084310" cy="1949499"/>
          </a:xfrm>
          <a:prstGeom prst="rect">
            <a:avLst/>
          </a:prstGeom>
        </p:spPr>
      </p:pic>
      <p:pic>
        <p:nvPicPr>
          <p:cNvPr id="7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38336" y="274638"/>
            <a:ext cx="3002653" cy="2434282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402" y="3448310"/>
            <a:ext cx="3126587" cy="1924905"/>
          </a:xfrm>
          <a:prstGeom prst="rect">
            <a:avLst/>
          </a:prstGeom>
        </p:spPr>
      </p:pic>
      <p:sp>
        <p:nvSpPr>
          <p:cNvPr id="11" name="Šipka doprava 10"/>
          <p:cNvSpPr/>
          <p:nvPr/>
        </p:nvSpPr>
        <p:spPr>
          <a:xfrm>
            <a:off x="3290673" y="2250455"/>
            <a:ext cx="474352" cy="268608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Šipka doprava 11"/>
          <p:cNvSpPr/>
          <p:nvPr/>
        </p:nvSpPr>
        <p:spPr>
          <a:xfrm rot="10800000">
            <a:off x="5403924" y="2341391"/>
            <a:ext cx="474352" cy="268608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Šipka doprava 12"/>
          <p:cNvSpPr/>
          <p:nvPr/>
        </p:nvSpPr>
        <p:spPr>
          <a:xfrm rot="10800000">
            <a:off x="5474388" y="3802362"/>
            <a:ext cx="474352" cy="268608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Šipka doprava 13"/>
          <p:cNvSpPr/>
          <p:nvPr/>
        </p:nvSpPr>
        <p:spPr>
          <a:xfrm>
            <a:off x="3107094" y="1818124"/>
            <a:ext cx="474352" cy="268608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91925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cs-CZ" sz="3400" dirty="0" smtClean="0"/>
              <a:t>Schéma procesu sání krve</a:t>
            </a:r>
            <a:endParaRPr lang="cs-CZ" sz="3400" dirty="0"/>
          </a:p>
        </p:txBody>
      </p:sp>
      <p:pic>
        <p:nvPicPr>
          <p:cNvPr id="11266" name="Picture 2" descr="Neviditelný čert ::.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657" y="1484784"/>
            <a:ext cx="8229600" cy="4125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23517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785792" y="548680"/>
            <a:ext cx="3034680" cy="1143000"/>
          </a:xfrm>
        </p:spPr>
        <p:txBody>
          <a:bodyPr>
            <a:normAutofit fontScale="90000"/>
          </a:bodyPr>
          <a:lstStyle/>
          <a:p>
            <a:r>
              <a:rPr lang="cs-CZ" sz="2200" b="1" dirty="0"/>
              <a:t>Léčba pijavicemi: Pouštění žilou nenápadně přežívá i v lékařství 21. století</a:t>
            </a:r>
            <a:r>
              <a:rPr lang="cs-CZ" b="1" dirty="0"/>
              <a:t/>
            </a:r>
            <a:br>
              <a:rPr lang="cs-CZ" b="1" dirty="0"/>
            </a:br>
            <a:endParaRPr lang="cs-CZ" dirty="0"/>
          </a:p>
        </p:txBody>
      </p:sp>
      <p:pic>
        <p:nvPicPr>
          <p:cNvPr id="13316" name="Picture 4" descr="Středověká medicína opět v módě - Vitalia.cz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556542" cy="3129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Léčba pijavicemi: Pouštění žilou nenápadně přežívá i v lékařství 21.  století - Prima Zo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7256" y="3129211"/>
            <a:ext cx="6696744" cy="3728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69724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/>
          </a:bodyPr>
          <a:lstStyle/>
          <a:p>
            <a:r>
              <a:rPr lang="cs-CZ" sz="3400" dirty="0" smtClean="0"/>
              <a:t>Pijavky: chov v zajetí - specializované farmy</a:t>
            </a:r>
            <a:endParaRPr lang="cs-CZ" sz="3400" dirty="0"/>
          </a:p>
        </p:txBody>
      </p:sp>
      <p:pic>
        <p:nvPicPr>
          <p:cNvPr id="7170" name="Picture 2" descr="Life Cycle of Leeches | Scienci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56792"/>
            <a:ext cx="8083329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87861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Pijavka lékařská – </a:t>
            </a:r>
            <a:r>
              <a:rPr lang="cs-CZ" dirty="0" err="1" smtClean="0"/>
              <a:t>Hirudo</a:t>
            </a:r>
            <a:r>
              <a:rPr lang="cs-CZ" dirty="0" smtClean="0"/>
              <a:t> </a:t>
            </a:r>
            <a:r>
              <a:rPr lang="cs-CZ" dirty="0" err="1" smtClean="0"/>
              <a:t>medicinalis</a:t>
            </a:r>
            <a:endParaRPr lang="cs-CZ" dirty="0"/>
          </a:p>
        </p:txBody>
      </p:sp>
      <p:pic>
        <p:nvPicPr>
          <p:cNvPr id="10242" name="Picture 2" descr="Parazituje pijavka koňská na koních? - Zeptejte se přírodovědců |  Přírodovědci.cz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092" y="980728"/>
            <a:ext cx="4925996" cy="5423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6084168" y="1052736"/>
            <a:ext cx="2606075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/>
              <a:t>U nás velice vzácná</a:t>
            </a:r>
          </a:p>
          <a:p>
            <a:endParaRPr lang="cs-CZ" sz="2000" dirty="0" smtClean="0"/>
          </a:p>
          <a:p>
            <a:endParaRPr lang="cs-CZ" sz="2000" dirty="0"/>
          </a:p>
          <a:p>
            <a:r>
              <a:rPr lang="cs-CZ" sz="2000" dirty="0" smtClean="0"/>
              <a:t>Do 50. let 19. století ji lékaři používali </a:t>
            </a:r>
          </a:p>
          <a:p>
            <a:r>
              <a:rPr lang="cs-CZ" sz="2000" dirty="0" smtClean="0"/>
              <a:t>při nemocech k odsávání krve</a:t>
            </a:r>
          </a:p>
          <a:p>
            <a:endParaRPr lang="cs-CZ" sz="2000" dirty="0" smtClean="0"/>
          </a:p>
          <a:p>
            <a:endParaRPr lang="cs-CZ" sz="2000" dirty="0"/>
          </a:p>
          <a:p>
            <a:r>
              <a:rPr lang="cs-CZ" sz="2000" dirty="0" smtClean="0"/>
              <a:t>Jediný druh parazitující na lidech</a:t>
            </a:r>
          </a:p>
        </p:txBody>
      </p:sp>
    </p:spTree>
    <p:extLst>
      <p:ext uri="{BB962C8B-B14F-4D97-AF65-F5344CB8AC3E}">
        <p14:creationId xmlns:p14="http://schemas.microsoft.com/office/powerpoint/2010/main" val="1130784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/>
              <a:t>Budoucnost pijavic a pouštění žilou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cs-CZ" dirty="0"/>
              <a:t>V posledních letech se objevil trend známý jako </a:t>
            </a:r>
            <a:r>
              <a:rPr lang="cs-CZ" dirty="0" err="1"/>
              <a:t>hirudoterapie</a:t>
            </a:r>
            <a:r>
              <a:rPr lang="cs-CZ" dirty="0"/>
              <a:t>, který byl </a:t>
            </a:r>
            <a:r>
              <a:rPr lang="cs-CZ" b="1" dirty="0"/>
              <a:t>americkým federálním Úřadem pro kontrolu potravin a léčiv začátkem 21. století dokonce uznán jako regulérní lékařská metoda</a:t>
            </a:r>
            <a:r>
              <a:rPr lang="cs-CZ" dirty="0"/>
              <a:t>. Na internetu </a:t>
            </a:r>
            <a:r>
              <a:rPr lang="cs-CZ" i="1" dirty="0"/>
              <a:t>je možné nakoupit pijavky</a:t>
            </a:r>
            <a:r>
              <a:rPr lang="cs-CZ" dirty="0"/>
              <a:t>, jež lze následně přikládat na </a:t>
            </a:r>
            <a:r>
              <a:rPr lang="cs-CZ" b="1" dirty="0"/>
              <a:t>postižená místa, především křečové žíly či bércové vředy </a:t>
            </a:r>
            <a:r>
              <a:rPr lang="cs-CZ" dirty="0"/>
              <a:t>– prostě tam, </a:t>
            </a:r>
            <a:r>
              <a:rPr lang="cs-CZ" b="1" dirty="0"/>
              <a:t>kde se končetiny špatně prokrvují</a:t>
            </a:r>
            <a:r>
              <a:rPr lang="cs-CZ" dirty="0"/>
              <a:t>. Lékaři, kteří se na tuto metodu specializují, věří, že pijavka vytáhne z krve to špatné, což má podezřele blízko k výše zmíněným antickým konceptům. Na druhou stranu je pravda, že první minuty po zakousnutí pijavka skutečně vylučuje do těla </a:t>
            </a:r>
            <a:r>
              <a:rPr lang="cs-CZ" b="1" dirty="0"/>
              <a:t>protizánětlivé a detoxikační látky (v čele s </a:t>
            </a:r>
            <a:r>
              <a:rPr lang="cs-CZ" b="1" dirty="0" err="1"/>
              <a:t>hirudinem</a:t>
            </a:r>
            <a:r>
              <a:rPr lang="cs-CZ" b="1" dirty="0"/>
              <a:t>), což úlevu poskytne.</a:t>
            </a:r>
            <a:r>
              <a:rPr lang="cs-CZ" dirty="0"/>
              <a:t> Spíše se však pracuje </a:t>
            </a:r>
            <a:r>
              <a:rPr lang="cs-CZ" b="1" dirty="0"/>
              <a:t>na umělém vytváření </a:t>
            </a:r>
            <a:r>
              <a:rPr lang="cs-CZ" b="1" dirty="0" err="1"/>
              <a:t>hirudinu</a:t>
            </a:r>
            <a:r>
              <a:rPr lang="cs-CZ" dirty="0"/>
              <a:t> a podobných léčivých látek, aby věda nebyla závislá na nepříliš praktických pijavkách – vedle etických a estetických problémů totiž kroužkovci ani nemají kdovíjak rozsáhlé zásoby onoho kouzelného </a:t>
            </a:r>
            <a:r>
              <a:rPr lang="cs-CZ" dirty="0" err="1"/>
              <a:t>hirudinu</a:t>
            </a:r>
            <a:r>
              <a:rPr lang="cs-CZ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8937304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400" dirty="0" smtClean="0"/>
              <a:t>Léčba pijavkou lékařskou - </a:t>
            </a:r>
            <a:r>
              <a:rPr lang="cs-CZ" sz="3400" dirty="0" err="1" smtClean="0"/>
              <a:t>hirudoterapie</a:t>
            </a:r>
            <a:r>
              <a:rPr lang="cs-CZ" sz="3400" dirty="0" smtClean="0"/>
              <a:t> </a:t>
            </a:r>
            <a:endParaRPr lang="cs-CZ" sz="34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71700" y="1556792"/>
            <a:ext cx="5400600" cy="4443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1159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r>
              <a:rPr lang="cs-CZ" sz="3400" dirty="0" err="1" smtClean="0"/>
              <a:t>Hirudoterapie</a:t>
            </a:r>
            <a:endParaRPr lang="cs-CZ" sz="34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7667" y="1844824"/>
            <a:ext cx="8488665" cy="3456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5121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cs-CZ" sz="4000" dirty="0" smtClean="0"/>
              <a:t>Co je to </a:t>
            </a:r>
            <a:r>
              <a:rPr lang="cs-CZ" sz="4000" dirty="0" err="1" smtClean="0"/>
              <a:t>hirudin</a:t>
            </a:r>
            <a:r>
              <a:rPr lang="cs-CZ" sz="4000" dirty="0" smtClean="0"/>
              <a:t> ?</a:t>
            </a:r>
            <a:endParaRPr lang="cs-CZ" sz="4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997152"/>
          </a:xfrm>
        </p:spPr>
        <p:txBody>
          <a:bodyPr>
            <a:normAutofit fontScale="77500" lnSpcReduction="20000"/>
          </a:bodyPr>
          <a:lstStyle/>
          <a:p>
            <a:r>
              <a:rPr lang="cs-CZ" b="1" dirty="0" err="1"/>
              <a:t>Hirudin</a:t>
            </a:r>
            <a:r>
              <a:rPr lang="cs-CZ" dirty="0"/>
              <a:t> je přírodní peptid, který se vyskytuje </a:t>
            </a:r>
            <a:r>
              <a:rPr lang="cs-CZ" b="1" dirty="0"/>
              <a:t>ve slinných žlázách pijavic</a:t>
            </a:r>
            <a:r>
              <a:rPr lang="cs-CZ" dirty="0"/>
              <a:t> (</a:t>
            </a:r>
            <a:r>
              <a:rPr lang="cs-CZ" i="1" dirty="0" err="1"/>
              <a:t>Hirudinea</a:t>
            </a:r>
            <a:r>
              <a:rPr lang="cs-CZ" dirty="0"/>
              <a:t>) a má </a:t>
            </a:r>
            <a:r>
              <a:rPr lang="cs-CZ" b="1" dirty="0"/>
              <a:t>antikoagulační účinky</a:t>
            </a:r>
            <a:r>
              <a:rPr lang="cs-CZ" dirty="0" smtClean="0"/>
              <a:t>,</a:t>
            </a:r>
            <a:r>
              <a:rPr lang="cs-CZ" dirty="0"/>
              <a:t> to jest </a:t>
            </a:r>
            <a:r>
              <a:rPr lang="cs-CZ" b="1" dirty="0"/>
              <a:t>zabraňuje srážení krve</a:t>
            </a:r>
            <a:r>
              <a:rPr lang="cs-CZ" dirty="0"/>
              <a:t>. To má </a:t>
            </a:r>
            <a:r>
              <a:rPr lang="cs-CZ" b="1" dirty="0"/>
              <a:t>zásadní význam pro výživu těchto parazitů</a:t>
            </a:r>
            <a:r>
              <a:rPr lang="cs-CZ" dirty="0"/>
              <a:t>, neboť po přisátí vypustí pijavice </a:t>
            </a:r>
            <a:r>
              <a:rPr lang="cs-CZ" dirty="0" err="1"/>
              <a:t>hirudin</a:t>
            </a:r>
            <a:r>
              <a:rPr lang="cs-CZ" dirty="0"/>
              <a:t> do těla a může se živit sáním krve svého hostitele</a:t>
            </a:r>
            <a:r>
              <a:rPr lang="cs-CZ" dirty="0" smtClean="0"/>
              <a:t>.</a:t>
            </a:r>
            <a:r>
              <a:rPr lang="cs-CZ" dirty="0"/>
              <a:t> </a:t>
            </a:r>
            <a:r>
              <a:rPr lang="cs-CZ" b="1" dirty="0" err="1"/>
              <a:t>Hirudin</a:t>
            </a:r>
            <a:r>
              <a:rPr lang="cs-CZ" b="1" dirty="0"/>
              <a:t> je považován za nejsilnější přírodní protisrážlivou látku</a:t>
            </a:r>
            <a:r>
              <a:rPr lang="cs-CZ" dirty="0" smtClean="0"/>
              <a:t>.</a:t>
            </a:r>
            <a:r>
              <a:rPr lang="cs-CZ" dirty="0"/>
              <a:t> </a:t>
            </a:r>
            <a:r>
              <a:rPr lang="cs-CZ" b="1" dirty="0"/>
              <a:t>Až do objevení heparinu</a:t>
            </a:r>
            <a:r>
              <a:rPr lang="cs-CZ" dirty="0"/>
              <a:t> to byla prakticky </a:t>
            </a:r>
            <a:r>
              <a:rPr lang="cs-CZ" b="1" dirty="0"/>
              <a:t>jediná látka schopná preventivně působit proti trombóze a jí způsobené embolii</a:t>
            </a:r>
            <a:r>
              <a:rPr lang="cs-CZ" dirty="0"/>
              <a:t>.</a:t>
            </a:r>
          </a:p>
          <a:p>
            <a:r>
              <a:rPr lang="cs-CZ" b="1" dirty="0"/>
              <a:t>Peptidová vazba </a:t>
            </a:r>
            <a:r>
              <a:rPr lang="cs-CZ" b="1" dirty="0" err="1"/>
              <a:t>hirudinu</a:t>
            </a:r>
            <a:r>
              <a:rPr lang="cs-CZ" b="1" dirty="0"/>
              <a:t> </a:t>
            </a:r>
            <a:r>
              <a:rPr lang="cs-CZ" dirty="0"/>
              <a:t>je tvořena více než </a:t>
            </a:r>
            <a:r>
              <a:rPr lang="cs-CZ" b="1" dirty="0"/>
              <a:t>65 aminokyselinami</a:t>
            </a:r>
            <a:r>
              <a:rPr lang="cs-CZ" dirty="0"/>
              <a:t>. </a:t>
            </a:r>
            <a:r>
              <a:rPr lang="cs-CZ" b="1" dirty="0"/>
              <a:t>Jedná se tedy o polypeptid</a:t>
            </a:r>
            <a:r>
              <a:rPr lang="cs-CZ" dirty="0"/>
              <a:t>. Běžný </a:t>
            </a:r>
            <a:r>
              <a:rPr lang="cs-CZ" dirty="0" err="1"/>
              <a:t>hirudin</a:t>
            </a:r>
            <a:r>
              <a:rPr lang="cs-CZ" dirty="0"/>
              <a:t> obsahuje </a:t>
            </a:r>
            <a:r>
              <a:rPr lang="cs-CZ" b="1" dirty="0"/>
              <a:t>směs různých proteinových </a:t>
            </a:r>
            <a:r>
              <a:rPr lang="cs-CZ" b="1" dirty="0" err="1"/>
              <a:t>isoform</a:t>
            </a:r>
            <a:r>
              <a:rPr lang="cs-CZ" b="1" dirty="0"/>
              <a:t> </a:t>
            </a:r>
            <a:r>
              <a:rPr lang="cs-CZ" dirty="0"/>
              <a:t>neboli variant proteinu. Pro laboratorní přípravu homogenního </a:t>
            </a:r>
            <a:r>
              <a:rPr lang="cs-CZ" dirty="0" err="1"/>
              <a:t>hirudinu</a:t>
            </a:r>
            <a:r>
              <a:rPr lang="cs-CZ" dirty="0"/>
              <a:t> však lze použít rekombinantní technologie DNA</a:t>
            </a:r>
            <a:r>
              <a:rPr lang="cs-CZ" dirty="0" smtClean="0"/>
              <a:t>.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857862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400" dirty="0" smtClean="0"/>
              <a:t>Prostorové zobrazení molekuly </a:t>
            </a:r>
            <a:r>
              <a:rPr lang="cs-CZ" sz="3400" dirty="0" err="1" smtClean="0"/>
              <a:t>hirudinu</a:t>
            </a:r>
            <a:endParaRPr lang="cs-CZ" sz="3400" dirty="0"/>
          </a:p>
        </p:txBody>
      </p:sp>
      <p:pic>
        <p:nvPicPr>
          <p:cNvPr id="25602" name="Picture 2" descr="Hirudin - Wikipedia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484784"/>
            <a:ext cx="6948846" cy="5010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7129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/>
          </a:bodyPr>
          <a:lstStyle/>
          <a:p>
            <a:r>
              <a:rPr lang="cs-CZ" sz="3400" dirty="0" smtClean="0"/>
              <a:t>Chemická struktura </a:t>
            </a:r>
            <a:r>
              <a:rPr lang="cs-CZ" sz="3400" dirty="0" err="1" smtClean="0"/>
              <a:t>hirudinu</a:t>
            </a:r>
            <a:endParaRPr lang="cs-CZ" sz="3400" dirty="0"/>
          </a:p>
        </p:txBody>
      </p:sp>
      <p:pic>
        <p:nvPicPr>
          <p:cNvPr id="26626" name="Picture 2" descr="Hirudin (53-64) | C68H96N14O26 - PubChem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980728"/>
            <a:ext cx="5760640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77569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cs-CZ" sz="3400" dirty="0" smtClean="0"/>
              <a:t>Molekula proteinu </a:t>
            </a:r>
            <a:r>
              <a:rPr lang="cs-CZ" sz="3400" dirty="0" err="1" smtClean="0"/>
              <a:t>hirudinu</a:t>
            </a:r>
            <a:endParaRPr lang="cs-CZ" sz="3400" dirty="0"/>
          </a:p>
        </p:txBody>
      </p:sp>
      <p:pic>
        <p:nvPicPr>
          <p:cNvPr id="29698" name="Picture 2" descr="Hirudin protein molecule. Anticoagulant protein from leeches.  Stock-Illustration | Adobe Stock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7" y="1340767"/>
            <a:ext cx="5112568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0" name="Picture 4" descr="Obrázky Hirudin – procházejte fotografie, vektory a videa 272 | Adobe Stoc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340767"/>
            <a:ext cx="3826768" cy="4104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03817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30622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cs-CZ" sz="3400" dirty="0" smtClean="0"/>
              <a:t>Schéma interakce </a:t>
            </a:r>
            <a:r>
              <a:rPr lang="cs-CZ" sz="3400" dirty="0" err="1" smtClean="0"/>
              <a:t>hirudinu</a:t>
            </a:r>
            <a:r>
              <a:rPr lang="cs-CZ" sz="3400" dirty="0" smtClean="0"/>
              <a:t> s trombinem</a:t>
            </a:r>
            <a:endParaRPr lang="cs-CZ" sz="3400" dirty="0"/>
          </a:p>
        </p:txBody>
      </p:sp>
      <p:pic>
        <p:nvPicPr>
          <p:cNvPr id="27652" name="Picture 4" descr="Binding of hirudin to thrombin, with the key hydrophobic pocket binding...  | Download Scientific Diagram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1204" y="1124744"/>
            <a:ext cx="6521592" cy="5439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58132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400" dirty="0" err="1" smtClean="0"/>
              <a:t>Antitrombitický</a:t>
            </a:r>
            <a:r>
              <a:rPr lang="cs-CZ" sz="3400" dirty="0" smtClean="0"/>
              <a:t> </a:t>
            </a:r>
            <a:r>
              <a:rPr lang="cs-CZ" sz="3400" dirty="0" err="1" smtClean="0"/>
              <a:t>hirudin</a:t>
            </a:r>
            <a:r>
              <a:rPr lang="cs-CZ" sz="3400" dirty="0" smtClean="0"/>
              <a:t> (červeně) v </a:t>
            </a:r>
            <a:r>
              <a:rPr lang="cs-CZ" sz="3400" dirty="0" err="1" smtClean="0"/>
              <a:t>intrerakci</a:t>
            </a:r>
            <a:r>
              <a:rPr lang="cs-CZ" sz="3400" dirty="0" smtClean="0"/>
              <a:t> s trombinem (modře)</a:t>
            </a:r>
            <a:endParaRPr lang="cs-CZ" sz="3400" dirty="0"/>
          </a:p>
        </p:txBody>
      </p:sp>
      <p:pic>
        <p:nvPicPr>
          <p:cNvPr id="28674" name="Picture 2" descr="Antithrombotic hirudin (red structure) in complex with thrombin (blue... |  Download Scientific Diagram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3905" y="1556792"/>
            <a:ext cx="4256190" cy="4934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67938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400" dirty="0" smtClean="0"/>
              <a:t>Přírodní </a:t>
            </a:r>
            <a:r>
              <a:rPr lang="cs-CZ" sz="3400" dirty="0" err="1" smtClean="0"/>
              <a:t>hirudin</a:t>
            </a:r>
            <a:endParaRPr lang="cs-CZ" sz="3400" dirty="0"/>
          </a:p>
        </p:txBody>
      </p:sp>
      <p:pic>
        <p:nvPicPr>
          <p:cNvPr id="30722" name="Picture 2" descr="Natural Hirudin Complex - COQ10&amp;OMEGAS - WDCYH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700808"/>
            <a:ext cx="4466629" cy="4466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6089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pijavka – Seznam.cz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27057"/>
            <a:ext cx="8352928" cy="6270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936104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cs-CZ" dirty="0" smtClean="0"/>
              <a:t>Pijavka lékařská – </a:t>
            </a:r>
            <a:r>
              <a:rPr lang="cs-CZ" dirty="0" err="1" smtClean="0"/>
              <a:t>Hirudio</a:t>
            </a:r>
            <a:r>
              <a:rPr lang="cs-CZ" dirty="0" smtClean="0"/>
              <a:t> </a:t>
            </a:r>
            <a:r>
              <a:rPr lang="cs-CZ" dirty="0" err="1" smtClean="0"/>
              <a:t>medicinalis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18195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792088"/>
          </a:xfrm>
        </p:spPr>
        <p:txBody>
          <a:bodyPr/>
          <a:lstStyle/>
          <a:p>
            <a:r>
              <a:rPr lang="cs-CZ" dirty="0" smtClean="0"/>
              <a:t>Pijavky - systematika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 smtClean="0"/>
              <a:t>Kmen: </a:t>
            </a:r>
            <a:r>
              <a:rPr lang="cs-CZ" dirty="0" err="1" smtClean="0"/>
              <a:t>Annelida</a:t>
            </a:r>
            <a:endParaRPr lang="cs-CZ" dirty="0" smtClean="0"/>
          </a:p>
          <a:p>
            <a:r>
              <a:rPr lang="cs-CZ" dirty="0" smtClean="0"/>
              <a:t>Třída: </a:t>
            </a:r>
            <a:r>
              <a:rPr lang="cs-CZ" dirty="0" err="1" smtClean="0"/>
              <a:t>Polychaeta</a:t>
            </a:r>
            <a:r>
              <a:rPr lang="cs-CZ" dirty="0" smtClean="0"/>
              <a:t> – většinou volně žijící</a:t>
            </a:r>
          </a:p>
          <a:p>
            <a:r>
              <a:rPr lang="cs-CZ" dirty="0" smtClean="0"/>
              <a:t>Třída: </a:t>
            </a:r>
            <a:r>
              <a:rPr lang="cs-CZ" dirty="0" err="1" smtClean="0"/>
              <a:t>Myzostomida</a:t>
            </a:r>
            <a:r>
              <a:rPr lang="cs-CZ" dirty="0" smtClean="0"/>
              <a:t> – paraziti </a:t>
            </a:r>
            <a:r>
              <a:rPr lang="cs-CZ" dirty="0" err="1" smtClean="0"/>
              <a:t>Crinoidea</a:t>
            </a:r>
            <a:endParaRPr lang="cs-CZ" dirty="0" smtClean="0"/>
          </a:p>
          <a:p>
            <a:r>
              <a:rPr lang="cs-CZ" dirty="0" smtClean="0"/>
              <a:t>Třída: </a:t>
            </a:r>
            <a:r>
              <a:rPr lang="cs-CZ" dirty="0" err="1" smtClean="0"/>
              <a:t>Clitellata</a:t>
            </a:r>
            <a:endParaRPr lang="cs-CZ" dirty="0" smtClean="0"/>
          </a:p>
          <a:p>
            <a:pPr lvl="1"/>
            <a:r>
              <a:rPr lang="cs-CZ" dirty="0" smtClean="0"/>
              <a:t>Podtřída: </a:t>
            </a:r>
            <a:r>
              <a:rPr lang="cs-CZ" dirty="0" err="1" smtClean="0"/>
              <a:t>Oligochaeta</a:t>
            </a:r>
            <a:r>
              <a:rPr lang="cs-CZ" dirty="0" smtClean="0"/>
              <a:t> – většinou voně žijící</a:t>
            </a:r>
          </a:p>
          <a:p>
            <a:pPr lvl="1"/>
            <a:r>
              <a:rPr lang="cs-CZ" dirty="0" err="1" smtClean="0"/>
              <a:t>Podřída</a:t>
            </a:r>
            <a:r>
              <a:rPr lang="cs-CZ" dirty="0" smtClean="0"/>
              <a:t>: </a:t>
            </a:r>
            <a:r>
              <a:rPr lang="cs-CZ" dirty="0" err="1" smtClean="0"/>
              <a:t>Hirudinea</a:t>
            </a:r>
            <a:r>
              <a:rPr lang="cs-CZ" dirty="0" smtClean="0"/>
              <a:t> – zahrnují parazitické zástupce</a:t>
            </a:r>
          </a:p>
          <a:p>
            <a:pPr lvl="2"/>
            <a:r>
              <a:rPr lang="cs-CZ" dirty="0" smtClean="0"/>
              <a:t>Řád: </a:t>
            </a:r>
            <a:r>
              <a:rPr lang="cs-CZ" dirty="0" err="1" smtClean="0"/>
              <a:t>Acanthobdellida</a:t>
            </a:r>
            <a:endParaRPr lang="cs-CZ" dirty="0" smtClean="0"/>
          </a:p>
          <a:p>
            <a:pPr lvl="2"/>
            <a:r>
              <a:rPr lang="cs-CZ" dirty="0" smtClean="0"/>
              <a:t>Řád: </a:t>
            </a:r>
            <a:r>
              <a:rPr lang="cs-CZ" dirty="0" err="1" smtClean="0"/>
              <a:t>Rhynchobdellida</a:t>
            </a:r>
            <a:endParaRPr lang="cs-CZ" dirty="0" smtClean="0"/>
          </a:p>
          <a:p>
            <a:pPr lvl="2"/>
            <a:r>
              <a:rPr lang="cs-CZ" dirty="0" smtClean="0"/>
              <a:t>Řád: </a:t>
            </a:r>
            <a:r>
              <a:rPr lang="cs-CZ" dirty="0" err="1" smtClean="0"/>
              <a:t>Gnathobdellida</a:t>
            </a:r>
            <a:r>
              <a:rPr lang="cs-CZ" dirty="0" smtClean="0"/>
              <a:t> – </a:t>
            </a:r>
            <a:r>
              <a:rPr lang="cs-CZ" b="1" dirty="0" err="1" smtClean="0"/>
              <a:t>Hirudo</a:t>
            </a:r>
            <a:r>
              <a:rPr lang="cs-CZ" b="1" dirty="0" smtClean="0"/>
              <a:t> </a:t>
            </a:r>
            <a:r>
              <a:rPr lang="cs-CZ" b="1" dirty="0" err="1" smtClean="0"/>
              <a:t>medicinalis</a:t>
            </a:r>
            <a:r>
              <a:rPr lang="cs-CZ" b="1" dirty="0" smtClean="0"/>
              <a:t> </a:t>
            </a:r>
            <a:r>
              <a:rPr lang="cs-CZ" dirty="0" smtClean="0"/>
              <a:t>(17cm)</a:t>
            </a:r>
          </a:p>
          <a:p>
            <a:pPr lvl="2"/>
            <a:r>
              <a:rPr lang="cs-CZ" dirty="0" smtClean="0"/>
              <a:t>Řád:  </a:t>
            </a:r>
            <a:r>
              <a:rPr lang="cs-CZ" dirty="0" err="1" smtClean="0"/>
              <a:t>Pharyngobdellida</a:t>
            </a:r>
            <a:endParaRPr lang="cs-CZ" dirty="0" smtClean="0"/>
          </a:p>
          <a:p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76355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Postavení pijavek v systému </a:t>
            </a:r>
            <a:r>
              <a:rPr lang="cs-CZ" dirty="0" err="1" smtClean="0"/>
              <a:t>Annelida</a:t>
            </a:r>
            <a:endParaRPr lang="cs-CZ" dirty="0"/>
          </a:p>
        </p:txBody>
      </p:sp>
      <p:pic>
        <p:nvPicPr>
          <p:cNvPr id="51202" name="Picture 2" descr="Phylogeny and Adaptive Radiation | Segmented Worms | The Diversity of  Animal Lif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124744"/>
            <a:ext cx="6624736" cy="551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727493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30622"/>
            <a:ext cx="8229600" cy="706090"/>
          </a:xfrm>
        </p:spPr>
        <p:txBody>
          <a:bodyPr>
            <a:normAutofit/>
          </a:bodyPr>
          <a:lstStyle/>
          <a:p>
            <a:r>
              <a:rPr lang="cs-CZ" sz="3400" dirty="0" smtClean="0"/>
              <a:t>Fylogenetické vztahy hlavních skupin pijavek</a:t>
            </a:r>
            <a:endParaRPr lang="cs-CZ" sz="3400" dirty="0"/>
          </a:p>
        </p:txBody>
      </p:sp>
      <p:pic>
        <p:nvPicPr>
          <p:cNvPr id="52226" name="Picture 2" descr="Phylogenetic relationships of major leech and branchiobdellidan... |  Download Scientific Diagram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052736"/>
            <a:ext cx="6949554" cy="5486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6871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400" dirty="0" smtClean="0"/>
              <a:t>Systematika českých druhů pijavic</a:t>
            </a:r>
            <a:endParaRPr lang="cs-CZ" sz="34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07869" y="1438571"/>
            <a:ext cx="7528262" cy="5002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621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20080"/>
          </a:xfrm>
        </p:spPr>
        <p:txBody>
          <a:bodyPr>
            <a:normAutofit/>
          </a:bodyPr>
          <a:lstStyle/>
          <a:p>
            <a:r>
              <a:rPr lang="cs-CZ" sz="3400" dirty="0" smtClean="0"/>
              <a:t>Pijavky na rybách – vektory dalších parazitóz</a:t>
            </a:r>
            <a:endParaRPr lang="cs-CZ" sz="3400" dirty="0"/>
          </a:p>
        </p:txBody>
      </p:sp>
      <p:pic>
        <p:nvPicPr>
          <p:cNvPr id="14340" name="Picture 4" descr="Hirudinea as vectors and disease agents in fish | CABI Compendium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124744"/>
            <a:ext cx="5616624" cy="5349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968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400" dirty="0" smtClean="0"/>
              <a:t>Schéma vnitřní anatomie pijavek</a:t>
            </a:r>
            <a:endParaRPr lang="cs-CZ" sz="3400" dirty="0"/>
          </a:p>
        </p:txBody>
      </p:sp>
      <p:pic>
        <p:nvPicPr>
          <p:cNvPr id="5122" name="Picture 2" descr="Hirudinea as vectors and disease agents in fish | CABI Compendium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400" y="1600200"/>
            <a:ext cx="6223199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4200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6388" name="Picture 4" descr="Fish leech hi-res stock photography and images - Alamy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552" y="188640"/>
            <a:ext cx="5132018" cy="3627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Leech-Like Parasites (Clitellata, Acanthobdellida) Infecting Native and  Endemic Eastern Siberian Salmon Fish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6503" y="29330"/>
            <a:ext cx="4339708" cy="4064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2" name="Picture 8" descr="Fauna Europaea: Annelida – Hirudinea, incl. Acanthobdellea and  Branchiobdelle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4" name="Picture 10" descr="PDF] Feeding behaviour and reproductive biology of the semiaquatic leech  Trocheta haskonis (Hirudinea: Erpob- dellidae) | Semantic Schola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384376"/>
            <a:ext cx="4564211" cy="3473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2229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cs-CZ" sz="3400" dirty="0" smtClean="0"/>
              <a:t>Pohyb a chování </a:t>
            </a:r>
            <a:r>
              <a:rPr lang="cs-CZ" sz="3400" dirty="0"/>
              <a:t>p</a:t>
            </a:r>
            <a:r>
              <a:rPr lang="cs-CZ" sz="3400" dirty="0" smtClean="0"/>
              <a:t>ijavek</a:t>
            </a:r>
            <a:endParaRPr lang="cs-CZ" sz="3400" dirty="0"/>
          </a:p>
        </p:txBody>
      </p:sp>
      <p:pic>
        <p:nvPicPr>
          <p:cNvPr id="8196" name="Picture 4" descr="Fig. 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684435"/>
            <a:ext cx="4536504" cy="4673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Kroužkovci (Annelida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96752"/>
            <a:ext cx="3312368" cy="4977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1460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rmAutofit/>
          </a:bodyPr>
          <a:lstStyle/>
          <a:p>
            <a:r>
              <a:rPr lang="cs-CZ" sz="3400" dirty="0" smtClean="0"/>
              <a:t>Kanibalismus u pijavek </a:t>
            </a:r>
            <a:r>
              <a:rPr lang="cs-CZ" sz="3400" dirty="0" err="1" smtClean="0"/>
              <a:t>Hirudo</a:t>
            </a:r>
            <a:r>
              <a:rPr lang="cs-CZ" sz="3400" dirty="0" smtClean="0"/>
              <a:t> </a:t>
            </a:r>
            <a:r>
              <a:rPr lang="cs-CZ" sz="3400" dirty="0" err="1" smtClean="0"/>
              <a:t>medicinalis</a:t>
            </a:r>
            <a:endParaRPr lang="cs-CZ" sz="3400" dirty="0"/>
          </a:p>
        </p:txBody>
      </p:sp>
      <p:pic>
        <p:nvPicPr>
          <p:cNvPr id="24578" name="Picture 2" descr="Cannibalism in a population of Hirudo medicinalis . A large, satiated... |  Download Scientific Diagram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75" y="1796256"/>
            <a:ext cx="8096250" cy="413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3413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 smtClean="0"/>
              <a:t>			Děkuji za pozornost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65335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4" name="Picture 8" descr="Kromě toho, že se pacient zotavuje, zlepší se jeho celkový zdravotní stav,  udržuje si mladistvý vzhled a dokonce zlepšuje náladu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5122" y="-11081"/>
            <a:ext cx="4008878" cy="4813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9218" name="Picture 2" descr="Pijavice lékařská je farmaceutická bio minitovárna - zdravezpravy.cz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48064" cy="3432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Pijavka lékařská: krevní gurmán | Tvorové.cz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8640" y="3409562"/>
            <a:ext cx="4738302" cy="3448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Nemoci způsobené červy - pijavky a vrtejši - 11. díl - Chytej.cz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09562"/>
            <a:ext cx="4442408" cy="3448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1868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2947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729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2333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err="1" smtClean="0"/>
              <a:t>Pentastomida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7106" name="Picture 2" descr="ARTHROPODA. Copepoda (klanonožci) buchanky Branchiura (kapřivci) Cirripedia  (svijonožci) Sacculina Pentastomida (jazyčnatky) Crustacea (korýši) - PDF  Free Downloa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0"/>
            <a:ext cx="9324528" cy="683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6733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400" dirty="0" smtClean="0"/>
              <a:t>Jazyčnatky – </a:t>
            </a:r>
            <a:r>
              <a:rPr lang="cs-CZ" sz="3400" dirty="0" err="1" smtClean="0"/>
              <a:t>Pentastomida</a:t>
            </a:r>
            <a:r>
              <a:rPr lang="cs-CZ" sz="3400" dirty="0" smtClean="0"/>
              <a:t> - </a:t>
            </a:r>
            <a:r>
              <a:rPr lang="cs-CZ" sz="3400" dirty="0" err="1" smtClean="0"/>
              <a:t>Linguatulida</a:t>
            </a:r>
            <a:endParaRPr lang="cs-CZ" sz="3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cs-CZ" b="1" dirty="0"/>
              <a:t>Jazyčnatky</a:t>
            </a:r>
            <a:r>
              <a:rPr lang="cs-CZ" dirty="0"/>
              <a:t> (</a:t>
            </a:r>
            <a:r>
              <a:rPr lang="cs-CZ" dirty="0" err="1"/>
              <a:t>Pentastomida</a:t>
            </a:r>
            <a:r>
              <a:rPr lang="cs-CZ" dirty="0"/>
              <a:t>) je parazitická skupina z </a:t>
            </a:r>
            <a:r>
              <a:rPr lang="cs-CZ" dirty="0" err="1"/>
              <a:t>monofyla</a:t>
            </a:r>
            <a:r>
              <a:rPr lang="cs-CZ" dirty="0"/>
              <a:t> </a:t>
            </a:r>
            <a:r>
              <a:rPr lang="cs-CZ" dirty="0" err="1"/>
              <a:t>Pancrustacea</a:t>
            </a:r>
            <a:r>
              <a:rPr lang="cs-CZ" dirty="0"/>
              <a:t> tradičně řazená do korýšů (</a:t>
            </a:r>
            <a:r>
              <a:rPr lang="cs-CZ" dirty="0" err="1"/>
              <a:t>Crustacea</a:t>
            </a:r>
            <a:r>
              <a:rPr lang="cs-CZ" dirty="0"/>
              <a:t>). Obvykle dorůstají </a:t>
            </a:r>
            <a:r>
              <a:rPr lang="cs-CZ" b="1" dirty="0"/>
              <a:t>velikosti několika centimetrů a je jich známo kolem 60 druhů</a:t>
            </a:r>
            <a:r>
              <a:rPr lang="cs-CZ" dirty="0"/>
              <a:t>. Žijí v </a:t>
            </a:r>
            <a:r>
              <a:rPr lang="cs-CZ" b="1" dirty="0"/>
              <a:t>dutinách čelních</a:t>
            </a:r>
            <a:r>
              <a:rPr lang="cs-CZ" dirty="0"/>
              <a:t> a </a:t>
            </a:r>
            <a:r>
              <a:rPr lang="cs-CZ" b="1" dirty="0"/>
              <a:t>čelistních kostí psovitých šelem</a:t>
            </a:r>
            <a:r>
              <a:rPr lang="cs-CZ" dirty="0"/>
              <a:t>, </a:t>
            </a:r>
            <a:r>
              <a:rPr lang="cs-CZ" b="1" dirty="0"/>
              <a:t>v plicích velkých plazů</a:t>
            </a:r>
            <a:r>
              <a:rPr lang="cs-CZ" dirty="0"/>
              <a:t> a ve </a:t>
            </a:r>
            <a:r>
              <a:rPr lang="cs-CZ" b="1" dirty="0"/>
              <a:t>vzdušných vacích ptáků</a:t>
            </a:r>
            <a:r>
              <a:rPr lang="cs-CZ" dirty="0"/>
              <a:t>. Jsou to </a:t>
            </a:r>
            <a:r>
              <a:rPr lang="cs-CZ" b="1" dirty="0" err="1"/>
              <a:t>gonochoristé</a:t>
            </a:r>
            <a:r>
              <a:rPr lang="cs-CZ" b="1" dirty="0"/>
              <a:t> s nepřímým vývojem</a:t>
            </a:r>
            <a:r>
              <a:rPr lang="cs-CZ" dirty="0" smtClean="0"/>
              <a:t>.</a:t>
            </a:r>
          </a:p>
          <a:p>
            <a:endParaRPr lang="cs-CZ" dirty="0"/>
          </a:p>
          <a:p>
            <a:r>
              <a:rPr lang="cs-CZ" dirty="0"/>
              <a:t>Dříve </a:t>
            </a:r>
            <a:r>
              <a:rPr lang="cs-CZ" dirty="0" smtClean="0"/>
              <a:t>byly </a:t>
            </a:r>
            <a:r>
              <a:rPr lang="cs-CZ" b="1" dirty="0" smtClean="0"/>
              <a:t>považovány </a:t>
            </a:r>
            <a:r>
              <a:rPr lang="cs-CZ" b="1" dirty="0"/>
              <a:t>za primitivní „členovce</a:t>
            </a:r>
            <a:r>
              <a:rPr lang="cs-CZ" dirty="0"/>
              <a:t>“, podobně jako např. </a:t>
            </a:r>
            <a:r>
              <a:rPr lang="cs-CZ" dirty="0" err="1" smtClean="0"/>
              <a:t>želvušky</a:t>
            </a:r>
            <a:r>
              <a:rPr lang="cs-CZ" dirty="0"/>
              <a:t>,</a:t>
            </a:r>
            <a:r>
              <a:rPr lang="cs-CZ" dirty="0" smtClean="0"/>
              <a:t> </a:t>
            </a:r>
            <a:r>
              <a:rPr lang="cs-CZ" dirty="0"/>
              <a:t>ale ukázalo se, že řadu anatomických </a:t>
            </a:r>
            <a:r>
              <a:rPr lang="cs-CZ" b="1" dirty="0"/>
              <a:t>znaků sdílejí s kapřivci (</a:t>
            </a:r>
            <a:r>
              <a:rPr lang="cs-CZ" b="1" dirty="0" err="1"/>
              <a:t>Branchiura</a:t>
            </a:r>
            <a:r>
              <a:rPr lang="cs-CZ" dirty="0"/>
              <a:t>). Tuto teorii potvrdily i fylogenetické studie a jazyčnatky </a:t>
            </a:r>
            <a:r>
              <a:rPr lang="cs-CZ" b="1" dirty="0"/>
              <a:t>jsou tak zcela jistě sesterskou skupinou kapřivců</a:t>
            </a:r>
            <a:r>
              <a:rPr lang="cs-CZ" dirty="0"/>
              <a:t>, s </a:t>
            </a:r>
            <a:r>
              <a:rPr lang="cs-CZ" b="1" dirty="0"/>
              <a:t>nimiž vlastně i sdílejí parazitický způsob života</a:t>
            </a:r>
            <a:r>
              <a:rPr lang="cs-CZ" b="1" dirty="0" smtClean="0"/>
              <a:t>.</a:t>
            </a:r>
          </a:p>
          <a:p>
            <a:endParaRPr lang="cs-CZ" b="1" dirty="0" smtClean="0"/>
          </a:p>
          <a:p>
            <a:r>
              <a:rPr lang="cs-CZ" b="1" dirty="0" smtClean="0"/>
              <a:t>U člověka velice vzácně</a:t>
            </a:r>
            <a:endParaRPr lang="cs-CZ" b="1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38311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1746" name="Picture 2" descr="alternativní popis obrázku chybí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0"/>
            <a:ext cx="9144000" cy="6866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4050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rmAutofit/>
          </a:bodyPr>
          <a:lstStyle/>
          <a:p>
            <a:r>
              <a:rPr lang="cs-CZ" sz="3400" dirty="0" err="1" smtClean="0"/>
              <a:t>Pentastomida</a:t>
            </a:r>
            <a:endParaRPr lang="cs-CZ" sz="3400" dirty="0"/>
          </a:p>
        </p:txBody>
      </p:sp>
      <p:pic>
        <p:nvPicPr>
          <p:cNvPr id="45058" name="Picture 2" descr="Pentastomida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609882"/>
            <a:ext cx="4032448" cy="4990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60" name="Picture 4" descr="Pentastomiasis - EcuR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628800"/>
            <a:ext cx="3528392" cy="4952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3098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720080"/>
          </a:xfrm>
        </p:spPr>
        <p:txBody>
          <a:bodyPr>
            <a:normAutofit fontScale="90000"/>
          </a:bodyPr>
          <a:lstStyle/>
          <a:p>
            <a:r>
              <a:rPr lang="cs-CZ" dirty="0" err="1" smtClean="0"/>
              <a:t>Pentastomida</a:t>
            </a:r>
            <a:r>
              <a:rPr lang="cs-CZ" dirty="0" smtClean="0"/>
              <a:t> - jazyčnatky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cs-CZ" dirty="0" smtClean="0"/>
              <a:t>Endoparaziti respiračního traktu obratlovců</a:t>
            </a:r>
          </a:p>
          <a:p>
            <a:r>
              <a:rPr lang="cs-CZ" dirty="0" smtClean="0"/>
              <a:t>Cca 100 druhů – paraziti hadů, krokodýlů</a:t>
            </a:r>
          </a:p>
          <a:p>
            <a:r>
              <a:rPr lang="cs-CZ" dirty="0" err="1" smtClean="0"/>
              <a:t>Pentastome</a:t>
            </a:r>
            <a:r>
              <a:rPr lang="cs-CZ" dirty="0" smtClean="0"/>
              <a:t> – pět úst – 4 prohlubně + jeden </a:t>
            </a:r>
            <a:r>
              <a:rPr lang="cs-CZ" dirty="0"/>
              <a:t>ú</a:t>
            </a:r>
            <a:r>
              <a:rPr lang="cs-CZ" dirty="0" smtClean="0"/>
              <a:t>stní skutečný otvor</a:t>
            </a:r>
          </a:p>
          <a:p>
            <a:r>
              <a:rPr lang="cs-CZ" dirty="0" err="1" smtClean="0"/>
              <a:t>Pentastomida</a:t>
            </a:r>
            <a:r>
              <a:rPr lang="cs-CZ" dirty="0"/>
              <a:t> </a:t>
            </a:r>
            <a:r>
              <a:rPr lang="cs-CZ" dirty="0" smtClean="0"/>
              <a:t>= </a:t>
            </a:r>
            <a:r>
              <a:rPr lang="cs-CZ" dirty="0" err="1" smtClean="0"/>
              <a:t>Linguatulida</a:t>
            </a:r>
            <a:endParaRPr lang="cs-CZ" dirty="0" smtClean="0"/>
          </a:p>
          <a:p>
            <a:r>
              <a:rPr lang="cs-CZ" dirty="0" smtClean="0"/>
              <a:t>Evolučně mimořádné zajímavá skupina parazitů</a:t>
            </a:r>
          </a:p>
          <a:p>
            <a:r>
              <a:rPr lang="cs-CZ" dirty="0" smtClean="0"/>
              <a:t>Nemají oběhovou, exkreční soustavu a respirační soustavu</a:t>
            </a:r>
          </a:p>
          <a:p>
            <a:r>
              <a:rPr lang="cs-CZ" dirty="0" smtClean="0"/>
              <a:t>Podobnost s kroužkovci a členovci </a:t>
            </a:r>
          </a:p>
          <a:p>
            <a:r>
              <a:rPr lang="cs-CZ" dirty="0" smtClean="0"/>
              <a:t>Tělní pokryv  - chitinová kutikula - členovci</a:t>
            </a:r>
          </a:p>
          <a:p>
            <a:r>
              <a:rPr lang="cs-CZ" dirty="0" smtClean="0"/>
              <a:t>Žíhaná svalovina jako u členovců </a:t>
            </a:r>
          </a:p>
          <a:p>
            <a:r>
              <a:rPr lang="cs-CZ" dirty="0" smtClean="0"/>
              <a:t>Vývoj (sekvence larev) podobný jako u korýšů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61349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Základní morfologie</a:t>
            </a:r>
            <a:endParaRPr lang="cs-CZ" dirty="0"/>
          </a:p>
        </p:txBody>
      </p:sp>
      <p:pic>
        <p:nvPicPr>
          <p:cNvPr id="4" name="Picture 6" descr="Phylum Pentastomida | Lesser Protostomes | The Diversity of Animal Lif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556792"/>
            <a:ext cx="7585302" cy="495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6455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/>
          <a:lstStyle/>
          <a:p>
            <a:r>
              <a:rPr lang="cs-CZ" dirty="0" smtClean="0"/>
              <a:t>Morfologie </a:t>
            </a:r>
            <a:r>
              <a:rPr lang="cs-CZ" dirty="0" err="1" smtClean="0"/>
              <a:t>Pentastomida</a:t>
            </a:r>
            <a:endParaRPr lang="cs-CZ" dirty="0"/>
          </a:p>
        </p:txBody>
      </p:sp>
      <p:pic>
        <p:nvPicPr>
          <p:cNvPr id="37890" name="Picture 2" descr="Examples of adults and early larvae of Recent and Cambrian... | Download  Scientific Diagram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75" y="1844824"/>
            <a:ext cx="8096250" cy="360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9594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Pijavky – </a:t>
            </a:r>
            <a:r>
              <a:rPr lang="cs-CZ" dirty="0" err="1" smtClean="0"/>
              <a:t>hematofágní</a:t>
            </a:r>
            <a:r>
              <a:rPr lang="cs-CZ" dirty="0" smtClean="0"/>
              <a:t> paraziti</a:t>
            </a:r>
            <a:endParaRPr lang="cs-CZ" dirty="0"/>
          </a:p>
        </p:txBody>
      </p:sp>
      <p:sp>
        <p:nvSpPr>
          <p:cNvPr id="3" name="TextovéPole 2"/>
          <p:cNvSpPr txBox="1"/>
          <p:nvPr/>
        </p:nvSpPr>
        <p:spPr>
          <a:xfrm>
            <a:off x="467544" y="2034714"/>
            <a:ext cx="8486362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Pijavky se řadí mezi </a:t>
            </a:r>
            <a:r>
              <a:rPr lang="cs-CZ" b="1" dirty="0" smtClean="0"/>
              <a:t>ektoparazity</a:t>
            </a:r>
            <a:r>
              <a:rPr lang="cs-CZ" dirty="0" smtClean="0"/>
              <a:t> a živí se se dravě a nebo parazitickým způsobem – </a:t>
            </a:r>
          </a:p>
          <a:p>
            <a:r>
              <a:rPr lang="cs-CZ" dirty="0" smtClean="0"/>
              <a:t>sáním krve (</a:t>
            </a:r>
            <a:r>
              <a:rPr lang="cs-CZ" b="1" dirty="0" err="1" smtClean="0"/>
              <a:t>hematofágní</a:t>
            </a:r>
            <a:r>
              <a:rPr lang="cs-CZ" b="1" dirty="0" smtClean="0"/>
              <a:t> parazité</a:t>
            </a:r>
            <a:r>
              <a:rPr lang="cs-CZ" dirty="0" smtClean="0"/>
              <a:t>) jiných živočichů (</a:t>
            </a:r>
            <a:r>
              <a:rPr lang="cs-CZ" b="1" dirty="0" smtClean="0"/>
              <a:t>pijavka lékařská, pijavka koňská</a:t>
            </a:r>
            <a:r>
              <a:rPr lang="cs-CZ" dirty="0" smtClean="0"/>
              <a:t>).</a:t>
            </a:r>
          </a:p>
          <a:p>
            <a:r>
              <a:rPr lang="cs-CZ" dirty="0" smtClean="0"/>
              <a:t>Hlavním zdrojem potravy jsou </a:t>
            </a:r>
            <a:r>
              <a:rPr lang="cs-CZ" b="1" dirty="0" smtClean="0"/>
              <a:t>drobní měkkýši, </a:t>
            </a:r>
            <a:r>
              <a:rPr lang="cs-CZ" b="1" dirty="0" err="1" smtClean="0"/>
              <a:t>máloštětinatci</a:t>
            </a:r>
            <a:r>
              <a:rPr lang="cs-CZ" b="1" dirty="0" smtClean="0"/>
              <a:t> a korýši</a:t>
            </a:r>
            <a:r>
              <a:rPr lang="cs-CZ" dirty="0" smtClean="0"/>
              <a:t>. Typickým místem </a:t>
            </a:r>
          </a:p>
          <a:p>
            <a:r>
              <a:rPr lang="cs-CZ" dirty="0" smtClean="0"/>
              <a:t>výskytu je </a:t>
            </a:r>
            <a:r>
              <a:rPr lang="cs-CZ" b="1" dirty="0" smtClean="0"/>
              <a:t>vodní prostředí</a:t>
            </a:r>
            <a:r>
              <a:rPr lang="cs-CZ" dirty="0" smtClean="0"/>
              <a:t>. Všechny pijavky žijící na našem území využívají pravě</a:t>
            </a:r>
          </a:p>
          <a:p>
            <a:r>
              <a:rPr lang="cs-CZ" dirty="0" smtClean="0"/>
              <a:t>tento biotop. Jsou známé i suchozemské pijavky, které ale u nás nenalézáme. Vyskytují se </a:t>
            </a:r>
          </a:p>
          <a:p>
            <a:r>
              <a:rPr lang="cs-CZ" dirty="0" smtClean="0"/>
              <a:t>v tropických deštných pralesích.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85695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571500"/>
          </a:xfrm>
        </p:spPr>
        <p:txBody>
          <a:bodyPr>
            <a:normAutofit fontScale="90000"/>
          </a:bodyPr>
          <a:lstStyle/>
          <a:p>
            <a:r>
              <a:rPr lang="cs-CZ" dirty="0" err="1" smtClean="0"/>
              <a:t>Pentastomida</a:t>
            </a:r>
            <a:endParaRPr lang="cs-CZ" dirty="0"/>
          </a:p>
        </p:txBody>
      </p:sp>
      <p:pic>
        <p:nvPicPr>
          <p:cNvPr id="35842" name="Picture 2" descr="Frontiers | Case Report: Invasive Pentastomes, Raillietiella orientalis  (Sambon, 1922), in a Free-Ranging Banded Water Snake (Nerodia fasciata) in  North Central Florida, USA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846138"/>
            <a:ext cx="7632848" cy="6106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2555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cs-CZ" dirty="0" err="1" smtClean="0"/>
              <a:t>Pentastomida</a:t>
            </a:r>
            <a:endParaRPr lang="cs-CZ" dirty="0"/>
          </a:p>
        </p:txBody>
      </p:sp>
      <p:pic>
        <p:nvPicPr>
          <p:cNvPr id="36866" name="Picture 2" descr="Parasite spillover: indirect effects of invasive Burmese pythons - Miller -  2018 - Ecology and Evolution - Wiley Online Library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850" y="1628800"/>
            <a:ext cx="6175366" cy="4052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L. serrata nymph; a. body length b. body width at apex c. body width at...  | Download Scientific Diagr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1621944"/>
            <a:ext cx="2324100" cy="280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1854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cs-CZ" dirty="0" err="1" smtClean="0"/>
              <a:t>Pentastomida</a:t>
            </a:r>
            <a:endParaRPr lang="cs-CZ" dirty="0"/>
          </a:p>
        </p:txBody>
      </p:sp>
      <p:pic>
        <p:nvPicPr>
          <p:cNvPr id="39938" name="Picture 2" descr="sideblog for the siterunner of bogleech.com, Just found out about tongue  worms but I'm having...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17638"/>
            <a:ext cx="2448616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40" name="Picture 4" descr="An Overview of Pentastomiasis in Reptiles and Other Vertebrates -  ScienceDirec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484784"/>
            <a:ext cx="3352800" cy="453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Pentastomida — Wikipédi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9827" y="1268760"/>
            <a:ext cx="1954560" cy="4838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4532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792088"/>
          </a:xfrm>
        </p:spPr>
        <p:txBody>
          <a:bodyPr>
            <a:normAutofit/>
          </a:bodyPr>
          <a:lstStyle/>
          <a:p>
            <a:r>
              <a:rPr lang="cs-CZ" dirty="0" err="1" smtClean="0"/>
              <a:t>Pentastomida</a:t>
            </a:r>
            <a:r>
              <a:rPr lang="cs-CZ" dirty="0" smtClean="0"/>
              <a:t> - kutikula a svalovina</a:t>
            </a:r>
            <a:endParaRPr lang="cs-CZ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204864"/>
            <a:ext cx="4513050" cy="324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204864"/>
            <a:ext cx="4176464" cy="3486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6955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Branchiura</a:t>
            </a:r>
            <a:r>
              <a:rPr lang="cs-CZ" dirty="0" smtClean="0"/>
              <a:t> – </a:t>
            </a:r>
            <a:r>
              <a:rPr lang="cs-CZ" dirty="0" err="1" smtClean="0"/>
              <a:t>parasitic</a:t>
            </a:r>
            <a:r>
              <a:rPr lang="cs-CZ" dirty="0" smtClean="0"/>
              <a:t> </a:t>
            </a:r>
            <a:r>
              <a:rPr lang="cs-CZ" dirty="0" err="1" smtClean="0"/>
              <a:t>crustacea</a:t>
            </a:r>
            <a:endParaRPr lang="cs-CZ" dirty="0"/>
          </a:p>
        </p:txBody>
      </p:sp>
      <p:pic>
        <p:nvPicPr>
          <p:cNvPr id="38914" name="Picture 2" descr="Life Cycle and Life History Strategies of Parasitic Crustacea | SpringerLink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471" y="1556792"/>
            <a:ext cx="4153878" cy="5051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6" name="Picture 4" descr="Parasitic Crustacea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7344" y="1916832"/>
            <a:ext cx="3836921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6128624" y="5282044"/>
            <a:ext cx="13236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 smtClean="0"/>
              <a:t>Kapřivci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3735961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283152" cy="1143000"/>
          </a:xfrm>
        </p:spPr>
        <p:txBody>
          <a:bodyPr>
            <a:normAutofit/>
          </a:bodyPr>
          <a:lstStyle/>
          <a:p>
            <a:r>
              <a:rPr lang="cs-CZ" sz="3400" dirty="0" err="1" smtClean="0"/>
              <a:t>Branchiura</a:t>
            </a:r>
            <a:r>
              <a:rPr lang="cs-CZ" sz="3400" dirty="0" smtClean="0"/>
              <a:t> versus </a:t>
            </a:r>
            <a:r>
              <a:rPr lang="cs-CZ" sz="3400" dirty="0" err="1" smtClean="0"/>
              <a:t>Pentastomida</a:t>
            </a:r>
            <a:endParaRPr lang="cs-CZ" sz="3400" dirty="0"/>
          </a:p>
        </p:txBody>
      </p:sp>
      <p:pic>
        <p:nvPicPr>
          <p:cNvPr id="40966" name="Picture 6" descr="Argulus - an overview | ScienceDirect Topics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506" y="2132856"/>
            <a:ext cx="3488270" cy="3692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SciELO - Brasil - A new species of pentastomida infecting Tropidurus  hispidus (Squamata: Tropiduridae) from Caatinga in Northeastern Brazil A  new species of pentastomida infecting Tropidurus hispidus (Squamata:  Tropiduridae) from Caatinga i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933704" y="2707255"/>
            <a:ext cx="6696605" cy="1515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L. serrata nymph; a. body length b. body width at apex c. body width at...  | Download Scientific Diagra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844824"/>
            <a:ext cx="2942417" cy="3883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7267128" y="548680"/>
            <a:ext cx="473224" cy="5712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79651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cs-CZ" dirty="0" err="1" smtClean="0"/>
              <a:t>Pentastomida</a:t>
            </a:r>
            <a:r>
              <a:rPr lang="cs-CZ" dirty="0" smtClean="0"/>
              <a:t> - systematika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Kmen: </a:t>
            </a:r>
            <a:r>
              <a:rPr lang="cs-CZ" dirty="0" err="1" smtClean="0"/>
              <a:t>Pentastomida</a:t>
            </a:r>
            <a:endParaRPr lang="cs-CZ" dirty="0" smtClean="0"/>
          </a:p>
          <a:p>
            <a:pPr lvl="1"/>
            <a:r>
              <a:rPr lang="cs-CZ" dirty="0" smtClean="0"/>
              <a:t>Řád: </a:t>
            </a:r>
            <a:r>
              <a:rPr lang="cs-CZ" dirty="0" err="1" smtClean="0"/>
              <a:t>Cephalobaenida</a:t>
            </a:r>
            <a:endParaRPr lang="cs-CZ" dirty="0" smtClean="0"/>
          </a:p>
          <a:p>
            <a:pPr lvl="2"/>
            <a:r>
              <a:rPr lang="cs-CZ" dirty="0" smtClean="0"/>
              <a:t>Čeleď: </a:t>
            </a:r>
            <a:r>
              <a:rPr lang="cs-CZ" dirty="0" err="1" smtClean="0"/>
              <a:t>Cephalobaenidae</a:t>
            </a:r>
            <a:endParaRPr lang="cs-CZ" dirty="0"/>
          </a:p>
          <a:p>
            <a:pPr lvl="3"/>
            <a:r>
              <a:rPr lang="cs-CZ" dirty="0" smtClean="0"/>
              <a:t>Rod: </a:t>
            </a:r>
            <a:r>
              <a:rPr lang="cs-CZ" dirty="0" err="1" smtClean="0"/>
              <a:t>Raillietiella</a:t>
            </a:r>
            <a:r>
              <a:rPr lang="cs-CZ" dirty="0" smtClean="0"/>
              <a:t> – </a:t>
            </a:r>
            <a:r>
              <a:rPr lang="cs-CZ" dirty="0" err="1" smtClean="0"/>
              <a:t>Raillietiella</a:t>
            </a:r>
            <a:r>
              <a:rPr lang="cs-CZ" dirty="0" smtClean="0"/>
              <a:t> </a:t>
            </a:r>
            <a:r>
              <a:rPr lang="cs-CZ" dirty="0" err="1" smtClean="0"/>
              <a:t>frenatus</a:t>
            </a:r>
            <a:endParaRPr lang="cs-CZ" dirty="0" smtClean="0"/>
          </a:p>
          <a:p>
            <a:pPr lvl="1"/>
            <a:r>
              <a:rPr lang="cs-CZ" dirty="0"/>
              <a:t>Ř</a:t>
            </a:r>
            <a:r>
              <a:rPr lang="cs-CZ" dirty="0" smtClean="0"/>
              <a:t>ád: </a:t>
            </a:r>
            <a:r>
              <a:rPr lang="cs-CZ" dirty="0" err="1" smtClean="0"/>
              <a:t>Porocephalida</a:t>
            </a:r>
            <a:endParaRPr lang="cs-CZ" dirty="0"/>
          </a:p>
          <a:p>
            <a:pPr lvl="2"/>
            <a:r>
              <a:rPr lang="cs-CZ" dirty="0" smtClean="0"/>
              <a:t>Čeleď </a:t>
            </a:r>
            <a:r>
              <a:rPr lang="cs-CZ" dirty="0" err="1" smtClean="0"/>
              <a:t>Porocephalodae</a:t>
            </a:r>
            <a:endParaRPr lang="cs-CZ" dirty="0" smtClean="0"/>
          </a:p>
          <a:p>
            <a:pPr lvl="3"/>
            <a:r>
              <a:rPr lang="cs-CZ" dirty="0" smtClean="0"/>
              <a:t>Rod: </a:t>
            </a:r>
            <a:r>
              <a:rPr lang="cs-CZ" dirty="0" err="1" smtClean="0"/>
              <a:t>Porocephalus</a:t>
            </a:r>
            <a:r>
              <a:rPr lang="cs-CZ" dirty="0" smtClean="0"/>
              <a:t> – </a:t>
            </a:r>
            <a:r>
              <a:rPr lang="cs-CZ" dirty="0" err="1" smtClean="0"/>
              <a:t>Porocephalus</a:t>
            </a:r>
            <a:r>
              <a:rPr lang="cs-CZ" dirty="0" smtClean="0"/>
              <a:t> </a:t>
            </a:r>
            <a:r>
              <a:rPr lang="cs-CZ" dirty="0" err="1" smtClean="0"/>
              <a:t>crotali</a:t>
            </a:r>
            <a:endParaRPr lang="cs-CZ" dirty="0" smtClean="0"/>
          </a:p>
          <a:p>
            <a:pPr lvl="2"/>
            <a:r>
              <a:rPr lang="cs-CZ" dirty="0" smtClean="0"/>
              <a:t>Čeleď: </a:t>
            </a:r>
            <a:r>
              <a:rPr lang="cs-CZ" dirty="0" err="1" smtClean="0"/>
              <a:t>Linguatulidae</a:t>
            </a:r>
            <a:endParaRPr lang="cs-CZ" dirty="0" smtClean="0"/>
          </a:p>
          <a:p>
            <a:pPr lvl="3"/>
            <a:r>
              <a:rPr lang="cs-CZ" dirty="0" smtClean="0"/>
              <a:t>Rod: </a:t>
            </a:r>
            <a:r>
              <a:rPr lang="cs-CZ" dirty="0" err="1" smtClean="0"/>
              <a:t>Linguatula</a:t>
            </a:r>
            <a:r>
              <a:rPr lang="cs-CZ" dirty="0" smtClean="0"/>
              <a:t> – </a:t>
            </a:r>
            <a:r>
              <a:rPr lang="cs-CZ" b="1" dirty="0" err="1" smtClean="0"/>
              <a:t>Linguatula</a:t>
            </a:r>
            <a:r>
              <a:rPr lang="cs-CZ" b="1" dirty="0" smtClean="0"/>
              <a:t> </a:t>
            </a:r>
            <a:r>
              <a:rPr lang="cs-CZ" b="1" dirty="0" err="1" smtClean="0"/>
              <a:t>serrata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1987568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Railleitiella</a:t>
            </a:r>
            <a:r>
              <a:rPr lang="cs-CZ" dirty="0" smtClean="0"/>
              <a:t> </a:t>
            </a:r>
            <a:r>
              <a:rPr lang="cs-CZ" dirty="0" err="1" smtClean="0"/>
              <a:t>frenatus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916832"/>
            <a:ext cx="3008313" cy="4209331"/>
          </a:xfrm>
        </p:spPr>
        <p:txBody>
          <a:bodyPr/>
          <a:lstStyle/>
          <a:p>
            <a:r>
              <a:rPr lang="cs-CZ" dirty="0" smtClean="0"/>
              <a:t>Dospělci v plicích gekonů</a:t>
            </a:r>
          </a:p>
          <a:p>
            <a:r>
              <a:rPr lang="cs-CZ" dirty="0" smtClean="0"/>
              <a:t>Vajíčko s čtyř nohou larvou odchází z výkaly</a:t>
            </a:r>
          </a:p>
          <a:p>
            <a:r>
              <a:rPr lang="cs-CZ" dirty="0" smtClean="0"/>
              <a:t>Vniká do tukového tělesa </a:t>
            </a:r>
            <a:r>
              <a:rPr lang="cs-CZ" dirty="0" err="1" smtClean="0"/>
              <a:t>MzH</a:t>
            </a:r>
            <a:r>
              <a:rPr lang="cs-CZ" dirty="0" smtClean="0"/>
              <a:t> a stává se infekční jako L3</a:t>
            </a:r>
          </a:p>
          <a:p>
            <a:r>
              <a:rPr lang="cs-CZ" dirty="0" smtClean="0"/>
              <a:t>DH pozře napadeného švába – L3 penetruje stěnu střeva a proniká do plic kde dospívá </a:t>
            </a:r>
          </a:p>
          <a:p>
            <a:endParaRPr lang="cs-CZ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4548" y="273050"/>
            <a:ext cx="4599899" cy="6330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1907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6324" name="Picture 4" descr="A) Female Raillietiella orientalis anterior end with four hooks and... |  Download Scientific Diagram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31" y="417646"/>
            <a:ext cx="8896338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328" name="Picture 8" descr="Figure 3 from Co-infections in Visceral Pentastomiasis, Democratic Republic  of the Congo | Semantic Schola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 flipV="1">
            <a:off x="123831" y="4005064"/>
            <a:ext cx="8826599" cy="212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848660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SciELO - Brasil - Raillietiella gigliolii (Pentastomida) infecting  Amphisbaena alba (Squamata, Amphisbaenidae): the first record for northeast  Brazil Raillietiella gigliolii (Pentastomida) infecting Amphisbaena alba  (Squamata, Amphisbaenidae): the ...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858150"/>
            <a:ext cx="5372495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252" name="Picture 4" descr="Raillietiella (Pentastomida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56792"/>
            <a:ext cx="3034422" cy="4477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3110919" y="365175"/>
            <a:ext cx="304525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400" dirty="0" err="1" smtClean="0"/>
              <a:t>Raillietiella</a:t>
            </a:r>
            <a:r>
              <a:rPr lang="cs-CZ" sz="3400" dirty="0" smtClean="0"/>
              <a:t> </a:t>
            </a:r>
            <a:r>
              <a:rPr lang="cs-CZ" sz="3400" dirty="0" err="1" smtClean="0"/>
              <a:t>spp</a:t>
            </a:r>
            <a:r>
              <a:rPr lang="cs-CZ" sz="3400" dirty="0" smtClean="0"/>
              <a:t>. </a:t>
            </a:r>
            <a:endParaRPr lang="cs-CZ" sz="3400" dirty="0"/>
          </a:p>
        </p:txBody>
      </p:sp>
    </p:spTree>
    <p:extLst>
      <p:ext uri="{BB962C8B-B14F-4D97-AF65-F5344CB8AC3E}">
        <p14:creationId xmlns:p14="http://schemas.microsoft.com/office/powerpoint/2010/main" val="7197019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cs-CZ" sz="3400" dirty="0" smtClean="0"/>
              <a:t>Patří do kmene </a:t>
            </a:r>
            <a:r>
              <a:rPr lang="cs-CZ" sz="3400" dirty="0" err="1" smtClean="0"/>
              <a:t>Annelida</a:t>
            </a:r>
            <a:endParaRPr lang="cs-CZ" sz="3400" dirty="0"/>
          </a:p>
        </p:txBody>
      </p:sp>
      <p:pic>
        <p:nvPicPr>
          <p:cNvPr id="1028" name="Picture 4" descr="508 Hirudinea Images, Stock Photos &amp; Vectors | Shutterstock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73" y="1412776"/>
            <a:ext cx="8963453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6219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5298" name="Picture 2" descr="Frontiers | Case Report: Invasive Pentastomes, Raillietiella orientalis  (Sambon, 1922), in a Free-Ranging Banded Water Snake (Nerodia fasciata) in  North Central Florida, USA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308" y="-25355"/>
            <a:ext cx="6524410" cy="6490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00" name="Picture 4" descr="SciELO - Brasil - A new species of pentastomida infecting Tropidurus  hispidus (Squamata: Tropiduridae) from Caatinga in Northeastern Brazil A  new species of pentastomida infecting Tropidurus hispidus (Squamata:  Tropiduridae) from Caatinga i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175502" y="2665419"/>
            <a:ext cx="7296475" cy="1622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219179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3008313" cy="1162050"/>
          </a:xfrm>
        </p:spPr>
        <p:txBody>
          <a:bodyPr/>
          <a:lstStyle/>
          <a:p>
            <a:r>
              <a:rPr lang="cs-CZ" dirty="0" err="1" smtClean="0"/>
              <a:t>Porocephalus</a:t>
            </a:r>
            <a:r>
              <a:rPr lang="cs-CZ" dirty="0" smtClean="0"/>
              <a:t> </a:t>
            </a:r>
            <a:r>
              <a:rPr lang="cs-CZ" dirty="0" err="1" smtClean="0"/>
              <a:t>crotali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844824"/>
            <a:ext cx="3008313" cy="4281339"/>
          </a:xfrm>
        </p:spPr>
        <p:txBody>
          <a:bodyPr/>
          <a:lstStyle/>
          <a:p>
            <a:r>
              <a:rPr lang="cs-CZ" dirty="0" smtClean="0"/>
              <a:t>Dospělí paraziti žijí v plicích hadů – chřestýšů</a:t>
            </a:r>
          </a:p>
          <a:p>
            <a:r>
              <a:rPr lang="cs-CZ" dirty="0" smtClean="0"/>
              <a:t>Vajíčka odchází ven z výkaly</a:t>
            </a:r>
          </a:p>
          <a:p>
            <a:r>
              <a:rPr lang="cs-CZ" dirty="0" smtClean="0"/>
              <a:t>Pokud </a:t>
            </a:r>
            <a:r>
              <a:rPr lang="cs-CZ" dirty="0" err="1" smtClean="0"/>
              <a:t>Mzh</a:t>
            </a:r>
            <a:r>
              <a:rPr lang="cs-CZ" dirty="0" smtClean="0"/>
              <a:t> (myš)  pozře vajíčko s larvou (opět 4 končetiny) larva se ve střevě vylíhne, penetruje jeho stěnu a opouzdří se ve tkáni </a:t>
            </a:r>
            <a:r>
              <a:rPr lang="cs-CZ" dirty="0" err="1" smtClean="0"/>
              <a:t>Mzh</a:t>
            </a:r>
            <a:endParaRPr lang="cs-CZ" dirty="0" smtClean="0"/>
          </a:p>
          <a:p>
            <a:r>
              <a:rPr lang="cs-CZ" dirty="0" smtClean="0"/>
              <a:t>V této kapsuli se opakovaně svléká až do stádia L7 </a:t>
            </a:r>
          </a:p>
          <a:p>
            <a:r>
              <a:rPr lang="cs-CZ" dirty="0" smtClean="0"/>
              <a:t>Pokud DH pozře </a:t>
            </a:r>
            <a:r>
              <a:rPr lang="cs-CZ" dirty="0" err="1" smtClean="0"/>
              <a:t>Mzh</a:t>
            </a:r>
            <a:r>
              <a:rPr lang="cs-CZ" dirty="0" smtClean="0"/>
              <a:t> L7 opouští střevo a migruje do plic hada, kde po třech dalších svlékáních dospívá</a:t>
            </a:r>
            <a:endParaRPr lang="cs-CZ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60648"/>
            <a:ext cx="4835614" cy="6264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4650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Porocephalus</a:t>
            </a:r>
            <a:r>
              <a:rPr lang="cs-CZ" dirty="0" smtClean="0"/>
              <a:t> </a:t>
            </a:r>
            <a:r>
              <a:rPr lang="cs-CZ" dirty="0" err="1" smtClean="0"/>
              <a:t>crotali</a:t>
            </a:r>
            <a:endParaRPr lang="cs-CZ" dirty="0"/>
          </a:p>
        </p:txBody>
      </p:sp>
      <p:pic>
        <p:nvPicPr>
          <p:cNvPr id="34820" name="Picture 4" descr="Pentastomida - Alchetron, The Free Social Encyclopedia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5" y="1700808"/>
            <a:ext cx="7143750" cy="4467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40641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Linguatula</a:t>
            </a:r>
            <a:r>
              <a:rPr lang="cs-CZ" dirty="0" smtClean="0"/>
              <a:t> </a:t>
            </a:r>
            <a:r>
              <a:rPr lang="cs-CZ" dirty="0" err="1" smtClean="0"/>
              <a:t>serrata</a:t>
            </a:r>
            <a:r>
              <a:rPr lang="cs-CZ" dirty="0" smtClean="0"/>
              <a:t> 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772816"/>
            <a:ext cx="3008313" cy="4353347"/>
          </a:xfrm>
        </p:spPr>
        <p:txBody>
          <a:bodyPr/>
          <a:lstStyle/>
          <a:p>
            <a:r>
              <a:rPr lang="cs-CZ" dirty="0" smtClean="0"/>
              <a:t>Dospělci žijí v nosní dutině psů (vzácněji člověka) </a:t>
            </a:r>
          </a:p>
          <a:p>
            <a:r>
              <a:rPr lang="cs-CZ" dirty="0" smtClean="0"/>
              <a:t>Vajíčka odcházejí s hlenem/výkaly</a:t>
            </a:r>
          </a:p>
          <a:p>
            <a:r>
              <a:rPr lang="cs-CZ" dirty="0" err="1" smtClean="0"/>
              <a:t>Mzh</a:t>
            </a:r>
            <a:r>
              <a:rPr lang="cs-CZ" dirty="0" smtClean="0"/>
              <a:t> pozře vajíčko a uvolní se čtyřnohá larva a migruje cévním systémem do různých orgánů </a:t>
            </a:r>
          </a:p>
          <a:p>
            <a:r>
              <a:rPr lang="cs-CZ" dirty="0" smtClean="0"/>
              <a:t>Člověk opět může být náhodným </a:t>
            </a:r>
            <a:r>
              <a:rPr lang="cs-CZ" dirty="0" err="1" smtClean="0"/>
              <a:t>Mzh</a:t>
            </a:r>
            <a:endParaRPr lang="cs-CZ" dirty="0" smtClean="0"/>
          </a:p>
          <a:p>
            <a:r>
              <a:rPr lang="cs-CZ" dirty="0" smtClean="0"/>
              <a:t>Larvální stádia L2 až  L11 se vyvíjení v kapsuli v hostiteli a rostou po každém svlékání</a:t>
            </a:r>
          </a:p>
          <a:p>
            <a:r>
              <a:rPr lang="cs-CZ" dirty="0" smtClean="0"/>
              <a:t>Pokud DH pozře syrové (nedovařené) maso </a:t>
            </a:r>
            <a:r>
              <a:rPr lang="cs-CZ" dirty="0" err="1" smtClean="0"/>
              <a:t>Mzh</a:t>
            </a:r>
            <a:r>
              <a:rPr lang="cs-CZ" dirty="0" smtClean="0"/>
              <a:t> nakazí se a </a:t>
            </a:r>
            <a:r>
              <a:rPr lang="cs-CZ" dirty="0" err="1" smtClean="0"/>
              <a:t>adult</a:t>
            </a:r>
            <a:r>
              <a:rPr lang="cs-CZ" dirty="0" smtClean="0"/>
              <a:t> parazita dospěje v nosní dutině</a:t>
            </a:r>
            <a:endParaRPr lang="cs-CZ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60648"/>
            <a:ext cx="4705566" cy="6264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4278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82" name="Picture 6" descr="Linguatula - an overview | ScienceDirect Topic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52736"/>
            <a:ext cx="8064896" cy="5655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644833" y="44624"/>
            <a:ext cx="7959615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400" dirty="0" err="1" smtClean="0"/>
              <a:t>Linguatula</a:t>
            </a:r>
            <a:r>
              <a:rPr lang="cs-CZ" sz="3400" dirty="0" smtClean="0"/>
              <a:t> </a:t>
            </a:r>
            <a:r>
              <a:rPr lang="cs-CZ" sz="3400" dirty="0" err="1" smtClean="0"/>
              <a:t>serreta</a:t>
            </a:r>
            <a:r>
              <a:rPr lang="cs-CZ" sz="3400" dirty="0" smtClean="0"/>
              <a:t> – člověk náhodný hostitel</a:t>
            </a:r>
            <a:endParaRPr lang="cs-CZ" sz="3400" dirty="0"/>
          </a:p>
        </p:txBody>
      </p:sp>
    </p:spTree>
    <p:extLst>
      <p:ext uri="{BB962C8B-B14F-4D97-AF65-F5344CB8AC3E}">
        <p14:creationId xmlns:p14="http://schemas.microsoft.com/office/powerpoint/2010/main" val="3222639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780730" y="129034"/>
            <a:ext cx="5111750" cy="56366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dirty="0" smtClean="0"/>
              <a:t>          </a:t>
            </a:r>
            <a:r>
              <a:rPr lang="cs-CZ" dirty="0" err="1" smtClean="0"/>
              <a:t>Linguatula</a:t>
            </a:r>
            <a:r>
              <a:rPr lang="cs-CZ" dirty="0" smtClean="0"/>
              <a:t> </a:t>
            </a:r>
            <a:r>
              <a:rPr lang="cs-CZ" dirty="0" err="1" smtClean="0"/>
              <a:t>serrata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27627" y="3981475"/>
            <a:ext cx="3480761" cy="7167595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48130" name="Picture 2" descr="The first Linguatula serrata case in an imported dog in Finland -  ScienceDirec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998" y="916012"/>
            <a:ext cx="9212359" cy="5210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0536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9156" name="Picture 4" descr="Female Linguatula arctica, the sinus worm of the reindeer . An... |  Download Scientific Diagram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4698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58" name="Picture 6" descr="Stock fotografie Detailní Fotografie Linguatula Serrata Nebo Jazyk Červa –  stáhnout obrázek nyní - iStoc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4917" y="0"/>
            <a:ext cx="4397014" cy="3140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60" name="Picture 8" descr="linguatula serrata – Vet Practice Suppor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086977" y="2800976"/>
            <a:ext cx="3717034" cy="4397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7451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45232" y="382340"/>
            <a:ext cx="7427168" cy="454372"/>
          </a:xfrm>
        </p:spPr>
        <p:txBody>
          <a:bodyPr>
            <a:noAutofit/>
          </a:bodyPr>
          <a:lstStyle/>
          <a:p>
            <a:pPr algn="ctr"/>
            <a:r>
              <a:rPr lang="cs-CZ" sz="3400" b="0" dirty="0" smtClean="0"/>
              <a:t>Přenos parazitů na člověka - zoonózy</a:t>
            </a:r>
            <a:endParaRPr lang="cs-CZ" sz="3400" b="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3012" name="Picture 4" descr="Zoonotic Parasites of Reptiles: A Crawling Threat: Trends in Parasitology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159" y="1196752"/>
            <a:ext cx="8829329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Šipka doprava 4"/>
          <p:cNvSpPr/>
          <p:nvPr/>
        </p:nvSpPr>
        <p:spPr>
          <a:xfrm rot="10800000">
            <a:off x="1547664" y="3520432"/>
            <a:ext cx="618368" cy="34061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66662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cs-CZ" dirty="0"/>
          </a:p>
        </p:txBody>
      </p:sp>
      <p:pic>
        <p:nvPicPr>
          <p:cNvPr id="4" name="Picture 10" descr="Arthropoda. Arachnoidea. Linguatulida : Leuckart, Rudolf : Free Download,  Borrow, and Streaming : Internet Archiv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125406"/>
            <a:ext cx="3960440" cy="5576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ástupný symbol pro obsah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pPr marL="0" indent="0">
              <a:buNone/>
            </a:pPr>
            <a:r>
              <a:rPr lang="cs-CZ" dirty="0" smtClean="0"/>
              <a:t>Děkuji za pozornost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23779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88739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648072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 </a:t>
            </a:r>
            <a:r>
              <a:rPr lang="cs-CZ" dirty="0" err="1" smtClean="0"/>
              <a:t>Hirudinea</a:t>
            </a:r>
            <a:r>
              <a:rPr lang="cs-CZ" dirty="0" smtClean="0"/>
              <a:t> – pijavky - morfologie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1556792"/>
            <a:ext cx="8435280" cy="4608512"/>
          </a:xfrm>
        </p:spPr>
        <p:txBody>
          <a:bodyPr>
            <a:normAutofit fontScale="70000" lnSpcReduction="20000"/>
          </a:bodyPr>
          <a:lstStyle/>
          <a:p>
            <a:r>
              <a:rPr lang="cs-CZ" dirty="0" smtClean="0"/>
              <a:t>Kmen </a:t>
            </a:r>
            <a:r>
              <a:rPr lang="cs-CZ" dirty="0" err="1" smtClean="0"/>
              <a:t>Annelida</a:t>
            </a:r>
            <a:r>
              <a:rPr lang="cs-CZ" dirty="0" smtClean="0"/>
              <a:t> – </a:t>
            </a:r>
            <a:r>
              <a:rPr lang="cs-CZ" b="1" dirty="0" err="1" smtClean="0"/>
              <a:t>Hirudinea</a:t>
            </a:r>
            <a:r>
              <a:rPr lang="cs-CZ" dirty="0" smtClean="0"/>
              <a:t> - pijavky – jméno podle vnějších článků – </a:t>
            </a:r>
            <a:r>
              <a:rPr lang="cs-CZ" smtClean="0"/>
              <a:t>annulli</a:t>
            </a:r>
            <a:r>
              <a:rPr lang="cs-CZ" dirty="0" smtClean="0"/>
              <a:t> – korespondujících více méně s vnitřní segmentací</a:t>
            </a:r>
          </a:p>
          <a:p>
            <a:r>
              <a:rPr lang="cs-CZ" dirty="0" smtClean="0"/>
              <a:t>Známo asi 300druhů – cca ¾ </a:t>
            </a:r>
            <a:r>
              <a:rPr lang="cs-CZ" dirty="0" err="1" smtClean="0"/>
              <a:t>temporární</a:t>
            </a:r>
            <a:r>
              <a:rPr lang="cs-CZ" dirty="0" smtClean="0"/>
              <a:t> paraziti, </a:t>
            </a:r>
            <a:r>
              <a:rPr lang="cs-CZ" dirty="0" err="1" smtClean="0"/>
              <a:t>vyjímečně</a:t>
            </a:r>
            <a:r>
              <a:rPr lang="cs-CZ" dirty="0" smtClean="0"/>
              <a:t> permanentní, ostatní jako predátoři </a:t>
            </a:r>
          </a:p>
          <a:p>
            <a:r>
              <a:rPr lang="cs-CZ" dirty="0" smtClean="0"/>
              <a:t>Dorsoventrálně zploštělé, méně než 1 cm, většina 3-10cm, max. 30cm</a:t>
            </a:r>
          </a:p>
          <a:p>
            <a:r>
              <a:rPr lang="cs-CZ" dirty="0" smtClean="0"/>
              <a:t>Tělo vnitřně členěno na 33 segmentů, povrchová </a:t>
            </a:r>
            <a:r>
              <a:rPr lang="cs-CZ" dirty="0" err="1" smtClean="0"/>
              <a:t>pseudosegmentace</a:t>
            </a:r>
            <a:r>
              <a:rPr lang="cs-CZ" dirty="0" smtClean="0"/>
              <a:t>  (2 až 14 </a:t>
            </a:r>
            <a:r>
              <a:rPr lang="cs-CZ" dirty="0" err="1" smtClean="0"/>
              <a:t>anulli</a:t>
            </a:r>
            <a:r>
              <a:rPr lang="cs-CZ" dirty="0" smtClean="0"/>
              <a:t>), </a:t>
            </a:r>
          </a:p>
          <a:p>
            <a:r>
              <a:rPr lang="cs-CZ" dirty="0" smtClean="0"/>
              <a:t>tělo kryto flexibilní kutikulou – kolageny, skleroproteiny  a polysacharidy – obměna svlékáním </a:t>
            </a:r>
          </a:p>
          <a:p>
            <a:r>
              <a:rPr lang="cs-CZ" dirty="0" smtClean="0"/>
              <a:t>Ústní přísavka a posteriorní acetabulum – přichycovací orgány </a:t>
            </a:r>
          </a:p>
          <a:p>
            <a:r>
              <a:rPr lang="cs-CZ" dirty="0" smtClean="0"/>
              <a:t>Tělní dutina coelom - parenchym – chromatofory – pigmentová tělíska</a:t>
            </a:r>
          </a:p>
          <a:p>
            <a:r>
              <a:rPr lang="cs-CZ" dirty="0" smtClean="0"/>
              <a:t>coelom redukovaný – tvoří dutinky – tekutina – vnitřek těla vyplněn mezodermálním parenchymem</a:t>
            </a:r>
          </a:p>
          <a:p>
            <a:r>
              <a:rPr lang="cs-CZ" dirty="0" smtClean="0"/>
              <a:t>Kožně-svalový vak – maximální kontraktilita těla</a:t>
            </a:r>
          </a:p>
          <a:p>
            <a:pPr marL="0" indent="0">
              <a:buNone/>
            </a:pPr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2295573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5486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7883"/>
            <a:ext cx="8229600" cy="790837"/>
          </a:xfrm>
        </p:spPr>
        <p:txBody>
          <a:bodyPr>
            <a:normAutofit/>
          </a:bodyPr>
          <a:lstStyle/>
          <a:p>
            <a:r>
              <a:rPr lang="cs-CZ" sz="3400" dirty="0" smtClean="0"/>
              <a:t>Anatomie pijavek</a:t>
            </a:r>
            <a:endParaRPr lang="cs-CZ" sz="3400" dirty="0"/>
          </a:p>
        </p:txBody>
      </p:sp>
      <p:pic>
        <p:nvPicPr>
          <p:cNvPr id="6146" name="Picture 2" descr="50 Hirudinidae Images, Stock Photos &amp; Vectors | Shutterstock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843" y="2060848"/>
            <a:ext cx="3866367" cy="412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Phylum Annelida | bioelev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28800"/>
            <a:ext cx="4214835" cy="4795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1619672" y="909881"/>
            <a:ext cx="122822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200" b="1" dirty="0" err="1" smtClean="0"/>
              <a:t>Annelida</a:t>
            </a:r>
            <a:endParaRPr lang="cs-CZ" sz="2200" b="1" dirty="0"/>
          </a:p>
        </p:txBody>
      </p:sp>
      <p:sp>
        <p:nvSpPr>
          <p:cNvPr id="7" name="TextovéPole 6"/>
          <p:cNvSpPr txBox="1"/>
          <p:nvPr/>
        </p:nvSpPr>
        <p:spPr>
          <a:xfrm>
            <a:off x="5726709" y="908720"/>
            <a:ext cx="133562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200" b="1" dirty="0" err="1" smtClean="0"/>
              <a:t>Hirudinea</a:t>
            </a:r>
            <a:endParaRPr lang="cs-CZ" sz="2200" b="1" dirty="0"/>
          </a:p>
        </p:txBody>
      </p:sp>
    </p:spTree>
    <p:extLst>
      <p:ext uri="{BB962C8B-B14F-4D97-AF65-F5344CB8AC3E}">
        <p14:creationId xmlns:p14="http://schemas.microsoft.com/office/powerpoint/2010/main" val="1868463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3008313" cy="648072"/>
          </a:xfrm>
        </p:spPr>
        <p:txBody>
          <a:bodyPr/>
          <a:lstStyle/>
          <a:p>
            <a:r>
              <a:rPr lang="cs-CZ" dirty="0" smtClean="0"/>
              <a:t>Pijavka – vnější morfologie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cs-CZ" dirty="0" smtClean="0"/>
              <a:t>Přední přísavka</a:t>
            </a:r>
          </a:p>
          <a:p>
            <a:r>
              <a:rPr lang="cs-CZ" dirty="0" smtClean="0"/>
              <a:t>Opasek – </a:t>
            </a:r>
            <a:r>
              <a:rPr lang="cs-CZ" dirty="0" err="1" smtClean="0"/>
              <a:t>clitellum</a:t>
            </a:r>
            <a:endParaRPr lang="cs-CZ" dirty="0" smtClean="0"/>
          </a:p>
          <a:p>
            <a:r>
              <a:rPr lang="cs-CZ" dirty="0" smtClean="0"/>
              <a:t>Samčí </a:t>
            </a:r>
            <a:r>
              <a:rPr lang="cs-CZ" dirty="0" err="1" smtClean="0"/>
              <a:t>porus</a:t>
            </a:r>
            <a:endParaRPr lang="cs-CZ" dirty="0" smtClean="0"/>
          </a:p>
          <a:p>
            <a:r>
              <a:rPr lang="cs-CZ" dirty="0" smtClean="0"/>
              <a:t>Samičí </a:t>
            </a:r>
            <a:r>
              <a:rPr lang="cs-CZ" dirty="0" err="1" smtClean="0"/>
              <a:t>porus</a:t>
            </a:r>
            <a:endParaRPr lang="cs-CZ" dirty="0" smtClean="0"/>
          </a:p>
          <a:p>
            <a:r>
              <a:rPr lang="cs-CZ" dirty="0" err="1" smtClean="0"/>
              <a:t>Nefridioporus</a:t>
            </a:r>
            <a:endParaRPr lang="cs-CZ" dirty="0" smtClean="0"/>
          </a:p>
          <a:p>
            <a:r>
              <a:rPr lang="cs-CZ" dirty="0" smtClean="0"/>
              <a:t>Receptor </a:t>
            </a:r>
          </a:p>
          <a:p>
            <a:r>
              <a:rPr lang="cs-CZ" dirty="0" err="1" smtClean="0"/>
              <a:t>Posterioní</a:t>
            </a:r>
            <a:r>
              <a:rPr lang="cs-CZ" dirty="0" smtClean="0"/>
              <a:t> přísavka - acetabulum</a:t>
            </a:r>
            <a:endParaRPr lang="cs-CZ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2861" y="91588"/>
            <a:ext cx="3033475" cy="6433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8505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PPT_DBNAME" val="6b021935-e356-43c7-a0bb-52a606a95560.mdb"/>
</p:tagLst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367</TotalTime>
  <Words>1414</Words>
  <Application>Microsoft Office PowerPoint</Application>
  <PresentationFormat>Předvádění na obrazovce (4:3)</PresentationFormat>
  <Paragraphs>177</Paragraphs>
  <Slides>70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70</vt:i4>
      </vt:variant>
    </vt:vector>
  </HeadingPairs>
  <TitlesOfParts>
    <vt:vector size="73" baseType="lpstr">
      <vt:lpstr>Arial</vt:lpstr>
      <vt:lpstr>Calibri</vt:lpstr>
      <vt:lpstr>Motiv systému Office</vt:lpstr>
      <vt:lpstr>Prezentace aplikace PowerPoint</vt:lpstr>
      <vt:lpstr>Pijavka lékařská – Hirudo medicinalis</vt:lpstr>
      <vt:lpstr>Pijavka lékařská – Hirudio medicinalis</vt:lpstr>
      <vt:lpstr>Prezentace aplikace PowerPoint</vt:lpstr>
      <vt:lpstr>Pijavky – hematofágní paraziti</vt:lpstr>
      <vt:lpstr>Patří do kmene Annelida</vt:lpstr>
      <vt:lpstr> Hirudinea – pijavky - morfologie</vt:lpstr>
      <vt:lpstr>Anatomie pijavek</vt:lpstr>
      <vt:lpstr>Pijavka – vnější morfologie</vt:lpstr>
      <vt:lpstr>Pijavky – morfologie II</vt:lpstr>
      <vt:lpstr>Pijavka- vnitřní morfologie </vt:lpstr>
      <vt:lpstr>Morfologie pijavek</vt:lpstr>
      <vt:lpstr>Orgánové soustavy pijavek</vt:lpstr>
      <vt:lpstr>Pijavka lékařská – detail předního konce těla</vt:lpstr>
      <vt:lpstr>Prezentace aplikace PowerPoint</vt:lpstr>
      <vt:lpstr>Prezentace aplikace PowerPoint</vt:lpstr>
      <vt:lpstr>Schéma procesu sání krve</vt:lpstr>
      <vt:lpstr>Léčba pijavicemi: Pouštění žilou nenápadně přežívá i v lékařství 21. století </vt:lpstr>
      <vt:lpstr>Pijavky: chov v zajetí - specializované farmy</vt:lpstr>
      <vt:lpstr>Budoucnost pijavic a pouštění žilou</vt:lpstr>
      <vt:lpstr>Léčba pijavkou lékařskou - hirudoterapie </vt:lpstr>
      <vt:lpstr>Hirudoterapie</vt:lpstr>
      <vt:lpstr>Co je to hirudin ?</vt:lpstr>
      <vt:lpstr>Prostorové zobrazení molekuly hirudinu</vt:lpstr>
      <vt:lpstr>Chemická struktura hirudinu</vt:lpstr>
      <vt:lpstr>Molekula proteinu hirudinu</vt:lpstr>
      <vt:lpstr>Schéma interakce hirudinu s trombinem</vt:lpstr>
      <vt:lpstr>Antitrombitický hirudin (červeně) v intrerakci s trombinem (modře)</vt:lpstr>
      <vt:lpstr>Přírodní hirudin</vt:lpstr>
      <vt:lpstr>Pijavky - systematika</vt:lpstr>
      <vt:lpstr>Postavení pijavek v systému Annelida</vt:lpstr>
      <vt:lpstr>Fylogenetické vztahy hlavních skupin pijavek</vt:lpstr>
      <vt:lpstr>Systematika českých druhů pijavic</vt:lpstr>
      <vt:lpstr>Pijavky na rybách – vektory dalších parazitóz</vt:lpstr>
      <vt:lpstr>Schéma vnitřní anatomie pijavek</vt:lpstr>
      <vt:lpstr>Prezentace aplikace PowerPoint</vt:lpstr>
      <vt:lpstr>Pohyb a chování pijavek</vt:lpstr>
      <vt:lpstr>Kanibalismus u pijavek Hirudo medicinalis</vt:lpstr>
      <vt:lpstr>Prezentace aplikace PowerPoint</vt:lpstr>
      <vt:lpstr>Prezentace aplikace PowerPoint</vt:lpstr>
      <vt:lpstr>Prezentace aplikace PowerPoint</vt:lpstr>
      <vt:lpstr>Prezentace aplikace PowerPoint</vt:lpstr>
      <vt:lpstr>Pentastomida</vt:lpstr>
      <vt:lpstr>Jazyčnatky – Pentastomida - Linguatulida</vt:lpstr>
      <vt:lpstr>Prezentace aplikace PowerPoint</vt:lpstr>
      <vt:lpstr>Pentastomida</vt:lpstr>
      <vt:lpstr>Pentastomida - jazyčnatky</vt:lpstr>
      <vt:lpstr>Základní morfologie</vt:lpstr>
      <vt:lpstr>Morfologie Pentastomida</vt:lpstr>
      <vt:lpstr>Pentastomida</vt:lpstr>
      <vt:lpstr>Pentastomida</vt:lpstr>
      <vt:lpstr>Pentastomida</vt:lpstr>
      <vt:lpstr>Pentastomida - kutikula a svalovina</vt:lpstr>
      <vt:lpstr>Branchiura – parasitic crustacea</vt:lpstr>
      <vt:lpstr>Branchiura versus Pentastomida</vt:lpstr>
      <vt:lpstr>Pentastomida - systematika</vt:lpstr>
      <vt:lpstr>Railleitiella frenatus</vt:lpstr>
      <vt:lpstr>Prezentace aplikace PowerPoint</vt:lpstr>
      <vt:lpstr>Prezentace aplikace PowerPoint</vt:lpstr>
      <vt:lpstr>Prezentace aplikace PowerPoint</vt:lpstr>
      <vt:lpstr>Porocephalus crotali</vt:lpstr>
      <vt:lpstr>Porocephalus crotali</vt:lpstr>
      <vt:lpstr>Linguatula serrata </vt:lpstr>
      <vt:lpstr>Prezentace aplikace PowerPoint</vt:lpstr>
      <vt:lpstr>Prezentace aplikace PowerPoint</vt:lpstr>
      <vt:lpstr>Prezentace aplikace PowerPoint</vt:lpstr>
      <vt:lpstr>Přenos parazitů na člověka - zoonózy</vt:lpstr>
      <vt:lpstr>Děkuji za pozornost</vt:lpstr>
      <vt:lpstr>Prezentace aplikace PowerPoint</vt:lpstr>
      <vt:lpstr>Prezentace aplikace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para</dc:creator>
  <cp:lastModifiedBy>Milan Gelnar</cp:lastModifiedBy>
  <cp:revision>42</cp:revision>
  <dcterms:created xsi:type="dcterms:W3CDTF">2014-04-23T16:30:02Z</dcterms:created>
  <dcterms:modified xsi:type="dcterms:W3CDTF">2024-05-13T09:33:27Z</dcterms:modified>
</cp:coreProperties>
</file>