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7" r:id="rId6"/>
    <p:sldId id="265" r:id="rId7"/>
    <p:sldId id="260" r:id="rId8"/>
    <p:sldId id="266" r:id="rId9"/>
    <p:sldId id="261" r:id="rId10"/>
    <p:sldId id="268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>
      <p:cViewPr varScale="1">
        <p:scale>
          <a:sx n="88" d="100"/>
          <a:sy n="88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44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19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04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1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72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10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83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88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33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6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6C7E-6113-49A3-A10F-8FD163EA54F5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208-D0D4-4A72-8F7D-48D3448CF4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53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latin typeface="+mn-lt"/>
                <a:cs typeface="Arial" panose="020B0604020202020204" pitchFamily="34" charset="0"/>
              </a:rPr>
              <a:t>Primární imunodeficience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cs typeface="Arial" panose="020B0604020202020204" pitchFamily="34" charset="0"/>
              </a:rPr>
              <a:t>Humorální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cs typeface="Arial" panose="020B0604020202020204" pitchFamily="34" charset="0"/>
              </a:rPr>
              <a:t>Buněčné a kombinované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cs typeface="Arial" panose="020B0604020202020204" pitchFamily="34" charset="0"/>
              </a:rPr>
              <a:t>Fagocytární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cs typeface="Arial" panose="020B0604020202020204" pitchFamily="34" charset="0"/>
              </a:rPr>
              <a:t>Komplementové</a:t>
            </a:r>
          </a:p>
          <a:p>
            <a:pPr marL="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Týkající se specifické imunity: humorální, buněčné a kombinované</a:t>
            </a:r>
          </a:p>
          <a:p>
            <a:pPr marL="0" indent="0">
              <a:buNone/>
            </a:pPr>
            <a:r>
              <a:rPr lang="cs-CZ" sz="2000" dirty="0">
                <a:cs typeface="Arial" panose="020B0604020202020204" pitchFamily="34" charset="0"/>
              </a:rPr>
              <a:t>Týkající se nespecifické imunity: fagocytární, komplementové </a:t>
            </a:r>
          </a:p>
          <a:p>
            <a:pPr marL="0" indent="0">
              <a:buNone/>
            </a:pPr>
            <a:endParaRPr lang="cs-CZ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25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61551A-3670-ED35-DADA-5680E8CDA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" b="5680"/>
          <a:stretch/>
        </p:blipFill>
        <p:spPr>
          <a:xfrm>
            <a:off x="1115616" y="919651"/>
            <a:ext cx="6540355" cy="56056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C66ED94-DE7D-8417-ED46-C2CF44F47401}"/>
              </a:ext>
            </a:extLst>
          </p:cNvPr>
          <p:cNvSpPr txBox="1"/>
          <p:nvPr/>
        </p:nvSpPr>
        <p:spPr>
          <a:xfrm>
            <a:off x="1331640" y="332656"/>
            <a:ext cx="7488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Příklad imunolog vyšetření pacienta s </a:t>
            </a:r>
            <a:r>
              <a:rPr lang="cs-CZ" sz="2000" dirty="0" err="1"/>
              <a:t>chron</a:t>
            </a:r>
            <a:r>
              <a:rPr lang="cs-CZ" sz="2000" dirty="0"/>
              <a:t> </a:t>
            </a:r>
            <a:r>
              <a:rPr lang="cs-CZ" sz="2000" dirty="0" err="1"/>
              <a:t>granulomatózní</a:t>
            </a:r>
            <a:r>
              <a:rPr lang="cs-CZ" sz="2000" dirty="0"/>
              <a:t> nemocí </a:t>
            </a:r>
          </a:p>
        </p:txBody>
      </p:sp>
    </p:spTree>
    <p:extLst>
      <p:ext uri="{BB962C8B-B14F-4D97-AF65-F5344CB8AC3E}">
        <p14:creationId xmlns:p14="http://schemas.microsoft.com/office/powerpoint/2010/main" val="107722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dirty="0">
                <a:latin typeface="+mn-lt"/>
                <a:cs typeface="Arial" panose="020B0604020202020204" pitchFamily="34" charset="0"/>
              </a:rPr>
              <a:t>Poruchy komplementu</a:t>
            </a:r>
            <a:br>
              <a:rPr lang="cs-CZ" altLang="cs-CZ" sz="3600" dirty="0">
                <a:latin typeface="+mn-lt"/>
                <a:cs typeface="Arial" panose="020B0604020202020204" pitchFamily="34" charset="0"/>
              </a:rPr>
            </a:br>
            <a:r>
              <a:rPr lang="cs-CZ" altLang="cs-CZ" sz="3600" dirty="0">
                <a:latin typeface="+mn-lt"/>
                <a:cs typeface="Arial" panose="020B0604020202020204" pitchFamily="34" charset="0"/>
              </a:rPr>
              <a:t> a manózu vázajícího proteinu (MBP)</a:t>
            </a:r>
            <a:b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Defekty C1 – C4 </a:t>
            </a:r>
            <a:r>
              <a:rPr lang="cs-CZ" altLang="cs-CZ" sz="2000" dirty="0">
                <a:cs typeface="Arial" panose="020B0604020202020204" pitchFamily="34" charset="0"/>
              </a:rPr>
              <a:t>jako </a:t>
            </a:r>
            <a:r>
              <a:rPr lang="cs-CZ" altLang="cs-CZ" sz="2000" dirty="0" err="1">
                <a:cs typeface="Arial" panose="020B0604020202020204" pitchFamily="34" charset="0"/>
              </a:rPr>
              <a:t>imunokomplexové</a:t>
            </a:r>
            <a:r>
              <a:rPr lang="cs-CZ" altLang="cs-CZ" sz="2000" dirty="0">
                <a:cs typeface="Arial" panose="020B0604020202020204" pitchFamily="34" charset="0"/>
              </a:rPr>
              <a:t> IMK choroby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(vázne transport IMK </a:t>
            </a:r>
            <a:r>
              <a:rPr lang="cs-CZ" altLang="cs-CZ" sz="2000">
                <a:cs typeface="Arial" panose="020B0604020202020204" pitchFamily="34" charset="0"/>
              </a:rPr>
              <a:t>do sleziny - C3, C4, </a:t>
            </a:r>
            <a:r>
              <a:rPr lang="cs-CZ" altLang="cs-CZ" sz="2000" dirty="0">
                <a:cs typeface="Arial" panose="020B0604020202020204" pitchFamily="34" charset="0"/>
              </a:rPr>
              <a:t>IMK choroby – lupus)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Defekty C6 – C9 </a:t>
            </a:r>
            <a:r>
              <a:rPr lang="cs-CZ" altLang="cs-CZ" sz="2000" dirty="0">
                <a:cs typeface="Arial" panose="020B0604020202020204" pitchFamily="34" charset="0"/>
              </a:rPr>
              <a:t>většinou asymptomatické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Nejčastěji postižena složka C2, defekt C9 častý v Japonsku</a:t>
            </a:r>
          </a:p>
          <a:p>
            <a:pPr>
              <a:lnSpc>
                <a:spcPct val="150000"/>
              </a:lnSpc>
              <a:buNone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Hereditární </a:t>
            </a:r>
            <a:r>
              <a:rPr lang="cs-CZ" altLang="cs-CZ" sz="2000" b="1" dirty="0" err="1">
                <a:cs typeface="Arial" panose="020B0604020202020204" pitchFamily="34" charset="0"/>
              </a:rPr>
              <a:t>angioedém</a:t>
            </a:r>
            <a:r>
              <a:rPr lang="cs-CZ" altLang="cs-CZ" sz="2000" b="1" dirty="0">
                <a:cs typeface="Arial" panose="020B0604020202020204" pitchFamily="34" charset="0"/>
              </a:rPr>
              <a:t>: </a:t>
            </a:r>
            <a:r>
              <a:rPr lang="cs-CZ" altLang="cs-CZ" sz="2000" dirty="0">
                <a:cs typeface="Arial" panose="020B0604020202020204" pitchFamily="34" charset="0"/>
              </a:rPr>
              <a:t>deficit inhibitoru C1 složky, autosomálně dominantní dědičnost, projevy a potíže vyplývají z působení </a:t>
            </a:r>
            <a:r>
              <a:rPr lang="cs-CZ" altLang="cs-CZ" sz="2000" dirty="0" err="1">
                <a:cs typeface="Arial" panose="020B0604020202020204" pitchFamily="34" charset="0"/>
              </a:rPr>
              <a:t>anafylatoxinů</a:t>
            </a:r>
            <a:r>
              <a:rPr lang="cs-CZ" altLang="cs-CZ" sz="2000" dirty="0">
                <a:cs typeface="Arial" panose="020B0604020202020204" pitchFamily="34" charset="0"/>
              </a:rPr>
              <a:t>, hlavně otoky sliznic.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Defekt MBP protein vázající manózu: </a:t>
            </a:r>
            <a:r>
              <a:rPr lang="cs-CZ" altLang="cs-CZ" sz="2000" dirty="0">
                <a:cs typeface="Arial" panose="020B0604020202020204" pitchFamily="34" charset="0"/>
              </a:rPr>
              <a:t>účast v </a:t>
            </a:r>
            <a:r>
              <a:rPr lang="cs-CZ" altLang="cs-CZ" sz="2000" dirty="0" err="1">
                <a:cs typeface="Arial" panose="020B0604020202020204" pitchFamily="34" charset="0"/>
              </a:rPr>
              <a:t>lektinové</a:t>
            </a:r>
            <a:r>
              <a:rPr lang="cs-CZ" altLang="cs-CZ" sz="2000" dirty="0">
                <a:cs typeface="Arial" panose="020B0604020202020204" pitchFamily="34" charset="0"/>
              </a:rPr>
              <a:t> cestě aktivace, většinou mírný průběh – kompenzace dalšími mechanismy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64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>
                <a:latin typeface="+mn-lt"/>
                <a:cs typeface="Arial" panose="020B0604020202020204" pitchFamily="34" charset="0"/>
              </a:rPr>
              <a:t>Humorální deficience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050"/>
            <a:ext cx="8229600" cy="5761310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6200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solidFill>
                  <a:schemeClr val="folHlink"/>
                </a:solidFill>
                <a:cs typeface="Arial" panose="020B0604020202020204" pitchFamily="34" charset="0"/>
              </a:rPr>
              <a:t>Příčina</a:t>
            </a:r>
            <a:r>
              <a:rPr lang="cs-CZ" altLang="cs-CZ" sz="8000" dirty="0">
                <a:cs typeface="Arial" panose="020B0604020202020204" pitchFamily="34" charset="0"/>
              </a:rPr>
              <a:t>: Poruchy tvorby protilátek a diferenciace B lymfocytů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Chybí nebo jsou sníženy: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- B lymfocyty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- všechny izotypy protilátek</a:t>
            </a:r>
          </a:p>
          <a:p>
            <a:pPr marL="0" indent="0" algn="just" eaLnBrk="1" hangingPunct="1"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- některé izotypy protilátek</a:t>
            </a:r>
          </a:p>
          <a:p>
            <a:pPr algn="just" eaLnBrk="1" hangingPunct="1">
              <a:buFontTx/>
              <a:buChar char="-"/>
              <a:defRPr/>
            </a:pPr>
            <a:endParaRPr lang="cs-CZ" altLang="cs-CZ" sz="8000" dirty="0"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solidFill>
                  <a:schemeClr val="hlink"/>
                </a:solidFill>
                <a:cs typeface="Arial" panose="020B0604020202020204" pitchFamily="34" charset="0"/>
              </a:rPr>
              <a:t>Pojmy: </a:t>
            </a:r>
            <a:r>
              <a:rPr lang="cs-CZ" altLang="cs-CZ" sz="8000" i="1" dirty="0" err="1">
                <a:solidFill>
                  <a:schemeClr val="hlink"/>
                </a:solidFill>
                <a:cs typeface="Arial" panose="020B0604020202020204" pitchFamily="34" charset="0"/>
              </a:rPr>
              <a:t>agamaglobulinemie</a:t>
            </a:r>
            <a:r>
              <a:rPr lang="cs-CZ" altLang="cs-CZ" sz="8000" i="1" dirty="0">
                <a:solidFill>
                  <a:schemeClr val="hlink"/>
                </a:solidFill>
                <a:cs typeface="Arial" panose="020B0604020202020204" pitchFamily="34" charset="0"/>
              </a:rPr>
              <a:t>, </a:t>
            </a:r>
            <a:r>
              <a:rPr lang="cs-CZ" altLang="cs-CZ" sz="8000" i="1" dirty="0" err="1">
                <a:solidFill>
                  <a:schemeClr val="hlink"/>
                </a:solidFill>
                <a:cs typeface="Arial" panose="020B0604020202020204" pitchFamily="34" charset="0"/>
              </a:rPr>
              <a:t>hypoglobulinemie</a:t>
            </a:r>
            <a:r>
              <a:rPr lang="cs-CZ" altLang="cs-CZ" sz="8000" i="1" dirty="0">
                <a:solidFill>
                  <a:schemeClr val="hlink"/>
                </a:solidFill>
                <a:cs typeface="Arial" panose="020B0604020202020204" pitchFamily="34" charset="0"/>
              </a:rPr>
              <a:t>, </a:t>
            </a:r>
            <a:r>
              <a:rPr lang="cs-CZ" altLang="cs-CZ" sz="8000" i="1" dirty="0" err="1">
                <a:solidFill>
                  <a:schemeClr val="hlink"/>
                </a:solidFill>
                <a:cs typeface="Arial" panose="020B0604020202020204" pitchFamily="34" charset="0"/>
              </a:rPr>
              <a:t>hyperglobulinemie</a:t>
            </a:r>
            <a:endParaRPr lang="cs-CZ" altLang="cs-CZ" sz="8000" i="1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8000" i="1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solidFill>
                  <a:schemeClr val="folHlink"/>
                </a:solidFill>
                <a:cs typeface="Arial" panose="020B0604020202020204" pitchFamily="34" charset="0"/>
              </a:rPr>
              <a:t>Projevy: </a:t>
            </a:r>
            <a:r>
              <a:rPr lang="cs-CZ" altLang="cs-CZ" sz="8000" dirty="0">
                <a:cs typeface="Arial" panose="020B0604020202020204" pitchFamily="34" charset="0"/>
              </a:rPr>
              <a:t>chronické opakované bakteriální infekce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                virové nákazy probíhají normálně, výjimkou pouze enteroviry!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8000" dirty="0"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Příklady nosologických jednotek: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8000" b="1" dirty="0"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b="1" dirty="0" err="1">
                <a:cs typeface="Arial" panose="020B0604020202020204" pitchFamily="34" charset="0"/>
              </a:rPr>
              <a:t>Brutonova</a:t>
            </a:r>
            <a:r>
              <a:rPr lang="cs-CZ" altLang="cs-CZ" sz="8000" b="1" dirty="0">
                <a:cs typeface="Arial" panose="020B0604020202020204" pitchFamily="34" charset="0"/>
              </a:rPr>
              <a:t> </a:t>
            </a:r>
            <a:r>
              <a:rPr lang="cs-CZ" altLang="cs-CZ" sz="8000" b="1" dirty="0" err="1">
                <a:cs typeface="Arial" panose="020B0604020202020204" pitchFamily="34" charset="0"/>
              </a:rPr>
              <a:t>agamaglobulinemie</a:t>
            </a:r>
            <a:r>
              <a:rPr lang="cs-CZ" altLang="cs-CZ" sz="8000" b="1" dirty="0">
                <a:cs typeface="Arial" panose="020B0604020202020204" pitchFamily="34" charset="0"/>
              </a:rPr>
              <a:t>: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 err="1">
                <a:cs typeface="Arial" panose="020B0604020202020204" pitchFamily="34" charset="0"/>
              </a:rPr>
              <a:t>agamaglobulinemie</a:t>
            </a:r>
            <a:r>
              <a:rPr lang="cs-CZ" altLang="cs-CZ" sz="8000" dirty="0">
                <a:cs typeface="Arial" panose="020B0604020202020204" pitchFamily="34" charset="0"/>
              </a:rPr>
              <a:t> vázaná na X chromosom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mutace genu pro </a:t>
            </a:r>
            <a:r>
              <a:rPr lang="cs-CZ" altLang="cs-CZ" sz="8000" dirty="0" err="1">
                <a:cs typeface="Arial" panose="020B0604020202020204" pitchFamily="34" charset="0"/>
              </a:rPr>
              <a:t>BtK</a:t>
            </a:r>
            <a:r>
              <a:rPr lang="cs-CZ" altLang="cs-CZ" sz="8000" dirty="0">
                <a:cs typeface="Arial" panose="020B0604020202020204" pitchFamily="34" charset="0"/>
              </a:rPr>
              <a:t> – kinázu, která se účastní signalizace BCR receptoru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popsáno v roce 1952, prevalence 1 na 50-100 000 obyvatel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8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1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/>
              <a:t>Přenos signálu BCR</a:t>
            </a:r>
            <a:r>
              <a:rPr lang="cs-CZ" altLang="cs-CZ"/>
              <a:t> </a:t>
            </a:r>
          </a:p>
        </p:txBody>
      </p:sp>
      <p:pic>
        <p:nvPicPr>
          <p:cNvPr id="15363" name="Picture 6" descr="signalizace BC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7488237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57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50825" y="1381763"/>
            <a:ext cx="8604250" cy="778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Selektivní deficit </a:t>
            </a:r>
            <a:r>
              <a:rPr lang="cs-CZ" altLang="cs-CZ" sz="2000" b="1" dirty="0" err="1">
                <a:cs typeface="Arial" panose="020B0604020202020204" pitchFamily="34" charset="0"/>
              </a:rPr>
              <a:t>IgA</a:t>
            </a:r>
            <a:r>
              <a:rPr lang="cs-CZ" altLang="cs-CZ" sz="2000" b="1" dirty="0"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v séru méně než 0,05 g/l </a:t>
            </a:r>
            <a:r>
              <a:rPr lang="cs-CZ" altLang="cs-CZ" sz="2000" dirty="0" err="1">
                <a:cs typeface="Arial" panose="020B0604020202020204" pitchFamily="34" charset="0"/>
              </a:rPr>
              <a:t>IgA</a:t>
            </a:r>
            <a:r>
              <a:rPr lang="cs-CZ" altLang="cs-CZ" sz="2000" dirty="0">
                <a:cs typeface="Arial" panose="020B0604020202020204" pitchFamily="34" charset="0"/>
              </a:rPr>
              <a:t>,  sekreční chybí úplně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prevalence 1 : 500 v Evropě, v Asii méně,  problém ochrany sliznic – alergie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problém s léčbou – </a:t>
            </a:r>
            <a:r>
              <a:rPr lang="cs-CZ" altLang="cs-CZ" sz="2000" dirty="0" err="1">
                <a:cs typeface="Arial" panose="020B0604020202020204" pitchFamily="34" charset="0"/>
              </a:rPr>
              <a:t>IgA</a:t>
            </a:r>
            <a:r>
              <a:rPr lang="cs-CZ" altLang="cs-CZ" sz="2000" dirty="0">
                <a:cs typeface="Arial" panose="020B0604020202020204" pitchFamily="34" charset="0"/>
              </a:rPr>
              <a:t> nelze podat – tvorba ani-</a:t>
            </a:r>
            <a:r>
              <a:rPr lang="cs-CZ" altLang="cs-CZ" sz="2000" dirty="0" err="1">
                <a:cs typeface="Arial" panose="020B0604020202020204" pitchFamily="34" charset="0"/>
              </a:rPr>
              <a:t>IgA</a:t>
            </a:r>
            <a:r>
              <a:rPr lang="cs-CZ" altLang="cs-CZ" sz="2000" dirty="0">
                <a:cs typeface="Arial" panose="020B0604020202020204" pitchFamily="34" charset="0"/>
              </a:rPr>
              <a:t> – riziko anafylaktického šoku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cs-CZ" altLang="cs-CZ" sz="2000" b="1" dirty="0"/>
              <a:t>Deficity </a:t>
            </a:r>
            <a:r>
              <a:rPr lang="cs-CZ" altLang="cs-CZ" sz="2000" b="1" dirty="0" err="1"/>
              <a:t>IgG</a:t>
            </a:r>
            <a:r>
              <a:rPr lang="cs-CZ" altLang="cs-CZ" sz="2000" b="1" dirty="0"/>
              <a:t>: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/>
              <a:t>týká se podtříd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/>
              <a:t>IgG1 – IgG4, poměrně snadno léčitelné. IgG2 proti sacharidovým </a:t>
            </a:r>
            <a:r>
              <a:rPr lang="cs-CZ" altLang="cs-CZ" sz="2000" dirty="0" err="1"/>
              <a:t>Ag</a:t>
            </a:r>
            <a:endParaRPr lang="cs-CZ" altLang="cs-CZ" sz="2000" dirty="0"/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cs-CZ" altLang="cs-CZ" sz="2000" b="1" dirty="0"/>
              <a:t>Přechodná </a:t>
            </a:r>
            <a:r>
              <a:rPr lang="cs-CZ" altLang="cs-CZ" sz="2000" b="1" dirty="0" err="1"/>
              <a:t>hypogamaglobulinemie</a:t>
            </a:r>
            <a:r>
              <a:rPr lang="cs-CZ" altLang="cs-CZ" sz="2000" b="1" dirty="0"/>
              <a:t> v dětství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endParaRPr lang="cs-CZ" altLang="cs-CZ" sz="2000" dirty="0"/>
          </a:p>
          <a:p>
            <a:pPr>
              <a:spcBef>
                <a:spcPct val="0"/>
              </a:spcBef>
              <a:defRPr/>
            </a:pPr>
            <a:r>
              <a:rPr lang="cs-CZ" altLang="cs-CZ" sz="2000" b="1" dirty="0"/>
              <a:t>CVID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common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variable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imunodeficiency</a:t>
            </a:r>
            <a:r>
              <a:rPr lang="cs-CZ" altLang="cs-CZ" sz="2000" dirty="0"/>
              <a:t>): prevalence 1: 10 - 50 000 buď v dětství (1 – 5 rok) nebo mezi 16 – 20 lety, pravděpodobný vliv vnějšího činitele (infekce nebo léky), projevy podobné </a:t>
            </a:r>
            <a:r>
              <a:rPr lang="cs-CZ" altLang="cs-CZ" sz="2000" dirty="0" err="1"/>
              <a:t>Brutonově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agamaglobulinemii</a:t>
            </a:r>
            <a:r>
              <a:rPr lang="cs-CZ" altLang="cs-CZ" sz="2000" dirty="0"/>
              <a:t>, navíc často problém i v T lymfocytech.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title"/>
          </p:nvPr>
        </p:nvSpPr>
        <p:spPr>
          <a:xfrm>
            <a:off x="438150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latin typeface="+mn-lt"/>
                <a:cs typeface="Arial" panose="020B0604020202020204" pitchFamily="34" charset="0"/>
              </a:rPr>
              <a:t>Humorální</a:t>
            </a: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deficience – další příklady</a:t>
            </a:r>
          </a:p>
        </p:txBody>
      </p:sp>
    </p:spTree>
    <p:extLst>
      <p:ext uri="{BB962C8B-B14F-4D97-AF65-F5344CB8AC3E}">
        <p14:creationId xmlns:p14="http://schemas.microsoft.com/office/powerpoint/2010/main" val="255913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3C2E575-66E0-CE96-BDD9-F41B5E30E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0"/>
          <a:stretch/>
        </p:blipFill>
        <p:spPr>
          <a:xfrm>
            <a:off x="959463" y="836712"/>
            <a:ext cx="7225073" cy="602128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036291E-B933-3C13-C75A-349C2A5486D7}"/>
              </a:ext>
            </a:extLst>
          </p:cNvPr>
          <p:cNvSpPr txBox="1"/>
          <p:nvPr/>
        </p:nvSpPr>
        <p:spPr>
          <a:xfrm>
            <a:off x="994261" y="188640"/>
            <a:ext cx="4681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Příklad imunolog vyšetření pacienta s CVID </a:t>
            </a:r>
          </a:p>
        </p:txBody>
      </p:sp>
    </p:spTree>
    <p:extLst>
      <p:ext uri="{BB962C8B-B14F-4D97-AF65-F5344CB8AC3E}">
        <p14:creationId xmlns:p14="http://schemas.microsoft.com/office/powerpoint/2010/main" val="365953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EFA13E01-F6A6-939B-9F35-2337687A80BB}"/>
              </a:ext>
            </a:extLst>
          </p:cNvPr>
          <p:cNvSpPr txBox="1"/>
          <p:nvPr/>
        </p:nvSpPr>
        <p:spPr>
          <a:xfrm>
            <a:off x="539552" y="620688"/>
            <a:ext cx="8280920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000" b="1" dirty="0"/>
              <a:t>Defekty z nadprodukce </a:t>
            </a:r>
            <a:r>
              <a:rPr lang="cs-CZ" altLang="cs-CZ" sz="2000" b="1" dirty="0" err="1"/>
              <a:t>Ig</a:t>
            </a:r>
            <a:r>
              <a:rPr lang="cs-CZ" altLang="cs-CZ" sz="2000" b="1" dirty="0"/>
              <a:t>:</a:t>
            </a:r>
            <a:r>
              <a:rPr lang="cs-CZ" altLang="cs-CZ" sz="2000" dirty="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000" dirty="0" err="1"/>
              <a:t>IgM</a:t>
            </a:r>
            <a:r>
              <a:rPr lang="cs-CZ" altLang="cs-CZ" sz="2000" dirty="0"/>
              <a:t> – podstatou je defekt CD40L, porucha přesmyku </a:t>
            </a:r>
            <a:r>
              <a:rPr lang="cs-CZ" altLang="cs-CZ" sz="2000" dirty="0" err="1"/>
              <a:t>IgM</a:t>
            </a:r>
            <a:r>
              <a:rPr lang="cs-CZ" altLang="cs-CZ" sz="2000" dirty="0"/>
              <a:t> na </a:t>
            </a:r>
            <a:r>
              <a:rPr lang="cs-CZ" altLang="cs-CZ" sz="2000" dirty="0" err="1"/>
              <a:t>IgG</a:t>
            </a:r>
            <a:r>
              <a:rPr lang="cs-CZ" altLang="cs-CZ" sz="2000" dirty="0"/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000" dirty="0" err="1"/>
              <a:t>IgE</a:t>
            </a:r>
            <a:r>
              <a:rPr lang="cs-CZ" altLang="cs-CZ" sz="2000" dirty="0"/>
              <a:t> – nelze léčit, rozhodující je postižení plic infekcí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defRPr/>
            </a:pPr>
            <a:r>
              <a:rPr lang="cs-CZ" altLang="cs-CZ" sz="2000" dirty="0"/>
              <a:t>IgD – „periodická horečka dánského typu“, defekt </a:t>
            </a:r>
            <a:r>
              <a:rPr lang="cs-CZ" altLang="cs-CZ" sz="2000" dirty="0" err="1"/>
              <a:t>mevalonát</a:t>
            </a:r>
            <a:r>
              <a:rPr lang="cs-CZ" altLang="cs-CZ" sz="2000" dirty="0"/>
              <a:t> kinázy – účast v syntéze cholesterolu</a:t>
            </a:r>
          </a:p>
        </p:txBody>
      </p:sp>
    </p:spTree>
    <p:extLst>
      <p:ext uri="{BB962C8B-B14F-4D97-AF65-F5344CB8AC3E}">
        <p14:creationId xmlns:p14="http://schemas.microsoft.com/office/powerpoint/2010/main" val="101352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latin typeface="+mn-lt"/>
              </a:rPr>
              <a:t>Buněčné a kombinované deficience</a:t>
            </a:r>
            <a:br>
              <a:rPr lang="cs-CZ" altLang="cs-CZ" sz="2800" dirty="0">
                <a:solidFill>
                  <a:schemeClr val="tx1"/>
                </a:solidFill>
              </a:rPr>
            </a:br>
            <a:endParaRPr lang="cs-CZ" altLang="cs-CZ" sz="2800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68952" cy="561662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1900" b="1" dirty="0">
                <a:solidFill>
                  <a:srgbClr val="7030A0"/>
                </a:solidFill>
                <a:cs typeface="Arial" panose="020B0604020202020204" pitchFamily="34" charset="0"/>
              </a:rPr>
              <a:t>1. těžké kombinované defekty imunity</a:t>
            </a:r>
            <a:r>
              <a:rPr lang="cs-CZ" altLang="cs-CZ" sz="1900" dirty="0">
                <a:solidFill>
                  <a:srgbClr val="7030A0"/>
                </a:solidFill>
                <a:cs typeface="Arial" panose="020B0604020202020204" pitchFamily="34" charset="0"/>
              </a:rPr>
              <a:t> (SCID – severe </a:t>
            </a:r>
            <a:r>
              <a:rPr lang="cs-CZ" altLang="cs-CZ" sz="1900" dirty="0" err="1">
                <a:solidFill>
                  <a:srgbClr val="7030A0"/>
                </a:solidFill>
                <a:cs typeface="Arial" panose="020B0604020202020204" pitchFamily="34" charset="0"/>
              </a:rPr>
              <a:t>combined</a:t>
            </a:r>
            <a:r>
              <a:rPr lang="cs-CZ" altLang="cs-CZ" sz="19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1900" dirty="0" err="1">
                <a:solidFill>
                  <a:srgbClr val="7030A0"/>
                </a:solidFill>
                <a:cs typeface="Arial" panose="020B0604020202020204" pitchFamily="34" charset="0"/>
              </a:rPr>
              <a:t>imunodeficiency</a:t>
            </a:r>
            <a:r>
              <a:rPr lang="cs-CZ" altLang="cs-CZ" sz="1900" dirty="0">
                <a:solidFill>
                  <a:srgbClr val="7030A0"/>
                </a:solidFill>
                <a:cs typeface="Arial" panose="020B0604020202020204" pitchFamily="34" charset="0"/>
              </a:rPr>
              <a:t>)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1900" dirty="0">
                <a:solidFill>
                  <a:srgbClr val="7030A0"/>
                </a:solidFill>
                <a:cs typeface="Arial" panose="020B0604020202020204" pitchFamily="34" charset="0"/>
              </a:rPr>
              <a:t>Lymfocyty  úplně chybí (všechny nebo jen některé podtypy)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19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1900" dirty="0">
                <a:cs typeface="Arial" panose="020B0604020202020204" pitchFamily="34" charset="0"/>
              </a:rPr>
              <a:t>Incidence 1 na 50 – 100 000 porodů,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1900" dirty="0">
                <a:cs typeface="Arial" panose="020B0604020202020204" pitchFamily="34" charset="0"/>
              </a:rPr>
              <a:t>bez léčby smrt do 1 roku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1900" dirty="0"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1900" b="1" dirty="0">
                <a:cs typeface="Arial" panose="020B0604020202020204" pitchFamily="34" charset="0"/>
              </a:rPr>
              <a:t>Defekt </a:t>
            </a:r>
            <a:r>
              <a:rPr lang="cs-CZ" altLang="cs-CZ" sz="1900" b="1" dirty="0" err="1">
                <a:cs typeface="Arial" panose="020B0604020202020204" pitchFamily="34" charset="0"/>
              </a:rPr>
              <a:t>adenosindeaminázy</a:t>
            </a:r>
            <a:r>
              <a:rPr lang="cs-CZ" altLang="cs-CZ" sz="1900" b="1" dirty="0">
                <a:cs typeface="Arial" panose="020B0604020202020204" pitchFamily="34" charset="0"/>
              </a:rPr>
              <a:t> (SCID T- B-)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1900" dirty="0">
                <a:cs typeface="Arial" panose="020B0604020202020204" pitchFamily="34" charset="0"/>
              </a:rPr>
              <a:t>hromadění toxických produktů purinového metabolismu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cs-CZ" altLang="cs-CZ" sz="1900" dirty="0">
                <a:cs typeface="Arial" panose="020B0604020202020204" pitchFamily="34" charset="0"/>
              </a:rPr>
              <a:t>v lymfocytech a následná lymfopenie, málo i NK buněk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cs-CZ" altLang="cs-CZ" sz="1900" dirty="0"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cs-CZ" altLang="cs-CZ" sz="1900" b="1" dirty="0">
                <a:cs typeface="Arial" panose="020B0604020202020204" pitchFamily="34" charset="0"/>
              </a:rPr>
              <a:t>Defekty T, B lymfocytů:</a:t>
            </a:r>
          </a:p>
          <a:p>
            <a:pPr marL="0" indent="0" algn="just">
              <a:buNone/>
              <a:defRPr/>
            </a:pPr>
            <a:r>
              <a:rPr lang="cs-CZ" altLang="cs-CZ" sz="1900" b="1" dirty="0">
                <a:cs typeface="Arial" panose="020B0604020202020204" pitchFamily="34" charset="0"/>
              </a:rPr>
              <a:t> </a:t>
            </a:r>
            <a:r>
              <a:rPr lang="cs-CZ" altLang="cs-CZ" sz="1900" dirty="0">
                <a:cs typeface="Arial" panose="020B0604020202020204" pitchFamily="34" charset="0"/>
              </a:rPr>
              <a:t>T</a:t>
            </a:r>
            <a:r>
              <a:rPr lang="en-US" altLang="cs-CZ" sz="1900" dirty="0">
                <a:cs typeface="Arial" panose="020B0604020202020204" pitchFamily="34" charset="0"/>
              </a:rPr>
              <a:t>-</a:t>
            </a:r>
            <a:r>
              <a:rPr lang="cs-CZ" altLang="cs-CZ" sz="1900" dirty="0">
                <a:cs typeface="Arial" panose="020B0604020202020204" pitchFamily="34" charset="0"/>
              </a:rPr>
              <a:t> B</a:t>
            </a:r>
            <a:r>
              <a:rPr lang="en-US" altLang="cs-CZ" sz="1900" dirty="0">
                <a:cs typeface="Arial" panose="020B0604020202020204" pitchFamily="34" charset="0"/>
              </a:rPr>
              <a:t>+</a:t>
            </a:r>
            <a:r>
              <a:rPr lang="cs-CZ" altLang="cs-CZ" sz="1900" dirty="0">
                <a:cs typeface="Arial" panose="020B0604020202020204" pitchFamily="34" charset="0"/>
              </a:rPr>
              <a:t> nejčastější, 60% všech SCID.</a:t>
            </a:r>
          </a:p>
          <a:p>
            <a:pPr algn="just">
              <a:defRPr/>
            </a:pPr>
            <a:r>
              <a:rPr lang="cs-CZ" altLang="cs-CZ" sz="1900" dirty="0">
                <a:cs typeface="Arial" panose="020B0604020202020204" pitchFamily="34" charset="0"/>
              </a:rPr>
              <a:t>X vázaný: porucha receptoru pro IL-2 (společný řetězec pro více cytokinů), chybí i NK buňky a všechny lymfocyty jsou typu B </a:t>
            </a:r>
          </a:p>
          <a:p>
            <a:pPr algn="just">
              <a:defRPr/>
            </a:pPr>
            <a:r>
              <a:rPr lang="cs-CZ" altLang="cs-CZ" sz="1900" dirty="0">
                <a:cs typeface="Arial" panose="020B0604020202020204" pitchFamily="34" charset="0"/>
              </a:rPr>
              <a:t>Autosomální: defekt JAK kinázy</a:t>
            </a:r>
          </a:p>
          <a:p>
            <a:pPr marL="0" indent="0" algn="just">
              <a:buNone/>
              <a:defRPr/>
            </a:pPr>
            <a:endParaRPr lang="cs-CZ" altLang="cs-CZ" sz="1900" dirty="0"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altLang="cs-CZ" sz="1900" b="1" dirty="0" err="1">
                <a:cs typeface="Arial" panose="020B0604020202020204" pitchFamily="34" charset="0"/>
              </a:rPr>
              <a:t>Omennův</a:t>
            </a:r>
            <a:r>
              <a:rPr lang="cs-CZ" altLang="cs-CZ" sz="1900" b="1" dirty="0">
                <a:cs typeface="Arial" panose="020B0604020202020204" pitchFamily="34" charset="0"/>
              </a:rPr>
              <a:t> syndrom: </a:t>
            </a:r>
          </a:p>
          <a:p>
            <a:pPr marL="0" indent="0" algn="just" eaLnBrk="1" hangingPunct="1">
              <a:buNone/>
              <a:defRPr/>
            </a:pPr>
            <a:r>
              <a:rPr lang="cs-CZ" altLang="cs-CZ" sz="1900" dirty="0">
                <a:cs typeface="Arial" panose="020B0604020202020204" pitchFamily="34" charset="0"/>
              </a:rPr>
              <a:t>Autosomální recesivní, porucha genů pro TCR a BCR,</a:t>
            </a:r>
            <a:r>
              <a:rPr lang="cs-CZ" altLang="cs-CZ" sz="1900" b="1" dirty="0">
                <a:cs typeface="Arial" panose="020B0604020202020204" pitchFamily="34" charset="0"/>
              </a:rPr>
              <a:t> </a:t>
            </a:r>
            <a:r>
              <a:rPr lang="cs-CZ" altLang="cs-CZ" sz="1900" dirty="0">
                <a:cs typeface="Arial" panose="020B0604020202020204" pitchFamily="34" charset="0"/>
              </a:rPr>
              <a:t> infiltrace kůže a sliznic střeva Th2 lymfocyty, jejich cytokiny, eozinofilie v tkáních, kůži (</a:t>
            </a:r>
            <a:r>
              <a:rPr lang="cs-CZ" altLang="cs-CZ" sz="1900" dirty="0" err="1">
                <a:cs typeface="Arial" panose="020B0604020202020204" pitchFamily="34" charset="0"/>
              </a:rPr>
              <a:t>erytrodermie</a:t>
            </a:r>
            <a:r>
              <a:rPr lang="cs-CZ" altLang="cs-CZ" sz="1900" dirty="0">
                <a:cs typeface="Arial" panose="020B0604020202020204" pitchFamily="34" charset="0"/>
              </a:rPr>
              <a:t>), sliznicích. 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  <a:defRPr/>
            </a:pPr>
            <a:endParaRPr lang="cs-CZ" altLang="cs-CZ" sz="2000" b="1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75930F-8910-4BB3-AE89-EAD14654D2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9" t="27079" r="26764" b="29872"/>
          <a:stretch/>
        </p:blipFill>
        <p:spPr>
          <a:xfrm>
            <a:off x="6516216" y="1369238"/>
            <a:ext cx="1944216" cy="224946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072A78-AAB4-4CF7-A430-C47E28171520}"/>
              </a:ext>
            </a:extLst>
          </p:cNvPr>
          <p:cNvSpPr txBox="1"/>
          <p:nvPr/>
        </p:nvSpPr>
        <p:spPr>
          <a:xfrm>
            <a:off x="6835080" y="3612038"/>
            <a:ext cx="173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Maternofetální</a:t>
            </a:r>
            <a:r>
              <a:rPr lang="cs-CZ" dirty="0"/>
              <a:t> </a:t>
            </a:r>
            <a:r>
              <a:rPr lang="cs-CZ" dirty="0" err="1"/>
              <a:t>engraftment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52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ECA32F-2F7D-6BA2-D804-E5F14B4609D6}"/>
              </a:ext>
            </a:extLst>
          </p:cNvPr>
          <p:cNvSpPr txBox="1"/>
          <p:nvPr/>
        </p:nvSpPr>
        <p:spPr>
          <a:xfrm>
            <a:off x="115640" y="340792"/>
            <a:ext cx="835292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2. kombinované defekty imunity  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(CID), funkční poruchy lymfocytů</a:t>
            </a:r>
          </a:p>
          <a:p>
            <a:pPr algn="just"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Lymfocyty jsou, ale mají poruchy funkce:</a:t>
            </a:r>
          </a:p>
          <a:p>
            <a:pPr algn="just"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- Poruchy v antigenní prezentaci</a:t>
            </a:r>
          </a:p>
          <a:p>
            <a:pPr algn="just"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- Poruchy v aktivaci lymfocytů</a:t>
            </a:r>
          </a:p>
          <a:p>
            <a:pPr algn="just"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- Poruchy v regulaci  lymfocytů</a:t>
            </a:r>
            <a:endParaRPr lang="cs-CZ" altLang="cs-CZ" sz="2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Doprovází je autoimunity (AIHA), vaskulitidy, hepatitidy, střevní záněty, alergie a </a:t>
            </a:r>
            <a:r>
              <a:rPr lang="cs-CZ" altLang="cs-CZ" sz="2000" dirty="0" err="1">
                <a:solidFill>
                  <a:srgbClr val="7030A0"/>
                </a:solidFill>
                <a:cs typeface="Arial" panose="020B0604020202020204" pitchFamily="34" charset="0"/>
              </a:rPr>
              <a:t>lymfoproliferativní</a:t>
            </a: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 onemocnění</a:t>
            </a:r>
          </a:p>
          <a:p>
            <a:pPr algn="just">
              <a:buNone/>
              <a:defRPr/>
            </a:pPr>
            <a:endParaRPr lang="cs-CZ" altLang="cs-CZ" sz="20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Poruchy v </a:t>
            </a:r>
            <a:r>
              <a:rPr lang="cs-CZ" altLang="cs-CZ" sz="2000" b="1" dirty="0" err="1">
                <a:cs typeface="Arial" panose="020B0604020202020204" pitchFamily="34" charset="0"/>
              </a:rPr>
              <a:t>Ag</a:t>
            </a:r>
            <a:r>
              <a:rPr lang="cs-CZ" altLang="cs-CZ" sz="2000" b="1" dirty="0">
                <a:cs typeface="Arial" panose="020B0604020202020204" pitchFamily="34" charset="0"/>
              </a:rPr>
              <a:t> prezentaci: </a:t>
            </a:r>
            <a:r>
              <a:rPr lang="cs-CZ" altLang="cs-CZ" sz="2000" dirty="0">
                <a:cs typeface="Arial" panose="020B0604020202020204" pitchFamily="34" charset="0"/>
              </a:rPr>
              <a:t>defekt exprese HLA I a II a sekundárně dysfunkce CD4 a CD8 lymfocytů, porucha transportu peptidů HLA I nebo transkripčních faktorů pro HLA II (horší). </a:t>
            </a:r>
          </a:p>
          <a:p>
            <a:pPr algn="just">
              <a:buNone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cs-CZ" altLang="cs-CZ" sz="2000" b="1" dirty="0" err="1">
                <a:cs typeface="Arial" panose="020B0604020202020204" pitchFamily="34" charset="0"/>
              </a:rPr>
              <a:t>Hemofagocytující</a:t>
            </a:r>
            <a:r>
              <a:rPr lang="cs-CZ" altLang="cs-CZ" sz="2000" b="1" dirty="0">
                <a:cs typeface="Arial" panose="020B0604020202020204" pitchFamily="34" charset="0"/>
              </a:rPr>
              <a:t> syndromy: </a:t>
            </a:r>
            <a:r>
              <a:rPr lang="cs-CZ" altLang="cs-CZ" sz="2000" dirty="0">
                <a:cs typeface="Arial" panose="020B0604020202020204" pitchFamily="34" charset="0"/>
              </a:rPr>
              <a:t>víc lymfocytů nebo vyšší aktivace – INF</a:t>
            </a:r>
            <a:r>
              <a:rPr lang="el-GR" altLang="cs-CZ" sz="2000" dirty="0">
                <a:cs typeface="Arial" panose="020B0604020202020204" pitchFamily="34" charset="0"/>
              </a:rPr>
              <a:t>γ</a:t>
            </a:r>
            <a:r>
              <a:rPr lang="cs-CZ" altLang="cs-CZ" sz="2000" dirty="0">
                <a:cs typeface="Arial" panose="020B0604020202020204" pitchFamily="34" charset="0"/>
              </a:rPr>
              <a:t> – aktivace </a:t>
            </a:r>
            <a:r>
              <a:rPr lang="cs-CZ" altLang="cs-CZ" sz="2000" dirty="0" err="1">
                <a:cs typeface="Arial" panose="020B0604020202020204" pitchFamily="34" charset="0"/>
              </a:rPr>
              <a:t>Mf</a:t>
            </a:r>
            <a:r>
              <a:rPr lang="cs-CZ" altLang="cs-CZ" sz="2000" dirty="0">
                <a:cs typeface="Arial" panose="020B0604020202020204" pitchFamily="34" charset="0"/>
              </a:rPr>
              <a:t>, ty fagocytují </a:t>
            </a:r>
            <a:r>
              <a:rPr lang="cs-CZ" altLang="cs-CZ" sz="2000" dirty="0" err="1">
                <a:cs typeface="Arial" panose="020B0604020202020204" pitchFamily="34" charset="0"/>
              </a:rPr>
              <a:t>ery</a:t>
            </a:r>
            <a:r>
              <a:rPr lang="cs-CZ" altLang="cs-CZ" sz="2000" dirty="0">
                <a:cs typeface="Arial" panose="020B0604020202020204" pitchFamily="34" charset="0"/>
              </a:rPr>
              <a:t> v KD, játrech a slezině a tvoří hodně TNF a IL-1. Hrozí až multiorgánové selhání (MOF). </a:t>
            </a:r>
          </a:p>
          <a:p>
            <a:pPr algn="just">
              <a:buNone/>
              <a:defRPr/>
            </a:pPr>
            <a:endParaRPr lang="cs-CZ" altLang="cs-CZ" sz="2000" b="1" dirty="0"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Di </a:t>
            </a:r>
            <a:r>
              <a:rPr lang="cs-CZ" altLang="cs-CZ" sz="2000" b="1" dirty="0" err="1">
                <a:cs typeface="Arial" panose="020B0604020202020204" pitchFamily="34" charset="0"/>
              </a:rPr>
              <a:t>Georgeův</a:t>
            </a:r>
            <a:r>
              <a:rPr lang="cs-CZ" altLang="cs-CZ" sz="2000" b="1" dirty="0">
                <a:cs typeface="Arial" panose="020B0604020202020204" pitchFamily="34" charset="0"/>
              </a:rPr>
              <a:t> syndrom  </a:t>
            </a:r>
          </a:p>
          <a:p>
            <a:pPr algn="just"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defekt 3. a 4. žaberního oblouku, delece na 22. (10</a:t>
            </a:r>
            <a:r>
              <a:rPr lang="cs-CZ" altLang="cs-CZ" sz="2000" dirty="0">
                <a:cs typeface="Arial" panose="020B0604020202020204" pitchFamily="34" charset="0"/>
                <a:sym typeface="Wingdings" pitchFamily="2" charset="2"/>
              </a:rPr>
              <a:t>.)</a:t>
            </a:r>
            <a:r>
              <a:rPr lang="cs-CZ" altLang="cs-CZ" sz="2000" dirty="0">
                <a:cs typeface="Arial" panose="020B0604020202020204" pitchFamily="34" charset="0"/>
              </a:rPr>
              <a:t> chromosomu </a:t>
            </a:r>
          </a:p>
          <a:p>
            <a:pPr algn="just"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redukce thymu, různá intenzita imunologického defektu</a:t>
            </a:r>
          </a:p>
          <a:p>
            <a:pPr algn="just"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morfolog. abnormality, srdeční vady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0A2E4E-F9D5-249F-C8C0-474A049B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16" y="4904127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47E710-01CF-E943-4B49-704E18918020}"/>
              </a:ext>
            </a:extLst>
          </p:cNvPr>
          <p:cNvSpPr txBox="1"/>
          <p:nvPr/>
        </p:nvSpPr>
        <p:spPr>
          <a:xfrm>
            <a:off x="7047194" y="6330630"/>
            <a:ext cx="177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www.wikiskripta.eu</a:t>
            </a:r>
            <a:r>
              <a:rPr lang="cs-CZ" sz="1000" dirty="0"/>
              <a:t>/</a:t>
            </a:r>
            <a:r>
              <a:rPr lang="cs-CZ" sz="1000" dirty="0" err="1"/>
              <a:t>w</a:t>
            </a:r>
            <a:r>
              <a:rPr lang="cs-CZ" sz="1000" dirty="0"/>
              <a:t>/DiGeorg%C5%AFv_syndrom</a:t>
            </a:r>
          </a:p>
        </p:txBody>
      </p:sp>
    </p:spTree>
    <p:extLst>
      <p:ext uri="{BB962C8B-B14F-4D97-AF65-F5344CB8AC3E}">
        <p14:creationId xmlns:p14="http://schemas.microsoft.com/office/powerpoint/2010/main" val="376789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>
                <a:latin typeface="+mn-lt"/>
                <a:cs typeface="Arial" panose="020B0604020202020204" pitchFamily="34" charset="0"/>
              </a:rPr>
              <a:t>Poruchy fagocytózy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57" y="980728"/>
            <a:ext cx="8469943" cy="560263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 err="1">
                <a:cs typeface="Arial" panose="020B0604020202020204" pitchFamily="34" charset="0"/>
              </a:rPr>
              <a:t>Neutrofily</a:t>
            </a:r>
            <a:r>
              <a:rPr lang="cs-CZ" altLang="cs-CZ" sz="2000" dirty="0">
                <a:cs typeface="Arial" panose="020B0604020202020204" pitchFamily="34" charset="0"/>
              </a:rPr>
              <a:t>, monocyty, makrofágy – různé typy poruch, nejzávažnější  jsou poruchy adhezívních molekul a </a:t>
            </a:r>
            <a:r>
              <a:rPr lang="cs-CZ" altLang="cs-CZ" sz="2000" dirty="0" err="1">
                <a:cs typeface="Arial" panose="020B0604020202020204" pitchFamily="34" charset="0"/>
              </a:rPr>
              <a:t>agranulocytóza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Projevy: </a:t>
            </a:r>
            <a:r>
              <a:rPr lang="cs-CZ" altLang="cs-CZ" sz="2000" dirty="0">
                <a:cs typeface="Arial" panose="020B0604020202020204" pitchFamily="34" charset="0"/>
              </a:rPr>
              <a:t>infekce stafylokoky, </a:t>
            </a:r>
            <a:r>
              <a:rPr lang="cs-CZ" altLang="cs-CZ" sz="2000" dirty="0" err="1">
                <a:cs typeface="Arial" panose="020B0604020202020204" pitchFamily="34" charset="0"/>
              </a:rPr>
              <a:t>enterobakterie</a:t>
            </a:r>
            <a:r>
              <a:rPr lang="cs-CZ" altLang="cs-CZ" sz="2000" dirty="0">
                <a:cs typeface="Arial" panose="020B0604020202020204" pitchFamily="34" charset="0"/>
              </a:rPr>
              <a:t>, plísně, mykobakterie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>
                <a:solidFill>
                  <a:srgbClr val="7030A0"/>
                </a:solidFill>
                <a:cs typeface="Arial" panose="020B0604020202020204" pitchFamily="34" charset="0"/>
              </a:rPr>
              <a:t>Mechanismy: </a:t>
            </a:r>
            <a:r>
              <a:rPr lang="cs-CZ" altLang="cs-CZ" sz="2000" dirty="0">
                <a:cs typeface="Arial" panose="020B0604020202020204" pitchFamily="34" charset="0"/>
              </a:rPr>
              <a:t>poruchy mikrobicidních mechanismů (ohraničené záněty i orgánů)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                         poruchy počtu a adheze neutrofilů (difúzní záněty kůže, sliznic)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>
                <a:cs typeface="Arial" panose="020B0604020202020204" pitchFamily="34" charset="0"/>
              </a:rPr>
              <a:t>                         porucha </a:t>
            </a:r>
            <a:r>
              <a:rPr lang="cs-CZ" altLang="cs-CZ" sz="2000" dirty="0" err="1">
                <a:cs typeface="Arial" panose="020B0604020202020204" pitchFamily="34" charset="0"/>
              </a:rPr>
              <a:t>Mo</a:t>
            </a:r>
            <a:r>
              <a:rPr lang="cs-CZ" altLang="cs-CZ" sz="2000" dirty="0">
                <a:cs typeface="Arial" panose="020B0604020202020204" pitchFamily="34" charset="0"/>
              </a:rPr>
              <a:t> a </a:t>
            </a:r>
            <a:r>
              <a:rPr lang="cs-CZ" altLang="cs-CZ" sz="2000" dirty="0" err="1">
                <a:cs typeface="Arial" panose="020B0604020202020204" pitchFamily="34" charset="0"/>
              </a:rPr>
              <a:t>Mf</a:t>
            </a:r>
            <a:r>
              <a:rPr lang="cs-CZ" altLang="cs-CZ" sz="2000" dirty="0">
                <a:cs typeface="Arial" panose="020B0604020202020204" pitchFamily="34" charset="0"/>
              </a:rPr>
              <a:t> – </a:t>
            </a:r>
            <a:r>
              <a:rPr lang="cs-CZ" altLang="cs-CZ" sz="2000" dirty="0" err="1">
                <a:cs typeface="Arial" panose="020B0604020202020204" pitchFamily="34" charset="0"/>
              </a:rPr>
              <a:t>mykobakteriální</a:t>
            </a:r>
            <a:r>
              <a:rPr lang="cs-CZ" altLang="cs-CZ" sz="2000" dirty="0">
                <a:cs typeface="Arial" panose="020B0604020202020204" pitchFamily="34" charset="0"/>
              </a:rPr>
              <a:t> infekce  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Vrozená </a:t>
            </a:r>
            <a:r>
              <a:rPr lang="cs-CZ" altLang="cs-CZ" sz="2000" b="1" dirty="0" err="1">
                <a:cs typeface="Arial" panose="020B0604020202020204" pitchFamily="34" charset="0"/>
              </a:rPr>
              <a:t>agranulocytóza</a:t>
            </a:r>
            <a:r>
              <a:rPr lang="cs-CZ" altLang="cs-CZ" sz="2000" b="1" dirty="0">
                <a:cs typeface="Arial" panose="020B0604020202020204" pitchFamily="34" charset="0"/>
              </a:rPr>
              <a:t> (</a:t>
            </a:r>
            <a:r>
              <a:rPr lang="cs-CZ" altLang="cs-CZ" sz="2000" b="1" dirty="0" err="1">
                <a:cs typeface="Arial" panose="020B0604020202020204" pitchFamily="34" charset="0"/>
              </a:rPr>
              <a:t>Kostmannův</a:t>
            </a:r>
            <a:r>
              <a:rPr lang="cs-CZ" altLang="cs-CZ" sz="2000" b="1" dirty="0">
                <a:cs typeface="Arial" panose="020B0604020202020204" pitchFamily="34" charset="0"/>
              </a:rPr>
              <a:t> syndrom): </a:t>
            </a:r>
            <a:r>
              <a:rPr lang="cs-CZ" altLang="cs-CZ" sz="2000" dirty="0">
                <a:cs typeface="Arial" panose="020B0604020202020204" pitchFamily="34" charset="0"/>
              </a:rPr>
              <a:t>porucha zrání neutrofilu ve stadiu </a:t>
            </a:r>
            <a:r>
              <a:rPr lang="cs-CZ" altLang="cs-CZ" sz="2000" dirty="0" err="1">
                <a:cs typeface="Arial" panose="020B0604020202020204" pitchFamily="34" charset="0"/>
              </a:rPr>
              <a:t>promyelocytu</a:t>
            </a:r>
            <a:r>
              <a:rPr lang="cs-CZ" altLang="cs-CZ" sz="2000" dirty="0">
                <a:cs typeface="Arial" panose="020B0604020202020204" pitchFamily="34" charset="0"/>
              </a:rPr>
              <a:t>, defekt neutrofilní </a:t>
            </a:r>
            <a:r>
              <a:rPr lang="cs-CZ" altLang="cs-CZ" sz="2000" dirty="0" err="1">
                <a:cs typeface="Arial" panose="020B0604020202020204" pitchFamily="34" charset="0"/>
              </a:rPr>
              <a:t>elastázy</a:t>
            </a:r>
            <a:r>
              <a:rPr lang="cs-CZ" altLang="cs-CZ" sz="2000" dirty="0">
                <a:cs typeface="Arial" panose="020B0604020202020204" pitchFamily="34" charset="0"/>
              </a:rPr>
              <a:t>, velmi závažné, aplikace GM-CSF nebo transplantace kmenových buněk.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>
                <a:cs typeface="Arial" panose="020B0604020202020204" pitchFamily="34" charset="0"/>
              </a:rPr>
              <a:t>Defekty adhezívních molekul: </a:t>
            </a:r>
            <a:r>
              <a:rPr lang="cs-CZ" altLang="cs-CZ" sz="2000" dirty="0">
                <a:cs typeface="Arial" panose="020B0604020202020204" pitchFamily="34" charset="0"/>
              </a:rPr>
              <a:t>CD11/CD18, většinou i C3b receptor,</a:t>
            </a:r>
            <a:r>
              <a:rPr lang="cs-CZ" altLang="cs-CZ" sz="2000" b="1" dirty="0"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klinický obraz jako u deficitu, ale leukocytů je nadbytek – nemohou vycestovat z krevního řečiště. Infekce pupečníku, sliznic. I transplantace někdy nutná. </a:t>
            </a:r>
            <a:r>
              <a:rPr lang="cs-CZ" altLang="cs-CZ" sz="2000" b="1" dirty="0">
                <a:solidFill>
                  <a:schemeClr val="hlink"/>
                </a:solidFill>
              </a:rPr>
              <a:t>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           </a:t>
            </a:r>
            <a:r>
              <a:rPr lang="cs-CZ" altLang="cs-CZ" sz="2000" b="1" dirty="0">
                <a:cs typeface="Arial" panose="020B0604020202020204" pitchFamily="34" charset="0"/>
              </a:rPr>
              <a:t>Chronická </a:t>
            </a:r>
            <a:r>
              <a:rPr lang="cs-CZ" altLang="cs-CZ" sz="2000" b="1" dirty="0" err="1">
                <a:cs typeface="Arial" panose="020B0604020202020204" pitchFamily="34" charset="0"/>
              </a:rPr>
              <a:t>granulomatózní</a:t>
            </a:r>
            <a:r>
              <a:rPr lang="cs-CZ" altLang="cs-CZ" sz="2000" b="1" dirty="0">
                <a:cs typeface="Arial" panose="020B0604020202020204" pitchFamily="34" charset="0"/>
              </a:rPr>
              <a:t> nemoc:</a:t>
            </a:r>
            <a:r>
              <a:rPr lang="cs-CZ" altLang="cs-CZ" sz="2000" dirty="0">
                <a:cs typeface="Arial" panose="020B0604020202020204" pitchFamily="34" charset="0"/>
              </a:rPr>
              <a:t>   defekt NADPH oxidázy, porucha </a:t>
            </a:r>
            <a:r>
              <a:rPr lang="cs-CZ" altLang="cs-CZ" sz="2000" dirty="0" err="1">
                <a:cs typeface="Arial" panose="020B0604020202020204" pitchFamily="34" charset="0"/>
              </a:rPr>
              <a:t>cidních</a:t>
            </a:r>
            <a:r>
              <a:rPr lang="cs-CZ" altLang="cs-CZ" sz="2000" dirty="0">
                <a:cs typeface="Arial" panose="020B0604020202020204" pitchFamily="34" charset="0"/>
              </a:rPr>
              <a:t> mechanismů – tvorba granulomů, buď vázána na X chromosom nebo autosomální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cs-CZ" alt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40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866</Words>
  <Application>Microsoft Macintosh PowerPoint</Application>
  <PresentationFormat>Předvádění na obrazovce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Motiv systému Office</vt:lpstr>
      <vt:lpstr>Primární imunodeficience </vt:lpstr>
      <vt:lpstr>Humorální deficience</vt:lpstr>
      <vt:lpstr>Přenos signálu BCR </vt:lpstr>
      <vt:lpstr>Humorální deficience – další příklady</vt:lpstr>
      <vt:lpstr>Prezentace aplikace PowerPoint</vt:lpstr>
      <vt:lpstr>Prezentace aplikace PowerPoint</vt:lpstr>
      <vt:lpstr>Buněčné a kombinované deficience </vt:lpstr>
      <vt:lpstr>Prezentace aplikace PowerPoint</vt:lpstr>
      <vt:lpstr>Poruchy fagocytózy</vt:lpstr>
      <vt:lpstr>Prezentace aplikace PowerPoint</vt:lpstr>
      <vt:lpstr>Poruchy komplementu  a manózu vázajícího proteinu (MBP) 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Primární imunodeficience</dc:title>
  <dc:creator>Dušková</dc:creator>
  <cp:lastModifiedBy>Monika Dušková</cp:lastModifiedBy>
  <cp:revision>19</cp:revision>
  <dcterms:created xsi:type="dcterms:W3CDTF">2016-02-29T10:08:11Z</dcterms:created>
  <dcterms:modified xsi:type="dcterms:W3CDTF">2024-03-06T21:20:03Z</dcterms:modified>
</cp:coreProperties>
</file>