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0" r:id="rId3"/>
    <p:sldId id="257" r:id="rId4"/>
    <p:sldId id="266" r:id="rId5"/>
    <p:sldId id="273" r:id="rId6"/>
    <p:sldId id="259" r:id="rId7"/>
    <p:sldId id="278" r:id="rId8"/>
    <p:sldId id="279" r:id="rId9"/>
    <p:sldId id="274" r:id="rId10"/>
    <p:sldId id="260" r:id="rId11"/>
    <p:sldId id="268" r:id="rId12"/>
    <p:sldId id="277" r:id="rId13"/>
    <p:sldId id="269" r:id="rId14"/>
    <p:sldId id="263" r:id="rId15"/>
    <p:sldId id="26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3" autoAdjust="0"/>
    <p:restoredTop sz="94718"/>
  </p:normalViewPr>
  <p:slideViewPr>
    <p:cSldViewPr>
      <p:cViewPr varScale="1">
        <p:scale>
          <a:sx n="88" d="100"/>
          <a:sy n="88" d="100"/>
        </p:scale>
        <p:origin x="17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A4291-8E9D-4915-A633-D442E2A0AF7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A6A72-DF60-4AAC-885B-511133DADB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44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A6A72-DF60-4AAC-885B-511133DADBC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71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6A72-DF60-4AAC-885B-511133DADBC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00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21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86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6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87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41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22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2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11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68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33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78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0BC78-13BC-472A-A4E9-F8AECA4C0E34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7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B8F22E0-1F9E-49E6-AE71-8F2617975A71}"/>
              </a:ext>
            </a:extLst>
          </p:cNvPr>
          <p:cNvSpPr txBox="1"/>
          <p:nvPr/>
        </p:nvSpPr>
        <p:spPr>
          <a:xfrm>
            <a:off x="55919" y="1502688"/>
            <a:ext cx="880144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Poruchy kostní dřeně (dřeňové dysfunkce):</a:t>
            </a:r>
          </a:p>
          <a:p>
            <a:endParaRPr lang="cs-CZ" b="1" dirty="0"/>
          </a:p>
          <a:p>
            <a:r>
              <a:rPr lang="cs-CZ" dirty="0" err="1"/>
              <a:t>pancytopenie</a:t>
            </a:r>
            <a:r>
              <a:rPr lang="cs-CZ" dirty="0"/>
              <a:t>, nebo selektivní </a:t>
            </a:r>
            <a:r>
              <a:rPr lang="cs-CZ" dirty="0" err="1"/>
              <a:t>cytopenie</a:t>
            </a:r>
            <a:r>
              <a:rPr lang="cs-CZ" dirty="0"/>
              <a:t> (trombocytopenie, </a:t>
            </a:r>
            <a:r>
              <a:rPr lang="cs-CZ" dirty="0" err="1"/>
              <a:t>neutropenie</a:t>
            </a:r>
            <a:r>
              <a:rPr lang="cs-CZ" dirty="0"/>
              <a:t>, anemie) </a:t>
            </a:r>
          </a:p>
          <a:p>
            <a:endParaRPr lang="cs-CZ" dirty="0"/>
          </a:p>
          <a:p>
            <a:r>
              <a:rPr lang="cs-CZ" dirty="0"/>
              <a:t>Útlum kostní dřeně:</a:t>
            </a:r>
          </a:p>
          <a:p>
            <a:r>
              <a:rPr lang="cs-CZ" dirty="0"/>
              <a:t>aplastická anémie  (snížena nebo chybí produkce krevních buněk v KD)</a:t>
            </a:r>
          </a:p>
          <a:p>
            <a:r>
              <a:rPr lang="cs-CZ" dirty="0" err="1"/>
              <a:t>myelodysplastické</a:t>
            </a:r>
            <a:r>
              <a:rPr lang="cs-CZ" dirty="0"/>
              <a:t> syndromy (dřeň bohatá, ale krvetvorba neefektivní a periferní </a:t>
            </a:r>
            <a:r>
              <a:rPr lang="cs-CZ" dirty="0" err="1"/>
              <a:t>cytopenie</a:t>
            </a:r>
            <a:r>
              <a:rPr lang="cs-CZ" dirty="0"/>
              <a:t>) </a:t>
            </a:r>
          </a:p>
          <a:p>
            <a:endParaRPr lang="cs-CZ" dirty="0"/>
          </a:p>
          <a:p>
            <a:r>
              <a:rPr lang="cs-CZ" dirty="0"/>
              <a:t>Příčiny</a:t>
            </a:r>
          </a:p>
          <a:p>
            <a:r>
              <a:rPr lang="cs-CZ" dirty="0"/>
              <a:t>primární: </a:t>
            </a:r>
            <a:r>
              <a:rPr lang="cs-CZ" dirty="0" err="1"/>
              <a:t>Fanconiho</a:t>
            </a:r>
            <a:r>
              <a:rPr lang="cs-CZ" dirty="0"/>
              <a:t> anémie </a:t>
            </a:r>
          </a:p>
          <a:p>
            <a:r>
              <a:rPr lang="cs-CZ" dirty="0"/>
              <a:t>sekundární:</a:t>
            </a:r>
          </a:p>
          <a:p>
            <a:r>
              <a:rPr lang="cs-CZ" dirty="0"/>
              <a:t>přímá destrukce prekurzorů</a:t>
            </a:r>
          </a:p>
          <a:p>
            <a:r>
              <a:rPr lang="cs-CZ" dirty="0"/>
              <a:t>imunologicky zprostředkovaná destrukce</a:t>
            </a:r>
          </a:p>
          <a:p>
            <a:r>
              <a:rPr lang="cs-CZ" dirty="0"/>
              <a:t>porucha buněk </a:t>
            </a:r>
            <a:r>
              <a:rPr lang="cs-CZ" dirty="0" err="1"/>
              <a:t>stromatu</a:t>
            </a:r>
            <a:r>
              <a:rPr lang="cs-CZ" dirty="0"/>
              <a:t> KD </a:t>
            </a:r>
          </a:p>
          <a:p>
            <a:endParaRPr lang="cs-CZ" dirty="0"/>
          </a:p>
          <a:p>
            <a:r>
              <a:rPr lang="cs-CZ" dirty="0"/>
              <a:t>Nebezpečné: </a:t>
            </a:r>
          </a:p>
          <a:p>
            <a:r>
              <a:rPr lang="cs-CZ" dirty="0" err="1"/>
              <a:t>neutropenie</a:t>
            </a:r>
            <a:r>
              <a:rPr lang="cs-CZ" dirty="0"/>
              <a:t> 1000neu/µl a méně</a:t>
            </a:r>
          </a:p>
          <a:p>
            <a:r>
              <a:rPr lang="cs-CZ" dirty="0"/>
              <a:t>trombocytopenie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364E7B-8B72-4F1C-897E-798A8B9900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 t="2401" r="17450" b="12201"/>
          <a:stretch/>
        </p:blipFill>
        <p:spPr>
          <a:xfrm rot="5400000">
            <a:off x="4734463" y="2861556"/>
            <a:ext cx="3312368" cy="4680520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F29E12D-A25B-43B5-8711-561BB4A2487C}"/>
              </a:ext>
            </a:extLst>
          </p:cNvPr>
          <p:cNvCxnSpPr/>
          <p:nvPr/>
        </p:nvCxnSpPr>
        <p:spPr>
          <a:xfrm>
            <a:off x="3059832" y="4509120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5E20E65-0BDE-6964-5EEA-9820DA51A214}"/>
              </a:ext>
            </a:extLst>
          </p:cNvPr>
          <p:cNvSpPr txBox="1"/>
          <p:nvPr/>
        </p:nvSpPr>
        <p:spPr>
          <a:xfrm>
            <a:off x="160840" y="1052736"/>
            <a:ext cx="6571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1. Poruchy primárních a sekundárních lymfatických orgánů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A33EE68-99F3-29C6-9AE8-160007F06A3E}"/>
              </a:ext>
            </a:extLst>
          </p:cNvPr>
          <p:cNvSpPr txBox="1"/>
          <p:nvPr/>
        </p:nvSpPr>
        <p:spPr>
          <a:xfrm>
            <a:off x="2555776" y="29956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3200" dirty="0">
                <a:cs typeface="Arial" panose="020B0604020202020204" pitchFamily="34" charset="0"/>
              </a:rPr>
              <a:t>Sekundární imunodeficity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7775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1245" y="26064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200" b="1" dirty="0">
                <a:solidFill>
                  <a:srgbClr val="7030A0"/>
                </a:solidFill>
              </a:rPr>
              <a:t>5. Sekundární imunodeficity v důsledku malnutrice a hypovitaminóz</a:t>
            </a:r>
            <a:br>
              <a:rPr lang="cs-CZ" altLang="cs-CZ" sz="2800" dirty="0"/>
            </a:br>
            <a:endParaRPr lang="cs-CZ" altLang="cs-CZ" sz="2800" dirty="0"/>
          </a:p>
        </p:txBody>
      </p:sp>
      <p:pic>
        <p:nvPicPr>
          <p:cNvPr id="22532" name="Picture 4" descr="malnutrice a 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69325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4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9800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Vitamín D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600" y="1455546"/>
            <a:ext cx="8712968" cy="338402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Zdroje: potrava, doplňky stravy, </a:t>
            </a: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sluneční záření, přeměna v játrech a ledvinách. </a:t>
            </a:r>
          </a:p>
          <a:p>
            <a:pPr eaLnBrk="1" hangingPunct="1">
              <a:lnSpc>
                <a:spcPct val="110000"/>
              </a:lnSpc>
              <a:defRPr/>
            </a:pPr>
            <a:endParaRPr lang="cs-CZ" altLang="cs-CZ" sz="2000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1,25 </a:t>
            </a:r>
            <a:r>
              <a:rPr lang="cs-CZ" altLang="cs-CZ" sz="2000" dirty="0" err="1">
                <a:cs typeface="Arial" panose="020B0604020202020204" pitchFamily="34" charset="0"/>
              </a:rPr>
              <a:t>dihydroxyvitamín</a:t>
            </a:r>
            <a:r>
              <a:rPr lang="cs-CZ" altLang="cs-CZ" sz="2000" dirty="0">
                <a:cs typeface="Arial" panose="020B0604020202020204" pitchFamily="34" charset="0"/>
              </a:rPr>
              <a:t> D – biologicky aktivní forma 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/>
            </a:pPr>
            <a:endParaRPr lang="cs-CZ" alt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V kůži </a:t>
            </a:r>
            <a:r>
              <a:rPr lang="cs-CZ" altLang="cs-CZ" sz="2000" b="1" dirty="0">
                <a:cs typeface="Arial" panose="020B0604020202020204" pitchFamily="34" charset="0"/>
              </a:rPr>
              <a:t>7-dehydrocholesterol</a:t>
            </a:r>
            <a:r>
              <a:rPr lang="cs-CZ" altLang="cs-CZ" sz="2000" dirty="0">
                <a:cs typeface="Arial" panose="020B0604020202020204" pitchFamily="34" charset="0"/>
              </a:rPr>
              <a:t>, ozářením vzniká </a:t>
            </a:r>
            <a:r>
              <a:rPr lang="cs-CZ" altLang="cs-CZ" sz="2000" b="1" dirty="0" err="1">
                <a:cs typeface="Arial" panose="020B0604020202020204" pitchFamily="34" charset="0"/>
              </a:rPr>
              <a:t>previtamín</a:t>
            </a:r>
            <a:r>
              <a:rPr lang="cs-CZ" altLang="cs-CZ" sz="2000" b="1" dirty="0">
                <a:cs typeface="Arial" panose="020B0604020202020204" pitchFamily="34" charset="0"/>
              </a:rPr>
              <a:t> D</a:t>
            </a:r>
            <a:r>
              <a:rPr lang="cs-CZ" altLang="cs-CZ" sz="2000" dirty="0">
                <a:cs typeface="Arial" panose="020B0604020202020204" pitchFamily="34" charset="0"/>
              </a:rPr>
              <a:t>, jeho izomerací vzniká </a:t>
            </a:r>
            <a:r>
              <a:rPr lang="cs-CZ" altLang="cs-CZ" sz="2000" b="1" dirty="0">
                <a:cs typeface="Arial" panose="020B0604020202020204" pitchFamily="34" charset="0"/>
              </a:rPr>
              <a:t>vit D3-cholekalciferol. Ten lze přijmout i potravou. Další možný zdroj – ergokalciferol (vit D2). </a:t>
            </a:r>
            <a:r>
              <a:rPr lang="cs-CZ" altLang="cs-CZ" sz="2000" dirty="0">
                <a:cs typeface="Arial" panose="020B0604020202020204" pitchFamily="34" charset="0"/>
              </a:rPr>
              <a:t>V játrech  hydroxylace na </a:t>
            </a:r>
            <a:r>
              <a:rPr lang="cs-CZ" altLang="cs-CZ" sz="2000" b="1" dirty="0">
                <a:cs typeface="Arial" panose="020B0604020202020204" pitchFamily="34" charset="0"/>
              </a:rPr>
              <a:t>25-hydroxyvitamín D3 (</a:t>
            </a:r>
            <a:r>
              <a:rPr lang="cs-CZ" altLang="cs-CZ" sz="2000" b="1" dirty="0" err="1">
                <a:cs typeface="Arial" panose="020B0604020202020204" pitchFamily="34" charset="0"/>
              </a:rPr>
              <a:t>kalcidiol</a:t>
            </a:r>
            <a:r>
              <a:rPr lang="cs-CZ" altLang="cs-CZ" sz="2000" b="1" dirty="0">
                <a:cs typeface="Arial" panose="020B0604020202020204" pitchFamily="34" charset="0"/>
              </a:rPr>
              <a:t>) (měří se) </a:t>
            </a:r>
            <a:r>
              <a:rPr lang="cs-CZ" altLang="cs-CZ" sz="2000" dirty="0">
                <a:cs typeface="Arial" panose="020B0604020202020204" pitchFamily="34" charset="0"/>
              </a:rPr>
              <a:t>a v ledvinách další hydroxylace na </a:t>
            </a:r>
            <a:r>
              <a:rPr lang="cs-CZ" altLang="cs-CZ" sz="2000" b="1" dirty="0">
                <a:cs typeface="Arial" panose="020B0604020202020204" pitchFamily="34" charset="0"/>
              </a:rPr>
              <a:t>1,25-dihydroxyvitamín D (</a:t>
            </a:r>
            <a:r>
              <a:rPr lang="cs-CZ" altLang="cs-CZ" sz="2000" b="1" dirty="0" err="1">
                <a:cs typeface="Arial" panose="020B0604020202020204" pitchFamily="34" charset="0"/>
              </a:rPr>
              <a:t>kalcitriol</a:t>
            </a:r>
            <a:r>
              <a:rPr lang="cs-CZ" altLang="cs-CZ" sz="2000" b="1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10000"/>
              </a:lnSpc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188" y="5877272"/>
            <a:ext cx="7869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cs-CZ" altLang="cs-CZ" sz="14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1028" name="Picture 4" descr="https://www.wikiskripta.eu/images/0/00/Vznik-vit-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9" r="617" b="44544"/>
          <a:stretch/>
        </p:blipFill>
        <p:spPr bwMode="auto">
          <a:xfrm>
            <a:off x="176600" y="4744755"/>
            <a:ext cx="3315280" cy="12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913668" y="6475522"/>
            <a:ext cx="2773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Po druhé hydroxylaci, </a:t>
            </a:r>
            <a:r>
              <a:rPr lang="cs-CZ" sz="1600" dirty="0" err="1"/>
              <a:t>kalcitriol</a:t>
            </a:r>
            <a:r>
              <a:rPr lang="cs-CZ" sz="1600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70CC30-DE6D-43C6-A3F5-EDD551BAA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26" y="77078"/>
            <a:ext cx="3311574" cy="28075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31FDEA1-0364-87EF-546C-3A626E99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84" y="4875236"/>
            <a:ext cx="1647695" cy="14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57687DC-780F-8894-6192-7C8B74036B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-372" r="45061" b="19489"/>
          <a:stretch/>
        </p:blipFill>
        <p:spPr>
          <a:xfrm rot="5400000">
            <a:off x="6377107" y="4546634"/>
            <a:ext cx="1607338" cy="219321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18473EE-D21C-1951-FFCD-52707AE2BA98}"/>
              </a:ext>
            </a:extLst>
          </p:cNvPr>
          <p:cNvSpPr txBox="1"/>
          <p:nvPr/>
        </p:nvSpPr>
        <p:spPr>
          <a:xfrm>
            <a:off x="3491880" y="6446913"/>
            <a:ext cx="1587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Ergokalciferol D2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C95A4CE-9A39-6A70-C0E3-487DB017BD0C}"/>
              </a:ext>
            </a:extLst>
          </p:cNvPr>
          <p:cNvSpPr txBox="1"/>
          <p:nvPr/>
        </p:nvSpPr>
        <p:spPr>
          <a:xfrm>
            <a:off x="0" y="5861883"/>
            <a:ext cx="1863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7-dehydrocholestrol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BE0665-0559-1536-84D8-3D76E912B371}"/>
              </a:ext>
            </a:extLst>
          </p:cNvPr>
          <p:cNvSpPr txBox="1"/>
          <p:nvPr/>
        </p:nvSpPr>
        <p:spPr>
          <a:xfrm>
            <a:off x="1905886" y="5877868"/>
            <a:ext cx="1687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Cholekalciferol D3</a:t>
            </a:r>
          </a:p>
        </p:txBody>
      </p:sp>
    </p:spTree>
    <p:extLst>
      <p:ext uri="{BB962C8B-B14F-4D97-AF65-F5344CB8AC3E}">
        <p14:creationId xmlns:p14="http://schemas.microsoft.com/office/powerpoint/2010/main" val="292043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19E6FF0-A69E-E89E-371E-5913C16AA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5945" r="67365" b="8008"/>
          <a:stretch/>
        </p:blipFill>
        <p:spPr>
          <a:xfrm rot="5400000">
            <a:off x="4752020" y="2156908"/>
            <a:ext cx="1844824" cy="66693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5D6EF0-B470-784E-9B75-96E363B03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7881" r="26646" b="6823"/>
          <a:stretch/>
        </p:blipFill>
        <p:spPr>
          <a:xfrm rot="5400000">
            <a:off x="4344454" y="-315416"/>
            <a:ext cx="3623443" cy="48965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5761F81-0A15-456D-0967-E04F17C00BF9}"/>
              </a:ext>
            </a:extLst>
          </p:cNvPr>
          <p:cNvSpPr txBox="1"/>
          <p:nvPr/>
        </p:nvSpPr>
        <p:spPr>
          <a:xfrm>
            <a:off x="683568" y="1763524"/>
            <a:ext cx="268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Schéma vzniku vitamínu D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EF14C3-448A-D926-8AEF-CC760A637E4F}"/>
              </a:ext>
            </a:extLst>
          </p:cNvPr>
          <p:cNvSpPr txBox="1"/>
          <p:nvPr/>
        </p:nvSpPr>
        <p:spPr>
          <a:xfrm>
            <a:off x="323528" y="5168423"/>
            <a:ext cx="1892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Vliv vit D na kosti. </a:t>
            </a:r>
          </a:p>
          <a:p>
            <a:r>
              <a:rPr lang="cs-CZ" dirty="0"/>
              <a:t>PTH parathormon</a:t>
            </a:r>
          </a:p>
        </p:txBody>
      </p:sp>
    </p:spTree>
    <p:extLst>
      <p:ext uri="{BB962C8B-B14F-4D97-AF65-F5344CB8AC3E}">
        <p14:creationId xmlns:p14="http://schemas.microsoft.com/office/powerpoint/2010/main" val="256559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0867" y="2747081"/>
            <a:ext cx="7101453" cy="346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Účinky na IS: silná </a:t>
            </a:r>
            <a:r>
              <a:rPr lang="cs-CZ" altLang="cs-CZ" sz="2000" dirty="0" err="1">
                <a:solidFill>
                  <a:srgbClr val="7030A0"/>
                </a:solidFill>
                <a:cs typeface="Arial" panose="020B0604020202020204" pitchFamily="34" charset="0"/>
              </a:rPr>
              <a:t>imunomodulace</a:t>
            </a:r>
            <a:endParaRPr lang="cs-CZ" altLang="cs-CZ" sz="20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- inhibuje některé prozánětlivé cytokiny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- zvyšuje tvorbu antimikrobiálních peptidů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-  tlumí Th1 a zvyšuje mechanismy T </a:t>
            </a:r>
            <a:r>
              <a:rPr lang="cs-CZ" altLang="cs-CZ" sz="2000" dirty="0" err="1">
                <a:cs typeface="Arial" panose="020B0604020202020204" pitchFamily="34" charset="0"/>
              </a:rPr>
              <a:t>reg</a:t>
            </a:r>
            <a:r>
              <a:rPr lang="cs-CZ" altLang="cs-CZ" sz="2000" dirty="0">
                <a:cs typeface="Arial" panose="020B0604020202020204" pitchFamily="34" charset="0"/>
              </a:rPr>
              <a:t> a Th2. </a:t>
            </a:r>
          </a:p>
          <a:p>
            <a:pPr>
              <a:lnSpc>
                <a:spcPct val="110000"/>
              </a:lnSpc>
              <a:defRPr/>
            </a:pPr>
            <a:endParaRPr lang="cs-CZ" altLang="cs-CZ" sz="2000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Vliv vitamínu D na alergie a astma: 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dvě proti sobě stojící hypotézy: </a:t>
            </a:r>
          </a:p>
          <a:p>
            <a:pPr>
              <a:lnSpc>
                <a:spcPct val="110000"/>
              </a:lnSpc>
              <a:defRPr/>
            </a:pPr>
            <a:endParaRPr lang="cs-CZ" altLang="cs-CZ" sz="2000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1/ deficit přispívá k nárůstu astmatu ve vyspělých zemích 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2/ suplementace vede k rozvoji astmatu a alergie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795182" y="316096"/>
            <a:ext cx="119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Vitamín D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1DB310-AA6A-0091-E8C7-FF5D84C1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5576"/>
            <a:ext cx="2374537" cy="34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7AF4C81-0E1D-45A0-E3E0-7AF99BB62EFC}"/>
              </a:ext>
            </a:extLst>
          </p:cNvPr>
          <p:cNvSpPr txBox="1"/>
          <p:nvPr/>
        </p:nvSpPr>
        <p:spPr>
          <a:xfrm>
            <a:off x="350867" y="685428"/>
            <a:ext cx="8793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Příčiny nedostatku: poruchy a deficity příjmu, absorpce, hydroxylace, 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polymorfismus genů pro transportní protein </a:t>
            </a:r>
          </a:p>
          <a:p>
            <a:pPr>
              <a:lnSpc>
                <a:spcPct val="110000"/>
              </a:lnSpc>
              <a:defRPr/>
            </a:pPr>
            <a:endParaRPr lang="cs-CZ" altLang="cs-CZ" sz="2000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Doporučené hladiny: 40 -60 </a:t>
            </a:r>
            <a:r>
              <a:rPr lang="cs-CZ" altLang="cs-CZ" sz="2000" dirty="0" err="1">
                <a:cs typeface="Arial" panose="020B0604020202020204" pitchFamily="34" charset="0"/>
              </a:rPr>
              <a:t>ng</a:t>
            </a:r>
            <a:r>
              <a:rPr lang="cs-CZ" altLang="cs-CZ" sz="2000" dirty="0">
                <a:cs typeface="Arial" panose="020B0604020202020204" pitchFamily="34" charset="0"/>
              </a:rPr>
              <a:t>/ml (2007), 80 – 100 </a:t>
            </a:r>
            <a:r>
              <a:rPr lang="cs-CZ" altLang="cs-CZ" sz="2000" dirty="0" err="1">
                <a:cs typeface="Arial" panose="020B0604020202020204" pitchFamily="34" charset="0"/>
              </a:rPr>
              <a:t>ng</a:t>
            </a:r>
            <a:r>
              <a:rPr lang="cs-CZ" altLang="cs-CZ" sz="2000" dirty="0">
                <a:cs typeface="Arial" panose="020B0604020202020204" pitchFamily="34" charset="0"/>
              </a:rPr>
              <a:t>/ml (nyní)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Limitní hodnota: 20 </a:t>
            </a:r>
            <a:r>
              <a:rPr lang="cs-CZ" altLang="cs-CZ" sz="2000" dirty="0" err="1">
                <a:cs typeface="Arial" panose="020B0604020202020204" pitchFamily="34" charset="0"/>
              </a:rPr>
              <a:t>ng</a:t>
            </a:r>
            <a:r>
              <a:rPr lang="cs-CZ" altLang="cs-CZ" sz="2000" dirty="0">
                <a:cs typeface="Arial" panose="020B0604020202020204" pitchFamily="34" charset="0"/>
              </a:rPr>
              <a:t>/ml – už deficit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86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8229600" cy="72008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altLang="cs-CZ" sz="2000" b="1" dirty="0">
                <a:solidFill>
                  <a:srgbClr val="7030A0"/>
                </a:solidFill>
                <a:cs typeface="Arial" panose="020B0604020202020204" pitchFamily="34" charset="0"/>
              </a:rPr>
              <a:t>6. Sekundární imunodeficity v důsledku úrazů a operací - riziko sepse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2840" y="987872"/>
            <a:ext cx="8591648" cy="587012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200" dirty="0"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 V současné medicíně velký problém</a:t>
            </a:r>
            <a:r>
              <a:rPr lang="cs-CZ" altLang="cs-CZ" sz="2200" dirty="0">
                <a:solidFill>
                  <a:srgbClr val="7030A0"/>
                </a:solidFill>
                <a:cs typeface="Arial" panose="020B0604020202020204" pitchFamily="34" charset="0"/>
              </a:rPr>
              <a:t>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200" dirty="0">
                <a:cs typeface="Arial" panose="020B0604020202020204" pitchFamily="34" charset="0"/>
              </a:rPr>
              <a:t> mortalita </a:t>
            </a:r>
            <a:r>
              <a:rPr lang="cs-CZ" altLang="cs-CZ" sz="2200" dirty="0">
                <a:solidFill>
                  <a:schemeClr val="hlink"/>
                </a:solidFill>
                <a:cs typeface="Arial" panose="020B0604020202020204" pitchFamily="34" charset="0"/>
              </a:rPr>
              <a:t>28 – 37 %,</a:t>
            </a:r>
            <a:r>
              <a:rPr lang="cs-CZ" altLang="cs-CZ" sz="2200" dirty="0">
                <a:cs typeface="Arial" panose="020B0604020202020204" pitchFamily="34" charset="0"/>
              </a:rPr>
              <a:t> u septického šoku více než </a:t>
            </a:r>
            <a:r>
              <a:rPr lang="cs-CZ" altLang="cs-CZ" sz="2200" dirty="0">
                <a:solidFill>
                  <a:schemeClr val="hlink"/>
                </a:solidFill>
                <a:cs typeface="Arial" panose="020B0604020202020204" pitchFamily="34" charset="0"/>
              </a:rPr>
              <a:t>50%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200" dirty="0">
              <a:solidFill>
                <a:schemeClr val="hlink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200" dirty="0">
                <a:cs typeface="Arial" panose="020B0604020202020204" pitchFamily="34" charset="0"/>
              </a:rPr>
              <a:t>Při úrazech a operacích imunitní odpověď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200" dirty="0">
                <a:cs typeface="Arial" panose="020B0604020202020204" pitchFamily="34" charset="0"/>
              </a:rPr>
              <a:t>- </a:t>
            </a:r>
            <a:r>
              <a:rPr lang="cs-CZ" altLang="cs-CZ" sz="2200" dirty="0">
                <a:solidFill>
                  <a:schemeClr val="hlink"/>
                </a:solidFill>
                <a:cs typeface="Arial" panose="020B0604020202020204" pitchFamily="34" charset="0"/>
              </a:rPr>
              <a:t>lokální odpověď (prozánětlivá)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200" dirty="0">
                <a:solidFill>
                  <a:schemeClr val="hlink"/>
                </a:solidFill>
                <a:cs typeface="Arial" panose="020B0604020202020204" pitchFamily="34" charset="0"/>
              </a:rPr>
              <a:t>- systémová odpověď (imunosupresívní)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200" dirty="0">
                <a:effectLst/>
                <a:cs typeface="Arial" panose="020B0604020202020204" pitchFamily="34" charset="0"/>
              </a:rPr>
              <a:t>Systémová zánětlivá reakce organismu na infekci může způsobit: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200" dirty="0">
                <a:effectLst/>
                <a:cs typeface="Arial" panose="020B0604020202020204" pitchFamily="34" charset="0"/>
              </a:rPr>
              <a:t>- </a:t>
            </a:r>
            <a:r>
              <a:rPr lang="cs-CZ" altLang="cs-CZ" sz="2200" dirty="0" err="1">
                <a:effectLst/>
                <a:cs typeface="Arial" panose="020B0604020202020204" pitchFamily="34" charset="0"/>
              </a:rPr>
              <a:t>dysregulace</a:t>
            </a:r>
            <a:r>
              <a:rPr lang="cs-CZ" altLang="cs-CZ" sz="2200" dirty="0">
                <a:effectLst/>
                <a:cs typeface="Arial" panose="020B0604020202020204" pitchFamily="34" charset="0"/>
              </a:rPr>
              <a:t> mechanismů vrozené a adaptivní imunity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200" dirty="0">
                <a:effectLst/>
                <a:cs typeface="Arial" panose="020B0604020202020204" pitchFamily="34" charset="0"/>
              </a:rPr>
              <a:t>- narušení homeostázy a až multiorgánové selhání (MOF)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2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200" dirty="0">
                <a:solidFill>
                  <a:srgbClr val="7030A0"/>
                </a:solidFill>
                <a:cs typeface="Arial" panose="020B0604020202020204" pitchFamily="34" charset="0"/>
              </a:rPr>
              <a:t>Syndrom systémové zánětlivé odpovědi SIRS x septický šok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200" i="1" dirty="0">
                <a:cs typeface="Arial" panose="020B0604020202020204" pitchFamily="34" charset="0"/>
              </a:rPr>
              <a:t>(</a:t>
            </a:r>
            <a:r>
              <a:rPr lang="cs-CZ" altLang="cs-CZ" sz="2200" i="1" dirty="0" err="1">
                <a:cs typeface="Arial" panose="020B0604020202020204" pitchFamily="34" charset="0"/>
              </a:rPr>
              <a:t>systemic</a:t>
            </a:r>
            <a:r>
              <a:rPr lang="cs-CZ" altLang="cs-CZ" sz="2200" i="1" dirty="0">
                <a:cs typeface="Arial" panose="020B0604020202020204" pitchFamily="34" charset="0"/>
              </a:rPr>
              <a:t> </a:t>
            </a:r>
            <a:r>
              <a:rPr lang="cs-CZ" altLang="cs-CZ" sz="2200" i="1" dirty="0" err="1">
                <a:cs typeface="Arial" panose="020B0604020202020204" pitchFamily="34" charset="0"/>
              </a:rPr>
              <a:t>inflammaroty</a:t>
            </a:r>
            <a:r>
              <a:rPr lang="cs-CZ" altLang="cs-CZ" sz="2200" i="1" dirty="0">
                <a:cs typeface="Arial" panose="020B0604020202020204" pitchFamily="34" charset="0"/>
              </a:rPr>
              <a:t> response syndrom</a:t>
            </a:r>
            <a:r>
              <a:rPr lang="cs-CZ" altLang="cs-CZ" sz="2200" dirty="0">
                <a:cs typeface="Arial" panose="020B0604020202020204" pitchFamily="34" charset="0"/>
              </a:rPr>
              <a:t>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cs-CZ" altLang="cs-CZ" sz="2200" dirty="0">
                <a:cs typeface="Arial" panose="020B0604020202020204" pitchFamily="34" charset="0"/>
              </a:rPr>
              <a:t>Patogeny: bakterie, viry, mykotická, parazitární, bez primární účasti patogenu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cs-CZ" sz="2200" dirty="0">
                <a:cs typeface="Arial" panose="020B0604020202020204" pitchFamily="34" charset="0"/>
              </a:rPr>
              <a:t>Významné struktury baktérií zapojené do patogeneze: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200" dirty="0">
                <a:cs typeface="Arial" panose="020B0604020202020204" pitchFamily="34" charset="0"/>
              </a:rPr>
              <a:t>endotoxin G- baktérií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200" dirty="0">
                <a:cs typeface="Arial" panose="020B0604020202020204" pitchFamily="34" charset="0"/>
              </a:rPr>
              <a:t>kyselina </a:t>
            </a:r>
            <a:r>
              <a:rPr lang="cs-CZ" altLang="cs-CZ" sz="2200" dirty="0" err="1">
                <a:cs typeface="Arial" panose="020B0604020202020204" pitchFamily="34" charset="0"/>
              </a:rPr>
              <a:t>teichoová</a:t>
            </a:r>
            <a:r>
              <a:rPr lang="cs-CZ" altLang="cs-CZ" sz="2200" dirty="0">
                <a:cs typeface="Arial" panose="020B0604020202020204" pitchFamily="34" charset="0"/>
              </a:rPr>
              <a:t> a </a:t>
            </a:r>
            <a:r>
              <a:rPr lang="cs-CZ" altLang="cs-CZ" sz="2200" dirty="0" err="1">
                <a:cs typeface="Arial" panose="020B0604020202020204" pitchFamily="34" charset="0"/>
              </a:rPr>
              <a:t>lipoteichoová</a:t>
            </a:r>
            <a:r>
              <a:rPr lang="cs-CZ" altLang="cs-CZ" sz="2200" dirty="0">
                <a:cs typeface="Arial" panose="020B0604020202020204" pitchFamily="34" charset="0"/>
              </a:rPr>
              <a:t> G+ baktérií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6637669" y="1844675"/>
            <a:ext cx="3603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4211638" y="1989138"/>
            <a:ext cx="0" cy="2159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96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404664"/>
            <a:ext cx="8784976" cy="5616624"/>
          </a:xfrm>
        </p:spPr>
        <p:txBody>
          <a:bodyPr>
            <a:noAutofit/>
          </a:bodyPr>
          <a:lstStyle/>
          <a:p>
            <a:pPr marL="0"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Aktivace endotelu, aktivace koagulační kaskády, komplementu: </a:t>
            </a:r>
            <a:r>
              <a:rPr lang="cs-CZ" altLang="cs-CZ" sz="2000" dirty="0" err="1">
                <a:solidFill>
                  <a:srgbClr val="7030A0"/>
                </a:solidFill>
                <a:cs typeface="Arial" panose="020B0604020202020204" pitchFamily="34" charset="0"/>
              </a:rPr>
              <a:t>anafylatoxiny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dirty="0">
                <a:cs typeface="Arial" panose="020B0604020202020204" pitchFamily="34" charset="0"/>
              </a:rPr>
              <a:t> -zvýšení permeability, produkce IL-8 a následná chemotaxe neutrofilů a jejich </a:t>
            </a:r>
            <a:r>
              <a:rPr lang="cs-CZ" altLang="cs-CZ" sz="2000" dirty="0" err="1">
                <a:cs typeface="Arial" panose="020B0604020202020204" pitchFamily="34" charset="0"/>
              </a:rPr>
              <a:t>degranulace</a:t>
            </a:r>
            <a:r>
              <a:rPr lang="cs-CZ" altLang="cs-CZ" sz="2000" dirty="0">
                <a:cs typeface="Arial" panose="020B0604020202020204" pitchFamily="34" charset="0"/>
              </a:rPr>
              <a:t> a 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ROS</a:t>
            </a:r>
            <a:r>
              <a:rPr lang="cs-CZ" altLang="cs-CZ" sz="2000" dirty="0">
                <a:cs typeface="Arial" panose="020B0604020202020204" pitchFamily="34" charset="0"/>
              </a:rPr>
              <a:t>, aktivace žírných buněk: 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histamin</a:t>
            </a:r>
            <a:r>
              <a:rPr lang="cs-CZ" altLang="cs-CZ" sz="2000" dirty="0">
                <a:cs typeface="Arial" panose="020B0604020202020204" pitchFamily="34" charset="0"/>
              </a:rPr>
              <a:t> – zvýšení permeability – tekutina do tkání – pokles tlaku a </a:t>
            </a:r>
            <a:r>
              <a:rPr lang="cs-CZ" altLang="cs-CZ" sz="2000" dirty="0" err="1">
                <a:cs typeface="Arial" panose="020B0604020202020204" pitchFamily="34" charset="0"/>
              </a:rPr>
              <a:t>mikrotromby</a:t>
            </a:r>
            <a:r>
              <a:rPr lang="cs-CZ" altLang="cs-CZ" sz="2000" dirty="0">
                <a:cs typeface="Arial" panose="020B0604020202020204" pitchFamily="34" charset="0"/>
              </a:rPr>
              <a:t> v cévách – nedokrvení orgánů a </a:t>
            </a:r>
            <a:r>
              <a:rPr lang="cs-CZ" altLang="cs-CZ" sz="2000" dirty="0" err="1">
                <a:cs typeface="Arial" panose="020B0604020202020204" pitchFamily="34" charset="0"/>
              </a:rPr>
              <a:t>krváceniny</a:t>
            </a:r>
            <a:r>
              <a:rPr lang="cs-CZ" altLang="cs-CZ" sz="2000" dirty="0">
                <a:cs typeface="Arial" panose="020B0604020202020204" pitchFamily="34" charset="0"/>
              </a:rPr>
              <a:t> v důsledku vyčerpání srážecí kaskády– multiorgánové selhání. </a:t>
            </a:r>
          </a:p>
          <a:p>
            <a:pPr marL="0" algn="just">
              <a:lnSpc>
                <a:spcPct val="120000"/>
              </a:lnSpc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Vlivem prozánětlivých </a:t>
            </a:r>
            <a:r>
              <a:rPr lang="cs-CZ" altLang="cs-CZ" sz="2000" dirty="0" err="1">
                <a:cs typeface="Arial" panose="020B0604020202020204" pitchFamily="34" charset="0"/>
              </a:rPr>
              <a:t>cytokinů</a:t>
            </a:r>
            <a:r>
              <a:rPr lang="cs-CZ" altLang="cs-CZ" sz="2000" dirty="0">
                <a:cs typeface="Arial" panose="020B0604020202020204" pitchFamily="34" charset="0"/>
              </a:rPr>
              <a:t> probíhá ve zvýšené míře 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exprese adhezívních molekul</a:t>
            </a:r>
            <a:r>
              <a:rPr lang="cs-CZ" altLang="cs-CZ" sz="2000" dirty="0">
                <a:cs typeface="Arial" panose="020B0604020202020204" pitchFamily="34" charset="0"/>
              </a:rPr>
              <a:t> na endotelu (</a:t>
            </a:r>
            <a:r>
              <a:rPr lang="cs-CZ" altLang="cs-CZ" sz="2000" dirty="0" err="1">
                <a:cs typeface="Arial" panose="020B0604020202020204" pitchFamily="34" charset="0"/>
              </a:rPr>
              <a:t>selektin</a:t>
            </a:r>
            <a:r>
              <a:rPr lang="cs-CZ" altLang="cs-CZ" sz="2000" dirty="0">
                <a:cs typeface="Arial" panose="020B0604020202020204" pitchFamily="34" charset="0"/>
              </a:rPr>
              <a:t> E) a leukocytech (</a:t>
            </a:r>
            <a:r>
              <a:rPr lang="cs-CZ" altLang="cs-CZ" sz="2000" dirty="0" err="1">
                <a:cs typeface="Arial" panose="020B0604020202020204" pitchFamily="34" charset="0"/>
              </a:rPr>
              <a:t>selektin</a:t>
            </a:r>
            <a:r>
              <a:rPr lang="cs-CZ" altLang="cs-CZ" sz="2000" dirty="0">
                <a:cs typeface="Arial" panose="020B0604020202020204" pitchFamily="34" charset="0"/>
              </a:rPr>
              <a:t> L) a destičkách (</a:t>
            </a:r>
            <a:r>
              <a:rPr lang="cs-CZ" altLang="cs-CZ" sz="2000" dirty="0" err="1">
                <a:cs typeface="Arial" panose="020B0604020202020204" pitchFamily="34" charset="0"/>
              </a:rPr>
              <a:t>selektin</a:t>
            </a:r>
            <a:r>
              <a:rPr lang="cs-CZ" altLang="cs-CZ" sz="2000" dirty="0">
                <a:cs typeface="Arial" panose="020B0604020202020204" pitchFamily="34" charset="0"/>
              </a:rPr>
              <a:t> P). Leukocyty, zejména </a:t>
            </a:r>
            <a:r>
              <a:rPr lang="cs-CZ" altLang="cs-CZ" sz="2000" dirty="0" err="1">
                <a:solidFill>
                  <a:srgbClr val="7030A0"/>
                </a:solidFill>
                <a:cs typeface="Arial" panose="020B0604020202020204" pitchFamily="34" charset="0"/>
              </a:rPr>
              <a:t>neutrofily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srgbClr val="7030A0"/>
                </a:solidFill>
                <a:cs typeface="Arial" panose="020B0604020202020204" pitchFamily="34" charset="0"/>
              </a:rPr>
              <a:t>adherují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dirty="0">
                <a:cs typeface="Arial" panose="020B0604020202020204" pitchFamily="34" charset="0"/>
              </a:rPr>
              <a:t>na endotel, pronikají do tkání. 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cs-CZ" sz="2000" b="1" dirty="0">
                <a:cs typeface="Arial" panose="020B0604020202020204" pitchFamily="34" charset="0"/>
              </a:rPr>
              <a:t>Hlavní cytokiny: 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  <a:cs typeface="Arial" panose="020B0604020202020204" pitchFamily="34" charset="0"/>
              </a:rPr>
              <a:t>TNF 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z monocytů a makrofágů po stimulaci bakteriálními </a:t>
            </a:r>
            <a:r>
              <a:rPr lang="cs-CZ" altLang="cs-CZ" sz="2000" dirty="0" err="1">
                <a:solidFill>
                  <a:srgbClr val="7030A0"/>
                </a:solidFill>
                <a:cs typeface="Arial" panose="020B0604020202020204" pitchFamily="34" charset="0"/>
              </a:rPr>
              <a:t>Ag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  <a:cs typeface="Arial" panose="020B0604020202020204" pitchFamily="34" charset="0"/>
              </a:rPr>
              <a:t>IL-1 a IL-12 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z </a:t>
            </a:r>
            <a:r>
              <a:rPr lang="cs-CZ" altLang="cs-CZ" sz="2000" dirty="0" err="1">
                <a:solidFill>
                  <a:srgbClr val="7030A0"/>
                </a:solidFill>
                <a:cs typeface="Arial" panose="020B0604020202020204" pitchFamily="34" charset="0"/>
              </a:rPr>
              <a:t>Mo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 a </a:t>
            </a:r>
            <a:r>
              <a:rPr lang="cs-CZ" altLang="cs-CZ" sz="2000" dirty="0" err="1">
                <a:solidFill>
                  <a:srgbClr val="7030A0"/>
                </a:solidFill>
                <a:cs typeface="Arial" panose="020B0604020202020204" pitchFamily="34" charset="0"/>
              </a:rPr>
              <a:t>Mf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 : aktivují lymfocyty a dál je produkován </a:t>
            </a:r>
            <a:r>
              <a:rPr lang="cs-CZ" altLang="cs-CZ" sz="2000" b="1" dirty="0">
                <a:solidFill>
                  <a:srgbClr val="7030A0"/>
                </a:solidFill>
                <a:cs typeface="Arial" panose="020B0604020202020204" pitchFamily="34" charset="0"/>
              </a:rPr>
              <a:t>IFN-</a:t>
            </a:r>
            <a:r>
              <a:rPr lang="el-GR" altLang="cs-CZ" sz="2000" b="1" dirty="0">
                <a:solidFill>
                  <a:srgbClr val="7030A0"/>
                </a:solidFill>
                <a:cs typeface="Arial" panose="020B0604020202020204" pitchFamily="34" charset="0"/>
              </a:rPr>
              <a:t>γ</a:t>
            </a:r>
            <a:endParaRPr lang="cs-CZ" altLang="cs-CZ" sz="20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Následně: uvolnění dalších cytokinů 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prozánětlivých (TNF-</a:t>
            </a:r>
            <a:r>
              <a:rPr lang="el-GR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α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, IL – 1, 2, 6,) 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protizánětlivých (IL – 4, 10, 11, 13)</a:t>
            </a:r>
          </a:p>
        </p:txBody>
      </p:sp>
    </p:spTree>
    <p:extLst>
      <p:ext uri="{BB962C8B-B14F-4D97-AF65-F5344CB8AC3E}">
        <p14:creationId xmlns:p14="http://schemas.microsoft.com/office/powerpoint/2010/main" val="409536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F3A57A3-5169-4353-BA0F-06A7C28110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8000" r="20421" b="2400"/>
          <a:stretch/>
        </p:blipFill>
        <p:spPr>
          <a:xfrm rot="5400000">
            <a:off x="3006485" y="999392"/>
            <a:ext cx="3491069" cy="381642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5F89166-AEF6-47A3-BFAF-2A43F501C90C}"/>
              </a:ext>
            </a:extLst>
          </p:cNvPr>
          <p:cNvSpPr txBox="1"/>
          <p:nvPr/>
        </p:nvSpPr>
        <p:spPr>
          <a:xfrm>
            <a:off x="6716960" y="3637476"/>
            <a:ext cx="2411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FA –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Fanconiho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anemie</a:t>
            </a:r>
          </a:p>
          <a:p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HSC – kmenové buňky</a:t>
            </a:r>
          </a:p>
          <a:p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CTL – cytotoxické lymfocyty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8CDDB8-97CA-4AAB-80FE-78B17E07C026}"/>
              </a:ext>
            </a:extLst>
          </p:cNvPr>
          <p:cNvSpPr txBox="1"/>
          <p:nvPr/>
        </p:nvSpPr>
        <p:spPr>
          <a:xfrm>
            <a:off x="323528" y="549550"/>
            <a:ext cx="867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Mechanismy poškození krvetvorných buněk při získaných poruchách kostní dřeně. </a:t>
            </a:r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73D165C-9FD0-449F-9959-C6E1C6CCD5F9}"/>
              </a:ext>
            </a:extLst>
          </p:cNvPr>
          <p:cNvSpPr txBox="1"/>
          <p:nvPr/>
        </p:nvSpPr>
        <p:spPr>
          <a:xfrm>
            <a:off x="437461" y="4797152"/>
            <a:ext cx="76145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Léčba poruch kostní dřeně: </a:t>
            </a:r>
          </a:p>
          <a:p>
            <a:r>
              <a:rPr lang="cs-CZ" dirty="0"/>
              <a:t>ATB</a:t>
            </a:r>
          </a:p>
          <a:p>
            <a:r>
              <a:rPr lang="cs-CZ" dirty="0"/>
              <a:t>kolonie stimulující faktory CSF</a:t>
            </a:r>
          </a:p>
          <a:p>
            <a:r>
              <a:rPr lang="cs-CZ" dirty="0"/>
              <a:t>trombo a </a:t>
            </a:r>
            <a:r>
              <a:rPr lang="cs-CZ" dirty="0" err="1"/>
              <a:t>neu</a:t>
            </a:r>
            <a:r>
              <a:rPr lang="cs-CZ" dirty="0"/>
              <a:t> náplavy</a:t>
            </a:r>
          </a:p>
          <a:p>
            <a:r>
              <a:rPr lang="cs-CZ" dirty="0" err="1"/>
              <a:t>imunosuprasívní</a:t>
            </a:r>
            <a:r>
              <a:rPr lang="cs-CZ" dirty="0"/>
              <a:t> léky</a:t>
            </a:r>
          </a:p>
          <a:p>
            <a:r>
              <a:rPr lang="cs-CZ" dirty="0"/>
              <a:t>transplantace KD (alogenní – terapie nebo autologní – před chemoterapií např.)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4D7283B-F21F-3E73-F350-4322E6C991C9}"/>
              </a:ext>
            </a:extLst>
          </p:cNvPr>
          <p:cNvSpPr txBox="1"/>
          <p:nvPr/>
        </p:nvSpPr>
        <p:spPr>
          <a:xfrm>
            <a:off x="2083823" y="1922348"/>
            <a:ext cx="1519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Působí přímo na DNA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8CE3EB6-6026-2C5D-2823-A768C154B210}"/>
              </a:ext>
            </a:extLst>
          </p:cNvPr>
          <p:cNvSpPr txBox="1"/>
          <p:nvPr/>
        </p:nvSpPr>
        <p:spPr>
          <a:xfrm>
            <a:off x="5917831" y="1645349"/>
            <a:ext cx="1598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Porucha reparace DNA</a:t>
            </a:r>
          </a:p>
        </p:txBody>
      </p:sp>
    </p:spTree>
    <p:extLst>
      <p:ext uri="{BB962C8B-B14F-4D97-AF65-F5344CB8AC3E}">
        <p14:creationId xmlns:p14="http://schemas.microsoft.com/office/powerpoint/2010/main" val="29689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720"/>
            <a:ext cx="8229600" cy="59492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i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B62E2B-1EDF-4EE2-AA89-939663FDB294}"/>
              </a:ext>
            </a:extLst>
          </p:cNvPr>
          <p:cNvSpPr txBox="1"/>
          <p:nvPr/>
        </p:nvSpPr>
        <p:spPr>
          <a:xfrm>
            <a:off x="286419" y="404664"/>
            <a:ext cx="8824315" cy="3490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  <a:cs typeface="Arial" panose="020B0604020202020204" pitchFamily="34" charset="0"/>
              </a:rPr>
              <a:t>Thymus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Možné příčiny dysfunkce:</a:t>
            </a:r>
          </a:p>
          <a:p>
            <a:pPr marL="0" indent="0" eaLnBrk="1" hangingPunct="1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vysoké dávky kortikoidů, ozařování v </a:t>
            </a:r>
            <a:r>
              <a:rPr lang="cs-CZ" altLang="cs-CZ" sz="2000" dirty="0" err="1">
                <a:cs typeface="Arial" panose="020B0604020202020204" pitchFamily="34" charset="0"/>
              </a:rPr>
              <a:t>thymické</a:t>
            </a:r>
            <a:r>
              <a:rPr lang="cs-CZ" altLang="cs-CZ" sz="2000" dirty="0">
                <a:cs typeface="Arial" panose="020B0604020202020204" pitchFamily="34" charset="0"/>
              </a:rPr>
              <a:t> oblasti, infekce HIV, </a:t>
            </a:r>
            <a:r>
              <a:rPr lang="cs-CZ" altLang="cs-CZ" sz="2000" dirty="0" err="1">
                <a:cs typeface="Arial" panose="020B0604020202020204" pitchFamily="34" charset="0"/>
              </a:rPr>
              <a:t>thymom</a:t>
            </a:r>
            <a:r>
              <a:rPr lang="cs-CZ" altLang="cs-CZ" sz="2000" dirty="0">
                <a:cs typeface="Arial" panose="020B0604020202020204" pitchFamily="34" charset="0"/>
              </a:rPr>
              <a:t>, </a:t>
            </a:r>
            <a:r>
              <a:rPr lang="cs-CZ" altLang="cs-CZ" sz="2000" b="1" dirty="0">
                <a:cs typeface="Arial" panose="020B0604020202020204" pitchFamily="34" charset="0"/>
              </a:rPr>
              <a:t>thymektomie</a:t>
            </a:r>
          </a:p>
          <a:p>
            <a:pPr marL="0" indent="0" eaLnBrk="1" hangingPunct="1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Snížená </a:t>
            </a:r>
            <a:r>
              <a:rPr lang="cs-CZ" altLang="cs-CZ" sz="2000" dirty="0" err="1">
                <a:cs typeface="Arial" panose="020B0604020202020204" pitchFamily="34" charset="0"/>
              </a:rPr>
              <a:t>fce</a:t>
            </a:r>
            <a:r>
              <a:rPr lang="cs-CZ" altLang="cs-CZ" sz="2000" dirty="0">
                <a:cs typeface="Arial" panose="020B0604020202020204" pitchFamily="34" charset="0"/>
              </a:rPr>
              <a:t> v dospělosti?</a:t>
            </a:r>
          </a:p>
          <a:p>
            <a:pPr marL="0" indent="0" eaLnBrk="1" hangingPunct="1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Interakce </a:t>
            </a:r>
            <a:r>
              <a:rPr lang="cs-CZ" altLang="cs-CZ" sz="2000" dirty="0" err="1">
                <a:cs typeface="Arial" panose="020B0604020202020204" pitchFamily="34" charset="0"/>
              </a:rPr>
              <a:t>thymické</a:t>
            </a:r>
            <a:r>
              <a:rPr lang="cs-CZ" altLang="cs-CZ" sz="2000" dirty="0">
                <a:cs typeface="Arial" panose="020B0604020202020204" pitchFamily="34" charset="0"/>
              </a:rPr>
              <a:t> tkáně a </a:t>
            </a:r>
            <a:r>
              <a:rPr lang="cs-CZ" altLang="cs-CZ" sz="2000" dirty="0" err="1">
                <a:cs typeface="Arial" panose="020B0604020202020204" pitchFamily="34" charset="0"/>
              </a:rPr>
              <a:t>thymocytů</a:t>
            </a:r>
            <a:r>
              <a:rPr lang="cs-CZ" altLang="cs-CZ" sz="2000" dirty="0">
                <a:cs typeface="Arial" panose="020B0604020202020204" pitchFamily="34" charset="0"/>
              </a:rPr>
              <a:t> (lymfocytů)–aplasie thymu u </a:t>
            </a:r>
            <a:r>
              <a:rPr lang="cs-CZ" altLang="cs-CZ" sz="2000" dirty="0" err="1">
                <a:cs typeface="Arial" panose="020B0604020202020204" pitchFamily="34" charset="0"/>
              </a:rPr>
              <a:t>SCIDu</a:t>
            </a:r>
            <a:r>
              <a:rPr lang="cs-CZ" altLang="cs-CZ" sz="2000" dirty="0">
                <a:cs typeface="Arial" panose="020B0604020202020204" pitchFamily="34" charset="0"/>
              </a:rPr>
              <a:t> a zlepšení po transplantaci. </a:t>
            </a:r>
          </a:p>
          <a:p>
            <a:pPr marL="0" indent="0" eaLnBrk="1" hangingPunct="1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Projevy: lymfopenie, imunodeficience, autoimunity</a:t>
            </a:r>
          </a:p>
          <a:p>
            <a:pPr marL="0" indent="0" eaLnBrk="1" hangingPunct="1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               pozvolna (paměťové lymfocyty žijí dlouho) </a:t>
            </a:r>
          </a:p>
          <a:p>
            <a:pPr marL="0" indent="0" eaLnBrk="1" hangingPunct="1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cs-CZ" altLang="cs-CZ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cs-CZ" altLang="cs-CZ" sz="1800" dirty="0"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05E4C6-EF41-4982-A61D-A35C98945438}"/>
              </a:ext>
            </a:extLst>
          </p:cNvPr>
          <p:cNvSpPr txBox="1"/>
          <p:nvPr/>
        </p:nvSpPr>
        <p:spPr>
          <a:xfrm>
            <a:off x="130884" y="3366668"/>
            <a:ext cx="8352928" cy="3796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2500"/>
              </a:lnSpc>
              <a:buFontTx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  <a:cs typeface="Arial" panose="020B0604020202020204" pitchFamily="34" charset="0"/>
              </a:rPr>
              <a:t>Slezina</a:t>
            </a:r>
          </a:p>
          <a:p>
            <a:pPr eaLnBrk="1" hangingPunct="1">
              <a:lnSpc>
                <a:spcPts val="2500"/>
              </a:lnSpc>
              <a:buFontTx/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splenektomie, </a:t>
            </a:r>
            <a:r>
              <a:rPr lang="cs-CZ" altLang="cs-CZ" sz="2000" dirty="0" err="1">
                <a:cs typeface="Arial" panose="020B0604020202020204" pitchFamily="34" charset="0"/>
              </a:rPr>
              <a:t>hyposplenismus</a:t>
            </a:r>
            <a:r>
              <a:rPr lang="cs-CZ" altLang="cs-CZ" sz="2000" dirty="0">
                <a:cs typeface="Arial" panose="020B0604020202020204" pitchFamily="34" charset="0"/>
              </a:rPr>
              <a:t>, </a:t>
            </a:r>
            <a:r>
              <a:rPr lang="cs-CZ" altLang="cs-CZ" sz="2000" dirty="0" err="1">
                <a:cs typeface="Arial" panose="020B0604020202020204" pitchFamily="34" charset="0"/>
              </a:rPr>
              <a:t>asplenismus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marL="0" eaLnBrk="1" hangingPunct="1">
              <a:lnSpc>
                <a:spcPts val="2500"/>
              </a:lnSpc>
              <a:buFontTx/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Projevy: těžké infekce (meningitidy, pneumonie, sepse) i po letech, velmi rychlý nástup</a:t>
            </a:r>
          </a:p>
          <a:p>
            <a:pPr eaLnBrk="1" hangingPunct="1">
              <a:lnSpc>
                <a:spcPts val="2500"/>
              </a:lnSpc>
              <a:buFontTx/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Patogeneze: slezina působí jako </a:t>
            </a:r>
            <a:r>
              <a:rPr lang="en-US" altLang="cs-CZ" sz="2000" dirty="0">
                <a:cs typeface="Arial" panose="020B0604020202020204" pitchFamily="34" charset="0"/>
              </a:rPr>
              <a:t>"</a:t>
            </a:r>
            <a:r>
              <a:rPr lang="cs-CZ" altLang="cs-CZ" sz="2000" dirty="0">
                <a:cs typeface="Arial" panose="020B0604020202020204" pitchFamily="34" charset="0"/>
              </a:rPr>
              <a:t>bakteriální filtr</a:t>
            </a:r>
            <a:r>
              <a:rPr lang="en-US" altLang="cs-CZ" sz="2000" dirty="0">
                <a:cs typeface="Arial" panose="020B0604020202020204" pitchFamily="34" charset="0"/>
              </a:rPr>
              <a:t>"</a:t>
            </a:r>
            <a:r>
              <a:rPr lang="cs-CZ" altLang="cs-CZ" sz="2000" dirty="0">
                <a:cs typeface="Arial" panose="020B0604020202020204" pitchFamily="34" charset="0"/>
              </a:rPr>
              <a:t> a rezervoár lymfocytů</a:t>
            </a:r>
          </a:p>
          <a:p>
            <a:pPr eaLnBrk="1" hangingPunct="1">
              <a:lnSpc>
                <a:spcPts val="2500"/>
              </a:lnSpc>
              <a:buFontTx/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Léčba: akutní stavy - antibiotika (u sebe),  očkování nad rámec očkovacích schémat</a:t>
            </a:r>
          </a:p>
          <a:p>
            <a:pPr eaLnBrk="1" hangingPunct="1">
              <a:lnSpc>
                <a:spcPts val="2500"/>
              </a:lnSpc>
              <a:buFontTx/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Pozn. </a:t>
            </a:r>
            <a:r>
              <a:rPr lang="cs-CZ" altLang="cs-CZ" sz="2000" dirty="0" err="1">
                <a:cs typeface="Arial" panose="020B0604020202020204" pitchFamily="34" charset="0"/>
              </a:rPr>
              <a:t>tetrapeptid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sz="2000" b="1" dirty="0" err="1"/>
              <a:t>tuftsin</a:t>
            </a:r>
            <a:r>
              <a:rPr lang="cs-CZ" sz="2000" dirty="0"/>
              <a:t> vzniká ve slezině odštěpením z </a:t>
            </a:r>
            <a:r>
              <a:rPr lang="cs-CZ" sz="2000" dirty="0" err="1"/>
              <a:t>IgG</a:t>
            </a:r>
            <a:r>
              <a:rPr lang="cs-CZ" sz="2000" dirty="0"/>
              <a:t>, stimuluje fagocytární a </a:t>
            </a:r>
            <a:r>
              <a:rPr lang="cs-CZ" sz="2000" dirty="0" err="1"/>
              <a:t>cidní</a:t>
            </a:r>
            <a:r>
              <a:rPr lang="cs-CZ" sz="2000" dirty="0"/>
              <a:t> aktivitu </a:t>
            </a:r>
            <a:r>
              <a:rPr lang="cs-CZ" sz="2000" dirty="0" err="1"/>
              <a:t>neu</a:t>
            </a:r>
            <a:r>
              <a:rPr lang="cs-CZ" sz="2000" dirty="0"/>
              <a:t> a makrofágů, po splenektomii může chybět - bakteriální infekce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8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800" dirty="0"/>
              <a:t>          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59021F4-F178-40E6-AD0A-7A0FAA2B0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5" r="6812" b="31683"/>
          <a:stretch/>
        </p:blipFill>
        <p:spPr>
          <a:xfrm>
            <a:off x="5739902" y="2438794"/>
            <a:ext cx="3149390" cy="14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9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06227"/>
          </a:xfrm>
        </p:spPr>
        <p:txBody>
          <a:bodyPr>
            <a:normAutofit/>
          </a:bodyPr>
          <a:lstStyle/>
          <a:p>
            <a:pPr algn="l"/>
            <a:r>
              <a:rPr lang="cs-CZ" altLang="cs-CZ" sz="2000" b="1" dirty="0">
                <a:solidFill>
                  <a:srgbClr val="7030A0"/>
                </a:solidFill>
              </a:rPr>
              <a:t> 2. Poruchy počtu a funkce periferních leukocytů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516" y="996554"/>
            <a:ext cx="8553636" cy="2002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cs typeface="Arial" panose="020B0604020202020204" pitchFamily="34" charset="0"/>
              </a:rPr>
              <a:t>Příčiny: </a:t>
            </a:r>
          </a:p>
          <a:p>
            <a:pPr marL="0" indent="0">
              <a:buNone/>
            </a:pPr>
            <a:r>
              <a:rPr lang="cs-CZ" sz="1800" dirty="0">
                <a:cs typeface="Arial" panose="020B0604020202020204" pitchFamily="34" charset="0"/>
              </a:rPr>
              <a:t>útlum dřeně</a:t>
            </a:r>
          </a:p>
          <a:p>
            <a:pPr marL="0" indent="0">
              <a:buNone/>
            </a:pPr>
            <a:r>
              <a:rPr lang="cs-CZ" sz="1800" dirty="0">
                <a:cs typeface="Arial" panose="020B0604020202020204" pitchFamily="34" charset="0"/>
              </a:rPr>
              <a:t>periferní ovlivnění buněk nebo jejich distribuce</a:t>
            </a:r>
          </a:p>
          <a:p>
            <a:pPr marL="0" indent="0">
              <a:buNone/>
            </a:pPr>
            <a:r>
              <a:rPr lang="cs-CZ" sz="1800" dirty="0">
                <a:cs typeface="Arial" panose="020B0604020202020204" pitchFamily="34" charset="0"/>
              </a:rPr>
              <a:t>autoimunitní mechanismy (autoprotilátky), IMK, cytokiny, toxické produkty metabolismu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Destrukce (ADCC nebo komplement) nebo funkční ovlivnění buněk. </a:t>
            </a:r>
          </a:p>
          <a:p>
            <a:pPr marL="0" indent="0">
              <a:buNone/>
            </a:pPr>
            <a:endParaRPr lang="cs-CZ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3935228"/>
            <a:ext cx="8229600" cy="273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673572-0F25-46F6-9BB8-E604F4B0A6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t="28000" r="4451" b="10401"/>
          <a:stretch/>
        </p:blipFill>
        <p:spPr>
          <a:xfrm>
            <a:off x="5004648" y="2922772"/>
            <a:ext cx="3888432" cy="31683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B1F69AA-2F42-4D1F-BD3E-5608BB63FB85}"/>
              </a:ext>
            </a:extLst>
          </p:cNvPr>
          <p:cNvSpPr txBox="1"/>
          <p:nvPr/>
        </p:nvSpPr>
        <p:spPr>
          <a:xfrm>
            <a:off x="215516" y="2999124"/>
            <a:ext cx="48605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1800" b="1" dirty="0">
                <a:cs typeface="Arial" panose="020B0604020202020204" pitchFamily="34" charset="0"/>
              </a:rPr>
              <a:t>Neutrofily:</a:t>
            </a:r>
          </a:p>
          <a:p>
            <a:pPr marL="0" indent="0">
              <a:buNone/>
            </a:pPr>
            <a:endParaRPr lang="cs-CZ" sz="18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cs typeface="Arial" panose="020B0604020202020204" pitchFamily="34" charset="0"/>
              </a:rPr>
              <a:t>autoprotilátky</a:t>
            </a:r>
            <a:r>
              <a:rPr lang="cs-CZ" sz="1800" dirty="0">
                <a:cs typeface="Arial" panose="020B0604020202020204" pitchFamily="34" charset="0"/>
              </a:rPr>
              <a:t> proti</a:t>
            </a:r>
          </a:p>
          <a:p>
            <a:pPr marL="0" indent="0">
              <a:buNone/>
            </a:pPr>
            <a:r>
              <a:rPr lang="cs-CZ" dirty="0">
                <a:cs typeface="Arial" panose="020B0604020202020204" pitchFamily="34" charset="0"/>
              </a:rPr>
              <a:t>-</a:t>
            </a:r>
            <a:r>
              <a:rPr lang="cs-CZ" sz="1800" dirty="0">
                <a:cs typeface="Arial" panose="020B0604020202020204" pitchFamily="34" charset="0"/>
              </a:rPr>
              <a:t> membránovým, cytoplasmatickým, jaderným </a:t>
            </a:r>
            <a:r>
              <a:rPr lang="cs-CZ" sz="1800" dirty="0" err="1">
                <a:cs typeface="Arial" panose="020B0604020202020204" pitchFamily="34" charset="0"/>
              </a:rPr>
              <a:t>Ag</a:t>
            </a:r>
            <a:endParaRPr lang="cs-CZ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cs typeface="Arial" panose="020B0604020202020204" pitchFamily="34" charset="0"/>
              </a:rPr>
              <a:t>v</a:t>
            </a:r>
            <a:r>
              <a:rPr lang="cs-CZ" sz="1800" dirty="0">
                <a:cs typeface="Arial" panose="020B0604020202020204" pitchFamily="34" charset="0"/>
              </a:rPr>
              <a:t>e stadiu zralých </a:t>
            </a:r>
            <a:r>
              <a:rPr lang="cs-CZ" sz="1800" dirty="0" err="1">
                <a:cs typeface="Arial" panose="020B0604020202020204" pitchFamily="34" charset="0"/>
              </a:rPr>
              <a:t>neu</a:t>
            </a:r>
            <a:r>
              <a:rPr lang="cs-CZ" sz="1800" dirty="0">
                <a:cs typeface="Arial" panose="020B0604020202020204" pitchFamily="34" charset="0"/>
              </a:rPr>
              <a:t> i prekurzorů</a:t>
            </a:r>
          </a:p>
          <a:p>
            <a:pPr marL="0" indent="0">
              <a:buNone/>
            </a:pPr>
            <a:endParaRPr lang="cs-CZ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cs typeface="Arial" panose="020B0604020202020204" pitchFamily="34" charset="0"/>
              </a:rPr>
              <a:t>Obecně: Ab </a:t>
            </a:r>
          </a:p>
          <a:p>
            <a:pPr marL="0" indent="0">
              <a:buNone/>
            </a:pPr>
            <a:r>
              <a:rPr lang="cs-CZ" sz="1800" dirty="0">
                <a:cs typeface="Arial" panose="020B0604020202020204" pitchFamily="34" charset="0"/>
              </a:rPr>
              <a:t>proti povrchovým znakům – inhibice</a:t>
            </a:r>
          </a:p>
          <a:p>
            <a:pPr marL="0" indent="0">
              <a:buNone/>
            </a:pPr>
            <a:r>
              <a:rPr lang="cs-CZ" sz="1800" dirty="0">
                <a:cs typeface="Arial" panose="020B0604020202020204" pitchFamily="34" charset="0"/>
              </a:rPr>
              <a:t>proti cytoplasmatickým znakům – aktivace (ROS)</a:t>
            </a:r>
          </a:p>
          <a:p>
            <a:pPr marL="0" indent="0">
              <a:buNone/>
            </a:pPr>
            <a:r>
              <a:rPr lang="cs-CZ" dirty="0">
                <a:cs typeface="Arial" panose="020B0604020202020204" pitchFamily="34" charset="0"/>
              </a:rPr>
              <a:t>Po průniku do buněk – obojí lze</a:t>
            </a:r>
            <a:endParaRPr lang="cs-CZ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37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524FDD-1015-41AC-AEF8-BFB4B0A43649}"/>
              </a:ext>
            </a:extLst>
          </p:cNvPr>
          <p:cNvSpPr txBox="1"/>
          <p:nvPr/>
        </p:nvSpPr>
        <p:spPr>
          <a:xfrm>
            <a:off x="197514" y="305068"/>
            <a:ext cx="874897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b="1" dirty="0">
                <a:cs typeface="Arial" panose="020B0604020202020204" pitchFamily="34" charset="0"/>
              </a:rPr>
              <a:t>Lymfocyty: </a:t>
            </a:r>
          </a:p>
          <a:p>
            <a:pPr marL="0" indent="0">
              <a:buNone/>
            </a:pPr>
            <a:endParaRPr lang="cs-CZ" sz="2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err="1">
                <a:cs typeface="Arial" panose="020B0604020202020204" pitchFamily="34" charset="0"/>
              </a:rPr>
              <a:t>antilymfocytární</a:t>
            </a:r>
            <a:r>
              <a:rPr lang="cs-CZ" sz="2000" dirty="0">
                <a:cs typeface="Arial" panose="020B0604020202020204" pitchFamily="34" charset="0"/>
              </a:rPr>
              <a:t> auto Ab se vyskytují typicky u systémového lupus </a:t>
            </a:r>
            <a:r>
              <a:rPr lang="cs-CZ" sz="2000" dirty="0" err="1">
                <a:cs typeface="Arial" panose="020B0604020202020204" pitchFamily="34" charset="0"/>
              </a:rPr>
              <a:t>erythematodes</a:t>
            </a:r>
            <a:r>
              <a:rPr lang="cs-CZ" sz="2000" dirty="0">
                <a:cs typeface="Arial" panose="020B0604020202020204" pitchFamily="34" charset="0"/>
              </a:rPr>
              <a:t>, částečně u revmatoidní artritidy</a:t>
            </a:r>
          </a:p>
          <a:p>
            <a:r>
              <a:rPr lang="cs-CZ" sz="2000" dirty="0">
                <a:cs typeface="Arial" panose="020B0604020202020204" pitchFamily="34" charset="0"/>
              </a:rPr>
              <a:t>Dále se mohou tvořit po: transfúze, transplantace, těhotenství, infekce, malignity</a:t>
            </a:r>
          </a:p>
          <a:p>
            <a:endParaRPr lang="cs-CZ" sz="2000" dirty="0"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Způsobí destrukce (indukce apoptózy)nebo funkční ovlivnění lymfocytů.  </a:t>
            </a:r>
          </a:p>
          <a:p>
            <a:endParaRPr lang="cs-CZ" sz="20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cs-CZ" sz="2000" dirty="0">
                <a:cs typeface="Arial" panose="020B0604020202020204" pitchFamily="34" charset="0"/>
              </a:rPr>
              <a:t>Terapeutické využití </a:t>
            </a:r>
            <a:r>
              <a:rPr lang="cs-CZ" sz="2000" dirty="0" err="1">
                <a:cs typeface="Arial" panose="020B0604020202020204" pitchFamily="34" charset="0"/>
              </a:rPr>
              <a:t>antilymfocytárních</a:t>
            </a:r>
            <a:r>
              <a:rPr lang="cs-CZ" sz="2000" dirty="0">
                <a:cs typeface="Arial" panose="020B0604020202020204" pitchFamily="34" charset="0"/>
              </a:rPr>
              <a:t> Ab: OKT3, </a:t>
            </a:r>
            <a:r>
              <a:rPr lang="cs-CZ" sz="2000" dirty="0" err="1">
                <a:cs typeface="Arial" panose="020B0604020202020204" pitchFamily="34" charset="0"/>
              </a:rPr>
              <a:t>antilymfoytární</a:t>
            </a:r>
            <a:r>
              <a:rPr lang="cs-CZ" sz="2000" dirty="0">
                <a:cs typeface="Arial" panose="020B0604020202020204" pitchFamily="34" charset="0"/>
              </a:rPr>
              <a:t> séra</a:t>
            </a:r>
          </a:p>
          <a:p>
            <a:pPr marL="0" indent="0"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cs typeface="Arial" panose="020B0604020202020204" pitchFamily="34" charset="0"/>
              </a:rPr>
              <a:t>Vliv jiných sérových faktorů na leukocyty:   </a:t>
            </a:r>
          </a:p>
          <a:p>
            <a:pPr marL="0" indent="0">
              <a:buNone/>
            </a:pPr>
            <a:r>
              <a:rPr lang="cs-CZ" sz="2000" dirty="0">
                <a:cs typeface="Arial" panose="020B0604020202020204" pitchFamily="34" charset="0"/>
              </a:rPr>
              <a:t>imunokomplexy (sekvestrace </a:t>
            </a:r>
            <a:r>
              <a:rPr lang="cs-CZ" sz="2000" dirty="0" err="1">
                <a:cs typeface="Arial" panose="020B0604020202020204" pitchFamily="34" charset="0"/>
              </a:rPr>
              <a:t>neu</a:t>
            </a:r>
            <a:r>
              <a:rPr lang="cs-CZ" sz="2000" dirty="0">
                <a:cs typeface="Arial" panose="020B0604020202020204" pitchFamily="34" charset="0"/>
              </a:rPr>
              <a:t> do sleziny), </a:t>
            </a:r>
            <a:r>
              <a:rPr lang="cs-CZ" sz="2000" dirty="0" err="1">
                <a:cs typeface="Arial" panose="020B0604020202020204" pitchFamily="34" charset="0"/>
              </a:rPr>
              <a:t>paraprotein</a:t>
            </a:r>
            <a:r>
              <a:rPr lang="cs-CZ" sz="2000" dirty="0">
                <a:cs typeface="Arial" panose="020B0604020202020204" pitchFamily="34" charset="0"/>
              </a:rPr>
              <a:t> (porucha chemotaxe), </a:t>
            </a:r>
            <a:r>
              <a:rPr lang="cs-CZ" sz="2000" dirty="0" err="1">
                <a:cs typeface="Arial" panose="020B0604020202020204" pitchFamily="34" charset="0"/>
              </a:rPr>
              <a:t>kryoglobuliny</a:t>
            </a:r>
            <a:r>
              <a:rPr lang="cs-CZ" sz="2000" dirty="0">
                <a:cs typeface="Arial" panose="020B0604020202020204" pitchFamily="34" charset="0"/>
              </a:rPr>
              <a:t> , nedostatek opsoninů</a:t>
            </a:r>
          </a:p>
          <a:p>
            <a:pPr marL="0" indent="0"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cs typeface="Arial" panose="020B0604020202020204" pitchFamily="34" charset="0"/>
              </a:rPr>
              <a:t>Dysbalance cytokinů:</a:t>
            </a:r>
          </a:p>
          <a:p>
            <a:pPr marL="0" indent="0">
              <a:buNone/>
            </a:pPr>
            <a:r>
              <a:rPr lang="cs-CZ" sz="2000" dirty="0">
                <a:cs typeface="Arial" panose="020B0604020202020204" pitchFamily="34" charset="0"/>
              </a:rPr>
              <a:t>Neu: TNF, IL-1, IL-8, IFN-</a:t>
            </a:r>
            <a:r>
              <a:rPr lang="el-GR" sz="2000" dirty="0">
                <a:cs typeface="Arial" panose="020B0604020202020204" pitchFamily="34" charset="0"/>
              </a:rPr>
              <a:t>γ</a:t>
            </a:r>
            <a:r>
              <a:rPr lang="cs-CZ" sz="2000" dirty="0">
                <a:cs typeface="Arial" panose="020B0604020202020204" pitchFamily="34" charset="0"/>
              </a:rPr>
              <a:t>, G-CSF, GM-CSF</a:t>
            </a:r>
          </a:p>
          <a:p>
            <a:pPr marL="0" indent="0">
              <a:buNone/>
            </a:pPr>
            <a:r>
              <a:rPr lang="cs-CZ" sz="2000" dirty="0">
                <a:cs typeface="Arial" panose="020B0604020202020204" pitchFamily="34" charset="0"/>
              </a:rPr>
              <a:t>Lymfocyty: IL-4, IFN-</a:t>
            </a:r>
            <a:r>
              <a:rPr lang="el-GR" sz="2000" dirty="0">
                <a:cs typeface="Arial" panose="020B0604020202020204" pitchFamily="34" charset="0"/>
              </a:rPr>
              <a:t>γ</a:t>
            </a:r>
            <a:r>
              <a:rPr lang="cs-CZ" sz="2000" dirty="0">
                <a:cs typeface="Arial" panose="020B0604020202020204" pitchFamily="34" charset="0"/>
              </a:rPr>
              <a:t>, TGF-</a:t>
            </a:r>
            <a:r>
              <a:rPr lang="el-GR" sz="2000" dirty="0">
                <a:cs typeface="Arial" panose="020B0604020202020204" pitchFamily="34" charset="0"/>
              </a:rPr>
              <a:t>β</a:t>
            </a:r>
            <a:r>
              <a:rPr lang="cs-CZ" sz="2000" dirty="0">
                <a:cs typeface="Arial" panose="020B0604020202020204" pitchFamily="34" charset="0"/>
              </a:rPr>
              <a:t>, IL-10</a:t>
            </a:r>
          </a:p>
          <a:p>
            <a:pPr marL="0" indent="0"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r>
              <a:rPr lang="cs-CZ" sz="2000" dirty="0">
                <a:cs typeface="Arial" panose="020B0604020202020204" pitchFamily="34" charset="0"/>
              </a:rPr>
              <a:t>Léčba: substituční, supresívní, </a:t>
            </a:r>
            <a:r>
              <a:rPr lang="cs-CZ" sz="2000" dirty="0" err="1">
                <a:cs typeface="Arial" panose="020B0604020202020204" pitchFamily="34" charset="0"/>
              </a:rPr>
              <a:t>plasmaferéza</a:t>
            </a:r>
            <a:r>
              <a:rPr lang="cs-CZ" sz="2000" dirty="0">
                <a:cs typeface="Arial" panose="020B0604020202020204" pitchFamily="34" charset="0"/>
              </a:rPr>
              <a:t>, G-CSF   </a:t>
            </a:r>
          </a:p>
        </p:txBody>
      </p:sp>
    </p:spTree>
    <p:extLst>
      <p:ext uri="{BB962C8B-B14F-4D97-AF65-F5344CB8AC3E}">
        <p14:creationId xmlns:p14="http://schemas.microsoft.com/office/powerpoint/2010/main" val="86255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106757" y="50847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cs-CZ" altLang="cs-CZ" dirty="0">
              <a:latin typeface="Tahoma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7086" y="1196752"/>
            <a:ext cx="8425393" cy="544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cs-CZ" sz="2000" b="1" dirty="0">
                <a:cs typeface="Arial" panose="020B0604020202020204" pitchFamily="34" charset="0"/>
              </a:rPr>
              <a:t>Chronická renální insuficience  - dialýza</a:t>
            </a:r>
          </a:p>
          <a:p>
            <a:pPr>
              <a:lnSpc>
                <a:spcPts val="2500"/>
              </a:lnSpc>
            </a:pPr>
            <a:endParaRPr lang="cs-CZ" sz="2000" b="1" dirty="0"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nejčastěji z důvodu:</a:t>
            </a: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chronických glomerulonefritid, intersticiálních nefritid, </a:t>
            </a:r>
            <a:r>
              <a:rPr lang="cs-CZ" sz="2000" dirty="0" err="1">
                <a:cs typeface="Arial" panose="020B0604020202020204" pitchFamily="34" charset="0"/>
              </a:rPr>
              <a:t>polycystických</a:t>
            </a:r>
            <a:r>
              <a:rPr lang="cs-CZ" sz="2000" dirty="0">
                <a:cs typeface="Arial" panose="020B0604020202020204" pitchFamily="34" charset="0"/>
              </a:rPr>
              <a:t> ledvin.</a:t>
            </a:r>
          </a:p>
          <a:p>
            <a:pPr>
              <a:lnSpc>
                <a:spcPts val="2500"/>
              </a:lnSpc>
            </a:pPr>
            <a:endParaRPr lang="cs-CZ" sz="2000" dirty="0"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Původci: stafylokoky a mykobakterie</a:t>
            </a:r>
          </a:p>
          <a:p>
            <a:pPr>
              <a:lnSpc>
                <a:spcPts val="2500"/>
              </a:lnSpc>
            </a:pPr>
            <a:endParaRPr lang="cs-CZ" sz="2000" dirty="0"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Co je postiženo: </a:t>
            </a: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fagocyty změny adheze a produkce ROS</a:t>
            </a: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aktivuje se komplement</a:t>
            </a: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monocyty – porucha prezentace </a:t>
            </a:r>
            <a:r>
              <a:rPr lang="cs-CZ" sz="2000" dirty="0" err="1">
                <a:cs typeface="Arial" panose="020B0604020202020204" pitchFamily="34" charset="0"/>
              </a:rPr>
              <a:t>Ag</a:t>
            </a:r>
            <a:endParaRPr lang="cs-CZ" sz="2000" dirty="0"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lymfocyty, málo ovlivněny, víc IL-2 se tvoří. </a:t>
            </a:r>
          </a:p>
          <a:p>
            <a:pPr>
              <a:lnSpc>
                <a:spcPct val="170000"/>
              </a:lnSpc>
            </a:pPr>
            <a:r>
              <a:rPr lang="cs-CZ" sz="2000" dirty="0">
                <a:cs typeface="Arial" panose="020B0604020202020204" pitchFamily="34" charset="0"/>
              </a:rPr>
              <a:t>Terapie: vit D a erytropoetin, biokompatibilní membrány </a:t>
            </a:r>
          </a:p>
          <a:p>
            <a:pPr>
              <a:lnSpc>
                <a:spcPct val="170000"/>
              </a:lnSpc>
            </a:pPr>
            <a:r>
              <a:rPr lang="cs-CZ" sz="2000" dirty="0">
                <a:cs typeface="Arial" panose="020B0604020202020204" pitchFamily="34" charset="0"/>
              </a:rPr>
              <a:t> Riziko předčasné aterosklerózy u dialyzovaných pacientů. </a:t>
            </a:r>
          </a:p>
          <a:p>
            <a:pPr>
              <a:lnSpc>
                <a:spcPct val="170000"/>
              </a:lnSpc>
            </a:pPr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087" y="533110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3. Imunodeficity v důsledku metabolických chorob</a:t>
            </a:r>
          </a:p>
        </p:txBody>
      </p:sp>
    </p:spTree>
    <p:extLst>
      <p:ext uri="{BB962C8B-B14F-4D97-AF65-F5344CB8AC3E}">
        <p14:creationId xmlns:p14="http://schemas.microsoft.com/office/powerpoint/2010/main" val="400282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0B9D3ED-257C-7326-17DA-B9F40317B60E}"/>
              </a:ext>
            </a:extLst>
          </p:cNvPr>
          <p:cNvSpPr txBox="1"/>
          <p:nvPr/>
        </p:nvSpPr>
        <p:spPr>
          <a:xfrm>
            <a:off x="287524" y="404664"/>
            <a:ext cx="8568952" cy="4994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cs-CZ" sz="2000" b="1" dirty="0">
                <a:cs typeface="Arial" panose="020B0604020202020204" pitchFamily="34" charset="0"/>
              </a:rPr>
              <a:t>Jaterní dysfunkce </a:t>
            </a:r>
          </a:p>
          <a:p>
            <a:pPr>
              <a:lnSpc>
                <a:spcPts val="2500"/>
              </a:lnSpc>
            </a:pPr>
            <a:endParaRPr lang="cs-CZ" sz="2000" b="1" dirty="0"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nejčastěji z důvodu: vývojových a metabolických vad, infekčních hepatitid, autoimunitních hepatitid, alkoholových cirhóz. </a:t>
            </a:r>
          </a:p>
          <a:p>
            <a:pPr>
              <a:lnSpc>
                <a:spcPts val="2500"/>
              </a:lnSpc>
            </a:pPr>
            <a:endParaRPr lang="cs-CZ" sz="2000" dirty="0"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Játra tvoří: sérové faktory, složky komplementu, proteiny akutní fáze</a:t>
            </a:r>
          </a:p>
          <a:p>
            <a:pPr>
              <a:lnSpc>
                <a:spcPts val="2500"/>
              </a:lnSpc>
            </a:pPr>
            <a:r>
              <a:rPr lang="cs-CZ" sz="2000" dirty="0" err="1">
                <a:cs typeface="Arial" panose="020B0604020202020204" pitchFamily="34" charset="0"/>
              </a:rPr>
              <a:t>Kupfferovy</a:t>
            </a:r>
            <a:r>
              <a:rPr lang="cs-CZ" sz="2000" dirty="0">
                <a:cs typeface="Arial" panose="020B0604020202020204" pitchFamily="34" charset="0"/>
              </a:rPr>
              <a:t> buňky! </a:t>
            </a:r>
          </a:p>
          <a:p>
            <a:pPr>
              <a:lnSpc>
                <a:spcPts val="2500"/>
              </a:lnSpc>
            </a:pPr>
            <a:endParaRPr lang="cs-CZ" sz="2000" dirty="0"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Dysfunkci doprovází splenomegalie, </a:t>
            </a:r>
            <a:r>
              <a:rPr lang="cs-CZ" sz="2000" dirty="0" err="1">
                <a:cs typeface="Arial" panose="020B0604020202020204" pitchFamily="34" charset="0"/>
              </a:rPr>
              <a:t>hypersplenismus</a:t>
            </a:r>
            <a:r>
              <a:rPr lang="cs-CZ" sz="2000" dirty="0">
                <a:cs typeface="Arial" panose="020B0604020202020204" pitchFamily="34" charset="0"/>
              </a:rPr>
              <a:t> – distribuce buněk.</a:t>
            </a: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Při selhání: </a:t>
            </a: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encefalopatie, poruchy koagulace, chybí proteiny akutní fáze – slabý zánět </a:t>
            </a: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cs-CZ" sz="2000" dirty="0">
                <a:cs typeface="Arial" panose="020B0604020202020204" pitchFamily="34" charset="0"/>
              </a:rPr>
              <a:t>Léčba/prevence: neignorovat zvýšené jaterní testy (ALT, AST AP)</a:t>
            </a:r>
          </a:p>
          <a:p>
            <a:pPr>
              <a:lnSpc>
                <a:spcPct val="170000"/>
              </a:lnSpc>
            </a:pPr>
            <a:endParaRPr lang="cs-CZ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7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A7CDB43-850F-21E2-3E56-BED6F4BFDE1C}"/>
              </a:ext>
            </a:extLst>
          </p:cNvPr>
          <p:cNvSpPr txBox="1"/>
          <p:nvPr/>
        </p:nvSpPr>
        <p:spPr>
          <a:xfrm>
            <a:off x="395536" y="332656"/>
            <a:ext cx="7632848" cy="4215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cs-CZ" sz="2000" b="1" dirty="0">
                <a:cs typeface="Arial" panose="020B0604020202020204" pitchFamily="34" charset="0"/>
              </a:rPr>
              <a:t>Diabetes </a:t>
            </a:r>
            <a:r>
              <a:rPr lang="cs-CZ" sz="2000" b="1" dirty="0" err="1">
                <a:cs typeface="Arial" panose="020B0604020202020204" pitchFamily="34" charset="0"/>
              </a:rPr>
              <a:t>mellitus</a:t>
            </a:r>
            <a:r>
              <a:rPr lang="cs-CZ" sz="2000" b="1" dirty="0">
                <a:cs typeface="Arial" panose="020B0604020202020204" pitchFamily="34" charset="0"/>
              </a:rPr>
              <a:t> </a:t>
            </a:r>
            <a:r>
              <a:rPr lang="cs-CZ" sz="2000" dirty="0">
                <a:cs typeface="Arial" panose="020B0604020202020204" pitchFamily="34" charset="0"/>
              </a:rPr>
              <a:t>I. nebo II. typu. </a:t>
            </a:r>
          </a:p>
          <a:p>
            <a:pPr>
              <a:lnSpc>
                <a:spcPct val="170000"/>
              </a:lnSpc>
            </a:pPr>
            <a:r>
              <a:rPr lang="cs-CZ" sz="2000" dirty="0">
                <a:cs typeface="Arial" panose="020B0604020202020204" pitchFamily="34" charset="0"/>
              </a:rPr>
              <a:t>Buňky trpí nedostatkem energie, citlivé hlavně neutrofily</a:t>
            </a:r>
          </a:p>
          <a:p>
            <a:pPr>
              <a:lnSpc>
                <a:spcPct val="170000"/>
              </a:lnSpc>
            </a:pPr>
            <a:r>
              <a:rPr lang="cs-CZ" sz="2000" dirty="0">
                <a:cs typeface="Arial" panose="020B0604020202020204" pitchFamily="34" charset="0"/>
              </a:rPr>
              <a:t>Hnisavé nehojící se rány, plísně, záněty kůže. </a:t>
            </a:r>
          </a:p>
          <a:p>
            <a:pPr>
              <a:lnSpc>
                <a:spcPct val="170000"/>
              </a:lnSpc>
            </a:pPr>
            <a:endParaRPr lang="cs-CZ" sz="2000" dirty="0"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cs-CZ" sz="2000" dirty="0">
                <a:cs typeface="Arial" panose="020B0604020202020204" pitchFamily="34" charset="0"/>
              </a:rPr>
              <a:t>Snížena buněčná (proliferace lymfocytů) imunita specifická i nespecifická, protilátky většinou normální. </a:t>
            </a:r>
          </a:p>
          <a:p>
            <a:pPr>
              <a:lnSpc>
                <a:spcPct val="170000"/>
              </a:lnSpc>
            </a:pPr>
            <a:endParaRPr lang="cs-CZ" sz="2000" dirty="0"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cs-CZ" sz="2000" dirty="0">
                <a:cs typeface="Arial" panose="020B0604020202020204" pitchFamily="34" charset="0"/>
              </a:rPr>
              <a:t>Léčba: kompenzace insulinem, prevence poruch prokrvení. </a:t>
            </a:r>
          </a:p>
        </p:txBody>
      </p:sp>
    </p:spTree>
    <p:extLst>
      <p:ext uri="{BB962C8B-B14F-4D97-AF65-F5344CB8AC3E}">
        <p14:creationId xmlns:p14="http://schemas.microsoft.com/office/powerpoint/2010/main" val="272750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81920FE-07AA-40AE-A2E4-314F16B1C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37400" r="6951" b="24800"/>
          <a:stretch/>
        </p:blipFill>
        <p:spPr>
          <a:xfrm>
            <a:off x="683568" y="3212976"/>
            <a:ext cx="7776864" cy="31683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86617F2-D48B-4C4E-9066-6D45721389C3}"/>
              </a:ext>
            </a:extLst>
          </p:cNvPr>
          <p:cNvSpPr txBox="1"/>
          <p:nvPr/>
        </p:nvSpPr>
        <p:spPr>
          <a:xfrm>
            <a:off x="467544" y="32975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000" b="1" dirty="0">
                <a:solidFill>
                  <a:srgbClr val="7030A0"/>
                </a:solidFill>
                <a:cs typeface="Arial" panose="020B0604020202020204" pitchFamily="34" charset="0"/>
              </a:rPr>
              <a:t>4. Sekundární protilátkové deficience</a:t>
            </a:r>
            <a:endParaRPr lang="cs-CZ" sz="2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66BFA3E-CAD2-4036-ABF4-638FD8A0A698}"/>
              </a:ext>
            </a:extLst>
          </p:cNvPr>
          <p:cNvSpPr txBox="1"/>
          <p:nvPr/>
        </p:nvSpPr>
        <p:spPr>
          <a:xfrm>
            <a:off x="323528" y="1001924"/>
            <a:ext cx="84969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Snížení produkce </a:t>
            </a:r>
            <a:r>
              <a:rPr lang="cs-CZ" altLang="cs-CZ" sz="2000" dirty="0" err="1">
                <a:cs typeface="Arial" panose="020B0604020202020204" pitchFamily="34" charset="0"/>
              </a:rPr>
              <a:t>Ig</a:t>
            </a:r>
            <a:endParaRPr lang="cs-CZ" altLang="cs-CZ" sz="20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lymfomy, </a:t>
            </a:r>
            <a:r>
              <a:rPr lang="cs-CZ" altLang="cs-CZ" sz="2000" dirty="0" err="1">
                <a:cs typeface="Arial" panose="020B0604020202020204" pitchFamily="34" charset="0"/>
              </a:rPr>
              <a:t>plazmocytomy</a:t>
            </a:r>
            <a:r>
              <a:rPr lang="cs-CZ" altLang="cs-CZ" sz="2000" dirty="0">
                <a:cs typeface="Arial" panose="020B0604020202020204" pitchFamily="34" charset="0"/>
              </a:rPr>
              <a:t>, chronické lymfatické leukémie, léky a jejich metabolity</a:t>
            </a:r>
          </a:p>
          <a:p>
            <a:pPr>
              <a:defRPr/>
            </a:pPr>
            <a:endParaRPr lang="cs-CZ" altLang="cs-CZ" sz="2000" dirty="0"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Ztráty </a:t>
            </a:r>
            <a:r>
              <a:rPr lang="cs-CZ" altLang="cs-CZ" sz="2000" dirty="0" err="1">
                <a:cs typeface="Arial" panose="020B0604020202020204" pitchFamily="34" charset="0"/>
              </a:rPr>
              <a:t>Ig</a:t>
            </a:r>
            <a:r>
              <a:rPr lang="cs-CZ" altLang="cs-CZ" sz="2000" dirty="0">
                <a:cs typeface="Arial" panose="020B0604020202020204" pitchFamily="34" charset="0"/>
              </a:rPr>
              <a:t> z plazmy</a:t>
            </a:r>
          </a:p>
          <a:p>
            <a:pPr eaLnBrk="1" hangingPunct="1"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postižení ledvin, ztráty proteinů trávicím traktem, popáleniny, krvácení</a:t>
            </a:r>
          </a:p>
          <a:p>
            <a:pPr eaLnBrk="1" hangingPunct="1">
              <a:defRPr/>
            </a:pPr>
            <a:endParaRPr lang="cs-CZ" altLang="cs-CZ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930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1209</Words>
  <Application>Microsoft Macintosh PowerPoint</Application>
  <PresentationFormat>Předvádění na obrazovce (4:3)</PresentationFormat>
  <Paragraphs>187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 2. Poruchy počtu a funkce periferních leukocytů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5. Sekundární imunodeficity v důsledku malnutrice a hypovitaminóz </vt:lpstr>
      <vt:lpstr>Vitamín D</vt:lpstr>
      <vt:lpstr>Prezentace aplikace PowerPoint</vt:lpstr>
      <vt:lpstr>Prezentace aplikace PowerPoint</vt:lpstr>
      <vt:lpstr>6. Sekundární imunodeficity v důsledku úrazů a operací - riziko sepse</vt:lpstr>
      <vt:lpstr>Prezentace aplikace PowerPoint</vt:lpstr>
    </vt:vector>
  </TitlesOfParts>
  <Company>UEB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Sekundární imunodeficity</dc:title>
  <dc:creator>Dušková</dc:creator>
  <cp:lastModifiedBy>Monika Dušková</cp:lastModifiedBy>
  <cp:revision>68</cp:revision>
  <dcterms:created xsi:type="dcterms:W3CDTF">2016-03-07T07:04:41Z</dcterms:created>
  <dcterms:modified xsi:type="dcterms:W3CDTF">2024-03-13T19:31:31Z</dcterms:modified>
</cp:coreProperties>
</file>