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63" r:id="rId2"/>
  </p:sldMasterIdLst>
  <p:notesMasterIdLst>
    <p:notesMasterId r:id="rId101"/>
  </p:notesMasterIdLst>
  <p:handoutMasterIdLst>
    <p:handoutMasterId r:id="rId102"/>
  </p:handoutMasterIdLst>
  <p:sldIdLst>
    <p:sldId id="481" r:id="rId3"/>
    <p:sldId id="430" r:id="rId4"/>
    <p:sldId id="347" r:id="rId5"/>
    <p:sldId id="398" r:id="rId6"/>
    <p:sldId id="431" r:id="rId7"/>
    <p:sldId id="346" r:id="rId8"/>
    <p:sldId id="420" r:id="rId9"/>
    <p:sldId id="421" r:id="rId10"/>
    <p:sldId id="527" r:id="rId11"/>
    <p:sldId id="526" r:id="rId12"/>
    <p:sldId id="348" r:id="rId13"/>
    <p:sldId id="434" r:id="rId14"/>
    <p:sldId id="435" r:id="rId15"/>
    <p:sldId id="422" r:id="rId16"/>
    <p:sldId id="443" r:id="rId17"/>
    <p:sldId id="400" r:id="rId18"/>
    <p:sldId id="402" r:id="rId19"/>
    <p:sldId id="403" r:id="rId20"/>
    <p:sldId id="404" r:id="rId21"/>
    <p:sldId id="405" r:id="rId22"/>
    <p:sldId id="407" r:id="rId23"/>
    <p:sldId id="408" r:id="rId24"/>
    <p:sldId id="409" r:id="rId25"/>
    <p:sldId id="411" r:id="rId26"/>
    <p:sldId id="412" r:id="rId27"/>
    <p:sldId id="413" r:id="rId28"/>
    <p:sldId id="445" r:id="rId29"/>
    <p:sldId id="415" r:id="rId30"/>
    <p:sldId id="502" r:id="rId31"/>
    <p:sldId id="503" r:id="rId32"/>
    <p:sldId id="483" r:id="rId33"/>
    <p:sldId id="437" r:id="rId34"/>
    <p:sldId id="438" r:id="rId35"/>
    <p:sldId id="439" r:id="rId36"/>
    <p:sldId id="528" r:id="rId37"/>
    <p:sldId id="522" r:id="rId38"/>
    <p:sldId id="442" r:id="rId39"/>
    <p:sldId id="521" r:id="rId40"/>
    <p:sldId id="446" r:id="rId41"/>
    <p:sldId id="447" r:id="rId42"/>
    <p:sldId id="449" r:id="rId43"/>
    <p:sldId id="482" r:id="rId44"/>
    <p:sldId id="448" r:id="rId45"/>
    <p:sldId id="397" r:id="rId46"/>
    <p:sldId id="441" r:id="rId47"/>
    <p:sldId id="436" r:id="rId48"/>
    <p:sldId id="485" r:id="rId49"/>
    <p:sldId id="511" r:id="rId50"/>
    <p:sldId id="516" r:id="rId51"/>
    <p:sldId id="486" r:id="rId52"/>
    <p:sldId id="487" r:id="rId53"/>
    <p:sldId id="517" r:id="rId54"/>
    <p:sldId id="451" r:id="rId55"/>
    <p:sldId id="484" r:id="rId56"/>
    <p:sldId id="505" r:id="rId57"/>
    <p:sldId id="514" r:id="rId58"/>
    <p:sldId id="515" r:id="rId59"/>
    <p:sldId id="453" r:id="rId60"/>
    <p:sldId id="489" r:id="rId61"/>
    <p:sldId id="490" r:id="rId62"/>
    <p:sldId id="491" r:id="rId63"/>
    <p:sldId id="518" r:id="rId64"/>
    <p:sldId id="454" r:id="rId65"/>
    <p:sldId id="507" r:id="rId66"/>
    <p:sldId id="519" r:id="rId67"/>
    <p:sldId id="510" r:id="rId68"/>
    <p:sldId id="504" r:id="rId69"/>
    <p:sldId id="357" r:id="rId70"/>
    <p:sldId id="358" r:id="rId71"/>
    <p:sldId id="359" r:id="rId72"/>
    <p:sldId id="360" r:id="rId73"/>
    <p:sldId id="391" r:id="rId74"/>
    <p:sldId id="523" r:id="rId75"/>
    <p:sldId id="361" r:id="rId76"/>
    <p:sldId id="524" r:id="rId77"/>
    <p:sldId id="525" r:id="rId78"/>
    <p:sldId id="459" r:id="rId79"/>
    <p:sldId id="461" r:id="rId80"/>
    <p:sldId id="462" r:id="rId81"/>
    <p:sldId id="463" r:id="rId82"/>
    <p:sldId id="464" r:id="rId83"/>
    <p:sldId id="362" r:id="rId84"/>
    <p:sldId id="467" r:id="rId85"/>
    <p:sldId id="469" r:id="rId86"/>
    <p:sldId id="465" r:id="rId87"/>
    <p:sldId id="512" r:id="rId88"/>
    <p:sldId id="488" r:id="rId89"/>
    <p:sldId id="470" r:id="rId90"/>
    <p:sldId id="493" r:id="rId91"/>
    <p:sldId id="494" r:id="rId92"/>
    <p:sldId id="495" r:id="rId93"/>
    <p:sldId id="496" r:id="rId94"/>
    <p:sldId id="529" r:id="rId95"/>
    <p:sldId id="497" r:id="rId96"/>
    <p:sldId id="498" r:id="rId97"/>
    <p:sldId id="499" r:id="rId98"/>
    <p:sldId id="500" r:id="rId99"/>
    <p:sldId id="501" r:id="rId10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4" autoAdjust="0"/>
    <p:restoredTop sz="94643" autoAdjust="0"/>
  </p:normalViewPr>
  <p:slideViewPr>
    <p:cSldViewPr>
      <p:cViewPr varScale="1">
        <p:scale>
          <a:sx n="78" d="100"/>
          <a:sy n="78" d="100"/>
        </p:scale>
        <p:origin x="113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5F05238-E510-45E6-814B-1694217E89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8A62634-36EB-438D-9881-3EECBA558F2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3DA7DED5-0631-432C-B0E5-6DC20A84996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928C53AC-D28E-428F-BAB5-9472D9417A5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BCB8DA0-92B8-4AFD-BA38-FB53F35E196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79C6D7B-95BF-4C3C-9C00-F2037523E9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8FFE948-5DC2-4ED3-AD82-7FC47125879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02709AC-FEF7-4AF6-86DA-2449BAE4B758}" type="datetimeFigureOut">
              <a:rPr lang="cs-CZ"/>
              <a:pPr>
                <a:defRPr/>
              </a:pPr>
              <a:t>28.03.2024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367E8C5E-6A60-4C6B-9BA7-61DBFBC11C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DBFC0673-D08E-4F9D-B0B2-A586BFC12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8C38F4-41E7-4AE6-9FEA-B39F999A8A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694554-BE44-4236-B6E7-101BFDC13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5F59F6D-C4F6-485E-8918-B7AA4D12428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4AE55F7E-AFFA-6532-D138-11D7FED1B3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38F55F60-B42E-D473-2F37-B612652A6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172" name="Zástupný symbol pro číslo snímku 3">
            <a:extLst>
              <a:ext uri="{FF2B5EF4-FFF2-40B4-BE49-F238E27FC236}">
                <a16:creationId xmlns:a16="http://schemas.microsoft.com/office/drawing/2014/main" id="{412434D1-1A96-DAC5-9E08-FC2E32A34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12129D-A87F-4232-89CB-3AA0AEFBE127}" type="slidenum">
              <a:rPr lang="cs-CZ" altLang="cs-CZ" sz="1200"/>
              <a:pPr/>
              <a:t>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>
            <a:extLst>
              <a:ext uri="{FF2B5EF4-FFF2-40B4-BE49-F238E27FC236}">
                <a16:creationId xmlns:a16="http://schemas.microsoft.com/office/drawing/2014/main" id="{0E10AEBD-585E-7CD1-8834-0763BB3B9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74D9AEBE-56AE-47EE-BD48-CA6242FDF126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54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71683" name="Rectangle 1">
            <a:extLst>
              <a:ext uri="{FF2B5EF4-FFF2-40B4-BE49-F238E27FC236}">
                <a16:creationId xmlns:a16="http://schemas.microsoft.com/office/drawing/2014/main" id="{711BD7AC-9866-0C3C-DDE6-B67CE52AA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68B6815A-8EAC-9965-A280-8D2CFE187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>
            <a:extLst>
              <a:ext uri="{FF2B5EF4-FFF2-40B4-BE49-F238E27FC236}">
                <a16:creationId xmlns:a16="http://schemas.microsoft.com/office/drawing/2014/main" id="{251F6987-B4A3-A4DE-ECEA-4FDDAA09D9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49FC4606-BEBE-4385-9ACE-F59EB25C64E0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55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73731" name="Rectangle 1">
            <a:extLst>
              <a:ext uri="{FF2B5EF4-FFF2-40B4-BE49-F238E27FC236}">
                <a16:creationId xmlns:a16="http://schemas.microsoft.com/office/drawing/2014/main" id="{2E8EDF66-7BA4-AC78-F9AB-72B7243930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5043E1DF-A350-17C2-BBBD-15F065334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>
            <a:extLst>
              <a:ext uri="{FF2B5EF4-FFF2-40B4-BE49-F238E27FC236}">
                <a16:creationId xmlns:a16="http://schemas.microsoft.com/office/drawing/2014/main" id="{71830F49-C409-F9A2-6AB7-A33DEEF343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F7AB6812-C3D2-4C93-9623-322D1BC9AB2F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58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77827" name="Rectangle 1">
            <a:extLst>
              <a:ext uri="{FF2B5EF4-FFF2-40B4-BE49-F238E27FC236}">
                <a16:creationId xmlns:a16="http://schemas.microsoft.com/office/drawing/2014/main" id="{0A649072-67A4-714F-F10E-977A809F2B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7510E4E8-5D18-D87B-93FC-710A882ED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>
            <a:extLst>
              <a:ext uri="{FF2B5EF4-FFF2-40B4-BE49-F238E27FC236}">
                <a16:creationId xmlns:a16="http://schemas.microsoft.com/office/drawing/2014/main" id="{189E1477-240D-BDBF-4B5A-BB1AE07F81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3F5B7A78-4D4B-4119-84E0-46A1AEEC7B9A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63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CC95155E-72B9-A620-C9B8-F63E69540B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4EC927AE-9700-11B1-6F66-B601E2F5E9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>
            <a:extLst>
              <a:ext uri="{FF2B5EF4-FFF2-40B4-BE49-F238E27FC236}">
                <a16:creationId xmlns:a16="http://schemas.microsoft.com/office/drawing/2014/main" id="{8B19BE99-CEC1-C437-46BE-165805A37B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F0337777-DCC0-4494-A8E8-D3F3793B4B98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77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01379" name="Rectangle 1">
            <a:extLst>
              <a:ext uri="{FF2B5EF4-FFF2-40B4-BE49-F238E27FC236}">
                <a16:creationId xmlns:a16="http://schemas.microsoft.com/office/drawing/2014/main" id="{3C0E257B-B804-9D5B-6DFC-BF091646A8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C3F73D57-0BDC-203C-975B-60D5049FB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>
            <a:extLst>
              <a:ext uri="{FF2B5EF4-FFF2-40B4-BE49-F238E27FC236}">
                <a16:creationId xmlns:a16="http://schemas.microsoft.com/office/drawing/2014/main" id="{ABBB2CEE-C0C6-8787-C7B5-E849C5407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578D1F28-F0D6-437A-9BC6-F3D079F1F3A0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78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03427" name="Rectangle 1">
            <a:extLst>
              <a:ext uri="{FF2B5EF4-FFF2-40B4-BE49-F238E27FC236}">
                <a16:creationId xmlns:a16="http://schemas.microsoft.com/office/drawing/2014/main" id="{5678CC39-F443-AA86-8970-D099FFB42E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1C175CD6-6653-A30D-7359-13D4640A2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>
            <a:extLst>
              <a:ext uri="{FF2B5EF4-FFF2-40B4-BE49-F238E27FC236}">
                <a16:creationId xmlns:a16="http://schemas.microsoft.com/office/drawing/2014/main" id="{32053F70-D886-A1E5-9D77-1543FD348E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FFC2EB00-DAB0-4C77-8AE6-B264D1D0F8DF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79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05475" name="Rectangle 1">
            <a:extLst>
              <a:ext uri="{FF2B5EF4-FFF2-40B4-BE49-F238E27FC236}">
                <a16:creationId xmlns:a16="http://schemas.microsoft.com/office/drawing/2014/main" id="{DC795052-6A4B-B7DB-EF40-7C2EE15D2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2">
            <a:extLst>
              <a:ext uri="{FF2B5EF4-FFF2-40B4-BE49-F238E27FC236}">
                <a16:creationId xmlns:a16="http://schemas.microsoft.com/office/drawing/2014/main" id="{A8A9E7E8-74BC-3A9B-68A1-D0E7CB26B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6">
            <a:extLst>
              <a:ext uri="{FF2B5EF4-FFF2-40B4-BE49-F238E27FC236}">
                <a16:creationId xmlns:a16="http://schemas.microsoft.com/office/drawing/2014/main" id="{47AEFB17-28A1-AA88-E0BA-72968396B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C32BE05F-F7A4-4389-8FC7-86F861C3E731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80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07523" name="Rectangle 1">
            <a:extLst>
              <a:ext uri="{FF2B5EF4-FFF2-40B4-BE49-F238E27FC236}">
                <a16:creationId xmlns:a16="http://schemas.microsoft.com/office/drawing/2014/main" id="{E4881311-B5A6-160C-BCC6-99B80B18A9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4" name="Rectangle 2">
            <a:extLst>
              <a:ext uri="{FF2B5EF4-FFF2-40B4-BE49-F238E27FC236}">
                <a16:creationId xmlns:a16="http://schemas.microsoft.com/office/drawing/2014/main" id="{29D05476-DD09-457C-F7E5-828777463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>
            <a:extLst>
              <a:ext uri="{FF2B5EF4-FFF2-40B4-BE49-F238E27FC236}">
                <a16:creationId xmlns:a16="http://schemas.microsoft.com/office/drawing/2014/main" id="{4169E63D-CEDA-C5C3-3EB6-9A6F558064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9E6DCE4F-4FB5-42B8-82DF-8E21B5ADA0B6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81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09571" name="Rectangle 1">
            <a:extLst>
              <a:ext uri="{FF2B5EF4-FFF2-40B4-BE49-F238E27FC236}">
                <a16:creationId xmlns:a16="http://schemas.microsoft.com/office/drawing/2014/main" id="{0E15BF38-0083-6281-8FA6-5A0173E47B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2">
            <a:extLst>
              <a:ext uri="{FF2B5EF4-FFF2-40B4-BE49-F238E27FC236}">
                <a16:creationId xmlns:a16="http://schemas.microsoft.com/office/drawing/2014/main" id="{C0A2D45F-FA9B-D068-1DD7-E7AD643E6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>
            <a:extLst>
              <a:ext uri="{FF2B5EF4-FFF2-40B4-BE49-F238E27FC236}">
                <a16:creationId xmlns:a16="http://schemas.microsoft.com/office/drawing/2014/main" id="{50AC24A6-53A2-454E-1C15-E9E5DEDB61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FAA808FC-5D70-4C2C-83E7-86E8D97539C5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83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12643" name="Rectangle 1">
            <a:extLst>
              <a:ext uri="{FF2B5EF4-FFF2-40B4-BE49-F238E27FC236}">
                <a16:creationId xmlns:a16="http://schemas.microsoft.com/office/drawing/2014/main" id="{0E92FCB6-3DCA-9F41-96C4-3ED95D82E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AD5EEDB1-9CE3-0976-668E-B8C0729DF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>
            <a:extLst>
              <a:ext uri="{FF2B5EF4-FFF2-40B4-BE49-F238E27FC236}">
                <a16:creationId xmlns:a16="http://schemas.microsoft.com/office/drawing/2014/main" id="{65E24B98-DC7E-5F29-ECB3-84819709B0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Zástupný symbol pro poznámky 2">
            <a:extLst>
              <a:ext uri="{FF2B5EF4-FFF2-40B4-BE49-F238E27FC236}">
                <a16:creationId xmlns:a16="http://schemas.microsoft.com/office/drawing/2014/main" id="{26074EA3-5290-78A0-D9D2-7BC5B824A0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9220" name="Zástupný symbol pro číslo snímku 3">
            <a:extLst>
              <a:ext uri="{FF2B5EF4-FFF2-40B4-BE49-F238E27FC236}">
                <a16:creationId xmlns:a16="http://schemas.microsoft.com/office/drawing/2014/main" id="{08987CAA-E828-AF2B-0590-E84A9C401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EC23CC-DEE2-4D2E-B18F-3BC0A34217A9}" type="slidenum">
              <a:rPr lang="cs-CZ" altLang="cs-CZ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>
            <a:extLst>
              <a:ext uri="{FF2B5EF4-FFF2-40B4-BE49-F238E27FC236}">
                <a16:creationId xmlns:a16="http://schemas.microsoft.com/office/drawing/2014/main" id="{C71A2D8C-CA3E-99EE-0E0F-2A1E83A91B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EB657FA1-BBB0-46D7-8441-945F3B82E943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85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BF4C95CF-1B9C-81DB-EA5B-9B26183A4A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6" name="Rectangle 2">
            <a:extLst>
              <a:ext uri="{FF2B5EF4-FFF2-40B4-BE49-F238E27FC236}">
                <a16:creationId xmlns:a16="http://schemas.microsoft.com/office/drawing/2014/main" id="{7412DB4C-AA68-DA44-A540-7E264695C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>
            <a:extLst>
              <a:ext uri="{FF2B5EF4-FFF2-40B4-BE49-F238E27FC236}">
                <a16:creationId xmlns:a16="http://schemas.microsoft.com/office/drawing/2014/main" id="{34896BBA-AE5D-6980-98E0-844C36AB7E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6655C244-94CA-4EA3-84C9-187180292638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88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19811" name="Rectangle 1">
            <a:extLst>
              <a:ext uri="{FF2B5EF4-FFF2-40B4-BE49-F238E27FC236}">
                <a16:creationId xmlns:a16="http://schemas.microsoft.com/office/drawing/2014/main" id="{AFAB24C7-8381-7F92-B5D4-3223FC8736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2">
            <a:extLst>
              <a:ext uri="{FF2B5EF4-FFF2-40B4-BE49-F238E27FC236}">
                <a16:creationId xmlns:a16="http://schemas.microsoft.com/office/drawing/2014/main" id="{F62250CE-32C6-0843-92EE-85CDA6C2F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5177BE79-40C9-E42A-8444-C48AF50C13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6BF5CE0-3C9E-2C3E-985B-01FEB234F6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5EC58941-82E0-22AF-AAF6-7AF78EF454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E93D0E-9B12-4FA9-9A9C-D27F2E922B4D}" type="slidenum">
              <a:rPr lang="en-US" altLang="cs-CZ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cs-CZ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73754A00-B637-77F8-835F-4B49D37028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76F3784C-5190-49A3-A6E7-6BA408033C02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15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B70FF99A-94CD-FA04-59FC-070C5E53D6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CC47F2FD-BEA5-E35F-7B9E-6B7D463045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59F6D-C4F6-485E-8918-B7AA4D12428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177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>
            <a:extLst>
              <a:ext uri="{FF2B5EF4-FFF2-40B4-BE49-F238E27FC236}">
                <a16:creationId xmlns:a16="http://schemas.microsoft.com/office/drawing/2014/main" id="{5C61668F-438C-1BCB-932E-4E2341E054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FADF4AB0-317C-494D-8BA5-E21D9BB9A099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50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63491" name="Rectangle 1">
            <a:extLst>
              <a:ext uri="{FF2B5EF4-FFF2-40B4-BE49-F238E27FC236}">
                <a16:creationId xmlns:a16="http://schemas.microsoft.com/office/drawing/2014/main" id="{89D840D7-A171-679D-5C3C-44D84D3BB4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BC64B28A-0C9D-DD41-FFD5-11C3996C4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>
            <a:extLst>
              <a:ext uri="{FF2B5EF4-FFF2-40B4-BE49-F238E27FC236}">
                <a16:creationId xmlns:a16="http://schemas.microsoft.com/office/drawing/2014/main" id="{A5FDF9BC-34BB-0A0A-6CBD-802CD9F05D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AE3D46A0-33E6-429A-9C61-CC87A3B4628E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51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65539" name="Rectangle 1">
            <a:extLst>
              <a:ext uri="{FF2B5EF4-FFF2-40B4-BE49-F238E27FC236}">
                <a16:creationId xmlns:a16="http://schemas.microsoft.com/office/drawing/2014/main" id="{5EC682BF-1384-6095-62B4-63AE5B9503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8A5E0ADA-F457-8F95-9E4F-2BD55EB815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>
            <a:extLst>
              <a:ext uri="{FF2B5EF4-FFF2-40B4-BE49-F238E27FC236}">
                <a16:creationId xmlns:a16="http://schemas.microsoft.com/office/drawing/2014/main" id="{FE1942B0-8725-D4AF-5D54-FB8F08BA43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D1879154-E215-45DA-9355-6BAAFD1D7498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52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67587" name="Rectangle 1">
            <a:extLst>
              <a:ext uri="{FF2B5EF4-FFF2-40B4-BE49-F238E27FC236}">
                <a16:creationId xmlns:a16="http://schemas.microsoft.com/office/drawing/2014/main" id="{1F86946B-867E-7C05-7B6B-21A7620125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6E41659C-2261-CED2-0D22-F11C53751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>
            <a:extLst>
              <a:ext uri="{FF2B5EF4-FFF2-40B4-BE49-F238E27FC236}">
                <a16:creationId xmlns:a16="http://schemas.microsoft.com/office/drawing/2014/main" id="{59A82D4C-AC5E-77BC-4DA2-B679E258AD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0C98CA97-A583-4109-8011-841904616B49}" type="slidenum"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53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69635" name="Rectangle 1">
            <a:extLst>
              <a:ext uri="{FF2B5EF4-FFF2-40B4-BE49-F238E27FC236}">
                <a16:creationId xmlns:a16="http://schemas.microsoft.com/office/drawing/2014/main" id="{F66F34EC-5EE1-7031-4FDD-C95EAB73B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2F516F78-5346-3CFB-4A9F-CB54D83EC8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D470BD-BC2C-3C0F-2B41-2AFE55B41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5C4808-CCBA-155C-086E-109F77B2AA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228FA2-D6AE-55E8-F42C-DB12F36E4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7E807-2EB5-4DE4-A8F4-B1CBDCE3CD4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74835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932132-DE1F-F742-6393-A7628730F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E1EDE3-D46B-B4D3-3FD0-FF50CBFB9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312FEE-2883-3E5D-03B0-CB8579D96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16FF0-4AD1-4A23-977D-5FF716CD712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1330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57FDC0-3170-C432-3DBB-F99F92F43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D667B7-5EDA-FC4B-7AF3-95424B7C6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104BD8-BBB9-1681-4D7F-180C7E3788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F690A-1785-483A-8DAE-5CA5EA7C080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99987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0A935A-6147-C6A2-9C9B-1AFCF839C5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FEE940-B6F3-296A-2CD4-C6F64071A0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B1B524-17A1-75D0-0770-1D42594F05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EEB80-2FE3-4F8B-A74D-BD27AEFE05A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98910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81519A-CE8D-7F50-076D-A67A8AFC8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53D92-58BB-B22A-DE63-8223A83D9A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A99CD-41D2-554D-9F79-BA3953027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5492AF-E379-43C4-B151-7B2AD0EC6D5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96284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A382647-EED1-DAA2-E711-60E46E7E95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D3C898C-8DB0-9806-8B04-4162F1B70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C7A6E6B-E066-DF56-2475-FD667A3A71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0FF99-DCF7-4113-B6D2-A5EEC7C878C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94463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9BCBAB7-711C-2E5B-8A3B-A3E827E931C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1E62C0-B492-352D-1BCE-62062AB128D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A972FF-A98C-2257-F406-91AD537E3AC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7DA8244-FDBC-450C-B138-092902E2559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37761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EF57-E58E-49D1-A807-14D095AC7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2B808-8439-40A5-8BC2-32F0545F8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22419-D461-9BED-0193-693FB7EB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3E074-513F-46E5-9DAC-41F03CA5B104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EF3AA-D65E-A90C-22ED-DCAF24B26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0BFA9-66D8-04B1-F2E2-A1582F8D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0FD2B-E5B3-495D-9409-B701413F9011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4048469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36E9E-0DCD-4A5F-9FD0-E00CAD5F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040A0-EF6E-4B28-A3EC-562795FA8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AB5B7-61AD-D7A0-C271-E1F01B9B4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20E0-54A3-42FF-B883-1BC420B0D0C4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E38C8-BBD3-3098-F29C-B6FD79B9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E5915-32AA-1EFF-FD80-75F5FC6C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64F84-157D-4973-BD72-03E7E051BD72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3073838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9762-3616-4165-8900-E8E7B7C2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F8D6F-777F-4BC9-9469-0F1AD86E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12B71-D7E4-9A57-AC27-06DBAA782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44F78-BA80-4512-A385-0F3DD90929B2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64947-BF20-7317-2E65-A71D0C19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F5D0A-FBBC-3746-DE72-CBF4BCBE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99C42-445D-4F6B-B99C-E2F40E286DAE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379515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3B48F-2E74-4CF5-8A47-A5A64792F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1FC17-AA29-4481-BB49-3FF7DED76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30D54-A2F0-4832-BFA2-ADB0441A9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AE77D3-44A3-FAF0-8B18-C7F8BB2E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20FFD-2F3E-4F19-8767-C28A05234589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BFE30F-01E4-0D80-EAFA-4A113E63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8371E5-EE14-6FF2-6135-8EED70AD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4F1E5-E3B4-4526-BC8D-493286E26883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421929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12F763-AF33-96CB-6964-4E7BCB3FD2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4D1867-682E-0CFB-6AC0-0C9842E19B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848636-5A8C-72BF-A091-0C21104502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0CEA5-3555-4B8D-B7B0-D82B68F6426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29122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93F3-243D-49FF-A525-8D9328386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50E99-EF6E-4935-8193-33FA11AB4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2A71B-A577-41DC-9E4E-A8423C048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8E9C2F-EB28-41CB-91EA-5278FE45AD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6FFC8-F1C0-4C15-B0BA-866A8ECA5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C3B9C7F-0CD1-A756-A0A7-64A6F72D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30506-AA65-45EF-BD98-284308A0AC35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05EE493-0320-5377-0ADF-E34A2E59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27B461-2FF7-959A-AACB-18E951A6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03B5D-36B4-4DF3-A572-34F816A5BD75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2983005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54536-518B-412E-AEA4-245BF6BBE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720B85D-2EC9-56EE-A4C2-85EC5B327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DDE80-D672-4AC9-A77C-D9B3DBD1EA21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97102F-CD03-C8A6-860B-A98621AB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4C371E-A4EF-2FEA-674A-71D280AB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470D0-3D4B-4BFD-A869-E1E8690D3FDE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1171412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E70EC91-36E2-4696-00D3-C131FC6D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C0D4E-FCA7-424D-915A-CAC721DF7545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DD0FDB2-038E-38B8-4758-4F4C0A9ED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512F9E-D7F1-A728-16DB-7F92A64B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E4A33-5DD1-4172-B9F9-C83E352C963F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1526374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6A38-349A-4604-9D40-AC5A4099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10948-7265-458D-83F3-F46031999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91C76-5E46-47A8-8043-49D18A207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40B6A0-9557-9461-4A4D-B53714D53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7441C-85E9-4408-BAB7-1030A5A3B889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09A2CB-C147-47FF-EFA6-4E597CAC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6C2377-5A14-0E91-9B08-661CEAD81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33066-975C-464C-9593-60A7ED77BD5F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2206012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F3E2-DEFD-43AA-94C3-A4E1972E8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3C5098-0C26-485C-B6A7-786A982FE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7485C-9DF8-497D-A0FB-086C39FE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FAC01F-C0F6-1816-F12A-708A6B51B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3A11E-9E44-43F5-B065-059B34AD753B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620E11-4046-17C3-12A7-564FB003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9AE0A6-FF2A-E614-DC0C-FE9086AB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0425E-32ED-41BE-820D-C9DCBC9B1B06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2668047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6ECDF-28E6-4874-A2C6-E953D144D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C782BD-EC5C-43FF-92F7-779B7E15B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55527-086A-3963-7585-73D81B771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032C1-7C2F-4BE3-9FAA-9425FF161A80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0FE58-DD96-B1DC-6D86-9D75FD0D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6AFAA-381B-E9DE-37A5-DBE61273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3B8F1-9A9F-4596-98C2-B81265D9D74D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2588670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534E52-2D8B-44CC-BD21-D2F502C6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85964-02E8-4683-8DD4-B032E32E8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4775A-62CE-D67A-235E-1137E8419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0B58F-60E3-4E66-A54F-9495A9815998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3310A-F648-84EA-10C6-6F6D34971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3D14-DF66-569B-1D66-0706CB45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51B58-44CB-445B-8368-3EC1929A539A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353391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A07C31-0863-01C9-4056-1AD98DA459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E1F9E7-2C2A-A756-DCCF-3733AD3FDC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7EFF75-6C90-890E-444E-9279977BCF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AFD6E-CD1E-4BE5-9FA7-6A00CD91C54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7688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379C27-4EA2-3D46-079B-9525A426C3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99027-E4F6-AC3E-F8FE-69D5709AA0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B4DC83-A15F-27C2-A841-480CAE7693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39FE4-215C-4071-9985-4508DDAF6FA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1217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C56D079-7926-1F10-1986-EED425F7EE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496E156-51DE-95D4-6DAD-0604DBCAEC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D86F849-33B7-F34B-CA7C-EC5AF4DB5F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C979B-A18E-4000-B915-A7A370754DB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5398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0689E6-5128-FDA5-B09B-E10AE8D2E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F09F48-3DE8-70D7-AA78-EFA50B78BE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9941B2-47AD-2479-9FF6-2B3940996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40A04-210B-4AF1-B9EB-EB844AE8897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36775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20B5C1-9C50-D501-F6C6-B8A99795DD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537C15D-D1C2-5439-27F2-0A24AF020C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52DCA4-A5A8-A735-C8A2-DF4A3D05A6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419BC1-DB3A-48B9-B1FE-6AA08400E74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1767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A90722-7A4E-A60E-52A3-BBC8435EFC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2718E2-DA6B-A5B4-62EF-44BC1947D9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C9C7EC-D955-5901-C5C7-D65690D2E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EDD5C5-6656-4600-905D-7F9EAAA5242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196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3EC23-8BC6-EC2B-895B-0CA29F6DD1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312C1-F41D-28A0-C8DF-2AEB11B076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295F6-5A17-DDA8-7AC6-A0043023D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CBAD09-800F-4436-93B8-2BEE718FA34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1464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A88DCA3-F135-A5FE-1F6B-5E74A13C1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Cliquez pour modifier le style du titre du masque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C478165-8741-848D-D9EB-B8701D6BB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Cliquez pour modifier les styles du texte du masque</a:t>
            </a:r>
          </a:p>
          <a:p>
            <a:pPr lvl="1"/>
            <a:r>
              <a:rPr lang="en-GB" altLang="cs-CZ"/>
              <a:t>Deuxième niveau</a:t>
            </a:r>
          </a:p>
          <a:p>
            <a:pPr lvl="2"/>
            <a:r>
              <a:rPr lang="en-GB" altLang="cs-CZ"/>
              <a:t>Troisième niveau</a:t>
            </a:r>
          </a:p>
          <a:p>
            <a:pPr lvl="3"/>
            <a:r>
              <a:rPr lang="en-GB" altLang="cs-CZ"/>
              <a:t>Quatrième niveau</a:t>
            </a:r>
          </a:p>
          <a:p>
            <a:pPr lvl="4"/>
            <a:r>
              <a:rPr lang="en-GB" altLang="cs-CZ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4D2DEC4-D76C-4163-B6EB-AA30A25EFD4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90F9CE7-26E3-4CD4-99C2-66035F6281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6864A9D-2E6D-42D3-8F20-6D8372419E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78E6D82-1A0C-41E3-86CB-A9ED5D936CEE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  <p:sldLayoutId id="2147484241" r:id="rId12"/>
    <p:sldLayoutId id="2147484242" r:id="rId13"/>
    <p:sldLayoutId id="2147484243" r:id="rId14"/>
    <p:sldLayoutId id="214748425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F981DD0-A130-7EC2-7A9A-8FBF4CD1EA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title style</a:t>
            </a:r>
            <a:endParaRPr lang="de-DE" altLang="cs-CZ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2082A074-3854-F440-5A18-219A08E02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  <a:endParaRPr lang="de-DE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922E5-CF76-4FCE-A8E8-43125DE39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2C886B-DDC1-4E29-94FD-BD8D6069C6AE}" type="datetime1">
              <a:rPr lang="de-DE"/>
              <a:pPr>
                <a:defRPr/>
              </a:pPr>
              <a:t>28.03.2024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BDAAE-B2E6-4EA6-B8B8-7DC376FF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CD76F-4062-4E4E-9C61-E55BEA775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2413B093-3C60-4396-9C61-F0AD72591E29}" type="slidenum">
              <a:rPr lang="de-DE" altLang="cs-CZ"/>
              <a:pPr/>
              <a:t>‹#›</a:t>
            </a:fld>
            <a:endParaRPr lang="de-DE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nnotation_id=annotation_228575861&amp;feature=iv&amp;src_vid=womKfikWlxM&amp;v=fCd6B5HRaZ8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youtube.com/watch?v=v8p4ph2MAv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CGWZvHIi3i0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hyperlink" Target="http://images.google.cz/imgres?imgurl=http://www.sweb.cz/poutnik2/foto/ptaci/vrubozobi/kachna-divoka-1.jpg&amp;imgrefurl=http://www.sweb.cz/poutnik2/foto/ptaci/vrubozobi/kachna-divoka-1.html&amp;h=455&amp;w=720&amp;sz=70&amp;hl=cs&amp;start=1&amp;um=1&amp;usg=__SVdJCFB47r7R8igRKF0qyQirRDg=&amp;tbnid=kbAR6SMSZQbHTM:&amp;tbnh=88&amp;tbnw=140&amp;prev=/images%3Fq%3Dkachna%26ndsp%3D18%26um%3D1%26hl%3Dcs%26rlz%3D1T4ADBR_enCZ256CZ256%26sa%3DN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24556335-FCA4-4F50-976A-5E60EB9694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628775"/>
            <a:ext cx="7773987" cy="2520950"/>
          </a:xfrm>
        </p:spPr>
        <p:txBody>
          <a:bodyPr/>
          <a:lstStyle/>
          <a:p>
            <a:pPr eaLnBrk="1" hangingPunct="1">
              <a:defRPr/>
            </a:pPr>
            <a:br>
              <a:rPr lang="cs-CZ" altLang="cs-CZ" sz="4000" dirty="0">
                <a:latin typeface="Comic Sans MS" panose="030F0702030302020204" pitchFamily="66" charset="0"/>
              </a:rPr>
            </a:br>
            <a:r>
              <a:rPr lang="cs-CZ" altLang="cs-CZ" sz="4000" dirty="0" err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Next-generation</a:t>
            </a:r>
            <a:r>
              <a:rPr lang="cs-CZ" altLang="cs-CZ" sz="4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4000" dirty="0" err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sequencing</a:t>
            </a:r>
            <a:br>
              <a:rPr lang="cs-CZ" altLang="cs-CZ" sz="4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cs-CZ" altLang="cs-CZ" sz="4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4000" dirty="0" err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NGS</a:t>
            </a:r>
            <a:r>
              <a:rPr lang="cs-CZ" altLang="cs-CZ" sz="4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br>
              <a:rPr lang="cs-CZ" altLang="cs-CZ" sz="4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br>
              <a:rPr lang="cs-CZ" altLang="cs-CZ" sz="4000" dirty="0">
                <a:latin typeface="Comic Sans MS" panose="030F0702030302020204" pitchFamily="66" charset="0"/>
              </a:rPr>
            </a:br>
            <a:r>
              <a:rPr lang="cs-CZ" altLang="cs-CZ" sz="4000" b="1" dirty="0" err="1">
                <a:latin typeface="Comic Sans MS" panose="030F0702030302020204" pitchFamily="66" charset="0"/>
              </a:rPr>
              <a:t>High-throughput</a:t>
            </a:r>
            <a:r>
              <a:rPr lang="cs-CZ" altLang="cs-CZ" sz="4000" b="1" dirty="0">
                <a:latin typeface="Comic Sans MS" panose="030F0702030302020204" pitchFamily="66" charset="0"/>
              </a:rPr>
              <a:t> </a:t>
            </a:r>
            <a:r>
              <a:rPr lang="cs-CZ" altLang="cs-CZ" sz="4000" b="1" dirty="0" err="1">
                <a:latin typeface="Comic Sans MS" panose="030F0702030302020204" pitchFamily="66" charset="0"/>
              </a:rPr>
              <a:t>sequencing</a:t>
            </a:r>
            <a:br>
              <a:rPr lang="cs-CZ" altLang="cs-CZ" sz="4000" b="1" dirty="0">
                <a:latin typeface="Comic Sans MS" panose="030F0702030302020204" pitchFamily="66" charset="0"/>
              </a:rPr>
            </a:br>
            <a:r>
              <a:rPr lang="cs-CZ" altLang="cs-CZ" sz="4000" b="1" dirty="0">
                <a:latin typeface="Comic Sans MS" panose="030F0702030302020204" pitchFamily="66" charset="0"/>
              </a:rPr>
              <a:t>(</a:t>
            </a:r>
            <a:r>
              <a:rPr lang="cs-CZ" altLang="cs-CZ" sz="4000" b="1" dirty="0" err="1">
                <a:latin typeface="Comic Sans MS" panose="030F0702030302020204" pitchFamily="66" charset="0"/>
              </a:rPr>
              <a:t>HTS</a:t>
            </a:r>
            <a:r>
              <a:rPr lang="cs-CZ" altLang="cs-CZ" sz="4000" b="1" dirty="0">
                <a:latin typeface="Comic Sans MS" panose="030F0702030302020204" pitchFamily="66" charset="0"/>
              </a:rPr>
              <a:t>)</a:t>
            </a:r>
            <a:br>
              <a:rPr lang="cs-CZ" altLang="cs-CZ" sz="4000" b="1" dirty="0">
                <a:latin typeface="Comic Sans MS" panose="030F0702030302020204" pitchFamily="66" charset="0"/>
              </a:rPr>
            </a:br>
            <a:endParaRPr lang="cs-CZ" altLang="cs-CZ" sz="28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DCA6A0E-179C-789B-C747-D53088B24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4000" cy="385040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0B336C-D682-5242-97DD-14D0223C62DC}"/>
              </a:ext>
            </a:extLst>
          </p:cNvPr>
          <p:cNvSpPr txBox="1"/>
          <p:nvPr/>
        </p:nvSpPr>
        <p:spPr>
          <a:xfrm>
            <a:off x="611560" y="548680"/>
            <a:ext cx="3618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Lidský genom = 3 Gb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9038D5-45D0-3C34-E6E1-9688715BEE07}"/>
              </a:ext>
            </a:extLst>
          </p:cNvPr>
          <p:cNvSpPr txBox="1"/>
          <p:nvPr/>
        </p:nvSpPr>
        <p:spPr>
          <a:xfrm>
            <a:off x="4644008" y="1340768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cca 5000 lidských genomů/run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6AB2EBC-D272-ADC5-E243-91C695105AEF}"/>
              </a:ext>
            </a:extLst>
          </p:cNvPr>
          <p:cNvSpPr/>
          <p:nvPr/>
        </p:nvSpPr>
        <p:spPr bwMode="auto">
          <a:xfrm>
            <a:off x="7092280" y="2780928"/>
            <a:ext cx="936104" cy="6480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CBD4E6FE-FFE9-1873-81A5-BDEE64BA9665}"/>
              </a:ext>
            </a:extLst>
          </p:cNvPr>
          <p:cNvSpPr/>
          <p:nvPr/>
        </p:nvSpPr>
        <p:spPr bwMode="auto">
          <a:xfrm>
            <a:off x="7380312" y="1802433"/>
            <a:ext cx="360040" cy="792088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8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29A7F68-6D62-F1E5-883E-8CB95CF1C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>
                <a:latin typeface="Comic Sans MS" panose="030F0702030302020204" pitchFamily="66" charset="0"/>
              </a:rPr>
              <a:t>Historie „Next generation sequencing“ </a:t>
            </a:r>
            <a:endParaRPr lang="cs-CZ" altLang="cs-CZ" sz="1400">
              <a:latin typeface="Comic Sans MS" panose="030F0702030302020204" pitchFamily="66" charset="0"/>
            </a:endParaRP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E192EF59-04B2-9191-0239-8ADAFBE6C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41751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>
            <a:extLst>
              <a:ext uri="{FF2B5EF4-FFF2-40B4-BE49-F238E27FC236}">
                <a16:creationId xmlns:a16="http://schemas.microsoft.com/office/drawing/2014/main" id="{048F3150-493C-715F-4E91-6DFBE924E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844675"/>
            <a:ext cx="39608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454 pyrosequencing ... první komerčně dostupná NGS technologie od srpna 2007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2016 – ohlášené stažení z trhu (Roche)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0AADC0A1-7E57-D59C-4B91-F8D6472A6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257300"/>
          </a:xfrm>
        </p:spPr>
        <p:txBody>
          <a:bodyPr/>
          <a:lstStyle/>
          <a:p>
            <a:r>
              <a:rPr lang="cs-CZ" altLang="cs-CZ">
                <a:latin typeface="Comic Sans MS" panose="030F0702030302020204" pitchFamily="66" charset="0"/>
              </a:rPr>
              <a:t>Široké spektrum technologií</a:t>
            </a: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9CC840AC-C7A9-78A0-0390-B110E5A9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557338"/>
            <a:ext cx="789622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206D6D54-AF71-5531-3F14-1D745E2B1E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cs-CZ" altLang="cs-CZ">
                <a:latin typeface="Comic Sans MS" panose="030F0702030302020204" pitchFamily="66" charset="0"/>
              </a:rPr>
              <a:t>Ale jen některé přežijí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D1330CC5-1B04-A316-FDA4-159032CC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676400"/>
            <a:ext cx="787717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8154106A-4F2F-DD46-D571-EA64FEDF8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>
                <a:latin typeface="Comic Sans MS" panose="030F0702030302020204" pitchFamily="66" charset="0"/>
              </a:rPr>
              <a:t>Dnes dostupné</a:t>
            </a:r>
            <a:r>
              <a:rPr lang="en-US" altLang="cs-CZ" sz="3600" b="1">
                <a:latin typeface="Comic Sans MS" panose="030F0702030302020204" pitchFamily="66" charset="0"/>
              </a:rPr>
              <a:t> </a:t>
            </a:r>
            <a:r>
              <a:rPr lang="cs-CZ" altLang="cs-CZ" sz="3600" b="1">
                <a:latin typeface="Comic Sans MS" panose="030F0702030302020204" pitchFamily="66" charset="0"/>
              </a:rPr>
              <a:t>NGS</a:t>
            </a:r>
            <a:r>
              <a:rPr lang="en-US" altLang="cs-CZ" sz="3600" b="1">
                <a:latin typeface="Comic Sans MS" panose="030F0702030302020204" pitchFamily="66" charset="0"/>
              </a:rPr>
              <a:t> platform</a:t>
            </a:r>
            <a:r>
              <a:rPr lang="cs-CZ" altLang="cs-CZ" sz="3600" b="1">
                <a:latin typeface="Comic Sans MS" panose="030F0702030302020204" pitchFamily="66" charset="0"/>
              </a:rPr>
              <a:t>y</a:t>
            </a:r>
            <a:endParaRPr lang="en-US" altLang="cs-CZ" sz="3600" b="1">
              <a:latin typeface="Comic Sans MS" panose="030F0702030302020204" pitchFamily="66" charset="0"/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261A8E31-73E3-4440-987A-F0D8513E2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Roche 454</a:t>
            </a:r>
            <a:endParaRPr lang="cs-CZ" altLang="cs-CZ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defRPr/>
            </a:pPr>
            <a:r>
              <a:rPr lang="en-US" altLang="cs-CZ" b="1" dirty="0">
                <a:solidFill>
                  <a:srgbClr val="FF0000"/>
                </a:solidFill>
              </a:rPr>
              <a:t>Illumina</a:t>
            </a:r>
            <a:r>
              <a:rPr lang="cs-CZ" altLang="cs-CZ" b="1" dirty="0">
                <a:solidFill>
                  <a:srgbClr val="FF0000"/>
                </a:solidFill>
              </a:rPr>
              <a:t> (</a:t>
            </a:r>
            <a:r>
              <a:rPr lang="cs-CZ" altLang="cs-CZ" b="1" dirty="0" err="1">
                <a:solidFill>
                  <a:srgbClr val="FF0000"/>
                </a:solidFill>
              </a:rPr>
              <a:t>MiSeq</a:t>
            </a:r>
            <a:r>
              <a:rPr lang="cs-CZ" altLang="cs-CZ" b="1" dirty="0">
                <a:solidFill>
                  <a:srgbClr val="FF0000"/>
                </a:solidFill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</a:rPr>
              <a:t>NextSeq</a:t>
            </a:r>
            <a:r>
              <a:rPr lang="cs-CZ" altLang="cs-CZ" b="1" dirty="0">
                <a:solidFill>
                  <a:srgbClr val="FF0000"/>
                </a:solidFill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</a:rPr>
              <a:t>HiSeq</a:t>
            </a:r>
            <a:r>
              <a:rPr lang="cs-CZ" altLang="cs-CZ" b="1" dirty="0">
                <a:solidFill>
                  <a:srgbClr val="FF0000"/>
                </a:solidFill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</a:rPr>
              <a:t>NovaSeq</a:t>
            </a:r>
            <a:r>
              <a:rPr lang="cs-CZ" altLang="cs-CZ" b="1" dirty="0">
                <a:solidFill>
                  <a:srgbClr val="FF0000"/>
                </a:solidFill>
              </a:rPr>
              <a:t>) </a:t>
            </a:r>
            <a:endParaRPr lang="en-US" altLang="cs-CZ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altLang="cs-CZ" dirty="0" err="1">
                <a:solidFill>
                  <a:schemeClr val="bg2"/>
                </a:solidFill>
              </a:rPr>
              <a:t>ABI</a:t>
            </a:r>
            <a:r>
              <a:rPr lang="en-US" altLang="cs-CZ" dirty="0">
                <a:solidFill>
                  <a:schemeClr val="bg2"/>
                </a:solidFill>
              </a:rPr>
              <a:t> </a:t>
            </a:r>
            <a:r>
              <a:rPr lang="en-US" altLang="cs-CZ" dirty="0" err="1">
                <a:solidFill>
                  <a:schemeClr val="bg2"/>
                </a:solidFill>
              </a:rPr>
              <a:t>SOLiD</a:t>
            </a:r>
            <a:endParaRPr lang="en-US" altLang="cs-CZ" dirty="0">
              <a:solidFill>
                <a:schemeClr val="bg2"/>
              </a:solidFill>
            </a:endParaRPr>
          </a:p>
          <a:p>
            <a:pPr eaLnBrk="1" hangingPunct="1">
              <a:defRPr/>
            </a:pPr>
            <a:r>
              <a:rPr lang="cs-CZ" altLang="cs-CZ" dirty="0" err="1"/>
              <a:t>IonTorrent</a:t>
            </a:r>
            <a:r>
              <a:rPr lang="cs-CZ" altLang="cs-CZ" dirty="0"/>
              <a:t> (</a:t>
            </a:r>
            <a:r>
              <a:rPr lang="cs-CZ" altLang="cs-CZ" dirty="0" err="1"/>
              <a:t>Life</a:t>
            </a:r>
            <a:r>
              <a:rPr lang="cs-CZ" altLang="cs-CZ" dirty="0"/>
              <a:t> Technologies)</a:t>
            </a:r>
            <a:endParaRPr lang="en-US" altLang="cs-CZ" dirty="0"/>
          </a:p>
          <a:p>
            <a:pPr eaLnBrk="1" hangingPunct="1">
              <a:defRPr/>
            </a:pPr>
            <a:r>
              <a:rPr lang="cs-CZ" altLang="cs-CZ" dirty="0">
                <a:solidFill>
                  <a:srgbClr val="FF0000"/>
                </a:solidFill>
              </a:rPr>
              <a:t>SMRT (</a:t>
            </a:r>
            <a:r>
              <a:rPr lang="cs-CZ" altLang="cs-CZ" dirty="0" err="1">
                <a:solidFill>
                  <a:srgbClr val="FF0000"/>
                </a:solidFill>
              </a:rPr>
              <a:t>Pacific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Biosciences</a:t>
            </a:r>
            <a:r>
              <a:rPr lang="cs-CZ" altLang="cs-CZ" dirty="0">
                <a:solidFill>
                  <a:srgbClr val="FF0000"/>
                </a:solidFill>
              </a:rPr>
              <a:t>)</a:t>
            </a:r>
            <a:endParaRPr lang="en-US" altLang="cs-CZ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dirty="0">
                <a:solidFill>
                  <a:srgbClr val="FF0000"/>
                </a:solidFill>
              </a:rPr>
              <a:t>Oxford </a:t>
            </a:r>
            <a:r>
              <a:rPr lang="cs-CZ" altLang="cs-CZ" dirty="0" err="1">
                <a:solidFill>
                  <a:srgbClr val="FF0000"/>
                </a:solidFill>
              </a:rPr>
              <a:t>Nannopore</a:t>
            </a:r>
            <a:endParaRPr lang="en-US" altLang="cs-CZ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altLang="cs-CZ" dirty="0"/>
              <a:t>…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>
            <a:extLst>
              <a:ext uri="{FF2B5EF4-FFF2-40B4-BE49-F238E27FC236}">
                <a16:creationId xmlns:a16="http://schemas.microsoft.com/office/drawing/2014/main" id="{7F7A85B6-C5D9-35CD-4DC2-EA5C58734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001713"/>
            <a:ext cx="8967034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00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- v současné době nejrozšířenější typ (cca 70%) 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na </a:t>
            </a: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trhu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- v horizontu následujících let její používání spíš poroste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- NextSeq, NovaSeq, etc.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https://www.illumina.com/systems/sequencing-platforms.html</a:t>
            </a:r>
          </a:p>
        </p:txBody>
      </p:sp>
      <p:sp>
        <p:nvSpPr>
          <p:cNvPr id="23555" name="Obdélník 1">
            <a:extLst>
              <a:ext uri="{FF2B5EF4-FFF2-40B4-BE49-F238E27FC236}">
                <a16:creationId xmlns:a16="http://schemas.microsoft.com/office/drawing/2014/main" id="{57E3854F-B7F5-2012-4FC6-2FC973315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31775"/>
            <a:ext cx="681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4400" b="1">
                <a:solidFill>
                  <a:srgbClr val="000000"/>
                </a:solidFill>
                <a:latin typeface="Comic Sans MS" panose="030F0702030302020204" pitchFamily="66" charset="0"/>
              </a:rPr>
              <a:t>Illumina Hi</a:t>
            </a:r>
            <a:r>
              <a:rPr lang="cs-CZ" altLang="cs-CZ" sz="4400" b="1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de-DE" altLang="cs-CZ" sz="4400" b="1">
                <a:solidFill>
                  <a:srgbClr val="000000"/>
                </a:solidFill>
                <a:latin typeface="Comic Sans MS" panose="030F0702030302020204" pitchFamily="66" charset="0"/>
              </a:rPr>
              <a:t>eq/Mi</a:t>
            </a:r>
            <a:r>
              <a:rPr lang="cs-CZ" altLang="cs-CZ" sz="4400" b="1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de-DE" altLang="cs-CZ" sz="4400" b="1">
                <a:solidFill>
                  <a:srgbClr val="000000"/>
                </a:solidFill>
                <a:latin typeface="Comic Sans MS" panose="030F0702030302020204" pitchFamily="66" charset="0"/>
              </a:rPr>
              <a:t>eq 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430259-8279-4535-A37C-FB149799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5" y="2069844"/>
            <a:ext cx="9144000" cy="20145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5D06DDB-6855-A909-F7F6-0B9A4FFB3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4454235"/>
            <a:ext cx="5100792" cy="2171990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EAF80B2-3D0D-63A9-5819-CE1EDAFF10FF}"/>
              </a:ext>
            </a:extLst>
          </p:cNvPr>
          <p:cNvCxnSpPr>
            <a:cxnSpLocks/>
          </p:cNvCxnSpPr>
          <p:nvPr/>
        </p:nvCxnSpPr>
        <p:spPr bwMode="auto">
          <a:xfrm>
            <a:off x="179512" y="4293096"/>
            <a:ext cx="8784976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3AA8CBF-A34C-F7A8-50F3-5C665365E9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417513"/>
            <a:ext cx="7056437" cy="5983287"/>
          </a:xfrm>
          <a:noFill/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4F7CED1-759D-F502-D1A6-14B7B8663F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913" y="477838"/>
            <a:ext cx="8072437" cy="5688012"/>
          </a:xfrm>
          <a:noFill/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1C1DDBF3-4FFC-C245-F866-ADE931301F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338" y="476250"/>
            <a:ext cx="7775575" cy="5619750"/>
          </a:xfrm>
          <a:noFill/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338F882-0BC3-6EB3-3601-B9F114A97E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400" y="585788"/>
            <a:ext cx="7583488" cy="5510212"/>
          </a:xfrm>
          <a:noFill/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43FA3031-8487-ADA0-5E2D-B89088601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58812"/>
          </a:xfrm>
          <a:noFill/>
        </p:spPr>
        <p:txBody>
          <a:bodyPr/>
          <a:lstStyle/>
          <a:p>
            <a:pPr eaLnBrk="1" hangingPunct="1"/>
            <a:r>
              <a:rPr lang="cs-CZ" altLang="cs-CZ" sz="2800">
                <a:latin typeface="Comic Sans MS" panose="030F0702030302020204" pitchFamily="66" charset="0"/>
              </a:rPr>
              <a:t>Sanger sequencing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BA0A09F-09EF-44DE-8E28-CD1BDF89C9D9}"/>
              </a:ext>
            </a:extLst>
          </p:cNvPr>
          <p:cNvSpPr/>
          <p:nvPr/>
        </p:nvSpPr>
        <p:spPr bwMode="auto">
          <a:xfrm>
            <a:off x="468313" y="6308725"/>
            <a:ext cx="7991475" cy="2889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>
                <a:solidFill>
                  <a:schemeClr val="bg1"/>
                </a:solidFill>
              </a:rPr>
              <a:t>TTCAGTCAGATTTACGCTAACCCT</a:t>
            </a:r>
          </a:p>
        </p:txBody>
      </p:sp>
      <p:sp>
        <p:nvSpPr>
          <p:cNvPr id="8196" name="Obdélník 6">
            <a:extLst>
              <a:ext uri="{FF2B5EF4-FFF2-40B4-BE49-F238E27FC236}">
                <a16:creationId xmlns:a16="http://schemas.microsoft.com/office/drawing/2014/main" id="{2AD3FBEF-0F65-2FFF-6CB6-17651DA4D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308725"/>
            <a:ext cx="1439862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Rev. Primer - F</a:t>
            </a:r>
          </a:p>
        </p:txBody>
      </p:sp>
      <p:sp>
        <p:nvSpPr>
          <p:cNvPr id="8197" name="Obdélník 7">
            <a:extLst>
              <a:ext uri="{FF2B5EF4-FFF2-40B4-BE49-F238E27FC236}">
                <a16:creationId xmlns:a16="http://schemas.microsoft.com/office/drawing/2014/main" id="{9F89B065-EF0C-0213-9D58-3FAA591C1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6308725"/>
            <a:ext cx="1439863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Primer - R</a:t>
            </a:r>
          </a:p>
        </p:txBody>
      </p:sp>
      <p:sp>
        <p:nvSpPr>
          <p:cNvPr id="8198" name="Obdélník 8">
            <a:extLst>
              <a:ext uri="{FF2B5EF4-FFF2-40B4-BE49-F238E27FC236}">
                <a16:creationId xmlns:a16="http://schemas.microsoft.com/office/drawing/2014/main" id="{F063B178-7918-9CD9-C02D-40A358998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157788"/>
            <a:ext cx="1439862" cy="2873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Primer - F</a:t>
            </a:r>
          </a:p>
        </p:txBody>
      </p:sp>
      <p:sp>
        <p:nvSpPr>
          <p:cNvPr id="8199" name="TextovéPole 9">
            <a:extLst>
              <a:ext uri="{FF2B5EF4-FFF2-40B4-BE49-F238E27FC236}">
                <a16:creationId xmlns:a16="http://schemas.microsoft.com/office/drawing/2014/main" id="{A698B680-BE3B-1814-F093-353161108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084763"/>
            <a:ext cx="1814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AAGT</a:t>
            </a:r>
            <a:r>
              <a:rPr lang="cs-CZ" altLang="cs-CZ" sz="2400" b="1">
                <a:solidFill>
                  <a:srgbClr val="0070C0"/>
                </a:solidFill>
              </a:rPr>
              <a:t>C</a:t>
            </a:r>
            <a:r>
              <a:rPr lang="cs-CZ" altLang="cs-CZ" sz="1800" b="1"/>
              <a:t>=O</a:t>
            </a:r>
            <a:endParaRPr lang="cs-CZ" altLang="cs-CZ" sz="2400" b="1"/>
          </a:p>
        </p:txBody>
      </p:sp>
      <p:sp>
        <p:nvSpPr>
          <p:cNvPr id="8200" name="Obdélník 28">
            <a:extLst>
              <a:ext uri="{FF2B5EF4-FFF2-40B4-BE49-F238E27FC236}">
                <a16:creationId xmlns:a16="http://schemas.microsoft.com/office/drawing/2014/main" id="{DEC955B2-6877-A6DE-E664-FFD4E0008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916113"/>
            <a:ext cx="1439862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Primer - F</a:t>
            </a:r>
          </a:p>
        </p:txBody>
      </p:sp>
      <p:sp>
        <p:nvSpPr>
          <p:cNvPr id="8201" name="TextovéPole 29">
            <a:extLst>
              <a:ext uri="{FF2B5EF4-FFF2-40B4-BE49-F238E27FC236}">
                <a16:creationId xmlns:a16="http://schemas.microsoft.com/office/drawing/2014/main" id="{DD58319F-6610-753B-E004-CAFAE98AA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844675"/>
            <a:ext cx="304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AAGTCAGTCT</a:t>
            </a:r>
            <a:r>
              <a:rPr lang="cs-CZ" altLang="cs-CZ" sz="2400" b="1">
                <a:solidFill>
                  <a:srgbClr val="00B050"/>
                </a:solidFill>
              </a:rPr>
              <a:t>A</a:t>
            </a:r>
            <a:r>
              <a:rPr lang="cs-CZ" altLang="cs-CZ" sz="1800" b="1"/>
              <a:t>=O</a:t>
            </a:r>
            <a:endParaRPr lang="cs-CZ" altLang="cs-CZ" sz="2400" b="1"/>
          </a:p>
        </p:txBody>
      </p:sp>
      <p:sp>
        <p:nvSpPr>
          <p:cNvPr id="8202" name="Obdélník 25">
            <a:extLst>
              <a:ext uri="{FF2B5EF4-FFF2-40B4-BE49-F238E27FC236}">
                <a16:creationId xmlns:a16="http://schemas.microsoft.com/office/drawing/2014/main" id="{96296BD0-285F-D35D-ADEE-93D60542E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341438"/>
            <a:ext cx="1439862" cy="2873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Primer - F</a:t>
            </a:r>
          </a:p>
        </p:txBody>
      </p:sp>
      <p:sp>
        <p:nvSpPr>
          <p:cNvPr id="8203" name="TextovéPole 30">
            <a:extLst>
              <a:ext uri="{FF2B5EF4-FFF2-40B4-BE49-F238E27FC236}">
                <a16:creationId xmlns:a16="http://schemas.microsoft.com/office/drawing/2014/main" id="{C14CC88D-04A3-9B2E-D079-375EBD5EF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268413"/>
            <a:ext cx="3346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AAGTCAGTCTA</a:t>
            </a:r>
            <a:r>
              <a:rPr lang="cs-CZ" altLang="cs-CZ" sz="2400" b="1">
                <a:solidFill>
                  <a:srgbClr val="00B050"/>
                </a:solidFill>
              </a:rPr>
              <a:t>A</a:t>
            </a:r>
            <a:r>
              <a:rPr lang="cs-CZ" altLang="cs-CZ" sz="1800" b="1"/>
              <a:t>=O</a:t>
            </a:r>
            <a:endParaRPr lang="cs-CZ" altLang="cs-CZ" sz="2400" b="1"/>
          </a:p>
        </p:txBody>
      </p:sp>
      <p:sp>
        <p:nvSpPr>
          <p:cNvPr id="8204" name="Obdélník 31">
            <a:extLst>
              <a:ext uri="{FF2B5EF4-FFF2-40B4-BE49-F238E27FC236}">
                <a16:creationId xmlns:a16="http://schemas.microsoft.com/office/drawing/2014/main" id="{53648A16-81A6-FD3A-FC27-A79CE643C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652963"/>
            <a:ext cx="1439862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Primer - F</a:t>
            </a:r>
          </a:p>
        </p:txBody>
      </p:sp>
      <p:sp>
        <p:nvSpPr>
          <p:cNvPr id="8205" name="TextovéPole 32">
            <a:extLst>
              <a:ext uri="{FF2B5EF4-FFF2-40B4-BE49-F238E27FC236}">
                <a16:creationId xmlns:a16="http://schemas.microsoft.com/office/drawing/2014/main" id="{C150A533-0A62-8768-6D7F-204379BD7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581525"/>
            <a:ext cx="2019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AAGTC</a:t>
            </a:r>
            <a:r>
              <a:rPr lang="cs-CZ" altLang="cs-CZ" sz="2400" b="1">
                <a:solidFill>
                  <a:srgbClr val="00B050"/>
                </a:solidFill>
              </a:rPr>
              <a:t>A</a:t>
            </a:r>
            <a:r>
              <a:rPr lang="cs-CZ" altLang="cs-CZ" sz="1800" b="1"/>
              <a:t>=O</a:t>
            </a:r>
            <a:endParaRPr lang="cs-CZ" altLang="cs-CZ" sz="2400" b="1"/>
          </a:p>
        </p:txBody>
      </p:sp>
      <p:sp>
        <p:nvSpPr>
          <p:cNvPr id="8206" name="Obdélník 33">
            <a:extLst>
              <a:ext uri="{FF2B5EF4-FFF2-40B4-BE49-F238E27FC236}">
                <a16:creationId xmlns:a16="http://schemas.microsoft.com/office/drawing/2014/main" id="{C72A8070-FDE9-9A52-B5E0-166606305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92375"/>
            <a:ext cx="1439862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Primer - F</a:t>
            </a:r>
          </a:p>
        </p:txBody>
      </p:sp>
      <p:sp>
        <p:nvSpPr>
          <p:cNvPr id="8207" name="TextovéPole 34">
            <a:extLst>
              <a:ext uri="{FF2B5EF4-FFF2-40B4-BE49-F238E27FC236}">
                <a16:creationId xmlns:a16="http://schemas.microsoft.com/office/drawing/2014/main" id="{86D0BD3E-ACBD-361C-EDC7-E99CA2F57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420938"/>
            <a:ext cx="284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AAGTCAGTC</a:t>
            </a:r>
            <a:r>
              <a:rPr lang="cs-CZ" altLang="cs-CZ" sz="2400" b="1">
                <a:solidFill>
                  <a:srgbClr val="FF0000"/>
                </a:solidFill>
              </a:rPr>
              <a:t>T</a:t>
            </a:r>
            <a:r>
              <a:rPr lang="cs-CZ" altLang="cs-CZ" sz="1800" b="1"/>
              <a:t>=O</a:t>
            </a:r>
            <a:endParaRPr lang="cs-CZ" altLang="cs-CZ" sz="2400" b="1"/>
          </a:p>
        </p:txBody>
      </p:sp>
      <p:sp>
        <p:nvSpPr>
          <p:cNvPr id="8208" name="Obdélník 35">
            <a:extLst>
              <a:ext uri="{FF2B5EF4-FFF2-40B4-BE49-F238E27FC236}">
                <a16:creationId xmlns:a16="http://schemas.microsoft.com/office/drawing/2014/main" id="{37859F8D-C869-32A5-333C-B3C658C31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068638"/>
            <a:ext cx="1439862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Primer - F</a:t>
            </a:r>
          </a:p>
        </p:txBody>
      </p:sp>
      <p:sp>
        <p:nvSpPr>
          <p:cNvPr id="8209" name="TextovéPole 36">
            <a:extLst>
              <a:ext uri="{FF2B5EF4-FFF2-40B4-BE49-F238E27FC236}">
                <a16:creationId xmlns:a16="http://schemas.microsoft.com/office/drawing/2014/main" id="{AE632AE1-A9F5-2602-DE7C-CA4D04FD0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997200"/>
            <a:ext cx="2652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AAGTCAGT</a:t>
            </a:r>
            <a:r>
              <a:rPr lang="cs-CZ" altLang="cs-CZ" sz="2400" b="1">
                <a:solidFill>
                  <a:srgbClr val="0070C0"/>
                </a:solidFill>
              </a:rPr>
              <a:t>C</a:t>
            </a:r>
            <a:r>
              <a:rPr lang="cs-CZ" altLang="cs-CZ" sz="1800" b="1"/>
              <a:t>=O</a:t>
            </a:r>
            <a:endParaRPr lang="cs-CZ" altLang="cs-CZ" sz="2400" b="1"/>
          </a:p>
        </p:txBody>
      </p:sp>
      <p:sp>
        <p:nvSpPr>
          <p:cNvPr id="8210" name="Obdélník 37">
            <a:extLst>
              <a:ext uri="{FF2B5EF4-FFF2-40B4-BE49-F238E27FC236}">
                <a16:creationId xmlns:a16="http://schemas.microsoft.com/office/drawing/2014/main" id="{68EBFC2C-0341-57AD-3E2C-537DADEB4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4900"/>
            <a:ext cx="1439862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Primer - F</a:t>
            </a:r>
          </a:p>
        </p:txBody>
      </p:sp>
      <p:sp>
        <p:nvSpPr>
          <p:cNvPr id="8211" name="TextovéPole 38">
            <a:extLst>
              <a:ext uri="{FF2B5EF4-FFF2-40B4-BE49-F238E27FC236}">
                <a16:creationId xmlns:a16="http://schemas.microsoft.com/office/drawing/2014/main" id="{B2BE0FFA-FA7D-9DF5-FD91-45B775847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573463"/>
            <a:ext cx="2446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AAGTCAG</a:t>
            </a:r>
            <a:r>
              <a:rPr lang="cs-CZ" altLang="cs-CZ" sz="2400" b="1">
                <a:solidFill>
                  <a:srgbClr val="FF0000"/>
                </a:solidFill>
              </a:rPr>
              <a:t>T</a:t>
            </a:r>
            <a:r>
              <a:rPr lang="cs-CZ" altLang="cs-CZ" sz="1800" b="1"/>
              <a:t>=O</a:t>
            </a:r>
            <a:endParaRPr lang="cs-CZ" altLang="cs-CZ" sz="2400" b="1"/>
          </a:p>
        </p:txBody>
      </p:sp>
      <p:sp>
        <p:nvSpPr>
          <p:cNvPr id="8212" name="Obdélník 39">
            <a:extLst>
              <a:ext uri="{FF2B5EF4-FFF2-40B4-BE49-F238E27FC236}">
                <a16:creationId xmlns:a16="http://schemas.microsoft.com/office/drawing/2014/main" id="{BB32CF47-8455-A855-E4E1-7753A0662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149725"/>
            <a:ext cx="1439862" cy="2873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Primer - F</a:t>
            </a:r>
          </a:p>
        </p:txBody>
      </p:sp>
      <p:sp>
        <p:nvSpPr>
          <p:cNvPr id="8213" name="TextovéPole 40">
            <a:extLst>
              <a:ext uri="{FF2B5EF4-FFF2-40B4-BE49-F238E27FC236}">
                <a16:creationId xmlns:a16="http://schemas.microsoft.com/office/drawing/2014/main" id="{2E1FCF8B-CDE0-88F9-00FE-99C297851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076700"/>
            <a:ext cx="2257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AAGTCA</a:t>
            </a:r>
            <a:r>
              <a:rPr lang="cs-CZ" altLang="cs-CZ" sz="2400" b="1">
                <a:solidFill>
                  <a:srgbClr val="FFC000"/>
                </a:solidFill>
              </a:rPr>
              <a:t>G</a:t>
            </a:r>
            <a:r>
              <a:rPr lang="cs-CZ" altLang="cs-CZ" sz="1800" b="1"/>
              <a:t>=O</a:t>
            </a:r>
            <a:endParaRPr lang="cs-CZ" altLang="cs-CZ" sz="2400" b="1"/>
          </a:p>
        </p:txBody>
      </p:sp>
      <p:sp>
        <p:nvSpPr>
          <p:cNvPr id="8214" name="TextovéPole 41">
            <a:extLst>
              <a:ext uri="{FF2B5EF4-FFF2-40B4-BE49-F238E27FC236}">
                <a16:creationId xmlns:a16="http://schemas.microsoft.com/office/drawing/2014/main" id="{37A72C9E-A13D-DBC8-3233-59A4730E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125538"/>
            <a:ext cx="358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/>
              <a:t>-</a:t>
            </a:r>
          </a:p>
        </p:txBody>
      </p:sp>
      <p:sp>
        <p:nvSpPr>
          <p:cNvPr id="8215" name="TextovéPole 42">
            <a:extLst>
              <a:ext uri="{FF2B5EF4-FFF2-40B4-BE49-F238E27FC236}">
                <a16:creationId xmlns:a16="http://schemas.microsoft.com/office/drawing/2014/main" id="{05C34C0A-A146-EC88-1905-10670AB93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084763"/>
            <a:ext cx="360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+</a:t>
            </a:r>
          </a:p>
        </p:txBody>
      </p:sp>
      <p:cxnSp>
        <p:nvCxnSpPr>
          <p:cNvPr id="8216" name="Přímá spojovací šipka 44">
            <a:extLst>
              <a:ext uri="{FF2B5EF4-FFF2-40B4-BE49-F238E27FC236}">
                <a16:creationId xmlns:a16="http://schemas.microsoft.com/office/drawing/2014/main" id="{75D7D41C-6C77-1273-92F8-7C65FAB627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92725" y="1700213"/>
            <a:ext cx="0" cy="33845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217" name="Picture 3" descr="Fig1">
            <a:extLst>
              <a:ext uri="{FF2B5EF4-FFF2-40B4-BE49-F238E27FC236}">
                <a16:creationId xmlns:a16="http://schemas.microsoft.com/office/drawing/2014/main" id="{61CFD636-4096-C7DC-25AD-2FDF7D5F6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9869" r="3700" b="52283"/>
          <a:stretch>
            <a:fillRect/>
          </a:stretch>
        </p:blipFill>
        <p:spPr bwMode="auto">
          <a:xfrm>
            <a:off x="5508625" y="2492375"/>
            <a:ext cx="3429000" cy="1751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bdélník 48">
            <a:extLst>
              <a:ext uri="{FF2B5EF4-FFF2-40B4-BE49-F238E27FC236}">
                <a16:creationId xmlns:a16="http://schemas.microsoft.com/office/drawing/2014/main" id="{8FB0223C-4EB2-4F04-8BD8-F923C21411A2}"/>
              </a:ext>
            </a:extLst>
          </p:cNvPr>
          <p:cNvSpPr/>
          <p:nvPr/>
        </p:nvSpPr>
        <p:spPr bwMode="auto">
          <a:xfrm>
            <a:off x="468313" y="5876925"/>
            <a:ext cx="7991475" cy="2889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>
                <a:solidFill>
                  <a:schemeClr val="bg1"/>
                </a:solidFill>
              </a:rPr>
              <a:t>AAGT</a:t>
            </a:r>
            <a:r>
              <a:rPr lang="cs-CZ" b="1">
                <a:solidFill>
                  <a:srgbClr val="0070C0"/>
                </a:solidFill>
              </a:rPr>
              <a:t>C</a:t>
            </a:r>
            <a:r>
              <a:rPr lang="cs-CZ" b="1">
                <a:solidFill>
                  <a:srgbClr val="00B050"/>
                </a:solidFill>
              </a:rPr>
              <a:t>A</a:t>
            </a:r>
            <a:r>
              <a:rPr lang="cs-CZ" b="1">
                <a:solidFill>
                  <a:srgbClr val="FFC000"/>
                </a:solidFill>
              </a:rPr>
              <a:t>G</a:t>
            </a:r>
            <a:r>
              <a:rPr lang="cs-CZ" b="1">
                <a:solidFill>
                  <a:srgbClr val="FF0000"/>
                </a:solidFill>
              </a:rPr>
              <a:t>T</a:t>
            </a:r>
            <a:r>
              <a:rPr lang="cs-CZ" b="1">
                <a:solidFill>
                  <a:srgbClr val="0070C0"/>
                </a:solidFill>
              </a:rPr>
              <a:t>C</a:t>
            </a:r>
            <a:r>
              <a:rPr lang="cs-CZ" b="1">
                <a:solidFill>
                  <a:srgbClr val="FF0000"/>
                </a:solidFill>
              </a:rPr>
              <a:t>T</a:t>
            </a:r>
            <a:r>
              <a:rPr lang="cs-CZ" b="1">
                <a:solidFill>
                  <a:srgbClr val="00B050"/>
                </a:solidFill>
              </a:rPr>
              <a:t>AA</a:t>
            </a:r>
            <a:r>
              <a:rPr lang="cs-CZ">
                <a:solidFill>
                  <a:schemeClr val="bg1"/>
                </a:solidFill>
              </a:rPr>
              <a:t>ATGCGATTGGGA</a:t>
            </a:r>
          </a:p>
        </p:txBody>
      </p:sp>
      <p:sp>
        <p:nvSpPr>
          <p:cNvPr id="8219" name="Obdélník 49">
            <a:extLst>
              <a:ext uri="{FF2B5EF4-FFF2-40B4-BE49-F238E27FC236}">
                <a16:creationId xmlns:a16="http://schemas.microsoft.com/office/drawing/2014/main" id="{1CB50308-03CA-7DF8-E9B5-5E957127E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876925"/>
            <a:ext cx="1439862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Primer - F</a:t>
            </a:r>
          </a:p>
        </p:txBody>
      </p:sp>
      <p:sp>
        <p:nvSpPr>
          <p:cNvPr id="8220" name="Obdélník 50">
            <a:extLst>
              <a:ext uri="{FF2B5EF4-FFF2-40B4-BE49-F238E27FC236}">
                <a16:creationId xmlns:a16="http://schemas.microsoft.com/office/drawing/2014/main" id="{C818C76D-17A0-4EED-5D65-C7113E08C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5876925"/>
            <a:ext cx="1439863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Rev. Primer - R</a:t>
            </a:r>
          </a:p>
        </p:txBody>
      </p:sp>
      <p:sp>
        <p:nvSpPr>
          <p:cNvPr id="8221" name="TextovéPole 51">
            <a:extLst>
              <a:ext uri="{FF2B5EF4-FFF2-40B4-BE49-F238E27FC236}">
                <a16:creationId xmlns:a16="http://schemas.microsoft.com/office/drawing/2014/main" id="{69149DB8-BA52-6571-20B1-656CAB95A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4292600"/>
            <a:ext cx="3676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krátké -------------- dlouhé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(rychlé) ------------ (pomalé)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D52DC87-3414-34B7-E9D9-03B4E2F7BC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075" y="428625"/>
            <a:ext cx="8059738" cy="5808663"/>
          </a:xfrm>
          <a:noFill/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17269386-EA22-13F3-C328-5E74F453CA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3613" y="692150"/>
            <a:ext cx="7280275" cy="5743575"/>
          </a:xfrm>
          <a:noFill/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9309D186-B7C7-8B11-847C-2BA9ACDBF9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013" y="527050"/>
            <a:ext cx="7635875" cy="5781675"/>
          </a:xfrm>
          <a:noFill/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ACC303BA-E750-A0A3-81B5-076AEE3024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514350"/>
            <a:ext cx="7867650" cy="5581650"/>
          </a:xfrm>
          <a:noFill/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F61C0461-9876-CD62-BFB8-5852B950A4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288" y="482600"/>
            <a:ext cx="7485062" cy="5613400"/>
          </a:xfrm>
          <a:noFill/>
        </p:spPr>
      </p:pic>
      <p:sp>
        <p:nvSpPr>
          <p:cNvPr id="33795" name="Obdélník 1">
            <a:extLst>
              <a:ext uri="{FF2B5EF4-FFF2-40B4-BE49-F238E27FC236}">
                <a16:creationId xmlns:a16="http://schemas.microsoft.com/office/drawing/2014/main" id="{21B2C159-88D4-E895-4075-1C9FEACAC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437063"/>
            <a:ext cx="44640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3796" name="Obdélník 2">
            <a:extLst>
              <a:ext uri="{FF2B5EF4-FFF2-40B4-BE49-F238E27FC236}">
                <a16:creationId xmlns:a16="http://schemas.microsoft.com/office/drawing/2014/main" id="{C9420B05-9880-5716-550A-6003BD788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294188"/>
            <a:ext cx="4248150" cy="1223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3797" name="Text Box 3">
            <a:extLst>
              <a:ext uri="{FF2B5EF4-FFF2-40B4-BE49-F238E27FC236}">
                <a16:creationId xmlns:a16="http://schemas.microsoft.com/office/drawing/2014/main" id="{F6E0A9A1-143C-8424-504C-42DBCCA92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092825"/>
            <a:ext cx="832643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00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hlinkClick r:id="rId3"/>
              </a:rPr>
              <a:t>https://www.youtube.com/watch?annotation_id=annotation_228575861&amp;feature=iv&amp;src_vid=womKfikWlxM&amp;v=fCd6B5HRaZ8</a:t>
            </a:r>
            <a:endParaRPr lang="de-DE" altLang="cs-CZ" sz="1800">
              <a:latin typeface="Arial" panose="020B060402020202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FAC99598-E986-E710-02DD-6EBFCD1C67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00" y="0"/>
            <a:ext cx="7416800" cy="6227763"/>
          </a:xfrm>
          <a:noFill/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9449787C-E5D3-F1DA-E2BA-C4FA3FB98E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3" y="476250"/>
            <a:ext cx="8507412" cy="5619750"/>
          </a:xfrm>
          <a:noFill/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C061B7DA-E409-266F-FAA3-780F5879DF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37E5258C-016B-9625-7B92-3E14A2BC4D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908050"/>
            <a:ext cx="8864600" cy="5187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ovéPole 3">
            <a:extLst>
              <a:ext uri="{FF2B5EF4-FFF2-40B4-BE49-F238E27FC236}">
                <a16:creationId xmlns:a16="http://schemas.microsoft.com/office/drawing/2014/main" id="{A8FCB0AB-1B60-4252-5BBF-B4535EE3E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1484313"/>
            <a:ext cx="172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one „read“</a:t>
            </a:r>
          </a:p>
        </p:txBody>
      </p:sp>
      <p:cxnSp>
        <p:nvCxnSpPr>
          <p:cNvPr id="36869" name="Přímá spojnice se šipkou 4">
            <a:extLst>
              <a:ext uri="{FF2B5EF4-FFF2-40B4-BE49-F238E27FC236}">
                <a16:creationId xmlns:a16="http://schemas.microsoft.com/office/drawing/2014/main" id="{C3088911-80AD-5154-425B-97BA52906EC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948488" y="1884363"/>
            <a:ext cx="503237" cy="3921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418ACDB0-B2BE-9D69-1EEF-00B2B216B9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8" y="641350"/>
            <a:ext cx="8418512" cy="5454650"/>
          </a:xfrm>
          <a:noFill/>
        </p:spPr>
      </p:pic>
      <p:sp>
        <p:nvSpPr>
          <p:cNvPr id="37891" name="TextovéPole 1">
            <a:extLst>
              <a:ext uri="{FF2B5EF4-FFF2-40B4-BE49-F238E27FC236}">
                <a16:creationId xmlns:a16="http://schemas.microsoft.com/office/drawing/2014/main" id="{00989AE0-BC80-AAB3-A942-EB55036B1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1268760"/>
            <a:ext cx="2238648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400">
                <a:latin typeface="Ari"/>
              </a:rPr>
              <a:t> up to 16 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AAFB44AA-EB58-3A45-5C55-AC8543DD1D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23825"/>
            <a:ext cx="7772400" cy="650875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Data anal</a:t>
            </a:r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ysis in Geneious</a:t>
            </a:r>
          </a:p>
        </p:txBody>
      </p:sp>
      <p:pic>
        <p:nvPicPr>
          <p:cNvPr id="38915" name="Zástupný symbol pro obsah 3">
            <a:extLst>
              <a:ext uri="{FF2B5EF4-FFF2-40B4-BE49-F238E27FC236}">
                <a16:creationId xmlns:a16="http://schemas.microsoft.com/office/drawing/2014/main" id="{903ACE95-7EAD-B81E-FFE7-DA3D69179A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26434" r="14563" b="5316"/>
          <a:stretch>
            <a:fillRect/>
          </a:stretch>
        </p:blipFill>
        <p:spPr>
          <a:xfrm>
            <a:off x="860425" y="1844675"/>
            <a:ext cx="7597775" cy="4233863"/>
          </a:xfrm>
        </p:spPr>
      </p:pic>
      <p:sp>
        <p:nvSpPr>
          <p:cNvPr id="38916" name="TextovéPole 4">
            <a:extLst>
              <a:ext uri="{FF2B5EF4-FFF2-40B4-BE49-F238E27FC236}">
                <a16:creationId xmlns:a16="http://schemas.microsoft.com/office/drawing/2014/main" id="{AA33E5B7-2665-040D-F75F-238FD62B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5445125"/>
            <a:ext cx="196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individual reads</a:t>
            </a:r>
          </a:p>
        </p:txBody>
      </p:sp>
      <p:sp>
        <p:nvSpPr>
          <p:cNvPr id="38917" name="TextovéPole 5">
            <a:extLst>
              <a:ext uri="{FF2B5EF4-FFF2-40B4-BE49-F238E27FC236}">
                <a16:creationId xmlns:a16="http://schemas.microsoft.com/office/drawing/2014/main" id="{7C6321CF-6F48-EA2A-A22D-BA658262D6E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415256" y="4136232"/>
            <a:ext cx="1239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</a:p>
        </p:txBody>
      </p:sp>
      <p:cxnSp>
        <p:nvCxnSpPr>
          <p:cNvPr id="38918" name="Přímá spojnice se šipkou 7">
            <a:extLst>
              <a:ext uri="{FF2B5EF4-FFF2-40B4-BE49-F238E27FC236}">
                <a16:creationId xmlns:a16="http://schemas.microsoft.com/office/drawing/2014/main" id="{8DA929FE-F220-3776-4DDE-6AE7D7FEBE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39975" y="3068638"/>
            <a:ext cx="0" cy="2952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Přímá spojnice se šipkou 9">
            <a:extLst>
              <a:ext uri="{FF2B5EF4-FFF2-40B4-BE49-F238E27FC236}">
                <a16:creationId xmlns:a16="http://schemas.microsoft.com/office/drawing/2014/main" id="{2F691DA1-FB26-062C-5FB0-291B3771FE4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732588" y="5373688"/>
            <a:ext cx="503237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0" name="Přímá spojnice se šipkou 11">
            <a:extLst>
              <a:ext uri="{FF2B5EF4-FFF2-40B4-BE49-F238E27FC236}">
                <a16:creationId xmlns:a16="http://schemas.microsoft.com/office/drawing/2014/main" id="{0E6BD9B6-DB18-1C51-146A-3D4D91DDCC6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732588" y="5589588"/>
            <a:ext cx="503237" cy="555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1" name="Přímá spojnice se šipkou 14">
            <a:extLst>
              <a:ext uri="{FF2B5EF4-FFF2-40B4-BE49-F238E27FC236}">
                <a16:creationId xmlns:a16="http://schemas.microsoft.com/office/drawing/2014/main" id="{F5C98455-41E2-BBE1-92F8-3B1FBBD57D4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32588" y="5753100"/>
            <a:ext cx="503237" cy="92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2" name="TextovéPole 17">
            <a:extLst>
              <a:ext uri="{FF2B5EF4-FFF2-40B4-BE49-F238E27FC236}">
                <a16:creationId xmlns:a16="http://schemas.microsoft.com/office/drawing/2014/main" id="{8D318903-E262-CAEA-FBDE-556C3ACF9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36675"/>
            <a:ext cx="331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(in resequencing)</a:t>
            </a:r>
          </a:p>
        </p:txBody>
      </p:sp>
      <p:sp>
        <p:nvSpPr>
          <p:cNvPr id="38923" name="Ovál 18">
            <a:extLst>
              <a:ext uri="{FF2B5EF4-FFF2-40B4-BE49-F238E27FC236}">
                <a16:creationId xmlns:a16="http://schemas.microsoft.com/office/drawing/2014/main" id="{5AB05D47-7CA7-EE93-4665-7A40474B1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852738"/>
            <a:ext cx="1728788" cy="2889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cxnSp>
        <p:nvCxnSpPr>
          <p:cNvPr id="38924" name="Přímá spojnice se šipkou 19">
            <a:extLst>
              <a:ext uri="{FF2B5EF4-FFF2-40B4-BE49-F238E27FC236}">
                <a16:creationId xmlns:a16="http://schemas.microsoft.com/office/drawing/2014/main" id="{3A104C63-7D8F-9D7F-6D13-82AE831C30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2763" y="1768475"/>
            <a:ext cx="347662" cy="10842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5" name="TextovéPole 21">
            <a:extLst>
              <a:ext uri="{FF2B5EF4-FFF2-40B4-BE49-F238E27FC236}">
                <a16:creationId xmlns:a16="http://schemas.microsoft.com/office/drawing/2014/main" id="{5F0B3B53-9923-173D-0AFD-27BF8A50D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1109663"/>
            <a:ext cx="152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</a:t>
            </a:r>
          </a:p>
        </p:txBody>
      </p:sp>
      <p:cxnSp>
        <p:nvCxnSpPr>
          <p:cNvPr id="38926" name="Přímá spojnice se šipkou 22">
            <a:extLst>
              <a:ext uri="{FF2B5EF4-FFF2-40B4-BE49-F238E27FC236}">
                <a16:creationId xmlns:a16="http://schemas.microsoft.com/office/drawing/2014/main" id="{8148971E-762A-A5E5-267D-7A156FA194D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495425" y="1490663"/>
            <a:ext cx="3163888" cy="10017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7" name="Ovál 24">
            <a:extLst>
              <a:ext uri="{FF2B5EF4-FFF2-40B4-BE49-F238E27FC236}">
                <a16:creationId xmlns:a16="http://schemas.microsoft.com/office/drawing/2014/main" id="{575343DB-FF8F-03A6-4814-747C4F77E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38" y="2452688"/>
            <a:ext cx="735012" cy="115887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449303C-B89E-44ED-245C-AD9F720A5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914400"/>
          </a:xfrm>
          <a:noFill/>
        </p:spPr>
        <p:txBody>
          <a:bodyPr/>
          <a:lstStyle/>
          <a:p>
            <a:pPr eaLnBrk="1" hangingPunct="1"/>
            <a:r>
              <a:rPr lang="fr-FR" altLang="cs-CZ" sz="4000">
                <a:latin typeface="Comic Sans MS" panose="030F0702030302020204" pitchFamily="66" charset="0"/>
              </a:rPr>
              <a:t>Sequencing</a:t>
            </a:r>
            <a:r>
              <a:rPr lang="cs-CZ" altLang="cs-CZ" sz="4000">
                <a:latin typeface="Comic Sans MS" panose="030F0702030302020204" pitchFamily="66" charset="0"/>
              </a:rPr>
              <a:t> – Sangerova metoda</a:t>
            </a:r>
            <a:endParaRPr lang="en-GB" altLang="cs-CZ" sz="4000">
              <a:latin typeface="Comic Sans MS" panose="030F0702030302020204" pitchFamily="66" charset="0"/>
            </a:endParaRPr>
          </a:p>
        </p:txBody>
      </p:sp>
      <p:pic>
        <p:nvPicPr>
          <p:cNvPr id="10243" name="Picture 3" descr="Fig1">
            <a:extLst>
              <a:ext uri="{FF2B5EF4-FFF2-40B4-BE49-F238E27FC236}">
                <a16:creationId xmlns:a16="http://schemas.microsoft.com/office/drawing/2014/main" id="{10A02A70-56E4-2BA0-1EAA-3A286F35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9869" r="3700" b="52283"/>
          <a:stretch>
            <a:fillRect/>
          </a:stretch>
        </p:blipFill>
        <p:spPr bwMode="auto">
          <a:xfrm>
            <a:off x="685800" y="4495800"/>
            <a:ext cx="3429000" cy="1751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Line 4">
            <a:extLst>
              <a:ext uri="{FF2B5EF4-FFF2-40B4-BE49-F238E27FC236}">
                <a16:creationId xmlns:a16="http://schemas.microsoft.com/office/drawing/2014/main" id="{76DBDB74-8D2F-4857-5959-305305A5048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7463" y="3386138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0245" name="Group 5">
            <a:extLst>
              <a:ext uri="{FF2B5EF4-FFF2-40B4-BE49-F238E27FC236}">
                <a16:creationId xmlns:a16="http://schemas.microsoft.com/office/drawing/2014/main" id="{F9DB4A4A-0D5D-22E1-76A9-CBAFC50DA2D7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524000"/>
            <a:ext cx="3754438" cy="2514600"/>
            <a:chOff x="384" y="960"/>
            <a:chExt cx="2365" cy="1584"/>
          </a:xfrm>
        </p:grpSpPr>
        <p:sp>
          <p:nvSpPr>
            <p:cNvPr id="10275" name="Text Box 6">
              <a:extLst>
                <a:ext uri="{FF2B5EF4-FFF2-40B4-BE49-F238E27FC236}">
                  <a16:creationId xmlns:a16="http://schemas.microsoft.com/office/drawing/2014/main" id="{C74453A4-22BE-360C-E879-76E5B8DCF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008"/>
              <a:ext cx="5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 b="1"/>
                <a:t>DNA</a:t>
              </a:r>
              <a:endParaRPr lang="en-GB" altLang="cs-CZ" sz="2400" b="1"/>
            </a:p>
          </p:txBody>
        </p:sp>
        <p:sp>
          <p:nvSpPr>
            <p:cNvPr id="10276" name="Line 7">
              <a:extLst>
                <a:ext uri="{FF2B5EF4-FFF2-40B4-BE49-F238E27FC236}">
                  <a16:creationId xmlns:a16="http://schemas.microsoft.com/office/drawing/2014/main" id="{EF31D6BF-CE7B-D655-91C4-9BA80AB3CA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58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7" name="Oval 8">
              <a:extLst>
                <a:ext uri="{FF2B5EF4-FFF2-40B4-BE49-F238E27FC236}">
                  <a16:creationId xmlns:a16="http://schemas.microsoft.com/office/drawing/2014/main" id="{98A3AA28-4D9A-8CFE-915C-E3A9A78EE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776"/>
              <a:ext cx="672" cy="6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0278" name="Text Box 9">
              <a:extLst>
                <a:ext uri="{FF2B5EF4-FFF2-40B4-BE49-F238E27FC236}">
                  <a16:creationId xmlns:a16="http://schemas.microsoft.com/office/drawing/2014/main" id="{D2021806-3384-41FD-7747-B6B6BF504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" y="1418"/>
              <a:ext cx="11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PCR product</a:t>
              </a:r>
              <a:endParaRPr lang="en-GB" altLang="cs-CZ" sz="2400"/>
            </a:p>
          </p:txBody>
        </p:sp>
        <p:sp>
          <p:nvSpPr>
            <p:cNvPr id="10279" name="Line 10">
              <a:extLst>
                <a:ext uri="{FF2B5EF4-FFF2-40B4-BE49-F238E27FC236}">
                  <a16:creationId xmlns:a16="http://schemas.microsoft.com/office/drawing/2014/main" id="{04164544-824B-C4B4-D312-D3239AD14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872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0" name="Line 11">
              <a:extLst>
                <a:ext uri="{FF2B5EF4-FFF2-40B4-BE49-F238E27FC236}">
                  <a16:creationId xmlns:a16="http://schemas.microsoft.com/office/drawing/2014/main" id="{44A813BD-DBA4-A48A-518E-3A3E1DE80C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182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1" name="Text Box 12">
              <a:extLst>
                <a:ext uri="{FF2B5EF4-FFF2-40B4-BE49-F238E27FC236}">
                  <a16:creationId xmlns:a16="http://schemas.microsoft.com/office/drawing/2014/main" id="{96D8575F-8C42-DDCE-0C26-5A833D6B00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2" y="1946"/>
              <a:ext cx="13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cloned fragment</a:t>
              </a:r>
              <a:endParaRPr lang="en-GB" altLang="cs-CZ" sz="2400"/>
            </a:p>
          </p:txBody>
        </p:sp>
        <p:sp>
          <p:nvSpPr>
            <p:cNvPr id="10282" name="Rectangle 13">
              <a:extLst>
                <a:ext uri="{FF2B5EF4-FFF2-40B4-BE49-F238E27FC236}">
                  <a16:creationId xmlns:a16="http://schemas.microsoft.com/office/drawing/2014/main" id="{6CAA34B4-BBB8-A9C1-EB17-204D5BD12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960"/>
              <a:ext cx="2352" cy="1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0283" name="Line 14">
              <a:extLst>
                <a:ext uri="{FF2B5EF4-FFF2-40B4-BE49-F238E27FC236}">
                  <a16:creationId xmlns:a16="http://schemas.microsoft.com/office/drawing/2014/main" id="{929312A1-E454-D186-B81C-BCD2D1649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536"/>
              <a:ext cx="144" cy="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4" name="Line 15">
              <a:extLst>
                <a:ext uri="{FF2B5EF4-FFF2-40B4-BE49-F238E27FC236}">
                  <a16:creationId xmlns:a16="http://schemas.microsoft.com/office/drawing/2014/main" id="{46E3734A-7AAF-C310-30D5-B4C4D7365D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1920"/>
              <a:ext cx="48" cy="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246" name="Line 16">
            <a:extLst>
              <a:ext uri="{FF2B5EF4-FFF2-40B4-BE49-F238E27FC236}">
                <a16:creationId xmlns:a16="http://schemas.microsoft.com/office/drawing/2014/main" id="{C82E31A5-7848-CB07-7C5C-65FA464013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3810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7" name="Line 17">
            <a:extLst>
              <a:ext uri="{FF2B5EF4-FFF2-40B4-BE49-F238E27FC236}">
                <a16:creationId xmlns:a16="http://schemas.microsoft.com/office/drawing/2014/main" id="{E9B6A981-F5F4-7E84-83B6-9C86698480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541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0248" name="Group 18">
            <a:extLst>
              <a:ext uri="{FF2B5EF4-FFF2-40B4-BE49-F238E27FC236}">
                <a16:creationId xmlns:a16="http://schemas.microsoft.com/office/drawing/2014/main" id="{0F4A0176-4CBA-46AD-9D75-FCF810F44C1B}"/>
              </a:ext>
            </a:extLst>
          </p:cNvPr>
          <p:cNvGrpSpPr>
            <a:grpSpLocks/>
          </p:cNvGrpSpPr>
          <p:nvPr/>
        </p:nvGrpSpPr>
        <p:grpSpPr bwMode="auto">
          <a:xfrm>
            <a:off x="5651500" y="4038600"/>
            <a:ext cx="3200400" cy="2571750"/>
            <a:chOff x="3408" y="2782"/>
            <a:chExt cx="2016" cy="1420"/>
          </a:xfrm>
        </p:grpSpPr>
        <p:sp>
          <p:nvSpPr>
            <p:cNvPr id="10267" name="AutoShape 19">
              <a:extLst>
                <a:ext uri="{FF2B5EF4-FFF2-40B4-BE49-F238E27FC236}">
                  <a16:creationId xmlns:a16="http://schemas.microsoft.com/office/drawing/2014/main" id="{C1E345CC-7073-1676-2B7C-C8166DD11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168"/>
              <a:ext cx="2016" cy="9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45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807" y="16154"/>
                  </a:moveTo>
                  <a:cubicBezTo>
                    <a:pt x="1745" y="14570"/>
                    <a:pt x="1179" y="12706"/>
                    <a:pt x="1179" y="10800"/>
                  </a:cubicBezTo>
                  <a:cubicBezTo>
                    <a:pt x="1179" y="5486"/>
                    <a:pt x="5486" y="1179"/>
                    <a:pt x="10800" y="1179"/>
                  </a:cubicBezTo>
                  <a:cubicBezTo>
                    <a:pt x="16113" y="1179"/>
                    <a:pt x="20421" y="5486"/>
                    <a:pt x="20421" y="10800"/>
                  </a:cubicBezTo>
                  <a:cubicBezTo>
                    <a:pt x="20421" y="12706"/>
                    <a:pt x="19854" y="14570"/>
                    <a:pt x="18792" y="16154"/>
                  </a:cubicBezTo>
                  <a:lnTo>
                    <a:pt x="19772" y="16811"/>
                  </a:lnTo>
                  <a:cubicBezTo>
                    <a:pt x="20963" y="15032"/>
                    <a:pt x="21600" y="1294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940"/>
                    <a:pt x="636" y="15032"/>
                    <a:pt x="1827" y="16811"/>
                  </a:cubicBezTo>
                  <a:lnTo>
                    <a:pt x="2807" y="1615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68" name="Text Box 20">
              <a:extLst>
                <a:ext uri="{FF2B5EF4-FFF2-40B4-BE49-F238E27FC236}">
                  <a16:creationId xmlns:a16="http://schemas.microsoft.com/office/drawing/2014/main" id="{B57B24D8-4A5D-D5AC-4942-5A1A67E99D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6" y="3914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-</a:t>
              </a:r>
              <a:endParaRPr lang="en-GB" altLang="cs-CZ" sz="2400"/>
            </a:p>
          </p:txBody>
        </p:sp>
        <p:sp>
          <p:nvSpPr>
            <p:cNvPr id="10269" name="Text Box 21">
              <a:extLst>
                <a:ext uri="{FF2B5EF4-FFF2-40B4-BE49-F238E27FC236}">
                  <a16:creationId xmlns:a16="http://schemas.microsoft.com/office/drawing/2014/main" id="{B01868FA-95A5-9B2E-81F4-23CF527C3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4" y="3866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+</a:t>
              </a:r>
              <a:endParaRPr lang="en-GB" altLang="cs-CZ" sz="2400"/>
            </a:p>
          </p:txBody>
        </p:sp>
        <p:sp>
          <p:nvSpPr>
            <p:cNvPr id="10270" name="AutoShape 22">
              <a:extLst>
                <a:ext uri="{FF2B5EF4-FFF2-40B4-BE49-F238E27FC236}">
                  <a16:creationId xmlns:a16="http://schemas.microsoft.com/office/drawing/2014/main" id="{2B445D4D-D540-0D1E-3DD9-494A93FD4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360"/>
              <a:ext cx="96" cy="192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0271" name="Text Box 23">
              <a:extLst>
                <a:ext uri="{FF2B5EF4-FFF2-40B4-BE49-F238E27FC236}">
                  <a16:creationId xmlns:a16="http://schemas.microsoft.com/office/drawing/2014/main" id="{B25753BB-8913-8B99-4F7E-A111E202F4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6" y="3528"/>
              <a:ext cx="1077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>
                  <a:latin typeface="Arial" panose="020B0604020202020204" pitchFamily="34" charset="0"/>
                  <a:cs typeface="Arial" panose="020B0604020202020204" pitchFamily="34" charset="0"/>
                </a:rPr>
                <a:t>laser beam</a:t>
              </a:r>
              <a:endParaRPr lang="en-GB" altLang="cs-CZ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72" name="Rectangle 24">
              <a:extLst>
                <a:ext uri="{FF2B5EF4-FFF2-40B4-BE49-F238E27FC236}">
                  <a16:creationId xmlns:a16="http://schemas.microsoft.com/office/drawing/2014/main" id="{C14214C8-EDBC-6D22-551B-D7F9703FD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976"/>
              <a:ext cx="288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0273" name="Text Box 25">
              <a:extLst>
                <a:ext uri="{FF2B5EF4-FFF2-40B4-BE49-F238E27FC236}">
                  <a16:creationId xmlns:a16="http://schemas.microsoft.com/office/drawing/2014/main" id="{AFB67DA7-7B9B-21B1-C923-C6F5ABC67A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782"/>
              <a:ext cx="699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000"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  <a:endParaRPr lang="en-GB" altLang="cs-CZ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74" name="Text Box 26">
              <a:extLst>
                <a:ext uri="{FF2B5EF4-FFF2-40B4-BE49-F238E27FC236}">
                  <a16:creationId xmlns:a16="http://schemas.microsoft.com/office/drawing/2014/main" id="{3019F740-196F-E301-7281-6EFBB96D4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802"/>
              <a:ext cx="1354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000">
                  <a:latin typeface="Arial" panose="020B0604020202020204" pitchFamily="34" charset="0"/>
                  <a:cs typeface="Arial" panose="020B0604020202020204" pitchFamily="34" charset="0"/>
                </a:rPr>
                <a:t>capillary electrophoresis</a:t>
              </a:r>
              <a:endParaRPr lang="en-GB" altLang="cs-CZ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49" name="Group 27">
            <a:extLst>
              <a:ext uri="{FF2B5EF4-FFF2-40B4-BE49-F238E27FC236}">
                <a16:creationId xmlns:a16="http://schemas.microsoft.com/office/drawing/2014/main" id="{459A2B2E-1C60-E9C8-2939-2C1D6A995FD1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1700213"/>
            <a:ext cx="1143000" cy="1600200"/>
            <a:chOff x="4272" y="1200"/>
            <a:chExt cx="720" cy="1008"/>
          </a:xfrm>
        </p:grpSpPr>
        <p:sp>
          <p:nvSpPr>
            <p:cNvPr id="10253" name="Line 28">
              <a:extLst>
                <a:ext uri="{FF2B5EF4-FFF2-40B4-BE49-F238E27FC236}">
                  <a16:creationId xmlns:a16="http://schemas.microsoft.com/office/drawing/2014/main" id="{7293B38A-EB32-ED74-BA8D-3EA3C2052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5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4" name="Line 29">
              <a:extLst>
                <a:ext uri="{FF2B5EF4-FFF2-40B4-BE49-F238E27FC236}">
                  <a16:creationId xmlns:a16="http://schemas.microsoft.com/office/drawing/2014/main" id="{AA7ABEC1-1ACB-2348-10F3-CCA113E7A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68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5" name="Line 30">
              <a:extLst>
                <a:ext uri="{FF2B5EF4-FFF2-40B4-BE49-F238E27FC236}">
                  <a16:creationId xmlns:a16="http://schemas.microsoft.com/office/drawing/2014/main" id="{2EADF6D0-0855-1D61-32C3-237B8BAEF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82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6" name="Line 31">
              <a:extLst>
                <a:ext uri="{FF2B5EF4-FFF2-40B4-BE49-F238E27FC236}">
                  <a16:creationId xmlns:a16="http://schemas.microsoft.com/office/drawing/2014/main" id="{3E7DE9AC-AF63-F986-64C9-FB26A3B16A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96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7" name="Line 32">
              <a:extLst>
                <a:ext uri="{FF2B5EF4-FFF2-40B4-BE49-F238E27FC236}">
                  <a16:creationId xmlns:a16="http://schemas.microsoft.com/office/drawing/2014/main" id="{7C0B6962-CF75-94B4-6B08-4A65E78D8D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2160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8" name="Line 33">
              <a:extLst>
                <a:ext uri="{FF2B5EF4-FFF2-40B4-BE49-F238E27FC236}">
                  <a16:creationId xmlns:a16="http://schemas.microsoft.com/office/drawing/2014/main" id="{CDCEC950-15F7-446D-2285-40A225D0FE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4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9" name="Line 34">
              <a:extLst>
                <a:ext uri="{FF2B5EF4-FFF2-40B4-BE49-F238E27FC236}">
                  <a16:creationId xmlns:a16="http://schemas.microsoft.com/office/drawing/2014/main" id="{430C1B7A-0C09-10C3-7AD3-D097DF7321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29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0" name="Oval 35">
              <a:extLst>
                <a:ext uri="{FF2B5EF4-FFF2-40B4-BE49-F238E27FC236}">
                  <a16:creationId xmlns:a16="http://schemas.microsoft.com/office/drawing/2014/main" id="{FAB5BF50-6502-3881-60FC-C0ED1FE86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1200"/>
              <a:ext cx="144" cy="1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G</a:t>
              </a:r>
              <a:endParaRPr lang="en-GB" altLang="cs-CZ" sz="2400"/>
            </a:p>
          </p:txBody>
        </p:sp>
        <p:sp>
          <p:nvSpPr>
            <p:cNvPr id="10261" name="Oval 36">
              <a:extLst>
                <a:ext uri="{FF2B5EF4-FFF2-40B4-BE49-F238E27FC236}">
                  <a16:creationId xmlns:a16="http://schemas.microsoft.com/office/drawing/2014/main" id="{802D9D93-45B8-8845-98D5-2FD31810B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344"/>
              <a:ext cx="144" cy="144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C</a:t>
              </a:r>
              <a:endParaRPr lang="en-GB" altLang="cs-CZ" sz="2400"/>
            </a:p>
          </p:txBody>
        </p:sp>
        <p:sp>
          <p:nvSpPr>
            <p:cNvPr id="10262" name="Oval 37">
              <a:extLst>
                <a:ext uri="{FF2B5EF4-FFF2-40B4-BE49-F238E27FC236}">
                  <a16:creationId xmlns:a16="http://schemas.microsoft.com/office/drawing/2014/main" id="{B0C00D43-3674-2C56-4A35-270B388B2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88"/>
              <a:ext cx="144" cy="1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G</a:t>
              </a:r>
              <a:endParaRPr lang="en-GB" altLang="cs-CZ" sz="2400"/>
            </a:p>
          </p:txBody>
        </p:sp>
        <p:sp>
          <p:nvSpPr>
            <p:cNvPr id="10263" name="Oval 38">
              <a:extLst>
                <a:ext uri="{FF2B5EF4-FFF2-40B4-BE49-F238E27FC236}">
                  <a16:creationId xmlns:a16="http://schemas.microsoft.com/office/drawing/2014/main" id="{837A8339-B7A0-3FC1-65AC-5A480C32F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584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A</a:t>
              </a:r>
              <a:endParaRPr lang="en-GB" altLang="cs-CZ" sz="2400"/>
            </a:p>
          </p:txBody>
        </p:sp>
        <p:sp>
          <p:nvSpPr>
            <p:cNvPr id="10264" name="Oval 39">
              <a:extLst>
                <a:ext uri="{FF2B5EF4-FFF2-40B4-BE49-F238E27FC236}">
                  <a16:creationId xmlns:a16="http://schemas.microsoft.com/office/drawing/2014/main" id="{B8A772DD-6BF8-F4BE-8D88-F5599924F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728"/>
              <a:ext cx="144" cy="1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G</a:t>
              </a:r>
              <a:endParaRPr lang="en-GB" altLang="cs-CZ" sz="2400"/>
            </a:p>
          </p:txBody>
        </p:sp>
        <p:sp>
          <p:nvSpPr>
            <p:cNvPr id="10265" name="Oval 40">
              <a:extLst>
                <a:ext uri="{FF2B5EF4-FFF2-40B4-BE49-F238E27FC236}">
                  <a16:creationId xmlns:a16="http://schemas.microsoft.com/office/drawing/2014/main" id="{5BB3C52F-D8EE-94D7-A0AD-052E576A8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872"/>
              <a:ext cx="144" cy="144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C</a:t>
              </a:r>
              <a:endParaRPr lang="en-GB" altLang="cs-CZ" sz="2400"/>
            </a:p>
          </p:txBody>
        </p:sp>
        <p:sp>
          <p:nvSpPr>
            <p:cNvPr id="10266" name="Oval 41">
              <a:extLst>
                <a:ext uri="{FF2B5EF4-FFF2-40B4-BE49-F238E27FC236}">
                  <a16:creationId xmlns:a16="http://schemas.microsoft.com/office/drawing/2014/main" id="{EAE2E387-C763-2ABF-3DCB-DBD59BF90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064"/>
              <a:ext cx="144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T</a:t>
              </a:r>
              <a:endParaRPr lang="en-GB" altLang="cs-CZ" sz="2400"/>
            </a:p>
          </p:txBody>
        </p:sp>
      </p:grpSp>
      <p:pic>
        <p:nvPicPr>
          <p:cNvPr id="10250" name="Picture 42" descr="Sanger">
            <a:extLst>
              <a:ext uri="{FF2B5EF4-FFF2-40B4-BE49-F238E27FC236}">
                <a16:creationId xmlns:a16="http://schemas.microsoft.com/office/drawing/2014/main" id="{3CA72EAC-B78B-D059-AC7D-349D4433A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15192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3" descr="tools_1a">
            <a:extLst>
              <a:ext uri="{FF2B5EF4-FFF2-40B4-BE49-F238E27FC236}">
                <a16:creationId xmlns:a16="http://schemas.microsoft.com/office/drawing/2014/main" id="{02A359D5-F7E6-0EE5-73B6-F02345D8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0800"/>
            <a:ext cx="165735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AE6E6F31-4246-2576-A41A-14CA09F59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0350"/>
            <a:ext cx="7858125" cy="34782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/>
              <a:t>4-kapilární sekvenátor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/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/>
              <a:t> 96 x 500 bp/12 hodin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/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/>
              <a:t>cca 100 000 bp/den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6">
            <a:extLst>
              <a:ext uri="{FF2B5EF4-FFF2-40B4-BE49-F238E27FC236}">
                <a16:creationId xmlns:a16="http://schemas.microsoft.com/office/drawing/2014/main" id="{0A4FE621-EDDC-52FA-405F-7692D02B8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1799" r="14563" b="5202"/>
          <a:stretch>
            <a:fillRect/>
          </a:stretch>
        </p:blipFill>
        <p:spPr bwMode="auto">
          <a:xfrm>
            <a:off x="320675" y="1901825"/>
            <a:ext cx="867727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Nadpis 1">
            <a:extLst>
              <a:ext uri="{FF2B5EF4-FFF2-40B4-BE49-F238E27FC236}">
                <a16:creationId xmlns:a16="http://schemas.microsoft.com/office/drawing/2014/main" id="{D0DA1FFB-B46A-4CFF-DA56-E828E1E881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23825"/>
            <a:ext cx="7772400" cy="650875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Data anal</a:t>
            </a:r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ysis in Geneious</a:t>
            </a:r>
          </a:p>
        </p:txBody>
      </p:sp>
      <p:sp>
        <p:nvSpPr>
          <p:cNvPr id="39940" name="TextovéPole 4">
            <a:extLst>
              <a:ext uri="{FF2B5EF4-FFF2-40B4-BE49-F238E27FC236}">
                <a16:creationId xmlns:a16="http://schemas.microsoft.com/office/drawing/2014/main" id="{3B12D6BD-4E06-098B-BF49-9F2E2094D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5445125"/>
            <a:ext cx="196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individual reads</a:t>
            </a:r>
          </a:p>
        </p:txBody>
      </p:sp>
      <p:sp>
        <p:nvSpPr>
          <p:cNvPr id="39941" name="TextovéPole 5">
            <a:extLst>
              <a:ext uri="{FF2B5EF4-FFF2-40B4-BE49-F238E27FC236}">
                <a16:creationId xmlns:a16="http://schemas.microsoft.com/office/drawing/2014/main" id="{47CDCB67-18E5-924B-7C79-69DCE8EE6DF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469106" y="4064793"/>
            <a:ext cx="12398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</a:p>
        </p:txBody>
      </p:sp>
      <p:cxnSp>
        <p:nvCxnSpPr>
          <p:cNvPr id="39942" name="Přímá spojnice se šipkou 7">
            <a:extLst>
              <a:ext uri="{FF2B5EF4-FFF2-40B4-BE49-F238E27FC236}">
                <a16:creationId xmlns:a16="http://schemas.microsoft.com/office/drawing/2014/main" id="{EFF9A330-126B-4E9B-3D97-E0B62846F6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675" y="2997200"/>
            <a:ext cx="0" cy="2952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3" name="Přímá spojnice se šipkou 9">
            <a:extLst>
              <a:ext uri="{FF2B5EF4-FFF2-40B4-BE49-F238E27FC236}">
                <a16:creationId xmlns:a16="http://schemas.microsoft.com/office/drawing/2014/main" id="{4F24677A-CAF2-F588-1ECD-66D876E40A4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732588" y="5373688"/>
            <a:ext cx="503237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4" name="Přímá spojnice se šipkou 11">
            <a:extLst>
              <a:ext uri="{FF2B5EF4-FFF2-40B4-BE49-F238E27FC236}">
                <a16:creationId xmlns:a16="http://schemas.microsoft.com/office/drawing/2014/main" id="{F6ABAC49-3197-EB27-57A7-1CC456DE36B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732588" y="5589588"/>
            <a:ext cx="503237" cy="555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5" name="Přímá spojnice se šipkou 14">
            <a:extLst>
              <a:ext uri="{FF2B5EF4-FFF2-40B4-BE49-F238E27FC236}">
                <a16:creationId xmlns:a16="http://schemas.microsoft.com/office/drawing/2014/main" id="{FD2BE63E-0007-61EB-4E84-822BB9CB318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32588" y="5753100"/>
            <a:ext cx="503237" cy="92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6" name="TextovéPole 17">
            <a:extLst>
              <a:ext uri="{FF2B5EF4-FFF2-40B4-BE49-F238E27FC236}">
                <a16:creationId xmlns:a16="http://schemas.microsoft.com/office/drawing/2014/main" id="{0BBA7CC0-C24C-269D-5877-BE3AD9151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85850"/>
            <a:ext cx="331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(in resequencing)</a:t>
            </a:r>
          </a:p>
        </p:txBody>
      </p:sp>
      <p:sp>
        <p:nvSpPr>
          <p:cNvPr id="39947" name="Ovál 18">
            <a:extLst>
              <a:ext uri="{FF2B5EF4-FFF2-40B4-BE49-F238E27FC236}">
                <a16:creationId xmlns:a16="http://schemas.microsoft.com/office/drawing/2014/main" id="{919F420B-82D1-0563-7FB0-DF28B9151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2689225"/>
            <a:ext cx="1728788" cy="2889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cxnSp>
        <p:nvCxnSpPr>
          <p:cNvPr id="39948" name="Přímá spojnice se šipkou 19">
            <a:extLst>
              <a:ext uri="{FF2B5EF4-FFF2-40B4-BE49-F238E27FC236}">
                <a16:creationId xmlns:a16="http://schemas.microsoft.com/office/drawing/2014/main" id="{62DD2D7A-73C5-1E76-E741-5077E987A2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0025" y="1476375"/>
            <a:ext cx="325438" cy="1282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9" name="TextovéPole 21">
            <a:extLst>
              <a:ext uri="{FF2B5EF4-FFF2-40B4-BE49-F238E27FC236}">
                <a16:creationId xmlns:a16="http://schemas.microsoft.com/office/drawing/2014/main" id="{215D878E-E185-697B-2FBB-1F71BC3E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1109663"/>
            <a:ext cx="152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</a:t>
            </a:r>
          </a:p>
        </p:txBody>
      </p:sp>
      <p:cxnSp>
        <p:nvCxnSpPr>
          <p:cNvPr id="39950" name="Přímá spojnice se šipkou 22">
            <a:extLst>
              <a:ext uri="{FF2B5EF4-FFF2-40B4-BE49-F238E27FC236}">
                <a16:creationId xmlns:a16="http://schemas.microsoft.com/office/drawing/2014/main" id="{72CB370D-F5A4-7458-E3AD-2ECC14702E6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216025" y="1476375"/>
            <a:ext cx="2924175" cy="766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51" name="Ovál 24">
            <a:extLst>
              <a:ext uri="{FF2B5EF4-FFF2-40B4-BE49-F238E27FC236}">
                <a16:creationId xmlns:a16="http://schemas.microsoft.com/office/drawing/2014/main" id="{E8166ADE-9BED-5F35-0235-B8AA24DC9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2214563"/>
            <a:ext cx="736600" cy="115887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E84ED6AE-1FD1-D4F7-72ED-69BED3CB7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Calibri" panose="020F0502020204030204" pitchFamily="34" charset="0"/>
                <a:cs typeface="Calibri" panose="020F0502020204030204" pitchFamily="34" charset="0"/>
              </a:rPr>
              <a:t>Další NGS technologie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861444BD-E6A0-D611-6438-0370A1295F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205038"/>
            <a:ext cx="3384550" cy="2614612"/>
          </a:xfr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41988" name="TextovéPole 4">
            <a:extLst>
              <a:ext uri="{FF2B5EF4-FFF2-40B4-BE49-F238E27FC236}">
                <a16:creationId xmlns:a16="http://schemas.microsoft.com/office/drawing/2014/main" id="{009BCE6A-0BC3-7E9C-5F99-50D332610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392738"/>
            <a:ext cx="29606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454 pyrosequencing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(Roche)</a:t>
            </a:r>
          </a:p>
        </p:txBody>
      </p:sp>
      <p:pic>
        <p:nvPicPr>
          <p:cNvPr id="41989" name="Picture 2">
            <a:extLst>
              <a:ext uri="{FF2B5EF4-FFF2-40B4-BE49-F238E27FC236}">
                <a16:creationId xmlns:a16="http://schemas.microsoft.com/office/drawing/2014/main" id="{DB34D3C1-0A13-4B52-4A1F-2983360D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9" t="18449" r="17622" b="24565"/>
          <a:stretch>
            <a:fillRect/>
          </a:stretch>
        </p:blipFill>
        <p:spPr bwMode="auto">
          <a:xfrm>
            <a:off x="4932363" y="1484313"/>
            <a:ext cx="3671887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ovéPole 5">
            <a:extLst>
              <a:ext uri="{FF2B5EF4-FFF2-40B4-BE49-F238E27FC236}">
                <a16:creationId xmlns:a16="http://schemas.microsoft.com/office/drawing/2014/main" id="{642BB70F-24A1-AC7C-31FF-5D7A5B4D2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5392738"/>
            <a:ext cx="1247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Illumina</a:t>
            </a: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ovéPole 1">
            <a:extLst>
              <a:ext uri="{FF2B5EF4-FFF2-40B4-BE49-F238E27FC236}">
                <a16:creationId xmlns:a16="http://schemas.microsoft.com/office/drawing/2014/main" id="{A9662DDA-B587-7126-DF8A-0AF7A4233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126" y="6093674"/>
            <a:ext cx="71352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Ion sequencing: ThermoFisher Scientific</a:t>
            </a:r>
          </a:p>
        </p:txBody>
      </p:sp>
      <p:sp>
        <p:nvSpPr>
          <p:cNvPr id="43011" name="Obdélník 2">
            <a:extLst>
              <a:ext uri="{FF2B5EF4-FFF2-40B4-BE49-F238E27FC236}">
                <a16:creationId xmlns:a16="http://schemas.microsoft.com/office/drawing/2014/main" id="{95CDE501-36D9-42E6-73CA-B25A4C66B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692150"/>
            <a:ext cx="55451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3014" name="TextovéPole 4">
            <a:extLst>
              <a:ext uri="{FF2B5EF4-FFF2-40B4-BE49-F238E27FC236}">
                <a16:creationId xmlns:a16="http://schemas.microsoft.com/office/drawing/2014/main" id="{D356F174-A232-8937-5CE2-42583028E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3" y="173038"/>
            <a:ext cx="3008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Ion Torrent technology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800AE65-BE28-2F54-07DD-B98ACCF22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521" y="1052736"/>
            <a:ext cx="6904499" cy="4648024"/>
          </a:xfrm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5B79C4AC-C8B7-3E1B-3A1F-B07ECA8BB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>
                <a:latin typeface="Comic Sans MS" panose="030F0702030302020204" pitchFamily="66" charset="0"/>
              </a:rPr>
              <a:t>Využívá změny pH při syntéze DNA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6CD09FB7-0213-1A2B-811B-0F17623EC1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770188"/>
            <a:ext cx="8277225" cy="260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21F6EE59-D4B9-395B-AF9A-C677B9CB7F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1D40934D-82CB-C011-23DF-1A4EE7B1EB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" y="620713"/>
            <a:ext cx="8348663" cy="547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6A3E4-A98B-8C53-0BF8-3F91218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355"/>
            <a:ext cx="77724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sz="3600">
                <a:latin typeface="Comic Sans MS" panose="030F0702030302020204" pitchFamily="66" charset="0"/>
              </a:rPr>
              <a:t>DNBSEQ technology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38FBCD5-ADED-F4BD-32CB-91C4F37E9FE7}"/>
              </a:ext>
            </a:extLst>
          </p:cNvPr>
          <p:cNvSpPr txBox="1"/>
          <p:nvPr/>
        </p:nvSpPr>
        <p:spPr>
          <a:xfrm>
            <a:off x="685800" y="5847288"/>
            <a:ext cx="7270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https://www.youtube.com/watch?v=xUVdJN0m38c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60E3F5E-A889-9523-9388-733690F61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662" y="2060848"/>
            <a:ext cx="8170676" cy="3132613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FE5B865-CDC6-2322-99F1-D24F65F45B24}"/>
              </a:ext>
            </a:extLst>
          </p:cNvPr>
          <p:cNvSpPr txBox="1"/>
          <p:nvPr/>
        </p:nvSpPr>
        <p:spPr>
          <a:xfrm>
            <a:off x="2555776" y="122235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„DNA Nanoballs (DNB)“ - MGI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CF1641B-6D08-0C6D-5DDC-F3B8A4F221CA}"/>
              </a:ext>
            </a:extLst>
          </p:cNvPr>
          <p:cNvSpPr txBox="1"/>
          <p:nvPr/>
        </p:nvSpPr>
        <p:spPr>
          <a:xfrm>
            <a:off x="685800" y="6224280"/>
            <a:ext cx="4626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/>
              <a:t>https://en.mgi-tech.com/products/</a:t>
            </a:r>
          </a:p>
        </p:txBody>
      </p:sp>
    </p:spTree>
    <p:extLst>
      <p:ext uri="{BB962C8B-B14F-4D97-AF65-F5344CB8AC3E}">
        <p14:creationId xmlns:p14="http://schemas.microsoft.com/office/powerpoint/2010/main" val="3693546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3">
            <a:extLst>
              <a:ext uri="{FF2B5EF4-FFF2-40B4-BE49-F238E27FC236}">
                <a16:creationId xmlns:a16="http://schemas.microsoft.com/office/drawing/2014/main" id="{CEA1C336-5769-68D9-6E05-99B80F7668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cs-CZ" altLang="cs-CZ">
                <a:latin typeface="Comic Sans MS" panose="030F0702030302020204" pitchFamily="66" charset="0"/>
              </a:rPr>
              <a:t>3rd generation of sequencing (TGS)</a:t>
            </a:r>
          </a:p>
        </p:txBody>
      </p:sp>
      <p:sp>
        <p:nvSpPr>
          <p:cNvPr id="48131" name="Podnadpis 4">
            <a:extLst>
              <a:ext uri="{FF2B5EF4-FFF2-40B4-BE49-F238E27FC236}">
                <a16:creationId xmlns:a16="http://schemas.microsoft.com/office/drawing/2014/main" id="{F6F955AD-D0D8-F28F-3C8C-D89368125F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11188" y="3141663"/>
            <a:ext cx="7993062" cy="2497137"/>
          </a:xfrm>
        </p:spPr>
        <p:txBody>
          <a:bodyPr/>
          <a:lstStyle/>
          <a:p>
            <a:pPr marL="342900" indent="-342900" algn="l">
              <a:spcBef>
                <a:spcPts val="1200"/>
              </a:spcBef>
              <a:buFontTx/>
              <a:buChar char="•"/>
            </a:pPr>
            <a:r>
              <a:rPr lang="cs-CZ" altLang="cs-CZ" sz="2000">
                <a:latin typeface="Comic Sans MS" panose="030F0702030302020204" pitchFamily="66" charset="0"/>
              </a:rPr>
              <a:t>Dlouhá délka čtení, bez amplifikace</a:t>
            </a:r>
            <a:endParaRPr lang="en-US" altLang="cs-CZ" sz="2000">
              <a:latin typeface="Comic Sans MS" panose="030F0702030302020204" pitchFamily="66" charset="0"/>
            </a:endParaRPr>
          </a:p>
          <a:p>
            <a:pPr marL="342900" indent="-342900" algn="l">
              <a:spcBef>
                <a:spcPts val="1200"/>
              </a:spcBef>
              <a:buFontTx/>
              <a:buChar char="•"/>
            </a:pPr>
            <a:r>
              <a:rPr lang="cs-CZ" altLang="cs-CZ" sz="2000">
                <a:latin typeface="Comic Sans MS" panose="030F0702030302020204" pitchFamily="66" charset="0"/>
              </a:rPr>
              <a:t>Přímé čtení oblastí genomu, které je složité analyzovat metodami s krátkými ready</a:t>
            </a:r>
            <a:endParaRPr lang="en-US" altLang="cs-CZ" sz="2000">
              <a:latin typeface="Comic Sans MS" panose="030F0702030302020204" pitchFamily="66" charset="0"/>
            </a:endParaRPr>
          </a:p>
          <a:p>
            <a:pPr marL="342900" indent="-342900" algn="l">
              <a:spcBef>
                <a:spcPts val="1200"/>
              </a:spcBef>
              <a:buFontTx/>
              <a:buChar char="•"/>
            </a:pPr>
            <a:r>
              <a:rPr lang="cs-CZ" altLang="cs-CZ" sz="2000">
                <a:latin typeface="Comic Sans MS" panose="030F0702030302020204" pitchFamily="66" charset="0"/>
              </a:rPr>
              <a:t>Rovnoměrné pokrytí genomu – nejsou sensitivní na obsah GC (na rozdíl od platform s krátkými ready)</a:t>
            </a:r>
          </a:p>
          <a:p>
            <a:pPr marL="342900" indent="-342900" algn="l">
              <a:spcBef>
                <a:spcPts val="1200"/>
              </a:spcBef>
              <a:buFontTx/>
              <a:buChar char="•"/>
            </a:pPr>
            <a:r>
              <a:rPr lang="cs-CZ" altLang="cs-CZ" sz="2000">
                <a:latin typeface="Comic Sans MS" panose="030F0702030302020204" pitchFamily="66" charset="0"/>
              </a:rPr>
              <a:t>(1) PacBio</a:t>
            </a:r>
          </a:p>
          <a:p>
            <a:pPr marL="342900" indent="-342900" algn="l">
              <a:spcBef>
                <a:spcPts val="1200"/>
              </a:spcBef>
              <a:buFontTx/>
              <a:buChar char="•"/>
            </a:pPr>
            <a:r>
              <a:rPr lang="cs-CZ" altLang="cs-CZ" sz="2000">
                <a:latin typeface="Comic Sans MS" panose="030F0702030302020204" pitchFamily="66" charset="0"/>
              </a:rPr>
              <a:t>(2) Oxford Nanopore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CFA77071-70F7-4588-AFA9-407E77A63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latin typeface="Comic Sans MS" panose="030F0702030302020204" pitchFamily="66" charset="0"/>
              </a:rPr>
              <a:t>SMRT </a:t>
            </a:r>
            <a:r>
              <a:rPr lang="cs-CZ" altLang="cs-CZ" sz="2400">
                <a:latin typeface="Comic Sans MS" panose="030F0702030302020204" pitchFamily="66" charset="0"/>
              </a:rPr>
              <a:t>(„single molecule real-time sequencing“) </a:t>
            </a:r>
            <a:r>
              <a:rPr lang="cs-CZ" altLang="cs-CZ" sz="4000">
                <a:latin typeface="Comic Sans MS" panose="030F0702030302020204" pitchFamily="66" charset="0"/>
              </a:rPr>
              <a:t>– Pacific Biosciences</a:t>
            </a: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852A2112-FAB5-F730-6F25-B67482425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16113"/>
            <a:ext cx="741362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">
            <a:extLst>
              <a:ext uri="{FF2B5EF4-FFF2-40B4-BE49-F238E27FC236}">
                <a16:creationId xmlns:a16="http://schemas.microsoft.com/office/drawing/2014/main" id="{95CD8CAA-F2C0-AC68-0619-50DBB1D2A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8" t="24486"/>
          <a:stretch>
            <a:fillRect/>
          </a:stretch>
        </p:blipFill>
        <p:spPr bwMode="auto">
          <a:xfrm>
            <a:off x="0" y="3883025"/>
            <a:ext cx="234315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ovéPole 5">
            <a:extLst>
              <a:ext uri="{FF2B5EF4-FFF2-40B4-BE49-F238E27FC236}">
                <a16:creationId xmlns:a16="http://schemas.microsoft.com/office/drawing/2014/main" id="{DBDEFFD5-E6EB-4BF9-CCF8-BF8169E75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163" y="6411913"/>
            <a:ext cx="406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dlouhé čtení (15 kb), hodně chyb</a:t>
            </a:r>
          </a:p>
        </p:txBody>
      </p:sp>
      <p:sp>
        <p:nvSpPr>
          <p:cNvPr id="49158" name="Obdélník 2">
            <a:extLst>
              <a:ext uri="{FF2B5EF4-FFF2-40B4-BE49-F238E27FC236}">
                <a16:creationId xmlns:a16="http://schemas.microsoft.com/office/drawing/2014/main" id="{3B317CB2-1124-BFA2-5871-9160ED83E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16688"/>
            <a:ext cx="4859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800">
                <a:hlinkClick r:id="rId4"/>
              </a:rPr>
              <a:t>http://www.youtube.com/watch?v=v8p4ph2MAvI</a:t>
            </a:r>
            <a:endParaRPr lang="de-DE" altLang="cs-CZ" sz="1800"/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6F7E40AD-D663-4488-EA12-48E0C305EC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>
                <a:latin typeface="Comic Sans MS" panose="030F0702030302020204" pitchFamily="66" charset="0"/>
              </a:rPr>
              <a:t>HiFi long-read sequencing</a:t>
            </a:r>
          </a:p>
        </p:txBody>
      </p:sp>
      <p:pic>
        <p:nvPicPr>
          <p:cNvPr id="50179" name="Obrázek 2">
            <a:extLst>
              <a:ext uri="{FF2B5EF4-FFF2-40B4-BE49-F238E27FC236}">
                <a16:creationId xmlns:a16="http://schemas.microsoft.com/office/drawing/2014/main" id="{F668CC62-D8A4-DCC4-FCF7-7656D1636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30798" r="6313" b="6203"/>
          <a:stretch>
            <a:fillRect/>
          </a:stretch>
        </p:blipFill>
        <p:spPr bwMode="auto">
          <a:xfrm>
            <a:off x="393700" y="1628775"/>
            <a:ext cx="80613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6DBBBAC-6B9D-4BE9-9AAB-1F2ECA9C9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38" y="5248275"/>
            <a:ext cx="2879725" cy="630238"/>
          </a:xfrm>
          <a:prstGeom prst="rect">
            <a:avLst/>
          </a:prstGeom>
        </p:spPr>
      </p:pic>
      <p:sp>
        <p:nvSpPr>
          <p:cNvPr id="50181" name="TextovéPole 5">
            <a:extLst>
              <a:ext uri="{FF2B5EF4-FFF2-40B4-BE49-F238E27FC236}">
                <a16:creationId xmlns:a16="http://schemas.microsoft.com/office/drawing/2014/main" id="{04C2CF26-998E-A92C-4F72-05AE27130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6411913"/>
            <a:ext cx="865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dlouhé čtení, velmi přesné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44824297-03B7-7E42-93BC-3A8B78014B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8353425" cy="1143000"/>
          </a:xfrm>
        </p:spPr>
        <p:txBody>
          <a:bodyPr/>
          <a:lstStyle/>
          <a:p>
            <a:r>
              <a:rPr lang="cs-CZ" altLang="cs-CZ">
                <a:latin typeface="Comic Sans MS" panose="030F0702030302020204" pitchFamily="66" charset="0"/>
              </a:rPr>
              <a:t>Oxford Nannopore</a:t>
            </a:r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9C8A83D5-8262-6286-4CA2-573C8136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773238"/>
            <a:ext cx="90757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5F2E5067-6A95-A310-BB73-A0A2CD77FB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cs-CZ" altLang="cs-CZ" sz="4000">
                <a:latin typeface="Comic Sans MS" panose="030F0702030302020204" pitchFamily="66" charset="0"/>
                <a:cs typeface="Arial" panose="020B0604020202020204" pitchFamily="34" charset="0"/>
              </a:rPr>
              <a:t>Evoluce Sangerova sekvenování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9F0446CF-4CFD-65D7-1C05-997577A0E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1628775"/>
            <a:ext cx="9080501" cy="4213225"/>
          </a:xfrm>
          <a:noFill/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D15C250F-BE49-FB5B-7AF2-50C69CB0AE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BD223194-5804-5260-FA23-E941FDDDB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22338"/>
            <a:ext cx="8674100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Obdélník 1">
            <a:extLst>
              <a:ext uri="{FF2B5EF4-FFF2-40B4-BE49-F238E27FC236}">
                <a16:creationId xmlns:a16="http://schemas.microsoft.com/office/drawing/2014/main" id="{75C7657E-09A3-3B36-C300-2A2B9D0B7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924175"/>
            <a:ext cx="3455988" cy="1009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„Run until sequencing ...“</a:t>
            </a:r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604C726E-3BAD-AD4C-B93F-FE715B06D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Comic Sans MS" panose="030F0702030302020204" pitchFamily="66" charset="0"/>
              </a:rPr>
              <a:t>Princip technologie</a:t>
            </a:r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9ECDC913-C392-5193-AD6E-6DB8D3495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7"/>
          <a:stretch>
            <a:fillRect/>
          </a:stretch>
        </p:blipFill>
        <p:spPr bwMode="auto">
          <a:xfrm>
            <a:off x="117475" y="1989138"/>
            <a:ext cx="85661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3">
            <a:extLst>
              <a:ext uri="{FF2B5EF4-FFF2-40B4-BE49-F238E27FC236}">
                <a16:creationId xmlns:a16="http://schemas.microsoft.com/office/drawing/2014/main" id="{CB1A9B2B-B7F3-A111-8DEB-115089E21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Obdélník 1">
            <a:extLst>
              <a:ext uri="{FF2B5EF4-FFF2-40B4-BE49-F238E27FC236}">
                <a16:creationId xmlns:a16="http://schemas.microsoft.com/office/drawing/2014/main" id="{55133A71-8DBA-75C8-99A9-C5C57E91D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5995988"/>
            <a:ext cx="8320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hlinkClick r:id="rId4"/>
              </a:rPr>
              <a:t>https://www.youtube.com/watch?v=CGWZvHIi3i0</a:t>
            </a:r>
            <a:endParaRPr lang="cs-CZ" altLang="cs-CZ" sz="2400"/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5DDA5E63-9EC1-061D-F5B5-367DA3EC5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838" y="333375"/>
            <a:ext cx="7772400" cy="1143000"/>
          </a:xfrm>
        </p:spPr>
        <p:txBody>
          <a:bodyPr/>
          <a:lstStyle/>
          <a:p>
            <a:r>
              <a:rPr lang="cs-CZ" altLang="cs-CZ" sz="4000">
                <a:latin typeface="Comic Sans MS" panose="030F0702030302020204" pitchFamily="66" charset="0"/>
              </a:rPr>
              <a:t>Sekvenování přímo v terénu (?)</a:t>
            </a:r>
          </a:p>
        </p:txBody>
      </p:sp>
      <p:pic>
        <p:nvPicPr>
          <p:cNvPr id="55299" name="Picture 2" descr="Deployment of the portable genome surveillance system in Guinea.">
            <a:extLst>
              <a:ext uri="{FF2B5EF4-FFF2-40B4-BE49-F238E27FC236}">
                <a16:creationId xmlns:a16="http://schemas.microsoft.com/office/drawing/2014/main" id="{157BBFAE-A7C6-830B-BA75-010E8BBA5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557338"/>
            <a:ext cx="60579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ovéPole 2">
            <a:extLst>
              <a:ext uri="{FF2B5EF4-FFF2-40B4-BE49-F238E27FC236}">
                <a16:creationId xmlns:a16="http://schemas.microsoft.com/office/drawing/2014/main" id="{9F36E559-E9B5-3542-BB88-891B71092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6221413"/>
            <a:ext cx="2054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Ebola outbreak</a:t>
            </a:r>
          </a:p>
        </p:txBody>
      </p:sp>
      <p:sp>
        <p:nvSpPr>
          <p:cNvPr id="55301" name="TextovéPole 3">
            <a:extLst>
              <a:ext uri="{FF2B5EF4-FFF2-40B4-BE49-F238E27FC236}">
                <a16:creationId xmlns:a16="http://schemas.microsoft.com/office/drawing/2014/main" id="{294978E8-8C7B-A8E6-5462-E9383A003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763" y="6403975"/>
            <a:ext cx="3017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Quick et al., Nature 2016</a:t>
            </a: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D67A9752-9D88-D42E-5638-E7D9369D9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28AB1A25-8A65-5348-3FD5-D9FCAF5A0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7788"/>
            <a:ext cx="6410325" cy="678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992A49C2-6B13-B9ED-AC73-BB0B7515A0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17500"/>
            <a:ext cx="8861425" cy="5778500"/>
          </a:xfrm>
          <a:noFill/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30825602-3002-C2FF-172A-D665D6FF5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" name="Obrázek 2" descr="Obsah obrázku text, snímek obrazovky, diagram, mapa&#10;&#10;Popis byl vytvořen automaticky">
            <a:extLst>
              <a:ext uri="{FF2B5EF4-FFF2-40B4-BE49-F238E27FC236}">
                <a16:creationId xmlns:a16="http://schemas.microsoft.com/office/drawing/2014/main" id="{30259EED-B7C8-FE1F-48B6-C8B11B2B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61950"/>
            <a:ext cx="809625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69434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CA257503-6A8A-801A-9C3D-7DF7E0450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419225"/>
          </a:xfrm>
        </p:spPr>
        <p:txBody>
          <a:bodyPr/>
          <a:lstStyle/>
          <a:p>
            <a:r>
              <a:rPr lang="cs-CZ" altLang="cs-CZ" sz="4000">
                <a:latin typeface="Comic Sans MS" panose="030F0702030302020204" pitchFamily="66" charset="0"/>
              </a:rPr>
              <a:t>Bioinformatika – největší brzda dalšího rozvoje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3647CC89-508E-B68E-7471-83F1AE534C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916113"/>
            <a:ext cx="7200900" cy="462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46B952C1-B993-5A4B-C824-C4692D4D7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t>Sekvenační strategie</a:t>
            </a:r>
          </a:p>
        </p:txBody>
      </p:sp>
      <p:sp>
        <p:nvSpPr>
          <p:cNvPr id="59395" name="Zástupný symbol pro obsah 2">
            <a:extLst>
              <a:ext uri="{FF2B5EF4-FFF2-40B4-BE49-F238E27FC236}">
                <a16:creationId xmlns:a16="http://schemas.microsoft.com/office/drawing/2014/main" id="{0212834C-B5CC-0FB4-44A0-FA4DA42F80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t>nutno velmi dobře počítat než se začne sekvenovat</a:t>
            </a:r>
          </a:p>
          <a:p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t>celkový výtěžek sekvenování = </a:t>
            </a:r>
            <a:r>
              <a:rPr lang="cs-CZ" altLang="cs-CZ" b="1">
                <a:latin typeface="Calibri" panose="020F0502020204030204" pitchFamily="34" charset="0"/>
                <a:cs typeface="Calibri" panose="020F0502020204030204" pitchFamily="34" charset="0"/>
              </a:rPr>
              <a:t>počet „reads“ * délka „reads“ * coverage</a:t>
            </a:r>
          </a:p>
          <a:p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t>zásadně závisí na konkrétním cíli výzkumu a použité technologii</a:t>
            </a:r>
          </a:p>
          <a:p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1EA2019C-8D6A-5AC9-9A5A-5ED533D12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cs-CZ"/>
          </a:p>
        </p:txBody>
      </p:sp>
      <p:pic>
        <p:nvPicPr>
          <p:cNvPr id="60419" name="Content Placeholder 5">
            <a:extLst>
              <a:ext uri="{FF2B5EF4-FFF2-40B4-BE49-F238E27FC236}">
                <a16:creationId xmlns:a16="http://schemas.microsoft.com/office/drawing/2014/main" id="{82C4360B-BBB6-A216-4CC1-84FF67D632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r="10625" b="5315"/>
          <a:stretch>
            <a:fillRect/>
          </a:stretch>
        </p:blipFill>
        <p:spPr>
          <a:xfrm>
            <a:off x="114300" y="188913"/>
            <a:ext cx="8805863" cy="4752975"/>
          </a:xfrm>
        </p:spPr>
      </p:pic>
      <p:pic>
        <p:nvPicPr>
          <p:cNvPr id="60420" name="Picture 6">
            <a:extLst>
              <a:ext uri="{FF2B5EF4-FFF2-40B4-BE49-F238E27FC236}">
                <a16:creationId xmlns:a16="http://schemas.microsoft.com/office/drawing/2014/main" id="{19A911D3-B2ED-F618-0CB1-006E6F9A7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9" r="12154" b="24687"/>
          <a:stretch>
            <a:fillRect/>
          </a:stretch>
        </p:blipFill>
        <p:spPr bwMode="auto">
          <a:xfrm>
            <a:off x="323850" y="5157788"/>
            <a:ext cx="843121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Zástupný symbol pro obsah 7">
            <a:extLst>
              <a:ext uri="{FF2B5EF4-FFF2-40B4-BE49-F238E27FC236}">
                <a16:creationId xmlns:a16="http://schemas.microsoft.com/office/drawing/2014/main" id="{8679A3A7-F904-1D12-82C8-C0DE56AEA7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2935" r="19485" b="10567"/>
          <a:stretch>
            <a:fillRect/>
          </a:stretch>
        </p:blipFill>
        <p:spPr>
          <a:xfrm>
            <a:off x="1008063" y="0"/>
            <a:ext cx="7127875" cy="4300538"/>
          </a:xfrm>
        </p:spPr>
      </p:pic>
      <p:pic>
        <p:nvPicPr>
          <p:cNvPr id="61443" name="Obrázek 8">
            <a:extLst>
              <a:ext uri="{FF2B5EF4-FFF2-40B4-BE49-F238E27FC236}">
                <a16:creationId xmlns:a16="http://schemas.microsoft.com/office/drawing/2014/main" id="{1D689C6D-1C9F-5A25-365F-AEA13DDAA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38800" r="15350" b="22002"/>
          <a:stretch>
            <a:fillRect/>
          </a:stretch>
        </p:blipFill>
        <p:spPr bwMode="auto">
          <a:xfrm>
            <a:off x="1074738" y="4264025"/>
            <a:ext cx="69945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52A0771-F38B-86FB-809C-89CABB656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914400"/>
          </a:xfrm>
          <a:noFill/>
        </p:spPr>
        <p:txBody>
          <a:bodyPr/>
          <a:lstStyle/>
          <a:p>
            <a:pPr eaLnBrk="1" hangingPunct="1"/>
            <a:r>
              <a:rPr lang="fr-FR" altLang="cs-CZ" sz="4000">
                <a:latin typeface="Comic Sans MS" panose="030F0702030302020204" pitchFamily="66" charset="0"/>
              </a:rPr>
              <a:t>Sequencing</a:t>
            </a:r>
            <a:r>
              <a:rPr lang="cs-CZ" altLang="cs-CZ" sz="4000">
                <a:latin typeface="Comic Sans MS" panose="030F0702030302020204" pitchFamily="66" charset="0"/>
              </a:rPr>
              <a:t> – Sangerova metoda</a:t>
            </a:r>
            <a:endParaRPr lang="en-GB" altLang="cs-CZ" sz="4000">
              <a:latin typeface="Comic Sans MS" panose="030F0702030302020204" pitchFamily="66" charset="0"/>
            </a:endParaRPr>
          </a:p>
        </p:txBody>
      </p:sp>
      <p:pic>
        <p:nvPicPr>
          <p:cNvPr id="12291" name="Picture 3" descr="Fig1">
            <a:extLst>
              <a:ext uri="{FF2B5EF4-FFF2-40B4-BE49-F238E27FC236}">
                <a16:creationId xmlns:a16="http://schemas.microsoft.com/office/drawing/2014/main" id="{BAEE2B4D-D02C-7451-3A0D-988C76B53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9869" r="3700" b="52283"/>
          <a:stretch>
            <a:fillRect/>
          </a:stretch>
        </p:blipFill>
        <p:spPr bwMode="auto">
          <a:xfrm>
            <a:off x="685800" y="4495800"/>
            <a:ext cx="3429000" cy="1751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Line 4">
            <a:extLst>
              <a:ext uri="{FF2B5EF4-FFF2-40B4-BE49-F238E27FC236}">
                <a16:creationId xmlns:a16="http://schemas.microsoft.com/office/drawing/2014/main" id="{FC668163-58FB-4119-0699-40642981B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7463" y="3386138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2293" name="Group 5">
            <a:extLst>
              <a:ext uri="{FF2B5EF4-FFF2-40B4-BE49-F238E27FC236}">
                <a16:creationId xmlns:a16="http://schemas.microsoft.com/office/drawing/2014/main" id="{A4D2F3D5-E53F-B79D-A5BD-65A7216F8B9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524000"/>
            <a:ext cx="3754438" cy="2514600"/>
            <a:chOff x="384" y="960"/>
            <a:chExt cx="2365" cy="1584"/>
          </a:xfrm>
        </p:grpSpPr>
        <p:sp>
          <p:nvSpPr>
            <p:cNvPr id="12324" name="Text Box 6">
              <a:extLst>
                <a:ext uri="{FF2B5EF4-FFF2-40B4-BE49-F238E27FC236}">
                  <a16:creationId xmlns:a16="http://schemas.microsoft.com/office/drawing/2014/main" id="{370403F1-2ADC-5379-6953-6E017D3D0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008"/>
              <a:ext cx="5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 b="1"/>
                <a:t>DNA</a:t>
              </a:r>
              <a:endParaRPr lang="en-GB" altLang="cs-CZ" sz="2400" b="1"/>
            </a:p>
          </p:txBody>
        </p:sp>
        <p:sp>
          <p:nvSpPr>
            <p:cNvPr id="12325" name="Line 7">
              <a:extLst>
                <a:ext uri="{FF2B5EF4-FFF2-40B4-BE49-F238E27FC236}">
                  <a16:creationId xmlns:a16="http://schemas.microsoft.com/office/drawing/2014/main" id="{11D50367-E025-386A-A5AA-A012C20142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58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6" name="Oval 8">
              <a:extLst>
                <a:ext uri="{FF2B5EF4-FFF2-40B4-BE49-F238E27FC236}">
                  <a16:creationId xmlns:a16="http://schemas.microsoft.com/office/drawing/2014/main" id="{36575166-70F0-2154-F08F-67E6BDA54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776"/>
              <a:ext cx="672" cy="6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2327" name="Text Box 9">
              <a:extLst>
                <a:ext uri="{FF2B5EF4-FFF2-40B4-BE49-F238E27FC236}">
                  <a16:creationId xmlns:a16="http://schemas.microsoft.com/office/drawing/2014/main" id="{7A53A851-E254-390E-1433-2B31CCB82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" y="1418"/>
              <a:ext cx="11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PCR product</a:t>
              </a:r>
              <a:endParaRPr lang="en-GB" altLang="cs-CZ" sz="2400"/>
            </a:p>
          </p:txBody>
        </p:sp>
        <p:sp>
          <p:nvSpPr>
            <p:cNvPr id="12328" name="Line 10">
              <a:extLst>
                <a:ext uri="{FF2B5EF4-FFF2-40B4-BE49-F238E27FC236}">
                  <a16:creationId xmlns:a16="http://schemas.microsoft.com/office/drawing/2014/main" id="{FAAACA82-D623-06E3-C057-02B9430F58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872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9" name="Line 11">
              <a:extLst>
                <a:ext uri="{FF2B5EF4-FFF2-40B4-BE49-F238E27FC236}">
                  <a16:creationId xmlns:a16="http://schemas.microsoft.com/office/drawing/2014/main" id="{DD93A945-D3AF-41BE-2E29-6839D6CDFC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182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30" name="Text Box 12">
              <a:extLst>
                <a:ext uri="{FF2B5EF4-FFF2-40B4-BE49-F238E27FC236}">
                  <a16:creationId xmlns:a16="http://schemas.microsoft.com/office/drawing/2014/main" id="{C1EB9B86-B420-2076-1FFB-45DAD8714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2" y="1946"/>
              <a:ext cx="13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cloned fragment</a:t>
              </a:r>
              <a:endParaRPr lang="en-GB" altLang="cs-CZ" sz="2400"/>
            </a:p>
          </p:txBody>
        </p:sp>
        <p:sp>
          <p:nvSpPr>
            <p:cNvPr id="12331" name="Rectangle 13">
              <a:extLst>
                <a:ext uri="{FF2B5EF4-FFF2-40B4-BE49-F238E27FC236}">
                  <a16:creationId xmlns:a16="http://schemas.microsoft.com/office/drawing/2014/main" id="{67BDFB73-C466-1933-B233-3F835E9F3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960"/>
              <a:ext cx="2352" cy="1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2332" name="Line 14">
              <a:extLst>
                <a:ext uri="{FF2B5EF4-FFF2-40B4-BE49-F238E27FC236}">
                  <a16:creationId xmlns:a16="http://schemas.microsoft.com/office/drawing/2014/main" id="{C9382A20-9E7F-BA8C-9E1E-C25DC5BC77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536"/>
              <a:ext cx="144" cy="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33" name="Line 15">
              <a:extLst>
                <a:ext uri="{FF2B5EF4-FFF2-40B4-BE49-F238E27FC236}">
                  <a16:creationId xmlns:a16="http://schemas.microsoft.com/office/drawing/2014/main" id="{2D07EA4F-7212-77A7-36CB-5136FE5C8C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1920"/>
              <a:ext cx="48" cy="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294" name="Line 16">
            <a:extLst>
              <a:ext uri="{FF2B5EF4-FFF2-40B4-BE49-F238E27FC236}">
                <a16:creationId xmlns:a16="http://schemas.microsoft.com/office/drawing/2014/main" id="{3B79A099-A725-E70F-CEA7-661056B9F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3810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5" name="Line 17">
            <a:extLst>
              <a:ext uri="{FF2B5EF4-FFF2-40B4-BE49-F238E27FC236}">
                <a16:creationId xmlns:a16="http://schemas.microsoft.com/office/drawing/2014/main" id="{1BE08709-44BF-7FA6-6CE6-FC833747C5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541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2296" name="Group 18">
            <a:extLst>
              <a:ext uri="{FF2B5EF4-FFF2-40B4-BE49-F238E27FC236}">
                <a16:creationId xmlns:a16="http://schemas.microsoft.com/office/drawing/2014/main" id="{3DB67C6A-7572-B6A3-D52C-756A43B75A46}"/>
              </a:ext>
            </a:extLst>
          </p:cNvPr>
          <p:cNvGrpSpPr>
            <a:grpSpLocks/>
          </p:cNvGrpSpPr>
          <p:nvPr/>
        </p:nvGrpSpPr>
        <p:grpSpPr bwMode="auto">
          <a:xfrm>
            <a:off x="5651500" y="4365625"/>
            <a:ext cx="3200400" cy="2320925"/>
            <a:chOff x="3408" y="2782"/>
            <a:chExt cx="2016" cy="1462"/>
          </a:xfrm>
        </p:grpSpPr>
        <p:sp>
          <p:nvSpPr>
            <p:cNvPr id="12316" name="AutoShape 19">
              <a:extLst>
                <a:ext uri="{FF2B5EF4-FFF2-40B4-BE49-F238E27FC236}">
                  <a16:creationId xmlns:a16="http://schemas.microsoft.com/office/drawing/2014/main" id="{6B31D984-E979-3119-7D5A-E5CF39B03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168"/>
              <a:ext cx="2016" cy="9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45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807" y="16154"/>
                  </a:moveTo>
                  <a:cubicBezTo>
                    <a:pt x="1745" y="14570"/>
                    <a:pt x="1179" y="12706"/>
                    <a:pt x="1179" y="10800"/>
                  </a:cubicBezTo>
                  <a:cubicBezTo>
                    <a:pt x="1179" y="5486"/>
                    <a:pt x="5486" y="1179"/>
                    <a:pt x="10800" y="1179"/>
                  </a:cubicBezTo>
                  <a:cubicBezTo>
                    <a:pt x="16113" y="1179"/>
                    <a:pt x="20421" y="5486"/>
                    <a:pt x="20421" y="10800"/>
                  </a:cubicBezTo>
                  <a:cubicBezTo>
                    <a:pt x="20421" y="12706"/>
                    <a:pt x="19854" y="14570"/>
                    <a:pt x="18792" y="16154"/>
                  </a:cubicBezTo>
                  <a:lnTo>
                    <a:pt x="19772" y="16811"/>
                  </a:lnTo>
                  <a:cubicBezTo>
                    <a:pt x="20963" y="15032"/>
                    <a:pt x="21600" y="1294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940"/>
                    <a:pt x="636" y="15032"/>
                    <a:pt x="1827" y="16811"/>
                  </a:cubicBezTo>
                  <a:lnTo>
                    <a:pt x="2807" y="1615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17" name="Text Box 20">
              <a:extLst>
                <a:ext uri="{FF2B5EF4-FFF2-40B4-BE49-F238E27FC236}">
                  <a16:creationId xmlns:a16="http://schemas.microsoft.com/office/drawing/2014/main" id="{6B89B134-6196-789F-4474-80558F6B7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6" y="3914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-</a:t>
              </a:r>
              <a:endParaRPr lang="en-GB" altLang="cs-CZ" sz="2400"/>
            </a:p>
          </p:txBody>
        </p:sp>
        <p:sp>
          <p:nvSpPr>
            <p:cNvPr id="12318" name="Text Box 21">
              <a:extLst>
                <a:ext uri="{FF2B5EF4-FFF2-40B4-BE49-F238E27FC236}">
                  <a16:creationId xmlns:a16="http://schemas.microsoft.com/office/drawing/2014/main" id="{9876B426-D129-2164-6F2A-71E2AC2BE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4" y="3866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+</a:t>
              </a:r>
              <a:endParaRPr lang="en-GB" altLang="cs-CZ" sz="2400"/>
            </a:p>
          </p:txBody>
        </p:sp>
        <p:sp>
          <p:nvSpPr>
            <p:cNvPr id="12319" name="AutoShape 22">
              <a:extLst>
                <a:ext uri="{FF2B5EF4-FFF2-40B4-BE49-F238E27FC236}">
                  <a16:creationId xmlns:a16="http://schemas.microsoft.com/office/drawing/2014/main" id="{2E340BEC-E4E8-0D50-E1FF-3874B1875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360"/>
              <a:ext cx="96" cy="192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2320" name="Text Box 23">
              <a:extLst>
                <a:ext uri="{FF2B5EF4-FFF2-40B4-BE49-F238E27FC236}">
                  <a16:creationId xmlns:a16="http://schemas.microsoft.com/office/drawing/2014/main" id="{D03BD32D-469D-1A1E-3794-E4EA167984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6" y="3528"/>
              <a:ext cx="7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laser beam</a:t>
              </a:r>
              <a:endParaRPr lang="en-GB" altLang="cs-CZ" sz="2400"/>
            </a:p>
          </p:txBody>
        </p:sp>
        <p:sp>
          <p:nvSpPr>
            <p:cNvPr id="12321" name="Rectangle 24">
              <a:extLst>
                <a:ext uri="{FF2B5EF4-FFF2-40B4-BE49-F238E27FC236}">
                  <a16:creationId xmlns:a16="http://schemas.microsoft.com/office/drawing/2014/main" id="{38CE7084-B506-6EC7-58F1-AA50C889E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976"/>
              <a:ext cx="288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2322" name="Text Box 25">
              <a:extLst>
                <a:ext uri="{FF2B5EF4-FFF2-40B4-BE49-F238E27FC236}">
                  <a16:creationId xmlns:a16="http://schemas.microsoft.com/office/drawing/2014/main" id="{F8EC8000-4170-6BA3-A669-82840C2DD3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782"/>
              <a:ext cx="5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detector</a:t>
              </a:r>
              <a:endParaRPr lang="en-GB" altLang="cs-CZ" sz="2400"/>
            </a:p>
          </p:txBody>
        </p:sp>
        <p:sp>
          <p:nvSpPr>
            <p:cNvPr id="12323" name="Text Box 26">
              <a:extLst>
                <a:ext uri="{FF2B5EF4-FFF2-40B4-BE49-F238E27FC236}">
                  <a16:creationId xmlns:a16="http://schemas.microsoft.com/office/drawing/2014/main" id="{80131153-1D0F-52C1-2FAB-35254CB6A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802"/>
              <a:ext cx="135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000"/>
                <a:t>capillary electrophoresis</a:t>
              </a:r>
              <a:endParaRPr lang="en-GB" altLang="cs-CZ" sz="2000"/>
            </a:p>
          </p:txBody>
        </p:sp>
      </p:grpSp>
      <p:grpSp>
        <p:nvGrpSpPr>
          <p:cNvPr id="12297" name="Group 27">
            <a:extLst>
              <a:ext uri="{FF2B5EF4-FFF2-40B4-BE49-F238E27FC236}">
                <a16:creationId xmlns:a16="http://schemas.microsoft.com/office/drawing/2014/main" id="{66FD76EC-E751-4FC5-A8A1-79A67599CB27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1700213"/>
            <a:ext cx="1143000" cy="1600200"/>
            <a:chOff x="4272" y="1200"/>
            <a:chExt cx="720" cy="1008"/>
          </a:xfrm>
        </p:grpSpPr>
        <p:sp>
          <p:nvSpPr>
            <p:cNvPr id="12302" name="Line 28">
              <a:extLst>
                <a:ext uri="{FF2B5EF4-FFF2-40B4-BE49-F238E27FC236}">
                  <a16:creationId xmlns:a16="http://schemas.microsoft.com/office/drawing/2014/main" id="{148062C8-BD56-A94E-6BDC-9C91F24C51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5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3" name="Line 29">
              <a:extLst>
                <a:ext uri="{FF2B5EF4-FFF2-40B4-BE49-F238E27FC236}">
                  <a16:creationId xmlns:a16="http://schemas.microsoft.com/office/drawing/2014/main" id="{22222DE4-6F1B-2E92-F7AB-E43FF3706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68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4" name="Line 30">
              <a:extLst>
                <a:ext uri="{FF2B5EF4-FFF2-40B4-BE49-F238E27FC236}">
                  <a16:creationId xmlns:a16="http://schemas.microsoft.com/office/drawing/2014/main" id="{9442C69D-EF26-4C27-FC8C-24A26CDC60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82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5" name="Line 31">
              <a:extLst>
                <a:ext uri="{FF2B5EF4-FFF2-40B4-BE49-F238E27FC236}">
                  <a16:creationId xmlns:a16="http://schemas.microsoft.com/office/drawing/2014/main" id="{48A19C75-E391-17F9-CDCA-4D3868279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96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6" name="Line 32">
              <a:extLst>
                <a:ext uri="{FF2B5EF4-FFF2-40B4-BE49-F238E27FC236}">
                  <a16:creationId xmlns:a16="http://schemas.microsoft.com/office/drawing/2014/main" id="{1696018A-472D-9CFA-B0AC-8B116C1C9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2160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7" name="Line 33">
              <a:extLst>
                <a:ext uri="{FF2B5EF4-FFF2-40B4-BE49-F238E27FC236}">
                  <a16:creationId xmlns:a16="http://schemas.microsoft.com/office/drawing/2014/main" id="{0A1B0933-D13A-8D0E-30AA-ED6E286CA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4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8" name="Line 34">
              <a:extLst>
                <a:ext uri="{FF2B5EF4-FFF2-40B4-BE49-F238E27FC236}">
                  <a16:creationId xmlns:a16="http://schemas.microsoft.com/office/drawing/2014/main" id="{BAD0B83A-2A8B-85D0-7F39-880CE0157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29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9" name="Oval 35">
              <a:extLst>
                <a:ext uri="{FF2B5EF4-FFF2-40B4-BE49-F238E27FC236}">
                  <a16:creationId xmlns:a16="http://schemas.microsoft.com/office/drawing/2014/main" id="{22E781C8-052E-7F1C-EDB3-61A903DAB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1200"/>
              <a:ext cx="144" cy="1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G</a:t>
              </a:r>
              <a:endParaRPr lang="en-GB" altLang="cs-CZ" sz="2400"/>
            </a:p>
          </p:txBody>
        </p:sp>
        <p:sp>
          <p:nvSpPr>
            <p:cNvPr id="12310" name="Oval 36">
              <a:extLst>
                <a:ext uri="{FF2B5EF4-FFF2-40B4-BE49-F238E27FC236}">
                  <a16:creationId xmlns:a16="http://schemas.microsoft.com/office/drawing/2014/main" id="{14B00B4D-0087-B59F-0B41-583935BE1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344"/>
              <a:ext cx="144" cy="144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C</a:t>
              </a:r>
              <a:endParaRPr lang="en-GB" altLang="cs-CZ" sz="2400"/>
            </a:p>
          </p:txBody>
        </p:sp>
        <p:sp>
          <p:nvSpPr>
            <p:cNvPr id="12311" name="Oval 37">
              <a:extLst>
                <a:ext uri="{FF2B5EF4-FFF2-40B4-BE49-F238E27FC236}">
                  <a16:creationId xmlns:a16="http://schemas.microsoft.com/office/drawing/2014/main" id="{0AC05C56-4DC0-845D-FF6B-1A99870AA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88"/>
              <a:ext cx="144" cy="1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G</a:t>
              </a:r>
              <a:endParaRPr lang="en-GB" altLang="cs-CZ" sz="2400"/>
            </a:p>
          </p:txBody>
        </p:sp>
        <p:sp>
          <p:nvSpPr>
            <p:cNvPr id="12312" name="Oval 38">
              <a:extLst>
                <a:ext uri="{FF2B5EF4-FFF2-40B4-BE49-F238E27FC236}">
                  <a16:creationId xmlns:a16="http://schemas.microsoft.com/office/drawing/2014/main" id="{E66C42F7-D06E-055D-4AF6-490B302AE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584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A</a:t>
              </a:r>
              <a:endParaRPr lang="en-GB" altLang="cs-CZ" sz="2400"/>
            </a:p>
          </p:txBody>
        </p:sp>
        <p:sp>
          <p:nvSpPr>
            <p:cNvPr id="12313" name="Oval 39">
              <a:extLst>
                <a:ext uri="{FF2B5EF4-FFF2-40B4-BE49-F238E27FC236}">
                  <a16:creationId xmlns:a16="http://schemas.microsoft.com/office/drawing/2014/main" id="{730B2FB0-568A-9135-AED9-FFEFF5893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728"/>
              <a:ext cx="144" cy="1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G</a:t>
              </a:r>
              <a:endParaRPr lang="en-GB" altLang="cs-CZ" sz="2400"/>
            </a:p>
          </p:txBody>
        </p:sp>
        <p:sp>
          <p:nvSpPr>
            <p:cNvPr id="12314" name="Oval 40">
              <a:extLst>
                <a:ext uri="{FF2B5EF4-FFF2-40B4-BE49-F238E27FC236}">
                  <a16:creationId xmlns:a16="http://schemas.microsoft.com/office/drawing/2014/main" id="{AD29DF19-265D-C2F3-2124-9B246447D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872"/>
              <a:ext cx="144" cy="144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cs-CZ" sz="2400"/>
                <a:t>C</a:t>
              </a:r>
              <a:endParaRPr lang="en-GB" altLang="cs-CZ" sz="2400"/>
            </a:p>
          </p:txBody>
        </p:sp>
        <p:sp>
          <p:nvSpPr>
            <p:cNvPr id="12315" name="Oval 41">
              <a:extLst>
                <a:ext uri="{FF2B5EF4-FFF2-40B4-BE49-F238E27FC236}">
                  <a16:creationId xmlns:a16="http://schemas.microsoft.com/office/drawing/2014/main" id="{1EDE29B0-BC81-FA0F-9373-F24662832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064"/>
              <a:ext cx="144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T</a:t>
              </a:r>
              <a:endParaRPr lang="en-GB" altLang="cs-CZ" sz="2400"/>
            </a:p>
          </p:txBody>
        </p:sp>
      </p:grpSp>
      <p:pic>
        <p:nvPicPr>
          <p:cNvPr id="12298" name="Picture 42" descr="Sanger">
            <a:extLst>
              <a:ext uri="{FF2B5EF4-FFF2-40B4-BE49-F238E27FC236}">
                <a16:creationId xmlns:a16="http://schemas.microsoft.com/office/drawing/2014/main" id="{559374F6-CA66-D084-2FBE-4D6862532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15192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3" descr="tools_1a">
            <a:extLst>
              <a:ext uri="{FF2B5EF4-FFF2-40B4-BE49-F238E27FC236}">
                <a16:creationId xmlns:a16="http://schemas.microsoft.com/office/drawing/2014/main" id="{42ADAFCA-BC51-B3D1-969A-81FD1CFA8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0800"/>
            <a:ext cx="165735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ovéPole 45">
            <a:extLst>
              <a:ext uri="{FF2B5EF4-FFF2-40B4-BE49-F238E27FC236}">
                <a16:creationId xmlns:a16="http://schemas.microsoft.com/office/drawing/2014/main" id="{9147B540-5C92-D2F4-29CC-C992FB529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0350"/>
            <a:ext cx="7858125" cy="34782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/>
              <a:t>96-kapilární sekvenátor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/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/>
              <a:t>2304 x 500 bp/12 hodin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/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/>
              <a:t>cca 2 400 000 bp/den</a:t>
            </a:r>
          </a:p>
        </p:txBody>
      </p:sp>
      <p:sp>
        <p:nvSpPr>
          <p:cNvPr id="12301" name="TextovéPole 44">
            <a:extLst>
              <a:ext uri="{FF2B5EF4-FFF2-40B4-BE49-F238E27FC236}">
                <a16:creationId xmlns:a16="http://schemas.microsoft.com/office/drawing/2014/main" id="{96052653-A2A7-F149-254E-8E044B27D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365625"/>
            <a:ext cx="7858125" cy="21224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/>
              <a:t>HTS (Illumina NovaSeq 6000)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/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/>
              <a:t> </a:t>
            </a:r>
            <a:r>
              <a:rPr lang="cs-CZ" altLang="cs-CZ" sz="4400" b="1"/>
              <a:t>cca 6 000 000 000 000 bp/den</a:t>
            </a: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>
            <a:extLst>
              <a:ext uri="{FF2B5EF4-FFF2-40B4-BE49-F238E27FC236}">
                <a16:creationId xmlns:a16="http://schemas.microsoft.com/office/drawing/2014/main" id="{CB6738E0-EDB3-3DC2-C1E2-326C8AFAD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95375"/>
            <a:ext cx="7999412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…JEDEN VZOREK NA RUN JE MÁLO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 b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62467" name="Text Box 2">
            <a:extLst>
              <a:ext uri="{FF2B5EF4-FFF2-40B4-BE49-F238E27FC236}">
                <a16:creationId xmlns:a16="http://schemas.microsoft.com/office/drawing/2014/main" id="{F4C8122C-AEF0-B33F-6711-4303CE9E1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633538"/>
            <a:ext cx="47339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</a:t>
            </a:r>
          </a:p>
        </p:txBody>
      </p:sp>
      <p:sp>
        <p:nvSpPr>
          <p:cNvPr id="62468" name="Text Box 3">
            <a:extLst>
              <a:ext uri="{FF2B5EF4-FFF2-40B4-BE49-F238E27FC236}">
                <a16:creationId xmlns:a16="http://schemas.microsoft.com/office/drawing/2014/main" id="{C2C33972-B9DE-7AAE-03E1-FD9A0811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750"/>
            <a:ext cx="36369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Sekven</a:t>
            </a: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</a:t>
            </a: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ční strategie</a:t>
            </a:r>
          </a:p>
        </p:txBody>
      </p:sp>
      <p:pic>
        <p:nvPicPr>
          <p:cNvPr id="62469" name="Picture 4">
            <a:extLst>
              <a:ext uri="{FF2B5EF4-FFF2-40B4-BE49-F238E27FC236}">
                <a16:creationId xmlns:a16="http://schemas.microsoft.com/office/drawing/2014/main" id="{00A1E533-1AEC-BF47-A5B8-FCBC4047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10130" r="9937" b="20280"/>
          <a:stretch>
            <a:fillRect/>
          </a:stretch>
        </p:blipFill>
        <p:spPr bwMode="auto">
          <a:xfrm>
            <a:off x="654050" y="3314700"/>
            <a:ext cx="336867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2470" name="Text Box 5">
            <a:extLst>
              <a:ext uri="{FF2B5EF4-FFF2-40B4-BE49-F238E27FC236}">
                <a16:creationId xmlns:a16="http://schemas.microsoft.com/office/drawing/2014/main" id="{A29A8869-224D-4EE7-CE5E-01BC5F972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1795463"/>
            <a:ext cx="247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Kapilární sekvenátor</a:t>
            </a:r>
          </a:p>
        </p:txBody>
      </p:sp>
      <p:sp>
        <p:nvSpPr>
          <p:cNvPr id="62471" name="Text Box 6">
            <a:extLst>
              <a:ext uri="{FF2B5EF4-FFF2-40B4-BE49-F238E27FC236}">
                <a16:creationId xmlns:a16="http://schemas.microsoft.com/office/drawing/2014/main" id="{6FB7AD88-864B-50B7-60D9-3DA425D3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1757363"/>
            <a:ext cx="32924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Sekvenátor druhé generace</a:t>
            </a:r>
          </a:p>
        </p:txBody>
      </p:sp>
      <p:sp>
        <p:nvSpPr>
          <p:cNvPr id="62472" name="Text Box 7">
            <a:extLst>
              <a:ext uri="{FF2B5EF4-FFF2-40B4-BE49-F238E27FC236}">
                <a16:creationId xmlns:a16="http://schemas.microsoft.com/office/drawing/2014/main" id="{2A44876C-9F10-B2F2-57E4-DB39A65D4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2254250"/>
            <a:ext cx="375443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U kapilárních sekvenátorů není problém přiřadit sekvenci k jednotlivým vzorkům na základě pozice na platíčku</a:t>
            </a:r>
          </a:p>
        </p:txBody>
      </p:sp>
      <p:sp>
        <p:nvSpPr>
          <p:cNvPr id="62473" name="Text Box 8">
            <a:extLst>
              <a:ext uri="{FF2B5EF4-FFF2-40B4-BE49-F238E27FC236}">
                <a16:creationId xmlns:a16="http://schemas.microsoft.com/office/drawing/2014/main" id="{AC4C5C8F-B0F8-9E89-B4FD-7E17D5A2C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888" y="2254250"/>
            <a:ext cx="3754437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U sekvenátorů druhé generace se najednou sekvenuje pool desítek až stovek vzorků</a:t>
            </a:r>
          </a:p>
        </p:txBody>
      </p:sp>
      <p:pic>
        <p:nvPicPr>
          <p:cNvPr id="62474" name="Picture 9">
            <a:extLst>
              <a:ext uri="{FF2B5EF4-FFF2-40B4-BE49-F238E27FC236}">
                <a16:creationId xmlns:a16="http://schemas.microsoft.com/office/drawing/2014/main" id="{98725740-C36F-45C1-725F-CF3FE9CDD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101975"/>
            <a:ext cx="25019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2475" name="Picture 10">
            <a:extLst>
              <a:ext uri="{FF2B5EF4-FFF2-40B4-BE49-F238E27FC236}">
                <a16:creationId xmlns:a16="http://schemas.microsoft.com/office/drawing/2014/main" id="{780B5CBB-B3A0-F44F-3D99-5110D0E0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5294313"/>
            <a:ext cx="244951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2476" name="Line 11">
            <a:extLst>
              <a:ext uri="{FF2B5EF4-FFF2-40B4-BE49-F238E27FC236}">
                <a16:creationId xmlns:a16="http://schemas.microsoft.com/office/drawing/2014/main" id="{DC30D84B-0324-DCCB-14FA-0301E6B1F11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8250" y="4846638"/>
            <a:ext cx="1963738" cy="981075"/>
          </a:xfrm>
          <a:prstGeom prst="line">
            <a:avLst/>
          </a:prstGeom>
          <a:noFill/>
          <a:ln w="36000">
            <a:solidFill>
              <a:srgbClr val="FF33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62477" name="Line 12">
            <a:extLst>
              <a:ext uri="{FF2B5EF4-FFF2-40B4-BE49-F238E27FC236}">
                <a16:creationId xmlns:a16="http://schemas.microsoft.com/office/drawing/2014/main" id="{BB893E2A-7537-2A6A-230A-45BB864F6C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90925" y="4897438"/>
            <a:ext cx="1471613" cy="820737"/>
          </a:xfrm>
          <a:prstGeom prst="line">
            <a:avLst/>
          </a:prstGeom>
          <a:noFill/>
          <a:ln w="36000">
            <a:solidFill>
              <a:srgbClr val="FF33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62478" name="Line 13">
            <a:extLst>
              <a:ext uri="{FF2B5EF4-FFF2-40B4-BE49-F238E27FC236}">
                <a16:creationId xmlns:a16="http://schemas.microsoft.com/office/drawing/2014/main" id="{07675357-0B25-E6B7-3F24-7933F9DD35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62313" y="4897438"/>
            <a:ext cx="1146175" cy="820737"/>
          </a:xfrm>
          <a:prstGeom prst="line">
            <a:avLst/>
          </a:prstGeom>
          <a:noFill/>
          <a:ln w="36000">
            <a:solidFill>
              <a:srgbClr val="FF33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62479" name="Line 14">
            <a:extLst>
              <a:ext uri="{FF2B5EF4-FFF2-40B4-BE49-F238E27FC236}">
                <a16:creationId xmlns:a16="http://schemas.microsoft.com/office/drawing/2014/main" id="{8962D1A7-6570-74D4-B66F-C792A66EF6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01975" y="4897438"/>
            <a:ext cx="981075" cy="820737"/>
          </a:xfrm>
          <a:prstGeom prst="line">
            <a:avLst/>
          </a:prstGeom>
          <a:noFill/>
          <a:ln w="36000">
            <a:solidFill>
              <a:srgbClr val="FF33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62480" name="Line 15">
            <a:extLst>
              <a:ext uri="{FF2B5EF4-FFF2-40B4-BE49-F238E27FC236}">
                <a16:creationId xmlns:a16="http://schemas.microsoft.com/office/drawing/2014/main" id="{ADB1B5DF-B470-0795-1F71-638C9F2633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05538" y="4568825"/>
            <a:ext cx="652462" cy="657225"/>
          </a:xfrm>
          <a:prstGeom prst="line">
            <a:avLst/>
          </a:prstGeom>
          <a:noFill/>
          <a:ln w="36000">
            <a:solidFill>
              <a:srgbClr val="33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62481" name="Line 16">
            <a:extLst>
              <a:ext uri="{FF2B5EF4-FFF2-40B4-BE49-F238E27FC236}">
                <a16:creationId xmlns:a16="http://schemas.microsoft.com/office/drawing/2014/main" id="{6C799027-82DB-0953-A456-7EE79C1A60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78513" y="5222875"/>
            <a:ext cx="327025" cy="657225"/>
          </a:xfrm>
          <a:prstGeom prst="line">
            <a:avLst/>
          </a:prstGeom>
          <a:noFill/>
          <a:ln w="36000">
            <a:solidFill>
              <a:srgbClr val="3DEB3D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62482" name="Line 17">
            <a:extLst>
              <a:ext uri="{FF2B5EF4-FFF2-40B4-BE49-F238E27FC236}">
                <a16:creationId xmlns:a16="http://schemas.microsoft.com/office/drawing/2014/main" id="{9DCB54EE-7678-FCAF-FBB0-53E1FB1B95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87975" y="5222875"/>
            <a:ext cx="817563" cy="657225"/>
          </a:xfrm>
          <a:prstGeom prst="line">
            <a:avLst/>
          </a:prstGeom>
          <a:noFill/>
          <a:ln w="36000">
            <a:solidFill>
              <a:srgbClr val="3DEB3D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62483" name="Line 18">
            <a:extLst>
              <a:ext uri="{FF2B5EF4-FFF2-40B4-BE49-F238E27FC236}">
                <a16:creationId xmlns:a16="http://schemas.microsoft.com/office/drawing/2014/main" id="{F549BBBB-C7CA-4B80-3266-A310AAA3D7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5222875"/>
            <a:ext cx="1633538" cy="657225"/>
          </a:xfrm>
          <a:prstGeom prst="line">
            <a:avLst/>
          </a:prstGeom>
          <a:noFill/>
          <a:ln w="36000">
            <a:solidFill>
              <a:srgbClr val="3DEB3D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62484" name="Line 19">
            <a:extLst>
              <a:ext uri="{FF2B5EF4-FFF2-40B4-BE49-F238E27FC236}">
                <a16:creationId xmlns:a16="http://schemas.microsoft.com/office/drawing/2014/main" id="{4DD01D2C-78BF-3247-7064-2496790D98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4975" y="5224463"/>
            <a:ext cx="1960563" cy="493712"/>
          </a:xfrm>
          <a:prstGeom prst="line">
            <a:avLst/>
          </a:prstGeom>
          <a:noFill/>
          <a:ln w="36000">
            <a:solidFill>
              <a:srgbClr val="3DEB3D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>
            <a:extLst>
              <a:ext uri="{FF2B5EF4-FFF2-40B4-BE49-F238E27FC236}">
                <a16:creationId xmlns:a16="http://schemas.microsoft.com/office/drawing/2014/main" id="{30B98C73-996B-36F8-360C-20E4CA7BB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95375"/>
            <a:ext cx="7999412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…JEDEN VZOREK NA RUN JE MÁLO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 b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64515" name="Text Box 2">
            <a:extLst>
              <a:ext uri="{FF2B5EF4-FFF2-40B4-BE49-F238E27FC236}">
                <a16:creationId xmlns:a16="http://schemas.microsoft.com/office/drawing/2014/main" id="{F1A00D55-BE0B-A901-B099-D47D06793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633538"/>
            <a:ext cx="47339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</a:t>
            </a:r>
          </a:p>
        </p:txBody>
      </p:sp>
      <p:sp>
        <p:nvSpPr>
          <p:cNvPr id="64516" name="Text Box 3">
            <a:extLst>
              <a:ext uri="{FF2B5EF4-FFF2-40B4-BE49-F238E27FC236}">
                <a16:creationId xmlns:a16="http://schemas.microsoft.com/office/drawing/2014/main" id="{CB577019-A4FB-B2FE-CE99-A1A324DE2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750"/>
            <a:ext cx="36369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Sekven</a:t>
            </a: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</a:t>
            </a: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ční strategie</a:t>
            </a:r>
          </a:p>
        </p:txBody>
      </p:sp>
      <p:sp>
        <p:nvSpPr>
          <p:cNvPr id="64517" name="Text Box 4">
            <a:extLst>
              <a:ext uri="{FF2B5EF4-FFF2-40B4-BE49-F238E27FC236}">
                <a16:creationId xmlns:a16="http://schemas.microsoft.com/office/drawing/2014/main" id="{AE498EC0-3BF1-72A1-0AB1-26B47C7F3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1439863"/>
            <a:ext cx="80660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Jednotlivé vzorky pro sekvenátory druhé generace se značí tzv. barcody (midy, tagy)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Krátká (obvykle 6-12bp) olig</a:t>
            </a: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o</a:t>
            </a:r>
            <a:r>
              <a:rPr lang="de-DE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nukleotidová sekvence před primerem</a:t>
            </a: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(pokud sekvenujeme PCR amplikon) nebo adaptorem (u ostatních genomických knihoven)</a:t>
            </a:r>
            <a:r>
              <a:rPr lang="de-DE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, která je specifická pro daný vzorek</a:t>
            </a: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(tj. jedince)</a:t>
            </a:r>
            <a:endParaRPr lang="de-DE" altLang="cs-CZ" sz="18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Přiřazení identity jednotlých sekvencí k vzorkům probíhá bioinformaticky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64518" name="Text Box 5">
            <a:extLst>
              <a:ext uri="{FF2B5EF4-FFF2-40B4-BE49-F238E27FC236}">
                <a16:creationId xmlns:a16="http://schemas.microsoft.com/office/drawing/2014/main" id="{4DF397B2-D377-FD2C-B024-50F51ACE0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" y="4635914"/>
            <a:ext cx="66897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6306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de-DE" altLang="cs-CZ" sz="1200" b="1" u="sng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A</a:t>
            </a:r>
            <a:r>
              <a:rPr lang="de-DE" altLang="cs-CZ" sz="1200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GCGTA</a:t>
            </a:r>
            <a:r>
              <a:rPr lang="de-DE" altLang="cs-CZ" sz="1200">
                <a:solidFill>
                  <a:srgbClr val="FF0000"/>
                </a:solidFill>
                <a:latin typeface="Courier 10 Pitch"/>
                <a:ea typeface="Arial Unicode MS" pitchFamily="34" charset="-128"/>
              </a:rPr>
              <a:t>GGTCATTTCGATGCG</a:t>
            </a:r>
            <a:r>
              <a:rPr lang="de-DE" altLang="cs-CZ" sz="1200">
                <a:solidFill>
                  <a:srgbClr val="23FF23"/>
                </a:solidFill>
                <a:latin typeface="Courier 10 Pitch"/>
                <a:ea typeface="Arial Unicode MS" pitchFamily="34" charset="-128"/>
              </a:rPr>
              <a:t>GTCATGCCTGGATTAAAGCT..................</a:t>
            </a:r>
          </a:p>
          <a:p>
            <a:pPr eaLnBrk="1" hangingPunct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T</a:t>
            </a:r>
            <a:r>
              <a:rPr lang="de-DE" altLang="cs-CZ" sz="1200" b="1" u="sng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T</a:t>
            </a:r>
            <a:r>
              <a:rPr lang="de-DE" altLang="cs-CZ" sz="1200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CGTA</a:t>
            </a:r>
            <a:r>
              <a:rPr lang="de-DE" altLang="cs-CZ" sz="1200">
                <a:solidFill>
                  <a:srgbClr val="FF0000"/>
                </a:solidFill>
                <a:latin typeface="Courier 10 Pitch"/>
                <a:ea typeface="Arial Unicode MS" pitchFamily="34" charset="-128"/>
              </a:rPr>
              <a:t>GGTCATTTCGATGCG</a:t>
            </a:r>
            <a:r>
              <a:rPr lang="de-DE" altLang="cs-CZ" sz="1200">
                <a:solidFill>
                  <a:srgbClr val="23FF23"/>
                </a:solidFill>
                <a:latin typeface="Courier 10 Pitch"/>
                <a:ea typeface="Arial Unicode MS" pitchFamily="34" charset="-128"/>
              </a:rPr>
              <a:t>GTCATGCCTGGATTAAAGCT..................</a:t>
            </a:r>
          </a:p>
          <a:p>
            <a:pPr eaLnBrk="1" hangingPunct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TG</a:t>
            </a:r>
            <a:r>
              <a:rPr lang="de-DE" altLang="cs-CZ" sz="1200" b="1" u="sng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G</a:t>
            </a:r>
            <a:r>
              <a:rPr lang="de-DE" altLang="cs-CZ" sz="1200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GTA</a:t>
            </a:r>
            <a:r>
              <a:rPr lang="de-DE" altLang="cs-CZ" sz="1200">
                <a:solidFill>
                  <a:srgbClr val="FF0000"/>
                </a:solidFill>
                <a:latin typeface="Courier 10 Pitch"/>
                <a:ea typeface="Arial Unicode MS" pitchFamily="34" charset="-128"/>
              </a:rPr>
              <a:t>GGTCATTTCGATGCG</a:t>
            </a:r>
            <a:r>
              <a:rPr lang="de-DE" altLang="cs-CZ" sz="1200">
                <a:solidFill>
                  <a:srgbClr val="23FF23"/>
                </a:solidFill>
                <a:latin typeface="Courier 10 Pitch"/>
                <a:ea typeface="Arial Unicode MS" pitchFamily="34" charset="-128"/>
              </a:rPr>
              <a:t>GTCATGCCTGGATTAAAGCT..................</a:t>
            </a:r>
          </a:p>
          <a:p>
            <a:pPr eaLnBrk="1" hangingPunct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TGC</a:t>
            </a:r>
            <a:r>
              <a:rPr lang="de-DE" altLang="cs-CZ" sz="1200" b="1" u="sng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C</a:t>
            </a:r>
            <a:r>
              <a:rPr lang="de-DE" altLang="cs-CZ" sz="1200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TA</a:t>
            </a:r>
            <a:r>
              <a:rPr lang="de-DE" altLang="cs-CZ" sz="1200">
                <a:solidFill>
                  <a:srgbClr val="FF0000"/>
                </a:solidFill>
                <a:latin typeface="Courier 10 Pitch"/>
                <a:ea typeface="Arial Unicode MS" pitchFamily="34" charset="-128"/>
              </a:rPr>
              <a:t>GGTCATTTCGATGCG</a:t>
            </a:r>
            <a:r>
              <a:rPr lang="de-DE" altLang="cs-CZ" sz="1200">
                <a:solidFill>
                  <a:srgbClr val="23FF23"/>
                </a:solidFill>
                <a:latin typeface="Courier 10 Pitch"/>
                <a:ea typeface="Arial Unicode MS" pitchFamily="34" charset="-128"/>
              </a:rPr>
              <a:t>GTCATGCCTGGATTAAAGCT..................</a:t>
            </a:r>
          </a:p>
          <a:p>
            <a:pPr eaLnBrk="1" hangingPunct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TGCG</a:t>
            </a:r>
            <a:r>
              <a:rPr lang="de-DE" altLang="cs-CZ" sz="1200" b="1" u="sng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C</a:t>
            </a:r>
            <a:r>
              <a:rPr lang="de-DE" altLang="cs-CZ" sz="1200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A</a:t>
            </a:r>
            <a:r>
              <a:rPr lang="de-DE" altLang="cs-CZ" sz="1200">
                <a:solidFill>
                  <a:srgbClr val="FF0000"/>
                </a:solidFill>
                <a:latin typeface="Courier 10 Pitch"/>
                <a:ea typeface="Arial Unicode MS" pitchFamily="34" charset="-128"/>
              </a:rPr>
              <a:t>GGTCATTTCGATGCG</a:t>
            </a:r>
            <a:r>
              <a:rPr lang="de-DE" altLang="cs-CZ" sz="1200">
                <a:solidFill>
                  <a:srgbClr val="23FF23"/>
                </a:solidFill>
                <a:latin typeface="Courier 10 Pitch"/>
                <a:ea typeface="Arial Unicode MS" pitchFamily="34" charset="-128"/>
              </a:rPr>
              <a:t>GTCATGCCTGGATTAAAGCT..................</a:t>
            </a:r>
          </a:p>
          <a:p>
            <a:pPr eaLnBrk="1" hangingPunct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TGCGT</a:t>
            </a:r>
            <a:r>
              <a:rPr lang="de-DE" altLang="cs-CZ" sz="1200" b="1" u="sng">
                <a:solidFill>
                  <a:srgbClr val="0000FF"/>
                </a:solidFill>
                <a:latin typeface="Courier 10 Pitch"/>
                <a:ea typeface="Arial Unicode MS" pitchFamily="34" charset="-128"/>
              </a:rPr>
              <a:t>T</a:t>
            </a:r>
            <a:r>
              <a:rPr lang="de-DE" altLang="cs-CZ" sz="1200">
                <a:solidFill>
                  <a:srgbClr val="FF0000"/>
                </a:solidFill>
                <a:latin typeface="Courier 10 Pitch"/>
                <a:ea typeface="Arial Unicode MS" pitchFamily="34" charset="-128"/>
              </a:rPr>
              <a:t>GGTCATTTCGATGCG</a:t>
            </a:r>
            <a:r>
              <a:rPr lang="de-DE" altLang="cs-CZ" sz="1200">
                <a:solidFill>
                  <a:srgbClr val="23FF23"/>
                </a:solidFill>
                <a:latin typeface="Courier 10 Pitch"/>
                <a:ea typeface="Arial Unicode MS" pitchFamily="34" charset="-128"/>
              </a:rPr>
              <a:t>GTCATGCCTGGATTAAAGCT..................</a:t>
            </a:r>
          </a:p>
        </p:txBody>
      </p:sp>
      <p:sp>
        <p:nvSpPr>
          <p:cNvPr id="64519" name="Text Box 6">
            <a:extLst>
              <a:ext uri="{FF2B5EF4-FFF2-40B4-BE49-F238E27FC236}">
                <a16:creationId xmlns:a16="http://schemas.microsoft.com/office/drawing/2014/main" id="{7300EA2C-9070-0BB3-2A6B-57611297B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7" y="4177126"/>
            <a:ext cx="401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3620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50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8"/>
              </a:rPr>
              <a:t>BARCODE</a:t>
            </a:r>
            <a:r>
              <a:rPr lang="de-DE" altLang="cs-CZ" sz="15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     </a:t>
            </a:r>
            <a:r>
              <a:rPr lang="de-DE" altLang="cs-CZ" sz="150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</a:rPr>
              <a:t>PRIMER</a:t>
            </a:r>
            <a:r>
              <a:rPr lang="de-DE" altLang="cs-CZ" sz="15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               </a:t>
            </a:r>
            <a:r>
              <a:rPr lang="de-DE" altLang="cs-CZ" sz="1500">
                <a:solidFill>
                  <a:srgbClr val="23FF23"/>
                </a:solidFill>
                <a:latin typeface="Arial" panose="020B0604020202020204" pitchFamily="34" charset="0"/>
                <a:ea typeface="Arial Unicode MS" pitchFamily="34" charset="-128"/>
              </a:rPr>
              <a:t> </a:t>
            </a:r>
            <a:r>
              <a:rPr lang="de-DE" altLang="cs-CZ" sz="1400">
                <a:solidFill>
                  <a:srgbClr val="23FF23"/>
                </a:solidFill>
                <a:latin typeface="Arial" panose="020B0604020202020204" pitchFamily="34" charset="0"/>
                <a:ea typeface="Arial Unicode MS" pitchFamily="34" charset="-128"/>
              </a:rPr>
              <a:t>SEQUENCE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510EB0D-6245-CBCC-AE6B-A217E896674F}"/>
              </a:ext>
            </a:extLst>
          </p:cNvPr>
          <p:cNvSpPr txBox="1"/>
          <p:nvPr/>
        </p:nvSpPr>
        <p:spPr>
          <a:xfrm>
            <a:off x="411162" y="5805256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Příklad amplikonů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>
            <a:extLst>
              <a:ext uri="{FF2B5EF4-FFF2-40B4-BE49-F238E27FC236}">
                <a16:creationId xmlns:a16="http://schemas.microsoft.com/office/drawing/2014/main" id="{B07618AF-E01C-537A-545D-862338E1C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63625"/>
            <a:ext cx="79994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AMPLIKONOVÉ SEKVENOVÁNÍ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(amplikony kratší než délka readů)</a:t>
            </a: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SHOT GUN SEKVENOVÁNÍ</a:t>
            </a:r>
            <a:endParaRPr lang="cs-CZ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LONG-RANGE PCR + SHOT GUN (amplikony delší než délka readů)</a:t>
            </a: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 b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66563" name="Text Box 6">
            <a:extLst>
              <a:ext uri="{FF2B5EF4-FFF2-40B4-BE49-F238E27FC236}">
                <a16:creationId xmlns:a16="http://schemas.microsoft.com/office/drawing/2014/main" id="{23E2FBD3-C2A6-3DFA-500C-80401CA23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750"/>
            <a:ext cx="36369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Sekven</a:t>
            </a: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</a:t>
            </a: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ční strategie</a:t>
            </a:r>
          </a:p>
        </p:txBody>
      </p:sp>
      <p:cxnSp>
        <p:nvCxnSpPr>
          <p:cNvPr id="66564" name="Přímá spojnice 8">
            <a:extLst>
              <a:ext uri="{FF2B5EF4-FFF2-40B4-BE49-F238E27FC236}">
                <a16:creationId xmlns:a16="http://schemas.microsoft.com/office/drawing/2014/main" id="{35627DF7-2C9B-1523-CB45-FD1CD45F51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3513" y="2924175"/>
            <a:ext cx="88011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65" name="Obdélník 1">
            <a:extLst>
              <a:ext uri="{FF2B5EF4-FFF2-40B4-BE49-F238E27FC236}">
                <a16:creationId xmlns:a16="http://schemas.microsoft.com/office/drawing/2014/main" id="{CDF171FA-F302-F32C-D5FE-9316C8692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063625"/>
            <a:ext cx="85566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6566" name="Obdélník 2">
            <a:extLst>
              <a:ext uri="{FF2B5EF4-FFF2-40B4-BE49-F238E27FC236}">
                <a16:creationId xmlns:a16="http://schemas.microsoft.com/office/drawing/2014/main" id="{AB4BCDD6-CC9B-3635-B657-3604E8785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063625"/>
            <a:ext cx="8340725" cy="1717675"/>
          </a:xfrm>
          <a:prstGeom prst="rect">
            <a:avLst/>
          </a:prstGeom>
          <a:noFill/>
          <a:ln w="9525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>
            <a:extLst>
              <a:ext uri="{FF2B5EF4-FFF2-40B4-BE49-F238E27FC236}">
                <a16:creationId xmlns:a16="http://schemas.microsoft.com/office/drawing/2014/main" id="{A9482446-089D-BC5D-35C3-9CE7B979F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63625"/>
            <a:ext cx="7999412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AMPLIKONOVÉ SEKVENOVÁNÍ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SHOT GUN SEKVENOVÁNÍ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 b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FA9EBA3F-6EA1-6FC5-3FE7-EF5119D4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5" b="54745"/>
          <a:stretch>
            <a:fillRect/>
          </a:stretch>
        </p:blipFill>
        <p:spPr bwMode="auto">
          <a:xfrm>
            <a:off x="5060950" y="3892550"/>
            <a:ext cx="389572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8372" name="Text Box 3">
            <a:extLst>
              <a:ext uri="{FF2B5EF4-FFF2-40B4-BE49-F238E27FC236}">
                <a16:creationId xmlns:a16="http://schemas.microsoft.com/office/drawing/2014/main" id="{B705B076-9FE6-BA87-4664-98239BD5D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4148138"/>
            <a:ext cx="50609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Fragmetace </a:t>
            </a: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c</a:t>
            </a: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elogenomové DNA</a:t>
            </a: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(ultrazvukem nebo enzymaticky = „fragmentáza“)</a:t>
            </a: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Ligace sekven</a:t>
            </a: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a</a:t>
            </a: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čních adaptorů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Následná sekvenace náhodných fragmentů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De novo assembly, resekvenování, transkriptomika, funkční složení daného společenstva</a:t>
            </a:r>
          </a:p>
        </p:txBody>
      </p:sp>
      <p:sp>
        <p:nvSpPr>
          <p:cNvPr id="68613" name="Text Box 4">
            <a:extLst>
              <a:ext uri="{FF2B5EF4-FFF2-40B4-BE49-F238E27FC236}">
                <a16:creationId xmlns:a16="http://schemas.microsoft.com/office/drawing/2014/main" id="{4BD6B699-5866-BDDC-1856-7FEA5A494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525588"/>
            <a:ext cx="4733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PCR Amplifikace konkrétního úseku daného genomu pomocí specifických primerů (se sekvenačními adaptory)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Následná sekvenace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Taxonomické složení daného vzorku</a:t>
            </a:r>
            <a:r>
              <a:rPr lang="cs-CZ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(„metabarcoding“)</a:t>
            </a:r>
            <a:r>
              <a:rPr lang="de-DE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, variab</a:t>
            </a:r>
            <a:r>
              <a:rPr lang="cs-CZ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i</a:t>
            </a:r>
            <a:r>
              <a:rPr lang="de-DE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lit</a:t>
            </a:r>
            <a:r>
              <a:rPr lang="cs-CZ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a</a:t>
            </a:r>
            <a:r>
              <a:rPr lang="de-DE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konkrétních genů apod. </a:t>
            </a:r>
          </a:p>
        </p:txBody>
      </p:sp>
      <p:pic>
        <p:nvPicPr>
          <p:cNvPr id="68614" name="Picture 5">
            <a:extLst>
              <a:ext uri="{FF2B5EF4-FFF2-40B4-BE49-F238E27FC236}">
                <a16:creationId xmlns:a16="http://schemas.microsoft.com/office/drawing/2014/main" id="{5CF65F2F-0E26-2FFA-AADF-A3A3D1EBF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849313"/>
            <a:ext cx="3729038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8615" name="Text Box 6">
            <a:extLst>
              <a:ext uri="{FF2B5EF4-FFF2-40B4-BE49-F238E27FC236}">
                <a16:creationId xmlns:a16="http://schemas.microsoft.com/office/drawing/2014/main" id="{59F5C1FC-F0E4-4864-D38D-E77516007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750"/>
            <a:ext cx="36369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Sekven</a:t>
            </a: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</a:t>
            </a: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ční strategie</a:t>
            </a:r>
          </a:p>
        </p:txBody>
      </p:sp>
      <p:cxnSp>
        <p:nvCxnSpPr>
          <p:cNvPr id="68616" name="Přímá spojnice 8">
            <a:extLst>
              <a:ext uri="{FF2B5EF4-FFF2-40B4-BE49-F238E27FC236}">
                <a16:creationId xmlns:a16="http://schemas.microsoft.com/office/drawing/2014/main" id="{AD0A0603-0CBE-4A13-CCE1-2A784BB25B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3513" y="3789363"/>
            <a:ext cx="88011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id="{35DDB35C-23AC-443F-9738-0887F547D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1196975"/>
            <a:ext cx="431323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cs-CZ" sz="2000" cap="all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Long </a:t>
            </a:r>
            <a:r>
              <a:rPr lang="de-DE" altLang="cs-CZ" sz="2000" cap="all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range</a:t>
            </a:r>
            <a:r>
              <a:rPr lang="de-DE" altLang="cs-CZ" sz="2000" cap="all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PCR + </a:t>
            </a:r>
            <a:r>
              <a:rPr lang="de-DE" altLang="cs-CZ" sz="2000" cap="all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shot</a:t>
            </a:r>
            <a:r>
              <a:rPr lang="de-DE" altLang="cs-CZ" sz="2000" cap="all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DE" altLang="cs-CZ" sz="2000" cap="all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gun</a:t>
            </a:r>
            <a:r>
              <a:rPr lang="de-DE" altLang="cs-CZ" sz="2000" cap="all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b="1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0659" name="Text Box 3">
            <a:extLst>
              <a:ext uri="{FF2B5EF4-FFF2-40B4-BE49-F238E27FC236}">
                <a16:creationId xmlns:a16="http://schemas.microsoft.com/office/drawing/2014/main" id="{4A4F053F-7A9D-A100-419C-329998E98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2373313"/>
            <a:ext cx="50609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Dlouhé PCR produkty, které nejdou vcelku osekvenovat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i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Jejich fragmentace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i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Sekvenování fragmetů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400" i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Zpětná rekonstrukce původní sek</a:t>
            </a:r>
            <a:r>
              <a:rPr lang="cs-CZ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v</a:t>
            </a:r>
            <a:r>
              <a:rPr lang="de-DE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ence (</a:t>
            </a:r>
            <a:r>
              <a:rPr lang="cs-CZ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„a</a:t>
            </a:r>
            <a:r>
              <a:rPr lang="de-DE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ssembly</a:t>
            </a:r>
            <a:r>
              <a:rPr lang="cs-CZ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“</a:t>
            </a:r>
            <a:r>
              <a:rPr lang="de-DE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400" i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Použitelné pokud nás zajímá variablita v jednolitém úseku DNA. Např. sekvenace </a:t>
            </a:r>
            <a:r>
              <a:rPr lang="cs-CZ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kompletní </a:t>
            </a:r>
            <a:r>
              <a:rPr lang="de-DE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mitochodrální DNA </a:t>
            </a:r>
            <a:r>
              <a:rPr lang="cs-CZ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(3 různé PCR produkty)</a:t>
            </a:r>
            <a:r>
              <a:rPr lang="de-DE" altLang="cs-CZ" sz="14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.</a:t>
            </a:r>
          </a:p>
        </p:txBody>
      </p:sp>
      <p:sp>
        <p:nvSpPr>
          <p:cNvPr id="70660" name="Text Box 5">
            <a:extLst>
              <a:ext uri="{FF2B5EF4-FFF2-40B4-BE49-F238E27FC236}">
                <a16:creationId xmlns:a16="http://schemas.microsoft.com/office/drawing/2014/main" id="{DE76E160-FC99-ADCD-0806-6D761A5E4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750"/>
            <a:ext cx="36369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Sekven</a:t>
            </a: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</a:t>
            </a: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ční strategie</a:t>
            </a:r>
          </a:p>
        </p:txBody>
      </p:sp>
      <p:pic>
        <p:nvPicPr>
          <p:cNvPr id="70661" name="Picture 7">
            <a:extLst>
              <a:ext uri="{FF2B5EF4-FFF2-40B4-BE49-F238E27FC236}">
                <a16:creationId xmlns:a16="http://schemas.microsoft.com/office/drawing/2014/main" id="{7FF88A4D-60A8-3E54-5ADA-D65A72E87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2405063"/>
            <a:ext cx="391795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>
            <a:extLst>
              <a:ext uri="{FF2B5EF4-FFF2-40B4-BE49-F238E27FC236}">
                <a16:creationId xmlns:a16="http://schemas.microsoft.com/office/drawing/2014/main" id="{0322F11F-B957-4AB0-9C61-470A9F9AF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63625"/>
            <a:ext cx="79994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cs-CZ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AMPLIKONOVÉ</a:t>
            </a:r>
            <a:r>
              <a:rPr lang="de-DE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 </a:t>
            </a:r>
            <a:r>
              <a:rPr lang="de-DE" altLang="cs-CZ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SEKVENOVÁNÍ</a:t>
            </a:r>
            <a:r>
              <a:rPr lang="cs-CZ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 (</a:t>
            </a:r>
            <a:r>
              <a:rPr lang="cs-CZ" altLang="cs-CZ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amplikony</a:t>
            </a:r>
            <a:r>
              <a:rPr lang="cs-CZ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 kratší než délka </a:t>
            </a:r>
            <a:r>
              <a:rPr lang="cs-CZ" altLang="cs-CZ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readů</a:t>
            </a:r>
            <a:r>
              <a:rPr lang="cs-CZ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)</a:t>
            </a:r>
            <a:endParaRPr lang="de-DE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SHOT </a:t>
            </a:r>
            <a:r>
              <a:rPr lang="de-DE" altLang="cs-CZ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GUN</a:t>
            </a:r>
            <a:r>
              <a:rPr lang="de-DE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 </a:t>
            </a:r>
            <a:r>
              <a:rPr lang="de-DE" altLang="cs-CZ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SEKVENOVÁNÍ</a:t>
            </a:r>
            <a:endParaRPr lang="cs-CZ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LONG-</a:t>
            </a:r>
            <a:r>
              <a:rPr lang="cs-CZ" altLang="cs-CZ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RANGE</a:t>
            </a:r>
            <a:r>
              <a:rPr lang="cs-CZ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 </a:t>
            </a:r>
            <a:r>
              <a:rPr lang="cs-CZ" altLang="cs-CZ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PCR</a:t>
            </a:r>
            <a:r>
              <a:rPr lang="cs-CZ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 + SHOT </a:t>
            </a:r>
            <a:r>
              <a:rPr lang="cs-CZ" altLang="cs-CZ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GUN</a:t>
            </a:r>
            <a:r>
              <a:rPr lang="cs-CZ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 (</a:t>
            </a:r>
            <a:r>
              <a:rPr lang="cs-CZ" altLang="cs-CZ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amplikony</a:t>
            </a:r>
            <a:r>
              <a:rPr lang="cs-CZ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 delší než délka </a:t>
            </a:r>
            <a:r>
              <a:rPr lang="cs-CZ" altLang="cs-CZ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readů</a:t>
            </a:r>
            <a:r>
              <a:rPr lang="cs-CZ" altLang="cs-CZ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)</a:t>
            </a:r>
            <a:endParaRPr lang="de-DE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72707" name="Text Box 6">
            <a:extLst>
              <a:ext uri="{FF2B5EF4-FFF2-40B4-BE49-F238E27FC236}">
                <a16:creationId xmlns:a16="http://schemas.microsoft.com/office/drawing/2014/main" id="{5B18BC1E-1FE4-FD66-22A9-0E14CC69D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750"/>
            <a:ext cx="36369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Sekven</a:t>
            </a: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</a:t>
            </a: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ční strategie</a:t>
            </a:r>
          </a:p>
        </p:txBody>
      </p:sp>
      <p:cxnSp>
        <p:nvCxnSpPr>
          <p:cNvPr id="72708" name="Přímá spojnice 8">
            <a:extLst>
              <a:ext uri="{FF2B5EF4-FFF2-40B4-BE49-F238E27FC236}">
                <a16:creationId xmlns:a16="http://schemas.microsoft.com/office/drawing/2014/main" id="{93E4C275-800A-7837-FD92-004E6D9090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3513" y="2924175"/>
            <a:ext cx="88011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1">
            <a:extLst>
              <a:ext uri="{FF2B5EF4-FFF2-40B4-BE49-F238E27FC236}">
                <a16:creationId xmlns:a16="http://schemas.microsoft.com/office/drawing/2014/main" id="{7744DC09-43C6-4511-A2FE-0BD104F8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284538"/>
            <a:ext cx="79994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KOMPLETNÍ GENOM (např. virový genom z obohacených vzorků)</a:t>
            </a:r>
            <a:endParaRPr lang="de-DE" altLang="cs-CZ" sz="20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REDUKOVANÝ GENOM</a:t>
            </a:r>
            <a:endParaRPr lang="de-DE" altLang="cs-CZ" sz="20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PCR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amplicons</a:t>
            </a:r>
            <a:endParaRPr lang="cs-CZ" altLang="cs-CZ" sz="20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Knihovny obohacené </a:t>
            </a: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hybridizací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development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of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microsatellite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markers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exom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anchored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phylogenomics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UCE =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ultraconserved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elements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cs-CZ" altLang="cs-CZ" sz="200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etc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.)</a:t>
            </a:r>
            <a:endParaRPr lang="cs-CZ" altLang="cs-CZ" sz="20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Knihovny obohacené o </a:t>
            </a: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restrikční fragmenty 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RAD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sequencing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RNAseq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transkriptomika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– soubor všech mRNA)</a:t>
            </a:r>
            <a:endParaRPr lang="cs-CZ" altLang="cs-CZ" sz="20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de-DE" altLang="cs-CZ" sz="20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cs-CZ" sz="20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2710" name="Obdélník 1">
            <a:extLst>
              <a:ext uri="{FF2B5EF4-FFF2-40B4-BE49-F238E27FC236}">
                <a16:creationId xmlns:a16="http://schemas.microsoft.com/office/drawing/2014/main" id="{24233D44-C03E-13F6-CF7E-AB0004BBF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063625"/>
            <a:ext cx="85566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72711" name="Obdélník 2">
            <a:extLst>
              <a:ext uri="{FF2B5EF4-FFF2-40B4-BE49-F238E27FC236}">
                <a16:creationId xmlns:a16="http://schemas.microsoft.com/office/drawing/2014/main" id="{E0A57067-A2BF-50A7-89D3-F4C0E8490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063625"/>
            <a:ext cx="8340725" cy="1717675"/>
          </a:xfrm>
          <a:prstGeom prst="rect">
            <a:avLst/>
          </a:prstGeom>
          <a:noFill/>
          <a:ln w="9525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72712" name="Obdélník 7">
            <a:extLst>
              <a:ext uri="{FF2B5EF4-FFF2-40B4-BE49-F238E27FC236}">
                <a16:creationId xmlns:a16="http://schemas.microsoft.com/office/drawing/2014/main" id="{29EC087B-DC0E-1E68-DA15-32E56663C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3194050"/>
            <a:ext cx="8340725" cy="3505200"/>
          </a:xfrm>
          <a:prstGeom prst="rect">
            <a:avLst/>
          </a:prstGeom>
          <a:noFill/>
          <a:ln w="9525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>
            <a:extLst>
              <a:ext uri="{FF2B5EF4-FFF2-40B4-BE49-F238E27FC236}">
                <a16:creationId xmlns:a16="http://schemas.microsoft.com/office/drawing/2014/main" id="{369A7BFF-74D6-172A-7D66-0EC92440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4774" r="1363" b="12352"/>
          <a:stretch>
            <a:fillRect/>
          </a:stretch>
        </p:blipFill>
        <p:spPr bwMode="auto">
          <a:xfrm>
            <a:off x="211138" y="1016000"/>
            <a:ext cx="872172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D62D4BA9-78B4-70C4-C69D-6115A5CF6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750"/>
            <a:ext cx="36369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Sekven</a:t>
            </a: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</a:t>
            </a: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ční strategie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>
            <a:extLst>
              <a:ext uri="{FF2B5EF4-FFF2-40B4-BE49-F238E27FC236}">
                <a16:creationId xmlns:a16="http://schemas.microsoft.com/office/drawing/2014/main" id="{5FBD3287-B906-DBAA-A96B-2FA3F6D9A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052513"/>
            <a:ext cx="87709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3">
            <a:extLst>
              <a:ext uri="{FF2B5EF4-FFF2-40B4-BE49-F238E27FC236}">
                <a16:creationId xmlns:a16="http://schemas.microsoft.com/office/drawing/2014/main" id="{285568E3-1A39-FC06-6495-7335F0F25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6421438"/>
            <a:ext cx="944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>
                <a:latin typeface="Arial" panose="020B0604020202020204" pitchFamily="34" charset="0"/>
                <a:cs typeface="Arial" panose="020B0604020202020204" pitchFamily="34" charset="0"/>
              </a:rPr>
              <a:t>Fuentes-Pardo &amp; Ruzzante 2017</a:t>
            </a:r>
            <a:endParaRPr lang="de-DE" alt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0" name="Text Box 3">
            <a:extLst>
              <a:ext uri="{FF2B5EF4-FFF2-40B4-BE49-F238E27FC236}">
                <a16:creationId xmlns:a16="http://schemas.microsoft.com/office/drawing/2014/main" id="{7C996705-EEB8-22E3-B22F-52081254A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750"/>
            <a:ext cx="36369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Sekven</a:t>
            </a: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</a:t>
            </a: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ční strategie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>
            <a:extLst>
              <a:ext uri="{FF2B5EF4-FFF2-40B4-BE49-F238E27FC236}">
                <a16:creationId xmlns:a16="http://schemas.microsoft.com/office/drawing/2014/main" id="{096E7234-CDD0-73E7-6E7A-90CD67DD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19388"/>
            <a:ext cx="20113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6803" name="Text Box 4">
            <a:extLst>
              <a:ext uri="{FF2B5EF4-FFF2-40B4-BE49-F238E27FC236}">
                <a16:creationId xmlns:a16="http://schemas.microsoft.com/office/drawing/2014/main" id="{C8C05450-3529-D7ED-A357-3CCE4278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166813"/>
            <a:ext cx="489743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Separace úseků genomu které nás zajímají na základě jejich hybridizace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Následná sekvenace obohacených knihoven</a:t>
            </a: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(„enrichment by baits“)</a:t>
            </a: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 i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Nové markery (mikrosatelity apod.), kódující oblasti genomu</a:t>
            </a:r>
            <a:r>
              <a:rPr lang="cs-CZ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(„exom“), „anchored phylogenomics“</a:t>
            </a:r>
            <a:r>
              <a:rPr lang="de-DE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apod.</a:t>
            </a:r>
          </a:p>
        </p:txBody>
      </p:sp>
      <p:sp>
        <p:nvSpPr>
          <p:cNvPr id="76804" name="Text Box 5">
            <a:extLst>
              <a:ext uri="{FF2B5EF4-FFF2-40B4-BE49-F238E27FC236}">
                <a16:creationId xmlns:a16="http://schemas.microsoft.com/office/drawing/2014/main" id="{01E73780-2E10-804B-3572-CECF31AF8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750"/>
            <a:ext cx="36369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Sekven</a:t>
            </a: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</a:t>
            </a: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ční strategie</a:t>
            </a:r>
          </a:p>
        </p:txBody>
      </p:sp>
      <p:pic>
        <p:nvPicPr>
          <p:cNvPr id="76805" name="Picture 6">
            <a:extLst>
              <a:ext uri="{FF2B5EF4-FFF2-40B4-BE49-F238E27FC236}">
                <a16:creationId xmlns:a16="http://schemas.microsoft.com/office/drawing/2014/main" id="{B80765D0-2486-7B6E-2BF3-A9527782E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15888"/>
            <a:ext cx="391953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01" name="Picture 9">
            <a:extLst>
              <a:ext uri="{FF2B5EF4-FFF2-40B4-BE49-F238E27FC236}">
                <a16:creationId xmlns:a16="http://schemas.microsoft.com/office/drawing/2014/main" id="{234917D5-3E31-C189-4B56-116ED9574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3749675"/>
            <a:ext cx="701992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807" name="Přímá spojnice 2">
            <a:extLst>
              <a:ext uri="{FF2B5EF4-FFF2-40B4-BE49-F238E27FC236}">
                <a16:creationId xmlns:a16="http://schemas.microsoft.com/office/drawing/2014/main" id="{DE9CA2F7-21F1-1605-E8B2-595528BF49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3513" y="3500438"/>
            <a:ext cx="88011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681D7D-4574-B8F2-3F59-0D5B0AE5D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3749675"/>
            <a:ext cx="223996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i="1">
                <a:latin typeface="Calibri" panose="020F0502020204030204" pitchFamily="34" charset="0"/>
                <a:cs typeface="Calibri" panose="020F0502020204030204" pitchFamily="34" charset="0"/>
              </a:rPr>
              <a:t>Anchored phylogenomics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hundreds of conserved loci </a:t>
            </a:r>
          </a:p>
          <a:p>
            <a:pPr>
              <a:spcBef>
                <a:spcPct val="0"/>
              </a:spcBef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hybridization enrichement</a:t>
            </a:r>
          </a:p>
          <a:p>
            <a:pPr>
              <a:spcBef>
                <a:spcPct val="0"/>
              </a:spcBef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u velmi příbuzných taxonů bude málo variability</a:t>
            </a:r>
          </a:p>
        </p:txBody>
      </p:sp>
      <p:sp>
        <p:nvSpPr>
          <p:cNvPr id="76809" name="Text Box 2">
            <a:extLst>
              <a:ext uri="{FF2B5EF4-FFF2-40B4-BE49-F238E27FC236}">
                <a16:creationId xmlns:a16="http://schemas.microsoft.com/office/drawing/2014/main" id="{B4E07721-715E-8248-A00B-2111EE245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09613"/>
            <a:ext cx="49847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Obohacené knihovny </a:t>
            </a: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+ shot gun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TreeOfBirdsResolved">
            <a:extLst>
              <a:ext uri="{FF2B5EF4-FFF2-40B4-BE49-F238E27FC236}">
                <a16:creationId xmlns:a16="http://schemas.microsoft.com/office/drawing/2014/main" id="{B1857B47-C88D-74FA-4A53-B3DFE693D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33563"/>
            <a:ext cx="7051675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 descr="Anchored Phylogenomics">
            <a:extLst>
              <a:ext uri="{FF2B5EF4-FFF2-40B4-BE49-F238E27FC236}">
                <a16:creationId xmlns:a16="http://schemas.microsoft.com/office/drawing/2014/main" id="{AF0F9A5A-FF4D-0ADF-9AC6-7D2170BD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38113"/>
            <a:ext cx="9144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CD689F3D-2BD8-4BAD-4D46-EFB19ACBAA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628775"/>
            <a:ext cx="7773987" cy="2520950"/>
          </a:xfrm>
          <a:noFill/>
        </p:spPr>
        <p:txBody>
          <a:bodyPr/>
          <a:lstStyle/>
          <a:p>
            <a:pPr eaLnBrk="1" hangingPunct="1"/>
            <a:br>
              <a:rPr lang="cs-CZ" altLang="cs-CZ" sz="4000">
                <a:latin typeface="Comic Sans MS" panose="030F0702030302020204" pitchFamily="66" charset="0"/>
              </a:rPr>
            </a:br>
            <a:r>
              <a:rPr lang="cs-CZ" altLang="cs-CZ" sz="4000">
                <a:latin typeface="Comic Sans MS" panose="030F0702030302020204" pitchFamily="66" charset="0"/>
              </a:rPr>
              <a:t>Next-generation sequencing</a:t>
            </a:r>
            <a:br>
              <a:rPr lang="cs-CZ" altLang="cs-CZ" sz="4000">
                <a:latin typeface="Comic Sans MS" panose="030F0702030302020204" pitchFamily="66" charset="0"/>
              </a:rPr>
            </a:br>
            <a:r>
              <a:rPr lang="cs-CZ" altLang="cs-CZ" sz="4000">
                <a:latin typeface="Comic Sans MS" panose="030F0702030302020204" pitchFamily="66" charset="0"/>
              </a:rPr>
              <a:t>(NGS)</a:t>
            </a:r>
            <a:br>
              <a:rPr lang="cs-CZ" altLang="cs-CZ" sz="4000">
                <a:latin typeface="Comic Sans MS" panose="030F0702030302020204" pitchFamily="66" charset="0"/>
              </a:rPr>
            </a:br>
            <a:endParaRPr lang="cs-CZ" altLang="cs-CZ" sz="2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>
            <a:extLst>
              <a:ext uri="{FF2B5EF4-FFF2-40B4-BE49-F238E27FC236}">
                <a16:creationId xmlns:a16="http://schemas.microsoft.com/office/drawing/2014/main" id="{77C174A6-A894-6CEB-67EE-6F0C09884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06375"/>
            <a:ext cx="64023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4">
            <a:extLst>
              <a:ext uri="{FF2B5EF4-FFF2-40B4-BE49-F238E27FC236}">
                <a16:creationId xmlns:a16="http://schemas.microsoft.com/office/drawing/2014/main" id="{F472EBE0-8F28-7DDA-8CFF-030CE2BAF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36884" r="25795" b="6616"/>
          <a:stretch>
            <a:fillRect/>
          </a:stretch>
        </p:blipFill>
        <p:spPr bwMode="auto">
          <a:xfrm>
            <a:off x="2187575" y="2060575"/>
            <a:ext cx="517207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ovéPole 2">
            <a:extLst>
              <a:ext uri="{FF2B5EF4-FFF2-40B4-BE49-F238E27FC236}">
                <a16:creationId xmlns:a16="http://schemas.microsoft.com/office/drawing/2014/main" id="{7654A833-5340-372A-9F24-E62037FE3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516563"/>
            <a:ext cx="4435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198 species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259 nuclear loci (ca 1500 bp each)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400"/>
              <a:t>&gt;</a:t>
            </a:r>
            <a:r>
              <a:rPr lang="cs-CZ" altLang="cs-CZ" sz="2400"/>
              <a:t> 390 000 bp</a:t>
            </a:r>
          </a:p>
        </p:txBody>
      </p:sp>
      <p:sp>
        <p:nvSpPr>
          <p:cNvPr id="79877" name="TextovéPole 3">
            <a:extLst>
              <a:ext uri="{FF2B5EF4-FFF2-40B4-BE49-F238E27FC236}">
                <a16:creationId xmlns:a16="http://schemas.microsoft.com/office/drawing/2014/main" id="{D79FEB1A-BFFE-1A37-F904-4A897DCF8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4638675"/>
            <a:ext cx="1866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October 2015</a:t>
            </a:r>
          </a:p>
        </p:txBody>
      </p: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>
            <a:extLst>
              <a:ext uri="{FF2B5EF4-FFF2-40B4-BE49-F238E27FC236}">
                <a16:creationId xmlns:a16="http://schemas.microsoft.com/office/drawing/2014/main" id="{A8239715-8325-2A90-A45C-15D1F7EDF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80899" name="Picture 2">
            <a:extLst>
              <a:ext uri="{FF2B5EF4-FFF2-40B4-BE49-F238E27FC236}">
                <a16:creationId xmlns:a16="http://schemas.microsoft.com/office/drawing/2014/main" id="{B37A50B0-3DAD-9C51-347B-E1E0EE002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0488"/>
            <a:ext cx="4248150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2">
            <a:extLst>
              <a:ext uri="{FF2B5EF4-FFF2-40B4-BE49-F238E27FC236}">
                <a16:creationId xmlns:a16="http://schemas.microsoft.com/office/drawing/2014/main" id="{0EAFC612-F1E5-62A3-C919-F02EECD3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319588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Obrázek 2">
            <a:extLst>
              <a:ext uri="{FF2B5EF4-FFF2-40B4-BE49-F238E27FC236}">
                <a16:creationId xmlns:a16="http://schemas.microsoft.com/office/drawing/2014/main" id="{F9C99F1C-AD8F-139E-9256-7366D1DE3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7801" r="8263" b="8002"/>
          <a:stretch>
            <a:fillRect/>
          </a:stretch>
        </p:blipFill>
        <p:spPr bwMode="auto">
          <a:xfrm>
            <a:off x="1196975" y="292100"/>
            <a:ext cx="6750050" cy="331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Obdélník 3">
            <a:extLst>
              <a:ext uri="{FF2B5EF4-FFF2-40B4-BE49-F238E27FC236}">
                <a16:creationId xmlns:a16="http://schemas.microsoft.com/office/drawing/2014/main" id="{26B46387-42F5-695F-5B1B-3AB18A0FF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8" y="-15875"/>
            <a:ext cx="268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https://www.ultraconserved.org/</a:t>
            </a:r>
          </a:p>
        </p:txBody>
      </p:sp>
      <p:pic>
        <p:nvPicPr>
          <p:cNvPr id="81924" name="Obrázek 4">
            <a:extLst>
              <a:ext uri="{FF2B5EF4-FFF2-40B4-BE49-F238E27FC236}">
                <a16:creationId xmlns:a16="http://schemas.microsoft.com/office/drawing/2014/main" id="{26B32FF5-86EF-AFF2-E561-4B05CE3E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22000" r="20074" b="6601"/>
          <a:stretch>
            <a:fillRect/>
          </a:stretch>
        </p:blipFill>
        <p:spPr bwMode="auto">
          <a:xfrm>
            <a:off x="1004888" y="3756025"/>
            <a:ext cx="3775075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Obrázek 5">
            <a:extLst>
              <a:ext uri="{FF2B5EF4-FFF2-40B4-BE49-F238E27FC236}">
                <a16:creationId xmlns:a16="http://schemas.microsoft.com/office/drawing/2014/main" id="{A012B722-2239-C20F-D93F-79D640B1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4999" r="16927" b="5202"/>
          <a:stretch>
            <a:fillRect/>
          </a:stretch>
        </p:blipFill>
        <p:spPr bwMode="auto">
          <a:xfrm>
            <a:off x="4779963" y="3844925"/>
            <a:ext cx="3738562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C403C53-F97C-D08F-F639-3FF087D0DCF1}"/>
              </a:ext>
            </a:extLst>
          </p:cNvPr>
          <p:cNvSpPr txBox="1"/>
          <p:nvPr/>
        </p:nvSpPr>
        <p:spPr>
          <a:xfrm>
            <a:off x="6968993" y="4908349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USD/sample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86137246-6F9D-EB78-C426-0BA68B9E24A6}"/>
              </a:ext>
            </a:extLst>
          </p:cNvPr>
          <p:cNvSpPr/>
          <p:nvPr/>
        </p:nvSpPr>
        <p:spPr bwMode="auto">
          <a:xfrm>
            <a:off x="6588224" y="4581128"/>
            <a:ext cx="1728192" cy="43204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FA27E973-4336-BB71-94DA-E0B561747EAF}"/>
              </a:ext>
            </a:extLst>
          </p:cNvPr>
          <p:cNvSpPr/>
          <p:nvPr/>
        </p:nvSpPr>
        <p:spPr bwMode="auto">
          <a:xfrm>
            <a:off x="6660232" y="4221088"/>
            <a:ext cx="1858293" cy="64141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A90BE39-4463-46E3-F055-5A64C47B6C25}"/>
              </a:ext>
            </a:extLst>
          </p:cNvPr>
          <p:cNvSpPr/>
          <p:nvPr/>
        </p:nvSpPr>
        <p:spPr bwMode="auto">
          <a:xfrm>
            <a:off x="6324189" y="4524963"/>
            <a:ext cx="1498253" cy="37027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>
            <a:extLst>
              <a:ext uri="{FF2B5EF4-FFF2-40B4-BE49-F238E27FC236}">
                <a16:creationId xmlns:a16="http://schemas.microsoft.com/office/drawing/2014/main" id="{65888C6B-974F-9DEF-DDCC-E059ED191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908050"/>
            <a:ext cx="7999413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Sekvenování podél restrikčních míst</a:t>
            </a:r>
            <a:endParaRPr lang="cs-CZ" altLang="cs-CZ" sz="2000" b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(Enriched libraries by restriction enzymes)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 b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82947" name="Text Box 2">
            <a:extLst>
              <a:ext uri="{FF2B5EF4-FFF2-40B4-BE49-F238E27FC236}">
                <a16:creationId xmlns:a16="http://schemas.microsoft.com/office/drawing/2014/main" id="{E75C20BE-E534-0D20-A1EA-C4EA7424F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2133600"/>
            <a:ext cx="4733925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Fragmetace </a:t>
            </a: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c</a:t>
            </a: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elogenomové DNA pomocí restrikčních enzymů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Ligace sekvenačních adaptorů na výsledné fragmenty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Následná sekvenace podél restrikčních míst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Celogenomové scany genetické variablility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Hledání SNPs, populační genomika (např. RAD-SEQ) apod.</a:t>
            </a:r>
            <a:endParaRPr lang="cs-CZ" altLang="cs-CZ" sz="1600" i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i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RAD = „</a:t>
            </a:r>
            <a:r>
              <a:rPr lang="cs-CZ" altLang="cs-CZ" sz="16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R</a:t>
            </a: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estriction sites </a:t>
            </a:r>
            <a:r>
              <a:rPr lang="cs-CZ" altLang="cs-CZ" sz="16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A</a:t>
            </a: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ssociated </a:t>
            </a:r>
            <a:r>
              <a:rPr lang="cs-CZ" altLang="cs-CZ" sz="16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D</a:t>
            </a: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na“</a:t>
            </a: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 i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82948" name="Text Box 3">
            <a:extLst>
              <a:ext uri="{FF2B5EF4-FFF2-40B4-BE49-F238E27FC236}">
                <a16:creationId xmlns:a16="http://schemas.microsoft.com/office/drawing/2014/main" id="{1529321C-BD07-A6EF-EDC6-7939724FC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750"/>
            <a:ext cx="36369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Sekven</a:t>
            </a: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</a:t>
            </a: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ční strategie</a:t>
            </a:r>
          </a:p>
        </p:txBody>
      </p:sp>
      <p:pic>
        <p:nvPicPr>
          <p:cNvPr id="82949" name="Picture 4">
            <a:extLst>
              <a:ext uri="{FF2B5EF4-FFF2-40B4-BE49-F238E27FC236}">
                <a16:creationId xmlns:a16="http://schemas.microsoft.com/office/drawing/2014/main" id="{DF6B24CF-5557-26F2-CCF0-E5ABBE4D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979488"/>
            <a:ext cx="4244975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AA4A48-1B80-4DAF-A54A-730479DD71B7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/>
          <a:p>
            <a:pPr algn="l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cs-CZ" sz="3200" b="1" kern="1200" dirty="0">
                <a:solidFill>
                  <a:srgbClr val="00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RAD vs. </a:t>
            </a:r>
            <a:r>
              <a:rPr lang="cs-CZ" sz="3200" b="1" kern="1200" dirty="0" err="1">
                <a:solidFill>
                  <a:srgbClr val="00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ddRAD</a:t>
            </a:r>
            <a:endParaRPr lang="cs-CZ" sz="3200" b="1" kern="1200" dirty="0">
              <a:solidFill>
                <a:srgbClr val="000000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4995" name="Picture 2">
            <a:extLst>
              <a:ext uri="{FF2B5EF4-FFF2-40B4-BE49-F238E27FC236}">
                <a16:creationId xmlns:a16="http://schemas.microsoft.com/office/drawing/2014/main" id="{192D46A5-13AE-1A06-E54A-37430CE8D4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488" y="1981200"/>
            <a:ext cx="8086725" cy="432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7074ADB8-400B-E2EB-AF11-0425C8E4A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135" y="332656"/>
            <a:ext cx="4087366" cy="496887"/>
          </a:xfrm>
        </p:spPr>
        <p:txBody>
          <a:bodyPr/>
          <a:lstStyle/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Postup </a:t>
            </a:r>
            <a:r>
              <a:rPr lang="en-US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ddRAD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 analýzy</a:t>
            </a:r>
            <a:endParaRPr lang="de-DE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66C08-9FF8-413E-9C21-046202F28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80728"/>
            <a:ext cx="4977366" cy="5544616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– Štěpení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– 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ize-sele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kce na magnetických kuličkách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3 – Ligace adaptorů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4 – Přečištění na magnetických kuličkách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(namnožení RAD fragmentů, primery s barcody)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Pooling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(ve stejných koncentracích pro různé vzorky = multiplexování)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Size-sele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kce (P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ippin prep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) a kontrola na Bioanalyser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qPCR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(kvantifikace knihovny)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– High-throughput sekvenování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(podle Adapterama)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020" name="Picture 3">
            <a:extLst>
              <a:ext uri="{FF2B5EF4-FFF2-40B4-BE49-F238E27FC236}">
                <a16:creationId xmlns:a16="http://schemas.microsoft.com/office/drawing/2014/main" id="{62F42C45-18E2-346F-0D8A-A6312EFD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48434"/>
            <a:ext cx="2430462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AD64F92-592D-D39C-98CC-6976A8EFB2BA}"/>
              </a:ext>
            </a:extLst>
          </p:cNvPr>
          <p:cNvSpPr txBox="1"/>
          <p:nvPr/>
        </p:nvSpPr>
        <p:spPr>
          <a:xfrm>
            <a:off x="6156176" y="6324900"/>
            <a:ext cx="2627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(podle Peterson 2012)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>
            <a:extLst>
              <a:ext uri="{FF2B5EF4-FFF2-40B4-BE49-F238E27FC236}">
                <a16:creationId xmlns:a16="http://schemas.microsoft.com/office/drawing/2014/main" id="{C0FA1324-2FE8-2924-17DA-52D3B9F0D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ddRAD library</a:t>
            </a:r>
          </a:p>
        </p:txBody>
      </p:sp>
      <p:pic>
        <p:nvPicPr>
          <p:cNvPr id="88067" name="Obrázek 2">
            <a:extLst>
              <a:ext uri="{FF2B5EF4-FFF2-40B4-BE49-F238E27FC236}">
                <a16:creationId xmlns:a16="http://schemas.microsoft.com/office/drawing/2014/main" id="{6E4FE2FC-7057-EB5B-A927-85141396F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8338"/>
            <a:ext cx="91440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Obdélník 3">
            <a:extLst>
              <a:ext uri="{FF2B5EF4-FFF2-40B4-BE49-F238E27FC236}">
                <a16:creationId xmlns:a16="http://schemas.microsoft.com/office/drawing/2014/main" id="{18869403-B650-6E25-32E2-788F11ABB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276475"/>
            <a:ext cx="576263" cy="288925"/>
          </a:xfrm>
          <a:prstGeom prst="rect">
            <a:avLst/>
          </a:prstGeom>
          <a:solidFill>
            <a:srgbClr val="92D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88069" name="TextovéPole 4">
            <a:extLst>
              <a:ext uri="{FF2B5EF4-FFF2-40B4-BE49-F238E27FC236}">
                <a16:creationId xmlns:a16="http://schemas.microsoft.com/office/drawing/2014/main" id="{54ABDED8-EA19-FB08-9BA5-71F5378BF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308100"/>
            <a:ext cx="267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o tuto sekvenci nám jde!</a:t>
            </a:r>
          </a:p>
        </p:txBody>
      </p:sp>
      <p:cxnSp>
        <p:nvCxnSpPr>
          <p:cNvPr id="88070" name="Přímá spojnice se šipkou 6">
            <a:extLst>
              <a:ext uri="{FF2B5EF4-FFF2-40B4-BE49-F238E27FC236}">
                <a16:creationId xmlns:a16="http://schemas.microsoft.com/office/drawing/2014/main" id="{2EBE1F60-482F-07C1-B1D6-4E46DF75899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76825" y="1700213"/>
            <a:ext cx="1295400" cy="576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071" name="TextovéPole 7">
            <a:extLst>
              <a:ext uri="{FF2B5EF4-FFF2-40B4-BE49-F238E27FC236}">
                <a16:creationId xmlns:a16="http://schemas.microsoft.com/office/drawing/2014/main" id="{6F73718B-E63C-CEFC-7522-40EEC3584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2797175"/>
            <a:ext cx="218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sekvenační primery</a:t>
            </a:r>
          </a:p>
        </p:txBody>
      </p:sp>
      <p:cxnSp>
        <p:nvCxnSpPr>
          <p:cNvPr id="88072" name="Přímá spojnice se šipkou 8">
            <a:extLst>
              <a:ext uri="{FF2B5EF4-FFF2-40B4-BE49-F238E27FC236}">
                <a16:creationId xmlns:a16="http://schemas.microsoft.com/office/drawing/2014/main" id="{1AE8E3D9-3F02-2D1F-014C-279FB8D8BDA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03575" y="2565400"/>
            <a:ext cx="922338" cy="3016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073" name="Přímá spojnice se šipkou 10">
            <a:extLst>
              <a:ext uri="{FF2B5EF4-FFF2-40B4-BE49-F238E27FC236}">
                <a16:creationId xmlns:a16="http://schemas.microsoft.com/office/drawing/2014/main" id="{82E70D72-A3FE-C0FB-ACCB-573E66DDCE1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859338" y="2536825"/>
            <a:ext cx="1230312" cy="3286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074" name="TextovéPole 13">
            <a:extLst>
              <a:ext uri="{FF2B5EF4-FFF2-40B4-BE49-F238E27FC236}">
                <a16:creationId xmlns:a16="http://schemas.microsoft.com/office/drawing/2014/main" id="{8564B78A-1B84-672F-5786-7E32C3686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913" y="2797175"/>
            <a:ext cx="182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Illumina adapter</a:t>
            </a:r>
          </a:p>
        </p:txBody>
      </p:sp>
      <p:cxnSp>
        <p:nvCxnSpPr>
          <p:cNvPr id="88075" name="Přímá spojnice se šipkou 14">
            <a:extLst>
              <a:ext uri="{FF2B5EF4-FFF2-40B4-BE49-F238E27FC236}">
                <a16:creationId xmlns:a16="http://schemas.microsoft.com/office/drawing/2014/main" id="{06CE46AE-8F55-FA2E-4274-BFC119C34A1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216900" y="2565400"/>
            <a:ext cx="36513" cy="3000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076" name="TextovéPole 16">
            <a:extLst>
              <a:ext uri="{FF2B5EF4-FFF2-40B4-BE49-F238E27FC236}">
                <a16:creationId xmlns:a16="http://schemas.microsoft.com/office/drawing/2014/main" id="{CBF32704-658C-005B-8487-1775B7BE0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2565400"/>
            <a:ext cx="182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Illumina adapter</a:t>
            </a:r>
          </a:p>
        </p:txBody>
      </p:sp>
      <p:cxnSp>
        <p:nvCxnSpPr>
          <p:cNvPr id="88077" name="Přímá spojnice se šipkou 17">
            <a:extLst>
              <a:ext uri="{FF2B5EF4-FFF2-40B4-BE49-F238E27FC236}">
                <a16:creationId xmlns:a16="http://schemas.microsoft.com/office/drawing/2014/main" id="{86139A03-60A2-4476-200D-1B4EECFD0C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77913" y="2536825"/>
            <a:ext cx="254000" cy="1714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078" name="TextovéPole 20">
            <a:extLst>
              <a:ext uri="{FF2B5EF4-FFF2-40B4-BE49-F238E27FC236}">
                <a16:creationId xmlns:a16="http://schemas.microsoft.com/office/drawing/2014/main" id="{78F939A8-40D6-7965-E2F1-20DCF3B1C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189538"/>
            <a:ext cx="303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identifikace vzorku (jedince)</a:t>
            </a:r>
          </a:p>
        </p:txBody>
      </p:sp>
      <p:sp>
        <p:nvSpPr>
          <p:cNvPr id="88079" name="Obdélník 21">
            <a:extLst>
              <a:ext uri="{FF2B5EF4-FFF2-40B4-BE49-F238E27FC236}">
                <a16:creationId xmlns:a16="http://schemas.microsoft.com/office/drawing/2014/main" id="{303CC975-16A5-3901-EAD2-5183A03D1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2903538"/>
            <a:ext cx="2449513" cy="503237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cxnSp>
        <p:nvCxnSpPr>
          <p:cNvPr id="88080" name="Přímá spojnice se šipkou 22">
            <a:extLst>
              <a:ext uri="{FF2B5EF4-FFF2-40B4-BE49-F238E27FC236}">
                <a16:creationId xmlns:a16="http://schemas.microsoft.com/office/drawing/2014/main" id="{861D96AD-6FB7-CFBB-0F03-29104CA3F3C7}"/>
              </a:ext>
            </a:extLst>
          </p:cNvPr>
          <p:cNvCxnSpPr>
            <a:cxnSpLocks noChangeShapeType="1"/>
            <a:stCxn id="88079" idx="3"/>
          </p:cNvCxnSpPr>
          <p:nvPr/>
        </p:nvCxnSpPr>
        <p:spPr bwMode="auto">
          <a:xfrm>
            <a:off x="2484438" y="3155950"/>
            <a:ext cx="2068512" cy="20335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0FE94A5F-C832-98B7-E729-2BC8507E0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cs-CZ" altLang="en-US" sz="3600">
                <a:latin typeface="Arial" panose="020B0604020202020204" pitchFamily="34" charset="0"/>
                <a:cs typeface="Arial" panose="020B0604020202020204" pitchFamily="34" charset="0"/>
              </a:rPr>
              <a:t>Analýza dat z ddRADseq</a:t>
            </a:r>
          </a:p>
        </p:txBody>
      </p:sp>
      <p:pic>
        <p:nvPicPr>
          <p:cNvPr id="89091" name="Obrázek 2">
            <a:extLst>
              <a:ext uri="{FF2B5EF4-FFF2-40B4-BE49-F238E27FC236}">
                <a16:creationId xmlns:a16="http://schemas.microsoft.com/office/drawing/2014/main" id="{CEF3E279-92F5-5CEE-4F4F-50B6C35A1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ovéPole 3">
            <a:extLst>
              <a:ext uri="{FF2B5EF4-FFF2-40B4-BE49-F238E27FC236}">
                <a16:creationId xmlns:a16="http://schemas.microsoft.com/office/drawing/2014/main" id="{264AF12D-0FEC-83E7-6DC6-A87F972F6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805488"/>
            <a:ext cx="244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>
                <a:latin typeface="Arial" panose="020B0604020202020204" pitchFamily="34" charset="0"/>
                <a:cs typeface="Arial" panose="020B0604020202020204" pitchFamily="34" charset="0"/>
              </a:rPr>
              <a:t>program Skewer</a:t>
            </a:r>
          </a:p>
        </p:txBody>
      </p:sp>
      <p:sp>
        <p:nvSpPr>
          <p:cNvPr id="89093" name="TextovéPole 4">
            <a:extLst>
              <a:ext uri="{FF2B5EF4-FFF2-40B4-BE49-F238E27FC236}">
                <a16:creationId xmlns:a16="http://schemas.microsoft.com/office/drawing/2014/main" id="{76E6B7E3-2742-5CF1-E9EA-C92C82D4E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732463"/>
            <a:ext cx="2290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>
                <a:latin typeface="Arial" panose="020B0604020202020204" pitchFamily="34" charset="0"/>
                <a:cs typeface="Arial" panose="020B0604020202020204" pitchFamily="34" charset="0"/>
              </a:rPr>
              <a:t>program iPyrad</a:t>
            </a:r>
          </a:p>
        </p:txBody>
      </p:sp>
      <p:sp>
        <p:nvSpPr>
          <p:cNvPr id="89094" name="TextovéPole 1">
            <a:extLst>
              <a:ext uri="{FF2B5EF4-FFF2-40B4-BE49-F238E27FC236}">
                <a16:creationId xmlns:a16="http://schemas.microsoft.com/office/drawing/2014/main" id="{9C0CF991-48E2-2E7A-8FD1-46B32E22E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400800"/>
            <a:ext cx="3287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stovky až desítky tisíc lokusů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>
            <a:extLst>
              <a:ext uri="{FF2B5EF4-FFF2-40B4-BE49-F238E27FC236}">
                <a16:creationId xmlns:a16="http://schemas.microsoft.com/office/drawing/2014/main" id="{50E3AA25-4CC3-0CFE-2560-F57982299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2170113" cy="579438"/>
          </a:xfrm>
          <a:solidFill>
            <a:srgbClr val="FF9900">
              <a:alpha val="45882"/>
            </a:srgbClr>
          </a:solidFill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cs-CZ" altLang="cs-CZ" sz="3200">
                <a:solidFill>
                  <a:schemeClr val="tx1"/>
                </a:solidFill>
                <a:latin typeface="Comic Sans MS" panose="030F0702030302020204" pitchFamily="66" charset="0"/>
              </a:rPr>
              <a:t>Aplikace</a:t>
            </a:r>
          </a:p>
        </p:txBody>
      </p:sp>
      <p:sp>
        <p:nvSpPr>
          <p:cNvPr id="91139" name="Text Box 18">
            <a:extLst>
              <a:ext uri="{FF2B5EF4-FFF2-40B4-BE49-F238E27FC236}">
                <a16:creationId xmlns:a16="http://schemas.microsoft.com/office/drawing/2014/main" id="{B0A54B3D-2690-A5F1-801E-59DE388CE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1268413"/>
            <a:ext cx="7416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800">
                <a:latin typeface="Comic Sans MS" panose="030F0702030302020204" pitchFamily="66" charset="0"/>
              </a:rPr>
              <a:t>Celogenomové sekvenování de novo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cs-CZ" altLang="cs-CZ" sz="2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800">
                <a:latin typeface="Comic Sans MS" panose="030F0702030302020204" pitchFamily="66" charset="0"/>
              </a:rPr>
              <a:t>Celogenomové resekvenování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cs-CZ" altLang="cs-CZ" sz="2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800">
                <a:latin typeface="Comic Sans MS" panose="030F0702030302020204" pitchFamily="66" charset="0"/>
              </a:rPr>
              <a:t>Sekvenování amplikonů (PCR produktů)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cs-CZ" altLang="cs-CZ" sz="2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800">
                <a:latin typeface="Comic Sans MS" panose="030F0702030302020204" pitchFamily="66" charset="0"/>
              </a:rPr>
              <a:t>Další aplikace – např. hledání klasických DNA markerů  (mikrosatelity, SNPs)</a:t>
            </a: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>
            <a:extLst>
              <a:ext uri="{FF2B5EF4-FFF2-40B4-BE49-F238E27FC236}">
                <a16:creationId xmlns:a16="http://schemas.microsoft.com/office/drawing/2014/main" id="{7724CE83-B850-2F03-9BFD-C57FD7285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6050"/>
            <a:ext cx="6769100" cy="519113"/>
          </a:xfrm>
          <a:prstGeom prst="rect">
            <a:avLst/>
          </a:prstGeom>
          <a:solidFill>
            <a:srgbClr val="FF9900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>
                <a:latin typeface="Comic Sans MS" panose="030F0702030302020204" pitchFamily="66" charset="0"/>
              </a:rPr>
              <a:t>1. Celogenomové sekvenování de novo</a:t>
            </a:r>
          </a:p>
        </p:txBody>
      </p:sp>
      <p:sp>
        <p:nvSpPr>
          <p:cNvPr id="92163" name="Text Box 48">
            <a:extLst>
              <a:ext uri="{FF2B5EF4-FFF2-40B4-BE49-F238E27FC236}">
                <a16:creationId xmlns:a16="http://schemas.microsoft.com/office/drawing/2014/main" id="{403285C8-7C26-EBF8-16F6-31BDF144C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836613"/>
            <a:ext cx="703897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Problém: </a:t>
            </a:r>
            <a:r>
              <a:rPr lang="cs-CZ" altLang="cs-CZ" sz="2000" b="1">
                <a:latin typeface="Comic Sans MS" panose="030F0702030302020204" pitchFamily="66" charset="0"/>
              </a:rPr>
              <a:t>KRÁTKÝ READ LENGTH</a:t>
            </a:r>
          </a:p>
          <a:p>
            <a:pPr eaLnBrk="1" hangingPunct="1">
              <a:buFontTx/>
              <a:buChar char="-"/>
            </a:pPr>
            <a:r>
              <a:rPr lang="cs-CZ" altLang="cs-CZ" sz="2000">
                <a:latin typeface="Comic Sans MS" panose="030F0702030302020204" pitchFamily="66" charset="0"/>
              </a:rPr>
              <a:t> max 3</a:t>
            </a: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00bp</a:t>
            </a:r>
            <a:r>
              <a:rPr lang="cs-CZ" altLang="cs-CZ" sz="2000">
                <a:latin typeface="Comic Sans MS" panose="030F0702030302020204" pitchFamily="66" charset="0"/>
              </a:rPr>
              <a:t> u Illumina,  </a:t>
            </a:r>
            <a:r>
              <a:rPr lang="cs-CZ" altLang="cs-CZ" sz="2000" b="1">
                <a:latin typeface="Comic Sans MS" panose="030F0702030302020204" pitchFamily="66" charset="0"/>
              </a:rPr>
              <a:t>35-75bp</a:t>
            </a:r>
            <a:r>
              <a:rPr lang="cs-CZ" altLang="cs-CZ" sz="2000">
                <a:latin typeface="Comic Sans MS" panose="030F0702030302020204" pitchFamily="66" charset="0"/>
              </a:rPr>
              <a:t> Solid</a:t>
            </a:r>
          </a:p>
          <a:p>
            <a:pPr eaLnBrk="1" hangingPunct="1">
              <a:buFontTx/>
              <a:buNone/>
            </a:pPr>
            <a:r>
              <a:rPr lang="en-US" altLang="cs-CZ" sz="2000">
                <a:latin typeface="Comic Sans MS" panose="030F0702030302020204" pitchFamily="66" charset="0"/>
                <a:cs typeface="Arial" panose="020B0604020202020204" pitchFamily="34" charset="0"/>
              </a:rPr>
              <a:t>×</a:t>
            </a:r>
            <a:r>
              <a:rPr lang="cs-CZ" altLang="cs-CZ" sz="2000">
                <a:latin typeface="Comic Sans MS" panose="030F0702030302020204" pitchFamily="66" charset="0"/>
              </a:rPr>
              <a:t> vs </a:t>
            </a:r>
            <a:r>
              <a:rPr lang="cs-CZ" altLang="cs-CZ" sz="2000" b="1">
                <a:solidFill>
                  <a:srgbClr val="CC3300"/>
                </a:solidFill>
                <a:latin typeface="Comic Sans MS" panose="030F0702030302020204" pitchFamily="66" charset="0"/>
              </a:rPr>
              <a:t>800-1000bp </a:t>
            </a:r>
            <a:r>
              <a:rPr lang="cs-CZ" altLang="cs-CZ" sz="2000">
                <a:latin typeface="Comic Sans MS" panose="030F0702030302020204" pitchFamily="66" charset="0"/>
              </a:rPr>
              <a:t>Sanger</a:t>
            </a:r>
          </a:p>
          <a:p>
            <a:pPr eaLnBrk="1" hangingPunct="1"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- nové technologie (PacBio, Nannopore) už s tím takový problém nemají -</a:t>
            </a:r>
            <a:r>
              <a:rPr lang="en-GB" altLang="cs-CZ" sz="2000">
                <a:latin typeface="Comic Sans MS" panose="030F0702030302020204" pitchFamily="66" charset="0"/>
              </a:rPr>
              <a:t>&gt;</a:t>
            </a:r>
            <a:r>
              <a:rPr lang="cs-CZ" altLang="cs-CZ" sz="2000">
                <a:latin typeface="Comic Sans MS" panose="030F0702030302020204" pitchFamily="66" charset="0"/>
              </a:rPr>
              <a:t> celé genomy se sekvenují kombinací přístupů s krátkými a dlouhými ready</a:t>
            </a:r>
          </a:p>
        </p:txBody>
      </p:sp>
      <p:sp>
        <p:nvSpPr>
          <p:cNvPr id="92164" name="Text Box 49">
            <a:extLst>
              <a:ext uri="{FF2B5EF4-FFF2-40B4-BE49-F238E27FC236}">
                <a16:creationId xmlns:a16="http://schemas.microsoft.com/office/drawing/2014/main" id="{69A7327B-26C9-B7D9-5660-667432331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1025"/>
            <a:ext cx="8280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omic Sans MS" panose="030F0702030302020204" pitchFamily="66" charset="0"/>
              </a:rPr>
              <a:t>!!!!! </a:t>
            </a:r>
            <a:r>
              <a:rPr lang="cs-CZ" altLang="cs-CZ" sz="2200">
                <a:solidFill>
                  <a:srgbClr val="008000"/>
                </a:solidFill>
                <a:latin typeface="Comic Sans MS" panose="030F0702030302020204" pitchFamily="66" charset="0"/>
              </a:rPr>
              <a:t>REPETITIVNÍ OBLASTI</a:t>
            </a:r>
            <a:r>
              <a:rPr lang="cs-CZ" altLang="cs-CZ" sz="2200">
                <a:latin typeface="Comic Sans MS" panose="030F0702030302020204" pitchFamily="66" charset="0"/>
              </a:rPr>
              <a:t> delší než read length !!!!!</a:t>
            </a:r>
          </a:p>
        </p:txBody>
      </p:sp>
      <p:grpSp>
        <p:nvGrpSpPr>
          <p:cNvPr id="92165" name="Group 73">
            <a:extLst>
              <a:ext uri="{FF2B5EF4-FFF2-40B4-BE49-F238E27FC236}">
                <a16:creationId xmlns:a16="http://schemas.microsoft.com/office/drawing/2014/main" id="{C5352434-D875-2E8F-EDC4-52A29B12959C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5068888"/>
            <a:ext cx="4897438" cy="825500"/>
            <a:chOff x="340" y="2931"/>
            <a:chExt cx="3085" cy="520"/>
          </a:xfrm>
        </p:grpSpPr>
        <p:sp>
          <p:nvSpPr>
            <p:cNvPr id="92186" name="Text Box 50">
              <a:extLst>
                <a:ext uri="{FF2B5EF4-FFF2-40B4-BE49-F238E27FC236}">
                  <a16:creationId xmlns:a16="http://schemas.microsoft.com/office/drawing/2014/main" id="{7FA258CB-02F6-9833-5877-B5E887F90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2931"/>
              <a:ext cx="308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200"/>
                <a:t>GTAAAAAAAAAAAAAAAAAAAAC</a:t>
              </a:r>
            </a:p>
          </p:txBody>
        </p:sp>
        <p:sp>
          <p:nvSpPr>
            <p:cNvPr id="92187" name="Line 51">
              <a:extLst>
                <a:ext uri="{FF2B5EF4-FFF2-40B4-BE49-F238E27FC236}">
                  <a16:creationId xmlns:a16="http://schemas.microsoft.com/office/drawing/2014/main" id="{24B66B9A-EA05-86EC-BD80-FEDE61A97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203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88" name="Line 52">
              <a:extLst>
                <a:ext uri="{FF2B5EF4-FFF2-40B4-BE49-F238E27FC236}">
                  <a16:creationId xmlns:a16="http://schemas.microsoft.com/office/drawing/2014/main" id="{94E43BD0-1434-1962-4E00-A0F3EF8AAA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3198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89" name="Line 53">
              <a:extLst>
                <a:ext uri="{FF2B5EF4-FFF2-40B4-BE49-F238E27FC236}">
                  <a16:creationId xmlns:a16="http://schemas.microsoft.com/office/drawing/2014/main" id="{7796C25E-50F6-DFCE-4B5C-2BFC78761E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" y="3249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90" name="Line 54">
              <a:extLst>
                <a:ext uri="{FF2B5EF4-FFF2-40B4-BE49-F238E27FC236}">
                  <a16:creationId xmlns:a16="http://schemas.microsoft.com/office/drawing/2014/main" id="{53808C44-9D7A-F6EC-4C87-FDF3077539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5" y="3203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91" name="Line 55">
              <a:extLst>
                <a:ext uri="{FF2B5EF4-FFF2-40B4-BE49-F238E27FC236}">
                  <a16:creationId xmlns:a16="http://schemas.microsoft.com/office/drawing/2014/main" id="{F2A0265C-C34F-C5A0-58D8-03B86EC71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3249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92" name="Line 56">
              <a:extLst>
                <a:ext uri="{FF2B5EF4-FFF2-40B4-BE49-F238E27FC236}">
                  <a16:creationId xmlns:a16="http://schemas.microsoft.com/office/drawing/2014/main" id="{2E11E0D0-74B8-92ED-61E7-C037F37785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3294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93" name="Line 57">
              <a:extLst>
                <a:ext uri="{FF2B5EF4-FFF2-40B4-BE49-F238E27FC236}">
                  <a16:creationId xmlns:a16="http://schemas.microsoft.com/office/drawing/2014/main" id="{D2209B1A-6FCC-6FFF-9766-F764E57A4D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3339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94" name="Line 58">
              <a:extLst>
                <a:ext uri="{FF2B5EF4-FFF2-40B4-BE49-F238E27FC236}">
                  <a16:creationId xmlns:a16="http://schemas.microsoft.com/office/drawing/2014/main" id="{754ACEEF-3D46-152A-5674-3EC494724F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" y="3203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95" name="Line 59">
              <a:extLst>
                <a:ext uri="{FF2B5EF4-FFF2-40B4-BE49-F238E27FC236}">
                  <a16:creationId xmlns:a16="http://schemas.microsoft.com/office/drawing/2014/main" id="{86571094-8E1F-0A6D-2475-4F80572139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0" y="3294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96" name="Line 60">
              <a:extLst>
                <a:ext uri="{FF2B5EF4-FFF2-40B4-BE49-F238E27FC236}">
                  <a16:creationId xmlns:a16="http://schemas.microsoft.com/office/drawing/2014/main" id="{54460B9B-1249-955D-EFE9-501C826C32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8" y="3203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97" name="Line 61">
              <a:extLst>
                <a:ext uri="{FF2B5EF4-FFF2-40B4-BE49-F238E27FC236}">
                  <a16:creationId xmlns:a16="http://schemas.microsoft.com/office/drawing/2014/main" id="{5E523C34-ED3B-5629-D264-00F836AB4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2" y="3294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98" name="Line 62">
              <a:extLst>
                <a:ext uri="{FF2B5EF4-FFF2-40B4-BE49-F238E27FC236}">
                  <a16:creationId xmlns:a16="http://schemas.microsoft.com/office/drawing/2014/main" id="{0BA7FCAF-5479-D007-EDC4-B43842BA42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1" y="3203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99" name="Line 63">
              <a:extLst>
                <a:ext uri="{FF2B5EF4-FFF2-40B4-BE49-F238E27FC236}">
                  <a16:creationId xmlns:a16="http://schemas.microsoft.com/office/drawing/2014/main" id="{E8291468-E723-CAAD-32F4-AE27441F2A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3249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00" name="Line 64">
              <a:extLst>
                <a:ext uri="{FF2B5EF4-FFF2-40B4-BE49-F238E27FC236}">
                  <a16:creationId xmlns:a16="http://schemas.microsoft.com/office/drawing/2014/main" id="{4AC11957-E6D5-D3B9-622F-07C043EB63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6" y="3347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01" name="Line 65">
              <a:extLst>
                <a:ext uri="{FF2B5EF4-FFF2-40B4-BE49-F238E27FC236}">
                  <a16:creationId xmlns:a16="http://schemas.microsoft.com/office/drawing/2014/main" id="{DD075F3B-0925-80E2-6F0D-E4EBC2CA9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" y="3339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02" name="Line 66">
              <a:extLst>
                <a:ext uri="{FF2B5EF4-FFF2-40B4-BE49-F238E27FC236}">
                  <a16:creationId xmlns:a16="http://schemas.microsoft.com/office/drawing/2014/main" id="{64DE1E39-DE6C-3A79-8932-32BFB4FBE0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3385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03" name="Line 67">
              <a:extLst>
                <a:ext uri="{FF2B5EF4-FFF2-40B4-BE49-F238E27FC236}">
                  <a16:creationId xmlns:a16="http://schemas.microsoft.com/office/drawing/2014/main" id="{C7FDD320-27A5-951D-0746-821F15E2F8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3203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04" name="Line 68">
              <a:extLst>
                <a:ext uri="{FF2B5EF4-FFF2-40B4-BE49-F238E27FC236}">
                  <a16:creationId xmlns:a16="http://schemas.microsoft.com/office/drawing/2014/main" id="{6ED1583F-D7BA-85EE-2B7E-F89878BFAB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3" y="3294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05" name="Line 69">
              <a:extLst>
                <a:ext uri="{FF2B5EF4-FFF2-40B4-BE49-F238E27FC236}">
                  <a16:creationId xmlns:a16="http://schemas.microsoft.com/office/drawing/2014/main" id="{ACF7D832-0700-0DD2-DC5B-AA5CFD25DF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3385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06" name="Line 70">
              <a:extLst>
                <a:ext uri="{FF2B5EF4-FFF2-40B4-BE49-F238E27FC236}">
                  <a16:creationId xmlns:a16="http://schemas.microsoft.com/office/drawing/2014/main" id="{D28463BF-4032-9A79-DAEF-D27BF796BB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3203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07" name="Line 71">
              <a:extLst>
                <a:ext uri="{FF2B5EF4-FFF2-40B4-BE49-F238E27FC236}">
                  <a16:creationId xmlns:a16="http://schemas.microsoft.com/office/drawing/2014/main" id="{98FD72EE-F0AC-AA17-38C2-F4B0988AE1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3294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08" name="Line 72">
              <a:extLst>
                <a:ext uri="{FF2B5EF4-FFF2-40B4-BE49-F238E27FC236}">
                  <a16:creationId xmlns:a16="http://schemas.microsoft.com/office/drawing/2014/main" id="{D3AB4406-DEC9-271E-D3DD-E43E12903C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7" y="3451"/>
              <a:ext cx="18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2166" name="Text Box 74">
            <a:extLst>
              <a:ext uri="{FF2B5EF4-FFF2-40B4-BE49-F238E27FC236}">
                <a16:creationId xmlns:a16="http://schemas.microsoft.com/office/drawing/2014/main" id="{C2037923-075C-B64D-1731-D394608D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56325"/>
            <a:ext cx="910850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Zvláště komplexní eukaryotické genomy – úseky souvislých oblastí přerušených mezerami („contigs“)</a:t>
            </a:r>
          </a:p>
        </p:txBody>
      </p:sp>
      <p:grpSp>
        <p:nvGrpSpPr>
          <p:cNvPr id="92167" name="Group 116">
            <a:extLst>
              <a:ext uri="{FF2B5EF4-FFF2-40B4-BE49-F238E27FC236}">
                <a16:creationId xmlns:a16="http://schemas.microsoft.com/office/drawing/2014/main" id="{95ECA712-CC7A-837C-AA84-E60E357EC0B1}"/>
              </a:ext>
            </a:extLst>
          </p:cNvPr>
          <p:cNvGrpSpPr>
            <a:grpSpLocks/>
          </p:cNvGrpSpPr>
          <p:nvPr/>
        </p:nvGrpSpPr>
        <p:grpSpPr bwMode="auto">
          <a:xfrm>
            <a:off x="684212" y="3111501"/>
            <a:ext cx="2376488" cy="288925"/>
            <a:chOff x="340" y="2341"/>
            <a:chExt cx="1497" cy="182"/>
          </a:xfrm>
        </p:grpSpPr>
        <p:sp>
          <p:nvSpPr>
            <p:cNvPr id="92182" name="Line 75">
              <a:extLst>
                <a:ext uri="{FF2B5EF4-FFF2-40B4-BE49-F238E27FC236}">
                  <a16:creationId xmlns:a16="http://schemas.microsoft.com/office/drawing/2014/main" id="{9FA7E150-C482-5293-69D0-CD1B749DB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341"/>
              <a:ext cx="149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83" name="Line 101">
              <a:extLst>
                <a:ext uri="{FF2B5EF4-FFF2-40B4-BE49-F238E27FC236}">
                  <a16:creationId xmlns:a16="http://schemas.microsoft.com/office/drawing/2014/main" id="{6C319B65-17C9-C7A0-92AF-F6BB74320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" y="2432"/>
              <a:ext cx="680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84" name="Line 102">
              <a:extLst>
                <a:ext uri="{FF2B5EF4-FFF2-40B4-BE49-F238E27FC236}">
                  <a16:creationId xmlns:a16="http://schemas.microsoft.com/office/drawing/2014/main" id="{8532382D-E9F2-BAC7-5C00-33899DBC2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432"/>
              <a:ext cx="725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85" name="Line 103">
              <a:extLst>
                <a:ext uri="{FF2B5EF4-FFF2-40B4-BE49-F238E27FC236}">
                  <a16:creationId xmlns:a16="http://schemas.microsoft.com/office/drawing/2014/main" id="{895622E9-F39B-D219-8F13-321A97FA1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3" y="2523"/>
              <a:ext cx="635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2168" name="Group 114">
            <a:extLst>
              <a:ext uri="{FF2B5EF4-FFF2-40B4-BE49-F238E27FC236}">
                <a16:creationId xmlns:a16="http://schemas.microsoft.com/office/drawing/2014/main" id="{0EF569FE-1255-7C9A-AE57-9E7735BD7882}"/>
              </a:ext>
            </a:extLst>
          </p:cNvPr>
          <p:cNvGrpSpPr>
            <a:grpSpLocks/>
          </p:cNvGrpSpPr>
          <p:nvPr/>
        </p:nvGrpSpPr>
        <p:grpSpPr bwMode="auto">
          <a:xfrm>
            <a:off x="3492500" y="3090864"/>
            <a:ext cx="2376487" cy="287337"/>
            <a:chOff x="2290" y="2296"/>
            <a:chExt cx="1497" cy="181"/>
          </a:xfrm>
        </p:grpSpPr>
        <p:sp>
          <p:nvSpPr>
            <p:cNvPr id="92171" name="Line 76">
              <a:extLst>
                <a:ext uri="{FF2B5EF4-FFF2-40B4-BE49-F238E27FC236}">
                  <a16:creationId xmlns:a16="http://schemas.microsoft.com/office/drawing/2014/main" id="{AD5642B7-BF02-07E3-2FD9-0A66DCB3AD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2296"/>
              <a:ext cx="149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72" name="Line 104">
              <a:extLst>
                <a:ext uri="{FF2B5EF4-FFF2-40B4-BE49-F238E27FC236}">
                  <a16:creationId xmlns:a16="http://schemas.microsoft.com/office/drawing/2014/main" id="{B1829BAC-BA7F-9DFD-7B54-D07D937C8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" y="2387"/>
              <a:ext cx="22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73" name="Line 105">
              <a:extLst>
                <a:ext uri="{FF2B5EF4-FFF2-40B4-BE49-F238E27FC236}">
                  <a16:creationId xmlns:a16="http://schemas.microsoft.com/office/drawing/2014/main" id="{3B0C492D-48EF-3A04-89EA-96FCDA2CE2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8" y="2387"/>
              <a:ext cx="22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74" name="Line 106">
              <a:extLst>
                <a:ext uri="{FF2B5EF4-FFF2-40B4-BE49-F238E27FC236}">
                  <a16:creationId xmlns:a16="http://schemas.microsoft.com/office/drawing/2014/main" id="{8590AB4A-CB3E-D192-9950-DA7F61C52F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387"/>
              <a:ext cx="22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75" name="Line 107">
              <a:extLst>
                <a:ext uri="{FF2B5EF4-FFF2-40B4-BE49-F238E27FC236}">
                  <a16:creationId xmlns:a16="http://schemas.microsoft.com/office/drawing/2014/main" id="{D0A2671F-BFB0-13AF-70B2-EA5EFA82DC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2387"/>
              <a:ext cx="22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76" name="Line 108">
              <a:extLst>
                <a:ext uri="{FF2B5EF4-FFF2-40B4-BE49-F238E27FC236}">
                  <a16:creationId xmlns:a16="http://schemas.microsoft.com/office/drawing/2014/main" id="{B7843A8A-DB30-E1BC-95E0-88AF827A58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2387"/>
              <a:ext cx="22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77" name="Line 109">
              <a:extLst>
                <a:ext uri="{FF2B5EF4-FFF2-40B4-BE49-F238E27FC236}">
                  <a16:creationId xmlns:a16="http://schemas.microsoft.com/office/drawing/2014/main" id="{F04A2162-095C-B78A-5665-86739EDCA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2" y="2477"/>
              <a:ext cx="22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78" name="Line 110">
              <a:extLst>
                <a:ext uri="{FF2B5EF4-FFF2-40B4-BE49-F238E27FC236}">
                  <a16:creationId xmlns:a16="http://schemas.microsoft.com/office/drawing/2014/main" id="{8CB42BE4-6F08-6155-21A8-65137CF73B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2477"/>
              <a:ext cx="22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79" name="Line 111">
              <a:extLst>
                <a:ext uri="{FF2B5EF4-FFF2-40B4-BE49-F238E27FC236}">
                  <a16:creationId xmlns:a16="http://schemas.microsoft.com/office/drawing/2014/main" id="{A69EA2E3-4778-E16E-C939-932571A1A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2477"/>
              <a:ext cx="22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80" name="Line 112">
              <a:extLst>
                <a:ext uri="{FF2B5EF4-FFF2-40B4-BE49-F238E27FC236}">
                  <a16:creationId xmlns:a16="http://schemas.microsoft.com/office/drawing/2014/main" id="{47029687-3089-07BD-1D08-0A4B665B3F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8" y="2477"/>
              <a:ext cx="22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181" name="Line 113">
              <a:extLst>
                <a:ext uri="{FF2B5EF4-FFF2-40B4-BE49-F238E27FC236}">
                  <a16:creationId xmlns:a16="http://schemas.microsoft.com/office/drawing/2014/main" id="{1CEF2BE2-0750-7D0D-A7AA-216C037940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0" y="2477"/>
              <a:ext cx="22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2169" name="Text Box 115">
            <a:extLst>
              <a:ext uri="{FF2B5EF4-FFF2-40B4-BE49-F238E27FC236}">
                <a16:creationId xmlns:a16="http://schemas.microsoft.com/office/drawing/2014/main" id="{BF464E32-3384-FEC7-9430-C51317041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88878"/>
            <a:ext cx="583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  <a:cs typeface="Arial" panose="020B0604020202020204" pitchFamily="34" charset="0"/>
              </a:rPr>
              <a:t>→ </a:t>
            </a:r>
            <a:r>
              <a:rPr lang="cs-CZ" altLang="cs-CZ" sz="2000">
                <a:latin typeface="Comic Sans MS" panose="030F0702030302020204" pitchFamily="66" charset="0"/>
              </a:rPr>
              <a:t>Uspořádání (assembly) ještě stále může být problém z hlediska výpočetní kapacity</a:t>
            </a:r>
          </a:p>
        </p:txBody>
      </p:sp>
      <p:sp>
        <p:nvSpPr>
          <p:cNvPr id="92170" name="Rectangle 117">
            <a:extLst>
              <a:ext uri="{FF2B5EF4-FFF2-40B4-BE49-F238E27FC236}">
                <a16:creationId xmlns:a16="http://schemas.microsoft.com/office/drawing/2014/main" id="{DEF1C065-2D81-4A9C-3718-F33928B0F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945063"/>
            <a:ext cx="5256212" cy="1152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B1BB7099-B7FF-2130-5F54-76410156E6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2FB9080A-1AB7-D8AC-5ECF-C507EBC194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3188" y="0"/>
            <a:ext cx="9531351" cy="6381750"/>
          </a:xfrm>
          <a:noFill/>
        </p:spPr>
      </p:pic>
      <p:sp>
        <p:nvSpPr>
          <p:cNvPr id="14340" name="Ovál 1">
            <a:extLst>
              <a:ext uri="{FF2B5EF4-FFF2-40B4-BE49-F238E27FC236}">
                <a16:creationId xmlns:a16="http://schemas.microsoft.com/office/drawing/2014/main" id="{22D63132-1A22-FC99-FFF0-AA48D7312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981075"/>
            <a:ext cx="1871662" cy="1584325"/>
          </a:xfrm>
          <a:prstGeom prst="ellipse">
            <a:avLst/>
          </a:prstGeom>
          <a:noFill/>
          <a:ln w="5715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4341" name="Ovál 4">
            <a:extLst>
              <a:ext uri="{FF2B5EF4-FFF2-40B4-BE49-F238E27FC236}">
                <a16:creationId xmlns:a16="http://schemas.microsoft.com/office/drawing/2014/main" id="{EB2A48B3-9D3D-7EEC-7548-B76415581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4724400"/>
            <a:ext cx="1511300" cy="1584325"/>
          </a:xfrm>
          <a:prstGeom prst="ellipse">
            <a:avLst/>
          </a:prstGeom>
          <a:noFill/>
          <a:ln w="5715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7">
            <a:extLst>
              <a:ext uri="{FF2B5EF4-FFF2-40B4-BE49-F238E27FC236}">
                <a16:creationId xmlns:a16="http://schemas.microsoft.com/office/drawing/2014/main" id="{1CCEEF47-E322-7294-7261-0B046B0D9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638175"/>
            <a:ext cx="84248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cs-CZ" altLang="cs-CZ" sz="2000">
                <a:latin typeface="Comic Sans MS" panose="030F0702030302020204" pitchFamily="66" charset="0"/>
              </a:rPr>
              <a:t>získání kompletní uspořádané sekvence celých velkých eukaryotních genomů pomocí next-generation sequencing de novo byl donedávna problém (dnes se kombinují dlouhé a krátké ready)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000">
                <a:latin typeface="Comic Sans MS" panose="030F0702030302020204" pitchFamily="66" charset="0"/>
              </a:rPr>
              <a:t>viry, prokaryota, malá eukaryota, mitochondrie/plastidy/plasmidy – rutinní screening („pathogen hunting“)</a:t>
            </a:r>
          </a:p>
        </p:txBody>
      </p:sp>
      <p:sp>
        <p:nvSpPr>
          <p:cNvPr id="93187" name="Rectangle 8">
            <a:extLst>
              <a:ext uri="{FF2B5EF4-FFF2-40B4-BE49-F238E27FC236}">
                <a16:creationId xmlns:a16="http://schemas.microsoft.com/office/drawing/2014/main" id="{D8C68B36-7D19-0AFF-982D-26AFBE810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8900"/>
            <a:ext cx="8569325" cy="519113"/>
          </a:xfrm>
          <a:prstGeom prst="rect">
            <a:avLst/>
          </a:prstGeom>
          <a:solidFill>
            <a:srgbClr val="FF9900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>
                <a:latin typeface="Comic Sans MS" panose="030F0702030302020204" pitchFamily="66" charset="0"/>
              </a:rPr>
              <a:t>1. Celogenomové sekvenování de novo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AB608923-9F18-14BE-27A0-0E3428C36B95}"/>
              </a:ext>
            </a:extLst>
          </p:cNvPr>
          <p:cNvGrpSpPr>
            <a:grpSpLocks/>
          </p:cNvGrpSpPr>
          <p:nvPr/>
        </p:nvGrpSpPr>
        <p:grpSpPr bwMode="auto">
          <a:xfrm>
            <a:off x="787400" y="2813893"/>
            <a:ext cx="7642225" cy="3667125"/>
            <a:chOff x="1043608" y="2297914"/>
            <a:chExt cx="7640978" cy="3667125"/>
          </a:xfrm>
        </p:grpSpPr>
        <p:pic>
          <p:nvPicPr>
            <p:cNvPr id="93192" name="Picture 82">
              <a:extLst>
                <a:ext uri="{FF2B5EF4-FFF2-40B4-BE49-F238E27FC236}">
                  <a16:creationId xmlns:a16="http://schemas.microsoft.com/office/drawing/2014/main" id="{6937FA14-9330-19C1-78F4-2D475A6BC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297914"/>
              <a:ext cx="6705600" cy="366712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193" name="TextovéPole 1">
              <a:extLst>
                <a:ext uri="{FF2B5EF4-FFF2-40B4-BE49-F238E27FC236}">
                  <a16:creationId xmlns:a16="http://schemas.microsoft.com/office/drawing/2014/main" id="{B7550D93-43A4-26C1-AC8B-390BF3DB0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4367" y="2354199"/>
              <a:ext cx="8002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latin typeface="Calibri" panose="020F0502020204030204" pitchFamily="34" charset="0"/>
                  <a:cs typeface="Calibri" panose="020F0502020204030204" pitchFamily="34" charset="0"/>
                </a:rPr>
                <a:t>2009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093CBD68-E8C8-4E24-9ACF-E953E27279D1}"/>
              </a:ext>
            </a:extLst>
          </p:cNvPr>
          <p:cNvGrpSpPr>
            <a:grpSpLocks/>
          </p:cNvGrpSpPr>
          <p:nvPr/>
        </p:nvGrpSpPr>
        <p:grpSpPr bwMode="auto">
          <a:xfrm>
            <a:off x="2336800" y="2869455"/>
            <a:ext cx="4543425" cy="3871913"/>
            <a:chOff x="2337442" y="2410484"/>
            <a:chExt cx="4542140" cy="3870650"/>
          </a:xfrm>
        </p:grpSpPr>
        <p:pic>
          <p:nvPicPr>
            <p:cNvPr id="93190" name="Picture 2" descr="Deployment of the portable genome surveillance system in Guinea.">
              <a:extLst>
                <a:ext uri="{FF2B5EF4-FFF2-40B4-BE49-F238E27FC236}">
                  <a16:creationId xmlns:a16="http://schemas.microsoft.com/office/drawing/2014/main" id="{ADD465F1-CEB3-1F1F-D163-3FA284D52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0000"/>
            <a:stretch>
              <a:fillRect/>
            </a:stretch>
          </p:blipFill>
          <p:spPr bwMode="auto">
            <a:xfrm>
              <a:off x="2337442" y="2410484"/>
              <a:ext cx="4542140" cy="340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1" name="TextovéPole 3">
              <a:extLst>
                <a:ext uri="{FF2B5EF4-FFF2-40B4-BE49-F238E27FC236}">
                  <a16:creationId xmlns:a16="http://schemas.microsoft.com/office/drawing/2014/main" id="{EE2DD1CB-E6D2-86DB-8C6C-DD0D6D388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0823" y="5819469"/>
              <a:ext cx="8002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latin typeface="Calibri" panose="020F0502020204030204" pitchFamily="34" charset="0"/>
                  <a:cs typeface="Calibri" panose="020F0502020204030204" pitchFamily="34" charset="0"/>
                </a:rPr>
                <a:t>2015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>
            <a:extLst>
              <a:ext uri="{FF2B5EF4-FFF2-40B4-BE49-F238E27FC236}">
                <a16:creationId xmlns:a16="http://schemas.microsoft.com/office/drawing/2014/main" id="{2E7C4C41-6F56-EEF9-380B-EF6A26EAE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"/>
            <a:ext cx="5295900" cy="519113"/>
          </a:xfrm>
          <a:prstGeom prst="rect">
            <a:avLst/>
          </a:prstGeom>
          <a:solidFill>
            <a:srgbClr val="FF9900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>
                <a:latin typeface="Comic Sans MS" panose="030F0702030302020204" pitchFamily="66" charset="0"/>
              </a:rPr>
              <a:t>2. Celogenomové resekvenování</a:t>
            </a:r>
          </a:p>
        </p:txBody>
      </p:sp>
      <p:sp>
        <p:nvSpPr>
          <p:cNvPr id="94211" name="Rectangle 5">
            <a:extLst>
              <a:ext uri="{FF2B5EF4-FFF2-40B4-BE49-F238E27FC236}">
                <a16:creationId xmlns:a16="http://schemas.microsoft.com/office/drawing/2014/main" id="{96E173FC-CCBF-ABF8-237E-19D571213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556792"/>
            <a:ext cx="5329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8000"/>
                </a:solidFill>
                <a:latin typeface="Comic Sans MS" panose="030F0702030302020204" pitchFamily="66" charset="0"/>
              </a:rPr>
              <a:t> KOMPARATIVNÍ GENOMIKA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Comic Sans MS" panose="030F0702030302020204" pitchFamily="66" charset="0"/>
              </a:rPr>
              <a:t> viry, prokaryota, malá eukaryota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Comic Sans MS" panose="030F0702030302020204" pitchFamily="66" charset="0"/>
              </a:rPr>
              <a:t> mitochondrie/plastidy/plasmidy</a:t>
            </a:r>
          </a:p>
        </p:txBody>
      </p:sp>
      <p:sp>
        <p:nvSpPr>
          <p:cNvPr id="94212" name="Text Box 6">
            <a:extLst>
              <a:ext uri="{FF2B5EF4-FFF2-40B4-BE49-F238E27FC236}">
                <a16:creationId xmlns:a16="http://schemas.microsoft.com/office/drawing/2014/main" id="{A43D198C-B0E3-1EE7-CE25-D83527482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836613"/>
            <a:ext cx="7704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- podobné problémy jako u de novo, ale méně</a:t>
            </a:r>
          </a:p>
        </p:txBody>
      </p:sp>
      <p:sp>
        <p:nvSpPr>
          <p:cNvPr id="94213" name="Rectangle 7">
            <a:extLst>
              <a:ext uri="{FF2B5EF4-FFF2-40B4-BE49-F238E27FC236}">
                <a16:creationId xmlns:a16="http://schemas.microsoft.com/office/drawing/2014/main" id="{F16FC070-3536-E5A3-3F71-E2208DA7E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2925217"/>
            <a:ext cx="7488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8000"/>
                </a:solidFill>
                <a:latin typeface="Comic Sans MS" panose="030F0702030302020204" pitchFamily="66" charset="0"/>
              </a:rPr>
              <a:t> ANCIENT (mt) DNA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Comic Sans MS" panose="030F0702030302020204" pitchFamily="66" charset="0"/>
              </a:rPr>
              <a:t> různé směsné, degradované vzorky, např. fosilie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Comic Sans MS" panose="030F0702030302020204" pitchFamily="66" charset="0"/>
            </a:endParaRPr>
          </a:p>
        </p:txBody>
      </p:sp>
      <p:pic>
        <p:nvPicPr>
          <p:cNvPr id="94214" name="Picture 8">
            <a:extLst>
              <a:ext uri="{FF2B5EF4-FFF2-40B4-BE49-F238E27FC236}">
                <a16:creationId xmlns:a16="http://schemas.microsoft.com/office/drawing/2014/main" id="{5B83F3FE-91FC-A63E-7A98-D184EFEC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1"/>
          <a:stretch>
            <a:fillRect/>
          </a:stretch>
        </p:blipFill>
        <p:spPr bwMode="auto">
          <a:xfrm>
            <a:off x="1692275" y="3933280"/>
            <a:ext cx="58324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8816174-BC7A-4629-9B59-3B0DBDEBF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9144000" cy="582594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s-ES" sz="3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Ancient </a:t>
            </a:r>
            <a:r>
              <a:rPr lang="cs-CZ" sz="3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DNA genomika</a:t>
            </a:r>
            <a:endParaRPr lang="en-US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D55A9A60-2AB4-A272-352A-EB8E71222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57250"/>
            <a:ext cx="9144000" cy="1285875"/>
          </a:xfrm>
        </p:spPr>
        <p:txBody>
          <a:bodyPr/>
          <a:lstStyle/>
          <a:p>
            <a:pPr eaLnBrk="1" hangingPunct="1"/>
            <a:r>
              <a:rPr lang="cs-CZ" altLang="cs-CZ" sz="2000" noProof="1">
                <a:latin typeface="Comic Sans MS" panose="030F0702030302020204" pitchFamily="66" charset="0"/>
              </a:rPr>
              <a:t>Degradovaná DNA </a:t>
            </a:r>
            <a:r>
              <a:rPr lang="es-ES" altLang="cs-CZ" sz="200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cs-CZ" altLang="cs-CZ" sz="2000">
                <a:latin typeface="Comic Sans MS" panose="030F0702030302020204" pitchFamily="66" charset="0"/>
                <a:sym typeface="Wingdings" panose="05000000000000000000" pitchFamily="2" charset="2"/>
              </a:rPr>
              <a:t>sekvenování </a:t>
            </a:r>
            <a:r>
              <a:rPr lang="es-ES" altLang="cs-CZ" sz="2000">
                <a:latin typeface="Comic Sans MS" panose="030F0702030302020204" pitchFamily="66" charset="0"/>
              </a:rPr>
              <a:t>mtDNA</a:t>
            </a:r>
          </a:p>
          <a:p>
            <a:pPr eaLnBrk="1" hangingPunct="1"/>
            <a:r>
              <a:rPr lang="cs-CZ" altLang="cs-CZ" sz="2000">
                <a:latin typeface="Comic Sans MS" panose="030F0702030302020204" pitchFamily="66" charset="0"/>
              </a:rPr>
              <a:t>ale dnes i jaderná DNA ze subfosilního materiálu (jeskynní medvědi, mamuti, neandrtálci ....) </a:t>
            </a:r>
            <a:endParaRPr lang="es-ES" altLang="cs-CZ" sz="2000">
              <a:latin typeface="Comic Sans MS" panose="030F0702030302020204" pitchFamily="66" charset="0"/>
            </a:endParaRPr>
          </a:p>
        </p:txBody>
      </p:sp>
      <p:pic>
        <p:nvPicPr>
          <p:cNvPr id="95236" name="Picture 4" descr="C:\Documents and Settings\Antonio\Escritorio\mammoth.jpg">
            <a:extLst>
              <a:ext uri="{FF2B5EF4-FFF2-40B4-BE49-F238E27FC236}">
                <a16:creationId xmlns:a16="http://schemas.microsoft.com/office/drawing/2014/main" id="{BA5BACAC-4DB9-3A5F-B7DC-52425659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14688"/>
            <a:ext cx="2286000" cy="18780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5" descr="C:\Documents and Settings\Antonio\Escritorio\neardenthal.jpg">
            <a:extLst>
              <a:ext uri="{FF2B5EF4-FFF2-40B4-BE49-F238E27FC236}">
                <a16:creationId xmlns:a16="http://schemas.microsoft.com/office/drawing/2014/main" id="{AA3FBEAB-94C2-03DD-CFB0-6E26559FE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6063"/>
            <a:ext cx="1885950" cy="25479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C:\Documents and Settings\Antonio\Escritorio\cavebear.jpg">
            <a:extLst>
              <a:ext uri="{FF2B5EF4-FFF2-40B4-BE49-F238E27FC236}">
                <a16:creationId xmlns:a16="http://schemas.microsoft.com/office/drawing/2014/main" id="{842844F4-FFD1-59A1-1389-2E79828B8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28813"/>
            <a:ext cx="5429250" cy="4143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Zástupný symbol pro obsah 4">
            <a:extLst>
              <a:ext uri="{FF2B5EF4-FFF2-40B4-BE49-F238E27FC236}">
                <a16:creationId xmlns:a16="http://schemas.microsoft.com/office/drawing/2014/main" id="{A10B2BFB-E2F0-62F5-42C9-9BAB36A310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050925"/>
            <a:ext cx="8596313" cy="4835525"/>
          </a:xfrm>
        </p:spPr>
      </p:pic>
      <p:sp>
        <p:nvSpPr>
          <p:cNvPr id="96259" name="TextovéPole 5">
            <a:extLst>
              <a:ext uri="{FF2B5EF4-FFF2-40B4-BE49-F238E27FC236}">
                <a16:creationId xmlns:a16="http://schemas.microsoft.com/office/drawing/2014/main" id="{622A8759-1BC4-0D17-AE86-0EE331572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205538"/>
            <a:ext cx="6365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Analýza muzejního materiálu (např. holotypy)</a:t>
            </a:r>
          </a:p>
        </p:txBody>
      </p:sp>
      <p:sp>
        <p:nvSpPr>
          <p:cNvPr id="96260" name="Nadpis 1">
            <a:extLst>
              <a:ext uri="{FF2B5EF4-FFF2-40B4-BE49-F238E27FC236}">
                <a16:creationId xmlns:a16="http://schemas.microsoft.com/office/drawing/2014/main" id="{D5113745-30C6-B7D0-CC0E-AD49920060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cs-CZ" altLang="cs-CZ">
                <a:latin typeface="Comic Sans MS" panose="030F0702030302020204" pitchFamily="66" charset="0"/>
              </a:rPr>
              <a:t>Genome skimming</a:t>
            </a:r>
            <a:br>
              <a:rPr lang="cs-CZ" altLang="cs-CZ">
                <a:latin typeface="Comic Sans MS" panose="030F0702030302020204" pitchFamily="66" charset="0"/>
              </a:rPr>
            </a:br>
            <a:r>
              <a:rPr lang="cs-CZ" altLang="cs-CZ" sz="1800">
                <a:latin typeface="Comic Sans MS" panose="030F0702030302020204" pitchFamily="66" charset="0"/>
              </a:rPr>
              <a:t>(low coverage sekvenování kompletní vyizolované DNA)</a:t>
            </a:r>
            <a:endParaRPr lang="cs-CZ" altLang="cs-CZ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>
            <a:extLst>
              <a:ext uri="{FF2B5EF4-FFF2-40B4-BE49-F238E27FC236}">
                <a16:creationId xmlns:a16="http://schemas.microsoft.com/office/drawing/2014/main" id="{E1DC00DA-08F9-F084-C567-5F62E43A7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88900"/>
            <a:ext cx="7416800" cy="519113"/>
          </a:xfrm>
          <a:prstGeom prst="rect">
            <a:avLst/>
          </a:prstGeom>
          <a:solidFill>
            <a:srgbClr val="FF9900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>
                <a:latin typeface="Comic Sans MS" panose="030F0702030302020204" pitchFamily="66" charset="0"/>
              </a:rPr>
              <a:t>3.Sekvenování amplikonů (PCR produktů)</a:t>
            </a:r>
          </a:p>
        </p:txBody>
      </p:sp>
      <p:sp>
        <p:nvSpPr>
          <p:cNvPr id="97283" name="Text Box 5">
            <a:extLst>
              <a:ext uri="{FF2B5EF4-FFF2-40B4-BE49-F238E27FC236}">
                <a16:creationId xmlns:a16="http://schemas.microsoft.com/office/drawing/2014/main" id="{B2A5A7FF-D6F3-DAC9-D44E-01E43A46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65175"/>
            <a:ext cx="8528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SMĚSNÉ VZORKY – </a:t>
            </a:r>
            <a:r>
              <a:rPr lang="cs-CZ" altLang="cs-CZ" sz="2000" b="1">
                <a:latin typeface="Comic Sans MS" panose="030F0702030302020204" pitchFamily="66" charset="0"/>
              </a:rPr>
              <a:t>paralelní sekvenování </a:t>
            </a:r>
            <a:r>
              <a:rPr lang="cs-CZ" altLang="cs-CZ" sz="2000">
                <a:latin typeface="Comic Sans MS" panose="030F0702030302020204" pitchFamily="66" charset="0"/>
              </a:rPr>
              <a:t>nahrazuje klonování</a:t>
            </a:r>
          </a:p>
        </p:txBody>
      </p:sp>
      <p:sp>
        <p:nvSpPr>
          <p:cNvPr id="97284" name="Text Box 6">
            <a:extLst>
              <a:ext uri="{FF2B5EF4-FFF2-40B4-BE49-F238E27FC236}">
                <a16:creationId xmlns:a16="http://schemas.microsoft.com/office/drawing/2014/main" id="{08EC0AB0-91E0-097C-8514-4BFBC6D94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2725"/>
            <a:ext cx="727233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008000"/>
                </a:solidFill>
                <a:latin typeface="Comic Sans MS" panose="030F0702030302020204" pitchFamily="66" charset="0"/>
              </a:rPr>
              <a:t>Metagenomika (= hlavně prokaryota)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latin typeface="Comic Sans MS" panose="030F0702030302020204" pitchFamily="66" charset="0"/>
              </a:rPr>
              <a:t>Celé společenstvo půdních, vodních mikroorganismů, střevní mikroflóra - </a:t>
            </a:r>
            <a:r>
              <a:rPr lang="cs-CZ" altLang="cs-CZ" sz="2000" b="1">
                <a:latin typeface="Comic Sans MS" panose="030F0702030302020204" pitchFamily="66" charset="0"/>
              </a:rPr>
              <a:t>mikrobiom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000">
                <a:latin typeface="Comic Sans MS" panose="030F0702030302020204" pitchFamily="66" charset="0"/>
              </a:rPr>
              <a:t>PCR genu 16S rRNA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000">
                <a:latin typeface="Comic Sans MS" panose="030F0702030302020204" pitchFamily="66" charset="0"/>
              </a:rPr>
              <a:t>lze i kvantifikovat</a:t>
            </a:r>
          </a:p>
        </p:txBody>
      </p:sp>
      <p:sp>
        <p:nvSpPr>
          <p:cNvPr id="19464" name="Text Box 16">
            <a:extLst>
              <a:ext uri="{FF2B5EF4-FFF2-40B4-BE49-F238E27FC236}">
                <a16:creationId xmlns:a16="http://schemas.microsoft.com/office/drawing/2014/main" id="{A3495726-5B8B-4686-996C-465142C65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33825"/>
            <a:ext cx="58324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solidFill>
                  <a:srgbClr val="008000"/>
                </a:solidFill>
                <a:latin typeface="Comic Sans MS" pitchFamily="66" charset="0"/>
              </a:rPr>
              <a:t>Metabarcoding</a:t>
            </a:r>
            <a:r>
              <a:rPr lang="cs-CZ" altLang="cs-CZ" sz="2400" dirty="0">
                <a:solidFill>
                  <a:srgbClr val="008000"/>
                </a:solidFill>
                <a:latin typeface="Comic Sans MS" pitchFamily="66" charset="0"/>
              </a:rPr>
              <a:t> (= hlavně </a:t>
            </a:r>
            <a:r>
              <a:rPr lang="cs-CZ" altLang="cs-CZ" sz="2400" dirty="0" err="1">
                <a:solidFill>
                  <a:srgbClr val="008000"/>
                </a:solidFill>
                <a:latin typeface="Comic Sans MS" pitchFamily="66" charset="0"/>
              </a:rPr>
              <a:t>eukaryota</a:t>
            </a:r>
            <a:r>
              <a:rPr lang="cs-CZ" altLang="cs-CZ" sz="2400" dirty="0">
                <a:solidFill>
                  <a:srgbClr val="008000"/>
                </a:solidFill>
                <a:latin typeface="Comic Sans MS" pitchFamily="66" charset="0"/>
              </a:rPr>
              <a:t>, ale dnes používáno jako obecný termín)</a:t>
            </a:r>
            <a:endParaRPr lang="cs-CZ" altLang="cs-CZ" sz="2000" dirty="0">
              <a:solidFill>
                <a:srgbClr val="008000"/>
              </a:solidFill>
              <a:latin typeface="Comic Sans MS" pitchFamily="66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cs-CZ" altLang="cs-CZ" sz="2000" dirty="0" err="1">
                <a:latin typeface="Comic Sans MS" pitchFamily="66" charset="0"/>
              </a:rPr>
              <a:t>COI</a:t>
            </a:r>
            <a:r>
              <a:rPr lang="cs-CZ" altLang="cs-CZ" sz="2000" dirty="0">
                <a:latin typeface="Comic Sans MS" pitchFamily="66" charset="0"/>
              </a:rPr>
              <a:t> gen, příp. jiný </a:t>
            </a:r>
            <a:r>
              <a:rPr lang="cs-CZ" altLang="cs-CZ" sz="2000" err="1">
                <a:latin typeface="Comic Sans MS" pitchFamily="66" charset="0"/>
              </a:rPr>
              <a:t>barcodingový</a:t>
            </a:r>
            <a:r>
              <a:rPr lang="cs-CZ" altLang="cs-CZ" sz="2000">
                <a:latin typeface="Comic Sans MS" pitchFamily="66" charset="0"/>
              </a:rPr>
              <a:t> marker</a:t>
            </a:r>
            <a:endParaRPr lang="cs-CZ" altLang="cs-CZ" sz="20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>
            <a:extLst>
              <a:ext uri="{FF2B5EF4-FFF2-40B4-BE49-F238E27FC236}">
                <a16:creationId xmlns:a16="http://schemas.microsoft.com/office/drawing/2014/main" id="{E848E2D9-7B66-C835-BD82-A86BB81BD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Comic Sans MS" panose="030F0702030302020204" pitchFamily="66" charset="0"/>
              </a:rPr>
              <a:t>Metabarcoding</a:t>
            </a:r>
          </a:p>
        </p:txBody>
      </p:sp>
      <p:pic>
        <p:nvPicPr>
          <p:cNvPr id="98307" name="Zástupný symbol pro obsah 4">
            <a:extLst>
              <a:ext uri="{FF2B5EF4-FFF2-40B4-BE49-F238E27FC236}">
                <a16:creationId xmlns:a16="http://schemas.microsoft.com/office/drawing/2014/main" id="{F6443302-CE63-5B0B-0C97-F0B54543FC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38325"/>
            <a:ext cx="8280400" cy="4146550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Zástupný symbol pro obsah 4">
            <a:extLst>
              <a:ext uri="{FF2B5EF4-FFF2-40B4-BE49-F238E27FC236}">
                <a16:creationId xmlns:a16="http://schemas.microsoft.com/office/drawing/2014/main" id="{C2760A41-AE06-DC7A-199A-B5764BF387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675" y="438150"/>
            <a:ext cx="7958138" cy="5657850"/>
          </a:xfrm>
        </p:spPr>
      </p:pic>
      <p:sp>
        <p:nvSpPr>
          <p:cNvPr id="99331" name="TextovéPole 5">
            <a:extLst>
              <a:ext uri="{FF2B5EF4-FFF2-40B4-BE49-F238E27FC236}">
                <a16:creationId xmlns:a16="http://schemas.microsoft.com/office/drawing/2014/main" id="{179899FC-9011-3E59-C0B9-56B7E98BD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6330950"/>
            <a:ext cx="416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latin typeface="Comic Sans MS" panose="030F0702030302020204" pitchFamily="66" charset="0"/>
              </a:rPr>
              <a:t>eDNA = environmental DNA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>
            <a:extLst>
              <a:ext uri="{FF2B5EF4-FFF2-40B4-BE49-F238E27FC236}">
                <a16:creationId xmlns:a16="http://schemas.microsoft.com/office/drawing/2014/main" id="{7B1DEF75-9E70-706F-23AA-318CD1546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Metabarcoding</a:t>
            </a:r>
            <a:r>
              <a:rPr lang="cs-CZ" altLang="cs-CZ" sz="24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: </a:t>
            </a: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Taxonomické složení společenstva v environmentální DNA na základě taxonomicky informativního úseku DNA </a:t>
            </a: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(cyt b, COI, ITS, rRNA...)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4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 b="1">
              <a:solidFill>
                <a:srgbClr val="000000"/>
              </a:solidFill>
              <a:latin typeface="Comic Sans MS" panose="030F0702030302020204" pitchFamily="66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 b="1" i="1">
              <a:solidFill>
                <a:srgbClr val="000000"/>
              </a:solidFill>
              <a:latin typeface="Comic Sans MS" panose="030F0702030302020204" pitchFamily="66" charset="0"/>
              <a:ea typeface="Arial Unicode MS" pitchFamily="34" charset="-128"/>
            </a:endParaRPr>
          </a:p>
        </p:txBody>
      </p:sp>
      <p:sp>
        <p:nvSpPr>
          <p:cNvPr id="100355" name="Text Box 2">
            <a:extLst>
              <a:ext uri="{FF2B5EF4-FFF2-40B4-BE49-F238E27FC236}">
                <a16:creationId xmlns:a16="http://schemas.microsoft.com/office/drawing/2014/main" id="{B5042CF8-57A0-7E17-B1F7-BD7250D5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00125"/>
            <a:ext cx="893445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Směsný vzorek enviromentální DNA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Amplifikace pomoci primerů specifických pro cílovou skupinu, pokrývající taxonomicky            informativní úsek (COI, 16s/18s RNA...) 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Paralelni sekvenování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Filtrování nekvalitních sekvencí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Klastrování na základě sekvenční podobnosti do OTUs („operational taxonomic units“)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Jejich taxonomické zařazení na základě referenčních databází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00"/>
              </a:solidFill>
              <a:latin typeface="Comic Sans MS" panose="030F0702030302020204" pitchFamily="66" charset="0"/>
              <a:ea typeface="Arial Unicode MS" pitchFamily="34" charset="-128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14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Využití: </a:t>
            </a:r>
            <a:r>
              <a:rPr lang="cs-CZ" altLang="cs-CZ" sz="16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Analýza druhového složení vzorků kde lze makroskopicky jednotlivé druhy obtížně odlišit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Potravní analýza z trusu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Vzorky půdy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Mikrobiální společenstva („mikrobiom“ – nejen baktérie, ale i houby, prvoci, fágy, ...)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Permafrost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Exotická/špatně probádaná společenstva 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Druhově bohatá společenstva („insect traps“ v tropech)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Rutinní analýza velkého množství vzorků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00"/>
              </a:solidFill>
              <a:latin typeface="Comic Sans MS" panose="030F0702030302020204" pitchFamily="66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00"/>
              </a:solidFill>
              <a:latin typeface="Comic Sans MS" panose="030F0702030302020204" pitchFamily="66" charset="0"/>
              <a:ea typeface="Arial Unicode MS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>
            <a:extLst>
              <a:ext uri="{FF2B5EF4-FFF2-40B4-BE49-F238E27FC236}">
                <a16:creationId xmlns:a16="http://schemas.microsoft.com/office/drawing/2014/main" id="{46A1FCB8-BB67-057D-F3D7-F3AAF4858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489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Metabarcoding – příklady využití</a:t>
            </a:r>
          </a:p>
        </p:txBody>
      </p:sp>
      <p:sp>
        <p:nvSpPr>
          <p:cNvPr id="102403" name="Text Box 2">
            <a:extLst>
              <a:ext uri="{FF2B5EF4-FFF2-40B4-BE49-F238E27FC236}">
                <a16:creationId xmlns:a16="http://schemas.microsoft.com/office/drawing/2014/main" id="{7BF30B41-43BB-4880-FDFB-A65EEEC8C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00125"/>
            <a:ext cx="84899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8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Monitoring vzácných, nedávno popsaných druhů savců na základě sekvenování krve pijavic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Výrazně větši úspěšnost prokázání přítomnosti než za použití klasických technik – fotopasti, terénní pozorování apod.</a:t>
            </a:r>
          </a:p>
        </p:txBody>
      </p:sp>
      <p:pic>
        <p:nvPicPr>
          <p:cNvPr id="102404" name="Picture 3">
            <a:extLst>
              <a:ext uri="{FF2B5EF4-FFF2-40B4-BE49-F238E27FC236}">
                <a16:creationId xmlns:a16="http://schemas.microsoft.com/office/drawing/2014/main" id="{9F01147D-80A7-B019-0435-0CB074842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20078" r="30048"/>
          <a:stretch>
            <a:fillRect/>
          </a:stretch>
        </p:blipFill>
        <p:spPr bwMode="auto">
          <a:xfrm>
            <a:off x="4997450" y="2776538"/>
            <a:ext cx="4081463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05" name="Picture 4">
            <a:extLst>
              <a:ext uri="{FF2B5EF4-FFF2-40B4-BE49-F238E27FC236}">
                <a16:creationId xmlns:a16="http://schemas.microsoft.com/office/drawing/2014/main" id="{C0E803AB-01F0-8EA6-D150-9A7FD0E89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3" t="20078" r="25043" b="5019"/>
          <a:stretch>
            <a:fillRect/>
          </a:stretch>
        </p:blipFill>
        <p:spPr bwMode="auto">
          <a:xfrm>
            <a:off x="1728788" y="2940050"/>
            <a:ext cx="3170237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A362B2BA-9B08-3908-1493-FDED1B9D8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489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Metabarcoding – příklady využití</a:t>
            </a:r>
          </a:p>
        </p:txBody>
      </p:sp>
      <p:sp>
        <p:nvSpPr>
          <p:cNvPr id="104451" name="Text Box 2">
            <a:extLst>
              <a:ext uri="{FF2B5EF4-FFF2-40B4-BE49-F238E27FC236}">
                <a16:creationId xmlns:a16="http://schemas.microsoft.com/office/drawing/2014/main" id="{86EB7172-369D-C5BE-9F09-ACDA2E643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706438"/>
            <a:ext cx="84899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8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Detekce ryb pomocí izolace eDNA z mořské vody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-taky jedna z nejefektivnějších metod</a:t>
            </a:r>
          </a:p>
        </p:txBody>
      </p:sp>
      <p:pic>
        <p:nvPicPr>
          <p:cNvPr id="104452" name="Picture 3">
            <a:extLst>
              <a:ext uri="{FF2B5EF4-FFF2-40B4-BE49-F238E27FC236}">
                <a16:creationId xmlns:a16="http://schemas.microsoft.com/office/drawing/2014/main" id="{EA1B61A1-78F3-B331-43D3-43DFD61B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488950"/>
            <a:ext cx="35909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3" name="Picture 4">
            <a:extLst>
              <a:ext uri="{FF2B5EF4-FFF2-40B4-BE49-F238E27FC236}">
                <a16:creationId xmlns:a16="http://schemas.microsoft.com/office/drawing/2014/main" id="{3197480E-E93B-126E-1EE6-F1ED92DF6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3690938"/>
            <a:ext cx="375602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4" name="Picture 5">
            <a:extLst>
              <a:ext uri="{FF2B5EF4-FFF2-40B4-BE49-F238E27FC236}">
                <a16:creationId xmlns:a16="http://schemas.microsoft.com/office/drawing/2014/main" id="{4DC570B0-BAB5-3E46-888F-B0E887EF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6"/>
          <a:stretch>
            <a:fillRect/>
          </a:stretch>
        </p:blipFill>
        <p:spPr bwMode="auto">
          <a:xfrm>
            <a:off x="2449513" y="1550988"/>
            <a:ext cx="276542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5" name="Picture 6">
            <a:extLst>
              <a:ext uri="{FF2B5EF4-FFF2-40B4-BE49-F238E27FC236}">
                <a16:creationId xmlns:a16="http://schemas.microsoft.com/office/drawing/2014/main" id="{26A81242-58DF-1711-1979-6A6119B8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15059" r="10016" b="40157"/>
          <a:stretch>
            <a:fillRect/>
          </a:stretch>
        </p:blipFill>
        <p:spPr bwMode="auto">
          <a:xfrm>
            <a:off x="0" y="5062538"/>
            <a:ext cx="5387975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9">
            <a:extLst>
              <a:ext uri="{FF2B5EF4-FFF2-40B4-BE49-F238E27FC236}">
                <a16:creationId xmlns:a16="http://schemas.microsoft.com/office/drawing/2014/main" id="{EB3ED09B-5B14-7148-5B7D-1A52F9898AE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0"/>
            <a:ext cx="6697662" cy="6453188"/>
            <a:chOff x="549494" y="2240289"/>
            <a:chExt cx="3790950" cy="3533775"/>
          </a:xfrm>
        </p:grpSpPr>
        <p:pic>
          <p:nvPicPr>
            <p:cNvPr id="15364" name="Picture 2">
              <a:extLst>
                <a:ext uri="{FF2B5EF4-FFF2-40B4-BE49-F238E27FC236}">
                  <a16:creationId xmlns:a16="http://schemas.microsoft.com/office/drawing/2014/main" id="{21F84524-4838-918D-2805-6B0C8AE8A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94" y="2240289"/>
              <a:ext cx="3790950" cy="353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5" name="Rectangle 8">
              <a:extLst>
                <a:ext uri="{FF2B5EF4-FFF2-40B4-BE49-F238E27FC236}">
                  <a16:creationId xmlns:a16="http://schemas.microsoft.com/office/drawing/2014/main" id="{3334079A-33DC-17B9-719D-6CF0082C9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690" y="3317533"/>
              <a:ext cx="855904" cy="342297"/>
            </a:xfrm>
            <a:prstGeom prst="rect">
              <a:avLst/>
            </a:prstGeom>
            <a:solidFill>
              <a:srgbClr val="FDDF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5366" name="TextBox 7">
              <a:extLst>
                <a:ext uri="{FF2B5EF4-FFF2-40B4-BE49-F238E27FC236}">
                  <a16:creationId xmlns:a16="http://schemas.microsoft.com/office/drawing/2014/main" id="{3B6F5B17-115A-41C6-8236-4C6A01C3C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568" y="3309937"/>
              <a:ext cx="1110883" cy="286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 Generation Sequencing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>
            <a:extLst>
              <a:ext uri="{FF2B5EF4-FFF2-40B4-BE49-F238E27FC236}">
                <a16:creationId xmlns:a16="http://schemas.microsoft.com/office/drawing/2014/main" id="{C9FF9C13-AE68-8C12-DAB8-A1D7049BC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489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Metabarcoding – příklady využití</a:t>
            </a:r>
          </a:p>
        </p:txBody>
      </p:sp>
      <p:sp>
        <p:nvSpPr>
          <p:cNvPr id="106499" name="Text Box 2">
            <a:extLst>
              <a:ext uri="{FF2B5EF4-FFF2-40B4-BE49-F238E27FC236}">
                <a16:creationId xmlns:a16="http://schemas.microsoft.com/office/drawing/2014/main" id="{E0E584F3-350D-2D2A-154C-B7820F39A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00125"/>
            <a:ext cx="848995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8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Analýza potravy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Podíl hospodářských zvířat v potravě irbise je minimální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pic>
        <p:nvPicPr>
          <p:cNvPr id="106500" name="Picture 3">
            <a:extLst>
              <a:ext uri="{FF2B5EF4-FFF2-40B4-BE49-F238E27FC236}">
                <a16:creationId xmlns:a16="http://schemas.microsoft.com/office/drawing/2014/main" id="{CD9222F1-926C-DA10-7655-37785DC7E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2600325"/>
            <a:ext cx="260191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6501" name="Picture 4">
            <a:extLst>
              <a:ext uri="{FF2B5EF4-FFF2-40B4-BE49-F238E27FC236}">
                <a16:creationId xmlns:a16="http://schemas.microsoft.com/office/drawing/2014/main" id="{837150EC-1439-04BE-F80B-EE52CEE57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76538"/>
            <a:ext cx="24384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6502" name="Picture 5">
            <a:extLst>
              <a:ext uri="{FF2B5EF4-FFF2-40B4-BE49-F238E27FC236}">
                <a16:creationId xmlns:a16="http://schemas.microsoft.com/office/drawing/2014/main" id="{CBFFC388-5A53-4A46-2138-4B34333C5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3025"/>
            <a:ext cx="261143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6503" name="Picture 6">
            <a:extLst>
              <a:ext uri="{FF2B5EF4-FFF2-40B4-BE49-F238E27FC236}">
                <a16:creationId xmlns:a16="http://schemas.microsoft.com/office/drawing/2014/main" id="{0F4BFF75-06B7-4383-5630-4BBAD422A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15059" r="20035" b="55215"/>
          <a:stretch>
            <a:fillRect/>
          </a:stretch>
        </p:blipFill>
        <p:spPr bwMode="auto">
          <a:xfrm>
            <a:off x="0" y="4572000"/>
            <a:ext cx="5224463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E677B2AD-DD61-C3CB-3432-BF26E6046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489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Metabarcoding – příklady využití</a:t>
            </a:r>
          </a:p>
        </p:txBody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3C8D94D1-456D-094A-FDF5-C406324F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00125"/>
            <a:ext cx="84899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8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Analýza složení společenstva na základě ancient DNA z koprolitů moa</a:t>
            </a:r>
            <a:r>
              <a:rPr lang="cs-CZ" altLang="cs-CZ" sz="18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(Nový Zéland)</a:t>
            </a:r>
            <a:endParaRPr lang="de-DE" altLang="cs-CZ" sz="1800" b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Umožňuje odhadnout typ prostředí které jednotlivé druhy obývaly a separaci ekologických nik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pic>
        <p:nvPicPr>
          <p:cNvPr id="108548" name="Picture 3">
            <a:extLst>
              <a:ext uri="{FF2B5EF4-FFF2-40B4-BE49-F238E27FC236}">
                <a16:creationId xmlns:a16="http://schemas.microsoft.com/office/drawing/2014/main" id="{5D053B2C-7477-69C8-0969-0A6963C93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1975"/>
            <a:ext cx="4244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8549" name="Picture 4">
            <a:extLst>
              <a:ext uri="{FF2B5EF4-FFF2-40B4-BE49-F238E27FC236}">
                <a16:creationId xmlns:a16="http://schemas.microsoft.com/office/drawing/2014/main" id="{74280C3D-A027-1D19-F95D-DFB9986FD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8"/>
          <a:stretch>
            <a:fillRect/>
          </a:stretch>
        </p:blipFill>
        <p:spPr bwMode="auto">
          <a:xfrm>
            <a:off x="4670425" y="3101975"/>
            <a:ext cx="44069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8550" name="Picture 5">
            <a:extLst>
              <a:ext uri="{FF2B5EF4-FFF2-40B4-BE49-F238E27FC236}">
                <a16:creationId xmlns:a16="http://schemas.microsoft.com/office/drawing/2014/main" id="{86CFEF60-FE41-9B5D-AD62-5F0E55B33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25093" r="10016" b="40157"/>
          <a:stretch>
            <a:fillRect/>
          </a:stretch>
        </p:blipFill>
        <p:spPr bwMode="auto">
          <a:xfrm>
            <a:off x="-49213" y="5389563"/>
            <a:ext cx="494665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0059492B-E8B9-5B70-528F-1D833EA65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8113"/>
            <a:ext cx="7416800" cy="519112"/>
          </a:xfrm>
          <a:prstGeom prst="rect">
            <a:avLst/>
          </a:prstGeom>
          <a:solidFill>
            <a:srgbClr val="FF9900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>
                <a:latin typeface="Comic Sans MS" panose="030F0702030302020204" pitchFamily="66" charset="0"/>
              </a:rPr>
              <a:t>3.Sekvenování amplikonů (PCR produktů)</a:t>
            </a:r>
          </a:p>
        </p:txBody>
      </p:sp>
      <p:sp>
        <p:nvSpPr>
          <p:cNvPr id="110595" name="Text Box 8">
            <a:extLst>
              <a:ext uri="{FF2B5EF4-FFF2-40B4-BE49-F238E27FC236}">
                <a16:creationId xmlns:a16="http://schemas.microsoft.com/office/drawing/2014/main" id="{22C2733A-DCC5-BB5E-1C31-A3F178557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02" y="746919"/>
            <a:ext cx="29845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008000"/>
                </a:solidFill>
                <a:latin typeface="Comic Sans MS" panose="030F0702030302020204" pitchFamily="66" charset="0"/>
              </a:rPr>
              <a:t>Genové duplikace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008000"/>
                </a:solidFill>
                <a:latin typeface="Comic Sans MS" panose="030F0702030302020204" pitchFamily="66" charset="0"/>
              </a:rPr>
              <a:t>(např. MHC geny)</a:t>
            </a:r>
            <a:endParaRPr lang="cs-CZ" altLang="cs-CZ" sz="2000">
              <a:latin typeface="Comic Sans MS" panose="030F0702030302020204" pitchFamily="66" charset="0"/>
            </a:endParaRPr>
          </a:p>
        </p:txBody>
      </p:sp>
      <p:pic>
        <p:nvPicPr>
          <p:cNvPr id="110596" name="Picture 9">
            <a:extLst>
              <a:ext uri="{FF2B5EF4-FFF2-40B4-BE49-F238E27FC236}">
                <a16:creationId xmlns:a16="http://schemas.microsoft.com/office/drawing/2014/main" id="{76F5F135-61F1-FFAA-535D-D76C5B71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t="33961" r="27959" b="47566"/>
          <a:stretch>
            <a:fillRect/>
          </a:stretch>
        </p:blipFill>
        <p:spPr bwMode="auto">
          <a:xfrm>
            <a:off x="468313" y="1700213"/>
            <a:ext cx="3671887" cy="9191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7" name="Picture 11">
            <a:extLst>
              <a:ext uri="{FF2B5EF4-FFF2-40B4-BE49-F238E27FC236}">
                <a16:creationId xmlns:a16="http://schemas.microsoft.com/office/drawing/2014/main" id="{ACEFEDAD-4A31-4928-CE4B-096DC2D2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2" t="34650" r="10594" b="33823"/>
          <a:stretch>
            <a:fillRect/>
          </a:stretch>
        </p:blipFill>
        <p:spPr bwMode="auto">
          <a:xfrm>
            <a:off x="4641850" y="1341438"/>
            <a:ext cx="4464050" cy="2384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8" name="Picture 12" descr="kachna-divoka-1">
            <a:hlinkClick r:id="rId4"/>
            <a:extLst>
              <a:ext uri="{FF2B5EF4-FFF2-40B4-BE49-F238E27FC236}">
                <a16:creationId xmlns:a16="http://schemas.microsoft.com/office/drawing/2014/main" id="{16EF88AA-C3CF-69E7-2D41-FC4E91292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9"/>
          <a:stretch>
            <a:fillRect/>
          </a:stretch>
        </p:blipFill>
        <p:spPr bwMode="auto">
          <a:xfrm>
            <a:off x="3132138" y="1196975"/>
            <a:ext cx="86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599" name="Group 17">
            <a:extLst>
              <a:ext uri="{FF2B5EF4-FFF2-40B4-BE49-F238E27FC236}">
                <a16:creationId xmlns:a16="http://schemas.microsoft.com/office/drawing/2014/main" id="{D54B01BC-D995-25C6-17C1-070D19BBCD59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3571875"/>
            <a:ext cx="2449513" cy="0"/>
            <a:chOff x="2971" y="2931"/>
            <a:chExt cx="1543" cy="0"/>
          </a:xfrm>
        </p:grpSpPr>
        <p:sp>
          <p:nvSpPr>
            <p:cNvPr id="110609" name="Line 13">
              <a:extLst>
                <a:ext uri="{FF2B5EF4-FFF2-40B4-BE49-F238E27FC236}">
                  <a16:creationId xmlns:a16="http://schemas.microsoft.com/office/drawing/2014/main" id="{32363411-7651-AE1B-D74F-56F17E7C9D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2931"/>
              <a:ext cx="635" cy="0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10" name="Line 14">
              <a:extLst>
                <a:ext uri="{FF2B5EF4-FFF2-40B4-BE49-F238E27FC236}">
                  <a16:creationId xmlns:a16="http://schemas.microsoft.com/office/drawing/2014/main" id="{06E8EA10-646B-D4E0-9681-E595DE315F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6" y="2931"/>
              <a:ext cx="454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11" name="Line 15">
              <a:extLst>
                <a:ext uri="{FF2B5EF4-FFF2-40B4-BE49-F238E27FC236}">
                  <a16:creationId xmlns:a16="http://schemas.microsoft.com/office/drawing/2014/main" id="{CE608C4D-AF81-28A4-3BD4-82415FBF1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0" y="2931"/>
              <a:ext cx="45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0600" name="Text Box 18">
            <a:extLst>
              <a:ext uri="{FF2B5EF4-FFF2-40B4-BE49-F238E27FC236}">
                <a16:creationId xmlns:a16="http://schemas.microsoft.com/office/drawing/2014/main" id="{28CA655D-2FD5-CFA9-480E-F9159CA3B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213100"/>
            <a:ext cx="1511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A-adaptor</a:t>
            </a:r>
          </a:p>
        </p:txBody>
      </p:sp>
      <p:sp>
        <p:nvSpPr>
          <p:cNvPr id="110601" name="Text Box 19">
            <a:extLst>
              <a:ext uri="{FF2B5EF4-FFF2-40B4-BE49-F238E27FC236}">
                <a16:creationId xmlns:a16="http://schemas.microsoft.com/office/drawing/2014/main" id="{C19C69C5-78B3-2B68-9274-333B085E1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3213100"/>
            <a:ext cx="720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MID</a:t>
            </a:r>
          </a:p>
        </p:txBody>
      </p:sp>
      <p:sp>
        <p:nvSpPr>
          <p:cNvPr id="110602" name="Text Box 20">
            <a:extLst>
              <a:ext uri="{FF2B5EF4-FFF2-40B4-BE49-F238E27FC236}">
                <a16:creationId xmlns:a16="http://schemas.microsoft.com/office/drawing/2014/main" id="{0DACF186-1279-EE0E-B7BA-D2A9E076F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3213100"/>
            <a:ext cx="16557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Target specific</a:t>
            </a:r>
          </a:p>
        </p:txBody>
      </p:sp>
      <p:sp>
        <p:nvSpPr>
          <p:cNvPr id="110603" name="Line 21">
            <a:extLst>
              <a:ext uri="{FF2B5EF4-FFF2-40B4-BE49-F238E27FC236}">
                <a16:creationId xmlns:a16="http://schemas.microsoft.com/office/drawing/2014/main" id="{B8FCBD38-C922-8ABB-BDDA-D853CAFB5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3789363"/>
            <a:ext cx="6477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0604" name="Text Box 22">
            <a:extLst>
              <a:ext uri="{FF2B5EF4-FFF2-40B4-BE49-F238E27FC236}">
                <a16:creationId xmlns:a16="http://schemas.microsoft.com/office/drawing/2014/main" id="{8117DA77-3A88-75B9-E4D7-953751C6D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4149725"/>
            <a:ext cx="1655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Amplifikuje všechny kopie MHC genů</a:t>
            </a:r>
          </a:p>
        </p:txBody>
      </p:sp>
      <p:sp>
        <p:nvSpPr>
          <p:cNvPr id="110605" name="Line 23">
            <a:extLst>
              <a:ext uri="{FF2B5EF4-FFF2-40B4-BE49-F238E27FC236}">
                <a16:creationId xmlns:a16="http://schemas.microsoft.com/office/drawing/2014/main" id="{5A2697F8-4616-8153-BE8A-535B381258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37893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0606" name="Text Box 24">
            <a:extLst>
              <a:ext uri="{FF2B5EF4-FFF2-40B4-BE49-F238E27FC236}">
                <a16:creationId xmlns:a16="http://schemas.microsoft.com/office/drawing/2014/main" id="{215F2BB0-B8FC-A538-7AC4-57D3394E2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149725"/>
            <a:ext cx="1655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Označí jedince</a:t>
            </a:r>
          </a:p>
        </p:txBody>
      </p:sp>
      <p:sp>
        <p:nvSpPr>
          <p:cNvPr id="110607" name="Line 25">
            <a:extLst>
              <a:ext uri="{FF2B5EF4-FFF2-40B4-BE49-F238E27FC236}">
                <a16:creationId xmlns:a16="http://schemas.microsoft.com/office/drawing/2014/main" id="{4E581A40-6991-B13B-B9AF-B00C179B05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0113" y="3784600"/>
            <a:ext cx="358775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0608" name="Text Box 26">
            <a:extLst>
              <a:ext uri="{FF2B5EF4-FFF2-40B4-BE49-F238E27FC236}">
                <a16:creationId xmlns:a16="http://schemas.microsoft.com/office/drawing/2014/main" id="{A029A769-979C-412E-0C4B-A53E2BF71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157788"/>
            <a:ext cx="165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Potřeba k HTS sekvenování</a:t>
            </a:r>
          </a:p>
        </p:txBody>
      </p:sp>
    </p:spTree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1">
            <a:extLst>
              <a:ext uri="{FF2B5EF4-FFF2-40B4-BE49-F238E27FC236}">
                <a16:creationId xmlns:a16="http://schemas.microsoft.com/office/drawing/2014/main" id="{1D6C8539-DE7C-0555-A2F0-BDE86DB98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489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Amplikonové sekvenování</a:t>
            </a:r>
          </a:p>
        </p:txBody>
      </p:sp>
      <p:sp>
        <p:nvSpPr>
          <p:cNvPr id="111619" name="Text Box 2">
            <a:extLst>
              <a:ext uri="{FF2B5EF4-FFF2-40B4-BE49-F238E27FC236}">
                <a16:creationId xmlns:a16="http://schemas.microsoft.com/office/drawing/2014/main" id="{DA234A08-468A-099A-F371-E3ACF6F62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00125"/>
            <a:ext cx="84899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8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MHC u hýla rudého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4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- </a:t>
            </a: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HTS</a:t>
            </a:r>
            <a:r>
              <a:rPr lang="de-DE" altLang="cs-CZ" sz="2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má větší rozlišovací schopnost než SSCP + klonování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  </a:t>
            </a:r>
          </a:p>
        </p:txBody>
      </p:sp>
      <p:pic>
        <p:nvPicPr>
          <p:cNvPr id="111620" name="Picture 3">
            <a:extLst>
              <a:ext uri="{FF2B5EF4-FFF2-40B4-BE49-F238E27FC236}">
                <a16:creationId xmlns:a16="http://schemas.microsoft.com/office/drawing/2014/main" id="{088D9274-93B8-5A84-DF16-F31CACBA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2286000"/>
            <a:ext cx="322262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1621" name="Picture 4">
            <a:extLst>
              <a:ext uri="{FF2B5EF4-FFF2-40B4-BE49-F238E27FC236}">
                <a16:creationId xmlns:a16="http://schemas.microsoft.com/office/drawing/2014/main" id="{BC46C8FB-34F7-D1F0-1746-52A4EE03E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387600"/>
            <a:ext cx="32400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1622" name="Picture 5">
            <a:extLst>
              <a:ext uri="{FF2B5EF4-FFF2-40B4-BE49-F238E27FC236}">
                <a16:creationId xmlns:a16="http://schemas.microsoft.com/office/drawing/2014/main" id="{9C052D43-013F-1D7A-4356-5C801ED31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35136" r="10016" b="20078"/>
          <a:stretch>
            <a:fillRect/>
          </a:stretch>
        </p:blipFill>
        <p:spPr bwMode="auto">
          <a:xfrm>
            <a:off x="2776538" y="4572000"/>
            <a:ext cx="62039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1623" name="Picture 6">
            <a:extLst>
              <a:ext uri="{FF2B5EF4-FFF2-40B4-BE49-F238E27FC236}">
                <a16:creationId xmlns:a16="http://schemas.microsoft.com/office/drawing/2014/main" id="{0D81DC13-1CCB-E603-5BA8-88526F7D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4408488"/>
            <a:ext cx="1960563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>
            <a:extLst>
              <a:ext uri="{FF2B5EF4-FFF2-40B4-BE49-F238E27FC236}">
                <a16:creationId xmlns:a16="http://schemas.microsoft.com/office/drawing/2014/main" id="{64ACDD1A-A772-F095-21F7-C6308C00C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88900"/>
            <a:ext cx="8769350" cy="954088"/>
          </a:xfrm>
          <a:prstGeom prst="rect">
            <a:avLst/>
          </a:prstGeom>
          <a:solidFill>
            <a:srgbClr val="FF9900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>
                <a:latin typeface="Comic Sans MS" panose="030F0702030302020204" pitchFamily="66" charset="0"/>
              </a:rPr>
              <a:t>4. Další aplikace – hledání nových genetických markerů</a:t>
            </a:r>
          </a:p>
        </p:txBody>
      </p:sp>
      <p:sp>
        <p:nvSpPr>
          <p:cNvPr id="113667" name="Text Box 6">
            <a:extLst>
              <a:ext uri="{FF2B5EF4-FFF2-40B4-BE49-F238E27FC236}">
                <a16:creationId xmlns:a16="http://schemas.microsoft.com/office/drawing/2014/main" id="{B5F38210-D52F-A150-B940-3D1AFD8A1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1482725"/>
            <a:ext cx="76247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008000"/>
                </a:solidFill>
                <a:latin typeface="Comic Sans MS" panose="030F0702030302020204" pitchFamily="66" charset="0"/>
              </a:rPr>
              <a:t>Mikrosatelity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latin typeface="Comic Sans MS" panose="030F0702030302020204" pitchFamily="66" charset="0"/>
              </a:rPr>
              <a:t>sekvenování obohacených knihoven</a:t>
            </a:r>
          </a:p>
        </p:txBody>
      </p:sp>
      <p:sp>
        <p:nvSpPr>
          <p:cNvPr id="19464" name="Text Box 16">
            <a:extLst>
              <a:ext uri="{FF2B5EF4-FFF2-40B4-BE49-F238E27FC236}">
                <a16:creationId xmlns:a16="http://schemas.microsoft.com/office/drawing/2014/main" id="{E74DADA1-1CBA-42ED-B17A-1D6135B87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716338"/>
            <a:ext cx="619283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solidFill>
                  <a:srgbClr val="008000"/>
                </a:solidFill>
                <a:latin typeface="Comic Sans MS" pitchFamily="66" charset="0"/>
              </a:rPr>
              <a:t>SNPs</a:t>
            </a:r>
            <a:endParaRPr lang="cs-CZ" altLang="cs-CZ" sz="2000" dirty="0">
              <a:solidFill>
                <a:srgbClr val="008000"/>
              </a:solidFill>
              <a:latin typeface="Comic Sans MS" pitchFamily="66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cs-CZ" altLang="cs-CZ" sz="2000">
                <a:latin typeface="Comic Sans MS" pitchFamily="66" charset="0"/>
              </a:rPr>
              <a:t>kompletní nebo redukované („enriched“) </a:t>
            </a:r>
            <a:r>
              <a:rPr lang="cs-CZ" altLang="cs-CZ" sz="2000" dirty="0" err="1">
                <a:latin typeface="Comic Sans MS" pitchFamily="66" charset="0"/>
              </a:rPr>
              <a:t>genomické</a:t>
            </a:r>
            <a:r>
              <a:rPr lang="cs-CZ" altLang="cs-CZ" sz="2000" dirty="0">
                <a:latin typeface="Comic Sans MS" pitchFamily="66" charset="0"/>
              </a:rPr>
              <a:t> sekvence pro hledání diagnostických </a:t>
            </a:r>
            <a:r>
              <a:rPr lang="cs-CZ" altLang="cs-CZ" sz="2000" dirty="0" err="1">
                <a:latin typeface="Comic Sans MS" pitchFamily="66" charset="0"/>
              </a:rPr>
              <a:t>SNPs</a:t>
            </a:r>
            <a:endParaRPr lang="cs-CZ" altLang="cs-CZ" sz="2000" dirty="0">
              <a:latin typeface="Comic Sans MS" pitchFamily="66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cs-CZ" altLang="cs-CZ" sz="2000" dirty="0">
                <a:latin typeface="Comic Sans MS" pitchFamily="66" charset="0"/>
              </a:rPr>
              <a:t>např. RAD-</a:t>
            </a:r>
            <a:r>
              <a:rPr lang="cs-CZ" altLang="cs-CZ" sz="2000" dirty="0" err="1">
                <a:latin typeface="Comic Sans MS" pitchFamily="66" charset="0"/>
              </a:rPr>
              <a:t>sequencing</a:t>
            </a:r>
            <a:endParaRPr lang="cs-CZ" altLang="cs-CZ" sz="2000" dirty="0">
              <a:latin typeface="Comic Sans MS" pitchFamily="66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endParaRPr lang="cs-CZ" altLang="cs-CZ" sz="20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">
            <a:extLst>
              <a:ext uri="{FF2B5EF4-FFF2-40B4-BE49-F238E27FC236}">
                <a16:creationId xmlns:a16="http://schemas.microsoft.com/office/drawing/2014/main" id="{D0434E64-C2E1-C60F-6F0B-DC10A30EA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011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4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Hledání nových genetických markerů - mikrosatelity</a:t>
            </a:r>
          </a:p>
        </p:txBody>
      </p:sp>
      <p:pic>
        <p:nvPicPr>
          <p:cNvPr id="114691" name="Picture 2">
            <a:extLst>
              <a:ext uri="{FF2B5EF4-FFF2-40B4-BE49-F238E27FC236}">
                <a16:creationId xmlns:a16="http://schemas.microsoft.com/office/drawing/2014/main" id="{9793B46C-898A-B249-7A1C-5AEBBC00F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30122" r="25043" b="5019"/>
          <a:stretch>
            <a:fillRect/>
          </a:stretch>
        </p:blipFill>
        <p:spPr bwMode="auto">
          <a:xfrm>
            <a:off x="36513" y="2073275"/>
            <a:ext cx="45354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4692" name="Picture 3">
            <a:extLst>
              <a:ext uri="{FF2B5EF4-FFF2-40B4-BE49-F238E27FC236}">
                <a16:creationId xmlns:a16="http://schemas.microsoft.com/office/drawing/2014/main" id="{B533062A-FCD9-D1C1-D049-85E465F5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8738"/>
            <a:ext cx="218598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4693" name="Picture 4">
            <a:extLst>
              <a:ext uri="{FF2B5EF4-FFF2-40B4-BE49-F238E27FC236}">
                <a16:creationId xmlns:a16="http://schemas.microsoft.com/office/drawing/2014/main" id="{312CFA71-63B2-54BD-9CE7-86FB707EA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5656263"/>
            <a:ext cx="31273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4694" name="Picture 5">
            <a:extLst>
              <a:ext uri="{FF2B5EF4-FFF2-40B4-BE49-F238E27FC236}">
                <a16:creationId xmlns:a16="http://schemas.microsoft.com/office/drawing/2014/main" id="{47E2EABC-5F54-A212-5B7A-0D9FF1FB1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27625"/>
            <a:ext cx="261302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4695" name="Picture 6">
            <a:extLst>
              <a:ext uri="{FF2B5EF4-FFF2-40B4-BE49-F238E27FC236}">
                <a16:creationId xmlns:a16="http://schemas.microsoft.com/office/drawing/2014/main" id="{A2FEA7DF-A780-5A4B-0E01-CBCAFEA8C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15059" r="30048"/>
          <a:stretch>
            <a:fillRect/>
          </a:stretch>
        </p:blipFill>
        <p:spPr bwMode="auto">
          <a:xfrm>
            <a:off x="4670425" y="1960563"/>
            <a:ext cx="443071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4696" name="Text Box 7">
            <a:extLst>
              <a:ext uri="{FF2B5EF4-FFF2-40B4-BE49-F238E27FC236}">
                <a16:creationId xmlns:a16="http://schemas.microsoft.com/office/drawing/2014/main" id="{8BEF3010-5062-6D9F-B81F-B9AB352F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5802"/>
            <a:ext cx="761206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Obvyklý postup: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	</a:t>
            </a: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-Obohacení</a:t>
            </a: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(„enrichment“)</a:t>
            </a: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 genomické knihovy o mikrosatelitové motivy – sequence capture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	-Sekvenování obohacených knihoven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	-Detekce mikrosatelitů a navržení vhodných primerů </a:t>
            </a:r>
          </a:p>
        </p:txBody>
      </p:sp>
      <p:pic>
        <p:nvPicPr>
          <p:cNvPr id="114697" name="Picture 8">
            <a:extLst>
              <a:ext uri="{FF2B5EF4-FFF2-40B4-BE49-F238E27FC236}">
                <a16:creationId xmlns:a16="http://schemas.microsoft.com/office/drawing/2014/main" id="{3177CC39-FFFE-1C89-9E35-F4DF05BF1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10016" b="40157"/>
          <a:stretch>
            <a:fillRect/>
          </a:stretch>
        </p:blipFill>
        <p:spPr bwMode="auto">
          <a:xfrm>
            <a:off x="4244975" y="5716588"/>
            <a:ext cx="4899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>
            <a:extLst>
              <a:ext uri="{FF2B5EF4-FFF2-40B4-BE49-F238E27FC236}">
                <a16:creationId xmlns:a16="http://schemas.microsoft.com/office/drawing/2014/main" id="{0A9D5EA0-FEEA-3C87-95B4-8AE727094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endParaRPr lang="en-US" altLang="cs-CZ"/>
          </a:p>
        </p:txBody>
      </p:sp>
      <p:pic>
        <p:nvPicPr>
          <p:cNvPr id="116739" name="Picture 2">
            <a:extLst>
              <a:ext uri="{FF2B5EF4-FFF2-40B4-BE49-F238E27FC236}">
                <a16:creationId xmlns:a16="http://schemas.microsoft.com/office/drawing/2014/main" id="{EB6CA43C-26C7-6E6A-7CBD-F3AB8592E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10088" r="14391" b="9508"/>
          <a:stretch>
            <a:fillRect/>
          </a:stretch>
        </p:blipFill>
        <p:spPr bwMode="auto">
          <a:xfrm>
            <a:off x="452438" y="476250"/>
            <a:ext cx="8166100" cy="5256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1" descr="mys2">
            <a:extLst>
              <a:ext uri="{FF2B5EF4-FFF2-40B4-BE49-F238E27FC236}">
                <a16:creationId xmlns:a16="http://schemas.microsoft.com/office/drawing/2014/main" id="{2A5A6737-6008-502D-2E18-1737738AB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484660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12" descr="musculus">
            <a:extLst>
              <a:ext uri="{FF2B5EF4-FFF2-40B4-BE49-F238E27FC236}">
                <a16:creationId xmlns:a16="http://schemas.microsoft.com/office/drawing/2014/main" id="{5C882402-650B-9D7A-D206-D759F4042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1337022"/>
            <a:ext cx="12239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13" descr="domesticus">
            <a:extLst>
              <a:ext uri="{FF2B5EF4-FFF2-40B4-BE49-F238E27FC236}">
                <a16:creationId xmlns:a16="http://schemas.microsoft.com/office/drawing/2014/main" id="{C83FBA64-831A-9BE1-ABD0-BDFE7A80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32260"/>
            <a:ext cx="1223963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14" descr="mys2">
            <a:extLst>
              <a:ext uri="{FF2B5EF4-FFF2-40B4-BE49-F238E27FC236}">
                <a16:creationId xmlns:a16="http://schemas.microsoft.com/office/drawing/2014/main" id="{386F6150-B66B-F23F-C512-E454DDA26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1340197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15" descr="mys2">
            <a:extLst>
              <a:ext uri="{FF2B5EF4-FFF2-40B4-BE49-F238E27FC236}">
                <a16:creationId xmlns:a16="http://schemas.microsoft.com/office/drawing/2014/main" id="{6E49028A-8F93-2D0E-9D7C-CA33F267E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340197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7" name="Picture 16" descr="mys2">
            <a:extLst>
              <a:ext uri="{FF2B5EF4-FFF2-40B4-BE49-F238E27FC236}">
                <a16:creationId xmlns:a16="http://schemas.microsoft.com/office/drawing/2014/main" id="{FBC9B966-CBCC-62DB-E09E-8B9F214DC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1771997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17" descr="mys2">
            <a:extLst>
              <a:ext uri="{FF2B5EF4-FFF2-40B4-BE49-F238E27FC236}">
                <a16:creationId xmlns:a16="http://schemas.microsoft.com/office/drawing/2014/main" id="{BE49EA9F-5E34-8FDA-086D-0ED22F9D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268760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18" descr="mys2">
            <a:extLst>
              <a:ext uri="{FF2B5EF4-FFF2-40B4-BE49-F238E27FC236}">
                <a16:creationId xmlns:a16="http://schemas.microsoft.com/office/drawing/2014/main" id="{FFF3F248-B40D-3E9A-C5E3-F918BBBDE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484660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0" name="Picture 19" descr="mys2">
            <a:extLst>
              <a:ext uri="{FF2B5EF4-FFF2-40B4-BE49-F238E27FC236}">
                <a16:creationId xmlns:a16="http://schemas.microsoft.com/office/drawing/2014/main" id="{4B5898D3-89C5-F5C5-FBEF-D437DEB7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585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1" name="Picture 20" descr="mys2">
            <a:extLst>
              <a:ext uri="{FF2B5EF4-FFF2-40B4-BE49-F238E27FC236}">
                <a16:creationId xmlns:a16="http://schemas.microsoft.com/office/drawing/2014/main" id="{390A3F31-7194-125E-2291-FB297B94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3222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2" name="Picture 21" descr="mys2">
            <a:extLst>
              <a:ext uri="{FF2B5EF4-FFF2-40B4-BE49-F238E27FC236}">
                <a16:creationId xmlns:a16="http://schemas.microsoft.com/office/drawing/2014/main" id="{58AA7267-9BD4-78E9-E235-0D0770B6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845022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3" name="Picture 22" descr="mys2">
            <a:extLst>
              <a:ext uri="{FF2B5EF4-FFF2-40B4-BE49-F238E27FC236}">
                <a16:creationId xmlns:a16="http://schemas.microsoft.com/office/drawing/2014/main" id="{4D955842-214B-CE7B-B9FD-04E82238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00560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4" name="Text Box 23">
            <a:extLst>
              <a:ext uri="{FF2B5EF4-FFF2-40B4-BE49-F238E27FC236}">
                <a16:creationId xmlns:a16="http://schemas.microsoft.com/office/drawing/2014/main" id="{7C494321-7029-FDCD-692A-F14165CCF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00560"/>
            <a:ext cx="201613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1</a:t>
            </a:r>
          </a:p>
        </p:txBody>
      </p:sp>
      <p:sp>
        <p:nvSpPr>
          <p:cNvPr id="117775" name="Text Box 24">
            <a:extLst>
              <a:ext uri="{FF2B5EF4-FFF2-40B4-BE49-F238E27FC236}">
                <a16:creationId xmlns:a16="http://schemas.microsoft.com/office/drawing/2014/main" id="{A5F8CF9F-4523-58EE-8378-FD7B98872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1773585"/>
            <a:ext cx="201612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</a:rPr>
              <a:t>2</a:t>
            </a:r>
          </a:p>
        </p:txBody>
      </p:sp>
      <p:sp>
        <p:nvSpPr>
          <p:cNvPr id="117776" name="Text Box 25">
            <a:extLst>
              <a:ext uri="{FF2B5EF4-FFF2-40B4-BE49-F238E27FC236}">
                <a16:creationId xmlns:a16="http://schemas.microsoft.com/office/drawing/2014/main" id="{5840CD15-5433-37BD-E167-5AF06B48F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132360"/>
            <a:ext cx="201612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117777" name="Text Box 28">
            <a:extLst>
              <a:ext uri="{FF2B5EF4-FFF2-40B4-BE49-F238E27FC236}">
                <a16:creationId xmlns:a16="http://schemas.microsoft.com/office/drawing/2014/main" id="{F46D0313-3D00-9EC3-8763-D7AA26940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1484660"/>
            <a:ext cx="201613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9900"/>
                </a:solidFill>
              </a:rPr>
              <a:t>4</a:t>
            </a:r>
          </a:p>
        </p:txBody>
      </p:sp>
      <p:sp>
        <p:nvSpPr>
          <p:cNvPr id="117778" name="Text Box 29">
            <a:extLst>
              <a:ext uri="{FF2B5EF4-FFF2-40B4-BE49-F238E27FC236}">
                <a16:creationId xmlns:a16="http://schemas.microsoft.com/office/drawing/2014/main" id="{2CF1DA32-FF6C-7A82-5522-20C946E7A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2132360"/>
            <a:ext cx="201613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17779" name="Text Box 30">
            <a:extLst>
              <a:ext uri="{FF2B5EF4-FFF2-40B4-BE49-F238E27FC236}">
                <a16:creationId xmlns:a16="http://schemas.microsoft.com/office/drawing/2014/main" id="{F13D6C5E-7619-7727-229B-775E81558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1629122"/>
            <a:ext cx="2016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660066"/>
                </a:solidFill>
              </a:rPr>
              <a:t>6</a:t>
            </a:r>
          </a:p>
        </p:txBody>
      </p:sp>
      <p:sp>
        <p:nvSpPr>
          <p:cNvPr id="117780" name="Text Box 31">
            <a:extLst>
              <a:ext uri="{FF2B5EF4-FFF2-40B4-BE49-F238E27FC236}">
                <a16:creationId xmlns:a16="http://schemas.microsoft.com/office/drawing/2014/main" id="{22297323-4A4B-1002-8CD3-F773B30B9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88" y="1340197"/>
            <a:ext cx="201612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663300"/>
                </a:solidFill>
              </a:rPr>
              <a:t>7</a:t>
            </a:r>
          </a:p>
        </p:txBody>
      </p:sp>
      <p:sp>
        <p:nvSpPr>
          <p:cNvPr id="117781" name="Text Box 32">
            <a:extLst>
              <a:ext uri="{FF2B5EF4-FFF2-40B4-BE49-F238E27FC236}">
                <a16:creationId xmlns:a16="http://schemas.microsoft.com/office/drawing/2014/main" id="{A69A9F02-FE08-D337-896E-C3CF04E9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1340197"/>
            <a:ext cx="201612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99CC00"/>
                </a:solidFill>
              </a:rPr>
              <a:t>8</a:t>
            </a:r>
          </a:p>
        </p:txBody>
      </p:sp>
      <p:sp>
        <p:nvSpPr>
          <p:cNvPr id="117782" name="Text Box 33">
            <a:extLst>
              <a:ext uri="{FF2B5EF4-FFF2-40B4-BE49-F238E27FC236}">
                <a16:creationId xmlns:a16="http://schemas.microsoft.com/office/drawing/2014/main" id="{A8D910A0-18D2-494B-A5E5-5CDF8D3A1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288" y="2132360"/>
            <a:ext cx="201612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990000"/>
                </a:solidFill>
              </a:rPr>
              <a:t>9</a:t>
            </a:r>
          </a:p>
        </p:txBody>
      </p:sp>
      <p:sp>
        <p:nvSpPr>
          <p:cNvPr id="117783" name="Text Box 34">
            <a:extLst>
              <a:ext uri="{FF2B5EF4-FFF2-40B4-BE49-F238E27FC236}">
                <a16:creationId xmlns:a16="http://schemas.microsoft.com/office/drawing/2014/main" id="{319BF906-1112-B5A2-86C7-7842E6D58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916460"/>
            <a:ext cx="360362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0099FF"/>
                </a:solidFill>
              </a:rPr>
              <a:t>10</a:t>
            </a:r>
          </a:p>
        </p:txBody>
      </p:sp>
      <p:sp>
        <p:nvSpPr>
          <p:cNvPr id="117784" name="AutoShape 35">
            <a:extLst>
              <a:ext uri="{FF2B5EF4-FFF2-40B4-BE49-F238E27FC236}">
                <a16:creationId xmlns:a16="http://schemas.microsoft.com/office/drawing/2014/main" id="{35B24FEA-4309-E978-ED2C-F56645A58F03}"/>
              </a:ext>
            </a:extLst>
          </p:cNvPr>
          <p:cNvSpPr>
            <a:spLocks/>
          </p:cNvSpPr>
          <p:nvPr/>
        </p:nvSpPr>
        <p:spPr bwMode="auto">
          <a:xfrm rot="5400000">
            <a:off x="1619250" y="1124297"/>
            <a:ext cx="503238" cy="2808288"/>
          </a:xfrm>
          <a:prstGeom prst="rightBrace">
            <a:avLst>
              <a:gd name="adj1" fmla="val 465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17785" name="Text Box 36">
            <a:extLst>
              <a:ext uri="{FF2B5EF4-FFF2-40B4-BE49-F238E27FC236}">
                <a16:creationId xmlns:a16="http://schemas.microsoft.com/office/drawing/2014/main" id="{DDAAC8B2-79BF-023C-AF15-41E633F8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3" y="2637185"/>
            <a:ext cx="2701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smíchat a osekvenovat</a:t>
            </a:r>
          </a:p>
        </p:txBody>
      </p:sp>
      <p:sp>
        <p:nvSpPr>
          <p:cNvPr id="117786" name="Line 37">
            <a:extLst>
              <a:ext uri="{FF2B5EF4-FFF2-40B4-BE49-F238E27FC236}">
                <a16:creationId xmlns:a16="http://schemas.microsoft.com/office/drawing/2014/main" id="{E6B190F2-F432-40CB-E654-9E35F0FC2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3157885"/>
            <a:ext cx="3024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787" name="Line 38">
            <a:extLst>
              <a:ext uri="{FF2B5EF4-FFF2-40B4-BE49-F238E27FC236}">
                <a16:creationId xmlns:a16="http://schemas.microsoft.com/office/drawing/2014/main" id="{FF6F73E3-5EE6-D17B-E3CF-605E980CAEF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3348385"/>
            <a:ext cx="3024187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788" name="Line 39">
            <a:extLst>
              <a:ext uri="{FF2B5EF4-FFF2-40B4-BE49-F238E27FC236}">
                <a16:creationId xmlns:a16="http://schemas.microsoft.com/office/drawing/2014/main" id="{B2DE3177-613D-D207-0644-3A38D72BE3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125" y="3564285"/>
            <a:ext cx="3024188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789" name="Line 40">
            <a:extLst>
              <a:ext uri="{FF2B5EF4-FFF2-40B4-BE49-F238E27FC236}">
                <a16:creationId xmlns:a16="http://schemas.microsoft.com/office/drawing/2014/main" id="{B1744DCF-3278-0AB8-DBF9-9B75ACEB6B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788" y="3767485"/>
            <a:ext cx="30241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790" name="Line 41">
            <a:extLst>
              <a:ext uri="{FF2B5EF4-FFF2-40B4-BE49-F238E27FC236}">
                <a16:creationId xmlns:a16="http://schemas.microsoft.com/office/drawing/2014/main" id="{A568AABE-BD06-677E-5459-54AEF976D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3950047"/>
            <a:ext cx="3024187" cy="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791" name="Line 42">
            <a:extLst>
              <a:ext uri="{FF2B5EF4-FFF2-40B4-BE49-F238E27FC236}">
                <a16:creationId xmlns:a16="http://schemas.microsoft.com/office/drawing/2014/main" id="{FA04557E-B257-FE55-6C2B-964A4B2EA3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4191347"/>
            <a:ext cx="3024187" cy="0"/>
          </a:xfrm>
          <a:prstGeom prst="line">
            <a:avLst/>
          </a:prstGeom>
          <a:noFill/>
          <a:ln w="1905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792" name="Line 43">
            <a:extLst>
              <a:ext uri="{FF2B5EF4-FFF2-40B4-BE49-F238E27FC236}">
                <a16:creationId xmlns:a16="http://schemas.microsoft.com/office/drawing/2014/main" id="{C1BFDC64-7279-0140-0948-03740EF9709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4453285"/>
            <a:ext cx="3024187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793" name="Line 44">
            <a:extLst>
              <a:ext uri="{FF2B5EF4-FFF2-40B4-BE49-F238E27FC236}">
                <a16:creationId xmlns:a16="http://schemas.microsoft.com/office/drawing/2014/main" id="{FFF651F7-6E27-7210-8B0D-3A000DE0AC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5" y="4670772"/>
            <a:ext cx="3024188" cy="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794" name="Text Box 45">
            <a:extLst>
              <a:ext uri="{FF2B5EF4-FFF2-40B4-BE49-F238E27FC236}">
                <a16:creationId xmlns:a16="http://schemas.microsoft.com/office/drawing/2014/main" id="{DE773BA6-69E4-9D91-64A6-BFD15CADD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929285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795" name="Text Box 46">
            <a:extLst>
              <a:ext uri="{FF2B5EF4-FFF2-40B4-BE49-F238E27FC236}">
                <a16:creationId xmlns:a16="http://schemas.microsoft.com/office/drawing/2014/main" id="{7F7FE0D7-887E-FDE9-E26F-01523D78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3950047"/>
            <a:ext cx="215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796" name="Text Box 47">
            <a:extLst>
              <a:ext uri="{FF2B5EF4-FFF2-40B4-BE49-F238E27FC236}">
                <a16:creationId xmlns:a16="http://schemas.microsoft.com/office/drawing/2014/main" id="{8883CF7D-08E1-324A-FF42-66EC7C4FF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29447"/>
            <a:ext cx="215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117797" name="Text Box 48">
            <a:extLst>
              <a:ext uri="{FF2B5EF4-FFF2-40B4-BE49-F238E27FC236}">
                <a16:creationId xmlns:a16="http://schemas.microsoft.com/office/drawing/2014/main" id="{5840873E-6390-EA66-965C-10100B4CB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4435822"/>
            <a:ext cx="215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798" name="Text Box 49">
            <a:extLst>
              <a:ext uri="{FF2B5EF4-FFF2-40B4-BE49-F238E27FC236}">
                <a16:creationId xmlns:a16="http://schemas.microsoft.com/office/drawing/2014/main" id="{6A4B05FB-AF51-4012-78ED-30555C2FB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3145185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799" name="Text Box 50">
            <a:extLst>
              <a:ext uri="{FF2B5EF4-FFF2-40B4-BE49-F238E27FC236}">
                <a16:creationId xmlns:a16="http://schemas.microsoft.com/office/drawing/2014/main" id="{88D1BE14-2221-22C2-F87A-5D02D11ED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3348385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117800" name="Text Box 51">
            <a:extLst>
              <a:ext uri="{FF2B5EF4-FFF2-40B4-BE49-F238E27FC236}">
                <a16:creationId xmlns:a16="http://schemas.microsoft.com/office/drawing/2014/main" id="{C738EFC3-D081-458C-F4A2-E8EB23B7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3564285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117801" name="Text Box 52">
            <a:extLst>
              <a:ext uri="{FF2B5EF4-FFF2-40B4-BE49-F238E27FC236}">
                <a16:creationId xmlns:a16="http://schemas.microsoft.com/office/drawing/2014/main" id="{FEABC3ED-926C-7157-B3F8-5EA4DD168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3751610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802" name="Text Box 53">
            <a:extLst>
              <a:ext uri="{FF2B5EF4-FFF2-40B4-BE49-F238E27FC236}">
                <a16:creationId xmlns:a16="http://schemas.microsoft.com/office/drawing/2014/main" id="{22F2B843-B339-6674-B5B0-15C773147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149822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008000"/>
                </a:solidFill>
                <a:latin typeface="Comic Sans MS" panose="030F0702030302020204" pitchFamily="66" charset="0"/>
              </a:rPr>
              <a:t>10 jedinců</a:t>
            </a:r>
          </a:p>
        </p:txBody>
      </p:sp>
      <p:sp>
        <p:nvSpPr>
          <p:cNvPr id="117803" name="Text Box 54">
            <a:extLst>
              <a:ext uri="{FF2B5EF4-FFF2-40B4-BE49-F238E27FC236}">
                <a16:creationId xmlns:a16="http://schemas.microsoft.com/office/drawing/2014/main" id="{46BB5E8A-FE38-6D8B-2CF0-AC70938B0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863" y="2167285"/>
            <a:ext cx="1512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CC00"/>
                </a:solidFill>
                <a:latin typeface="Comic Sans MS" panose="030F0702030302020204" pitchFamily="66" charset="0"/>
              </a:rPr>
              <a:t>10 jedinců</a:t>
            </a:r>
          </a:p>
        </p:txBody>
      </p:sp>
      <p:sp>
        <p:nvSpPr>
          <p:cNvPr id="117804" name="Line 55">
            <a:extLst>
              <a:ext uri="{FF2B5EF4-FFF2-40B4-BE49-F238E27FC236}">
                <a16:creationId xmlns:a16="http://schemas.microsoft.com/office/drawing/2014/main" id="{E026F7FC-9DDC-A0B4-1E49-81C23F2F4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2988022"/>
            <a:ext cx="19446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05" name="Line 56">
            <a:extLst>
              <a:ext uri="{FF2B5EF4-FFF2-40B4-BE49-F238E27FC236}">
                <a16:creationId xmlns:a16="http://schemas.microsoft.com/office/drawing/2014/main" id="{AFC863F9-3B84-4844-DDDB-E0222C068F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3203922"/>
            <a:ext cx="19431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06" name="Line 57">
            <a:extLst>
              <a:ext uri="{FF2B5EF4-FFF2-40B4-BE49-F238E27FC236}">
                <a16:creationId xmlns:a16="http://schemas.microsoft.com/office/drawing/2014/main" id="{D2A94DEC-DCF7-A226-BF5D-BF48B70DCC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450" y="3394422"/>
            <a:ext cx="1943100" cy="2540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07" name="Line 58">
            <a:extLst>
              <a:ext uri="{FF2B5EF4-FFF2-40B4-BE49-F238E27FC236}">
                <a16:creationId xmlns:a16="http://schemas.microsoft.com/office/drawing/2014/main" id="{2AA006AB-0BC7-5510-1A48-4137080444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9275" y="3599210"/>
            <a:ext cx="19431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08" name="Line 59">
            <a:extLst>
              <a:ext uri="{FF2B5EF4-FFF2-40B4-BE49-F238E27FC236}">
                <a16:creationId xmlns:a16="http://schemas.microsoft.com/office/drawing/2014/main" id="{895F5F02-A995-A58F-36B2-2E3BCAF9F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3780185"/>
            <a:ext cx="1943100" cy="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09" name="Line 60">
            <a:extLst>
              <a:ext uri="{FF2B5EF4-FFF2-40B4-BE49-F238E27FC236}">
                <a16:creationId xmlns:a16="http://schemas.microsoft.com/office/drawing/2014/main" id="{7BA16E76-4834-C088-E570-6AC7D1AB1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4021485"/>
            <a:ext cx="1943100" cy="0"/>
          </a:xfrm>
          <a:prstGeom prst="line">
            <a:avLst/>
          </a:prstGeom>
          <a:noFill/>
          <a:ln w="1905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10" name="Line 61">
            <a:extLst>
              <a:ext uri="{FF2B5EF4-FFF2-40B4-BE49-F238E27FC236}">
                <a16:creationId xmlns:a16="http://schemas.microsoft.com/office/drawing/2014/main" id="{112BFB3C-FFAB-9675-3A09-64EEB2263A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9913" y="4283422"/>
            <a:ext cx="19431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11" name="Line 62">
            <a:extLst>
              <a:ext uri="{FF2B5EF4-FFF2-40B4-BE49-F238E27FC236}">
                <a16:creationId xmlns:a16="http://schemas.microsoft.com/office/drawing/2014/main" id="{16802B35-76F5-C294-D768-A6FB58506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5950" y="4500910"/>
            <a:ext cx="1943100" cy="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12" name="Text Box 63">
            <a:extLst>
              <a:ext uri="{FF2B5EF4-FFF2-40B4-BE49-F238E27FC236}">
                <a16:creationId xmlns:a16="http://schemas.microsoft.com/office/drawing/2014/main" id="{832201E9-A047-AB1D-A004-C5152C634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950" y="2759422"/>
            <a:ext cx="215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813" name="Text Box 64">
            <a:extLst>
              <a:ext uri="{FF2B5EF4-FFF2-40B4-BE49-F238E27FC236}">
                <a16:creationId xmlns:a16="http://schemas.microsoft.com/office/drawing/2014/main" id="{6D8005B2-97FB-5B16-C04F-F1DE59F99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0" y="3780185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814" name="Text Box 65">
            <a:extLst>
              <a:ext uri="{FF2B5EF4-FFF2-40B4-BE49-F238E27FC236}">
                <a16:creationId xmlns:a16="http://schemas.microsoft.com/office/drawing/2014/main" id="{52428864-2BA6-AA8B-5AA8-21206DF23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059585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815" name="Text Box 66">
            <a:extLst>
              <a:ext uri="{FF2B5EF4-FFF2-40B4-BE49-F238E27FC236}">
                <a16:creationId xmlns:a16="http://schemas.microsoft.com/office/drawing/2014/main" id="{EF54C530-AA86-8EA1-4297-B1ACBA6BD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588" y="4265960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816" name="Text Box 67">
            <a:extLst>
              <a:ext uri="{FF2B5EF4-FFF2-40B4-BE49-F238E27FC236}">
                <a16:creationId xmlns:a16="http://schemas.microsoft.com/office/drawing/2014/main" id="{4313B581-8C2C-600B-A9E0-31DFA6EFF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950" y="2975322"/>
            <a:ext cx="215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817" name="Text Box 68">
            <a:extLst>
              <a:ext uri="{FF2B5EF4-FFF2-40B4-BE49-F238E27FC236}">
                <a16:creationId xmlns:a16="http://schemas.microsoft.com/office/drawing/2014/main" id="{7D0E225A-96DE-0286-740A-94391A52A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0" y="3178522"/>
            <a:ext cx="215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818" name="Text Box 69">
            <a:extLst>
              <a:ext uri="{FF2B5EF4-FFF2-40B4-BE49-F238E27FC236}">
                <a16:creationId xmlns:a16="http://schemas.microsoft.com/office/drawing/2014/main" id="{2649E5B2-8A6C-EA1B-890A-1D58DD04C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3394422"/>
            <a:ext cx="215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819" name="Text Box 70">
            <a:extLst>
              <a:ext uri="{FF2B5EF4-FFF2-40B4-BE49-F238E27FC236}">
                <a16:creationId xmlns:a16="http://schemas.microsoft.com/office/drawing/2014/main" id="{227C9792-9036-21FE-23A0-A7CD4E9B1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588" y="3581747"/>
            <a:ext cx="215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117820" name="Line 71">
            <a:extLst>
              <a:ext uri="{FF2B5EF4-FFF2-40B4-BE49-F238E27FC236}">
                <a16:creationId xmlns:a16="http://schemas.microsoft.com/office/drawing/2014/main" id="{F8D40CE2-6DDA-FB93-3CE5-EF2253F47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2992785"/>
            <a:ext cx="19446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21" name="Line 72">
            <a:extLst>
              <a:ext uri="{FF2B5EF4-FFF2-40B4-BE49-F238E27FC236}">
                <a16:creationId xmlns:a16="http://schemas.microsoft.com/office/drawing/2014/main" id="{6E5EDD73-FB6D-7AF8-89EE-B82B650307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3208685"/>
            <a:ext cx="19431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22" name="Line 73">
            <a:extLst>
              <a:ext uri="{FF2B5EF4-FFF2-40B4-BE49-F238E27FC236}">
                <a16:creationId xmlns:a16="http://schemas.microsoft.com/office/drawing/2014/main" id="{901F0373-294B-B098-0A49-30CE472B76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8938" y="3399185"/>
            <a:ext cx="1943100" cy="2540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23" name="Line 74">
            <a:extLst>
              <a:ext uri="{FF2B5EF4-FFF2-40B4-BE49-F238E27FC236}">
                <a16:creationId xmlns:a16="http://schemas.microsoft.com/office/drawing/2014/main" id="{61571256-5527-5B89-C8C8-4A36008BB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5763" y="3603972"/>
            <a:ext cx="19431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24" name="Line 75">
            <a:extLst>
              <a:ext uri="{FF2B5EF4-FFF2-40B4-BE49-F238E27FC236}">
                <a16:creationId xmlns:a16="http://schemas.microsoft.com/office/drawing/2014/main" id="{497AB6F6-58AE-AD78-D826-453379A3B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3784947"/>
            <a:ext cx="1943100" cy="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25" name="Line 76">
            <a:extLst>
              <a:ext uri="{FF2B5EF4-FFF2-40B4-BE49-F238E27FC236}">
                <a16:creationId xmlns:a16="http://schemas.microsoft.com/office/drawing/2014/main" id="{1428EDA2-F483-7E2B-D367-D5537109E2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4026247"/>
            <a:ext cx="1943100" cy="0"/>
          </a:xfrm>
          <a:prstGeom prst="line">
            <a:avLst/>
          </a:prstGeom>
          <a:noFill/>
          <a:ln w="1905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26" name="Line 77">
            <a:extLst>
              <a:ext uri="{FF2B5EF4-FFF2-40B4-BE49-F238E27FC236}">
                <a16:creationId xmlns:a16="http://schemas.microsoft.com/office/drawing/2014/main" id="{35C8F219-E397-6EBC-EA00-EB5C791DA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6400" y="4288185"/>
            <a:ext cx="19431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27" name="Line 78">
            <a:extLst>
              <a:ext uri="{FF2B5EF4-FFF2-40B4-BE49-F238E27FC236}">
                <a16:creationId xmlns:a16="http://schemas.microsoft.com/office/drawing/2014/main" id="{366CDE8D-A6CC-C513-5B88-625FFB62F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2438" y="4505672"/>
            <a:ext cx="1943100" cy="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828" name="Text Box 79">
            <a:extLst>
              <a:ext uri="{FF2B5EF4-FFF2-40B4-BE49-F238E27FC236}">
                <a16:creationId xmlns:a16="http://schemas.microsoft.com/office/drawing/2014/main" id="{F3CB635A-E97D-2333-B028-7B1FD8B6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2764185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117829" name="Text Box 80">
            <a:extLst>
              <a:ext uri="{FF2B5EF4-FFF2-40B4-BE49-F238E27FC236}">
                <a16:creationId xmlns:a16="http://schemas.microsoft.com/office/drawing/2014/main" id="{E5435C44-6C98-E1AE-6A83-90C77D0DF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838" y="3784947"/>
            <a:ext cx="215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117830" name="Text Box 81">
            <a:extLst>
              <a:ext uri="{FF2B5EF4-FFF2-40B4-BE49-F238E27FC236}">
                <a16:creationId xmlns:a16="http://schemas.microsoft.com/office/drawing/2014/main" id="{432688AD-9938-011C-DA2B-99F3EA099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775" y="4064347"/>
            <a:ext cx="215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117831" name="Text Box 82">
            <a:extLst>
              <a:ext uri="{FF2B5EF4-FFF2-40B4-BE49-F238E27FC236}">
                <a16:creationId xmlns:a16="http://schemas.microsoft.com/office/drawing/2014/main" id="{FF48AD84-4B82-E587-0FC4-FF7E4B0B9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5" y="4270722"/>
            <a:ext cx="215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117832" name="Text Box 83">
            <a:extLst>
              <a:ext uri="{FF2B5EF4-FFF2-40B4-BE49-F238E27FC236}">
                <a16:creationId xmlns:a16="http://schemas.microsoft.com/office/drawing/2014/main" id="{381BCB55-84E9-2CB2-C79A-56422759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2980085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117833" name="Text Box 84">
            <a:extLst>
              <a:ext uri="{FF2B5EF4-FFF2-40B4-BE49-F238E27FC236}">
                <a16:creationId xmlns:a16="http://schemas.microsoft.com/office/drawing/2014/main" id="{7F2064B3-50B5-2E14-C0AD-F9ADA9EA7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838" y="3183285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117834" name="Text Box 85">
            <a:extLst>
              <a:ext uri="{FF2B5EF4-FFF2-40B4-BE49-F238E27FC236}">
                <a16:creationId xmlns:a16="http://schemas.microsoft.com/office/drawing/2014/main" id="{CBEA6A4C-892E-42DE-CCBB-78002CBB4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775" y="3399185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117835" name="Text Box 86">
            <a:extLst>
              <a:ext uri="{FF2B5EF4-FFF2-40B4-BE49-F238E27FC236}">
                <a16:creationId xmlns:a16="http://schemas.microsoft.com/office/drawing/2014/main" id="{A7528253-A4D6-1183-F6FF-F057BA70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5" y="3586510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117836" name="AutoShape 87">
            <a:extLst>
              <a:ext uri="{FF2B5EF4-FFF2-40B4-BE49-F238E27FC236}">
                <a16:creationId xmlns:a16="http://schemas.microsoft.com/office/drawing/2014/main" id="{9B8D62BA-A003-E354-0365-17002CC17201}"/>
              </a:ext>
            </a:extLst>
          </p:cNvPr>
          <p:cNvSpPr>
            <a:spLocks/>
          </p:cNvSpPr>
          <p:nvPr/>
        </p:nvSpPr>
        <p:spPr bwMode="auto">
          <a:xfrm rot="5400000">
            <a:off x="5439569" y="1999803"/>
            <a:ext cx="358775" cy="1223963"/>
          </a:xfrm>
          <a:prstGeom prst="rightBrace">
            <a:avLst>
              <a:gd name="adj1" fmla="val 284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17837" name="AutoShape 88">
            <a:extLst>
              <a:ext uri="{FF2B5EF4-FFF2-40B4-BE49-F238E27FC236}">
                <a16:creationId xmlns:a16="http://schemas.microsoft.com/office/drawing/2014/main" id="{63BC03C4-80A3-867C-279C-4FC9C9495FD4}"/>
              </a:ext>
            </a:extLst>
          </p:cNvPr>
          <p:cNvSpPr>
            <a:spLocks/>
          </p:cNvSpPr>
          <p:nvPr/>
        </p:nvSpPr>
        <p:spPr bwMode="auto">
          <a:xfrm rot="5400000">
            <a:off x="7379494" y="1985516"/>
            <a:ext cx="358775" cy="1223963"/>
          </a:xfrm>
          <a:prstGeom prst="rightBrace">
            <a:avLst>
              <a:gd name="adj1" fmla="val 284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17838" name="Text Box 10">
            <a:extLst>
              <a:ext uri="{FF2B5EF4-FFF2-40B4-BE49-F238E27FC236}">
                <a16:creationId xmlns:a16="http://schemas.microsoft.com/office/drawing/2014/main" id="{BE8C5AAC-8197-1EC6-04C3-C61BCDE5B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575" y="231776"/>
            <a:ext cx="3959225" cy="708025"/>
          </a:xfrm>
          <a:prstGeom prst="rect">
            <a:avLst/>
          </a:prstGeom>
          <a:solidFill>
            <a:srgbClr val="FF9900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Hledání diagnostických SNP (např. pro studium hybridizace)</a:t>
            </a:r>
          </a:p>
        </p:txBody>
      </p:sp>
      <p:sp>
        <p:nvSpPr>
          <p:cNvPr id="2" name="Text Box 16">
            <a:extLst>
              <a:ext uri="{FF2B5EF4-FFF2-40B4-BE49-F238E27FC236}">
                <a16:creationId xmlns:a16="http://schemas.microsoft.com/office/drawing/2014/main" id="{FF674023-CBA5-456C-3C4F-DD8160F47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99" y="5168571"/>
            <a:ext cx="860878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cs-CZ" altLang="cs-CZ" sz="2000">
                <a:latin typeface="Comic Sans MS" pitchFamily="66" charset="0"/>
              </a:rPr>
              <a:t>hledání zafixovaných polymorfismů - bioinformaticky</a:t>
            </a:r>
            <a:endParaRPr lang="cs-CZ" altLang="cs-CZ" sz="2000" dirty="0">
              <a:latin typeface="Comic Sans MS" pitchFamily="66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cs-CZ" altLang="cs-CZ" sz="2000" dirty="0">
                <a:latin typeface="Comic Sans MS" pitchFamily="66" charset="0"/>
              </a:rPr>
              <a:t>např</a:t>
            </a:r>
            <a:r>
              <a:rPr lang="cs-CZ" altLang="cs-CZ" sz="2000">
                <a:latin typeface="Comic Sans MS" pitchFamily="66" charset="0"/>
              </a:rPr>
              <a:t>. pro analýzu v hybridních zónách – identifikace genomických fragmentů, které nepřecházejí hybridní zónu a jsou zodpovědné za udržování druhových hranic (pokud máme referenční genom)</a:t>
            </a:r>
            <a:endParaRPr lang="cs-CZ" altLang="cs-CZ" sz="20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">
            <a:extLst>
              <a:ext uri="{FF2B5EF4-FFF2-40B4-BE49-F238E27FC236}">
                <a16:creationId xmlns:a16="http://schemas.microsoft.com/office/drawing/2014/main" id="{7C17E7BD-BC07-A2A9-F8B3-7D34FE0DD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95375"/>
            <a:ext cx="7999412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8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Sekvenování podél restrikčních míst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 b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2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118787" name="Text Box 2">
            <a:extLst>
              <a:ext uri="{FF2B5EF4-FFF2-40B4-BE49-F238E27FC236}">
                <a16:creationId xmlns:a16="http://schemas.microsoft.com/office/drawing/2014/main" id="{B6093DBE-AE61-F2A4-29AC-9DD5C13B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633538"/>
            <a:ext cx="4733925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Fragmetace gelogenomové DNA po mocí restrikčních enzymů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Ligace sekvenačních adaptorů na výsledné fragmenty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Následná sekvenace podél restrikčních míst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Celogenomové scany genetické variablility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600" i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t>Hledání SNPs, populační genomika (např. RAD-SEQ) apod.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600" i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118788" name="Text Box 3">
            <a:extLst>
              <a:ext uri="{FF2B5EF4-FFF2-40B4-BE49-F238E27FC236}">
                <a16:creationId xmlns:a16="http://schemas.microsoft.com/office/drawing/2014/main" id="{28EFDB26-1E63-033E-9476-CAE1F952E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750"/>
            <a:ext cx="81978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itchFamily="34" charset="-128"/>
              </a:rPr>
              <a:t>Hledání nových SNPs – RAD-sequencing</a:t>
            </a:r>
            <a:endParaRPr lang="de-DE" altLang="cs-CZ" sz="2900" b="1">
              <a:solidFill>
                <a:srgbClr val="000000"/>
              </a:solidFill>
              <a:latin typeface="Comic Sans MS" panose="030F0702030302020204" pitchFamily="66" charset="0"/>
              <a:ea typeface="Arial Unicode MS" pitchFamily="34" charset="-128"/>
            </a:endParaRPr>
          </a:p>
        </p:txBody>
      </p:sp>
      <p:pic>
        <p:nvPicPr>
          <p:cNvPr id="118789" name="Picture 4">
            <a:extLst>
              <a:ext uri="{FF2B5EF4-FFF2-40B4-BE49-F238E27FC236}">
                <a16:creationId xmlns:a16="http://schemas.microsoft.com/office/drawing/2014/main" id="{D9F2B152-A66E-E46B-D404-BCD9E7B1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979488"/>
            <a:ext cx="4244975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36948DD1-3096-40E0-B561-77F6A21F6E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cs-CZ" altLang="cs-CZ" sz="2800">
                <a:latin typeface="Comic Sans MS" panose="030F0702030302020204" pitchFamily="66" charset="0"/>
              </a:rPr>
              <a:t>Př.: Fylogenomika hlodavců rodu </a:t>
            </a:r>
            <a:r>
              <a:rPr lang="cs-CZ" altLang="cs-CZ" sz="2800" i="1">
                <a:latin typeface="Comic Sans MS" panose="030F0702030302020204" pitchFamily="66" charset="0"/>
              </a:rPr>
              <a:t>Lophuromys</a:t>
            </a:r>
            <a:endParaRPr lang="en-US" altLang="cs-CZ" sz="2800" i="1">
              <a:latin typeface="Comic Sans MS" panose="030F0702030302020204" pitchFamily="66" charset="0"/>
            </a:endParaRPr>
          </a:p>
        </p:txBody>
      </p:sp>
      <p:pic>
        <p:nvPicPr>
          <p:cNvPr id="122883" name="Content Placeholder 3">
            <a:extLst>
              <a:ext uri="{FF2B5EF4-FFF2-40B4-BE49-F238E27FC236}">
                <a16:creationId xmlns:a16="http://schemas.microsoft.com/office/drawing/2014/main" id="{C6AEB99C-EB0D-469C-9AA9-FBCEDE0349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t="13361" r="46420" b="8681"/>
          <a:stretch>
            <a:fillRect/>
          </a:stretch>
        </p:blipFill>
        <p:spPr>
          <a:xfrm>
            <a:off x="539750" y="1341438"/>
            <a:ext cx="4248150" cy="5337175"/>
          </a:xfrm>
        </p:spPr>
      </p:pic>
      <p:sp>
        <p:nvSpPr>
          <p:cNvPr id="122884" name="Zástupný symbol pro obsah 2">
            <a:extLst>
              <a:ext uri="{FF2B5EF4-FFF2-40B4-BE49-F238E27FC236}">
                <a16:creationId xmlns:a16="http://schemas.microsoft.com/office/drawing/2014/main" id="{A94F218F-0EA5-DC90-2A1E-42E0C91029E2}"/>
              </a:ext>
            </a:extLst>
          </p:cNvPr>
          <p:cNvSpPr txBox="1">
            <a:spLocks/>
          </p:cNvSpPr>
          <p:nvPr/>
        </p:nvSpPr>
        <p:spPr bwMode="auto">
          <a:xfrm>
            <a:off x="5040313" y="1341438"/>
            <a:ext cx="3646487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ancestral lineage „trapped“ in Ethiopian highlands, where diversified and sourced the colonization of other mountains (</a:t>
            </a:r>
            <a:r>
              <a:rPr lang="cs-CZ" altLang="cs-CZ" sz="1800" b="1">
                <a:solidFill>
                  <a:srgbClr val="000000"/>
                </a:solidFill>
                <a:latin typeface="Calibri" panose="020F0502020204030204" pitchFamily="34" charset="0"/>
              </a:rPr>
              <a:t>mostly in Pleistocene</a:t>
            </a: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cs-CZ" altLang="cs-CZ" sz="18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1800" b="1" i="1">
                <a:solidFill>
                  <a:srgbClr val="FF0000"/>
                </a:solidFill>
                <a:latin typeface="Calibri" panose="020F0502020204030204" pitchFamily="34" charset="0"/>
              </a:rPr>
              <a:t>Lophuromys flavopunctatus </a:t>
            </a:r>
            <a:r>
              <a:rPr lang="cs-CZ" altLang="cs-CZ" sz="1800" b="1">
                <a:solidFill>
                  <a:srgbClr val="FF0000"/>
                </a:solidFill>
                <a:latin typeface="Calibri" panose="020F0502020204030204" pitchFamily="34" charset="0"/>
              </a:rPr>
              <a:t>complex (9 Ethiopian species)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cs-CZ" altLang="cs-CZ" sz="18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cs-CZ" altLang="cs-CZ" sz="18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cs-CZ" altLang="cs-CZ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Výbuch 1 14">
            <a:extLst>
              <a:ext uri="{FF2B5EF4-FFF2-40B4-BE49-F238E27FC236}">
                <a16:creationId xmlns:a16="http://schemas.microsoft.com/office/drawing/2014/main" id="{3BB77F49-232F-4A99-A3C2-84E273314BC8}"/>
              </a:ext>
            </a:extLst>
          </p:cNvPr>
          <p:cNvSpPr/>
          <p:nvPr/>
        </p:nvSpPr>
        <p:spPr>
          <a:xfrm>
            <a:off x="1908175" y="2606675"/>
            <a:ext cx="850900" cy="654050"/>
          </a:xfrm>
          <a:prstGeom prst="irregularSeal1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Šipka doprava se zářezem 15">
            <a:extLst>
              <a:ext uri="{FF2B5EF4-FFF2-40B4-BE49-F238E27FC236}">
                <a16:creationId xmlns:a16="http://schemas.microsoft.com/office/drawing/2014/main" id="{A6BE367D-D2BA-4465-89E2-18014457F585}"/>
              </a:ext>
            </a:extLst>
          </p:cNvPr>
          <p:cNvSpPr/>
          <p:nvPr/>
        </p:nvSpPr>
        <p:spPr>
          <a:xfrm rot="7903603">
            <a:off x="842963" y="3500437"/>
            <a:ext cx="1225550" cy="257175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10" name="Šipka doprava se zářezem 18">
            <a:extLst>
              <a:ext uri="{FF2B5EF4-FFF2-40B4-BE49-F238E27FC236}">
                <a16:creationId xmlns:a16="http://schemas.microsoft.com/office/drawing/2014/main" id="{22198672-4BB1-4DDC-96D5-224B6C422C56}"/>
              </a:ext>
            </a:extLst>
          </p:cNvPr>
          <p:cNvSpPr/>
          <p:nvPr/>
        </p:nvSpPr>
        <p:spPr>
          <a:xfrm rot="5576027">
            <a:off x="1746250" y="3709988"/>
            <a:ext cx="915988" cy="220662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11" name="Šipka doprava se zářezem 18">
            <a:extLst>
              <a:ext uri="{FF2B5EF4-FFF2-40B4-BE49-F238E27FC236}">
                <a16:creationId xmlns:a16="http://schemas.microsoft.com/office/drawing/2014/main" id="{D4647951-8282-40FE-B99F-E153075E1564}"/>
              </a:ext>
            </a:extLst>
          </p:cNvPr>
          <p:cNvSpPr/>
          <p:nvPr/>
        </p:nvSpPr>
        <p:spPr>
          <a:xfrm rot="5576027">
            <a:off x="1636713" y="4802187"/>
            <a:ext cx="915988" cy="220663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12" name="Šipka doprava se zářezem 18">
            <a:extLst>
              <a:ext uri="{FF2B5EF4-FFF2-40B4-BE49-F238E27FC236}">
                <a16:creationId xmlns:a16="http://schemas.microsoft.com/office/drawing/2014/main" id="{F19BF25C-459C-4161-9EFE-4618FC82F8AD}"/>
              </a:ext>
            </a:extLst>
          </p:cNvPr>
          <p:cNvSpPr/>
          <p:nvPr/>
        </p:nvSpPr>
        <p:spPr>
          <a:xfrm rot="7304425">
            <a:off x="1296194" y="5809456"/>
            <a:ext cx="917575" cy="220663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13" name="Šipka doprava se zářezem 18">
            <a:extLst>
              <a:ext uri="{FF2B5EF4-FFF2-40B4-BE49-F238E27FC236}">
                <a16:creationId xmlns:a16="http://schemas.microsoft.com/office/drawing/2014/main" id="{AD4EBAFA-6361-447A-98A3-B1CBBC239AC5}"/>
              </a:ext>
            </a:extLst>
          </p:cNvPr>
          <p:cNvSpPr/>
          <p:nvPr/>
        </p:nvSpPr>
        <p:spPr>
          <a:xfrm rot="6150886">
            <a:off x="408781" y="4437857"/>
            <a:ext cx="917575" cy="220662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122891" name="Obrázek 13">
            <a:extLst>
              <a:ext uri="{FF2B5EF4-FFF2-40B4-BE49-F238E27FC236}">
                <a16:creationId xmlns:a16="http://schemas.microsoft.com/office/drawing/2014/main" id="{BDC5201D-2153-F83B-E2B8-023250BA6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951288"/>
            <a:ext cx="24669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A0C00190-A7A2-7B46-883E-707E97B33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2" y="609355"/>
            <a:ext cx="7803556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652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Nadpis 1">
            <a:extLst>
              <a:ext uri="{FF2B5EF4-FFF2-40B4-BE49-F238E27FC236}">
                <a16:creationId xmlns:a16="http://schemas.microsoft.com/office/drawing/2014/main" id="{AC7F7280-F026-ECF4-4CC2-4A402EE1D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8475" y="109538"/>
            <a:ext cx="8229600" cy="1143000"/>
          </a:xfrm>
        </p:spPr>
        <p:txBody>
          <a:bodyPr/>
          <a:lstStyle/>
          <a:p>
            <a:r>
              <a:rPr lang="cs-CZ" altLang="cs-CZ">
                <a:latin typeface="Comic Sans MS" panose="030F0702030302020204" pitchFamily="66" charset="0"/>
              </a:rPr>
              <a:t>9 endemic species in Ethiopia</a:t>
            </a:r>
          </a:p>
        </p:txBody>
      </p:sp>
      <p:pic>
        <p:nvPicPr>
          <p:cNvPr id="123907" name="Zástupný symbol pro obsah 3">
            <a:extLst>
              <a:ext uri="{FF2B5EF4-FFF2-40B4-BE49-F238E27FC236}">
                <a16:creationId xmlns:a16="http://schemas.microsoft.com/office/drawing/2014/main" id="{CBC8117A-B286-FC5C-5C51-A4E37FD63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650" y="1320800"/>
            <a:ext cx="5119688" cy="20701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3908" name="Obrázek 4">
            <a:extLst>
              <a:ext uri="{FF2B5EF4-FFF2-40B4-BE49-F238E27FC236}">
                <a16:creationId xmlns:a16="http://schemas.microsoft.com/office/drawing/2014/main" id="{1541DC74-12E5-CD08-9800-E97A04882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7288"/>
            <a:ext cx="1951038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Obrázek 6">
            <a:extLst>
              <a:ext uri="{FF2B5EF4-FFF2-40B4-BE49-F238E27FC236}">
                <a16:creationId xmlns:a16="http://schemas.microsoft.com/office/drawing/2014/main" id="{20AD5AA0-0E51-731E-A499-78B8432EA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976438"/>
            <a:ext cx="2595563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Obrázek 5">
            <a:extLst>
              <a:ext uri="{FF2B5EF4-FFF2-40B4-BE49-F238E27FC236}">
                <a16:creationId xmlns:a16="http://schemas.microsoft.com/office/drawing/2014/main" id="{FA32BCEB-4742-E9B7-0225-67EBDA5E9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3697288"/>
            <a:ext cx="32321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Obrázek 7">
            <a:extLst>
              <a:ext uri="{FF2B5EF4-FFF2-40B4-BE49-F238E27FC236}">
                <a16:creationId xmlns:a16="http://schemas.microsoft.com/office/drawing/2014/main" id="{2B39664C-AD37-8142-E2AA-687661FA0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2" t="19209" r="40811" b="32262"/>
          <a:stretch>
            <a:fillRect/>
          </a:stretch>
        </p:blipFill>
        <p:spPr bwMode="auto">
          <a:xfrm>
            <a:off x="457200" y="4883150"/>
            <a:ext cx="2193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>
            <a:extLst>
              <a:ext uri="{FF2B5EF4-FFF2-40B4-BE49-F238E27FC236}">
                <a16:creationId xmlns:a16="http://schemas.microsoft.com/office/drawing/2014/main" id="{BE16797B-D4D9-F876-0E5E-4FCD7A737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52500"/>
          </a:xfrm>
        </p:spPr>
        <p:txBody>
          <a:bodyPr/>
          <a:lstStyle/>
          <a:p>
            <a:r>
              <a:rPr lang="cs-CZ" altLang="cs-CZ" i="1">
                <a:latin typeface="Comic Sans MS" panose="030F0702030302020204" pitchFamily="66" charset="0"/>
              </a:rPr>
              <a:t>Lophuromys</a:t>
            </a:r>
            <a:r>
              <a:rPr lang="cs-CZ" altLang="cs-CZ">
                <a:latin typeface="Comic Sans MS" panose="030F0702030302020204" pitchFamily="66" charset="0"/>
              </a:rPr>
              <a:t> - questions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62733C-2716-46DE-954F-8CEE5A5FF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8438"/>
            <a:ext cx="8229600" cy="3036887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  <a:defRPr/>
            </a:pPr>
            <a:r>
              <a:rPr lang="cs-CZ" dirty="0">
                <a:latin typeface="Comic Sans MS" panose="030F0702030302020204" pitchFamily="66" charset="0"/>
              </a:rPr>
              <a:t>Are there really 9 well delimited species? </a:t>
            </a:r>
          </a:p>
          <a:p>
            <a:pPr>
              <a:spcAft>
                <a:spcPts val="1200"/>
              </a:spcAft>
              <a:defRPr/>
            </a:pPr>
            <a:r>
              <a:rPr lang="cs-CZ" dirty="0">
                <a:latin typeface="Comic Sans MS" panose="030F0702030302020204" pitchFamily="66" charset="0"/>
              </a:rPr>
              <a:t>Are they easily (genetically) recognizable? (e.g. mtDNA-barcoding)</a:t>
            </a:r>
          </a:p>
          <a:p>
            <a:pPr>
              <a:spcAft>
                <a:spcPts val="1200"/>
              </a:spcAft>
              <a:defRPr/>
            </a:pPr>
            <a:r>
              <a:rPr lang="cs-CZ" dirty="0">
                <a:latin typeface="Comic Sans MS" panose="030F0702030302020204" pitchFamily="66" charset="0"/>
              </a:rPr>
              <a:t>What is their distribution and ecological requirements? -</a:t>
            </a:r>
            <a:r>
              <a:rPr lang="en-US" dirty="0">
                <a:latin typeface="Comic Sans MS" panose="030F0702030302020204" pitchFamily="66" charset="0"/>
              </a:rPr>
              <a:t>&gt;</a:t>
            </a:r>
            <a:r>
              <a:rPr lang="cs-CZ" dirty="0">
                <a:latin typeface="Comic Sans MS" panose="030F0702030302020204" pitchFamily="66" charset="0"/>
              </a:rPr>
              <a:t> IUCN </a:t>
            </a:r>
            <a:r>
              <a:rPr lang="en-US" dirty="0">
                <a:latin typeface="Comic Sans MS" panose="030F0702030302020204" pitchFamily="66" charset="0"/>
              </a:rPr>
              <a:t>assessment</a:t>
            </a:r>
            <a:r>
              <a:rPr lang="cs-CZ" dirty="0">
                <a:latin typeface="Comic Sans MS" panose="030F0702030302020204" pitchFamily="66" charset="0"/>
              </a:rPr>
              <a:t>, </a:t>
            </a:r>
            <a:r>
              <a:rPr lang="cs-CZ" dirty="0" err="1">
                <a:latin typeface="Comic Sans MS" panose="030F0702030302020204" pitchFamily="66" charset="0"/>
              </a:rPr>
              <a:t>etc</a:t>
            </a:r>
            <a:r>
              <a:rPr lang="cs-CZ" dirty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24932" name="Obrázek 3">
            <a:extLst>
              <a:ext uri="{FF2B5EF4-FFF2-40B4-BE49-F238E27FC236}">
                <a16:creationId xmlns:a16="http://schemas.microsoft.com/office/drawing/2014/main" id="{5ADB0B26-FE5C-911D-3609-840D211D9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81525"/>
            <a:ext cx="3003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Obrázek 1">
            <a:extLst>
              <a:ext uri="{FF2B5EF4-FFF2-40B4-BE49-F238E27FC236}">
                <a16:creationId xmlns:a16="http://schemas.microsoft.com/office/drawing/2014/main" id="{84FC9362-6F65-CB50-D885-1C40BDCED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3399" r="25587" b="44400"/>
          <a:stretch>
            <a:fillRect/>
          </a:stretch>
        </p:blipFill>
        <p:spPr bwMode="auto">
          <a:xfrm>
            <a:off x="3924300" y="4608513"/>
            <a:ext cx="4824413" cy="165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>
            <a:extLst>
              <a:ext uri="{FF2B5EF4-FFF2-40B4-BE49-F238E27FC236}">
                <a16:creationId xmlns:a16="http://schemas.microsoft.com/office/drawing/2014/main" id="{928923C4-A17C-DADD-217F-E72FB0AF8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0662"/>
            <a:ext cx="7772400" cy="1143000"/>
          </a:xfrm>
        </p:spPr>
        <p:txBody>
          <a:bodyPr/>
          <a:lstStyle/>
          <a:p>
            <a:r>
              <a:rPr lang="cs-CZ" altLang="cs-CZ">
                <a:latin typeface="Comic Sans MS" panose="030F0702030302020204" pitchFamily="66" charset="0"/>
              </a:rPr>
              <a:t>Material and Methods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E5D538-8C8A-6FDA-9880-50AFF86215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584700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cs-CZ" altLang="cs-CZ" sz="2400">
                <a:latin typeface="Comic Sans MS" panose="030F0702030302020204" pitchFamily="66" charset="0"/>
              </a:rPr>
              <a:t>cca 500 specimens from all major mountain ranges</a:t>
            </a:r>
          </a:p>
          <a:p>
            <a:pPr>
              <a:spcAft>
                <a:spcPts val="1200"/>
              </a:spcAft>
            </a:pPr>
            <a:r>
              <a:rPr lang="cs-CZ" altLang="cs-CZ" sz="2400">
                <a:latin typeface="Comic Sans MS" panose="030F0702030302020204" pitchFamily="66" charset="0"/>
              </a:rPr>
              <a:t> mtDNA marker (CYTB)</a:t>
            </a:r>
          </a:p>
          <a:p>
            <a:pPr>
              <a:spcAft>
                <a:spcPts val="1200"/>
              </a:spcAft>
            </a:pPr>
            <a:r>
              <a:rPr lang="cs-CZ" altLang="cs-CZ" sz="2400">
                <a:latin typeface="Comic Sans MS" panose="030F0702030302020204" pitchFamily="66" charset="0"/>
              </a:rPr>
              <a:t>4 nuclear markers (2 introny + 2 exony)</a:t>
            </a:r>
          </a:p>
          <a:p>
            <a:pPr>
              <a:spcAft>
                <a:spcPts val="1200"/>
              </a:spcAft>
            </a:pPr>
            <a:r>
              <a:rPr lang="cs-CZ" altLang="cs-CZ" sz="2400" b="1">
                <a:solidFill>
                  <a:srgbClr val="FF0000"/>
                </a:solidFill>
                <a:latin typeface="Comic Sans MS" panose="030F0702030302020204" pitchFamily="66" charset="0"/>
              </a:rPr>
              <a:t>genomic approach – ddRAD sequencing</a:t>
            </a:r>
          </a:p>
        </p:txBody>
      </p:sp>
      <p:pic>
        <p:nvPicPr>
          <p:cNvPr id="125956" name="Obrázek 3">
            <a:extLst>
              <a:ext uri="{FF2B5EF4-FFF2-40B4-BE49-F238E27FC236}">
                <a16:creationId xmlns:a16="http://schemas.microsoft.com/office/drawing/2014/main" id="{041DA297-F2E7-7FD2-C806-8563CE485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4" t="15366" r="30360" b="10481"/>
          <a:stretch>
            <a:fillRect/>
          </a:stretch>
        </p:blipFill>
        <p:spPr bwMode="auto">
          <a:xfrm>
            <a:off x="5105400" y="1746250"/>
            <a:ext cx="4113213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0FE94A5F-C832-98B7-E729-2BC8507E0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cs-CZ" altLang="en-US" sz="3600">
                <a:latin typeface="Arial" panose="020B0604020202020204" pitchFamily="34" charset="0"/>
                <a:cs typeface="Arial" panose="020B0604020202020204" pitchFamily="34" charset="0"/>
              </a:rPr>
              <a:t>Analýza dat z ddRADseq</a:t>
            </a:r>
          </a:p>
        </p:txBody>
      </p:sp>
      <p:pic>
        <p:nvPicPr>
          <p:cNvPr id="89091" name="Obrázek 2">
            <a:extLst>
              <a:ext uri="{FF2B5EF4-FFF2-40B4-BE49-F238E27FC236}">
                <a16:creationId xmlns:a16="http://schemas.microsoft.com/office/drawing/2014/main" id="{CEF3E279-92F5-5CEE-4F4F-50B6C35A1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ovéPole 3">
            <a:extLst>
              <a:ext uri="{FF2B5EF4-FFF2-40B4-BE49-F238E27FC236}">
                <a16:creationId xmlns:a16="http://schemas.microsoft.com/office/drawing/2014/main" id="{264AF12D-0FEC-83E7-6DC6-A87F972F6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805488"/>
            <a:ext cx="244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>
                <a:latin typeface="Arial" panose="020B0604020202020204" pitchFamily="34" charset="0"/>
                <a:cs typeface="Arial" panose="020B0604020202020204" pitchFamily="34" charset="0"/>
              </a:rPr>
              <a:t>program Skewer</a:t>
            </a:r>
          </a:p>
        </p:txBody>
      </p:sp>
      <p:sp>
        <p:nvSpPr>
          <p:cNvPr id="89093" name="TextovéPole 4">
            <a:extLst>
              <a:ext uri="{FF2B5EF4-FFF2-40B4-BE49-F238E27FC236}">
                <a16:creationId xmlns:a16="http://schemas.microsoft.com/office/drawing/2014/main" id="{76E6B7E3-2742-5CF1-E9EA-C92C82D4E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732463"/>
            <a:ext cx="2290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>
                <a:latin typeface="Arial" panose="020B0604020202020204" pitchFamily="34" charset="0"/>
                <a:cs typeface="Arial" panose="020B0604020202020204" pitchFamily="34" charset="0"/>
              </a:rPr>
              <a:t>program iPyrad</a:t>
            </a:r>
          </a:p>
        </p:txBody>
      </p:sp>
      <p:sp>
        <p:nvSpPr>
          <p:cNvPr id="89094" name="TextovéPole 1">
            <a:extLst>
              <a:ext uri="{FF2B5EF4-FFF2-40B4-BE49-F238E27FC236}">
                <a16:creationId xmlns:a16="http://schemas.microsoft.com/office/drawing/2014/main" id="{9C0CF991-48E2-2E7A-8FD1-46B32E22E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400800"/>
            <a:ext cx="3287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- stovky až desítky tisíc lokusů</a:t>
            </a:r>
          </a:p>
        </p:txBody>
      </p:sp>
    </p:spTree>
    <p:extLst>
      <p:ext uri="{BB962C8B-B14F-4D97-AF65-F5344CB8AC3E}">
        <p14:creationId xmlns:p14="http://schemas.microsoft.com/office/powerpoint/2010/main" val="20657802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3">
            <a:extLst>
              <a:ext uri="{FF2B5EF4-FFF2-40B4-BE49-F238E27FC236}">
                <a16:creationId xmlns:a16="http://schemas.microsoft.com/office/drawing/2014/main" id="{E58AC78A-DDDC-08B1-B2FC-B8618A349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3200">
                <a:latin typeface="Comic Sans MS" panose="030F0702030302020204" pitchFamily="66" charset="0"/>
              </a:rPr>
              <a:t>Retaining well-covered &amp; informative loci</a:t>
            </a:r>
          </a:p>
        </p:txBody>
      </p:sp>
      <p:sp>
        <p:nvSpPr>
          <p:cNvPr id="126979" name="Text Placeholder 6">
            <a:extLst>
              <a:ext uri="{FF2B5EF4-FFF2-40B4-BE49-F238E27FC236}">
                <a16:creationId xmlns:a16="http://schemas.microsoft.com/office/drawing/2014/main" id="{F4A9C706-C033-8A79-BFC3-0F739F33D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All loci</a:t>
            </a:r>
          </a:p>
        </p:txBody>
      </p:sp>
      <p:sp>
        <p:nvSpPr>
          <p:cNvPr id="126980" name="Text Placeholder 8">
            <a:extLst>
              <a:ext uri="{FF2B5EF4-FFF2-40B4-BE49-F238E27FC236}">
                <a16:creationId xmlns:a16="http://schemas.microsoft.com/office/drawing/2014/main" id="{D41156F2-EB9F-0446-38EB-1D0F0B09C49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cs-CZ"/>
              <a:t>HQ loci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4166A1-FD04-44F4-BD8D-3E57A0E3D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ln w="38100">
            <a:solidFill>
              <a:schemeClr val="accent3">
                <a:lumMod val="75000"/>
              </a:schemeClr>
            </a:solidFill>
          </a:ln>
        </p:spPr>
        <p:txBody>
          <a:bodyPr anchor="ctr">
            <a:normAutofit fontScale="62500" lnSpcReduction="20000"/>
          </a:bodyPr>
          <a:lstStyle/>
          <a:p>
            <a:pPr marL="800100" lvl="2" indent="0">
              <a:buFontTx/>
              <a:buNone/>
              <a:defRPr/>
            </a:pPr>
            <a:r>
              <a:rPr lang="en-US" dirty="0"/>
              <a:t>No. of individuals:	213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No. of loci:		15164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No. of informative loci:	15164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No. of SNPs / PISs per informative locus: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Min:	1 / 1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25%:	17 / 14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50%:	25 / 21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75%:	32 / 28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Max:	57 / 54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Loci per individual: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Min:	3393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25%:	6912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50%:	8074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75%:	9297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Max:	11912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Individuals per locus: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Min:	54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25%:	74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50%:	103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75%:	149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Max:	208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Proportion of missing data:	0.47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58B0C25F-4537-4853-99E2-70BE1AD4A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 w="38100">
            <a:solidFill>
              <a:srgbClr val="0000FF"/>
            </a:solidFill>
          </a:ln>
        </p:spPr>
        <p:txBody>
          <a:bodyPr anchor="ctr">
            <a:normAutofit fontScale="62500" lnSpcReduction="20000"/>
          </a:bodyPr>
          <a:lstStyle/>
          <a:p>
            <a:pPr marL="800100" lvl="2" indent="0">
              <a:buFontTx/>
              <a:buNone/>
              <a:defRPr/>
            </a:pPr>
            <a:r>
              <a:rPr lang="en-US" dirty="0"/>
              <a:t>No. of individuals:	213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No. of loci:		80570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No. of informative loci:	69724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No. of SNPs / PISs per informative locus: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Min:	1 / 1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25%:	5 / 4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50%:	10 / 9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75%:	20 / 17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Max:	60 / 57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Loci per individual: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Min:	5178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25%:	9719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50%:	12000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75%:	14607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Max:	23205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Individuals per locus: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Min:	4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25%:	6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50%:	13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75%:	37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		Max:	208</a:t>
            </a:r>
          </a:p>
          <a:p>
            <a:pPr marL="800100" lvl="2" indent="0">
              <a:buFontTx/>
              <a:buNone/>
              <a:defRPr/>
            </a:pPr>
            <a:r>
              <a:rPr lang="en-US" dirty="0"/>
              <a:t>Proportion of missing data:	0.85</a:t>
            </a:r>
          </a:p>
        </p:txBody>
      </p:sp>
      <p:sp>
        <p:nvSpPr>
          <p:cNvPr id="126983" name="TextBox 7">
            <a:extLst>
              <a:ext uri="{FF2B5EF4-FFF2-40B4-BE49-F238E27FC236}">
                <a16:creationId xmlns:a16="http://schemas.microsoft.com/office/drawing/2014/main" id="{9E83104C-011B-0739-F288-717C685E8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213" y="5683250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77933C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altLang="cs-CZ" sz="1800" b="1">
              <a:solidFill>
                <a:srgbClr val="77933C"/>
              </a:solidFill>
              <a:latin typeface="Braggadocio"/>
              <a:ea typeface="Braggadocio"/>
              <a:cs typeface="Braggadocio"/>
            </a:endParaRPr>
          </a:p>
        </p:txBody>
      </p:sp>
      <p:sp>
        <p:nvSpPr>
          <p:cNvPr id="126984" name="TextBox 11">
            <a:extLst>
              <a:ext uri="{FF2B5EF4-FFF2-40B4-BE49-F238E27FC236}">
                <a16:creationId xmlns:a16="http://schemas.microsoft.com/office/drawing/2014/main" id="{055FA756-E4E7-9B3B-7682-EDCF71D52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0" y="5184775"/>
            <a:ext cx="27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77933C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altLang="cs-CZ" sz="1800" b="1">
              <a:solidFill>
                <a:srgbClr val="77933C"/>
              </a:solidFill>
              <a:latin typeface="Braggadocio"/>
              <a:ea typeface="Braggadocio"/>
              <a:cs typeface="Braggadocio"/>
            </a:endParaRPr>
          </a:p>
        </p:txBody>
      </p:sp>
      <p:sp>
        <p:nvSpPr>
          <p:cNvPr id="126985" name="TextBox 1">
            <a:extLst>
              <a:ext uri="{FF2B5EF4-FFF2-40B4-BE49-F238E27FC236}">
                <a16:creationId xmlns:a16="http://schemas.microsoft.com/office/drawing/2014/main" id="{82A55A3E-2BB8-B2F9-B5D9-84A76DD518C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578100" y="6300788"/>
            <a:ext cx="500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Calibri" panose="020F0502020204030204" pitchFamily="34" charset="0"/>
              </a:rPr>
              <a:t>80 570 loci → filtering → 15 164 loci</a:t>
            </a:r>
            <a:endParaRPr lang="en-US" altLang="cs-CZ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>
            <a:extLst>
              <a:ext uri="{FF2B5EF4-FFF2-40B4-BE49-F238E27FC236}">
                <a16:creationId xmlns:a16="http://schemas.microsoft.com/office/drawing/2014/main" id="{A73FB2F8-6297-9D29-45C1-B043C5B28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3250" y="131763"/>
            <a:ext cx="7772400" cy="1143000"/>
          </a:xfrm>
        </p:spPr>
        <p:txBody>
          <a:bodyPr/>
          <a:lstStyle/>
          <a:p>
            <a:r>
              <a:rPr lang="cs-CZ" altLang="cs-CZ" sz="3600">
                <a:latin typeface="Comic Sans MS" panose="030F0702030302020204" pitchFamily="66" charset="0"/>
              </a:rPr>
              <a:t>ddRADseq: c</a:t>
            </a:r>
            <a:r>
              <a:rPr lang="en-US" altLang="cs-CZ" sz="3600">
                <a:latin typeface="Comic Sans MS" panose="030F0702030302020204" pitchFamily="66" charset="0"/>
              </a:rPr>
              <a:t>o-ancestry matrix</a:t>
            </a:r>
          </a:p>
        </p:txBody>
      </p:sp>
      <p:pic>
        <p:nvPicPr>
          <p:cNvPr id="128003" name="Content Placeholder 2" descr="lophuromys_eth-SimpleCoancestry.png">
            <a:extLst>
              <a:ext uri="{FF2B5EF4-FFF2-40B4-BE49-F238E27FC236}">
                <a16:creationId xmlns:a16="http://schemas.microsoft.com/office/drawing/2014/main" id="{6252BDC5-524C-4ADC-2CA9-37D7A6DCC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0" r="-1328" b="4852"/>
          <a:stretch>
            <a:fillRect/>
          </a:stretch>
        </p:blipFill>
        <p:spPr>
          <a:xfrm>
            <a:off x="1576388" y="1252538"/>
            <a:ext cx="5776912" cy="5289550"/>
          </a:xfrm>
        </p:spPr>
      </p:pic>
      <p:sp>
        <p:nvSpPr>
          <p:cNvPr id="128004" name="TextovéPole 3">
            <a:extLst>
              <a:ext uri="{FF2B5EF4-FFF2-40B4-BE49-F238E27FC236}">
                <a16:creationId xmlns:a16="http://schemas.microsoft.com/office/drawing/2014/main" id="{9CF13B88-B7F2-2170-FD0B-F786EB1E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2384425"/>
            <a:ext cx="13906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209 individuals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15 623 informative loci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EB38ECC6-84CB-4989-B235-56569E0C4761}"/>
              </a:ext>
            </a:extLst>
          </p:cNvPr>
          <p:cNvSpPr/>
          <p:nvPr/>
        </p:nvSpPr>
        <p:spPr>
          <a:xfrm>
            <a:off x="6088063" y="2035175"/>
            <a:ext cx="715962" cy="6667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C8A4A96-729C-459D-9FD9-FD4B5FFBDFF4}"/>
              </a:ext>
            </a:extLst>
          </p:cNvPr>
          <p:cNvSpPr/>
          <p:nvPr/>
        </p:nvSpPr>
        <p:spPr>
          <a:xfrm>
            <a:off x="5538788" y="2513013"/>
            <a:ext cx="715962" cy="6667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7D59AFA0-6B3B-4D91-8A80-E7F8913FE7E3}"/>
              </a:ext>
            </a:extLst>
          </p:cNvPr>
          <p:cNvSpPr/>
          <p:nvPr/>
        </p:nvSpPr>
        <p:spPr>
          <a:xfrm>
            <a:off x="5189538" y="3001963"/>
            <a:ext cx="606425" cy="5730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8AAE6F2-F01F-4C0E-A866-D2DC3EBBA1B2}"/>
              </a:ext>
            </a:extLst>
          </p:cNvPr>
          <p:cNvSpPr/>
          <p:nvPr/>
        </p:nvSpPr>
        <p:spPr>
          <a:xfrm>
            <a:off x="5033963" y="3443288"/>
            <a:ext cx="279400" cy="2809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D16CDEA-74B8-4746-8BB0-BA53EBB19680}"/>
              </a:ext>
            </a:extLst>
          </p:cNvPr>
          <p:cNvSpPr/>
          <p:nvPr/>
        </p:nvSpPr>
        <p:spPr>
          <a:xfrm>
            <a:off x="4489450" y="3582988"/>
            <a:ext cx="692150" cy="58261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8E52AAA3-1F42-4032-94C6-9D6A52024E9A}"/>
              </a:ext>
            </a:extLst>
          </p:cNvPr>
          <p:cNvSpPr/>
          <p:nvPr/>
        </p:nvSpPr>
        <p:spPr>
          <a:xfrm>
            <a:off x="4210050" y="4060825"/>
            <a:ext cx="411163" cy="4206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3D005790-922C-45E9-858E-97DB736289F9}"/>
              </a:ext>
            </a:extLst>
          </p:cNvPr>
          <p:cNvSpPr/>
          <p:nvPr/>
        </p:nvSpPr>
        <p:spPr>
          <a:xfrm>
            <a:off x="3905250" y="4424363"/>
            <a:ext cx="304800" cy="28733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F0907D04-E537-46E8-8EE7-8B17218028D8}"/>
              </a:ext>
            </a:extLst>
          </p:cNvPr>
          <p:cNvSpPr/>
          <p:nvPr/>
        </p:nvSpPr>
        <p:spPr>
          <a:xfrm>
            <a:off x="4135438" y="4357688"/>
            <a:ext cx="173037" cy="18891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BB2AC1F3-0A00-45B0-9402-47EAC4B4E8DE}"/>
              </a:ext>
            </a:extLst>
          </p:cNvPr>
          <p:cNvSpPr/>
          <p:nvPr/>
        </p:nvSpPr>
        <p:spPr>
          <a:xfrm>
            <a:off x="1944688" y="4481513"/>
            <a:ext cx="2363787" cy="19685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AF0D0E5-EAC3-7EBC-99D7-5B29116A3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2513013"/>
            <a:ext cx="156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9 „gene pools“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adpis 1">
            <a:extLst>
              <a:ext uri="{FF2B5EF4-FFF2-40B4-BE49-F238E27FC236}">
                <a16:creationId xmlns:a16="http://schemas.microsoft.com/office/drawing/2014/main" id="{C3DDB3C8-7C6E-5082-93CC-E6F9542AB3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325" y="69850"/>
            <a:ext cx="7886700" cy="1325563"/>
          </a:xfrm>
        </p:spPr>
        <p:txBody>
          <a:bodyPr/>
          <a:lstStyle/>
          <a:p>
            <a:r>
              <a:rPr lang="cs-CZ" altLang="cs-CZ" sz="3600">
                <a:latin typeface="Comic Sans MS" panose="030F0702030302020204" pitchFamily="66" charset="0"/>
              </a:rPr>
              <a:t>Maximum likelihood analysis of concatenated nuclear dataset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EC2661D-F270-7062-2014-B1E54451F2A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/>
          <a:stretch>
            <a:fillRect/>
          </a:stretch>
        </p:blipFill>
        <p:spPr>
          <a:xfrm>
            <a:off x="38100" y="1812925"/>
            <a:ext cx="4232275" cy="4100513"/>
          </a:xfrm>
        </p:spPr>
      </p:pic>
      <p:pic>
        <p:nvPicPr>
          <p:cNvPr id="129028" name="Zástupný symbol pro obsah 8">
            <a:extLst>
              <a:ext uri="{FF2B5EF4-FFF2-40B4-BE49-F238E27FC236}">
                <a16:creationId xmlns:a16="http://schemas.microsoft.com/office/drawing/2014/main" id="{D840ADD1-999C-BE16-F8C0-7B6E04990D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8638" y="1847850"/>
            <a:ext cx="3522662" cy="4157663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C39AB95-F670-9518-DA94-E3545092D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6126163"/>
            <a:ext cx="373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4 nuclear markers (V. Komarova et al.)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(2 604 bp concatenated dataset)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6C95F6A-4EE6-60D7-2CE9-D894B0E88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1365250"/>
            <a:ext cx="1946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Calibri" panose="020F0502020204030204" pitchFamily="34" charset="0"/>
              </a:rPr>
              <a:t>Sanger sequencing</a:t>
            </a:r>
          </a:p>
        </p:txBody>
      </p:sp>
      <p:sp>
        <p:nvSpPr>
          <p:cNvPr id="129031" name="TextovéPole 10">
            <a:extLst>
              <a:ext uri="{FF2B5EF4-FFF2-40B4-BE49-F238E27FC236}">
                <a16:creationId xmlns:a16="http://schemas.microsoft.com/office/drawing/2014/main" id="{BBBEA14A-CCFE-61B4-A4F8-01608602D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88" y="1420813"/>
            <a:ext cx="1176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Calibri" panose="020F0502020204030204" pitchFamily="34" charset="0"/>
              </a:rPr>
              <a:t>ddRADseq</a:t>
            </a:r>
          </a:p>
        </p:txBody>
      </p:sp>
      <p:sp>
        <p:nvSpPr>
          <p:cNvPr id="129032" name="TextovéPole 11">
            <a:extLst>
              <a:ext uri="{FF2B5EF4-FFF2-40B4-BE49-F238E27FC236}">
                <a16:creationId xmlns:a16="http://schemas.microsoft.com/office/drawing/2014/main" id="{47795108-C529-26D4-6CC3-D4808D2F5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6232525"/>
            <a:ext cx="2335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15 623 informative loci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DC7FC84-7F33-4528-BADB-51AAA2837110}"/>
              </a:ext>
            </a:extLst>
          </p:cNvPr>
          <p:cNvSpPr txBox="1"/>
          <p:nvPr/>
        </p:nvSpPr>
        <p:spPr>
          <a:xfrm>
            <a:off x="7102475" y="1890713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96F8A36-50D9-4CB5-A8BB-E2B0527C2EF4}"/>
              </a:ext>
            </a:extLst>
          </p:cNvPr>
          <p:cNvSpPr txBox="1"/>
          <p:nvPr/>
        </p:nvSpPr>
        <p:spPr>
          <a:xfrm>
            <a:off x="7112000" y="3665538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B5BF109-78EC-4F13-839A-A7634B5791B4}"/>
              </a:ext>
            </a:extLst>
          </p:cNvPr>
          <p:cNvSpPr txBox="1"/>
          <p:nvPr/>
        </p:nvSpPr>
        <p:spPr>
          <a:xfrm>
            <a:off x="6853238" y="4116388"/>
            <a:ext cx="4016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FC89BCA-DB0B-447B-9788-D08B1EA9C21B}"/>
              </a:ext>
            </a:extLst>
          </p:cNvPr>
          <p:cNvSpPr txBox="1"/>
          <p:nvPr/>
        </p:nvSpPr>
        <p:spPr>
          <a:xfrm>
            <a:off x="7002463" y="4541838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7FFCA20-C310-402C-92A8-CDB10B6A96D0}"/>
              </a:ext>
            </a:extLst>
          </p:cNvPr>
          <p:cNvSpPr txBox="1"/>
          <p:nvPr/>
        </p:nvSpPr>
        <p:spPr>
          <a:xfrm>
            <a:off x="7078663" y="4976813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F48195C-EF5E-4753-9E89-C7EF8B8952B5}"/>
              </a:ext>
            </a:extLst>
          </p:cNvPr>
          <p:cNvSpPr txBox="1"/>
          <p:nvPr/>
        </p:nvSpPr>
        <p:spPr>
          <a:xfrm>
            <a:off x="6138863" y="3438525"/>
            <a:ext cx="401637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DCB0B16-29E1-4A75-876F-F18B266933BB}"/>
              </a:ext>
            </a:extLst>
          </p:cNvPr>
          <p:cNvSpPr txBox="1"/>
          <p:nvPr/>
        </p:nvSpPr>
        <p:spPr>
          <a:xfrm>
            <a:off x="5870575" y="4219575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99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FD90F0A-4E76-4290-9D01-383B0275AF3E}"/>
              </a:ext>
            </a:extLst>
          </p:cNvPr>
          <p:cNvSpPr txBox="1"/>
          <p:nvPr/>
        </p:nvSpPr>
        <p:spPr>
          <a:xfrm>
            <a:off x="5737225" y="4824413"/>
            <a:ext cx="401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67DDF7C-2A69-4E86-B440-64B24BC2F2F5}"/>
              </a:ext>
            </a:extLst>
          </p:cNvPr>
          <p:cNvSpPr txBox="1"/>
          <p:nvPr/>
        </p:nvSpPr>
        <p:spPr>
          <a:xfrm>
            <a:off x="6969125" y="5411788"/>
            <a:ext cx="401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D3E1F67-7406-4134-81F0-F13B31D88925}"/>
              </a:ext>
            </a:extLst>
          </p:cNvPr>
          <p:cNvSpPr txBox="1"/>
          <p:nvPr/>
        </p:nvSpPr>
        <p:spPr>
          <a:xfrm>
            <a:off x="6677025" y="2239963"/>
            <a:ext cx="401638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65BE17C-A33B-4A14-BD07-FAA2A15675BE}"/>
              </a:ext>
            </a:extLst>
          </p:cNvPr>
          <p:cNvSpPr txBox="1"/>
          <p:nvPr/>
        </p:nvSpPr>
        <p:spPr>
          <a:xfrm>
            <a:off x="6477000" y="4205288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7E86888-76F6-4909-813C-EA211C7D4D7E}"/>
              </a:ext>
            </a:extLst>
          </p:cNvPr>
          <p:cNvSpPr txBox="1"/>
          <p:nvPr/>
        </p:nvSpPr>
        <p:spPr>
          <a:xfrm>
            <a:off x="6524625" y="3886200"/>
            <a:ext cx="401638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7A0F2E8-7B3E-4496-8C81-91BA5F842A20}"/>
              </a:ext>
            </a:extLst>
          </p:cNvPr>
          <p:cNvSpPr txBox="1"/>
          <p:nvPr/>
        </p:nvSpPr>
        <p:spPr>
          <a:xfrm>
            <a:off x="7011988" y="3227388"/>
            <a:ext cx="4016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8748C55-AAF5-41DC-B5BE-97FED2614D3C}"/>
              </a:ext>
            </a:extLst>
          </p:cNvPr>
          <p:cNvSpPr txBox="1"/>
          <p:nvPr/>
        </p:nvSpPr>
        <p:spPr>
          <a:xfrm>
            <a:off x="7261225" y="2774950"/>
            <a:ext cx="401638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367EDD91-2DAE-4C7E-8865-371878EFA8B3}"/>
              </a:ext>
            </a:extLst>
          </p:cNvPr>
          <p:cNvSpPr txBox="1"/>
          <p:nvPr/>
        </p:nvSpPr>
        <p:spPr>
          <a:xfrm>
            <a:off x="7002463" y="2579688"/>
            <a:ext cx="40005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790A5C21-1DBE-402E-A71E-5A46779D6037}"/>
              </a:ext>
            </a:extLst>
          </p:cNvPr>
          <p:cNvSpPr txBox="1"/>
          <p:nvPr/>
        </p:nvSpPr>
        <p:spPr>
          <a:xfrm>
            <a:off x="7335838" y="2339975"/>
            <a:ext cx="401637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8D5CA58-D61F-4059-A9E6-02B368C9FE69}"/>
              </a:ext>
            </a:extLst>
          </p:cNvPr>
          <p:cNvSpPr txBox="1"/>
          <p:nvPr/>
        </p:nvSpPr>
        <p:spPr>
          <a:xfrm>
            <a:off x="1374775" y="1860550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97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7E9A7EB-CABA-4615-A76B-81A10EE8B95F}"/>
              </a:ext>
            </a:extLst>
          </p:cNvPr>
          <p:cNvSpPr txBox="1"/>
          <p:nvPr/>
        </p:nvSpPr>
        <p:spPr>
          <a:xfrm>
            <a:off x="1349375" y="3616325"/>
            <a:ext cx="3238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44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3D6B217A-151D-4CFE-A6CC-B14155C00CF2}"/>
              </a:ext>
            </a:extLst>
          </p:cNvPr>
          <p:cNvSpPr txBox="1"/>
          <p:nvPr/>
        </p:nvSpPr>
        <p:spPr>
          <a:xfrm>
            <a:off x="1149350" y="3863975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88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A1FEDDB-AE7C-4D31-A98A-CF95AAF7A33A}"/>
              </a:ext>
            </a:extLst>
          </p:cNvPr>
          <p:cNvSpPr txBox="1"/>
          <p:nvPr/>
        </p:nvSpPr>
        <p:spPr>
          <a:xfrm>
            <a:off x="1592263" y="4537075"/>
            <a:ext cx="4000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D5E65466-77CC-46B4-A5FB-81D9AD5FA987}"/>
              </a:ext>
            </a:extLst>
          </p:cNvPr>
          <p:cNvSpPr txBox="1"/>
          <p:nvPr/>
        </p:nvSpPr>
        <p:spPr>
          <a:xfrm>
            <a:off x="1027113" y="4940300"/>
            <a:ext cx="4000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F3DA925-C3EB-465A-AA36-300141886D26}"/>
              </a:ext>
            </a:extLst>
          </p:cNvPr>
          <p:cNvSpPr txBox="1"/>
          <p:nvPr/>
        </p:nvSpPr>
        <p:spPr>
          <a:xfrm>
            <a:off x="1622425" y="3178175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94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32EBED2F-7CEC-427A-B3DD-E64228F121C8}"/>
              </a:ext>
            </a:extLst>
          </p:cNvPr>
          <p:cNvSpPr txBox="1"/>
          <p:nvPr/>
        </p:nvSpPr>
        <p:spPr>
          <a:xfrm>
            <a:off x="1085850" y="4191000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95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ADDB0A8E-565F-495E-9FDA-D9EC86D07526}"/>
              </a:ext>
            </a:extLst>
          </p:cNvPr>
          <p:cNvSpPr txBox="1"/>
          <p:nvPr/>
        </p:nvSpPr>
        <p:spPr>
          <a:xfrm>
            <a:off x="293688" y="4773613"/>
            <a:ext cx="4016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D0EECCB7-8B47-4F9A-B5DD-324FC4C9A595}"/>
              </a:ext>
            </a:extLst>
          </p:cNvPr>
          <p:cNvSpPr txBox="1"/>
          <p:nvPr/>
        </p:nvSpPr>
        <p:spPr>
          <a:xfrm>
            <a:off x="949325" y="5411788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98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6C28D6D5-A095-4732-9D5E-5B2CA9038832}"/>
              </a:ext>
            </a:extLst>
          </p:cNvPr>
          <p:cNvSpPr txBox="1"/>
          <p:nvPr/>
        </p:nvSpPr>
        <p:spPr>
          <a:xfrm>
            <a:off x="1073150" y="2346325"/>
            <a:ext cx="3238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92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5A76A805-0805-4EEA-8726-C4B4F258FB36}"/>
              </a:ext>
            </a:extLst>
          </p:cNvPr>
          <p:cNvSpPr txBox="1"/>
          <p:nvPr/>
        </p:nvSpPr>
        <p:spPr>
          <a:xfrm>
            <a:off x="569913" y="4116388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83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FCBF15D2-07D8-4F65-A492-2EE4ECCF49AF}"/>
              </a:ext>
            </a:extLst>
          </p:cNvPr>
          <p:cNvSpPr txBox="1"/>
          <p:nvPr/>
        </p:nvSpPr>
        <p:spPr>
          <a:xfrm>
            <a:off x="1427163" y="4062413"/>
            <a:ext cx="3238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91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4648C118-ABE3-4ACA-BF6E-D017FC58B4AE}"/>
              </a:ext>
            </a:extLst>
          </p:cNvPr>
          <p:cNvSpPr txBox="1"/>
          <p:nvPr/>
        </p:nvSpPr>
        <p:spPr>
          <a:xfrm>
            <a:off x="1349375" y="2840038"/>
            <a:ext cx="323850" cy="252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94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94450EFE-2F75-42DA-BAD6-F544BB052E16}"/>
              </a:ext>
            </a:extLst>
          </p:cNvPr>
          <p:cNvSpPr txBox="1"/>
          <p:nvPr/>
        </p:nvSpPr>
        <p:spPr>
          <a:xfrm>
            <a:off x="1668463" y="2714625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77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FEAD60E-80D2-471E-ADA9-87CE3045DA36}"/>
              </a:ext>
            </a:extLst>
          </p:cNvPr>
          <p:cNvSpPr txBox="1"/>
          <p:nvPr/>
        </p:nvSpPr>
        <p:spPr>
          <a:xfrm>
            <a:off x="723900" y="3267075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86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261F32FF-24EA-4FC6-A485-5AB3315600E5}"/>
              </a:ext>
            </a:extLst>
          </p:cNvPr>
          <p:cNvSpPr txBox="1"/>
          <p:nvPr/>
        </p:nvSpPr>
        <p:spPr>
          <a:xfrm>
            <a:off x="1535113" y="2284413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77</a:t>
            </a:r>
          </a:p>
        </p:txBody>
      </p:sp>
      <p:sp>
        <p:nvSpPr>
          <p:cNvPr id="129065" name="TextBox 30">
            <a:extLst>
              <a:ext uri="{FF2B5EF4-FFF2-40B4-BE49-F238E27FC236}">
                <a16:creationId xmlns:a16="http://schemas.microsoft.com/office/drawing/2014/main" id="{578B35B6-8EBA-CD1D-CE85-019979275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325" y="4637088"/>
            <a:ext cx="1212850" cy="293687"/>
          </a:xfrm>
          <a:prstGeom prst="rect">
            <a:avLst/>
          </a:prstGeom>
          <a:noFill/>
          <a:ln w="38100">
            <a:solidFill>
              <a:srgbClr val="0092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brevicaudus</a:t>
            </a:r>
          </a:p>
        </p:txBody>
      </p:sp>
      <p:sp>
        <p:nvSpPr>
          <p:cNvPr id="129066" name="TextBox 31">
            <a:extLst>
              <a:ext uri="{FF2B5EF4-FFF2-40B4-BE49-F238E27FC236}">
                <a16:creationId xmlns:a16="http://schemas.microsoft.com/office/drawing/2014/main" id="{C9A8323B-0AD1-CBAE-BAED-9A52946F1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038" y="3735388"/>
            <a:ext cx="1212850" cy="292100"/>
          </a:xfrm>
          <a:prstGeom prst="rect">
            <a:avLst/>
          </a:prstGeom>
          <a:noFill/>
          <a:ln w="38100">
            <a:solidFill>
              <a:srgbClr val="0092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flavopunctatus</a:t>
            </a:r>
          </a:p>
        </p:txBody>
      </p:sp>
      <p:sp>
        <p:nvSpPr>
          <p:cNvPr id="129067" name="TextBox 32">
            <a:extLst>
              <a:ext uri="{FF2B5EF4-FFF2-40B4-BE49-F238E27FC236}">
                <a16:creationId xmlns:a16="http://schemas.microsoft.com/office/drawing/2014/main" id="{AA6BE378-2D1C-375C-DC4F-ACFAC07CE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213" y="4186238"/>
            <a:ext cx="1212850" cy="292100"/>
          </a:xfrm>
          <a:prstGeom prst="rect">
            <a:avLst/>
          </a:prstGeom>
          <a:noFill/>
          <a:ln w="38100">
            <a:solidFill>
              <a:srgbClr val="0092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brunneus</a:t>
            </a:r>
          </a:p>
        </p:txBody>
      </p:sp>
      <p:sp>
        <p:nvSpPr>
          <p:cNvPr id="129068" name="TextBox 37">
            <a:extLst>
              <a:ext uri="{FF2B5EF4-FFF2-40B4-BE49-F238E27FC236}">
                <a16:creationId xmlns:a16="http://schemas.microsoft.com/office/drawing/2014/main" id="{1AF2B22B-8F62-7265-09AB-C03E1040C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3973513"/>
            <a:ext cx="985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0092FC"/>
                </a:solidFill>
                <a:latin typeface="Calibri" panose="020F0502020204030204" pitchFamily="34" charset="0"/>
              </a:rPr>
              <a:t>2n = 68</a:t>
            </a:r>
          </a:p>
        </p:txBody>
      </p:sp>
      <p:sp>
        <p:nvSpPr>
          <p:cNvPr id="129069" name="TextBox 28">
            <a:extLst>
              <a:ext uri="{FF2B5EF4-FFF2-40B4-BE49-F238E27FC236}">
                <a16:creationId xmlns:a16="http://schemas.microsoft.com/office/drawing/2014/main" id="{22DF593F-CB94-26FB-5792-3B2205FF1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5089525"/>
            <a:ext cx="1212850" cy="292100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melanonyx</a:t>
            </a:r>
          </a:p>
        </p:txBody>
      </p:sp>
      <p:sp>
        <p:nvSpPr>
          <p:cNvPr id="129070" name="TextBox 29">
            <a:extLst>
              <a:ext uri="{FF2B5EF4-FFF2-40B4-BE49-F238E27FC236}">
                <a16:creationId xmlns:a16="http://schemas.microsoft.com/office/drawing/2014/main" id="{51512DF8-E91C-CBF5-30DC-B97403728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325" y="5540375"/>
            <a:ext cx="1212850" cy="292100"/>
          </a:xfrm>
          <a:prstGeom prst="rect">
            <a:avLst/>
          </a:prstGeom>
          <a:noFill/>
          <a:ln w="38100">
            <a:solidFill>
              <a:srgbClr val="F9A1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chrysopus</a:t>
            </a:r>
          </a:p>
        </p:txBody>
      </p:sp>
      <p:sp>
        <p:nvSpPr>
          <p:cNvPr id="129071" name="TextBox 33">
            <a:extLst>
              <a:ext uri="{FF2B5EF4-FFF2-40B4-BE49-F238E27FC236}">
                <a16:creationId xmlns:a16="http://schemas.microsoft.com/office/drawing/2014/main" id="{64C22ED6-4242-75F3-15AC-24047169B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988" y="1928813"/>
            <a:ext cx="1212850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menangeshae</a:t>
            </a:r>
          </a:p>
        </p:txBody>
      </p:sp>
      <p:sp>
        <p:nvSpPr>
          <p:cNvPr id="129072" name="TextBox 34">
            <a:extLst>
              <a:ext uri="{FF2B5EF4-FFF2-40B4-BE49-F238E27FC236}">
                <a16:creationId xmlns:a16="http://schemas.microsoft.com/office/drawing/2014/main" id="{0EC37125-EA04-8A79-A883-E0FC7D71E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038" y="2832100"/>
            <a:ext cx="1212850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pseudosikapusi</a:t>
            </a:r>
          </a:p>
        </p:txBody>
      </p:sp>
      <p:sp>
        <p:nvSpPr>
          <p:cNvPr id="129073" name="TextBox 35">
            <a:extLst>
              <a:ext uri="{FF2B5EF4-FFF2-40B4-BE49-F238E27FC236}">
                <a16:creationId xmlns:a16="http://schemas.microsoft.com/office/drawing/2014/main" id="{A27DF0B4-D5C5-7F44-5B47-7FC79AE5C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988" y="2379663"/>
            <a:ext cx="1212850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chercherensis</a:t>
            </a:r>
          </a:p>
        </p:txBody>
      </p:sp>
      <p:sp>
        <p:nvSpPr>
          <p:cNvPr id="129074" name="TextBox 38">
            <a:extLst>
              <a:ext uri="{FF2B5EF4-FFF2-40B4-BE49-F238E27FC236}">
                <a16:creationId xmlns:a16="http://schemas.microsoft.com/office/drawing/2014/main" id="{DFEDD62A-9133-9CF1-86AD-C6F916E2F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2093913"/>
            <a:ext cx="984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008000"/>
                </a:solidFill>
                <a:latin typeface="Calibri" panose="020F0502020204030204" pitchFamily="34" charset="0"/>
              </a:rPr>
              <a:t>2n = 70</a:t>
            </a:r>
          </a:p>
        </p:txBody>
      </p:sp>
      <p:sp>
        <p:nvSpPr>
          <p:cNvPr id="129075" name="TextBox 35">
            <a:extLst>
              <a:ext uri="{FF2B5EF4-FFF2-40B4-BE49-F238E27FC236}">
                <a16:creationId xmlns:a16="http://schemas.microsoft.com/office/drawing/2014/main" id="{9041E5A0-27DF-5EF9-E8D0-D0BB3F16E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863" y="3282950"/>
            <a:ext cx="1214437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simensis</a:t>
            </a:r>
            <a:endParaRPr lang="en-US" altLang="cs-CZ" sz="1300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9076" name="TextBox 37">
            <a:extLst>
              <a:ext uri="{FF2B5EF4-FFF2-40B4-BE49-F238E27FC236}">
                <a16:creationId xmlns:a16="http://schemas.microsoft.com/office/drawing/2014/main" id="{9AA92584-A3B4-3D74-0A8D-7DD645649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325" y="5086350"/>
            <a:ext cx="985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660066"/>
                </a:solidFill>
                <a:latin typeface="Calibri" panose="020F0502020204030204" pitchFamily="34" charset="0"/>
              </a:rPr>
              <a:t>2n = 6</a:t>
            </a:r>
            <a:r>
              <a:rPr lang="cs-CZ" altLang="cs-CZ" sz="1800" b="1">
                <a:solidFill>
                  <a:srgbClr val="660066"/>
                </a:solidFill>
                <a:latin typeface="Calibri" panose="020F0502020204030204" pitchFamily="34" charset="0"/>
              </a:rPr>
              <a:t>0</a:t>
            </a:r>
            <a:endParaRPr lang="en-US" altLang="cs-CZ" sz="1800" b="1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sp>
        <p:nvSpPr>
          <p:cNvPr id="129077" name="TextBox 37">
            <a:extLst>
              <a:ext uri="{FF2B5EF4-FFF2-40B4-BE49-F238E27FC236}">
                <a16:creationId xmlns:a16="http://schemas.microsoft.com/office/drawing/2014/main" id="{A978BB38-7CB4-37D1-19B1-597FC2791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325" y="5499100"/>
            <a:ext cx="985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F9A100"/>
                </a:solidFill>
                <a:latin typeface="Calibri" panose="020F0502020204030204" pitchFamily="34" charset="0"/>
              </a:rPr>
              <a:t>2n = </a:t>
            </a:r>
            <a:r>
              <a:rPr lang="cs-CZ" altLang="cs-CZ" sz="1800" b="1">
                <a:solidFill>
                  <a:srgbClr val="F9A100"/>
                </a:solidFill>
                <a:latin typeface="Calibri" panose="020F0502020204030204" pitchFamily="34" charset="0"/>
              </a:rPr>
              <a:t>54</a:t>
            </a:r>
            <a:endParaRPr lang="en-US" altLang="cs-CZ" sz="1800" b="1">
              <a:solidFill>
                <a:srgbClr val="F9A1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>
            <a:extLst>
              <a:ext uri="{FF2B5EF4-FFF2-40B4-BE49-F238E27FC236}">
                <a16:creationId xmlns:a16="http://schemas.microsoft.com/office/drawing/2014/main" id="{AC0F46CC-6C53-84B8-D4E3-6EB8A3091E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325" y="69850"/>
            <a:ext cx="7886700" cy="1325563"/>
          </a:xfrm>
        </p:spPr>
        <p:txBody>
          <a:bodyPr/>
          <a:lstStyle/>
          <a:p>
            <a:r>
              <a:rPr lang="cs-CZ" altLang="cs-CZ" sz="3600">
                <a:latin typeface="Comic Sans MS" panose="030F0702030302020204" pitchFamily="66" charset="0"/>
              </a:rPr>
              <a:t>And what about mtDNA?</a:t>
            </a:r>
          </a:p>
        </p:txBody>
      </p:sp>
      <p:pic>
        <p:nvPicPr>
          <p:cNvPr id="130051" name="Zástupný symbol pro obsah 8">
            <a:extLst>
              <a:ext uri="{FF2B5EF4-FFF2-40B4-BE49-F238E27FC236}">
                <a16:creationId xmlns:a16="http://schemas.microsoft.com/office/drawing/2014/main" id="{E9E89CD4-803F-93C9-53E8-9C258E09FB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8" y="1847850"/>
            <a:ext cx="3522662" cy="4157663"/>
          </a:xfrm>
        </p:spPr>
      </p:pic>
      <p:sp>
        <p:nvSpPr>
          <p:cNvPr id="130052" name="TextovéPole 10">
            <a:extLst>
              <a:ext uri="{FF2B5EF4-FFF2-40B4-BE49-F238E27FC236}">
                <a16:creationId xmlns:a16="http://schemas.microsoft.com/office/drawing/2014/main" id="{12F8CC22-C1DF-FAFE-2C57-A04E388E8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1420813"/>
            <a:ext cx="1176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Calibri" panose="020F0502020204030204" pitchFamily="34" charset="0"/>
              </a:rPr>
              <a:t>ddRADseq</a:t>
            </a:r>
          </a:p>
        </p:txBody>
      </p:sp>
      <p:sp>
        <p:nvSpPr>
          <p:cNvPr id="130053" name="TextovéPole 11">
            <a:extLst>
              <a:ext uri="{FF2B5EF4-FFF2-40B4-BE49-F238E27FC236}">
                <a16:creationId xmlns:a16="http://schemas.microsoft.com/office/drawing/2014/main" id="{45E6449D-A16F-059C-BBCB-8D3C5AA7E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6064250"/>
            <a:ext cx="2335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15 623 informative loci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EE9812F-959C-4DFC-A46B-9A2B79B3B86E}"/>
              </a:ext>
            </a:extLst>
          </p:cNvPr>
          <p:cNvSpPr txBox="1"/>
          <p:nvPr/>
        </p:nvSpPr>
        <p:spPr>
          <a:xfrm>
            <a:off x="1533525" y="1890713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5074EC9-DED5-471B-845E-6E156245B657}"/>
              </a:ext>
            </a:extLst>
          </p:cNvPr>
          <p:cNvSpPr txBox="1"/>
          <p:nvPr/>
        </p:nvSpPr>
        <p:spPr>
          <a:xfrm>
            <a:off x="1543050" y="3665538"/>
            <a:ext cx="401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07FC6A4-F69D-481B-96DE-0D0DF7F2B33F}"/>
              </a:ext>
            </a:extLst>
          </p:cNvPr>
          <p:cNvSpPr txBox="1"/>
          <p:nvPr/>
        </p:nvSpPr>
        <p:spPr>
          <a:xfrm>
            <a:off x="1284288" y="4116388"/>
            <a:ext cx="4016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7DDB37C-D13A-4547-B913-D319971A704D}"/>
              </a:ext>
            </a:extLst>
          </p:cNvPr>
          <p:cNvSpPr txBox="1"/>
          <p:nvPr/>
        </p:nvSpPr>
        <p:spPr>
          <a:xfrm>
            <a:off x="1433513" y="4541838"/>
            <a:ext cx="4016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7D1826F-51CC-4978-898D-7DDC037C1060}"/>
              </a:ext>
            </a:extLst>
          </p:cNvPr>
          <p:cNvSpPr txBox="1"/>
          <p:nvPr/>
        </p:nvSpPr>
        <p:spPr>
          <a:xfrm>
            <a:off x="1509713" y="4976813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73DD220-4C9C-412D-805A-BEA3367C8180}"/>
              </a:ext>
            </a:extLst>
          </p:cNvPr>
          <p:cNvSpPr txBox="1"/>
          <p:nvPr/>
        </p:nvSpPr>
        <p:spPr>
          <a:xfrm>
            <a:off x="569913" y="3438525"/>
            <a:ext cx="401637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9536A11-8BFD-422E-9ECE-3CD6D08D0BA2}"/>
              </a:ext>
            </a:extLst>
          </p:cNvPr>
          <p:cNvSpPr txBox="1"/>
          <p:nvPr/>
        </p:nvSpPr>
        <p:spPr>
          <a:xfrm>
            <a:off x="301625" y="4219575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99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91D00B1-40B4-4EB2-98BD-163FC54B3F25}"/>
              </a:ext>
            </a:extLst>
          </p:cNvPr>
          <p:cNvSpPr txBox="1"/>
          <p:nvPr/>
        </p:nvSpPr>
        <p:spPr>
          <a:xfrm>
            <a:off x="169863" y="4824413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4C90ED0-1F22-47A1-B544-E466F9E995B3}"/>
              </a:ext>
            </a:extLst>
          </p:cNvPr>
          <p:cNvSpPr txBox="1"/>
          <p:nvPr/>
        </p:nvSpPr>
        <p:spPr>
          <a:xfrm>
            <a:off x="1400175" y="5411788"/>
            <a:ext cx="401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AD44A0A-E260-441B-ABEA-165BA8D683B5}"/>
              </a:ext>
            </a:extLst>
          </p:cNvPr>
          <p:cNvSpPr txBox="1"/>
          <p:nvPr/>
        </p:nvSpPr>
        <p:spPr>
          <a:xfrm>
            <a:off x="1108075" y="2239963"/>
            <a:ext cx="401638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D2258F1-8A0F-4DA1-A099-1F29B804B01B}"/>
              </a:ext>
            </a:extLst>
          </p:cNvPr>
          <p:cNvSpPr txBox="1"/>
          <p:nvPr/>
        </p:nvSpPr>
        <p:spPr>
          <a:xfrm>
            <a:off x="908050" y="4205288"/>
            <a:ext cx="401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F62033B-411A-4926-93BA-274A5901B737}"/>
              </a:ext>
            </a:extLst>
          </p:cNvPr>
          <p:cNvSpPr txBox="1"/>
          <p:nvPr/>
        </p:nvSpPr>
        <p:spPr>
          <a:xfrm>
            <a:off x="955675" y="3886200"/>
            <a:ext cx="401638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619555D-3C15-4F8C-8712-507961FE5BEC}"/>
              </a:ext>
            </a:extLst>
          </p:cNvPr>
          <p:cNvSpPr txBox="1"/>
          <p:nvPr/>
        </p:nvSpPr>
        <p:spPr>
          <a:xfrm>
            <a:off x="1443038" y="3227388"/>
            <a:ext cx="4016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34675D4-E275-4452-82F0-B3026EE42D0D}"/>
              </a:ext>
            </a:extLst>
          </p:cNvPr>
          <p:cNvSpPr txBox="1"/>
          <p:nvPr/>
        </p:nvSpPr>
        <p:spPr>
          <a:xfrm>
            <a:off x="1692275" y="2774950"/>
            <a:ext cx="401638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351C0D12-9B79-4F28-85F5-52032A9F84A9}"/>
              </a:ext>
            </a:extLst>
          </p:cNvPr>
          <p:cNvSpPr txBox="1"/>
          <p:nvPr/>
        </p:nvSpPr>
        <p:spPr>
          <a:xfrm>
            <a:off x="1433513" y="2579688"/>
            <a:ext cx="401637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88064F3-03C1-4C64-93CB-1283CB75368A}"/>
              </a:ext>
            </a:extLst>
          </p:cNvPr>
          <p:cNvSpPr txBox="1"/>
          <p:nvPr/>
        </p:nvSpPr>
        <p:spPr>
          <a:xfrm>
            <a:off x="1768475" y="2339975"/>
            <a:ext cx="4000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30070" name="TextBox 30">
            <a:extLst>
              <a:ext uri="{FF2B5EF4-FFF2-40B4-BE49-F238E27FC236}">
                <a16:creationId xmlns:a16="http://schemas.microsoft.com/office/drawing/2014/main" id="{F384F325-9898-5326-FF74-FEEE751D4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263" y="4637088"/>
            <a:ext cx="1214437" cy="293687"/>
          </a:xfrm>
          <a:prstGeom prst="rect">
            <a:avLst/>
          </a:prstGeom>
          <a:noFill/>
          <a:ln w="38100">
            <a:solidFill>
              <a:srgbClr val="0092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brevicaudus</a:t>
            </a:r>
          </a:p>
        </p:txBody>
      </p:sp>
      <p:sp>
        <p:nvSpPr>
          <p:cNvPr id="130071" name="TextBox 31">
            <a:extLst>
              <a:ext uri="{FF2B5EF4-FFF2-40B4-BE49-F238E27FC236}">
                <a16:creationId xmlns:a16="http://schemas.microsoft.com/office/drawing/2014/main" id="{21DB6AE1-B14F-D758-5912-34D1676D3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3735388"/>
            <a:ext cx="1214438" cy="292100"/>
          </a:xfrm>
          <a:prstGeom prst="rect">
            <a:avLst/>
          </a:prstGeom>
          <a:noFill/>
          <a:ln w="38100">
            <a:solidFill>
              <a:srgbClr val="0092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flavopunctatus</a:t>
            </a:r>
          </a:p>
        </p:txBody>
      </p:sp>
      <p:sp>
        <p:nvSpPr>
          <p:cNvPr id="130072" name="TextBox 32">
            <a:extLst>
              <a:ext uri="{FF2B5EF4-FFF2-40B4-BE49-F238E27FC236}">
                <a16:creationId xmlns:a16="http://schemas.microsoft.com/office/drawing/2014/main" id="{2DFD3F12-351B-9067-6510-B65919A07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738" y="4186238"/>
            <a:ext cx="1212850" cy="292100"/>
          </a:xfrm>
          <a:prstGeom prst="rect">
            <a:avLst/>
          </a:prstGeom>
          <a:noFill/>
          <a:ln w="38100">
            <a:solidFill>
              <a:srgbClr val="0092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brunneus</a:t>
            </a:r>
          </a:p>
        </p:txBody>
      </p:sp>
      <p:sp>
        <p:nvSpPr>
          <p:cNvPr id="130073" name="TextBox 28">
            <a:extLst>
              <a:ext uri="{FF2B5EF4-FFF2-40B4-BE49-F238E27FC236}">
                <a16:creationId xmlns:a16="http://schemas.microsoft.com/office/drawing/2014/main" id="{88FA1F92-6D3F-AFCB-ADF4-3FD34D341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788" y="5089525"/>
            <a:ext cx="1214437" cy="292100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melanonyx</a:t>
            </a:r>
          </a:p>
        </p:txBody>
      </p:sp>
      <p:sp>
        <p:nvSpPr>
          <p:cNvPr id="130074" name="TextBox 29">
            <a:extLst>
              <a:ext uri="{FF2B5EF4-FFF2-40B4-BE49-F238E27FC236}">
                <a16:creationId xmlns:a16="http://schemas.microsoft.com/office/drawing/2014/main" id="{0CDBC7C0-99F7-4772-BD89-12F667775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263" y="5540375"/>
            <a:ext cx="1214437" cy="292100"/>
          </a:xfrm>
          <a:prstGeom prst="rect">
            <a:avLst/>
          </a:prstGeom>
          <a:noFill/>
          <a:ln w="38100">
            <a:solidFill>
              <a:srgbClr val="F9A1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chrysopus</a:t>
            </a:r>
          </a:p>
        </p:txBody>
      </p:sp>
      <p:sp>
        <p:nvSpPr>
          <p:cNvPr id="130075" name="TextBox 33">
            <a:extLst>
              <a:ext uri="{FF2B5EF4-FFF2-40B4-BE49-F238E27FC236}">
                <a16:creationId xmlns:a16="http://schemas.microsoft.com/office/drawing/2014/main" id="{8F0612D9-34C4-89E5-36FB-F0BA14D18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925" y="1928813"/>
            <a:ext cx="1214438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menangeshae</a:t>
            </a:r>
          </a:p>
        </p:txBody>
      </p:sp>
      <p:sp>
        <p:nvSpPr>
          <p:cNvPr id="130076" name="TextBox 34">
            <a:extLst>
              <a:ext uri="{FF2B5EF4-FFF2-40B4-BE49-F238E27FC236}">
                <a16:creationId xmlns:a16="http://schemas.microsoft.com/office/drawing/2014/main" id="{DC0D8781-D3E3-852E-57D4-A7C885469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2832100"/>
            <a:ext cx="1214438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pseudosikapusi</a:t>
            </a:r>
          </a:p>
        </p:txBody>
      </p:sp>
      <p:sp>
        <p:nvSpPr>
          <p:cNvPr id="130077" name="TextBox 35">
            <a:extLst>
              <a:ext uri="{FF2B5EF4-FFF2-40B4-BE49-F238E27FC236}">
                <a16:creationId xmlns:a16="http://schemas.microsoft.com/office/drawing/2014/main" id="{4A3C893A-4E6C-D0C1-605C-7A5A99CD3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513" y="2379663"/>
            <a:ext cx="1212850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chercherensis</a:t>
            </a:r>
          </a:p>
        </p:txBody>
      </p:sp>
      <p:sp>
        <p:nvSpPr>
          <p:cNvPr id="130078" name="TextBox 35">
            <a:extLst>
              <a:ext uri="{FF2B5EF4-FFF2-40B4-BE49-F238E27FC236}">
                <a16:creationId xmlns:a16="http://schemas.microsoft.com/office/drawing/2014/main" id="{17558FDA-FC1A-CFFD-3AD8-2343B3240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388" y="3282950"/>
            <a:ext cx="1212850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simensis</a:t>
            </a:r>
            <a:endParaRPr lang="en-US" altLang="cs-CZ" sz="1300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08B7A3-C9D7-F314-6E61-EC31C076B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1747838"/>
            <a:ext cx="36607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ovéPole 57">
            <a:extLst>
              <a:ext uri="{FF2B5EF4-FFF2-40B4-BE49-F238E27FC236}">
                <a16:creationId xmlns:a16="http://schemas.microsoft.com/office/drawing/2014/main" id="{6EA33F80-1EEE-4B21-B56F-AD0A004C50F6}"/>
              </a:ext>
            </a:extLst>
          </p:cNvPr>
          <p:cNvSpPr txBox="1"/>
          <p:nvPr/>
        </p:nvSpPr>
        <p:spPr>
          <a:xfrm>
            <a:off x="7261225" y="1724025"/>
            <a:ext cx="40005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56B9816D-0DE5-405C-B369-7C9078DD3818}"/>
              </a:ext>
            </a:extLst>
          </p:cNvPr>
          <p:cNvSpPr txBox="1"/>
          <p:nvPr/>
        </p:nvSpPr>
        <p:spPr>
          <a:xfrm>
            <a:off x="7158038" y="2084388"/>
            <a:ext cx="4016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B070B0BA-DFCB-4153-9271-54C7FE23406B}"/>
              </a:ext>
            </a:extLst>
          </p:cNvPr>
          <p:cNvSpPr txBox="1"/>
          <p:nvPr/>
        </p:nvSpPr>
        <p:spPr>
          <a:xfrm>
            <a:off x="7261225" y="2447925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96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71A16BA5-2788-4899-90B5-6ADB793E43B7}"/>
              </a:ext>
            </a:extLst>
          </p:cNvPr>
          <p:cNvSpPr txBox="1"/>
          <p:nvPr/>
        </p:nvSpPr>
        <p:spPr>
          <a:xfrm>
            <a:off x="7212013" y="2774950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93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7498CC2B-390B-477E-9519-73DD8AC5C8FA}"/>
              </a:ext>
            </a:extLst>
          </p:cNvPr>
          <p:cNvSpPr txBox="1"/>
          <p:nvPr/>
        </p:nvSpPr>
        <p:spPr>
          <a:xfrm>
            <a:off x="7204075" y="3159125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96</a:t>
            </a:r>
          </a:p>
        </p:txBody>
      </p: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99BDE97E-D13F-46E9-B753-9CA9C82A276D}"/>
              </a:ext>
            </a:extLst>
          </p:cNvPr>
          <p:cNvSpPr txBox="1"/>
          <p:nvPr/>
        </p:nvSpPr>
        <p:spPr>
          <a:xfrm>
            <a:off x="6797675" y="2630488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97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A6BC06E9-DDE8-46F6-8308-B09169AB48A8}"/>
              </a:ext>
            </a:extLst>
          </p:cNvPr>
          <p:cNvSpPr txBox="1"/>
          <p:nvPr/>
        </p:nvSpPr>
        <p:spPr>
          <a:xfrm>
            <a:off x="6735763" y="2141538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96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442D7B45-AC80-4A7B-9832-6269B3050B5B}"/>
              </a:ext>
            </a:extLst>
          </p:cNvPr>
          <p:cNvSpPr txBox="1"/>
          <p:nvPr/>
        </p:nvSpPr>
        <p:spPr>
          <a:xfrm>
            <a:off x="6988175" y="3565525"/>
            <a:ext cx="4000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FFC81905-B503-4600-A206-30921363A8C5}"/>
              </a:ext>
            </a:extLst>
          </p:cNvPr>
          <p:cNvSpPr txBox="1"/>
          <p:nvPr/>
        </p:nvSpPr>
        <p:spPr>
          <a:xfrm>
            <a:off x="6534150" y="2855913"/>
            <a:ext cx="3238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82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DA7AA5FF-65F2-4B39-ACF1-F8592FCAC3A0}"/>
              </a:ext>
            </a:extLst>
          </p:cNvPr>
          <p:cNvSpPr txBox="1"/>
          <p:nvPr/>
        </p:nvSpPr>
        <p:spPr>
          <a:xfrm>
            <a:off x="6437313" y="3379788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89</a:t>
            </a:r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4A68FBAE-BBB0-4169-BC45-E55CF6F9286F}"/>
              </a:ext>
            </a:extLst>
          </p:cNvPr>
          <p:cNvSpPr txBox="1"/>
          <p:nvPr/>
        </p:nvSpPr>
        <p:spPr>
          <a:xfrm>
            <a:off x="6224588" y="4224338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88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E32227D0-6A92-47D8-AC93-D8E6A7C06C56}"/>
              </a:ext>
            </a:extLst>
          </p:cNvPr>
          <p:cNvSpPr txBox="1"/>
          <p:nvPr/>
        </p:nvSpPr>
        <p:spPr>
          <a:xfrm>
            <a:off x="6837363" y="3937000"/>
            <a:ext cx="401637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BF666824-D826-49D0-9ABC-CDEE29B64634}"/>
              </a:ext>
            </a:extLst>
          </p:cNvPr>
          <p:cNvSpPr txBox="1"/>
          <p:nvPr/>
        </p:nvSpPr>
        <p:spPr>
          <a:xfrm>
            <a:off x="7227888" y="4298950"/>
            <a:ext cx="4000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46B46569-2447-4097-A463-F826F0A839E9}"/>
              </a:ext>
            </a:extLst>
          </p:cNvPr>
          <p:cNvSpPr txBox="1"/>
          <p:nvPr/>
        </p:nvSpPr>
        <p:spPr>
          <a:xfrm>
            <a:off x="6869113" y="4652963"/>
            <a:ext cx="401637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3" name="TextovéPole 72">
            <a:extLst>
              <a:ext uri="{FF2B5EF4-FFF2-40B4-BE49-F238E27FC236}">
                <a16:creationId xmlns:a16="http://schemas.microsoft.com/office/drawing/2014/main" id="{8DAEAEE4-9633-48AB-A41C-84BF9C8F5A71}"/>
              </a:ext>
            </a:extLst>
          </p:cNvPr>
          <p:cNvSpPr txBox="1"/>
          <p:nvPr/>
        </p:nvSpPr>
        <p:spPr>
          <a:xfrm>
            <a:off x="6397625" y="5011738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67775502-F41C-4B61-B633-25288F59DE88}"/>
              </a:ext>
            </a:extLst>
          </p:cNvPr>
          <p:cNvSpPr txBox="1"/>
          <p:nvPr/>
        </p:nvSpPr>
        <p:spPr>
          <a:xfrm>
            <a:off x="5870575" y="4614863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0C34A38D-AE3D-4855-80A7-A3ABEE80D97B}"/>
              </a:ext>
            </a:extLst>
          </p:cNvPr>
          <p:cNvSpPr txBox="1"/>
          <p:nvPr/>
        </p:nvSpPr>
        <p:spPr>
          <a:xfrm>
            <a:off x="5143500" y="5011738"/>
            <a:ext cx="401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41C149B0-8E32-4652-AB1E-31BF9DE65D5F}"/>
              </a:ext>
            </a:extLst>
          </p:cNvPr>
          <p:cNvSpPr txBox="1"/>
          <p:nvPr/>
        </p:nvSpPr>
        <p:spPr>
          <a:xfrm>
            <a:off x="5700713" y="5378450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97</a:t>
            </a:r>
          </a:p>
        </p:txBody>
      </p:sp>
      <p:sp>
        <p:nvSpPr>
          <p:cNvPr id="77" name="TextovéPole 76">
            <a:extLst>
              <a:ext uri="{FF2B5EF4-FFF2-40B4-BE49-F238E27FC236}">
                <a16:creationId xmlns:a16="http://schemas.microsoft.com/office/drawing/2014/main" id="{AE35E848-B7D0-CA3E-DDA6-0B1E79913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1487488"/>
            <a:ext cx="887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Calibri" panose="020F0502020204030204" pitchFamily="34" charset="0"/>
              </a:rPr>
              <a:t>mtDNA</a:t>
            </a:r>
          </a:p>
        </p:txBody>
      </p: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A2D8B947-8E18-ACB2-D02D-1F23DA114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675" y="5995988"/>
            <a:ext cx="243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cytochrome </a:t>
            </a:r>
            <a:r>
              <a:rPr lang="cs-CZ" altLang="cs-CZ" sz="1800" i="1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 (1140 bp)</a:t>
            </a:r>
          </a:p>
        </p:txBody>
      </p:sp>
      <p:sp>
        <p:nvSpPr>
          <p:cNvPr id="130100" name="TextBox 37">
            <a:extLst>
              <a:ext uri="{FF2B5EF4-FFF2-40B4-BE49-F238E27FC236}">
                <a16:creationId xmlns:a16="http://schemas.microsoft.com/office/drawing/2014/main" id="{07360BCC-B2FC-2B5C-9D65-4109B89A2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613" y="3973513"/>
            <a:ext cx="984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0092FC"/>
                </a:solidFill>
                <a:latin typeface="Calibri" panose="020F0502020204030204" pitchFamily="34" charset="0"/>
              </a:rPr>
              <a:t>2n = 68</a:t>
            </a:r>
          </a:p>
        </p:txBody>
      </p:sp>
      <p:sp>
        <p:nvSpPr>
          <p:cNvPr id="130101" name="TextBox 38">
            <a:extLst>
              <a:ext uri="{FF2B5EF4-FFF2-40B4-BE49-F238E27FC236}">
                <a16:creationId xmlns:a16="http://schemas.microsoft.com/office/drawing/2014/main" id="{02E9A4AA-BFCC-1DC7-82C4-382B970E2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850" y="2093913"/>
            <a:ext cx="985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008000"/>
                </a:solidFill>
                <a:latin typeface="Calibri" panose="020F0502020204030204" pitchFamily="34" charset="0"/>
              </a:rPr>
              <a:t>2n = 70</a:t>
            </a:r>
          </a:p>
        </p:txBody>
      </p:sp>
      <p:sp>
        <p:nvSpPr>
          <p:cNvPr id="130102" name="TextBox 37">
            <a:extLst>
              <a:ext uri="{FF2B5EF4-FFF2-40B4-BE49-F238E27FC236}">
                <a16:creationId xmlns:a16="http://schemas.microsoft.com/office/drawing/2014/main" id="{5CFC761F-23CA-54F9-0D5E-4F7574ACF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450" y="5135563"/>
            <a:ext cx="984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660066"/>
                </a:solidFill>
                <a:latin typeface="Calibri" panose="020F0502020204030204" pitchFamily="34" charset="0"/>
              </a:rPr>
              <a:t>2n = 6</a:t>
            </a:r>
            <a:r>
              <a:rPr lang="cs-CZ" altLang="cs-CZ" sz="1800" b="1">
                <a:solidFill>
                  <a:srgbClr val="660066"/>
                </a:solidFill>
                <a:latin typeface="Calibri" panose="020F0502020204030204" pitchFamily="34" charset="0"/>
              </a:rPr>
              <a:t>0</a:t>
            </a:r>
            <a:endParaRPr lang="en-US" altLang="cs-CZ" sz="1800" b="1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sp>
        <p:nvSpPr>
          <p:cNvPr id="130103" name="TextBox 37">
            <a:extLst>
              <a:ext uri="{FF2B5EF4-FFF2-40B4-BE49-F238E27FC236}">
                <a16:creationId xmlns:a16="http://schemas.microsoft.com/office/drawing/2014/main" id="{22549AA1-F660-2C43-D4A3-43AAB1E99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450" y="5499100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F9A100"/>
                </a:solidFill>
                <a:latin typeface="Calibri" panose="020F0502020204030204" pitchFamily="34" charset="0"/>
              </a:rPr>
              <a:t>2n = </a:t>
            </a:r>
            <a:r>
              <a:rPr lang="cs-CZ" altLang="cs-CZ" sz="1800" b="1">
                <a:solidFill>
                  <a:srgbClr val="F9A100"/>
                </a:solidFill>
                <a:latin typeface="Calibri" panose="020F0502020204030204" pitchFamily="34" charset="0"/>
              </a:rPr>
              <a:t>54</a:t>
            </a:r>
            <a:endParaRPr lang="en-US" altLang="cs-CZ" sz="1800" b="1">
              <a:solidFill>
                <a:srgbClr val="F9A1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63088F9-A2E4-43E7-B720-9E5CBC4B41BB}"/>
              </a:ext>
            </a:extLst>
          </p:cNvPr>
          <p:cNvSpPr/>
          <p:nvPr/>
        </p:nvSpPr>
        <p:spPr>
          <a:xfrm>
            <a:off x="7889875" y="1782763"/>
            <a:ext cx="687388" cy="28733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Obdélník 83">
            <a:extLst>
              <a:ext uri="{FF2B5EF4-FFF2-40B4-BE49-F238E27FC236}">
                <a16:creationId xmlns:a16="http://schemas.microsoft.com/office/drawing/2014/main" id="{D3ADF2D1-B513-4A85-8E06-D6C8EBBB46A7}"/>
              </a:ext>
            </a:extLst>
          </p:cNvPr>
          <p:cNvSpPr/>
          <p:nvPr/>
        </p:nvSpPr>
        <p:spPr>
          <a:xfrm>
            <a:off x="7889875" y="2124075"/>
            <a:ext cx="687388" cy="288925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Obdélník 84">
            <a:extLst>
              <a:ext uri="{FF2B5EF4-FFF2-40B4-BE49-F238E27FC236}">
                <a16:creationId xmlns:a16="http://schemas.microsoft.com/office/drawing/2014/main" id="{86CF7D0D-87E8-4EAE-9989-7A282B049598}"/>
              </a:ext>
            </a:extLst>
          </p:cNvPr>
          <p:cNvSpPr/>
          <p:nvPr/>
        </p:nvSpPr>
        <p:spPr>
          <a:xfrm>
            <a:off x="7661275" y="2890838"/>
            <a:ext cx="996950" cy="288925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Obdélník 85">
            <a:extLst>
              <a:ext uri="{FF2B5EF4-FFF2-40B4-BE49-F238E27FC236}">
                <a16:creationId xmlns:a16="http://schemas.microsoft.com/office/drawing/2014/main" id="{A897155C-8DA7-4C29-8CE6-6B620CD9FD65}"/>
              </a:ext>
            </a:extLst>
          </p:cNvPr>
          <p:cNvSpPr/>
          <p:nvPr/>
        </p:nvSpPr>
        <p:spPr>
          <a:xfrm>
            <a:off x="7729538" y="3244850"/>
            <a:ext cx="687387" cy="288925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Obdélník 86">
            <a:extLst>
              <a:ext uri="{FF2B5EF4-FFF2-40B4-BE49-F238E27FC236}">
                <a16:creationId xmlns:a16="http://schemas.microsoft.com/office/drawing/2014/main" id="{2B3B46B9-8B82-4992-A748-54367F5BD02C}"/>
              </a:ext>
            </a:extLst>
          </p:cNvPr>
          <p:cNvSpPr/>
          <p:nvPr/>
        </p:nvSpPr>
        <p:spPr>
          <a:xfrm>
            <a:off x="7421563" y="5086350"/>
            <a:ext cx="687387" cy="28733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Obdélník 88">
            <a:extLst>
              <a:ext uri="{FF2B5EF4-FFF2-40B4-BE49-F238E27FC236}">
                <a16:creationId xmlns:a16="http://schemas.microsoft.com/office/drawing/2014/main" id="{3A75ED87-6B9B-493C-AEF3-EDE4C98BD118}"/>
              </a:ext>
            </a:extLst>
          </p:cNvPr>
          <p:cNvSpPr/>
          <p:nvPr/>
        </p:nvSpPr>
        <p:spPr>
          <a:xfrm>
            <a:off x="7591425" y="3605213"/>
            <a:ext cx="625475" cy="288925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Obdélník 89">
            <a:extLst>
              <a:ext uri="{FF2B5EF4-FFF2-40B4-BE49-F238E27FC236}">
                <a16:creationId xmlns:a16="http://schemas.microsoft.com/office/drawing/2014/main" id="{56BE6E4B-B4B9-48E9-90E8-F0C0CA907468}"/>
              </a:ext>
            </a:extLst>
          </p:cNvPr>
          <p:cNvSpPr/>
          <p:nvPr/>
        </p:nvSpPr>
        <p:spPr>
          <a:xfrm>
            <a:off x="7648575" y="3971925"/>
            <a:ext cx="1133475" cy="288925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Obdélník 90">
            <a:extLst>
              <a:ext uri="{FF2B5EF4-FFF2-40B4-BE49-F238E27FC236}">
                <a16:creationId xmlns:a16="http://schemas.microsoft.com/office/drawing/2014/main" id="{1C077AF1-4BED-4B6D-B202-951C404D020D}"/>
              </a:ext>
            </a:extLst>
          </p:cNvPr>
          <p:cNvSpPr/>
          <p:nvPr/>
        </p:nvSpPr>
        <p:spPr>
          <a:xfrm>
            <a:off x="7994650" y="4349750"/>
            <a:ext cx="625475" cy="288925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Obdélník 91">
            <a:extLst>
              <a:ext uri="{FF2B5EF4-FFF2-40B4-BE49-F238E27FC236}">
                <a16:creationId xmlns:a16="http://schemas.microsoft.com/office/drawing/2014/main" id="{7DA15CF6-FC39-4F8E-BCAC-569C6A90AE6A}"/>
              </a:ext>
            </a:extLst>
          </p:cNvPr>
          <p:cNvSpPr/>
          <p:nvPr/>
        </p:nvSpPr>
        <p:spPr>
          <a:xfrm>
            <a:off x="7994650" y="2514600"/>
            <a:ext cx="623888" cy="288925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Obdélník 92">
            <a:extLst>
              <a:ext uri="{FF2B5EF4-FFF2-40B4-BE49-F238E27FC236}">
                <a16:creationId xmlns:a16="http://schemas.microsoft.com/office/drawing/2014/main" id="{A2A613C4-BE46-448A-9E31-0C4FF6A56F9D}"/>
              </a:ext>
            </a:extLst>
          </p:cNvPr>
          <p:cNvSpPr/>
          <p:nvPr/>
        </p:nvSpPr>
        <p:spPr>
          <a:xfrm>
            <a:off x="7462838" y="4702175"/>
            <a:ext cx="625475" cy="288925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Obdélník 93">
            <a:extLst>
              <a:ext uri="{FF2B5EF4-FFF2-40B4-BE49-F238E27FC236}">
                <a16:creationId xmlns:a16="http://schemas.microsoft.com/office/drawing/2014/main" id="{007A19D2-F08E-4BE6-9A34-1AFE7B10308E}"/>
              </a:ext>
            </a:extLst>
          </p:cNvPr>
          <p:cNvSpPr/>
          <p:nvPr/>
        </p:nvSpPr>
        <p:spPr>
          <a:xfrm>
            <a:off x="6796088" y="5441950"/>
            <a:ext cx="625475" cy="287338"/>
          </a:xfrm>
          <a:prstGeom prst="rect">
            <a:avLst/>
          </a:prstGeom>
          <a:noFill/>
          <a:ln w="38100">
            <a:solidFill>
              <a:srgbClr val="F9A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5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Zástupný symbol pro obsah 8">
            <a:extLst>
              <a:ext uri="{FF2B5EF4-FFF2-40B4-BE49-F238E27FC236}">
                <a16:creationId xmlns:a16="http://schemas.microsoft.com/office/drawing/2014/main" id="{9483A8FA-C9E5-5044-E56F-3723C573846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8" y="1847850"/>
            <a:ext cx="3522662" cy="4157663"/>
          </a:xfrm>
        </p:spPr>
      </p:pic>
      <p:sp>
        <p:nvSpPr>
          <p:cNvPr id="131075" name="TextovéPole 10">
            <a:extLst>
              <a:ext uri="{FF2B5EF4-FFF2-40B4-BE49-F238E27FC236}">
                <a16:creationId xmlns:a16="http://schemas.microsoft.com/office/drawing/2014/main" id="{2163245A-0050-6977-BFAA-2C176A2FB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1420813"/>
            <a:ext cx="1176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Calibri" panose="020F0502020204030204" pitchFamily="34" charset="0"/>
              </a:rPr>
              <a:t>ddRADseq</a:t>
            </a:r>
          </a:p>
        </p:txBody>
      </p:sp>
      <p:sp>
        <p:nvSpPr>
          <p:cNvPr id="131076" name="TextovéPole 11">
            <a:extLst>
              <a:ext uri="{FF2B5EF4-FFF2-40B4-BE49-F238E27FC236}">
                <a16:creationId xmlns:a16="http://schemas.microsoft.com/office/drawing/2014/main" id="{F8A56DA9-CEED-718C-D517-EDAD6D155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6064250"/>
            <a:ext cx="2335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15 623 informative loci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A510EA1-AEA7-4AC3-A0C9-E77AEE7D6F8E}"/>
              </a:ext>
            </a:extLst>
          </p:cNvPr>
          <p:cNvSpPr txBox="1"/>
          <p:nvPr/>
        </p:nvSpPr>
        <p:spPr>
          <a:xfrm>
            <a:off x="1533525" y="1890713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432A738-3FD1-4101-9D11-0E371B73B475}"/>
              </a:ext>
            </a:extLst>
          </p:cNvPr>
          <p:cNvSpPr txBox="1"/>
          <p:nvPr/>
        </p:nvSpPr>
        <p:spPr>
          <a:xfrm>
            <a:off x="1543050" y="3665538"/>
            <a:ext cx="401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7D71A41-3392-4E42-B97E-EE52E7269A9B}"/>
              </a:ext>
            </a:extLst>
          </p:cNvPr>
          <p:cNvSpPr txBox="1"/>
          <p:nvPr/>
        </p:nvSpPr>
        <p:spPr>
          <a:xfrm>
            <a:off x="1284288" y="4116388"/>
            <a:ext cx="4016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1E684A0-1863-44E7-86AF-C9F8237AF06A}"/>
              </a:ext>
            </a:extLst>
          </p:cNvPr>
          <p:cNvSpPr txBox="1"/>
          <p:nvPr/>
        </p:nvSpPr>
        <p:spPr>
          <a:xfrm>
            <a:off x="1433513" y="4541838"/>
            <a:ext cx="4016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B55BF79-D7F9-447C-A93A-A41335A4CEA4}"/>
              </a:ext>
            </a:extLst>
          </p:cNvPr>
          <p:cNvSpPr txBox="1"/>
          <p:nvPr/>
        </p:nvSpPr>
        <p:spPr>
          <a:xfrm>
            <a:off x="1509713" y="4976813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40A4A44-ABAD-4198-BAC2-D88659AE40A3}"/>
              </a:ext>
            </a:extLst>
          </p:cNvPr>
          <p:cNvSpPr txBox="1"/>
          <p:nvPr/>
        </p:nvSpPr>
        <p:spPr>
          <a:xfrm>
            <a:off x="569913" y="3438525"/>
            <a:ext cx="401637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6432796-6B5D-4A7C-B334-2DE0AC2E8FAE}"/>
              </a:ext>
            </a:extLst>
          </p:cNvPr>
          <p:cNvSpPr txBox="1"/>
          <p:nvPr/>
        </p:nvSpPr>
        <p:spPr>
          <a:xfrm>
            <a:off x="301625" y="4219575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99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01B2721-AF6D-4049-8E41-D26A88729599}"/>
              </a:ext>
            </a:extLst>
          </p:cNvPr>
          <p:cNvSpPr txBox="1"/>
          <p:nvPr/>
        </p:nvSpPr>
        <p:spPr>
          <a:xfrm>
            <a:off x="169863" y="4824413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C03DCB0-06AD-4124-B395-DEF63694F60C}"/>
              </a:ext>
            </a:extLst>
          </p:cNvPr>
          <p:cNvSpPr txBox="1"/>
          <p:nvPr/>
        </p:nvSpPr>
        <p:spPr>
          <a:xfrm>
            <a:off x="1400175" y="5411788"/>
            <a:ext cx="401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9BD44B3-CF44-4EB2-9EF2-52DB3592B525}"/>
              </a:ext>
            </a:extLst>
          </p:cNvPr>
          <p:cNvSpPr txBox="1"/>
          <p:nvPr/>
        </p:nvSpPr>
        <p:spPr>
          <a:xfrm>
            <a:off x="1108075" y="2239963"/>
            <a:ext cx="401638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DA909B1-E29C-4B3F-8065-FB8AC796C806}"/>
              </a:ext>
            </a:extLst>
          </p:cNvPr>
          <p:cNvSpPr txBox="1"/>
          <p:nvPr/>
        </p:nvSpPr>
        <p:spPr>
          <a:xfrm>
            <a:off x="908050" y="4205288"/>
            <a:ext cx="401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FDDBF1C0-18DA-46DD-8D1A-5D8498A53528}"/>
              </a:ext>
            </a:extLst>
          </p:cNvPr>
          <p:cNvSpPr txBox="1"/>
          <p:nvPr/>
        </p:nvSpPr>
        <p:spPr>
          <a:xfrm>
            <a:off x="955675" y="3886200"/>
            <a:ext cx="401638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1B3CF72-B4C9-4F1C-AE0E-3FAAD47B95C4}"/>
              </a:ext>
            </a:extLst>
          </p:cNvPr>
          <p:cNvSpPr txBox="1"/>
          <p:nvPr/>
        </p:nvSpPr>
        <p:spPr>
          <a:xfrm>
            <a:off x="1443038" y="3227388"/>
            <a:ext cx="4016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CFC8660-4BD2-495D-8F41-43391490CA2B}"/>
              </a:ext>
            </a:extLst>
          </p:cNvPr>
          <p:cNvSpPr txBox="1"/>
          <p:nvPr/>
        </p:nvSpPr>
        <p:spPr>
          <a:xfrm>
            <a:off x="1692275" y="2774950"/>
            <a:ext cx="401638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BCF0DDB-906B-4848-B240-F9DD038729A1}"/>
              </a:ext>
            </a:extLst>
          </p:cNvPr>
          <p:cNvSpPr txBox="1"/>
          <p:nvPr/>
        </p:nvSpPr>
        <p:spPr>
          <a:xfrm>
            <a:off x="1433513" y="2579688"/>
            <a:ext cx="401637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296C963-6D66-4E69-AD19-B3212B9D1E52}"/>
              </a:ext>
            </a:extLst>
          </p:cNvPr>
          <p:cNvSpPr txBox="1"/>
          <p:nvPr/>
        </p:nvSpPr>
        <p:spPr>
          <a:xfrm>
            <a:off x="1768475" y="2339975"/>
            <a:ext cx="4000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131093" name="TextBox 30">
            <a:extLst>
              <a:ext uri="{FF2B5EF4-FFF2-40B4-BE49-F238E27FC236}">
                <a16:creationId xmlns:a16="http://schemas.microsoft.com/office/drawing/2014/main" id="{D3F5296A-C1B0-1A20-FE21-292028C01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263" y="4637088"/>
            <a:ext cx="1214437" cy="293687"/>
          </a:xfrm>
          <a:prstGeom prst="rect">
            <a:avLst/>
          </a:prstGeom>
          <a:noFill/>
          <a:ln w="38100">
            <a:solidFill>
              <a:srgbClr val="0092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brevicaudus</a:t>
            </a:r>
          </a:p>
        </p:txBody>
      </p:sp>
      <p:sp>
        <p:nvSpPr>
          <p:cNvPr id="131094" name="TextBox 31">
            <a:extLst>
              <a:ext uri="{FF2B5EF4-FFF2-40B4-BE49-F238E27FC236}">
                <a16:creationId xmlns:a16="http://schemas.microsoft.com/office/drawing/2014/main" id="{0FDBC669-69B7-4CBF-02E2-D2984F34E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3735388"/>
            <a:ext cx="1214438" cy="292100"/>
          </a:xfrm>
          <a:prstGeom prst="rect">
            <a:avLst/>
          </a:prstGeom>
          <a:noFill/>
          <a:ln w="38100">
            <a:solidFill>
              <a:srgbClr val="0092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flavopunctatus</a:t>
            </a:r>
          </a:p>
        </p:txBody>
      </p:sp>
      <p:sp>
        <p:nvSpPr>
          <p:cNvPr id="131095" name="TextBox 32">
            <a:extLst>
              <a:ext uri="{FF2B5EF4-FFF2-40B4-BE49-F238E27FC236}">
                <a16:creationId xmlns:a16="http://schemas.microsoft.com/office/drawing/2014/main" id="{D479395B-174B-5865-6E3B-5F76D5780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738" y="4186238"/>
            <a:ext cx="1212850" cy="292100"/>
          </a:xfrm>
          <a:prstGeom prst="rect">
            <a:avLst/>
          </a:prstGeom>
          <a:noFill/>
          <a:ln w="38100">
            <a:solidFill>
              <a:srgbClr val="0092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brunneus</a:t>
            </a:r>
          </a:p>
        </p:txBody>
      </p:sp>
      <p:sp>
        <p:nvSpPr>
          <p:cNvPr id="131096" name="TextBox 28">
            <a:extLst>
              <a:ext uri="{FF2B5EF4-FFF2-40B4-BE49-F238E27FC236}">
                <a16:creationId xmlns:a16="http://schemas.microsoft.com/office/drawing/2014/main" id="{458816FF-E6A2-5102-E853-025E87132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788" y="5089525"/>
            <a:ext cx="1214437" cy="292100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melanonyx</a:t>
            </a:r>
          </a:p>
        </p:txBody>
      </p:sp>
      <p:sp>
        <p:nvSpPr>
          <p:cNvPr id="131097" name="TextBox 29">
            <a:extLst>
              <a:ext uri="{FF2B5EF4-FFF2-40B4-BE49-F238E27FC236}">
                <a16:creationId xmlns:a16="http://schemas.microsoft.com/office/drawing/2014/main" id="{65EC56E9-6300-F7AD-2A1F-A3B214C35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263" y="5540375"/>
            <a:ext cx="1214437" cy="292100"/>
          </a:xfrm>
          <a:prstGeom prst="rect">
            <a:avLst/>
          </a:prstGeom>
          <a:noFill/>
          <a:ln w="38100">
            <a:solidFill>
              <a:srgbClr val="F9A1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chrysopus</a:t>
            </a:r>
          </a:p>
        </p:txBody>
      </p:sp>
      <p:sp>
        <p:nvSpPr>
          <p:cNvPr id="131098" name="TextBox 33">
            <a:extLst>
              <a:ext uri="{FF2B5EF4-FFF2-40B4-BE49-F238E27FC236}">
                <a16:creationId xmlns:a16="http://schemas.microsoft.com/office/drawing/2014/main" id="{E04963D4-1093-62D6-3A45-4DA4A6B7D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925" y="1928813"/>
            <a:ext cx="1214438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menangeshae</a:t>
            </a:r>
          </a:p>
        </p:txBody>
      </p:sp>
      <p:sp>
        <p:nvSpPr>
          <p:cNvPr id="131099" name="TextBox 34">
            <a:extLst>
              <a:ext uri="{FF2B5EF4-FFF2-40B4-BE49-F238E27FC236}">
                <a16:creationId xmlns:a16="http://schemas.microsoft.com/office/drawing/2014/main" id="{17681111-C339-896C-AAE4-5BA32729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2832100"/>
            <a:ext cx="1214438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pseudosikapusi</a:t>
            </a:r>
          </a:p>
        </p:txBody>
      </p:sp>
      <p:sp>
        <p:nvSpPr>
          <p:cNvPr id="131100" name="TextBox 35">
            <a:extLst>
              <a:ext uri="{FF2B5EF4-FFF2-40B4-BE49-F238E27FC236}">
                <a16:creationId xmlns:a16="http://schemas.microsoft.com/office/drawing/2014/main" id="{EC573EF2-9D52-75AD-0441-EEE4CF3E7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513" y="2379663"/>
            <a:ext cx="1212850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chercherensis</a:t>
            </a:r>
          </a:p>
        </p:txBody>
      </p:sp>
      <p:sp>
        <p:nvSpPr>
          <p:cNvPr id="131101" name="TextBox 35">
            <a:extLst>
              <a:ext uri="{FF2B5EF4-FFF2-40B4-BE49-F238E27FC236}">
                <a16:creationId xmlns:a16="http://schemas.microsoft.com/office/drawing/2014/main" id="{FE5C5EC3-F6CC-5C0A-106B-C2E59AEB0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388" y="3282950"/>
            <a:ext cx="1212850" cy="2921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300" i="1">
                <a:solidFill>
                  <a:srgbClr val="000000"/>
                </a:solidFill>
                <a:latin typeface="Calibri" panose="020F0502020204030204" pitchFamily="34" charset="0"/>
              </a:rPr>
              <a:t>simensis</a:t>
            </a:r>
            <a:endParaRPr lang="en-US" altLang="cs-CZ" sz="1300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31102" name="Obrázek 3">
            <a:extLst>
              <a:ext uri="{FF2B5EF4-FFF2-40B4-BE49-F238E27FC236}">
                <a16:creationId xmlns:a16="http://schemas.microsoft.com/office/drawing/2014/main" id="{B586D488-1DF6-4D7D-1AA5-BFCBED0E8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1747838"/>
            <a:ext cx="36607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ovéPole 57">
            <a:extLst>
              <a:ext uri="{FF2B5EF4-FFF2-40B4-BE49-F238E27FC236}">
                <a16:creationId xmlns:a16="http://schemas.microsoft.com/office/drawing/2014/main" id="{E2C5A783-A2DD-4B24-A798-C7C18BA44AE3}"/>
              </a:ext>
            </a:extLst>
          </p:cNvPr>
          <p:cNvSpPr txBox="1"/>
          <p:nvPr/>
        </p:nvSpPr>
        <p:spPr>
          <a:xfrm>
            <a:off x="7261225" y="1724025"/>
            <a:ext cx="40005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5BBC2306-DDBC-48C0-9E74-3F032AA9CAB2}"/>
              </a:ext>
            </a:extLst>
          </p:cNvPr>
          <p:cNvSpPr txBox="1"/>
          <p:nvPr/>
        </p:nvSpPr>
        <p:spPr>
          <a:xfrm>
            <a:off x="7158038" y="2084388"/>
            <a:ext cx="4016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A0EAD9EC-B132-4B76-88DA-B57EEAFEAA8A}"/>
              </a:ext>
            </a:extLst>
          </p:cNvPr>
          <p:cNvSpPr txBox="1"/>
          <p:nvPr/>
        </p:nvSpPr>
        <p:spPr>
          <a:xfrm>
            <a:off x="7261225" y="2447925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96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6042AAAD-3F82-40CB-9166-097C5D652FF0}"/>
              </a:ext>
            </a:extLst>
          </p:cNvPr>
          <p:cNvSpPr txBox="1"/>
          <p:nvPr/>
        </p:nvSpPr>
        <p:spPr>
          <a:xfrm>
            <a:off x="7212013" y="2774950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93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8CB22491-0843-4CBA-A532-7166AAB5D272}"/>
              </a:ext>
            </a:extLst>
          </p:cNvPr>
          <p:cNvSpPr txBox="1"/>
          <p:nvPr/>
        </p:nvSpPr>
        <p:spPr>
          <a:xfrm>
            <a:off x="7204075" y="3159125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96</a:t>
            </a:r>
          </a:p>
        </p:txBody>
      </p: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486B9DEF-5234-485C-B227-4BEB0996989E}"/>
              </a:ext>
            </a:extLst>
          </p:cNvPr>
          <p:cNvSpPr txBox="1"/>
          <p:nvPr/>
        </p:nvSpPr>
        <p:spPr>
          <a:xfrm>
            <a:off x="6797675" y="2630488"/>
            <a:ext cx="322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97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0CF2FEE4-055D-4FAE-853F-C099781B998D}"/>
              </a:ext>
            </a:extLst>
          </p:cNvPr>
          <p:cNvSpPr txBox="1"/>
          <p:nvPr/>
        </p:nvSpPr>
        <p:spPr>
          <a:xfrm>
            <a:off x="6735763" y="2141538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96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5F1974F3-A9C6-4437-878C-CC4BA830D5CA}"/>
              </a:ext>
            </a:extLst>
          </p:cNvPr>
          <p:cNvSpPr txBox="1"/>
          <p:nvPr/>
        </p:nvSpPr>
        <p:spPr>
          <a:xfrm>
            <a:off x="6988175" y="3565525"/>
            <a:ext cx="4000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5C0B8792-C52A-4CEE-8E1E-B35486AFC119}"/>
              </a:ext>
            </a:extLst>
          </p:cNvPr>
          <p:cNvSpPr txBox="1"/>
          <p:nvPr/>
        </p:nvSpPr>
        <p:spPr>
          <a:xfrm>
            <a:off x="6534150" y="2855913"/>
            <a:ext cx="3238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82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711A3BD5-D7AA-4B96-BFF9-1966F6502690}"/>
              </a:ext>
            </a:extLst>
          </p:cNvPr>
          <p:cNvSpPr txBox="1"/>
          <p:nvPr/>
        </p:nvSpPr>
        <p:spPr>
          <a:xfrm>
            <a:off x="6437313" y="3379788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89</a:t>
            </a:r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EF8C5FA8-8F79-4F13-8C15-78307BCB7510}"/>
              </a:ext>
            </a:extLst>
          </p:cNvPr>
          <p:cNvSpPr txBox="1"/>
          <p:nvPr/>
        </p:nvSpPr>
        <p:spPr>
          <a:xfrm>
            <a:off x="6224588" y="4224338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88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3ACED9C9-83B1-439A-AD4C-4EAC97E98B81}"/>
              </a:ext>
            </a:extLst>
          </p:cNvPr>
          <p:cNvSpPr txBox="1"/>
          <p:nvPr/>
        </p:nvSpPr>
        <p:spPr>
          <a:xfrm>
            <a:off x="6837363" y="3937000"/>
            <a:ext cx="401637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7410F16B-B414-41D4-BCCC-1B1F3DCA349F}"/>
              </a:ext>
            </a:extLst>
          </p:cNvPr>
          <p:cNvSpPr txBox="1"/>
          <p:nvPr/>
        </p:nvSpPr>
        <p:spPr>
          <a:xfrm>
            <a:off x="7227888" y="4298950"/>
            <a:ext cx="4000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E5779959-D0D8-45C0-9DD9-B2B8EDFB89CA}"/>
              </a:ext>
            </a:extLst>
          </p:cNvPr>
          <p:cNvSpPr txBox="1"/>
          <p:nvPr/>
        </p:nvSpPr>
        <p:spPr>
          <a:xfrm>
            <a:off x="6869113" y="4652963"/>
            <a:ext cx="401637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3" name="TextovéPole 72">
            <a:extLst>
              <a:ext uri="{FF2B5EF4-FFF2-40B4-BE49-F238E27FC236}">
                <a16:creationId xmlns:a16="http://schemas.microsoft.com/office/drawing/2014/main" id="{8BC44401-C49C-48D0-B270-F40F16A96161}"/>
              </a:ext>
            </a:extLst>
          </p:cNvPr>
          <p:cNvSpPr txBox="1"/>
          <p:nvPr/>
        </p:nvSpPr>
        <p:spPr>
          <a:xfrm>
            <a:off x="6397625" y="5011738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39B38F55-7C7A-4A0A-80D4-65C84F839464}"/>
              </a:ext>
            </a:extLst>
          </p:cNvPr>
          <p:cNvSpPr txBox="1"/>
          <p:nvPr/>
        </p:nvSpPr>
        <p:spPr>
          <a:xfrm>
            <a:off x="5870575" y="4614863"/>
            <a:ext cx="4000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4DA02F7F-F5D1-4177-81AE-5377C59935C9}"/>
              </a:ext>
            </a:extLst>
          </p:cNvPr>
          <p:cNvSpPr txBox="1"/>
          <p:nvPr/>
        </p:nvSpPr>
        <p:spPr>
          <a:xfrm>
            <a:off x="5143500" y="5011738"/>
            <a:ext cx="401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ED8806AE-E210-4E3B-A7A5-E6E8633B6B97}"/>
              </a:ext>
            </a:extLst>
          </p:cNvPr>
          <p:cNvSpPr txBox="1"/>
          <p:nvPr/>
        </p:nvSpPr>
        <p:spPr>
          <a:xfrm>
            <a:off x="5700713" y="5378450"/>
            <a:ext cx="3222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97</a:t>
            </a:r>
          </a:p>
        </p:txBody>
      </p:sp>
      <p:sp>
        <p:nvSpPr>
          <p:cNvPr id="131121" name="TextovéPole 76">
            <a:extLst>
              <a:ext uri="{FF2B5EF4-FFF2-40B4-BE49-F238E27FC236}">
                <a16:creationId xmlns:a16="http://schemas.microsoft.com/office/drawing/2014/main" id="{96E8BDBD-B35B-E7EF-2A42-6F635F96B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1487488"/>
            <a:ext cx="887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Calibri" panose="020F0502020204030204" pitchFamily="34" charset="0"/>
              </a:rPr>
              <a:t>mtDNA</a:t>
            </a:r>
          </a:p>
        </p:txBody>
      </p:sp>
      <p:sp>
        <p:nvSpPr>
          <p:cNvPr id="131122" name="TextovéPole 77">
            <a:extLst>
              <a:ext uri="{FF2B5EF4-FFF2-40B4-BE49-F238E27FC236}">
                <a16:creationId xmlns:a16="http://schemas.microsoft.com/office/drawing/2014/main" id="{B4D8E697-9B09-1A40-CA8E-4343E876B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675" y="5995988"/>
            <a:ext cx="243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cytochrome </a:t>
            </a:r>
            <a:r>
              <a:rPr lang="cs-CZ" altLang="cs-CZ" sz="1800" i="1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cs-CZ" altLang="cs-CZ" sz="1800">
                <a:solidFill>
                  <a:srgbClr val="000000"/>
                </a:solidFill>
                <a:latin typeface="Calibri" panose="020F0502020204030204" pitchFamily="34" charset="0"/>
              </a:rPr>
              <a:t> (1140 bp)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198CDD2-62B1-475D-B5BB-DC521450643B}"/>
              </a:ext>
            </a:extLst>
          </p:cNvPr>
          <p:cNvSpPr/>
          <p:nvPr/>
        </p:nvSpPr>
        <p:spPr>
          <a:xfrm>
            <a:off x="7889875" y="1782763"/>
            <a:ext cx="687388" cy="28733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Obdélník 83">
            <a:extLst>
              <a:ext uri="{FF2B5EF4-FFF2-40B4-BE49-F238E27FC236}">
                <a16:creationId xmlns:a16="http://schemas.microsoft.com/office/drawing/2014/main" id="{BA5F22FB-734B-4A0A-BFED-818935FF5CD1}"/>
              </a:ext>
            </a:extLst>
          </p:cNvPr>
          <p:cNvSpPr/>
          <p:nvPr/>
        </p:nvSpPr>
        <p:spPr>
          <a:xfrm>
            <a:off x="7889875" y="2124075"/>
            <a:ext cx="687388" cy="288925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Obdélník 84">
            <a:extLst>
              <a:ext uri="{FF2B5EF4-FFF2-40B4-BE49-F238E27FC236}">
                <a16:creationId xmlns:a16="http://schemas.microsoft.com/office/drawing/2014/main" id="{43AFDD2F-4589-4746-9F70-71A6228F887F}"/>
              </a:ext>
            </a:extLst>
          </p:cNvPr>
          <p:cNvSpPr/>
          <p:nvPr/>
        </p:nvSpPr>
        <p:spPr>
          <a:xfrm>
            <a:off x="7661275" y="2890838"/>
            <a:ext cx="996950" cy="288925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Obdélník 85">
            <a:extLst>
              <a:ext uri="{FF2B5EF4-FFF2-40B4-BE49-F238E27FC236}">
                <a16:creationId xmlns:a16="http://schemas.microsoft.com/office/drawing/2014/main" id="{F211167E-53D3-4259-929F-0BBB6901F432}"/>
              </a:ext>
            </a:extLst>
          </p:cNvPr>
          <p:cNvSpPr/>
          <p:nvPr/>
        </p:nvSpPr>
        <p:spPr>
          <a:xfrm>
            <a:off x="7729538" y="3244850"/>
            <a:ext cx="687387" cy="288925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Obdélník 86">
            <a:extLst>
              <a:ext uri="{FF2B5EF4-FFF2-40B4-BE49-F238E27FC236}">
                <a16:creationId xmlns:a16="http://schemas.microsoft.com/office/drawing/2014/main" id="{02528D72-37AB-46C2-8759-925D2D89DB2F}"/>
              </a:ext>
            </a:extLst>
          </p:cNvPr>
          <p:cNvSpPr/>
          <p:nvPr/>
        </p:nvSpPr>
        <p:spPr>
          <a:xfrm>
            <a:off x="7421563" y="5086350"/>
            <a:ext cx="687387" cy="28733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Obdélník 88">
            <a:extLst>
              <a:ext uri="{FF2B5EF4-FFF2-40B4-BE49-F238E27FC236}">
                <a16:creationId xmlns:a16="http://schemas.microsoft.com/office/drawing/2014/main" id="{52301281-E159-4FD3-9D22-9AE5DFF3DD8B}"/>
              </a:ext>
            </a:extLst>
          </p:cNvPr>
          <p:cNvSpPr/>
          <p:nvPr/>
        </p:nvSpPr>
        <p:spPr>
          <a:xfrm>
            <a:off x="7591425" y="3605213"/>
            <a:ext cx="625475" cy="288925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Obdélník 89">
            <a:extLst>
              <a:ext uri="{FF2B5EF4-FFF2-40B4-BE49-F238E27FC236}">
                <a16:creationId xmlns:a16="http://schemas.microsoft.com/office/drawing/2014/main" id="{660D7E51-93D8-49C5-9ED8-5B000FF4C19E}"/>
              </a:ext>
            </a:extLst>
          </p:cNvPr>
          <p:cNvSpPr/>
          <p:nvPr/>
        </p:nvSpPr>
        <p:spPr>
          <a:xfrm>
            <a:off x="7648575" y="3971925"/>
            <a:ext cx="1133475" cy="288925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Obdélník 90">
            <a:extLst>
              <a:ext uri="{FF2B5EF4-FFF2-40B4-BE49-F238E27FC236}">
                <a16:creationId xmlns:a16="http://schemas.microsoft.com/office/drawing/2014/main" id="{85895882-57B2-47FE-AAFE-CC21B83FECFE}"/>
              </a:ext>
            </a:extLst>
          </p:cNvPr>
          <p:cNvSpPr/>
          <p:nvPr/>
        </p:nvSpPr>
        <p:spPr>
          <a:xfrm>
            <a:off x="7994650" y="4349750"/>
            <a:ext cx="625475" cy="288925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Obdélník 91">
            <a:extLst>
              <a:ext uri="{FF2B5EF4-FFF2-40B4-BE49-F238E27FC236}">
                <a16:creationId xmlns:a16="http://schemas.microsoft.com/office/drawing/2014/main" id="{B7A48AE1-4010-4353-9960-143C6EF502D6}"/>
              </a:ext>
            </a:extLst>
          </p:cNvPr>
          <p:cNvSpPr/>
          <p:nvPr/>
        </p:nvSpPr>
        <p:spPr>
          <a:xfrm>
            <a:off x="7994650" y="2514600"/>
            <a:ext cx="623888" cy="288925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Obdélník 92">
            <a:extLst>
              <a:ext uri="{FF2B5EF4-FFF2-40B4-BE49-F238E27FC236}">
                <a16:creationId xmlns:a16="http://schemas.microsoft.com/office/drawing/2014/main" id="{E550175B-8A5E-4FBE-9EF8-95CCA8F17488}"/>
              </a:ext>
            </a:extLst>
          </p:cNvPr>
          <p:cNvSpPr/>
          <p:nvPr/>
        </p:nvSpPr>
        <p:spPr>
          <a:xfrm>
            <a:off x="7462838" y="4702175"/>
            <a:ext cx="625475" cy="288925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Obdélník 93">
            <a:extLst>
              <a:ext uri="{FF2B5EF4-FFF2-40B4-BE49-F238E27FC236}">
                <a16:creationId xmlns:a16="http://schemas.microsoft.com/office/drawing/2014/main" id="{13BF7C9A-D4B3-4A1B-AEC8-025A00B51CB8}"/>
              </a:ext>
            </a:extLst>
          </p:cNvPr>
          <p:cNvSpPr/>
          <p:nvPr/>
        </p:nvSpPr>
        <p:spPr>
          <a:xfrm>
            <a:off x="6796088" y="5441950"/>
            <a:ext cx="625475" cy="287338"/>
          </a:xfrm>
          <a:prstGeom prst="rect">
            <a:avLst/>
          </a:prstGeom>
          <a:noFill/>
          <a:ln w="38100">
            <a:solidFill>
              <a:srgbClr val="F9A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C0037D4-D1D8-48E8-9334-9E73D25BD061}"/>
              </a:ext>
            </a:extLst>
          </p:cNvPr>
          <p:cNvCxnSpPr/>
          <p:nvPr/>
        </p:nvCxnSpPr>
        <p:spPr>
          <a:xfrm flipV="1">
            <a:off x="4821238" y="2630488"/>
            <a:ext cx="3082925" cy="2568575"/>
          </a:xfrm>
          <a:prstGeom prst="straightConnector1">
            <a:avLst/>
          </a:prstGeom>
          <a:ln w="38100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se šipkou 82">
            <a:extLst>
              <a:ext uri="{FF2B5EF4-FFF2-40B4-BE49-F238E27FC236}">
                <a16:creationId xmlns:a16="http://schemas.microsoft.com/office/drawing/2014/main" id="{FCCB556E-F3FD-4906-B73A-95498583CE2C}"/>
              </a:ext>
            </a:extLst>
          </p:cNvPr>
          <p:cNvCxnSpPr/>
          <p:nvPr/>
        </p:nvCxnSpPr>
        <p:spPr>
          <a:xfrm flipV="1">
            <a:off x="4837113" y="4913313"/>
            <a:ext cx="2462212" cy="371475"/>
          </a:xfrm>
          <a:prstGeom prst="straightConnector1">
            <a:avLst/>
          </a:prstGeom>
          <a:ln w="38100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se šipkou 87">
            <a:extLst>
              <a:ext uri="{FF2B5EF4-FFF2-40B4-BE49-F238E27FC236}">
                <a16:creationId xmlns:a16="http://schemas.microsoft.com/office/drawing/2014/main" id="{CE7857C6-2A8C-4EC7-ACAF-80EA0A75BB53}"/>
              </a:ext>
            </a:extLst>
          </p:cNvPr>
          <p:cNvCxnSpPr/>
          <p:nvPr/>
        </p:nvCxnSpPr>
        <p:spPr>
          <a:xfrm flipV="1">
            <a:off x="4760913" y="3771900"/>
            <a:ext cx="2706687" cy="557213"/>
          </a:xfrm>
          <a:prstGeom prst="straightConnector1">
            <a:avLst/>
          </a:prstGeom>
          <a:ln w="38100">
            <a:solidFill>
              <a:srgbClr val="0092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se šipkou 94">
            <a:extLst>
              <a:ext uri="{FF2B5EF4-FFF2-40B4-BE49-F238E27FC236}">
                <a16:creationId xmlns:a16="http://schemas.microsoft.com/office/drawing/2014/main" id="{C215126F-0B5F-4157-9217-2BC4F6AC378A}"/>
              </a:ext>
            </a:extLst>
          </p:cNvPr>
          <p:cNvCxnSpPr/>
          <p:nvPr/>
        </p:nvCxnSpPr>
        <p:spPr>
          <a:xfrm flipV="1">
            <a:off x="4756150" y="4146550"/>
            <a:ext cx="2811463" cy="254000"/>
          </a:xfrm>
          <a:prstGeom prst="straightConnector1">
            <a:avLst/>
          </a:prstGeom>
          <a:ln w="38100">
            <a:solidFill>
              <a:srgbClr val="0092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nice se šipkou 95">
            <a:extLst>
              <a:ext uri="{FF2B5EF4-FFF2-40B4-BE49-F238E27FC236}">
                <a16:creationId xmlns:a16="http://schemas.microsoft.com/office/drawing/2014/main" id="{62BB5A75-2AC0-4221-9052-1D7B3DECF761}"/>
              </a:ext>
            </a:extLst>
          </p:cNvPr>
          <p:cNvCxnSpPr/>
          <p:nvPr/>
        </p:nvCxnSpPr>
        <p:spPr>
          <a:xfrm flipV="1">
            <a:off x="4794250" y="3098800"/>
            <a:ext cx="2833688" cy="280988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se šipkou 96">
            <a:extLst>
              <a:ext uri="{FF2B5EF4-FFF2-40B4-BE49-F238E27FC236}">
                <a16:creationId xmlns:a16="http://schemas.microsoft.com/office/drawing/2014/main" id="{92CBBE0D-8499-45A4-ADFE-5F7DBF017FFE}"/>
              </a:ext>
            </a:extLst>
          </p:cNvPr>
          <p:cNvCxnSpPr/>
          <p:nvPr/>
        </p:nvCxnSpPr>
        <p:spPr>
          <a:xfrm>
            <a:off x="4822825" y="3440113"/>
            <a:ext cx="2863850" cy="9525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se šipkou 97">
            <a:extLst>
              <a:ext uri="{FF2B5EF4-FFF2-40B4-BE49-F238E27FC236}">
                <a16:creationId xmlns:a16="http://schemas.microsoft.com/office/drawing/2014/main" id="{AA4F1D88-3E57-4440-9799-010582682AF4}"/>
              </a:ext>
            </a:extLst>
          </p:cNvPr>
          <p:cNvCxnSpPr/>
          <p:nvPr/>
        </p:nvCxnSpPr>
        <p:spPr>
          <a:xfrm>
            <a:off x="4811713" y="3503613"/>
            <a:ext cx="2576512" cy="1768475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141" name="Nadpis 1">
            <a:extLst>
              <a:ext uri="{FF2B5EF4-FFF2-40B4-BE49-F238E27FC236}">
                <a16:creationId xmlns:a16="http://schemas.microsoft.com/office/drawing/2014/main" id="{339E7CC9-69DA-BD28-6823-5353E1173E0B}"/>
              </a:ext>
            </a:extLst>
          </p:cNvPr>
          <p:cNvSpPr txBox="1">
            <a:spLocks/>
          </p:cNvSpPr>
          <p:nvPr/>
        </p:nvSpPr>
        <p:spPr bwMode="auto">
          <a:xfrm>
            <a:off x="695325" y="6985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3600">
                <a:latin typeface="Comic Sans MS" panose="030F0702030302020204" pitchFamily="66" charset="0"/>
              </a:rPr>
              <a:t>And what about mtDNA?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9EFAEBC-DDAC-B399-7F54-4DCAF010E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6444218"/>
            <a:ext cx="6094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„reticulate evolution“ resulting in mtDNA introgression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3162</TotalTime>
  <Words>2786</Words>
  <Application>Microsoft Office PowerPoint</Application>
  <PresentationFormat>Předvádění na obrazovce (4:3)</PresentationFormat>
  <Paragraphs>729</Paragraphs>
  <Slides>98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98</vt:i4>
      </vt:variant>
    </vt:vector>
  </HeadingPairs>
  <TitlesOfParts>
    <vt:vector size="109" baseType="lpstr">
      <vt:lpstr>Ari</vt:lpstr>
      <vt:lpstr>Arial</vt:lpstr>
      <vt:lpstr>Braggadocio</vt:lpstr>
      <vt:lpstr>Calibri</vt:lpstr>
      <vt:lpstr>Calibri Light</vt:lpstr>
      <vt:lpstr>Comic Sans MS</vt:lpstr>
      <vt:lpstr>Courier 10 Pitch</vt:lpstr>
      <vt:lpstr>Times New Roman</vt:lpstr>
      <vt:lpstr>Zapf Dingbats</vt:lpstr>
      <vt:lpstr>Modèle par défaut</vt:lpstr>
      <vt:lpstr>Office Theme</vt:lpstr>
      <vt:lpstr> Next-generation sequencing (NGS)  High-throughput sequencing (HTS) </vt:lpstr>
      <vt:lpstr>Sanger sequencing</vt:lpstr>
      <vt:lpstr>Sequencing – Sangerova metoda</vt:lpstr>
      <vt:lpstr>Evoluce Sangerova sekvenování</vt:lpstr>
      <vt:lpstr>Sequencing – Sangerova metoda</vt:lpstr>
      <vt:lpstr> Next-generation sequencing (NGS) </vt:lpstr>
      <vt:lpstr>Prezentace aplikace PowerPoint</vt:lpstr>
      <vt:lpstr>Prezentace aplikace PowerPoint</vt:lpstr>
      <vt:lpstr>Prezentace aplikace PowerPoint</vt:lpstr>
      <vt:lpstr>Prezentace aplikace PowerPoint</vt:lpstr>
      <vt:lpstr>Historie „Next generation sequencing“ </vt:lpstr>
      <vt:lpstr>Široké spektrum technologií</vt:lpstr>
      <vt:lpstr>Ale jen některé přežijí</vt:lpstr>
      <vt:lpstr>Dnes dostupné NGS platformy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Data analysis in Geneious</vt:lpstr>
      <vt:lpstr>Data analysis in Geneious</vt:lpstr>
      <vt:lpstr>Další NGS technologie</vt:lpstr>
      <vt:lpstr>Prezentace aplikace PowerPoint</vt:lpstr>
      <vt:lpstr>Využívá změny pH při syntéze DNA</vt:lpstr>
      <vt:lpstr>Prezentace aplikace PowerPoint</vt:lpstr>
      <vt:lpstr>DNBSEQ technology</vt:lpstr>
      <vt:lpstr>3rd generation of sequencing (TGS)</vt:lpstr>
      <vt:lpstr>SMRT („single molecule real-time sequencing“) – Pacific Biosciences</vt:lpstr>
      <vt:lpstr>HiFi long-read sequencing</vt:lpstr>
      <vt:lpstr>Oxford Nannopore</vt:lpstr>
      <vt:lpstr>Prezentace aplikace PowerPoint</vt:lpstr>
      <vt:lpstr>Princip technologie</vt:lpstr>
      <vt:lpstr>Sekvenování přímo v terénu (?)</vt:lpstr>
      <vt:lpstr>Prezentace aplikace PowerPoint</vt:lpstr>
      <vt:lpstr>Prezentace aplikace PowerPoint</vt:lpstr>
      <vt:lpstr>Prezentace aplikace PowerPoint</vt:lpstr>
      <vt:lpstr>Bioinformatika – největší brzda dalšího rozvoje</vt:lpstr>
      <vt:lpstr>Sekvenační strategie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RAD vs. ddRAD</vt:lpstr>
      <vt:lpstr>Postup ddRAD analýzy</vt:lpstr>
      <vt:lpstr>ddRAD library</vt:lpstr>
      <vt:lpstr>Analýza dat z ddRADseq</vt:lpstr>
      <vt:lpstr>Aplikace</vt:lpstr>
      <vt:lpstr>Prezentace aplikace PowerPoint</vt:lpstr>
      <vt:lpstr>Prezentace aplikace PowerPoint</vt:lpstr>
      <vt:lpstr>Prezentace aplikace PowerPoint</vt:lpstr>
      <vt:lpstr>Ancient DNA genomika</vt:lpstr>
      <vt:lpstr>Genome skimming (low coverage sekvenování kompletní vyizolované DNA)</vt:lpstr>
      <vt:lpstr>Prezentace aplikace PowerPoint</vt:lpstr>
      <vt:lpstr>Metabarcoding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Př.: Fylogenomika hlodavců rodu Lophuromys</vt:lpstr>
      <vt:lpstr>9 endemic species in Ethiopia</vt:lpstr>
      <vt:lpstr>Lophuromys - questions</vt:lpstr>
      <vt:lpstr>Material and Methods</vt:lpstr>
      <vt:lpstr>Analýza dat z ddRADseq</vt:lpstr>
      <vt:lpstr>Retaining well-covered &amp; informative loci</vt:lpstr>
      <vt:lpstr>ddRADseq: co-ancestry matrix</vt:lpstr>
      <vt:lpstr>Maximum likelihood analysis of concatenated nuclear dataset</vt:lpstr>
      <vt:lpstr>And what about mtDNA?</vt:lpstr>
      <vt:lpstr>Prezentace aplikace PowerPoint</vt:lpstr>
    </vt:vector>
  </TitlesOfParts>
  <Company>INRA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nucleotide polymorphisms (SNPs)</dc:title>
  <dc:creator>Josef</dc:creator>
  <cp:lastModifiedBy>Josef Bryja</cp:lastModifiedBy>
  <cp:revision>193</cp:revision>
  <dcterms:created xsi:type="dcterms:W3CDTF">2004-10-08T09:49:35Z</dcterms:created>
  <dcterms:modified xsi:type="dcterms:W3CDTF">2024-03-28T06:57:14Z</dcterms:modified>
</cp:coreProperties>
</file>