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2"/>
  </p:notesMasterIdLst>
  <p:sldIdLst>
    <p:sldId id="256" r:id="rId2"/>
    <p:sldId id="431" r:id="rId3"/>
    <p:sldId id="258" r:id="rId4"/>
    <p:sldId id="260" r:id="rId5"/>
    <p:sldId id="262" r:id="rId6"/>
    <p:sldId id="263" r:id="rId7"/>
    <p:sldId id="280" r:id="rId8"/>
    <p:sldId id="279" r:id="rId9"/>
    <p:sldId id="281" r:id="rId10"/>
    <p:sldId id="396" r:id="rId11"/>
    <p:sldId id="434" r:id="rId12"/>
    <p:sldId id="432" r:id="rId13"/>
    <p:sldId id="433" r:id="rId14"/>
    <p:sldId id="261" r:id="rId15"/>
    <p:sldId id="282" r:id="rId16"/>
    <p:sldId id="257" r:id="rId17"/>
    <p:sldId id="286" r:id="rId18"/>
    <p:sldId id="410" r:id="rId19"/>
    <p:sldId id="283" r:id="rId20"/>
    <p:sldId id="409" r:id="rId21"/>
    <p:sldId id="412" r:id="rId22"/>
    <p:sldId id="407" r:id="rId23"/>
    <p:sldId id="421" r:id="rId24"/>
    <p:sldId id="411" r:id="rId25"/>
    <p:sldId id="417" r:id="rId26"/>
    <p:sldId id="429" r:id="rId27"/>
    <p:sldId id="415" r:id="rId28"/>
    <p:sldId id="416" r:id="rId29"/>
    <p:sldId id="406" r:id="rId30"/>
    <p:sldId id="413" r:id="rId31"/>
    <p:sldId id="414" r:id="rId32"/>
    <p:sldId id="418" r:id="rId33"/>
    <p:sldId id="419" r:id="rId34"/>
    <p:sldId id="408" r:id="rId35"/>
    <p:sldId id="420" r:id="rId36"/>
    <p:sldId id="422" r:id="rId37"/>
    <p:sldId id="397" r:id="rId38"/>
    <p:sldId id="398" r:id="rId39"/>
    <p:sldId id="399" r:id="rId40"/>
    <p:sldId id="400" r:id="rId41"/>
    <p:sldId id="426" r:id="rId42"/>
    <p:sldId id="401" r:id="rId43"/>
    <p:sldId id="424" r:id="rId44"/>
    <p:sldId id="427" r:id="rId45"/>
    <p:sldId id="423" r:id="rId46"/>
    <p:sldId id="402" r:id="rId47"/>
    <p:sldId id="403" r:id="rId48"/>
    <p:sldId id="425" r:id="rId49"/>
    <p:sldId id="405" r:id="rId50"/>
    <p:sldId id="287" r:id="rId51"/>
    <p:sldId id="288" r:id="rId52"/>
    <p:sldId id="289" r:id="rId53"/>
    <p:sldId id="354" r:id="rId54"/>
    <p:sldId id="428" r:id="rId55"/>
    <p:sldId id="292" r:id="rId56"/>
    <p:sldId id="430" r:id="rId57"/>
    <p:sldId id="290" r:id="rId58"/>
    <p:sldId id="291" r:id="rId59"/>
    <p:sldId id="293" r:id="rId60"/>
    <p:sldId id="294" r:id="rId61"/>
  </p:sldIdLst>
  <p:sldSz cx="12192000" cy="6858000"/>
  <p:notesSz cx="6858000" cy="9144000"/>
  <p:defaultTextStyle>
    <a:defPPr>
      <a:defRPr lang="en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5D70A10-B5FA-4225-86C7-E4F182A09BD9}" v="7" dt="2024-05-15T13:30:25.2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965"/>
    <p:restoredTop sz="96197"/>
  </p:normalViewPr>
  <p:slideViewPr>
    <p:cSldViewPr snapToGrid="0">
      <p:cViewPr varScale="1">
        <p:scale>
          <a:sx n="115" d="100"/>
          <a:sy n="115" d="100"/>
        </p:scale>
        <p:origin x="208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68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microsoft.com/office/2016/11/relationships/changesInfo" Target="changesInfos/changesInfo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rák Aleš" userId="S::ogar@paru.cas.cz::bfab9c17-6424-49f1-a50c-70c984f0e67a" providerId="AD" clId="Web-{55D70A10-B5FA-4225-86C7-E4F182A09BD9}"/>
    <pc:docChg chg="modSld">
      <pc:chgData name="Horák Aleš" userId="S::ogar@paru.cas.cz::bfab9c17-6424-49f1-a50c-70c984f0e67a" providerId="AD" clId="Web-{55D70A10-B5FA-4225-86C7-E4F182A09BD9}" dt="2024-05-15T13:30:25.279" v="3" actId="20577"/>
      <pc:docMkLst>
        <pc:docMk/>
      </pc:docMkLst>
      <pc:sldChg chg="modSp">
        <pc:chgData name="Horák Aleš" userId="S::ogar@paru.cas.cz::bfab9c17-6424-49f1-a50c-70c984f0e67a" providerId="AD" clId="Web-{55D70A10-B5FA-4225-86C7-E4F182A09BD9}" dt="2024-05-15T13:30:25.279" v="3" actId="20577"/>
        <pc:sldMkLst>
          <pc:docMk/>
          <pc:sldMk cId="3092466849" sldId="430"/>
        </pc:sldMkLst>
        <pc:spChg chg="mod">
          <ac:chgData name="Horák Aleš" userId="S::ogar@paru.cas.cz::bfab9c17-6424-49f1-a50c-70c984f0e67a" providerId="AD" clId="Web-{55D70A10-B5FA-4225-86C7-E4F182A09BD9}" dt="2024-05-15T13:28:48.107" v="1" actId="20577"/>
          <ac:spMkLst>
            <pc:docMk/>
            <pc:sldMk cId="3092466849" sldId="430"/>
            <ac:spMk id="6" creationId="{8C9423F6-C5C1-D93F-F0A3-E0B33B23F021}"/>
          </ac:spMkLst>
        </pc:spChg>
        <pc:spChg chg="mod">
          <ac:chgData name="Horák Aleš" userId="S::ogar@paru.cas.cz::bfab9c17-6424-49f1-a50c-70c984f0e67a" providerId="AD" clId="Web-{55D70A10-B5FA-4225-86C7-E4F182A09BD9}" dt="2024-05-15T13:30:25.279" v="3" actId="20577"/>
          <ac:spMkLst>
            <pc:docMk/>
            <pc:sldMk cId="3092466849" sldId="430"/>
            <ac:spMk id="7" creationId="{B1EDF6BB-7233-017D-2377-AED283A2E35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37A3EF-4947-6940-BFC2-61CA8DF6AE0F}" type="datetimeFigureOut">
              <a:rPr lang="en-CZ" smtClean="0"/>
              <a:t>05/15/2024</a:t>
            </a:fld>
            <a:endParaRPr lang="en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4F3F73-2F93-1247-B96D-CBB090B3AB9C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2487424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A7C333-BA28-441B-A651-07D8DA4E4715}" type="slidenum">
              <a:rPr lang="en-US" smtClean="0">
                <a:solidFill>
                  <a:srgbClr val="000000"/>
                </a:solidFill>
                <a:latin typeface="Times New Roman" pitchFamily="18" charset="0"/>
                <a:cs typeface="Arial" charset="0"/>
              </a:rPr>
              <a:pPr/>
              <a:t>10</a:t>
            </a:fld>
            <a:endParaRPr lang="en-US">
              <a:solidFill>
                <a:srgbClr val="000000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679938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7413"/>
          </a:xfrm>
          <a:ln/>
        </p:spPr>
      </p:sp>
      <p:sp>
        <p:nvSpPr>
          <p:cNvPr id="679939" name="Notes Placeholder 2"/>
          <p:cNvSpPr>
            <a:spLocks noGrp="1"/>
          </p:cNvSpPr>
          <p:nvPr>
            <p:ph type="body" idx="1"/>
          </p:nvPr>
        </p:nvSpPr>
        <p:spPr>
          <a:xfrm>
            <a:off x="685637" y="4343914"/>
            <a:ext cx="5486727" cy="4114361"/>
          </a:xfrm>
          <a:noFill/>
          <a:ln>
            <a:solidFill>
              <a:srgbClr val="000000"/>
            </a:solidFill>
          </a:ln>
        </p:spPr>
        <p:txBody>
          <a:bodyPr/>
          <a:lstStyle/>
          <a:p>
            <a:pPr defTabSz="440750">
              <a:spcBef>
                <a:spcPct val="0"/>
              </a:spcBef>
            </a:pPr>
            <a:r>
              <a:rPr lang="en-US">
                <a:ea typeface="ＭＳ Ｐゴシック" pitchFamily="34" charset="-128"/>
              </a:rPr>
              <a:t>If remember only one thing of my talk... take home message</a:t>
            </a:r>
          </a:p>
          <a:p>
            <a:pPr defTabSz="440750">
              <a:spcBef>
                <a:spcPct val="0"/>
              </a:spcBef>
            </a:pPr>
            <a:endParaRPr lang="en-US">
              <a:ea typeface="ＭＳ Ｐゴシック" pitchFamily="34" charset="-128"/>
            </a:endParaRPr>
          </a:p>
          <a:p>
            <a:pPr defTabSz="440750">
              <a:spcBef>
                <a:spcPct val="0"/>
              </a:spcBef>
            </a:pPr>
            <a:r>
              <a:rPr lang="en-US">
                <a:ea typeface="ＭＳ Ｐゴシック" pitchFamily="34" charset="-128"/>
              </a:rPr>
              <a:t>One of the key issues that is affected by our results is the origin and spread of chlorophyl-C containing plastids</a:t>
            </a:r>
          </a:p>
          <a:p>
            <a:pPr defTabSz="440750">
              <a:spcBef>
                <a:spcPct val="0"/>
              </a:spcBef>
            </a:pPr>
            <a:endParaRPr lang="en-US">
              <a:ea typeface="ＭＳ Ｐゴシック" pitchFamily="34" charset="-128"/>
            </a:endParaRPr>
          </a:p>
          <a:p>
            <a:pPr defTabSz="440750">
              <a:spcBef>
                <a:spcPct val="0"/>
              </a:spcBef>
            </a:pPr>
            <a:r>
              <a:rPr lang="en-US">
                <a:ea typeface="ＭＳ Ｐゴシック" pitchFamily="34" charset="-128"/>
              </a:rPr>
              <a:t>These relationships and topology have implications on how we interprete the distribution of these plastids</a:t>
            </a:r>
          </a:p>
        </p:txBody>
      </p:sp>
      <p:sp>
        <p:nvSpPr>
          <p:cNvPr id="679940" name="Slide Number Placeholder 3"/>
          <p:cNvSpPr txBox="1">
            <a:spLocks noGrp="1"/>
          </p:cNvSpPr>
          <p:nvPr/>
        </p:nvSpPr>
        <p:spPr bwMode="auto">
          <a:xfrm>
            <a:off x="3885275" y="8684899"/>
            <a:ext cx="2971092" cy="4576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88150" tIns="44075" rIns="88150" bIns="44075" anchor="b"/>
          <a:lstStyle/>
          <a:p>
            <a:pPr algn="r" defTabSz="440750"/>
            <a:fld id="{007FDAB7-7943-472F-BE6F-7ACC6348B586}" type="slidenum">
              <a:rPr lang="en-US" sz="1100">
                <a:solidFill>
                  <a:srgbClr val="000000"/>
                </a:solidFill>
                <a:ea typeface="ＭＳ Ｐゴシック" pitchFamily="34" charset="-128"/>
              </a:rPr>
              <a:pPr algn="r" defTabSz="440750"/>
              <a:t>10</a:t>
            </a:fld>
            <a:endParaRPr lang="en-US" sz="1100">
              <a:solidFill>
                <a:srgbClr val="000000"/>
              </a:solidFill>
              <a:ea typeface="ＭＳ Ｐゴシック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1B322-F323-B840-6B82-3189A79120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3B08F5F-E7C9-FC29-59BE-32DA719FE0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80F76-B715-CA5F-E133-BF6D81E04F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E5570-AD48-1F47-832C-343F74F7E887}" type="datetimeFigureOut">
              <a:rPr lang="en-CZ" smtClean="0"/>
              <a:t>05/15/2024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472EBF-0633-F8CE-A62F-7D2A111964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BD6F25-E3DD-195C-B21F-76C9915F0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DC578-3819-8844-BE5D-CE92ECC7F085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7217064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73A4DD-0526-4A07-D41F-76B9F68917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1A496B-9A28-C07D-BDB2-366D70236CB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C753CE-26D6-6C96-7F37-0674588F48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E5570-AD48-1F47-832C-343F74F7E887}" type="datetimeFigureOut">
              <a:rPr lang="en-CZ" smtClean="0"/>
              <a:t>05/15/2024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ADC4DF-067E-3650-1D49-53F24B4C56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6DC3C-F34F-7D03-6EA2-54B9C4E0A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DC578-3819-8844-BE5D-CE92ECC7F085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7675569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AF663A5-ABD2-7C5A-4DED-C8B9748D130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0F6C0B-4835-EEC9-C489-ADF5E8D68B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7A17C9-790A-F4C3-53A8-1F2E1D0B2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E5570-AD48-1F47-832C-343F74F7E887}" type="datetimeFigureOut">
              <a:rPr lang="en-CZ" smtClean="0"/>
              <a:t>05/15/2024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F4C73FD-B3C0-41FC-087F-CD7126AF4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1EC8E-69A7-2BF2-E3F1-DF0CF8ED2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DC578-3819-8844-BE5D-CE92ECC7F085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219672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98FC34-21FC-FD62-22D7-7D942A96B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9D6710-5A60-9627-02D6-742CB59827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8C3BC7-BD97-0C8B-6D40-E2663C8ECA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E5570-AD48-1F47-832C-343F74F7E887}" type="datetimeFigureOut">
              <a:rPr lang="en-CZ" smtClean="0"/>
              <a:t>05/15/2024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4C7923-A6C1-F10E-7064-AD42918F0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82AE1-A6CB-A417-1DED-375871F3E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DC578-3819-8844-BE5D-CE92ECC7F085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64577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8579D4-F201-39D8-06C6-A6F13E188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36BBA6-6F48-F9CD-0CAA-F215ACA73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09E802-FFC2-AFED-B699-89D054848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E5570-AD48-1F47-832C-343F74F7E887}" type="datetimeFigureOut">
              <a:rPr lang="en-CZ" smtClean="0"/>
              <a:t>05/15/2024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59247D-C98A-BAD7-058C-A6A5C3A9C0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04F39D-52E6-5B12-BFD4-3064F1BC4B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DC578-3819-8844-BE5D-CE92ECC7F085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4974624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B221F-DEFD-2FEA-FAA0-AC06416ECC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60E896-3FD5-3683-4357-9F5E8A9DE6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AAAC31-1AB6-F4C8-F1D0-4B2BB0E657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15FF2D-EF02-6923-E0BE-EF05DC045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E5570-AD48-1F47-832C-343F74F7E887}" type="datetimeFigureOut">
              <a:rPr lang="en-CZ" smtClean="0"/>
              <a:t>05/15/2024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FCCDDB-0CD4-3F8D-4EF4-74626D65D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2565C4-610D-BB84-847C-9F0B37ED4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DC578-3819-8844-BE5D-CE92ECC7F085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5423450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08BF58-785E-FDD7-F09C-0134DEBC5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41A03A-298F-7ED6-4BCE-79B7400D6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CDC3DD-CAC8-2382-5502-1AD07BC77C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003818B-189C-E932-3D2E-3E834129EC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3FD904E-29C7-E5F4-37C2-F9326302DA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16553E7-3683-EEED-FBA9-3389F0A0CD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E5570-AD48-1F47-832C-343F74F7E887}" type="datetimeFigureOut">
              <a:rPr lang="en-CZ" smtClean="0"/>
              <a:t>05/15/2024</a:t>
            </a:fld>
            <a:endParaRPr lang="en-CZ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38C525-2C4F-0E1B-F0ED-E9CC14649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7C1EAA-BBC6-6CFF-8835-F5BFE7C54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DC578-3819-8844-BE5D-CE92ECC7F085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747837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48EA5-85AD-E63C-7A8B-2D21011C2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54998FC-149A-106F-609C-6B74F5BF4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E5570-AD48-1F47-832C-343F74F7E887}" type="datetimeFigureOut">
              <a:rPr lang="en-CZ" smtClean="0"/>
              <a:t>05/15/2024</a:t>
            </a:fld>
            <a:endParaRPr lang="en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2A2CA7-DC16-6AC4-2F06-24C1B31DE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FA5609-EBC9-24EA-3DCF-59911894A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DC578-3819-8844-BE5D-CE92ECC7F085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5537928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5DEA205-9985-8DFE-8600-E910CBC6A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E5570-AD48-1F47-832C-343F74F7E887}" type="datetimeFigureOut">
              <a:rPr lang="en-CZ" smtClean="0"/>
              <a:t>05/15/2024</a:t>
            </a:fld>
            <a:endParaRPr lang="en-CZ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50DFE2-FB1A-DF14-892F-075489ECD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E1AC10-48B4-0475-22D8-A2501A43B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DC578-3819-8844-BE5D-CE92ECC7F085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316991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4725D6-26D0-9482-41AB-F49628D27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ED5380-5DF3-568D-5365-4375552A56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4ED3A9D-2A34-DFF6-FFC4-A3F152C6E8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593B06-2C4C-B7E3-12C7-E75DE70D82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E5570-AD48-1F47-832C-343F74F7E887}" type="datetimeFigureOut">
              <a:rPr lang="en-CZ" smtClean="0"/>
              <a:t>05/15/2024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2B2A97-5EAB-118C-762F-7D35CB3069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6978D2-328C-42AC-9C76-5FDB76F0C1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DC578-3819-8844-BE5D-CE92ECC7F085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6381196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D3CE0-D394-307F-0075-A279CC77E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98739DC-13E3-F72A-4CCC-E92C9FD3025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CZ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981C44-9AFC-4DB8-873D-F9A00F6A9B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B50929-A245-1446-1526-0C07076050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9E5570-AD48-1F47-832C-343F74F7E887}" type="datetimeFigureOut">
              <a:rPr lang="en-CZ" smtClean="0"/>
              <a:t>05/15/2024</a:t>
            </a:fld>
            <a:endParaRPr lang="en-CZ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4264780-29E3-4EFB-FD04-6FE6055AA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CZ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8F7DA5-DD29-608C-B409-0605B3BFB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C6DC578-3819-8844-BE5D-CE92ECC7F085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40297058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2872606-C5A4-2754-4FC3-33D257138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CZ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1205DE-5A77-1A19-ADEB-8328A93D5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CZ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C37CD2-E146-AF3C-27D7-25A39EAE06A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9E5570-AD48-1F47-832C-343F74F7E887}" type="datetimeFigureOut">
              <a:rPr lang="en-CZ" smtClean="0"/>
              <a:t>05/15/2024</a:t>
            </a:fld>
            <a:endParaRPr lang="en-CZ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E4D18E-B633-9E5A-7DF6-FDA67EB648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CZ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2982BD-A0A3-FA80-55A3-0F5D1EF1B5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6DC578-3819-8844-BE5D-CE92ECC7F085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5575065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12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11" Type="http://schemas.openxmlformats.org/officeDocument/2006/relationships/image" Target="../media/image10.jpeg"/><Relationship Id="rId5" Type="http://schemas.openxmlformats.org/officeDocument/2006/relationships/image" Target="../media/image4.jpeg"/><Relationship Id="rId10" Type="http://schemas.openxmlformats.org/officeDocument/2006/relationships/image" Target="../media/image9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/index.php?curid=63833419Yamaguchi" TargetMode="External"/><Relationship Id="rId4" Type="http://schemas.openxmlformats.org/officeDocument/2006/relationships/image" Target="../media/image7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Dictyosphaerium">
            <a:extLst>
              <a:ext uri="{FF2B5EF4-FFF2-40B4-BE49-F238E27FC236}">
                <a16:creationId xmlns:a16="http://schemas.microsoft.com/office/drawing/2014/main" id="{36B5413B-F7EC-738A-E1E4-0F4416F63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539" y="1837890"/>
            <a:ext cx="3089051" cy="308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treblomastix strix with ectosymbionts">
            <a:extLst>
              <a:ext uri="{FF2B5EF4-FFF2-40B4-BE49-F238E27FC236}">
                <a16:creationId xmlns:a16="http://schemas.microsoft.com/office/drawing/2014/main" id="{CE7C6DFD-8403-542B-5198-CACBB7EC1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543" y="4567548"/>
            <a:ext cx="4361596" cy="229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udorina">
            <a:extLst>
              <a:ext uri="{FF2B5EF4-FFF2-40B4-BE49-F238E27FC236}">
                <a16:creationId xmlns:a16="http://schemas.microsoft.com/office/drawing/2014/main" id="{F3BA647E-FB19-58E2-8FB0-F08D0673B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958" y="4575453"/>
            <a:ext cx="3138266" cy="235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alassiosira nordenskioeldii">
            <a:extLst>
              <a:ext uri="{FF2B5EF4-FFF2-40B4-BE49-F238E27FC236}">
                <a16:creationId xmlns:a16="http://schemas.microsoft.com/office/drawing/2014/main" id="{36938DF9-4281-A25D-7A6E-8B6BE6FA7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06" y="2251737"/>
            <a:ext cx="3124105" cy="235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esmodesmus communis">
            <a:extLst>
              <a:ext uri="{FF2B5EF4-FFF2-40B4-BE49-F238E27FC236}">
                <a16:creationId xmlns:a16="http://schemas.microsoft.com/office/drawing/2014/main" id="{AA01B6FC-D96D-15CA-BD52-6EFB119CD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88" y="-44976"/>
            <a:ext cx="3103364" cy="232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taurastrum brasiliense var. lundellii">
            <a:extLst>
              <a:ext uri="{FF2B5EF4-FFF2-40B4-BE49-F238E27FC236}">
                <a16:creationId xmlns:a16="http://schemas.microsoft.com/office/drawing/2014/main" id="{22047998-B5FD-A413-80D3-19B0EFE82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139" y="4537654"/>
            <a:ext cx="2900432" cy="232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Thalassiosira eccentrica">
            <a:extLst>
              <a:ext uri="{FF2B5EF4-FFF2-40B4-BE49-F238E27FC236}">
                <a16:creationId xmlns:a16="http://schemas.microsoft.com/office/drawing/2014/main" id="{E6AFB083-8FAE-4C10-6459-B1E17663B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970" y="4559643"/>
            <a:ext cx="2329774" cy="232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E31DD16-E4B2-51CD-443C-DA692A2ABA10}"/>
              </a:ext>
            </a:extLst>
          </p:cNvPr>
          <p:cNvSpPr txBox="1"/>
          <p:nvPr/>
        </p:nvSpPr>
        <p:spPr>
          <a:xfrm>
            <a:off x="3236334" y="3044279"/>
            <a:ext cx="585609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4400" dirty="0"/>
              <a:t>Bunečná biologie prvoků</a:t>
            </a:r>
          </a:p>
        </p:txBody>
      </p:sp>
      <p:pic>
        <p:nvPicPr>
          <p:cNvPr id="2064" name="Picture 16" descr="Glaucocystis">
            <a:extLst>
              <a:ext uri="{FF2B5EF4-FFF2-40B4-BE49-F238E27FC236}">
                <a16:creationId xmlns:a16="http://schemas.microsoft.com/office/drawing/2014/main" id="{460F0686-6682-CCF5-160D-8BB534B6C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452" y="-56756"/>
            <a:ext cx="3089051" cy="231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Micrasterias ceratofera">
            <a:extLst>
              <a:ext uri="{FF2B5EF4-FFF2-40B4-BE49-F238E27FC236}">
                <a16:creationId xmlns:a16="http://schemas.microsoft.com/office/drawing/2014/main" id="{01B72D81-4EDE-85D5-B215-B372233E1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399" y="-62393"/>
            <a:ext cx="2320345" cy="232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7B317491-646D-8515-3529-717B3F31A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458" y="-56756"/>
            <a:ext cx="2320345" cy="232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5B0E7069-B8DF-DA42-E9BC-DA46FEF39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768" y="-71183"/>
            <a:ext cx="2331613" cy="233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58603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695" name="Rectangle 16"/>
          <p:cNvSpPr>
            <a:spLocks noChangeArrowheads="1"/>
          </p:cNvSpPr>
          <p:nvPr/>
        </p:nvSpPr>
        <p:spPr bwMode="auto">
          <a:xfrm>
            <a:off x="9496425" y="700088"/>
            <a:ext cx="184030" cy="461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125" tIns="45565" rIns="91125" bIns="45565">
            <a:spAutoFit/>
          </a:bodyPr>
          <a:lstStyle/>
          <a:p>
            <a:pPr eaLnBrk="0" hangingPunct="0"/>
            <a:endParaRPr lang="cs-CZ" sz="2400">
              <a:solidFill>
                <a:srgbClr val="FFFFFF"/>
              </a:solidFill>
            </a:endParaRPr>
          </a:p>
        </p:txBody>
      </p:sp>
      <p:graphicFrame>
        <p:nvGraphicFramePr>
          <p:cNvPr id="660691" name="Object 2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3071211"/>
              </p:ext>
            </p:extLst>
          </p:nvPr>
        </p:nvGraphicFramePr>
        <p:xfrm>
          <a:off x="3733800" y="0"/>
          <a:ext cx="3829755" cy="356091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3" imgW="5079365" imgH="4723810" progId="">
                  <p:embed/>
                </p:oleObj>
              </mc:Choice>
              <mc:Fallback>
                <p:oleObj name="Image" r:id="rId3" imgW="5079365" imgH="4723810" progId="">
                  <p:embed/>
                  <p:pic>
                    <p:nvPicPr>
                      <p:cNvPr id="660691" name="Object 2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33800" y="0"/>
                        <a:ext cx="3829755" cy="356091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0692" name="Object 2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8551632"/>
              </p:ext>
            </p:extLst>
          </p:nvPr>
        </p:nvGraphicFramePr>
        <p:xfrm>
          <a:off x="7052512" y="3047999"/>
          <a:ext cx="4461713" cy="3581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5" imgW="10095238" imgH="8101587" progId="">
                  <p:embed/>
                </p:oleObj>
              </mc:Choice>
              <mc:Fallback>
                <p:oleObj name="Image" r:id="rId5" imgW="10095238" imgH="8101587" progId="">
                  <p:embed/>
                  <p:pic>
                    <p:nvPicPr>
                      <p:cNvPr id="660692" name="Object 2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52512" y="3047999"/>
                        <a:ext cx="4461713" cy="3581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xmlns="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 xmlns="">
                            <a:effectLst>
                              <a:outerShdw blurRad="63500" dist="38097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60693" name="Object 2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26917706"/>
              </p:ext>
            </p:extLst>
          </p:nvPr>
        </p:nvGraphicFramePr>
        <p:xfrm>
          <a:off x="97765" y="3283113"/>
          <a:ext cx="4461713" cy="33462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7" imgW="16253968" imgH="12190476" progId="">
                  <p:embed/>
                </p:oleObj>
              </mc:Choice>
              <mc:Fallback>
                <p:oleObj name="Image" r:id="rId7" imgW="16253968" imgH="12190476" progId="">
                  <p:embed/>
                  <p:pic>
                    <p:nvPicPr>
                      <p:cNvPr id="660693" name="Object 2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7765" y="3283113"/>
                        <a:ext cx="4461713" cy="33462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36863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Details are in the caption following the image">
            <a:extLst>
              <a:ext uri="{FF2B5EF4-FFF2-40B4-BE49-F238E27FC236}">
                <a16:creationId xmlns:a16="http://schemas.microsoft.com/office/drawing/2014/main" id="{E514361B-474D-491A-18C5-91AD598A6A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887"/>
            <a:ext cx="12192000" cy="611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329762E-17FD-F79A-F583-32C7CFBDC38A}"/>
              </a:ext>
            </a:extLst>
          </p:cNvPr>
          <p:cNvSpPr txBox="1"/>
          <p:nvPr/>
        </p:nvSpPr>
        <p:spPr>
          <a:xfrm>
            <a:off x="6927925" y="6488112"/>
            <a:ext cx="5022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i="0" dirty="0" err="1">
                <a:solidFill>
                  <a:srgbClr val="1C1D1E"/>
                </a:solidFill>
                <a:effectLst/>
                <a:highlight>
                  <a:srgbClr val="FFFFFF"/>
                </a:highlight>
                <a:latin typeface="Open Sans" panose="020F0502020204030204" pitchFamily="34" charset="0"/>
              </a:rPr>
              <a:t>Biard</a:t>
            </a:r>
            <a:r>
              <a:rPr lang="en-GB" b="0" i="0" dirty="0">
                <a:solidFill>
                  <a:srgbClr val="1C1D1E"/>
                </a:solidFill>
                <a:effectLst/>
                <a:highlight>
                  <a:srgbClr val="FFFFFF"/>
                </a:highlight>
                <a:latin typeface="Open Sans" panose="020F0502020204030204" pitchFamily="34" charset="0"/>
              </a:rPr>
              <a:t>,  et al. 2018 </a:t>
            </a:r>
            <a:r>
              <a:rPr lang="en-GB" b="0" i="1" dirty="0">
                <a:solidFill>
                  <a:srgbClr val="1C1D1E"/>
                </a:solidFill>
                <a:effectLst/>
                <a:highlight>
                  <a:srgbClr val="FFFFFF"/>
                </a:highlight>
                <a:latin typeface="Open Sans" panose="020F0502020204030204" pitchFamily="34" charset="0"/>
              </a:rPr>
              <a:t>Global Biogeochemical Cycles</a:t>
            </a:r>
            <a:endParaRPr lang="en-CZ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4B9759D-7787-9B12-AF1C-5C85C14BEF54}"/>
              </a:ext>
            </a:extLst>
          </p:cNvPr>
          <p:cNvSpPr txBox="1"/>
          <p:nvPr/>
        </p:nvSpPr>
        <p:spPr>
          <a:xfrm>
            <a:off x="2700170" y="6118780"/>
            <a:ext cx="8418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>
                <a:solidFill>
                  <a:schemeClr val="bg1"/>
                </a:solidFill>
              </a:rPr>
              <a:t>500um</a:t>
            </a:r>
          </a:p>
        </p:txBody>
      </p:sp>
    </p:spTree>
    <p:extLst>
      <p:ext uri="{BB962C8B-B14F-4D97-AF65-F5344CB8AC3E}">
        <p14:creationId xmlns:p14="http://schemas.microsoft.com/office/powerpoint/2010/main" val="32710689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undefined">
            <a:extLst>
              <a:ext uri="{FF2B5EF4-FFF2-40B4-BE49-F238E27FC236}">
                <a16:creationId xmlns:a16="http://schemas.microsoft.com/office/drawing/2014/main" id="{3B885B19-D49B-A5EB-4978-B5AEFB7982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7745"/>
            <a:ext cx="12205894" cy="9154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3D7CBBF-430F-5A43-0090-264F3EB0825B}"/>
              </a:ext>
            </a:extLst>
          </p:cNvPr>
          <p:cNvSpPr txBox="1"/>
          <p:nvPr/>
        </p:nvSpPr>
        <p:spPr>
          <a:xfrm>
            <a:off x="0" y="236233"/>
            <a:ext cx="60942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Z" dirty="0">
                <a:solidFill>
                  <a:schemeClr val="bg1"/>
                </a:solidFill>
              </a:rPr>
              <a:t>By Alexander Vasenin - Own work, CC BY-SA 3.0, https://commons.wikimedia.org/w/index.php?curid=25459491</a:t>
            </a:r>
          </a:p>
        </p:txBody>
      </p:sp>
    </p:spTree>
    <p:extLst>
      <p:ext uri="{BB962C8B-B14F-4D97-AF65-F5344CB8AC3E}">
        <p14:creationId xmlns:p14="http://schemas.microsoft.com/office/powerpoint/2010/main" val="31743873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08CEB9A-E277-917D-AE3B-8CD74A986C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130692"/>
            <a:ext cx="12192000" cy="7988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6914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60B2A-4EDC-9C52-06AC-0CA705C2D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Sun shining through kelp forest">
            <a:extLst>
              <a:ext uri="{FF2B5EF4-FFF2-40B4-BE49-F238E27FC236}">
                <a16:creationId xmlns:a16="http://schemas.microsoft.com/office/drawing/2014/main" id="{5CC380E7-D92B-AD9E-DACE-2CEE17D4E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456858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DA63A-B754-5448-F55A-041AD34B4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E9D4F59E-A9B8-27DA-A122-850185780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85999"/>
            <a:ext cx="12191999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Best Time to See Star Sand Beach (Hoshizuna-no-Hama) in ...">
            <a:extLst>
              <a:ext uri="{FF2B5EF4-FFF2-40B4-BE49-F238E27FC236}">
                <a16:creationId xmlns:a16="http://schemas.microsoft.com/office/drawing/2014/main" id="{434A90EC-7CFB-3231-A55C-02A074E72C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5065" y="2286001"/>
            <a:ext cx="5621867" cy="42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>
            <a:extLst>
              <a:ext uri="{FF2B5EF4-FFF2-40B4-BE49-F238E27FC236}">
                <a16:creationId xmlns:a16="http://schemas.microsoft.com/office/drawing/2014/main" id="{35B1842E-5380-39CB-346F-A54994F96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201" y="70049"/>
            <a:ext cx="8398932" cy="671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136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xplore the ToL links">
            <a:extLst>
              <a:ext uri="{FF2B5EF4-FFF2-40B4-BE49-F238E27FC236}">
                <a16:creationId xmlns:a16="http://schemas.microsoft.com/office/drawing/2014/main" id="{2F484DD7-032D-E086-A636-0495BC3918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700" y="584200"/>
            <a:ext cx="5054600" cy="568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220A9D9-5F7C-5296-9894-0AC984D196ED}"/>
              </a:ext>
            </a:extLst>
          </p:cNvPr>
          <p:cNvSpPr txBox="1"/>
          <p:nvPr/>
        </p:nvSpPr>
        <p:spPr>
          <a:xfrm>
            <a:off x="6227969" y="6273800"/>
            <a:ext cx="23953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http://</a:t>
            </a:r>
            <a:r>
              <a:rPr lang="en-GB" dirty="0" err="1"/>
              <a:t>tolweb.org</a:t>
            </a:r>
            <a:r>
              <a:rPr lang="en-GB" dirty="0"/>
              <a:t>/tree/</a:t>
            </a:r>
            <a:endParaRPr lang="en-CZ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44EB6C9-7153-589E-ED4B-96CF2FFAA3A4}"/>
              </a:ext>
            </a:extLst>
          </p:cNvPr>
          <p:cNvSpPr txBox="1"/>
          <p:nvPr/>
        </p:nvSpPr>
        <p:spPr>
          <a:xfrm>
            <a:off x="4706270" y="0"/>
            <a:ext cx="30433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3200" b="1" dirty="0"/>
              <a:t>Podle Tree of life</a:t>
            </a:r>
          </a:p>
        </p:txBody>
      </p:sp>
    </p:spTree>
    <p:extLst>
      <p:ext uri="{BB962C8B-B14F-4D97-AF65-F5344CB8AC3E}">
        <p14:creationId xmlns:p14="http://schemas.microsoft.com/office/powerpoint/2010/main" val="30246383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DA63A-B754-5448-F55A-041AD34B4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78A71F4C-477E-7300-D10E-32980303D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590" y="1580772"/>
            <a:ext cx="9283380" cy="509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FE555A6-E10A-8C9D-4C19-C00377F8F68C}"/>
              </a:ext>
            </a:extLst>
          </p:cNvPr>
          <p:cNvSpPr txBox="1"/>
          <p:nvPr/>
        </p:nvSpPr>
        <p:spPr>
          <a:xfrm>
            <a:off x="9261967" y="6488668"/>
            <a:ext cx="2930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Garcia-Lopez &amp; Moreira 2023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573B30-3A2F-FC75-86C4-FAF9BE36D670}"/>
              </a:ext>
            </a:extLst>
          </p:cNvPr>
          <p:cNvSpPr txBox="1"/>
          <p:nvPr/>
        </p:nvSpPr>
        <p:spPr>
          <a:xfrm>
            <a:off x="4902521" y="258418"/>
            <a:ext cx="28775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800" dirty="0"/>
              <a:t>Prvoci = Eukaryota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6B49BE-494E-9FFB-537D-3B50FB8B27D6}"/>
              </a:ext>
            </a:extLst>
          </p:cNvPr>
          <p:cNvSpPr txBox="1"/>
          <p:nvPr/>
        </p:nvSpPr>
        <p:spPr>
          <a:xfrm>
            <a:off x="4243270" y="856406"/>
            <a:ext cx="419602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4000" dirty="0"/>
              <a:t>Eukaryota = Prvoci!</a:t>
            </a:r>
          </a:p>
        </p:txBody>
      </p:sp>
    </p:spTree>
    <p:extLst>
      <p:ext uri="{BB962C8B-B14F-4D97-AF65-F5344CB8AC3E}">
        <p14:creationId xmlns:p14="http://schemas.microsoft.com/office/powerpoint/2010/main" val="3083606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harlie Hebdo, Je Suis Charlie - Bus Shelter Poster (LARGE - RARE) |  Original Vintage Poster | Chisholm Larsson Gallery">
            <a:extLst>
              <a:ext uri="{FF2B5EF4-FFF2-40B4-BE49-F238E27FC236}">
                <a16:creationId xmlns:a16="http://schemas.microsoft.com/office/drawing/2014/main" id="{F23818EF-3D73-29B0-90BE-20E23A64F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6938" y="144625"/>
            <a:ext cx="4598124" cy="656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F52B60-A29A-600D-F324-4D2D760806D4}"/>
              </a:ext>
            </a:extLst>
          </p:cNvPr>
          <p:cNvSpPr txBox="1"/>
          <p:nvPr/>
        </p:nvSpPr>
        <p:spPr>
          <a:xfrm>
            <a:off x="5364480" y="5486399"/>
            <a:ext cx="1463040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CZ" sz="2400" dirty="0">
                <a:latin typeface="Chalkduster" panose="03050602040202020205" pitchFamily="66" charset="77"/>
                <a:ea typeface="Brush Script MT" panose="03060802040406070304" pitchFamily="66" charset="-122"/>
                <a:cs typeface="Brush Script MT" panose="03060802040406070304" pitchFamily="66" charset="-122"/>
              </a:rPr>
              <a:t>Prvok!</a:t>
            </a:r>
          </a:p>
        </p:txBody>
      </p:sp>
    </p:spTree>
    <p:extLst>
      <p:ext uri="{BB962C8B-B14F-4D97-AF65-F5344CB8AC3E}">
        <p14:creationId xmlns:p14="http://schemas.microsoft.com/office/powerpoint/2010/main" val="81892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60B2A-4EDC-9C52-06AC-0CA705C2D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FD69CC-27DA-1A57-6803-61F2A66F8034}"/>
              </a:ext>
            </a:extLst>
          </p:cNvPr>
          <p:cNvSpPr txBox="1"/>
          <p:nvPr/>
        </p:nvSpPr>
        <p:spPr>
          <a:xfrm>
            <a:off x="3760200" y="361244"/>
            <a:ext cx="4671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4800" b="1" dirty="0"/>
              <a:t>Kde se tady vzali?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7DC41C7C-F06A-8C34-2A9B-CF73D85C6DB5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1647573" y="226971"/>
            <a:ext cx="8896853" cy="640405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7747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0" name="Picture 12" descr="Dictyosphaerium">
            <a:extLst>
              <a:ext uri="{FF2B5EF4-FFF2-40B4-BE49-F238E27FC236}">
                <a16:creationId xmlns:a16="http://schemas.microsoft.com/office/drawing/2014/main" id="{36B5413B-F7EC-738A-E1E4-0F4416F63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539" y="1837890"/>
            <a:ext cx="3089051" cy="3089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Streblomastix strix with ectosymbionts">
            <a:extLst>
              <a:ext uri="{FF2B5EF4-FFF2-40B4-BE49-F238E27FC236}">
                <a16:creationId xmlns:a16="http://schemas.microsoft.com/office/drawing/2014/main" id="{CE7C6DFD-8403-542B-5198-CACBB7EC10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5543" y="4567548"/>
            <a:ext cx="4361596" cy="2298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udorina">
            <a:extLst>
              <a:ext uri="{FF2B5EF4-FFF2-40B4-BE49-F238E27FC236}">
                <a16:creationId xmlns:a16="http://schemas.microsoft.com/office/drawing/2014/main" id="{F3BA647E-FB19-58E2-8FB0-F08D0673B6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958" y="4575453"/>
            <a:ext cx="3138266" cy="235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Thalassiosira nordenskioeldii">
            <a:extLst>
              <a:ext uri="{FF2B5EF4-FFF2-40B4-BE49-F238E27FC236}">
                <a16:creationId xmlns:a16="http://schemas.microsoft.com/office/drawing/2014/main" id="{36938DF9-4281-A25D-7A6E-8B6BE6FA77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706" y="2251737"/>
            <a:ext cx="3124105" cy="2352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esmodesmus communis">
            <a:extLst>
              <a:ext uri="{FF2B5EF4-FFF2-40B4-BE49-F238E27FC236}">
                <a16:creationId xmlns:a16="http://schemas.microsoft.com/office/drawing/2014/main" id="{AA01B6FC-D96D-15CA-BD52-6EFB119CD2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8888" y="-44976"/>
            <a:ext cx="3103364" cy="2327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Staurastrum brasiliense var. lundellii">
            <a:extLst>
              <a:ext uri="{FF2B5EF4-FFF2-40B4-BE49-F238E27FC236}">
                <a16:creationId xmlns:a16="http://schemas.microsoft.com/office/drawing/2014/main" id="{22047998-B5FD-A413-80D3-19B0EFE820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7139" y="4537654"/>
            <a:ext cx="2900432" cy="232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Thalassiosira eccentrica">
            <a:extLst>
              <a:ext uri="{FF2B5EF4-FFF2-40B4-BE49-F238E27FC236}">
                <a16:creationId xmlns:a16="http://schemas.microsoft.com/office/drawing/2014/main" id="{E6AFB083-8FAE-4C10-6459-B1E17663B7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2970" y="4559643"/>
            <a:ext cx="2329774" cy="232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Glaucocystis">
            <a:extLst>
              <a:ext uri="{FF2B5EF4-FFF2-40B4-BE49-F238E27FC236}">
                <a16:creationId xmlns:a16="http://schemas.microsoft.com/office/drawing/2014/main" id="{460F0686-6682-CCF5-160D-8BB534B6CD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452" y="-56756"/>
            <a:ext cx="3089051" cy="2316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Micrasterias ceratofera">
            <a:extLst>
              <a:ext uri="{FF2B5EF4-FFF2-40B4-BE49-F238E27FC236}">
                <a16:creationId xmlns:a16="http://schemas.microsoft.com/office/drawing/2014/main" id="{01B72D81-4EDE-85D5-B215-B372233E1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2399" y="-62393"/>
            <a:ext cx="2320345" cy="232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>
            <a:extLst>
              <a:ext uri="{FF2B5EF4-FFF2-40B4-BE49-F238E27FC236}">
                <a16:creationId xmlns:a16="http://schemas.microsoft.com/office/drawing/2014/main" id="{7B317491-646D-8515-3529-717B3F31AB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1458" y="-56756"/>
            <a:ext cx="2320345" cy="232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>
            <a:extLst>
              <a:ext uri="{FF2B5EF4-FFF2-40B4-BE49-F238E27FC236}">
                <a16:creationId xmlns:a16="http://schemas.microsoft.com/office/drawing/2014/main" id="{5B0E7069-B8DF-DA42-E9BC-DA46FEF39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768" y="-71183"/>
            <a:ext cx="2331613" cy="2331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AAA7714-1B3B-AECF-766D-353E7A10848D}"/>
              </a:ext>
            </a:extLst>
          </p:cNvPr>
          <p:cNvSpPr txBox="1"/>
          <p:nvPr/>
        </p:nvSpPr>
        <p:spPr>
          <a:xfrm>
            <a:off x="4740730" y="2967335"/>
            <a:ext cx="232788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5400" dirty="0"/>
              <a:t>ČEHO?!</a:t>
            </a:r>
          </a:p>
        </p:txBody>
      </p:sp>
    </p:spTree>
    <p:extLst>
      <p:ext uri="{BB962C8B-B14F-4D97-AF65-F5344CB8AC3E}">
        <p14:creationId xmlns:p14="http://schemas.microsoft.com/office/powerpoint/2010/main" val="294498988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B75A6B-826F-D219-C89D-61E75E6160C0}"/>
              </a:ext>
            </a:extLst>
          </p:cNvPr>
          <p:cNvSpPr txBox="1"/>
          <p:nvPr/>
        </p:nvSpPr>
        <p:spPr>
          <a:xfrm>
            <a:off x="3174847" y="490141"/>
            <a:ext cx="58423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4400" dirty="0"/>
              <a:t>Prokaryota vs. Eukaryota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915147-238B-0D6E-0E62-B8D50BE136F4}"/>
              </a:ext>
            </a:extLst>
          </p:cNvPr>
          <p:cNvSpPr txBox="1"/>
          <p:nvPr/>
        </p:nvSpPr>
        <p:spPr>
          <a:xfrm>
            <a:off x="4396764" y="1441174"/>
            <a:ext cx="282968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200" dirty="0"/>
              <a:t>Co definuje eukaryota?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D7C7EB-3B41-8A9A-0C02-C094B0B6F4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2377026"/>
            <a:ext cx="7772400" cy="3276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674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CustomShape 1"/>
          <p:cNvSpPr/>
          <p:nvPr/>
        </p:nvSpPr>
        <p:spPr>
          <a:xfrm>
            <a:off x="2695080" y="7920"/>
            <a:ext cx="6998760" cy="1186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en-US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Klasická</a:t>
            </a:r>
            <a:r>
              <a:rPr lang="en-US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darwinovská</a:t>
            </a:r>
            <a:r>
              <a:rPr lang="en-US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evoluční</a:t>
            </a:r>
            <a:r>
              <a:rPr lang="en-US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teorie</a:t>
            </a:r>
            <a:r>
              <a:rPr lang="en-US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předpokládá</a:t>
            </a:r>
            <a:r>
              <a:rPr lang="en-US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nárust</a:t>
            </a:r>
            <a:r>
              <a:rPr lang="en-US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komplexity</a:t>
            </a:r>
            <a:r>
              <a:rPr lang="en-US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živých</a:t>
            </a:r>
            <a:r>
              <a:rPr lang="en-US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systémů</a:t>
            </a:r>
            <a:r>
              <a:rPr lang="en-US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v </a:t>
            </a:r>
            <a:r>
              <a:rPr lang="en-US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čase</a:t>
            </a:r>
            <a:endParaRPr lang="en-US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1" name="CustomShape 2"/>
          <p:cNvSpPr/>
          <p:nvPr/>
        </p:nvSpPr>
        <p:spPr>
          <a:xfrm rot="5400000">
            <a:off x="-677760" y="3147480"/>
            <a:ext cx="5617440" cy="76176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>
            <a:solidFill>
              <a:srgbClr val="4A7EBB"/>
            </a:solidFill>
            <a:round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/>
        </p:style>
      </p:sp>
      <p:pic>
        <p:nvPicPr>
          <p:cNvPr id="82" name="Picture 6"/>
          <p:cNvPicPr/>
          <p:nvPr/>
        </p:nvPicPr>
        <p:blipFill>
          <a:blip r:embed="rId2"/>
          <a:stretch/>
        </p:blipFill>
        <p:spPr>
          <a:xfrm>
            <a:off x="2935200" y="937440"/>
            <a:ext cx="3219840" cy="5673960"/>
          </a:xfrm>
          <a:prstGeom prst="rect">
            <a:avLst/>
          </a:prstGeom>
          <a:ln>
            <a:noFill/>
          </a:ln>
        </p:spPr>
      </p:pic>
      <p:pic>
        <p:nvPicPr>
          <p:cNvPr id="83" name="Picture 7"/>
          <p:cNvPicPr/>
          <p:nvPr/>
        </p:nvPicPr>
        <p:blipFill>
          <a:blip r:embed="rId3"/>
          <a:stretch/>
        </p:blipFill>
        <p:spPr>
          <a:xfrm>
            <a:off x="7095720" y="895320"/>
            <a:ext cx="3051720" cy="57164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AA3E4E-F57B-91D5-97AF-DC9D3C2BB0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4750" y="975415"/>
            <a:ext cx="7302500" cy="20447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7604BB7-CCAD-A2D0-9CB0-C4AB25FCD393}"/>
              </a:ext>
            </a:extLst>
          </p:cNvPr>
          <p:cNvSpPr txBox="1"/>
          <p:nvPr/>
        </p:nvSpPr>
        <p:spPr>
          <a:xfrm>
            <a:off x="4140657" y="329084"/>
            <a:ext cx="3910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3600" dirty="0"/>
              <a:t>Kde se tady vzali? I.</a:t>
            </a:r>
            <a:endParaRPr lang="en-CZ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E1DD06-360E-440F-5B86-19B3584C62DF}"/>
              </a:ext>
            </a:extLst>
          </p:cNvPr>
          <p:cNvSpPr txBox="1"/>
          <p:nvPr/>
        </p:nvSpPr>
        <p:spPr>
          <a:xfrm>
            <a:off x="2444750" y="2950273"/>
            <a:ext cx="82799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P</a:t>
            </a:r>
            <a:r>
              <a:rPr lang="en-CZ" sz="2400" dirty="0"/>
              <a:t>ostupný nárůst komplexity ”jednoduché” prokaryotické buňky</a:t>
            </a:r>
          </a:p>
          <a:p>
            <a:r>
              <a:rPr lang="en-CZ" sz="2400" dirty="0"/>
              <a:t>(thylakoidy sinic, Cavalier-Smith 1975)</a:t>
            </a:r>
            <a:endParaRPr lang="en-CZ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9996E5A-B444-3AE4-3A45-6C4ED6013AA7}"/>
              </a:ext>
            </a:extLst>
          </p:cNvPr>
          <p:cNvCxnSpPr>
            <a:cxnSpLocks/>
          </p:cNvCxnSpPr>
          <p:nvPr/>
        </p:nvCxnSpPr>
        <p:spPr>
          <a:xfrm>
            <a:off x="5037909" y="1293223"/>
            <a:ext cx="188105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2F09A30-D1C7-4E98-C40A-B915CF630A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7778" y="3967660"/>
            <a:ext cx="7302500" cy="2044700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2A8E677-1FC8-DF63-D009-D08821559D5B}"/>
              </a:ext>
            </a:extLst>
          </p:cNvPr>
          <p:cNvCxnSpPr>
            <a:cxnSpLocks/>
          </p:cNvCxnSpPr>
          <p:nvPr/>
        </p:nvCxnSpPr>
        <p:spPr>
          <a:xfrm rot="10800000">
            <a:off x="5320937" y="4285468"/>
            <a:ext cx="1881052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0A5920DE-7821-6A4A-9C80-BEDBE099E063}"/>
              </a:ext>
            </a:extLst>
          </p:cNvPr>
          <p:cNvSpPr txBox="1"/>
          <p:nvPr/>
        </p:nvSpPr>
        <p:spPr>
          <a:xfrm>
            <a:off x="2697568" y="5914669"/>
            <a:ext cx="65617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P</a:t>
            </a:r>
            <a:r>
              <a:rPr lang="en-CZ" sz="2400" dirty="0"/>
              <a:t>ostupná redukce komplexity eukaryotické buňky</a:t>
            </a:r>
          </a:p>
          <a:p>
            <a:r>
              <a:rPr lang="en-CZ" sz="2400" dirty="0"/>
              <a:t>(RNA splicingRearney 1974, Darnell 1978)</a:t>
            </a:r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301499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1D95B8-6C36-00C9-374F-89BBE76ECC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973" y="836908"/>
            <a:ext cx="7197854" cy="16207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BF45FA1-1746-EC0B-D6B1-923FF4B923B9}"/>
              </a:ext>
            </a:extLst>
          </p:cNvPr>
          <p:cNvSpPr txBox="1"/>
          <p:nvPr/>
        </p:nvSpPr>
        <p:spPr>
          <a:xfrm>
            <a:off x="1018405" y="126066"/>
            <a:ext cx="852906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3200" b="1" dirty="0"/>
              <a:t>EOCYT </a:t>
            </a:r>
            <a:r>
              <a:rPr lang="en-CZ" sz="2400" dirty="0"/>
              <a:t>– eukaryota vznikla z divezifikované linie archaeí - eocytů</a:t>
            </a:r>
            <a:r>
              <a:rPr lang="en-CZ" sz="2400" b="1" dirty="0"/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E45259-FB24-A2F4-7269-BA56297FFA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6918" y="836908"/>
            <a:ext cx="4700304" cy="53734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8709F7E-15D5-CF7B-B2D4-93BC1C5BBC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273" y="4809353"/>
            <a:ext cx="7313554" cy="14358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927DC05-AEED-1F41-E166-605E79C5F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56500" y="647629"/>
            <a:ext cx="4635500" cy="618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32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F422286-3486-A1E0-32B7-74E01273F2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4750" y="2549321"/>
            <a:ext cx="7302500" cy="39751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D49D21B-DDF3-7018-DBC1-E22D91816BE1}"/>
              </a:ext>
            </a:extLst>
          </p:cNvPr>
          <p:cNvSpPr txBox="1"/>
          <p:nvPr/>
        </p:nvSpPr>
        <p:spPr>
          <a:xfrm>
            <a:off x="929640" y="1441325"/>
            <a:ext cx="1033272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2200" dirty="0"/>
              <a:t>Archezoa – reflektuje vztah Archaea – Eukaryota. Eukayota vznikla postupnýcm navyšováním komplexity u protoeukaryot (archezoa) vzniklých odštěpení předka dnešních archaeí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7BACC6C-8492-9903-0214-79AF37D29E21}"/>
              </a:ext>
            </a:extLst>
          </p:cNvPr>
          <p:cNvSpPr txBox="1"/>
          <p:nvPr/>
        </p:nvSpPr>
        <p:spPr>
          <a:xfrm>
            <a:off x="4140657" y="196699"/>
            <a:ext cx="3910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3600" dirty="0"/>
              <a:t>Kde se tady vzali? II.</a:t>
            </a:r>
            <a:endParaRPr lang="en-CZ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63B134-BF4E-EF9E-6ED8-A70261BD6998}"/>
              </a:ext>
            </a:extLst>
          </p:cNvPr>
          <p:cNvSpPr txBox="1"/>
          <p:nvPr/>
        </p:nvSpPr>
        <p:spPr>
          <a:xfrm>
            <a:off x="2586834" y="926734"/>
            <a:ext cx="701833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200" dirty="0"/>
              <a:t>Objev Archaea – třídoménový systém buněčných organismů</a:t>
            </a:r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68DBDEFE-BB64-3595-6BAA-A54A50D74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9326" y="1374374"/>
            <a:ext cx="9688476" cy="4757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D938BE-ABDB-17C7-A29C-D5D279841460}"/>
              </a:ext>
            </a:extLst>
          </p:cNvPr>
          <p:cNvSpPr txBox="1"/>
          <p:nvPr/>
        </p:nvSpPr>
        <p:spPr>
          <a:xfrm>
            <a:off x="2210121" y="6230414"/>
            <a:ext cx="777175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2200" dirty="0"/>
              <a:t>fylogenetický přístup nutí přehodnotit pohled na evoluci eukaryot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2B2019-77BB-F396-BDDF-845C1DF0C44D}"/>
              </a:ext>
            </a:extLst>
          </p:cNvPr>
          <p:cNvSpPr txBox="1"/>
          <p:nvPr/>
        </p:nvSpPr>
        <p:spPr>
          <a:xfrm>
            <a:off x="9840847" y="5952858"/>
            <a:ext cx="1919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Woese et al., 1990</a:t>
            </a:r>
          </a:p>
        </p:txBody>
      </p:sp>
    </p:spTree>
    <p:extLst>
      <p:ext uri="{BB962C8B-B14F-4D97-AF65-F5344CB8AC3E}">
        <p14:creationId xmlns:p14="http://schemas.microsoft.com/office/powerpoint/2010/main" val="1201565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0" grpId="1"/>
      <p:bldP spid="11" grpId="0"/>
      <p:bldP spid="11" grpId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>
            <a:extLst>
              <a:ext uri="{FF2B5EF4-FFF2-40B4-BE49-F238E27FC236}">
                <a16:creationId xmlns:a16="http://schemas.microsoft.com/office/drawing/2014/main" id="{1990B885-8EDB-683E-7078-0F3C4EC8F4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58" y="18730"/>
            <a:ext cx="6884503" cy="6884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6BDFB9C-1003-6D12-8477-AA237F4DD0BD}"/>
              </a:ext>
            </a:extLst>
          </p:cNvPr>
          <p:cNvSpPr txBox="1"/>
          <p:nvPr/>
        </p:nvSpPr>
        <p:spPr>
          <a:xfrm>
            <a:off x="7493457" y="249570"/>
            <a:ext cx="3910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3600" dirty="0"/>
              <a:t>Kde se tady vzali? II.</a:t>
            </a:r>
            <a:endParaRPr lang="en-CZ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75E85B-6B8D-BF22-084A-2B3599A7C484}"/>
              </a:ext>
            </a:extLst>
          </p:cNvPr>
          <p:cNvSpPr txBox="1"/>
          <p:nvPr/>
        </p:nvSpPr>
        <p:spPr>
          <a:xfrm>
            <a:off x="7345981" y="1139686"/>
            <a:ext cx="420563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3200" dirty="0"/>
              <a:t>Božský původ Eukaryot?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FF969BE-DE43-D076-61DF-2695EB56C2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24461"/>
            <a:ext cx="12582980" cy="519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The god Heimdall is the father of mankind.">
            <a:extLst>
              <a:ext uri="{FF2B5EF4-FFF2-40B4-BE49-F238E27FC236}">
                <a16:creationId xmlns:a16="http://schemas.microsoft.com/office/drawing/2014/main" id="{F79F1DE3-6F79-4B7A-BC8D-A18D44B997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58" y="-18730"/>
            <a:ext cx="4956290" cy="693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5939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FEC6EF29-D0E5-1103-3B03-C5AE2726BD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6035280" cy="6876130"/>
          </a:xfrm>
          <a:prstGeom prst="rect">
            <a:avLst/>
          </a:prstGeom>
        </p:spPr>
      </p:pic>
      <p:sp>
        <p:nvSpPr>
          <p:cNvPr id="3" name="TextovéPole 4">
            <a:extLst>
              <a:ext uri="{FF2B5EF4-FFF2-40B4-BE49-F238E27FC236}">
                <a16:creationId xmlns:a16="http://schemas.microsoft.com/office/drawing/2014/main" id="{F313B32E-3E8A-41A2-9811-F7B1273440C2}"/>
              </a:ext>
            </a:extLst>
          </p:cNvPr>
          <p:cNvSpPr txBox="1"/>
          <p:nvPr/>
        </p:nvSpPr>
        <p:spPr>
          <a:xfrm>
            <a:off x="0" y="6464463"/>
            <a:ext cx="205697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0" dirty="0" err="1">
                <a:latin typeface="Arial" panose="020B0604020202020204" pitchFamily="34" charset="0"/>
                <a:cs typeface="Arial" panose="020B0604020202020204" pitchFamily="34" charset="0"/>
              </a:rPr>
              <a:t>Imachi</a:t>
            </a:r>
            <a:r>
              <a:rPr lang="cs-CZ" b="0" dirty="0">
                <a:latin typeface="Arial" panose="020B0604020202020204" pitchFamily="34" charset="0"/>
                <a:cs typeface="Arial" panose="020B0604020202020204" pitchFamily="34" charset="0"/>
              </a:rPr>
              <a:t> a kol. 2019</a:t>
            </a:r>
          </a:p>
        </p:txBody>
      </p:sp>
      <p:pic>
        <p:nvPicPr>
          <p:cNvPr id="4" name="Obrázek 13">
            <a:extLst>
              <a:ext uri="{FF2B5EF4-FFF2-40B4-BE49-F238E27FC236}">
                <a16:creationId xmlns:a16="http://schemas.microsoft.com/office/drawing/2014/main" id="{830C74F9-97E3-BB4B-D915-B692016D80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013" t="14425" r="57478" b="14423"/>
          <a:stretch/>
        </p:blipFill>
        <p:spPr>
          <a:xfrm>
            <a:off x="8873462" y="40396"/>
            <a:ext cx="3318538" cy="6777207"/>
          </a:xfrm>
          <a:prstGeom prst="rect">
            <a:avLst/>
          </a:prstGeom>
        </p:spPr>
      </p:pic>
      <p:sp>
        <p:nvSpPr>
          <p:cNvPr id="5" name="TextovéPole 15">
            <a:extLst>
              <a:ext uri="{FF2B5EF4-FFF2-40B4-BE49-F238E27FC236}">
                <a16:creationId xmlns:a16="http://schemas.microsoft.com/office/drawing/2014/main" id="{12E8B03E-DA6D-5F03-2322-F935D5F2C766}"/>
              </a:ext>
            </a:extLst>
          </p:cNvPr>
          <p:cNvSpPr txBox="1"/>
          <p:nvPr/>
        </p:nvSpPr>
        <p:spPr>
          <a:xfrm>
            <a:off x="6722626" y="1632857"/>
            <a:ext cx="356388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l"/>
            <a:r>
              <a:rPr lang="cs-CZ" sz="1800" b="0" i="1" u="none" strike="noStrike" baseline="0" dirty="0" err="1">
                <a:latin typeface="HardingText-RegularItalic"/>
              </a:rPr>
              <a:t>Candidatus</a:t>
            </a:r>
            <a:r>
              <a:rPr lang="cs-CZ" b="0" i="1" dirty="0">
                <a:latin typeface="HardingText-RegularItalic"/>
              </a:rPr>
              <a:t> </a:t>
            </a:r>
            <a:r>
              <a:rPr lang="cs-CZ" sz="1800" b="0" i="0" u="none" strike="noStrike" baseline="0" dirty="0" err="1">
                <a:latin typeface="HardingText-Regular"/>
              </a:rPr>
              <a:t>Lokiarchaeum</a:t>
            </a:r>
            <a:r>
              <a:rPr lang="cs-CZ" sz="1800" b="0" i="0" u="none" strike="noStrike" baseline="0" dirty="0">
                <a:latin typeface="HardingText-Regular"/>
              </a:rPr>
              <a:t> </a:t>
            </a:r>
            <a:r>
              <a:rPr lang="cs-CZ" sz="1800" b="0" i="0" u="none" strike="noStrike" baseline="0" dirty="0" err="1">
                <a:latin typeface="HardingText-Regular"/>
              </a:rPr>
              <a:t>ossiferum</a:t>
            </a:r>
            <a:endParaRPr lang="cs-CZ" dirty="0"/>
          </a:p>
        </p:txBody>
      </p:sp>
      <p:sp>
        <p:nvSpPr>
          <p:cNvPr id="6" name="TextovéPole 17">
            <a:extLst>
              <a:ext uri="{FF2B5EF4-FFF2-40B4-BE49-F238E27FC236}">
                <a16:creationId xmlns:a16="http://schemas.microsoft.com/office/drawing/2014/main" id="{EDAD3A34-468C-CEF1-4AA3-E41BD8C94546}"/>
              </a:ext>
            </a:extLst>
          </p:cNvPr>
          <p:cNvSpPr txBox="1"/>
          <p:nvPr/>
        </p:nvSpPr>
        <p:spPr>
          <a:xfrm>
            <a:off x="7044597" y="2002189"/>
            <a:ext cx="3124412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1800" b="0" i="0" u="none" strike="noStrike" baseline="0" dirty="0" err="1">
                <a:latin typeface="GraphikNaturel-Semibold"/>
              </a:rPr>
              <a:t>Rodrigues-Oliveira</a:t>
            </a:r>
            <a:r>
              <a:rPr lang="cs-CZ" sz="1800" b="0" i="0" u="none" strike="noStrike" baseline="0" dirty="0">
                <a:latin typeface="GraphikNaturel-Semibold"/>
              </a:rPr>
              <a:t> et al.  2022</a:t>
            </a:r>
            <a:endParaRPr lang="cs-CZ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56C71248-4499-5F54-3901-239E55BF0528}"/>
              </a:ext>
            </a:extLst>
          </p:cNvPr>
          <p:cNvSpPr txBox="1"/>
          <p:nvPr/>
        </p:nvSpPr>
        <p:spPr>
          <a:xfrm>
            <a:off x="169276" y="5859219"/>
            <a:ext cx="377539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b="0" i="1" dirty="0" err="1">
                <a:latin typeface="Arial" panose="020B0604020202020204" pitchFamily="34" charset="0"/>
                <a:cs typeface="Arial" panose="020B0604020202020204" pitchFamily="34" charset="0"/>
              </a:rPr>
              <a:t>Prometheoarchaeum</a:t>
            </a:r>
            <a:r>
              <a:rPr lang="cs-CZ" b="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b="0" i="1" dirty="0" err="1">
                <a:latin typeface="Arial" panose="020B0604020202020204" pitchFamily="34" charset="0"/>
                <a:cs typeface="Arial" panose="020B0604020202020204" pitchFamily="34" charset="0"/>
              </a:rPr>
              <a:t>syntrophicum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8359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0F7EDF24-E7E8-EF10-90FE-93F8B41E0A0E}"/>
              </a:ext>
            </a:extLst>
          </p:cNvPr>
          <p:cNvSpPr txBox="1"/>
          <p:nvPr/>
        </p:nvSpPr>
        <p:spPr>
          <a:xfrm>
            <a:off x="4140657" y="329084"/>
            <a:ext cx="39106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3600" dirty="0"/>
              <a:t>Kde se tady vzali? II.</a:t>
            </a:r>
            <a:endParaRPr lang="en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9575D8-445C-9838-CD63-EBF564878D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34276"/>
            <a:ext cx="7772400" cy="25237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C5734B-1A30-CA23-5FAD-C9EDBDDDD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75415"/>
            <a:ext cx="7348971" cy="3513793"/>
          </a:xfrm>
          <a:prstGeom prst="rect">
            <a:avLst/>
          </a:prstGeom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99387E7E-B2A5-71CB-79B9-8648782243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8971" y="1022472"/>
            <a:ext cx="4564086" cy="3681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BB4C710-D5F8-02D2-3796-DF59CADB9F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64229" y="4653108"/>
            <a:ext cx="4229981" cy="222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580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EE47E8EA-10BF-7E67-1AF6-5F2B6EC89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84" y="3094685"/>
            <a:ext cx="6190295" cy="372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379FB7-90CE-C44B-EECD-8503C4396265}"/>
              </a:ext>
            </a:extLst>
          </p:cNvPr>
          <p:cNvSpPr txBox="1"/>
          <p:nvPr/>
        </p:nvSpPr>
        <p:spPr>
          <a:xfrm>
            <a:off x="402955" y="216976"/>
            <a:ext cx="276049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3200" b="1" dirty="0"/>
              <a:t>Argard archaea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2C8272-3BE3-8382-D020-9A60281BBE25}"/>
              </a:ext>
            </a:extLst>
          </p:cNvPr>
          <p:cNvSpPr txBox="1"/>
          <p:nvPr/>
        </p:nvSpPr>
        <p:spPr>
          <a:xfrm>
            <a:off x="3967566" y="293919"/>
            <a:ext cx="782147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GB" sz="2200" dirty="0"/>
              <a:t>E</a:t>
            </a:r>
            <a:r>
              <a:rPr lang="en-CZ" sz="2200" dirty="0"/>
              <a:t>xtremofilní, </a:t>
            </a:r>
          </a:p>
          <a:p>
            <a:pPr marL="342900" indent="-342900">
              <a:buFontTx/>
              <a:buChar char="-"/>
            </a:pPr>
            <a:r>
              <a:rPr lang="en-CZ" sz="2200" dirty="0"/>
              <a:t>Chemolitotrofní  </a:t>
            </a:r>
            <a:r>
              <a:rPr lang="en-GB" sz="2200" dirty="0"/>
              <a:t>I</a:t>
            </a:r>
            <a:r>
              <a:rPr lang="en-CZ" sz="2200" dirty="0"/>
              <a:t> heterotrofní (mixo?)</a:t>
            </a:r>
          </a:p>
          <a:p>
            <a:pPr marL="342900" indent="-342900">
              <a:buFontTx/>
              <a:buChar char="-"/>
            </a:pPr>
            <a:r>
              <a:rPr lang="en-CZ" sz="2200" dirty="0"/>
              <a:t>Glykolýza (vzácně TCA)</a:t>
            </a:r>
          </a:p>
          <a:p>
            <a:pPr marL="342900" indent="-342900">
              <a:buFontTx/>
              <a:buChar char="-"/>
            </a:pPr>
            <a:r>
              <a:rPr lang="en-CZ" sz="2200" dirty="0"/>
              <a:t>Fixace C pomocí </a:t>
            </a:r>
            <a:r>
              <a:rPr lang="en-GB" sz="2200" dirty="0"/>
              <a:t>Wood-</a:t>
            </a:r>
            <a:r>
              <a:rPr lang="en-GB" sz="2200" dirty="0" err="1"/>
              <a:t>Ljungdahl</a:t>
            </a:r>
            <a:r>
              <a:rPr lang="en-GB" sz="2200" dirty="0"/>
              <a:t> (WL) </a:t>
            </a:r>
            <a:r>
              <a:rPr lang="en-GB" sz="2200" dirty="0" err="1"/>
              <a:t>dráhy</a:t>
            </a:r>
            <a:endParaRPr lang="en-CZ" sz="2200" dirty="0"/>
          </a:p>
          <a:p>
            <a:pPr marL="342900" indent="-342900">
              <a:buFontTx/>
              <a:buChar char="-"/>
            </a:pPr>
            <a:r>
              <a:rPr lang="en-CZ" sz="2200" dirty="0"/>
              <a:t>Nejčastěji metanová a hydrotermální zřídla</a:t>
            </a:r>
          </a:p>
          <a:p>
            <a:pPr marL="342900" indent="-342900">
              <a:buFontTx/>
              <a:buChar char="-"/>
            </a:pPr>
            <a:r>
              <a:rPr lang="en-CZ" sz="2200" dirty="0"/>
              <a:t>Lokiarchaeota jsou asi nejčetnější</a:t>
            </a:r>
          </a:p>
          <a:p>
            <a:pPr marL="342900" indent="-342900">
              <a:buFontTx/>
              <a:buChar char="-"/>
            </a:pPr>
            <a:r>
              <a:rPr lang="en-GB" sz="2200" dirty="0" err="1"/>
              <a:t>Č</a:t>
            </a:r>
            <a:r>
              <a:rPr lang="en-CZ" sz="2200" dirty="0"/>
              <a:t>asto v obligátních vztazích s ostatními prokaryoty</a:t>
            </a:r>
          </a:p>
          <a:p>
            <a:pPr marL="342900" indent="-342900">
              <a:buFontTx/>
              <a:buChar char="-"/>
            </a:pPr>
            <a:endParaRPr lang="en-CZ" sz="2200" dirty="0"/>
          </a:p>
        </p:txBody>
      </p:sp>
      <p:pic>
        <p:nvPicPr>
          <p:cNvPr id="10246" name="Picture 6">
            <a:extLst>
              <a:ext uri="{FF2B5EF4-FFF2-40B4-BE49-F238E27FC236}">
                <a16:creationId xmlns:a16="http://schemas.microsoft.com/office/drawing/2014/main" id="{298DCD05-9CF5-711F-65C9-BE75E48BD1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263" y="2725352"/>
            <a:ext cx="5691737" cy="4246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C60E79C-7B0D-27F5-C32B-E321F039842F}"/>
              </a:ext>
            </a:extLst>
          </p:cNvPr>
          <p:cNvSpPr txBox="1"/>
          <p:nvPr/>
        </p:nvSpPr>
        <p:spPr>
          <a:xfrm>
            <a:off x="336464" y="2725352"/>
            <a:ext cx="21439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MacLeod et al., 2019</a:t>
            </a:r>
          </a:p>
        </p:txBody>
      </p:sp>
    </p:spTree>
    <p:extLst>
      <p:ext uri="{BB962C8B-B14F-4D97-AF65-F5344CB8AC3E}">
        <p14:creationId xmlns:p14="http://schemas.microsoft.com/office/powerpoint/2010/main" val="43620378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Picture 2"/>
          <p:cNvPicPr/>
          <p:nvPr/>
        </p:nvPicPr>
        <p:blipFill>
          <a:blip r:embed="rId2"/>
          <a:stretch/>
        </p:blipFill>
        <p:spPr>
          <a:xfrm>
            <a:off x="991920" y="567720"/>
            <a:ext cx="8085240" cy="5943240"/>
          </a:xfrm>
          <a:prstGeom prst="rect">
            <a:avLst/>
          </a:prstGeom>
          <a:ln>
            <a:noFill/>
          </a:ln>
        </p:spPr>
      </p:pic>
      <p:sp>
        <p:nvSpPr>
          <p:cNvPr id="197" name="CustomShape 1"/>
          <p:cNvSpPr/>
          <p:nvPr/>
        </p:nvSpPr>
        <p:spPr>
          <a:xfrm>
            <a:off x="340680" y="111600"/>
            <a:ext cx="1131552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/>
          <a:lstStyle/>
          <a:p>
            <a:pPr algn="ctr"/>
            <a:r>
              <a:rPr lang="en-US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... </a:t>
            </a:r>
            <a:r>
              <a:rPr lang="en-US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Nakonec</a:t>
            </a:r>
            <a:r>
              <a:rPr lang="en-US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to </a:t>
            </a:r>
            <a:r>
              <a:rPr lang="en-US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tedy</a:t>
            </a:r>
            <a:r>
              <a:rPr lang="en-US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vypadá</a:t>
            </a:r>
            <a:r>
              <a:rPr lang="en-US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, </a:t>
            </a:r>
            <a:r>
              <a:rPr lang="en-US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že</a:t>
            </a:r>
            <a:r>
              <a:rPr lang="en-US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eukaryota</a:t>
            </a:r>
            <a:r>
              <a:rPr lang="en-US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jsou</a:t>
            </a:r>
            <a:r>
              <a:rPr lang="en-US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zdivočelá</a:t>
            </a:r>
            <a:r>
              <a:rPr lang="en-US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archaea, </a:t>
            </a:r>
            <a:r>
              <a:rPr lang="en-CZ" sz="3200" b="1" dirty="0"/>
              <a:t>ASGARD archaea</a:t>
            </a:r>
          </a:p>
          <a:p>
            <a:pPr algn="ctr">
              <a:lnSpc>
                <a:spcPct val="100000"/>
              </a:lnSpc>
            </a:pPr>
            <a:endParaRPr lang="en-US" sz="3200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8" name="CustomShape 2"/>
          <p:cNvSpPr/>
          <p:nvPr/>
        </p:nvSpPr>
        <p:spPr>
          <a:xfrm>
            <a:off x="6039840" y="6488640"/>
            <a:ext cx="516024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Zaremba-Niedzwiedzka et al. 2017. Nature </a:t>
            </a:r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2A1F44-4F8E-0BBC-0180-869D1DB12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5384FAD-ED05-B8E0-206F-57DF587621A0}"/>
              </a:ext>
            </a:extLst>
          </p:cNvPr>
          <p:cNvSpPr txBox="1"/>
          <p:nvPr/>
        </p:nvSpPr>
        <p:spPr>
          <a:xfrm>
            <a:off x="3547161" y="2875002"/>
            <a:ext cx="5097678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6600" b="1" dirty="0"/>
              <a:t>Co to jako je? </a:t>
            </a:r>
          </a:p>
        </p:txBody>
      </p:sp>
    </p:spTree>
    <p:extLst>
      <p:ext uri="{BB962C8B-B14F-4D97-AF65-F5344CB8AC3E}">
        <p14:creationId xmlns:p14="http://schemas.microsoft.com/office/powerpoint/2010/main" val="107601026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441BF0F-FCC5-4F87-C693-B66875C830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287" y="819807"/>
            <a:ext cx="7772400" cy="590667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D02EE8C-36A1-49A7-62BE-C6FEE91A2DBA}"/>
              </a:ext>
            </a:extLst>
          </p:cNvPr>
          <p:cNvSpPr txBox="1"/>
          <p:nvPr/>
        </p:nvSpPr>
        <p:spPr>
          <a:xfrm>
            <a:off x="7709338" y="6038193"/>
            <a:ext cx="25040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dirty="0"/>
              <a:t>Eme et al. 2023, Nature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6BA54DE-398F-8B85-BEFA-4CE4DE10250A}"/>
              </a:ext>
            </a:extLst>
          </p:cNvPr>
          <p:cNvSpPr txBox="1"/>
          <p:nvPr/>
        </p:nvSpPr>
        <p:spPr>
          <a:xfrm>
            <a:off x="6035259" y="1074510"/>
            <a:ext cx="61275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Z" sz="2400" b="1" dirty="0"/>
              <a:t>diverzita Asgard archaeí je nakonec mnohem vyšší, nicméně pořád nejspíš platí, že eukaryota jsou jednou z asgard linií.</a:t>
            </a:r>
          </a:p>
          <a:p>
            <a:r>
              <a:rPr lang="en-CZ" sz="2400" b="1" dirty="0"/>
              <a:t>Takže měl Lake s eocytem pravdu?</a:t>
            </a:r>
          </a:p>
        </p:txBody>
      </p:sp>
    </p:spTree>
    <p:extLst>
      <p:ext uri="{BB962C8B-B14F-4D97-AF65-F5344CB8AC3E}">
        <p14:creationId xmlns:p14="http://schemas.microsoft.com/office/powerpoint/2010/main" val="3218317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B1C1993-B3E5-86F6-DE1F-7FC965CD5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0008"/>
            <a:ext cx="11508828" cy="44570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BF66231-0575-01BC-8FA5-A314910280E5}"/>
              </a:ext>
            </a:extLst>
          </p:cNvPr>
          <p:cNvSpPr txBox="1"/>
          <p:nvPr/>
        </p:nvSpPr>
        <p:spPr>
          <a:xfrm>
            <a:off x="3354512" y="294468"/>
            <a:ext cx="54829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800" b="1" dirty="0"/>
              <a:t>Eukaryotic signature proteins - ESPs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8C91EB-7CB1-9826-D488-DA1B58FA6F4A}"/>
              </a:ext>
            </a:extLst>
          </p:cNvPr>
          <p:cNvSpPr txBox="1"/>
          <p:nvPr/>
        </p:nvSpPr>
        <p:spPr>
          <a:xfrm>
            <a:off x="2091465" y="5699350"/>
            <a:ext cx="80090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Z" sz="2200" dirty="0"/>
              <a:t>Lokiarchaeales a Hodarcheales mají největší arzenál genů, které jsou považovány za charakteristické pro eukaryota</a:t>
            </a:r>
          </a:p>
        </p:txBody>
      </p:sp>
    </p:spTree>
    <p:extLst>
      <p:ext uri="{BB962C8B-B14F-4D97-AF65-F5344CB8AC3E}">
        <p14:creationId xmlns:p14="http://schemas.microsoft.com/office/powerpoint/2010/main" val="24399137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2D071F4-E763-2056-E799-585FC3054AC9}"/>
              </a:ext>
            </a:extLst>
          </p:cNvPr>
          <p:cNvSpPr txBox="1"/>
          <p:nvPr/>
        </p:nvSpPr>
        <p:spPr>
          <a:xfrm>
            <a:off x="4140657" y="329084"/>
            <a:ext cx="40277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3600" dirty="0"/>
              <a:t>Kde se tady vzali? III.</a:t>
            </a:r>
            <a:endParaRPr lang="en-CZ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A964964-A7BC-296D-97A6-3A3622904FC8}"/>
              </a:ext>
            </a:extLst>
          </p:cNvPr>
          <p:cNvGrpSpPr/>
          <p:nvPr/>
        </p:nvGrpSpPr>
        <p:grpSpPr>
          <a:xfrm>
            <a:off x="976393" y="2643258"/>
            <a:ext cx="10693761" cy="2852316"/>
            <a:chOff x="976393" y="2643258"/>
            <a:chExt cx="10693761" cy="2852316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98954E78-2AAC-3DB6-FC6B-62886AEF358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28914" y="3361974"/>
              <a:ext cx="3886200" cy="2133600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E196893-3A84-7191-8834-1E8C1BBE015F}"/>
                </a:ext>
              </a:extLst>
            </p:cNvPr>
            <p:cNvSpPr txBox="1"/>
            <p:nvPr/>
          </p:nvSpPr>
          <p:spPr>
            <a:xfrm>
              <a:off x="976393" y="2643258"/>
              <a:ext cx="1069376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Z" sz="2400" b="1" dirty="0"/>
                <a:t>Symbiogenetický původ: </a:t>
              </a:r>
              <a:r>
                <a:rPr lang="en-CZ" sz="2400" dirty="0"/>
                <a:t>Eukaryota vznikla sloučením archaeální a bakteriální buňky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F7682385-AE03-826C-8E0D-3A76D6A03262}"/>
              </a:ext>
            </a:extLst>
          </p:cNvPr>
          <p:cNvSpPr txBox="1"/>
          <p:nvPr/>
        </p:nvSpPr>
        <p:spPr>
          <a:xfrm>
            <a:off x="1411576" y="1224561"/>
            <a:ext cx="93688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3200" dirty="0"/>
              <a:t>Co způsobilo, že se právě tahle jedna linie tak změnila?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8EA9E1-D1B3-7359-152F-CB214FEA114D}"/>
              </a:ext>
            </a:extLst>
          </p:cNvPr>
          <p:cNvSpPr txBox="1"/>
          <p:nvPr/>
        </p:nvSpPr>
        <p:spPr>
          <a:xfrm>
            <a:off x="3906224" y="1946372"/>
            <a:ext cx="41315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400" dirty="0"/>
              <a:t>Něco diverzifikaci nastartovalo?</a:t>
            </a:r>
          </a:p>
        </p:txBody>
      </p:sp>
    </p:spTree>
    <p:extLst>
      <p:ext uri="{BB962C8B-B14F-4D97-AF65-F5344CB8AC3E}">
        <p14:creationId xmlns:p14="http://schemas.microsoft.com/office/powerpoint/2010/main" val="377229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icture 1"/>
          <p:cNvPicPr/>
          <p:nvPr/>
        </p:nvPicPr>
        <p:blipFill>
          <a:blip r:embed="rId2"/>
          <a:stretch/>
        </p:blipFill>
        <p:spPr>
          <a:xfrm>
            <a:off x="2066160" y="290160"/>
            <a:ext cx="8206200" cy="6522840"/>
          </a:xfrm>
          <a:prstGeom prst="rect">
            <a:avLst/>
          </a:prstGeom>
          <a:ln>
            <a:noFill/>
          </a:ln>
        </p:spPr>
      </p:pic>
      <p:sp>
        <p:nvSpPr>
          <p:cNvPr id="188" name="CustomShape 1"/>
          <p:cNvSpPr/>
          <p:nvPr/>
        </p:nvSpPr>
        <p:spPr>
          <a:xfrm>
            <a:off x="6556080" y="0"/>
            <a:ext cx="45079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Koonin Genome Biology 2010, 11:209</a:t>
            </a:r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05734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00F815EC-0B45-484B-78B0-739FF229D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9648" y="2530133"/>
            <a:ext cx="8239539" cy="3910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C926B3-8AB8-1811-1731-869348F38278}"/>
              </a:ext>
            </a:extLst>
          </p:cNvPr>
          <p:cNvSpPr txBox="1"/>
          <p:nvPr/>
        </p:nvSpPr>
        <p:spPr>
          <a:xfrm>
            <a:off x="2138670" y="417305"/>
            <a:ext cx="73414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800" dirty="0"/>
              <a:t>Cizí geny v předchůdci všech moderních eukaryot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3D010AC-5185-61EA-DAD9-72FAE858F307}"/>
              </a:ext>
            </a:extLst>
          </p:cNvPr>
          <p:cNvSpPr txBox="1"/>
          <p:nvPr/>
        </p:nvSpPr>
        <p:spPr>
          <a:xfrm>
            <a:off x="4079041" y="1304441"/>
            <a:ext cx="34607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200" dirty="0"/>
              <a:t>Mnohem víc než jen archaea</a:t>
            </a:r>
          </a:p>
        </p:txBody>
      </p:sp>
    </p:spTree>
    <p:extLst>
      <p:ext uri="{BB962C8B-B14F-4D97-AF65-F5344CB8AC3E}">
        <p14:creationId xmlns:p14="http://schemas.microsoft.com/office/powerpoint/2010/main" val="12915807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5C5FE30-10FE-E101-1AB1-165098D5FA10}"/>
              </a:ext>
            </a:extLst>
          </p:cNvPr>
          <p:cNvSpPr txBox="1"/>
          <p:nvPr/>
        </p:nvSpPr>
        <p:spPr>
          <a:xfrm>
            <a:off x="4322116" y="554036"/>
            <a:ext cx="3547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400" dirty="0"/>
              <a:t>Kdo byli ale další partneři?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5F97FB-9F04-2CD4-678F-7225922A7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3688" y="1156826"/>
            <a:ext cx="9324623" cy="4916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3303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3F8166-3C0B-EBB3-C000-D114FE18B6F7}"/>
              </a:ext>
            </a:extLst>
          </p:cNvPr>
          <p:cNvSpPr txBox="1"/>
          <p:nvPr/>
        </p:nvSpPr>
        <p:spPr>
          <a:xfrm>
            <a:off x="3819351" y="158482"/>
            <a:ext cx="4553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800" dirty="0"/>
              <a:t>Jak vypadala první eukaryota?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7F2FFE-7AAC-D821-D58B-EC9F4DB4D7D2}"/>
              </a:ext>
            </a:extLst>
          </p:cNvPr>
          <p:cNvSpPr txBox="1"/>
          <p:nvPr/>
        </p:nvSpPr>
        <p:spPr>
          <a:xfrm>
            <a:off x="3918545" y="493560"/>
            <a:ext cx="43549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6000" b="1" dirty="0"/>
              <a:t>FECA vs LECA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948BDF61-3445-E648-005A-A836800D6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177" y="1542803"/>
            <a:ext cx="8472322" cy="531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88F8A9-53B5-2C9C-E010-AE825D97B313}"/>
              </a:ext>
            </a:extLst>
          </p:cNvPr>
          <p:cNvSpPr txBox="1"/>
          <p:nvPr/>
        </p:nvSpPr>
        <p:spPr>
          <a:xfrm>
            <a:off x="953589" y="6488668"/>
            <a:ext cx="2600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Dacks et al. 2016 J Cell Sci</a:t>
            </a:r>
          </a:p>
        </p:txBody>
      </p:sp>
    </p:spTree>
    <p:extLst>
      <p:ext uri="{BB962C8B-B14F-4D97-AF65-F5344CB8AC3E}">
        <p14:creationId xmlns:p14="http://schemas.microsoft.com/office/powerpoint/2010/main" val="2379761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CustomShape 1"/>
          <p:cNvSpPr/>
          <p:nvPr/>
        </p:nvSpPr>
        <p:spPr>
          <a:xfrm>
            <a:off x="3635580" y="399240"/>
            <a:ext cx="4920840" cy="639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/>
          <a:lstStyle/>
          <a:p>
            <a:pPr algn="ctr">
              <a:lnSpc>
                <a:spcPct val="100000"/>
              </a:lnSpc>
            </a:pPr>
            <a:r>
              <a:rPr lang="en-US" sz="36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Hypotéza</a:t>
            </a:r>
            <a:r>
              <a:rPr lang="en-US" sz="36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Archezoa#2</a:t>
            </a:r>
            <a:endParaRPr lang="en-US" spc="-1" dirty="0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8941695-16F3-7270-030B-7EC4C0BAA162}"/>
              </a:ext>
            </a:extLst>
          </p:cNvPr>
          <p:cNvGrpSpPr/>
          <p:nvPr/>
        </p:nvGrpSpPr>
        <p:grpSpPr>
          <a:xfrm>
            <a:off x="3133322" y="2219098"/>
            <a:ext cx="6666065" cy="4129862"/>
            <a:chOff x="2929855" y="2584858"/>
            <a:chExt cx="6666065" cy="4129862"/>
          </a:xfrm>
        </p:grpSpPr>
        <p:pic>
          <p:nvPicPr>
            <p:cNvPr id="179" name="Picture 1"/>
            <p:cNvPicPr/>
            <p:nvPr/>
          </p:nvPicPr>
          <p:blipFill>
            <a:blip r:embed="rId2"/>
            <a:stretch/>
          </p:blipFill>
          <p:spPr>
            <a:xfrm>
              <a:off x="2929855" y="2584858"/>
              <a:ext cx="6332289" cy="3765182"/>
            </a:xfrm>
            <a:prstGeom prst="rect">
              <a:avLst/>
            </a:prstGeom>
            <a:ln>
              <a:noFill/>
            </a:ln>
          </p:spPr>
        </p:pic>
        <p:sp>
          <p:nvSpPr>
            <p:cNvPr id="181" name="CustomShape 2"/>
            <p:cNvSpPr/>
            <p:nvPr/>
          </p:nvSpPr>
          <p:spPr>
            <a:xfrm>
              <a:off x="7820760" y="6350040"/>
              <a:ext cx="1775160" cy="364680"/>
            </a:xfrm>
            <a:prstGeom prst="rect">
              <a:avLst/>
            </a:prstGeom>
            <a:noFill/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/>
            <a:lstStyle/>
            <a:p>
              <a:pPr>
                <a:lnSpc>
                  <a:spcPct val="100000"/>
                </a:lnSpc>
              </a:pPr>
              <a:r>
                <a:rPr lang="en-US" spc="-1">
                  <a:solidFill>
                    <a:srgbClr val="000000"/>
                  </a:solidFill>
                  <a:uFill>
                    <a:solidFill>
                      <a:srgbClr val="FFFFFF"/>
                    </a:solidFill>
                  </a:uFill>
                  <a:latin typeface="Calibri"/>
                </a:rPr>
                <a:t>Woesse, 1990</a:t>
              </a:r>
              <a:endParaRPr lang="en-US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E7AC27F-092D-7B75-BF4A-D43DF9607093}"/>
              </a:ext>
            </a:extLst>
          </p:cNvPr>
          <p:cNvSpPr txBox="1"/>
          <p:nvPr/>
        </p:nvSpPr>
        <p:spPr>
          <a:xfrm>
            <a:off x="1802674" y="1165218"/>
            <a:ext cx="93273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/>
              <a:t>P</a:t>
            </a:r>
            <a:r>
              <a:rPr lang="en-CZ" sz="2200" dirty="0"/>
              <a:t>rimitivní eukaryota nemají mitochodrie, ta vznikla až později v evoluci eukaryot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Picture 1"/>
          <p:cNvPicPr/>
          <p:nvPr/>
        </p:nvPicPr>
        <p:blipFill>
          <a:blip r:embed="rId2"/>
          <a:stretch/>
        </p:blipFill>
        <p:spPr>
          <a:xfrm>
            <a:off x="2933760" y="1155600"/>
            <a:ext cx="6324120" cy="45460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Picture 3"/>
          <p:cNvPicPr/>
          <p:nvPr/>
        </p:nvPicPr>
        <p:blipFill>
          <a:blip r:embed="rId2"/>
          <a:stretch/>
        </p:blipFill>
        <p:spPr>
          <a:xfrm>
            <a:off x="2146440" y="723960"/>
            <a:ext cx="7899120" cy="5397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DA63A-B754-5448-F55A-041AD34B4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2CB0E1D-1FE2-04BB-440A-9B0E5CF059DB}"/>
              </a:ext>
            </a:extLst>
          </p:cNvPr>
          <p:cNvSpPr txBox="1"/>
          <p:nvPr/>
        </p:nvSpPr>
        <p:spPr>
          <a:xfrm>
            <a:off x="3097518" y="2875002"/>
            <a:ext cx="5996963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6600" b="1" dirty="0"/>
              <a:t>Co to jako není? </a:t>
            </a:r>
          </a:p>
        </p:txBody>
      </p:sp>
    </p:spTree>
    <p:extLst>
      <p:ext uri="{BB962C8B-B14F-4D97-AF65-F5344CB8AC3E}">
        <p14:creationId xmlns:p14="http://schemas.microsoft.com/office/powerpoint/2010/main" val="76056801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Picture 11"/>
          <p:cNvPicPr/>
          <p:nvPr/>
        </p:nvPicPr>
        <p:blipFill>
          <a:blip r:embed="rId2"/>
          <a:stretch/>
        </p:blipFill>
        <p:spPr>
          <a:xfrm>
            <a:off x="2057520" y="0"/>
            <a:ext cx="8055000" cy="6857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Parasites - Cryptosporidium (also known as &quot;Crypto&quot;) | Cryptosporidium |  Parasites | CDC">
            <a:extLst>
              <a:ext uri="{FF2B5EF4-FFF2-40B4-BE49-F238E27FC236}">
                <a16:creationId xmlns:a16="http://schemas.microsoft.com/office/drawing/2014/main" id="{820D932D-D2C4-2B97-4C31-CB8BF17F0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2038209" y="3618813"/>
            <a:ext cx="8527198" cy="445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Not Just Cryptosporidium - Lubron Water Technologies">
            <a:extLst>
              <a:ext uri="{FF2B5EF4-FFF2-40B4-BE49-F238E27FC236}">
                <a16:creationId xmlns:a16="http://schemas.microsoft.com/office/drawing/2014/main" id="{67DB0283-653D-1D42-2271-1D223BA821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0741" y="1580604"/>
            <a:ext cx="7916094" cy="5277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804148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Picture 1"/>
          <p:cNvPicPr/>
          <p:nvPr/>
        </p:nvPicPr>
        <p:blipFill>
          <a:blip r:embed="rId2"/>
          <a:stretch/>
        </p:blipFill>
        <p:spPr>
          <a:xfrm>
            <a:off x="2948939" y="900872"/>
            <a:ext cx="6417129" cy="5957127"/>
          </a:xfrm>
          <a:prstGeom prst="rect">
            <a:avLst/>
          </a:prstGeom>
          <a:ln>
            <a:noFill/>
          </a:ln>
        </p:spPr>
      </p:pic>
      <p:sp>
        <p:nvSpPr>
          <p:cNvPr id="186" name="CustomShape 1"/>
          <p:cNvSpPr/>
          <p:nvPr/>
        </p:nvSpPr>
        <p:spPr>
          <a:xfrm>
            <a:off x="1512248" y="305486"/>
            <a:ext cx="9447489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/>
          <a:lstStyle/>
          <a:p>
            <a:pPr algn="ctr">
              <a:lnSpc>
                <a:spcPct val="100000"/>
              </a:lnSpc>
            </a:pPr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Nemít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klasickou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mitochondrii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je </a:t>
            </a:r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spíš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odvozený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znak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související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s </a:t>
            </a:r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životním</a:t>
            </a:r>
            <a:r>
              <a:rPr lang="en-US" sz="28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28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stylem</a:t>
            </a:r>
            <a:endParaRPr lang="en-US" sz="2800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>
            <a:extLst>
              <a:ext uri="{FF2B5EF4-FFF2-40B4-BE49-F238E27FC236}">
                <a16:creationId xmlns:a16="http://schemas.microsoft.com/office/drawing/2014/main" id="{65A5DD44-A1F2-3A71-2C9F-1DDC5C28D4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005840"/>
            <a:ext cx="5852160" cy="5852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0E30BE4-47E5-AAE0-28E6-9F94466B19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6365" y="0"/>
            <a:ext cx="6574625" cy="1867325"/>
          </a:xfrm>
          <a:prstGeom prst="rect">
            <a:avLst/>
          </a:prstGeom>
        </p:spPr>
      </p:pic>
      <p:pic>
        <p:nvPicPr>
          <p:cNvPr id="14340" name="Picture 4" descr="The strange creatures that may turn evolution on its head | Daily Mail  Online">
            <a:extLst>
              <a:ext uri="{FF2B5EF4-FFF2-40B4-BE49-F238E27FC236}">
                <a16:creationId xmlns:a16="http://schemas.microsoft.com/office/drawing/2014/main" id="{AC1B078D-5604-7494-8900-18A495561C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7006" y="2248458"/>
            <a:ext cx="4228011" cy="38147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06727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93F8166-3C0B-EBB3-C000-D114FE18B6F7}"/>
              </a:ext>
            </a:extLst>
          </p:cNvPr>
          <p:cNvSpPr txBox="1"/>
          <p:nvPr/>
        </p:nvSpPr>
        <p:spPr>
          <a:xfrm>
            <a:off x="3819351" y="158482"/>
            <a:ext cx="45532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800" dirty="0"/>
              <a:t>Jak vypadala první eukaryota?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97F2FFE-7AAC-D821-D58B-EC9F4DB4D7D2}"/>
              </a:ext>
            </a:extLst>
          </p:cNvPr>
          <p:cNvSpPr txBox="1"/>
          <p:nvPr/>
        </p:nvSpPr>
        <p:spPr>
          <a:xfrm>
            <a:off x="3918545" y="493560"/>
            <a:ext cx="43549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6000" b="1" dirty="0"/>
              <a:t>FECA vs LECA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948BDF61-3445-E648-005A-A836800D63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177" y="1542803"/>
            <a:ext cx="8472322" cy="5315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88F8A9-53B5-2C9C-E010-AE825D97B313}"/>
              </a:ext>
            </a:extLst>
          </p:cNvPr>
          <p:cNvSpPr txBox="1"/>
          <p:nvPr/>
        </p:nvSpPr>
        <p:spPr>
          <a:xfrm>
            <a:off x="953589" y="6488668"/>
            <a:ext cx="2600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Dacks et al. 2016 J Cell Sci</a:t>
            </a:r>
          </a:p>
        </p:txBody>
      </p:sp>
    </p:spTree>
    <p:extLst>
      <p:ext uri="{BB962C8B-B14F-4D97-AF65-F5344CB8AC3E}">
        <p14:creationId xmlns:p14="http://schemas.microsoft.com/office/powerpoint/2010/main" val="321451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723659A-444A-85F6-0B30-C4CA98A17143}"/>
              </a:ext>
            </a:extLst>
          </p:cNvPr>
          <p:cNvSpPr txBox="1"/>
          <p:nvPr/>
        </p:nvSpPr>
        <p:spPr>
          <a:xfrm>
            <a:off x="2964950" y="365761"/>
            <a:ext cx="6262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800" b="1" dirty="0"/>
              <a:t>LECA – Last eukaryotic common ancestor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FA46FCC-0DEC-BB39-88CD-88C5F6FF57E6}"/>
              </a:ext>
            </a:extLst>
          </p:cNvPr>
          <p:cNvSpPr txBox="1"/>
          <p:nvPr/>
        </p:nvSpPr>
        <p:spPr>
          <a:xfrm>
            <a:off x="2121781" y="6427113"/>
            <a:ext cx="769588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/>
              <a:t>S</a:t>
            </a:r>
            <a:r>
              <a:rPr lang="en-CZ" sz="2200" dirty="0"/>
              <a:t>táří min 2 mld let, máme poměrně dobrou představu, jak vypadal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A6F274D-B38E-59D0-6EFC-D58C35FF5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0423" y="1038664"/>
            <a:ext cx="9283380" cy="5092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CD5E9A9F-E9BA-B558-EA8F-2A8A9A2DC9C1}"/>
              </a:ext>
            </a:extLst>
          </p:cNvPr>
          <p:cNvSpPr/>
          <p:nvPr/>
        </p:nvSpPr>
        <p:spPr>
          <a:xfrm>
            <a:off x="5969726" y="4598125"/>
            <a:ext cx="422387" cy="43107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9561042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Picture 1"/>
          <p:cNvPicPr/>
          <p:nvPr/>
        </p:nvPicPr>
        <p:blipFill>
          <a:blip r:embed="rId2"/>
          <a:stretch/>
        </p:blipFill>
        <p:spPr>
          <a:xfrm>
            <a:off x="2066160" y="290160"/>
            <a:ext cx="8206200" cy="6522840"/>
          </a:xfrm>
          <a:prstGeom prst="rect">
            <a:avLst/>
          </a:prstGeom>
          <a:ln>
            <a:noFill/>
          </a:ln>
        </p:spPr>
      </p:pic>
      <p:sp>
        <p:nvSpPr>
          <p:cNvPr id="188" name="CustomShape 1"/>
          <p:cNvSpPr/>
          <p:nvPr/>
        </p:nvSpPr>
        <p:spPr>
          <a:xfrm>
            <a:off x="6556080" y="0"/>
            <a:ext cx="45079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Koonin Genome Biology 2010, 11:209</a:t>
            </a:r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Picture 2"/>
          <p:cNvPicPr/>
          <p:nvPr/>
        </p:nvPicPr>
        <p:blipFill>
          <a:blip r:embed="rId2"/>
          <a:stretch/>
        </p:blipFill>
        <p:spPr>
          <a:xfrm>
            <a:off x="1169605" y="405000"/>
            <a:ext cx="4511520" cy="6453000"/>
          </a:xfrm>
          <a:prstGeom prst="rect">
            <a:avLst/>
          </a:prstGeom>
          <a:ln>
            <a:noFill/>
          </a:ln>
        </p:spPr>
      </p:pic>
      <p:sp>
        <p:nvSpPr>
          <p:cNvPr id="190" name="CustomShape 1"/>
          <p:cNvSpPr/>
          <p:nvPr/>
        </p:nvSpPr>
        <p:spPr>
          <a:xfrm>
            <a:off x="6556080" y="0"/>
            <a:ext cx="450792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en-US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Koonin Genome Biology 2010, 11:209</a:t>
            </a:r>
            <a:endParaRPr lang="en-US" spc="-1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91" name="CustomShape 2"/>
          <p:cNvSpPr/>
          <p:nvPr/>
        </p:nvSpPr>
        <p:spPr>
          <a:xfrm>
            <a:off x="6096001" y="1628640"/>
            <a:ext cx="5895702" cy="3381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LECA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měla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všechny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vlastnosti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moderních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eukaryot</a:t>
            </a:r>
            <a:endParaRPr lang="en-US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en-US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buClr>
                <a:srgbClr val="000000"/>
              </a:buClr>
              <a:buFont typeface="StarSymbol"/>
              <a:buChar char="-"/>
            </a:pP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Jádro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a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jaderné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póry</a:t>
            </a:r>
            <a:endParaRPr lang="en-US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buClr>
                <a:srgbClr val="000000"/>
              </a:buClr>
              <a:buFont typeface="StarSymbol"/>
              <a:buChar char="-"/>
            </a:pP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Introny</a:t>
            </a: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a RNA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sestřih</a:t>
            </a:r>
            <a:endParaRPr lang="en-US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buClr>
                <a:srgbClr val="000000"/>
              </a:buClr>
              <a:buFont typeface="StarSymbol"/>
              <a:buChar char="-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RNAi</a:t>
            </a:r>
            <a:endParaRPr lang="en-US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buClr>
                <a:srgbClr val="000000"/>
              </a:buClr>
              <a:buFont typeface="StarSymbol"/>
              <a:buChar char="-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ubiquitin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signalizaci</a:t>
            </a:r>
            <a:endParaRPr lang="en-US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285840" indent="-285480">
              <a:buClr>
                <a:srgbClr val="000000"/>
              </a:buClr>
              <a:buFont typeface="StarSymbol"/>
              <a:buChar char="-"/>
            </a:pPr>
            <a:r>
              <a:rPr lang="en-US" sz="2200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EM </a:t>
            </a:r>
            <a:r>
              <a:rPr lang="en-US" sz="2200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systém</a:t>
            </a:r>
            <a:endParaRPr lang="en-US" sz="2200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151A00-9459-1AA5-FFFE-120C469D43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2" y="82698"/>
            <a:ext cx="7772400" cy="669260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A4DB2B9-9AD1-1BF8-CA52-E1601F4CF614}"/>
              </a:ext>
            </a:extLst>
          </p:cNvPr>
          <p:cNvSpPr txBox="1"/>
          <p:nvPr/>
        </p:nvSpPr>
        <p:spPr>
          <a:xfrm>
            <a:off x="7537269" y="6239638"/>
            <a:ext cx="3499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Vosseberg et al., 2021 Nat Ecol Evol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A1C233E-5831-8BAA-D23D-13DAA4765BEF}"/>
              </a:ext>
            </a:extLst>
          </p:cNvPr>
          <p:cNvSpPr txBox="1"/>
          <p:nvPr/>
        </p:nvSpPr>
        <p:spPr>
          <a:xfrm>
            <a:off x="7430341" y="914399"/>
            <a:ext cx="4545873" cy="44935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GB" sz="2200" dirty="0"/>
              <a:t>A</a:t>
            </a:r>
            <a:r>
              <a:rPr lang="en-CZ" sz="2200" dirty="0"/>
              <a:t>ž  21840 genů z cca. 10000 rodin</a:t>
            </a:r>
          </a:p>
          <a:p>
            <a:pPr marL="285750" indent="-285750">
              <a:buFontTx/>
              <a:buChar char="-"/>
            </a:pPr>
            <a:endParaRPr lang="en-CZ" sz="2200" dirty="0"/>
          </a:p>
          <a:p>
            <a:pPr marL="285750" indent="-285750">
              <a:buFontTx/>
              <a:buChar char="-"/>
            </a:pPr>
            <a:r>
              <a:rPr lang="en-CZ" sz="2200" dirty="0"/>
              <a:t>Duplikace zdvojnásobily genový repertoire</a:t>
            </a:r>
          </a:p>
          <a:p>
            <a:pPr marL="285750" indent="-285750">
              <a:buFontTx/>
              <a:buChar char="-"/>
            </a:pPr>
            <a:endParaRPr lang="en-CZ" sz="2200" dirty="0"/>
          </a:p>
          <a:p>
            <a:pPr marL="285750" indent="-285750">
              <a:buFontTx/>
              <a:buChar char="-"/>
            </a:pPr>
            <a:r>
              <a:rPr lang="en-GB" sz="2200" dirty="0"/>
              <a:t>N</a:t>
            </a:r>
            <a:r>
              <a:rPr lang="en-CZ" sz="2200" dirty="0"/>
              <a:t>ejvíce duplikovaly Asgard geny</a:t>
            </a:r>
          </a:p>
          <a:p>
            <a:pPr marL="285750" indent="-285750">
              <a:buFontTx/>
              <a:buChar char="-"/>
            </a:pPr>
            <a:endParaRPr lang="en-CZ" sz="2200" dirty="0"/>
          </a:p>
          <a:p>
            <a:pPr marL="285750" indent="-285750">
              <a:buFontTx/>
              <a:buChar char="-"/>
            </a:pPr>
            <a:r>
              <a:rPr lang="en-GB" sz="2200" dirty="0"/>
              <a:t>N</a:t>
            </a:r>
            <a:r>
              <a:rPr lang="en-CZ" sz="2200" dirty="0"/>
              <a:t>ejdříve (a nejvíce) duplikovaly spojené s EMS, cytoskeletem a jádrem</a:t>
            </a:r>
          </a:p>
          <a:p>
            <a:pPr marL="285750" indent="-285750">
              <a:buFontTx/>
              <a:buChar char="-"/>
            </a:pPr>
            <a:endParaRPr lang="en-CZ" sz="2200" dirty="0"/>
          </a:p>
          <a:p>
            <a:pPr marL="285750" indent="-285750">
              <a:buFontTx/>
              <a:buChar char="-"/>
            </a:pPr>
            <a:r>
              <a:rPr lang="en-GB" sz="2200" dirty="0"/>
              <a:t>N</a:t>
            </a:r>
            <a:r>
              <a:rPr lang="en-CZ" sz="2200" dirty="0"/>
              <a:t>aopak redukce genů spojených s metabolismem a mitochondriemi </a:t>
            </a:r>
          </a:p>
        </p:txBody>
      </p:sp>
    </p:spTree>
    <p:extLst>
      <p:ext uri="{BB962C8B-B14F-4D97-AF65-F5344CB8AC3E}">
        <p14:creationId xmlns:p14="http://schemas.microsoft.com/office/powerpoint/2010/main" val="333620217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Picture 2"/>
          <p:cNvPicPr/>
          <p:nvPr/>
        </p:nvPicPr>
        <p:blipFill>
          <a:blip r:embed="rId2"/>
          <a:stretch/>
        </p:blipFill>
        <p:spPr>
          <a:xfrm>
            <a:off x="2423640" y="1484640"/>
            <a:ext cx="7236000" cy="4178880"/>
          </a:xfrm>
          <a:prstGeom prst="rect">
            <a:avLst/>
          </a:prstGeom>
          <a:ln>
            <a:noFill/>
          </a:ln>
        </p:spPr>
      </p:pic>
      <p:sp>
        <p:nvSpPr>
          <p:cNvPr id="195" name="CustomShape 1"/>
          <p:cNvSpPr/>
          <p:nvPr/>
        </p:nvSpPr>
        <p:spPr>
          <a:xfrm>
            <a:off x="1357320" y="945360"/>
            <a:ext cx="822492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/>
          <a:lstStyle/>
          <a:p>
            <a:pPr algn="ctr">
              <a:lnSpc>
                <a:spcPct val="100000"/>
              </a:lnSpc>
            </a:pPr>
            <a:r>
              <a:rPr lang="en-US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... </a:t>
            </a:r>
            <a:r>
              <a:rPr lang="en-US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kromě</a:t>
            </a:r>
            <a:r>
              <a:rPr lang="en-US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archaeí</a:t>
            </a:r>
            <a:r>
              <a:rPr lang="en-US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eukaryota</a:t>
            </a:r>
            <a:r>
              <a:rPr lang="en-US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“</a:t>
            </a:r>
            <a:r>
              <a:rPr lang="en-US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nakupovala</a:t>
            </a:r>
            <a:r>
              <a:rPr lang="en-US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” </a:t>
            </a:r>
            <a:r>
              <a:rPr lang="en-US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</a:t>
            </a:r>
            <a:r>
              <a:rPr lang="en-US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en-US" sz="2400" b="1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jinde</a:t>
            </a:r>
            <a:r>
              <a:rPr lang="en-US" sz="24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 lang="en-US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485FE-EFB9-350F-0AE4-BB62B2AAD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iliate dividing  by Robert Berdan ©">
            <a:extLst>
              <a:ext uri="{FF2B5EF4-FFF2-40B4-BE49-F238E27FC236}">
                <a16:creationId xmlns:a16="http://schemas.microsoft.com/office/drawing/2014/main" id="{8C5DD57D-EDF5-22B2-3EA3-C4AEA3E178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49590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3ECF8-E608-BC0C-76FE-748824668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633DF4D-7DDA-9BBA-286E-2C4E4F4EC90D}"/>
              </a:ext>
            </a:extLst>
          </p:cNvPr>
          <p:cNvSpPr txBox="1"/>
          <p:nvPr/>
        </p:nvSpPr>
        <p:spPr>
          <a:xfrm>
            <a:off x="5079150" y="0"/>
            <a:ext cx="20336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3200" b="1" dirty="0"/>
              <a:t>A co FECA?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1A40318-E7BA-A48A-C7B7-D26AD1657D52}"/>
              </a:ext>
            </a:extLst>
          </p:cNvPr>
          <p:cNvSpPr txBox="1"/>
          <p:nvPr/>
        </p:nvSpPr>
        <p:spPr>
          <a:xfrm>
            <a:off x="2555189" y="584775"/>
            <a:ext cx="7081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Z</a:t>
            </a:r>
            <a:r>
              <a:rPr lang="en-CZ" sz="2400" dirty="0"/>
              <a:t>áleží na typu vzniku eukaryot, eocyt vs. symbiogeneze </a:t>
            </a:r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3080591F-866B-34C9-64AF-DB91D9353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2152" y="1035150"/>
            <a:ext cx="5687696" cy="5822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41254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DA63A-B754-5448-F55A-041AD34B4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8DA8339-DC9A-51CF-6378-99F259D3D437}"/>
              </a:ext>
            </a:extLst>
          </p:cNvPr>
          <p:cNvSpPr txBox="1"/>
          <p:nvPr/>
        </p:nvSpPr>
        <p:spPr>
          <a:xfrm>
            <a:off x="3784085" y="261258"/>
            <a:ext cx="49314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3200" dirty="0"/>
              <a:t>Kolikrát vznikla ”eukaryota”?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846F62-8434-DB8A-B22B-1154321F0C0E}"/>
              </a:ext>
            </a:extLst>
          </p:cNvPr>
          <p:cNvSpPr txBox="1"/>
          <p:nvPr/>
        </p:nvSpPr>
        <p:spPr>
          <a:xfrm>
            <a:off x="5885045" y="925936"/>
            <a:ext cx="9172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4000" b="1" dirty="0"/>
              <a:t>1x?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5AFAE2-88F0-36C8-9758-BF3D71D54488}"/>
              </a:ext>
            </a:extLst>
          </p:cNvPr>
          <p:cNvSpPr txBox="1"/>
          <p:nvPr/>
        </p:nvSpPr>
        <p:spPr>
          <a:xfrm>
            <a:off x="1744873" y="1713726"/>
            <a:ext cx="870225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/>
              <a:t>V</a:t>
            </a:r>
            <a:r>
              <a:rPr lang="en-CZ" sz="2200" dirty="0"/>
              <a:t>šichni zástupci známých eukaryot jsou potomci společného předka (LECA)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40704CD-5C81-B445-E48E-77102574EFBA}"/>
              </a:ext>
            </a:extLst>
          </p:cNvPr>
          <p:cNvSpPr txBox="1"/>
          <p:nvPr/>
        </p:nvSpPr>
        <p:spPr>
          <a:xfrm>
            <a:off x="4567408" y="2427531"/>
            <a:ext cx="30571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3200" b="1" dirty="0"/>
              <a:t>Evoluce je hravá!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E8C77A1-A50B-8B4F-C1BA-5E11078C2A03}"/>
              </a:ext>
            </a:extLst>
          </p:cNvPr>
          <p:cNvSpPr txBox="1"/>
          <p:nvPr/>
        </p:nvSpPr>
        <p:spPr>
          <a:xfrm>
            <a:off x="2740266" y="3692909"/>
            <a:ext cx="314477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b="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Linux Libertine"/>
              </a:rPr>
              <a:t>Parakaryon</a:t>
            </a:r>
            <a:r>
              <a:rPr lang="en-GB" sz="2200" b="0" i="1" dirty="0">
                <a:solidFill>
                  <a:srgbClr val="000000"/>
                </a:solidFill>
                <a:effectLst/>
                <a:highlight>
                  <a:srgbClr val="FFFFFF"/>
                </a:highlight>
                <a:latin typeface="Linux Libertine"/>
              </a:rPr>
              <a:t> </a:t>
            </a:r>
            <a:r>
              <a:rPr lang="en-GB" sz="2200" b="0" i="1" dirty="0" err="1">
                <a:solidFill>
                  <a:srgbClr val="000000"/>
                </a:solidFill>
                <a:effectLst/>
                <a:highlight>
                  <a:srgbClr val="FFFFFF"/>
                </a:highlight>
                <a:latin typeface="Linux Libertine"/>
              </a:rPr>
              <a:t>myojinensis</a:t>
            </a:r>
            <a:endParaRPr lang="en-GB" sz="2200" b="0" i="0" dirty="0">
              <a:solidFill>
                <a:srgbClr val="000000"/>
              </a:solidFill>
              <a:effectLst/>
              <a:highlight>
                <a:srgbClr val="FFFFFF"/>
              </a:highlight>
              <a:latin typeface="Linux Libertine"/>
            </a:endParaRPr>
          </a:p>
          <a:p>
            <a:endParaRPr lang="en-CZ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93DF1B-4548-DC78-DEC1-420D51496A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72" y="4238615"/>
            <a:ext cx="4000500" cy="26543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9A397DF-60E7-4384-2083-03987EC38A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6272" y="4238615"/>
            <a:ext cx="2937677" cy="2654300"/>
          </a:xfrm>
          <a:prstGeom prst="rect">
            <a:avLst/>
          </a:prstGeom>
        </p:spPr>
      </p:pic>
      <p:pic>
        <p:nvPicPr>
          <p:cNvPr id="18434" name="Picture 2" descr="undefined">
            <a:extLst>
              <a:ext uri="{FF2B5EF4-FFF2-40B4-BE49-F238E27FC236}">
                <a16:creationId xmlns:a16="http://schemas.microsoft.com/office/drawing/2014/main" id="{48EFD77F-0240-24B8-DCEB-DCDC5EC3E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1808" y="4061954"/>
            <a:ext cx="4780191" cy="23023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31258EF-5652-01C1-8596-273992662649}"/>
              </a:ext>
            </a:extLst>
          </p:cNvPr>
          <p:cNvSpPr txBox="1"/>
          <p:nvPr/>
        </p:nvSpPr>
        <p:spPr>
          <a:xfrm>
            <a:off x="7411808" y="6334780"/>
            <a:ext cx="508230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Z" sz="1400" dirty="0"/>
              <a:t>By Ian Alexander - Own work, CC BY-SA 4.0, </a:t>
            </a:r>
            <a:r>
              <a:rPr lang="en-CZ" sz="1400" dirty="0">
                <a:hlinkClick r:id="rId5"/>
              </a:rPr>
              <a:t>https://commons.wikimedia.org/w/index.php?curid=6383341</a:t>
            </a:r>
            <a:r>
              <a:rPr lang="en-CZ" sz="1400" dirty="0"/>
              <a:t>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C36776E-767C-EDC3-9C33-7073EC88D6EC}"/>
              </a:ext>
            </a:extLst>
          </p:cNvPr>
          <p:cNvSpPr txBox="1"/>
          <p:nvPr/>
        </p:nvSpPr>
        <p:spPr>
          <a:xfrm>
            <a:off x="7624592" y="3559924"/>
            <a:ext cx="4289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Yamaguchi et al., 2012 </a:t>
            </a:r>
            <a:r>
              <a:rPr lang="en-GB" b="0" i="1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J Electron </a:t>
            </a:r>
            <a:r>
              <a:rPr lang="en-GB" b="0" i="1" dirty="0" err="1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Microsc</a:t>
            </a:r>
            <a:r>
              <a:rPr lang="en-GB" b="0" i="1" dirty="0">
                <a:solidFill>
                  <a:srgbClr val="202122"/>
                </a:solidFill>
                <a:effectLst/>
                <a:highlight>
                  <a:srgbClr val="FFFFFF"/>
                </a:highlight>
                <a:latin typeface="Arial" panose="020B0604020202020204" pitchFamily="34" charset="0"/>
              </a:rPr>
              <a:t> </a:t>
            </a:r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339286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4" grpId="0"/>
      <p:bldP spid="1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360B2A-4EDC-9C52-06AC-0CA705C2D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41BDA69-18B9-ECF5-9E1B-638F474036CD}"/>
              </a:ext>
            </a:extLst>
          </p:cNvPr>
          <p:cNvSpPr txBox="1"/>
          <p:nvPr/>
        </p:nvSpPr>
        <p:spPr>
          <a:xfrm>
            <a:off x="2357881" y="-92334"/>
            <a:ext cx="246009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3200" dirty="0"/>
              <a:t>Mitochondrie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DEF890-040F-5C3A-7DBC-DCFC8DEFB818}"/>
              </a:ext>
            </a:extLst>
          </p:cNvPr>
          <p:cNvSpPr txBox="1"/>
          <p:nvPr/>
        </p:nvSpPr>
        <p:spPr>
          <a:xfrm>
            <a:off x="1" y="514080"/>
            <a:ext cx="718456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 err="1"/>
              <a:t>Endosymbiotický</a:t>
            </a:r>
            <a:r>
              <a:rPr lang="en-GB" sz="2200" dirty="0"/>
              <a:t> </a:t>
            </a:r>
            <a:r>
              <a:rPr lang="en-GB" sz="2200" dirty="0" err="1"/>
              <a:t>původ</a:t>
            </a:r>
            <a:r>
              <a:rPr lang="en-GB" sz="2200" dirty="0"/>
              <a:t> </a:t>
            </a:r>
            <a:r>
              <a:rPr lang="en-GB" sz="2200" dirty="0" err="1"/>
              <a:t>mitochondrie</a:t>
            </a:r>
            <a:r>
              <a:rPr lang="en-GB" sz="2200" dirty="0"/>
              <a:t> </a:t>
            </a:r>
            <a:r>
              <a:rPr lang="en-GB" sz="2200" dirty="0" err="1"/>
              <a:t>původně</a:t>
            </a:r>
            <a:r>
              <a:rPr lang="en-GB" sz="2200" dirty="0"/>
              <a:t> </a:t>
            </a:r>
            <a:r>
              <a:rPr lang="en-GB" sz="2200" dirty="0" err="1"/>
              <a:t>Mereškovskij</a:t>
            </a:r>
            <a:r>
              <a:rPr lang="en-GB" sz="2200" dirty="0"/>
              <a:t> (a </a:t>
            </a:r>
            <a:r>
              <a:rPr lang="en-GB" sz="2200" dirty="0" err="1"/>
              <a:t>další</a:t>
            </a:r>
            <a:r>
              <a:rPr lang="en-GB" sz="2200" dirty="0"/>
              <a:t>) </a:t>
            </a:r>
            <a:r>
              <a:rPr lang="en-GB" sz="2200" dirty="0" err="1"/>
              <a:t>na</a:t>
            </a:r>
            <a:r>
              <a:rPr lang="en-GB" sz="2200" dirty="0"/>
              <a:t> </a:t>
            </a:r>
            <a:r>
              <a:rPr lang="en-GB" sz="2200" dirty="0" err="1"/>
              <a:t>zač</a:t>
            </a:r>
            <a:r>
              <a:rPr lang="en-GB" sz="2200" dirty="0"/>
              <a:t>. 20 </a:t>
            </a:r>
            <a:r>
              <a:rPr lang="en-GB" sz="2200" dirty="0" err="1"/>
              <a:t>století</a:t>
            </a:r>
            <a:endParaRPr lang="en-GB" sz="2200" dirty="0"/>
          </a:p>
        </p:txBody>
      </p:sp>
      <p:pic>
        <p:nvPicPr>
          <p:cNvPr id="4" name="Picture 2" descr="Mitochondrion : Stockfoto">
            <a:extLst>
              <a:ext uri="{FF2B5EF4-FFF2-40B4-BE49-F238E27FC236}">
                <a16:creationId xmlns:a16="http://schemas.microsoft.com/office/drawing/2014/main" id="{1C092821-75A4-D00A-4B2F-CE77E468A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6245961" y="938609"/>
            <a:ext cx="6884649" cy="500742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5F54FD9-261C-E611-6CDC-F62284304EB6}"/>
              </a:ext>
            </a:extLst>
          </p:cNvPr>
          <p:cNvSpPr txBox="1"/>
          <p:nvPr/>
        </p:nvSpPr>
        <p:spPr>
          <a:xfrm>
            <a:off x="0" y="1366716"/>
            <a:ext cx="510184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200" dirty="0"/>
              <a:t>Lynn Margulisová publikovala znovu v 1967</a:t>
            </a:r>
          </a:p>
        </p:txBody>
      </p:sp>
      <p:pic>
        <p:nvPicPr>
          <p:cNvPr id="19460" name="Picture 4" descr="Lynn Margulis: la vida desde la cooperación microbiana - Mujeres con ciencia">
            <a:extLst>
              <a:ext uri="{FF2B5EF4-FFF2-40B4-BE49-F238E27FC236}">
                <a16:creationId xmlns:a16="http://schemas.microsoft.com/office/drawing/2014/main" id="{D23718CA-E4BE-54C8-67F4-8369946362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70" y="1803501"/>
            <a:ext cx="6766560" cy="508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421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7CEEACC-3EAB-291C-1C16-39A83C708F56}"/>
              </a:ext>
            </a:extLst>
          </p:cNvPr>
          <p:cNvSpPr txBox="1"/>
          <p:nvPr/>
        </p:nvSpPr>
        <p:spPr>
          <a:xfrm>
            <a:off x="6829525" y="129653"/>
            <a:ext cx="122764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3200" dirty="0"/>
              <a:t>Původ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8FF95A8-1FB7-D5FD-7A44-254BD6A34A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31" y="409953"/>
            <a:ext cx="6329315" cy="62179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613E18-7A85-6CDA-5FC0-183405B38F90}"/>
              </a:ext>
            </a:extLst>
          </p:cNvPr>
          <p:cNvSpPr txBox="1"/>
          <p:nvPr/>
        </p:nvSpPr>
        <p:spPr>
          <a:xfrm>
            <a:off x="5769831" y="735954"/>
            <a:ext cx="632931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en-GB" sz="2200" dirty="0"/>
              <a:t>n</a:t>
            </a:r>
            <a:r>
              <a:rPr lang="en-CZ" sz="2200" dirty="0"/>
              <a:t>ejspíš z hodně hluboké linie alfaproteobakterií</a:t>
            </a:r>
          </a:p>
          <a:p>
            <a:pPr marL="342900" indent="-342900">
              <a:buFontTx/>
              <a:buChar char="-"/>
            </a:pPr>
            <a:endParaRPr lang="en-CZ" sz="2200" dirty="0"/>
          </a:p>
          <a:p>
            <a:pPr marL="342900" indent="-342900">
              <a:buFontTx/>
              <a:buChar char="-"/>
            </a:pPr>
            <a:r>
              <a:rPr lang="en-CZ" sz="2200" dirty="0"/>
              <a:t>podle mol. </a:t>
            </a:r>
            <a:r>
              <a:rPr lang="en-GB" sz="2200" dirty="0" err="1"/>
              <a:t>časování</a:t>
            </a:r>
            <a:r>
              <a:rPr lang="en-GB" sz="2200" dirty="0"/>
              <a:t> cc. 2 </a:t>
            </a:r>
            <a:r>
              <a:rPr lang="en-GB" sz="2200" dirty="0" err="1"/>
              <a:t>mld</a:t>
            </a:r>
            <a:r>
              <a:rPr lang="en-GB" sz="2200" dirty="0"/>
              <a:t> let </a:t>
            </a:r>
            <a:r>
              <a:rPr lang="en-GB" sz="2200" dirty="0" err="1"/>
              <a:t>stará</a:t>
            </a:r>
            <a:r>
              <a:rPr lang="en-CZ" sz="2200" dirty="0"/>
              <a:t> </a:t>
            </a:r>
          </a:p>
          <a:p>
            <a:pPr marL="342900" indent="-342900">
              <a:buFontTx/>
              <a:buChar char="-"/>
            </a:pPr>
            <a:endParaRPr lang="en-CZ" sz="2200" dirty="0"/>
          </a:p>
          <a:p>
            <a:pPr marL="342900" indent="-342900">
              <a:buFontTx/>
              <a:buChar char="-"/>
            </a:pPr>
            <a:r>
              <a:rPr lang="en-GB" sz="2200" dirty="0"/>
              <a:t>S</a:t>
            </a:r>
            <a:r>
              <a:rPr lang="en-CZ" sz="2200" dirty="0"/>
              <a:t>emiautonomní organela, vlastní genom a exprese, 2 membrány</a:t>
            </a:r>
          </a:p>
          <a:p>
            <a:pPr marL="342900" indent="-342900">
              <a:buFontTx/>
              <a:buChar char="-"/>
            </a:pPr>
            <a:endParaRPr lang="en-CZ" sz="2200" dirty="0"/>
          </a:p>
          <a:p>
            <a:pPr marL="342900" indent="-342900">
              <a:buFontTx/>
              <a:buChar char="-"/>
            </a:pPr>
            <a:r>
              <a:rPr lang="en-GB" sz="2200" dirty="0"/>
              <a:t>P</a:t>
            </a:r>
            <a:r>
              <a:rPr lang="en-CZ" sz="2200" dirty="0"/>
              <a:t>ředek měl už nejspíš kristy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188874F-DF5F-A55A-6D13-D3B59DD431E6}"/>
              </a:ext>
            </a:extLst>
          </p:cNvPr>
          <p:cNvSpPr txBox="1"/>
          <p:nvPr/>
        </p:nvSpPr>
        <p:spPr>
          <a:xfrm>
            <a:off x="2797972" y="6359015"/>
            <a:ext cx="40315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dirty="0"/>
              <a:t>Munoz-Gomez et al., 2023, Nat Ecol Evol</a:t>
            </a:r>
          </a:p>
        </p:txBody>
      </p:sp>
      <p:pic>
        <p:nvPicPr>
          <p:cNvPr id="9" name="Obrázek 2">
            <a:extLst>
              <a:ext uri="{FF2B5EF4-FFF2-40B4-BE49-F238E27FC236}">
                <a16:creationId xmlns:a16="http://schemas.microsoft.com/office/drawing/2014/main" id="{40D42CCA-804C-AD02-63AB-713520A45E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6274" y="3876492"/>
            <a:ext cx="3755173" cy="2851855"/>
          </a:xfrm>
          <a:prstGeom prst="rect">
            <a:avLst/>
          </a:prstGeom>
        </p:spPr>
      </p:pic>
      <p:sp>
        <p:nvSpPr>
          <p:cNvPr id="10" name="TextovéPole 3">
            <a:extLst>
              <a:ext uri="{FF2B5EF4-FFF2-40B4-BE49-F238E27FC236}">
                <a16:creationId xmlns:a16="http://schemas.microsoft.com/office/drawing/2014/main" id="{47144738-4CAB-B702-8042-73A442EE2B66}"/>
              </a:ext>
            </a:extLst>
          </p:cNvPr>
          <p:cNvSpPr txBox="1"/>
          <p:nvPr/>
        </p:nvSpPr>
        <p:spPr>
          <a:xfrm>
            <a:off x="7457881" y="6543681"/>
            <a:ext cx="2953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Munoz-Gomez et al., 2017</a:t>
            </a:r>
            <a:endParaRPr lang="cs-CZ" dirty="0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9C3032C-732C-AB69-9372-CE1BBC613AA9}"/>
              </a:ext>
            </a:extLst>
          </p:cNvPr>
          <p:cNvSpPr txBox="1"/>
          <p:nvPr/>
        </p:nvSpPr>
        <p:spPr>
          <a:xfrm>
            <a:off x="3719804" y="364309"/>
            <a:ext cx="47523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3200" b="1" dirty="0"/>
              <a:t>Proč zrovna mitochondrie?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EC4FE0-8C5B-3525-1D7D-8F6C3BD9C71F}"/>
              </a:ext>
            </a:extLst>
          </p:cNvPr>
          <p:cNvSpPr txBox="1"/>
          <p:nvPr/>
        </p:nvSpPr>
        <p:spPr>
          <a:xfrm>
            <a:off x="1297794" y="949084"/>
            <a:ext cx="106294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/>
              <a:t>U</a:t>
            </a:r>
            <a:r>
              <a:rPr lang="en-CZ" sz="2200" dirty="0"/>
              <a:t> prvoků </a:t>
            </a:r>
            <a:r>
              <a:rPr lang="en-GB" sz="2200" dirty="0" err="1"/>
              <a:t>i</a:t>
            </a:r>
            <a:r>
              <a:rPr lang="en-CZ" sz="2200" dirty="0"/>
              <a:t> archaeí jsou symbiózy velmi časté, vznik semiautonomních organel je ale výjimka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72EBF3-5DAE-5E4A-0803-5DBE79AB8DE0}"/>
              </a:ext>
            </a:extLst>
          </p:cNvPr>
          <p:cNvSpPr txBox="1"/>
          <p:nvPr/>
        </p:nvSpPr>
        <p:spPr>
          <a:xfrm>
            <a:off x="145142" y="1940258"/>
            <a:ext cx="51966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200" dirty="0"/>
              <a:t>1. </a:t>
            </a:r>
            <a:r>
              <a:rPr lang="en-GB" sz="2200" dirty="0" err="1"/>
              <a:t>Efektivnjší</a:t>
            </a:r>
            <a:r>
              <a:rPr lang="en-GB" sz="2200" dirty="0"/>
              <a:t> </a:t>
            </a:r>
            <a:r>
              <a:rPr lang="en-GB" sz="2200" dirty="0" err="1"/>
              <a:t>metabolismus</a:t>
            </a:r>
            <a:r>
              <a:rPr lang="en-GB" sz="2200" dirty="0"/>
              <a:t>  </a:t>
            </a:r>
            <a:r>
              <a:rPr lang="cs-CZ" sz="2200" b="0" dirty="0">
                <a:latin typeface="Arial Narrow" pitchFamily="34" charset="0"/>
              </a:rPr>
              <a:t>(2 ATP </a:t>
            </a:r>
            <a:r>
              <a:rPr lang="cs-CZ" sz="2200" b="0" dirty="0" err="1">
                <a:latin typeface="Arial Narrow" pitchFamily="34" charset="0"/>
              </a:rPr>
              <a:t>x</a:t>
            </a:r>
            <a:r>
              <a:rPr lang="cs-CZ" sz="2200" b="0" dirty="0">
                <a:latin typeface="Arial Narrow" pitchFamily="34" charset="0"/>
              </a:rPr>
              <a:t> 36ATP)</a:t>
            </a:r>
            <a:endParaRPr lang="en-CZ" sz="2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36DCD5-9BF1-F7EE-85DF-F18CC60DA059}"/>
              </a:ext>
            </a:extLst>
          </p:cNvPr>
          <p:cNvSpPr txBox="1"/>
          <p:nvPr/>
        </p:nvSpPr>
        <p:spPr>
          <a:xfrm>
            <a:off x="5228875" y="1921088"/>
            <a:ext cx="696312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200" dirty="0"/>
              <a:t>- </a:t>
            </a:r>
            <a:r>
              <a:rPr lang="en-GB" sz="2200" dirty="0"/>
              <a:t>T</a:t>
            </a:r>
            <a:r>
              <a:rPr lang="en-CZ" sz="2200" dirty="0"/>
              <a:t>akhle dobře to ale na začátku nefungovalo (pokud vůbec)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D8BD60-FB4A-4ADC-EC44-8E9662D931D7}"/>
              </a:ext>
            </a:extLst>
          </p:cNvPr>
          <p:cNvSpPr txBox="1"/>
          <p:nvPr/>
        </p:nvSpPr>
        <p:spPr>
          <a:xfrm>
            <a:off x="145142" y="3168410"/>
            <a:ext cx="493673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200" dirty="0"/>
              <a:t>3. </a:t>
            </a:r>
            <a:r>
              <a:rPr lang="en-GB" sz="2200" dirty="0" err="1"/>
              <a:t>OxTox</a:t>
            </a:r>
            <a:r>
              <a:rPr lang="en-GB" sz="2200" dirty="0"/>
              <a:t> </a:t>
            </a:r>
            <a:r>
              <a:rPr lang="cs-CZ" sz="2200" dirty="0"/>
              <a:t>ochrana před toxickým kyslíkem</a:t>
            </a:r>
            <a:r>
              <a:rPr lang="cs-CZ" sz="2200" b="0" dirty="0">
                <a:latin typeface="Arial Narrow" pitchFamily="34" charset="0"/>
              </a:rPr>
              <a:t>)</a:t>
            </a:r>
            <a:endParaRPr lang="en-CZ" sz="22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70BEC7-1629-9D0C-5658-3EF5364D0B57}"/>
              </a:ext>
            </a:extLst>
          </p:cNvPr>
          <p:cNvSpPr txBox="1"/>
          <p:nvPr/>
        </p:nvSpPr>
        <p:spPr>
          <a:xfrm>
            <a:off x="5228875" y="3110805"/>
            <a:ext cx="665832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Char char="-"/>
            </a:pPr>
            <a:r>
              <a:rPr lang="cs-CZ" sz="2200" dirty="0" err="1"/>
              <a:t>Asgard</a:t>
            </a:r>
            <a:r>
              <a:rPr lang="cs-CZ" sz="2200" dirty="0"/>
              <a:t> byli nejspíš aerobní</a:t>
            </a:r>
          </a:p>
          <a:p>
            <a:pPr marL="342900" indent="-342900">
              <a:buFontTx/>
              <a:buChar char="-"/>
            </a:pPr>
            <a:endParaRPr lang="cs-CZ" sz="2200" dirty="0"/>
          </a:p>
          <a:p>
            <a:pPr marL="342900" indent="-342900">
              <a:buFontTx/>
              <a:buChar char="-"/>
            </a:pPr>
            <a:r>
              <a:rPr lang="cs-CZ" sz="2200" dirty="0"/>
              <a:t>Navíc ROS produkované mitochondrií jsou mnohem toxičtější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A2B493-4EDD-B029-BDB2-3283D6ED00BF}"/>
              </a:ext>
            </a:extLst>
          </p:cNvPr>
          <p:cNvSpPr txBox="1"/>
          <p:nvPr/>
        </p:nvSpPr>
        <p:spPr>
          <a:xfrm>
            <a:off x="145142" y="2525033"/>
            <a:ext cx="5269456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200" dirty="0"/>
              <a:t>2. Nejdřív </a:t>
            </a:r>
            <a:r>
              <a:rPr lang="en-GB" sz="2200" dirty="0" err="1"/>
              <a:t>výměna</a:t>
            </a:r>
            <a:r>
              <a:rPr lang="en-GB" sz="2200" dirty="0"/>
              <a:t> </a:t>
            </a:r>
            <a:r>
              <a:rPr lang="en-GB" sz="2200" dirty="0" err="1"/>
              <a:t>metabolitů</a:t>
            </a:r>
            <a:r>
              <a:rPr lang="en-GB" sz="2200" dirty="0"/>
              <a:t>, </a:t>
            </a:r>
            <a:r>
              <a:rPr lang="en-GB" sz="2200" dirty="0" err="1"/>
              <a:t>pak</a:t>
            </a:r>
            <a:r>
              <a:rPr lang="en-GB" sz="2200" dirty="0"/>
              <a:t> viz bod 1.</a:t>
            </a:r>
            <a:endParaRPr lang="en-CZ" sz="2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DC76262-559E-9FA0-23D8-05B88F70EC7B}"/>
              </a:ext>
            </a:extLst>
          </p:cNvPr>
          <p:cNvSpPr txBox="1"/>
          <p:nvPr/>
        </p:nvSpPr>
        <p:spPr>
          <a:xfrm>
            <a:off x="5371555" y="2505863"/>
            <a:ext cx="407964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/>
              <a:t>-  Hodně obecné, těžko pro i proti</a:t>
            </a:r>
            <a:r>
              <a:rPr lang="en-GB" sz="2200" dirty="0"/>
              <a:t>.</a:t>
            </a:r>
            <a:endParaRPr lang="en-CZ" sz="22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13E649-28B2-F918-F8B6-3AEC23949686}"/>
              </a:ext>
            </a:extLst>
          </p:cNvPr>
          <p:cNvSpPr txBox="1"/>
          <p:nvPr/>
        </p:nvSpPr>
        <p:spPr>
          <a:xfrm>
            <a:off x="145142" y="4572005"/>
            <a:ext cx="46613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200" dirty="0"/>
              <a:t>4. </a:t>
            </a:r>
            <a:r>
              <a:rPr lang="cs-CZ" sz="2200" dirty="0"/>
              <a:t>Zprvu parazit, výhodný byl až později</a:t>
            </a:r>
            <a:endParaRPr lang="en-CZ" sz="22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E01DF2EB-97F3-FE48-E07A-07D8C317DE8E}"/>
              </a:ext>
            </a:extLst>
          </p:cNvPr>
          <p:cNvSpPr txBox="1"/>
          <p:nvPr/>
        </p:nvSpPr>
        <p:spPr>
          <a:xfrm>
            <a:off x="5228875" y="4569366"/>
            <a:ext cx="626838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dirty="0"/>
              <a:t>-  Většinou obráceně, nejprve symbiont, pak parazit</a:t>
            </a:r>
            <a:r>
              <a:rPr lang="en-GB" sz="2200" dirty="0"/>
              <a:t>.</a:t>
            </a:r>
            <a:endParaRPr lang="en-CZ" sz="2200" dirty="0"/>
          </a:p>
        </p:txBody>
      </p:sp>
    </p:spTree>
    <p:extLst>
      <p:ext uri="{BB962C8B-B14F-4D97-AF65-F5344CB8AC3E}">
        <p14:creationId xmlns:p14="http://schemas.microsoft.com/office/powerpoint/2010/main" val="3266863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DA63A-B754-5448-F55A-041AD34B4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5DB9DA1-A4BE-CC49-36C8-9A1CF84CE15D}"/>
              </a:ext>
            </a:extLst>
          </p:cNvPr>
          <p:cNvSpPr txBox="1"/>
          <p:nvPr/>
        </p:nvSpPr>
        <p:spPr>
          <a:xfrm>
            <a:off x="3802776" y="406400"/>
            <a:ext cx="458644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3200" b="1" dirty="0"/>
              <a:t>Endomembránový systém</a:t>
            </a:r>
          </a:p>
        </p:txBody>
      </p:sp>
      <p:pic>
        <p:nvPicPr>
          <p:cNvPr id="23554" name="Picture 2">
            <a:extLst>
              <a:ext uri="{FF2B5EF4-FFF2-40B4-BE49-F238E27FC236}">
                <a16:creationId xmlns:a16="http://schemas.microsoft.com/office/drawing/2014/main" id="{EFDAD81A-6854-B8F9-F6BD-2B9F0F1C0E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0250"/>
            <a:ext cx="7178902" cy="5697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CB91956-2B11-AD62-1BAB-729DD8509A76}"/>
              </a:ext>
            </a:extLst>
          </p:cNvPr>
          <p:cNvSpPr txBox="1"/>
          <p:nvPr/>
        </p:nvSpPr>
        <p:spPr>
          <a:xfrm>
            <a:off x="6939051" y="1335315"/>
            <a:ext cx="4904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" dirty="0"/>
              <a:t>M</a:t>
            </a:r>
            <a:r>
              <a:rPr lang="en-CZ" sz="2200" dirty="0"/>
              <a:t>embránová dědičnost - </a:t>
            </a:r>
            <a:r>
              <a:rPr lang="en-GB" sz="2200" dirty="0" err="1"/>
              <a:t>kontinuita</a:t>
            </a:r>
            <a:r>
              <a:rPr lang="en-GB" sz="2200" dirty="0"/>
              <a:t> </a:t>
            </a:r>
            <a:r>
              <a:rPr lang="en-GB" sz="2200" dirty="0" err="1"/>
              <a:t>při</a:t>
            </a:r>
            <a:r>
              <a:rPr lang="en-GB" sz="2200" dirty="0"/>
              <a:t> </a:t>
            </a:r>
            <a:r>
              <a:rPr lang="en-GB" sz="2200" dirty="0" err="1"/>
              <a:t>přenosu</a:t>
            </a:r>
            <a:r>
              <a:rPr lang="en-GB" sz="2200" dirty="0"/>
              <a:t> </a:t>
            </a:r>
            <a:r>
              <a:rPr lang="en-GB" sz="2200" dirty="0" err="1"/>
              <a:t>na</a:t>
            </a:r>
            <a:r>
              <a:rPr lang="en-GB" sz="2200" dirty="0"/>
              <a:t> </a:t>
            </a:r>
            <a:r>
              <a:rPr lang="en-GB" sz="2200" dirty="0" err="1"/>
              <a:t>potomstvo</a:t>
            </a:r>
            <a:endParaRPr lang="en-CZ" sz="2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B0A0D69-467E-664B-3F6A-89DF2FDBA119}"/>
              </a:ext>
            </a:extLst>
          </p:cNvPr>
          <p:cNvSpPr txBox="1"/>
          <p:nvPr/>
        </p:nvSpPr>
        <p:spPr>
          <a:xfrm>
            <a:off x="6939051" y="2213635"/>
            <a:ext cx="490460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/>
              <a:t>Nové útvary pouze </a:t>
            </a:r>
            <a:r>
              <a:rPr lang="cs-CZ" sz="2200" dirty="0" err="1"/>
              <a:t>odškrcením</a:t>
            </a:r>
            <a:r>
              <a:rPr lang="cs-CZ" sz="2200" dirty="0"/>
              <a:t> existujících membrán, ne </a:t>
            </a:r>
            <a:r>
              <a:rPr lang="cs-CZ" sz="2200" i="1" dirty="0"/>
              <a:t>de novo</a:t>
            </a:r>
            <a:endParaRPr lang="en-CZ" sz="2200" i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BB0C48-2BE9-E81C-9C33-F8076F93AD08}"/>
              </a:ext>
            </a:extLst>
          </p:cNvPr>
          <p:cNvSpPr txBox="1"/>
          <p:nvPr/>
        </p:nvSpPr>
        <p:spPr>
          <a:xfrm>
            <a:off x="6939051" y="3138049"/>
            <a:ext cx="49046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/>
              <a:t>Homologie s bakteriálními membránami</a:t>
            </a:r>
            <a:endParaRPr lang="en-CZ" sz="2200" i="1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C86430-95E3-420E-5BC4-85A15F5AB356}"/>
              </a:ext>
            </a:extLst>
          </p:cNvPr>
          <p:cNvSpPr txBox="1"/>
          <p:nvPr/>
        </p:nvSpPr>
        <p:spPr>
          <a:xfrm>
            <a:off x="6939051" y="3775291"/>
            <a:ext cx="490460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/>
              <a:t>Komplikovaná teorie vzniku (</a:t>
            </a:r>
            <a:r>
              <a:rPr lang="cs-CZ" sz="2200" dirty="0" err="1"/>
              <a:t>Cavallier</a:t>
            </a:r>
            <a:r>
              <a:rPr lang="cs-CZ" sz="2200" dirty="0"/>
              <a:t>-Smith) předpokládá ztrátu kompatibility mezi PM a ER/jádrem neschopností vázat </a:t>
            </a:r>
            <a:r>
              <a:rPr lang="cs-CZ" sz="2200" dirty="0" err="1"/>
              <a:t>docking</a:t>
            </a:r>
            <a:r>
              <a:rPr lang="cs-CZ" sz="2200" dirty="0"/>
              <a:t> protein u PM… ???</a:t>
            </a:r>
            <a:endParaRPr lang="en-CZ" sz="2200" i="1" dirty="0"/>
          </a:p>
        </p:txBody>
      </p:sp>
    </p:spTree>
    <p:extLst>
      <p:ext uri="{BB962C8B-B14F-4D97-AF65-F5344CB8AC3E}">
        <p14:creationId xmlns:p14="http://schemas.microsoft.com/office/powerpoint/2010/main" val="8333908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45F5227-D579-DC1A-B2E3-9BB4B7EF6A05}"/>
              </a:ext>
            </a:extLst>
          </p:cNvPr>
          <p:cNvSpPr txBox="1"/>
          <p:nvPr/>
        </p:nvSpPr>
        <p:spPr>
          <a:xfrm>
            <a:off x="5543701" y="478971"/>
            <a:ext cx="11045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3200" b="1" dirty="0"/>
              <a:t>Jádro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46D725-FD80-9990-F596-767B9124197C}"/>
              </a:ext>
            </a:extLst>
          </p:cNvPr>
          <p:cNvSpPr txBox="1"/>
          <p:nvPr/>
        </p:nvSpPr>
        <p:spPr>
          <a:xfrm>
            <a:off x="986972" y="1063746"/>
            <a:ext cx="261635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200" dirty="0"/>
              <a:t>Vznik společne s EMS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9423F6-C5C1-D93F-F0A3-E0B33B23F021}"/>
              </a:ext>
            </a:extLst>
          </p:cNvPr>
          <p:cNvSpPr txBox="1"/>
          <p:nvPr/>
        </p:nvSpPr>
        <p:spPr>
          <a:xfrm>
            <a:off x="991589" y="1654628"/>
            <a:ext cx="9251700" cy="43088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CZ" sz="2200"/>
              <a:t>U prokaryot se DNA váže na PM, eukaryota původne na EMS, z něj vzniklo jádro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1EDF6BB-7233-017D-2377-AED283A2E355}"/>
              </a:ext>
            </a:extLst>
          </p:cNvPr>
          <p:cNvSpPr txBox="1"/>
          <p:nvPr/>
        </p:nvSpPr>
        <p:spPr>
          <a:xfrm>
            <a:off x="986972" y="2245510"/>
            <a:ext cx="9332427" cy="430887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CZ" sz="2200" dirty="0"/>
              <a:t>Ochrana DNA před ROS, kontrola mRNA a </a:t>
            </a:r>
            <a:r>
              <a:rPr lang="en-CZ" sz="2200" dirty="0" err="1"/>
              <a:t>zamezení</a:t>
            </a:r>
            <a:r>
              <a:rPr lang="en-CZ" sz="2200" dirty="0"/>
              <a:t> </a:t>
            </a:r>
            <a:r>
              <a:rPr lang="en-CZ" sz="2200" dirty="0" err="1"/>
              <a:t>sestřihu</a:t>
            </a:r>
            <a:r>
              <a:rPr lang="en-CZ" sz="2200" dirty="0"/>
              <a:t> </a:t>
            </a:r>
            <a:r>
              <a:rPr lang="en-CZ" sz="2200" dirty="0" err="1"/>
              <a:t>nematurované</a:t>
            </a:r>
            <a:r>
              <a:rPr lang="en-CZ" sz="2200" dirty="0"/>
              <a:t> RNA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85152A8-E6A2-5445-2509-54600093B644}"/>
              </a:ext>
            </a:extLst>
          </p:cNvPr>
          <p:cNvSpPr txBox="1"/>
          <p:nvPr/>
        </p:nvSpPr>
        <p:spPr>
          <a:xfrm>
            <a:off x="986972" y="3315363"/>
            <a:ext cx="893513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200" dirty="0"/>
              <a:t>Vznik meiózy a mitozy podnítil reorganizaci chromozomů a vznik chromatinu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3A7E07F-9221-5D06-622D-F5DAFA7E6D4B}"/>
              </a:ext>
            </a:extLst>
          </p:cNvPr>
          <p:cNvSpPr txBox="1"/>
          <p:nvPr/>
        </p:nvSpPr>
        <p:spPr>
          <a:xfrm>
            <a:off x="986972" y="2780436"/>
            <a:ext cx="630089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200" dirty="0"/>
              <a:t>Jaderné póry nejprve volně, pak selektivně prostupné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D7A386-2495-1F5F-6763-25C0C4F5A20F}"/>
              </a:ext>
            </a:extLst>
          </p:cNvPr>
          <p:cNvSpPr txBox="1"/>
          <p:nvPr/>
        </p:nvSpPr>
        <p:spPr>
          <a:xfrm>
            <a:off x="986972" y="3850289"/>
            <a:ext cx="8457380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200" dirty="0"/>
              <a:t>H1 histony z eubakterií, H3 a H4 archaea, H2 a H2b eukaryotická novinka	</a:t>
            </a:r>
          </a:p>
        </p:txBody>
      </p:sp>
    </p:spTree>
    <p:extLst>
      <p:ext uri="{BB962C8B-B14F-4D97-AF65-F5344CB8AC3E}">
        <p14:creationId xmlns:p14="http://schemas.microsoft.com/office/powerpoint/2010/main" val="309246684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E485FE-EFB9-350F-0AE4-BB62B2AADF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2862B40-775D-5247-8550-7C138373B266}"/>
              </a:ext>
            </a:extLst>
          </p:cNvPr>
          <p:cNvSpPr txBox="1"/>
          <p:nvPr/>
        </p:nvSpPr>
        <p:spPr>
          <a:xfrm>
            <a:off x="3048000" y="345105"/>
            <a:ext cx="609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3200" b="1" dirty="0">
                <a:latin typeface="Calibri" panose="020F0502020204030204" pitchFamily="34" charset="0"/>
              </a:rPr>
              <a:t>Cytoskelet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2BA94ED-76FD-EFF1-FB1A-69AE394D40F8}"/>
              </a:ext>
            </a:extLst>
          </p:cNvPr>
          <p:cNvSpPr txBox="1"/>
          <p:nvPr/>
        </p:nvSpPr>
        <p:spPr>
          <a:xfrm>
            <a:off x="1247717" y="1067318"/>
            <a:ext cx="96965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/>
              <a:t>D</a:t>
            </a:r>
            <a:r>
              <a:rPr lang="en-CZ" sz="2200" dirty="0"/>
              <a:t>ůležitá primárně asi pro buněčné dělení, pak vnitřní organizace, transport a pohyb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A0AC8D4-94AF-CCC5-435D-28570B78A6E5}"/>
              </a:ext>
            </a:extLst>
          </p:cNvPr>
          <p:cNvSpPr txBox="1"/>
          <p:nvPr/>
        </p:nvSpPr>
        <p:spPr>
          <a:xfrm>
            <a:off x="580572" y="1828800"/>
            <a:ext cx="185685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200" dirty="0"/>
              <a:t>Aktin a tubulin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F05E951-D8DB-1108-E01D-9104A1C4152E}"/>
              </a:ext>
            </a:extLst>
          </p:cNvPr>
          <p:cNvSpPr txBox="1"/>
          <p:nvPr/>
        </p:nvSpPr>
        <p:spPr>
          <a:xfrm>
            <a:off x="3048000" y="1828799"/>
            <a:ext cx="515057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200" dirty="0"/>
              <a:t>- </a:t>
            </a:r>
            <a:r>
              <a:rPr lang="en-GB" sz="2200" dirty="0"/>
              <a:t>P</a:t>
            </a:r>
            <a:r>
              <a:rPr lang="en-CZ" sz="2200" dirty="0"/>
              <a:t>ůvodně považovány za čistě eukaryotické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62AF010-4B26-606A-0DE1-FAD7E25C61AE}"/>
              </a:ext>
            </a:extLst>
          </p:cNvPr>
          <p:cNvSpPr txBox="1"/>
          <p:nvPr/>
        </p:nvSpPr>
        <p:spPr>
          <a:xfrm>
            <a:off x="3048000" y="2368097"/>
            <a:ext cx="760823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200" dirty="0"/>
              <a:t>- </a:t>
            </a:r>
            <a:r>
              <a:rPr lang="cs-CZ" sz="2200" dirty="0"/>
              <a:t>Tubulin i u </a:t>
            </a:r>
            <a:r>
              <a:rPr lang="cs-CZ" sz="2200" dirty="0" err="1"/>
              <a:t>eubacterií</a:t>
            </a:r>
            <a:r>
              <a:rPr lang="cs-CZ" sz="2200" dirty="0"/>
              <a:t> (</a:t>
            </a:r>
            <a:r>
              <a:rPr lang="cs-CZ" sz="2200" dirty="0" err="1"/>
              <a:t>verrucomicrobia</a:t>
            </a:r>
            <a:r>
              <a:rPr lang="cs-CZ" sz="2200" dirty="0"/>
              <a:t>), ale asi LGT od eukaryot</a:t>
            </a:r>
            <a:endParaRPr lang="en-CZ" sz="2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1FBFAB2-9DF9-88D2-DD21-F6ADFCC2EEBE}"/>
              </a:ext>
            </a:extLst>
          </p:cNvPr>
          <p:cNvSpPr txBox="1"/>
          <p:nvPr/>
        </p:nvSpPr>
        <p:spPr>
          <a:xfrm>
            <a:off x="3048000" y="2907395"/>
            <a:ext cx="554049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2200" dirty="0"/>
              <a:t>- </a:t>
            </a:r>
            <a:r>
              <a:rPr lang="cs-CZ" sz="2200" dirty="0"/>
              <a:t>Později homology objeveny i u </a:t>
            </a:r>
            <a:r>
              <a:rPr lang="cs-CZ" sz="2200" dirty="0" err="1"/>
              <a:t>Asgard</a:t>
            </a:r>
            <a:r>
              <a:rPr lang="cs-CZ" sz="2200" dirty="0"/>
              <a:t> </a:t>
            </a:r>
            <a:r>
              <a:rPr lang="cs-CZ" sz="2200" dirty="0" err="1"/>
              <a:t>archaeí</a:t>
            </a:r>
            <a:endParaRPr lang="en-CZ" sz="22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E213BE-C37C-36B7-6A25-D23AE677D6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-608582" y="3682169"/>
            <a:ext cx="4235162" cy="1607018"/>
          </a:xfrm>
          <a:prstGeom prst="rect">
            <a:avLst/>
          </a:prstGeom>
        </p:spPr>
      </p:pic>
      <p:pic>
        <p:nvPicPr>
          <p:cNvPr id="21512" name="Picture 8" descr="Described image">
            <a:extLst>
              <a:ext uri="{FF2B5EF4-FFF2-40B4-BE49-F238E27FC236}">
                <a16:creationId xmlns:a16="http://schemas.microsoft.com/office/drawing/2014/main" id="{59421AD1-4FF6-B0EA-F4FD-84CDFB781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8044" y="3519719"/>
            <a:ext cx="4655912" cy="3243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537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78E22-140B-CDB7-D659-6C6890962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2F299B-AD72-CACA-B38C-BE23180BE64B}"/>
              </a:ext>
            </a:extLst>
          </p:cNvPr>
          <p:cNvSpPr txBox="1"/>
          <p:nvPr/>
        </p:nvSpPr>
        <p:spPr>
          <a:xfrm>
            <a:off x="5602916" y="406400"/>
            <a:ext cx="986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3200" b="1" dirty="0"/>
              <a:t>Bičík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A00E9C-B617-22D9-C969-E46A7A2DB468}"/>
              </a:ext>
            </a:extLst>
          </p:cNvPr>
          <p:cNvSpPr txBox="1"/>
          <p:nvPr/>
        </p:nvSpPr>
        <p:spPr>
          <a:xfrm>
            <a:off x="537028" y="775732"/>
            <a:ext cx="414235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/>
              <a:t>P</a:t>
            </a:r>
            <a:r>
              <a:rPr lang="en-CZ" sz="2200" dirty="0"/>
              <a:t>rokaryotický vs eukaryotický bičík</a:t>
            </a:r>
          </a:p>
        </p:txBody>
      </p:sp>
      <p:pic>
        <p:nvPicPr>
          <p:cNvPr id="4" name="Picture 5" descr="Bicikbakterie">
            <a:extLst>
              <a:ext uri="{FF2B5EF4-FFF2-40B4-BE49-F238E27FC236}">
                <a16:creationId xmlns:a16="http://schemas.microsoft.com/office/drawing/2014/main" id="{9A860AB1-7C28-F8F8-58D8-C07E974BE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029" y="3161843"/>
            <a:ext cx="2271713" cy="31242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2530" name="Picture 2" descr="undefined">
            <a:extLst>
              <a:ext uri="{FF2B5EF4-FFF2-40B4-BE49-F238E27FC236}">
                <a16:creationId xmlns:a16="http://schemas.microsoft.com/office/drawing/2014/main" id="{5D794946-A782-7A08-71BC-D405C0707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807" y="3161843"/>
            <a:ext cx="53848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undefined">
            <a:extLst>
              <a:ext uri="{FF2B5EF4-FFF2-40B4-BE49-F238E27FC236}">
                <a16:creationId xmlns:a16="http://schemas.microsoft.com/office/drawing/2014/main" id="{8188978F-5671-4904-99B0-21694901BB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287" y="0"/>
            <a:ext cx="3102320" cy="33903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A93FEC6-577F-D0A2-B095-716A44DC2406}"/>
              </a:ext>
            </a:extLst>
          </p:cNvPr>
          <p:cNvSpPr txBox="1"/>
          <p:nvPr/>
        </p:nvSpPr>
        <p:spPr>
          <a:xfrm>
            <a:off x="537028" y="1264284"/>
            <a:ext cx="87578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 err="1"/>
              <a:t>Evoluční</a:t>
            </a:r>
            <a:r>
              <a:rPr lang="en-GB" sz="2200" dirty="0"/>
              <a:t> </a:t>
            </a:r>
            <a:r>
              <a:rPr lang="en-GB" sz="2200" dirty="0" err="1"/>
              <a:t>novinka</a:t>
            </a:r>
            <a:r>
              <a:rPr lang="en-GB" sz="2200" dirty="0"/>
              <a:t> </a:t>
            </a:r>
            <a:r>
              <a:rPr lang="en-GB" sz="2200" dirty="0" err="1"/>
              <a:t>eukaryot</a:t>
            </a:r>
            <a:r>
              <a:rPr lang="en-GB" sz="2200" dirty="0"/>
              <a:t>, </a:t>
            </a:r>
            <a:r>
              <a:rPr lang="en-GB" sz="2200" dirty="0" err="1"/>
              <a:t>vznik</a:t>
            </a:r>
            <a:r>
              <a:rPr lang="en-GB" sz="2200" dirty="0"/>
              <a:t> </a:t>
            </a:r>
            <a:r>
              <a:rPr lang="en-GB" sz="2200" dirty="0" err="1"/>
              <a:t>endogenně</a:t>
            </a:r>
            <a:r>
              <a:rPr lang="en-GB" sz="2200" dirty="0"/>
              <a:t> vs </a:t>
            </a:r>
            <a:r>
              <a:rPr lang="en-GB" sz="2200" dirty="0" err="1"/>
              <a:t>endosymbioticky</a:t>
            </a:r>
            <a:r>
              <a:rPr lang="en-GB" sz="2200" dirty="0"/>
              <a:t> (Margulis)</a:t>
            </a:r>
            <a:endParaRPr lang="en-CZ" sz="22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756ED5-BD69-D3C6-1DAD-095E5656B8E2}"/>
              </a:ext>
            </a:extLst>
          </p:cNvPr>
          <p:cNvSpPr txBox="1"/>
          <p:nvPr/>
        </p:nvSpPr>
        <p:spPr>
          <a:xfrm>
            <a:off x="537028" y="2457847"/>
            <a:ext cx="785388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 err="1"/>
              <a:t>Bazální</a:t>
            </a:r>
            <a:r>
              <a:rPr lang="en-GB" sz="2200" dirty="0"/>
              <a:t> </a:t>
            </a:r>
            <a:r>
              <a:rPr lang="en-GB" sz="2200" dirty="0" err="1"/>
              <a:t>tělísko</a:t>
            </a:r>
            <a:r>
              <a:rPr lang="en-GB" sz="2200" dirty="0"/>
              <a:t> </a:t>
            </a:r>
            <a:r>
              <a:rPr lang="en-GB" sz="2200" dirty="0" err="1"/>
              <a:t>homologní</a:t>
            </a:r>
            <a:r>
              <a:rPr lang="en-GB" sz="2200" dirty="0"/>
              <a:t> s </a:t>
            </a:r>
            <a:r>
              <a:rPr lang="en-GB" sz="2200" dirty="0" err="1"/>
              <a:t>centriolou</a:t>
            </a:r>
            <a:r>
              <a:rPr lang="en-GB" sz="2200" dirty="0"/>
              <a:t>, </a:t>
            </a:r>
            <a:r>
              <a:rPr lang="en-GB" sz="2200" dirty="0" err="1"/>
              <a:t>nejprve</a:t>
            </a:r>
            <a:r>
              <a:rPr lang="en-GB" sz="2200" dirty="0"/>
              <a:t> </a:t>
            </a:r>
            <a:r>
              <a:rPr lang="en-GB" sz="2200" dirty="0" err="1"/>
              <a:t>dělení</a:t>
            </a:r>
            <a:r>
              <a:rPr lang="en-GB" sz="2200" dirty="0"/>
              <a:t> a </a:t>
            </a:r>
            <a:r>
              <a:rPr lang="en-GB" sz="2200" dirty="0" err="1"/>
              <a:t>pak</a:t>
            </a:r>
            <a:r>
              <a:rPr lang="en-GB" sz="2200" dirty="0"/>
              <a:t> </a:t>
            </a:r>
            <a:r>
              <a:rPr lang="en-GB" sz="2200" dirty="0" err="1"/>
              <a:t>pohyb</a:t>
            </a:r>
            <a:r>
              <a:rPr lang="en-GB" sz="2200" dirty="0"/>
              <a:t>?</a:t>
            </a:r>
            <a:endParaRPr lang="en-CZ" sz="22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A53F3C-CA93-DF75-3E0D-FE12C0716500}"/>
              </a:ext>
            </a:extLst>
          </p:cNvPr>
          <p:cNvSpPr txBox="1"/>
          <p:nvPr/>
        </p:nvSpPr>
        <p:spPr>
          <a:xfrm>
            <a:off x="513364" y="1861065"/>
            <a:ext cx="6172459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 err="1"/>
              <a:t>Podobně</a:t>
            </a:r>
            <a:r>
              <a:rPr lang="en-GB" sz="2200" dirty="0"/>
              <a:t> </a:t>
            </a:r>
            <a:r>
              <a:rPr lang="en-GB" sz="2200" dirty="0" err="1"/>
              <a:t>jako</a:t>
            </a:r>
            <a:r>
              <a:rPr lang="en-GB" sz="2200" dirty="0"/>
              <a:t> </a:t>
            </a:r>
            <a:r>
              <a:rPr lang="en-GB" sz="2200" dirty="0" err="1"/>
              <a:t>mitochondrie</a:t>
            </a:r>
            <a:r>
              <a:rPr lang="en-GB" sz="2200" dirty="0"/>
              <a:t> </a:t>
            </a:r>
            <a:r>
              <a:rPr lang="en-GB" sz="2200" dirty="0" err="1"/>
              <a:t>chybí</a:t>
            </a:r>
            <a:r>
              <a:rPr lang="en-GB" sz="2200" dirty="0"/>
              <a:t> </a:t>
            </a:r>
            <a:r>
              <a:rPr lang="en-GB" sz="2200" dirty="0" err="1"/>
              <a:t>pouze</a:t>
            </a:r>
            <a:r>
              <a:rPr lang="en-GB" sz="2200" dirty="0"/>
              <a:t> </a:t>
            </a:r>
            <a:r>
              <a:rPr lang="en-GB" sz="2200" dirty="0" err="1"/>
              <a:t>sekundárně</a:t>
            </a:r>
            <a:endParaRPr lang="en-CZ" sz="2200" dirty="0"/>
          </a:p>
        </p:txBody>
      </p:sp>
    </p:spTree>
    <p:extLst>
      <p:ext uri="{BB962C8B-B14F-4D97-AF65-F5344CB8AC3E}">
        <p14:creationId xmlns:p14="http://schemas.microsoft.com/office/powerpoint/2010/main" val="4060624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73ECF8-E608-BC0C-76FE-748824668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B812FA0-51FB-1FD4-54F0-F8338CE13127}"/>
              </a:ext>
            </a:extLst>
          </p:cNvPr>
          <p:cNvSpPr txBox="1"/>
          <p:nvPr/>
        </p:nvSpPr>
        <p:spPr>
          <a:xfrm>
            <a:off x="5066454" y="137434"/>
            <a:ext cx="20590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3200" b="1" dirty="0"/>
              <a:t>Fagocytóza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78DFA95-7D99-AC27-56B9-D4FF649AAE9F}"/>
              </a:ext>
            </a:extLst>
          </p:cNvPr>
          <p:cNvSpPr txBox="1"/>
          <p:nvPr/>
        </p:nvSpPr>
        <p:spPr>
          <a:xfrm>
            <a:off x="145043" y="675161"/>
            <a:ext cx="11901913" cy="6939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 err="1"/>
              <a:t>Pohlcení</a:t>
            </a:r>
            <a:r>
              <a:rPr lang="en-GB" sz="2200" dirty="0"/>
              <a:t> </a:t>
            </a:r>
            <a:r>
              <a:rPr lang="en-GB" sz="2200" dirty="0" err="1"/>
              <a:t>částic</a:t>
            </a:r>
            <a:r>
              <a:rPr lang="en-GB" sz="2200" dirty="0"/>
              <a:t> v </a:t>
            </a:r>
            <a:r>
              <a:rPr lang="en-GB" sz="2200" dirty="0" err="1"/>
              <a:t>okolí</a:t>
            </a:r>
            <a:r>
              <a:rPr lang="en-GB" sz="2200" dirty="0"/>
              <a:t> </a:t>
            </a:r>
            <a:r>
              <a:rPr lang="en-GB" sz="2200" dirty="0" err="1"/>
              <a:t>buňky</a:t>
            </a:r>
            <a:r>
              <a:rPr lang="en-GB" sz="2200" dirty="0"/>
              <a:t> </a:t>
            </a:r>
            <a:r>
              <a:rPr lang="en-GB" sz="2200" dirty="0" err="1"/>
              <a:t>vchlípením</a:t>
            </a:r>
            <a:r>
              <a:rPr lang="en-GB" sz="2200" dirty="0"/>
              <a:t> </a:t>
            </a:r>
            <a:r>
              <a:rPr lang="en-GB" sz="2200" dirty="0" err="1"/>
              <a:t>membrány</a:t>
            </a:r>
            <a:r>
              <a:rPr lang="en-GB" sz="2200" dirty="0"/>
              <a:t> a </a:t>
            </a:r>
            <a:r>
              <a:rPr lang="en-GB" sz="2200" dirty="0" err="1"/>
              <a:t>uzavřením</a:t>
            </a:r>
            <a:r>
              <a:rPr lang="en-GB" sz="2200" dirty="0"/>
              <a:t> do </a:t>
            </a:r>
            <a:r>
              <a:rPr lang="en-GB" sz="2200" dirty="0" err="1"/>
              <a:t>váčků</a:t>
            </a:r>
            <a:r>
              <a:rPr lang="en-GB" sz="2200" dirty="0"/>
              <a:t>  - </a:t>
            </a:r>
            <a:r>
              <a:rPr lang="en-GB" sz="2200" dirty="0" err="1"/>
              <a:t>následný</a:t>
            </a:r>
            <a:r>
              <a:rPr lang="en-GB" sz="2200" dirty="0"/>
              <a:t> transport </a:t>
            </a:r>
            <a:r>
              <a:rPr lang="en-GB" sz="2200" dirty="0" err="1"/>
              <a:t>buňkou</a:t>
            </a:r>
            <a:endParaRPr lang="en-CZ" sz="2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3634EF4-72AB-608C-0FFF-E8F51B1CCEDE}"/>
              </a:ext>
            </a:extLst>
          </p:cNvPr>
          <p:cNvSpPr txBox="1"/>
          <p:nvPr/>
        </p:nvSpPr>
        <p:spPr>
          <a:xfrm>
            <a:off x="145043" y="1184645"/>
            <a:ext cx="1164921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 err="1"/>
              <a:t>Receptory</a:t>
            </a:r>
            <a:r>
              <a:rPr lang="en-GB" sz="2200" dirty="0"/>
              <a:t>, </a:t>
            </a:r>
            <a:r>
              <a:rPr lang="en-GB" sz="2200" dirty="0" err="1"/>
              <a:t>enzymy</a:t>
            </a:r>
            <a:r>
              <a:rPr lang="en-GB" sz="2200" dirty="0"/>
              <a:t>, cytoskeleton a EMS – </a:t>
            </a:r>
            <a:r>
              <a:rPr lang="en-GB" sz="2200" dirty="0" err="1"/>
              <a:t>eukarytická</a:t>
            </a:r>
            <a:r>
              <a:rPr lang="en-GB" sz="2200" dirty="0"/>
              <a:t> </a:t>
            </a:r>
            <a:r>
              <a:rPr lang="en-GB" sz="2200" dirty="0" err="1"/>
              <a:t>novinka</a:t>
            </a:r>
            <a:r>
              <a:rPr lang="en-GB" sz="2200" dirty="0"/>
              <a:t> </a:t>
            </a:r>
            <a:r>
              <a:rPr lang="en-GB" sz="2200" dirty="0" err="1"/>
              <a:t>částečně</a:t>
            </a:r>
            <a:r>
              <a:rPr lang="en-GB" sz="2200" dirty="0"/>
              <a:t> z </a:t>
            </a:r>
            <a:r>
              <a:rPr lang="en-GB" sz="2200" dirty="0" err="1"/>
              <a:t>prokaryotických</a:t>
            </a:r>
            <a:r>
              <a:rPr lang="en-GB" sz="2200" dirty="0"/>
              <a:t> </a:t>
            </a:r>
            <a:r>
              <a:rPr lang="en-GB" sz="2200" dirty="0" err="1"/>
              <a:t>prekurzorů</a:t>
            </a:r>
            <a:endParaRPr lang="en-CZ" sz="2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0ABBFF-F407-87DC-1859-86D2C9E7FD6B}"/>
              </a:ext>
            </a:extLst>
          </p:cNvPr>
          <p:cNvSpPr txBox="1"/>
          <p:nvPr/>
        </p:nvSpPr>
        <p:spPr>
          <a:xfrm>
            <a:off x="145043" y="2388074"/>
            <a:ext cx="116492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200" dirty="0"/>
              <a:t>Komplikovaná teorie vzniku (opět </a:t>
            </a:r>
            <a:r>
              <a:rPr lang="cs-CZ" sz="2200" dirty="0" err="1"/>
              <a:t>Cavallier</a:t>
            </a:r>
            <a:r>
              <a:rPr lang="cs-CZ" sz="2200" dirty="0"/>
              <a:t>-Smith) 1. extracelulární trávení 2. nasátí natrávených proteinů </a:t>
            </a:r>
            <a:r>
              <a:rPr lang="cs-CZ" sz="2200" dirty="0" err="1"/>
              <a:t>Derlin</a:t>
            </a:r>
            <a:r>
              <a:rPr lang="cs-CZ" sz="2200" dirty="0"/>
              <a:t> </a:t>
            </a:r>
            <a:r>
              <a:rPr lang="cs-CZ" sz="2200" dirty="0" err="1"/>
              <a:t>kanálen</a:t>
            </a:r>
            <a:r>
              <a:rPr lang="cs-CZ" sz="2200" dirty="0"/>
              <a:t>, trávení </a:t>
            </a:r>
            <a:r>
              <a:rPr lang="cs-CZ" sz="2200" dirty="0" err="1"/>
              <a:t>proteasomem</a:t>
            </a:r>
            <a:r>
              <a:rPr lang="cs-CZ" sz="2200" dirty="0"/>
              <a:t> (obojí eukaryotické novinky) 3. částečná invaginace natrávené kořisti 4. úplné uzavření a transport buňkou</a:t>
            </a:r>
            <a:endParaRPr lang="en-CZ" sz="2200" i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707BFF-5558-D882-F0CF-D7656ECBF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3217" y="3429000"/>
            <a:ext cx="7025564" cy="350262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4219978-9384-54C6-42D3-7DDFA8742D2A}"/>
              </a:ext>
            </a:extLst>
          </p:cNvPr>
          <p:cNvSpPr txBox="1"/>
          <p:nvPr/>
        </p:nvSpPr>
        <p:spPr>
          <a:xfrm>
            <a:off x="145043" y="1715550"/>
            <a:ext cx="1156335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 err="1"/>
              <a:t>Známá</a:t>
            </a:r>
            <a:r>
              <a:rPr lang="en-GB" sz="2200" dirty="0"/>
              <a:t> </a:t>
            </a:r>
            <a:r>
              <a:rPr lang="en-GB" sz="2200" dirty="0" err="1"/>
              <a:t>i</a:t>
            </a:r>
            <a:r>
              <a:rPr lang="en-GB" sz="2200" dirty="0"/>
              <a:t> u </a:t>
            </a:r>
            <a:r>
              <a:rPr lang="en-GB" sz="2200" dirty="0" err="1"/>
              <a:t>bakterií</a:t>
            </a:r>
            <a:r>
              <a:rPr lang="en-GB" sz="2200" dirty="0"/>
              <a:t> (</a:t>
            </a:r>
            <a:r>
              <a:rPr lang="en-GB" sz="2200" dirty="0" err="1"/>
              <a:t>planktomyceta</a:t>
            </a:r>
            <a:r>
              <a:rPr lang="en-GB" sz="2200" dirty="0"/>
              <a:t> </a:t>
            </a:r>
            <a:r>
              <a:rPr lang="en-GB" sz="2200" i="1" dirty="0" err="1"/>
              <a:t>Uabimicrobium</a:t>
            </a:r>
            <a:r>
              <a:rPr lang="en-GB" sz="2200" i="1" dirty="0"/>
              <a:t> </a:t>
            </a:r>
            <a:r>
              <a:rPr lang="en-GB" sz="2200" i="1" dirty="0" err="1"/>
              <a:t>amorphum</a:t>
            </a:r>
            <a:r>
              <a:rPr lang="en-GB" sz="2200" dirty="0"/>
              <a:t>), </a:t>
            </a:r>
            <a:r>
              <a:rPr lang="en-GB" sz="2200" dirty="0" err="1"/>
              <a:t>podobný</a:t>
            </a:r>
            <a:r>
              <a:rPr lang="en-GB" sz="2200" dirty="0"/>
              <a:t> </a:t>
            </a:r>
            <a:r>
              <a:rPr lang="en-GB" sz="2200" dirty="0" err="1"/>
              <a:t>mechanismus</a:t>
            </a:r>
            <a:r>
              <a:rPr lang="en-GB" sz="2200" dirty="0"/>
              <a:t>, </a:t>
            </a:r>
            <a:r>
              <a:rPr lang="en-GB" sz="2200" dirty="0" err="1"/>
              <a:t>jiné</a:t>
            </a:r>
            <a:r>
              <a:rPr lang="en-GB" sz="2200" dirty="0"/>
              <a:t> </a:t>
            </a:r>
            <a:r>
              <a:rPr lang="en-GB" sz="2200" dirty="0" err="1"/>
              <a:t>současti</a:t>
            </a:r>
            <a:endParaRPr lang="en-CZ" sz="2200" dirty="0"/>
          </a:p>
        </p:txBody>
      </p:sp>
    </p:spTree>
    <p:extLst>
      <p:ext uri="{BB962C8B-B14F-4D97-AF65-F5344CB8AC3E}">
        <p14:creationId xmlns:p14="http://schemas.microsoft.com/office/powerpoint/2010/main" val="248467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178E22-140B-CDB7-D659-6C68909620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>
            <a:extLst>
              <a:ext uri="{FF2B5EF4-FFF2-40B4-BE49-F238E27FC236}">
                <a16:creationId xmlns:a16="http://schemas.microsoft.com/office/drawing/2014/main" id="{23A9A990-80A1-EEE3-24C5-747EC3FD9E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88" y="0"/>
            <a:ext cx="1203642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107039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DA63A-B754-5448-F55A-041AD34B4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A7C74B6-BEDF-19C1-2673-E7396D26F633}"/>
              </a:ext>
            </a:extLst>
          </p:cNvPr>
          <p:cNvSpPr txBox="1"/>
          <p:nvPr/>
        </p:nvSpPr>
        <p:spPr>
          <a:xfrm>
            <a:off x="3323601" y="182563"/>
            <a:ext cx="449251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Z" sz="3200" b="1" dirty="0"/>
              <a:t>Časování vzniku eukaryot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12AD11C-D022-2FF6-A4D5-53A83EC63191}"/>
              </a:ext>
            </a:extLst>
          </p:cNvPr>
          <p:cNvSpPr txBox="1"/>
          <p:nvPr/>
        </p:nvSpPr>
        <p:spPr>
          <a:xfrm>
            <a:off x="2631397" y="752436"/>
            <a:ext cx="692920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 err="1"/>
              <a:t>Fosílie</a:t>
            </a:r>
            <a:r>
              <a:rPr lang="en-GB" sz="2200" dirty="0"/>
              <a:t> vs. M</a:t>
            </a:r>
            <a:r>
              <a:rPr lang="en-CZ" sz="2200" dirty="0"/>
              <a:t>olekulární datování vs. porovnání stáří duplikací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C27112-BBC5-8E32-2BB4-423E5C7F589C}"/>
              </a:ext>
            </a:extLst>
          </p:cNvPr>
          <p:cNvSpPr txBox="1"/>
          <p:nvPr/>
        </p:nvSpPr>
        <p:spPr>
          <a:xfrm>
            <a:off x="3304347" y="1101525"/>
            <a:ext cx="6096000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Z" sz="2200" dirty="0"/>
              <a:t>-2700 mil. let – vznik eukaryot podle datování</a:t>
            </a:r>
          </a:p>
          <a:p>
            <a:r>
              <a:rPr lang="en-GB" sz="2200" dirty="0"/>
              <a:t>-2000 mil. Let – </a:t>
            </a:r>
            <a:r>
              <a:rPr lang="en-GB" sz="2200" dirty="0" err="1"/>
              <a:t>vzink</a:t>
            </a:r>
            <a:r>
              <a:rPr lang="en-GB" sz="2200" dirty="0"/>
              <a:t> </a:t>
            </a:r>
            <a:r>
              <a:rPr lang="en-GB" sz="2200" dirty="0" err="1"/>
              <a:t>mitochondrie</a:t>
            </a:r>
            <a:endParaRPr lang="en-GB" sz="2200" dirty="0"/>
          </a:p>
          <a:p>
            <a:r>
              <a:rPr lang="en-GB" sz="2200" dirty="0"/>
              <a:t>-1500 mil let -  </a:t>
            </a:r>
            <a:r>
              <a:rPr lang="en-GB" sz="2200" dirty="0" err="1"/>
              <a:t>první</a:t>
            </a:r>
            <a:r>
              <a:rPr lang="en-GB" sz="2200" dirty="0"/>
              <a:t> </a:t>
            </a:r>
            <a:r>
              <a:rPr lang="en-GB" sz="2200" dirty="0" err="1"/>
              <a:t>jasně</a:t>
            </a:r>
            <a:r>
              <a:rPr lang="en-GB" sz="2200" dirty="0"/>
              <a:t> </a:t>
            </a:r>
            <a:r>
              <a:rPr lang="en-GB" sz="2200" dirty="0" err="1"/>
              <a:t>eukaryotické</a:t>
            </a:r>
            <a:r>
              <a:rPr lang="en-GB" sz="2200" dirty="0"/>
              <a:t> </a:t>
            </a:r>
            <a:r>
              <a:rPr lang="en-GB" sz="2200" dirty="0" err="1"/>
              <a:t>fosílie</a:t>
            </a:r>
            <a:endParaRPr lang="en-CZ" sz="22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B67A36B-5EC2-75DB-982D-AD0CFEB2640C}"/>
              </a:ext>
            </a:extLst>
          </p:cNvPr>
          <p:cNvGrpSpPr/>
          <p:nvPr/>
        </p:nvGrpSpPr>
        <p:grpSpPr>
          <a:xfrm>
            <a:off x="1874884" y="2209521"/>
            <a:ext cx="10058401" cy="4146682"/>
            <a:chOff x="1901371" y="2605699"/>
            <a:chExt cx="10058401" cy="414668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A16BDCF-FC33-25AF-EF99-290DA12EB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01371" y="2605699"/>
              <a:ext cx="7772400" cy="4139254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ADFB7E05-6303-0D0E-C24B-55299B70FCD2}"/>
                </a:ext>
              </a:extLst>
            </p:cNvPr>
            <p:cNvSpPr txBox="1"/>
            <p:nvPr/>
          </p:nvSpPr>
          <p:spPr>
            <a:xfrm>
              <a:off x="8389258" y="6383049"/>
              <a:ext cx="357051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CZ" dirty="0"/>
                <a:t>Vosseberg et al., 2021 Nat Ecol Evol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CC46D4CF-81D0-1B70-BC60-6BD7A524511D}"/>
              </a:ext>
            </a:extLst>
          </p:cNvPr>
          <p:cNvSpPr txBox="1"/>
          <p:nvPr/>
        </p:nvSpPr>
        <p:spPr>
          <a:xfrm>
            <a:off x="1930400" y="6427113"/>
            <a:ext cx="8809784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200" dirty="0" err="1"/>
              <a:t>Nejprve</a:t>
            </a:r>
            <a:r>
              <a:rPr lang="en-GB" sz="2200" dirty="0"/>
              <a:t> </a:t>
            </a:r>
            <a:r>
              <a:rPr lang="en-GB" sz="2200" dirty="0" err="1"/>
              <a:t>vzniklo</a:t>
            </a:r>
            <a:r>
              <a:rPr lang="en-GB" sz="2200" dirty="0"/>
              <a:t> </a:t>
            </a:r>
            <a:r>
              <a:rPr lang="en-GB" sz="2200" dirty="0" err="1"/>
              <a:t>jádro</a:t>
            </a:r>
            <a:r>
              <a:rPr lang="en-GB" sz="2200" dirty="0"/>
              <a:t>, cytoskeleton a </a:t>
            </a:r>
            <a:r>
              <a:rPr lang="en-GB" sz="2200" dirty="0" err="1"/>
              <a:t>endocytóza</a:t>
            </a:r>
            <a:r>
              <a:rPr lang="en-GB" sz="2200" dirty="0"/>
              <a:t>, </a:t>
            </a:r>
            <a:r>
              <a:rPr lang="en-GB" sz="2200" dirty="0" err="1"/>
              <a:t>pak</a:t>
            </a:r>
            <a:r>
              <a:rPr lang="en-GB" sz="2200" dirty="0"/>
              <a:t> </a:t>
            </a:r>
            <a:r>
              <a:rPr lang="en-GB" sz="2200" dirty="0" err="1"/>
              <a:t>mitochondrie</a:t>
            </a:r>
            <a:r>
              <a:rPr lang="en-GB" sz="2200" dirty="0"/>
              <a:t> a EMS?</a:t>
            </a:r>
            <a:endParaRPr lang="en-CZ" sz="2200" dirty="0"/>
          </a:p>
        </p:txBody>
      </p:sp>
    </p:spTree>
    <p:extLst>
      <p:ext uri="{BB962C8B-B14F-4D97-AF65-F5344CB8AC3E}">
        <p14:creationId xmlns:p14="http://schemas.microsoft.com/office/powerpoint/2010/main" val="3861826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DA63A-B754-5448-F55A-041AD34B4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>
            <a:extLst>
              <a:ext uri="{FF2B5EF4-FFF2-40B4-BE49-F238E27FC236}">
                <a16:creationId xmlns:a16="http://schemas.microsoft.com/office/drawing/2014/main" id="{9D5C75BC-2E63-4DBE-0799-4C530763B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838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Armoured Dinoflagellate (Peridinium sp.), SEM">
            <a:extLst>
              <a:ext uri="{FF2B5EF4-FFF2-40B4-BE49-F238E27FC236}">
                <a16:creationId xmlns:a16="http://schemas.microsoft.com/office/drawing/2014/main" id="{867BF6EA-8858-F93C-C682-236731DF58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44448" y="728803"/>
            <a:ext cx="6858000" cy="5400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6477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4DA63A-B754-5448-F55A-041AD34B4A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undefined">
            <a:extLst>
              <a:ext uri="{FF2B5EF4-FFF2-40B4-BE49-F238E27FC236}">
                <a16:creationId xmlns:a16="http://schemas.microsoft.com/office/drawing/2014/main" id="{2DA94CE0-9195-AFBD-6A1B-E457B8654A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4950" y="1054100"/>
            <a:ext cx="6642100" cy="4749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51679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E73ECF8-E608-BC0C-76FE-7488246689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>
            <a:extLst>
              <a:ext uri="{FF2B5EF4-FFF2-40B4-BE49-F238E27FC236}">
                <a16:creationId xmlns:a16="http://schemas.microsoft.com/office/drawing/2014/main" id="{6548E54C-5DCE-06DA-CC1C-32313A81DC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444" y="0"/>
            <a:ext cx="711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3713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38724</TotalTime>
  <Words>1221</Words>
  <Application>Microsoft Office PowerPoint</Application>
  <PresentationFormat>Širokoúhlá obrazovka</PresentationFormat>
  <Paragraphs>167</Paragraphs>
  <Slides>60</Slides>
  <Notes>1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60</vt:i4>
      </vt:variant>
    </vt:vector>
  </HeadingPairs>
  <TitlesOfParts>
    <vt:vector size="61" baseType="lpstr">
      <vt:lpstr>Office Theme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Prvok, co to jako je?</dc:title>
  <dc:creator>Ales Horak</dc:creator>
  <cp:lastModifiedBy>Ales Horak</cp:lastModifiedBy>
  <cp:revision>11</cp:revision>
  <dcterms:created xsi:type="dcterms:W3CDTF">2024-02-12T09:37:10Z</dcterms:created>
  <dcterms:modified xsi:type="dcterms:W3CDTF">2024-05-15T13:30:25Z</dcterms:modified>
</cp:coreProperties>
</file>