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mpg" ContentType="vide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58" r:id="rId3"/>
    <p:sldId id="261" r:id="rId4"/>
    <p:sldId id="332" r:id="rId5"/>
    <p:sldId id="329" r:id="rId6"/>
    <p:sldId id="260" r:id="rId7"/>
    <p:sldId id="256" r:id="rId8"/>
    <p:sldId id="350" r:id="rId9"/>
    <p:sldId id="268" r:id="rId10"/>
    <p:sldId id="263" r:id="rId11"/>
    <p:sldId id="337" r:id="rId12"/>
    <p:sldId id="351" r:id="rId13"/>
    <p:sldId id="303" r:id="rId14"/>
    <p:sldId id="304" r:id="rId15"/>
    <p:sldId id="264" r:id="rId16"/>
    <p:sldId id="335" r:id="rId17"/>
    <p:sldId id="336" r:id="rId18"/>
    <p:sldId id="308" r:id="rId19"/>
    <p:sldId id="296" r:id="rId20"/>
    <p:sldId id="334" r:id="rId21"/>
    <p:sldId id="338" r:id="rId22"/>
    <p:sldId id="346" r:id="rId23"/>
    <p:sldId id="347" r:id="rId24"/>
    <p:sldId id="348" r:id="rId25"/>
    <p:sldId id="349" r:id="rId26"/>
    <p:sldId id="352" r:id="rId27"/>
    <p:sldId id="343" r:id="rId28"/>
    <p:sldId id="345" r:id="rId29"/>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73"/>
  </p:normalViewPr>
  <p:slideViewPr>
    <p:cSldViewPr snapToGrid="0">
      <p:cViewPr varScale="1">
        <p:scale>
          <a:sx n="115" d="100"/>
          <a:sy n="115" d="100"/>
        </p:scale>
        <p:origin x="78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3AB79-7A0A-2447-A457-5B0F85756E89}" type="datetimeFigureOut">
              <a:rPr lang="en-CZ" smtClean="0"/>
              <a:t>15.05.2024</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54527-AA37-D04F-9127-27543FFBBC7A}" type="slidenum">
              <a:rPr lang="en-CZ" smtClean="0"/>
              <a:t>‹#›</a:t>
            </a:fld>
            <a:endParaRPr lang="en-CZ"/>
          </a:p>
        </p:txBody>
      </p:sp>
    </p:spTree>
    <p:extLst>
      <p:ext uri="{BB962C8B-B14F-4D97-AF65-F5344CB8AC3E}">
        <p14:creationId xmlns:p14="http://schemas.microsoft.com/office/powerpoint/2010/main" val="1377863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F4F19C2E-8C2E-4417-AA5B-2FB514041534}" type="slidenum">
              <a:rPr lang="en-US" altLang="ja-JP"/>
              <a:pPr>
                <a:defRPr/>
              </a:pPr>
              <a:t>11</a:t>
            </a:fld>
            <a:endParaRPr lang="en-US" altLang="ja-JP"/>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ja-JP" dirty="0"/>
              <a:t>	In this system, phagocytosis involves GP40 as a molecule which binds to both prey and </a:t>
            </a:r>
            <a:r>
              <a:rPr lang="en-US" altLang="ja-JP" i="1" dirty="0" err="1"/>
              <a:t>Actinophrys</a:t>
            </a:r>
            <a:r>
              <a:rPr lang="en-US" altLang="ja-JP" dirty="0"/>
              <a:t>.  So, we may conclude that the function of GP40 is similar to that of immunoglobulins or complements in animal immune systems.  In other words, a specialized protein molecule is present between the foreign substance and the cell surface that is used for food recognition.  </a:t>
            </a:r>
          </a:p>
          <a:p>
            <a:pPr eaLnBrk="1" hangingPunct="1"/>
            <a:r>
              <a:rPr lang="en-US" altLang="ja-JP" dirty="0"/>
              <a:t>	This is the first demonstration that a kind of recognition system that is equivalent to the innate immune system is present in Protozoa, and in this respect, phagocytosis in </a:t>
            </a:r>
            <a:r>
              <a:rPr lang="en-US" altLang="ja-JP" i="1" dirty="0" err="1"/>
              <a:t>Actinophrys</a:t>
            </a:r>
            <a:r>
              <a:rPr lang="en-US" altLang="ja-JP" dirty="0"/>
              <a:t> is assumed to be evolutionally related to the immune systems of multicellular organisms. </a:t>
            </a:r>
          </a:p>
        </p:txBody>
      </p:sp>
    </p:spTree>
    <p:extLst>
      <p:ext uri="{BB962C8B-B14F-4D97-AF65-F5344CB8AC3E}">
        <p14:creationId xmlns:p14="http://schemas.microsoft.com/office/powerpoint/2010/main" val="84133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23</a:t>
            </a:fld>
            <a:endParaRPr lang="en-US"/>
          </a:p>
        </p:txBody>
      </p:sp>
    </p:spTree>
    <p:extLst>
      <p:ext uri="{BB962C8B-B14F-4D97-AF65-F5344CB8AC3E}">
        <p14:creationId xmlns:p14="http://schemas.microsoft.com/office/powerpoint/2010/main" val="333434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24</a:t>
            </a:fld>
            <a:endParaRPr lang="en-US"/>
          </a:p>
        </p:txBody>
      </p:sp>
    </p:spTree>
    <p:extLst>
      <p:ext uri="{BB962C8B-B14F-4D97-AF65-F5344CB8AC3E}">
        <p14:creationId xmlns:p14="http://schemas.microsoft.com/office/powerpoint/2010/main" val="322407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25</a:t>
            </a:fld>
            <a:endParaRPr lang="en-US"/>
          </a:p>
        </p:txBody>
      </p:sp>
    </p:spTree>
    <p:extLst>
      <p:ext uri="{BB962C8B-B14F-4D97-AF65-F5344CB8AC3E}">
        <p14:creationId xmlns:p14="http://schemas.microsoft.com/office/powerpoint/2010/main" val="126438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27</a:t>
            </a:fld>
            <a:endParaRPr lang="en-US"/>
          </a:p>
        </p:txBody>
      </p:sp>
    </p:spTree>
    <p:extLst>
      <p:ext uri="{BB962C8B-B14F-4D97-AF65-F5344CB8AC3E}">
        <p14:creationId xmlns:p14="http://schemas.microsoft.com/office/powerpoint/2010/main" val="114821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28</a:t>
            </a:fld>
            <a:endParaRPr lang="en-US"/>
          </a:p>
        </p:txBody>
      </p:sp>
    </p:spTree>
    <p:extLst>
      <p:ext uri="{BB962C8B-B14F-4D97-AF65-F5344CB8AC3E}">
        <p14:creationId xmlns:p14="http://schemas.microsoft.com/office/powerpoint/2010/main" val="281735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F4F19C2E-8C2E-4417-AA5B-2FB514041534}" type="slidenum">
              <a:rPr lang="en-US" altLang="ja-JP"/>
              <a:pPr>
                <a:defRPr/>
              </a:pPr>
              <a:t>12</a:t>
            </a:fld>
            <a:endParaRPr lang="en-US" altLang="ja-JP"/>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ja-JP" dirty="0"/>
          </a:p>
        </p:txBody>
      </p:sp>
    </p:spTree>
    <p:extLst>
      <p:ext uri="{BB962C8B-B14F-4D97-AF65-F5344CB8AC3E}">
        <p14:creationId xmlns:p14="http://schemas.microsoft.com/office/powerpoint/2010/main" val="304128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p>
            <a:pPr>
              <a:defRPr/>
            </a:pPr>
            <a:fld id="{C399B087-9C0D-4EBD-9835-D1786CCE8D1E}" type="slidenum">
              <a:rPr lang="en-US" altLang="ja-JP"/>
              <a:pPr>
                <a:defRPr/>
              </a:pPr>
              <a:t>13</a:t>
            </a:fld>
            <a:endParaRPr lang="en-US" altLang="ja-JP"/>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ja-JP" dirty="0"/>
              <a:t>	Prey uptake in </a:t>
            </a:r>
            <a:r>
              <a:rPr lang="en-US" altLang="ja-JP" i="1" dirty="0" err="1"/>
              <a:t>Actinophrys</a:t>
            </a:r>
            <a:r>
              <a:rPr lang="en-US" altLang="ja-JP" i="1" dirty="0"/>
              <a:t> is</a:t>
            </a:r>
            <a:r>
              <a:rPr lang="en-US" altLang="ja-JP" dirty="0"/>
              <a:t> carried out by the feeding tentacles called axopodia. The prey is trapped by the surface of axopodium and finally engulfed by the pseudopodia surrounding the prey. During the process of feeding, the cortical granules called extrusomes are known to secrete their contents toward the prey.</a:t>
            </a:r>
          </a:p>
        </p:txBody>
      </p:sp>
    </p:spTree>
    <p:extLst>
      <p:ext uri="{BB962C8B-B14F-4D97-AF65-F5344CB8AC3E}">
        <p14:creationId xmlns:p14="http://schemas.microsoft.com/office/powerpoint/2010/main" val="89291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F4F19C2E-8C2E-4417-AA5B-2FB514041534}" type="slidenum">
              <a:rPr lang="en-US" altLang="ja-JP"/>
              <a:pPr>
                <a:defRPr/>
              </a:pPr>
              <a:t>14</a:t>
            </a:fld>
            <a:endParaRPr lang="en-US" altLang="ja-JP"/>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ja-JP" dirty="0"/>
              <a:t>	From these observations, GP40 was found to be the key molecule that can recognize and bind to both the prey and the cell surface of the heliozoan. The results show that 1, extrusomes contain the Con A-binding glycoproteins GP40, 2) The heliozoan secretes GP40 when a prey is attached to the cell surface, and gp40 are adhered to the prey, and 3, The heliozoan recognizes the GP40-coated cell as a "prey" and capture it by phagocytosis.</a:t>
            </a:r>
          </a:p>
          <a:p>
            <a:pPr eaLnBrk="1" hangingPunct="1"/>
            <a:r>
              <a:rPr lang="en-US" altLang="ja-JP" dirty="0"/>
              <a:t>	In this system, phagocytosis involves GP40 as a molecule which binds to both prey and </a:t>
            </a:r>
            <a:r>
              <a:rPr lang="en-US" altLang="ja-JP" i="1" dirty="0" err="1"/>
              <a:t>Actinophrys</a:t>
            </a:r>
            <a:r>
              <a:rPr lang="en-US" altLang="ja-JP" dirty="0"/>
              <a:t>.  So, we may conclude that the function of GP40 is similar to that of immunoglobulins or complements in animal immune systems.  In other words, a specialized protein molecule is present between the foreign substance and the cell surface that is used for food recognition.  </a:t>
            </a:r>
          </a:p>
          <a:p>
            <a:pPr eaLnBrk="1" hangingPunct="1"/>
            <a:r>
              <a:rPr lang="en-US" altLang="ja-JP" dirty="0"/>
              <a:t>	This is the first demonstration that a kind of recognition system that is equivalent to the innate immune system is present in Protozoa, and in this respect, phagocytosis in </a:t>
            </a:r>
            <a:r>
              <a:rPr lang="en-US" altLang="ja-JP" i="1" dirty="0" err="1"/>
              <a:t>Actinophrys</a:t>
            </a:r>
            <a:r>
              <a:rPr lang="en-US" altLang="ja-JP" dirty="0"/>
              <a:t> is assumed to be evolutionally related to the immune systems of multicellular organisms. </a:t>
            </a:r>
          </a:p>
        </p:txBody>
      </p:sp>
    </p:spTree>
    <p:extLst>
      <p:ext uri="{BB962C8B-B14F-4D97-AF65-F5344CB8AC3E}">
        <p14:creationId xmlns:p14="http://schemas.microsoft.com/office/powerpoint/2010/main" val="36343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18</a:t>
            </a:fld>
            <a:endParaRPr lang="en-US"/>
          </a:p>
        </p:txBody>
      </p:sp>
    </p:spTree>
    <p:extLst>
      <p:ext uri="{BB962C8B-B14F-4D97-AF65-F5344CB8AC3E}">
        <p14:creationId xmlns:p14="http://schemas.microsoft.com/office/powerpoint/2010/main" val="131660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noProof="0" dirty="0">
                <a:solidFill>
                  <a:schemeClr val="tx1"/>
                </a:solidFill>
                <a:effectLst/>
                <a:latin typeface="+mn-lt"/>
                <a:ea typeface="+mn-ea"/>
                <a:cs typeface="+mn-cs"/>
              </a:rPr>
              <a:t>Here, we use new genomic data from over 1,000 uncultivated and little known organisms, together with published sequences, to infer a dramatically expanded version of the tree of life, with Bacteria, Archaea and Eukarya included. The results reveal the dominance of bacterial diversification and underline the importance of organisms lacking isolated representatives, with substantial evolution concentrated in a major radiation of such organisms.</a:t>
            </a:r>
          </a:p>
          <a:p>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Metagenomics is a shotgun sequencing-based method in which DNA isolated directly from the environment is sequenced, and the reconstructed genome fragments are assigned to draft genomes New bioinformatics methods yield complete and near-complete genome sequences, without a reliance on cultivation or reference genomes. To render this tree of life, we aligned and concatenated a set of 16 ribosomal protein sequences from each organism.</a:t>
            </a:r>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19</a:t>
            </a:fld>
            <a:endParaRPr lang="en-US"/>
          </a:p>
        </p:txBody>
      </p:sp>
    </p:spTree>
    <p:extLst>
      <p:ext uri="{BB962C8B-B14F-4D97-AF65-F5344CB8AC3E}">
        <p14:creationId xmlns:p14="http://schemas.microsoft.com/office/powerpoint/2010/main" val="370352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20</a:t>
            </a:fld>
            <a:endParaRPr lang="en-US"/>
          </a:p>
        </p:txBody>
      </p:sp>
    </p:spTree>
    <p:extLst>
      <p:ext uri="{BB962C8B-B14F-4D97-AF65-F5344CB8AC3E}">
        <p14:creationId xmlns:p14="http://schemas.microsoft.com/office/powerpoint/2010/main" val="47486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21</a:t>
            </a:fld>
            <a:endParaRPr lang="en-US"/>
          </a:p>
        </p:txBody>
      </p:sp>
    </p:spTree>
    <p:extLst>
      <p:ext uri="{BB962C8B-B14F-4D97-AF65-F5344CB8AC3E}">
        <p14:creationId xmlns:p14="http://schemas.microsoft.com/office/powerpoint/2010/main" val="363241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C39BD9DD-4D80-1144-BB18-9D1DAC46C9CB}" type="slidenum">
              <a:rPr lang="en-US" smtClean="0"/>
              <a:t>22</a:t>
            </a:fld>
            <a:endParaRPr lang="en-US"/>
          </a:p>
        </p:txBody>
      </p:sp>
    </p:spTree>
    <p:extLst>
      <p:ext uri="{BB962C8B-B14F-4D97-AF65-F5344CB8AC3E}">
        <p14:creationId xmlns:p14="http://schemas.microsoft.com/office/powerpoint/2010/main" val="290054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023C-A53E-0B40-3D4E-73867AB9B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8C9D297A-9488-E281-C1E1-B4F2DCD6B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AC5B2E05-1254-7E3B-9F78-60A8FA5A4AB7}"/>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35864F80-021C-BBFD-C16B-E983CE5B1805}"/>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85049C99-3D72-9C19-0433-41AC3673EE95}"/>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283507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3251-4632-4976-02E5-AEFEEF3DB8BE}"/>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CAA91D93-3CBF-6B12-42EB-08C9440CDF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7CC6FA8C-F069-CF99-B678-E039510119E1}"/>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4A93E1CB-7B5F-B5CC-52F3-7F8CBF00D883}"/>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37AB245B-E723-1E8F-BFC2-DA4532F1C4F4}"/>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122637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1B305-23DD-4142-6394-6C8AD6102D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739D25E1-8303-CEFF-C2C3-00A8B1E2896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9B721F3F-8CD8-A892-C193-AE265B5EB233}"/>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A9857BB0-6B5C-547B-82D4-D375D4AAF8E9}"/>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A64C554F-9DAC-46DB-0A68-5E2CE1F5DF99}"/>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174647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37A9-1640-F25F-2D59-E57AC5700C6F}"/>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FF23D921-5AAE-C46D-058D-5CDE897C7A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A9EF91FF-B7A3-0E6D-14CE-593E7DEDF136}"/>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A8B2A9A4-6483-438F-9ED2-3DD8DCD8891F}"/>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5F8A53FB-250D-E835-F5E9-2F4C71CB2E04}"/>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263668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3F7D-3B8B-1800-323D-4F4062C493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FF55332D-4E9D-BB71-F0D8-AF2D12DACE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19A1103-9E26-5F54-B059-1804B6020132}"/>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A85F0AD9-4551-F4E8-4042-30D9E7C5842A}"/>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4C018CEB-A9D1-F1DD-EA07-E154D3AD417C}"/>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99452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631A-FFCE-D9C5-6378-6A2C84ECDDFB}"/>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54F42DB5-5967-C46C-3A8E-A452A839ED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9024E31A-4925-7300-DBC2-6157F15C91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0DA7FE12-AE8A-F86F-0B19-1178474C6DD8}"/>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6" name="Footer Placeholder 5">
            <a:extLst>
              <a:ext uri="{FF2B5EF4-FFF2-40B4-BE49-F238E27FC236}">
                <a16:creationId xmlns:a16="http://schemas.microsoft.com/office/drawing/2014/main" id="{83F50920-21BD-E29D-4780-0F8B1D6AF892}"/>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BA6335FE-09F4-9224-D9CE-5CC06C457B92}"/>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12754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2C88-D486-6CC3-C785-7C9C33194CDB}"/>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0818CCD1-13B7-651F-6A3B-652F0D8AC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1DD5A37-CD61-AFC5-6553-3A644BBE82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8A52E59B-F451-E955-1C92-9B6C27435A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E4F498-3D3E-3B91-9FF2-77F596C129E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BF1183CA-F825-2A20-BF17-8175EA67833B}"/>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8" name="Footer Placeholder 7">
            <a:extLst>
              <a:ext uri="{FF2B5EF4-FFF2-40B4-BE49-F238E27FC236}">
                <a16:creationId xmlns:a16="http://schemas.microsoft.com/office/drawing/2014/main" id="{14893539-F485-704B-8989-D1F13FFA1542}"/>
              </a:ext>
            </a:extLst>
          </p:cNvPr>
          <p:cNvSpPr>
            <a:spLocks noGrp="1"/>
          </p:cNvSpPr>
          <p:nvPr>
            <p:ph type="ftr" sz="quarter" idx="11"/>
          </p:nvPr>
        </p:nvSpPr>
        <p:spPr/>
        <p:txBody>
          <a:bodyPr/>
          <a:lstStyle/>
          <a:p>
            <a:endParaRPr lang="en-CZ"/>
          </a:p>
        </p:txBody>
      </p:sp>
      <p:sp>
        <p:nvSpPr>
          <p:cNvPr id="9" name="Slide Number Placeholder 8">
            <a:extLst>
              <a:ext uri="{FF2B5EF4-FFF2-40B4-BE49-F238E27FC236}">
                <a16:creationId xmlns:a16="http://schemas.microsoft.com/office/drawing/2014/main" id="{5D6BA065-F6D8-DB7A-9ECE-255064817B90}"/>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92172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94E9-2FDE-BC43-9F8D-AD844AA5B4D7}"/>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901DDD75-98B5-33B0-D729-E36243072D06}"/>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4" name="Footer Placeholder 3">
            <a:extLst>
              <a:ext uri="{FF2B5EF4-FFF2-40B4-BE49-F238E27FC236}">
                <a16:creationId xmlns:a16="http://schemas.microsoft.com/office/drawing/2014/main" id="{53891007-534B-CBF4-B3E3-497C449C7DFC}"/>
              </a:ext>
            </a:extLst>
          </p:cNvPr>
          <p:cNvSpPr>
            <a:spLocks noGrp="1"/>
          </p:cNvSpPr>
          <p:nvPr>
            <p:ph type="ftr" sz="quarter" idx="11"/>
          </p:nvPr>
        </p:nvSpPr>
        <p:spPr/>
        <p:txBody>
          <a:bodyPr/>
          <a:lstStyle/>
          <a:p>
            <a:endParaRPr lang="en-CZ"/>
          </a:p>
        </p:txBody>
      </p:sp>
      <p:sp>
        <p:nvSpPr>
          <p:cNvPr id="5" name="Slide Number Placeholder 4">
            <a:extLst>
              <a:ext uri="{FF2B5EF4-FFF2-40B4-BE49-F238E27FC236}">
                <a16:creationId xmlns:a16="http://schemas.microsoft.com/office/drawing/2014/main" id="{5F86332F-ADDD-65A6-AA10-C1E46BE1083B}"/>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1776191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00C46-2FA6-032B-7616-DEF49BEB07EE}"/>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3" name="Footer Placeholder 2">
            <a:extLst>
              <a:ext uri="{FF2B5EF4-FFF2-40B4-BE49-F238E27FC236}">
                <a16:creationId xmlns:a16="http://schemas.microsoft.com/office/drawing/2014/main" id="{F31F5B5F-D0E9-D991-1095-B9E0A3920002}"/>
              </a:ext>
            </a:extLst>
          </p:cNvPr>
          <p:cNvSpPr>
            <a:spLocks noGrp="1"/>
          </p:cNvSpPr>
          <p:nvPr>
            <p:ph type="ftr" sz="quarter" idx="11"/>
          </p:nvPr>
        </p:nvSpPr>
        <p:spPr/>
        <p:txBody>
          <a:bodyPr/>
          <a:lstStyle/>
          <a:p>
            <a:endParaRPr lang="en-CZ"/>
          </a:p>
        </p:txBody>
      </p:sp>
      <p:sp>
        <p:nvSpPr>
          <p:cNvPr id="4" name="Slide Number Placeholder 3">
            <a:extLst>
              <a:ext uri="{FF2B5EF4-FFF2-40B4-BE49-F238E27FC236}">
                <a16:creationId xmlns:a16="http://schemas.microsoft.com/office/drawing/2014/main" id="{A2F79E21-F8C0-E829-6DE5-8319EF2DADE0}"/>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348756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EC37-F55D-9024-2B66-766FEB4284A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560EDD27-5EF6-BEB5-C522-7FF0C1DEE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FA7B5391-4865-F0EF-3850-DF1A44E5D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F627C9-C574-DF47-3CE5-6E256C5B654C}"/>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6" name="Footer Placeholder 5">
            <a:extLst>
              <a:ext uri="{FF2B5EF4-FFF2-40B4-BE49-F238E27FC236}">
                <a16:creationId xmlns:a16="http://schemas.microsoft.com/office/drawing/2014/main" id="{3D0A709C-FDEA-234C-19EA-774D96DF4FBB}"/>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4C0963AD-6D3D-23C8-44C4-68EFEB974225}"/>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208075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0B9F-CACD-D11A-841A-1C7F9E7B5E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C5C0363B-750B-50F7-E420-12EE12EDA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BFC51711-9273-30CD-79C6-B8696CE06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81EA9E-3E7C-890D-93A6-88F66617D6AB}"/>
              </a:ext>
            </a:extLst>
          </p:cNvPr>
          <p:cNvSpPr>
            <a:spLocks noGrp="1"/>
          </p:cNvSpPr>
          <p:nvPr>
            <p:ph type="dt" sz="half" idx="10"/>
          </p:nvPr>
        </p:nvSpPr>
        <p:spPr/>
        <p:txBody>
          <a:bodyPr/>
          <a:lstStyle/>
          <a:p>
            <a:fld id="{C04DE9E3-37FA-884D-82F4-27253F5938B6}" type="datetimeFigureOut">
              <a:rPr lang="en-CZ" smtClean="0"/>
              <a:t>15.05.2024</a:t>
            </a:fld>
            <a:endParaRPr lang="en-CZ"/>
          </a:p>
        </p:txBody>
      </p:sp>
      <p:sp>
        <p:nvSpPr>
          <p:cNvPr id="6" name="Footer Placeholder 5">
            <a:extLst>
              <a:ext uri="{FF2B5EF4-FFF2-40B4-BE49-F238E27FC236}">
                <a16:creationId xmlns:a16="http://schemas.microsoft.com/office/drawing/2014/main" id="{FA5ECCE9-5E02-BABB-AB08-3E985C86F9F9}"/>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950957EC-A51E-B4FF-EBF0-03EF432BD839}"/>
              </a:ext>
            </a:extLst>
          </p:cNvPr>
          <p:cNvSpPr>
            <a:spLocks noGrp="1"/>
          </p:cNvSpPr>
          <p:nvPr>
            <p:ph type="sldNum" sz="quarter" idx="12"/>
          </p:nvPr>
        </p:nvSpPr>
        <p:spPr/>
        <p:txBody>
          <a:bodyPr/>
          <a:lstStyle/>
          <a:p>
            <a:fld id="{E4C0911B-6751-5A4A-A403-0A731122DF76}" type="slidenum">
              <a:rPr lang="en-CZ" smtClean="0"/>
              <a:t>‹#›</a:t>
            </a:fld>
            <a:endParaRPr lang="en-CZ"/>
          </a:p>
        </p:txBody>
      </p:sp>
    </p:spTree>
    <p:extLst>
      <p:ext uri="{BB962C8B-B14F-4D97-AF65-F5344CB8AC3E}">
        <p14:creationId xmlns:p14="http://schemas.microsoft.com/office/powerpoint/2010/main" val="42544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B34E9-BAAD-55E1-143D-0E9AF68AD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C6A14127-CA18-554A-9D49-F323108A4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B5A88B1B-A34F-8936-BE7A-49D7EF31FB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DE9E3-37FA-884D-82F4-27253F5938B6}" type="datetimeFigureOut">
              <a:rPr lang="en-CZ" smtClean="0"/>
              <a:t>15.05.2024</a:t>
            </a:fld>
            <a:endParaRPr lang="en-CZ"/>
          </a:p>
        </p:txBody>
      </p:sp>
      <p:sp>
        <p:nvSpPr>
          <p:cNvPr id="5" name="Footer Placeholder 4">
            <a:extLst>
              <a:ext uri="{FF2B5EF4-FFF2-40B4-BE49-F238E27FC236}">
                <a16:creationId xmlns:a16="http://schemas.microsoft.com/office/drawing/2014/main" id="{D6E17CD9-1F2A-3170-E759-407B18D4A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a:extLst>
              <a:ext uri="{FF2B5EF4-FFF2-40B4-BE49-F238E27FC236}">
                <a16:creationId xmlns:a16="http://schemas.microsoft.com/office/drawing/2014/main" id="{AF5842CC-A86E-627B-2312-51733E41E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0911B-6751-5A4A-A403-0A731122DF76}" type="slidenum">
              <a:rPr lang="en-CZ" smtClean="0"/>
              <a:t>‹#›</a:t>
            </a:fld>
            <a:endParaRPr lang="en-CZ"/>
          </a:p>
        </p:txBody>
      </p:sp>
    </p:spTree>
    <p:extLst>
      <p:ext uri="{BB962C8B-B14F-4D97-AF65-F5344CB8AC3E}">
        <p14:creationId xmlns:p14="http://schemas.microsoft.com/office/powerpoint/2010/main" val="3511130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c:/Documents%20and%20Settings/Vlada/My%20Documents/prednasky%20a%20dokumenty%20jinych/7-1530-suzaki/suzaki2.avi"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o_EUHu4OJus?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81655"/>
            <a:ext cx="9144000" cy="1828308"/>
          </a:xfrm>
          <a:solidFill>
            <a:schemeClr val="tx2">
              <a:lumMod val="75000"/>
            </a:schemeClr>
          </a:solidFill>
          <a:ln w="28575">
            <a:solidFill>
              <a:schemeClr val="tx2">
                <a:lumMod val="50000"/>
              </a:schemeClr>
            </a:solidFill>
          </a:ln>
        </p:spPr>
        <p:txBody>
          <a:bodyPr/>
          <a:lstStyle/>
          <a:p>
            <a:r>
              <a:rPr lang="en-US" dirty="0">
                <a:solidFill>
                  <a:schemeClr val="bg1"/>
                </a:solidFill>
              </a:rPr>
              <a:t>Heterotrophic protists:</a:t>
            </a:r>
            <a:br>
              <a:rPr lang="en-US" dirty="0">
                <a:solidFill>
                  <a:schemeClr val="bg1"/>
                </a:solidFill>
              </a:rPr>
            </a:br>
            <a:r>
              <a:rPr lang="en-US" dirty="0">
                <a:solidFill>
                  <a:schemeClr val="bg1"/>
                </a:solidFill>
              </a:rPr>
              <a:t>What and how do they eat</a:t>
            </a:r>
          </a:p>
        </p:txBody>
      </p:sp>
      <p:sp>
        <p:nvSpPr>
          <p:cNvPr id="3" name="Subtitle 2"/>
          <p:cNvSpPr>
            <a:spLocks noGrp="1"/>
          </p:cNvSpPr>
          <p:nvPr>
            <p:ph type="subTitle" idx="1"/>
          </p:nvPr>
        </p:nvSpPr>
        <p:spPr>
          <a:xfrm>
            <a:off x="2667000" y="3886200"/>
            <a:ext cx="6400800" cy="1752600"/>
          </a:xfrm>
        </p:spPr>
        <p:txBody>
          <a:bodyPr/>
          <a:lstStyle/>
          <a:p>
            <a:r>
              <a:rPr lang="en-US" dirty="0"/>
              <a:t>Martin Kolisko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666A4EB-86FC-93E7-D318-5C8EAADE130A}"/>
              </a:ext>
            </a:extLst>
          </p:cNvPr>
          <p:cNvSpPr txBox="1">
            <a:spLocks noChangeArrowheads="1"/>
          </p:cNvSpPr>
          <p:nvPr/>
        </p:nvSpPr>
        <p:spPr>
          <a:xfrm>
            <a:off x="2273300" y="957104"/>
            <a:ext cx="7239000" cy="4841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altLang="en-US" sz="2800" b="1" dirty="0">
                <a:solidFill>
                  <a:schemeClr val="accent1">
                    <a:lumMod val="75000"/>
                  </a:schemeClr>
                </a:solidFill>
              </a:rPr>
              <a:t>Most groove-bearing flagellates have very similar cytoskeletal morphologies</a:t>
            </a:r>
          </a:p>
        </p:txBody>
      </p:sp>
      <p:pic>
        <p:nvPicPr>
          <p:cNvPr id="3" name="Picture 3">
            <a:extLst>
              <a:ext uri="{FF2B5EF4-FFF2-40B4-BE49-F238E27FC236}">
                <a16:creationId xmlns:a16="http://schemas.microsoft.com/office/drawing/2014/main" id="{8783F993-3512-C444-0305-19AF659E2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210" y="1613218"/>
            <a:ext cx="3997325" cy="4818062"/>
          </a:xfrm>
          <a:prstGeom prst="rect">
            <a:avLst/>
          </a:prstGeom>
          <a:noFill/>
          <a:ln w="28575">
            <a:solidFill>
              <a:schemeClr val="accent1">
                <a:lumMod val="50000"/>
              </a:schemeClr>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4D68825A-A267-1DF3-3FA6-F7A08F7C2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598" y="1617980"/>
            <a:ext cx="3875087" cy="4806950"/>
          </a:xfrm>
          <a:prstGeom prst="rect">
            <a:avLst/>
          </a:prstGeom>
          <a:noFill/>
          <a:ln w="28575">
            <a:solidFill>
              <a:schemeClr val="accent1">
                <a:lumMod val="50000"/>
              </a:schemeClr>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6E5B5B56-25D0-4242-C973-0B202E4C53DF}"/>
              </a:ext>
            </a:extLst>
          </p:cNvPr>
          <p:cNvSpPr txBox="1">
            <a:spLocks noChangeArrowheads="1"/>
          </p:cNvSpPr>
          <p:nvPr/>
        </p:nvSpPr>
        <p:spPr bwMode="auto">
          <a:xfrm>
            <a:off x="3058160" y="6467793"/>
            <a:ext cx="189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AU" altLang="en-US" sz="1800" b="1" i="1">
                <a:solidFill>
                  <a:schemeClr val="tx2"/>
                </a:solidFill>
              </a:rPr>
              <a:t>Carpediemonas</a:t>
            </a:r>
          </a:p>
        </p:txBody>
      </p:sp>
      <p:sp>
        <p:nvSpPr>
          <p:cNvPr id="6" name="Text Box 6">
            <a:extLst>
              <a:ext uri="{FF2B5EF4-FFF2-40B4-BE49-F238E27FC236}">
                <a16:creationId xmlns:a16="http://schemas.microsoft.com/office/drawing/2014/main" id="{39A5727A-B996-9AED-8176-8458D4F94B80}"/>
              </a:ext>
            </a:extLst>
          </p:cNvPr>
          <p:cNvSpPr txBox="1">
            <a:spLocks noChangeArrowheads="1"/>
          </p:cNvSpPr>
          <p:nvPr/>
        </p:nvSpPr>
        <p:spPr bwMode="auto">
          <a:xfrm>
            <a:off x="7607935" y="649319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AU" altLang="en-US" sz="1800" b="1" i="1">
                <a:solidFill>
                  <a:schemeClr val="tx2"/>
                </a:solidFill>
              </a:rPr>
              <a:t>Andalucia</a:t>
            </a:r>
            <a:endParaRPr lang="en-AU" altLang="en-US" sz="1800" b="1">
              <a:solidFill>
                <a:schemeClr val="tx2"/>
              </a:solidFill>
            </a:endParaRPr>
          </a:p>
        </p:txBody>
      </p:sp>
      <p:grpSp>
        <p:nvGrpSpPr>
          <p:cNvPr id="7" name="Group 7">
            <a:extLst>
              <a:ext uri="{FF2B5EF4-FFF2-40B4-BE49-F238E27FC236}">
                <a16:creationId xmlns:a16="http://schemas.microsoft.com/office/drawing/2014/main" id="{E2EF5158-C9E9-B20C-75A7-94059EA618AA}"/>
              </a:ext>
            </a:extLst>
          </p:cNvPr>
          <p:cNvGrpSpPr>
            <a:grpSpLocks/>
          </p:cNvGrpSpPr>
          <p:nvPr/>
        </p:nvGrpSpPr>
        <p:grpSpPr bwMode="auto">
          <a:xfrm>
            <a:off x="4831398" y="3205480"/>
            <a:ext cx="4538662" cy="330200"/>
            <a:chOff x="2328" y="1736"/>
            <a:chExt cx="3216" cy="208"/>
          </a:xfrm>
        </p:grpSpPr>
        <p:sp>
          <p:nvSpPr>
            <p:cNvPr id="8" name="Line 8">
              <a:extLst>
                <a:ext uri="{FF2B5EF4-FFF2-40B4-BE49-F238E27FC236}">
                  <a16:creationId xmlns:a16="http://schemas.microsoft.com/office/drawing/2014/main" id="{D43AFA6B-A490-8897-E084-1CAC37B6ABDB}"/>
                </a:ext>
              </a:extLst>
            </p:cNvPr>
            <p:cNvSpPr>
              <a:spLocks noChangeShapeType="1"/>
            </p:cNvSpPr>
            <p:nvPr/>
          </p:nvSpPr>
          <p:spPr bwMode="auto">
            <a:xfrm flipH="1">
              <a:off x="5360" y="1736"/>
              <a:ext cx="184" cy="176"/>
            </a:xfrm>
            <a:prstGeom prst="line">
              <a:avLst/>
            </a:prstGeom>
            <a:noFill/>
            <a:ln w="57150">
              <a:solidFill>
                <a:srgbClr val="FF0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1" name="Line 9">
              <a:extLst>
                <a:ext uri="{FF2B5EF4-FFF2-40B4-BE49-F238E27FC236}">
                  <a16:creationId xmlns:a16="http://schemas.microsoft.com/office/drawing/2014/main" id="{DEFE32DC-BF2D-D5D3-0B31-947E40CDE41D}"/>
                </a:ext>
              </a:extLst>
            </p:cNvPr>
            <p:cNvSpPr>
              <a:spLocks noChangeShapeType="1"/>
            </p:cNvSpPr>
            <p:nvPr/>
          </p:nvSpPr>
          <p:spPr bwMode="auto">
            <a:xfrm flipH="1">
              <a:off x="2328" y="1768"/>
              <a:ext cx="184" cy="176"/>
            </a:xfrm>
            <a:prstGeom prst="line">
              <a:avLst/>
            </a:prstGeom>
            <a:noFill/>
            <a:ln w="57150">
              <a:solidFill>
                <a:srgbClr val="FF0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grpSp>
        <p:nvGrpSpPr>
          <p:cNvPr id="12" name="Group 10">
            <a:extLst>
              <a:ext uri="{FF2B5EF4-FFF2-40B4-BE49-F238E27FC236}">
                <a16:creationId xmlns:a16="http://schemas.microsoft.com/office/drawing/2014/main" id="{648F14E2-AD6A-DE8C-817D-5D15E98603F9}"/>
              </a:ext>
            </a:extLst>
          </p:cNvPr>
          <p:cNvGrpSpPr>
            <a:grpSpLocks/>
          </p:cNvGrpSpPr>
          <p:nvPr/>
        </p:nvGrpSpPr>
        <p:grpSpPr bwMode="auto">
          <a:xfrm>
            <a:off x="5260023" y="4170680"/>
            <a:ext cx="4629150" cy="457200"/>
            <a:chOff x="2568" y="2344"/>
            <a:chExt cx="3272" cy="288"/>
          </a:xfrm>
        </p:grpSpPr>
        <p:sp>
          <p:nvSpPr>
            <p:cNvPr id="13" name="Line 11">
              <a:extLst>
                <a:ext uri="{FF2B5EF4-FFF2-40B4-BE49-F238E27FC236}">
                  <a16:creationId xmlns:a16="http://schemas.microsoft.com/office/drawing/2014/main" id="{FFDCB954-4301-AB22-ADBE-65BFC5B42F52}"/>
                </a:ext>
              </a:extLst>
            </p:cNvPr>
            <p:cNvSpPr>
              <a:spLocks noChangeShapeType="1"/>
            </p:cNvSpPr>
            <p:nvPr/>
          </p:nvSpPr>
          <p:spPr bwMode="auto">
            <a:xfrm flipH="1">
              <a:off x="2568" y="2488"/>
              <a:ext cx="200" cy="144"/>
            </a:xfrm>
            <a:prstGeom prst="line">
              <a:avLst/>
            </a:prstGeom>
            <a:noFill/>
            <a:ln w="571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4" name="Line 12">
              <a:extLst>
                <a:ext uri="{FF2B5EF4-FFF2-40B4-BE49-F238E27FC236}">
                  <a16:creationId xmlns:a16="http://schemas.microsoft.com/office/drawing/2014/main" id="{7187CF6C-9640-D0AD-D8CA-FE94AE8A61AA}"/>
                </a:ext>
              </a:extLst>
            </p:cNvPr>
            <p:cNvSpPr>
              <a:spLocks noChangeShapeType="1"/>
            </p:cNvSpPr>
            <p:nvPr/>
          </p:nvSpPr>
          <p:spPr bwMode="auto">
            <a:xfrm flipH="1">
              <a:off x="5656" y="2344"/>
              <a:ext cx="184" cy="144"/>
            </a:xfrm>
            <a:prstGeom prst="line">
              <a:avLst/>
            </a:prstGeom>
            <a:noFill/>
            <a:ln w="571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grpSp>
        <p:nvGrpSpPr>
          <p:cNvPr id="15" name="Group 16">
            <a:extLst>
              <a:ext uri="{FF2B5EF4-FFF2-40B4-BE49-F238E27FC236}">
                <a16:creationId xmlns:a16="http://schemas.microsoft.com/office/drawing/2014/main" id="{59C7FAB4-D71F-D9C4-5807-A167099E1097}"/>
              </a:ext>
            </a:extLst>
          </p:cNvPr>
          <p:cNvGrpSpPr>
            <a:grpSpLocks/>
          </p:cNvGrpSpPr>
          <p:nvPr/>
        </p:nvGrpSpPr>
        <p:grpSpPr bwMode="auto">
          <a:xfrm>
            <a:off x="4931410" y="5834380"/>
            <a:ext cx="2844800" cy="444500"/>
            <a:chOff x="2344" y="3392"/>
            <a:chExt cx="2088" cy="280"/>
          </a:xfrm>
        </p:grpSpPr>
        <p:sp>
          <p:nvSpPr>
            <p:cNvPr id="16" name="Line 17">
              <a:extLst>
                <a:ext uri="{FF2B5EF4-FFF2-40B4-BE49-F238E27FC236}">
                  <a16:creationId xmlns:a16="http://schemas.microsoft.com/office/drawing/2014/main" id="{2890B334-3138-2920-0733-FCB5F6A8734A}"/>
                </a:ext>
              </a:extLst>
            </p:cNvPr>
            <p:cNvSpPr>
              <a:spLocks noChangeShapeType="1"/>
            </p:cNvSpPr>
            <p:nvPr/>
          </p:nvSpPr>
          <p:spPr bwMode="auto">
            <a:xfrm flipH="1" flipV="1">
              <a:off x="4432" y="3392"/>
              <a:ext cx="0" cy="208"/>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7" name="Line 18">
              <a:extLst>
                <a:ext uri="{FF2B5EF4-FFF2-40B4-BE49-F238E27FC236}">
                  <a16:creationId xmlns:a16="http://schemas.microsoft.com/office/drawing/2014/main" id="{CA62FAA9-38CC-36C9-E7CC-A469BBD67DFF}"/>
                </a:ext>
              </a:extLst>
            </p:cNvPr>
            <p:cNvSpPr>
              <a:spLocks noChangeShapeType="1"/>
            </p:cNvSpPr>
            <p:nvPr/>
          </p:nvSpPr>
          <p:spPr bwMode="auto">
            <a:xfrm flipH="1" flipV="1">
              <a:off x="2344" y="3464"/>
              <a:ext cx="0" cy="208"/>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grpSp>
        <p:nvGrpSpPr>
          <p:cNvPr id="18" name="Group 19">
            <a:extLst>
              <a:ext uri="{FF2B5EF4-FFF2-40B4-BE49-F238E27FC236}">
                <a16:creationId xmlns:a16="http://schemas.microsoft.com/office/drawing/2014/main" id="{5145B685-43F6-A6AE-4C38-5DDFEFA90371}"/>
              </a:ext>
            </a:extLst>
          </p:cNvPr>
          <p:cNvGrpSpPr>
            <a:grpSpLocks/>
          </p:cNvGrpSpPr>
          <p:nvPr/>
        </p:nvGrpSpPr>
        <p:grpSpPr bwMode="auto">
          <a:xfrm>
            <a:off x="4591685" y="5808980"/>
            <a:ext cx="2624138" cy="482600"/>
            <a:chOff x="2104" y="3376"/>
            <a:chExt cx="2048" cy="304"/>
          </a:xfrm>
        </p:grpSpPr>
        <p:sp>
          <p:nvSpPr>
            <p:cNvPr id="19" name="Line 20">
              <a:extLst>
                <a:ext uri="{FF2B5EF4-FFF2-40B4-BE49-F238E27FC236}">
                  <a16:creationId xmlns:a16="http://schemas.microsoft.com/office/drawing/2014/main" id="{C970AF1F-B5D1-B531-F176-EC2AA1FC2096}"/>
                </a:ext>
              </a:extLst>
            </p:cNvPr>
            <p:cNvSpPr>
              <a:spLocks noChangeShapeType="1"/>
            </p:cNvSpPr>
            <p:nvPr/>
          </p:nvSpPr>
          <p:spPr bwMode="auto">
            <a:xfrm flipH="1" flipV="1">
              <a:off x="2104" y="3472"/>
              <a:ext cx="0" cy="208"/>
            </a:xfrm>
            <a:prstGeom prst="line">
              <a:avLst/>
            </a:prstGeom>
            <a:noFill/>
            <a:ln w="57150">
              <a:solidFill>
                <a:srgbClr val="002D7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20" name="Line 21">
              <a:extLst>
                <a:ext uri="{FF2B5EF4-FFF2-40B4-BE49-F238E27FC236}">
                  <a16:creationId xmlns:a16="http://schemas.microsoft.com/office/drawing/2014/main" id="{6820179A-CACC-E385-C2CE-79C0119E438F}"/>
                </a:ext>
              </a:extLst>
            </p:cNvPr>
            <p:cNvSpPr>
              <a:spLocks noChangeShapeType="1"/>
            </p:cNvSpPr>
            <p:nvPr/>
          </p:nvSpPr>
          <p:spPr bwMode="auto">
            <a:xfrm flipH="1" flipV="1">
              <a:off x="4152" y="3376"/>
              <a:ext cx="0" cy="208"/>
            </a:xfrm>
            <a:prstGeom prst="line">
              <a:avLst/>
            </a:prstGeom>
            <a:noFill/>
            <a:ln w="57150">
              <a:solidFill>
                <a:srgbClr val="002D7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sp>
        <p:nvSpPr>
          <p:cNvPr id="21" name="Rectangle 22">
            <a:extLst>
              <a:ext uri="{FF2B5EF4-FFF2-40B4-BE49-F238E27FC236}">
                <a16:creationId xmlns:a16="http://schemas.microsoft.com/office/drawing/2014/main" id="{A464321B-93B7-D2D2-6912-7D66C3D83F75}"/>
              </a:ext>
            </a:extLst>
          </p:cNvPr>
          <p:cNvSpPr>
            <a:spLocks noChangeArrowheads="1"/>
          </p:cNvSpPr>
          <p:nvPr/>
        </p:nvSpPr>
        <p:spPr bwMode="auto">
          <a:xfrm>
            <a:off x="2456498" y="2684780"/>
            <a:ext cx="406400" cy="2413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CZ" altLang="en-CZ"/>
          </a:p>
        </p:txBody>
      </p:sp>
      <p:grpSp>
        <p:nvGrpSpPr>
          <p:cNvPr id="22" name="Group 23">
            <a:extLst>
              <a:ext uri="{FF2B5EF4-FFF2-40B4-BE49-F238E27FC236}">
                <a16:creationId xmlns:a16="http://schemas.microsoft.com/office/drawing/2014/main" id="{93C0677C-BDD8-7983-34AD-2591A613D71E}"/>
              </a:ext>
            </a:extLst>
          </p:cNvPr>
          <p:cNvGrpSpPr>
            <a:grpSpLocks/>
          </p:cNvGrpSpPr>
          <p:nvPr/>
        </p:nvGrpSpPr>
        <p:grpSpPr bwMode="auto">
          <a:xfrm>
            <a:off x="2842260" y="2532380"/>
            <a:ext cx="4603750" cy="825500"/>
            <a:chOff x="936" y="1360"/>
            <a:chExt cx="3208" cy="512"/>
          </a:xfrm>
        </p:grpSpPr>
        <p:sp>
          <p:nvSpPr>
            <p:cNvPr id="23" name="Line 24">
              <a:extLst>
                <a:ext uri="{FF2B5EF4-FFF2-40B4-BE49-F238E27FC236}">
                  <a16:creationId xmlns:a16="http://schemas.microsoft.com/office/drawing/2014/main" id="{D2C16F6D-8433-2125-098A-EECFDF265D1A}"/>
                </a:ext>
              </a:extLst>
            </p:cNvPr>
            <p:cNvSpPr>
              <a:spLocks noChangeShapeType="1"/>
            </p:cNvSpPr>
            <p:nvPr/>
          </p:nvSpPr>
          <p:spPr bwMode="auto">
            <a:xfrm>
              <a:off x="3952" y="1704"/>
              <a:ext cx="192" cy="168"/>
            </a:xfrm>
            <a:prstGeom prst="line">
              <a:avLst/>
            </a:prstGeom>
            <a:noFill/>
            <a:ln w="57150">
              <a:solidFill>
                <a:srgbClr val="8D1D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24" name="Line 25">
              <a:extLst>
                <a:ext uri="{FF2B5EF4-FFF2-40B4-BE49-F238E27FC236}">
                  <a16:creationId xmlns:a16="http://schemas.microsoft.com/office/drawing/2014/main" id="{6E51A0DB-47E5-375F-AE31-F4F014EE2164}"/>
                </a:ext>
              </a:extLst>
            </p:cNvPr>
            <p:cNvSpPr>
              <a:spLocks noChangeShapeType="1"/>
            </p:cNvSpPr>
            <p:nvPr/>
          </p:nvSpPr>
          <p:spPr bwMode="auto">
            <a:xfrm>
              <a:off x="936" y="1360"/>
              <a:ext cx="192" cy="168"/>
            </a:xfrm>
            <a:prstGeom prst="line">
              <a:avLst/>
            </a:prstGeom>
            <a:noFill/>
            <a:ln w="57150">
              <a:solidFill>
                <a:srgbClr val="8D1DB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grpSp>
        <p:nvGrpSpPr>
          <p:cNvPr id="25" name="Group 26">
            <a:extLst>
              <a:ext uri="{FF2B5EF4-FFF2-40B4-BE49-F238E27FC236}">
                <a16:creationId xmlns:a16="http://schemas.microsoft.com/office/drawing/2014/main" id="{C4CEB148-BAC4-2036-6FF5-BB0A82E8134B}"/>
              </a:ext>
            </a:extLst>
          </p:cNvPr>
          <p:cNvGrpSpPr>
            <a:grpSpLocks/>
          </p:cNvGrpSpPr>
          <p:nvPr/>
        </p:nvGrpSpPr>
        <p:grpSpPr bwMode="auto">
          <a:xfrm>
            <a:off x="2472373" y="3345180"/>
            <a:ext cx="4238625" cy="596900"/>
            <a:chOff x="800" y="1824"/>
            <a:chExt cx="2968" cy="376"/>
          </a:xfrm>
        </p:grpSpPr>
        <p:sp>
          <p:nvSpPr>
            <p:cNvPr id="26" name="Line 27">
              <a:extLst>
                <a:ext uri="{FF2B5EF4-FFF2-40B4-BE49-F238E27FC236}">
                  <a16:creationId xmlns:a16="http://schemas.microsoft.com/office/drawing/2014/main" id="{87D216AA-2293-ACB8-95B6-C3F89B12BAA4}"/>
                </a:ext>
              </a:extLst>
            </p:cNvPr>
            <p:cNvSpPr>
              <a:spLocks noChangeShapeType="1"/>
            </p:cNvSpPr>
            <p:nvPr/>
          </p:nvSpPr>
          <p:spPr bwMode="auto">
            <a:xfrm>
              <a:off x="800" y="1824"/>
              <a:ext cx="192" cy="168"/>
            </a:xfrm>
            <a:prstGeom prst="line">
              <a:avLst/>
            </a:prstGeom>
            <a:noFill/>
            <a:ln w="57150">
              <a:solidFill>
                <a:srgbClr val="51D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27" name="Line 28">
              <a:extLst>
                <a:ext uri="{FF2B5EF4-FFF2-40B4-BE49-F238E27FC236}">
                  <a16:creationId xmlns:a16="http://schemas.microsoft.com/office/drawing/2014/main" id="{422D29C5-8351-737B-1D11-90AC89DB8A9C}"/>
                </a:ext>
              </a:extLst>
            </p:cNvPr>
            <p:cNvSpPr>
              <a:spLocks noChangeShapeType="1"/>
            </p:cNvSpPr>
            <p:nvPr/>
          </p:nvSpPr>
          <p:spPr bwMode="auto">
            <a:xfrm>
              <a:off x="3576" y="2032"/>
              <a:ext cx="192" cy="168"/>
            </a:xfrm>
            <a:prstGeom prst="line">
              <a:avLst/>
            </a:prstGeom>
            <a:noFill/>
            <a:ln w="57150">
              <a:solidFill>
                <a:srgbClr val="51D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grpSp>
        <p:nvGrpSpPr>
          <p:cNvPr id="28" name="Group 29">
            <a:extLst>
              <a:ext uri="{FF2B5EF4-FFF2-40B4-BE49-F238E27FC236}">
                <a16:creationId xmlns:a16="http://schemas.microsoft.com/office/drawing/2014/main" id="{9E9055DD-C66C-7955-838E-C0A32E838DEA}"/>
              </a:ext>
            </a:extLst>
          </p:cNvPr>
          <p:cNvGrpSpPr>
            <a:grpSpLocks/>
          </p:cNvGrpSpPr>
          <p:nvPr/>
        </p:nvGrpSpPr>
        <p:grpSpPr bwMode="auto">
          <a:xfrm>
            <a:off x="2591435" y="6037580"/>
            <a:ext cx="4397375" cy="330200"/>
            <a:chOff x="992" y="3520"/>
            <a:chExt cx="3008" cy="208"/>
          </a:xfrm>
        </p:grpSpPr>
        <p:sp>
          <p:nvSpPr>
            <p:cNvPr id="29" name="Line 30">
              <a:extLst>
                <a:ext uri="{FF2B5EF4-FFF2-40B4-BE49-F238E27FC236}">
                  <a16:creationId xmlns:a16="http://schemas.microsoft.com/office/drawing/2014/main" id="{6D723555-3AFD-F3C2-BDEB-B9C2119B0A9C}"/>
                </a:ext>
              </a:extLst>
            </p:cNvPr>
            <p:cNvSpPr>
              <a:spLocks noChangeShapeType="1"/>
            </p:cNvSpPr>
            <p:nvPr/>
          </p:nvSpPr>
          <p:spPr bwMode="auto">
            <a:xfrm flipH="1" flipV="1">
              <a:off x="3816" y="3520"/>
              <a:ext cx="184" cy="168"/>
            </a:xfrm>
            <a:prstGeom prst="line">
              <a:avLst/>
            </a:prstGeom>
            <a:noFill/>
            <a:ln w="57150">
              <a:solidFill>
                <a:srgbClr val="8E02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30" name="Line 31">
              <a:extLst>
                <a:ext uri="{FF2B5EF4-FFF2-40B4-BE49-F238E27FC236}">
                  <a16:creationId xmlns:a16="http://schemas.microsoft.com/office/drawing/2014/main" id="{AE8DFA95-C23A-E654-093F-CC13ED35ACD3}"/>
                </a:ext>
              </a:extLst>
            </p:cNvPr>
            <p:cNvSpPr>
              <a:spLocks noChangeShapeType="1"/>
            </p:cNvSpPr>
            <p:nvPr/>
          </p:nvSpPr>
          <p:spPr bwMode="auto">
            <a:xfrm flipH="1" flipV="1">
              <a:off x="992" y="3560"/>
              <a:ext cx="184" cy="168"/>
            </a:xfrm>
            <a:prstGeom prst="line">
              <a:avLst/>
            </a:prstGeom>
            <a:noFill/>
            <a:ln w="57150">
              <a:solidFill>
                <a:srgbClr val="8E02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sp>
        <p:nvSpPr>
          <p:cNvPr id="31" name="Title 1">
            <a:extLst>
              <a:ext uri="{FF2B5EF4-FFF2-40B4-BE49-F238E27FC236}">
                <a16:creationId xmlns:a16="http://schemas.microsoft.com/office/drawing/2014/main" id="{FB112565-5C39-972D-6A49-34F67822AF32}"/>
              </a:ext>
            </a:extLst>
          </p:cNvPr>
          <p:cNvSpPr txBox="1">
            <a:spLocks/>
          </p:cNvSpPr>
          <p:nvPr/>
        </p:nvSpPr>
        <p:spPr>
          <a:xfrm>
            <a:off x="2206602" y="0"/>
            <a:ext cx="7778795" cy="60049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Evolutionary note</a:t>
            </a:r>
          </a:p>
        </p:txBody>
      </p:sp>
    </p:spTree>
    <p:extLst>
      <p:ext uri="{BB962C8B-B14F-4D97-AF65-F5344CB8AC3E}">
        <p14:creationId xmlns:p14="http://schemas.microsoft.com/office/powerpoint/2010/main" val="380214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strVal val="#ppt_h"/>
                                          </p:val>
                                        </p:tav>
                                        <p:tav tm="100000">
                                          <p:val>
                                            <p:strVal val="#ppt_h"/>
                                          </p:val>
                                        </p:tav>
                                      </p:tavLst>
                                    </p:anim>
                                  </p:childTnLst>
                                </p:cTn>
                              </p:par>
                            </p:childTnLst>
                          </p:cTn>
                        </p:par>
                        <p:par>
                          <p:cTn id="29" fill="hold">
                            <p:stCondLst>
                              <p:cond delay="3000"/>
                            </p:stCondLst>
                            <p:childTnLst>
                              <p:par>
                                <p:cTn id="30" presetID="17" presetClass="entr" presetSubtype="1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childTnLst>
                                </p:cTn>
                              </p:par>
                            </p:childTnLst>
                          </p:cTn>
                        </p:par>
                        <p:par>
                          <p:cTn id="34" fill="hold">
                            <p:stCondLst>
                              <p:cond delay="4000"/>
                            </p:stCondLst>
                            <p:childTnLst>
                              <p:par>
                                <p:cTn id="35" presetID="17" presetClass="entr" presetSubtype="1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F7A01D-98CC-5875-4AD3-EA9713A5A033}"/>
              </a:ext>
            </a:extLst>
          </p:cNvPr>
          <p:cNvSpPr txBox="1">
            <a:spLocks/>
          </p:cNvSpPr>
          <p:nvPr/>
        </p:nvSpPr>
        <p:spPr>
          <a:xfrm>
            <a:off x="3913383" y="111948"/>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Filtering</a:t>
            </a:r>
          </a:p>
        </p:txBody>
      </p:sp>
      <p:sp>
        <p:nvSpPr>
          <p:cNvPr id="6" name="TextovéPole 4">
            <a:extLst>
              <a:ext uri="{FF2B5EF4-FFF2-40B4-BE49-F238E27FC236}">
                <a16:creationId xmlns:a16="http://schemas.microsoft.com/office/drawing/2014/main" id="{BC5BE430-C3DE-76C6-F3AA-8B6E9FC33CBE}"/>
              </a:ext>
            </a:extLst>
          </p:cNvPr>
          <p:cNvSpPr txBox="1">
            <a:spLocks noChangeArrowheads="1"/>
          </p:cNvSpPr>
          <p:nvPr/>
        </p:nvSpPr>
        <p:spPr bwMode="auto">
          <a:xfrm>
            <a:off x="2857500" y="980728"/>
            <a:ext cx="6143625" cy="1862048"/>
          </a:xfrm>
          <a:prstGeom prst="rect">
            <a:avLst/>
          </a:prstGeom>
          <a:noFill/>
          <a:ln w="9525">
            <a:noFill/>
            <a:miter lim="800000"/>
            <a:headEnd/>
            <a:tailEnd/>
          </a:ln>
        </p:spPr>
        <p:txBody>
          <a:bodyPr wrap="square">
            <a:spAutoFit/>
          </a:bodyPr>
          <a:lstStyle/>
          <a:p>
            <a:pPr marL="342900" lvl="0" indent="-342900" eaLnBrk="0" hangingPunct="0">
              <a:buFont typeface="Arial" panose="020B0604020202020204" pitchFamily="34" charset="0"/>
              <a:buChar char="•"/>
            </a:pPr>
            <a:r>
              <a:rPr lang="cs-CZ" altLang="cs-CZ" sz="2300" dirty="0" err="1">
                <a:latin typeface="inherit"/>
              </a:rPr>
              <a:t>The</a:t>
            </a:r>
            <a:r>
              <a:rPr lang="cs-CZ" altLang="cs-CZ" sz="2300" dirty="0">
                <a:latin typeface="inherit"/>
              </a:rPr>
              <a:t> </a:t>
            </a:r>
            <a:r>
              <a:rPr lang="cs-CZ" altLang="cs-CZ" sz="2300" dirty="0" err="1">
                <a:latin typeface="inherit"/>
              </a:rPr>
              <a:t>particles</a:t>
            </a:r>
            <a:r>
              <a:rPr lang="cs-CZ" altLang="cs-CZ" sz="2300" dirty="0">
                <a:latin typeface="inherit"/>
              </a:rPr>
              <a:t> are </a:t>
            </a:r>
            <a:r>
              <a:rPr lang="cs-CZ" altLang="cs-CZ" sz="2300" dirty="0" err="1">
                <a:latin typeface="inherit"/>
              </a:rPr>
              <a:t>catched</a:t>
            </a:r>
            <a:r>
              <a:rPr lang="cs-CZ" altLang="cs-CZ" sz="2300" dirty="0">
                <a:latin typeface="inherit"/>
              </a:rPr>
              <a:t> </a:t>
            </a:r>
            <a:r>
              <a:rPr lang="cs-CZ" altLang="cs-CZ" sz="2300" dirty="0" err="1">
                <a:latin typeface="inherit"/>
              </a:rPr>
              <a:t>or</a:t>
            </a:r>
            <a:r>
              <a:rPr lang="cs-CZ" altLang="cs-CZ" sz="2300" dirty="0">
                <a:latin typeface="inherit"/>
              </a:rPr>
              <a:t> </a:t>
            </a:r>
            <a:r>
              <a:rPr lang="cs-CZ" altLang="cs-CZ" sz="2300" dirty="0" err="1">
                <a:latin typeface="inherit"/>
              </a:rPr>
              <a:t>even</a:t>
            </a:r>
            <a:r>
              <a:rPr lang="cs-CZ" altLang="cs-CZ" sz="2300" dirty="0">
                <a:latin typeface="inherit"/>
              </a:rPr>
              <a:t> </a:t>
            </a:r>
            <a:r>
              <a:rPr lang="cs-CZ" altLang="cs-CZ" sz="2300" dirty="0" err="1">
                <a:latin typeface="inherit"/>
              </a:rPr>
              <a:t>engulfed</a:t>
            </a:r>
            <a:r>
              <a:rPr lang="cs-CZ" altLang="cs-CZ" sz="2300" dirty="0">
                <a:latin typeface="inherit"/>
              </a:rPr>
              <a:t> in and area </a:t>
            </a:r>
            <a:r>
              <a:rPr lang="cs-CZ" altLang="cs-CZ" sz="2300" dirty="0" err="1">
                <a:latin typeface="inherit"/>
              </a:rPr>
              <a:t>of</a:t>
            </a:r>
            <a:r>
              <a:rPr lang="cs-CZ" altLang="cs-CZ" sz="2300" dirty="0">
                <a:latin typeface="inherit"/>
              </a:rPr>
              <a:t> a </a:t>
            </a:r>
            <a:r>
              <a:rPr lang="cs-CZ" altLang="cs-CZ" sz="2300" dirty="0" err="1">
                <a:latin typeface="inherit"/>
              </a:rPr>
              <a:t>filter</a:t>
            </a:r>
            <a:r>
              <a:rPr lang="cs-CZ" altLang="cs-CZ" sz="2300" dirty="0">
                <a:latin typeface="inherit"/>
              </a:rPr>
              <a:t>. </a:t>
            </a:r>
          </a:p>
          <a:p>
            <a:pPr marL="342900" lvl="0" indent="-342900" eaLnBrk="0" hangingPunct="0">
              <a:buFont typeface="Arial" panose="020B0604020202020204" pitchFamily="34" charset="0"/>
              <a:buChar char="•"/>
            </a:pPr>
            <a:r>
              <a:rPr lang="cs-CZ" altLang="cs-CZ" sz="2300" dirty="0" err="1">
                <a:latin typeface="inherit"/>
              </a:rPr>
              <a:t>Stramenopila</a:t>
            </a:r>
            <a:r>
              <a:rPr lang="cs-CZ" altLang="cs-CZ" sz="2300" dirty="0">
                <a:latin typeface="inherit"/>
              </a:rPr>
              <a:t> (</a:t>
            </a:r>
            <a:r>
              <a:rPr lang="cs-CZ" altLang="cs-CZ" sz="2300" dirty="0" err="1">
                <a:latin typeface="inherit"/>
              </a:rPr>
              <a:t>pedinelids</a:t>
            </a:r>
            <a:r>
              <a:rPr lang="cs-CZ" altLang="cs-CZ" sz="2300" dirty="0">
                <a:latin typeface="inherit"/>
              </a:rPr>
              <a:t>, </a:t>
            </a:r>
            <a:r>
              <a:rPr lang="cs-CZ" altLang="cs-CZ" sz="2300" dirty="0" err="1">
                <a:latin typeface="inherit"/>
              </a:rPr>
              <a:t>dictyocha</a:t>
            </a:r>
            <a:r>
              <a:rPr lang="cs-CZ" altLang="cs-CZ" sz="2300" dirty="0">
                <a:latin typeface="inherit"/>
              </a:rPr>
              <a:t>), many </a:t>
            </a:r>
            <a:r>
              <a:rPr lang="cs-CZ" altLang="cs-CZ" sz="2300" dirty="0" err="1">
                <a:latin typeface="inherit"/>
              </a:rPr>
              <a:t>ciliates</a:t>
            </a:r>
            <a:r>
              <a:rPr lang="cs-CZ" altLang="cs-CZ" sz="2300" dirty="0">
                <a:latin typeface="inherit"/>
              </a:rPr>
              <a:t>. </a:t>
            </a:r>
          </a:p>
          <a:p>
            <a:pPr marL="342900" lvl="0" indent="-342900" eaLnBrk="0" hangingPunct="0">
              <a:buFont typeface="Arial" panose="020B0604020202020204" pitchFamily="34" charset="0"/>
              <a:buChar char="•"/>
            </a:pPr>
            <a:r>
              <a:rPr lang="cs-CZ" altLang="cs-CZ" sz="2300" dirty="0">
                <a:latin typeface="inherit"/>
              </a:rPr>
              <a:t>It </a:t>
            </a:r>
            <a:r>
              <a:rPr lang="cs-CZ" altLang="cs-CZ" sz="2300" dirty="0" err="1">
                <a:latin typeface="inherit"/>
              </a:rPr>
              <a:t>can</a:t>
            </a:r>
            <a:r>
              <a:rPr lang="cs-CZ" altLang="cs-CZ" sz="2300" dirty="0">
                <a:latin typeface="inherit"/>
              </a:rPr>
              <a:t> </a:t>
            </a:r>
            <a:r>
              <a:rPr lang="cs-CZ" altLang="cs-CZ" sz="2300" dirty="0" err="1">
                <a:latin typeface="inherit"/>
              </a:rPr>
              <a:t>engulf</a:t>
            </a:r>
            <a:r>
              <a:rPr lang="cs-CZ" altLang="cs-CZ" sz="2300" dirty="0">
                <a:latin typeface="inherit"/>
              </a:rPr>
              <a:t> </a:t>
            </a:r>
            <a:r>
              <a:rPr lang="cs-CZ" altLang="cs-CZ" sz="2300" dirty="0" err="1">
                <a:latin typeface="inherit"/>
              </a:rPr>
              <a:t>multiple</a:t>
            </a:r>
            <a:r>
              <a:rPr lang="cs-CZ" altLang="cs-CZ" sz="2300" dirty="0">
                <a:latin typeface="inherit"/>
              </a:rPr>
              <a:t> </a:t>
            </a:r>
            <a:r>
              <a:rPr lang="cs-CZ" altLang="cs-CZ" sz="2300" dirty="0" err="1">
                <a:latin typeface="inherit"/>
              </a:rPr>
              <a:t>particles</a:t>
            </a:r>
            <a:r>
              <a:rPr lang="cs-CZ" altLang="cs-CZ" sz="2300" dirty="0">
                <a:latin typeface="inherit"/>
              </a:rPr>
              <a:t> </a:t>
            </a:r>
            <a:r>
              <a:rPr lang="cs-CZ" altLang="cs-CZ" sz="2300" dirty="0" err="1">
                <a:latin typeface="inherit"/>
              </a:rPr>
              <a:t>at</a:t>
            </a:r>
            <a:r>
              <a:rPr lang="cs-CZ" altLang="cs-CZ" sz="2300" dirty="0">
                <a:latin typeface="inherit"/>
              </a:rPr>
              <a:t> </a:t>
            </a:r>
            <a:r>
              <a:rPr lang="cs-CZ" altLang="cs-CZ" sz="2300" dirty="0" err="1">
                <a:latin typeface="inherit"/>
              </a:rPr>
              <a:t>once</a:t>
            </a:r>
            <a:r>
              <a:rPr lang="cs-CZ" altLang="cs-CZ" sz="2300" dirty="0">
                <a:latin typeface="inherit"/>
              </a:rPr>
              <a:t>. </a:t>
            </a:r>
          </a:p>
        </p:txBody>
      </p:sp>
      <p:pic>
        <p:nvPicPr>
          <p:cNvPr id="7" name="Picture 4">
            <a:extLst>
              <a:ext uri="{FF2B5EF4-FFF2-40B4-BE49-F238E27FC236}">
                <a16:creationId xmlns:a16="http://schemas.microsoft.com/office/drawing/2014/main" id="{D5779F8F-C360-04AB-4995-DFD557485427}"/>
              </a:ext>
            </a:extLst>
          </p:cNvPr>
          <p:cNvPicPr>
            <a:picLocks noChangeAspect="1" noChangeArrowheads="1"/>
          </p:cNvPicPr>
          <p:nvPr/>
        </p:nvPicPr>
        <p:blipFill>
          <a:blip r:embed="rId3" cstate="print"/>
          <a:srcRect r="5675" b="3125"/>
          <a:stretch>
            <a:fillRect/>
          </a:stretch>
        </p:blipFill>
        <p:spPr bwMode="auto">
          <a:xfrm>
            <a:off x="-71438" y="0"/>
            <a:ext cx="2928938" cy="4429125"/>
          </a:xfrm>
          <a:prstGeom prst="rect">
            <a:avLst/>
          </a:prstGeom>
          <a:noFill/>
          <a:ln w="9525">
            <a:noFill/>
            <a:miter lim="800000"/>
            <a:headEnd/>
            <a:tailEnd/>
          </a:ln>
        </p:spPr>
      </p:pic>
      <p:sp>
        <p:nvSpPr>
          <p:cNvPr id="8" name="TextovéPole 9">
            <a:extLst>
              <a:ext uri="{FF2B5EF4-FFF2-40B4-BE49-F238E27FC236}">
                <a16:creationId xmlns:a16="http://schemas.microsoft.com/office/drawing/2014/main" id="{97CC8E13-66D9-BF9C-4102-A21076FDEA8A}"/>
              </a:ext>
            </a:extLst>
          </p:cNvPr>
          <p:cNvSpPr txBox="1">
            <a:spLocks noChangeArrowheads="1"/>
          </p:cNvSpPr>
          <p:nvPr/>
        </p:nvSpPr>
        <p:spPr bwMode="auto">
          <a:xfrm>
            <a:off x="179512" y="4488705"/>
            <a:ext cx="8572500" cy="2215991"/>
          </a:xfrm>
          <a:prstGeom prst="rect">
            <a:avLst/>
          </a:prstGeom>
          <a:noFill/>
          <a:ln w="9525">
            <a:noFill/>
            <a:miter lim="800000"/>
            <a:headEnd/>
            <a:tailEnd/>
          </a:ln>
        </p:spPr>
        <p:txBody>
          <a:bodyPr>
            <a:spAutoFit/>
          </a:bodyPr>
          <a:lstStyle/>
          <a:p>
            <a:pPr lvl="0" eaLnBrk="0" hangingPunct="0"/>
            <a:r>
              <a:rPr lang="cs-CZ" altLang="cs-CZ" sz="2300" dirty="0" err="1">
                <a:latin typeface="inherit"/>
              </a:rPr>
              <a:t>Filtering</a:t>
            </a:r>
            <a:r>
              <a:rPr lang="cs-CZ" altLang="cs-CZ" sz="2300" dirty="0">
                <a:latin typeface="inherit"/>
              </a:rPr>
              <a:t> </a:t>
            </a:r>
            <a:r>
              <a:rPr lang="cs-CZ" altLang="cs-CZ" sz="2300" dirty="0" err="1">
                <a:latin typeface="inherit"/>
              </a:rPr>
              <a:t>is</a:t>
            </a:r>
            <a:r>
              <a:rPr lang="cs-CZ" altLang="cs-CZ" sz="2300" dirty="0">
                <a:latin typeface="inherit"/>
              </a:rPr>
              <a:t> </a:t>
            </a:r>
            <a:r>
              <a:rPr lang="cs-CZ" altLang="cs-CZ" sz="2300" dirty="0" err="1">
                <a:latin typeface="inherit"/>
              </a:rPr>
              <a:t>an</a:t>
            </a:r>
            <a:r>
              <a:rPr lang="cs-CZ" altLang="cs-CZ" sz="2300" dirty="0">
                <a:latin typeface="inherit"/>
              </a:rPr>
              <a:t> </a:t>
            </a:r>
            <a:r>
              <a:rPr lang="cs-CZ" altLang="cs-CZ" sz="2300" dirty="0" err="1">
                <a:latin typeface="inherit"/>
              </a:rPr>
              <a:t>effective</a:t>
            </a:r>
            <a:r>
              <a:rPr lang="cs-CZ" altLang="cs-CZ" sz="2300" dirty="0">
                <a:latin typeface="inherit"/>
              </a:rPr>
              <a:t> </a:t>
            </a:r>
            <a:r>
              <a:rPr lang="cs-CZ" altLang="cs-CZ" sz="2300" dirty="0" err="1">
                <a:latin typeface="inherit"/>
              </a:rPr>
              <a:t>strategy</a:t>
            </a:r>
            <a:r>
              <a:rPr lang="cs-CZ" altLang="cs-CZ" sz="2300" dirty="0">
                <a:latin typeface="inherit"/>
              </a:rPr>
              <a:t> </a:t>
            </a:r>
            <a:r>
              <a:rPr lang="cs-CZ" altLang="cs-CZ" sz="2300" dirty="0" err="1">
                <a:latin typeface="inherit"/>
              </a:rPr>
              <a:t>especially</a:t>
            </a:r>
            <a:r>
              <a:rPr lang="cs-CZ" altLang="cs-CZ" sz="2300" dirty="0">
                <a:latin typeface="inherit"/>
              </a:rPr>
              <a:t> </a:t>
            </a:r>
            <a:r>
              <a:rPr lang="cs-CZ" altLang="cs-CZ" sz="2300" dirty="0" err="1">
                <a:latin typeface="inherit"/>
              </a:rPr>
              <a:t>for</a:t>
            </a:r>
            <a:r>
              <a:rPr lang="cs-CZ" altLang="cs-CZ" sz="2300" dirty="0">
                <a:latin typeface="inherit"/>
              </a:rPr>
              <a:t> </a:t>
            </a:r>
            <a:r>
              <a:rPr lang="cs-CZ" altLang="cs-CZ" sz="2300" dirty="0" err="1">
                <a:latin typeface="inherit"/>
              </a:rPr>
              <a:t>catching</a:t>
            </a:r>
            <a:r>
              <a:rPr lang="cs-CZ" altLang="cs-CZ" sz="2300" dirty="0">
                <a:latin typeface="inherit"/>
              </a:rPr>
              <a:t> </a:t>
            </a:r>
            <a:r>
              <a:rPr lang="cs-CZ" altLang="cs-CZ" sz="2300" dirty="0" err="1">
                <a:latin typeface="inherit"/>
              </a:rPr>
              <a:t>relatively</a:t>
            </a:r>
            <a:r>
              <a:rPr lang="cs-CZ" altLang="cs-CZ" sz="2300" dirty="0">
                <a:latin typeface="inherit"/>
              </a:rPr>
              <a:t> </a:t>
            </a:r>
            <a:r>
              <a:rPr lang="cs-CZ" altLang="cs-CZ" sz="2300" dirty="0" err="1">
                <a:latin typeface="inherit"/>
              </a:rPr>
              <a:t>small</a:t>
            </a:r>
            <a:r>
              <a:rPr lang="cs-CZ" altLang="cs-CZ" sz="2300" dirty="0">
                <a:latin typeface="inherit"/>
              </a:rPr>
              <a:t> </a:t>
            </a:r>
            <a:r>
              <a:rPr lang="cs-CZ" altLang="cs-CZ" sz="2300" dirty="0" err="1">
                <a:latin typeface="inherit"/>
              </a:rPr>
              <a:t>particles</a:t>
            </a:r>
            <a:r>
              <a:rPr lang="cs-CZ" altLang="cs-CZ" sz="2300" dirty="0">
                <a:latin typeface="inherit"/>
              </a:rPr>
              <a:t> </a:t>
            </a:r>
            <a:r>
              <a:rPr lang="cs-CZ" altLang="cs-CZ" sz="2300" dirty="0" err="1">
                <a:latin typeface="inherit"/>
              </a:rPr>
              <a:t>smaller</a:t>
            </a:r>
            <a:r>
              <a:rPr lang="cs-CZ" altLang="cs-CZ" sz="2300" dirty="0">
                <a:latin typeface="inherit"/>
              </a:rPr>
              <a:t> </a:t>
            </a:r>
            <a:r>
              <a:rPr lang="cs-CZ" altLang="cs-CZ" sz="2300" dirty="0" err="1">
                <a:latin typeface="inherit"/>
              </a:rPr>
              <a:t>than</a:t>
            </a:r>
            <a:r>
              <a:rPr lang="cs-CZ" altLang="cs-CZ" sz="2300" dirty="0">
                <a:latin typeface="inherit"/>
              </a:rPr>
              <a:t> 1/10 </a:t>
            </a:r>
            <a:r>
              <a:rPr lang="cs-CZ" altLang="cs-CZ" sz="2300" dirty="0" err="1">
                <a:latin typeface="inherit"/>
              </a:rPr>
              <a:t>of</a:t>
            </a:r>
            <a:r>
              <a:rPr lang="cs-CZ" altLang="cs-CZ" sz="2300" dirty="0">
                <a:latin typeface="inherit"/>
              </a:rPr>
              <a:t> a cell. </a:t>
            </a:r>
            <a:r>
              <a:rPr lang="cs-CZ" altLang="cs-CZ" sz="2300" dirty="0" err="1">
                <a:latin typeface="inherit"/>
              </a:rPr>
              <a:t>Filtering</a:t>
            </a:r>
            <a:r>
              <a:rPr lang="cs-CZ" altLang="cs-CZ" sz="2300" dirty="0">
                <a:latin typeface="inherit"/>
              </a:rPr>
              <a:t> </a:t>
            </a:r>
            <a:r>
              <a:rPr lang="cs-CZ" altLang="cs-CZ" sz="2300" dirty="0" err="1">
                <a:latin typeface="inherit"/>
              </a:rPr>
              <a:t>is</a:t>
            </a:r>
            <a:r>
              <a:rPr lang="cs-CZ" altLang="cs-CZ" sz="2300" dirty="0">
                <a:latin typeface="inherit"/>
              </a:rPr>
              <a:t> </a:t>
            </a:r>
            <a:r>
              <a:rPr lang="cs-CZ" altLang="cs-CZ" sz="2300" dirty="0" err="1">
                <a:latin typeface="inherit"/>
              </a:rPr>
              <a:t>therefore</a:t>
            </a:r>
            <a:r>
              <a:rPr lang="cs-CZ" altLang="cs-CZ" sz="2300" dirty="0">
                <a:latin typeface="inherit"/>
              </a:rPr>
              <a:t> </a:t>
            </a:r>
            <a:r>
              <a:rPr lang="cs-CZ" altLang="cs-CZ" sz="2300" dirty="0" err="1">
                <a:latin typeface="inherit"/>
              </a:rPr>
              <a:t>advantageous</a:t>
            </a:r>
            <a:r>
              <a:rPr lang="cs-CZ" altLang="cs-CZ" sz="2300" dirty="0">
                <a:latin typeface="inherit"/>
              </a:rPr>
              <a:t> </a:t>
            </a:r>
            <a:r>
              <a:rPr lang="cs-CZ" altLang="cs-CZ" sz="2300" dirty="0" err="1">
                <a:latin typeface="inherit"/>
              </a:rPr>
              <a:t>especially</a:t>
            </a:r>
            <a:r>
              <a:rPr lang="cs-CZ" altLang="cs-CZ" sz="2300" dirty="0">
                <a:latin typeface="inherit"/>
              </a:rPr>
              <a:t> </a:t>
            </a:r>
            <a:r>
              <a:rPr lang="cs-CZ" altLang="cs-CZ" sz="2300" dirty="0" err="1">
                <a:latin typeface="inherit"/>
              </a:rPr>
              <a:t>for</a:t>
            </a:r>
            <a:r>
              <a:rPr lang="cs-CZ" altLang="cs-CZ" sz="2300" dirty="0">
                <a:latin typeface="inherit"/>
              </a:rPr>
              <a:t> </a:t>
            </a:r>
            <a:r>
              <a:rPr lang="cs-CZ" altLang="cs-CZ" sz="2300" dirty="0" err="1">
                <a:latin typeface="inherit"/>
              </a:rPr>
              <a:t>large</a:t>
            </a:r>
            <a:r>
              <a:rPr lang="cs-CZ" altLang="cs-CZ" sz="2300" dirty="0">
                <a:latin typeface="inherit"/>
              </a:rPr>
              <a:t> protozoa, </a:t>
            </a:r>
            <a:r>
              <a:rPr lang="cs-CZ" altLang="cs-CZ" sz="2300" dirty="0" err="1">
                <a:latin typeface="inherit"/>
              </a:rPr>
              <a:t>for</a:t>
            </a:r>
            <a:r>
              <a:rPr lang="cs-CZ" altLang="cs-CZ" sz="2300" dirty="0">
                <a:latin typeface="inherit"/>
              </a:rPr>
              <a:t> </a:t>
            </a:r>
            <a:r>
              <a:rPr lang="cs-CZ" altLang="cs-CZ" sz="2300" dirty="0" err="1">
                <a:latin typeface="inherit"/>
              </a:rPr>
              <a:t>which</a:t>
            </a:r>
            <a:r>
              <a:rPr lang="cs-CZ" altLang="cs-CZ" sz="2300" dirty="0">
                <a:latin typeface="inherit"/>
              </a:rPr>
              <a:t> direct </a:t>
            </a:r>
            <a:r>
              <a:rPr lang="cs-CZ" altLang="cs-CZ" sz="2300" dirty="0" err="1">
                <a:latin typeface="inherit"/>
              </a:rPr>
              <a:t>interception</a:t>
            </a:r>
            <a:r>
              <a:rPr lang="cs-CZ" altLang="cs-CZ" sz="2300" dirty="0">
                <a:latin typeface="inherit"/>
              </a:rPr>
              <a:t> </a:t>
            </a:r>
            <a:r>
              <a:rPr lang="cs-CZ" altLang="cs-CZ" sz="2300" dirty="0" err="1">
                <a:latin typeface="inherit"/>
              </a:rPr>
              <a:t>is</a:t>
            </a:r>
            <a:r>
              <a:rPr lang="cs-CZ" altLang="cs-CZ" sz="2300" dirty="0">
                <a:latin typeface="inherit"/>
              </a:rPr>
              <a:t> </a:t>
            </a:r>
            <a:r>
              <a:rPr lang="cs-CZ" altLang="cs-CZ" sz="2300" dirty="0" err="1">
                <a:latin typeface="inherit"/>
              </a:rPr>
              <a:t>ineffective</a:t>
            </a:r>
            <a:r>
              <a:rPr lang="cs-CZ" altLang="cs-CZ" sz="2300" dirty="0">
                <a:latin typeface="inherit"/>
              </a:rPr>
              <a:t> (</a:t>
            </a:r>
            <a:r>
              <a:rPr lang="cs-CZ" altLang="cs-CZ" sz="2300" dirty="0" err="1">
                <a:latin typeface="inherit"/>
              </a:rPr>
              <a:t>the</a:t>
            </a:r>
            <a:r>
              <a:rPr lang="cs-CZ" altLang="cs-CZ" sz="2300" dirty="0">
                <a:latin typeface="inherit"/>
              </a:rPr>
              <a:t> </a:t>
            </a:r>
            <a:r>
              <a:rPr lang="cs-CZ" altLang="cs-CZ" sz="2300" dirty="0" err="1">
                <a:latin typeface="inherit"/>
              </a:rPr>
              <a:t>particles</a:t>
            </a:r>
            <a:r>
              <a:rPr lang="cs-CZ" altLang="cs-CZ" sz="2300" dirty="0">
                <a:latin typeface="inherit"/>
              </a:rPr>
              <a:t> are </a:t>
            </a:r>
            <a:r>
              <a:rPr lang="cs-CZ" altLang="cs-CZ" sz="2300" dirty="0" err="1">
                <a:latin typeface="inherit"/>
              </a:rPr>
              <a:t>small</a:t>
            </a:r>
            <a:r>
              <a:rPr lang="cs-CZ" altLang="cs-CZ" sz="2300" dirty="0">
                <a:latin typeface="inherit"/>
              </a:rPr>
              <a:t> </a:t>
            </a:r>
            <a:r>
              <a:rPr lang="cs-CZ" altLang="cs-CZ" sz="2300" dirty="0" err="1">
                <a:latin typeface="inherit"/>
              </a:rPr>
              <a:t>for</a:t>
            </a:r>
            <a:r>
              <a:rPr lang="cs-CZ" altLang="cs-CZ" sz="2300" dirty="0">
                <a:latin typeface="inherit"/>
              </a:rPr>
              <a:t> </a:t>
            </a:r>
            <a:r>
              <a:rPr lang="cs-CZ" altLang="cs-CZ" sz="2300" dirty="0" err="1">
                <a:latin typeface="inherit"/>
              </a:rPr>
              <a:t>them</a:t>
            </a:r>
            <a:r>
              <a:rPr lang="cs-CZ" altLang="cs-CZ" sz="2300" dirty="0">
                <a:latin typeface="inherit"/>
              </a:rPr>
              <a:t> and </a:t>
            </a:r>
            <a:r>
              <a:rPr lang="cs-CZ" altLang="cs-CZ" sz="2300" dirty="0" err="1">
                <a:latin typeface="inherit"/>
              </a:rPr>
              <a:t>they</a:t>
            </a:r>
            <a:r>
              <a:rPr lang="cs-CZ" altLang="cs-CZ" sz="2300" dirty="0">
                <a:latin typeface="inherit"/>
              </a:rPr>
              <a:t> </a:t>
            </a:r>
            <a:r>
              <a:rPr lang="cs-CZ" altLang="cs-CZ" sz="2300" dirty="0" err="1">
                <a:latin typeface="inherit"/>
              </a:rPr>
              <a:t>would</a:t>
            </a:r>
            <a:r>
              <a:rPr lang="cs-CZ" altLang="cs-CZ" sz="2300" dirty="0">
                <a:latin typeface="inherit"/>
              </a:rPr>
              <a:t> </a:t>
            </a:r>
            <a:r>
              <a:rPr lang="cs-CZ" altLang="cs-CZ" sz="2300" dirty="0" err="1">
                <a:latin typeface="inherit"/>
              </a:rPr>
              <a:t>still</a:t>
            </a:r>
            <a:r>
              <a:rPr lang="cs-CZ" altLang="cs-CZ" sz="2300" dirty="0">
                <a:latin typeface="inherit"/>
              </a:rPr>
              <a:t> </a:t>
            </a:r>
            <a:r>
              <a:rPr lang="cs-CZ" altLang="cs-CZ" sz="2300" dirty="0" err="1">
                <a:latin typeface="inherit"/>
              </a:rPr>
              <a:t>have</a:t>
            </a:r>
            <a:r>
              <a:rPr lang="cs-CZ" altLang="cs-CZ" sz="2300" dirty="0">
                <a:latin typeface="inherit"/>
              </a:rPr>
              <a:t> to </a:t>
            </a:r>
            <a:r>
              <a:rPr lang="cs-CZ" altLang="cs-CZ" sz="2300" dirty="0" err="1">
                <a:latin typeface="inherit"/>
              </a:rPr>
              <a:t>deal</a:t>
            </a:r>
            <a:r>
              <a:rPr lang="cs-CZ" altLang="cs-CZ" sz="2300" dirty="0">
                <a:latin typeface="inherit"/>
              </a:rPr>
              <a:t> </a:t>
            </a:r>
            <a:r>
              <a:rPr lang="cs-CZ" altLang="cs-CZ" sz="2300" dirty="0" err="1">
                <a:latin typeface="inherit"/>
              </a:rPr>
              <a:t>with</a:t>
            </a:r>
            <a:r>
              <a:rPr lang="cs-CZ" altLang="cs-CZ" sz="2300" dirty="0">
                <a:latin typeface="inherit"/>
              </a:rPr>
              <a:t> </a:t>
            </a:r>
            <a:r>
              <a:rPr lang="cs-CZ" altLang="cs-CZ" sz="2300" dirty="0" err="1">
                <a:latin typeface="inherit"/>
              </a:rPr>
              <a:t>swallowing</a:t>
            </a:r>
            <a:r>
              <a:rPr lang="cs-CZ" altLang="cs-CZ" sz="2300" dirty="0">
                <a:latin typeface="inherit"/>
              </a:rPr>
              <a:t> </a:t>
            </a:r>
            <a:r>
              <a:rPr lang="cs-CZ" altLang="cs-CZ" sz="2300" dirty="0" err="1">
                <a:latin typeface="inherit"/>
              </a:rPr>
              <a:t>one</a:t>
            </a:r>
            <a:r>
              <a:rPr lang="cs-CZ" altLang="cs-CZ" sz="2300" dirty="0">
                <a:latin typeface="inherit"/>
              </a:rPr>
              <a:t> </a:t>
            </a:r>
            <a:r>
              <a:rPr lang="cs-CZ" altLang="cs-CZ" sz="2300" dirty="0" err="1">
                <a:latin typeface="inherit"/>
              </a:rPr>
              <a:t>particle</a:t>
            </a:r>
            <a:r>
              <a:rPr lang="cs-CZ" altLang="cs-CZ" sz="2300" dirty="0">
                <a:latin typeface="inherit"/>
              </a:rPr>
              <a:t> </a:t>
            </a:r>
            <a:r>
              <a:rPr lang="cs-CZ" altLang="cs-CZ" sz="2300" dirty="0" err="1">
                <a:latin typeface="inherit"/>
              </a:rPr>
              <a:t>after</a:t>
            </a:r>
            <a:r>
              <a:rPr lang="cs-CZ" altLang="cs-CZ" sz="2300" dirty="0">
                <a:latin typeface="inherit"/>
              </a:rPr>
              <a:t> </a:t>
            </a:r>
            <a:r>
              <a:rPr lang="cs-CZ" altLang="cs-CZ" sz="2300" dirty="0" err="1">
                <a:latin typeface="inherit"/>
              </a:rPr>
              <a:t>another</a:t>
            </a:r>
            <a:r>
              <a:rPr lang="cs-CZ" altLang="cs-CZ" sz="2300" dirty="0">
                <a:latin typeface="inherit"/>
              </a:rPr>
              <a:t> </a:t>
            </a:r>
            <a:r>
              <a:rPr lang="cs-CZ" altLang="cs-CZ" sz="2300" dirty="0" err="1">
                <a:latin typeface="inherit"/>
              </a:rPr>
              <a:t>for</a:t>
            </a:r>
            <a:r>
              <a:rPr lang="cs-CZ" altLang="cs-CZ" sz="2300" dirty="0">
                <a:latin typeface="inherit"/>
              </a:rPr>
              <a:t> a </a:t>
            </a:r>
            <a:r>
              <a:rPr lang="cs-CZ" altLang="cs-CZ" sz="2300" dirty="0" err="1">
                <a:latin typeface="inherit"/>
              </a:rPr>
              <a:t>relatively</a:t>
            </a:r>
            <a:r>
              <a:rPr lang="cs-CZ" altLang="cs-CZ" sz="2300" dirty="0">
                <a:latin typeface="inherit"/>
              </a:rPr>
              <a:t> long </a:t>
            </a:r>
            <a:r>
              <a:rPr lang="cs-CZ" altLang="cs-CZ" sz="2300" dirty="0" err="1">
                <a:latin typeface="inherit"/>
              </a:rPr>
              <a:t>time</a:t>
            </a:r>
            <a:r>
              <a:rPr lang="cs-CZ" altLang="cs-CZ" sz="2300" dirty="0">
                <a:latin typeface="inherit"/>
              </a:rPr>
              <a:t>).</a:t>
            </a:r>
            <a:r>
              <a:rPr lang="cs-CZ" altLang="cs-CZ" sz="2300" dirty="0"/>
              <a:t> </a:t>
            </a:r>
          </a:p>
        </p:txBody>
      </p:sp>
    </p:spTree>
    <p:extLst>
      <p:ext uri="{BB962C8B-B14F-4D97-AF65-F5344CB8AC3E}">
        <p14:creationId xmlns:p14="http://schemas.microsoft.com/office/powerpoint/2010/main" val="93039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C5430BE-180E-B5FC-50D2-3ECBEE8BD088}"/>
              </a:ext>
            </a:extLst>
          </p:cNvPr>
          <p:cNvPicPr>
            <a:picLocks noChangeAspect="1" noChangeArrowheads="1"/>
          </p:cNvPicPr>
          <p:nvPr/>
        </p:nvPicPr>
        <p:blipFill>
          <a:blip r:embed="rId3" cstate="print"/>
          <a:srcRect/>
          <a:stretch>
            <a:fillRect/>
          </a:stretch>
        </p:blipFill>
        <p:spPr bwMode="auto">
          <a:xfrm>
            <a:off x="3357563" y="2311400"/>
            <a:ext cx="3273425" cy="4546600"/>
          </a:xfrm>
          <a:prstGeom prst="rect">
            <a:avLst/>
          </a:prstGeom>
          <a:noFill/>
          <a:ln w="9525">
            <a:noFill/>
            <a:miter lim="800000"/>
            <a:headEnd/>
            <a:tailEnd/>
          </a:ln>
        </p:spPr>
      </p:pic>
      <p:sp>
        <p:nvSpPr>
          <p:cNvPr id="5" name="TextovéPole 3">
            <a:extLst>
              <a:ext uri="{FF2B5EF4-FFF2-40B4-BE49-F238E27FC236}">
                <a16:creationId xmlns:a16="http://schemas.microsoft.com/office/drawing/2014/main" id="{FFC4CD7F-5BE8-B47F-2530-69257F3D2365}"/>
              </a:ext>
            </a:extLst>
          </p:cNvPr>
          <p:cNvSpPr txBox="1">
            <a:spLocks noChangeArrowheads="1"/>
          </p:cNvSpPr>
          <p:nvPr/>
        </p:nvSpPr>
        <p:spPr bwMode="auto">
          <a:xfrm>
            <a:off x="3234356" y="777879"/>
            <a:ext cx="6012731" cy="1661993"/>
          </a:xfrm>
          <a:prstGeom prst="rect">
            <a:avLst/>
          </a:prstGeom>
          <a:noFill/>
          <a:ln w="9525">
            <a:noFill/>
            <a:miter lim="800000"/>
            <a:headEnd/>
            <a:tailEnd/>
          </a:ln>
        </p:spPr>
        <p:txBody>
          <a:bodyPr wrap="square">
            <a:spAutoFit/>
          </a:bodyPr>
          <a:lstStyle/>
          <a:p>
            <a:r>
              <a:rPr lang="cs-CZ" sz="2800" dirty="0" err="1">
                <a:latin typeface="Calibri" pitchFamily="34" charset="0"/>
              </a:rPr>
              <a:t>Membranelles</a:t>
            </a:r>
            <a:r>
              <a:rPr lang="cs-CZ" sz="2800" dirty="0">
                <a:latin typeface="Calibri" pitchFamily="34" charset="0"/>
              </a:rPr>
              <a:t> </a:t>
            </a:r>
            <a:r>
              <a:rPr lang="en-US" sz="2800" dirty="0">
                <a:latin typeface="Calibri" pitchFamily="34" charset="0"/>
              </a:rPr>
              <a:t>act as a filter while creating a stream. The pore size is determined by the gaps between them</a:t>
            </a:r>
            <a:r>
              <a:rPr lang="cs-CZ" sz="2800" dirty="0">
                <a:latin typeface="Calibri" pitchFamily="34" charset="0"/>
              </a:rPr>
              <a:t>.</a:t>
            </a:r>
            <a:endParaRPr lang="cs-CZ" dirty="0">
              <a:latin typeface="Calibri" pitchFamily="34" charset="0"/>
            </a:endParaRPr>
          </a:p>
          <a:p>
            <a:r>
              <a:rPr lang="cs-CZ" dirty="0">
                <a:latin typeface="Calibri" pitchFamily="34" charset="0"/>
              </a:rPr>
              <a:t> </a:t>
            </a:r>
          </a:p>
        </p:txBody>
      </p:sp>
      <p:pic>
        <p:nvPicPr>
          <p:cNvPr id="9" name="Picture 2">
            <a:extLst>
              <a:ext uri="{FF2B5EF4-FFF2-40B4-BE49-F238E27FC236}">
                <a16:creationId xmlns:a16="http://schemas.microsoft.com/office/drawing/2014/main" id="{D31537A3-B143-B197-65AE-E656A24B3C65}"/>
              </a:ext>
            </a:extLst>
          </p:cNvPr>
          <p:cNvPicPr>
            <a:picLocks noChangeAspect="1" noChangeArrowheads="1"/>
          </p:cNvPicPr>
          <p:nvPr/>
        </p:nvPicPr>
        <p:blipFill>
          <a:blip r:embed="rId4" cstate="print"/>
          <a:srcRect l="32301" t="12106" r="42998" b="7713"/>
          <a:stretch>
            <a:fillRect/>
          </a:stretch>
        </p:blipFill>
        <p:spPr bwMode="auto">
          <a:xfrm>
            <a:off x="-71438" y="214313"/>
            <a:ext cx="3357563" cy="6643687"/>
          </a:xfrm>
          <a:prstGeom prst="rect">
            <a:avLst/>
          </a:prstGeom>
          <a:noFill/>
          <a:ln w="9525">
            <a:noFill/>
            <a:miter lim="800000"/>
            <a:headEnd/>
            <a:tailEnd/>
          </a:ln>
        </p:spPr>
      </p:pic>
      <p:sp>
        <p:nvSpPr>
          <p:cNvPr id="10" name="Volný tvar 6">
            <a:extLst>
              <a:ext uri="{FF2B5EF4-FFF2-40B4-BE49-F238E27FC236}">
                <a16:creationId xmlns:a16="http://schemas.microsoft.com/office/drawing/2014/main" id="{09AA1771-C304-D7E2-3FFC-3C19CF220F86}"/>
              </a:ext>
            </a:extLst>
          </p:cNvPr>
          <p:cNvSpPr/>
          <p:nvPr/>
        </p:nvSpPr>
        <p:spPr>
          <a:xfrm>
            <a:off x="2044700" y="2473325"/>
            <a:ext cx="1590675" cy="854075"/>
          </a:xfrm>
          <a:custGeom>
            <a:avLst/>
            <a:gdLst>
              <a:gd name="connsiteX0" fmla="*/ 1571757 w 1591656"/>
              <a:gd name="connsiteY0" fmla="*/ 851193 h 854446"/>
              <a:gd name="connsiteX1" fmla="*/ 1466411 w 1591656"/>
              <a:gd name="connsiteY1" fmla="*/ 851193 h 854446"/>
              <a:gd name="connsiteX2" fmla="*/ 1230437 w 1591656"/>
              <a:gd name="connsiteY2" fmla="*/ 838551 h 854446"/>
              <a:gd name="connsiteX3" fmla="*/ 1213582 w 1591656"/>
              <a:gd name="connsiteY3" fmla="*/ 813268 h 854446"/>
              <a:gd name="connsiteX4" fmla="*/ 1205154 w 1591656"/>
              <a:gd name="connsiteY4" fmla="*/ 800627 h 854446"/>
              <a:gd name="connsiteX5" fmla="*/ 1196726 w 1591656"/>
              <a:gd name="connsiteY5" fmla="*/ 775344 h 854446"/>
              <a:gd name="connsiteX6" fmla="*/ 1192513 w 1591656"/>
              <a:gd name="connsiteY6" fmla="*/ 762703 h 854446"/>
              <a:gd name="connsiteX7" fmla="*/ 1184085 w 1591656"/>
              <a:gd name="connsiteY7" fmla="*/ 720564 h 854446"/>
              <a:gd name="connsiteX8" fmla="*/ 1171443 w 1591656"/>
              <a:gd name="connsiteY8" fmla="*/ 712137 h 854446"/>
              <a:gd name="connsiteX9" fmla="*/ 1095595 w 1591656"/>
              <a:gd name="connsiteY9" fmla="*/ 720564 h 854446"/>
              <a:gd name="connsiteX10" fmla="*/ 1074525 w 1591656"/>
              <a:gd name="connsiteY10" fmla="*/ 724778 h 854446"/>
              <a:gd name="connsiteX11" fmla="*/ 1007104 w 1591656"/>
              <a:gd name="connsiteY11" fmla="*/ 720564 h 854446"/>
              <a:gd name="connsiteX12" fmla="*/ 1002890 w 1591656"/>
              <a:gd name="connsiteY12" fmla="*/ 686854 h 854446"/>
              <a:gd name="connsiteX13" fmla="*/ 981821 w 1591656"/>
              <a:gd name="connsiteY13" fmla="*/ 661571 h 854446"/>
              <a:gd name="connsiteX14" fmla="*/ 948111 w 1591656"/>
              <a:gd name="connsiteY14" fmla="*/ 653143 h 854446"/>
              <a:gd name="connsiteX15" fmla="*/ 876476 w 1591656"/>
              <a:gd name="connsiteY15" fmla="*/ 644715 h 854446"/>
              <a:gd name="connsiteX16" fmla="*/ 821696 w 1591656"/>
              <a:gd name="connsiteY16" fmla="*/ 623646 h 854446"/>
              <a:gd name="connsiteX17" fmla="*/ 796413 w 1591656"/>
              <a:gd name="connsiteY17" fmla="*/ 606791 h 854446"/>
              <a:gd name="connsiteX18" fmla="*/ 787985 w 1591656"/>
              <a:gd name="connsiteY18" fmla="*/ 594150 h 854446"/>
              <a:gd name="connsiteX19" fmla="*/ 783772 w 1591656"/>
              <a:gd name="connsiteY19" fmla="*/ 577294 h 854446"/>
              <a:gd name="connsiteX20" fmla="*/ 766916 w 1591656"/>
              <a:gd name="connsiteY20" fmla="*/ 547797 h 854446"/>
              <a:gd name="connsiteX21" fmla="*/ 724778 w 1591656"/>
              <a:gd name="connsiteY21" fmla="*/ 522514 h 854446"/>
              <a:gd name="connsiteX22" fmla="*/ 682640 w 1591656"/>
              <a:gd name="connsiteY22" fmla="*/ 493018 h 854446"/>
              <a:gd name="connsiteX23" fmla="*/ 674212 w 1591656"/>
              <a:gd name="connsiteY23" fmla="*/ 467735 h 854446"/>
              <a:gd name="connsiteX24" fmla="*/ 665784 w 1591656"/>
              <a:gd name="connsiteY24" fmla="*/ 425597 h 854446"/>
              <a:gd name="connsiteX25" fmla="*/ 636288 w 1591656"/>
              <a:gd name="connsiteY25" fmla="*/ 391886 h 854446"/>
              <a:gd name="connsiteX26" fmla="*/ 623646 w 1591656"/>
              <a:gd name="connsiteY26" fmla="*/ 379244 h 854446"/>
              <a:gd name="connsiteX27" fmla="*/ 606791 w 1591656"/>
              <a:gd name="connsiteY27" fmla="*/ 370817 h 854446"/>
              <a:gd name="connsiteX28" fmla="*/ 594149 w 1591656"/>
              <a:gd name="connsiteY28" fmla="*/ 362389 h 854446"/>
              <a:gd name="connsiteX29" fmla="*/ 552011 w 1591656"/>
              <a:gd name="connsiteY29" fmla="*/ 353961 h 854446"/>
              <a:gd name="connsiteX30" fmla="*/ 539370 w 1591656"/>
              <a:gd name="connsiteY30" fmla="*/ 349748 h 854446"/>
              <a:gd name="connsiteX31" fmla="*/ 530942 w 1591656"/>
              <a:gd name="connsiteY31" fmla="*/ 337106 h 854446"/>
              <a:gd name="connsiteX32" fmla="*/ 522514 w 1591656"/>
              <a:gd name="connsiteY32" fmla="*/ 303396 h 854446"/>
              <a:gd name="connsiteX33" fmla="*/ 505659 w 1591656"/>
              <a:gd name="connsiteY33" fmla="*/ 273899 h 854446"/>
              <a:gd name="connsiteX34" fmla="*/ 501445 w 1591656"/>
              <a:gd name="connsiteY34" fmla="*/ 261257 h 854446"/>
              <a:gd name="connsiteX35" fmla="*/ 471949 w 1591656"/>
              <a:gd name="connsiteY35" fmla="*/ 231761 h 854446"/>
              <a:gd name="connsiteX36" fmla="*/ 429810 w 1591656"/>
              <a:gd name="connsiteY36" fmla="*/ 219119 h 854446"/>
              <a:gd name="connsiteX37" fmla="*/ 396100 w 1591656"/>
              <a:gd name="connsiteY37" fmla="*/ 206478 h 854446"/>
              <a:gd name="connsiteX38" fmla="*/ 383458 w 1591656"/>
              <a:gd name="connsiteY38" fmla="*/ 198050 h 854446"/>
              <a:gd name="connsiteX39" fmla="*/ 379244 w 1591656"/>
              <a:gd name="connsiteY39" fmla="*/ 185409 h 854446"/>
              <a:gd name="connsiteX40" fmla="*/ 324465 w 1591656"/>
              <a:gd name="connsiteY40" fmla="*/ 164339 h 854446"/>
              <a:gd name="connsiteX41" fmla="*/ 307609 w 1591656"/>
              <a:gd name="connsiteY41" fmla="*/ 155912 h 854446"/>
              <a:gd name="connsiteX42" fmla="*/ 278113 w 1591656"/>
              <a:gd name="connsiteY42" fmla="*/ 143270 h 854446"/>
              <a:gd name="connsiteX43" fmla="*/ 265471 w 1591656"/>
              <a:gd name="connsiteY43" fmla="*/ 139056 h 854446"/>
              <a:gd name="connsiteX44" fmla="*/ 240188 w 1591656"/>
              <a:gd name="connsiteY44" fmla="*/ 122201 h 854446"/>
              <a:gd name="connsiteX45" fmla="*/ 206478 w 1591656"/>
              <a:gd name="connsiteY45" fmla="*/ 101132 h 854446"/>
              <a:gd name="connsiteX46" fmla="*/ 160125 w 1591656"/>
              <a:gd name="connsiteY46" fmla="*/ 96918 h 854446"/>
              <a:gd name="connsiteX47" fmla="*/ 139056 w 1591656"/>
              <a:gd name="connsiteY47" fmla="*/ 88491 h 854446"/>
              <a:gd name="connsiteX48" fmla="*/ 113773 w 1591656"/>
              <a:gd name="connsiteY48" fmla="*/ 67421 h 854446"/>
              <a:gd name="connsiteX49" fmla="*/ 88490 w 1591656"/>
              <a:gd name="connsiteY49" fmla="*/ 46352 h 854446"/>
              <a:gd name="connsiteX50" fmla="*/ 67421 w 1591656"/>
              <a:gd name="connsiteY50" fmla="*/ 25283 h 854446"/>
              <a:gd name="connsiteX51" fmla="*/ 54780 w 1591656"/>
              <a:gd name="connsiteY51" fmla="*/ 21069 h 854446"/>
              <a:gd name="connsiteX52" fmla="*/ 25283 w 1591656"/>
              <a:gd name="connsiteY52" fmla="*/ 12642 h 854446"/>
              <a:gd name="connsiteX53" fmla="*/ 0 w 1591656"/>
              <a:gd name="connsiteY53" fmla="*/ 0 h 8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91656" h="854446">
                <a:moveTo>
                  <a:pt x="1571757" y="851193"/>
                </a:moveTo>
                <a:cubicBezTo>
                  <a:pt x="1520180" y="838298"/>
                  <a:pt x="1591656" y="854446"/>
                  <a:pt x="1466411" y="851193"/>
                </a:cubicBezTo>
                <a:cubicBezTo>
                  <a:pt x="1387667" y="849148"/>
                  <a:pt x="1309095" y="842765"/>
                  <a:pt x="1230437" y="838551"/>
                </a:cubicBezTo>
                <a:lnTo>
                  <a:pt x="1213582" y="813268"/>
                </a:lnTo>
                <a:lnTo>
                  <a:pt x="1205154" y="800627"/>
                </a:lnTo>
                <a:lnTo>
                  <a:pt x="1196726" y="775344"/>
                </a:lnTo>
                <a:cubicBezTo>
                  <a:pt x="1195321" y="771130"/>
                  <a:pt x="1193243" y="767084"/>
                  <a:pt x="1192513" y="762703"/>
                </a:cubicBezTo>
                <a:cubicBezTo>
                  <a:pt x="1192499" y="762620"/>
                  <a:pt x="1186879" y="724754"/>
                  <a:pt x="1184085" y="720564"/>
                </a:cubicBezTo>
                <a:cubicBezTo>
                  <a:pt x="1181276" y="716350"/>
                  <a:pt x="1175657" y="714946"/>
                  <a:pt x="1171443" y="712137"/>
                </a:cubicBezTo>
                <a:lnTo>
                  <a:pt x="1095595" y="720564"/>
                </a:lnTo>
                <a:cubicBezTo>
                  <a:pt x="1088493" y="721490"/>
                  <a:pt x="1081687" y="724778"/>
                  <a:pt x="1074525" y="724778"/>
                </a:cubicBezTo>
                <a:cubicBezTo>
                  <a:pt x="1052007" y="724778"/>
                  <a:pt x="1029578" y="721969"/>
                  <a:pt x="1007104" y="720564"/>
                </a:cubicBezTo>
                <a:cubicBezTo>
                  <a:pt x="1005699" y="709327"/>
                  <a:pt x="1005869" y="697779"/>
                  <a:pt x="1002890" y="686854"/>
                </a:cubicBezTo>
                <a:cubicBezTo>
                  <a:pt x="1001412" y="681434"/>
                  <a:pt x="985978" y="663461"/>
                  <a:pt x="981821" y="661571"/>
                </a:cubicBezTo>
                <a:cubicBezTo>
                  <a:pt x="971277" y="656778"/>
                  <a:pt x="959348" y="655952"/>
                  <a:pt x="948111" y="653143"/>
                </a:cubicBezTo>
                <a:cubicBezTo>
                  <a:pt x="913490" y="644487"/>
                  <a:pt x="937023" y="649373"/>
                  <a:pt x="876476" y="644715"/>
                </a:cubicBezTo>
                <a:cubicBezTo>
                  <a:pt x="838943" y="635333"/>
                  <a:pt x="849781" y="641519"/>
                  <a:pt x="821696" y="623646"/>
                </a:cubicBezTo>
                <a:cubicBezTo>
                  <a:pt x="813151" y="618208"/>
                  <a:pt x="796413" y="606791"/>
                  <a:pt x="796413" y="606791"/>
                </a:cubicBezTo>
                <a:cubicBezTo>
                  <a:pt x="793604" y="602577"/>
                  <a:pt x="789980" y="598805"/>
                  <a:pt x="787985" y="594150"/>
                </a:cubicBezTo>
                <a:cubicBezTo>
                  <a:pt x="785704" y="588827"/>
                  <a:pt x="785805" y="582717"/>
                  <a:pt x="783772" y="577294"/>
                </a:cubicBezTo>
                <a:cubicBezTo>
                  <a:pt x="782213" y="573135"/>
                  <a:pt x="771464" y="551777"/>
                  <a:pt x="766916" y="547797"/>
                </a:cubicBezTo>
                <a:cubicBezTo>
                  <a:pt x="744330" y="528034"/>
                  <a:pt x="745778" y="535114"/>
                  <a:pt x="724778" y="522514"/>
                </a:cubicBezTo>
                <a:cubicBezTo>
                  <a:pt x="707484" y="512137"/>
                  <a:pt x="698007" y="504543"/>
                  <a:pt x="682640" y="493018"/>
                </a:cubicBezTo>
                <a:cubicBezTo>
                  <a:pt x="679831" y="484590"/>
                  <a:pt x="675468" y="476529"/>
                  <a:pt x="674212" y="467735"/>
                </a:cubicBezTo>
                <a:cubicBezTo>
                  <a:pt x="673165" y="460404"/>
                  <a:pt x="671442" y="435781"/>
                  <a:pt x="665784" y="425597"/>
                </a:cubicBezTo>
                <a:cubicBezTo>
                  <a:pt x="644958" y="388110"/>
                  <a:pt x="657938" y="409928"/>
                  <a:pt x="636288" y="391886"/>
                </a:cubicBezTo>
                <a:cubicBezTo>
                  <a:pt x="631710" y="388071"/>
                  <a:pt x="628495" y="382708"/>
                  <a:pt x="623646" y="379244"/>
                </a:cubicBezTo>
                <a:cubicBezTo>
                  <a:pt x="618535" y="375593"/>
                  <a:pt x="612245" y="373933"/>
                  <a:pt x="606791" y="370817"/>
                </a:cubicBezTo>
                <a:cubicBezTo>
                  <a:pt x="602394" y="368304"/>
                  <a:pt x="598990" y="363878"/>
                  <a:pt x="594149" y="362389"/>
                </a:cubicBezTo>
                <a:cubicBezTo>
                  <a:pt x="580458" y="358176"/>
                  <a:pt x="565968" y="357182"/>
                  <a:pt x="552011" y="353961"/>
                </a:cubicBezTo>
                <a:cubicBezTo>
                  <a:pt x="547683" y="352962"/>
                  <a:pt x="543584" y="351152"/>
                  <a:pt x="539370" y="349748"/>
                </a:cubicBezTo>
                <a:cubicBezTo>
                  <a:pt x="536561" y="345534"/>
                  <a:pt x="532720" y="341848"/>
                  <a:pt x="530942" y="337106"/>
                </a:cubicBezTo>
                <a:cubicBezTo>
                  <a:pt x="511139" y="284300"/>
                  <a:pt x="538120" y="339812"/>
                  <a:pt x="522514" y="303396"/>
                </a:cubicBezTo>
                <a:cubicBezTo>
                  <a:pt x="516096" y="288420"/>
                  <a:pt x="514126" y="286599"/>
                  <a:pt x="505659" y="273899"/>
                </a:cubicBezTo>
                <a:cubicBezTo>
                  <a:pt x="504254" y="269685"/>
                  <a:pt x="503649" y="265114"/>
                  <a:pt x="501445" y="261257"/>
                </a:cubicBezTo>
                <a:cubicBezTo>
                  <a:pt x="495137" y="250217"/>
                  <a:pt x="483876" y="237182"/>
                  <a:pt x="471949" y="231761"/>
                </a:cubicBezTo>
                <a:cubicBezTo>
                  <a:pt x="469050" y="230443"/>
                  <a:pt x="438744" y="222948"/>
                  <a:pt x="429810" y="219119"/>
                </a:cubicBezTo>
                <a:cubicBezTo>
                  <a:pt x="398962" y="205898"/>
                  <a:pt x="427174" y="214245"/>
                  <a:pt x="396100" y="206478"/>
                </a:cubicBezTo>
                <a:cubicBezTo>
                  <a:pt x="391886" y="203669"/>
                  <a:pt x="386622" y="202005"/>
                  <a:pt x="383458" y="198050"/>
                </a:cubicBezTo>
                <a:cubicBezTo>
                  <a:pt x="380683" y="194582"/>
                  <a:pt x="382616" y="188300"/>
                  <a:pt x="379244" y="185409"/>
                </a:cubicBezTo>
                <a:cubicBezTo>
                  <a:pt x="364121" y="172447"/>
                  <a:pt x="342070" y="170741"/>
                  <a:pt x="324465" y="164339"/>
                </a:cubicBezTo>
                <a:cubicBezTo>
                  <a:pt x="318561" y="162192"/>
                  <a:pt x="313328" y="158511"/>
                  <a:pt x="307609" y="155912"/>
                </a:cubicBezTo>
                <a:cubicBezTo>
                  <a:pt x="297871" y="151486"/>
                  <a:pt x="288045" y="147243"/>
                  <a:pt x="278113" y="143270"/>
                </a:cubicBezTo>
                <a:cubicBezTo>
                  <a:pt x="273989" y="141620"/>
                  <a:pt x="269354" y="141213"/>
                  <a:pt x="265471" y="139056"/>
                </a:cubicBezTo>
                <a:cubicBezTo>
                  <a:pt x="256617" y="134137"/>
                  <a:pt x="247350" y="129363"/>
                  <a:pt x="240188" y="122201"/>
                </a:cubicBezTo>
                <a:cubicBezTo>
                  <a:pt x="227680" y="109693"/>
                  <a:pt x="226122" y="104815"/>
                  <a:pt x="206478" y="101132"/>
                </a:cubicBezTo>
                <a:cubicBezTo>
                  <a:pt x="191229" y="98273"/>
                  <a:pt x="175576" y="98323"/>
                  <a:pt x="160125" y="96918"/>
                </a:cubicBezTo>
                <a:cubicBezTo>
                  <a:pt x="153102" y="94109"/>
                  <a:pt x="145821" y="91874"/>
                  <a:pt x="139056" y="88491"/>
                </a:cubicBezTo>
                <a:cubicBezTo>
                  <a:pt x="125063" y="81494"/>
                  <a:pt x="125753" y="78069"/>
                  <a:pt x="113773" y="67421"/>
                </a:cubicBezTo>
                <a:cubicBezTo>
                  <a:pt x="105574" y="60133"/>
                  <a:pt x="96247" y="54109"/>
                  <a:pt x="88490" y="46352"/>
                </a:cubicBezTo>
                <a:cubicBezTo>
                  <a:pt x="71633" y="29495"/>
                  <a:pt x="89898" y="36522"/>
                  <a:pt x="67421" y="25283"/>
                </a:cubicBezTo>
                <a:cubicBezTo>
                  <a:pt x="63448" y="23297"/>
                  <a:pt x="59051" y="22289"/>
                  <a:pt x="54780" y="21069"/>
                </a:cubicBezTo>
                <a:cubicBezTo>
                  <a:pt x="36179" y="15755"/>
                  <a:pt x="41453" y="18706"/>
                  <a:pt x="25283" y="12642"/>
                </a:cubicBezTo>
                <a:cubicBezTo>
                  <a:pt x="3286" y="4393"/>
                  <a:pt x="9322" y="9322"/>
                  <a:pt x="0"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11" name="Šipka dolů 9">
            <a:extLst>
              <a:ext uri="{FF2B5EF4-FFF2-40B4-BE49-F238E27FC236}">
                <a16:creationId xmlns:a16="http://schemas.microsoft.com/office/drawing/2014/main" id="{62880C34-0F83-2844-A090-FC397F150302}"/>
              </a:ext>
            </a:extLst>
          </p:cNvPr>
          <p:cNvSpPr/>
          <p:nvPr/>
        </p:nvSpPr>
        <p:spPr>
          <a:xfrm rot="17717778" flipH="1" flipV="1">
            <a:off x="1963737" y="2325688"/>
            <a:ext cx="131763" cy="3190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2" name="Obdélník 7">
            <a:extLst>
              <a:ext uri="{FF2B5EF4-FFF2-40B4-BE49-F238E27FC236}">
                <a16:creationId xmlns:a16="http://schemas.microsoft.com/office/drawing/2014/main" id="{57F7B57C-4092-67C9-0251-0A159979EF52}"/>
              </a:ext>
            </a:extLst>
          </p:cNvPr>
          <p:cNvSpPr/>
          <p:nvPr/>
        </p:nvSpPr>
        <p:spPr>
          <a:xfrm>
            <a:off x="2428875" y="5572125"/>
            <a:ext cx="857250" cy="128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bdélník 8">
            <a:extLst>
              <a:ext uri="{FF2B5EF4-FFF2-40B4-BE49-F238E27FC236}">
                <a16:creationId xmlns:a16="http://schemas.microsoft.com/office/drawing/2014/main" id="{CB02F3A9-CADF-0D94-FADC-A67D7CD6BB57}"/>
              </a:ext>
            </a:extLst>
          </p:cNvPr>
          <p:cNvSpPr/>
          <p:nvPr/>
        </p:nvSpPr>
        <p:spPr>
          <a:xfrm>
            <a:off x="0" y="6215063"/>
            <a:ext cx="357188" cy="64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TextovéPole 10">
            <a:extLst>
              <a:ext uri="{FF2B5EF4-FFF2-40B4-BE49-F238E27FC236}">
                <a16:creationId xmlns:a16="http://schemas.microsoft.com/office/drawing/2014/main" id="{6DE3C114-62C0-C7F1-FA7D-D8F07A5B705D}"/>
              </a:ext>
            </a:extLst>
          </p:cNvPr>
          <p:cNvSpPr txBox="1">
            <a:spLocks noChangeArrowheads="1"/>
          </p:cNvSpPr>
          <p:nvPr/>
        </p:nvSpPr>
        <p:spPr bwMode="auto">
          <a:xfrm>
            <a:off x="2071688" y="6211888"/>
            <a:ext cx="1428750" cy="646112"/>
          </a:xfrm>
          <a:prstGeom prst="rect">
            <a:avLst/>
          </a:prstGeom>
          <a:noFill/>
          <a:ln w="9525">
            <a:noFill/>
            <a:miter lim="800000"/>
            <a:headEnd/>
            <a:tailEnd/>
          </a:ln>
        </p:spPr>
        <p:txBody>
          <a:bodyPr wrap="none">
            <a:spAutoFit/>
          </a:bodyPr>
          <a:lstStyle/>
          <a:p>
            <a:r>
              <a:rPr lang="cs-CZ" i="1"/>
              <a:t>Diophrys</a:t>
            </a:r>
          </a:p>
          <a:p>
            <a:r>
              <a:rPr lang="cs-CZ" i="1"/>
              <a:t>apoligothrix </a:t>
            </a:r>
          </a:p>
        </p:txBody>
      </p:sp>
      <p:sp>
        <p:nvSpPr>
          <p:cNvPr id="15" name="Obdélník 11">
            <a:extLst>
              <a:ext uri="{FF2B5EF4-FFF2-40B4-BE49-F238E27FC236}">
                <a16:creationId xmlns:a16="http://schemas.microsoft.com/office/drawing/2014/main" id="{F39488D9-B826-6305-4A6F-15B80CA7F021}"/>
              </a:ext>
            </a:extLst>
          </p:cNvPr>
          <p:cNvSpPr>
            <a:spLocks noChangeArrowheads="1"/>
          </p:cNvSpPr>
          <p:nvPr/>
        </p:nvSpPr>
        <p:spPr bwMode="auto">
          <a:xfrm>
            <a:off x="4214813" y="6488113"/>
            <a:ext cx="2171700" cy="369887"/>
          </a:xfrm>
          <a:prstGeom prst="rect">
            <a:avLst/>
          </a:prstGeom>
          <a:noFill/>
          <a:ln w="9525">
            <a:noFill/>
            <a:miter lim="800000"/>
            <a:headEnd/>
            <a:tailEnd/>
          </a:ln>
        </p:spPr>
        <p:txBody>
          <a:bodyPr wrap="none">
            <a:spAutoFit/>
          </a:bodyPr>
          <a:lstStyle/>
          <a:p>
            <a:r>
              <a:rPr lang="cs-CZ" i="1"/>
              <a:t>Bursaria truncatella</a:t>
            </a:r>
          </a:p>
        </p:txBody>
      </p:sp>
      <p:sp>
        <p:nvSpPr>
          <p:cNvPr id="16" name="Volný tvar 12">
            <a:extLst>
              <a:ext uri="{FF2B5EF4-FFF2-40B4-BE49-F238E27FC236}">
                <a16:creationId xmlns:a16="http://schemas.microsoft.com/office/drawing/2014/main" id="{AEC62390-59F4-238F-F8EC-1ADDF70CE2F6}"/>
              </a:ext>
            </a:extLst>
          </p:cNvPr>
          <p:cNvSpPr/>
          <p:nvPr/>
        </p:nvSpPr>
        <p:spPr>
          <a:xfrm>
            <a:off x="4643438" y="3714750"/>
            <a:ext cx="1000125" cy="285750"/>
          </a:xfrm>
          <a:custGeom>
            <a:avLst/>
            <a:gdLst>
              <a:gd name="connsiteX0" fmla="*/ 1571757 w 1591656"/>
              <a:gd name="connsiteY0" fmla="*/ 851193 h 854446"/>
              <a:gd name="connsiteX1" fmla="*/ 1466411 w 1591656"/>
              <a:gd name="connsiteY1" fmla="*/ 851193 h 854446"/>
              <a:gd name="connsiteX2" fmla="*/ 1230437 w 1591656"/>
              <a:gd name="connsiteY2" fmla="*/ 838551 h 854446"/>
              <a:gd name="connsiteX3" fmla="*/ 1213582 w 1591656"/>
              <a:gd name="connsiteY3" fmla="*/ 813268 h 854446"/>
              <a:gd name="connsiteX4" fmla="*/ 1205154 w 1591656"/>
              <a:gd name="connsiteY4" fmla="*/ 800627 h 854446"/>
              <a:gd name="connsiteX5" fmla="*/ 1196726 w 1591656"/>
              <a:gd name="connsiteY5" fmla="*/ 775344 h 854446"/>
              <a:gd name="connsiteX6" fmla="*/ 1192513 w 1591656"/>
              <a:gd name="connsiteY6" fmla="*/ 762703 h 854446"/>
              <a:gd name="connsiteX7" fmla="*/ 1184085 w 1591656"/>
              <a:gd name="connsiteY7" fmla="*/ 720564 h 854446"/>
              <a:gd name="connsiteX8" fmla="*/ 1171443 w 1591656"/>
              <a:gd name="connsiteY8" fmla="*/ 712137 h 854446"/>
              <a:gd name="connsiteX9" fmla="*/ 1095595 w 1591656"/>
              <a:gd name="connsiteY9" fmla="*/ 720564 h 854446"/>
              <a:gd name="connsiteX10" fmla="*/ 1074525 w 1591656"/>
              <a:gd name="connsiteY10" fmla="*/ 724778 h 854446"/>
              <a:gd name="connsiteX11" fmla="*/ 1007104 w 1591656"/>
              <a:gd name="connsiteY11" fmla="*/ 720564 h 854446"/>
              <a:gd name="connsiteX12" fmla="*/ 1002890 w 1591656"/>
              <a:gd name="connsiteY12" fmla="*/ 686854 h 854446"/>
              <a:gd name="connsiteX13" fmla="*/ 981821 w 1591656"/>
              <a:gd name="connsiteY13" fmla="*/ 661571 h 854446"/>
              <a:gd name="connsiteX14" fmla="*/ 948111 w 1591656"/>
              <a:gd name="connsiteY14" fmla="*/ 653143 h 854446"/>
              <a:gd name="connsiteX15" fmla="*/ 876476 w 1591656"/>
              <a:gd name="connsiteY15" fmla="*/ 644715 h 854446"/>
              <a:gd name="connsiteX16" fmla="*/ 821696 w 1591656"/>
              <a:gd name="connsiteY16" fmla="*/ 623646 h 854446"/>
              <a:gd name="connsiteX17" fmla="*/ 796413 w 1591656"/>
              <a:gd name="connsiteY17" fmla="*/ 606791 h 854446"/>
              <a:gd name="connsiteX18" fmla="*/ 787985 w 1591656"/>
              <a:gd name="connsiteY18" fmla="*/ 594150 h 854446"/>
              <a:gd name="connsiteX19" fmla="*/ 783772 w 1591656"/>
              <a:gd name="connsiteY19" fmla="*/ 577294 h 854446"/>
              <a:gd name="connsiteX20" fmla="*/ 766916 w 1591656"/>
              <a:gd name="connsiteY20" fmla="*/ 547797 h 854446"/>
              <a:gd name="connsiteX21" fmla="*/ 724778 w 1591656"/>
              <a:gd name="connsiteY21" fmla="*/ 522514 h 854446"/>
              <a:gd name="connsiteX22" fmla="*/ 682640 w 1591656"/>
              <a:gd name="connsiteY22" fmla="*/ 493018 h 854446"/>
              <a:gd name="connsiteX23" fmla="*/ 674212 w 1591656"/>
              <a:gd name="connsiteY23" fmla="*/ 467735 h 854446"/>
              <a:gd name="connsiteX24" fmla="*/ 665784 w 1591656"/>
              <a:gd name="connsiteY24" fmla="*/ 425597 h 854446"/>
              <a:gd name="connsiteX25" fmla="*/ 636288 w 1591656"/>
              <a:gd name="connsiteY25" fmla="*/ 391886 h 854446"/>
              <a:gd name="connsiteX26" fmla="*/ 623646 w 1591656"/>
              <a:gd name="connsiteY26" fmla="*/ 379244 h 854446"/>
              <a:gd name="connsiteX27" fmla="*/ 606791 w 1591656"/>
              <a:gd name="connsiteY27" fmla="*/ 370817 h 854446"/>
              <a:gd name="connsiteX28" fmla="*/ 594149 w 1591656"/>
              <a:gd name="connsiteY28" fmla="*/ 362389 h 854446"/>
              <a:gd name="connsiteX29" fmla="*/ 552011 w 1591656"/>
              <a:gd name="connsiteY29" fmla="*/ 353961 h 854446"/>
              <a:gd name="connsiteX30" fmla="*/ 539370 w 1591656"/>
              <a:gd name="connsiteY30" fmla="*/ 349748 h 854446"/>
              <a:gd name="connsiteX31" fmla="*/ 530942 w 1591656"/>
              <a:gd name="connsiteY31" fmla="*/ 337106 h 854446"/>
              <a:gd name="connsiteX32" fmla="*/ 522514 w 1591656"/>
              <a:gd name="connsiteY32" fmla="*/ 303396 h 854446"/>
              <a:gd name="connsiteX33" fmla="*/ 505659 w 1591656"/>
              <a:gd name="connsiteY33" fmla="*/ 273899 h 854446"/>
              <a:gd name="connsiteX34" fmla="*/ 501445 w 1591656"/>
              <a:gd name="connsiteY34" fmla="*/ 261257 h 854446"/>
              <a:gd name="connsiteX35" fmla="*/ 471949 w 1591656"/>
              <a:gd name="connsiteY35" fmla="*/ 231761 h 854446"/>
              <a:gd name="connsiteX36" fmla="*/ 429810 w 1591656"/>
              <a:gd name="connsiteY36" fmla="*/ 219119 h 854446"/>
              <a:gd name="connsiteX37" fmla="*/ 396100 w 1591656"/>
              <a:gd name="connsiteY37" fmla="*/ 206478 h 854446"/>
              <a:gd name="connsiteX38" fmla="*/ 383458 w 1591656"/>
              <a:gd name="connsiteY38" fmla="*/ 198050 h 854446"/>
              <a:gd name="connsiteX39" fmla="*/ 379244 w 1591656"/>
              <a:gd name="connsiteY39" fmla="*/ 185409 h 854446"/>
              <a:gd name="connsiteX40" fmla="*/ 324465 w 1591656"/>
              <a:gd name="connsiteY40" fmla="*/ 164339 h 854446"/>
              <a:gd name="connsiteX41" fmla="*/ 307609 w 1591656"/>
              <a:gd name="connsiteY41" fmla="*/ 155912 h 854446"/>
              <a:gd name="connsiteX42" fmla="*/ 278113 w 1591656"/>
              <a:gd name="connsiteY42" fmla="*/ 143270 h 854446"/>
              <a:gd name="connsiteX43" fmla="*/ 265471 w 1591656"/>
              <a:gd name="connsiteY43" fmla="*/ 139056 h 854446"/>
              <a:gd name="connsiteX44" fmla="*/ 240188 w 1591656"/>
              <a:gd name="connsiteY44" fmla="*/ 122201 h 854446"/>
              <a:gd name="connsiteX45" fmla="*/ 206478 w 1591656"/>
              <a:gd name="connsiteY45" fmla="*/ 101132 h 854446"/>
              <a:gd name="connsiteX46" fmla="*/ 160125 w 1591656"/>
              <a:gd name="connsiteY46" fmla="*/ 96918 h 854446"/>
              <a:gd name="connsiteX47" fmla="*/ 139056 w 1591656"/>
              <a:gd name="connsiteY47" fmla="*/ 88491 h 854446"/>
              <a:gd name="connsiteX48" fmla="*/ 113773 w 1591656"/>
              <a:gd name="connsiteY48" fmla="*/ 67421 h 854446"/>
              <a:gd name="connsiteX49" fmla="*/ 88490 w 1591656"/>
              <a:gd name="connsiteY49" fmla="*/ 46352 h 854446"/>
              <a:gd name="connsiteX50" fmla="*/ 67421 w 1591656"/>
              <a:gd name="connsiteY50" fmla="*/ 25283 h 854446"/>
              <a:gd name="connsiteX51" fmla="*/ 54780 w 1591656"/>
              <a:gd name="connsiteY51" fmla="*/ 21069 h 854446"/>
              <a:gd name="connsiteX52" fmla="*/ 25283 w 1591656"/>
              <a:gd name="connsiteY52" fmla="*/ 12642 h 854446"/>
              <a:gd name="connsiteX53" fmla="*/ 0 w 1591656"/>
              <a:gd name="connsiteY53" fmla="*/ 0 h 8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91656" h="854446">
                <a:moveTo>
                  <a:pt x="1571757" y="851193"/>
                </a:moveTo>
                <a:cubicBezTo>
                  <a:pt x="1520180" y="838298"/>
                  <a:pt x="1591656" y="854446"/>
                  <a:pt x="1466411" y="851193"/>
                </a:cubicBezTo>
                <a:cubicBezTo>
                  <a:pt x="1387667" y="849148"/>
                  <a:pt x="1309095" y="842765"/>
                  <a:pt x="1230437" y="838551"/>
                </a:cubicBezTo>
                <a:lnTo>
                  <a:pt x="1213582" y="813268"/>
                </a:lnTo>
                <a:lnTo>
                  <a:pt x="1205154" y="800627"/>
                </a:lnTo>
                <a:lnTo>
                  <a:pt x="1196726" y="775344"/>
                </a:lnTo>
                <a:cubicBezTo>
                  <a:pt x="1195321" y="771130"/>
                  <a:pt x="1193243" y="767084"/>
                  <a:pt x="1192513" y="762703"/>
                </a:cubicBezTo>
                <a:cubicBezTo>
                  <a:pt x="1192499" y="762620"/>
                  <a:pt x="1186879" y="724754"/>
                  <a:pt x="1184085" y="720564"/>
                </a:cubicBezTo>
                <a:cubicBezTo>
                  <a:pt x="1181276" y="716350"/>
                  <a:pt x="1175657" y="714946"/>
                  <a:pt x="1171443" y="712137"/>
                </a:cubicBezTo>
                <a:lnTo>
                  <a:pt x="1095595" y="720564"/>
                </a:lnTo>
                <a:cubicBezTo>
                  <a:pt x="1088493" y="721490"/>
                  <a:pt x="1081687" y="724778"/>
                  <a:pt x="1074525" y="724778"/>
                </a:cubicBezTo>
                <a:cubicBezTo>
                  <a:pt x="1052007" y="724778"/>
                  <a:pt x="1029578" y="721969"/>
                  <a:pt x="1007104" y="720564"/>
                </a:cubicBezTo>
                <a:cubicBezTo>
                  <a:pt x="1005699" y="709327"/>
                  <a:pt x="1005869" y="697779"/>
                  <a:pt x="1002890" y="686854"/>
                </a:cubicBezTo>
                <a:cubicBezTo>
                  <a:pt x="1001412" y="681434"/>
                  <a:pt x="985978" y="663461"/>
                  <a:pt x="981821" y="661571"/>
                </a:cubicBezTo>
                <a:cubicBezTo>
                  <a:pt x="971277" y="656778"/>
                  <a:pt x="959348" y="655952"/>
                  <a:pt x="948111" y="653143"/>
                </a:cubicBezTo>
                <a:cubicBezTo>
                  <a:pt x="913490" y="644487"/>
                  <a:pt x="937023" y="649373"/>
                  <a:pt x="876476" y="644715"/>
                </a:cubicBezTo>
                <a:cubicBezTo>
                  <a:pt x="838943" y="635333"/>
                  <a:pt x="849781" y="641519"/>
                  <a:pt x="821696" y="623646"/>
                </a:cubicBezTo>
                <a:cubicBezTo>
                  <a:pt x="813151" y="618208"/>
                  <a:pt x="796413" y="606791"/>
                  <a:pt x="796413" y="606791"/>
                </a:cubicBezTo>
                <a:cubicBezTo>
                  <a:pt x="793604" y="602577"/>
                  <a:pt x="789980" y="598805"/>
                  <a:pt x="787985" y="594150"/>
                </a:cubicBezTo>
                <a:cubicBezTo>
                  <a:pt x="785704" y="588827"/>
                  <a:pt x="785805" y="582717"/>
                  <a:pt x="783772" y="577294"/>
                </a:cubicBezTo>
                <a:cubicBezTo>
                  <a:pt x="782213" y="573135"/>
                  <a:pt x="771464" y="551777"/>
                  <a:pt x="766916" y="547797"/>
                </a:cubicBezTo>
                <a:cubicBezTo>
                  <a:pt x="744330" y="528034"/>
                  <a:pt x="745778" y="535114"/>
                  <a:pt x="724778" y="522514"/>
                </a:cubicBezTo>
                <a:cubicBezTo>
                  <a:pt x="707484" y="512137"/>
                  <a:pt x="698007" y="504543"/>
                  <a:pt x="682640" y="493018"/>
                </a:cubicBezTo>
                <a:cubicBezTo>
                  <a:pt x="679831" y="484590"/>
                  <a:pt x="675468" y="476529"/>
                  <a:pt x="674212" y="467735"/>
                </a:cubicBezTo>
                <a:cubicBezTo>
                  <a:pt x="673165" y="460404"/>
                  <a:pt x="671442" y="435781"/>
                  <a:pt x="665784" y="425597"/>
                </a:cubicBezTo>
                <a:cubicBezTo>
                  <a:pt x="644958" y="388110"/>
                  <a:pt x="657938" y="409928"/>
                  <a:pt x="636288" y="391886"/>
                </a:cubicBezTo>
                <a:cubicBezTo>
                  <a:pt x="631710" y="388071"/>
                  <a:pt x="628495" y="382708"/>
                  <a:pt x="623646" y="379244"/>
                </a:cubicBezTo>
                <a:cubicBezTo>
                  <a:pt x="618535" y="375593"/>
                  <a:pt x="612245" y="373933"/>
                  <a:pt x="606791" y="370817"/>
                </a:cubicBezTo>
                <a:cubicBezTo>
                  <a:pt x="602394" y="368304"/>
                  <a:pt x="598990" y="363878"/>
                  <a:pt x="594149" y="362389"/>
                </a:cubicBezTo>
                <a:cubicBezTo>
                  <a:pt x="580458" y="358176"/>
                  <a:pt x="565968" y="357182"/>
                  <a:pt x="552011" y="353961"/>
                </a:cubicBezTo>
                <a:cubicBezTo>
                  <a:pt x="547683" y="352962"/>
                  <a:pt x="543584" y="351152"/>
                  <a:pt x="539370" y="349748"/>
                </a:cubicBezTo>
                <a:cubicBezTo>
                  <a:pt x="536561" y="345534"/>
                  <a:pt x="532720" y="341848"/>
                  <a:pt x="530942" y="337106"/>
                </a:cubicBezTo>
                <a:cubicBezTo>
                  <a:pt x="511139" y="284300"/>
                  <a:pt x="538120" y="339812"/>
                  <a:pt x="522514" y="303396"/>
                </a:cubicBezTo>
                <a:cubicBezTo>
                  <a:pt x="516096" y="288420"/>
                  <a:pt x="514126" y="286599"/>
                  <a:pt x="505659" y="273899"/>
                </a:cubicBezTo>
                <a:cubicBezTo>
                  <a:pt x="504254" y="269685"/>
                  <a:pt x="503649" y="265114"/>
                  <a:pt x="501445" y="261257"/>
                </a:cubicBezTo>
                <a:cubicBezTo>
                  <a:pt x="495137" y="250217"/>
                  <a:pt x="483876" y="237182"/>
                  <a:pt x="471949" y="231761"/>
                </a:cubicBezTo>
                <a:cubicBezTo>
                  <a:pt x="469050" y="230443"/>
                  <a:pt x="438744" y="222948"/>
                  <a:pt x="429810" y="219119"/>
                </a:cubicBezTo>
                <a:cubicBezTo>
                  <a:pt x="398962" y="205898"/>
                  <a:pt x="427174" y="214245"/>
                  <a:pt x="396100" y="206478"/>
                </a:cubicBezTo>
                <a:cubicBezTo>
                  <a:pt x="391886" y="203669"/>
                  <a:pt x="386622" y="202005"/>
                  <a:pt x="383458" y="198050"/>
                </a:cubicBezTo>
                <a:cubicBezTo>
                  <a:pt x="380683" y="194582"/>
                  <a:pt x="382616" y="188300"/>
                  <a:pt x="379244" y="185409"/>
                </a:cubicBezTo>
                <a:cubicBezTo>
                  <a:pt x="364121" y="172447"/>
                  <a:pt x="342070" y="170741"/>
                  <a:pt x="324465" y="164339"/>
                </a:cubicBezTo>
                <a:cubicBezTo>
                  <a:pt x="318561" y="162192"/>
                  <a:pt x="313328" y="158511"/>
                  <a:pt x="307609" y="155912"/>
                </a:cubicBezTo>
                <a:cubicBezTo>
                  <a:pt x="297871" y="151486"/>
                  <a:pt x="288045" y="147243"/>
                  <a:pt x="278113" y="143270"/>
                </a:cubicBezTo>
                <a:cubicBezTo>
                  <a:pt x="273989" y="141620"/>
                  <a:pt x="269354" y="141213"/>
                  <a:pt x="265471" y="139056"/>
                </a:cubicBezTo>
                <a:cubicBezTo>
                  <a:pt x="256617" y="134137"/>
                  <a:pt x="247350" y="129363"/>
                  <a:pt x="240188" y="122201"/>
                </a:cubicBezTo>
                <a:cubicBezTo>
                  <a:pt x="227680" y="109693"/>
                  <a:pt x="226122" y="104815"/>
                  <a:pt x="206478" y="101132"/>
                </a:cubicBezTo>
                <a:cubicBezTo>
                  <a:pt x="191229" y="98273"/>
                  <a:pt x="175576" y="98323"/>
                  <a:pt x="160125" y="96918"/>
                </a:cubicBezTo>
                <a:cubicBezTo>
                  <a:pt x="153102" y="94109"/>
                  <a:pt x="145821" y="91874"/>
                  <a:pt x="139056" y="88491"/>
                </a:cubicBezTo>
                <a:cubicBezTo>
                  <a:pt x="125063" y="81494"/>
                  <a:pt x="125753" y="78069"/>
                  <a:pt x="113773" y="67421"/>
                </a:cubicBezTo>
                <a:cubicBezTo>
                  <a:pt x="105574" y="60133"/>
                  <a:pt x="96247" y="54109"/>
                  <a:pt x="88490" y="46352"/>
                </a:cubicBezTo>
                <a:cubicBezTo>
                  <a:pt x="71633" y="29495"/>
                  <a:pt x="89898" y="36522"/>
                  <a:pt x="67421" y="25283"/>
                </a:cubicBezTo>
                <a:cubicBezTo>
                  <a:pt x="63448" y="23297"/>
                  <a:pt x="59051" y="22289"/>
                  <a:pt x="54780" y="21069"/>
                </a:cubicBezTo>
                <a:cubicBezTo>
                  <a:pt x="36179" y="15755"/>
                  <a:pt x="41453" y="18706"/>
                  <a:pt x="25283" y="12642"/>
                </a:cubicBezTo>
                <a:cubicBezTo>
                  <a:pt x="3286" y="4393"/>
                  <a:pt x="9322" y="9322"/>
                  <a:pt x="0"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17" name="Šipka dolů 13">
            <a:extLst>
              <a:ext uri="{FF2B5EF4-FFF2-40B4-BE49-F238E27FC236}">
                <a16:creationId xmlns:a16="http://schemas.microsoft.com/office/drawing/2014/main" id="{9F3EB8B3-D11C-A5FD-31C2-1FDFA9152515}"/>
              </a:ext>
            </a:extLst>
          </p:cNvPr>
          <p:cNvSpPr/>
          <p:nvPr/>
        </p:nvSpPr>
        <p:spPr>
          <a:xfrm rot="17717778" flipH="1" flipV="1">
            <a:off x="4546600" y="3509963"/>
            <a:ext cx="131763" cy="3190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pic>
        <p:nvPicPr>
          <p:cNvPr id="18" name="Picture 8">
            <a:extLst>
              <a:ext uri="{FF2B5EF4-FFF2-40B4-BE49-F238E27FC236}">
                <a16:creationId xmlns:a16="http://schemas.microsoft.com/office/drawing/2014/main" id="{204339E8-BB68-3D28-ED5C-B9D517460F5B}"/>
              </a:ext>
            </a:extLst>
          </p:cNvPr>
          <p:cNvPicPr>
            <a:picLocks noChangeAspect="1" noChangeArrowheads="1"/>
          </p:cNvPicPr>
          <p:nvPr/>
        </p:nvPicPr>
        <p:blipFill>
          <a:blip r:embed="rId5" cstate="print"/>
          <a:srcRect r="5914"/>
          <a:stretch>
            <a:fillRect/>
          </a:stretch>
        </p:blipFill>
        <p:spPr bwMode="auto">
          <a:xfrm>
            <a:off x="6648450" y="2305050"/>
            <a:ext cx="2500313" cy="4010025"/>
          </a:xfrm>
          <a:prstGeom prst="rect">
            <a:avLst/>
          </a:prstGeom>
          <a:noFill/>
          <a:ln w="9525">
            <a:noFill/>
            <a:miter lim="800000"/>
            <a:headEnd/>
            <a:tailEnd/>
          </a:ln>
        </p:spPr>
      </p:pic>
      <p:sp>
        <p:nvSpPr>
          <p:cNvPr id="19" name="Obdélník 14">
            <a:extLst>
              <a:ext uri="{FF2B5EF4-FFF2-40B4-BE49-F238E27FC236}">
                <a16:creationId xmlns:a16="http://schemas.microsoft.com/office/drawing/2014/main" id="{774641B9-0D60-FFAF-EC4C-33F36849EC0F}"/>
              </a:ext>
            </a:extLst>
          </p:cNvPr>
          <p:cNvSpPr>
            <a:spLocks noChangeArrowheads="1"/>
          </p:cNvSpPr>
          <p:nvPr/>
        </p:nvSpPr>
        <p:spPr bwMode="auto">
          <a:xfrm>
            <a:off x="7727950" y="5857875"/>
            <a:ext cx="1416050" cy="369888"/>
          </a:xfrm>
          <a:prstGeom prst="rect">
            <a:avLst/>
          </a:prstGeom>
          <a:solidFill>
            <a:schemeClr val="tx1"/>
          </a:solidFill>
          <a:ln w="9525">
            <a:noFill/>
            <a:miter lim="800000"/>
            <a:headEnd/>
            <a:tailEnd/>
          </a:ln>
        </p:spPr>
        <p:txBody>
          <a:bodyPr wrap="none">
            <a:spAutoFit/>
          </a:bodyPr>
          <a:lstStyle/>
          <a:p>
            <a:r>
              <a:rPr lang="cs-CZ" i="1">
                <a:solidFill>
                  <a:schemeClr val="bg1"/>
                </a:solidFill>
              </a:rPr>
              <a:t>Eufolliculina</a:t>
            </a:r>
            <a:endParaRPr lang="cs-CZ">
              <a:solidFill>
                <a:schemeClr val="bg1"/>
              </a:solidFill>
            </a:endParaRPr>
          </a:p>
        </p:txBody>
      </p:sp>
      <p:sp>
        <p:nvSpPr>
          <p:cNvPr id="20" name="Title 1">
            <a:extLst>
              <a:ext uri="{FF2B5EF4-FFF2-40B4-BE49-F238E27FC236}">
                <a16:creationId xmlns:a16="http://schemas.microsoft.com/office/drawing/2014/main" id="{E70A2DFA-DA48-EAE1-6F1C-DBC5913EB7D4}"/>
              </a:ext>
            </a:extLst>
          </p:cNvPr>
          <p:cNvSpPr txBox="1">
            <a:spLocks/>
          </p:cNvSpPr>
          <p:nvPr/>
        </p:nvSpPr>
        <p:spPr>
          <a:xfrm>
            <a:off x="4397693" y="22760"/>
            <a:ext cx="7778795" cy="551863"/>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Membranelles</a:t>
            </a:r>
          </a:p>
        </p:txBody>
      </p:sp>
    </p:spTree>
    <p:extLst>
      <p:ext uri="{BB962C8B-B14F-4D97-AF65-F5344CB8AC3E}">
        <p14:creationId xmlns:p14="http://schemas.microsoft.com/office/powerpoint/2010/main" val="277259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太陽虫捕食"/>
          <p:cNvPicPr>
            <a:picLocks noChangeAspect="1" noChangeArrowheads="1"/>
          </p:cNvPicPr>
          <p:nvPr/>
        </p:nvPicPr>
        <p:blipFill>
          <a:blip r:embed="rId3" cstate="print"/>
          <a:srcRect/>
          <a:stretch>
            <a:fillRect/>
          </a:stretch>
        </p:blipFill>
        <p:spPr bwMode="auto">
          <a:xfrm>
            <a:off x="2782888" y="1268413"/>
            <a:ext cx="2849562" cy="4627562"/>
          </a:xfrm>
          <a:prstGeom prst="rect">
            <a:avLst/>
          </a:prstGeom>
          <a:noFill/>
          <a:ln w="9525">
            <a:noFill/>
            <a:miter lim="800000"/>
            <a:headEnd/>
            <a:tailEnd/>
          </a:ln>
        </p:spPr>
      </p:pic>
      <p:sp>
        <p:nvSpPr>
          <p:cNvPr id="23555" name="Line 6"/>
          <p:cNvSpPr>
            <a:spLocks noChangeAspect="1" noChangeShapeType="1"/>
          </p:cNvSpPr>
          <p:nvPr/>
        </p:nvSpPr>
        <p:spPr bwMode="auto">
          <a:xfrm flipH="1">
            <a:off x="4654550" y="4581525"/>
            <a:ext cx="241300" cy="565150"/>
          </a:xfrm>
          <a:prstGeom prst="line">
            <a:avLst/>
          </a:prstGeom>
          <a:noFill/>
          <a:ln w="19050">
            <a:solidFill>
              <a:schemeClr val="bg2"/>
            </a:solidFill>
            <a:round/>
            <a:headEnd/>
            <a:tailEnd/>
          </a:ln>
        </p:spPr>
        <p:txBody>
          <a:bodyPr wrap="none"/>
          <a:lstStyle/>
          <a:p>
            <a:endParaRPr lang="cs-CZ"/>
          </a:p>
        </p:txBody>
      </p:sp>
      <p:sp>
        <p:nvSpPr>
          <p:cNvPr id="23556" name="Text Box 7"/>
          <p:cNvSpPr txBox="1">
            <a:spLocks noChangeAspect="1" noChangeArrowheads="1"/>
          </p:cNvSpPr>
          <p:nvPr/>
        </p:nvSpPr>
        <p:spPr bwMode="auto">
          <a:xfrm>
            <a:off x="4367213" y="2444750"/>
            <a:ext cx="700128" cy="369332"/>
          </a:xfrm>
          <a:prstGeom prst="rect">
            <a:avLst/>
          </a:prstGeom>
          <a:noFill/>
          <a:ln w="9525">
            <a:noFill/>
            <a:miter lim="800000"/>
            <a:headEnd/>
            <a:tailEnd/>
          </a:ln>
        </p:spPr>
        <p:txBody>
          <a:bodyPr wrap="none">
            <a:spAutoFit/>
          </a:bodyPr>
          <a:lstStyle/>
          <a:p>
            <a:r>
              <a:rPr lang="en-US" altLang="ja-JP"/>
              <a:t>ko</a:t>
            </a:r>
            <a:r>
              <a:rPr lang="cs-CZ" altLang="ja-JP"/>
              <a:t>řist</a:t>
            </a:r>
            <a:endParaRPr lang="en-US" altLang="ja-JP"/>
          </a:p>
        </p:txBody>
      </p:sp>
      <p:sp>
        <p:nvSpPr>
          <p:cNvPr id="23557" name="Line 8"/>
          <p:cNvSpPr>
            <a:spLocks noChangeAspect="1" noChangeShapeType="1"/>
          </p:cNvSpPr>
          <p:nvPr/>
        </p:nvSpPr>
        <p:spPr bwMode="auto">
          <a:xfrm>
            <a:off x="4843464" y="2798763"/>
            <a:ext cx="123825" cy="279400"/>
          </a:xfrm>
          <a:prstGeom prst="line">
            <a:avLst/>
          </a:prstGeom>
          <a:noFill/>
          <a:ln w="19050">
            <a:solidFill>
              <a:schemeClr val="bg2"/>
            </a:solidFill>
            <a:round/>
            <a:headEnd/>
            <a:tailEnd/>
          </a:ln>
        </p:spPr>
        <p:txBody>
          <a:bodyPr wrap="none"/>
          <a:lstStyle/>
          <a:p>
            <a:endParaRPr lang="cs-CZ"/>
          </a:p>
        </p:txBody>
      </p:sp>
      <p:grpSp>
        <p:nvGrpSpPr>
          <p:cNvPr id="23558" name="Group 24"/>
          <p:cNvGrpSpPr>
            <a:grpSpLocks/>
          </p:cNvGrpSpPr>
          <p:nvPr/>
        </p:nvGrpSpPr>
        <p:grpSpPr bwMode="auto">
          <a:xfrm>
            <a:off x="5859463" y="1271588"/>
            <a:ext cx="3332162" cy="4621212"/>
            <a:chOff x="2868" y="801"/>
            <a:chExt cx="2099" cy="2911"/>
          </a:xfrm>
        </p:grpSpPr>
        <p:pic>
          <p:nvPicPr>
            <p:cNvPr id="23567" name="Picture 9" descr="太陽虫捕食２"/>
            <p:cNvPicPr>
              <a:picLocks noChangeAspect="1" noChangeArrowheads="1"/>
            </p:cNvPicPr>
            <p:nvPr/>
          </p:nvPicPr>
          <p:blipFill>
            <a:blip r:embed="rId4" cstate="print"/>
            <a:srcRect/>
            <a:stretch>
              <a:fillRect/>
            </a:stretch>
          </p:blipFill>
          <p:spPr bwMode="auto">
            <a:xfrm>
              <a:off x="3415" y="801"/>
              <a:ext cx="1552" cy="2911"/>
            </a:xfrm>
            <a:prstGeom prst="rect">
              <a:avLst/>
            </a:prstGeom>
            <a:noFill/>
            <a:ln w="9525">
              <a:noFill/>
              <a:miter lim="800000"/>
              <a:headEnd/>
              <a:tailEnd/>
            </a:ln>
          </p:spPr>
        </p:pic>
        <p:sp>
          <p:nvSpPr>
            <p:cNvPr id="23568" name="AutoShape 10"/>
            <p:cNvSpPr>
              <a:spLocks noChangeAspect="1" noChangeArrowheads="1"/>
            </p:cNvSpPr>
            <p:nvPr/>
          </p:nvSpPr>
          <p:spPr bwMode="auto">
            <a:xfrm>
              <a:off x="2868" y="1541"/>
              <a:ext cx="393" cy="296"/>
            </a:xfrm>
            <a:prstGeom prst="rightArrow">
              <a:avLst>
                <a:gd name="adj1" fmla="val 50000"/>
                <a:gd name="adj2" fmla="val 33193"/>
              </a:avLst>
            </a:prstGeom>
            <a:solidFill>
              <a:schemeClr val="accent1"/>
            </a:solidFill>
            <a:ln w="9525">
              <a:solidFill>
                <a:schemeClr val="tx1"/>
              </a:solidFill>
              <a:miter lim="800000"/>
              <a:headEnd/>
              <a:tailEnd/>
            </a:ln>
          </p:spPr>
          <p:txBody>
            <a:bodyPr wrap="none" anchor="ctr"/>
            <a:lstStyle/>
            <a:p>
              <a:endParaRPr lang="ja-JP" altLang="en-US"/>
            </a:p>
          </p:txBody>
        </p:sp>
      </p:grpSp>
      <p:sp>
        <p:nvSpPr>
          <p:cNvPr id="23559" name="Text Box 11"/>
          <p:cNvSpPr txBox="1">
            <a:spLocks noChangeAspect="1" noChangeArrowheads="1"/>
          </p:cNvSpPr>
          <p:nvPr/>
        </p:nvSpPr>
        <p:spPr bwMode="auto">
          <a:xfrm>
            <a:off x="4314826" y="4149725"/>
            <a:ext cx="1171475" cy="369332"/>
          </a:xfrm>
          <a:prstGeom prst="rect">
            <a:avLst/>
          </a:prstGeom>
          <a:noFill/>
          <a:ln w="9525">
            <a:noFill/>
            <a:miter lim="800000"/>
            <a:headEnd/>
            <a:tailEnd/>
          </a:ln>
        </p:spPr>
        <p:txBody>
          <a:bodyPr wrap="none">
            <a:spAutoFit/>
          </a:bodyPr>
          <a:lstStyle/>
          <a:p>
            <a:r>
              <a:rPr lang="en-US" altLang="ja-JP"/>
              <a:t>extrusom</a:t>
            </a:r>
            <a:r>
              <a:rPr lang="cs-CZ" altLang="ja-JP"/>
              <a:t>y</a:t>
            </a:r>
            <a:endParaRPr lang="en-US" altLang="ja-JP"/>
          </a:p>
        </p:txBody>
      </p:sp>
      <p:sp>
        <p:nvSpPr>
          <p:cNvPr id="23560" name="Line 20"/>
          <p:cNvSpPr>
            <a:spLocks noChangeShapeType="1"/>
          </p:cNvSpPr>
          <p:nvPr/>
        </p:nvSpPr>
        <p:spPr bwMode="auto">
          <a:xfrm flipH="1">
            <a:off x="4365626" y="4581525"/>
            <a:ext cx="360363" cy="420688"/>
          </a:xfrm>
          <a:prstGeom prst="line">
            <a:avLst/>
          </a:prstGeom>
          <a:noFill/>
          <a:ln w="19050">
            <a:solidFill>
              <a:schemeClr val="bg2"/>
            </a:solidFill>
            <a:round/>
            <a:headEnd/>
            <a:tailEnd/>
          </a:ln>
        </p:spPr>
        <p:txBody>
          <a:bodyPr wrap="none"/>
          <a:lstStyle/>
          <a:p>
            <a:endParaRPr lang="cs-CZ"/>
          </a:p>
        </p:txBody>
      </p:sp>
      <p:sp>
        <p:nvSpPr>
          <p:cNvPr id="23561" name="Line 22"/>
          <p:cNvSpPr>
            <a:spLocks noChangeShapeType="1"/>
          </p:cNvSpPr>
          <p:nvPr/>
        </p:nvSpPr>
        <p:spPr bwMode="auto">
          <a:xfrm flipH="1">
            <a:off x="3575051" y="5734050"/>
            <a:ext cx="360363" cy="420688"/>
          </a:xfrm>
          <a:prstGeom prst="line">
            <a:avLst/>
          </a:prstGeom>
          <a:noFill/>
          <a:ln w="19050">
            <a:solidFill>
              <a:schemeClr val="bg2"/>
            </a:solidFill>
            <a:round/>
            <a:headEnd/>
            <a:tailEnd/>
          </a:ln>
        </p:spPr>
        <p:txBody>
          <a:bodyPr wrap="none"/>
          <a:lstStyle/>
          <a:p>
            <a:endParaRPr lang="cs-CZ"/>
          </a:p>
        </p:txBody>
      </p:sp>
      <p:sp>
        <p:nvSpPr>
          <p:cNvPr id="23562" name="Text Box 23"/>
          <p:cNvSpPr txBox="1">
            <a:spLocks noChangeAspect="1" noChangeArrowheads="1"/>
          </p:cNvSpPr>
          <p:nvPr/>
        </p:nvSpPr>
        <p:spPr bwMode="auto">
          <a:xfrm>
            <a:off x="3141663" y="6165850"/>
            <a:ext cx="1365250" cy="369888"/>
          </a:xfrm>
          <a:prstGeom prst="rect">
            <a:avLst/>
          </a:prstGeom>
          <a:noFill/>
          <a:ln w="9525">
            <a:noFill/>
            <a:miter lim="800000"/>
            <a:headEnd/>
            <a:tailEnd/>
          </a:ln>
        </p:spPr>
        <p:txBody>
          <a:bodyPr wrap="none">
            <a:spAutoFit/>
          </a:bodyPr>
          <a:lstStyle/>
          <a:p>
            <a:r>
              <a:rPr lang="en-US" altLang="ja-JP"/>
              <a:t>mi</a:t>
            </a:r>
            <a:r>
              <a:rPr lang="cs-CZ" altLang="ja-JP"/>
              <a:t>k</a:t>
            </a:r>
            <a:r>
              <a:rPr lang="en-US" altLang="ja-JP"/>
              <a:t>rotubul</a:t>
            </a:r>
            <a:r>
              <a:rPr lang="cs-CZ" altLang="ja-JP"/>
              <a:t>y</a:t>
            </a:r>
            <a:endParaRPr lang="en-US" altLang="ja-JP"/>
          </a:p>
        </p:txBody>
      </p:sp>
      <p:sp>
        <p:nvSpPr>
          <p:cNvPr id="23563" name="Text Box 25"/>
          <p:cNvSpPr txBox="1">
            <a:spLocks noChangeAspect="1" noChangeArrowheads="1"/>
          </p:cNvSpPr>
          <p:nvPr/>
        </p:nvSpPr>
        <p:spPr bwMode="auto">
          <a:xfrm>
            <a:off x="4078288" y="1484313"/>
            <a:ext cx="1232710" cy="369332"/>
          </a:xfrm>
          <a:prstGeom prst="rect">
            <a:avLst/>
          </a:prstGeom>
          <a:noFill/>
          <a:ln w="9525">
            <a:noFill/>
            <a:miter lim="800000"/>
            <a:headEnd/>
            <a:tailEnd/>
          </a:ln>
        </p:spPr>
        <p:txBody>
          <a:bodyPr wrap="none">
            <a:spAutoFit/>
          </a:bodyPr>
          <a:lstStyle/>
          <a:p>
            <a:r>
              <a:rPr lang="en-US" altLang="ja-JP"/>
              <a:t>axopodium</a:t>
            </a:r>
          </a:p>
        </p:txBody>
      </p:sp>
      <p:sp>
        <p:nvSpPr>
          <p:cNvPr id="23564" name="Line 26"/>
          <p:cNvSpPr>
            <a:spLocks noChangeShapeType="1"/>
          </p:cNvSpPr>
          <p:nvPr/>
        </p:nvSpPr>
        <p:spPr bwMode="auto">
          <a:xfrm flipH="1">
            <a:off x="4006851" y="1855789"/>
            <a:ext cx="360363" cy="420687"/>
          </a:xfrm>
          <a:prstGeom prst="line">
            <a:avLst/>
          </a:prstGeom>
          <a:noFill/>
          <a:ln w="19050">
            <a:solidFill>
              <a:schemeClr val="bg2"/>
            </a:solidFill>
            <a:round/>
            <a:headEnd/>
            <a:tailEnd/>
          </a:ln>
        </p:spPr>
        <p:txBody>
          <a:bodyPr wrap="none"/>
          <a:lstStyle/>
          <a:p>
            <a:endParaRPr lang="cs-CZ"/>
          </a:p>
        </p:txBody>
      </p:sp>
      <p:sp>
        <p:nvSpPr>
          <p:cNvPr id="2" name="Title 1">
            <a:extLst>
              <a:ext uri="{FF2B5EF4-FFF2-40B4-BE49-F238E27FC236}">
                <a16:creationId xmlns:a16="http://schemas.microsoft.com/office/drawing/2014/main" id="{DA9F362C-C5CC-5125-718D-794ED2F909D2}"/>
              </a:ext>
            </a:extLst>
          </p:cNvPr>
          <p:cNvSpPr txBox="1">
            <a:spLocks/>
          </p:cNvSpPr>
          <p:nvPr/>
        </p:nvSpPr>
        <p:spPr>
          <a:xfrm>
            <a:off x="1596903" y="83085"/>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Molecular weapons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 2"/>
          <p:cNvSpPr>
            <a:spLocks noGrp="1"/>
          </p:cNvSpPr>
          <p:nvPr>
            <p:ph type="sldNum" sz="quarter" idx="12"/>
          </p:nvPr>
        </p:nvSpPr>
        <p:spPr>
          <a:xfrm>
            <a:off x="4648200" y="6356351"/>
            <a:ext cx="2895600" cy="365125"/>
          </a:xfrm>
        </p:spPr>
        <p:txBody>
          <a:bodyPr/>
          <a:lstStyle/>
          <a:p>
            <a:pPr algn="ctr">
              <a:defRPr/>
            </a:pPr>
            <a:fld id="{CF4D560D-AE0A-4587-AAAF-075B58DF9F93}" type="slidenum">
              <a:rPr lang="en-US" altLang="ja-JP"/>
              <a:pPr algn="ctr">
                <a:defRPr/>
              </a:pPr>
              <a:t>14</a:t>
            </a:fld>
            <a:endParaRPr lang="en-US" altLang="ja-JP"/>
          </a:p>
        </p:txBody>
      </p:sp>
      <p:pic>
        <p:nvPicPr>
          <p:cNvPr id="46108" name="suzaki2.avi">
            <a:hlinkClick r:id="" action="ppaction://media"/>
          </p:cNvPr>
          <p:cNvPicPr>
            <a:picLocks noRot="1" noChangeAspect="1" noChangeArrowheads="1"/>
          </p:cNvPicPr>
          <p:nvPr>
            <a:videoFile r:link="rId1"/>
          </p:nvPr>
        </p:nvPicPr>
        <p:blipFill>
          <a:blip r:embed="rId4" cstate="print"/>
          <a:srcRect/>
          <a:stretch>
            <a:fillRect/>
          </a:stretch>
        </p:blipFill>
        <p:spPr bwMode="auto">
          <a:xfrm>
            <a:off x="2928939" y="3322639"/>
            <a:ext cx="3095625" cy="2973387"/>
          </a:xfrm>
          <a:prstGeom prst="rect">
            <a:avLst/>
          </a:prstGeom>
          <a:noFill/>
          <a:ln w="9525">
            <a:noFill/>
            <a:miter lim="800000"/>
            <a:headEnd/>
            <a:tailEnd/>
          </a:ln>
        </p:spPr>
      </p:pic>
      <p:sp>
        <p:nvSpPr>
          <p:cNvPr id="24580" name="Text Box 3"/>
          <p:cNvSpPr txBox="1">
            <a:spLocks noChangeArrowheads="1"/>
          </p:cNvSpPr>
          <p:nvPr/>
        </p:nvSpPr>
        <p:spPr bwMode="auto">
          <a:xfrm>
            <a:off x="2879409" y="981076"/>
            <a:ext cx="7458075" cy="396875"/>
          </a:xfrm>
          <a:prstGeom prst="rect">
            <a:avLst/>
          </a:prstGeom>
          <a:noFill/>
          <a:ln w="9525">
            <a:noFill/>
            <a:miter lim="800000"/>
            <a:headEnd/>
            <a:tailEnd/>
          </a:ln>
        </p:spPr>
        <p:txBody>
          <a:bodyPr>
            <a:spAutoFit/>
          </a:bodyPr>
          <a:lstStyle/>
          <a:p>
            <a:r>
              <a:rPr lang="en-US" altLang="ja-JP" sz="2000" dirty="0" err="1">
                <a:ea typeface="ＭＳ ゴシック" pitchFamily="49" charset="-128"/>
              </a:rPr>
              <a:t>Extrusom</a:t>
            </a:r>
            <a:r>
              <a:rPr lang="cs-CZ" altLang="ja-JP" sz="2000" dirty="0">
                <a:ea typeface="ＭＳ ゴシック" pitchFamily="49" charset="-128"/>
              </a:rPr>
              <a:t>es </a:t>
            </a:r>
            <a:r>
              <a:rPr lang="cs-CZ" altLang="ja-JP" sz="2000" dirty="0" err="1">
                <a:ea typeface="ＭＳ ゴシック" pitchFamily="49" charset="-128"/>
              </a:rPr>
              <a:t>contain</a:t>
            </a:r>
            <a:r>
              <a:rPr lang="cs-CZ" altLang="ja-JP" sz="2000" dirty="0">
                <a:ea typeface="ＭＳ ゴシック" pitchFamily="49" charset="-128"/>
              </a:rPr>
              <a:t> </a:t>
            </a:r>
            <a:r>
              <a:rPr lang="en-US" altLang="ja-JP" sz="2000" dirty="0" err="1">
                <a:ea typeface="ＭＳ ゴシック" pitchFamily="49" charset="-128"/>
              </a:rPr>
              <a:t>gly</a:t>
            </a:r>
            <a:r>
              <a:rPr lang="cs-CZ" altLang="ja-JP" sz="2000" dirty="0">
                <a:ea typeface="ＭＳ ゴシック" pitchFamily="49" charset="-128"/>
              </a:rPr>
              <a:t>c</a:t>
            </a:r>
            <a:r>
              <a:rPr lang="en-US" altLang="ja-JP" sz="2000" dirty="0" err="1">
                <a:ea typeface="ＭＳ ゴシック" pitchFamily="49" charset="-128"/>
              </a:rPr>
              <a:t>oprotein</a:t>
            </a:r>
            <a:r>
              <a:rPr lang="en-US" altLang="ja-JP" sz="2000" dirty="0">
                <a:ea typeface="ＭＳ ゴシック" pitchFamily="49" charset="-128"/>
              </a:rPr>
              <a:t> (gp40).</a:t>
            </a:r>
          </a:p>
        </p:txBody>
      </p:sp>
      <p:sp>
        <p:nvSpPr>
          <p:cNvPr id="24581" name="Text Box 4"/>
          <p:cNvSpPr txBox="1">
            <a:spLocks noChangeArrowheads="1"/>
          </p:cNvSpPr>
          <p:nvPr/>
        </p:nvSpPr>
        <p:spPr bwMode="auto">
          <a:xfrm>
            <a:off x="2879409" y="1543051"/>
            <a:ext cx="8066087" cy="708025"/>
          </a:xfrm>
          <a:prstGeom prst="rect">
            <a:avLst/>
          </a:prstGeom>
          <a:noFill/>
          <a:ln w="9525">
            <a:noFill/>
            <a:miter lim="800000"/>
            <a:headEnd/>
            <a:tailEnd/>
          </a:ln>
        </p:spPr>
        <p:txBody>
          <a:bodyPr>
            <a:spAutoFit/>
          </a:bodyPr>
          <a:lstStyle/>
          <a:p>
            <a:r>
              <a:rPr lang="en-US" altLang="ja-JP" sz="2000" i="1" dirty="0" err="1">
                <a:ea typeface="ＭＳ ゴシック" pitchFamily="49" charset="-128"/>
              </a:rPr>
              <a:t>Actinophrys</a:t>
            </a:r>
            <a:r>
              <a:rPr lang="en-US" altLang="ja-JP" sz="2000" i="1" dirty="0">
                <a:ea typeface="ＭＳ ゴシック" pitchFamily="49" charset="-128"/>
              </a:rPr>
              <a:t> </a:t>
            </a:r>
            <a:r>
              <a:rPr lang="en-US" altLang="ja-JP" sz="2000" dirty="0">
                <a:ea typeface="ＭＳ ゴシック" pitchFamily="49" charset="-128"/>
              </a:rPr>
              <a:t>se</a:t>
            </a:r>
            <a:r>
              <a:rPr lang="cs-CZ" altLang="ja-JP" sz="2000" dirty="0" err="1">
                <a:ea typeface="ＭＳ ゴシック" pitchFamily="49" charset="-128"/>
              </a:rPr>
              <a:t>cretes</a:t>
            </a:r>
            <a:r>
              <a:rPr lang="cs-CZ" altLang="ja-JP" sz="2000" dirty="0">
                <a:ea typeface="ＭＳ ゴシック" pitchFamily="49" charset="-128"/>
              </a:rPr>
              <a:t> </a:t>
            </a:r>
            <a:r>
              <a:rPr lang="en-US" altLang="ja-JP" sz="2000" dirty="0">
                <a:ea typeface="ＭＳ ゴシック" pitchFamily="49" charset="-128"/>
              </a:rPr>
              <a:t>gp40</a:t>
            </a:r>
            <a:r>
              <a:rPr lang="cs-CZ" altLang="ja-JP" sz="2000" dirty="0">
                <a:ea typeface="ＭＳ ゴシック" pitchFamily="49" charset="-128"/>
              </a:rPr>
              <a:t>,</a:t>
            </a:r>
            <a:r>
              <a:rPr lang="en-US" altLang="ja-JP" sz="2000" dirty="0">
                <a:ea typeface="ＭＳ ゴシック" pitchFamily="49" charset="-128"/>
              </a:rPr>
              <a:t> </a:t>
            </a:r>
            <a:r>
              <a:rPr lang="cs-CZ" altLang="ja-JP" sz="2000" dirty="0" err="1">
                <a:ea typeface="ＭＳ ゴシック" pitchFamily="49" charset="-128"/>
              </a:rPr>
              <a:t>when</a:t>
            </a:r>
            <a:r>
              <a:rPr lang="cs-CZ" altLang="ja-JP" sz="2000" dirty="0">
                <a:ea typeface="ＭＳ ゴシック" pitchFamily="49" charset="-128"/>
              </a:rPr>
              <a:t> </a:t>
            </a:r>
            <a:r>
              <a:rPr lang="cs-CZ" altLang="ja-JP" sz="2000" dirty="0" err="1">
                <a:ea typeface="ＭＳ ゴシック" pitchFamily="49" charset="-128"/>
              </a:rPr>
              <a:t>the</a:t>
            </a:r>
            <a:r>
              <a:rPr lang="cs-CZ" altLang="ja-JP" sz="2000" dirty="0">
                <a:ea typeface="ＭＳ ゴシック" pitchFamily="49" charset="-128"/>
              </a:rPr>
              <a:t> </a:t>
            </a:r>
            <a:r>
              <a:rPr lang="cs-CZ" altLang="ja-JP" sz="2000" dirty="0" err="1">
                <a:ea typeface="ＭＳ ゴシック" pitchFamily="49" charset="-128"/>
              </a:rPr>
              <a:t>prey</a:t>
            </a:r>
            <a:r>
              <a:rPr lang="cs-CZ" altLang="ja-JP" sz="2000" dirty="0">
                <a:ea typeface="ＭＳ ゴシック" pitchFamily="49" charset="-128"/>
              </a:rPr>
              <a:t> </a:t>
            </a:r>
            <a:r>
              <a:rPr lang="cs-CZ" altLang="ja-JP" sz="2000" dirty="0" err="1">
                <a:ea typeface="ＭＳ ゴシック" pitchFamily="49" charset="-128"/>
              </a:rPr>
              <a:t>touches</a:t>
            </a:r>
            <a:r>
              <a:rPr lang="cs-CZ" altLang="ja-JP" sz="2000" dirty="0">
                <a:ea typeface="ＭＳ ゴシック" pitchFamily="49" charset="-128"/>
              </a:rPr>
              <a:t> </a:t>
            </a:r>
            <a:r>
              <a:rPr lang="cs-CZ" altLang="ja-JP" sz="2000" dirty="0" err="1">
                <a:ea typeface="ＭＳ ゴシック" pitchFamily="49" charset="-128"/>
              </a:rPr>
              <a:t>the</a:t>
            </a:r>
            <a:r>
              <a:rPr lang="cs-CZ" altLang="ja-JP" sz="2000" dirty="0">
                <a:ea typeface="ＭＳ ゴシック" pitchFamily="49" charset="-128"/>
              </a:rPr>
              <a:t> </a:t>
            </a:r>
            <a:r>
              <a:rPr lang="cs-CZ" altLang="ja-JP" sz="2000" dirty="0" err="1">
                <a:ea typeface="ＭＳ ゴシック" pitchFamily="49" charset="-128"/>
              </a:rPr>
              <a:t>surface</a:t>
            </a:r>
            <a:r>
              <a:rPr lang="en-US" altLang="ja-JP" sz="2000" dirty="0">
                <a:ea typeface="ＭＳ ゴシック" pitchFamily="49" charset="-128"/>
              </a:rPr>
              <a:t>. </a:t>
            </a:r>
            <a:r>
              <a:rPr lang="cs-CZ" altLang="ja-JP" sz="2000" dirty="0">
                <a:ea typeface="ＭＳ ゴシック" pitchFamily="49" charset="-128"/>
              </a:rPr>
              <a:t>G</a:t>
            </a:r>
            <a:r>
              <a:rPr lang="en-US" altLang="ja-JP" sz="2000" dirty="0">
                <a:ea typeface="ＭＳ ゴシック" pitchFamily="49" charset="-128"/>
              </a:rPr>
              <a:t>p40</a:t>
            </a:r>
            <a:r>
              <a:rPr lang="cs-CZ" altLang="ja-JP" sz="2000" dirty="0">
                <a:ea typeface="ＭＳ ゴシック" pitchFamily="49" charset="-128"/>
              </a:rPr>
              <a:t> </a:t>
            </a:r>
            <a:r>
              <a:rPr lang="cs-CZ" altLang="ja-JP" sz="2000" dirty="0" err="1">
                <a:ea typeface="ＭＳ ゴシック" pitchFamily="49" charset="-128"/>
              </a:rPr>
              <a:t>molecules</a:t>
            </a:r>
            <a:r>
              <a:rPr lang="cs-CZ" altLang="ja-JP" sz="2000" dirty="0">
                <a:ea typeface="ＭＳ ゴシック" pitchFamily="49" charset="-128"/>
              </a:rPr>
              <a:t> </a:t>
            </a:r>
            <a:r>
              <a:rPr lang="cs-CZ" altLang="ja-JP" sz="2000" dirty="0" err="1">
                <a:ea typeface="ＭＳ ゴシック" pitchFamily="49" charset="-128"/>
              </a:rPr>
              <a:t>then</a:t>
            </a:r>
            <a:r>
              <a:rPr lang="cs-CZ" altLang="ja-JP" sz="2000" dirty="0">
                <a:ea typeface="ＭＳ ゴシック" pitchFamily="49" charset="-128"/>
              </a:rPr>
              <a:t> </a:t>
            </a:r>
            <a:r>
              <a:rPr lang="cs-CZ" altLang="ja-JP" sz="2000" dirty="0" err="1">
                <a:ea typeface="ＭＳ ゴシック" pitchFamily="49" charset="-128"/>
              </a:rPr>
              <a:t>bind</a:t>
            </a:r>
            <a:r>
              <a:rPr lang="cs-CZ" altLang="ja-JP" sz="2000" dirty="0">
                <a:ea typeface="ＭＳ ゴシック" pitchFamily="49" charset="-128"/>
              </a:rPr>
              <a:t> to </a:t>
            </a:r>
            <a:r>
              <a:rPr lang="cs-CZ" altLang="ja-JP" sz="2000" dirty="0" err="1">
                <a:ea typeface="ＭＳ ゴシック" pitchFamily="49" charset="-128"/>
              </a:rPr>
              <a:t>the</a:t>
            </a:r>
            <a:r>
              <a:rPr lang="cs-CZ" altLang="ja-JP" sz="2000" dirty="0">
                <a:ea typeface="ＭＳ ゴシック" pitchFamily="49" charset="-128"/>
              </a:rPr>
              <a:t> </a:t>
            </a:r>
            <a:r>
              <a:rPr lang="cs-CZ" altLang="ja-JP" sz="2000" dirty="0" err="1">
                <a:ea typeface="ＭＳ ゴシック" pitchFamily="49" charset="-128"/>
              </a:rPr>
              <a:t>surface</a:t>
            </a:r>
            <a:r>
              <a:rPr lang="cs-CZ" altLang="ja-JP" sz="2000" dirty="0">
                <a:ea typeface="ＭＳ ゴシック" pitchFamily="49" charset="-128"/>
              </a:rPr>
              <a:t>.</a:t>
            </a:r>
            <a:endParaRPr lang="en-US" altLang="ja-JP" sz="2000" dirty="0">
              <a:ea typeface="ＭＳ ゴシック" pitchFamily="49" charset="-128"/>
            </a:endParaRPr>
          </a:p>
        </p:txBody>
      </p:sp>
      <p:sp>
        <p:nvSpPr>
          <p:cNvPr id="24582" name="Text Box 5"/>
          <p:cNvSpPr txBox="1">
            <a:spLocks noChangeArrowheads="1"/>
          </p:cNvSpPr>
          <p:nvPr/>
        </p:nvSpPr>
        <p:spPr bwMode="auto">
          <a:xfrm>
            <a:off x="2879408" y="2406650"/>
            <a:ext cx="7993062" cy="707886"/>
          </a:xfrm>
          <a:prstGeom prst="rect">
            <a:avLst/>
          </a:prstGeom>
          <a:noFill/>
          <a:ln w="9525">
            <a:noFill/>
            <a:miter lim="800000"/>
            <a:headEnd/>
            <a:tailEnd/>
          </a:ln>
        </p:spPr>
        <p:txBody>
          <a:bodyPr>
            <a:spAutoFit/>
          </a:bodyPr>
          <a:lstStyle/>
          <a:p>
            <a:r>
              <a:rPr lang="cs-CZ" altLang="ja-JP" sz="2000" dirty="0" err="1">
                <a:ea typeface="ＭＳ ゴシック" pitchFamily="49" charset="-128"/>
              </a:rPr>
              <a:t>Heliozoan</a:t>
            </a:r>
            <a:r>
              <a:rPr lang="cs-CZ" altLang="ja-JP" sz="2000" dirty="0">
                <a:ea typeface="ＭＳ ゴシック" pitchFamily="49" charset="-128"/>
              </a:rPr>
              <a:t> </a:t>
            </a:r>
            <a:r>
              <a:rPr lang="cs-CZ" altLang="ja-JP" sz="2000" dirty="0" err="1">
                <a:ea typeface="ＭＳ ゴシック" pitchFamily="49" charset="-128"/>
              </a:rPr>
              <a:t>recognises</a:t>
            </a:r>
            <a:r>
              <a:rPr lang="cs-CZ" altLang="ja-JP" sz="2000" dirty="0">
                <a:ea typeface="ＭＳ ゴシック" pitchFamily="49" charset="-128"/>
              </a:rPr>
              <a:t> </a:t>
            </a:r>
            <a:r>
              <a:rPr lang="cs-CZ" altLang="ja-JP" sz="2000" dirty="0" err="1">
                <a:ea typeface="ＭＳ ゴシック" pitchFamily="49" charset="-128"/>
              </a:rPr>
              <a:t>cells</a:t>
            </a:r>
            <a:r>
              <a:rPr lang="cs-CZ" altLang="ja-JP" sz="2000" dirty="0">
                <a:ea typeface="ＭＳ ゴシック" pitchFamily="49" charset="-128"/>
              </a:rPr>
              <a:t> </a:t>
            </a:r>
            <a:r>
              <a:rPr lang="cs-CZ" altLang="ja-JP" sz="2000" dirty="0" err="1">
                <a:ea typeface="ＭＳ ゴシック" pitchFamily="49" charset="-128"/>
              </a:rPr>
              <a:t>covered</a:t>
            </a:r>
            <a:r>
              <a:rPr lang="cs-CZ" altLang="ja-JP" sz="2000" dirty="0">
                <a:ea typeface="ＭＳ ゴシック" pitchFamily="49" charset="-128"/>
              </a:rPr>
              <a:t> by </a:t>
            </a:r>
            <a:r>
              <a:rPr lang="en-US" altLang="ja-JP" sz="2000" dirty="0">
                <a:ea typeface="ＭＳ ゴシック" pitchFamily="49" charset="-128"/>
              </a:rPr>
              <a:t>gp40 </a:t>
            </a:r>
            <a:r>
              <a:rPr lang="cs-CZ" altLang="ja-JP" sz="2000" dirty="0">
                <a:ea typeface="ＭＳ ゴシック" pitchFamily="49" charset="-128"/>
              </a:rPr>
              <a:t>as </a:t>
            </a:r>
            <a:r>
              <a:rPr lang="cs-CZ" altLang="ja-JP" sz="2000" dirty="0" err="1">
                <a:ea typeface="ＭＳ ゴシック" pitchFamily="49" charset="-128"/>
              </a:rPr>
              <a:t>the</a:t>
            </a:r>
            <a:r>
              <a:rPr lang="cs-CZ" altLang="ja-JP" sz="2000" dirty="0">
                <a:ea typeface="ＭＳ ゴシック" pitchFamily="49" charset="-128"/>
              </a:rPr>
              <a:t> </a:t>
            </a:r>
            <a:r>
              <a:rPr lang="cs-CZ" altLang="ja-JP" sz="2000" dirty="0" err="1">
                <a:ea typeface="ＭＳ ゴシック" pitchFamily="49" charset="-128"/>
              </a:rPr>
              <a:t>prey</a:t>
            </a:r>
            <a:r>
              <a:rPr lang="cs-CZ" altLang="ja-JP" sz="2000" dirty="0">
                <a:ea typeface="ＭＳ ゴシック" pitchFamily="49" charset="-128"/>
              </a:rPr>
              <a:t>, </a:t>
            </a:r>
            <a:r>
              <a:rPr lang="cs-CZ" altLang="ja-JP" sz="2000" dirty="0" err="1">
                <a:ea typeface="ＭＳ ゴシック" pitchFamily="49" charset="-128"/>
              </a:rPr>
              <a:t>which</a:t>
            </a:r>
            <a:r>
              <a:rPr lang="cs-CZ" altLang="ja-JP" sz="2000" dirty="0">
                <a:ea typeface="ＭＳ ゴシック" pitchFamily="49" charset="-128"/>
              </a:rPr>
              <a:t> </a:t>
            </a:r>
            <a:r>
              <a:rPr lang="cs-CZ" altLang="ja-JP" sz="2000" dirty="0" err="1">
                <a:ea typeface="ＭＳ ゴシック" pitchFamily="49" charset="-128"/>
              </a:rPr>
              <a:t>is</a:t>
            </a:r>
            <a:r>
              <a:rPr lang="cs-CZ" altLang="ja-JP" sz="2000" dirty="0">
                <a:ea typeface="ＭＳ ゴシック" pitchFamily="49" charset="-128"/>
              </a:rPr>
              <a:t> </a:t>
            </a:r>
            <a:r>
              <a:rPr lang="cs-CZ" altLang="ja-JP" sz="2000" dirty="0" err="1">
                <a:ea typeface="ＭＳ ゴシック" pitchFamily="49" charset="-128"/>
              </a:rPr>
              <a:t>destined</a:t>
            </a:r>
            <a:r>
              <a:rPr lang="cs-CZ" altLang="ja-JP" sz="2000" dirty="0">
                <a:ea typeface="ＭＳ ゴシック" pitchFamily="49" charset="-128"/>
              </a:rPr>
              <a:t> to </a:t>
            </a:r>
            <a:r>
              <a:rPr lang="cs-CZ" altLang="ja-JP" sz="2000" dirty="0" err="1">
                <a:ea typeface="ＭＳ ゴシック" pitchFamily="49" charset="-128"/>
              </a:rPr>
              <a:t>engufment</a:t>
            </a:r>
            <a:r>
              <a:rPr lang="cs-CZ" altLang="ja-JP" sz="2000" dirty="0">
                <a:ea typeface="ＭＳ ゴシック" pitchFamily="49" charset="-128"/>
              </a:rPr>
              <a:t> and </a:t>
            </a:r>
            <a:r>
              <a:rPr lang="cs-CZ" altLang="ja-JP" sz="2000" dirty="0" err="1">
                <a:ea typeface="ＭＳ ゴシック" pitchFamily="49" charset="-128"/>
              </a:rPr>
              <a:t>digestion</a:t>
            </a:r>
            <a:r>
              <a:rPr lang="cs-CZ" altLang="ja-JP" sz="2000" dirty="0">
                <a:ea typeface="ＭＳ ゴシック" pitchFamily="49" charset="-128"/>
              </a:rPr>
              <a:t>.</a:t>
            </a:r>
            <a:endParaRPr lang="en-US" altLang="ja-JP" sz="2000" dirty="0">
              <a:ea typeface="ＭＳ ゴシック" pitchFamily="49" charset="-128"/>
            </a:endParaRPr>
          </a:p>
        </p:txBody>
      </p:sp>
      <p:grpSp>
        <p:nvGrpSpPr>
          <p:cNvPr id="2" name="Group 16"/>
          <p:cNvGrpSpPr>
            <a:grpSpLocks/>
          </p:cNvGrpSpPr>
          <p:nvPr/>
        </p:nvGrpSpPr>
        <p:grpSpPr bwMode="auto">
          <a:xfrm>
            <a:off x="2890045" y="3336927"/>
            <a:ext cx="3124200" cy="2989262"/>
            <a:chOff x="3951" y="2115"/>
            <a:chExt cx="1968" cy="1883"/>
          </a:xfrm>
        </p:grpSpPr>
        <p:pic>
          <p:nvPicPr>
            <p:cNvPr id="24591" name="Picture 7"/>
            <p:cNvPicPr>
              <a:picLocks noChangeAspect="1" noChangeArrowheads="1"/>
            </p:cNvPicPr>
            <p:nvPr/>
          </p:nvPicPr>
          <p:blipFill>
            <a:blip r:embed="rId5" cstate="print"/>
            <a:srcRect/>
            <a:stretch>
              <a:fillRect/>
            </a:stretch>
          </p:blipFill>
          <p:spPr bwMode="auto">
            <a:xfrm>
              <a:off x="3951" y="2115"/>
              <a:ext cx="1968" cy="1862"/>
            </a:xfrm>
            <a:prstGeom prst="rect">
              <a:avLst/>
            </a:prstGeom>
            <a:noFill/>
            <a:ln w="12700">
              <a:solidFill>
                <a:srgbClr val="000000"/>
              </a:solidFill>
              <a:miter lim="800000"/>
              <a:headEnd/>
              <a:tailEnd/>
            </a:ln>
          </p:spPr>
        </p:pic>
        <p:sp>
          <p:nvSpPr>
            <p:cNvPr id="24592" name="Freeform 8"/>
            <p:cNvSpPr>
              <a:spLocks/>
            </p:cNvSpPr>
            <p:nvPr/>
          </p:nvSpPr>
          <p:spPr bwMode="auto">
            <a:xfrm>
              <a:off x="5187" y="2397"/>
              <a:ext cx="191" cy="198"/>
            </a:xfrm>
            <a:custGeom>
              <a:avLst/>
              <a:gdLst>
                <a:gd name="T0" fmla="*/ 157 w 204"/>
                <a:gd name="T1" fmla="*/ 0 h 198"/>
                <a:gd name="T2" fmla="*/ 0 w 204"/>
                <a:gd name="T3" fmla="*/ 198 h 198"/>
                <a:gd name="T4" fmla="*/ 0 60000 65536"/>
                <a:gd name="T5" fmla="*/ 0 60000 65536"/>
                <a:gd name="T6" fmla="*/ 0 w 204"/>
                <a:gd name="T7" fmla="*/ 0 h 198"/>
                <a:gd name="T8" fmla="*/ 204 w 204"/>
                <a:gd name="T9" fmla="*/ 198 h 198"/>
              </a:gdLst>
              <a:ahLst/>
              <a:cxnLst>
                <a:cxn ang="T4">
                  <a:pos x="T0" y="T1"/>
                </a:cxn>
                <a:cxn ang="T5">
                  <a:pos x="T2" y="T3"/>
                </a:cxn>
              </a:cxnLst>
              <a:rect l="T6" t="T7" r="T8" b="T9"/>
              <a:pathLst>
                <a:path w="204" h="198">
                  <a:moveTo>
                    <a:pt x="204" y="0"/>
                  </a:moveTo>
                  <a:lnTo>
                    <a:pt x="0" y="198"/>
                  </a:lnTo>
                </a:path>
              </a:pathLst>
            </a:custGeom>
            <a:noFill/>
            <a:ln w="38100">
              <a:solidFill>
                <a:schemeClr val="tx1"/>
              </a:solidFill>
              <a:round/>
              <a:headEnd/>
              <a:tailEnd type="stealth" w="med" len="lg"/>
            </a:ln>
          </p:spPr>
          <p:txBody>
            <a:bodyPr wrap="none" anchor="ctr"/>
            <a:lstStyle/>
            <a:p>
              <a:endParaRPr lang="cs-CZ"/>
            </a:p>
          </p:txBody>
        </p:sp>
        <p:sp>
          <p:nvSpPr>
            <p:cNvPr id="24593" name="Text Box 9"/>
            <p:cNvSpPr txBox="1">
              <a:spLocks noChangeArrowheads="1"/>
            </p:cNvSpPr>
            <p:nvPr/>
          </p:nvSpPr>
          <p:spPr bwMode="auto">
            <a:xfrm>
              <a:off x="5375" y="2185"/>
              <a:ext cx="384" cy="233"/>
            </a:xfrm>
            <a:prstGeom prst="rect">
              <a:avLst/>
            </a:prstGeom>
            <a:noFill/>
            <a:ln w="9525">
              <a:noFill/>
              <a:miter lim="800000"/>
              <a:headEnd/>
              <a:tailEnd/>
            </a:ln>
          </p:spPr>
          <p:txBody>
            <a:bodyPr wrap="none">
              <a:spAutoFit/>
            </a:bodyPr>
            <a:lstStyle/>
            <a:p>
              <a:r>
                <a:rPr lang="cs-CZ" altLang="ja-JP" b="1" dirty="0" err="1">
                  <a:solidFill>
                    <a:srgbClr val="663300"/>
                  </a:solidFill>
                  <a:ea typeface="ＭＳ ゴシック" pitchFamily="49" charset="-128"/>
                </a:rPr>
                <a:t>prey</a:t>
              </a:r>
              <a:endParaRPr lang="en-US" altLang="ja-JP" b="1" dirty="0">
                <a:solidFill>
                  <a:srgbClr val="663300"/>
                </a:solidFill>
                <a:ea typeface="ＭＳ ゴシック" pitchFamily="49" charset="-128"/>
              </a:endParaRPr>
            </a:p>
          </p:txBody>
        </p:sp>
        <p:sp>
          <p:nvSpPr>
            <p:cNvPr id="24594" name="Freeform 10"/>
            <p:cNvSpPr>
              <a:spLocks/>
            </p:cNvSpPr>
            <p:nvPr/>
          </p:nvSpPr>
          <p:spPr bwMode="auto">
            <a:xfrm>
              <a:off x="4504" y="3699"/>
              <a:ext cx="188" cy="198"/>
            </a:xfrm>
            <a:custGeom>
              <a:avLst/>
              <a:gdLst>
                <a:gd name="T0" fmla="*/ 156 w 200"/>
                <a:gd name="T1" fmla="*/ 198 h 198"/>
                <a:gd name="T2" fmla="*/ 0 w 200"/>
                <a:gd name="T3" fmla="*/ 0 h 198"/>
                <a:gd name="T4" fmla="*/ 0 60000 65536"/>
                <a:gd name="T5" fmla="*/ 0 60000 65536"/>
                <a:gd name="T6" fmla="*/ 0 w 200"/>
                <a:gd name="T7" fmla="*/ 0 h 198"/>
                <a:gd name="T8" fmla="*/ 200 w 200"/>
                <a:gd name="T9" fmla="*/ 198 h 198"/>
              </a:gdLst>
              <a:ahLst/>
              <a:cxnLst>
                <a:cxn ang="T4">
                  <a:pos x="T0" y="T1"/>
                </a:cxn>
                <a:cxn ang="T5">
                  <a:pos x="T2" y="T3"/>
                </a:cxn>
              </a:cxnLst>
              <a:rect l="T6" t="T7" r="T8" b="T9"/>
              <a:pathLst>
                <a:path w="200" h="198">
                  <a:moveTo>
                    <a:pt x="200" y="198"/>
                  </a:moveTo>
                  <a:lnTo>
                    <a:pt x="0" y="0"/>
                  </a:lnTo>
                </a:path>
              </a:pathLst>
            </a:custGeom>
            <a:noFill/>
            <a:ln w="38100">
              <a:solidFill>
                <a:schemeClr val="tx1"/>
              </a:solidFill>
              <a:round/>
              <a:headEnd/>
              <a:tailEnd type="stealth" w="med" len="lg"/>
            </a:ln>
          </p:spPr>
          <p:txBody>
            <a:bodyPr wrap="none" anchor="ctr"/>
            <a:lstStyle/>
            <a:p>
              <a:endParaRPr lang="cs-CZ"/>
            </a:p>
          </p:txBody>
        </p:sp>
        <p:sp>
          <p:nvSpPr>
            <p:cNvPr id="24595" name="Text Box 11"/>
            <p:cNvSpPr txBox="1">
              <a:spLocks noChangeArrowheads="1"/>
            </p:cNvSpPr>
            <p:nvPr/>
          </p:nvSpPr>
          <p:spPr bwMode="auto">
            <a:xfrm>
              <a:off x="4694" y="3765"/>
              <a:ext cx="757" cy="233"/>
            </a:xfrm>
            <a:prstGeom prst="rect">
              <a:avLst/>
            </a:prstGeom>
            <a:noFill/>
            <a:ln w="9525">
              <a:noFill/>
              <a:miter lim="800000"/>
              <a:headEnd/>
              <a:tailEnd/>
            </a:ln>
          </p:spPr>
          <p:txBody>
            <a:bodyPr wrap="none">
              <a:spAutoFit/>
            </a:bodyPr>
            <a:lstStyle/>
            <a:p>
              <a:r>
                <a:rPr lang="en-US" altLang="ja-JP" b="1" dirty="0" err="1">
                  <a:solidFill>
                    <a:srgbClr val="663300"/>
                  </a:solidFill>
                  <a:ea typeface="ＭＳ ゴシック" pitchFamily="49" charset="-128"/>
                </a:rPr>
                <a:t>extru</a:t>
              </a:r>
              <a:r>
                <a:rPr lang="cs-CZ" altLang="ja-JP" b="1" dirty="0">
                  <a:solidFill>
                    <a:srgbClr val="663300"/>
                  </a:solidFill>
                  <a:ea typeface="ＭＳ ゴシック" pitchFamily="49" charset="-128"/>
                </a:rPr>
                <a:t>z</a:t>
              </a:r>
              <a:r>
                <a:rPr lang="en-US" altLang="ja-JP" b="1" dirty="0" err="1">
                  <a:solidFill>
                    <a:srgbClr val="663300"/>
                  </a:solidFill>
                  <a:ea typeface="ＭＳ ゴシック" pitchFamily="49" charset="-128"/>
                </a:rPr>
                <a:t>ome</a:t>
              </a:r>
              <a:endParaRPr lang="en-US" altLang="ja-JP" b="1" dirty="0">
                <a:solidFill>
                  <a:srgbClr val="663300"/>
                </a:solidFill>
                <a:ea typeface="ＭＳ ゴシック" pitchFamily="49" charset="-128"/>
              </a:endParaRPr>
            </a:p>
          </p:txBody>
        </p:sp>
        <p:sp>
          <p:nvSpPr>
            <p:cNvPr id="24596" name="Text Box 12"/>
            <p:cNvSpPr txBox="1">
              <a:spLocks noChangeArrowheads="1"/>
            </p:cNvSpPr>
            <p:nvPr/>
          </p:nvSpPr>
          <p:spPr bwMode="auto">
            <a:xfrm>
              <a:off x="4008" y="2704"/>
              <a:ext cx="410" cy="233"/>
            </a:xfrm>
            <a:prstGeom prst="rect">
              <a:avLst/>
            </a:prstGeom>
            <a:noFill/>
            <a:ln w="9525">
              <a:noFill/>
              <a:miter lim="800000"/>
              <a:headEnd/>
              <a:tailEnd/>
            </a:ln>
          </p:spPr>
          <p:txBody>
            <a:bodyPr wrap="none">
              <a:spAutoFit/>
            </a:bodyPr>
            <a:lstStyle/>
            <a:p>
              <a:r>
                <a:rPr lang="en-US" altLang="ja-JP" b="1">
                  <a:solidFill>
                    <a:srgbClr val="663300"/>
                  </a:solidFill>
                </a:rPr>
                <a:t>gp40</a:t>
              </a:r>
            </a:p>
          </p:txBody>
        </p:sp>
        <p:sp>
          <p:nvSpPr>
            <p:cNvPr id="24597" name="Freeform 13"/>
            <p:cNvSpPr>
              <a:spLocks/>
            </p:cNvSpPr>
            <p:nvPr/>
          </p:nvSpPr>
          <p:spPr bwMode="auto">
            <a:xfrm>
              <a:off x="4241" y="2931"/>
              <a:ext cx="117" cy="576"/>
            </a:xfrm>
            <a:custGeom>
              <a:avLst/>
              <a:gdLst>
                <a:gd name="T0" fmla="*/ 0 w 130"/>
                <a:gd name="T1" fmla="*/ 0 h 450"/>
                <a:gd name="T2" fmla="*/ 85 w 130"/>
                <a:gd name="T3" fmla="*/ 1207 h 450"/>
                <a:gd name="T4" fmla="*/ 0 60000 65536"/>
                <a:gd name="T5" fmla="*/ 0 60000 65536"/>
                <a:gd name="T6" fmla="*/ 0 w 130"/>
                <a:gd name="T7" fmla="*/ 0 h 450"/>
                <a:gd name="T8" fmla="*/ 130 w 130"/>
                <a:gd name="T9" fmla="*/ 450 h 450"/>
              </a:gdLst>
              <a:ahLst/>
              <a:cxnLst>
                <a:cxn ang="T4">
                  <a:pos x="T0" y="T1"/>
                </a:cxn>
                <a:cxn ang="T5">
                  <a:pos x="T2" y="T3"/>
                </a:cxn>
              </a:cxnLst>
              <a:rect l="T6" t="T7" r="T8" b="T9"/>
              <a:pathLst>
                <a:path w="130" h="450">
                  <a:moveTo>
                    <a:pt x="0" y="0"/>
                  </a:moveTo>
                  <a:lnTo>
                    <a:pt x="130" y="450"/>
                  </a:lnTo>
                </a:path>
              </a:pathLst>
            </a:custGeom>
            <a:noFill/>
            <a:ln w="38100">
              <a:solidFill>
                <a:schemeClr val="tx1"/>
              </a:solidFill>
              <a:round/>
              <a:headEnd/>
              <a:tailEnd type="stealth" w="med" len="lg"/>
            </a:ln>
          </p:spPr>
          <p:txBody>
            <a:bodyPr wrap="none" anchor="ctr"/>
            <a:lstStyle/>
            <a:p>
              <a:endParaRPr lang="cs-CZ"/>
            </a:p>
          </p:txBody>
        </p:sp>
      </p:grpSp>
      <p:grpSp>
        <p:nvGrpSpPr>
          <p:cNvPr id="24584" name="Group 26"/>
          <p:cNvGrpSpPr>
            <a:grpSpLocks/>
          </p:cNvGrpSpPr>
          <p:nvPr/>
        </p:nvGrpSpPr>
        <p:grpSpPr bwMode="auto">
          <a:xfrm>
            <a:off x="6561139" y="3789363"/>
            <a:ext cx="2847975" cy="2032000"/>
            <a:chOff x="3173" y="2387"/>
            <a:chExt cx="1794" cy="1280"/>
          </a:xfrm>
        </p:grpSpPr>
        <p:pic>
          <p:nvPicPr>
            <p:cNvPr id="24586" name="Picture 17"/>
            <p:cNvPicPr>
              <a:picLocks noChangeAspect="1" noChangeArrowheads="1"/>
            </p:cNvPicPr>
            <p:nvPr/>
          </p:nvPicPr>
          <p:blipFill>
            <a:blip r:embed="rId6" cstate="print"/>
            <a:srcRect/>
            <a:stretch>
              <a:fillRect/>
            </a:stretch>
          </p:blipFill>
          <p:spPr bwMode="auto">
            <a:xfrm>
              <a:off x="3173" y="2387"/>
              <a:ext cx="1794" cy="1280"/>
            </a:xfrm>
            <a:prstGeom prst="rect">
              <a:avLst/>
            </a:prstGeom>
            <a:noFill/>
            <a:ln w="9525">
              <a:noFill/>
              <a:miter lim="800000"/>
              <a:headEnd/>
              <a:tailEnd/>
            </a:ln>
          </p:spPr>
        </p:pic>
        <p:sp>
          <p:nvSpPr>
            <p:cNvPr id="24587" name="Text Box 20"/>
            <p:cNvSpPr txBox="1">
              <a:spLocks noChangeArrowheads="1"/>
            </p:cNvSpPr>
            <p:nvPr/>
          </p:nvSpPr>
          <p:spPr bwMode="auto">
            <a:xfrm>
              <a:off x="3173" y="2886"/>
              <a:ext cx="410" cy="233"/>
            </a:xfrm>
            <a:prstGeom prst="rect">
              <a:avLst/>
            </a:prstGeom>
            <a:noFill/>
            <a:ln w="9525">
              <a:noFill/>
              <a:miter lim="800000"/>
              <a:headEnd/>
              <a:tailEnd/>
            </a:ln>
          </p:spPr>
          <p:txBody>
            <a:bodyPr wrap="none">
              <a:spAutoFit/>
            </a:bodyPr>
            <a:lstStyle/>
            <a:p>
              <a:r>
                <a:rPr lang="en-US" altLang="ja-JP" b="1">
                  <a:solidFill>
                    <a:srgbClr val="996633"/>
                  </a:solidFill>
                </a:rPr>
                <a:t>gp40</a:t>
              </a:r>
              <a:endParaRPr lang="en-US" altLang="ja-JP" b="1">
                <a:solidFill>
                  <a:srgbClr val="996633"/>
                </a:solidFill>
                <a:latin typeface="Palatino" pitchFamily="18" charset="0"/>
              </a:endParaRPr>
            </a:p>
          </p:txBody>
        </p:sp>
        <p:sp>
          <p:nvSpPr>
            <p:cNvPr id="24588" name="Line 23"/>
            <p:cNvSpPr>
              <a:spLocks noChangeShapeType="1"/>
            </p:cNvSpPr>
            <p:nvPr/>
          </p:nvSpPr>
          <p:spPr bwMode="auto">
            <a:xfrm>
              <a:off x="3593" y="3030"/>
              <a:ext cx="312" cy="0"/>
            </a:xfrm>
            <a:prstGeom prst="line">
              <a:avLst/>
            </a:prstGeom>
            <a:noFill/>
            <a:ln w="28575">
              <a:solidFill>
                <a:srgbClr val="993366"/>
              </a:solidFill>
              <a:round/>
              <a:headEnd/>
              <a:tailEnd type="stealth" w="med" len="lg"/>
            </a:ln>
          </p:spPr>
          <p:txBody>
            <a:bodyPr wrap="none" anchor="ctr"/>
            <a:lstStyle/>
            <a:p>
              <a:endParaRPr lang="cs-CZ"/>
            </a:p>
          </p:txBody>
        </p:sp>
        <p:sp>
          <p:nvSpPr>
            <p:cNvPr id="24589" name="Text Box 24"/>
            <p:cNvSpPr txBox="1">
              <a:spLocks noChangeArrowheads="1"/>
            </p:cNvSpPr>
            <p:nvPr/>
          </p:nvSpPr>
          <p:spPr bwMode="auto">
            <a:xfrm>
              <a:off x="3862" y="2417"/>
              <a:ext cx="349" cy="213"/>
            </a:xfrm>
            <a:prstGeom prst="rect">
              <a:avLst/>
            </a:prstGeom>
            <a:noFill/>
            <a:ln w="9525">
              <a:noFill/>
              <a:miter lim="800000"/>
              <a:headEnd/>
              <a:tailEnd/>
            </a:ln>
          </p:spPr>
          <p:txBody>
            <a:bodyPr wrap="none">
              <a:spAutoFit/>
            </a:bodyPr>
            <a:lstStyle/>
            <a:p>
              <a:r>
                <a:rPr lang="cs-CZ" altLang="ja-JP" sz="1600" dirty="0" err="1"/>
                <a:t>Prey</a:t>
              </a:r>
              <a:endParaRPr lang="en-US" altLang="ja-JP" sz="1600" dirty="0"/>
            </a:p>
          </p:txBody>
        </p:sp>
        <p:sp>
          <p:nvSpPr>
            <p:cNvPr id="24590" name="Text Box 25"/>
            <p:cNvSpPr txBox="1">
              <a:spLocks noChangeArrowheads="1"/>
            </p:cNvSpPr>
            <p:nvPr/>
          </p:nvSpPr>
          <p:spPr bwMode="auto">
            <a:xfrm>
              <a:off x="3684" y="3400"/>
              <a:ext cx="737" cy="213"/>
            </a:xfrm>
            <a:prstGeom prst="rect">
              <a:avLst/>
            </a:prstGeom>
            <a:noFill/>
            <a:ln w="9525">
              <a:noFill/>
              <a:miter lim="800000"/>
              <a:headEnd/>
              <a:tailEnd/>
            </a:ln>
          </p:spPr>
          <p:txBody>
            <a:bodyPr wrap="none">
              <a:spAutoFit/>
            </a:bodyPr>
            <a:lstStyle/>
            <a:p>
              <a:r>
                <a:rPr lang="en-US" altLang="ja-JP" sz="1600" i="1"/>
                <a:t>Actinophrys</a:t>
              </a:r>
            </a:p>
          </p:txBody>
        </p:sp>
      </p:grpSp>
      <p:sp>
        <p:nvSpPr>
          <p:cNvPr id="3" name="Title 1">
            <a:extLst>
              <a:ext uri="{FF2B5EF4-FFF2-40B4-BE49-F238E27FC236}">
                <a16:creationId xmlns:a16="http://schemas.microsoft.com/office/drawing/2014/main" id="{27F7A01D-98CC-5875-4AD3-EA9713A5A033}"/>
              </a:ext>
            </a:extLst>
          </p:cNvPr>
          <p:cNvSpPr txBox="1">
            <a:spLocks/>
          </p:cNvSpPr>
          <p:nvPr/>
        </p:nvSpPr>
        <p:spPr>
          <a:xfrm>
            <a:off x="2341519" y="23555"/>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Molecular weapons</a:t>
            </a:r>
          </a:p>
        </p:txBody>
      </p:sp>
      <p:sp>
        <p:nvSpPr>
          <p:cNvPr id="4" name="Title 1">
            <a:extLst>
              <a:ext uri="{FF2B5EF4-FFF2-40B4-BE49-F238E27FC236}">
                <a16:creationId xmlns:a16="http://schemas.microsoft.com/office/drawing/2014/main" id="{E57BCF34-3748-A6DD-A48B-3FA79B858339}"/>
              </a:ext>
            </a:extLst>
          </p:cNvPr>
          <p:cNvSpPr txBox="1">
            <a:spLocks/>
          </p:cNvSpPr>
          <p:nvPr/>
        </p:nvSpPr>
        <p:spPr>
          <a:xfrm>
            <a:off x="2158639" y="1543586"/>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Evolutionary note – immune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remove" display="0">
                  <p:stCondLst>
                    <p:cond delay="indefinite"/>
                  </p:stCondLst>
                  <p:endCondLst>
                    <p:cond evt="onNext" delay="0">
                      <p:tgtEl>
                        <p:sldTgt/>
                      </p:tgtEl>
                    </p:cond>
                    <p:cond evt="onPrev" delay="0">
                      <p:tgtEl>
                        <p:sldTgt/>
                      </p:tgtEl>
                    </p:cond>
                  </p:endCondLst>
                </p:cTn>
                <p:tgtEl>
                  <p:spTgt spid="46108"/>
                </p:tgtEl>
              </p:cMediaNode>
            </p:vide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A2009-6A96-69D5-B1C4-A74533E89DD8}"/>
              </a:ext>
            </a:extLst>
          </p:cNvPr>
          <p:cNvPicPr>
            <a:picLocks noChangeAspect="1"/>
          </p:cNvPicPr>
          <p:nvPr/>
        </p:nvPicPr>
        <p:blipFill>
          <a:blip r:embed="rId2"/>
          <a:stretch>
            <a:fillRect/>
          </a:stretch>
        </p:blipFill>
        <p:spPr>
          <a:xfrm>
            <a:off x="1366520" y="206427"/>
            <a:ext cx="9667240" cy="6651573"/>
          </a:xfrm>
          <a:prstGeom prst="rect">
            <a:avLst/>
          </a:prstGeom>
        </p:spPr>
      </p:pic>
    </p:spTree>
    <p:extLst>
      <p:ext uri="{BB962C8B-B14F-4D97-AF65-F5344CB8AC3E}">
        <p14:creationId xmlns:p14="http://schemas.microsoft.com/office/powerpoint/2010/main" val="410010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2552_movie_s3.mpg">
            <a:hlinkClick r:id="" action="ppaction://media"/>
            <a:extLst>
              <a:ext uri="{FF2B5EF4-FFF2-40B4-BE49-F238E27FC236}">
                <a16:creationId xmlns:a16="http://schemas.microsoft.com/office/drawing/2014/main" id="{DA090365-920D-563E-F45F-2EAE0AB2AF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9750" y="0"/>
            <a:ext cx="8572500" cy="6858000"/>
          </a:xfrm>
          <a:prstGeom prst="rect">
            <a:avLst/>
          </a:prstGeom>
        </p:spPr>
      </p:pic>
    </p:spTree>
    <p:extLst>
      <p:ext uri="{BB962C8B-B14F-4D97-AF65-F5344CB8AC3E}">
        <p14:creationId xmlns:p14="http://schemas.microsoft.com/office/powerpoint/2010/main" val="211182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02552_movie_s1.mpg">
            <a:hlinkClick r:id="" action="ppaction://media"/>
            <a:extLst>
              <a:ext uri="{FF2B5EF4-FFF2-40B4-BE49-F238E27FC236}">
                <a16:creationId xmlns:a16="http://schemas.microsoft.com/office/drawing/2014/main" id="{980525A5-E629-E9D1-E402-8120119F98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9750" y="0"/>
            <a:ext cx="8572500" cy="6858000"/>
          </a:xfrm>
          <a:prstGeom prst="rect">
            <a:avLst/>
          </a:prstGeom>
        </p:spPr>
      </p:pic>
    </p:spTree>
    <p:extLst>
      <p:ext uri="{BB962C8B-B14F-4D97-AF65-F5344CB8AC3E}">
        <p14:creationId xmlns:p14="http://schemas.microsoft.com/office/powerpoint/2010/main" val="14777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81FF7-8C6F-0B43-BD0A-694F67B277E4}"/>
              </a:ext>
            </a:extLst>
          </p:cNvPr>
          <p:cNvPicPr>
            <a:picLocks noChangeAspect="1"/>
          </p:cNvPicPr>
          <p:nvPr/>
        </p:nvPicPr>
        <p:blipFill>
          <a:blip r:embed="rId3"/>
          <a:stretch>
            <a:fillRect/>
          </a:stretch>
        </p:blipFill>
        <p:spPr>
          <a:xfrm>
            <a:off x="3543301" y="482600"/>
            <a:ext cx="4114800" cy="6375400"/>
          </a:xfrm>
          <a:prstGeom prst="rect">
            <a:avLst/>
          </a:prstGeom>
        </p:spPr>
      </p:pic>
      <p:sp>
        <p:nvSpPr>
          <p:cNvPr id="6" name="Rectangle 5">
            <a:extLst>
              <a:ext uri="{FF2B5EF4-FFF2-40B4-BE49-F238E27FC236}">
                <a16:creationId xmlns:a16="http://schemas.microsoft.com/office/drawing/2014/main" id="{ECA762FD-D808-CB4C-B8D6-9A77DCCA3A53}"/>
              </a:ext>
            </a:extLst>
          </p:cNvPr>
          <p:cNvSpPr/>
          <p:nvPr/>
        </p:nvSpPr>
        <p:spPr>
          <a:xfrm>
            <a:off x="1960432" y="6224370"/>
            <a:ext cx="1582869" cy="369332"/>
          </a:xfrm>
          <a:prstGeom prst="rect">
            <a:avLst/>
          </a:prstGeom>
        </p:spPr>
        <p:txBody>
          <a:bodyPr wrap="none">
            <a:spAutoFit/>
          </a:bodyPr>
          <a:lstStyle/>
          <a:p>
            <a:r>
              <a:rPr lang="de-DE" i="1" dirty="0" err="1">
                <a:effectLst/>
                <a:latin typeface="Calibri" panose="020F0502020204030204" pitchFamily="34" charset="0"/>
              </a:rPr>
              <a:t>Nematodinium</a:t>
            </a:r>
            <a:endParaRPr lang="de-DE" dirty="0">
              <a:effectLst/>
              <a:latin typeface="Calibri" panose="020F0502020204030204" pitchFamily="34" charset="0"/>
            </a:endParaRPr>
          </a:p>
        </p:txBody>
      </p:sp>
      <p:pic>
        <p:nvPicPr>
          <p:cNvPr id="8" name="Picture 7">
            <a:extLst>
              <a:ext uri="{FF2B5EF4-FFF2-40B4-BE49-F238E27FC236}">
                <a16:creationId xmlns:a16="http://schemas.microsoft.com/office/drawing/2014/main" id="{FB5D9401-556C-6C44-8C8F-0DB201B8EC26}"/>
              </a:ext>
            </a:extLst>
          </p:cNvPr>
          <p:cNvPicPr>
            <a:picLocks noChangeAspect="1"/>
          </p:cNvPicPr>
          <p:nvPr/>
        </p:nvPicPr>
        <p:blipFill>
          <a:blip r:embed="rId4"/>
          <a:stretch>
            <a:fillRect/>
          </a:stretch>
        </p:blipFill>
        <p:spPr>
          <a:xfrm>
            <a:off x="8532310" y="1662330"/>
            <a:ext cx="1417320" cy="4572000"/>
          </a:xfrm>
          <a:prstGeom prst="rect">
            <a:avLst/>
          </a:prstGeom>
        </p:spPr>
      </p:pic>
      <p:sp>
        <p:nvSpPr>
          <p:cNvPr id="3" name="Title 1">
            <a:extLst>
              <a:ext uri="{FF2B5EF4-FFF2-40B4-BE49-F238E27FC236}">
                <a16:creationId xmlns:a16="http://schemas.microsoft.com/office/drawing/2014/main" id="{696F9B32-D0DF-24E3-3BF8-0285ABC60AFC}"/>
              </a:ext>
            </a:extLst>
          </p:cNvPr>
          <p:cNvSpPr txBox="1">
            <a:spLocks/>
          </p:cNvSpPr>
          <p:nvPr/>
        </p:nvSpPr>
        <p:spPr>
          <a:xfrm>
            <a:off x="1596903" y="40778"/>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Molecular weapons -- gatling gun </a:t>
            </a:r>
          </a:p>
        </p:txBody>
      </p:sp>
    </p:spTree>
    <p:extLst>
      <p:ext uri="{BB962C8B-B14F-4D97-AF65-F5344CB8AC3E}">
        <p14:creationId xmlns:p14="http://schemas.microsoft.com/office/powerpoint/2010/main" val="3911398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DEC7A-C78A-1748-92AB-511B03C726BF}"/>
              </a:ext>
            </a:extLst>
          </p:cNvPr>
          <p:cNvPicPr>
            <a:picLocks noChangeAspect="1"/>
          </p:cNvPicPr>
          <p:nvPr/>
        </p:nvPicPr>
        <p:blipFill>
          <a:blip r:embed="rId3"/>
          <a:stretch>
            <a:fillRect/>
          </a:stretch>
        </p:blipFill>
        <p:spPr>
          <a:xfrm>
            <a:off x="0" y="0"/>
            <a:ext cx="4266618" cy="6858000"/>
          </a:xfrm>
          <a:prstGeom prst="rect">
            <a:avLst/>
          </a:prstGeom>
        </p:spPr>
      </p:pic>
      <p:sp>
        <p:nvSpPr>
          <p:cNvPr id="5" name="Rectangle 4">
            <a:extLst>
              <a:ext uri="{FF2B5EF4-FFF2-40B4-BE49-F238E27FC236}">
                <a16:creationId xmlns:a16="http://schemas.microsoft.com/office/drawing/2014/main" id="{FF6D21A6-5152-8449-BA14-3EB52350E774}"/>
              </a:ext>
            </a:extLst>
          </p:cNvPr>
          <p:cNvSpPr/>
          <p:nvPr/>
        </p:nvSpPr>
        <p:spPr>
          <a:xfrm>
            <a:off x="0" y="6581001"/>
            <a:ext cx="3188932" cy="276999"/>
          </a:xfrm>
          <a:prstGeom prst="rect">
            <a:avLst/>
          </a:prstGeom>
        </p:spPr>
        <p:txBody>
          <a:bodyPr wrap="square">
            <a:spAutoFit/>
          </a:bodyPr>
          <a:lstStyle/>
          <a:p>
            <a:r>
              <a:rPr lang="en-CA" sz="1200" dirty="0">
                <a:solidFill>
                  <a:srgbClr val="222222"/>
                </a:solidFill>
                <a:latin typeface="Helvetica" pitchFamily="2" charset="0"/>
              </a:rPr>
              <a:t>Jacobson and Anderson, 1992</a:t>
            </a:r>
          </a:p>
        </p:txBody>
      </p:sp>
      <p:sp>
        <p:nvSpPr>
          <p:cNvPr id="3" name="Title 1">
            <a:extLst>
              <a:ext uri="{FF2B5EF4-FFF2-40B4-BE49-F238E27FC236}">
                <a16:creationId xmlns:a16="http://schemas.microsoft.com/office/drawing/2014/main" id="{EBF6DF2A-985F-479F-4C6D-27C528BC93D7}"/>
              </a:ext>
            </a:extLst>
          </p:cNvPr>
          <p:cNvSpPr txBox="1">
            <a:spLocks/>
          </p:cNvSpPr>
          <p:nvPr/>
        </p:nvSpPr>
        <p:spPr>
          <a:xfrm>
            <a:off x="3098800" y="71258"/>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Molecular weapons -- trap</a:t>
            </a:r>
          </a:p>
        </p:txBody>
      </p:sp>
    </p:spTree>
    <p:extLst>
      <p:ext uri="{BB962C8B-B14F-4D97-AF65-F5344CB8AC3E}">
        <p14:creationId xmlns:p14="http://schemas.microsoft.com/office/powerpoint/2010/main" val="304262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91B9F2BB-A6CB-4ABC-7A43-F53D9C2162D5}"/>
              </a:ext>
            </a:extLst>
          </p:cNvPr>
          <p:cNvSpPr txBox="1">
            <a:spLocks/>
          </p:cNvSpPr>
          <p:nvPr/>
        </p:nvSpPr>
        <p:spPr>
          <a:xfrm>
            <a:off x="252252" y="864476"/>
            <a:ext cx="11603420" cy="5715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buFont typeface="Arial" panose="020B0604020202020204" pitchFamily="34" charset="0"/>
              <a:buChar char="•"/>
            </a:pPr>
            <a:r>
              <a:rPr lang="cs-CZ" sz="3600" b="1" dirty="0"/>
              <a:t>A</a:t>
            </a:r>
            <a:r>
              <a:rPr lang="en-US" sz="3600" b="1" dirty="0" err="1"/>
              <a:t>uto</a:t>
            </a:r>
            <a:r>
              <a:rPr lang="cs-CZ" sz="3600" b="1" dirty="0"/>
              <a:t>t</a:t>
            </a:r>
            <a:r>
              <a:rPr lang="en-US" sz="3600" b="1" dirty="0" err="1"/>
              <a:t>ro</a:t>
            </a:r>
            <a:r>
              <a:rPr lang="cs-CZ" sz="3600" b="1" dirty="0" err="1"/>
              <a:t>phy</a:t>
            </a:r>
            <a:r>
              <a:rPr lang="en-US" sz="3600" dirty="0"/>
              <a:t> – </a:t>
            </a:r>
            <a:r>
              <a:rPr lang="cs-CZ" sz="3600" dirty="0" err="1"/>
              <a:t>form</a:t>
            </a:r>
            <a:r>
              <a:rPr lang="cs-CZ" sz="3600" dirty="0"/>
              <a:t> </a:t>
            </a:r>
            <a:r>
              <a:rPr lang="cs-CZ" sz="3600" dirty="0" err="1"/>
              <a:t>organic</a:t>
            </a:r>
            <a:r>
              <a:rPr lang="cs-CZ" sz="3600" dirty="0"/>
              <a:t> </a:t>
            </a:r>
            <a:r>
              <a:rPr lang="cs-CZ" sz="3600" dirty="0" err="1"/>
              <a:t>compounds</a:t>
            </a:r>
            <a:r>
              <a:rPr lang="cs-CZ" sz="3600" dirty="0"/>
              <a:t> </a:t>
            </a:r>
            <a:r>
              <a:rPr lang="cs-CZ" sz="3600" dirty="0" err="1"/>
              <a:t>from</a:t>
            </a:r>
            <a:r>
              <a:rPr lang="cs-CZ" sz="3600" dirty="0"/>
              <a:t> </a:t>
            </a:r>
            <a:r>
              <a:rPr lang="cs-CZ" sz="3600" dirty="0" err="1"/>
              <a:t>anorganic</a:t>
            </a:r>
            <a:r>
              <a:rPr lang="cs-CZ" sz="3600" dirty="0"/>
              <a:t>. In </a:t>
            </a:r>
            <a:r>
              <a:rPr lang="cs-CZ" sz="3600" dirty="0" err="1"/>
              <a:t>the</a:t>
            </a:r>
            <a:r>
              <a:rPr lang="cs-CZ" sz="3600" dirty="0"/>
              <a:t> case </a:t>
            </a:r>
            <a:r>
              <a:rPr lang="cs-CZ" sz="3600" dirty="0" err="1"/>
              <a:t>of</a:t>
            </a:r>
            <a:r>
              <a:rPr lang="cs-CZ" sz="3600" dirty="0"/>
              <a:t> </a:t>
            </a:r>
            <a:r>
              <a:rPr lang="cs-CZ" sz="3600" dirty="0" err="1"/>
              <a:t>eukaryotes</a:t>
            </a:r>
            <a:r>
              <a:rPr lang="cs-CZ" sz="3600" dirty="0"/>
              <a:t> </a:t>
            </a:r>
            <a:r>
              <a:rPr lang="cs-CZ" sz="3600" dirty="0" err="1"/>
              <a:t>only</a:t>
            </a:r>
            <a:r>
              <a:rPr lang="cs-CZ" sz="3600" dirty="0"/>
              <a:t> </a:t>
            </a:r>
            <a:r>
              <a:rPr lang="cs-CZ" sz="3600" dirty="0" err="1"/>
              <a:t>ph</a:t>
            </a:r>
            <a:r>
              <a:rPr lang="en-US" sz="3600" dirty="0" err="1"/>
              <a:t>oto</a:t>
            </a:r>
            <a:r>
              <a:rPr lang="cs-CZ" sz="3600" dirty="0" err="1"/>
              <a:t>autotrofy</a:t>
            </a:r>
            <a:r>
              <a:rPr lang="cs-CZ" sz="3600" dirty="0"/>
              <a:t>, </a:t>
            </a:r>
            <a:r>
              <a:rPr lang="cs-CZ" sz="3600" dirty="0" err="1"/>
              <a:t>i.e</a:t>
            </a:r>
            <a:r>
              <a:rPr lang="cs-CZ" sz="3600" dirty="0"/>
              <a:t>. </a:t>
            </a:r>
            <a:r>
              <a:rPr lang="cs-CZ" sz="3600" dirty="0" err="1"/>
              <a:t>with</a:t>
            </a:r>
            <a:r>
              <a:rPr lang="cs-CZ" sz="3600" dirty="0"/>
              <a:t> </a:t>
            </a:r>
            <a:r>
              <a:rPr lang="cs-CZ" sz="3600" dirty="0" err="1"/>
              <a:t>the</a:t>
            </a:r>
            <a:r>
              <a:rPr lang="cs-CZ" sz="3600" dirty="0"/>
              <a:t> use </a:t>
            </a:r>
            <a:r>
              <a:rPr lang="cs-CZ" sz="3600" dirty="0" err="1"/>
              <a:t>of</a:t>
            </a:r>
            <a:r>
              <a:rPr lang="cs-CZ" sz="3600" dirty="0"/>
              <a:t> </a:t>
            </a:r>
            <a:r>
              <a:rPr lang="cs-CZ" sz="3600" dirty="0" err="1"/>
              <a:t>light</a:t>
            </a:r>
            <a:r>
              <a:rPr lang="cs-CZ" sz="3600" dirty="0"/>
              <a:t> </a:t>
            </a:r>
            <a:r>
              <a:rPr lang="cs-CZ" sz="3600" dirty="0" err="1"/>
              <a:t>energy</a:t>
            </a:r>
            <a:r>
              <a:rPr lang="cs-CZ" sz="3600" dirty="0"/>
              <a:t>. </a:t>
            </a:r>
            <a:r>
              <a:rPr lang="cs-CZ" sz="3600" dirty="0" err="1"/>
              <a:t>The</a:t>
            </a:r>
            <a:r>
              <a:rPr lang="cs-CZ" sz="3600" dirty="0"/>
              <a:t> </a:t>
            </a:r>
            <a:r>
              <a:rPr lang="cs-CZ" sz="3600" dirty="0" err="1"/>
              <a:t>light</a:t>
            </a:r>
            <a:r>
              <a:rPr lang="cs-CZ" sz="3600" dirty="0"/>
              <a:t> </a:t>
            </a:r>
            <a:r>
              <a:rPr lang="cs-CZ" sz="3600" dirty="0" err="1"/>
              <a:t>is</a:t>
            </a:r>
            <a:r>
              <a:rPr lang="cs-CZ" sz="3600" dirty="0"/>
              <a:t> </a:t>
            </a:r>
            <a:r>
              <a:rPr lang="cs-CZ" sz="3600" dirty="0" err="1"/>
              <a:t>used</a:t>
            </a:r>
            <a:r>
              <a:rPr lang="cs-CZ" sz="3600" dirty="0"/>
              <a:t> </a:t>
            </a:r>
            <a:r>
              <a:rPr lang="cs-CZ" sz="3600" dirty="0" err="1"/>
              <a:t>for</a:t>
            </a:r>
            <a:r>
              <a:rPr lang="cs-CZ" sz="3600" dirty="0"/>
              <a:t> ATP </a:t>
            </a:r>
            <a:r>
              <a:rPr lang="cs-CZ" sz="3600" dirty="0" err="1"/>
              <a:t>production</a:t>
            </a:r>
            <a:r>
              <a:rPr lang="cs-CZ" sz="3600" dirty="0"/>
              <a:t>. </a:t>
            </a:r>
            <a:r>
              <a:rPr lang="cs-CZ" sz="3600" dirty="0" err="1"/>
              <a:t>Often</a:t>
            </a:r>
            <a:r>
              <a:rPr lang="cs-CZ" sz="3600" dirty="0"/>
              <a:t> </a:t>
            </a:r>
            <a:r>
              <a:rPr lang="cs-CZ" sz="3600" dirty="0" err="1"/>
              <a:t>it</a:t>
            </a:r>
            <a:r>
              <a:rPr lang="cs-CZ" sz="3600" dirty="0"/>
              <a:t> </a:t>
            </a:r>
            <a:r>
              <a:rPr lang="cs-CZ" sz="3600" dirty="0" err="1"/>
              <a:t>is</a:t>
            </a:r>
            <a:r>
              <a:rPr lang="cs-CZ" sz="3600" dirty="0"/>
              <a:t> </a:t>
            </a:r>
            <a:r>
              <a:rPr lang="cs-CZ" sz="3600" b="1" dirty="0" err="1"/>
              <a:t>auxotrophy</a:t>
            </a:r>
            <a:r>
              <a:rPr lang="cs-CZ" sz="3600" dirty="0"/>
              <a:t> – </a:t>
            </a:r>
            <a:r>
              <a:rPr lang="cs-CZ" sz="3600" dirty="0" err="1"/>
              <a:t>uptake</a:t>
            </a:r>
            <a:r>
              <a:rPr lang="cs-CZ" sz="3600" dirty="0"/>
              <a:t> </a:t>
            </a:r>
            <a:r>
              <a:rPr lang="cs-CZ" sz="3600" dirty="0" err="1"/>
              <a:t>vitamins</a:t>
            </a:r>
            <a:r>
              <a:rPr lang="cs-CZ" sz="3600" dirty="0"/>
              <a:t>.</a:t>
            </a:r>
          </a:p>
          <a:p>
            <a:pPr marL="457200" indent="-457200" algn="just">
              <a:buFont typeface="Arial" panose="020B0604020202020204" pitchFamily="34" charset="0"/>
              <a:buChar char="•"/>
            </a:pPr>
            <a:r>
              <a:rPr lang="cs-CZ" sz="3600" b="1" dirty="0" err="1"/>
              <a:t>Heterotrophy</a:t>
            </a:r>
            <a:r>
              <a:rPr lang="cs-CZ" sz="3600" b="1" dirty="0"/>
              <a:t> </a:t>
            </a:r>
            <a:r>
              <a:rPr lang="en-US" sz="3600" b="1" dirty="0"/>
              <a:t>– </a:t>
            </a:r>
            <a:r>
              <a:rPr lang="cs-CZ" sz="3600" dirty="0" err="1"/>
              <a:t>organic</a:t>
            </a:r>
            <a:r>
              <a:rPr lang="cs-CZ" sz="3600" dirty="0"/>
              <a:t> </a:t>
            </a:r>
            <a:r>
              <a:rPr lang="cs-CZ" sz="3600" dirty="0" err="1"/>
              <a:t>compounds</a:t>
            </a:r>
            <a:r>
              <a:rPr lang="cs-CZ" sz="3600" dirty="0"/>
              <a:t> </a:t>
            </a:r>
            <a:r>
              <a:rPr lang="cs-CZ" sz="3600" dirty="0" err="1"/>
              <a:t>forms</a:t>
            </a:r>
            <a:r>
              <a:rPr lang="cs-CZ" sz="3600" dirty="0"/>
              <a:t> </a:t>
            </a:r>
            <a:r>
              <a:rPr lang="cs-CZ" sz="3600" dirty="0" err="1"/>
              <a:t>only</a:t>
            </a:r>
            <a:r>
              <a:rPr lang="cs-CZ" sz="3600" dirty="0"/>
              <a:t> </a:t>
            </a:r>
            <a:r>
              <a:rPr lang="cs-CZ" sz="3600" dirty="0" err="1"/>
              <a:t>from</a:t>
            </a:r>
            <a:r>
              <a:rPr lang="cs-CZ" sz="3600" dirty="0"/>
              <a:t> </a:t>
            </a:r>
            <a:r>
              <a:rPr lang="cs-CZ" sz="3600" dirty="0" err="1"/>
              <a:t>other</a:t>
            </a:r>
            <a:r>
              <a:rPr lang="cs-CZ" sz="3600" dirty="0"/>
              <a:t> </a:t>
            </a:r>
            <a:r>
              <a:rPr lang="cs-CZ" sz="3600" dirty="0" err="1"/>
              <a:t>organic</a:t>
            </a:r>
            <a:r>
              <a:rPr lang="cs-CZ" sz="3600" dirty="0"/>
              <a:t> </a:t>
            </a:r>
            <a:r>
              <a:rPr lang="cs-CZ" sz="3600" dirty="0" err="1"/>
              <a:t>compounds</a:t>
            </a:r>
            <a:r>
              <a:rPr lang="cs-CZ" sz="3600" dirty="0"/>
              <a:t>. In </a:t>
            </a:r>
            <a:r>
              <a:rPr lang="cs-CZ" sz="3600" dirty="0" err="1"/>
              <a:t>the</a:t>
            </a:r>
            <a:r>
              <a:rPr lang="cs-CZ" sz="3600" dirty="0"/>
              <a:t> case </a:t>
            </a:r>
            <a:r>
              <a:rPr lang="cs-CZ" sz="3600" dirty="0" err="1"/>
              <a:t>of</a:t>
            </a:r>
            <a:r>
              <a:rPr lang="cs-CZ" sz="3600" dirty="0"/>
              <a:t> </a:t>
            </a:r>
            <a:r>
              <a:rPr lang="cs-CZ" sz="3600" dirty="0" err="1"/>
              <a:t>eukaryotes</a:t>
            </a:r>
            <a:r>
              <a:rPr lang="cs-CZ" sz="3600" dirty="0"/>
              <a:t> </a:t>
            </a:r>
            <a:r>
              <a:rPr lang="cs-CZ" sz="3600" dirty="0" err="1"/>
              <a:t>only</a:t>
            </a:r>
            <a:r>
              <a:rPr lang="cs-CZ" sz="3600" dirty="0"/>
              <a:t> </a:t>
            </a:r>
            <a:r>
              <a:rPr lang="cs-CZ" sz="3600" dirty="0" err="1"/>
              <a:t>chemoorganoheterotrothy</a:t>
            </a:r>
            <a:r>
              <a:rPr lang="cs-CZ" sz="3600" dirty="0"/>
              <a:t>, i. e. </a:t>
            </a:r>
            <a:r>
              <a:rPr lang="cs-CZ" sz="3600" dirty="0" err="1"/>
              <a:t>from</a:t>
            </a:r>
            <a:r>
              <a:rPr lang="cs-CZ" sz="3600" dirty="0"/>
              <a:t> </a:t>
            </a:r>
            <a:r>
              <a:rPr lang="cs-CZ" sz="3600" dirty="0" err="1"/>
              <a:t>organic</a:t>
            </a:r>
            <a:r>
              <a:rPr lang="cs-CZ" sz="3600" dirty="0"/>
              <a:t> </a:t>
            </a:r>
            <a:r>
              <a:rPr lang="cs-CZ" sz="3600" dirty="0" err="1"/>
              <a:t>compounds</a:t>
            </a:r>
            <a:r>
              <a:rPr lang="cs-CZ" sz="3600" dirty="0"/>
              <a:t> </a:t>
            </a:r>
            <a:r>
              <a:rPr lang="cs-CZ" sz="3600" dirty="0" err="1"/>
              <a:t>obtain</a:t>
            </a:r>
            <a:r>
              <a:rPr lang="cs-CZ" sz="3600" dirty="0"/>
              <a:t> </a:t>
            </a:r>
            <a:r>
              <a:rPr lang="cs-CZ" sz="3600" dirty="0" err="1"/>
              <a:t>both</a:t>
            </a:r>
            <a:r>
              <a:rPr lang="cs-CZ" sz="3600" dirty="0"/>
              <a:t> </a:t>
            </a:r>
            <a:r>
              <a:rPr lang="cs-CZ" sz="3600" dirty="0" err="1"/>
              <a:t>organic</a:t>
            </a:r>
            <a:r>
              <a:rPr lang="cs-CZ" sz="3600" dirty="0"/>
              <a:t> </a:t>
            </a:r>
            <a:r>
              <a:rPr lang="cs-CZ" sz="3600" dirty="0" err="1"/>
              <a:t>compounds</a:t>
            </a:r>
            <a:r>
              <a:rPr lang="cs-CZ" sz="3600" dirty="0"/>
              <a:t> and ATP.</a:t>
            </a:r>
          </a:p>
          <a:p>
            <a:pPr marL="457200" indent="-457200" algn="just">
              <a:buFont typeface="Arial" panose="020B0604020202020204" pitchFamily="34" charset="0"/>
              <a:buChar char="•"/>
            </a:pPr>
            <a:r>
              <a:rPr lang="cs-CZ" sz="3600" b="1" dirty="0" err="1"/>
              <a:t>Mixotrophy</a:t>
            </a:r>
            <a:r>
              <a:rPr lang="cs-CZ" sz="3600" dirty="0"/>
              <a:t> – </a:t>
            </a:r>
            <a:r>
              <a:rPr lang="cs-CZ" sz="3600" dirty="0" err="1"/>
              <a:t>heterotrophy</a:t>
            </a:r>
            <a:r>
              <a:rPr lang="cs-CZ" sz="3600" dirty="0"/>
              <a:t> </a:t>
            </a:r>
            <a:r>
              <a:rPr lang="cs-CZ" sz="3600" dirty="0" err="1"/>
              <a:t>combined</a:t>
            </a:r>
            <a:r>
              <a:rPr lang="cs-CZ" sz="3600" dirty="0"/>
              <a:t> </a:t>
            </a:r>
            <a:r>
              <a:rPr lang="cs-CZ" sz="3600" dirty="0" err="1"/>
              <a:t>with</a:t>
            </a:r>
            <a:r>
              <a:rPr lang="cs-CZ" sz="3600" dirty="0"/>
              <a:t> </a:t>
            </a:r>
            <a:r>
              <a:rPr lang="cs-CZ" sz="3600" dirty="0" err="1"/>
              <a:t>autotrophy</a:t>
            </a:r>
            <a:r>
              <a:rPr lang="cs-CZ" sz="3600" dirty="0"/>
              <a:t> </a:t>
            </a:r>
            <a:r>
              <a:rPr lang="en-US" sz="3600" dirty="0"/>
              <a:t>(</a:t>
            </a:r>
            <a:r>
              <a:rPr lang="cs-CZ" sz="3600" dirty="0"/>
              <a:t>very </a:t>
            </a:r>
            <a:r>
              <a:rPr lang="cs-CZ" sz="3600" dirty="0" err="1"/>
              <a:t>frequent</a:t>
            </a:r>
            <a:r>
              <a:rPr lang="cs-CZ" sz="3600" dirty="0"/>
              <a:t> </a:t>
            </a:r>
            <a:r>
              <a:rPr lang="cs-CZ" sz="3600" dirty="0" err="1"/>
              <a:t>situation</a:t>
            </a:r>
            <a:r>
              <a:rPr lang="cs-CZ" sz="3600" dirty="0"/>
              <a:t> in </a:t>
            </a:r>
            <a:r>
              <a:rPr lang="cs-CZ" sz="3600" dirty="0" err="1"/>
              <a:t>unicellular</a:t>
            </a:r>
            <a:r>
              <a:rPr lang="cs-CZ" sz="3600" dirty="0"/>
              <a:t> </a:t>
            </a:r>
            <a:r>
              <a:rPr lang="cs-CZ" sz="3600" dirty="0" err="1"/>
              <a:t>algae</a:t>
            </a:r>
            <a:r>
              <a:rPr lang="en-US" sz="3600" dirty="0"/>
              <a:t>)</a:t>
            </a:r>
            <a:endParaRPr lang="cs-CZ" sz="3600" dirty="0"/>
          </a:p>
        </p:txBody>
      </p:sp>
    </p:spTree>
    <p:extLst>
      <p:ext uri="{BB962C8B-B14F-4D97-AF65-F5344CB8AC3E}">
        <p14:creationId xmlns:p14="http://schemas.microsoft.com/office/powerpoint/2010/main" val="365835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1AFFE-B11D-515A-A426-B416C4A13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516" t="33340" r="50000" b="33339"/>
          <a:stretch/>
        </p:blipFill>
        <p:spPr>
          <a:xfrm>
            <a:off x="4078620" y="1918259"/>
            <a:ext cx="4022060" cy="3021482"/>
          </a:xfrm>
          <a:prstGeom prst="rect">
            <a:avLst/>
          </a:prstGeom>
        </p:spPr>
      </p:pic>
      <p:sp>
        <p:nvSpPr>
          <p:cNvPr id="9" name="Rectangle 8">
            <a:extLst>
              <a:ext uri="{FF2B5EF4-FFF2-40B4-BE49-F238E27FC236}">
                <a16:creationId xmlns:a16="http://schemas.microsoft.com/office/drawing/2014/main" id="{251FD031-15B0-CC76-B6EA-97DAFBC125A8}"/>
              </a:ext>
            </a:extLst>
          </p:cNvPr>
          <p:cNvSpPr/>
          <p:nvPr/>
        </p:nvSpPr>
        <p:spPr>
          <a:xfrm>
            <a:off x="8191781" y="3274142"/>
            <a:ext cx="1185581" cy="369332"/>
          </a:xfrm>
          <a:prstGeom prst="rect">
            <a:avLst/>
          </a:prstGeom>
        </p:spPr>
        <p:txBody>
          <a:bodyPr wrap="none">
            <a:spAutoFit/>
          </a:bodyPr>
          <a:lstStyle/>
          <a:p>
            <a:r>
              <a:rPr lang="de-DE" i="1" dirty="0">
                <a:solidFill>
                  <a:srgbClr val="FFFFFF"/>
                </a:solidFill>
                <a:effectLst/>
                <a:latin typeface="Calibri" panose="020F0502020204030204" pitchFamily="34" charset="0"/>
              </a:rPr>
              <a:t>Dinophysis</a:t>
            </a:r>
            <a:endParaRPr lang="de-DE" dirty="0">
              <a:solidFill>
                <a:srgbClr val="FFFFFF"/>
              </a:solidFill>
              <a:effectLst/>
              <a:latin typeface="Calibri" panose="020F0502020204030204" pitchFamily="34" charset="0"/>
            </a:endParaRPr>
          </a:p>
        </p:txBody>
      </p:sp>
      <p:sp>
        <p:nvSpPr>
          <p:cNvPr id="2" name="Title 1">
            <a:extLst>
              <a:ext uri="{FF2B5EF4-FFF2-40B4-BE49-F238E27FC236}">
                <a16:creationId xmlns:a16="http://schemas.microsoft.com/office/drawing/2014/main" id="{26534C6E-E15D-1CB8-E3D1-0808383071AB}"/>
              </a:ext>
            </a:extLst>
          </p:cNvPr>
          <p:cNvSpPr txBox="1">
            <a:spLocks/>
          </p:cNvSpPr>
          <p:nvPr/>
        </p:nvSpPr>
        <p:spPr>
          <a:xfrm>
            <a:off x="2485111" y="26194"/>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Protistan Raptors</a:t>
            </a:r>
          </a:p>
        </p:txBody>
      </p:sp>
      <p:pic>
        <p:nvPicPr>
          <p:cNvPr id="3" name="Picture 2">
            <a:extLst>
              <a:ext uri="{FF2B5EF4-FFF2-40B4-BE49-F238E27FC236}">
                <a16:creationId xmlns:a16="http://schemas.microsoft.com/office/drawing/2014/main" id="{40E28C16-1C4A-AF99-DE8A-1E93CA344ED2}"/>
              </a:ext>
            </a:extLst>
          </p:cNvPr>
          <p:cNvPicPr>
            <a:picLocks noChangeAspect="1"/>
          </p:cNvPicPr>
          <p:nvPr/>
        </p:nvPicPr>
        <p:blipFill>
          <a:blip r:embed="rId5"/>
          <a:stretch>
            <a:fillRect/>
          </a:stretch>
        </p:blipFill>
        <p:spPr>
          <a:xfrm>
            <a:off x="3050212" y="754093"/>
            <a:ext cx="6091576" cy="6103907"/>
          </a:xfrm>
          <a:prstGeom prst="rect">
            <a:avLst/>
          </a:prstGeom>
        </p:spPr>
      </p:pic>
      <p:sp>
        <p:nvSpPr>
          <p:cNvPr id="6" name="TextBox 5">
            <a:extLst>
              <a:ext uri="{FF2B5EF4-FFF2-40B4-BE49-F238E27FC236}">
                <a16:creationId xmlns:a16="http://schemas.microsoft.com/office/drawing/2014/main" id="{4521C57E-1D37-FB46-31D8-E086ABDEB5BB}"/>
              </a:ext>
            </a:extLst>
          </p:cNvPr>
          <p:cNvSpPr txBox="1"/>
          <p:nvPr/>
        </p:nvSpPr>
        <p:spPr>
          <a:xfrm>
            <a:off x="9186178" y="3621380"/>
            <a:ext cx="1403398" cy="369332"/>
          </a:xfrm>
          <a:prstGeom prst="rect">
            <a:avLst/>
          </a:prstGeom>
          <a:noFill/>
        </p:spPr>
        <p:txBody>
          <a:bodyPr wrap="none" rtlCol="0">
            <a:spAutoFit/>
          </a:bodyPr>
          <a:lstStyle/>
          <a:p>
            <a:r>
              <a:rPr lang="en-US" b="1" dirty="0" err="1"/>
              <a:t>ProtiRaptor</a:t>
            </a:r>
            <a:r>
              <a:rPr lang="en-US" b="1" dirty="0"/>
              <a:t>?</a:t>
            </a:r>
            <a:endParaRPr lang="en-CZ" dirty="0"/>
          </a:p>
        </p:txBody>
      </p:sp>
    </p:spTree>
    <p:extLst>
      <p:ext uri="{BB962C8B-B14F-4D97-AF65-F5344CB8AC3E}">
        <p14:creationId xmlns:p14="http://schemas.microsoft.com/office/powerpoint/2010/main" val="1713296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1AFFE-B11D-515A-A426-B416C4A13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516" t="33340" r="50000" b="33339"/>
          <a:stretch/>
        </p:blipFill>
        <p:spPr>
          <a:xfrm>
            <a:off x="4078620" y="1918259"/>
            <a:ext cx="4022060" cy="3021482"/>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B07DF1D8-FE40-2DD9-EB65-4399A08D3508}"/>
              </a:ext>
            </a:extLst>
          </p:cNvPr>
          <p:cNvPicPr>
            <a:picLocks noChangeAspect="1"/>
          </p:cNvPicPr>
          <p:nvPr/>
        </p:nvPicPr>
        <p:blipFill rotWithShape="1">
          <a:blip r:embed="rId5"/>
          <a:srcRect b="5521"/>
          <a:stretch/>
        </p:blipFill>
        <p:spPr>
          <a:xfrm>
            <a:off x="7766664" y="1174340"/>
            <a:ext cx="1701800" cy="2099802"/>
          </a:xfrm>
          <a:prstGeom prst="rect">
            <a:avLst/>
          </a:prstGeom>
        </p:spPr>
      </p:pic>
      <p:sp>
        <p:nvSpPr>
          <p:cNvPr id="9" name="Rectangle 8">
            <a:extLst>
              <a:ext uri="{FF2B5EF4-FFF2-40B4-BE49-F238E27FC236}">
                <a16:creationId xmlns:a16="http://schemas.microsoft.com/office/drawing/2014/main" id="{251FD031-15B0-CC76-B6EA-97DAFBC125A8}"/>
              </a:ext>
            </a:extLst>
          </p:cNvPr>
          <p:cNvSpPr/>
          <p:nvPr/>
        </p:nvSpPr>
        <p:spPr>
          <a:xfrm>
            <a:off x="8191781" y="3274142"/>
            <a:ext cx="1185581" cy="369332"/>
          </a:xfrm>
          <a:prstGeom prst="rect">
            <a:avLst/>
          </a:prstGeom>
        </p:spPr>
        <p:txBody>
          <a:bodyPr wrap="none">
            <a:spAutoFit/>
          </a:bodyPr>
          <a:lstStyle/>
          <a:p>
            <a:r>
              <a:rPr lang="de-DE" i="1" dirty="0">
                <a:solidFill>
                  <a:srgbClr val="FFFFFF"/>
                </a:solidFill>
                <a:effectLst/>
                <a:latin typeface="Calibri" panose="020F0502020204030204" pitchFamily="34" charset="0"/>
              </a:rPr>
              <a:t>Dinophysis</a:t>
            </a:r>
            <a:endParaRPr lang="de-DE" dirty="0">
              <a:solidFill>
                <a:srgbClr val="FFFFFF"/>
              </a:solidFill>
              <a:effectLst/>
              <a:latin typeface="Calibri" panose="020F0502020204030204" pitchFamily="34" charset="0"/>
            </a:endParaRPr>
          </a:p>
        </p:txBody>
      </p:sp>
      <p:sp>
        <p:nvSpPr>
          <p:cNvPr id="2" name="Title 1">
            <a:extLst>
              <a:ext uri="{FF2B5EF4-FFF2-40B4-BE49-F238E27FC236}">
                <a16:creationId xmlns:a16="http://schemas.microsoft.com/office/drawing/2014/main" id="{26534C6E-E15D-1CB8-E3D1-0808383071AB}"/>
              </a:ext>
            </a:extLst>
          </p:cNvPr>
          <p:cNvSpPr txBox="1">
            <a:spLocks/>
          </p:cNvSpPr>
          <p:nvPr/>
        </p:nvSpPr>
        <p:spPr>
          <a:xfrm>
            <a:off x="2485111" y="26194"/>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Protistan Raptors: Myzocytosis</a:t>
            </a:r>
          </a:p>
        </p:txBody>
      </p:sp>
    </p:spTree>
    <p:extLst>
      <p:ext uri="{BB962C8B-B14F-4D97-AF65-F5344CB8AC3E}">
        <p14:creationId xmlns:p14="http://schemas.microsoft.com/office/powerpoint/2010/main" val="374814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ED9672D-AEF2-3E5C-1D14-6019B1FF88A3}"/>
              </a:ext>
            </a:extLst>
          </p:cNvPr>
          <p:cNvSpPr txBox="1">
            <a:spLocks/>
          </p:cNvSpPr>
          <p:nvPr/>
        </p:nvSpPr>
        <p:spPr>
          <a:xfrm>
            <a:off x="2485111" y="26194"/>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Colpodellids</a:t>
            </a:r>
          </a:p>
        </p:txBody>
      </p:sp>
      <p:pic>
        <p:nvPicPr>
          <p:cNvPr id="35" name="Picture 34">
            <a:extLst>
              <a:ext uri="{FF2B5EF4-FFF2-40B4-BE49-F238E27FC236}">
                <a16:creationId xmlns:a16="http://schemas.microsoft.com/office/drawing/2014/main" id="{D19B3DD7-EC49-788D-8C40-396626BC723D}"/>
              </a:ext>
            </a:extLst>
          </p:cNvPr>
          <p:cNvPicPr>
            <a:picLocks noChangeAspect="1"/>
          </p:cNvPicPr>
          <p:nvPr/>
        </p:nvPicPr>
        <p:blipFill>
          <a:blip r:embed="rId3"/>
          <a:stretch>
            <a:fillRect/>
          </a:stretch>
        </p:blipFill>
        <p:spPr>
          <a:xfrm>
            <a:off x="7508240" y="1877060"/>
            <a:ext cx="3048000" cy="2717800"/>
          </a:xfrm>
          <a:prstGeom prst="rect">
            <a:avLst/>
          </a:prstGeom>
        </p:spPr>
      </p:pic>
      <p:pic>
        <p:nvPicPr>
          <p:cNvPr id="36" name="Picture 35">
            <a:extLst>
              <a:ext uri="{FF2B5EF4-FFF2-40B4-BE49-F238E27FC236}">
                <a16:creationId xmlns:a16="http://schemas.microsoft.com/office/drawing/2014/main" id="{872871F4-DF70-AE9C-533F-2863E72B656F}"/>
              </a:ext>
            </a:extLst>
          </p:cNvPr>
          <p:cNvPicPr>
            <a:picLocks noChangeAspect="1"/>
          </p:cNvPicPr>
          <p:nvPr/>
        </p:nvPicPr>
        <p:blipFill>
          <a:blip r:embed="rId4"/>
          <a:stretch>
            <a:fillRect/>
          </a:stretch>
        </p:blipFill>
        <p:spPr>
          <a:xfrm>
            <a:off x="930910" y="1162050"/>
            <a:ext cx="5880100" cy="4533900"/>
          </a:xfrm>
          <a:prstGeom prst="rect">
            <a:avLst/>
          </a:prstGeom>
        </p:spPr>
      </p:pic>
    </p:spTree>
    <p:extLst>
      <p:ext uri="{BB962C8B-B14F-4D97-AF65-F5344CB8AC3E}">
        <p14:creationId xmlns:p14="http://schemas.microsoft.com/office/powerpoint/2010/main" val="853947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ED9672D-AEF2-3E5C-1D14-6019B1FF88A3}"/>
              </a:ext>
            </a:extLst>
          </p:cNvPr>
          <p:cNvSpPr txBox="1">
            <a:spLocks/>
          </p:cNvSpPr>
          <p:nvPr/>
        </p:nvSpPr>
        <p:spPr>
          <a:xfrm>
            <a:off x="2485111" y="26194"/>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Colpodellids</a:t>
            </a:r>
          </a:p>
        </p:txBody>
      </p:sp>
      <p:pic>
        <p:nvPicPr>
          <p:cNvPr id="37" name="Picture 36">
            <a:extLst>
              <a:ext uri="{FF2B5EF4-FFF2-40B4-BE49-F238E27FC236}">
                <a16:creationId xmlns:a16="http://schemas.microsoft.com/office/drawing/2014/main" id="{F2F8C5DA-02A7-C58B-550C-BA45BCEEB2A3}"/>
              </a:ext>
            </a:extLst>
          </p:cNvPr>
          <p:cNvPicPr>
            <a:picLocks noChangeAspect="1"/>
          </p:cNvPicPr>
          <p:nvPr/>
        </p:nvPicPr>
        <p:blipFill>
          <a:blip r:embed="rId3"/>
          <a:stretch>
            <a:fillRect/>
          </a:stretch>
        </p:blipFill>
        <p:spPr>
          <a:xfrm>
            <a:off x="3211830" y="813554"/>
            <a:ext cx="5397500" cy="5499100"/>
          </a:xfrm>
          <a:prstGeom prst="rect">
            <a:avLst/>
          </a:prstGeom>
        </p:spPr>
      </p:pic>
    </p:spTree>
    <p:extLst>
      <p:ext uri="{BB962C8B-B14F-4D97-AF65-F5344CB8AC3E}">
        <p14:creationId xmlns:p14="http://schemas.microsoft.com/office/powerpoint/2010/main" val="325237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ED9672D-AEF2-3E5C-1D14-6019B1FF88A3}"/>
              </a:ext>
            </a:extLst>
          </p:cNvPr>
          <p:cNvSpPr txBox="1">
            <a:spLocks/>
          </p:cNvSpPr>
          <p:nvPr/>
        </p:nvSpPr>
        <p:spPr>
          <a:xfrm>
            <a:off x="2485111" y="23850"/>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Colpodellids</a:t>
            </a:r>
          </a:p>
        </p:txBody>
      </p:sp>
      <p:pic>
        <p:nvPicPr>
          <p:cNvPr id="38" name="Picture 37">
            <a:extLst>
              <a:ext uri="{FF2B5EF4-FFF2-40B4-BE49-F238E27FC236}">
                <a16:creationId xmlns:a16="http://schemas.microsoft.com/office/drawing/2014/main" id="{4F4411AF-4244-96D6-9554-E0C4EE466976}"/>
              </a:ext>
            </a:extLst>
          </p:cNvPr>
          <p:cNvPicPr>
            <a:picLocks noChangeAspect="1"/>
          </p:cNvPicPr>
          <p:nvPr/>
        </p:nvPicPr>
        <p:blipFill>
          <a:blip r:embed="rId3"/>
          <a:stretch>
            <a:fillRect/>
          </a:stretch>
        </p:blipFill>
        <p:spPr>
          <a:xfrm>
            <a:off x="999211" y="816192"/>
            <a:ext cx="2971800" cy="5715000"/>
          </a:xfrm>
          <a:prstGeom prst="rect">
            <a:avLst/>
          </a:prstGeom>
        </p:spPr>
      </p:pic>
      <p:pic>
        <p:nvPicPr>
          <p:cNvPr id="18" name="Picture 17">
            <a:extLst>
              <a:ext uri="{FF2B5EF4-FFF2-40B4-BE49-F238E27FC236}">
                <a16:creationId xmlns:a16="http://schemas.microsoft.com/office/drawing/2014/main" id="{D70CD57F-6631-9B69-5483-FAE039FF11CC}"/>
              </a:ext>
            </a:extLst>
          </p:cNvPr>
          <p:cNvPicPr>
            <a:picLocks noChangeAspect="1"/>
          </p:cNvPicPr>
          <p:nvPr/>
        </p:nvPicPr>
        <p:blipFill>
          <a:blip r:embed="rId4"/>
          <a:stretch>
            <a:fillRect/>
          </a:stretch>
        </p:blipFill>
        <p:spPr>
          <a:xfrm>
            <a:off x="8691912" y="816192"/>
            <a:ext cx="1183607" cy="4276767"/>
          </a:xfrm>
          <a:prstGeom prst="rect">
            <a:avLst/>
          </a:prstGeom>
          <a:ln w="50800">
            <a:solidFill>
              <a:schemeClr val="accent1">
                <a:lumMod val="50000"/>
              </a:schemeClr>
            </a:solidFill>
          </a:ln>
        </p:spPr>
      </p:pic>
    </p:spTree>
    <p:extLst>
      <p:ext uri="{BB962C8B-B14F-4D97-AF65-F5344CB8AC3E}">
        <p14:creationId xmlns:p14="http://schemas.microsoft.com/office/powerpoint/2010/main" val="17669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4C17FA3-44C3-EAAB-58D7-37CD6DBF5090}"/>
              </a:ext>
            </a:extLst>
          </p:cNvPr>
          <p:cNvSpPr/>
          <p:nvPr/>
        </p:nvSpPr>
        <p:spPr>
          <a:xfrm>
            <a:off x="1807779" y="4331313"/>
            <a:ext cx="8923283" cy="2417379"/>
          </a:xfrm>
          <a:prstGeom prst="roundRect">
            <a:avLst/>
          </a:prstGeom>
          <a:solidFill>
            <a:schemeClr val="accent2">
              <a:lumMod val="75000"/>
              <a:alpha val="62974"/>
            </a:schemeClr>
          </a:solidFill>
          <a:ln w="444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pic>
        <p:nvPicPr>
          <p:cNvPr id="5" name="Picture 4">
            <a:extLst>
              <a:ext uri="{FF2B5EF4-FFF2-40B4-BE49-F238E27FC236}">
                <a16:creationId xmlns:a16="http://schemas.microsoft.com/office/drawing/2014/main" id="{DAB0391E-9DBD-D149-B13F-0F142EE3659A}"/>
              </a:ext>
            </a:extLst>
          </p:cNvPr>
          <p:cNvPicPr>
            <a:picLocks noChangeAspect="1"/>
          </p:cNvPicPr>
          <p:nvPr/>
        </p:nvPicPr>
        <p:blipFill>
          <a:blip r:embed="rId3"/>
          <a:stretch>
            <a:fillRect/>
          </a:stretch>
        </p:blipFill>
        <p:spPr>
          <a:xfrm>
            <a:off x="342324" y="1266299"/>
            <a:ext cx="9287685" cy="6540281"/>
          </a:xfrm>
          <a:prstGeom prst="rect">
            <a:avLst/>
          </a:prstGeom>
        </p:spPr>
      </p:pic>
      <p:sp>
        <p:nvSpPr>
          <p:cNvPr id="7" name="TextBox 6">
            <a:extLst>
              <a:ext uri="{FF2B5EF4-FFF2-40B4-BE49-F238E27FC236}">
                <a16:creationId xmlns:a16="http://schemas.microsoft.com/office/drawing/2014/main" id="{7DC58AFB-3BBC-F6CA-5393-D1387D5ACD2C}"/>
              </a:ext>
            </a:extLst>
          </p:cNvPr>
          <p:cNvSpPr txBox="1"/>
          <p:nvPr/>
        </p:nvSpPr>
        <p:spPr>
          <a:xfrm>
            <a:off x="7205834" y="5135556"/>
            <a:ext cx="2587631" cy="646331"/>
          </a:xfrm>
          <a:prstGeom prst="rect">
            <a:avLst/>
          </a:prstGeom>
          <a:noFill/>
        </p:spPr>
        <p:txBody>
          <a:bodyPr wrap="none" rtlCol="0">
            <a:spAutoFit/>
          </a:bodyPr>
          <a:lstStyle/>
          <a:p>
            <a:r>
              <a:rPr lang="en-CZ" sz="3600" dirty="0">
                <a:solidFill>
                  <a:srgbClr val="C00000"/>
                </a:solidFill>
              </a:rPr>
              <a:t>Apicomplexa</a:t>
            </a:r>
          </a:p>
        </p:txBody>
      </p:sp>
      <p:pic>
        <p:nvPicPr>
          <p:cNvPr id="10" name="Picture 9">
            <a:extLst>
              <a:ext uri="{FF2B5EF4-FFF2-40B4-BE49-F238E27FC236}">
                <a16:creationId xmlns:a16="http://schemas.microsoft.com/office/drawing/2014/main" id="{DE3C0534-5B14-2602-5611-87DF2B354229}"/>
              </a:ext>
            </a:extLst>
          </p:cNvPr>
          <p:cNvPicPr>
            <a:picLocks noChangeAspect="1"/>
          </p:cNvPicPr>
          <p:nvPr/>
        </p:nvPicPr>
        <p:blipFill>
          <a:blip r:embed="rId4"/>
          <a:stretch>
            <a:fillRect/>
          </a:stretch>
        </p:blipFill>
        <p:spPr>
          <a:xfrm flipH="1">
            <a:off x="8081993" y="4688320"/>
            <a:ext cx="675561" cy="1847012"/>
          </a:xfrm>
          <a:prstGeom prst="rect">
            <a:avLst/>
          </a:prstGeom>
          <a:ln w="50800">
            <a:solidFill>
              <a:schemeClr val="accent1">
                <a:lumMod val="50000"/>
              </a:schemeClr>
            </a:solidFill>
          </a:ln>
        </p:spPr>
      </p:pic>
      <p:pic>
        <p:nvPicPr>
          <p:cNvPr id="12" name="Picture 11">
            <a:extLst>
              <a:ext uri="{FF2B5EF4-FFF2-40B4-BE49-F238E27FC236}">
                <a16:creationId xmlns:a16="http://schemas.microsoft.com/office/drawing/2014/main" id="{14BF4726-F68F-0175-7867-7EA97ADA03DD}"/>
              </a:ext>
            </a:extLst>
          </p:cNvPr>
          <p:cNvPicPr>
            <a:picLocks noChangeAspect="1"/>
          </p:cNvPicPr>
          <p:nvPr/>
        </p:nvPicPr>
        <p:blipFill>
          <a:blip r:embed="rId5"/>
          <a:stretch>
            <a:fillRect/>
          </a:stretch>
        </p:blipFill>
        <p:spPr>
          <a:xfrm>
            <a:off x="7588145" y="1657077"/>
            <a:ext cx="583488" cy="2056781"/>
          </a:xfrm>
          <a:prstGeom prst="rect">
            <a:avLst/>
          </a:prstGeom>
          <a:ln w="50800">
            <a:solidFill>
              <a:schemeClr val="accent1">
                <a:lumMod val="50000"/>
              </a:schemeClr>
            </a:solidFill>
          </a:ln>
        </p:spPr>
      </p:pic>
      <p:sp>
        <p:nvSpPr>
          <p:cNvPr id="18" name="Rectangle 17">
            <a:extLst>
              <a:ext uri="{FF2B5EF4-FFF2-40B4-BE49-F238E27FC236}">
                <a16:creationId xmlns:a16="http://schemas.microsoft.com/office/drawing/2014/main" id="{A640122F-2B74-32CE-20B5-6B5B35A26F61}"/>
              </a:ext>
            </a:extLst>
          </p:cNvPr>
          <p:cNvSpPr/>
          <p:nvPr/>
        </p:nvSpPr>
        <p:spPr>
          <a:xfrm>
            <a:off x="4551680" y="1174859"/>
            <a:ext cx="2438400" cy="29805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8" name="TextBox 7">
            <a:extLst>
              <a:ext uri="{FF2B5EF4-FFF2-40B4-BE49-F238E27FC236}">
                <a16:creationId xmlns:a16="http://schemas.microsoft.com/office/drawing/2014/main" id="{A06C61D7-D27F-963C-5FA5-25FE06660851}"/>
              </a:ext>
            </a:extLst>
          </p:cNvPr>
          <p:cNvSpPr txBox="1"/>
          <p:nvPr/>
        </p:nvSpPr>
        <p:spPr>
          <a:xfrm>
            <a:off x="4628055" y="2362303"/>
            <a:ext cx="2478564" cy="646331"/>
          </a:xfrm>
          <a:prstGeom prst="rect">
            <a:avLst/>
          </a:prstGeom>
          <a:noFill/>
        </p:spPr>
        <p:txBody>
          <a:bodyPr wrap="none" rtlCol="0">
            <a:spAutoFit/>
          </a:bodyPr>
          <a:lstStyle/>
          <a:p>
            <a:r>
              <a:rPr lang="en-CZ" sz="3600" dirty="0">
                <a:solidFill>
                  <a:srgbClr val="002060"/>
                </a:solidFill>
              </a:rPr>
              <a:t>Colpodellids</a:t>
            </a:r>
          </a:p>
        </p:txBody>
      </p:sp>
      <p:sp>
        <p:nvSpPr>
          <p:cNvPr id="19" name="Rectangle 18">
            <a:extLst>
              <a:ext uri="{FF2B5EF4-FFF2-40B4-BE49-F238E27FC236}">
                <a16:creationId xmlns:a16="http://schemas.microsoft.com/office/drawing/2014/main" id="{A48B8563-BD1E-7167-B68A-DD04E0200954}"/>
              </a:ext>
            </a:extLst>
          </p:cNvPr>
          <p:cNvSpPr/>
          <p:nvPr/>
        </p:nvSpPr>
        <p:spPr>
          <a:xfrm>
            <a:off x="0" y="6797251"/>
            <a:ext cx="6990080" cy="2160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20" name="Rectangle 19">
            <a:extLst>
              <a:ext uri="{FF2B5EF4-FFF2-40B4-BE49-F238E27FC236}">
                <a16:creationId xmlns:a16="http://schemas.microsoft.com/office/drawing/2014/main" id="{1DEF89BE-ECD7-68FC-24A8-C9D8180F32B9}"/>
              </a:ext>
            </a:extLst>
          </p:cNvPr>
          <p:cNvSpPr/>
          <p:nvPr/>
        </p:nvSpPr>
        <p:spPr>
          <a:xfrm>
            <a:off x="-1422400" y="4536440"/>
            <a:ext cx="2570480" cy="4159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21" name="Title 1">
            <a:extLst>
              <a:ext uri="{FF2B5EF4-FFF2-40B4-BE49-F238E27FC236}">
                <a16:creationId xmlns:a16="http://schemas.microsoft.com/office/drawing/2014/main" id="{C8777EED-81FA-1AEC-ED81-1742BEE56AE4}"/>
              </a:ext>
            </a:extLst>
          </p:cNvPr>
          <p:cNvSpPr txBox="1">
            <a:spLocks/>
          </p:cNvSpPr>
          <p:nvPr/>
        </p:nvSpPr>
        <p:spPr>
          <a:xfrm>
            <a:off x="2485111" y="23850"/>
            <a:ext cx="7221778" cy="635154"/>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Evolutionary note: Evolution of parasitism</a:t>
            </a:r>
          </a:p>
        </p:txBody>
      </p:sp>
    </p:spTree>
    <p:extLst>
      <p:ext uri="{BB962C8B-B14F-4D97-AF65-F5344CB8AC3E}">
        <p14:creationId xmlns:p14="http://schemas.microsoft.com/office/powerpoint/2010/main" val="190423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podella_Eating_Swallowing.mp4">
            <a:hlinkClick r:id="" action="ppaction://media"/>
            <a:extLst>
              <a:ext uri="{FF2B5EF4-FFF2-40B4-BE49-F238E27FC236}">
                <a16:creationId xmlns:a16="http://schemas.microsoft.com/office/drawing/2014/main" id="{A343948E-FC86-65AC-8914-B861F0B699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21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1FD031-15B0-CC76-B6EA-97DAFBC125A8}"/>
              </a:ext>
            </a:extLst>
          </p:cNvPr>
          <p:cNvSpPr/>
          <p:nvPr/>
        </p:nvSpPr>
        <p:spPr>
          <a:xfrm>
            <a:off x="8191781" y="3274142"/>
            <a:ext cx="1185581" cy="369332"/>
          </a:xfrm>
          <a:prstGeom prst="rect">
            <a:avLst/>
          </a:prstGeom>
        </p:spPr>
        <p:txBody>
          <a:bodyPr wrap="none">
            <a:spAutoFit/>
          </a:bodyPr>
          <a:lstStyle/>
          <a:p>
            <a:r>
              <a:rPr lang="de-DE" i="1" dirty="0">
                <a:solidFill>
                  <a:srgbClr val="FFFFFF"/>
                </a:solidFill>
                <a:effectLst/>
                <a:latin typeface="Calibri" panose="020F0502020204030204" pitchFamily="34" charset="0"/>
              </a:rPr>
              <a:t>Dinophysis</a:t>
            </a:r>
            <a:endParaRPr lang="de-DE" dirty="0">
              <a:solidFill>
                <a:srgbClr val="FFFFFF"/>
              </a:solidFill>
              <a:effectLst/>
              <a:latin typeface="Calibri" panose="020F0502020204030204" pitchFamily="34" charset="0"/>
            </a:endParaRPr>
          </a:p>
        </p:txBody>
      </p:sp>
      <p:sp>
        <p:nvSpPr>
          <p:cNvPr id="2" name="Title 1">
            <a:extLst>
              <a:ext uri="{FF2B5EF4-FFF2-40B4-BE49-F238E27FC236}">
                <a16:creationId xmlns:a16="http://schemas.microsoft.com/office/drawing/2014/main" id="{26534C6E-E15D-1CB8-E3D1-0808383071AB}"/>
              </a:ext>
            </a:extLst>
          </p:cNvPr>
          <p:cNvSpPr txBox="1">
            <a:spLocks/>
          </p:cNvSpPr>
          <p:nvPr/>
        </p:nvSpPr>
        <p:spPr>
          <a:xfrm>
            <a:off x="0" y="0"/>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Protistan Raptors: Biters</a:t>
            </a:r>
          </a:p>
        </p:txBody>
      </p:sp>
      <p:pic>
        <p:nvPicPr>
          <p:cNvPr id="3" name="Picture 2">
            <a:extLst>
              <a:ext uri="{FF2B5EF4-FFF2-40B4-BE49-F238E27FC236}">
                <a16:creationId xmlns:a16="http://schemas.microsoft.com/office/drawing/2014/main" id="{CB1B9583-B42E-7670-C26F-533DA91960CF}"/>
              </a:ext>
            </a:extLst>
          </p:cNvPr>
          <p:cNvPicPr>
            <a:picLocks noChangeAspect="1"/>
          </p:cNvPicPr>
          <p:nvPr/>
        </p:nvPicPr>
        <p:blipFill>
          <a:blip r:embed="rId3"/>
          <a:stretch>
            <a:fillRect/>
          </a:stretch>
        </p:blipFill>
        <p:spPr>
          <a:xfrm>
            <a:off x="2133600" y="737580"/>
            <a:ext cx="10058400" cy="6134793"/>
          </a:xfrm>
          <a:prstGeom prst="rect">
            <a:avLst/>
          </a:prstGeom>
        </p:spPr>
      </p:pic>
      <p:pic>
        <p:nvPicPr>
          <p:cNvPr id="5" name="Picture 4">
            <a:extLst>
              <a:ext uri="{FF2B5EF4-FFF2-40B4-BE49-F238E27FC236}">
                <a16:creationId xmlns:a16="http://schemas.microsoft.com/office/drawing/2014/main" id="{026416E1-32C9-9CE5-DDA6-DC260ABE04FF}"/>
              </a:ext>
            </a:extLst>
          </p:cNvPr>
          <p:cNvPicPr>
            <a:picLocks noChangeAspect="1"/>
          </p:cNvPicPr>
          <p:nvPr/>
        </p:nvPicPr>
        <p:blipFill>
          <a:blip r:embed="rId4"/>
          <a:stretch>
            <a:fillRect/>
          </a:stretch>
        </p:blipFill>
        <p:spPr>
          <a:xfrm>
            <a:off x="449252" y="947133"/>
            <a:ext cx="1095068" cy="1097285"/>
          </a:xfrm>
          <a:prstGeom prst="rect">
            <a:avLst/>
          </a:prstGeom>
        </p:spPr>
      </p:pic>
    </p:spTree>
    <p:extLst>
      <p:ext uri="{BB962C8B-B14F-4D97-AF65-F5344CB8AC3E}">
        <p14:creationId xmlns:p14="http://schemas.microsoft.com/office/powerpoint/2010/main" val="47965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1FD031-15B0-CC76-B6EA-97DAFBC125A8}"/>
              </a:ext>
            </a:extLst>
          </p:cNvPr>
          <p:cNvSpPr/>
          <p:nvPr/>
        </p:nvSpPr>
        <p:spPr>
          <a:xfrm>
            <a:off x="8191781" y="3274142"/>
            <a:ext cx="1185581" cy="369332"/>
          </a:xfrm>
          <a:prstGeom prst="rect">
            <a:avLst/>
          </a:prstGeom>
        </p:spPr>
        <p:txBody>
          <a:bodyPr wrap="none">
            <a:spAutoFit/>
          </a:bodyPr>
          <a:lstStyle/>
          <a:p>
            <a:r>
              <a:rPr lang="de-DE" i="1" dirty="0">
                <a:solidFill>
                  <a:srgbClr val="FFFFFF"/>
                </a:solidFill>
                <a:effectLst/>
                <a:latin typeface="Calibri" panose="020F0502020204030204" pitchFamily="34" charset="0"/>
              </a:rPr>
              <a:t>Dinophysis</a:t>
            </a:r>
            <a:endParaRPr lang="de-DE" dirty="0">
              <a:solidFill>
                <a:srgbClr val="FFFFFF"/>
              </a:solidFill>
              <a:effectLst/>
              <a:latin typeface="Calibri" panose="020F0502020204030204" pitchFamily="34" charset="0"/>
            </a:endParaRPr>
          </a:p>
        </p:txBody>
      </p:sp>
      <p:sp>
        <p:nvSpPr>
          <p:cNvPr id="2" name="Title 1">
            <a:extLst>
              <a:ext uri="{FF2B5EF4-FFF2-40B4-BE49-F238E27FC236}">
                <a16:creationId xmlns:a16="http://schemas.microsoft.com/office/drawing/2014/main" id="{26534C6E-E15D-1CB8-E3D1-0808383071AB}"/>
              </a:ext>
            </a:extLst>
          </p:cNvPr>
          <p:cNvSpPr txBox="1">
            <a:spLocks/>
          </p:cNvSpPr>
          <p:nvPr/>
        </p:nvSpPr>
        <p:spPr>
          <a:xfrm>
            <a:off x="0" y="0"/>
            <a:ext cx="7221778" cy="700902"/>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Protistan Raptors: Biters</a:t>
            </a:r>
          </a:p>
        </p:txBody>
      </p:sp>
      <p:pic>
        <p:nvPicPr>
          <p:cNvPr id="4" name="Picture 3">
            <a:extLst>
              <a:ext uri="{FF2B5EF4-FFF2-40B4-BE49-F238E27FC236}">
                <a16:creationId xmlns:a16="http://schemas.microsoft.com/office/drawing/2014/main" id="{66B661F5-023A-8195-05F7-1F229A647BAF}"/>
              </a:ext>
            </a:extLst>
          </p:cNvPr>
          <p:cNvPicPr>
            <a:picLocks noChangeAspect="1"/>
          </p:cNvPicPr>
          <p:nvPr/>
        </p:nvPicPr>
        <p:blipFill>
          <a:blip r:embed="rId3"/>
          <a:stretch>
            <a:fillRect/>
          </a:stretch>
        </p:blipFill>
        <p:spPr>
          <a:xfrm>
            <a:off x="3810000" y="736090"/>
            <a:ext cx="8382000" cy="6123709"/>
          </a:xfrm>
          <a:prstGeom prst="rect">
            <a:avLst/>
          </a:prstGeom>
        </p:spPr>
      </p:pic>
      <p:pic>
        <p:nvPicPr>
          <p:cNvPr id="5" name="Picture 4">
            <a:extLst>
              <a:ext uri="{FF2B5EF4-FFF2-40B4-BE49-F238E27FC236}">
                <a16:creationId xmlns:a16="http://schemas.microsoft.com/office/drawing/2014/main" id="{F73997B5-755F-E084-F694-6D962141B8F6}"/>
              </a:ext>
            </a:extLst>
          </p:cNvPr>
          <p:cNvPicPr>
            <a:picLocks noChangeAspect="1"/>
          </p:cNvPicPr>
          <p:nvPr/>
        </p:nvPicPr>
        <p:blipFill>
          <a:blip r:embed="rId4"/>
          <a:stretch>
            <a:fillRect/>
          </a:stretch>
        </p:blipFill>
        <p:spPr>
          <a:xfrm>
            <a:off x="449252" y="947133"/>
            <a:ext cx="1095068" cy="1097285"/>
          </a:xfrm>
          <a:prstGeom prst="rect">
            <a:avLst/>
          </a:prstGeom>
        </p:spPr>
      </p:pic>
    </p:spTree>
    <p:extLst>
      <p:ext uri="{BB962C8B-B14F-4D97-AF65-F5344CB8AC3E}">
        <p14:creationId xmlns:p14="http://schemas.microsoft.com/office/powerpoint/2010/main" val="176841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91B9F2BB-A6CB-4ABC-7A43-F53D9C2162D5}"/>
              </a:ext>
            </a:extLst>
          </p:cNvPr>
          <p:cNvSpPr txBox="1">
            <a:spLocks/>
          </p:cNvSpPr>
          <p:nvPr/>
        </p:nvSpPr>
        <p:spPr>
          <a:xfrm>
            <a:off x="252252" y="864476"/>
            <a:ext cx="11603420" cy="5715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buFont typeface="Arial" panose="020B0604020202020204" pitchFamily="34" charset="0"/>
              <a:buChar char="•"/>
            </a:pPr>
            <a:r>
              <a:rPr lang="cs-CZ" sz="3600" b="1" dirty="0"/>
              <a:t>A</a:t>
            </a:r>
            <a:r>
              <a:rPr lang="en-US" sz="3600" b="1" dirty="0" err="1"/>
              <a:t>uto</a:t>
            </a:r>
            <a:r>
              <a:rPr lang="cs-CZ" sz="3600" b="1" dirty="0"/>
              <a:t>t</a:t>
            </a:r>
            <a:r>
              <a:rPr lang="en-US" sz="3600" b="1" dirty="0" err="1"/>
              <a:t>ro</a:t>
            </a:r>
            <a:r>
              <a:rPr lang="cs-CZ" sz="3600" b="1" dirty="0" err="1"/>
              <a:t>phy</a:t>
            </a:r>
            <a:r>
              <a:rPr lang="en-US" sz="3600" dirty="0"/>
              <a:t> – </a:t>
            </a:r>
            <a:r>
              <a:rPr lang="cs-CZ" sz="3600" dirty="0" err="1"/>
              <a:t>form</a:t>
            </a:r>
            <a:r>
              <a:rPr lang="cs-CZ" sz="3600" dirty="0"/>
              <a:t> </a:t>
            </a:r>
            <a:r>
              <a:rPr lang="cs-CZ" sz="3600" dirty="0" err="1"/>
              <a:t>organic</a:t>
            </a:r>
            <a:r>
              <a:rPr lang="cs-CZ" sz="3600" dirty="0"/>
              <a:t> </a:t>
            </a:r>
            <a:r>
              <a:rPr lang="cs-CZ" sz="3600" dirty="0" err="1"/>
              <a:t>compounds</a:t>
            </a:r>
            <a:r>
              <a:rPr lang="cs-CZ" sz="3600" dirty="0"/>
              <a:t> </a:t>
            </a:r>
            <a:r>
              <a:rPr lang="cs-CZ" sz="3600" dirty="0" err="1"/>
              <a:t>from</a:t>
            </a:r>
            <a:r>
              <a:rPr lang="cs-CZ" sz="3600" dirty="0"/>
              <a:t> </a:t>
            </a:r>
            <a:r>
              <a:rPr lang="cs-CZ" sz="3600" dirty="0" err="1"/>
              <a:t>anorganic</a:t>
            </a:r>
            <a:r>
              <a:rPr lang="cs-CZ" sz="3600" dirty="0"/>
              <a:t>. In </a:t>
            </a:r>
            <a:r>
              <a:rPr lang="cs-CZ" sz="3600" dirty="0" err="1"/>
              <a:t>the</a:t>
            </a:r>
            <a:r>
              <a:rPr lang="cs-CZ" sz="3600" dirty="0"/>
              <a:t> case </a:t>
            </a:r>
            <a:r>
              <a:rPr lang="cs-CZ" sz="3600" dirty="0" err="1"/>
              <a:t>of</a:t>
            </a:r>
            <a:r>
              <a:rPr lang="cs-CZ" sz="3600" dirty="0"/>
              <a:t> </a:t>
            </a:r>
            <a:r>
              <a:rPr lang="cs-CZ" sz="3600" dirty="0" err="1"/>
              <a:t>eukaryotes</a:t>
            </a:r>
            <a:r>
              <a:rPr lang="cs-CZ" sz="3600" dirty="0"/>
              <a:t> </a:t>
            </a:r>
            <a:r>
              <a:rPr lang="cs-CZ" sz="3600" dirty="0" err="1"/>
              <a:t>only</a:t>
            </a:r>
            <a:r>
              <a:rPr lang="cs-CZ" sz="3600" dirty="0"/>
              <a:t> </a:t>
            </a:r>
            <a:r>
              <a:rPr lang="cs-CZ" sz="3600" dirty="0" err="1"/>
              <a:t>ph</a:t>
            </a:r>
            <a:r>
              <a:rPr lang="en-US" sz="3600" dirty="0" err="1"/>
              <a:t>oto</a:t>
            </a:r>
            <a:r>
              <a:rPr lang="cs-CZ" sz="3600" dirty="0" err="1"/>
              <a:t>autotrofy</a:t>
            </a:r>
            <a:r>
              <a:rPr lang="cs-CZ" sz="3600" dirty="0"/>
              <a:t>, </a:t>
            </a:r>
            <a:r>
              <a:rPr lang="cs-CZ" sz="3600" dirty="0" err="1"/>
              <a:t>i.e</a:t>
            </a:r>
            <a:r>
              <a:rPr lang="cs-CZ" sz="3600" dirty="0"/>
              <a:t>. </a:t>
            </a:r>
            <a:r>
              <a:rPr lang="cs-CZ" sz="3600" dirty="0" err="1"/>
              <a:t>with</a:t>
            </a:r>
            <a:r>
              <a:rPr lang="cs-CZ" sz="3600" dirty="0"/>
              <a:t> </a:t>
            </a:r>
            <a:r>
              <a:rPr lang="cs-CZ" sz="3600" dirty="0" err="1"/>
              <a:t>the</a:t>
            </a:r>
            <a:r>
              <a:rPr lang="cs-CZ" sz="3600" dirty="0"/>
              <a:t> use </a:t>
            </a:r>
            <a:r>
              <a:rPr lang="cs-CZ" sz="3600" dirty="0" err="1"/>
              <a:t>of</a:t>
            </a:r>
            <a:r>
              <a:rPr lang="cs-CZ" sz="3600" dirty="0"/>
              <a:t> </a:t>
            </a:r>
            <a:r>
              <a:rPr lang="cs-CZ" sz="3600" dirty="0" err="1"/>
              <a:t>light</a:t>
            </a:r>
            <a:r>
              <a:rPr lang="cs-CZ" sz="3600" dirty="0"/>
              <a:t> </a:t>
            </a:r>
            <a:r>
              <a:rPr lang="cs-CZ" sz="3600" dirty="0" err="1"/>
              <a:t>energy</a:t>
            </a:r>
            <a:r>
              <a:rPr lang="cs-CZ" sz="3600" dirty="0"/>
              <a:t>. </a:t>
            </a:r>
            <a:r>
              <a:rPr lang="cs-CZ" sz="3600" dirty="0" err="1"/>
              <a:t>The</a:t>
            </a:r>
            <a:r>
              <a:rPr lang="cs-CZ" sz="3600" dirty="0"/>
              <a:t> </a:t>
            </a:r>
            <a:r>
              <a:rPr lang="cs-CZ" sz="3600" dirty="0" err="1"/>
              <a:t>light</a:t>
            </a:r>
            <a:r>
              <a:rPr lang="cs-CZ" sz="3600" dirty="0"/>
              <a:t> </a:t>
            </a:r>
            <a:r>
              <a:rPr lang="cs-CZ" sz="3600" dirty="0" err="1"/>
              <a:t>is</a:t>
            </a:r>
            <a:r>
              <a:rPr lang="cs-CZ" sz="3600" dirty="0"/>
              <a:t> </a:t>
            </a:r>
            <a:r>
              <a:rPr lang="cs-CZ" sz="3600" dirty="0" err="1"/>
              <a:t>used</a:t>
            </a:r>
            <a:r>
              <a:rPr lang="cs-CZ" sz="3600" dirty="0"/>
              <a:t> </a:t>
            </a:r>
            <a:r>
              <a:rPr lang="cs-CZ" sz="3600" dirty="0" err="1"/>
              <a:t>for</a:t>
            </a:r>
            <a:r>
              <a:rPr lang="cs-CZ" sz="3600" dirty="0"/>
              <a:t> ATP </a:t>
            </a:r>
            <a:r>
              <a:rPr lang="cs-CZ" sz="3600" dirty="0" err="1"/>
              <a:t>production</a:t>
            </a:r>
            <a:r>
              <a:rPr lang="cs-CZ" sz="3600" dirty="0"/>
              <a:t>. </a:t>
            </a:r>
            <a:r>
              <a:rPr lang="cs-CZ" sz="3600" dirty="0" err="1"/>
              <a:t>Often</a:t>
            </a:r>
            <a:r>
              <a:rPr lang="cs-CZ" sz="3600" dirty="0"/>
              <a:t> </a:t>
            </a:r>
            <a:r>
              <a:rPr lang="cs-CZ" sz="3600" dirty="0" err="1"/>
              <a:t>it</a:t>
            </a:r>
            <a:r>
              <a:rPr lang="cs-CZ" sz="3600" dirty="0"/>
              <a:t> </a:t>
            </a:r>
            <a:r>
              <a:rPr lang="cs-CZ" sz="3600" dirty="0" err="1"/>
              <a:t>is</a:t>
            </a:r>
            <a:r>
              <a:rPr lang="cs-CZ" sz="3600" dirty="0"/>
              <a:t> </a:t>
            </a:r>
            <a:r>
              <a:rPr lang="cs-CZ" sz="3600" b="1" dirty="0" err="1"/>
              <a:t>auxotrophy</a:t>
            </a:r>
            <a:r>
              <a:rPr lang="cs-CZ" sz="3600" dirty="0"/>
              <a:t> – </a:t>
            </a:r>
            <a:r>
              <a:rPr lang="cs-CZ" sz="3600" dirty="0" err="1"/>
              <a:t>uptake</a:t>
            </a:r>
            <a:r>
              <a:rPr lang="cs-CZ" sz="3600" dirty="0"/>
              <a:t> </a:t>
            </a:r>
            <a:r>
              <a:rPr lang="cs-CZ" sz="3600" dirty="0" err="1"/>
              <a:t>vitamins</a:t>
            </a:r>
            <a:r>
              <a:rPr lang="cs-CZ" sz="3600" dirty="0"/>
              <a:t>.</a:t>
            </a:r>
          </a:p>
          <a:p>
            <a:pPr marL="457200" indent="-457200" algn="just">
              <a:buFont typeface="Arial" panose="020B0604020202020204" pitchFamily="34" charset="0"/>
              <a:buChar char="•"/>
            </a:pPr>
            <a:r>
              <a:rPr lang="cs-CZ" sz="3600" b="1" dirty="0" err="1"/>
              <a:t>Heterotrophy</a:t>
            </a:r>
            <a:r>
              <a:rPr lang="cs-CZ" sz="3600" b="1" dirty="0"/>
              <a:t> </a:t>
            </a:r>
            <a:r>
              <a:rPr lang="en-US" sz="3600" b="1" dirty="0"/>
              <a:t>– </a:t>
            </a:r>
            <a:r>
              <a:rPr lang="cs-CZ" sz="3600" dirty="0" err="1"/>
              <a:t>organic</a:t>
            </a:r>
            <a:r>
              <a:rPr lang="cs-CZ" sz="3600" dirty="0"/>
              <a:t> </a:t>
            </a:r>
            <a:r>
              <a:rPr lang="cs-CZ" sz="3600" dirty="0" err="1"/>
              <a:t>compounds</a:t>
            </a:r>
            <a:r>
              <a:rPr lang="cs-CZ" sz="3600" dirty="0"/>
              <a:t> </a:t>
            </a:r>
            <a:r>
              <a:rPr lang="cs-CZ" sz="3600" dirty="0" err="1"/>
              <a:t>forms</a:t>
            </a:r>
            <a:r>
              <a:rPr lang="cs-CZ" sz="3600" dirty="0"/>
              <a:t> </a:t>
            </a:r>
            <a:r>
              <a:rPr lang="cs-CZ" sz="3600" dirty="0" err="1"/>
              <a:t>only</a:t>
            </a:r>
            <a:r>
              <a:rPr lang="cs-CZ" sz="3600" dirty="0"/>
              <a:t> </a:t>
            </a:r>
            <a:r>
              <a:rPr lang="cs-CZ" sz="3600" dirty="0" err="1"/>
              <a:t>from</a:t>
            </a:r>
            <a:r>
              <a:rPr lang="cs-CZ" sz="3600" dirty="0"/>
              <a:t> </a:t>
            </a:r>
            <a:r>
              <a:rPr lang="cs-CZ" sz="3600" dirty="0" err="1"/>
              <a:t>other</a:t>
            </a:r>
            <a:r>
              <a:rPr lang="cs-CZ" sz="3600" dirty="0"/>
              <a:t> </a:t>
            </a:r>
            <a:r>
              <a:rPr lang="cs-CZ" sz="3600" dirty="0" err="1"/>
              <a:t>organic</a:t>
            </a:r>
            <a:r>
              <a:rPr lang="cs-CZ" sz="3600" dirty="0"/>
              <a:t> </a:t>
            </a:r>
            <a:r>
              <a:rPr lang="cs-CZ" sz="3600" dirty="0" err="1"/>
              <a:t>compounds</a:t>
            </a:r>
            <a:r>
              <a:rPr lang="cs-CZ" sz="3600" dirty="0"/>
              <a:t>. In </a:t>
            </a:r>
            <a:r>
              <a:rPr lang="cs-CZ" sz="3600" dirty="0" err="1"/>
              <a:t>the</a:t>
            </a:r>
            <a:r>
              <a:rPr lang="cs-CZ" sz="3600" dirty="0"/>
              <a:t> case </a:t>
            </a:r>
            <a:r>
              <a:rPr lang="cs-CZ" sz="3600" dirty="0" err="1"/>
              <a:t>of</a:t>
            </a:r>
            <a:r>
              <a:rPr lang="cs-CZ" sz="3600" dirty="0"/>
              <a:t> </a:t>
            </a:r>
            <a:r>
              <a:rPr lang="cs-CZ" sz="3600" dirty="0" err="1"/>
              <a:t>eukaryotes</a:t>
            </a:r>
            <a:r>
              <a:rPr lang="cs-CZ" sz="3600" dirty="0"/>
              <a:t> </a:t>
            </a:r>
            <a:r>
              <a:rPr lang="cs-CZ" sz="3600" dirty="0" err="1"/>
              <a:t>only</a:t>
            </a:r>
            <a:r>
              <a:rPr lang="cs-CZ" sz="3600" dirty="0"/>
              <a:t> </a:t>
            </a:r>
            <a:r>
              <a:rPr lang="cs-CZ" sz="3600" dirty="0" err="1"/>
              <a:t>chemoorganoheterotrothy</a:t>
            </a:r>
            <a:r>
              <a:rPr lang="cs-CZ" sz="3600" dirty="0"/>
              <a:t>, i. e. </a:t>
            </a:r>
            <a:r>
              <a:rPr lang="cs-CZ" sz="3600" dirty="0" err="1"/>
              <a:t>from</a:t>
            </a:r>
            <a:r>
              <a:rPr lang="cs-CZ" sz="3600" dirty="0"/>
              <a:t> </a:t>
            </a:r>
            <a:r>
              <a:rPr lang="cs-CZ" sz="3600" dirty="0" err="1"/>
              <a:t>organic</a:t>
            </a:r>
            <a:r>
              <a:rPr lang="cs-CZ" sz="3600" dirty="0"/>
              <a:t> </a:t>
            </a:r>
            <a:r>
              <a:rPr lang="cs-CZ" sz="3600" dirty="0" err="1"/>
              <a:t>compounds</a:t>
            </a:r>
            <a:r>
              <a:rPr lang="cs-CZ" sz="3600" dirty="0"/>
              <a:t> </a:t>
            </a:r>
            <a:r>
              <a:rPr lang="cs-CZ" sz="3600" dirty="0" err="1"/>
              <a:t>obtain</a:t>
            </a:r>
            <a:r>
              <a:rPr lang="cs-CZ" sz="3600" dirty="0"/>
              <a:t> </a:t>
            </a:r>
            <a:r>
              <a:rPr lang="cs-CZ" sz="3600" dirty="0" err="1"/>
              <a:t>both</a:t>
            </a:r>
            <a:r>
              <a:rPr lang="cs-CZ" sz="3600" dirty="0"/>
              <a:t> </a:t>
            </a:r>
            <a:r>
              <a:rPr lang="cs-CZ" sz="3600" dirty="0" err="1"/>
              <a:t>organic</a:t>
            </a:r>
            <a:r>
              <a:rPr lang="cs-CZ" sz="3600" dirty="0"/>
              <a:t> </a:t>
            </a:r>
            <a:r>
              <a:rPr lang="cs-CZ" sz="3600" dirty="0" err="1"/>
              <a:t>compounds</a:t>
            </a:r>
            <a:r>
              <a:rPr lang="cs-CZ" sz="3600" dirty="0"/>
              <a:t> and ATP.</a:t>
            </a:r>
          </a:p>
          <a:p>
            <a:pPr marL="457200" indent="-457200" algn="just">
              <a:buFont typeface="Arial" panose="020B0604020202020204" pitchFamily="34" charset="0"/>
              <a:buChar char="•"/>
            </a:pPr>
            <a:r>
              <a:rPr lang="cs-CZ" sz="3600" b="1" dirty="0" err="1"/>
              <a:t>Mixotrophy</a:t>
            </a:r>
            <a:r>
              <a:rPr lang="cs-CZ" sz="3600" dirty="0"/>
              <a:t> – </a:t>
            </a:r>
            <a:r>
              <a:rPr lang="cs-CZ" sz="3600" dirty="0" err="1"/>
              <a:t>heterotrophy</a:t>
            </a:r>
            <a:r>
              <a:rPr lang="cs-CZ" sz="3600" dirty="0"/>
              <a:t> </a:t>
            </a:r>
            <a:r>
              <a:rPr lang="cs-CZ" sz="3600" dirty="0" err="1"/>
              <a:t>combined</a:t>
            </a:r>
            <a:r>
              <a:rPr lang="cs-CZ" sz="3600" dirty="0"/>
              <a:t> </a:t>
            </a:r>
            <a:r>
              <a:rPr lang="cs-CZ" sz="3600" dirty="0" err="1"/>
              <a:t>with</a:t>
            </a:r>
            <a:r>
              <a:rPr lang="cs-CZ" sz="3600" dirty="0"/>
              <a:t> </a:t>
            </a:r>
            <a:r>
              <a:rPr lang="cs-CZ" sz="3600" dirty="0" err="1"/>
              <a:t>autotrophy</a:t>
            </a:r>
            <a:r>
              <a:rPr lang="cs-CZ" sz="3600" dirty="0"/>
              <a:t> </a:t>
            </a:r>
            <a:r>
              <a:rPr lang="en-US" sz="3600" dirty="0"/>
              <a:t>(</a:t>
            </a:r>
            <a:r>
              <a:rPr lang="cs-CZ" sz="3600" dirty="0"/>
              <a:t>very </a:t>
            </a:r>
            <a:r>
              <a:rPr lang="cs-CZ" sz="3600" dirty="0" err="1"/>
              <a:t>frequent</a:t>
            </a:r>
            <a:r>
              <a:rPr lang="cs-CZ" sz="3600" dirty="0"/>
              <a:t> </a:t>
            </a:r>
            <a:r>
              <a:rPr lang="cs-CZ" sz="3600" dirty="0" err="1"/>
              <a:t>situation</a:t>
            </a:r>
            <a:r>
              <a:rPr lang="cs-CZ" sz="3600" dirty="0"/>
              <a:t> in </a:t>
            </a:r>
            <a:r>
              <a:rPr lang="cs-CZ" sz="3600" dirty="0" err="1"/>
              <a:t>unicellular</a:t>
            </a:r>
            <a:r>
              <a:rPr lang="cs-CZ" sz="3600" dirty="0"/>
              <a:t> </a:t>
            </a:r>
            <a:r>
              <a:rPr lang="cs-CZ" sz="3600" dirty="0" err="1"/>
              <a:t>algae</a:t>
            </a:r>
            <a:r>
              <a:rPr lang="en-US" sz="3600" dirty="0"/>
              <a:t>)</a:t>
            </a:r>
            <a:endParaRPr lang="cs-CZ" sz="3600" dirty="0"/>
          </a:p>
        </p:txBody>
      </p:sp>
      <p:sp>
        <p:nvSpPr>
          <p:cNvPr id="2" name="Rounded Rectangle 1">
            <a:extLst>
              <a:ext uri="{FF2B5EF4-FFF2-40B4-BE49-F238E27FC236}">
                <a16:creationId xmlns:a16="http://schemas.microsoft.com/office/drawing/2014/main" id="{0377BAD3-9D0C-5E9E-CF0C-4005977DEB39}"/>
              </a:ext>
            </a:extLst>
          </p:cNvPr>
          <p:cNvSpPr/>
          <p:nvPr/>
        </p:nvSpPr>
        <p:spPr>
          <a:xfrm>
            <a:off x="315310" y="2963917"/>
            <a:ext cx="11729545" cy="1923393"/>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3531514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Clathrin Mediated Endocytosis by Janet Iwasa and Tom Kirchhausen 2012">
            <a:hlinkClick r:id="" action="ppaction://media"/>
            <a:extLst>
              <a:ext uri="{FF2B5EF4-FFF2-40B4-BE49-F238E27FC236}">
                <a16:creationId xmlns:a16="http://schemas.microsoft.com/office/drawing/2014/main" id="{1DA422F1-8504-4479-BDCB-82E240BE95C5}"/>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8194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A78E809-399A-41AB-91D6-0E31F1DC6C3D}"/>
              </a:ext>
            </a:extLst>
          </p:cNvPr>
          <p:cNvPicPr>
            <a:picLocks noChangeAspect="1"/>
          </p:cNvPicPr>
          <p:nvPr/>
        </p:nvPicPr>
        <p:blipFill>
          <a:blip r:embed="rId2"/>
          <a:stretch>
            <a:fillRect/>
          </a:stretch>
        </p:blipFill>
        <p:spPr>
          <a:xfrm>
            <a:off x="1991544" y="692075"/>
            <a:ext cx="8364600" cy="6192507"/>
          </a:xfrm>
          <a:prstGeom prst="rect">
            <a:avLst/>
          </a:prstGeom>
        </p:spPr>
      </p:pic>
      <p:sp>
        <p:nvSpPr>
          <p:cNvPr id="5" name="Nadpis 1">
            <a:extLst>
              <a:ext uri="{FF2B5EF4-FFF2-40B4-BE49-F238E27FC236}">
                <a16:creationId xmlns:a16="http://schemas.microsoft.com/office/drawing/2014/main" id="{250E02A4-2030-4EE5-AC52-5524B36689F2}"/>
              </a:ext>
            </a:extLst>
          </p:cNvPr>
          <p:cNvSpPr>
            <a:spLocks noGrp="1"/>
          </p:cNvSpPr>
          <p:nvPr>
            <p:ph type="title"/>
          </p:nvPr>
        </p:nvSpPr>
        <p:spPr>
          <a:xfrm>
            <a:off x="1524000" y="284382"/>
            <a:ext cx="9144000" cy="451180"/>
          </a:xfrm>
          <a:solidFill>
            <a:schemeClr val="bg1"/>
          </a:solidFill>
        </p:spPr>
        <p:txBody>
          <a:bodyPr rtlCol="0">
            <a:normAutofit fontScale="90000"/>
          </a:bodyPr>
          <a:lstStyle/>
          <a:p>
            <a:pPr>
              <a:defRPr/>
            </a:pPr>
            <a:r>
              <a:rPr lang="cs-CZ" b="1" dirty="0" err="1">
                <a:solidFill>
                  <a:schemeClr val="accent6">
                    <a:lumMod val="50000"/>
                  </a:schemeClr>
                </a:solidFill>
              </a:rPr>
              <a:t>Cortical</a:t>
            </a:r>
            <a:r>
              <a:rPr lang="cs-CZ" b="1" dirty="0">
                <a:solidFill>
                  <a:schemeClr val="accent6">
                    <a:lumMod val="50000"/>
                  </a:schemeClr>
                </a:solidFill>
              </a:rPr>
              <a:t> </a:t>
            </a:r>
            <a:r>
              <a:rPr lang="cs-CZ" b="1" dirty="0" err="1">
                <a:solidFill>
                  <a:schemeClr val="accent6">
                    <a:lumMod val="50000"/>
                  </a:schemeClr>
                </a:solidFill>
              </a:rPr>
              <a:t>vesicles</a:t>
            </a:r>
            <a:r>
              <a:rPr lang="cs-CZ" b="1" dirty="0">
                <a:solidFill>
                  <a:schemeClr val="accent6">
                    <a:lumMod val="50000"/>
                  </a:schemeClr>
                </a:solidFill>
              </a:rPr>
              <a:t> </a:t>
            </a:r>
            <a:r>
              <a:rPr lang="cs-CZ" b="1" dirty="0" err="1">
                <a:solidFill>
                  <a:schemeClr val="accent6">
                    <a:lumMod val="50000"/>
                  </a:schemeClr>
                </a:solidFill>
              </a:rPr>
              <a:t>of</a:t>
            </a:r>
            <a:r>
              <a:rPr lang="cs-CZ" b="1" dirty="0">
                <a:solidFill>
                  <a:schemeClr val="accent6">
                    <a:lumMod val="50000"/>
                  </a:schemeClr>
                </a:solidFill>
              </a:rPr>
              <a:t> </a:t>
            </a:r>
            <a:r>
              <a:rPr lang="cs-CZ" b="1" dirty="0" err="1">
                <a:solidFill>
                  <a:schemeClr val="accent6">
                    <a:lumMod val="50000"/>
                  </a:schemeClr>
                </a:solidFill>
              </a:rPr>
              <a:t>giardia</a:t>
            </a:r>
            <a:br>
              <a:rPr lang="cs-CZ" sz="2700" b="1" dirty="0">
                <a:solidFill>
                  <a:schemeClr val="accent6">
                    <a:lumMod val="50000"/>
                  </a:schemeClr>
                </a:solidFill>
              </a:rPr>
            </a:br>
            <a:endParaRPr lang="cs-CZ" sz="2700" b="1" dirty="0">
              <a:solidFill>
                <a:schemeClr val="accent6">
                  <a:lumMod val="50000"/>
                </a:schemeClr>
              </a:solidFill>
            </a:endParaRPr>
          </a:p>
        </p:txBody>
      </p:sp>
      <p:sp>
        <p:nvSpPr>
          <p:cNvPr id="7" name="TextovéPole 6">
            <a:extLst>
              <a:ext uri="{FF2B5EF4-FFF2-40B4-BE49-F238E27FC236}">
                <a16:creationId xmlns:a16="http://schemas.microsoft.com/office/drawing/2014/main" id="{3C52AC29-851D-4E9A-8BE7-415578F7BEA7}"/>
              </a:ext>
            </a:extLst>
          </p:cNvPr>
          <p:cNvSpPr txBox="1"/>
          <p:nvPr/>
        </p:nvSpPr>
        <p:spPr>
          <a:xfrm>
            <a:off x="1679688" y="6388952"/>
            <a:ext cx="3102260" cy="369332"/>
          </a:xfrm>
          <a:prstGeom prst="rect">
            <a:avLst/>
          </a:prstGeom>
          <a:solidFill>
            <a:schemeClr val="bg1"/>
          </a:solidFill>
        </p:spPr>
        <p:txBody>
          <a:bodyPr wrap="none" rtlCol="0">
            <a:spAutoFit/>
          </a:bodyPr>
          <a:lstStyle/>
          <a:p>
            <a:r>
              <a:rPr lang="cs-CZ" dirty="0" err="1"/>
              <a:t>Zumthor</a:t>
            </a:r>
            <a:r>
              <a:rPr lang="cs-CZ" dirty="0"/>
              <a:t> 2016, </a:t>
            </a:r>
            <a:r>
              <a:rPr lang="cs-CZ" dirty="0" err="1"/>
              <a:t>PLoS</a:t>
            </a:r>
            <a:r>
              <a:rPr lang="cs-CZ" dirty="0"/>
              <a:t> </a:t>
            </a:r>
            <a:r>
              <a:rPr lang="cs-CZ" dirty="0" err="1"/>
              <a:t>Pathogens</a:t>
            </a:r>
            <a:endParaRPr lang="cs-CZ" dirty="0"/>
          </a:p>
        </p:txBody>
      </p:sp>
    </p:spTree>
    <p:extLst>
      <p:ext uri="{BB962C8B-B14F-4D97-AF65-F5344CB8AC3E}">
        <p14:creationId xmlns:p14="http://schemas.microsoft.com/office/powerpoint/2010/main" val="418072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9470" y="714375"/>
            <a:ext cx="9144000" cy="1143000"/>
          </a:xfrm>
        </p:spPr>
        <p:txBody>
          <a:bodyPr rtlCol="0">
            <a:normAutofit/>
          </a:bodyPr>
          <a:lstStyle/>
          <a:p>
            <a:pPr>
              <a:defRPr/>
            </a:pPr>
            <a:r>
              <a:rPr lang="cs-CZ" sz="2700" b="1" dirty="0" err="1"/>
              <a:t>Feeding</a:t>
            </a:r>
            <a:r>
              <a:rPr lang="cs-CZ" sz="2700" b="1" dirty="0"/>
              <a:t> by solid food </a:t>
            </a:r>
            <a:r>
              <a:rPr lang="cs-CZ" sz="2700" b="1" dirty="0" err="1"/>
              <a:t>particles</a:t>
            </a:r>
            <a:r>
              <a:rPr lang="cs-CZ" sz="2700" b="1" dirty="0"/>
              <a:t> </a:t>
            </a:r>
            <a:r>
              <a:rPr lang="cs-CZ" sz="2700" b="1" dirty="0" err="1"/>
              <a:t>with</a:t>
            </a:r>
            <a:r>
              <a:rPr lang="cs-CZ" sz="2700" b="1" dirty="0"/>
              <a:t> </a:t>
            </a:r>
            <a:r>
              <a:rPr lang="cs-CZ" sz="2700" b="1" dirty="0" err="1"/>
              <a:t>the</a:t>
            </a:r>
            <a:r>
              <a:rPr lang="cs-CZ" sz="2700" b="1" dirty="0"/>
              <a:t> </a:t>
            </a:r>
            <a:r>
              <a:rPr lang="cs-CZ" sz="2700" b="1" dirty="0" err="1"/>
              <a:t>active</a:t>
            </a:r>
            <a:r>
              <a:rPr lang="cs-CZ" sz="2700" b="1" dirty="0"/>
              <a:t> </a:t>
            </a:r>
            <a:r>
              <a:rPr lang="cs-CZ" sz="2700" b="1" dirty="0" err="1"/>
              <a:t>help</a:t>
            </a:r>
            <a:r>
              <a:rPr lang="cs-CZ" sz="2700" b="1" dirty="0"/>
              <a:t> </a:t>
            </a:r>
            <a:r>
              <a:rPr lang="cs-CZ" sz="2700" b="1" dirty="0" err="1"/>
              <a:t>of</a:t>
            </a:r>
            <a:r>
              <a:rPr lang="cs-CZ" sz="2700" b="1" dirty="0"/>
              <a:t> cytoskeleton </a:t>
            </a:r>
          </a:p>
        </p:txBody>
      </p:sp>
      <p:pic>
        <p:nvPicPr>
          <p:cNvPr id="8195" name="Picture 2"/>
          <p:cNvPicPr>
            <a:picLocks noChangeAspect="1" noChangeArrowheads="1"/>
          </p:cNvPicPr>
          <p:nvPr/>
        </p:nvPicPr>
        <p:blipFill>
          <a:blip r:embed="rId2" cstate="print"/>
          <a:srcRect b="33333"/>
          <a:stretch>
            <a:fillRect/>
          </a:stretch>
        </p:blipFill>
        <p:spPr bwMode="auto">
          <a:xfrm>
            <a:off x="2738438" y="1285876"/>
            <a:ext cx="6850062" cy="5572125"/>
          </a:xfrm>
          <a:prstGeom prst="rect">
            <a:avLst/>
          </a:prstGeom>
          <a:noFill/>
          <a:ln w="9525">
            <a:noFill/>
            <a:miter lim="800000"/>
            <a:headEnd/>
            <a:tailEnd/>
          </a:ln>
        </p:spPr>
      </p:pic>
      <p:sp>
        <p:nvSpPr>
          <p:cNvPr id="4" name="TextovéPole 3"/>
          <p:cNvSpPr txBox="1"/>
          <p:nvPr/>
        </p:nvSpPr>
        <p:spPr>
          <a:xfrm>
            <a:off x="2738438" y="1285876"/>
            <a:ext cx="6786562" cy="4524375"/>
          </a:xfrm>
          <a:prstGeom prst="rect">
            <a:avLst/>
          </a:prstGeom>
          <a:solidFill>
            <a:schemeClr val="tx1">
              <a:alpha val="83000"/>
            </a:schemeClr>
          </a:solidFill>
        </p:spPr>
        <p:txBody>
          <a:bodyPr>
            <a:spAutoFit/>
          </a:bodyPr>
          <a:lstStyle/>
          <a:p>
            <a:pPr algn="ctr">
              <a:defRPr/>
            </a:pPr>
            <a:r>
              <a:rPr lang="cs-CZ" sz="3200" b="1" dirty="0">
                <a:solidFill>
                  <a:schemeClr val="bg1"/>
                </a:solidFill>
                <a:effectLst>
                  <a:outerShdw blurRad="38100" dist="38100" dir="2700000" algn="tl">
                    <a:srgbClr val="000000">
                      <a:alpha val="43137"/>
                    </a:srgbClr>
                  </a:outerShdw>
                </a:effectLst>
              </a:rPr>
              <a:t>Most </a:t>
            </a:r>
            <a:r>
              <a:rPr lang="cs-CZ" sz="3200" b="1" dirty="0" err="1">
                <a:solidFill>
                  <a:schemeClr val="bg1"/>
                </a:solidFill>
                <a:effectLst>
                  <a:outerShdw blurRad="38100" dist="38100" dir="2700000" algn="tl">
                    <a:srgbClr val="000000">
                      <a:alpha val="43137"/>
                    </a:srgbClr>
                  </a:outerShdw>
                </a:effectLst>
              </a:rPr>
              <a:t>significan</a:t>
            </a:r>
            <a:r>
              <a:rPr lang="cs-CZ" sz="3200" b="1" dirty="0">
                <a:solidFill>
                  <a:schemeClr val="bg1"/>
                </a:solidFill>
                <a:effectLst>
                  <a:outerShdw blurRad="38100" dist="38100" dir="2700000" algn="tl">
                    <a:srgbClr val="000000">
                      <a:alpha val="43137"/>
                    </a:srgbClr>
                  </a:outerShdw>
                </a:effectLst>
              </a:rPr>
              <a:t> </a:t>
            </a:r>
            <a:r>
              <a:rPr lang="cs-CZ" sz="3200" b="1" dirty="0" err="1">
                <a:solidFill>
                  <a:schemeClr val="bg1"/>
                </a:solidFill>
                <a:effectLst>
                  <a:outerShdw blurRad="38100" dist="38100" dir="2700000" algn="tl">
                    <a:srgbClr val="000000">
                      <a:alpha val="43137"/>
                    </a:srgbClr>
                  </a:outerShdw>
                </a:effectLst>
              </a:rPr>
              <a:t>phagotrophic</a:t>
            </a:r>
            <a:r>
              <a:rPr lang="cs-CZ" sz="3200" b="1" dirty="0">
                <a:solidFill>
                  <a:schemeClr val="bg1"/>
                </a:solidFill>
                <a:effectLst>
                  <a:outerShdw blurRad="38100" dist="38100" dir="2700000" algn="tl">
                    <a:srgbClr val="000000">
                      <a:alpha val="43137"/>
                    </a:srgbClr>
                  </a:outerShdw>
                </a:effectLst>
              </a:rPr>
              <a:t> </a:t>
            </a:r>
            <a:r>
              <a:rPr lang="cs-CZ" sz="3200" b="1" dirty="0" err="1">
                <a:solidFill>
                  <a:schemeClr val="bg1"/>
                </a:solidFill>
                <a:effectLst>
                  <a:outerShdw blurRad="38100" dist="38100" dir="2700000" algn="tl">
                    <a:srgbClr val="000000">
                      <a:alpha val="43137"/>
                    </a:srgbClr>
                  </a:outerShdw>
                </a:effectLst>
              </a:rPr>
              <a:t>groups</a:t>
            </a:r>
            <a:r>
              <a:rPr lang="en-US" sz="3200" b="1" dirty="0">
                <a:solidFill>
                  <a:schemeClr val="bg1"/>
                </a:solidFill>
                <a:effectLst>
                  <a:outerShdw blurRad="38100" dist="38100" dir="2700000" algn="tl">
                    <a:srgbClr val="000000">
                      <a:alpha val="43137"/>
                    </a:srgbClr>
                  </a:outerShdw>
                </a:effectLst>
              </a:rPr>
              <a:t>:</a:t>
            </a:r>
          </a:p>
          <a:p>
            <a:pPr algn="ctr">
              <a:buFont typeface="Arial" pitchFamily="34" charset="0"/>
              <a:buChar char="•"/>
              <a:defRPr/>
            </a:pPr>
            <a:r>
              <a:rPr lang="en-US" sz="3200" dirty="0">
                <a:solidFill>
                  <a:schemeClr val="bg1"/>
                </a:solidFill>
              </a:rPr>
              <a:t> </a:t>
            </a:r>
            <a:r>
              <a:rPr lang="cs-CZ" sz="2800" dirty="0" err="1">
                <a:solidFill>
                  <a:schemeClr val="bg1"/>
                </a:solidFill>
              </a:rPr>
              <a:t>Cilliates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Dinoflagellates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Haptophytes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Chrysophytes</a:t>
            </a:r>
            <a:endParaRPr lang="en-US"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Euglenids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Bodonids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Choanoflagellates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Bicoecids</a:t>
            </a:r>
            <a:endParaRPr lang="cs-CZ" sz="2800" dirty="0">
              <a:solidFill>
                <a:schemeClr val="bg1"/>
              </a:solidFill>
            </a:endParaRPr>
          </a:p>
          <a:p>
            <a:pPr algn="ctr">
              <a:buFont typeface="Arial" pitchFamily="34" charset="0"/>
              <a:buChar char="•"/>
              <a:defRPr/>
            </a:pPr>
            <a:r>
              <a:rPr lang="cs-CZ" sz="2800" dirty="0">
                <a:solidFill>
                  <a:schemeClr val="bg1"/>
                </a:solidFill>
              </a:rPr>
              <a:t> </a:t>
            </a:r>
            <a:r>
              <a:rPr lang="cs-CZ" sz="2800" dirty="0" err="1">
                <a:solidFill>
                  <a:schemeClr val="bg1"/>
                </a:solidFill>
              </a:rPr>
              <a:t>various</a:t>
            </a:r>
            <a:r>
              <a:rPr lang="cs-CZ" sz="2800" dirty="0">
                <a:solidFill>
                  <a:schemeClr val="bg1"/>
                </a:solidFill>
              </a:rPr>
              <a:t> </a:t>
            </a:r>
            <a:r>
              <a:rPr lang="cs-CZ" sz="2800" dirty="0" err="1">
                <a:solidFill>
                  <a:schemeClr val="bg1"/>
                </a:solidFill>
              </a:rPr>
              <a:t>amoebae</a:t>
            </a:r>
            <a:endParaRPr lang="cs-CZ" sz="2800" dirty="0">
              <a:solidFill>
                <a:schemeClr val="bg1"/>
              </a:solidFill>
            </a:endParaRPr>
          </a:p>
        </p:txBody>
      </p:sp>
      <p:sp>
        <p:nvSpPr>
          <p:cNvPr id="3" name="Title 1">
            <a:extLst>
              <a:ext uri="{FF2B5EF4-FFF2-40B4-BE49-F238E27FC236}">
                <a16:creationId xmlns:a16="http://schemas.microsoft.com/office/drawing/2014/main" id="{C89A318A-9677-6793-C7FF-A77154969B74}"/>
              </a:ext>
            </a:extLst>
          </p:cNvPr>
          <p:cNvSpPr txBox="1">
            <a:spLocks/>
          </p:cNvSpPr>
          <p:nvPr/>
        </p:nvSpPr>
        <p:spPr>
          <a:xfrm>
            <a:off x="1690325" y="12357"/>
            <a:ext cx="9144000"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Heterotrophy - </a:t>
            </a:r>
            <a:r>
              <a:rPr lang="en-US" dirty="0" err="1">
                <a:solidFill>
                  <a:schemeClr val="bg1"/>
                </a:solidFill>
              </a:rPr>
              <a:t>phagotrophy</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4">
            <a:extLst>
              <a:ext uri="{FF2B5EF4-FFF2-40B4-BE49-F238E27FC236}">
                <a16:creationId xmlns:a16="http://schemas.microsoft.com/office/drawing/2014/main" id="{4D45FCF9-409E-E7A4-922D-A170EAB8BC1D}"/>
              </a:ext>
            </a:extLst>
          </p:cNvPr>
          <p:cNvPicPr>
            <a:picLocks noChangeAspect="1"/>
          </p:cNvPicPr>
          <p:nvPr/>
        </p:nvPicPr>
        <p:blipFill>
          <a:blip r:embed="rId2"/>
          <a:stretch>
            <a:fillRect/>
          </a:stretch>
        </p:blipFill>
        <p:spPr>
          <a:xfrm>
            <a:off x="228600" y="1412775"/>
            <a:ext cx="11782168" cy="4884223"/>
          </a:xfrm>
          <a:prstGeom prst="rect">
            <a:avLst/>
          </a:prstGeom>
        </p:spPr>
      </p:pic>
      <p:sp>
        <p:nvSpPr>
          <p:cNvPr id="10" name="Title 1">
            <a:extLst>
              <a:ext uri="{FF2B5EF4-FFF2-40B4-BE49-F238E27FC236}">
                <a16:creationId xmlns:a16="http://schemas.microsoft.com/office/drawing/2014/main" id="{9BF0C778-23E1-814D-8E70-262B7269EE77}"/>
              </a:ext>
            </a:extLst>
          </p:cNvPr>
          <p:cNvSpPr txBox="1">
            <a:spLocks/>
          </p:cNvSpPr>
          <p:nvPr/>
        </p:nvSpPr>
        <p:spPr>
          <a:xfrm>
            <a:off x="1690325" y="12357"/>
            <a:ext cx="9144000"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Heterotrophy - </a:t>
            </a:r>
            <a:r>
              <a:rPr lang="en-US" dirty="0" err="1">
                <a:solidFill>
                  <a:schemeClr val="bg1"/>
                </a:solidFill>
              </a:rPr>
              <a:t>phagotrophy</a:t>
            </a:r>
            <a:endParaRPr lang="en-US"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F0C778-23E1-814D-8E70-262B7269EE77}"/>
              </a:ext>
            </a:extLst>
          </p:cNvPr>
          <p:cNvSpPr txBox="1">
            <a:spLocks/>
          </p:cNvSpPr>
          <p:nvPr/>
        </p:nvSpPr>
        <p:spPr>
          <a:xfrm>
            <a:off x="1690325" y="12357"/>
            <a:ext cx="9144000"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Heterotrophy - </a:t>
            </a:r>
            <a:r>
              <a:rPr lang="en-US" dirty="0" err="1">
                <a:solidFill>
                  <a:schemeClr val="bg1"/>
                </a:solidFill>
              </a:rPr>
              <a:t>phagotrophy</a:t>
            </a:r>
            <a:endParaRPr lang="en-US" dirty="0">
              <a:solidFill>
                <a:schemeClr val="bg1"/>
              </a:solidFill>
            </a:endParaRPr>
          </a:p>
        </p:txBody>
      </p:sp>
      <p:pic>
        <p:nvPicPr>
          <p:cNvPr id="2" name="Obrázek 1">
            <a:extLst>
              <a:ext uri="{FF2B5EF4-FFF2-40B4-BE49-F238E27FC236}">
                <a16:creationId xmlns:a16="http://schemas.microsoft.com/office/drawing/2014/main" id="{AC687754-2EF9-F041-85F0-A78A5871C65B}"/>
              </a:ext>
            </a:extLst>
          </p:cNvPr>
          <p:cNvPicPr>
            <a:picLocks noChangeAspect="1"/>
          </p:cNvPicPr>
          <p:nvPr/>
        </p:nvPicPr>
        <p:blipFill>
          <a:blip r:embed="rId2"/>
          <a:stretch>
            <a:fillRect/>
          </a:stretch>
        </p:blipFill>
        <p:spPr>
          <a:xfrm>
            <a:off x="889792" y="1547848"/>
            <a:ext cx="10761865" cy="4540717"/>
          </a:xfrm>
          <a:prstGeom prst="rect">
            <a:avLst/>
          </a:prstGeom>
        </p:spPr>
      </p:pic>
    </p:spTree>
    <p:extLst>
      <p:ext uri="{BB962C8B-B14F-4D97-AF65-F5344CB8AC3E}">
        <p14:creationId xmlns:p14="http://schemas.microsoft.com/office/powerpoint/2010/main" val="201323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F0C778-23E1-814D-8E70-262B7269EE77}"/>
              </a:ext>
            </a:extLst>
          </p:cNvPr>
          <p:cNvSpPr txBox="1">
            <a:spLocks/>
          </p:cNvSpPr>
          <p:nvPr/>
        </p:nvSpPr>
        <p:spPr>
          <a:xfrm>
            <a:off x="267925" y="103639"/>
            <a:ext cx="7778795" cy="777340"/>
          </a:xfrm>
          <a:prstGeom prst="rect">
            <a:avLst/>
          </a:prstGeom>
          <a:solidFill>
            <a:schemeClr val="tx2">
              <a:lumMod val="75000"/>
            </a:schemeClr>
          </a:solidFill>
          <a:ln w="28575">
            <a:solidFill>
              <a:schemeClr val="tx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Hunting – suspension feeding</a:t>
            </a:r>
          </a:p>
        </p:txBody>
      </p:sp>
      <p:sp>
        <p:nvSpPr>
          <p:cNvPr id="2" name="TextBox 1">
            <a:extLst>
              <a:ext uri="{FF2B5EF4-FFF2-40B4-BE49-F238E27FC236}">
                <a16:creationId xmlns:a16="http://schemas.microsoft.com/office/drawing/2014/main" id="{EEB98723-B843-B76E-CEEC-594251C3FCD1}"/>
              </a:ext>
            </a:extLst>
          </p:cNvPr>
          <p:cNvSpPr txBox="1"/>
          <p:nvPr/>
        </p:nvSpPr>
        <p:spPr>
          <a:xfrm>
            <a:off x="357352" y="1169110"/>
            <a:ext cx="5515515" cy="1754326"/>
          </a:xfrm>
          <a:prstGeom prst="rect">
            <a:avLst/>
          </a:prstGeom>
          <a:noFill/>
        </p:spPr>
        <p:txBody>
          <a:bodyPr wrap="square" rtlCol="0">
            <a:spAutoFit/>
          </a:bodyPr>
          <a:lstStyle/>
          <a:p>
            <a:r>
              <a:rPr lang="en-CZ" sz="3600" dirty="0"/>
              <a:t>Catches pray that “falls in” or creates stream that delivers the pray</a:t>
            </a:r>
          </a:p>
        </p:txBody>
      </p:sp>
      <p:pic>
        <p:nvPicPr>
          <p:cNvPr id="3" name="Picture 39">
            <a:extLst>
              <a:ext uri="{FF2B5EF4-FFF2-40B4-BE49-F238E27FC236}">
                <a16:creationId xmlns:a16="http://schemas.microsoft.com/office/drawing/2014/main" id="{9FEEB97E-6149-84FC-728F-C45AB1F5F5E8}"/>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8587832" y="103639"/>
            <a:ext cx="2538412" cy="6521450"/>
          </a:xfrm>
          <a:prstGeom prst="rect">
            <a:avLst/>
          </a:prstGeom>
          <a:noFill/>
          <a:ln w="28575">
            <a:solidFill>
              <a:srgbClr val="5C3D1E"/>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 name="Text Box 9">
            <a:extLst>
              <a:ext uri="{FF2B5EF4-FFF2-40B4-BE49-F238E27FC236}">
                <a16:creationId xmlns:a16="http://schemas.microsoft.com/office/drawing/2014/main" id="{8F95E550-CB27-14FB-D9A9-46389EFEFC68}"/>
              </a:ext>
            </a:extLst>
          </p:cNvPr>
          <p:cNvSpPr txBox="1">
            <a:spLocks noChangeArrowheads="1"/>
          </p:cNvSpPr>
          <p:nvPr/>
        </p:nvSpPr>
        <p:spPr bwMode="auto">
          <a:xfrm>
            <a:off x="1264307" y="6085261"/>
            <a:ext cx="22383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r>
              <a:rPr lang="en-US" altLang="en-US" b="1" i="1"/>
              <a:t>Carpediemonas</a:t>
            </a:r>
          </a:p>
        </p:txBody>
      </p:sp>
      <p:sp>
        <p:nvSpPr>
          <p:cNvPr id="6" name="Text Box 13">
            <a:extLst>
              <a:ext uri="{FF2B5EF4-FFF2-40B4-BE49-F238E27FC236}">
                <a16:creationId xmlns:a16="http://schemas.microsoft.com/office/drawing/2014/main" id="{B1E84528-F91C-319D-C5C0-6301D3AEE481}"/>
              </a:ext>
            </a:extLst>
          </p:cNvPr>
          <p:cNvSpPr txBox="1">
            <a:spLocks noChangeArrowheads="1"/>
          </p:cNvSpPr>
          <p:nvPr/>
        </p:nvSpPr>
        <p:spPr bwMode="auto">
          <a:xfrm>
            <a:off x="9751337" y="6292850"/>
            <a:ext cx="131286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en-US" altLang="en-US" b="1" i="1"/>
              <a:t>Trimastix</a:t>
            </a:r>
          </a:p>
        </p:txBody>
      </p:sp>
      <p:pic>
        <p:nvPicPr>
          <p:cNvPr id="7" name="Picture 29">
            <a:extLst>
              <a:ext uri="{FF2B5EF4-FFF2-40B4-BE49-F238E27FC236}">
                <a16:creationId xmlns:a16="http://schemas.microsoft.com/office/drawing/2014/main" id="{B6FF132D-F7B0-F5D5-2464-85FC6EBB336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r="1639"/>
          <a:stretch>
            <a:fillRect/>
          </a:stretch>
        </p:blipFill>
        <p:spPr bwMode="auto">
          <a:xfrm>
            <a:off x="1264307" y="3234111"/>
            <a:ext cx="2287588" cy="2619375"/>
          </a:xfrm>
          <a:prstGeom prst="rect">
            <a:avLst/>
          </a:prstGeom>
          <a:noFill/>
          <a:ln w="28575">
            <a:solidFill>
              <a:srgbClr val="5C3D1E"/>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8" name="Group 38">
            <a:extLst>
              <a:ext uri="{FF2B5EF4-FFF2-40B4-BE49-F238E27FC236}">
                <a16:creationId xmlns:a16="http://schemas.microsoft.com/office/drawing/2014/main" id="{6534D188-E8D8-CF96-3DB9-EF8491189352}"/>
              </a:ext>
            </a:extLst>
          </p:cNvPr>
          <p:cNvGrpSpPr>
            <a:grpSpLocks/>
          </p:cNvGrpSpPr>
          <p:nvPr/>
        </p:nvGrpSpPr>
        <p:grpSpPr bwMode="auto">
          <a:xfrm>
            <a:off x="2967695" y="3613524"/>
            <a:ext cx="1766887" cy="1630362"/>
            <a:chOff x="1169" y="1257"/>
            <a:chExt cx="1041" cy="1027"/>
          </a:xfrm>
        </p:grpSpPr>
        <p:sp>
          <p:nvSpPr>
            <p:cNvPr id="11" name="Freeform 30">
              <a:extLst>
                <a:ext uri="{FF2B5EF4-FFF2-40B4-BE49-F238E27FC236}">
                  <a16:creationId xmlns:a16="http://schemas.microsoft.com/office/drawing/2014/main" id="{A4A0404C-AE97-7943-0D37-C2E0698EA731}"/>
                </a:ext>
              </a:extLst>
            </p:cNvPr>
            <p:cNvSpPr>
              <a:spLocks/>
            </p:cNvSpPr>
            <p:nvPr/>
          </p:nvSpPr>
          <p:spPr bwMode="auto">
            <a:xfrm>
              <a:off x="1284" y="1270"/>
              <a:ext cx="213" cy="953"/>
            </a:xfrm>
            <a:custGeom>
              <a:avLst/>
              <a:gdLst>
                <a:gd name="T0" fmla="*/ 213 w 213"/>
                <a:gd name="T1" fmla="*/ 0 h 953"/>
                <a:gd name="T2" fmla="*/ 124 w 213"/>
                <a:gd name="T3" fmla="*/ 115 h 953"/>
                <a:gd name="T4" fmla="*/ 21 w 213"/>
                <a:gd name="T5" fmla="*/ 326 h 953"/>
                <a:gd name="T6" fmla="*/ 2 w 213"/>
                <a:gd name="T7" fmla="*/ 512 h 953"/>
                <a:gd name="T8" fmla="*/ 15 w 213"/>
                <a:gd name="T9" fmla="*/ 678 h 953"/>
                <a:gd name="T10" fmla="*/ 92 w 213"/>
                <a:gd name="T11" fmla="*/ 851 h 953"/>
                <a:gd name="T12" fmla="*/ 156 w 213"/>
                <a:gd name="T13" fmla="*/ 953 h 9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953">
                  <a:moveTo>
                    <a:pt x="213" y="0"/>
                  </a:moveTo>
                  <a:cubicBezTo>
                    <a:pt x="184" y="30"/>
                    <a:pt x="156" y="61"/>
                    <a:pt x="124" y="115"/>
                  </a:cubicBezTo>
                  <a:cubicBezTo>
                    <a:pt x="92" y="169"/>
                    <a:pt x="41" y="260"/>
                    <a:pt x="21" y="326"/>
                  </a:cubicBezTo>
                  <a:cubicBezTo>
                    <a:pt x="1" y="392"/>
                    <a:pt x="3" y="453"/>
                    <a:pt x="2" y="512"/>
                  </a:cubicBezTo>
                  <a:cubicBezTo>
                    <a:pt x="1" y="571"/>
                    <a:pt x="0" y="622"/>
                    <a:pt x="15" y="678"/>
                  </a:cubicBezTo>
                  <a:cubicBezTo>
                    <a:pt x="30" y="734"/>
                    <a:pt x="69" y="805"/>
                    <a:pt x="92" y="851"/>
                  </a:cubicBezTo>
                  <a:cubicBezTo>
                    <a:pt x="115" y="897"/>
                    <a:pt x="145" y="936"/>
                    <a:pt x="156" y="953"/>
                  </a:cubicBezTo>
                </a:path>
              </a:pathLst>
            </a:custGeom>
            <a:noFill/>
            <a:ln w="158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2" name="Freeform 31">
              <a:extLst>
                <a:ext uri="{FF2B5EF4-FFF2-40B4-BE49-F238E27FC236}">
                  <a16:creationId xmlns:a16="http://schemas.microsoft.com/office/drawing/2014/main" id="{C9007A86-33BB-CD42-B883-113F7F1AF3E9}"/>
                </a:ext>
              </a:extLst>
            </p:cNvPr>
            <p:cNvSpPr>
              <a:spLocks/>
            </p:cNvSpPr>
            <p:nvPr/>
          </p:nvSpPr>
          <p:spPr bwMode="auto">
            <a:xfrm>
              <a:off x="1232" y="1257"/>
              <a:ext cx="104" cy="953"/>
            </a:xfrm>
            <a:custGeom>
              <a:avLst/>
              <a:gdLst>
                <a:gd name="T0" fmla="*/ 104 w 213"/>
                <a:gd name="T1" fmla="*/ 0 h 953"/>
                <a:gd name="T2" fmla="*/ 61 w 213"/>
                <a:gd name="T3" fmla="*/ 115 h 953"/>
                <a:gd name="T4" fmla="*/ 10 w 213"/>
                <a:gd name="T5" fmla="*/ 326 h 953"/>
                <a:gd name="T6" fmla="*/ 1 w 213"/>
                <a:gd name="T7" fmla="*/ 512 h 953"/>
                <a:gd name="T8" fmla="*/ 7 w 213"/>
                <a:gd name="T9" fmla="*/ 678 h 953"/>
                <a:gd name="T10" fmla="*/ 45 w 213"/>
                <a:gd name="T11" fmla="*/ 851 h 953"/>
                <a:gd name="T12" fmla="*/ 76 w 213"/>
                <a:gd name="T13" fmla="*/ 953 h 9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953">
                  <a:moveTo>
                    <a:pt x="213" y="0"/>
                  </a:moveTo>
                  <a:cubicBezTo>
                    <a:pt x="184" y="30"/>
                    <a:pt x="156" y="61"/>
                    <a:pt x="124" y="115"/>
                  </a:cubicBezTo>
                  <a:cubicBezTo>
                    <a:pt x="92" y="169"/>
                    <a:pt x="41" y="260"/>
                    <a:pt x="21" y="326"/>
                  </a:cubicBezTo>
                  <a:cubicBezTo>
                    <a:pt x="1" y="392"/>
                    <a:pt x="3" y="453"/>
                    <a:pt x="2" y="512"/>
                  </a:cubicBezTo>
                  <a:cubicBezTo>
                    <a:pt x="1" y="571"/>
                    <a:pt x="0" y="622"/>
                    <a:pt x="15" y="678"/>
                  </a:cubicBezTo>
                  <a:cubicBezTo>
                    <a:pt x="30" y="734"/>
                    <a:pt x="69" y="805"/>
                    <a:pt x="92" y="851"/>
                  </a:cubicBezTo>
                  <a:cubicBezTo>
                    <a:pt x="115" y="897"/>
                    <a:pt x="145" y="936"/>
                    <a:pt x="156" y="953"/>
                  </a:cubicBezTo>
                </a:path>
              </a:pathLst>
            </a:custGeom>
            <a:noFill/>
            <a:ln w="158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3" name="Freeform 32">
              <a:extLst>
                <a:ext uri="{FF2B5EF4-FFF2-40B4-BE49-F238E27FC236}">
                  <a16:creationId xmlns:a16="http://schemas.microsoft.com/office/drawing/2014/main" id="{3E011FC1-7980-9088-3C20-56BC33FD1DF4}"/>
                </a:ext>
              </a:extLst>
            </p:cNvPr>
            <p:cNvSpPr>
              <a:spLocks/>
            </p:cNvSpPr>
            <p:nvPr/>
          </p:nvSpPr>
          <p:spPr bwMode="auto">
            <a:xfrm>
              <a:off x="1169" y="1276"/>
              <a:ext cx="27" cy="953"/>
            </a:xfrm>
            <a:custGeom>
              <a:avLst/>
              <a:gdLst>
                <a:gd name="T0" fmla="*/ 27 w 213"/>
                <a:gd name="T1" fmla="*/ 0 h 953"/>
                <a:gd name="T2" fmla="*/ 16 w 213"/>
                <a:gd name="T3" fmla="*/ 115 h 953"/>
                <a:gd name="T4" fmla="*/ 3 w 213"/>
                <a:gd name="T5" fmla="*/ 326 h 953"/>
                <a:gd name="T6" fmla="*/ 0 w 213"/>
                <a:gd name="T7" fmla="*/ 512 h 953"/>
                <a:gd name="T8" fmla="*/ 2 w 213"/>
                <a:gd name="T9" fmla="*/ 678 h 953"/>
                <a:gd name="T10" fmla="*/ 12 w 213"/>
                <a:gd name="T11" fmla="*/ 851 h 953"/>
                <a:gd name="T12" fmla="*/ 20 w 213"/>
                <a:gd name="T13" fmla="*/ 953 h 9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953">
                  <a:moveTo>
                    <a:pt x="213" y="0"/>
                  </a:moveTo>
                  <a:cubicBezTo>
                    <a:pt x="184" y="30"/>
                    <a:pt x="156" y="61"/>
                    <a:pt x="124" y="115"/>
                  </a:cubicBezTo>
                  <a:cubicBezTo>
                    <a:pt x="92" y="169"/>
                    <a:pt x="41" y="260"/>
                    <a:pt x="21" y="326"/>
                  </a:cubicBezTo>
                  <a:cubicBezTo>
                    <a:pt x="1" y="392"/>
                    <a:pt x="3" y="453"/>
                    <a:pt x="2" y="512"/>
                  </a:cubicBezTo>
                  <a:cubicBezTo>
                    <a:pt x="1" y="571"/>
                    <a:pt x="0" y="622"/>
                    <a:pt x="15" y="678"/>
                  </a:cubicBezTo>
                  <a:cubicBezTo>
                    <a:pt x="30" y="734"/>
                    <a:pt x="69" y="805"/>
                    <a:pt x="92" y="851"/>
                  </a:cubicBezTo>
                  <a:cubicBezTo>
                    <a:pt x="115" y="897"/>
                    <a:pt x="145" y="936"/>
                    <a:pt x="156" y="953"/>
                  </a:cubicBezTo>
                </a:path>
              </a:pathLst>
            </a:custGeom>
            <a:noFill/>
            <a:ln w="158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4" name="Text Box 34">
              <a:extLst>
                <a:ext uri="{FF2B5EF4-FFF2-40B4-BE49-F238E27FC236}">
                  <a16:creationId xmlns:a16="http://schemas.microsoft.com/office/drawing/2014/main" id="{9B1C138A-7513-6EE1-E105-7814FBFFE412}"/>
                </a:ext>
              </a:extLst>
            </p:cNvPr>
            <p:cNvSpPr txBox="1">
              <a:spLocks noChangeArrowheads="1"/>
            </p:cNvSpPr>
            <p:nvPr/>
          </p:nvSpPr>
          <p:spPr bwMode="auto">
            <a:xfrm>
              <a:off x="1515" y="1381"/>
              <a:ext cx="695"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FF0000"/>
                  </a:solidFill>
                </a:rPr>
                <a:t>Feeding current</a:t>
              </a:r>
            </a:p>
            <a:p>
              <a:r>
                <a:rPr lang="en-US" altLang="en-US" sz="1400" b="1">
                  <a:solidFill>
                    <a:srgbClr val="FF0000"/>
                  </a:solidFill>
                </a:rPr>
                <a:t>Generated by Posterior</a:t>
              </a:r>
            </a:p>
            <a:p>
              <a:r>
                <a:rPr lang="en-US" altLang="en-US" sz="1400" b="1">
                  <a:solidFill>
                    <a:srgbClr val="FF0000"/>
                  </a:solidFill>
                </a:rPr>
                <a:t>Flagellum</a:t>
              </a:r>
              <a:endParaRPr lang="en-US" altLang="en-US" sz="1800" b="1"/>
            </a:p>
          </p:txBody>
        </p:sp>
        <p:sp>
          <p:nvSpPr>
            <p:cNvPr id="15" name="Line 35">
              <a:extLst>
                <a:ext uri="{FF2B5EF4-FFF2-40B4-BE49-F238E27FC236}">
                  <a16:creationId xmlns:a16="http://schemas.microsoft.com/office/drawing/2014/main" id="{EC790699-DA2E-C4C3-A493-5C5C0EF7BC4C}"/>
                </a:ext>
              </a:extLst>
            </p:cNvPr>
            <p:cNvSpPr>
              <a:spLocks noChangeShapeType="1"/>
            </p:cNvSpPr>
            <p:nvPr/>
          </p:nvSpPr>
          <p:spPr bwMode="auto">
            <a:xfrm>
              <a:off x="1191" y="2212"/>
              <a:ext cx="12" cy="7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6" name="Line 36">
              <a:extLst>
                <a:ext uri="{FF2B5EF4-FFF2-40B4-BE49-F238E27FC236}">
                  <a16:creationId xmlns:a16="http://schemas.microsoft.com/office/drawing/2014/main" id="{C95758B2-3976-C2D5-7903-DA48C83DA380}"/>
                </a:ext>
              </a:extLst>
            </p:cNvPr>
            <p:cNvSpPr>
              <a:spLocks noChangeShapeType="1"/>
            </p:cNvSpPr>
            <p:nvPr/>
          </p:nvSpPr>
          <p:spPr bwMode="auto">
            <a:xfrm>
              <a:off x="1305" y="2212"/>
              <a:ext cx="12" cy="7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sp>
          <p:nvSpPr>
            <p:cNvPr id="17" name="Line 37">
              <a:extLst>
                <a:ext uri="{FF2B5EF4-FFF2-40B4-BE49-F238E27FC236}">
                  <a16:creationId xmlns:a16="http://schemas.microsoft.com/office/drawing/2014/main" id="{877D5978-7F14-7CE5-D2E0-5850E0F903EB}"/>
                </a:ext>
              </a:extLst>
            </p:cNvPr>
            <p:cNvSpPr>
              <a:spLocks noChangeShapeType="1"/>
            </p:cNvSpPr>
            <p:nvPr/>
          </p:nvSpPr>
          <p:spPr bwMode="auto">
            <a:xfrm>
              <a:off x="1441" y="2225"/>
              <a:ext cx="37" cy="53"/>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Z"/>
            </a:p>
          </p:txBody>
        </p:sp>
      </p:grpSp>
      <p:sp>
        <p:nvSpPr>
          <p:cNvPr id="18" name="Line 40">
            <a:extLst>
              <a:ext uri="{FF2B5EF4-FFF2-40B4-BE49-F238E27FC236}">
                <a16:creationId xmlns:a16="http://schemas.microsoft.com/office/drawing/2014/main" id="{684C337C-BC00-3160-A3FB-941F94B67E6F}"/>
              </a:ext>
            </a:extLst>
          </p:cNvPr>
          <p:cNvSpPr>
            <a:spLocks noChangeShapeType="1"/>
          </p:cNvSpPr>
          <p:nvPr/>
        </p:nvSpPr>
        <p:spPr bwMode="auto">
          <a:xfrm flipH="1" flipV="1">
            <a:off x="9787849" y="3933825"/>
            <a:ext cx="419100" cy="33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Z"/>
          </a:p>
        </p:txBody>
      </p:sp>
    </p:spTree>
    <p:extLst>
      <p:ext uri="{BB962C8B-B14F-4D97-AF65-F5344CB8AC3E}">
        <p14:creationId xmlns:p14="http://schemas.microsoft.com/office/powerpoint/2010/main" val="17848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1060</Words>
  <Application>Microsoft Macintosh PowerPoint</Application>
  <PresentationFormat>Widescreen</PresentationFormat>
  <Paragraphs>106</Paragraphs>
  <Slides>28</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ゴシック</vt:lpstr>
      <vt:lpstr>Arial</vt:lpstr>
      <vt:lpstr>Calibri</vt:lpstr>
      <vt:lpstr>Calibri Light</vt:lpstr>
      <vt:lpstr>Helvetica</vt:lpstr>
      <vt:lpstr>inherit</vt:lpstr>
      <vt:lpstr>Palatino</vt:lpstr>
      <vt:lpstr>Office Theme</vt:lpstr>
      <vt:lpstr>Heterotrophic protists: What and how do they eat</vt:lpstr>
      <vt:lpstr>PowerPoint Presentation</vt:lpstr>
      <vt:lpstr>PowerPoint Presentation</vt:lpstr>
      <vt:lpstr>PowerPoint Presentation</vt:lpstr>
      <vt:lpstr>Cortical vesicles of giardia </vt:lpstr>
      <vt:lpstr>Feeding by solid food particles with the active help of cytoskeleton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Heterotrophic protists: What and how do they eat</dc:title>
  <dc:creator>Kolísko Martin</dc:creator>
  <cp:lastModifiedBy>Biologické Centrum</cp:lastModifiedBy>
  <cp:revision>20</cp:revision>
  <dcterms:created xsi:type="dcterms:W3CDTF">2024-04-10T09:07:10Z</dcterms:created>
  <dcterms:modified xsi:type="dcterms:W3CDTF">2024-05-15T10:57:37Z</dcterms:modified>
</cp:coreProperties>
</file>