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6" r:id="rId2"/>
    <p:sldId id="257" r:id="rId3"/>
    <p:sldId id="258" r:id="rId4"/>
    <p:sldId id="262" r:id="rId5"/>
    <p:sldId id="268" r:id="rId6"/>
    <p:sldId id="330" r:id="rId7"/>
    <p:sldId id="269" r:id="rId8"/>
    <p:sldId id="304" r:id="rId9"/>
    <p:sldId id="301" r:id="rId10"/>
    <p:sldId id="270" r:id="rId11"/>
    <p:sldId id="305" r:id="rId12"/>
    <p:sldId id="302" r:id="rId13"/>
    <p:sldId id="261" r:id="rId14"/>
    <p:sldId id="328" r:id="rId15"/>
    <p:sldId id="265" r:id="rId16"/>
    <p:sldId id="280" r:id="rId17"/>
    <p:sldId id="279" r:id="rId18"/>
    <p:sldId id="275" r:id="rId19"/>
    <p:sldId id="276" r:id="rId20"/>
    <p:sldId id="277" r:id="rId21"/>
    <p:sldId id="278" r:id="rId22"/>
    <p:sldId id="331" r:id="rId23"/>
    <p:sldId id="281" r:id="rId24"/>
    <p:sldId id="263" r:id="rId25"/>
    <p:sldId id="284" r:id="rId26"/>
    <p:sldId id="285" r:id="rId27"/>
    <p:sldId id="264" r:id="rId28"/>
    <p:sldId id="291" r:id="rId29"/>
    <p:sldId id="287" r:id="rId30"/>
    <p:sldId id="272" r:id="rId31"/>
    <p:sldId id="292" r:id="rId32"/>
    <p:sldId id="307" r:id="rId33"/>
    <p:sldId id="289" r:id="rId34"/>
    <p:sldId id="288" r:id="rId35"/>
    <p:sldId id="290" r:id="rId36"/>
    <p:sldId id="294" r:id="rId37"/>
    <p:sldId id="295" r:id="rId38"/>
    <p:sldId id="296" r:id="rId39"/>
    <p:sldId id="299" r:id="rId40"/>
    <p:sldId id="329" r:id="rId41"/>
    <p:sldId id="293" r:id="rId42"/>
    <p:sldId id="308" r:id="rId43"/>
    <p:sldId id="309" r:id="rId44"/>
    <p:sldId id="300" r:id="rId45"/>
    <p:sldId id="310" r:id="rId46"/>
    <p:sldId id="311" r:id="rId47"/>
    <p:sldId id="313" r:id="rId48"/>
    <p:sldId id="312" r:id="rId49"/>
    <p:sldId id="314" r:id="rId50"/>
    <p:sldId id="316" r:id="rId51"/>
    <p:sldId id="315" r:id="rId52"/>
    <p:sldId id="318" r:id="rId53"/>
    <p:sldId id="322" r:id="rId54"/>
    <p:sldId id="297" r:id="rId55"/>
    <p:sldId id="475" r:id="rId56"/>
    <p:sldId id="319" r:id="rId57"/>
    <p:sldId id="325" r:id="rId58"/>
    <p:sldId id="327" r:id="rId59"/>
    <p:sldId id="273" r:id="rId60"/>
    <p:sldId id="463" r:id="rId61"/>
    <p:sldId id="461" r:id="rId62"/>
    <p:sldId id="464" r:id="rId63"/>
    <p:sldId id="465" r:id="rId64"/>
    <p:sldId id="466" r:id="rId65"/>
    <p:sldId id="467" r:id="rId66"/>
    <p:sldId id="468" r:id="rId67"/>
    <p:sldId id="333" r:id="rId68"/>
    <p:sldId id="334" r:id="rId69"/>
    <p:sldId id="460" r:id="rId70"/>
    <p:sldId id="380" r:id="rId71"/>
    <p:sldId id="383" r:id="rId72"/>
    <p:sldId id="382" r:id="rId73"/>
    <p:sldId id="426" r:id="rId74"/>
    <p:sldId id="332" r:id="rId75"/>
    <p:sldId id="427" r:id="rId76"/>
    <p:sldId id="470" r:id="rId77"/>
    <p:sldId id="469" r:id="rId78"/>
    <p:sldId id="472" r:id="rId79"/>
    <p:sldId id="473" r:id="rId80"/>
    <p:sldId id="471" r:id="rId81"/>
    <p:sldId id="462"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16" autoAdjust="0"/>
    <p:restoredTop sz="96327" autoAdjust="0"/>
  </p:normalViewPr>
  <p:slideViewPr>
    <p:cSldViewPr snapToObjects="1" showGuides="1">
      <p:cViewPr varScale="1">
        <p:scale>
          <a:sx n="128" d="100"/>
          <a:sy n="128" d="100"/>
        </p:scale>
        <p:origin x="147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CC6EA-8F62-4A26-BDD8-38252A3867F5}" type="datetimeFigureOut">
              <a:rPr lang="en-US" smtClean="0"/>
              <a:pPr/>
              <a:t>5/15/24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BE5DB-E5A5-4BEA-BDBE-F19ABADD91AF}" type="slidenum">
              <a:rPr lang="en-US" smtClean="0"/>
              <a:pPr/>
              <a:t>‹#›</a:t>
            </a:fld>
            <a:endParaRPr lang="en-US"/>
          </a:p>
        </p:txBody>
      </p:sp>
    </p:spTree>
    <p:extLst>
      <p:ext uri="{BB962C8B-B14F-4D97-AF65-F5344CB8AC3E}">
        <p14:creationId xmlns:p14="http://schemas.microsoft.com/office/powerpoint/2010/main" val="194961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451CA3E-1196-4F8F-9640-9FD5EDD362A2}" type="slidenum">
              <a:rPr lang="en-GB" sz="1200"/>
              <a:pPr/>
              <a:t>7</a:t>
            </a:fld>
            <a:endParaRPr lang="en-GB"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itchFamily="34" charset="0"/>
                <a:ea typeface="ＭＳ Ｐゴシック" charset="-128"/>
              </a:defRPr>
            </a:lvl1pPr>
            <a:lvl2pPr marL="37931725" indent="-37474525">
              <a:defRPr sz="2400">
                <a:solidFill>
                  <a:schemeClr val="tx1"/>
                </a:solidFill>
                <a:latin typeface="Arial" pitchFamily="34" charset="0"/>
                <a:ea typeface="ＭＳ Ｐゴシック" charset="-128"/>
              </a:defRPr>
            </a:lvl2pPr>
            <a:lvl3pPr>
              <a:defRPr sz="2400">
                <a:solidFill>
                  <a:schemeClr val="tx1"/>
                </a:solidFill>
                <a:latin typeface="Arial" pitchFamily="34" charset="0"/>
                <a:ea typeface="ＭＳ Ｐゴシック" charset="-128"/>
              </a:defRPr>
            </a:lvl3pPr>
            <a:lvl4pPr>
              <a:defRPr sz="2400">
                <a:solidFill>
                  <a:schemeClr val="tx1"/>
                </a:solidFill>
                <a:latin typeface="Arial" pitchFamily="34" charset="0"/>
                <a:ea typeface="ＭＳ Ｐゴシック" charset="-128"/>
              </a:defRPr>
            </a:lvl4pPr>
            <a:lvl5pPr>
              <a:defRPr sz="2400">
                <a:solidFill>
                  <a:schemeClr val="tx1"/>
                </a:solidFill>
                <a:latin typeface="Arial" pitchFamily="34" charset="0"/>
                <a:ea typeface="ＭＳ Ｐゴシック" charset="-128"/>
              </a:defRPr>
            </a:lvl5pPr>
            <a:lvl6pPr marL="457200" eaLnBrk="0" fontAlgn="base" hangingPunct="0">
              <a:spcBef>
                <a:spcPct val="0"/>
              </a:spcBef>
              <a:spcAft>
                <a:spcPct val="0"/>
              </a:spcAft>
              <a:defRPr sz="2400">
                <a:solidFill>
                  <a:schemeClr val="tx1"/>
                </a:solidFill>
                <a:latin typeface="Arial" pitchFamily="34" charset="0"/>
                <a:ea typeface="ＭＳ Ｐゴシック" charset="-128"/>
              </a:defRPr>
            </a:lvl6pPr>
            <a:lvl7pPr marL="914400" eaLnBrk="0" fontAlgn="base" hangingPunct="0">
              <a:spcBef>
                <a:spcPct val="0"/>
              </a:spcBef>
              <a:spcAft>
                <a:spcPct val="0"/>
              </a:spcAft>
              <a:defRPr sz="2400">
                <a:solidFill>
                  <a:schemeClr val="tx1"/>
                </a:solidFill>
                <a:latin typeface="Arial" pitchFamily="34" charset="0"/>
                <a:ea typeface="ＭＳ Ｐゴシック" charset="-128"/>
              </a:defRPr>
            </a:lvl7pPr>
            <a:lvl8pPr marL="1371600" eaLnBrk="0" fontAlgn="base" hangingPunct="0">
              <a:spcBef>
                <a:spcPct val="0"/>
              </a:spcBef>
              <a:spcAft>
                <a:spcPct val="0"/>
              </a:spcAft>
              <a:defRPr sz="2400">
                <a:solidFill>
                  <a:schemeClr val="tx1"/>
                </a:solidFill>
                <a:latin typeface="Arial" pitchFamily="34" charset="0"/>
                <a:ea typeface="ＭＳ Ｐゴシック" charset="-128"/>
              </a:defRPr>
            </a:lvl8pPr>
            <a:lvl9pPr marL="1828800" eaLnBrk="0" fontAlgn="base" hangingPunct="0">
              <a:spcBef>
                <a:spcPct val="0"/>
              </a:spcBef>
              <a:spcAft>
                <a:spcPct val="0"/>
              </a:spcAft>
              <a:defRPr sz="2400">
                <a:solidFill>
                  <a:schemeClr val="tx1"/>
                </a:solidFill>
                <a:latin typeface="Arial" pitchFamily="34" charset="0"/>
                <a:ea typeface="ＭＳ Ｐゴシック" charset="-128"/>
              </a:defRPr>
            </a:lvl9pPr>
          </a:lstStyle>
          <a:p>
            <a:pPr algn="r"/>
            <a:fld id="{B373DA8B-7996-4DA7-963A-A155324F08A0}" type="slidenum">
              <a:rPr lang="en-US" sz="1200"/>
              <a:pPr algn="r"/>
              <a:t>57</a:t>
            </a:fld>
            <a:endParaRPr lang="en-US" sz="1200"/>
          </a:p>
        </p:txBody>
      </p:sp>
      <p:sp>
        <p:nvSpPr>
          <p:cNvPr id="16486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4868"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itchFamily="34" charset="0"/>
                <a:ea typeface="ＭＳ Ｐゴシック" charset="-128"/>
              </a:defRPr>
            </a:lvl1pPr>
            <a:lvl2pPr marL="37931725" indent="-37474525">
              <a:defRPr sz="2400">
                <a:solidFill>
                  <a:schemeClr val="tx1"/>
                </a:solidFill>
                <a:latin typeface="Arial" pitchFamily="34" charset="0"/>
                <a:ea typeface="ＭＳ Ｐゴシック" charset="-128"/>
              </a:defRPr>
            </a:lvl2pPr>
            <a:lvl3pPr>
              <a:defRPr sz="2400">
                <a:solidFill>
                  <a:schemeClr val="tx1"/>
                </a:solidFill>
                <a:latin typeface="Arial" pitchFamily="34" charset="0"/>
                <a:ea typeface="ＭＳ Ｐゴシック" charset="-128"/>
              </a:defRPr>
            </a:lvl3pPr>
            <a:lvl4pPr>
              <a:defRPr sz="2400">
                <a:solidFill>
                  <a:schemeClr val="tx1"/>
                </a:solidFill>
                <a:latin typeface="Arial" pitchFamily="34" charset="0"/>
                <a:ea typeface="ＭＳ Ｐゴシック" charset="-128"/>
              </a:defRPr>
            </a:lvl4pPr>
            <a:lvl5pPr>
              <a:defRPr sz="2400">
                <a:solidFill>
                  <a:schemeClr val="tx1"/>
                </a:solidFill>
                <a:latin typeface="Arial" pitchFamily="34" charset="0"/>
                <a:ea typeface="ＭＳ Ｐゴシック" charset="-128"/>
              </a:defRPr>
            </a:lvl5pPr>
            <a:lvl6pPr marL="457200" eaLnBrk="0" fontAlgn="base" hangingPunct="0">
              <a:spcBef>
                <a:spcPct val="0"/>
              </a:spcBef>
              <a:spcAft>
                <a:spcPct val="0"/>
              </a:spcAft>
              <a:defRPr sz="2400">
                <a:solidFill>
                  <a:schemeClr val="tx1"/>
                </a:solidFill>
                <a:latin typeface="Arial" pitchFamily="34" charset="0"/>
                <a:ea typeface="ＭＳ Ｐゴシック" charset="-128"/>
              </a:defRPr>
            </a:lvl6pPr>
            <a:lvl7pPr marL="914400" eaLnBrk="0" fontAlgn="base" hangingPunct="0">
              <a:spcBef>
                <a:spcPct val="0"/>
              </a:spcBef>
              <a:spcAft>
                <a:spcPct val="0"/>
              </a:spcAft>
              <a:defRPr sz="2400">
                <a:solidFill>
                  <a:schemeClr val="tx1"/>
                </a:solidFill>
                <a:latin typeface="Arial" pitchFamily="34" charset="0"/>
                <a:ea typeface="ＭＳ Ｐゴシック" charset="-128"/>
              </a:defRPr>
            </a:lvl7pPr>
            <a:lvl8pPr marL="1371600" eaLnBrk="0" fontAlgn="base" hangingPunct="0">
              <a:spcBef>
                <a:spcPct val="0"/>
              </a:spcBef>
              <a:spcAft>
                <a:spcPct val="0"/>
              </a:spcAft>
              <a:defRPr sz="2400">
                <a:solidFill>
                  <a:schemeClr val="tx1"/>
                </a:solidFill>
                <a:latin typeface="Arial" pitchFamily="34" charset="0"/>
                <a:ea typeface="ＭＳ Ｐゴシック" charset="-128"/>
              </a:defRPr>
            </a:lvl8pPr>
            <a:lvl9pPr marL="1828800" eaLnBrk="0" fontAlgn="base" hangingPunct="0">
              <a:spcBef>
                <a:spcPct val="0"/>
              </a:spcBef>
              <a:spcAft>
                <a:spcPct val="0"/>
              </a:spcAft>
              <a:defRPr sz="2400">
                <a:solidFill>
                  <a:schemeClr val="tx1"/>
                </a:solidFill>
                <a:latin typeface="Arial" pitchFamily="34" charset="0"/>
                <a:ea typeface="ＭＳ Ｐゴシック" charset="-128"/>
              </a:defRPr>
            </a:lvl9pPr>
          </a:lstStyle>
          <a:p>
            <a:pPr algn="r"/>
            <a:fld id="{B373DA8B-7996-4DA7-963A-A155324F08A0}" type="slidenum">
              <a:rPr lang="en-US" sz="1200"/>
              <a:pPr algn="r"/>
              <a:t>58</a:t>
            </a:fld>
            <a:endParaRPr lang="en-US" sz="1200"/>
          </a:p>
        </p:txBody>
      </p:sp>
      <p:sp>
        <p:nvSpPr>
          <p:cNvPr id="16486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4868"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8A7D8B8-A4FC-4AD7-BD8D-0248DA31A5F0}" type="slidenum">
              <a:rPr lang="en-GB" sz="1200"/>
              <a:pPr/>
              <a:t>59</a:t>
            </a:fld>
            <a:endParaRPr lang="en-GB"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128"/>
            </a:endParaRPr>
          </a:p>
        </p:txBody>
      </p:sp>
    </p:spTree>
    <p:extLst>
      <p:ext uri="{BB962C8B-B14F-4D97-AF65-F5344CB8AC3E}">
        <p14:creationId xmlns:p14="http://schemas.microsoft.com/office/powerpoint/2010/main" val="3289363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8A7D8B8-A4FC-4AD7-BD8D-0248DA31A5F0}" type="slidenum">
              <a:rPr lang="en-GB" sz="1200"/>
              <a:pPr/>
              <a:t>61</a:t>
            </a:fld>
            <a:endParaRPr lang="en-GB"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128"/>
            </a:endParaRPr>
          </a:p>
        </p:txBody>
      </p:sp>
    </p:spTree>
    <p:extLst>
      <p:ext uri="{BB962C8B-B14F-4D97-AF65-F5344CB8AC3E}">
        <p14:creationId xmlns:p14="http://schemas.microsoft.com/office/powerpoint/2010/main" val="104978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8A7D8B8-A4FC-4AD7-BD8D-0248DA31A5F0}" type="slidenum">
              <a:rPr lang="en-GB" sz="1200"/>
              <a:pPr/>
              <a:t>62</a:t>
            </a:fld>
            <a:endParaRPr lang="en-GB"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128"/>
            </a:endParaRPr>
          </a:p>
        </p:txBody>
      </p:sp>
    </p:spTree>
    <p:extLst>
      <p:ext uri="{BB962C8B-B14F-4D97-AF65-F5344CB8AC3E}">
        <p14:creationId xmlns:p14="http://schemas.microsoft.com/office/powerpoint/2010/main" val="3809105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8A7D8B8-A4FC-4AD7-BD8D-0248DA31A5F0}" type="slidenum">
              <a:rPr lang="en-GB" sz="1200"/>
              <a:pPr/>
              <a:t>66</a:t>
            </a:fld>
            <a:endParaRPr lang="en-GB"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128"/>
            </a:endParaRPr>
          </a:p>
        </p:txBody>
      </p:sp>
    </p:spTree>
    <p:extLst>
      <p:ext uri="{BB962C8B-B14F-4D97-AF65-F5344CB8AC3E}">
        <p14:creationId xmlns:p14="http://schemas.microsoft.com/office/powerpoint/2010/main" val="267627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EFE4CF-485B-4D47-8AE3-6D0289BC9597}" type="slidenum">
              <a:rPr lang="en-US" smtClean="0"/>
              <a:t>67</a:t>
            </a:fld>
            <a:endParaRPr lang="en-US"/>
          </a:p>
        </p:txBody>
      </p:sp>
    </p:spTree>
    <p:extLst>
      <p:ext uri="{BB962C8B-B14F-4D97-AF65-F5344CB8AC3E}">
        <p14:creationId xmlns:p14="http://schemas.microsoft.com/office/powerpoint/2010/main" val="3143242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EFE4CF-485B-4D47-8AE3-6D0289BC9597}" type="slidenum">
              <a:rPr lang="en-US" smtClean="0"/>
              <a:t>69</a:t>
            </a:fld>
            <a:endParaRPr lang="en-US"/>
          </a:p>
        </p:txBody>
      </p:sp>
    </p:spTree>
    <p:extLst>
      <p:ext uri="{BB962C8B-B14F-4D97-AF65-F5344CB8AC3E}">
        <p14:creationId xmlns:p14="http://schemas.microsoft.com/office/powerpoint/2010/main" val="539115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EFE4CF-485B-4D47-8AE3-6D0289BC9597}" type="slidenum">
              <a:rPr lang="en-US" smtClean="0"/>
              <a:t>70</a:t>
            </a:fld>
            <a:endParaRPr lang="en-US"/>
          </a:p>
        </p:txBody>
      </p:sp>
    </p:spTree>
    <p:extLst>
      <p:ext uri="{BB962C8B-B14F-4D97-AF65-F5344CB8AC3E}">
        <p14:creationId xmlns:p14="http://schemas.microsoft.com/office/powerpoint/2010/main" val="2592294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itchFamily="34" charset="0"/>
                <a:ea typeface="ＭＳ Ｐゴシック" charset="-128"/>
              </a:defRPr>
            </a:lvl1pPr>
            <a:lvl2pPr marL="37931725" indent="-37474525">
              <a:defRPr sz="2400">
                <a:solidFill>
                  <a:schemeClr val="tx1"/>
                </a:solidFill>
                <a:latin typeface="Arial" pitchFamily="34" charset="0"/>
                <a:ea typeface="ＭＳ Ｐゴシック" charset="-128"/>
              </a:defRPr>
            </a:lvl2pPr>
            <a:lvl3pPr>
              <a:defRPr sz="2400">
                <a:solidFill>
                  <a:schemeClr val="tx1"/>
                </a:solidFill>
                <a:latin typeface="Arial" pitchFamily="34" charset="0"/>
                <a:ea typeface="ＭＳ Ｐゴシック" charset="-128"/>
              </a:defRPr>
            </a:lvl3pPr>
            <a:lvl4pPr>
              <a:defRPr sz="2400">
                <a:solidFill>
                  <a:schemeClr val="tx1"/>
                </a:solidFill>
                <a:latin typeface="Arial" pitchFamily="34" charset="0"/>
                <a:ea typeface="ＭＳ Ｐゴシック" charset="-128"/>
              </a:defRPr>
            </a:lvl4pPr>
            <a:lvl5pPr>
              <a:defRPr sz="2400">
                <a:solidFill>
                  <a:schemeClr val="tx1"/>
                </a:solidFill>
                <a:latin typeface="Arial" pitchFamily="34" charset="0"/>
                <a:ea typeface="ＭＳ Ｐゴシック" charset="-128"/>
              </a:defRPr>
            </a:lvl5pPr>
            <a:lvl6pPr marL="457200" eaLnBrk="0" fontAlgn="base" hangingPunct="0">
              <a:spcBef>
                <a:spcPct val="0"/>
              </a:spcBef>
              <a:spcAft>
                <a:spcPct val="0"/>
              </a:spcAft>
              <a:defRPr sz="2400">
                <a:solidFill>
                  <a:schemeClr val="tx1"/>
                </a:solidFill>
                <a:latin typeface="Arial" pitchFamily="34" charset="0"/>
                <a:ea typeface="ＭＳ Ｐゴシック" charset="-128"/>
              </a:defRPr>
            </a:lvl6pPr>
            <a:lvl7pPr marL="914400" eaLnBrk="0" fontAlgn="base" hangingPunct="0">
              <a:spcBef>
                <a:spcPct val="0"/>
              </a:spcBef>
              <a:spcAft>
                <a:spcPct val="0"/>
              </a:spcAft>
              <a:defRPr sz="2400">
                <a:solidFill>
                  <a:schemeClr val="tx1"/>
                </a:solidFill>
                <a:latin typeface="Arial" pitchFamily="34" charset="0"/>
                <a:ea typeface="ＭＳ Ｐゴシック" charset="-128"/>
              </a:defRPr>
            </a:lvl7pPr>
            <a:lvl8pPr marL="1371600" eaLnBrk="0" fontAlgn="base" hangingPunct="0">
              <a:spcBef>
                <a:spcPct val="0"/>
              </a:spcBef>
              <a:spcAft>
                <a:spcPct val="0"/>
              </a:spcAft>
              <a:defRPr sz="2400">
                <a:solidFill>
                  <a:schemeClr val="tx1"/>
                </a:solidFill>
                <a:latin typeface="Arial" pitchFamily="34" charset="0"/>
                <a:ea typeface="ＭＳ Ｐゴシック" charset="-128"/>
              </a:defRPr>
            </a:lvl8pPr>
            <a:lvl9pPr marL="1828800" eaLnBrk="0" fontAlgn="base" hangingPunct="0">
              <a:spcBef>
                <a:spcPct val="0"/>
              </a:spcBef>
              <a:spcAft>
                <a:spcPct val="0"/>
              </a:spcAft>
              <a:defRPr sz="2400">
                <a:solidFill>
                  <a:schemeClr val="tx1"/>
                </a:solidFill>
                <a:latin typeface="Arial" pitchFamily="34" charset="0"/>
                <a:ea typeface="ＭＳ Ｐゴシック" charset="-128"/>
              </a:defRPr>
            </a:lvl9pPr>
          </a:lstStyle>
          <a:p>
            <a:pPr algn="r"/>
            <a:fld id="{B373DA8B-7996-4DA7-963A-A155324F08A0}" type="slidenum">
              <a:rPr lang="en-US" sz="1200"/>
              <a:pPr algn="r"/>
              <a:t>74</a:t>
            </a:fld>
            <a:endParaRPr lang="en-US" sz="1200"/>
          </a:p>
        </p:txBody>
      </p:sp>
      <p:sp>
        <p:nvSpPr>
          <p:cNvPr id="16486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4868"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charset="-128"/>
            </a:endParaRPr>
          </a:p>
        </p:txBody>
      </p:sp>
    </p:spTree>
    <p:extLst>
      <p:ext uri="{BB962C8B-B14F-4D97-AF65-F5344CB8AC3E}">
        <p14:creationId xmlns:p14="http://schemas.microsoft.com/office/powerpoint/2010/main" val="52476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Times" pitchFamily="-84" charset="0"/>
                <a:ea typeface="ＭＳ Ｐゴシック" pitchFamily="-84" charset="-128"/>
              </a:defRPr>
            </a:lvl1pPr>
            <a:lvl2pPr marL="742950" indent="-285750">
              <a:defRPr sz="1600" b="1">
                <a:solidFill>
                  <a:schemeClr val="tx1"/>
                </a:solidFill>
                <a:latin typeface="Times" pitchFamily="-84" charset="0"/>
                <a:ea typeface="ＭＳ Ｐゴシック" pitchFamily="-84" charset="-128"/>
              </a:defRPr>
            </a:lvl2pPr>
            <a:lvl3pPr marL="1143000" indent="-228600">
              <a:defRPr sz="1600" b="1">
                <a:solidFill>
                  <a:schemeClr val="tx1"/>
                </a:solidFill>
                <a:latin typeface="Times" pitchFamily="-84" charset="0"/>
                <a:ea typeface="ＭＳ Ｐゴシック" pitchFamily="-84" charset="-128"/>
              </a:defRPr>
            </a:lvl3pPr>
            <a:lvl4pPr marL="1600200" indent="-228600">
              <a:defRPr sz="1600" b="1">
                <a:solidFill>
                  <a:schemeClr val="tx1"/>
                </a:solidFill>
                <a:latin typeface="Times" pitchFamily="-84" charset="0"/>
                <a:ea typeface="ＭＳ Ｐゴシック" pitchFamily="-84" charset="-128"/>
              </a:defRPr>
            </a:lvl4pPr>
            <a:lvl5pPr marL="2057400" indent="-228600">
              <a:defRPr sz="1600" b="1">
                <a:solidFill>
                  <a:schemeClr val="tx1"/>
                </a:solidFill>
                <a:latin typeface="Times" pitchFamily="-84" charset="0"/>
                <a:ea typeface="ＭＳ Ｐゴシック" pitchFamily="-84" charset="-128"/>
              </a:defRPr>
            </a:lvl5pPr>
            <a:lvl6pPr marL="25146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6pPr>
            <a:lvl7pPr marL="29718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7pPr>
            <a:lvl8pPr marL="34290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8pPr>
            <a:lvl9pPr marL="38862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9pPr>
          </a:lstStyle>
          <a:p>
            <a:fld id="{D9E25167-B76C-4816-B564-1B3386C561EB}" type="slidenum">
              <a:rPr lang="en-US" sz="1200"/>
              <a:pPr/>
              <a:t>8</a:t>
            </a:fld>
            <a:endParaRPr lang="en-US" sz="1200"/>
          </a:p>
        </p:txBody>
      </p:sp>
      <p:sp>
        <p:nvSpPr>
          <p:cNvPr id="20482" name="Rectangle 1026"/>
          <p:cNvSpPr>
            <a:spLocks noGrp="1" noRot="1" noChangeAspect="1" noChangeArrowheads="1" noTextEdit="1"/>
          </p:cNvSpPr>
          <p:nvPr>
            <p:ph type="sldImg"/>
          </p:nvPr>
        </p:nvSpPr>
        <p:spPr>
          <a:ln/>
        </p:spPr>
      </p:sp>
      <p:sp>
        <p:nvSpPr>
          <p:cNvPr id="204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pitchFamily="-84" charset="0"/>
              <a:ea typeface="ＭＳ Ｐゴシック" pitchFamily="-8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8A7D8B8-A4FC-4AD7-BD8D-0248DA31A5F0}" type="slidenum">
              <a:rPr lang="en-GB" sz="1200"/>
              <a:pPr/>
              <a:t>76</a:t>
            </a:fld>
            <a:endParaRPr lang="en-GB"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128"/>
            </a:endParaRPr>
          </a:p>
        </p:txBody>
      </p:sp>
    </p:spTree>
    <p:extLst>
      <p:ext uri="{BB962C8B-B14F-4D97-AF65-F5344CB8AC3E}">
        <p14:creationId xmlns:p14="http://schemas.microsoft.com/office/powerpoint/2010/main" val="4085459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8A7D8B8-A4FC-4AD7-BD8D-0248DA31A5F0}" type="slidenum">
              <a:rPr lang="en-GB" sz="1200"/>
              <a:pPr/>
              <a:t>81</a:t>
            </a:fld>
            <a:endParaRPr lang="en-GB"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128"/>
            </a:endParaRPr>
          </a:p>
        </p:txBody>
      </p:sp>
    </p:spTree>
    <p:extLst>
      <p:ext uri="{BB962C8B-B14F-4D97-AF65-F5344CB8AC3E}">
        <p14:creationId xmlns:p14="http://schemas.microsoft.com/office/powerpoint/2010/main" val="4207461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451CA3E-1196-4F8F-9640-9FD5EDD362A2}" type="slidenum">
              <a:rPr lang="en-GB" sz="1200"/>
              <a:pPr/>
              <a:t>9</a:t>
            </a:fld>
            <a:endParaRPr lang="en-GB"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451CA3E-1196-4F8F-9640-9FD5EDD362A2}" type="slidenum">
              <a:rPr lang="en-GB" sz="1200"/>
              <a:pPr/>
              <a:t>10</a:t>
            </a:fld>
            <a:endParaRPr lang="en-GB"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Times" pitchFamily="-84" charset="0"/>
                <a:ea typeface="ＭＳ Ｐゴシック" pitchFamily="-84" charset="-128"/>
              </a:defRPr>
            </a:lvl1pPr>
            <a:lvl2pPr marL="742950" indent="-285750">
              <a:defRPr sz="1600" b="1">
                <a:solidFill>
                  <a:schemeClr val="tx1"/>
                </a:solidFill>
                <a:latin typeface="Times" pitchFamily="-84" charset="0"/>
                <a:ea typeface="ＭＳ Ｐゴシック" pitchFamily="-84" charset="-128"/>
              </a:defRPr>
            </a:lvl2pPr>
            <a:lvl3pPr marL="1143000" indent="-228600">
              <a:defRPr sz="1600" b="1">
                <a:solidFill>
                  <a:schemeClr val="tx1"/>
                </a:solidFill>
                <a:latin typeface="Times" pitchFamily="-84" charset="0"/>
                <a:ea typeface="ＭＳ Ｐゴシック" pitchFamily="-84" charset="-128"/>
              </a:defRPr>
            </a:lvl3pPr>
            <a:lvl4pPr marL="1600200" indent="-228600">
              <a:defRPr sz="1600" b="1">
                <a:solidFill>
                  <a:schemeClr val="tx1"/>
                </a:solidFill>
                <a:latin typeface="Times" pitchFamily="-84" charset="0"/>
                <a:ea typeface="ＭＳ Ｐゴシック" pitchFamily="-84" charset="-128"/>
              </a:defRPr>
            </a:lvl4pPr>
            <a:lvl5pPr marL="2057400" indent="-228600">
              <a:defRPr sz="1600" b="1">
                <a:solidFill>
                  <a:schemeClr val="tx1"/>
                </a:solidFill>
                <a:latin typeface="Times" pitchFamily="-84" charset="0"/>
                <a:ea typeface="ＭＳ Ｐゴシック" pitchFamily="-84" charset="-128"/>
              </a:defRPr>
            </a:lvl5pPr>
            <a:lvl6pPr marL="25146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6pPr>
            <a:lvl7pPr marL="29718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7pPr>
            <a:lvl8pPr marL="34290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8pPr>
            <a:lvl9pPr marL="38862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9pPr>
          </a:lstStyle>
          <a:p>
            <a:fld id="{D9E25167-B76C-4816-B564-1B3386C561EB}" type="slidenum">
              <a:rPr lang="en-US" sz="1200"/>
              <a:pPr/>
              <a:t>11</a:t>
            </a:fld>
            <a:endParaRPr lang="en-US" sz="1200"/>
          </a:p>
        </p:txBody>
      </p:sp>
      <p:sp>
        <p:nvSpPr>
          <p:cNvPr id="20482" name="Rectangle 1026"/>
          <p:cNvSpPr>
            <a:spLocks noGrp="1" noRot="1" noChangeAspect="1" noChangeArrowheads="1" noTextEdit="1"/>
          </p:cNvSpPr>
          <p:nvPr>
            <p:ph type="sldImg"/>
          </p:nvPr>
        </p:nvSpPr>
        <p:spPr>
          <a:ln/>
        </p:spPr>
      </p:sp>
      <p:sp>
        <p:nvSpPr>
          <p:cNvPr id="204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pitchFamily="-84" charset="0"/>
              <a:ea typeface="ＭＳ Ｐゴシック" pitchFamily="-8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451CA3E-1196-4F8F-9640-9FD5EDD362A2}" type="slidenum">
              <a:rPr lang="en-GB" sz="1200"/>
              <a:pPr/>
              <a:t>12</a:t>
            </a:fld>
            <a:endParaRPr lang="en-GB"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1. </a:t>
            </a:r>
            <a:r>
              <a:rPr lang="en-US" altLang="en-US">
                <a:latin typeface="Arial" pitchFamily="34" charset="0"/>
                <a:ea typeface="Arial" pitchFamily="34" charset="0"/>
              </a:rPr>
              <a:t>The function of MICOS is probably conserved between mitochondria and alphaproteobacteria. (A) In the mitochondrion of Saccharomyces cerevisiae, MICOS forms CSs and CJs to maintain and stabilize cristae (Harner et al. 2011; Hoppins et al. 2011; von der Malsburg et al. 2011; Körner et al. 2012; Ott et al. 2012; Zerbes et al. 2012). MICOS is composed of the Mic60–Mic19 subcomplex which establishes CSs with the MOM and marks the sites of CJ formation, and the Mic12–Mic10–Mic26–Mic28 subcomplex which differentiates and bends the MIM at CJs (Pfanner et al. 2014; Friedman et al. 2015; Muñoz-Gómez, Slamovits, Dacks, Baier, et al. 2015; Zerbes et al. 2016). The central MICOS subunit, Mic60, contacts the outer membrane through its interactions with the TOM and SAM complexes (additional interactions have also been reported with the MOM proteins porin and Ugo1), and further interacts with Mia40 to aid in the oxidative import of mitochondrial proteins (von der Malsburg et al. 2011; Körner et al. 2012; Ott et al. 2012; Zerbes et al. 2012). (B) In alphaproteobacteria, alphaMic60 is presumably involved in the formation of ICMJs and CSs to stabilize bioenergetic ICMs. alphaMic60 likely uses its conserved mitofilin domain to interact with the BAM complex, the bacterial homologue of SAM. alphaMICOS might therefore mark the sites of ICM invagination and keep ICMs anchored to the alphaproteobacterial envelope at CSs. Alternatively, alphaMic60 might bring together protein translocases (e.g., SecYEG and BAM) for proper envelope biogenesis (the so called Bayer’s junctions) at sites of murein hypotrophy. The compartmentalization of both mitochondrial cristae and alphaproteobacterial ICMs is achieved by narrow tubules (i.e., CJS and ICMJs) likely made and stabilized by Mic60. Mitochondrial cristae and alphaproteobacterial ICMs are therefore functionally analogous. They both constitute specialized sub-compartments that optimize the efficiency of energy transduction by concentrating bioenergetic metabolism. Thick arrows indicate physical interactions between protein partners. Dashed arrows indicate hypothesized physical interactions between protein partners based on the known function of their homologues. 
</a:t>
            </a: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the Society for Molecular Biology and Evolution.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9003C6A-493C-4621-8ED2-CCC487497B95}" type="slidenum">
              <a:rPr lang="en-US" altLang="en-US" sz="1200"/>
              <a:t>13</a:t>
            </a:fld>
            <a:endParaRPr lang="en-US" altLang="en-US" sz="1200"/>
          </a:p>
        </p:txBody>
      </p:sp>
    </p:spTree>
    <p:extLst>
      <p:ext uri="{BB962C8B-B14F-4D97-AF65-F5344CB8AC3E}">
        <p14:creationId xmlns:p14="http://schemas.microsoft.com/office/powerpoint/2010/main" val="843963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451CA3E-1196-4F8F-9640-9FD5EDD362A2}" type="slidenum">
              <a:rPr lang="en-GB" sz="1200"/>
              <a:pPr/>
              <a:t>14</a:t>
            </a:fld>
            <a:endParaRPr lang="en-GB"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1. </a:t>
            </a:r>
            <a:r>
              <a:rPr lang="en-US" altLang="en-US">
                <a:latin typeface="Arial" pitchFamily="34" charset="0"/>
                <a:ea typeface="Arial" pitchFamily="34" charset="0"/>
              </a:rPr>
              <a:t>The function of MICOS is probably conserved between mitochondria and alphaproteobacteria. (A) In the mitochondrion of Saccharomyces cerevisiae, MICOS forms CSs and CJs to maintain and stabilize cristae (Harner et al. 2011; Hoppins et al. 2011; von der Malsburg et al. 2011; Körner et al. 2012; Ott et al. 2012; Zerbes et al. 2012). MICOS is composed of the Mic60–Mic19 subcomplex which establishes CSs with the MOM and marks the sites of CJ formation, and the Mic12–Mic10–Mic26–Mic28 subcomplex which differentiates and bends the MIM at CJs (Pfanner et al. 2014; Friedman et al. 2015; Muñoz-Gómez, Slamovits, Dacks, Baier, et al. 2015; Zerbes et al. 2016). The central MICOS subunit, Mic60, contacts the outer membrane through its interactions with the TOM and SAM complexes (additional interactions have also been reported with the MOM proteins porin and Ugo1), and further interacts with Mia40 to aid in the oxidative import of mitochondrial proteins (von der Malsburg et al. 2011; Körner et al. 2012; Ott et al. 2012; Zerbes et al. 2012). (B) In alphaproteobacteria, alphaMic60 is presumably involved in the formation of ICMJs and CSs to stabilize bioenergetic ICMs. alphaMic60 likely uses its conserved mitofilin domain to interact with the BAM complex, the bacterial homologue of SAM. alphaMICOS might therefore mark the sites of ICM invagination and keep ICMs anchored to the alphaproteobacterial envelope at CSs. Alternatively, alphaMic60 might bring together protein translocases (e.g., SecYEG and BAM) for proper envelope biogenesis (the so called Bayer’s junctions) at sites of murein hypotrophy. The compartmentalization of both mitochondrial cristae and alphaproteobacterial ICMs is achieved by narrow tubules (i.e., CJS and ICMJs) likely made and stabilized by Mic60. Mitochondrial cristae and alphaproteobacterial ICMs are therefore functionally analogous. They both constitute specialized sub-compartments that optimize the efficiency of energy transduction by concentrating bioenergetic metabolism. Thick arrows indicate physical interactions between protein partners. Dashed arrows indicate hypothesized physical interactions between protein partners based on the known function of their homologues. 
</a:t>
            </a: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the Society for Molecular Biology and Evolution.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9003C6A-493C-4621-8ED2-CCC487497B95}" type="slidenum">
              <a:rPr lang="en-US" altLang="en-US" sz="1200"/>
              <a:t>22</a:t>
            </a:fld>
            <a:endParaRPr lang="en-US" altLang="en-US" sz="1200"/>
          </a:p>
        </p:txBody>
      </p:sp>
    </p:spTree>
    <p:extLst>
      <p:ext uri="{BB962C8B-B14F-4D97-AF65-F5344CB8AC3E}">
        <p14:creationId xmlns:p14="http://schemas.microsoft.com/office/powerpoint/2010/main" val="2616546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AA2938-F8F0-8A49-8385-55C2F2109C7D}" type="datetimeFigureOut">
              <a:rPr lang="en-US" smtClean="0"/>
              <a:pPr/>
              <a:t>5/15/24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AAD8CF-CC44-B04D-B913-E5EA1D2FDFA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A2938-F8F0-8A49-8385-55C2F2109C7D}" type="datetimeFigureOut">
              <a:rPr lang="en-US" smtClean="0"/>
              <a:pPr/>
              <a:t>5/15/24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AAD8CF-CC44-B04D-B913-E5EA1D2FDFA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A2938-F8F0-8A49-8385-55C2F2109C7D}" type="datetimeFigureOut">
              <a:rPr lang="en-US" smtClean="0"/>
              <a:pPr/>
              <a:t>5/15/24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AAD8CF-CC44-B04D-B913-E5EA1D2FDFA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A2938-F8F0-8A49-8385-55C2F2109C7D}" type="datetimeFigureOut">
              <a:rPr lang="en-US" smtClean="0"/>
              <a:pPr/>
              <a:t>5/15/24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AAD8CF-CC44-B04D-B913-E5EA1D2FDFA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AA2938-F8F0-8A49-8385-55C2F2109C7D}" type="datetimeFigureOut">
              <a:rPr lang="en-US" smtClean="0"/>
              <a:pPr/>
              <a:t>5/15/24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AAD8CF-CC44-B04D-B913-E5EA1D2FDFA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AA2938-F8F0-8A49-8385-55C2F2109C7D}" type="datetimeFigureOut">
              <a:rPr lang="en-US" smtClean="0"/>
              <a:pPr/>
              <a:t>5/15/24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AAD8CF-CC44-B04D-B913-E5EA1D2FDFA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AA2938-F8F0-8A49-8385-55C2F2109C7D}" type="datetimeFigureOut">
              <a:rPr lang="en-US" smtClean="0"/>
              <a:pPr/>
              <a:t>5/15/24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AAD8CF-CC44-B04D-B913-E5EA1D2FDFA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AA2938-F8F0-8A49-8385-55C2F2109C7D}" type="datetimeFigureOut">
              <a:rPr lang="en-US" smtClean="0"/>
              <a:pPr/>
              <a:t>5/15/24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AAD8CF-CC44-B04D-B913-E5EA1D2FDFA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A2938-F8F0-8A49-8385-55C2F2109C7D}" type="datetimeFigureOut">
              <a:rPr lang="en-US" smtClean="0"/>
              <a:pPr/>
              <a:t>5/15/24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AAD8CF-CC44-B04D-B913-E5EA1D2FDFA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AA2938-F8F0-8A49-8385-55C2F2109C7D}" type="datetimeFigureOut">
              <a:rPr lang="en-US" smtClean="0"/>
              <a:pPr/>
              <a:t>5/15/24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AAD8CF-CC44-B04D-B913-E5EA1D2FDFA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AA2938-F8F0-8A49-8385-55C2F2109C7D}" type="datetimeFigureOut">
              <a:rPr lang="en-US" smtClean="0"/>
              <a:pPr/>
              <a:t>5/15/24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AAD8CF-CC44-B04D-B913-E5EA1D2FDFA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AA2938-F8F0-8A49-8385-55C2F2109C7D}" type="datetimeFigureOut">
              <a:rPr lang="en-US" smtClean="0"/>
              <a:pPr/>
              <a:t>5/15/24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AAD8CF-CC44-B04D-B913-E5EA1D2FDFA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93/molbev/msw29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jpeg"/><Relationship Id="rId4"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jpg"/><Relationship Id="rId5" Type="http://schemas.microsoft.com/office/2007/relationships/hdphoto" Target="../media/hdphoto1.wdp"/><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jpeg"/><Relationship Id="rId4" Type="http://schemas.openxmlformats.org/officeDocument/2006/relationships/image" Target="../media/image17.jpg"/></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jpe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image" Target="../media/image37.tiff"/><Relationship Id="rId7" Type="http://schemas.openxmlformats.org/officeDocument/2006/relationships/image" Target="../media/image41.png"/><Relationship Id="rId2" Type="http://schemas.openxmlformats.org/officeDocument/2006/relationships/image" Target="../media/image36.emf"/><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image" Target="../media/image55.emf"/><Relationship Id="rId18" Type="http://schemas.openxmlformats.org/officeDocument/2006/relationships/image" Target="../media/image60.emf"/><Relationship Id="rId3" Type="http://schemas.openxmlformats.org/officeDocument/2006/relationships/image" Target="../media/image45.emf"/><Relationship Id="rId7" Type="http://schemas.openxmlformats.org/officeDocument/2006/relationships/image" Target="../media/image49.emf"/><Relationship Id="rId12" Type="http://schemas.openxmlformats.org/officeDocument/2006/relationships/image" Target="../media/image54.emf"/><Relationship Id="rId17" Type="http://schemas.openxmlformats.org/officeDocument/2006/relationships/image" Target="../media/image59.emf"/><Relationship Id="rId2" Type="http://schemas.openxmlformats.org/officeDocument/2006/relationships/image" Target="../media/image44.jpeg"/><Relationship Id="rId16"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48.emf"/><Relationship Id="rId11" Type="http://schemas.openxmlformats.org/officeDocument/2006/relationships/image" Target="../media/image53.emf"/><Relationship Id="rId5" Type="http://schemas.openxmlformats.org/officeDocument/2006/relationships/image" Target="../media/image47.emf"/><Relationship Id="rId15" Type="http://schemas.openxmlformats.org/officeDocument/2006/relationships/image" Target="../media/image57.emf"/><Relationship Id="rId10" Type="http://schemas.openxmlformats.org/officeDocument/2006/relationships/image" Target="../media/image52.emf"/><Relationship Id="rId19" Type="http://schemas.openxmlformats.org/officeDocument/2006/relationships/image" Target="../media/image61.emf"/><Relationship Id="rId4" Type="http://schemas.openxmlformats.org/officeDocument/2006/relationships/image" Target="../media/image46.emf"/><Relationship Id="rId9" Type="http://schemas.openxmlformats.org/officeDocument/2006/relationships/image" Target="../media/image51.emf"/><Relationship Id="rId14" Type="http://schemas.openxmlformats.org/officeDocument/2006/relationships/image" Target="../media/image56.emf"/></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emf"/><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emf"/><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tx2">
              <a:lumMod val="75000"/>
            </a:schemeClr>
          </a:solidFill>
          <a:ln w="28575">
            <a:solidFill>
              <a:schemeClr val="tx2">
                <a:lumMod val="50000"/>
              </a:schemeClr>
            </a:solidFill>
          </a:ln>
        </p:spPr>
        <p:txBody>
          <a:bodyPr/>
          <a:lstStyle/>
          <a:p>
            <a:r>
              <a:rPr lang="en-US" dirty="0">
                <a:solidFill>
                  <a:schemeClr val="bg1"/>
                </a:solidFill>
              </a:rPr>
              <a:t>Evolution of Mitochondria and anaerobic lifestyle</a:t>
            </a:r>
          </a:p>
        </p:txBody>
      </p:sp>
      <p:sp>
        <p:nvSpPr>
          <p:cNvPr id="3" name="Subtitle 2"/>
          <p:cNvSpPr>
            <a:spLocks noGrp="1"/>
          </p:cNvSpPr>
          <p:nvPr>
            <p:ph type="subTitle" idx="1"/>
          </p:nvPr>
        </p:nvSpPr>
        <p:spPr>
          <a:xfrm>
            <a:off x="1143000" y="3886200"/>
            <a:ext cx="6400800" cy="1752600"/>
          </a:xfrm>
        </p:spPr>
        <p:txBody>
          <a:bodyPr/>
          <a:lstStyle/>
          <a:p>
            <a:r>
              <a:rPr lang="en-US" dirty="0"/>
              <a:t>Martin Kolisko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942975"/>
            <a:ext cx="8568952" cy="5816977"/>
          </a:xfrm>
          <a:prstGeom prst="rect">
            <a:avLst/>
          </a:prstGeom>
          <a:noFill/>
        </p:spPr>
        <p:txBody>
          <a:bodyPr wrap="square" rtlCol="0">
            <a:spAutoFit/>
          </a:bodyPr>
          <a:lstStyle/>
          <a:p>
            <a:pPr marL="285750" indent="-285750">
              <a:buFont typeface="Arial" pitchFamily="34" charset="0"/>
              <a:buChar char="•"/>
            </a:pPr>
            <a:r>
              <a:rPr lang="en-US" sz="2400" dirty="0"/>
              <a:t>Circular genome – bacterial-like</a:t>
            </a:r>
          </a:p>
          <a:p>
            <a:pPr marL="285750" indent="-285750">
              <a:buFont typeface="Arial" pitchFamily="34" charset="0"/>
              <a:buChar char="•"/>
            </a:pPr>
            <a:endParaRPr lang="en-US" sz="2400" dirty="0"/>
          </a:p>
          <a:p>
            <a:pPr marL="285750" indent="-285750">
              <a:buFont typeface="Arial" pitchFamily="34" charset="0"/>
              <a:buChar char="•"/>
            </a:pPr>
            <a:r>
              <a:rPr lang="en-US" sz="2400" dirty="0"/>
              <a:t>Different mitochondrial genome reduction. Different organisms possess different number of genes and vary in sizes:</a:t>
            </a:r>
          </a:p>
          <a:p>
            <a:pPr marL="742950" lvl="1" indent="-285750">
              <a:buFont typeface="Courier New" pitchFamily="49" charset="0"/>
              <a:buChar char="o"/>
            </a:pPr>
            <a:r>
              <a:rPr lang="en-US" sz="2400" dirty="0"/>
              <a:t>genes: </a:t>
            </a:r>
            <a:r>
              <a:rPr lang="en-US" sz="2400" b="1" dirty="0"/>
              <a:t>5</a:t>
            </a:r>
            <a:r>
              <a:rPr lang="en-US" sz="2400" dirty="0"/>
              <a:t> genes in </a:t>
            </a:r>
            <a:r>
              <a:rPr lang="en-US" sz="2400" i="1" dirty="0"/>
              <a:t>Plasmodium</a:t>
            </a:r>
            <a:r>
              <a:rPr lang="en-US" sz="2400" dirty="0"/>
              <a:t> vs. </a:t>
            </a:r>
            <a:r>
              <a:rPr lang="en-US" sz="2400" b="1" dirty="0"/>
              <a:t>94</a:t>
            </a:r>
            <a:r>
              <a:rPr lang="en-US" sz="2400" dirty="0"/>
              <a:t> genes in </a:t>
            </a:r>
            <a:r>
              <a:rPr lang="en-US" sz="2400" i="1" dirty="0" err="1"/>
              <a:t>Reclinomonas</a:t>
            </a:r>
            <a:endParaRPr lang="en-US" sz="2400" i="1" dirty="0"/>
          </a:p>
          <a:p>
            <a:pPr marL="742950" lvl="1" indent="-285750">
              <a:buFont typeface="Courier New" pitchFamily="49" charset="0"/>
              <a:buChar char="o"/>
            </a:pPr>
            <a:r>
              <a:rPr lang="en-US" sz="2400" dirty="0"/>
              <a:t>size: ~</a:t>
            </a:r>
            <a:r>
              <a:rPr lang="en-US" sz="2400" b="1" dirty="0"/>
              <a:t>5</a:t>
            </a:r>
            <a:r>
              <a:rPr lang="en-US" sz="2400" dirty="0"/>
              <a:t>Kb in </a:t>
            </a:r>
            <a:r>
              <a:rPr lang="en-US" sz="2400" i="1" dirty="0"/>
              <a:t>Plasmodium</a:t>
            </a:r>
            <a:r>
              <a:rPr lang="en-US" sz="2400" dirty="0"/>
              <a:t> vs. ~</a:t>
            </a:r>
            <a:r>
              <a:rPr lang="en-US" sz="2400" b="1" dirty="0"/>
              <a:t>100</a:t>
            </a:r>
            <a:r>
              <a:rPr lang="en-US" sz="2400" dirty="0"/>
              <a:t>Kb in </a:t>
            </a:r>
            <a:r>
              <a:rPr lang="en-US" sz="2400" i="1" dirty="0" err="1"/>
              <a:t>Jakoba</a:t>
            </a:r>
            <a:endParaRPr lang="en-US" sz="2400" i="1" dirty="0"/>
          </a:p>
          <a:p>
            <a:pPr marL="285750" indent="-285750">
              <a:buFont typeface="Arial" pitchFamily="34" charset="0"/>
              <a:buChar char="•"/>
            </a:pPr>
            <a:endParaRPr lang="en-US" sz="2400" dirty="0"/>
          </a:p>
          <a:p>
            <a:pPr marL="285750" indent="-285750">
              <a:buFont typeface="Arial" pitchFamily="34" charset="0"/>
              <a:buChar char="•"/>
            </a:pPr>
            <a:r>
              <a:rPr lang="en-US" sz="2400" dirty="0"/>
              <a:t>Translational (mRNA into protein) machinery similar to bacteria</a:t>
            </a:r>
          </a:p>
          <a:p>
            <a:pPr marL="285750" indent="-285750">
              <a:buFont typeface="Arial" pitchFamily="34" charset="0"/>
              <a:buChar char="•"/>
            </a:pPr>
            <a:endParaRPr lang="en-US" sz="2400" dirty="0"/>
          </a:p>
          <a:p>
            <a:pPr marL="285750" indent="-285750">
              <a:buFont typeface="Arial" pitchFamily="34" charset="0"/>
              <a:buChar char="•"/>
            </a:pPr>
            <a:endParaRPr lang="en-US" sz="2400" dirty="0"/>
          </a:p>
          <a:p>
            <a:pPr marL="285750" indent="-285750">
              <a:buFont typeface="Arial" pitchFamily="34" charset="0"/>
              <a:buChar char="•"/>
            </a:pPr>
            <a:r>
              <a:rPr lang="en-US" sz="2400" dirty="0"/>
              <a:t>Some Bacterial-like biochemical pathways and functions</a:t>
            </a:r>
          </a:p>
          <a:p>
            <a:pPr marL="285750" indent="-285750">
              <a:buFont typeface="Arial" pitchFamily="34" charset="0"/>
              <a:buChar char="•"/>
            </a:pPr>
            <a:endParaRPr lang="en-US" sz="2400" dirty="0"/>
          </a:p>
          <a:p>
            <a:pPr marL="285750" indent="-285750">
              <a:buFont typeface="Arial" pitchFamily="34" charset="0"/>
              <a:buChar char="•"/>
            </a:pPr>
            <a:endParaRPr lang="en-US" sz="2400" dirty="0"/>
          </a:p>
          <a:p>
            <a:pPr marL="285750" indent="-285750">
              <a:buFont typeface="Arial" pitchFamily="34" charset="0"/>
              <a:buChar char="•"/>
            </a:pPr>
            <a:r>
              <a:rPr lang="en-US" sz="2400" dirty="0"/>
              <a:t>Phylogenetic evidence</a:t>
            </a:r>
            <a:endParaRPr lang="en-US" dirty="0"/>
          </a:p>
          <a:p>
            <a:endParaRPr lang="en-US" dirty="0"/>
          </a:p>
          <a:p>
            <a:endParaRPr lang="en-US" dirty="0"/>
          </a:p>
        </p:txBody>
      </p:sp>
      <p:sp>
        <p:nvSpPr>
          <p:cNvPr id="10" name="Title 1"/>
          <p:cNvSpPr>
            <a:spLocks noGrp="1"/>
          </p:cNvSpPr>
          <p:nvPr>
            <p:ph type="title"/>
          </p:nvPr>
        </p:nvSpPr>
        <p:spPr>
          <a:xfrm>
            <a:off x="611560" y="57126"/>
            <a:ext cx="7848872" cy="563562"/>
          </a:xfrm>
          <a:solidFill>
            <a:srgbClr val="000055"/>
          </a:solidFill>
          <a:effectLst>
            <a:softEdge rad="38100"/>
          </a:effectLst>
        </p:spPr>
        <p:txBody>
          <a:bodyPr>
            <a:noAutofit/>
          </a:bodyPr>
          <a:lstStyle/>
          <a:p>
            <a:r>
              <a:rPr lang="en-US" sz="3600" dirty="0">
                <a:solidFill>
                  <a:schemeClr val="bg1"/>
                </a:solidFill>
              </a:rPr>
              <a:t>Mitochondria – evolutionary origins</a:t>
            </a:r>
          </a:p>
        </p:txBody>
      </p:sp>
    </p:spTree>
    <p:extLst>
      <p:ext uri="{BB962C8B-B14F-4D97-AF65-F5344CB8AC3E}">
        <p14:creationId xmlns:p14="http://schemas.microsoft.com/office/powerpoint/2010/main" val="751462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p:cNvSpPr>
            <a:spLocks noGrp="1" noChangeArrowheads="1"/>
          </p:cNvSpPr>
          <p:nvPr>
            <p:ph type="title"/>
          </p:nvPr>
        </p:nvSpPr>
        <p:spPr>
          <a:xfrm>
            <a:off x="685800" y="668908"/>
            <a:ext cx="3111500" cy="762000"/>
          </a:xfrm>
          <a:noFill/>
        </p:spPr>
        <p:txBody>
          <a:bodyPr/>
          <a:lstStyle/>
          <a:p>
            <a:pPr eaLnBrk="1" hangingPunct="1"/>
            <a:r>
              <a:rPr lang="en-AU">
                <a:ea typeface="ＭＳ Ｐゴシック" pitchFamily="-84" charset="-128"/>
              </a:rPr>
              <a:t> </a:t>
            </a:r>
          </a:p>
        </p:txBody>
      </p:sp>
      <p:sp>
        <p:nvSpPr>
          <p:cNvPr id="19460" name="Line 35"/>
          <p:cNvSpPr>
            <a:spLocks noChangeShapeType="1"/>
          </p:cNvSpPr>
          <p:nvPr/>
        </p:nvSpPr>
        <p:spPr bwMode="auto">
          <a:xfrm flipV="1">
            <a:off x="5815013" y="3681586"/>
            <a:ext cx="388937" cy="1587"/>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61" name="Line 41"/>
          <p:cNvSpPr>
            <a:spLocks noChangeShapeType="1"/>
          </p:cNvSpPr>
          <p:nvPr/>
        </p:nvSpPr>
        <p:spPr bwMode="auto">
          <a:xfrm flipV="1">
            <a:off x="2773363" y="3561318"/>
            <a:ext cx="338137" cy="1111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62" name="Freeform 8"/>
          <p:cNvSpPr>
            <a:spLocks/>
          </p:cNvSpPr>
          <p:nvPr/>
        </p:nvSpPr>
        <p:spPr bwMode="auto">
          <a:xfrm rot="-2602437">
            <a:off x="1095375" y="2665968"/>
            <a:ext cx="608013" cy="779463"/>
          </a:xfrm>
          <a:custGeom>
            <a:avLst/>
            <a:gdLst>
              <a:gd name="T0" fmla="*/ 2147483647 w 688"/>
              <a:gd name="T1" fmla="*/ 2147483647 h 656"/>
              <a:gd name="T2" fmla="*/ 2147483647 w 688"/>
              <a:gd name="T3" fmla="*/ 2147483647 h 656"/>
              <a:gd name="T4" fmla="*/ 2147483647 w 688"/>
              <a:gd name="T5" fmla="*/ 2147483647 h 656"/>
              <a:gd name="T6" fmla="*/ 2147483647 w 688"/>
              <a:gd name="T7" fmla="*/ 2147483647 h 656"/>
              <a:gd name="T8" fmla="*/ 2147483647 w 688"/>
              <a:gd name="T9" fmla="*/ 2147483647 h 656"/>
              <a:gd name="T10" fmla="*/ 2147483647 w 688"/>
              <a:gd name="T11" fmla="*/ 2147483647 h 656"/>
              <a:gd name="T12" fmla="*/ 2147483647 w 688"/>
              <a:gd name="T13" fmla="*/ 2147483647 h 656"/>
              <a:gd name="T14" fmla="*/ 2147483647 w 688"/>
              <a:gd name="T15" fmla="*/ 2147483647 h 656"/>
              <a:gd name="T16" fmla="*/ 2147483647 w 688"/>
              <a:gd name="T17" fmla="*/ 2147483647 h 656"/>
              <a:gd name="T18" fmla="*/ 2147483647 w 688"/>
              <a:gd name="T19" fmla="*/ 2147483647 h 656"/>
              <a:gd name="T20" fmla="*/ 2147483647 w 688"/>
              <a:gd name="T21" fmla="*/ 2147483647 h 656"/>
              <a:gd name="T22" fmla="*/ 2147483647 w 688"/>
              <a:gd name="T23" fmla="*/ 2147483647 h 656"/>
              <a:gd name="T24" fmla="*/ 2147483647 w 688"/>
              <a:gd name="T25" fmla="*/ 2147483647 h 656"/>
              <a:gd name="T26" fmla="*/ 2147483647 w 688"/>
              <a:gd name="T27" fmla="*/ 2147483647 h 6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8"/>
              <a:gd name="T43" fmla="*/ 0 h 656"/>
              <a:gd name="T44" fmla="*/ 688 w 688"/>
              <a:gd name="T45" fmla="*/ 656 h 6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8" h="656">
                <a:moveTo>
                  <a:pt x="632" y="160"/>
                </a:moveTo>
                <a:cubicBezTo>
                  <a:pt x="600" y="160"/>
                  <a:pt x="544" y="120"/>
                  <a:pt x="488" y="112"/>
                </a:cubicBezTo>
                <a:cubicBezTo>
                  <a:pt x="432" y="104"/>
                  <a:pt x="352" y="96"/>
                  <a:pt x="296" y="112"/>
                </a:cubicBezTo>
                <a:cubicBezTo>
                  <a:pt x="240" y="128"/>
                  <a:pt x="184" y="160"/>
                  <a:pt x="152" y="208"/>
                </a:cubicBezTo>
                <a:cubicBezTo>
                  <a:pt x="120" y="256"/>
                  <a:pt x="112" y="352"/>
                  <a:pt x="104" y="400"/>
                </a:cubicBezTo>
                <a:cubicBezTo>
                  <a:pt x="96" y="448"/>
                  <a:pt x="96" y="464"/>
                  <a:pt x="104" y="496"/>
                </a:cubicBezTo>
                <a:cubicBezTo>
                  <a:pt x="112" y="528"/>
                  <a:pt x="152" y="568"/>
                  <a:pt x="152" y="592"/>
                </a:cubicBezTo>
                <a:cubicBezTo>
                  <a:pt x="152" y="616"/>
                  <a:pt x="128" y="656"/>
                  <a:pt x="104" y="640"/>
                </a:cubicBezTo>
                <a:cubicBezTo>
                  <a:pt x="80" y="624"/>
                  <a:pt x="16" y="576"/>
                  <a:pt x="8" y="496"/>
                </a:cubicBezTo>
                <a:cubicBezTo>
                  <a:pt x="0" y="416"/>
                  <a:pt x="0" y="240"/>
                  <a:pt x="56" y="160"/>
                </a:cubicBezTo>
                <a:cubicBezTo>
                  <a:pt x="112" y="80"/>
                  <a:pt x="256" y="32"/>
                  <a:pt x="344" y="16"/>
                </a:cubicBezTo>
                <a:cubicBezTo>
                  <a:pt x="432" y="0"/>
                  <a:pt x="528" y="48"/>
                  <a:pt x="584" y="64"/>
                </a:cubicBezTo>
                <a:cubicBezTo>
                  <a:pt x="640" y="80"/>
                  <a:pt x="672" y="96"/>
                  <a:pt x="680" y="112"/>
                </a:cubicBezTo>
                <a:cubicBezTo>
                  <a:pt x="688" y="128"/>
                  <a:pt x="664" y="160"/>
                  <a:pt x="632" y="16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9463" name="Freeform 9"/>
          <p:cNvSpPr>
            <a:spLocks/>
          </p:cNvSpPr>
          <p:nvPr/>
        </p:nvSpPr>
        <p:spPr bwMode="auto">
          <a:xfrm rot="8255378">
            <a:off x="1362075" y="2667556"/>
            <a:ext cx="603250" cy="787400"/>
          </a:xfrm>
          <a:custGeom>
            <a:avLst/>
            <a:gdLst>
              <a:gd name="T0" fmla="*/ 2147483647 w 688"/>
              <a:gd name="T1" fmla="*/ 2147483647 h 656"/>
              <a:gd name="T2" fmla="*/ 2147483647 w 688"/>
              <a:gd name="T3" fmla="*/ 2147483647 h 656"/>
              <a:gd name="T4" fmla="*/ 2147483647 w 688"/>
              <a:gd name="T5" fmla="*/ 2147483647 h 656"/>
              <a:gd name="T6" fmla="*/ 2147483647 w 688"/>
              <a:gd name="T7" fmla="*/ 2147483647 h 656"/>
              <a:gd name="T8" fmla="*/ 2147483647 w 688"/>
              <a:gd name="T9" fmla="*/ 2147483647 h 656"/>
              <a:gd name="T10" fmla="*/ 2147483647 w 688"/>
              <a:gd name="T11" fmla="*/ 2147483647 h 656"/>
              <a:gd name="T12" fmla="*/ 2147483647 w 688"/>
              <a:gd name="T13" fmla="*/ 2147483647 h 656"/>
              <a:gd name="T14" fmla="*/ 2147483647 w 688"/>
              <a:gd name="T15" fmla="*/ 2147483647 h 656"/>
              <a:gd name="T16" fmla="*/ 2147483647 w 688"/>
              <a:gd name="T17" fmla="*/ 2147483647 h 656"/>
              <a:gd name="T18" fmla="*/ 2147483647 w 688"/>
              <a:gd name="T19" fmla="*/ 2147483647 h 656"/>
              <a:gd name="T20" fmla="*/ 2147483647 w 688"/>
              <a:gd name="T21" fmla="*/ 2147483647 h 656"/>
              <a:gd name="T22" fmla="*/ 2147483647 w 688"/>
              <a:gd name="T23" fmla="*/ 2147483647 h 656"/>
              <a:gd name="T24" fmla="*/ 2147483647 w 688"/>
              <a:gd name="T25" fmla="*/ 2147483647 h 656"/>
              <a:gd name="T26" fmla="*/ 2147483647 w 688"/>
              <a:gd name="T27" fmla="*/ 2147483647 h 6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8"/>
              <a:gd name="T43" fmla="*/ 0 h 656"/>
              <a:gd name="T44" fmla="*/ 688 w 688"/>
              <a:gd name="T45" fmla="*/ 656 h 6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8" h="656">
                <a:moveTo>
                  <a:pt x="632" y="160"/>
                </a:moveTo>
                <a:cubicBezTo>
                  <a:pt x="600" y="160"/>
                  <a:pt x="544" y="120"/>
                  <a:pt x="488" y="112"/>
                </a:cubicBezTo>
                <a:cubicBezTo>
                  <a:pt x="432" y="104"/>
                  <a:pt x="352" y="96"/>
                  <a:pt x="296" y="112"/>
                </a:cubicBezTo>
                <a:cubicBezTo>
                  <a:pt x="240" y="128"/>
                  <a:pt x="184" y="160"/>
                  <a:pt x="152" y="208"/>
                </a:cubicBezTo>
                <a:cubicBezTo>
                  <a:pt x="120" y="256"/>
                  <a:pt x="112" y="352"/>
                  <a:pt x="104" y="400"/>
                </a:cubicBezTo>
                <a:cubicBezTo>
                  <a:pt x="96" y="448"/>
                  <a:pt x="96" y="464"/>
                  <a:pt x="104" y="496"/>
                </a:cubicBezTo>
                <a:cubicBezTo>
                  <a:pt x="112" y="528"/>
                  <a:pt x="152" y="568"/>
                  <a:pt x="152" y="592"/>
                </a:cubicBezTo>
                <a:cubicBezTo>
                  <a:pt x="152" y="616"/>
                  <a:pt x="128" y="656"/>
                  <a:pt x="104" y="640"/>
                </a:cubicBezTo>
                <a:cubicBezTo>
                  <a:pt x="80" y="624"/>
                  <a:pt x="16" y="576"/>
                  <a:pt x="8" y="496"/>
                </a:cubicBezTo>
                <a:cubicBezTo>
                  <a:pt x="0" y="416"/>
                  <a:pt x="0" y="240"/>
                  <a:pt x="56" y="160"/>
                </a:cubicBezTo>
                <a:cubicBezTo>
                  <a:pt x="112" y="80"/>
                  <a:pt x="256" y="32"/>
                  <a:pt x="344" y="16"/>
                </a:cubicBezTo>
                <a:cubicBezTo>
                  <a:pt x="432" y="0"/>
                  <a:pt x="528" y="48"/>
                  <a:pt x="584" y="64"/>
                </a:cubicBezTo>
                <a:cubicBezTo>
                  <a:pt x="640" y="80"/>
                  <a:pt x="672" y="96"/>
                  <a:pt x="680" y="112"/>
                </a:cubicBezTo>
                <a:cubicBezTo>
                  <a:pt x="688" y="128"/>
                  <a:pt x="664" y="160"/>
                  <a:pt x="632" y="16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9464" name="Line 10"/>
          <p:cNvSpPr>
            <a:spLocks noChangeShapeType="1"/>
          </p:cNvSpPr>
          <p:nvPr/>
        </p:nvSpPr>
        <p:spPr bwMode="auto">
          <a:xfrm>
            <a:off x="1444625" y="2802493"/>
            <a:ext cx="290513"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5" name="Line 11"/>
          <p:cNvSpPr>
            <a:spLocks noChangeShapeType="1"/>
          </p:cNvSpPr>
          <p:nvPr/>
        </p:nvSpPr>
        <p:spPr bwMode="auto">
          <a:xfrm>
            <a:off x="1384300" y="2902506"/>
            <a:ext cx="336550" cy="166687"/>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6" name="Line 12"/>
          <p:cNvSpPr>
            <a:spLocks noChangeShapeType="1"/>
          </p:cNvSpPr>
          <p:nvPr/>
        </p:nvSpPr>
        <p:spPr bwMode="auto">
          <a:xfrm>
            <a:off x="1336675" y="2999343"/>
            <a:ext cx="360363"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7" name="Line 13"/>
          <p:cNvSpPr>
            <a:spLocks noChangeShapeType="1"/>
          </p:cNvSpPr>
          <p:nvPr/>
        </p:nvSpPr>
        <p:spPr bwMode="auto">
          <a:xfrm>
            <a:off x="1330325" y="3110468"/>
            <a:ext cx="287338" cy="1555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0" name="Freeform 17"/>
          <p:cNvSpPr>
            <a:spLocks/>
          </p:cNvSpPr>
          <p:nvPr/>
        </p:nvSpPr>
        <p:spPr bwMode="auto">
          <a:xfrm>
            <a:off x="3327400" y="2194098"/>
            <a:ext cx="2301875" cy="2455863"/>
          </a:xfrm>
          <a:custGeom>
            <a:avLst/>
            <a:gdLst>
              <a:gd name="T0" fmla="*/ 2147483647 w 1248"/>
              <a:gd name="T1" fmla="*/ 2147483647 h 1120"/>
              <a:gd name="T2" fmla="*/ 2147483647 w 1248"/>
              <a:gd name="T3" fmla="*/ 2147483647 h 1120"/>
              <a:gd name="T4" fmla="*/ 2147483647 w 1248"/>
              <a:gd name="T5" fmla="*/ 2147483647 h 1120"/>
              <a:gd name="T6" fmla="*/ 2147483647 w 1248"/>
              <a:gd name="T7" fmla="*/ 2147483647 h 1120"/>
              <a:gd name="T8" fmla="*/ 2147483647 w 1248"/>
              <a:gd name="T9" fmla="*/ 2147483647 h 1120"/>
              <a:gd name="T10" fmla="*/ 2147483647 w 1248"/>
              <a:gd name="T11" fmla="*/ 2147483647 h 1120"/>
              <a:gd name="T12" fmla="*/ 2147483647 w 1248"/>
              <a:gd name="T13" fmla="*/ 2147483647 h 1120"/>
              <a:gd name="T14" fmla="*/ 2147483647 w 1248"/>
              <a:gd name="T15" fmla="*/ 2147483647 h 1120"/>
              <a:gd name="T16" fmla="*/ 2147483647 w 1248"/>
              <a:gd name="T17" fmla="*/ 2147483647 h 1120"/>
              <a:gd name="T18" fmla="*/ 2147483647 w 1248"/>
              <a:gd name="T19" fmla="*/ 2147483647 h 1120"/>
              <a:gd name="T20" fmla="*/ 2147483647 w 1248"/>
              <a:gd name="T21" fmla="*/ 2147483647 h 1120"/>
              <a:gd name="T22" fmla="*/ 2147483647 w 1248"/>
              <a:gd name="T23" fmla="*/ 2147483647 h 1120"/>
              <a:gd name="T24" fmla="*/ 2147483647 w 1248"/>
              <a:gd name="T25" fmla="*/ 2147483647 h 1120"/>
              <a:gd name="T26" fmla="*/ 2147483647 w 1248"/>
              <a:gd name="T27" fmla="*/ 2147483647 h 1120"/>
              <a:gd name="T28" fmla="*/ 2147483647 w 1248"/>
              <a:gd name="T29" fmla="*/ 2147483647 h 1120"/>
              <a:gd name="T30" fmla="*/ 2147483647 w 1248"/>
              <a:gd name="T31" fmla="*/ 2147483647 h 1120"/>
              <a:gd name="T32" fmla="*/ 2147483647 w 1248"/>
              <a:gd name="T33" fmla="*/ 2147483647 h 11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48"/>
              <a:gd name="T52" fmla="*/ 0 h 1120"/>
              <a:gd name="T53" fmla="*/ 1248 w 1248"/>
              <a:gd name="T54" fmla="*/ 1120 h 11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48" h="1120">
                <a:moveTo>
                  <a:pt x="712" y="112"/>
                </a:moveTo>
                <a:cubicBezTo>
                  <a:pt x="736" y="160"/>
                  <a:pt x="696" y="288"/>
                  <a:pt x="760" y="304"/>
                </a:cubicBezTo>
                <a:cubicBezTo>
                  <a:pt x="824" y="320"/>
                  <a:pt x="1048" y="184"/>
                  <a:pt x="1096" y="208"/>
                </a:cubicBezTo>
                <a:cubicBezTo>
                  <a:pt x="1144" y="232"/>
                  <a:pt x="1024" y="384"/>
                  <a:pt x="1048" y="448"/>
                </a:cubicBezTo>
                <a:cubicBezTo>
                  <a:pt x="1072" y="512"/>
                  <a:pt x="1232" y="536"/>
                  <a:pt x="1240" y="592"/>
                </a:cubicBezTo>
                <a:cubicBezTo>
                  <a:pt x="1248" y="648"/>
                  <a:pt x="1128" y="704"/>
                  <a:pt x="1096" y="784"/>
                </a:cubicBezTo>
                <a:cubicBezTo>
                  <a:pt x="1064" y="864"/>
                  <a:pt x="1096" y="1024"/>
                  <a:pt x="1048" y="1072"/>
                </a:cubicBezTo>
                <a:cubicBezTo>
                  <a:pt x="1000" y="1120"/>
                  <a:pt x="896" y="1072"/>
                  <a:pt x="808" y="1072"/>
                </a:cubicBezTo>
                <a:cubicBezTo>
                  <a:pt x="720" y="1072"/>
                  <a:pt x="592" y="1112"/>
                  <a:pt x="520" y="1072"/>
                </a:cubicBezTo>
                <a:cubicBezTo>
                  <a:pt x="448" y="1032"/>
                  <a:pt x="456" y="880"/>
                  <a:pt x="376" y="832"/>
                </a:cubicBezTo>
                <a:cubicBezTo>
                  <a:pt x="296" y="784"/>
                  <a:pt x="80" y="824"/>
                  <a:pt x="40" y="784"/>
                </a:cubicBezTo>
                <a:cubicBezTo>
                  <a:pt x="0" y="744"/>
                  <a:pt x="128" y="664"/>
                  <a:pt x="136" y="592"/>
                </a:cubicBezTo>
                <a:cubicBezTo>
                  <a:pt x="144" y="520"/>
                  <a:pt x="56" y="400"/>
                  <a:pt x="88" y="352"/>
                </a:cubicBezTo>
                <a:cubicBezTo>
                  <a:pt x="120" y="304"/>
                  <a:pt x="264" y="328"/>
                  <a:pt x="328" y="304"/>
                </a:cubicBezTo>
                <a:cubicBezTo>
                  <a:pt x="392" y="280"/>
                  <a:pt x="424" y="256"/>
                  <a:pt x="472" y="208"/>
                </a:cubicBezTo>
                <a:cubicBezTo>
                  <a:pt x="520" y="160"/>
                  <a:pt x="576" y="32"/>
                  <a:pt x="616" y="16"/>
                </a:cubicBezTo>
                <a:cubicBezTo>
                  <a:pt x="656" y="0"/>
                  <a:pt x="688" y="64"/>
                  <a:pt x="712" y="112"/>
                </a:cubicBez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71" name="Freeform 18"/>
          <p:cNvSpPr>
            <a:spLocks/>
          </p:cNvSpPr>
          <p:nvPr/>
        </p:nvSpPr>
        <p:spPr bwMode="auto">
          <a:xfrm rot="-2602437">
            <a:off x="3771900" y="2876723"/>
            <a:ext cx="606425" cy="779463"/>
          </a:xfrm>
          <a:custGeom>
            <a:avLst/>
            <a:gdLst>
              <a:gd name="T0" fmla="*/ 2147483647 w 688"/>
              <a:gd name="T1" fmla="*/ 2147483647 h 656"/>
              <a:gd name="T2" fmla="*/ 2147483647 w 688"/>
              <a:gd name="T3" fmla="*/ 2147483647 h 656"/>
              <a:gd name="T4" fmla="*/ 2147483647 w 688"/>
              <a:gd name="T5" fmla="*/ 2147483647 h 656"/>
              <a:gd name="T6" fmla="*/ 2147483647 w 688"/>
              <a:gd name="T7" fmla="*/ 2147483647 h 656"/>
              <a:gd name="T8" fmla="*/ 2147483647 w 688"/>
              <a:gd name="T9" fmla="*/ 2147483647 h 656"/>
              <a:gd name="T10" fmla="*/ 2147483647 w 688"/>
              <a:gd name="T11" fmla="*/ 2147483647 h 656"/>
              <a:gd name="T12" fmla="*/ 2147483647 w 688"/>
              <a:gd name="T13" fmla="*/ 2147483647 h 656"/>
              <a:gd name="T14" fmla="*/ 2147483647 w 688"/>
              <a:gd name="T15" fmla="*/ 2147483647 h 656"/>
              <a:gd name="T16" fmla="*/ 2147483647 w 688"/>
              <a:gd name="T17" fmla="*/ 2147483647 h 656"/>
              <a:gd name="T18" fmla="*/ 2147483647 w 688"/>
              <a:gd name="T19" fmla="*/ 2147483647 h 656"/>
              <a:gd name="T20" fmla="*/ 2147483647 w 688"/>
              <a:gd name="T21" fmla="*/ 2147483647 h 656"/>
              <a:gd name="T22" fmla="*/ 2147483647 w 688"/>
              <a:gd name="T23" fmla="*/ 2147483647 h 656"/>
              <a:gd name="T24" fmla="*/ 2147483647 w 688"/>
              <a:gd name="T25" fmla="*/ 2147483647 h 656"/>
              <a:gd name="T26" fmla="*/ 2147483647 w 688"/>
              <a:gd name="T27" fmla="*/ 2147483647 h 6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8"/>
              <a:gd name="T43" fmla="*/ 0 h 656"/>
              <a:gd name="T44" fmla="*/ 688 w 688"/>
              <a:gd name="T45" fmla="*/ 656 h 6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8" h="656">
                <a:moveTo>
                  <a:pt x="632" y="160"/>
                </a:moveTo>
                <a:cubicBezTo>
                  <a:pt x="600" y="160"/>
                  <a:pt x="544" y="120"/>
                  <a:pt x="488" y="112"/>
                </a:cubicBezTo>
                <a:cubicBezTo>
                  <a:pt x="432" y="104"/>
                  <a:pt x="352" y="96"/>
                  <a:pt x="296" y="112"/>
                </a:cubicBezTo>
                <a:cubicBezTo>
                  <a:pt x="240" y="128"/>
                  <a:pt x="184" y="160"/>
                  <a:pt x="152" y="208"/>
                </a:cubicBezTo>
                <a:cubicBezTo>
                  <a:pt x="120" y="256"/>
                  <a:pt x="112" y="352"/>
                  <a:pt x="104" y="400"/>
                </a:cubicBezTo>
                <a:cubicBezTo>
                  <a:pt x="96" y="448"/>
                  <a:pt x="96" y="464"/>
                  <a:pt x="104" y="496"/>
                </a:cubicBezTo>
                <a:cubicBezTo>
                  <a:pt x="112" y="528"/>
                  <a:pt x="152" y="568"/>
                  <a:pt x="152" y="592"/>
                </a:cubicBezTo>
                <a:cubicBezTo>
                  <a:pt x="152" y="616"/>
                  <a:pt x="128" y="656"/>
                  <a:pt x="104" y="640"/>
                </a:cubicBezTo>
                <a:cubicBezTo>
                  <a:pt x="80" y="624"/>
                  <a:pt x="16" y="576"/>
                  <a:pt x="8" y="496"/>
                </a:cubicBezTo>
                <a:cubicBezTo>
                  <a:pt x="0" y="416"/>
                  <a:pt x="0" y="240"/>
                  <a:pt x="56" y="160"/>
                </a:cubicBezTo>
                <a:cubicBezTo>
                  <a:pt x="112" y="80"/>
                  <a:pt x="256" y="32"/>
                  <a:pt x="344" y="16"/>
                </a:cubicBezTo>
                <a:cubicBezTo>
                  <a:pt x="432" y="0"/>
                  <a:pt x="528" y="48"/>
                  <a:pt x="584" y="64"/>
                </a:cubicBezTo>
                <a:cubicBezTo>
                  <a:pt x="640" y="80"/>
                  <a:pt x="672" y="96"/>
                  <a:pt x="680" y="112"/>
                </a:cubicBezTo>
                <a:cubicBezTo>
                  <a:pt x="688" y="128"/>
                  <a:pt x="664" y="160"/>
                  <a:pt x="632" y="16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9472" name="Freeform 19"/>
          <p:cNvSpPr>
            <a:spLocks/>
          </p:cNvSpPr>
          <p:nvPr/>
        </p:nvSpPr>
        <p:spPr bwMode="auto">
          <a:xfrm rot="8255378">
            <a:off x="4038600" y="2879898"/>
            <a:ext cx="603250" cy="787400"/>
          </a:xfrm>
          <a:custGeom>
            <a:avLst/>
            <a:gdLst>
              <a:gd name="T0" fmla="*/ 2147483647 w 688"/>
              <a:gd name="T1" fmla="*/ 2147483647 h 656"/>
              <a:gd name="T2" fmla="*/ 2147483647 w 688"/>
              <a:gd name="T3" fmla="*/ 2147483647 h 656"/>
              <a:gd name="T4" fmla="*/ 2147483647 w 688"/>
              <a:gd name="T5" fmla="*/ 2147483647 h 656"/>
              <a:gd name="T6" fmla="*/ 2147483647 w 688"/>
              <a:gd name="T7" fmla="*/ 2147483647 h 656"/>
              <a:gd name="T8" fmla="*/ 2147483647 w 688"/>
              <a:gd name="T9" fmla="*/ 2147483647 h 656"/>
              <a:gd name="T10" fmla="*/ 2147483647 w 688"/>
              <a:gd name="T11" fmla="*/ 2147483647 h 656"/>
              <a:gd name="T12" fmla="*/ 2147483647 w 688"/>
              <a:gd name="T13" fmla="*/ 2147483647 h 656"/>
              <a:gd name="T14" fmla="*/ 2147483647 w 688"/>
              <a:gd name="T15" fmla="*/ 2147483647 h 656"/>
              <a:gd name="T16" fmla="*/ 2147483647 w 688"/>
              <a:gd name="T17" fmla="*/ 2147483647 h 656"/>
              <a:gd name="T18" fmla="*/ 2147483647 w 688"/>
              <a:gd name="T19" fmla="*/ 2147483647 h 656"/>
              <a:gd name="T20" fmla="*/ 2147483647 w 688"/>
              <a:gd name="T21" fmla="*/ 2147483647 h 656"/>
              <a:gd name="T22" fmla="*/ 2147483647 w 688"/>
              <a:gd name="T23" fmla="*/ 2147483647 h 656"/>
              <a:gd name="T24" fmla="*/ 2147483647 w 688"/>
              <a:gd name="T25" fmla="*/ 2147483647 h 656"/>
              <a:gd name="T26" fmla="*/ 2147483647 w 688"/>
              <a:gd name="T27" fmla="*/ 2147483647 h 6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8"/>
              <a:gd name="T43" fmla="*/ 0 h 656"/>
              <a:gd name="T44" fmla="*/ 688 w 688"/>
              <a:gd name="T45" fmla="*/ 656 h 6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8" h="656">
                <a:moveTo>
                  <a:pt x="632" y="160"/>
                </a:moveTo>
                <a:cubicBezTo>
                  <a:pt x="600" y="160"/>
                  <a:pt x="544" y="120"/>
                  <a:pt x="488" y="112"/>
                </a:cubicBezTo>
                <a:cubicBezTo>
                  <a:pt x="432" y="104"/>
                  <a:pt x="352" y="96"/>
                  <a:pt x="296" y="112"/>
                </a:cubicBezTo>
                <a:cubicBezTo>
                  <a:pt x="240" y="128"/>
                  <a:pt x="184" y="160"/>
                  <a:pt x="152" y="208"/>
                </a:cubicBezTo>
                <a:cubicBezTo>
                  <a:pt x="120" y="256"/>
                  <a:pt x="112" y="352"/>
                  <a:pt x="104" y="400"/>
                </a:cubicBezTo>
                <a:cubicBezTo>
                  <a:pt x="96" y="448"/>
                  <a:pt x="96" y="464"/>
                  <a:pt x="104" y="496"/>
                </a:cubicBezTo>
                <a:cubicBezTo>
                  <a:pt x="112" y="528"/>
                  <a:pt x="152" y="568"/>
                  <a:pt x="152" y="592"/>
                </a:cubicBezTo>
                <a:cubicBezTo>
                  <a:pt x="152" y="616"/>
                  <a:pt x="128" y="656"/>
                  <a:pt x="104" y="640"/>
                </a:cubicBezTo>
                <a:cubicBezTo>
                  <a:pt x="80" y="624"/>
                  <a:pt x="16" y="576"/>
                  <a:pt x="8" y="496"/>
                </a:cubicBezTo>
                <a:cubicBezTo>
                  <a:pt x="0" y="416"/>
                  <a:pt x="0" y="240"/>
                  <a:pt x="56" y="160"/>
                </a:cubicBezTo>
                <a:cubicBezTo>
                  <a:pt x="112" y="80"/>
                  <a:pt x="256" y="32"/>
                  <a:pt x="344" y="16"/>
                </a:cubicBezTo>
                <a:cubicBezTo>
                  <a:pt x="432" y="0"/>
                  <a:pt x="528" y="48"/>
                  <a:pt x="584" y="64"/>
                </a:cubicBezTo>
                <a:cubicBezTo>
                  <a:pt x="640" y="80"/>
                  <a:pt x="672" y="96"/>
                  <a:pt x="680" y="112"/>
                </a:cubicBezTo>
                <a:cubicBezTo>
                  <a:pt x="688" y="128"/>
                  <a:pt x="664" y="160"/>
                  <a:pt x="632" y="16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9473" name="Line 20"/>
          <p:cNvSpPr>
            <a:spLocks noChangeShapeType="1"/>
          </p:cNvSpPr>
          <p:nvPr/>
        </p:nvSpPr>
        <p:spPr bwMode="auto">
          <a:xfrm>
            <a:off x="4121150" y="3014836"/>
            <a:ext cx="288925"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4" name="Line 21"/>
          <p:cNvSpPr>
            <a:spLocks noChangeShapeType="1"/>
          </p:cNvSpPr>
          <p:nvPr/>
        </p:nvSpPr>
        <p:spPr bwMode="auto">
          <a:xfrm>
            <a:off x="4059238" y="3113261"/>
            <a:ext cx="338137"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5" name="Line 22"/>
          <p:cNvSpPr>
            <a:spLocks noChangeShapeType="1"/>
          </p:cNvSpPr>
          <p:nvPr/>
        </p:nvSpPr>
        <p:spPr bwMode="auto">
          <a:xfrm>
            <a:off x="4011613" y="3211686"/>
            <a:ext cx="360362"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6" name="Line 23"/>
          <p:cNvSpPr>
            <a:spLocks noChangeShapeType="1"/>
          </p:cNvSpPr>
          <p:nvPr/>
        </p:nvSpPr>
        <p:spPr bwMode="auto">
          <a:xfrm>
            <a:off x="4005263" y="3322811"/>
            <a:ext cx="288925" cy="1555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4" name="Freeform 44"/>
          <p:cNvSpPr>
            <a:spLocks/>
          </p:cNvSpPr>
          <p:nvPr/>
        </p:nvSpPr>
        <p:spPr bwMode="auto">
          <a:xfrm>
            <a:off x="354013" y="2375456"/>
            <a:ext cx="2244725" cy="2016125"/>
          </a:xfrm>
          <a:custGeom>
            <a:avLst/>
            <a:gdLst>
              <a:gd name="T0" fmla="*/ 2147483647 w 1716"/>
              <a:gd name="T1" fmla="*/ 2147483647 h 1399"/>
              <a:gd name="T2" fmla="*/ 2147483647 w 1716"/>
              <a:gd name="T3" fmla="*/ 2147483647 h 1399"/>
              <a:gd name="T4" fmla="*/ 2147483647 w 1716"/>
              <a:gd name="T5" fmla="*/ 2147483647 h 1399"/>
              <a:gd name="T6" fmla="*/ 2147483647 w 1716"/>
              <a:gd name="T7" fmla="*/ 2147483647 h 1399"/>
              <a:gd name="T8" fmla="*/ 2147483647 w 1716"/>
              <a:gd name="T9" fmla="*/ 2147483647 h 1399"/>
              <a:gd name="T10" fmla="*/ 2147483647 w 1716"/>
              <a:gd name="T11" fmla="*/ 2147483647 h 1399"/>
              <a:gd name="T12" fmla="*/ 2147483647 w 1716"/>
              <a:gd name="T13" fmla="*/ 2147483647 h 1399"/>
              <a:gd name="T14" fmla="*/ 2147483647 w 1716"/>
              <a:gd name="T15" fmla="*/ 2147483647 h 1399"/>
              <a:gd name="T16" fmla="*/ 2147483647 w 1716"/>
              <a:gd name="T17" fmla="*/ 2147483647 h 1399"/>
              <a:gd name="T18" fmla="*/ 2147483647 w 1716"/>
              <a:gd name="T19" fmla="*/ 2147483647 h 1399"/>
              <a:gd name="T20" fmla="*/ 2147483647 w 1716"/>
              <a:gd name="T21" fmla="*/ 2147483647 h 1399"/>
              <a:gd name="T22" fmla="*/ 2147483647 w 1716"/>
              <a:gd name="T23" fmla="*/ 2147483647 h 1399"/>
              <a:gd name="T24" fmla="*/ 2147483647 w 1716"/>
              <a:gd name="T25" fmla="*/ 2147483647 h 1399"/>
              <a:gd name="T26" fmla="*/ 2147483647 w 1716"/>
              <a:gd name="T27" fmla="*/ 2147483647 h 1399"/>
              <a:gd name="T28" fmla="*/ 2147483647 w 1716"/>
              <a:gd name="T29" fmla="*/ 2147483647 h 1399"/>
              <a:gd name="T30" fmla="*/ 2147483647 w 1716"/>
              <a:gd name="T31" fmla="*/ 2147483647 h 1399"/>
              <a:gd name="T32" fmla="*/ 2147483647 w 1716"/>
              <a:gd name="T33" fmla="*/ 2147483647 h 1399"/>
              <a:gd name="T34" fmla="*/ 2147483647 w 1716"/>
              <a:gd name="T35" fmla="*/ 2147483647 h 1399"/>
              <a:gd name="T36" fmla="*/ 2147483647 w 1716"/>
              <a:gd name="T37" fmla="*/ 2147483647 h 1399"/>
              <a:gd name="T38" fmla="*/ 2147483647 w 1716"/>
              <a:gd name="T39" fmla="*/ 2147483647 h 1399"/>
              <a:gd name="T40" fmla="*/ 2147483647 w 1716"/>
              <a:gd name="T41" fmla="*/ 2147483647 h 1399"/>
              <a:gd name="T42" fmla="*/ 2147483647 w 1716"/>
              <a:gd name="T43" fmla="*/ 2147483647 h 1399"/>
              <a:gd name="T44" fmla="*/ 2147483647 w 1716"/>
              <a:gd name="T45" fmla="*/ 2147483647 h 1399"/>
              <a:gd name="T46" fmla="*/ 2147483647 w 1716"/>
              <a:gd name="T47" fmla="*/ 2147483647 h 13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16"/>
              <a:gd name="T73" fmla="*/ 0 h 1399"/>
              <a:gd name="T74" fmla="*/ 1716 w 1716"/>
              <a:gd name="T75" fmla="*/ 1399 h 13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16" h="1399">
                <a:moveTo>
                  <a:pt x="467" y="208"/>
                </a:moveTo>
                <a:cubicBezTo>
                  <a:pt x="526" y="169"/>
                  <a:pt x="589" y="56"/>
                  <a:pt x="693" y="28"/>
                </a:cubicBezTo>
                <a:cubicBezTo>
                  <a:pt x="797" y="0"/>
                  <a:pt x="978" y="40"/>
                  <a:pt x="1093" y="41"/>
                </a:cubicBezTo>
                <a:cubicBezTo>
                  <a:pt x="1208" y="42"/>
                  <a:pt x="1299" y="14"/>
                  <a:pt x="1383" y="34"/>
                </a:cubicBezTo>
                <a:cubicBezTo>
                  <a:pt x="1467" y="54"/>
                  <a:pt x="1545" y="72"/>
                  <a:pt x="1596" y="163"/>
                </a:cubicBezTo>
                <a:cubicBezTo>
                  <a:pt x="1647" y="254"/>
                  <a:pt x="1716" y="474"/>
                  <a:pt x="1687" y="583"/>
                </a:cubicBezTo>
                <a:cubicBezTo>
                  <a:pt x="1658" y="692"/>
                  <a:pt x="1470" y="738"/>
                  <a:pt x="1422" y="815"/>
                </a:cubicBezTo>
                <a:cubicBezTo>
                  <a:pt x="1374" y="892"/>
                  <a:pt x="1435" y="1001"/>
                  <a:pt x="1396" y="1047"/>
                </a:cubicBezTo>
                <a:cubicBezTo>
                  <a:pt x="1357" y="1093"/>
                  <a:pt x="1246" y="1102"/>
                  <a:pt x="1190" y="1092"/>
                </a:cubicBezTo>
                <a:cubicBezTo>
                  <a:pt x="1134" y="1082"/>
                  <a:pt x="1098" y="975"/>
                  <a:pt x="1061" y="989"/>
                </a:cubicBezTo>
                <a:cubicBezTo>
                  <a:pt x="1024" y="1003"/>
                  <a:pt x="1013" y="1113"/>
                  <a:pt x="970" y="1176"/>
                </a:cubicBezTo>
                <a:cubicBezTo>
                  <a:pt x="927" y="1239"/>
                  <a:pt x="848" y="1341"/>
                  <a:pt x="803" y="1370"/>
                </a:cubicBezTo>
                <a:cubicBezTo>
                  <a:pt x="758" y="1399"/>
                  <a:pt x="718" y="1362"/>
                  <a:pt x="699" y="1350"/>
                </a:cubicBezTo>
                <a:cubicBezTo>
                  <a:pt x="680" y="1338"/>
                  <a:pt x="658" y="1325"/>
                  <a:pt x="687" y="1299"/>
                </a:cubicBezTo>
                <a:cubicBezTo>
                  <a:pt x="716" y="1273"/>
                  <a:pt x="843" y="1255"/>
                  <a:pt x="874" y="1195"/>
                </a:cubicBezTo>
                <a:cubicBezTo>
                  <a:pt x="905" y="1135"/>
                  <a:pt x="920" y="1008"/>
                  <a:pt x="874" y="937"/>
                </a:cubicBezTo>
                <a:cubicBezTo>
                  <a:pt x="828" y="866"/>
                  <a:pt x="698" y="792"/>
                  <a:pt x="596" y="770"/>
                </a:cubicBezTo>
                <a:cubicBezTo>
                  <a:pt x="494" y="748"/>
                  <a:pt x="335" y="785"/>
                  <a:pt x="261" y="802"/>
                </a:cubicBezTo>
                <a:cubicBezTo>
                  <a:pt x="187" y="819"/>
                  <a:pt x="191" y="867"/>
                  <a:pt x="151" y="873"/>
                </a:cubicBezTo>
                <a:cubicBezTo>
                  <a:pt x="111" y="879"/>
                  <a:pt x="44" y="883"/>
                  <a:pt x="22" y="841"/>
                </a:cubicBezTo>
                <a:cubicBezTo>
                  <a:pt x="0" y="799"/>
                  <a:pt x="2" y="699"/>
                  <a:pt x="16" y="621"/>
                </a:cubicBezTo>
                <a:cubicBezTo>
                  <a:pt x="30" y="543"/>
                  <a:pt x="52" y="430"/>
                  <a:pt x="106" y="370"/>
                </a:cubicBezTo>
                <a:cubicBezTo>
                  <a:pt x="160" y="310"/>
                  <a:pt x="280" y="282"/>
                  <a:pt x="338" y="260"/>
                </a:cubicBezTo>
                <a:cubicBezTo>
                  <a:pt x="396" y="238"/>
                  <a:pt x="408" y="247"/>
                  <a:pt x="467" y="208"/>
                </a:cubicBez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 name="Group 2"/>
          <p:cNvGrpSpPr/>
          <p:nvPr/>
        </p:nvGrpSpPr>
        <p:grpSpPr>
          <a:xfrm>
            <a:off x="7933121" y="3379961"/>
            <a:ext cx="309562" cy="703263"/>
            <a:chOff x="3127984" y="5003006"/>
            <a:chExt cx="309562" cy="703263"/>
          </a:xfrm>
        </p:grpSpPr>
        <p:grpSp>
          <p:nvGrpSpPr>
            <p:cNvPr id="2" name="Group 1"/>
            <p:cNvGrpSpPr/>
            <p:nvPr/>
          </p:nvGrpSpPr>
          <p:grpSpPr>
            <a:xfrm>
              <a:off x="3127984" y="5003006"/>
              <a:ext cx="309562" cy="703263"/>
              <a:chOff x="2084388" y="2990850"/>
              <a:chExt cx="309562" cy="703263"/>
            </a:xfrm>
          </p:grpSpPr>
          <p:sp>
            <p:nvSpPr>
              <p:cNvPr id="19477" name="Freeform 24"/>
              <p:cNvSpPr>
                <a:spLocks/>
              </p:cNvSpPr>
              <p:nvPr/>
            </p:nvSpPr>
            <p:spPr bwMode="auto">
              <a:xfrm>
                <a:off x="2084388" y="2990850"/>
                <a:ext cx="309562" cy="703263"/>
              </a:xfrm>
              <a:custGeom>
                <a:avLst/>
                <a:gdLst>
                  <a:gd name="T0" fmla="*/ 2147483647 w 512"/>
                  <a:gd name="T1" fmla="*/ 2147483647 h 928"/>
                  <a:gd name="T2" fmla="*/ 2147483647 w 512"/>
                  <a:gd name="T3" fmla="*/ 0 h 928"/>
                  <a:gd name="T4" fmla="*/ 2147483647 w 512"/>
                  <a:gd name="T5" fmla="*/ 2147483647 h 928"/>
                  <a:gd name="T6" fmla="*/ 2147483647 w 512"/>
                  <a:gd name="T7" fmla="*/ 2147483647 h 928"/>
                  <a:gd name="T8" fmla="*/ 2147483647 w 512"/>
                  <a:gd name="T9" fmla="*/ 2147483647 h 928"/>
                  <a:gd name="T10" fmla="*/ 2147483647 w 512"/>
                  <a:gd name="T11" fmla="*/ 2147483647 h 928"/>
                  <a:gd name="T12" fmla="*/ 2147483647 w 512"/>
                  <a:gd name="T13" fmla="*/ 2147483647 h 928"/>
                  <a:gd name="T14" fmla="*/ 0 60000 65536"/>
                  <a:gd name="T15" fmla="*/ 0 60000 65536"/>
                  <a:gd name="T16" fmla="*/ 0 60000 65536"/>
                  <a:gd name="T17" fmla="*/ 0 60000 65536"/>
                  <a:gd name="T18" fmla="*/ 0 60000 65536"/>
                  <a:gd name="T19" fmla="*/ 0 60000 65536"/>
                  <a:gd name="T20" fmla="*/ 0 60000 65536"/>
                  <a:gd name="T21" fmla="*/ 0 w 512"/>
                  <a:gd name="T22" fmla="*/ 0 h 928"/>
                  <a:gd name="T23" fmla="*/ 512 w 512"/>
                  <a:gd name="T24" fmla="*/ 928 h 9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2" h="928">
                    <a:moveTo>
                      <a:pt x="40" y="240"/>
                    </a:moveTo>
                    <a:cubicBezTo>
                      <a:pt x="80" y="112"/>
                      <a:pt x="208" y="0"/>
                      <a:pt x="280" y="0"/>
                    </a:cubicBezTo>
                    <a:cubicBezTo>
                      <a:pt x="352" y="0"/>
                      <a:pt x="440" y="128"/>
                      <a:pt x="472" y="240"/>
                    </a:cubicBezTo>
                    <a:cubicBezTo>
                      <a:pt x="504" y="352"/>
                      <a:pt x="512" y="560"/>
                      <a:pt x="472" y="672"/>
                    </a:cubicBezTo>
                    <a:cubicBezTo>
                      <a:pt x="432" y="784"/>
                      <a:pt x="304" y="896"/>
                      <a:pt x="232" y="912"/>
                    </a:cubicBezTo>
                    <a:cubicBezTo>
                      <a:pt x="160" y="928"/>
                      <a:pt x="72" y="880"/>
                      <a:pt x="40" y="768"/>
                    </a:cubicBezTo>
                    <a:cubicBezTo>
                      <a:pt x="8" y="656"/>
                      <a:pt x="0" y="368"/>
                      <a:pt x="40" y="24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78" name="Freeform 25"/>
              <p:cNvSpPr>
                <a:spLocks/>
              </p:cNvSpPr>
              <p:nvPr/>
            </p:nvSpPr>
            <p:spPr bwMode="auto">
              <a:xfrm>
                <a:off x="2109788" y="3038475"/>
                <a:ext cx="236537" cy="606425"/>
              </a:xfrm>
              <a:custGeom>
                <a:avLst/>
                <a:gdLst>
                  <a:gd name="T0" fmla="*/ 2147483647 w 400"/>
                  <a:gd name="T1" fmla="*/ 2147483647 h 800"/>
                  <a:gd name="T2" fmla="*/ 2147483647 w 400"/>
                  <a:gd name="T3" fmla="*/ 2147483647 h 800"/>
                  <a:gd name="T4" fmla="*/ 2147483647 w 400"/>
                  <a:gd name="T5" fmla="*/ 2147483647 h 800"/>
                  <a:gd name="T6" fmla="*/ 2147483647 w 400"/>
                  <a:gd name="T7" fmla="*/ 2147483647 h 800"/>
                  <a:gd name="T8" fmla="*/ 2147483647 w 400"/>
                  <a:gd name="T9" fmla="*/ 2147483647 h 800"/>
                  <a:gd name="T10" fmla="*/ 2147483647 w 400"/>
                  <a:gd name="T11" fmla="*/ 2147483647 h 800"/>
                  <a:gd name="T12" fmla="*/ 2147483647 w 400"/>
                  <a:gd name="T13" fmla="*/ 2147483647 h 800"/>
                  <a:gd name="T14" fmla="*/ 2147483647 w 400"/>
                  <a:gd name="T15" fmla="*/ 2147483647 h 800"/>
                  <a:gd name="T16" fmla="*/ 2147483647 w 400"/>
                  <a:gd name="T17" fmla="*/ 2147483647 h 800"/>
                  <a:gd name="T18" fmla="*/ 2147483647 w 400"/>
                  <a:gd name="T19" fmla="*/ 2147483647 h 800"/>
                  <a:gd name="T20" fmla="*/ 2147483647 w 400"/>
                  <a:gd name="T21" fmla="*/ 2147483647 h 800"/>
                  <a:gd name="T22" fmla="*/ 2147483647 w 400"/>
                  <a:gd name="T23" fmla="*/ 2147483647 h 800"/>
                  <a:gd name="T24" fmla="*/ 2147483647 w 400"/>
                  <a:gd name="T25" fmla="*/ 2147483647 h 800"/>
                  <a:gd name="T26" fmla="*/ 2147483647 w 400"/>
                  <a:gd name="T27" fmla="*/ 2147483647 h 800"/>
                  <a:gd name="T28" fmla="*/ 2147483647 w 400"/>
                  <a:gd name="T29" fmla="*/ 2147483647 h 800"/>
                  <a:gd name="T30" fmla="*/ 2147483647 w 400"/>
                  <a:gd name="T31" fmla="*/ 2147483647 h 800"/>
                  <a:gd name="T32" fmla="*/ 2147483647 w 400"/>
                  <a:gd name="T33" fmla="*/ 2147483647 h 800"/>
                  <a:gd name="T34" fmla="*/ 2147483647 w 400"/>
                  <a:gd name="T35" fmla="*/ 2147483647 h 800"/>
                  <a:gd name="T36" fmla="*/ 2147483647 w 400"/>
                  <a:gd name="T37" fmla="*/ 2147483647 h 800"/>
                  <a:gd name="T38" fmla="*/ 2147483647 w 400"/>
                  <a:gd name="T39" fmla="*/ 2147483647 h 800"/>
                  <a:gd name="T40" fmla="*/ 2147483647 w 400"/>
                  <a:gd name="T41" fmla="*/ 2147483647 h 800"/>
                  <a:gd name="T42" fmla="*/ 2147483647 w 400"/>
                  <a:gd name="T43" fmla="*/ 2147483647 h 800"/>
                  <a:gd name="T44" fmla="*/ 2147483647 w 400"/>
                  <a:gd name="T45" fmla="*/ 2147483647 h 800"/>
                  <a:gd name="T46" fmla="*/ 2147483647 w 400"/>
                  <a:gd name="T47" fmla="*/ 2147483647 h 800"/>
                  <a:gd name="T48" fmla="*/ 2147483647 w 400"/>
                  <a:gd name="T49" fmla="*/ 2147483647 h 800"/>
                  <a:gd name="T50" fmla="*/ 2147483647 w 400"/>
                  <a:gd name="T51" fmla="*/ 2147483647 h 8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0"/>
                  <a:gd name="T79" fmla="*/ 0 h 800"/>
                  <a:gd name="T80" fmla="*/ 400 w 400"/>
                  <a:gd name="T81" fmla="*/ 800 h 8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0" h="800">
                    <a:moveTo>
                      <a:pt x="376" y="296"/>
                    </a:moveTo>
                    <a:cubicBezTo>
                      <a:pt x="400" y="328"/>
                      <a:pt x="384" y="440"/>
                      <a:pt x="376" y="488"/>
                    </a:cubicBezTo>
                    <a:cubicBezTo>
                      <a:pt x="368" y="536"/>
                      <a:pt x="368" y="576"/>
                      <a:pt x="328" y="584"/>
                    </a:cubicBezTo>
                    <a:cubicBezTo>
                      <a:pt x="288" y="592"/>
                      <a:pt x="168" y="536"/>
                      <a:pt x="136" y="536"/>
                    </a:cubicBezTo>
                    <a:cubicBezTo>
                      <a:pt x="104" y="536"/>
                      <a:pt x="104" y="568"/>
                      <a:pt x="136" y="584"/>
                    </a:cubicBezTo>
                    <a:cubicBezTo>
                      <a:pt x="168" y="600"/>
                      <a:pt x="320" y="600"/>
                      <a:pt x="328" y="632"/>
                    </a:cubicBezTo>
                    <a:cubicBezTo>
                      <a:pt x="336" y="664"/>
                      <a:pt x="224" y="752"/>
                      <a:pt x="184" y="776"/>
                    </a:cubicBezTo>
                    <a:cubicBezTo>
                      <a:pt x="144" y="800"/>
                      <a:pt x="112" y="792"/>
                      <a:pt x="88" y="776"/>
                    </a:cubicBezTo>
                    <a:cubicBezTo>
                      <a:pt x="64" y="760"/>
                      <a:pt x="48" y="736"/>
                      <a:pt x="40" y="680"/>
                    </a:cubicBezTo>
                    <a:cubicBezTo>
                      <a:pt x="32" y="624"/>
                      <a:pt x="8" y="480"/>
                      <a:pt x="40" y="440"/>
                    </a:cubicBezTo>
                    <a:cubicBezTo>
                      <a:pt x="72" y="400"/>
                      <a:pt x="192" y="448"/>
                      <a:pt x="232" y="440"/>
                    </a:cubicBezTo>
                    <a:cubicBezTo>
                      <a:pt x="272" y="432"/>
                      <a:pt x="312" y="400"/>
                      <a:pt x="280" y="392"/>
                    </a:cubicBezTo>
                    <a:cubicBezTo>
                      <a:pt x="248" y="384"/>
                      <a:pt x="80" y="416"/>
                      <a:pt x="40" y="392"/>
                    </a:cubicBezTo>
                    <a:cubicBezTo>
                      <a:pt x="0" y="368"/>
                      <a:pt x="40" y="280"/>
                      <a:pt x="40" y="248"/>
                    </a:cubicBezTo>
                    <a:cubicBezTo>
                      <a:pt x="40" y="216"/>
                      <a:pt x="32" y="224"/>
                      <a:pt x="40" y="200"/>
                    </a:cubicBezTo>
                    <a:cubicBezTo>
                      <a:pt x="48" y="176"/>
                      <a:pt x="64" y="104"/>
                      <a:pt x="88" y="104"/>
                    </a:cubicBezTo>
                    <a:cubicBezTo>
                      <a:pt x="112" y="104"/>
                      <a:pt x="168" y="200"/>
                      <a:pt x="184" y="200"/>
                    </a:cubicBezTo>
                    <a:cubicBezTo>
                      <a:pt x="200" y="200"/>
                      <a:pt x="192" y="120"/>
                      <a:pt x="184" y="104"/>
                    </a:cubicBezTo>
                    <a:cubicBezTo>
                      <a:pt x="176" y="88"/>
                      <a:pt x="144" y="112"/>
                      <a:pt x="136" y="104"/>
                    </a:cubicBezTo>
                    <a:cubicBezTo>
                      <a:pt x="128" y="96"/>
                      <a:pt x="120" y="72"/>
                      <a:pt x="136" y="56"/>
                    </a:cubicBezTo>
                    <a:cubicBezTo>
                      <a:pt x="152" y="40"/>
                      <a:pt x="200" y="0"/>
                      <a:pt x="232" y="8"/>
                    </a:cubicBezTo>
                    <a:cubicBezTo>
                      <a:pt x="264" y="16"/>
                      <a:pt x="304" y="64"/>
                      <a:pt x="328" y="104"/>
                    </a:cubicBezTo>
                    <a:cubicBezTo>
                      <a:pt x="352" y="144"/>
                      <a:pt x="392" y="224"/>
                      <a:pt x="376" y="248"/>
                    </a:cubicBezTo>
                    <a:cubicBezTo>
                      <a:pt x="360" y="272"/>
                      <a:pt x="256" y="240"/>
                      <a:pt x="232" y="248"/>
                    </a:cubicBezTo>
                    <a:cubicBezTo>
                      <a:pt x="208" y="256"/>
                      <a:pt x="208" y="288"/>
                      <a:pt x="232" y="296"/>
                    </a:cubicBezTo>
                    <a:cubicBezTo>
                      <a:pt x="256" y="304"/>
                      <a:pt x="352" y="264"/>
                      <a:pt x="376" y="296"/>
                    </a:cubicBezTo>
                    <a:close/>
                  </a:path>
                </a:pathLst>
              </a:custGeom>
              <a:solidFill>
                <a:srgbClr val="E0E0E0"/>
              </a:solidFill>
              <a:ln w="9525">
                <a:solidFill>
                  <a:schemeClr val="tx1"/>
                </a:solidFill>
                <a:round/>
                <a:headEnd/>
                <a:tailEnd/>
              </a:ln>
            </p:spPr>
            <p:txBody>
              <a:bodyPr wrap="none" anchor="ctr"/>
              <a:lstStyle/>
              <a:p>
                <a:endParaRPr lang="en-US"/>
              </a:p>
            </p:txBody>
          </p:sp>
        </p:grpSp>
        <p:sp>
          <p:nvSpPr>
            <p:cNvPr id="19486" name="Freeform 46"/>
            <p:cNvSpPr>
              <a:spLocks/>
            </p:cNvSpPr>
            <p:nvPr/>
          </p:nvSpPr>
          <p:spPr bwMode="auto">
            <a:xfrm>
              <a:off x="3188343" y="5321936"/>
              <a:ext cx="166618" cy="162351"/>
            </a:xfrm>
            <a:custGeom>
              <a:avLst/>
              <a:gdLst>
                <a:gd name="T0" fmla="*/ 2147483647 w 366"/>
                <a:gd name="T1" fmla="*/ 2147483647 h 140"/>
                <a:gd name="T2" fmla="*/ 2147483647 w 366"/>
                <a:gd name="T3" fmla="*/ 2147483647 h 140"/>
                <a:gd name="T4" fmla="*/ 2147483647 w 366"/>
                <a:gd name="T5" fmla="*/ 2147483647 h 140"/>
                <a:gd name="T6" fmla="*/ 2147483647 w 366"/>
                <a:gd name="T7" fmla="*/ 2147483647 h 140"/>
                <a:gd name="T8" fmla="*/ 2147483647 w 366"/>
                <a:gd name="T9" fmla="*/ 2147483647 h 140"/>
                <a:gd name="T10" fmla="*/ 2147483647 w 366"/>
                <a:gd name="T11" fmla="*/ 2147483647 h 140"/>
                <a:gd name="T12" fmla="*/ 2147483647 w 366"/>
                <a:gd name="T13" fmla="*/ 2147483647 h 140"/>
                <a:gd name="T14" fmla="*/ 2147483647 w 366"/>
                <a:gd name="T15" fmla="*/ 2147483647 h 140"/>
                <a:gd name="T16" fmla="*/ 2147483647 w 366"/>
                <a:gd name="T17" fmla="*/ 2147483647 h 140"/>
                <a:gd name="T18" fmla="*/ 2147483647 w 366"/>
                <a:gd name="T19" fmla="*/ 2147483647 h 140"/>
                <a:gd name="T20" fmla="*/ 2147483647 w 366"/>
                <a:gd name="T21" fmla="*/ 2147483647 h 1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6"/>
                <a:gd name="T34" fmla="*/ 0 h 140"/>
                <a:gd name="T35" fmla="*/ 366 w 366"/>
                <a:gd name="T36" fmla="*/ 140 h 1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6" h="140">
                  <a:moveTo>
                    <a:pt x="344" y="87"/>
                  </a:moveTo>
                  <a:cubicBezTo>
                    <a:pt x="329" y="98"/>
                    <a:pt x="303" y="117"/>
                    <a:pt x="273" y="119"/>
                  </a:cubicBezTo>
                  <a:cubicBezTo>
                    <a:pt x="243" y="121"/>
                    <a:pt x="194" y="97"/>
                    <a:pt x="163" y="100"/>
                  </a:cubicBezTo>
                  <a:cubicBezTo>
                    <a:pt x="132" y="103"/>
                    <a:pt x="112" y="136"/>
                    <a:pt x="85" y="138"/>
                  </a:cubicBezTo>
                  <a:cubicBezTo>
                    <a:pt x="58" y="140"/>
                    <a:pt x="4" y="132"/>
                    <a:pt x="2" y="113"/>
                  </a:cubicBezTo>
                  <a:cubicBezTo>
                    <a:pt x="0" y="94"/>
                    <a:pt x="46" y="37"/>
                    <a:pt x="73" y="22"/>
                  </a:cubicBezTo>
                  <a:cubicBezTo>
                    <a:pt x="100" y="7"/>
                    <a:pt x="133" y="20"/>
                    <a:pt x="163" y="22"/>
                  </a:cubicBezTo>
                  <a:cubicBezTo>
                    <a:pt x="193" y="24"/>
                    <a:pt x="226" y="38"/>
                    <a:pt x="253" y="35"/>
                  </a:cubicBezTo>
                  <a:cubicBezTo>
                    <a:pt x="280" y="32"/>
                    <a:pt x="306" y="0"/>
                    <a:pt x="324" y="3"/>
                  </a:cubicBezTo>
                  <a:cubicBezTo>
                    <a:pt x="342" y="6"/>
                    <a:pt x="360" y="40"/>
                    <a:pt x="363" y="54"/>
                  </a:cubicBezTo>
                  <a:cubicBezTo>
                    <a:pt x="366" y="68"/>
                    <a:pt x="359" y="76"/>
                    <a:pt x="344" y="87"/>
                  </a:cubicBezTo>
                  <a:close/>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9489" name="Freeform 49"/>
          <p:cNvSpPr>
            <a:spLocks/>
          </p:cNvSpPr>
          <p:nvPr/>
        </p:nvSpPr>
        <p:spPr bwMode="auto">
          <a:xfrm>
            <a:off x="6423025" y="2197273"/>
            <a:ext cx="2303463" cy="2455863"/>
          </a:xfrm>
          <a:custGeom>
            <a:avLst/>
            <a:gdLst>
              <a:gd name="T0" fmla="*/ 2147483647 w 1248"/>
              <a:gd name="T1" fmla="*/ 2147483647 h 1120"/>
              <a:gd name="T2" fmla="*/ 2147483647 w 1248"/>
              <a:gd name="T3" fmla="*/ 2147483647 h 1120"/>
              <a:gd name="T4" fmla="*/ 2147483647 w 1248"/>
              <a:gd name="T5" fmla="*/ 2147483647 h 1120"/>
              <a:gd name="T6" fmla="*/ 2147483647 w 1248"/>
              <a:gd name="T7" fmla="*/ 2147483647 h 1120"/>
              <a:gd name="T8" fmla="*/ 2147483647 w 1248"/>
              <a:gd name="T9" fmla="*/ 2147483647 h 1120"/>
              <a:gd name="T10" fmla="*/ 2147483647 w 1248"/>
              <a:gd name="T11" fmla="*/ 2147483647 h 1120"/>
              <a:gd name="T12" fmla="*/ 2147483647 w 1248"/>
              <a:gd name="T13" fmla="*/ 2147483647 h 1120"/>
              <a:gd name="T14" fmla="*/ 2147483647 w 1248"/>
              <a:gd name="T15" fmla="*/ 2147483647 h 1120"/>
              <a:gd name="T16" fmla="*/ 2147483647 w 1248"/>
              <a:gd name="T17" fmla="*/ 2147483647 h 1120"/>
              <a:gd name="T18" fmla="*/ 2147483647 w 1248"/>
              <a:gd name="T19" fmla="*/ 2147483647 h 1120"/>
              <a:gd name="T20" fmla="*/ 2147483647 w 1248"/>
              <a:gd name="T21" fmla="*/ 2147483647 h 1120"/>
              <a:gd name="T22" fmla="*/ 2147483647 w 1248"/>
              <a:gd name="T23" fmla="*/ 2147483647 h 1120"/>
              <a:gd name="T24" fmla="*/ 2147483647 w 1248"/>
              <a:gd name="T25" fmla="*/ 2147483647 h 1120"/>
              <a:gd name="T26" fmla="*/ 2147483647 w 1248"/>
              <a:gd name="T27" fmla="*/ 2147483647 h 1120"/>
              <a:gd name="T28" fmla="*/ 2147483647 w 1248"/>
              <a:gd name="T29" fmla="*/ 2147483647 h 1120"/>
              <a:gd name="T30" fmla="*/ 2147483647 w 1248"/>
              <a:gd name="T31" fmla="*/ 2147483647 h 1120"/>
              <a:gd name="T32" fmla="*/ 2147483647 w 1248"/>
              <a:gd name="T33" fmla="*/ 2147483647 h 11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48"/>
              <a:gd name="T52" fmla="*/ 0 h 1120"/>
              <a:gd name="T53" fmla="*/ 1248 w 1248"/>
              <a:gd name="T54" fmla="*/ 1120 h 11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48" h="1120">
                <a:moveTo>
                  <a:pt x="712" y="112"/>
                </a:moveTo>
                <a:cubicBezTo>
                  <a:pt x="736" y="160"/>
                  <a:pt x="696" y="288"/>
                  <a:pt x="760" y="304"/>
                </a:cubicBezTo>
                <a:cubicBezTo>
                  <a:pt x="824" y="320"/>
                  <a:pt x="1048" y="184"/>
                  <a:pt x="1096" y="208"/>
                </a:cubicBezTo>
                <a:cubicBezTo>
                  <a:pt x="1144" y="232"/>
                  <a:pt x="1024" y="384"/>
                  <a:pt x="1048" y="448"/>
                </a:cubicBezTo>
                <a:cubicBezTo>
                  <a:pt x="1072" y="512"/>
                  <a:pt x="1232" y="536"/>
                  <a:pt x="1240" y="592"/>
                </a:cubicBezTo>
                <a:cubicBezTo>
                  <a:pt x="1248" y="648"/>
                  <a:pt x="1128" y="704"/>
                  <a:pt x="1096" y="784"/>
                </a:cubicBezTo>
                <a:cubicBezTo>
                  <a:pt x="1064" y="864"/>
                  <a:pt x="1096" y="1024"/>
                  <a:pt x="1048" y="1072"/>
                </a:cubicBezTo>
                <a:cubicBezTo>
                  <a:pt x="1000" y="1120"/>
                  <a:pt x="896" y="1072"/>
                  <a:pt x="808" y="1072"/>
                </a:cubicBezTo>
                <a:cubicBezTo>
                  <a:pt x="720" y="1072"/>
                  <a:pt x="592" y="1112"/>
                  <a:pt x="520" y="1072"/>
                </a:cubicBezTo>
                <a:cubicBezTo>
                  <a:pt x="448" y="1032"/>
                  <a:pt x="456" y="880"/>
                  <a:pt x="376" y="832"/>
                </a:cubicBezTo>
                <a:cubicBezTo>
                  <a:pt x="296" y="784"/>
                  <a:pt x="80" y="824"/>
                  <a:pt x="40" y="784"/>
                </a:cubicBezTo>
                <a:cubicBezTo>
                  <a:pt x="0" y="744"/>
                  <a:pt x="128" y="664"/>
                  <a:pt x="136" y="592"/>
                </a:cubicBezTo>
                <a:cubicBezTo>
                  <a:pt x="144" y="520"/>
                  <a:pt x="56" y="400"/>
                  <a:pt x="88" y="352"/>
                </a:cubicBezTo>
                <a:cubicBezTo>
                  <a:pt x="120" y="304"/>
                  <a:pt x="264" y="328"/>
                  <a:pt x="328" y="304"/>
                </a:cubicBezTo>
                <a:cubicBezTo>
                  <a:pt x="392" y="280"/>
                  <a:pt x="424" y="256"/>
                  <a:pt x="472" y="208"/>
                </a:cubicBezTo>
                <a:cubicBezTo>
                  <a:pt x="520" y="160"/>
                  <a:pt x="576" y="32"/>
                  <a:pt x="616" y="16"/>
                </a:cubicBezTo>
                <a:cubicBezTo>
                  <a:pt x="656" y="0"/>
                  <a:pt x="688" y="64"/>
                  <a:pt x="712" y="112"/>
                </a:cubicBez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90" name="Freeform 50"/>
          <p:cNvSpPr>
            <a:spLocks/>
          </p:cNvSpPr>
          <p:nvPr/>
        </p:nvSpPr>
        <p:spPr bwMode="auto">
          <a:xfrm rot="-2602437">
            <a:off x="6869113" y="2879898"/>
            <a:ext cx="606425" cy="781050"/>
          </a:xfrm>
          <a:custGeom>
            <a:avLst/>
            <a:gdLst>
              <a:gd name="T0" fmla="*/ 2147483647 w 688"/>
              <a:gd name="T1" fmla="*/ 2147483647 h 656"/>
              <a:gd name="T2" fmla="*/ 2147483647 w 688"/>
              <a:gd name="T3" fmla="*/ 2147483647 h 656"/>
              <a:gd name="T4" fmla="*/ 2147483647 w 688"/>
              <a:gd name="T5" fmla="*/ 2147483647 h 656"/>
              <a:gd name="T6" fmla="*/ 2147483647 w 688"/>
              <a:gd name="T7" fmla="*/ 2147483647 h 656"/>
              <a:gd name="T8" fmla="*/ 2147483647 w 688"/>
              <a:gd name="T9" fmla="*/ 2147483647 h 656"/>
              <a:gd name="T10" fmla="*/ 2147483647 w 688"/>
              <a:gd name="T11" fmla="*/ 2147483647 h 656"/>
              <a:gd name="T12" fmla="*/ 2147483647 w 688"/>
              <a:gd name="T13" fmla="*/ 2147483647 h 656"/>
              <a:gd name="T14" fmla="*/ 2147483647 w 688"/>
              <a:gd name="T15" fmla="*/ 2147483647 h 656"/>
              <a:gd name="T16" fmla="*/ 2147483647 w 688"/>
              <a:gd name="T17" fmla="*/ 2147483647 h 656"/>
              <a:gd name="T18" fmla="*/ 2147483647 w 688"/>
              <a:gd name="T19" fmla="*/ 2147483647 h 656"/>
              <a:gd name="T20" fmla="*/ 2147483647 w 688"/>
              <a:gd name="T21" fmla="*/ 2147483647 h 656"/>
              <a:gd name="T22" fmla="*/ 2147483647 w 688"/>
              <a:gd name="T23" fmla="*/ 2147483647 h 656"/>
              <a:gd name="T24" fmla="*/ 2147483647 w 688"/>
              <a:gd name="T25" fmla="*/ 2147483647 h 656"/>
              <a:gd name="T26" fmla="*/ 2147483647 w 688"/>
              <a:gd name="T27" fmla="*/ 2147483647 h 6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8"/>
              <a:gd name="T43" fmla="*/ 0 h 656"/>
              <a:gd name="T44" fmla="*/ 688 w 688"/>
              <a:gd name="T45" fmla="*/ 656 h 6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8" h="656">
                <a:moveTo>
                  <a:pt x="632" y="160"/>
                </a:moveTo>
                <a:cubicBezTo>
                  <a:pt x="600" y="160"/>
                  <a:pt x="544" y="120"/>
                  <a:pt x="488" y="112"/>
                </a:cubicBezTo>
                <a:cubicBezTo>
                  <a:pt x="432" y="104"/>
                  <a:pt x="352" y="96"/>
                  <a:pt x="296" y="112"/>
                </a:cubicBezTo>
                <a:cubicBezTo>
                  <a:pt x="240" y="128"/>
                  <a:pt x="184" y="160"/>
                  <a:pt x="152" y="208"/>
                </a:cubicBezTo>
                <a:cubicBezTo>
                  <a:pt x="120" y="256"/>
                  <a:pt x="112" y="352"/>
                  <a:pt x="104" y="400"/>
                </a:cubicBezTo>
                <a:cubicBezTo>
                  <a:pt x="96" y="448"/>
                  <a:pt x="96" y="464"/>
                  <a:pt x="104" y="496"/>
                </a:cubicBezTo>
                <a:cubicBezTo>
                  <a:pt x="112" y="528"/>
                  <a:pt x="152" y="568"/>
                  <a:pt x="152" y="592"/>
                </a:cubicBezTo>
                <a:cubicBezTo>
                  <a:pt x="152" y="616"/>
                  <a:pt x="128" y="656"/>
                  <a:pt x="104" y="640"/>
                </a:cubicBezTo>
                <a:cubicBezTo>
                  <a:pt x="80" y="624"/>
                  <a:pt x="16" y="576"/>
                  <a:pt x="8" y="496"/>
                </a:cubicBezTo>
                <a:cubicBezTo>
                  <a:pt x="0" y="416"/>
                  <a:pt x="0" y="240"/>
                  <a:pt x="56" y="160"/>
                </a:cubicBezTo>
                <a:cubicBezTo>
                  <a:pt x="112" y="80"/>
                  <a:pt x="256" y="32"/>
                  <a:pt x="344" y="16"/>
                </a:cubicBezTo>
                <a:cubicBezTo>
                  <a:pt x="432" y="0"/>
                  <a:pt x="528" y="48"/>
                  <a:pt x="584" y="64"/>
                </a:cubicBezTo>
                <a:cubicBezTo>
                  <a:pt x="640" y="80"/>
                  <a:pt x="672" y="96"/>
                  <a:pt x="680" y="112"/>
                </a:cubicBezTo>
                <a:cubicBezTo>
                  <a:pt x="688" y="128"/>
                  <a:pt x="664" y="160"/>
                  <a:pt x="632" y="16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9491" name="Freeform 51"/>
          <p:cNvSpPr>
            <a:spLocks/>
          </p:cNvSpPr>
          <p:nvPr/>
        </p:nvSpPr>
        <p:spPr bwMode="auto">
          <a:xfrm rot="8255378">
            <a:off x="7135813" y="2883073"/>
            <a:ext cx="603250" cy="787400"/>
          </a:xfrm>
          <a:custGeom>
            <a:avLst/>
            <a:gdLst>
              <a:gd name="T0" fmla="*/ 2147483647 w 688"/>
              <a:gd name="T1" fmla="*/ 2147483647 h 656"/>
              <a:gd name="T2" fmla="*/ 2147483647 w 688"/>
              <a:gd name="T3" fmla="*/ 2147483647 h 656"/>
              <a:gd name="T4" fmla="*/ 2147483647 w 688"/>
              <a:gd name="T5" fmla="*/ 2147483647 h 656"/>
              <a:gd name="T6" fmla="*/ 2147483647 w 688"/>
              <a:gd name="T7" fmla="*/ 2147483647 h 656"/>
              <a:gd name="T8" fmla="*/ 2147483647 w 688"/>
              <a:gd name="T9" fmla="*/ 2147483647 h 656"/>
              <a:gd name="T10" fmla="*/ 2147483647 w 688"/>
              <a:gd name="T11" fmla="*/ 2147483647 h 656"/>
              <a:gd name="T12" fmla="*/ 2147483647 w 688"/>
              <a:gd name="T13" fmla="*/ 2147483647 h 656"/>
              <a:gd name="T14" fmla="*/ 2147483647 w 688"/>
              <a:gd name="T15" fmla="*/ 2147483647 h 656"/>
              <a:gd name="T16" fmla="*/ 2147483647 w 688"/>
              <a:gd name="T17" fmla="*/ 2147483647 h 656"/>
              <a:gd name="T18" fmla="*/ 2147483647 w 688"/>
              <a:gd name="T19" fmla="*/ 2147483647 h 656"/>
              <a:gd name="T20" fmla="*/ 2147483647 w 688"/>
              <a:gd name="T21" fmla="*/ 2147483647 h 656"/>
              <a:gd name="T22" fmla="*/ 2147483647 w 688"/>
              <a:gd name="T23" fmla="*/ 2147483647 h 656"/>
              <a:gd name="T24" fmla="*/ 2147483647 w 688"/>
              <a:gd name="T25" fmla="*/ 2147483647 h 656"/>
              <a:gd name="T26" fmla="*/ 2147483647 w 688"/>
              <a:gd name="T27" fmla="*/ 2147483647 h 6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8"/>
              <a:gd name="T43" fmla="*/ 0 h 656"/>
              <a:gd name="T44" fmla="*/ 688 w 688"/>
              <a:gd name="T45" fmla="*/ 656 h 6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8" h="656">
                <a:moveTo>
                  <a:pt x="632" y="160"/>
                </a:moveTo>
                <a:cubicBezTo>
                  <a:pt x="600" y="160"/>
                  <a:pt x="544" y="120"/>
                  <a:pt x="488" y="112"/>
                </a:cubicBezTo>
                <a:cubicBezTo>
                  <a:pt x="432" y="104"/>
                  <a:pt x="352" y="96"/>
                  <a:pt x="296" y="112"/>
                </a:cubicBezTo>
                <a:cubicBezTo>
                  <a:pt x="240" y="128"/>
                  <a:pt x="184" y="160"/>
                  <a:pt x="152" y="208"/>
                </a:cubicBezTo>
                <a:cubicBezTo>
                  <a:pt x="120" y="256"/>
                  <a:pt x="112" y="352"/>
                  <a:pt x="104" y="400"/>
                </a:cubicBezTo>
                <a:cubicBezTo>
                  <a:pt x="96" y="448"/>
                  <a:pt x="96" y="464"/>
                  <a:pt x="104" y="496"/>
                </a:cubicBezTo>
                <a:cubicBezTo>
                  <a:pt x="112" y="528"/>
                  <a:pt x="152" y="568"/>
                  <a:pt x="152" y="592"/>
                </a:cubicBezTo>
                <a:cubicBezTo>
                  <a:pt x="152" y="616"/>
                  <a:pt x="128" y="656"/>
                  <a:pt x="104" y="640"/>
                </a:cubicBezTo>
                <a:cubicBezTo>
                  <a:pt x="80" y="624"/>
                  <a:pt x="16" y="576"/>
                  <a:pt x="8" y="496"/>
                </a:cubicBezTo>
                <a:cubicBezTo>
                  <a:pt x="0" y="416"/>
                  <a:pt x="0" y="240"/>
                  <a:pt x="56" y="160"/>
                </a:cubicBezTo>
                <a:cubicBezTo>
                  <a:pt x="112" y="80"/>
                  <a:pt x="256" y="32"/>
                  <a:pt x="344" y="16"/>
                </a:cubicBezTo>
                <a:cubicBezTo>
                  <a:pt x="432" y="0"/>
                  <a:pt x="528" y="48"/>
                  <a:pt x="584" y="64"/>
                </a:cubicBezTo>
                <a:cubicBezTo>
                  <a:pt x="640" y="80"/>
                  <a:pt x="672" y="96"/>
                  <a:pt x="680" y="112"/>
                </a:cubicBezTo>
                <a:cubicBezTo>
                  <a:pt x="688" y="128"/>
                  <a:pt x="664" y="160"/>
                  <a:pt x="632" y="16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9492" name="Line 52"/>
          <p:cNvSpPr>
            <a:spLocks noChangeShapeType="1"/>
          </p:cNvSpPr>
          <p:nvPr/>
        </p:nvSpPr>
        <p:spPr bwMode="auto">
          <a:xfrm>
            <a:off x="7218363" y="3018011"/>
            <a:ext cx="288925"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3" name="Line 53"/>
          <p:cNvSpPr>
            <a:spLocks noChangeShapeType="1"/>
          </p:cNvSpPr>
          <p:nvPr/>
        </p:nvSpPr>
        <p:spPr bwMode="auto">
          <a:xfrm>
            <a:off x="7156450" y="3116436"/>
            <a:ext cx="338138"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4" name="Line 54"/>
          <p:cNvSpPr>
            <a:spLocks noChangeShapeType="1"/>
          </p:cNvSpPr>
          <p:nvPr/>
        </p:nvSpPr>
        <p:spPr bwMode="auto">
          <a:xfrm>
            <a:off x="7108825" y="3214861"/>
            <a:ext cx="360363"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5" name="Line 55"/>
          <p:cNvSpPr>
            <a:spLocks noChangeShapeType="1"/>
          </p:cNvSpPr>
          <p:nvPr/>
        </p:nvSpPr>
        <p:spPr bwMode="auto">
          <a:xfrm>
            <a:off x="7102475" y="3325986"/>
            <a:ext cx="287338" cy="1555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9" name="Line 61"/>
          <p:cNvSpPr>
            <a:spLocks noChangeShapeType="1"/>
          </p:cNvSpPr>
          <p:nvPr/>
        </p:nvSpPr>
        <p:spPr bwMode="auto">
          <a:xfrm flipH="1" flipV="1">
            <a:off x="7242175" y="3397423"/>
            <a:ext cx="39688" cy="20638"/>
          </a:xfrm>
          <a:prstGeom prst="line">
            <a:avLst/>
          </a:prstGeom>
          <a:noFill/>
          <a:ln w="571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00" name="Line 62"/>
          <p:cNvSpPr>
            <a:spLocks noChangeShapeType="1"/>
          </p:cNvSpPr>
          <p:nvPr/>
        </p:nvSpPr>
        <p:spPr bwMode="auto">
          <a:xfrm flipH="1" flipV="1">
            <a:off x="7394575" y="3359323"/>
            <a:ext cx="39688" cy="20638"/>
          </a:xfrm>
          <a:prstGeom prst="line">
            <a:avLst/>
          </a:prstGeom>
          <a:noFill/>
          <a:ln w="571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01" name="Line 63"/>
          <p:cNvSpPr>
            <a:spLocks noChangeShapeType="1"/>
          </p:cNvSpPr>
          <p:nvPr/>
        </p:nvSpPr>
        <p:spPr bwMode="auto">
          <a:xfrm flipH="1" flipV="1">
            <a:off x="7375525" y="3225973"/>
            <a:ext cx="39688" cy="20638"/>
          </a:xfrm>
          <a:prstGeom prst="line">
            <a:avLst/>
          </a:prstGeom>
          <a:noFill/>
          <a:ln w="571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02" name="Line 64"/>
          <p:cNvSpPr>
            <a:spLocks noChangeShapeType="1"/>
          </p:cNvSpPr>
          <p:nvPr/>
        </p:nvSpPr>
        <p:spPr bwMode="auto">
          <a:xfrm flipH="1" flipV="1">
            <a:off x="7261225" y="3283123"/>
            <a:ext cx="39688" cy="20638"/>
          </a:xfrm>
          <a:prstGeom prst="line">
            <a:avLst/>
          </a:prstGeom>
          <a:noFill/>
          <a:ln w="571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04" name="Text Box 67"/>
          <p:cNvSpPr txBox="1">
            <a:spLocks noChangeArrowheads="1"/>
          </p:cNvSpPr>
          <p:nvPr/>
        </p:nvSpPr>
        <p:spPr bwMode="auto">
          <a:xfrm>
            <a:off x="6306293" y="908720"/>
            <a:ext cx="26581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Times" pitchFamily="-84" charset="0"/>
                <a:ea typeface="ＭＳ Ｐゴシック" pitchFamily="-84" charset="-128"/>
              </a:defRPr>
            </a:lvl1pPr>
            <a:lvl2pPr marL="742950" indent="-285750">
              <a:defRPr sz="1600" b="1">
                <a:solidFill>
                  <a:schemeClr val="tx1"/>
                </a:solidFill>
                <a:latin typeface="Times" pitchFamily="-84" charset="0"/>
                <a:ea typeface="ＭＳ Ｐゴシック" pitchFamily="-84" charset="-128"/>
              </a:defRPr>
            </a:lvl2pPr>
            <a:lvl3pPr marL="1143000" indent="-228600">
              <a:defRPr sz="1600" b="1">
                <a:solidFill>
                  <a:schemeClr val="tx1"/>
                </a:solidFill>
                <a:latin typeface="Times" pitchFamily="-84" charset="0"/>
                <a:ea typeface="ＭＳ Ｐゴシック" pitchFamily="-84" charset="-128"/>
              </a:defRPr>
            </a:lvl3pPr>
            <a:lvl4pPr marL="1600200" indent="-228600">
              <a:defRPr sz="1600" b="1">
                <a:solidFill>
                  <a:schemeClr val="tx1"/>
                </a:solidFill>
                <a:latin typeface="Times" pitchFamily="-84" charset="0"/>
                <a:ea typeface="ＭＳ Ｐゴシック" pitchFamily="-84" charset="-128"/>
              </a:defRPr>
            </a:lvl4pPr>
            <a:lvl5pPr marL="2057400" indent="-228600">
              <a:defRPr sz="1600" b="1">
                <a:solidFill>
                  <a:schemeClr val="tx1"/>
                </a:solidFill>
                <a:latin typeface="Times" pitchFamily="-84" charset="0"/>
                <a:ea typeface="ＭＳ Ｐゴシック" pitchFamily="-84" charset="-128"/>
              </a:defRPr>
            </a:lvl5pPr>
            <a:lvl6pPr marL="25146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6pPr>
            <a:lvl7pPr marL="29718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7pPr>
            <a:lvl8pPr marL="34290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8pPr>
            <a:lvl9pPr marL="38862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9pPr>
          </a:lstStyle>
          <a:p>
            <a:r>
              <a:rPr lang="en-US" sz="2400" dirty="0">
                <a:latin typeface="Arial" pitchFamily="34" charset="0"/>
              </a:rPr>
              <a:t>Eukaryotic cell</a:t>
            </a:r>
            <a:endParaRPr lang="en-US" sz="2400" dirty="0"/>
          </a:p>
        </p:txBody>
      </p:sp>
      <p:sp>
        <p:nvSpPr>
          <p:cNvPr id="19505" name="Text Box 68"/>
          <p:cNvSpPr txBox="1">
            <a:spLocks noChangeArrowheads="1"/>
          </p:cNvSpPr>
          <p:nvPr/>
        </p:nvSpPr>
        <p:spPr bwMode="auto">
          <a:xfrm>
            <a:off x="117401" y="4427820"/>
            <a:ext cx="29424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Times" pitchFamily="-84" charset="0"/>
                <a:ea typeface="ＭＳ Ｐゴシック" pitchFamily="-84" charset="-128"/>
              </a:defRPr>
            </a:lvl1pPr>
            <a:lvl2pPr marL="742950" indent="-285750">
              <a:defRPr sz="1600" b="1">
                <a:solidFill>
                  <a:schemeClr val="tx1"/>
                </a:solidFill>
                <a:latin typeface="Times" pitchFamily="-84" charset="0"/>
                <a:ea typeface="ＭＳ Ｐゴシック" pitchFamily="-84" charset="-128"/>
              </a:defRPr>
            </a:lvl2pPr>
            <a:lvl3pPr marL="1143000" indent="-228600">
              <a:defRPr sz="1600" b="1">
                <a:solidFill>
                  <a:schemeClr val="tx1"/>
                </a:solidFill>
                <a:latin typeface="Times" pitchFamily="-84" charset="0"/>
                <a:ea typeface="ＭＳ Ｐゴシック" pitchFamily="-84" charset="-128"/>
              </a:defRPr>
            </a:lvl3pPr>
            <a:lvl4pPr marL="1600200" indent="-228600">
              <a:defRPr sz="1600" b="1">
                <a:solidFill>
                  <a:schemeClr val="tx1"/>
                </a:solidFill>
                <a:latin typeface="Times" pitchFamily="-84" charset="0"/>
                <a:ea typeface="ＭＳ Ｐゴシック" pitchFamily="-84" charset="-128"/>
              </a:defRPr>
            </a:lvl4pPr>
            <a:lvl5pPr marL="2057400" indent="-228600">
              <a:defRPr sz="1600" b="1">
                <a:solidFill>
                  <a:schemeClr val="tx1"/>
                </a:solidFill>
                <a:latin typeface="Times" pitchFamily="-84" charset="0"/>
                <a:ea typeface="ＭＳ Ｐゴシック" pitchFamily="-84" charset="-128"/>
              </a:defRPr>
            </a:lvl5pPr>
            <a:lvl6pPr marL="25146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6pPr>
            <a:lvl7pPr marL="29718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7pPr>
            <a:lvl8pPr marL="34290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8pPr>
            <a:lvl9pPr marL="38862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9pPr>
          </a:lstStyle>
          <a:p>
            <a:r>
              <a:rPr lang="en-US" sz="1800" dirty="0">
                <a:latin typeface="Arial" pitchFamily="34" charset="0"/>
              </a:rPr>
              <a:t>α-</a:t>
            </a:r>
            <a:r>
              <a:rPr lang="en-US" sz="1800" dirty="0" err="1">
                <a:latin typeface="Arial" pitchFamily="34" charset="0"/>
              </a:rPr>
              <a:t>Proteobacterium</a:t>
            </a:r>
            <a:endParaRPr lang="en-US" dirty="0"/>
          </a:p>
        </p:txBody>
      </p:sp>
      <p:sp>
        <p:nvSpPr>
          <p:cNvPr id="19506" name="Line 71"/>
          <p:cNvSpPr>
            <a:spLocks noChangeShapeType="1"/>
          </p:cNvSpPr>
          <p:nvPr/>
        </p:nvSpPr>
        <p:spPr bwMode="auto">
          <a:xfrm flipV="1">
            <a:off x="706438" y="4231243"/>
            <a:ext cx="103187" cy="2460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 name="Title 1"/>
          <p:cNvSpPr txBox="1">
            <a:spLocks/>
          </p:cNvSpPr>
          <p:nvPr/>
        </p:nvSpPr>
        <p:spPr>
          <a:xfrm>
            <a:off x="611560" y="57126"/>
            <a:ext cx="7848872" cy="563562"/>
          </a:xfrm>
          <a:prstGeom prst="rect">
            <a:avLst/>
          </a:prstGeom>
          <a:solidFill>
            <a:srgbClr val="000055"/>
          </a:solidFill>
          <a:effectLst>
            <a:softEdge rad="38100"/>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Endosymbiosis</a:t>
            </a:r>
          </a:p>
        </p:txBody>
      </p:sp>
      <p:grpSp>
        <p:nvGrpSpPr>
          <p:cNvPr id="4" name="Group 3"/>
          <p:cNvGrpSpPr/>
          <p:nvPr/>
        </p:nvGrpSpPr>
        <p:grpSpPr>
          <a:xfrm>
            <a:off x="785247" y="3586380"/>
            <a:ext cx="703263" cy="309562"/>
            <a:chOff x="785247" y="3955712"/>
            <a:chExt cx="703263" cy="309562"/>
          </a:xfrm>
        </p:grpSpPr>
        <p:sp>
          <p:nvSpPr>
            <p:cNvPr id="58" name="Freeform 24"/>
            <p:cNvSpPr>
              <a:spLocks/>
            </p:cNvSpPr>
            <p:nvPr/>
          </p:nvSpPr>
          <p:spPr bwMode="auto">
            <a:xfrm rot="17203724">
              <a:off x="982098" y="3758861"/>
              <a:ext cx="309562" cy="703263"/>
            </a:xfrm>
            <a:custGeom>
              <a:avLst/>
              <a:gdLst>
                <a:gd name="T0" fmla="*/ 2147483647 w 512"/>
                <a:gd name="T1" fmla="*/ 2147483647 h 928"/>
                <a:gd name="T2" fmla="*/ 2147483647 w 512"/>
                <a:gd name="T3" fmla="*/ 0 h 928"/>
                <a:gd name="T4" fmla="*/ 2147483647 w 512"/>
                <a:gd name="T5" fmla="*/ 2147483647 h 928"/>
                <a:gd name="T6" fmla="*/ 2147483647 w 512"/>
                <a:gd name="T7" fmla="*/ 2147483647 h 928"/>
                <a:gd name="T8" fmla="*/ 2147483647 w 512"/>
                <a:gd name="T9" fmla="*/ 2147483647 h 928"/>
                <a:gd name="T10" fmla="*/ 2147483647 w 512"/>
                <a:gd name="T11" fmla="*/ 2147483647 h 928"/>
                <a:gd name="T12" fmla="*/ 2147483647 w 512"/>
                <a:gd name="T13" fmla="*/ 2147483647 h 928"/>
                <a:gd name="T14" fmla="*/ 0 60000 65536"/>
                <a:gd name="T15" fmla="*/ 0 60000 65536"/>
                <a:gd name="T16" fmla="*/ 0 60000 65536"/>
                <a:gd name="T17" fmla="*/ 0 60000 65536"/>
                <a:gd name="T18" fmla="*/ 0 60000 65536"/>
                <a:gd name="T19" fmla="*/ 0 60000 65536"/>
                <a:gd name="T20" fmla="*/ 0 60000 65536"/>
                <a:gd name="T21" fmla="*/ 0 w 512"/>
                <a:gd name="T22" fmla="*/ 0 h 928"/>
                <a:gd name="T23" fmla="*/ 512 w 512"/>
                <a:gd name="T24" fmla="*/ 928 h 9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2" h="928">
                  <a:moveTo>
                    <a:pt x="40" y="240"/>
                  </a:moveTo>
                  <a:cubicBezTo>
                    <a:pt x="80" y="112"/>
                    <a:pt x="208" y="0"/>
                    <a:pt x="280" y="0"/>
                  </a:cubicBezTo>
                  <a:cubicBezTo>
                    <a:pt x="352" y="0"/>
                    <a:pt x="440" y="128"/>
                    <a:pt x="472" y="240"/>
                  </a:cubicBezTo>
                  <a:cubicBezTo>
                    <a:pt x="504" y="352"/>
                    <a:pt x="512" y="560"/>
                    <a:pt x="472" y="672"/>
                  </a:cubicBezTo>
                  <a:cubicBezTo>
                    <a:pt x="432" y="784"/>
                    <a:pt x="304" y="896"/>
                    <a:pt x="232" y="912"/>
                  </a:cubicBezTo>
                  <a:cubicBezTo>
                    <a:pt x="160" y="928"/>
                    <a:pt x="72" y="880"/>
                    <a:pt x="40" y="768"/>
                  </a:cubicBezTo>
                  <a:cubicBezTo>
                    <a:pt x="8" y="656"/>
                    <a:pt x="0" y="368"/>
                    <a:pt x="40" y="24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 name="Freeform 46"/>
            <p:cNvSpPr>
              <a:spLocks/>
            </p:cNvSpPr>
            <p:nvPr/>
          </p:nvSpPr>
          <p:spPr bwMode="auto">
            <a:xfrm rot="17203724">
              <a:off x="1024799" y="3931860"/>
              <a:ext cx="224160" cy="382781"/>
            </a:xfrm>
            <a:custGeom>
              <a:avLst/>
              <a:gdLst>
                <a:gd name="T0" fmla="*/ 2147483647 w 366"/>
                <a:gd name="T1" fmla="*/ 2147483647 h 140"/>
                <a:gd name="T2" fmla="*/ 2147483647 w 366"/>
                <a:gd name="T3" fmla="*/ 2147483647 h 140"/>
                <a:gd name="T4" fmla="*/ 2147483647 w 366"/>
                <a:gd name="T5" fmla="*/ 2147483647 h 140"/>
                <a:gd name="T6" fmla="*/ 2147483647 w 366"/>
                <a:gd name="T7" fmla="*/ 2147483647 h 140"/>
                <a:gd name="T8" fmla="*/ 2147483647 w 366"/>
                <a:gd name="T9" fmla="*/ 2147483647 h 140"/>
                <a:gd name="T10" fmla="*/ 2147483647 w 366"/>
                <a:gd name="T11" fmla="*/ 2147483647 h 140"/>
                <a:gd name="T12" fmla="*/ 2147483647 w 366"/>
                <a:gd name="T13" fmla="*/ 2147483647 h 140"/>
                <a:gd name="T14" fmla="*/ 2147483647 w 366"/>
                <a:gd name="T15" fmla="*/ 2147483647 h 140"/>
                <a:gd name="T16" fmla="*/ 2147483647 w 366"/>
                <a:gd name="T17" fmla="*/ 2147483647 h 140"/>
                <a:gd name="T18" fmla="*/ 2147483647 w 366"/>
                <a:gd name="T19" fmla="*/ 2147483647 h 140"/>
                <a:gd name="T20" fmla="*/ 2147483647 w 366"/>
                <a:gd name="T21" fmla="*/ 2147483647 h 1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6"/>
                <a:gd name="T34" fmla="*/ 0 h 140"/>
                <a:gd name="T35" fmla="*/ 366 w 366"/>
                <a:gd name="T36" fmla="*/ 140 h 1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6" h="140">
                  <a:moveTo>
                    <a:pt x="344" y="87"/>
                  </a:moveTo>
                  <a:cubicBezTo>
                    <a:pt x="329" y="98"/>
                    <a:pt x="303" y="117"/>
                    <a:pt x="273" y="119"/>
                  </a:cubicBezTo>
                  <a:cubicBezTo>
                    <a:pt x="243" y="121"/>
                    <a:pt x="194" y="97"/>
                    <a:pt x="163" y="100"/>
                  </a:cubicBezTo>
                  <a:cubicBezTo>
                    <a:pt x="132" y="103"/>
                    <a:pt x="112" y="136"/>
                    <a:pt x="85" y="138"/>
                  </a:cubicBezTo>
                  <a:cubicBezTo>
                    <a:pt x="58" y="140"/>
                    <a:pt x="4" y="132"/>
                    <a:pt x="2" y="113"/>
                  </a:cubicBezTo>
                  <a:cubicBezTo>
                    <a:pt x="0" y="94"/>
                    <a:pt x="46" y="37"/>
                    <a:pt x="73" y="22"/>
                  </a:cubicBezTo>
                  <a:cubicBezTo>
                    <a:pt x="100" y="7"/>
                    <a:pt x="133" y="20"/>
                    <a:pt x="163" y="22"/>
                  </a:cubicBezTo>
                  <a:cubicBezTo>
                    <a:pt x="193" y="24"/>
                    <a:pt x="226" y="38"/>
                    <a:pt x="253" y="35"/>
                  </a:cubicBezTo>
                  <a:cubicBezTo>
                    <a:pt x="280" y="32"/>
                    <a:pt x="306" y="0"/>
                    <a:pt x="324" y="3"/>
                  </a:cubicBezTo>
                  <a:cubicBezTo>
                    <a:pt x="342" y="6"/>
                    <a:pt x="360" y="40"/>
                    <a:pt x="363" y="54"/>
                  </a:cubicBezTo>
                  <a:cubicBezTo>
                    <a:pt x="366" y="68"/>
                    <a:pt x="359" y="76"/>
                    <a:pt x="344" y="87"/>
                  </a:cubicBezTo>
                  <a:close/>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2" name="Group 61"/>
          <p:cNvGrpSpPr/>
          <p:nvPr/>
        </p:nvGrpSpPr>
        <p:grpSpPr>
          <a:xfrm>
            <a:off x="4300785" y="3898735"/>
            <a:ext cx="703263" cy="309562"/>
            <a:chOff x="785247" y="3955712"/>
            <a:chExt cx="703263" cy="309562"/>
          </a:xfrm>
        </p:grpSpPr>
        <p:sp>
          <p:nvSpPr>
            <p:cNvPr id="63" name="Freeform 24"/>
            <p:cNvSpPr>
              <a:spLocks/>
            </p:cNvSpPr>
            <p:nvPr/>
          </p:nvSpPr>
          <p:spPr bwMode="auto">
            <a:xfrm rot="17203724">
              <a:off x="982098" y="3758861"/>
              <a:ext cx="309562" cy="703263"/>
            </a:xfrm>
            <a:custGeom>
              <a:avLst/>
              <a:gdLst>
                <a:gd name="T0" fmla="*/ 2147483647 w 512"/>
                <a:gd name="T1" fmla="*/ 2147483647 h 928"/>
                <a:gd name="T2" fmla="*/ 2147483647 w 512"/>
                <a:gd name="T3" fmla="*/ 0 h 928"/>
                <a:gd name="T4" fmla="*/ 2147483647 w 512"/>
                <a:gd name="T5" fmla="*/ 2147483647 h 928"/>
                <a:gd name="T6" fmla="*/ 2147483647 w 512"/>
                <a:gd name="T7" fmla="*/ 2147483647 h 928"/>
                <a:gd name="T8" fmla="*/ 2147483647 w 512"/>
                <a:gd name="T9" fmla="*/ 2147483647 h 928"/>
                <a:gd name="T10" fmla="*/ 2147483647 w 512"/>
                <a:gd name="T11" fmla="*/ 2147483647 h 928"/>
                <a:gd name="T12" fmla="*/ 2147483647 w 512"/>
                <a:gd name="T13" fmla="*/ 2147483647 h 928"/>
                <a:gd name="T14" fmla="*/ 0 60000 65536"/>
                <a:gd name="T15" fmla="*/ 0 60000 65536"/>
                <a:gd name="T16" fmla="*/ 0 60000 65536"/>
                <a:gd name="T17" fmla="*/ 0 60000 65536"/>
                <a:gd name="T18" fmla="*/ 0 60000 65536"/>
                <a:gd name="T19" fmla="*/ 0 60000 65536"/>
                <a:gd name="T20" fmla="*/ 0 60000 65536"/>
                <a:gd name="T21" fmla="*/ 0 w 512"/>
                <a:gd name="T22" fmla="*/ 0 h 928"/>
                <a:gd name="T23" fmla="*/ 512 w 512"/>
                <a:gd name="T24" fmla="*/ 928 h 9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2" h="928">
                  <a:moveTo>
                    <a:pt x="40" y="240"/>
                  </a:moveTo>
                  <a:cubicBezTo>
                    <a:pt x="80" y="112"/>
                    <a:pt x="208" y="0"/>
                    <a:pt x="280" y="0"/>
                  </a:cubicBezTo>
                  <a:cubicBezTo>
                    <a:pt x="352" y="0"/>
                    <a:pt x="440" y="128"/>
                    <a:pt x="472" y="240"/>
                  </a:cubicBezTo>
                  <a:cubicBezTo>
                    <a:pt x="504" y="352"/>
                    <a:pt x="512" y="560"/>
                    <a:pt x="472" y="672"/>
                  </a:cubicBezTo>
                  <a:cubicBezTo>
                    <a:pt x="432" y="784"/>
                    <a:pt x="304" y="896"/>
                    <a:pt x="232" y="912"/>
                  </a:cubicBezTo>
                  <a:cubicBezTo>
                    <a:pt x="160" y="928"/>
                    <a:pt x="72" y="880"/>
                    <a:pt x="40" y="768"/>
                  </a:cubicBezTo>
                  <a:cubicBezTo>
                    <a:pt x="8" y="656"/>
                    <a:pt x="0" y="368"/>
                    <a:pt x="40" y="24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 name="Freeform 46"/>
            <p:cNvSpPr>
              <a:spLocks/>
            </p:cNvSpPr>
            <p:nvPr/>
          </p:nvSpPr>
          <p:spPr bwMode="auto">
            <a:xfrm rot="17203724">
              <a:off x="1024799" y="3931860"/>
              <a:ext cx="224160" cy="382781"/>
            </a:xfrm>
            <a:custGeom>
              <a:avLst/>
              <a:gdLst>
                <a:gd name="T0" fmla="*/ 2147483647 w 366"/>
                <a:gd name="T1" fmla="*/ 2147483647 h 140"/>
                <a:gd name="T2" fmla="*/ 2147483647 w 366"/>
                <a:gd name="T3" fmla="*/ 2147483647 h 140"/>
                <a:gd name="T4" fmla="*/ 2147483647 w 366"/>
                <a:gd name="T5" fmla="*/ 2147483647 h 140"/>
                <a:gd name="T6" fmla="*/ 2147483647 w 366"/>
                <a:gd name="T7" fmla="*/ 2147483647 h 140"/>
                <a:gd name="T8" fmla="*/ 2147483647 w 366"/>
                <a:gd name="T9" fmla="*/ 2147483647 h 140"/>
                <a:gd name="T10" fmla="*/ 2147483647 w 366"/>
                <a:gd name="T11" fmla="*/ 2147483647 h 140"/>
                <a:gd name="T12" fmla="*/ 2147483647 w 366"/>
                <a:gd name="T13" fmla="*/ 2147483647 h 140"/>
                <a:gd name="T14" fmla="*/ 2147483647 w 366"/>
                <a:gd name="T15" fmla="*/ 2147483647 h 140"/>
                <a:gd name="T16" fmla="*/ 2147483647 w 366"/>
                <a:gd name="T17" fmla="*/ 2147483647 h 140"/>
                <a:gd name="T18" fmla="*/ 2147483647 w 366"/>
                <a:gd name="T19" fmla="*/ 2147483647 h 140"/>
                <a:gd name="T20" fmla="*/ 2147483647 w 366"/>
                <a:gd name="T21" fmla="*/ 2147483647 h 1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6"/>
                <a:gd name="T34" fmla="*/ 0 h 140"/>
                <a:gd name="T35" fmla="*/ 366 w 366"/>
                <a:gd name="T36" fmla="*/ 140 h 1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6" h="140">
                  <a:moveTo>
                    <a:pt x="344" y="87"/>
                  </a:moveTo>
                  <a:cubicBezTo>
                    <a:pt x="329" y="98"/>
                    <a:pt x="303" y="117"/>
                    <a:pt x="273" y="119"/>
                  </a:cubicBezTo>
                  <a:cubicBezTo>
                    <a:pt x="243" y="121"/>
                    <a:pt x="194" y="97"/>
                    <a:pt x="163" y="100"/>
                  </a:cubicBezTo>
                  <a:cubicBezTo>
                    <a:pt x="132" y="103"/>
                    <a:pt x="112" y="136"/>
                    <a:pt x="85" y="138"/>
                  </a:cubicBezTo>
                  <a:cubicBezTo>
                    <a:pt x="58" y="140"/>
                    <a:pt x="4" y="132"/>
                    <a:pt x="2" y="113"/>
                  </a:cubicBezTo>
                  <a:cubicBezTo>
                    <a:pt x="0" y="94"/>
                    <a:pt x="46" y="37"/>
                    <a:pt x="73" y="22"/>
                  </a:cubicBezTo>
                  <a:cubicBezTo>
                    <a:pt x="100" y="7"/>
                    <a:pt x="133" y="20"/>
                    <a:pt x="163" y="22"/>
                  </a:cubicBezTo>
                  <a:cubicBezTo>
                    <a:pt x="193" y="24"/>
                    <a:pt x="226" y="38"/>
                    <a:pt x="253" y="35"/>
                  </a:cubicBezTo>
                  <a:cubicBezTo>
                    <a:pt x="280" y="32"/>
                    <a:pt x="306" y="0"/>
                    <a:pt x="324" y="3"/>
                  </a:cubicBezTo>
                  <a:cubicBezTo>
                    <a:pt x="342" y="6"/>
                    <a:pt x="360" y="40"/>
                    <a:pt x="363" y="54"/>
                  </a:cubicBezTo>
                  <a:cubicBezTo>
                    <a:pt x="366" y="68"/>
                    <a:pt x="359" y="76"/>
                    <a:pt x="344" y="87"/>
                  </a:cubicBezTo>
                  <a:close/>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7" name="Freeform 24"/>
          <p:cNvSpPr>
            <a:spLocks/>
          </p:cNvSpPr>
          <p:nvPr/>
        </p:nvSpPr>
        <p:spPr bwMode="auto">
          <a:xfrm rot="17203724">
            <a:off x="4464296" y="3683264"/>
            <a:ext cx="368526" cy="756783"/>
          </a:xfrm>
          <a:custGeom>
            <a:avLst/>
            <a:gdLst>
              <a:gd name="T0" fmla="*/ 2147483647 w 512"/>
              <a:gd name="T1" fmla="*/ 2147483647 h 928"/>
              <a:gd name="T2" fmla="*/ 2147483647 w 512"/>
              <a:gd name="T3" fmla="*/ 0 h 928"/>
              <a:gd name="T4" fmla="*/ 2147483647 w 512"/>
              <a:gd name="T5" fmla="*/ 2147483647 h 928"/>
              <a:gd name="T6" fmla="*/ 2147483647 w 512"/>
              <a:gd name="T7" fmla="*/ 2147483647 h 928"/>
              <a:gd name="T8" fmla="*/ 2147483647 w 512"/>
              <a:gd name="T9" fmla="*/ 2147483647 h 928"/>
              <a:gd name="T10" fmla="*/ 2147483647 w 512"/>
              <a:gd name="T11" fmla="*/ 2147483647 h 928"/>
              <a:gd name="T12" fmla="*/ 2147483647 w 512"/>
              <a:gd name="T13" fmla="*/ 2147483647 h 928"/>
              <a:gd name="T14" fmla="*/ 0 60000 65536"/>
              <a:gd name="T15" fmla="*/ 0 60000 65536"/>
              <a:gd name="T16" fmla="*/ 0 60000 65536"/>
              <a:gd name="T17" fmla="*/ 0 60000 65536"/>
              <a:gd name="T18" fmla="*/ 0 60000 65536"/>
              <a:gd name="T19" fmla="*/ 0 60000 65536"/>
              <a:gd name="T20" fmla="*/ 0 60000 65536"/>
              <a:gd name="T21" fmla="*/ 0 w 512"/>
              <a:gd name="T22" fmla="*/ 0 h 928"/>
              <a:gd name="T23" fmla="*/ 512 w 512"/>
              <a:gd name="T24" fmla="*/ 928 h 9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2" h="928">
                <a:moveTo>
                  <a:pt x="40" y="240"/>
                </a:moveTo>
                <a:cubicBezTo>
                  <a:pt x="80" y="112"/>
                  <a:pt x="208" y="0"/>
                  <a:pt x="280" y="0"/>
                </a:cubicBezTo>
                <a:cubicBezTo>
                  <a:pt x="352" y="0"/>
                  <a:pt x="440" y="128"/>
                  <a:pt x="472" y="240"/>
                </a:cubicBezTo>
                <a:cubicBezTo>
                  <a:pt x="504" y="352"/>
                  <a:pt x="512" y="560"/>
                  <a:pt x="472" y="672"/>
                </a:cubicBezTo>
                <a:cubicBezTo>
                  <a:pt x="432" y="784"/>
                  <a:pt x="304" y="896"/>
                  <a:pt x="232" y="912"/>
                </a:cubicBezTo>
                <a:cubicBezTo>
                  <a:pt x="160" y="928"/>
                  <a:pt x="72" y="880"/>
                  <a:pt x="40" y="768"/>
                </a:cubicBezTo>
                <a:cubicBezTo>
                  <a:pt x="8" y="656"/>
                  <a:pt x="0" y="368"/>
                  <a:pt x="40" y="24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 name="TextBox 4"/>
          <p:cNvSpPr txBox="1"/>
          <p:nvPr/>
        </p:nvSpPr>
        <p:spPr>
          <a:xfrm>
            <a:off x="179512" y="764704"/>
            <a:ext cx="2857834" cy="1138773"/>
          </a:xfrm>
          <a:prstGeom prst="rect">
            <a:avLst/>
          </a:prstGeom>
          <a:noFill/>
        </p:spPr>
        <p:txBody>
          <a:bodyPr wrap="none" rtlCol="0">
            <a:spAutoFit/>
          </a:bodyPr>
          <a:lstStyle/>
          <a:p>
            <a:r>
              <a:rPr lang="en-US" sz="2400" b="1" dirty="0"/>
              <a:t>Unknown host:</a:t>
            </a:r>
          </a:p>
          <a:p>
            <a:r>
              <a:rPr lang="en-US" sz="2400" b="1" dirty="0"/>
              <a:t>	</a:t>
            </a:r>
            <a:r>
              <a:rPr lang="en-US" sz="2000" b="1" dirty="0"/>
              <a:t>Bacterium?</a:t>
            </a:r>
          </a:p>
          <a:p>
            <a:r>
              <a:rPr lang="en-US" sz="2000" b="1" dirty="0"/>
              <a:t>	Primitive Eukaryote?</a:t>
            </a:r>
          </a:p>
        </p:txBody>
      </p:sp>
      <p:sp>
        <p:nvSpPr>
          <p:cNvPr id="70" name="Text Box 68"/>
          <p:cNvSpPr txBox="1">
            <a:spLocks noChangeArrowheads="1"/>
          </p:cNvSpPr>
          <p:nvPr/>
        </p:nvSpPr>
        <p:spPr bwMode="auto">
          <a:xfrm>
            <a:off x="7372860" y="4077072"/>
            <a:ext cx="16636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Times" pitchFamily="-84" charset="0"/>
                <a:ea typeface="ＭＳ Ｐゴシック" pitchFamily="-84" charset="-128"/>
              </a:defRPr>
            </a:lvl1pPr>
            <a:lvl2pPr marL="742950" indent="-285750">
              <a:defRPr sz="1600" b="1">
                <a:solidFill>
                  <a:schemeClr val="tx1"/>
                </a:solidFill>
                <a:latin typeface="Times" pitchFamily="-84" charset="0"/>
                <a:ea typeface="ＭＳ Ｐゴシック" pitchFamily="-84" charset="-128"/>
              </a:defRPr>
            </a:lvl2pPr>
            <a:lvl3pPr marL="1143000" indent="-228600">
              <a:defRPr sz="1600" b="1">
                <a:solidFill>
                  <a:schemeClr val="tx1"/>
                </a:solidFill>
                <a:latin typeface="Times" pitchFamily="-84" charset="0"/>
                <a:ea typeface="ＭＳ Ｐゴシック" pitchFamily="-84" charset="-128"/>
              </a:defRPr>
            </a:lvl3pPr>
            <a:lvl4pPr marL="1600200" indent="-228600">
              <a:defRPr sz="1600" b="1">
                <a:solidFill>
                  <a:schemeClr val="tx1"/>
                </a:solidFill>
                <a:latin typeface="Times" pitchFamily="-84" charset="0"/>
                <a:ea typeface="ＭＳ Ｐゴシック" pitchFamily="-84" charset="-128"/>
              </a:defRPr>
            </a:lvl4pPr>
            <a:lvl5pPr marL="2057400" indent="-228600">
              <a:defRPr sz="1600" b="1">
                <a:solidFill>
                  <a:schemeClr val="tx1"/>
                </a:solidFill>
                <a:latin typeface="Times" pitchFamily="-84" charset="0"/>
                <a:ea typeface="ＭＳ Ｐゴシック" pitchFamily="-84" charset="-128"/>
              </a:defRPr>
            </a:lvl5pPr>
            <a:lvl6pPr marL="25146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6pPr>
            <a:lvl7pPr marL="29718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7pPr>
            <a:lvl8pPr marL="34290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8pPr>
            <a:lvl9pPr marL="38862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9pPr>
          </a:lstStyle>
          <a:p>
            <a:r>
              <a:rPr lang="en-US" dirty="0"/>
              <a:t>Mitochondrion</a:t>
            </a:r>
          </a:p>
        </p:txBody>
      </p:sp>
      <p:cxnSp>
        <p:nvCxnSpPr>
          <p:cNvPr id="7" name="Straight Arrow Connector 6"/>
          <p:cNvCxnSpPr/>
          <p:nvPr/>
        </p:nvCxnSpPr>
        <p:spPr>
          <a:xfrm flipH="1">
            <a:off x="1589881" y="1831469"/>
            <a:ext cx="18548" cy="403012"/>
          </a:xfrm>
          <a:prstGeom prst="straightConnector1">
            <a:avLst/>
          </a:prstGeom>
          <a:ln>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7649796" y="1556792"/>
            <a:ext cx="18548" cy="403012"/>
          </a:xfrm>
          <a:prstGeom prst="straightConnector1">
            <a:avLst/>
          </a:prstGeom>
          <a:ln>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4149725" y="3400598"/>
            <a:ext cx="386271" cy="6334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203848" y="2122090"/>
            <a:ext cx="2520280" cy="2603054"/>
          </a:xfrm>
          <a:prstGeom prst="rect">
            <a:avLst/>
          </a:prstGeom>
          <a:noFill/>
          <a:ln w="381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5796136" y="548680"/>
            <a:ext cx="2994099" cy="5184576"/>
          </a:xfrm>
          <a:prstGeom prst="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137741" y="620688"/>
            <a:ext cx="2994099" cy="5184576"/>
          </a:xfrm>
          <a:prstGeom prst="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255455" y="5157192"/>
            <a:ext cx="8735084" cy="1200329"/>
          </a:xfrm>
          <a:prstGeom prst="rect">
            <a:avLst/>
          </a:prstGeom>
          <a:noFill/>
        </p:spPr>
        <p:txBody>
          <a:bodyPr wrap="none" rtlCol="0">
            <a:spAutoFit/>
          </a:bodyPr>
          <a:lstStyle/>
          <a:p>
            <a:r>
              <a:rPr lang="en-US" dirty="0"/>
              <a:t>Gene transfer – This means that there are genes in the eukaryotic genomes that originated </a:t>
            </a:r>
          </a:p>
          <a:p>
            <a:r>
              <a:rPr lang="en-US" dirty="0"/>
              <a:t>from the mitochondria.</a:t>
            </a:r>
          </a:p>
          <a:p>
            <a:endParaRPr lang="en-US" dirty="0"/>
          </a:p>
          <a:p>
            <a:r>
              <a:rPr lang="en-US" dirty="0"/>
              <a:t>Making phylogenies based on these genes may help understand the origin of mitochondria</a:t>
            </a:r>
          </a:p>
        </p:txBody>
      </p:sp>
    </p:spTree>
    <p:extLst>
      <p:ext uri="{BB962C8B-B14F-4D97-AF65-F5344CB8AC3E}">
        <p14:creationId xmlns:p14="http://schemas.microsoft.com/office/powerpoint/2010/main" val="2598214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11560" y="57126"/>
            <a:ext cx="7848872" cy="563562"/>
          </a:xfrm>
          <a:solidFill>
            <a:srgbClr val="000055"/>
          </a:solidFill>
          <a:effectLst>
            <a:softEdge rad="38100"/>
          </a:effectLst>
        </p:spPr>
        <p:txBody>
          <a:bodyPr>
            <a:noAutofit/>
          </a:bodyPr>
          <a:lstStyle/>
          <a:p>
            <a:r>
              <a:rPr lang="en-US" sz="3600" dirty="0">
                <a:solidFill>
                  <a:schemeClr val="bg1"/>
                </a:solidFill>
              </a:rPr>
              <a:t>α-</a:t>
            </a:r>
            <a:r>
              <a:rPr lang="en-US" sz="3600" dirty="0" err="1">
                <a:solidFill>
                  <a:schemeClr val="bg1"/>
                </a:solidFill>
              </a:rPr>
              <a:t>proteobacterial</a:t>
            </a:r>
            <a:r>
              <a:rPr lang="en-US" sz="3600" dirty="0">
                <a:solidFill>
                  <a:schemeClr val="bg1"/>
                </a:solidFill>
              </a:rPr>
              <a:t> origin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764704"/>
            <a:ext cx="21429581" cy="6696744"/>
          </a:xfrm>
          <a:prstGeom prst="rect">
            <a:avLst/>
          </a:prstGeom>
        </p:spPr>
      </p:pic>
      <p:sp>
        <p:nvSpPr>
          <p:cNvPr id="3" name="Rectangle 2"/>
          <p:cNvSpPr/>
          <p:nvPr/>
        </p:nvSpPr>
        <p:spPr>
          <a:xfrm>
            <a:off x="206181" y="5498182"/>
            <a:ext cx="1512168" cy="18722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02614" y="4797152"/>
            <a:ext cx="1512168" cy="18722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75014" y="3911332"/>
            <a:ext cx="1512168" cy="18722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08916" y="6183992"/>
            <a:ext cx="1512168" cy="18722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441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Mol Biol Evol</a:t>
            </a:r>
            <a:r>
              <a:rPr lang="en-US" altLang="en-US" sz="1000">
                <a:solidFill>
                  <a:srgbClr val="333333"/>
                </a:solidFill>
              </a:rPr>
              <a:t>, Volume 34, Issue 4, April 2017, Pages 943–956, </a:t>
            </a:r>
            <a:r>
              <a:rPr lang="en-US" altLang="en-US" sz="1000">
                <a:solidFill>
                  <a:srgbClr val="333333"/>
                </a:solidFill>
                <a:hlinkClick r:id="rId3"/>
              </a:rPr>
              <a:t>https://doi.org/10.1093/molbev/msw298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12900" y="1371600"/>
            <a:ext cx="5927303" cy="4457700"/>
          </a:xfrm>
          <a:prstGeom prst="rect">
            <a:avLst/>
          </a:prstGeom>
        </p:spPr>
      </p:pic>
      <p:sp>
        <p:nvSpPr>
          <p:cNvPr id="4" name="Title 1">
            <a:extLst>
              <a:ext uri="{FF2B5EF4-FFF2-40B4-BE49-F238E27FC236}">
                <a16:creationId xmlns:a16="http://schemas.microsoft.com/office/drawing/2014/main" id="{F27183B6-623A-E0AC-A9D0-D665E4A9B1AB}"/>
              </a:ext>
            </a:extLst>
          </p:cNvPr>
          <p:cNvSpPr txBox="1">
            <a:spLocks/>
          </p:cNvSpPr>
          <p:nvPr/>
        </p:nvSpPr>
        <p:spPr>
          <a:xfrm>
            <a:off x="611560" y="57126"/>
            <a:ext cx="7848872" cy="563562"/>
          </a:xfrm>
          <a:prstGeom prst="rect">
            <a:avLst/>
          </a:prstGeom>
          <a:solidFill>
            <a:srgbClr val="000055"/>
          </a:solidFill>
          <a:effectLst>
            <a:softEdge rad="38100"/>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Cristae origins</a:t>
            </a:r>
          </a:p>
        </p:txBody>
      </p:sp>
    </p:spTree>
    <p:extLst>
      <p:ext uri="{BB962C8B-B14F-4D97-AF65-F5344CB8AC3E}">
        <p14:creationId xmlns:p14="http://schemas.microsoft.com/office/powerpoint/2010/main" val="1103360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11560" y="2793430"/>
            <a:ext cx="7848872" cy="563562"/>
          </a:xfrm>
          <a:solidFill>
            <a:srgbClr val="000055"/>
          </a:solidFill>
          <a:effectLst>
            <a:softEdge rad="38100"/>
          </a:effectLst>
        </p:spPr>
        <p:txBody>
          <a:bodyPr>
            <a:noAutofit/>
          </a:bodyPr>
          <a:lstStyle/>
          <a:p>
            <a:r>
              <a:rPr lang="en-US" sz="3600" dirty="0">
                <a:solidFill>
                  <a:schemeClr val="bg1"/>
                </a:solidFill>
              </a:rPr>
              <a:t>Targeting of proteins into Mitochondria</a:t>
            </a:r>
          </a:p>
        </p:txBody>
      </p:sp>
      <p:sp>
        <p:nvSpPr>
          <p:cNvPr id="3" name="Rectangle 2"/>
          <p:cNvSpPr/>
          <p:nvPr/>
        </p:nvSpPr>
        <p:spPr>
          <a:xfrm>
            <a:off x="206181" y="5498182"/>
            <a:ext cx="1512168" cy="18722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02614" y="4797152"/>
            <a:ext cx="1512168" cy="18722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75014" y="3911332"/>
            <a:ext cx="1512168" cy="18722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08916" y="6183992"/>
            <a:ext cx="1512168" cy="18722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6011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Targeting of proteins into the Mitochondria </a:t>
            </a:r>
          </a:p>
        </p:txBody>
      </p:sp>
      <p:sp>
        <p:nvSpPr>
          <p:cNvPr id="2178" name="TextBox 2177"/>
          <p:cNvSpPr txBox="1"/>
          <p:nvPr/>
        </p:nvSpPr>
        <p:spPr>
          <a:xfrm>
            <a:off x="323529" y="1146224"/>
            <a:ext cx="8640960" cy="4154984"/>
          </a:xfrm>
          <a:prstGeom prst="rect">
            <a:avLst/>
          </a:prstGeom>
          <a:noFill/>
        </p:spPr>
        <p:txBody>
          <a:bodyPr wrap="square" rtlCol="0">
            <a:spAutoFit/>
          </a:bodyPr>
          <a:lstStyle/>
          <a:p>
            <a:pPr marL="342900" indent="-342900">
              <a:buFont typeface="Arial" pitchFamily="34" charset="0"/>
              <a:buChar char="•"/>
            </a:pPr>
            <a:r>
              <a:rPr lang="en-US" sz="2400" dirty="0"/>
              <a:t>Mitochondrial genome codes for only a fraction of proteins that function in mitochondrion (1 – 2%).</a:t>
            </a:r>
          </a:p>
          <a:p>
            <a:pPr marL="342900" indent="-342900">
              <a:buFont typeface="Arial" pitchFamily="34" charset="0"/>
              <a:buChar char="•"/>
            </a:pPr>
            <a:endParaRPr lang="en-US" sz="2400" dirty="0"/>
          </a:p>
          <a:p>
            <a:pPr marL="342900" indent="-342900">
              <a:buFont typeface="Arial" pitchFamily="34" charset="0"/>
              <a:buChar char="•"/>
            </a:pPr>
            <a:endParaRPr lang="en-US" sz="2400" dirty="0"/>
          </a:p>
          <a:p>
            <a:pPr marL="342900" indent="-342900">
              <a:buFont typeface="Arial" pitchFamily="34" charset="0"/>
              <a:buChar char="•"/>
            </a:pPr>
            <a:r>
              <a:rPr lang="en-US" sz="2400" dirty="0"/>
              <a:t>Most of the mitochondrial proteins are imported into the mitochondrion.</a:t>
            </a:r>
          </a:p>
          <a:p>
            <a:pPr marL="342900" indent="-342900">
              <a:buFont typeface="Arial" pitchFamily="34" charset="0"/>
              <a:buChar char="•"/>
            </a:pPr>
            <a:endParaRPr lang="en-US" sz="2400" dirty="0"/>
          </a:p>
          <a:p>
            <a:pPr marL="342900" indent="-342900">
              <a:buFont typeface="Arial" pitchFamily="34" charset="0"/>
              <a:buChar char="•"/>
            </a:pPr>
            <a:endParaRPr lang="en-US" sz="2400" dirty="0"/>
          </a:p>
          <a:p>
            <a:pPr marL="342900" indent="-342900">
              <a:buFont typeface="Arial" pitchFamily="34" charset="0"/>
              <a:buChar char="•"/>
            </a:pPr>
            <a:r>
              <a:rPr lang="en-US" sz="2400" dirty="0"/>
              <a:t>Targeting of the proteins into the mitochondrion is therefore crucial for the function.</a:t>
            </a:r>
          </a:p>
          <a:p>
            <a:endParaRPr lang="en-US" sz="2400" dirty="0"/>
          </a:p>
        </p:txBody>
      </p:sp>
    </p:spTree>
    <p:extLst>
      <p:ext uri="{BB962C8B-B14F-4D97-AF65-F5344CB8AC3E}">
        <p14:creationId xmlns:p14="http://schemas.microsoft.com/office/powerpoint/2010/main" val="1626297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Targeting peptide</a:t>
            </a:r>
          </a:p>
        </p:txBody>
      </p:sp>
      <p:sp>
        <p:nvSpPr>
          <p:cNvPr id="2178" name="TextBox 2177"/>
          <p:cNvSpPr txBox="1"/>
          <p:nvPr/>
        </p:nvSpPr>
        <p:spPr>
          <a:xfrm>
            <a:off x="323529" y="1146224"/>
            <a:ext cx="8640960" cy="4154984"/>
          </a:xfrm>
          <a:prstGeom prst="rect">
            <a:avLst/>
          </a:prstGeom>
          <a:noFill/>
        </p:spPr>
        <p:txBody>
          <a:bodyPr wrap="square" rtlCol="0">
            <a:spAutoFit/>
          </a:bodyPr>
          <a:lstStyle/>
          <a:p>
            <a:pPr marL="342900" indent="-342900">
              <a:buFont typeface="Arial" pitchFamily="34" charset="0"/>
              <a:buChar char="•"/>
            </a:pPr>
            <a:r>
              <a:rPr lang="en-US" sz="2400" dirty="0"/>
              <a:t>Proteins are mostly imported to mitochondrion through </a:t>
            </a:r>
          </a:p>
          <a:p>
            <a:r>
              <a:rPr lang="en-US" sz="2400" dirty="0"/>
              <a:t>     targeting peptide</a:t>
            </a:r>
          </a:p>
          <a:p>
            <a:pPr marL="342900" indent="-342900">
              <a:buFont typeface="Arial" pitchFamily="34" charset="0"/>
              <a:buChar char="•"/>
            </a:pPr>
            <a:endParaRPr lang="en-US" sz="2400" dirty="0"/>
          </a:p>
          <a:p>
            <a:r>
              <a:rPr lang="en-US" sz="2400" b="1" dirty="0"/>
              <a:t>Targeting peptide:</a:t>
            </a:r>
          </a:p>
          <a:p>
            <a:pPr marL="342900" indent="-342900">
              <a:buFont typeface="Arial" pitchFamily="34" charset="0"/>
              <a:buChar char="•"/>
            </a:pPr>
            <a:r>
              <a:rPr lang="en-US" sz="2400" b="1" dirty="0"/>
              <a:t>	</a:t>
            </a:r>
            <a:r>
              <a:rPr lang="en-US" sz="2400" dirty="0"/>
              <a:t>usually 10-80 amino acids long</a:t>
            </a:r>
          </a:p>
          <a:p>
            <a:pPr marL="342900" indent="-342900">
              <a:buFont typeface="Arial" pitchFamily="34" charset="0"/>
              <a:buChar char="•"/>
            </a:pPr>
            <a:endParaRPr lang="en-US" sz="2400" b="1" dirty="0"/>
          </a:p>
          <a:p>
            <a:pPr marL="342900" indent="-342900">
              <a:buFont typeface="Arial" pitchFamily="34" charset="0"/>
              <a:buChar char="•"/>
            </a:pPr>
            <a:r>
              <a:rPr lang="en-US" sz="2400" dirty="0"/>
              <a:t>	rich in positively charged residues</a:t>
            </a:r>
          </a:p>
          <a:p>
            <a:pPr marL="342900" indent="-342900">
              <a:buFont typeface="Arial" pitchFamily="34" charset="0"/>
              <a:buChar char="•"/>
            </a:pPr>
            <a:endParaRPr lang="en-US" sz="2400" dirty="0"/>
          </a:p>
          <a:p>
            <a:pPr marL="342900" indent="-342900">
              <a:buFont typeface="Arial" pitchFamily="34" charset="0"/>
              <a:buChar char="•"/>
            </a:pPr>
            <a:r>
              <a:rPr lang="en-US" sz="2400" dirty="0"/>
              <a:t>	forms amphipathic helix  - all charged residues on one site – this 	is recognized by the </a:t>
            </a:r>
            <a:r>
              <a:rPr lang="en-US" sz="2400" dirty="0" err="1"/>
              <a:t>translocating</a:t>
            </a:r>
            <a:r>
              <a:rPr lang="en-US" sz="2400" dirty="0"/>
              <a:t> proteins</a:t>
            </a:r>
          </a:p>
          <a:p>
            <a:pPr marL="342900" indent="-342900">
              <a:buFont typeface="Arial" pitchFamily="34" charset="0"/>
              <a:buChar char="•"/>
            </a:pPr>
            <a:endParaRPr lang="en-US" sz="2400" dirty="0"/>
          </a:p>
        </p:txBody>
      </p:sp>
    </p:spTree>
    <p:extLst>
      <p:ext uri="{BB962C8B-B14F-4D97-AF65-F5344CB8AC3E}">
        <p14:creationId xmlns:p14="http://schemas.microsoft.com/office/powerpoint/2010/main" val="1852851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Targeting of proteins into the Mitochondria </a:t>
            </a:r>
          </a:p>
        </p:txBody>
      </p:sp>
      <p:grpSp>
        <p:nvGrpSpPr>
          <p:cNvPr id="7" name="Group 6"/>
          <p:cNvGrpSpPr/>
          <p:nvPr/>
        </p:nvGrpSpPr>
        <p:grpSpPr>
          <a:xfrm>
            <a:off x="-2672665" y="3861048"/>
            <a:ext cx="13221329" cy="1612088"/>
            <a:chOff x="-4726737" y="4368919"/>
            <a:chExt cx="14061070" cy="2565281"/>
          </a:xfrm>
        </p:grpSpPr>
        <p:grpSp>
          <p:nvGrpSpPr>
            <p:cNvPr id="1005" name="Group 12"/>
            <p:cNvGrpSpPr/>
            <p:nvPr/>
          </p:nvGrpSpPr>
          <p:grpSpPr>
            <a:xfrm>
              <a:off x="2849323" y="5449255"/>
              <a:ext cx="112883" cy="265768"/>
              <a:chOff x="3787140" y="2644140"/>
              <a:chExt cx="102873" cy="419738"/>
            </a:xfrm>
          </p:grpSpPr>
          <p:cxnSp>
            <p:nvCxnSpPr>
              <p:cNvPr id="1321"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22"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23"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4"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6" name="Group 13"/>
            <p:cNvGrpSpPr/>
            <p:nvPr/>
          </p:nvGrpSpPr>
          <p:grpSpPr>
            <a:xfrm>
              <a:off x="2983106" y="5449254"/>
              <a:ext cx="112883" cy="265768"/>
              <a:chOff x="3787140" y="2644140"/>
              <a:chExt cx="102873" cy="419738"/>
            </a:xfrm>
          </p:grpSpPr>
          <p:cxnSp>
            <p:nvCxnSpPr>
              <p:cNvPr id="1317"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8"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9"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0"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7" name="Group 48"/>
            <p:cNvGrpSpPr/>
            <p:nvPr/>
          </p:nvGrpSpPr>
          <p:grpSpPr>
            <a:xfrm>
              <a:off x="3118978" y="5449257"/>
              <a:ext cx="112883" cy="265768"/>
              <a:chOff x="3787140" y="2644140"/>
              <a:chExt cx="102873" cy="419738"/>
            </a:xfrm>
          </p:grpSpPr>
          <p:cxnSp>
            <p:nvCxnSpPr>
              <p:cNvPr id="131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8" name="Group 53"/>
            <p:cNvGrpSpPr/>
            <p:nvPr/>
          </p:nvGrpSpPr>
          <p:grpSpPr>
            <a:xfrm>
              <a:off x="3252762" y="5449255"/>
              <a:ext cx="112883" cy="265768"/>
              <a:chOff x="3787140" y="2644140"/>
              <a:chExt cx="102873" cy="419738"/>
            </a:xfrm>
          </p:grpSpPr>
          <p:cxnSp>
            <p:nvCxnSpPr>
              <p:cNvPr id="1309"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0"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1"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2"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9" name="Group 58"/>
            <p:cNvGrpSpPr/>
            <p:nvPr/>
          </p:nvGrpSpPr>
          <p:grpSpPr>
            <a:xfrm>
              <a:off x="3388633" y="5449259"/>
              <a:ext cx="112883" cy="265768"/>
              <a:chOff x="3787140" y="2644140"/>
              <a:chExt cx="102873" cy="419738"/>
            </a:xfrm>
          </p:grpSpPr>
          <p:cxnSp>
            <p:nvCxnSpPr>
              <p:cNvPr id="1305"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06"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07"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8"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0" name="Group 63"/>
            <p:cNvGrpSpPr/>
            <p:nvPr/>
          </p:nvGrpSpPr>
          <p:grpSpPr>
            <a:xfrm>
              <a:off x="3522417" y="5449257"/>
              <a:ext cx="112883" cy="265768"/>
              <a:chOff x="3787140" y="2644140"/>
              <a:chExt cx="102873" cy="419738"/>
            </a:xfrm>
          </p:grpSpPr>
          <p:cxnSp>
            <p:nvCxnSpPr>
              <p:cNvPr id="1301"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02"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03"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4"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1" name="Group 68"/>
            <p:cNvGrpSpPr/>
            <p:nvPr/>
          </p:nvGrpSpPr>
          <p:grpSpPr>
            <a:xfrm>
              <a:off x="3658289" y="5449261"/>
              <a:ext cx="112883" cy="265768"/>
              <a:chOff x="3787140" y="2644140"/>
              <a:chExt cx="102873" cy="419738"/>
            </a:xfrm>
          </p:grpSpPr>
          <p:cxnSp>
            <p:nvCxnSpPr>
              <p:cNvPr id="1297" name="Straight Connector 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8" name="Straight Connector 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9" name="Oval 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0" name="Oval 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2" name="Group 73"/>
            <p:cNvGrpSpPr/>
            <p:nvPr/>
          </p:nvGrpSpPr>
          <p:grpSpPr>
            <a:xfrm>
              <a:off x="3792072" y="5449259"/>
              <a:ext cx="112883" cy="265768"/>
              <a:chOff x="3787140" y="2644140"/>
              <a:chExt cx="102873" cy="419738"/>
            </a:xfrm>
          </p:grpSpPr>
          <p:cxnSp>
            <p:nvCxnSpPr>
              <p:cNvPr id="1293" name="Straight Connector 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4" name="Straight Connector 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5" name="Oval 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6" name="Oval 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3" name="Group 78"/>
            <p:cNvGrpSpPr/>
            <p:nvPr/>
          </p:nvGrpSpPr>
          <p:grpSpPr>
            <a:xfrm>
              <a:off x="3934217" y="5449263"/>
              <a:ext cx="112883" cy="265768"/>
              <a:chOff x="3787140" y="2644140"/>
              <a:chExt cx="102873" cy="419738"/>
            </a:xfrm>
          </p:grpSpPr>
          <p:cxnSp>
            <p:nvCxnSpPr>
              <p:cNvPr id="1289" name="Straight Connector 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0" name="Straight Connector 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1" name="Oval 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2" name="Oval 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4" name="Group 83"/>
            <p:cNvGrpSpPr/>
            <p:nvPr/>
          </p:nvGrpSpPr>
          <p:grpSpPr>
            <a:xfrm>
              <a:off x="4068001" y="5449261"/>
              <a:ext cx="112883" cy="265768"/>
              <a:chOff x="3787140" y="2644140"/>
              <a:chExt cx="102873" cy="419738"/>
            </a:xfrm>
          </p:grpSpPr>
          <p:cxnSp>
            <p:nvCxnSpPr>
              <p:cNvPr id="1285" name="Straight Connector 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86" name="Straight Connector 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87" name="Oval 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8" name="Oval 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5" name="Group 88"/>
            <p:cNvGrpSpPr/>
            <p:nvPr/>
          </p:nvGrpSpPr>
          <p:grpSpPr>
            <a:xfrm>
              <a:off x="4203872" y="5449265"/>
              <a:ext cx="112883" cy="265768"/>
              <a:chOff x="3787140" y="2644140"/>
              <a:chExt cx="102873" cy="419738"/>
            </a:xfrm>
          </p:grpSpPr>
          <p:cxnSp>
            <p:nvCxnSpPr>
              <p:cNvPr id="1281" name="Straight Connector 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82" name="Straight Connector 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83" name="Oval 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4" name="Oval 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6" name="Group 93"/>
            <p:cNvGrpSpPr/>
            <p:nvPr/>
          </p:nvGrpSpPr>
          <p:grpSpPr>
            <a:xfrm>
              <a:off x="4337656" y="5449263"/>
              <a:ext cx="112883" cy="265768"/>
              <a:chOff x="3787140" y="2644140"/>
              <a:chExt cx="102873" cy="419738"/>
            </a:xfrm>
          </p:grpSpPr>
          <p:cxnSp>
            <p:nvCxnSpPr>
              <p:cNvPr id="1277" name="Straight Connector 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8" name="Straight Connector 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9" name="Oval 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0" name="Oval 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7" name="Group 98"/>
            <p:cNvGrpSpPr/>
            <p:nvPr/>
          </p:nvGrpSpPr>
          <p:grpSpPr>
            <a:xfrm>
              <a:off x="4473528" y="5449267"/>
              <a:ext cx="112883" cy="265768"/>
              <a:chOff x="3787140" y="2644140"/>
              <a:chExt cx="102873" cy="419738"/>
            </a:xfrm>
          </p:grpSpPr>
          <p:cxnSp>
            <p:nvCxnSpPr>
              <p:cNvPr id="1273" name="Straight Connector 12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4" name="Straight Connector 12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5" name="Oval 12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6" name="Oval 12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8" name="Group 103"/>
            <p:cNvGrpSpPr/>
            <p:nvPr/>
          </p:nvGrpSpPr>
          <p:grpSpPr>
            <a:xfrm>
              <a:off x="4607311" y="5449265"/>
              <a:ext cx="112883" cy="265768"/>
              <a:chOff x="3787140" y="2644140"/>
              <a:chExt cx="102873" cy="419738"/>
            </a:xfrm>
          </p:grpSpPr>
          <p:cxnSp>
            <p:nvCxnSpPr>
              <p:cNvPr id="1269" name="Straight Connector 12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1" name="Oval 12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2" name="Oval 12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9" name="Group 108"/>
            <p:cNvGrpSpPr/>
            <p:nvPr/>
          </p:nvGrpSpPr>
          <p:grpSpPr>
            <a:xfrm>
              <a:off x="4743183" y="5449269"/>
              <a:ext cx="112883" cy="265768"/>
              <a:chOff x="3787140" y="2644140"/>
              <a:chExt cx="102873" cy="419738"/>
            </a:xfrm>
          </p:grpSpPr>
          <p:cxnSp>
            <p:nvCxnSpPr>
              <p:cNvPr id="1265" name="Straight Connector 12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6" name="Straight Connector 12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67" name="Oval 12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8" name="Oval 12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0" name="Group 113"/>
            <p:cNvGrpSpPr/>
            <p:nvPr/>
          </p:nvGrpSpPr>
          <p:grpSpPr>
            <a:xfrm>
              <a:off x="4876966" y="5449267"/>
              <a:ext cx="112883" cy="265768"/>
              <a:chOff x="3787140" y="2644140"/>
              <a:chExt cx="102873" cy="419738"/>
            </a:xfrm>
          </p:grpSpPr>
          <p:cxnSp>
            <p:nvCxnSpPr>
              <p:cNvPr id="1261" name="Straight Connector 12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2" name="Straight Connector 12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63" name="Oval 12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4" name="Oval 12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1" name="Group 118"/>
            <p:cNvGrpSpPr/>
            <p:nvPr/>
          </p:nvGrpSpPr>
          <p:grpSpPr>
            <a:xfrm>
              <a:off x="685800" y="5449271"/>
              <a:ext cx="112883" cy="265768"/>
              <a:chOff x="3787140" y="2644140"/>
              <a:chExt cx="102873" cy="419738"/>
            </a:xfrm>
          </p:grpSpPr>
          <p:cxnSp>
            <p:nvCxnSpPr>
              <p:cNvPr id="1257" name="Straight Connector 12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9" name="Oval 12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0" name="Oval 12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2" name="Group 123"/>
            <p:cNvGrpSpPr/>
            <p:nvPr/>
          </p:nvGrpSpPr>
          <p:grpSpPr>
            <a:xfrm>
              <a:off x="819584" y="5449269"/>
              <a:ext cx="112883" cy="265768"/>
              <a:chOff x="3787140" y="2644140"/>
              <a:chExt cx="102873" cy="419738"/>
            </a:xfrm>
          </p:grpSpPr>
          <p:cxnSp>
            <p:nvCxnSpPr>
              <p:cNvPr id="1253" name="Straight Connector 12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4" name="Straight Connector 12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5" name="Oval 12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6" name="Oval 12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3" name="Group 128"/>
            <p:cNvGrpSpPr/>
            <p:nvPr/>
          </p:nvGrpSpPr>
          <p:grpSpPr>
            <a:xfrm>
              <a:off x="955455" y="5449273"/>
              <a:ext cx="112883" cy="265768"/>
              <a:chOff x="3787140" y="2644140"/>
              <a:chExt cx="102873" cy="419738"/>
            </a:xfrm>
          </p:grpSpPr>
          <p:cxnSp>
            <p:nvCxnSpPr>
              <p:cNvPr id="1249" name="Straight Connector 12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0" name="Straight Connector 12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1" name="Oval 12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2" name="Oval 12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4" name="Group 133"/>
            <p:cNvGrpSpPr/>
            <p:nvPr/>
          </p:nvGrpSpPr>
          <p:grpSpPr>
            <a:xfrm>
              <a:off x="1089239" y="5449271"/>
              <a:ext cx="112883" cy="265768"/>
              <a:chOff x="3787140" y="2644140"/>
              <a:chExt cx="102873" cy="419738"/>
            </a:xfrm>
          </p:grpSpPr>
          <p:cxnSp>
            <p:nvCxnSpPr>
              <p:cNvPr id="1245" name="Straight Connector 12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47" name="Oval 12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8" name="Oval 12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5" name="Group 138"/>
            <p:cNvGrpSpPr/>
            <p:nvPr/>
          </p:nvGrpSpPr>
          <p:grpSpPr>
            <a:xfrm>
              <a:off x="1225110" y="5449274"/>
              <a:ext cx="112883" cy="265768"/>
              <a:chOff x="3787140" y="2644140"/>
              <a:chExt cx="102873" cy="419738"/>
            </a:xfrm>
          </p:grpSpPr>
          <p:cxnSp>
            <p:nvCxnSpPr>
              <p:cNvPr id="1241" name="Straight Connector 12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42" name="Straight Connector 12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43" name="Oval 12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4" name="Oval 12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6" name="Group 143"/>
            <p:cNvGrpSpPr/>
            <p:nvPr/>
          </p:nvGrpSpPr>
          <p:grpSpPr>
            <a:xfrm>
              <a:off x="1358894" y="5449273"/>
              <a:ext cx="112883" cy="265768"/>
              <a:chOff x="3787140" y="2644140"/>
              <a:chExt cx="102873" cy="419738"/>
            </a:xfrm>
          </p:grpSpPr>
          <p:cxnSp>
            <p:nvCxnSpPr>
              <p:cNvPr id="1237" name="Straight Connector 12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8" name="Straight Connector 12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9" name="Oval 12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0" name="Oval 12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7" name="Group 148"/>
            <p:cNvGrpSpPr/>
            <p:nvPr/>
          </p:nvGrpSpPr>
          <p:grpSpPr>
            <a:xfrm>
              <a:off x="1494766" y="5449276"/>
              <a:ext cx="112883" cy="265768"/>
              <a:chOff x="3787140" y="2644140"/>
              <a:chExt cx="102873" cy="419738"/>
            </a:xfrm>
          </p:grpSpPr>
          <p:cxnSp>
            <p:nvCxnSpPr>
              <p:cNvPr id="1233" name="Straight Connector 12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5" name="Oval 12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6" name="Oval 12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8" name="Group 153"/>
            <p:cNvGrpSpPr/>
            <p:nvPr/>
          </p:nvGrpSpPr>
          <p:grpSpPr>
            <a:xfrm>
              <a:off x="1628549" y="5449274"/>
              <a:ext cx="112883" cy="265768"/>
              <a:chOff x="3787140" y="2644140"/>
              <a:chExt cx="102873" cy="419738"/>
            </a:xfrm>
          </p:grpSpPr>
          <p:cxnSp>
            <p:nvCxnSpPr>
              <p:cNvPr id="1229" name="Straight Connector 12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0" name="Straight Connector 12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1" name="Oval 12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2" name="Oval 12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9" name="Group 158"/>
            <p:cNvGrpSpPr/>
            <p:nvPr/>
          </p:nvGrpSpPr>
          <p:grpSpPr>
            <a:xfrm>
              <a:off x="1770694" y="5449278"/>
              <a:ext cx="112883" cy="265768"/>
              <a:chOff x="3787140" y="2644140"/>
              <a:chExt cx="102873" cy="419738"/>
            </a:xfrm>
          </p:grpSpPr>
          <p:cxnSp>
            <p:nvCxnSpPr>
              <p:cNvPr id="1225" name="Straight Connector 12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26" name="Straight Connector 12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7" name="Oval 12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8" name="Oval 12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0" name="Group 163"/>
            <p:cNvGrpSpPr/>
            <p:nvPr/>
          </p:nvGrpSpPr>
          <p:grpSpPr>
            <a:xfrm>
              <a:off x="1904478" y="5449276"/>
              <a:ext cx="112883" cy="265768"/>
              <a:chOff x="3787140" y="2644140"/>
              <a:chExt cx="102873" cy="419738"/>
            </a:xfrm>
          </p:grpSpPr>
          <p:cxnSp>
            <p:nvCxnSpPr>
              <p:cNvPr id="1221" name="Straight Connector 12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3" name="Oval 12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4" name="Oval 12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1" name="Group 168"/>
            <p:cNvGrpSpPr/>
            <p:nvPr/>
          </p:nvGrpSpPr>
          <p:grpSpPr>
            <a:xfrm>
              <a:off x="2040349" y="5449280"/>
              <a:ext cx="112883" cy="265768"/>
              <a:chOff x="3787140" y="2644140"/>
              <a:chExt cx="102873" cy="419738"/>
            </a:xfrm>
          </p:grpSpPr>
          <p:cxnSp>
            <p:nvCxnSpPr>
              <p:cNvPr id="1217" name="Straight Connector 12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8" name="Straight Connector 12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9" name="Oval 12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0" name="Oval 12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2" name="Group 173"/>
            <p:cNvGrpSpPr/>
            <p:nvPr/>
          </p:nvGrpSpPr>
          <p:grpSpPr>
            <a:xfrm>
              <a:off x="2174133" y="5449278"/>
              <a:ext cx="112883" cy="265768"/>
              <a:chOff x="3787140" y="2644140"/>
              <a:chExt cx="102873" cy="419738"/>
            </a:xfrm>
          </p:grpSpPr>
          <p:cxnSp>
            <p:nvCxnSpPr>
              <p:cNvPr id="1213" name="Straight Connector 12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4" name="Straight Connector 12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5" name="Oval 12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6" name="Oval 12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3" name="Group 178"/>
            <p:cNvGrpSpPr/>
            <p:nvPr/>
          </p:nvGrpSpPr>
          <p:grpSpPr>
            <a:xfrm>
              <a:off x="2310005" y="5449282"/>
              <a:ext cx="112883" cy="265768"/>
              <a:chOff x="3787140" y="2644140"/>
              <a:chExt cx="102873" cy="419738"/>
            </a:xfrm>
          </p:grpSpPr>
          <p:cxnSp>
            <p:nvCxnSpPr>
              <p:cNvPr id="1209" name="Straight Connector 12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1" name="Oval 12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2" name="Oval 12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4" name="Group 183"/>
            <p:cNvGrpSpPr/>
            <p:nvPr/>
          </p:nvGrpSpPr>
          <p:grpSpPr>
            <a:xfrm>
              <a:off x="2443788" y="5449280"/>
              <a:ext cx="112883" cy="265768"/>
              <a:chOff x="3787140" y="2644140"/>
              <a:chExt cx="102873" cy="419738"/>
            </a:xfrm>
          </p:grpSpPr>
          <p:cxnSp>
            <p:nvCxnSpPr>
              <p:cNvPr id="1205" name="Straight Connector 12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06" name="Straight Connector 12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07" name="Oval 12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8" name="Oval 12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5" name="Group 188"/>
            <p:cNvGrpSpPr/>
            <p:nvPr/>
          </p:nvGrpSpPr>
          <p:grpSpPr>
            <a:xfrm>
              <a:off x="2579660" y="5449284"/>
              <a:ext cx="112883" cy="265768"/>
              <a:chOff x="3787140" y="2644140"/>
              <a:chExt cx="102873" cy="419738"/>
            </a:xfrm>
          </p:grpSpPr>
          <p:cxnSp>
            <p:nvCxnSpPr>
              <p:cNvPr id="1201" name="Straight Connector 12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02" name="Straight Connector 12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03" name="Oval 12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4" name="Oval 12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6" name="Group 193"/>
            <p:cNvGrpSpPr/>
            <p:nvPr/>
          </p:nvGrpSpPr>
          <p:grpSpPr>
            <a:xfrm>
              <a:off x="2713443" y="5449282"/>
              <a:ext cx="112883" cy="265768"/>
              <a:chOff x="3787140" y="2644140"/>
              <a:chExt cx="102873" cy="419738"/>
            </a:xfrm>
          </p:grpSpPr>
          <p:cxnSp>
            <p:nvCxnSpPr>
              <p:cNvPr id="1197" name="Straight Connector 11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9" name="Oval 11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0" name="Oval 11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7" name="Group 198"/>
            <p:cNvGrpSpPr/>
            <p:nvPr/>
          </p:nvGrpSpPr>
          <p:grpSpPr>
            <a:xfrm>
              <a:off x="7186808" y="5449191"/>
              <a:ext cx="112883" cy="265768"/>
              <a:chOff x="3787140" y="2644140"/>
              <a:chExt cx="102873" cy="419738"/>
            </a:xfrm>
          </p:grpSpPr>
          <p:cxnSp>
            <p:nvCxnSpPr>
              <p:cNvPr id="1193" name="Straight Connector 11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4" name="Straight Connector 11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5" name="Oval 11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6" name="Oval 11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8" name="Group 203"/>
            <p:cNvGrpSpPr/>
            <p:nvPr/>
          </p:nvGrpSpPr>
          <p:grpSpPr>
            <a:xfrm>
              <a:off x="7320592" y="5449189"/>
              <a:ext cx="112883" cy="265768"/>
              <a:chOff x="3787140" y="2644140"/>
              <a:chExt cx="102873" cy="419738"/>
            </a:xfrm>
          </p:grpSpPr>
          <p:cxnSp>
            <p:nvCxnSpPr>
              <p:cNvPr id="1189" name="Straight Connector 11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0" name="Straight Connector 11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1" name="Oval 11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2" name="Oval 11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9" name="Group 208"/>
            <p:cNvGrpSpPr/>
            <p:nvPr/>
          </p:nvGrpSpPr>
          <p:grpSpPr>
            <a:xfrm>
              <a:off x="7456464" y="5449193"/>
              <a:ext cx="112883" cy="265768"/>
              <a:chOff x="3787140" y="2644140"/>
              <a:chExt cx="102873" cy="419738"/>
            </a:xfrm>
          </p:grpSpPr>
          <p:cxnSp>
            <p:nvCxnSpPr>
              <p:cNvPr id="1185" name="Straight Connector 11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87" name="Oval 11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8" name="Oval 11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0" name="Group 213"/>
            <p:cNvGrpSpPr/>
            <p:nvPr/>
          </p:nvGrpSpPr>
          <p:grpSpPr>
            <a:xfrm>
              <a:off x="7590247" y="5449191"/>
              <a:ext cx="112883" cy="265768"/>
              <a:chOff x="3787140" y="2644140"/>
              <a:chExt cx="102873" cy="419738"/>
            </a:xfrm>
          </p:grpSpPr>
          <p:cxnSp>
            <p:nvCxnSpPr>
              <p:cNvPr id="1181" name="Straight Connector 11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82" name="Straight Connector 11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83" name="Oval 11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4" name="Oval 11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1" name="Group 218"/>
            <p:cNvGrpSpPr/>
            <p:nvPr/>
          </p:nvGrpSpPr>
          <p:grpSpPr>
            <a:xfrm>
              <a:off x="7726119" y="5449195"/>
              <a:ext cx="112883" cy="265768"/>
              <a:chOff x="3787140" y="2644140"/>
              <a:chExt cx="102873" cy="419738"/>
            </a:xfrm>
          </p:grpSpPr>
          <p:cxnSp>
            <p:nvCxnSpPr>
              <p:cNvPr id="1177" name="Straight Connector 11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8" name="Straight Connector 11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9" name="Oval 11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0" name="Oval 11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2" name="Group 223"/>
            <p:cNvGrpSpPr/>
            <p:nvPr/>
          </p:nvGrpSpPr>
          <p:grpSpPr>
            <a:xfrm>
              <a:off x="7859902" y="5449193"/>
              <a:ext cx="112883" cy="265768"/>
              <a:chOff x="3787140" y="2644140"/>
              <a:chExt cx="102873" cy="419738"/>
            </a:xfrm>
          </p:grpSpPr>
          <p:cxnSp>
            <p:nvCxnSpPr>
              <p:cNvPr id="1173" name="Straight Connector 11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4" name="Straight Connector 11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5" name="Oval 11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6" name="Oval 11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3" name="Group 228"/>
            <p:cNvGrpSpPr/>
            <p:nvPr/>
          </p:nvGrpSpPr>
          <p:grpSpPr>
            <a:xfrm>
              <a:off x="7995774" y="5449197"/>
              <a:ext cx="112883" cy="265768"/>
              <a:chOff x="3787140" y="2644140"/>
              <a:chExt cx="102873" cy="419738"/>
            </a:xfrm>
          </p:grpSpPr>
          <p:cxnSp>
            <p:nvCxnSpPr>
              <p:cNvPr id="1169" name="Straight Connector 11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0" name="Straight Connector 11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1" name="Oval 11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2" name="Oval 11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4" name="Group 233"/>
            <p:cNvGrpSpPr/>
            <p:nvPr/>
          </p:nvGrpSpPr>
          <p:grpSpPr>
            <a:xfrm>
              <a:off x="8129558" y="5449195"/>
              <a:ext cx="112883" cy="265768"/>
              <a:chOff x="3787140" y="2644140"/>
              <a:chExt cx="102873" cy="419738"/>
            </a:xfrm>
          </p:grpSpPr>
          <p:cxnSp>
            <p:nvCxnSpPr>
              <p:cNvPr id="1165" name="Straight Connector 11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6" name="Straight Connector 11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67" name="Oval 11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8" name="Oval 11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5" name="Group 238"/>
            <p:cNvGrpSpPr/>
            <p:nvPr/>
          </p:nvGrpSpPr>
          <p:grpSpPr>
            <a:xfrm>
              <a:off x="8271703" y="5449198"/>
              <a:ext cx="112883" cy="265768"/>
              <a:chOff x="3787140" y="2644140"/>
              <a:chExt cx="102873" cy="419738"/>
            </a:xfrm>
          </p:grpSpPr>
          <p:cxnSp>
            <p:nvCxnSpPr>
              <p:cNvPr id="1161" name="Straight Connector 11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2" name="Straight Connector 11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63" name="Oval 11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4" name="Oval 11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6" name="Group 243"/>
            <p:cNvGrpSpPr/>
            <p:nvPr/>
          </p:nvGrpSpPr>
          <p:grpSpPr>
            <a:xfrm>
              <a:off x="8405486" y="5449197"/>
              <a:ext cx="112883" cy="265768"/>
              <a:chOff x="3787140" y="2644140"/>
              <a:chExt cx="102873" cy="419738"/>
            </a:xfrm>
          </p:grpSpPr>
          <p:cxnSp>
            <p:nvCxnSpPr>
              <p:cNvPr id="1157" name="Straight Connector 11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8" name="Straight Connector 11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9" name="Oval 11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0" name="Oval 11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7" name="Group 248"/>
            <p:cNvGrpSpPr/>
            <p:nvPr/>
          </p:nvGrpSpPr>
          <p:grpSpPr>
            <a:xfrm>
              <a:off x="8541358" y="5449200"/>
              <a:ext cx="112883" cy="265768"/>
              <a:chOff x="3787140" y="2644140"/>
              <a:chExt cx="102873" cy="419738"/>
            </a:xfrm>
          </p:grpSpPr>
          <p:cxnSp>
            <p:nvCxnSpPr>
              <p:cNvPr id="1153" name="Straight Connector 11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4" name="Straight Connector 11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5" name="Oval 11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6" name="Oval 11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8" name="Group 253"/>
            <p:cNvGrpSpPr/>
            <p:nvPr/>
          </p:nvGrpSpPr>
          <p:grpSpPr>
            <a:xfrm>
              <a:off x="8675141" y="5449198"/>
              <a:ext cx="112883" cy="265768"/>
              <a:chOff x="3787140" y="2644140"/>
              <a:chExt cx="102873" cy="419738"/>
            </a:xfrm>
          </p:grpSpPr>
          <p:cxnSp>
            <p:nvCxnSpPr>
              <p:cNvPr id="1149" name="Straight Connector 11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0" name="Straight Connector 11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1" name="Oval 11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2" name="Oval 11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9" name="Group 258"/>
            <p:cNvGrpSpPr/>
            <p:nvPr/>
          </p:nvGrpSpPr>
          <p:grpSpPr>
            <a:xfrm>
              <a:off x="8811013" y="5449202"/>
              <a:ext cx="112883" cy="265768"/>
              <a:chOff x="3787140" y="2644140"/>
              <a:chExt cx="102873" cy="419738"/>
            </a:xfrm>
          </p:grpSpPr>
          <p:cxnSp>
            <p:nvCxnSpPr>
              <p:cNvPr id="1145" name="Straight Connector 11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46" name="Straight Connector 11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47" name="Oval 11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8" name="Oval 11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0" name="Group 263"/>
            <p:cNvGrpSpPr/>
            <p:nvPr/>
          </p:nvGrpSpPr>
          <p:grpSpPr>
            <a:xfrm>
              <a:off x="8944797" y="5449200"/>
              <a:ext cx="112883" cy="265768"/>
              <a:chOff x="3787140" y="2644140"/>
              <a:chExt cx="102873" cy="419738"/>
            </a:xfrm>
          </p:grpSpPr>
          <p:cxnSp>
            <p:nvCxnSpPr>
              <p:cNvPr id="1141" name="Straight Connector 11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42" name="Straight Connector 11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43" name="Oval 11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4" name="Oval 11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1" name="Group 268"/>
            <p:cNvGrpSpPr/>
            <p:nvPr/>
          </p:nvGrpSpPr>
          <p:grpSpPr>
            <a:xfrm>
              <a:off x="9080668" y="5449204"/>
              <a:ext cx="112883" cy="265768"/>
              <a:chOff x="3787140" y="2644140"/>
              <a:chExt cx="102873" cy="419738"/>
            </a:xfrm>
          </p:grpSpPr>
          <p:cxnSp>
            <p:nvCxnSpPr>
              <p:cNvPr id="1137" name="Straight Connector 11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8" name="Straight Connector 11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9" name="Oval 11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0" name="Oval 11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2" name="Group 273"/>
            <p:cNvGrpSpPr/>
            <p:nvPr/>
          </p:nvGrpSpPr>
          <p:grpSpPr>
            <a:xfrm>
              <a:off x="9214452" y="5449202"/>
              <a:ext cx="112883" cy="265768"/>
              <a:chOff x="3787140" y="2644140"/>
              <a:chExt cx="102873" cy="419738"/>
            </a:xfrm>
          </p:grpSpPr>
          <p:cxnSp>
            <p:nvCxnSpPr>
              <p:cNvPr id="1133" name="Straight Connector 11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4" name="Straight Connector 11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5" name="Oval 11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6" name="Oval 11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3" name="Group 278"/>
            <p:cNvGrpSpPr/>
            <p:nvPr/>
          </p:nvGrpSpPr>
          <p:grpSpPr>
            <a:xfrm>
              <a:off x="5023286" y="5449206"/>
              <a:ext cx="112883" cy="265768"/>
              <a:chOff x="3787140" y="2644140"/>
              <a:chExt cx="102873" cy="419738"/>
            </a:xfrm>
          </p:grpSpPr>
          <p:cxnSp>
            <p:nvCxnSpPr>
              <p:cNvPr id="1129" name="Straight Connector 11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0" name="Straight Connector 11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1" name="Oval 11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2" name="Oval 11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4" name="Group 283"/>
            <p:cNvGrpSpPr/>
            <p:nvPr/>
          </p:nvGrpSpPr>
          <p:grpSpPr>
            <a:xfrm>
              <a:off x="5157069" y="5449204"/>
              <a:ext cx="112883" cy="265768"/>
              <a:chOff x="3787140" y="2644140"/>
              <a:chExt cx="102873" cy="419738"/>
            </a:xfrm>
          </p:grpSpPr>
          <p:cxnSp>
            <p:nvCxnSpPr>
              <p:cNvPr id="1125" name="Straight Connector 11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6" name="Straight Connector 11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7" name="Oval 11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8" name="Oval 11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5" name="Group 288"/>
            <p:cNvGrpSpPr/>
            <p:nvPr/>
          </p:nvGrpSpPr>
          <p:grpSpPr>
            <a:xfrm>
              <a:off x="5292941" y="5449208"/>
              <a:ext cx="112883" cy="265768"/>
              <a:chOff x="3787140" y="2644140"/>
              <a:chExt cx="102873" cy="419738"/>
            </a:xfrm>
          </p:grpSpPr>
          <p:cxnSp>
            <p:nvCxnSpPr>
              <p:cNvPr id="1121" name="Straight Connector 11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2" name="Straight Connector 11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3" name="Oval 11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4" name="Oval 11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6" name="Group 293"/>
            <p:cNvGrpSpPr/>
            <p:nvPr/>
          </p:nvGrpSpPr>
          <p:grpSpPr>
            <a:xfrm>
              <a:off x="5426724" y="5449206"/>
              <a:ext cx="112883" cy="265768"/>
              <a:chOff x="3787140" y="2644140"/>
              <a:chExt cx="102873" cy="419738"/>
            </a:xfrm>
          </p:grpSpPr>
          <p:cxnSp>
            <p:nvCxnSpPr>
              <p:cNvPr id="1117" name="Straight Connector 11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8" name="Straight Connector 11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9" name="Oval 11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0" name="Oval 11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7" name="Group 298"/>
            <p:cNvGrpSpPr/>
            <p:nvPr/>
          </p:nvGrpSpPr>
          <p:grpSpPr>
            <a:xfrm>
              <a:off x="5562596" y="5449210"/>
              <a:ext cx="112883" cy="265768"/>
              <a:chOff x="3787140" y="2644140"/>
              <a:chExt cx="102873" cy="419738"/>
            </a:xfrm>
          </p:grpSpPr>
          <p:cxnSp>
            <p:nvCxnSpPr>
              <p:cNvPr id="1113" name="Straight Connector 11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4" name="Straight Connector 11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5" name="Oval 11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6" name="Oval 11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8" name="Group 303"/>
            <p:cNvGrpSpPr/>
            <p:nvPr/>
          </p:nvGrpSpPr>
          <p:grpSpPr>
            <a:xfrm>
              <a:off x="5696380" y="5449208"/>
              <a:ext cx="112883" cy="265768"/>
              <a:chOff x="3787140" y="2644140"/>
              <a:chExt cx="102873" cy="419738"/>
            </a:xfrm>
          </p:grpSpPr>
          <p:cxnSp>
            <p:nvCxnSpPr>
              <p:cNvPr id="1109" name="Straight Connector 11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0" name="Straight Connector 11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1" name="Oval 11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2" name="Oval 11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9" name="Group 308"/>
            <p:cNvGrpSpPr/>
            <p:nvPr/>
          </p:nvGrpSpPr>
          <p:grpSpPr>
            <a:xfrm>
              <a:off x="5832251" y="5449212"/>
              <a:ext cx="112883" cy="265768"/>
              <a:chOff x="3787140" y="2644140"/>
              <a:chExt cx="102873" cy="419738"/>
            </a:xfrm>
          </p:grpSpPr>
          <p:cxnSp>
            <p:nvCxnSpPr>
              <p:cNvPr id="1105" name="Straight Connector 11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06" name="Straight Connector 11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07" name="Oval 11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8" name="Oval 11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0" name="Group 313"/>
            <p:cNvGrpSpPr/>
            <p:nvPr/>
          </p:nvGrpSpPr>
          <p:grpSpPr>
            <a:xfrm>
              <a:off x="5966035" y="5449210"/>
              <a:ext cx="112883" cy="265768"/>
              <a:chOff x="3787140" y="2644140"/>
              <a:chExt cx="102873" cy="419738"/>
            </a:xfrm>
          </p:grpSpPr>
          <p:cxnSp>
            <p:nvCxnSpPr>
              <p:cNvPr id="1101" name="Straight Connector 11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03" name="Oval 11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4" name="Oval 11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1" name="Group 318"/>
            <p:cNvGrpSpPr/>
            <p:nvPr/>
          </p:nvGrpSpPr>
          <p:grpSpPr>
            <a:xfrm>
              <a:off x="6108180" y="5449214"/>
              <a:ext cx="112883" cy="265768"/>
              <a:chOff x="3787140" y="2644140"/>
              <a:chExt cx="102873" cy="419738"/>
            </a:xfrm>
          </p:grpSpPr>
          <p:cxnSp>
            <p:nvCxnSpPr>
              <p:cNvPr id="1097" name="Straight Connector 10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8" name="Straight Connector 10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9" name="Oval 10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0" name="Oval 10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2" name="Group 323"/>
            <p:cNvGrpSpPr/>
            <p:nvPr/>
          </p:nvGrpSpPr>
          <p:grpSpPr>
            <a:xfrm>
              <a:off x="6241963" y="5449212"/>
              <a:ext cx="112883" cy="265768"/>
              <a:chOff x="3787140" y="2644140"/>
              <a:chExt cx="102873" cy="419738"/>
            </a:xfrm>
          </p:grpSpPr>
          <p:cxnSp>
            <p:nvCxnSpPr>
              <p:cNvPr id="1093" name="Straight Connector 3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4" name="Straight Connector 3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5" name="Oval 3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6" name="Oval 3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3" name="Group 328"/>
            <p:cNvGrpSpPr/>
            <p:nvPr/>
          </p:nvGrpSpPr>
          <p:grpSpPr>
            <a:xfrm>
              <a:off x="6377835" y="5449216"/>
              <a:ext cx="112883" cy="265768"/>
              <a:chOff x="3787140" y="2644140"/>
              <a:chExt cx="102873" cy="419738"/>
            </a:xfrm>
          </p:grpSpPr>
          <p:cxnSp>
            <p:nvCxnSpPr>
              <p:cNvPr id="1089" name="Straight Connector 3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0" name="Straight Connector 3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1" name="Oval 3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2" name="Oval 3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4" name="Group 333"/>
            <p:cNvGrpSpPr/>
            <p:nvPr/>
          </p:nvGrpSpPr>
          <p:grpSpPr>
            <a:xfrm>
              <a:off x="6511619" y="5449214"/>
              <a:ext cx="112883" cy="265768"/>
              <a:chOff x="3787140" y="2644140"/>
              <a:chExt cx="102873" cy="419738"/>
            </a:xfrm>
          </p:grpSpPr>
          <p:cxnSp>
            <p:nvCxnSpPr>
              <p:cNvPr id="1085" name="Straight Connector 3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86" name="Straight Connector 3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87" name="Oval 3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8" name="Oval 3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5" name="Group 338"/>
            <p:cNvGrpSpPr/>
            <p:nvPr/>
          </p:nvGrpSpPr>
          <p:grpSpPr>
            <a:xfrm>
              <a:off x="6647490" y="5449217"/>
              <a:ext cx="112883" cy="265768"/>
              <a:chOff x="3787140" y="2644140"/>
              <a:chExt cx="102873" cy="419738"/>
            </a:xfrm>
          </p:grpSpPr>
          <p:cxnSp>
            <p:nvCxnSpPr>
              <p:cNvPr id="1081" name="Straight Connector 3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82" name="Straight Connector 3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83" name="Oval 3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4" name="Oval 3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6" name="Group 343"/>
            <p:cNvGrpSpPr/>
            <p:nvPr/>
          </p:nvGrpSpPr>
          <p:grpSpPr>
            <a:xfrm>
              <a:off x="6781274" y="5449216"/>
              <a:ext cx="112883" cy="265768"/>
              <a:chOff x="3787140" y="2644140"/>
              <a:chExt cx="102873" cy="419738"/>
            </a:xfrm>
          </p:grpSpPr>
          <p:cxnSp>
            <p:nvCxnSpPr>
              <p:cNvPr id="1077" name="Straight Connector 3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8" name="Straight Connector 3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9" name="Oval 3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0" name="Oval 3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7" name="Group 348"/>
            <p:cNvGrpSpPr/>
            <p:nvPr/>
          </p:nvGrpSpPr>
          <p:grpSpPr>
            <a:xfrm>
              <a:off x="6917145" y="5449219"/>
              <a:ext cx="112883" cy="265768"/>
              <a:chOff x="3787140" y="2644140"/>
              <a:chExt cx="102873" cy="419738"/>
            </a:xfrm>
          </p:grpSpPr>
          <p:cxnSp>
            <p:nvCxnSpPr>
              <p:cNvPr id="1073" name="Straight Connector 3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4" name="Straight Connector 3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5" name="Oval 3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6" name="Oval 3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8" name="Group 353"/>
            <p:cNvGrpSpPr/>
            <p:nvPr/>
          </p:nvGrpSpPr>
          <p:grpSpPr>
            <a:xfrm>
              <a:off x="7050929" y="5449217"/>
              <a:ext cx="112883" cy="265768"/>
              <a:chOff x="3787140" y="2644140"/>
              <a:chExt cx="102873" cy="419738"/>
            </a:xfrm>
          </p:grpSpPr>
          <p:cxnSp>
            <p:nvCxnSpPr>
              <p:cNvPr id="1069" name="Straight Connector 3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0" name="Straight Connector 3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1" name="Oval 3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2" name="Oval 3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5" name="Group 12"/>
            <p:cNvGrpSpPr/>
            <p:nvPr/>
          </p:nvGrpSpPr>
          <p:grpSpPr>
            <a:xfrm rot="10800000">
              <a:off x="7057927" y="5726143"/>
              <a:ext cx="112883" cy="265768"/>
              <a:chOff x="3787140" y="2644140"/>
              <a:chExt cx="102873" cy="419738"/>
            </a:xfrm>
          </p:grpSpPr>
          <p:cxnSp>
            <p:nvCxnSpPr>
              <p:cNvPr id="1001"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02"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03"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4"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6" name="Group 13"/>
            <p:cNvGrpSpPr/>
            <p:nvPr/>
          </p:nvGrpSpPr>
          <p:grpSpPr>
            <a:xfrm rot="10800000">
              <a:off x="6924143" y="5726145"/>
              <a:ext cx="112883" cy="265768"/>
              <a:chOff x="3787140" y="2644140"/>
              <a:chExt cx="102873" cy="419738"/>
            </a:xfrm>
          </p:grpSpPr>
          <p:cxnSp>
            <p:nvCxnSpPr>
              <p:cNvPr id="997"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8"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9"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0"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7" name="Group 48"/>
            <p:cNvGrpSpPr/>
            <p:nvPr/>
          </p:nvGrpSpPr>
          <p:grpSpPr>
            <a:xfrm rot="10800000">
              <a:off x="6788272" y="5726142"/>
              <a:ext cx="112883" cy="265768"/>
              <a:chOff x="3787140" y="2644140"/>
              <a:chExt cx="102873" cy="419738"/>
            </a:xfrm>
          </p:grpSpPr>
          <p:cxnSp>
            <p:nvCxnSpPr>
              <p:cNvPr id="99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8" name="Group 53"/>
            <p:cNvGrpSpPr/>
            <p:nvPr/>
          </p:nvGrpSpPr>
          <p:grpSpPr>
            <a:xfrm rot="10800000">
              <a:off x="6654488" y="5726143"/>
              <a:ext cx="112883" cy="265768"/>
              <a:chOff x="3787140" y="2644140"/>
              <a:chExt cx="102873" cy="419738"/>
            </a:xfrm>
          </p:grpSpPr>
          <p:cxnSp>
            <p:nvCxnSpPr>
              <p:cNvPr id="989"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0"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1"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2"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9" name="Group 58"/>
            <p:cNvGrpSpPr/>
            <p:nvPr/>
          </p:nvGrpSpPr>
          <p:grpSpPr>
            <a:xfrm rot="10800000">
              <a:off x="6518617" y="5726140"/>
              <a:ext cx="112883" cy="265768"/>
              <a:chOff x="3787140" y="2644140"/>
              <a:chExt cx="102873" cy="419738"/>
            </a:xfrm>
          </p:grpSpPr>
          <p:cxnSp>
            <p:nvCxnSpPr>
              <p:cNvPr id="985"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86"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87"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8"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0" name="Group 63"/>
            <p:cNvGrpSpPr/>
            <p:nvPr/>
          </p:nvGrpSpPr>
          <p:grpSpPr>
            <a:xfrm rot="10800000">
              <a:off x="6384833" y="5726142"/>
              <a:ext cx="112883" cy="265768"/>
              <a:chOff x="3787140" y="2644140"/>
              <a:chExt cx="102873" cy="419738"/>
            </a:xfrm>
          </p:grpSpPr>
          <p:cxnSp>
            <p:nvCxnSpPr>
              <p:cNvPr id="981"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82"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83"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4"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1" name="Group 68"/>
            <p:cNvGrpSpPr/>
            <p:nvPr/>
          </p:nvGrpSpPr>
          <p:grpSpPr>
            <a:xfrm rot="10800000">
              <a:off x="6248961" y="5726138"/>
              <a:ext cx="112883" cy="265768"/>
              <a:chOff x="3787140" y="2644140"/>
              <a:chExt cx="102873" cy="419738"/>
            </a:xfrm>
          </p:grpSpPr>
          <p:cxnSp>
            <p:nvCxnSpPr>
              <p:cNvPr id="977" name="Straight Connector 9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8" name="Straight Connector 9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9" name="Oval 9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0" name="Oval 9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2" name="Group 73"/>
            <p:cNvGrpSpPr/>
            <p:nvPr/>
          </p:nvGrpSpPr>
          <p:grpSpPr>
            <a:xfrm rot="10800000">
              <a:off x="6115178" y="5726140"/>
              <a:ext cx="112883" cy="265768"/>
              <a:chOff x="3787140" y="2644140"/>
              <a:chExt cx="102873" cy="419738"/>
            </a:xfrm>
          </p:grpSpPr>
          <p:cxnSp>
            <p:nvCxnSpPr>
              <p:cNvPr id="973" name="Straight Connector 9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4" name="Straight Connector 9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5" name="Oval 9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6" name="Oval 9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3" name="Group 78"/>
            <p:cNvGrpSpPr/>
            <p:nvPr/>
          </p:nvGrpSpPr>
          <p:grpSpPr>
            <a:xfrm rot="10800000">
              <a:off x="5973033" y="5726136"/>
              <a:ext cx="112883" cy="265768"/>
              <a:chOff x="3787140" y="2644140"/>
              <a:chExt cx="102873" cy="419738"/>
            </a:xfrm>
          </p:grpSpPr>
          <p:cxnSp>
            <p:nvCxnSpPr>
              <p:cNvPr id="969" name="Straight Connector 9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0" name="Straight Connector 9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1" name="Oval 9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2" name="Oval 9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4" name="Group 83"/>
            <p:cNvGrpSpPr/>
            <p:nvPr/>
          </p:nvGrpSpPr>
          <p:grpSpPr>
            <a:xfrm rot="10800000">
              <a:off x="5839249" y="5726138"/>
              <a:ext cx="112883" cy="265768"/>
              <a:chOff x="3787140" y="2644140"/>
              <a:chExt cx="102873" cy="419738"/>
            </a:xfrm>
          </p:grpSpPr>
          <p:cxnSp>
            <p:nvCxnSpPr>
              <p:cNvPr id="965" name="Straight Connector 9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6" name="Straight Connector 9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67" name="Oval 9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8" name="Oval 9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5" name="Group 88"/>
            <p:cNvGrpSpPr/>
            <p:nvPr/>
          </p:nvGrpSpPr>
          <p:grpSpPr>
            <a:xfrm rot="10800000">
              <a:off x="5703378" y="5726134"/>
              <a:ext cx="112883" cy="265768"/>
              <a:chOff x="3787140" y="2644140"/>
              <a:chExt cx="102873" cy="419738"/>
            </a:xfrm>
          </p:grpSpPr>
          <p:cxnSp>
            <p:nvCxnSpPr>
              <p:cNvPr id="961" name="Straight Connector 9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2" name="Straight Connector 9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63" name="Oval 9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4" name="Oval 9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6" name="Group 93"/>
            <p:cNvGrpSpPr/>
            <p:nvPr/>
          </p:nvGrpSpPr>
          <p:grpSpPr>
            <a:xfrm rot="10800000">
              <a:off x="5569594" y="5726136"/>
              <a:ext cx="112883" cy="265768"/>
              <a:chOff x="3787140" y="2644140"/>
              <a:chExt cx="102873" cy="419738"/>
            </a:xfrm>
          </p:grpSpPr>
          <p:cxnSp>
            <p:nvCxnSpPr>
              <p:cNvPr id="957" name="Straight Connector 9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8" name="Straight Connector 9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9" name="Oval 9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0" name="Oval 9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7" name="Group 98"/>
            <p:cNvGrpSpPr/>
            <p:nvPr/>
          </p:nvGrpSpPr>
          <p:grpSpPr>
            <a:xfrm rot="10800000">
              <a:off x="5433722" y="5726132"/>
              <a:ext cx="112883" cy="265768"/>
              <a:chOff x="3787140" y="2644140"/>
              <a:chExt cx="102873" cy="419738"/>
            </a:xfrm>
          </p:grpSpPr>
          <p:cxnSp>
            <p:nvCxnSpPr>
              <p:cNvPr id="953" name="Straight Connector 9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4" name="Straight Connector 9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5" name="Oval 9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6" name="Oval 9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8" name="Group 103"/>
            <p:cNvGrpSpPr/>
            <p:nvPr/>
          </p:nvGrpSpPr>
          <p:grpSpPr>
            <a:xfrm rot="10800000">
              <a:off x="5299939" y="5726134"/>
              <a:ext cx="112883" cy="265768"/>
              <a:chOff x="3787140" y="2644140"/>
              <a:chExt cx="102873" cy="419738"/>
            </a:xfrm>
          </p:grpSpPr>
          <p:cxnSp>
            <p:nvCxnSpPr>
              <p:cNvPr id="949" name="Straight Connector 9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0" name="Straight Connector 9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1" name="Oval 9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2" name="Oval 9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9" name="Group 108"/>
            <p:cNvGrpSpPr/>
            <p:nvPr/>
          </p:nvGrpSpPr>
          <p:grpSpPr>
            <a:xfrm rot="10800000">
              <a:off x="5164067" y="5726130"/>
              <a:ext cx="112883" cy="265768"/>
              <a:chOff x="3787140" y="2644140"/>
              <a:chExt cx="102873" cy="419738"/>
            </a:xfrm>
          </p:grpSpPr>
          <p:cxnSp>
            <p:nvCxnSpPr>
              <p:cNvPr id="945" name="Straight Connector 9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46" name="Straight Connector 9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47" name="Oval 9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8" name="Oval 9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0" name="Group 113"/>
            <p:cNvGrpSpPr/>
            <p:nvPr/>
          </p:nvGrpSpPr>
          <p:grpSpPr>
            <a:xfrm rot="10800000">
              <a:off x="5030284" y="5726132"/>
              <a:ext cx="112883" cy="265768"/>
              <a:chOff x="3787140" y="2644140"/>
              <a:chExt cx="102873" cy="419738"/>
            </a:xfrm>
          </p:grpSpPr>
          <p:cxnSp>
            <p:nvCxnSpPr>
              <p:cNvPr id="941" name="Straight Connector 9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42" name="Straight Connector 9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43" name="Oval 9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4" name="Oval 9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1" name="Group 118"/>
            <p:cNvGrpSpPr/>
            <p:nvPr/>
          </p:nvGrpSpPr>
          <p:grpSpPr>
            <a:xfrm rot="10800000">
              <a:off x="9221450" y="5726128"/>
              <a:ext cx="112883" cy="265768"/>
              <a:chOff x="3787140" y="2644140"/>
              <a:chExt cx="102873" cy="419738"/>
            </a:xfrm>
          </p:grpSpPr>
          <p:cxnSp>
            <p:nvCxnSpPr>
              <p:cNvPr id="937" name="Straight Connector 9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8" name="Straight Connector 9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9" name="Oval 9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0" name="Oval 9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2" name="Group 123"/>
            <p:cNvGrpSpPr/>
            <p:nvPr/>
          </p:nvGrpSpPr>
          <p:grpSpPr>
            <a:xfrm rot="10800000">
              <a:off x="9087666" y="5726130"/>
              <a:ext cx="112883" cy="265768"/>
              <a:chOff x="3787140" y="2644140"/>
              <a:chExt cx="102873" cy="419738"/>
            </a:xfrm>
          </p:grpSpPr>
          <p:cxnSp>
            <p:nvCxnSpPr>
              <p:cNvPr id="933" name="Straight Connector 9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4" name="Straight Connector 9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5" name="Oval 9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6" name="Oval 9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3" name="Group 128"/>
            <p:cNvGrpSpPr/>
            <p:nvPr/>
          </p:nvGrpSpPr>
          <p:grpSpPr>
            <a:xfrm rot="10800000">
              <a:off x="8951795" y="5726126"/>
              <a:ext cx="112883" cy="265768"/>
              <a:chOff x="3787140" y="2644140"/>
              <a:chExt cx="102873" cy="419738"/>
            </a:xfrm>
          </p:grpSpPr>
          <p:cxnSp>
            <p:nvCxnSpPr>
              <p:cNvPr id="929" name="Straight Connector 9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0" name="Straight Connector 9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1" name="Oval 9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2" name="Oval 9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4" name="Group 133"/>
            <p:cNvGrpSpPr/>
            <p:nvPr/>
          </p:nvGrpSpPr>
          <p:grpSpPr>
            <a:xfrm rot="10800000">
              <a:off x="8818011" y="5726128"/>
              <a:ext cx="112883" cy="265768"/>
              <a:chOff x="3787140" y="2644140"/>
              <a:chExt cx="102873" cy="419738"/>
            </a:xfrm>
          </p:grpSpPr>
          <p:cxnSp>
            <p:nvCxnSpPr>
              <p:cNvPr id="925" name="Straight Connector 9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26" name="Straight Connector 9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7" name="Oval 9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8" name="Oval 9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5" name="Group 138"/>
            <p:cNvGrpSpPr/>
            <p:nvPr/>
          </p:nvGrpSpPr>
          <p:grpSpPr>
            <a:xfrm rot="10800000">
              <a:off x="8682139" y="5726124"/>
              <a:ext cx="112883" cy="265768"/>
              <a:chOff x="3787140" y="2644140"/>
              <a:chExt cx="102873" cy="419738"/>
            </a:xfrm>
          </p:grpSpPr>
          <p:cxnSp>
            <p:nvCxnSpPr>
              <p:cNvPr id="921" name="Straight Connector 9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22" name="Straight Connector 9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3" name="Oval 9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4" name="Oval 9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6" name="Group 143"/>
            <p:cNvGrpSpPr/>
            <p:nvPr/>
          </p:nvGrpSpPr>
          <p:grpSpPr>
            <a:xfrm rot="10800000">
              <a:off x="8548356" y="5726126"/>
              <a:ext cx="112883" cy="265768"/>
              <a:chOff x="3787140" y="2644140"/>
              <a:chExt cx="102873" cy="419738"/>
            </a:xfrm>
          </p:grpSpPr>
          <p:cxnSp>
            <p:nvCxnSpPr>
              <p:cNvPr id="917" name="Straight Connector 9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8" name="Straight Connector 9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9" name="Oval 9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0" name="Oval 9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7" name="Group 148"/>
            <p:cNvGrpSpPr/>
            <p:nvPr/>
          </p:nvGrpSpPr>
          <p:grpSpPr>
            <a:xfrm rot="10800000">
              <a:off x="8412484" y="5726123"/>
              <a:ext cx="112883" cy="265768"/>
              <a:chOff x="3787140" y="2644140"/>
              <a:chExt cx="102873" cy="419738"/>
            </a:xfrm>
          </p:grpSpPr>
          <p:cxnSp>
            <p:nvCxnSpPr>
              <p:cNvPr id="913" name="Straight Connector 9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4" name="Straight Connector 9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5" name="Oval 9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6" name="Oval 9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8" name="Group 153"/>
            <p:cNvGrpSpPr/>
            <p:nvPr/>
          </p:nvGrpSpPr>
          <p:grpSpPr>
            <a:xfrm rot="10800000">
              <a:off x="8278701" y="5726124"/>
              <a:ext cx="112883" cy="265768"/>
              <a:chOff x="3787140" y="2644140"/>
              <a:chExt cx="102873" cy="419738"/>
            </a:xfrm>
          </p:grpSpPr>
          <p:cxnSp>
            <p:nvCxnSpPr>
              <p:cNvPr id="909" name="Straight Connector 9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0" name="Straight Connector 9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1" name="Oval 9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2" name="Oval 9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9" name="Group 158"/>
            <p:cNvGrpSpPr/>
            <p:nvPr/>
          </p:nvGrpSpPr>
          <p:grpSpPr>
            <a:xfrm rot="10800000">
              <a:off x="8136556" y="5726121"/>
              <a:ext cx="112883" cy="265768"/>
              <a:chOff x="3787140" y="2644140"/>
              <a:chExt cx="102873" cy="419738"/>
            </a:xfrm>
          </p:grpSpPr>
          <p:cxnSp>
            <p:nvCxnSpPr>
              <p:cNvPr id="905" name="Straight Connector 9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06" name="Straight Connector 9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07" name="Oval 9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8" name="Oval 9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0" name="Group 163"/>
            <p:cNvGrpSpPr/>
            <p:nvPr/>
          </p:nvGrpSpPr>
          <p:grpSpPr>
            <a:xfrm rot="10800000">
              <a:off x="8002772" y="5726123"/>
              <a:ext cx="112883" cy="265768"/>
              <a:chOff x="3787140" y="2644140"/>
              <a:chExt cx="102873" cy="419738"/>
            </a:xfrm>
          </p:grpSpPr>
          <p:cxnSp>
            <p:nvCxnSpPr>
              <p:cNvPr id="901" name="Straight Connector 9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02" name="Straight Connector 9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03" name="Oval 9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4" name="Oval 9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1" name="Group 168"/>
            <p:cNvGrpSpPr/>
            <p:nvPr/>
          </p:nvGrpSpPr>
          <p:grpSpPr>
            <a:xfrm rot="10800000">
              <a:off x="7866900" y="5726119"/>
              <a:ext cx="112883" cy="265768"/>
              <a:chOff x="3787140" y="2644140"/>
              <a:chExt cx="102873" cy="419738"/>
            </a:xfrm>
          </p:grpSpPr>
          <p:cxnSp>
            <p:nvCxnSpPr>
              <p:cNvPr id="897" name="Straight Connector 8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8" name="Straight Connector 8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9" name="Oval 8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0" name="Oval 8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2" name="Group 173"/>
            <p:cNvGrpSpPr/>
            <p:nvPr/>
          </p:nvGrpSpPr>
          <p:grpSpPr>
            <a:xfrm rot="10800000">
              <a:off x="7733117" y="5726121"/>
              <a:ext cx="112883" cy="265768"/>
              <a:chOff x="3787140" y="2644140"/>
              <a:chExt cx="102873" cy="419738"/>
            </a:xfrm>
          </p:grpSpPr>
          <p:cxnSp>
            <p:nvCxnSpPr>
              <p:cNvPr id="893" name="Straight Connector 8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5" name="Oval 8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6" name="Oval 8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3" name="Group 178"/>
            <p:cNvGrpSpPr/>
            <p:nvPr/>
          </p:nvGrpSpPr>
          <p:grpSpPr>
            <a:xfrm rot="10800000">
              <a:off x="7597245" y="5726117"/>
              <a:ext cx="112883" cy="265768"/>
              <a:chOff x="3787140" y="2644140"/>
              <a:chExt cx="102873" cy="419738"/>
            </a:xfrm>
          </p:grpSpPr>
          <p:cxnSp>
            <p:nvCxnSpPr>
              <p:cNvPr id="889" name="Straight Connector 8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1" name="Oval 8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2" name="Oval 8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4" name="Group 183"/>
            <p:cNvGrpSpPr/>
            <p:nvPr/>
          </p:nvGrpSpPr>
          <p:grpSpPr>
            <a:xfrm rot="10800000">
              <a:off x="7463462" y="5726119"/>
              <a:ext cx="112883" cy="265768"/>
              <a:chOff x="3787140" y="2644140"/>
              <a:chExt cx="102873" cy="419738"/>
            </a:xfrm>
          </p:grpSpPr>
          <p:cxnSp>
            <p:nvCxnSpPr>
              <p:cNvPr id="885" name="Straight Connector 8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86" name="Straight Connector 8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87" name="Oval 8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8" name="Oval 8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5" name="Group 188"/>
            <p:cNvGrpSpPr/>
            <p:nvPr/>
          </p:nvGrpSpPr>
          <p:grpSpPr>
            <a:xfrm rot="10800000">
              <a:off x="7327590" y="5726115"/>
              <a:ext cx="112883" cy="265768"/>
              <a:chOff x="3787140" y="2644140"/>
              <a:chExt cx="102873" cy="419738"/>
            </a:xfrm>
          </p:grpSpPr>
          <p:cxnSp>
            <p:nvCxnSpPr>
              <p:cNvPr id="881" name="Straight Connector 8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83" name="Oval 8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4" name="Oval 8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6" name="Group 193"/>
            <p:cNvGrpSpPr/>
            <p:nvPr/>
          </p:nvGrpSpPr>
          <p:grpSpPr>
            <a:xfrm rot="10800000">
              <a:off x="7193806" y="5726117"/>
              <a:ext cx="112883" cy="265768"/>
              <a:chOff x="3787140" y="2644140"/>
              <a:chExt cx="102873" cy="419738"/>
            </a:xfrm>
          </p:grpSpPr>
          <p:cxnSp>
            <p:nvCxnSpPr>
              <p:cNvPr id="877" name="Straight Connector 8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9" name="Oval 8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0" name="Oval 8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7" name="Group 198"/>
            <p:cNvGrpSpPr/>
            <p:nvPr/>
          </p:nvGrpSpPr>
          <p:grpSpPr>
            <a:xfrm rot="10800000">
              <a:off x="2720441" y="5726208"/>
              <a:ext cx="112883" cy="265768"/>
              <a:chOff x="3787140" y="2644140"/>
              <a:chExt cx="102873" cy="419738"/>
            </a:xfrm>
          </p:grpSpPr>
          <p:cxnSp>
            <p:nvCxnSpPr>
              <p:cNvPr id="873" name="Straight Connector 8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4" name="Straight Connector 8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5" name="Oval 8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6" name="Oval 8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8" name="Group 203"/>
            <p:cNvGrpSpPr/>
            <p:nvPr/>
          </p:nvGrpSpPr>
          <p:grpSpPr>
            <a:xfrm rot="10800000">
              <a:off x="2586658" y="5726210"/>
              <a:ext cx="112883" cy="265768"/>
              <a:chOff x="3787140" y="2644140"/>
              <a:chExt cx="102873" cy="419738"/>
            </a:xfrm>
          </p:grpSpPr>
          <p:cxnSp>
            <p:nvCxnSpPr>
              <p:cNvPr id="869" name="Straight Connector 8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1" name="Oval 8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2" name="Oval 8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9" name="Group 208"/>
            <p:cNvGrpSpPr/>
            <p:nvPr/>
          </p:nvGrpSpPr>
          <p:grpSpPr>
            <a:xfrm rot="10800000">
              <a:off x="2450786" y="5726206"/>
              <a:ext cx="112883" cy="265768"/>
              <a:chOff x="3787140" y="2644140"/>
              <a:chExt cx="102873" cy="419738"/>
            </a:xfrm>
          </p:grpSpPr>
          <p:cxnSp>
            <p:nvCxnSpPr>
              <p:cNvPr id="865" name="Straight Connector 8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7" name="Oval 8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8" name="Oval 8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0" name="Group 213"/>
            <p:cNvGrpSpPr/>
            <p:nvPr/>
          </p:nvGrpSpPr>
          <p:grpSpPr>
            <a:xfrm rot="10800000">
              <a:off x="2317003" y="5726208"/>
              <a:ext cx="112883" cy="265768"/>
              <a:chOff x="3787140" y="2644140"/>
              <a:chExt cx="102873" cy="419738"/>
            </a:xfrm>
          </p:grpSpPr>
          <p:cxnSp>
            <p:nvCxnSpPr>
              <p:cNvPr id="861" name="Straight Connector 8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2" name="Straight Connector 8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3" name="Oval 8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4" name="Oval 8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1" name="Group 218"/>
            <p:cNvGrpSpPr/>
            <p:nvPr/>
          </p:nvGrpSpPr>
          <p:grpSpPr>
            <a:xfrm rot="10800000">
              <a:off x="2181131" y="5726204"/>
              <a:ext cx="112883" cy="265768"/>
              <a:chOff x="3787140" y="2644140"/>
              <a:chExt cx="102873" cy="419738"/>
            </a:xfrm>
          </p:grpSpPr>
          <p:cxnSp>
            <p:nvCxnSpPr>
              <p:cNvPr id="857" name="Straight Connector 8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9" name="Oval 8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0" name="Oval 8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2" name="Group 223"/>
            <p:cNvGrpSpPr/>
            <p:nvPr/>
          </p:nvGrpSpPr>
          <p:grpSpPr>
            <a:xfrm rot="10800000">
              <a:off x="2047347" y="5726206"/>
              <a:ext cx="112883" cy="265768"/>
              <a:chOff x="3787140" y="2644140"/>
              <a:chExt cx="102873" cy="419738"/>
            </a:xfrm>
          </p:grpSpPr>
          <p:cxnSp>
            <p:nvCxnSpPr>
              <p:cNvPr id="853" name="Straight Connector 8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5" name="Oval 8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6" name="Oval 8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3" name="Group 228"/>
            <p:cNvGrpSpPr/>
            <p:nvPr/>
          </p:nvGrpSpPr>
          <p:grpSpPr>
            <a:xfrm rot="10800000">
              <a:off x="1911476" y="5726202"/>
              <a:ext cx="112883" cy="265768"/>
              <a:chOff x="3787140" y="2644140"/>
              <a:chExt cx="102873" cy="419738"/>
            </a:xfrm>
          </p:grpSpPr>
          <p:cxnSp>
            <p:nvCxnSpPr>
              <p:cNvPr id="849" name="Straight Connector 8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0" name="Straight Connector 8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1" name="Oval 8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2" name="Oval 8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4" name="Group 233"/>
            <p:cNvGrpSpPr/>
            <p:nvPr/>
          </p:nvGrpSpPr>
          <p:grpSpPr>
            <a:xfrm rot="10800000">
              <a:off x="1777692" y="5726204"/>
              <a:ext cx="112883" cy="265768"/>
              <a:chOff x="3787140" y="2644140"/>
              <a:chExt cx="102873" cy="419738"/>
            </a:xfrm>
          </p:grpSpPr>
          <p:cxnSp>
            <p:nvCxnSpPr>
              <p:cNvPr id="845" name="Straight Connector 8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47" name="Oval 8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8" name="Oval 8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5" name="Group 238"/>
            <p:cNvGrpSpPr/>
            <p:nvPr/>
          </p:nvGrpSpPr>
          <p:grpSpPr>
            <a:xfrm rot="10800000">
              <a:off x="1635547" y="5726200"/>
              <a:ext cx="112883" cy="265768"/>
              <a:chOff x="3787140" y="2644140"/>
              <a:chExt cx="102873" cy="419738"/>
            </a:xfrm>
          </p:grpSpPr>
          <p:cxnSp>
            <p:nvCxnSpPr>
              <p:cNvPr id="841" name="Straight Connector 8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43" name="Oval 8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4" name="Oval 8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6" name="Group 243"/>
            <p:cNvGrpSpPr/>
            <p:nvPr/>
          </p:nvGrpSpPr>
          <p:grpSpPr>
            <a:xfrm rot="10800000">
              <a:off x="1501764" y="5726202"/>
              <a:ext cx="112883" cy="265768"/>
              <a:chOff x="3787140" y="2644140"/>
              <a:chExt cx="102873" cy="419738"/>
            </a:xfrm>
          </p:grpSpPr>
          <p:cxnSp>
            <p:nvCxnSpPr>
              <p:cNvPr id="837" name="Straight Connector 8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8" name="Straight Connector 8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9" name="Oval 8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0" name="Oval 8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7" name="Group 248"/>
            <p:cNvGrpSpPr/>
            <p:nvPr/>
          </p:nvGrpSpPr>
          <p:grpSpPr>
            <a:xfrm rot="10800000">
              <a:off x="1365892" y="5726199"/>
              <a:ext cx="112883" cy="265768"/>
              <a:chOff x="3787140" y="2644140"/>
              <a:chExt cx="102873" cy="419738"/>
            </a:xfrm>
          </p:grpSpPr>
          <p:cxnSp>
            <p:nvCxnSpPr>
              <p:cNvPr id="833" name="Straight Connector 8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5" name="Oval 8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6" name="Oval 8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8" name="Group 253"/>
            <p:cNvGrpSpPr/>
            <p:nvPr/>
          </p:nvGrpSpPr>
          <p:grpSpPr>
            <a:xfrm rot="10800000">
              <a:off x="1232108" y="5726200"/>
              <a:ext cx="112883" cy="265768"/>
              <a:chOff x="3787140" y="2644140"/>
              <a:chExt cx="102873" cy="419738"/>
            </a:xfrm>
          </p:grpSpPr>
          <p:cxnSp>
            <p:nvCxnSpPr>
              <p:cNvPr id="829" name="Straight Connector 8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1" name="Oval 8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2" name="Oval 8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9" name="Group 258"/>
            <p:cNvGrpSpPr/>
            <p:nvPr/>
          </p:nvGrpSpPr>
          <p:grpSpPr>
            <a:xfrm rot="10800000">
              <a:off x="1096237" y="5726197"/>
              <a:ext cx="112883" cy="265768"/>
              <a:chOff x="3787140" y="2644140"/>
              <a:chExt cx="102873" cy="419738"/>
            </a:xfrm>
          </p:grpSpPr>
          <p:cxnSp>
            <p:nvCxnSpPr>
              <p:cNvPr id="825" name="Straight Connector 8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26" name="Straight Connector 8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7" name="Oval 8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8" name="Oval 8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0" name="Group 263"/>
            <p:cNvGrpSpPr/>
            <p:nvPr/>
          </p:nvGrpSpPr>
          <p:grpSpPr>
            <a:xfrm rot="10800000">
              <a:off x="962453" y="5726199"/>
              <a:ext cx="112883" cy="265768"/>
              <a:chOff x="3787140" y="2644140"/>
              <a:chExt cx="102873" cy="419738"/>
            </a:xfrm>
          </p:grpSpPr>
          <p:cxnSp>
            <p:nvCxnSpPr>
              <p:cNvPr id="821" name="Straight Connector 8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3" name="Oval 8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4" name="Oval 8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1" name="Group 268"/>
            <p:cNvGrpSpPr/>
            <p:nvPr/>
          </p:nvGrpSpPr>
          <p:grpSpPr>
            <a:xfrm rot="10800000">
              <a:off x="826582" y="5726195"/>
              <a:ext cx="112883" cy="265768"/>
              <a:chOff x="3787140" y="2644140"/>
              <a:chExt cx="102873" cy="419738"/>
            </a:xfrm>
          </p:grpSpPr>
          <p:cxnSp>
            <p:nvCxnSpPr>
              <p:cNvPr id="817" name="Straight Connector 8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9" name="Oval 8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0" name="Oval 8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2" name="Group 273"/>
            <p:cNvGrpSpPr/>
            <p:nvPr/>
          </p:nvGrpSpPr>
          <p:grpSpPr>
            <a:xfrm rot="10800000">
              <a:off x="692798" y="5726197"/>
              <a:ext cx="112883" cy="265768"/>
              <a:chOff x="3787140" y="2644140"/>
              <a:chExt cx="102873" cy="419738"/>
            </a:xfrm>
          </p:grpSpPr>
          <p:cxnSp>
            <p:nvCxnSpPr>
              <p:cNvPr id="813" name="Straight Connector 8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4" name="Straight Connector 8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5" name="Oval 8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6" name="Oval 8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3" name="Group 278"/>
            <p:cNvGrpSpPr/>
            <p:nvPr/>
          </p:nvGrpSpPr>
          <p:grpSpPr>
            <a:xfrm rot="10800000">
              <a:off x="4883964" y="5726193"/>
              <a:ext cx="112883" cy="265768"/>
              <a:chOff x="3787140" y="2644140"/>
              <a:chExt cx="102873" cy="419738"/>
            </a:xfrm>
          </p:grpSpPr>
          <p:cxnSp>
            <p:nvCxnSpPr>
              <p:cNvPr id="809" name="Straight Connector 8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0" name="Straight Connector 8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1" name="Oval 8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2" name="Oval 8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4" name="Group 283"/>
            <p:cNvGrpSpPr/>
            <p:nvPr/>
          </p:nvGrpSpPr>
          <p:grpSpPr>
            <a:xfrm rot="10800000">
              <a:off x="4750181" y="5726195"/>
              <a:ext cx="112883" cy="265768"/>
              <a:chOff x="3787140" y="2644140"/>
              <a:chExt cx="102873" cy="419738"/>
            </a:xfrm>
          </p:grpSpPr>
          <p:cxnSp>
            <p:nvCxnSpPr>
              <p:cNvPr id="805" name="Straight Connector 8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6" name="Straight Connector 8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07" name="Oval 8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8" name="Oval 8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5" name="Group 288"/>
            <p:cNvGrpSpPr/>
            <p:nvPr/>
          </p:nvGrpSpPr>
          <p:grpSpPr>
            <a:xfrm rot="10800000">
              <a:off x="4614309" y="5726191"/>
              <a:ext cx="112883" cy="265768"/>
              <a:chOff x="3787140" y="2644140"/>
              <a:chExt cx="102873" cy="419738"/>
            </a:xfrm>
          </p:grpSpPr>
          <p:cxnSp>
            <p:nvCxnSpPr>
              <p:cNvPr id="801" name="Straight Connector 8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2" name="Straight Connector 8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03" name="Oval 8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4" name="Oval 8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6" name="Group 293"/>
            <p:cNvGrpSpPr/>
            <p:nvPr/>
          </p:nvGrpSpPr>
          <p:grpSpPr>
            <a:xfrm rot="10800000">
              <a:off x="4480526" y="5726193"/>
              <a:ext cx="112883" cy="265768"/>
              <a:chOff x="3787140" y="2644140"/>
              <a:chExt cx="102873" cy="419738"/>
            </a:xfrm>
          </p:grpSpPr>
          <p:cxnSp>
            <p:nvCxnSpPr>
              <p:cNvPr id="797" name="Straight Connector 7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8" name="Straight Connector 7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9" name="Oval 7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0" name="Oval 7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7" name="Group 298"/>
            <p:cNvGrpSpPr/>
            <p:nvPr/>
          </p:nvGrpSpPr>
          <p:grpSpPr>
            <a:xfrm rot="10800000">
              <a:off x="4344654" y="5726189"/>
              <a:ext cx="112883" cy="265768"/>
              <a:chOff x="3787140" y="2644140"/>
              <a:chExt cx="102873" cy="419738"/>
            </a:xfrm>
          </p:grpSpPr>
          <p:cxnSp>
            <p:nvCxnSpPr>
              <p:cNvPr id="793" name="Straight Connector 7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4" name="Straight Connector 7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5" name="Oval 7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6" name="Oval 7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8" name="Group 303"/>
            <p:cNvGrpSpPr/>
            <p:nvPr/>
          </p:nvGrpSpPr>
          <p:grpSpPr>
            <a:xfrm rot="10800000">
              <a:off x="4210870" y="5726191"/>
              <a:ext cx="112883" cy="265768"/>
              <a:chOff x="3787140" y="2644140"/>
              <a:chExt cx="102873" cy="419738"/>
            </a:xfrm>
          </p:grpSpPr>
          <p:cxnSp>
            <p:nvCxnSpPr>
              <p:cNvPr id="789" name="Straight Connector 7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0" name="Straight Connector 7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1" name="Oval 7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2" name="Oval 7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9" name="Group 308"/>
            <p:cNvGrpSpPr/>
            <p:nvPr/>
          </p:nvGrpSpPr>
          <p:grpSpPr>
            <a:xfrm rot="10800000">
              <a:off x="4074999" y="5726187"/>
              <a:ext cx="112883" cy="265768"/>
              <a:chOff x="3787140" y="2644140"/>
              <a:chExt cx="102873" cy="419738"/>
            </a:xfrm>
          </p:grpSpPr>
          <p:cxnSp>
            <p:nvCxnSpPr>
              <p:cNvPr id="785" name="Straight Connector 7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87" name="Oval 7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8" name="Oval 7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0" name="Group 313"/>
            <p:cNvGrpSpPr/>
            <p:nvPr/>
          </p:nvGrpSpPr>
          <p:grpSpPr>
            <a:xfrm rot="10800000">
              <a:off x="3941215" y="5726189"/>
              <a:ext cx="112883" cy="265768"/>
              <a:chOff x="3787140" y="2644140"/>
              <a:chExt cx="102873" cy="419738"/>
            </a:xfrm>
          </p:grpSpPr>
          <p:cxnSp>
            <p:nvCxnSpPr>
              <p:cNvPr id="781" name="Straight Connector 7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2" name="Straight Connector 7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83" name="Oval 7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4" name="Oval 7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1" name="Group 318"/>
            <p:cNvGrpSpPr/>
            <p:nvPr/>
          </p:nvGrpSpPr>
          <p:grpSpPr>
            <a:xfrm rot="10800000">
              <a:off x="3799070" y="5726185"/>
              <a:ext cx="112883" cy="265768"/>
              <a:chOff x="3787140" y="2644140"/>
              <a:chExt cx="102873" cy="419738"/>
            </a:xfrm>
          </p:grpSpPr>
          <p:cxnSp>
            <p:nvCxnSpPr>
              <p:cNvPr id="777" name="Straight Connector 7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9" name="Oval 7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0" name="Oval 7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2" name="Group 323"/>
            <p:cNvGrpSpPr/>
            <p:nvPr/>
          </p:nvGrpSpPr>
          <p:grpSpPr>
            <a:xfrm rot="10800000">
              <a:off x="3665287" y="5726187"/>
              <a:ext cx="112883" cy="265768"/>
              <a:chOff x="3787140" y="2644140"/>
              <a:chExt cx="102873" cy="419738"/>
            </a:xfrm>
          </p:grpSpPr>
          <p:cxnSp>
            <p:nvCxnSpPr>
              <p:cNvPr id="773" name="Straight Connector 7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4" name="Straight Connector 7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5" name="Oval 7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6" name="Oval 7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3" name="Group 328"/>
            <p:cNvGrpSpPr/>
            <p:nvPr/>
          </p:nvGrpSpPr>
          <p:grpSpPr>
            <a:xfrm rot="10800000">
              <a:off x="3529415" y="5726183"/>
              <a:ext cx="112883" cy="265768"/>
              <a:chOff x="3787140" y="2644140"/>
              <a:chExt cx="102873" cy="419738"/>
            </a:xfrm>
          </p:grpSpPr>
          <p:cxnSp>
            <p:nvCxnSpPr>
              <p:cNvPr id="769" name="Straight Connector 7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0" name="Straight Connector 7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1" name="Oval 7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2" name="Oval 7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4" name="Group 333"/>
            <p:cNvGrpSpPr/>
            <p:nvPr/>
          </p:nvGrpSpPr>
          <p:grpSpPr>
            <a:xfrm rot="10800000">
              <a:off x="3395631" y="5726185"/>
              <a:ext cx="112883" cy="265768"/>
              <a:chOff x="3787140" y="2644140"/>
              <a:chExt cx="102873" cy="419738"/>
            </a:xfrm>
          </p:grpSpPr>
          <p:cxnSp>
            <p:nvCxnSpPr>
              <p:cNvPr id="765" name="Straight Connector 7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6" name="Straight Connector 7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7" name="Oval 7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8" name="Oval 7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5" name="Group 338"/>
            <p:cNvGrpSpPr/>
            <p:nvPr/>
          </p:nvGrpSpPr>
          <p:grpSpPr>
            <a:xfrm rot="10800000">
              <a:off x="3259760" y="5726181"/>
              <a:ext cx="112883" cy="265768"/>
              <a:chOff x="3787140" y="2644140"/>
              <a:chExt cx="102873" cy="419738"/>
            </a:xfrm>
          </p:grpSpPr>
          <p:cxnSp>
            <p:nvCxnSpPr>
              <p:cNvPr id="761" name="Straight Connector 7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2" name="Straight Connector 7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3" name="Oval 7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4" name="Oval 7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6" name="Group 343"/>
            <p:cNvGrpSpPr/>
            <p:nvPr/>
          </p:nvGrpSpPr>
          <p:grpSpPr>
            <a:xfrm rot="10800000">
              <a:off x="3125976" y="5726183"/>
              <a:ext cx="112883" cy="265768"/>
              <a:chOff x="3787140" y="2644140"/>
              <a:chExt cx="102873" cy="419738"/>
            </a:xfrm>
          </p:grpSpPr>
          <p:cxnSp>
            <p:nvCxnSpPr>
              <p:cNvPr id="757" name="Straight Connector 7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9" name="Oval 7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0" name="Oval 7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7" name="Group 348"/>
            <p:cNvGrpSpPr/>
            <p:nvPr/>
          </p:nvGrpSpPr>
          <p:grpSpPr>
            <a:xfrm rot="10800000">
              <a:off x="2990104" y="5726180"/>
              <a:ext cx="112883" cy="265768"/>
              <a:chOff x="3787140" y="2644140"/>
              <a:chExt cx="102873" cy="419738"/>
            </a:xfrm>
          </p:grpSpPr>
          <p:cxnSp>
            <p:nvCxnSpPr>
              <p:cNvPr id="753" name="Straight Connector 7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4" name="Straight Connector 7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5" name="Oval 7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6" name="Oval 7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8" name="Group 353"/>
            <p:cNvGrpSpPr/>
            <p:nvPr/>
          </p:nvGrpSpPr>
          <p:grpSpPr>
            <a:xfrm rot="10800000">
              <a:off x="2856321" y="5726181"/>
              <a:ext cx="112883" cy="265768"/>
              <a:chOff x="3787140" y="2644140"/>
              <a:chExt cx="102873" cy="419738"/>
            </a:xfrm>
          </p:grpSpPr>
          <p:cxnSp>
            <p:nvCxnSpPr>
              <p:cNvPr id="749" name="Straight Connector 7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0" name="Straight Connector 7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1" name="Oval 7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2" name="Oval 7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62" name="Group 1361"/>
            <p:cNvGrpSpPr/>
            <p:nvPr/>
          </p:nvGrpSpPr>
          <p:grpSpPr>
            <a:xfrm>
              <a:off x="1235439" y="4368919"/>
              <a:ext cx="2043248" cy="2565281"/>
              <a:chOff x="3431825" y="4285614"/>
              <a:chExt cx="1521175" cy="1777433"/>
            </a:xfrm>
          </p:grpSpPr>
          <p:sp>
            <p:nvSpPr>
              <p:cNvPr id="1346" name="Freeform 1345"/>
              <p:cNvSpPr/>
              <p:nvPr/>
            </p:nvSpPr>
            <p:spPr>
              <a:xfrm>
                <a:off x="3965156" y="4285614"/>
                <a:ext cx="606844" cy="667386"/>
              </a:xfrm>
              <a:custGeom>
                <a:avLst/>
                <a:gdLst>
                  <a:gd name="connsiteX0" fmla="*/ 55392 w 558418"/>
                  <a:gd name="connsiteY0" fmla="*/ 127636 h 667386"/>
                  <a:gd name="connsiteX1" fmla="*/ 93492 w 558418"/>
                  <a:gd name="connsiteY1" fmla="*/ 70486 h 667386"/>
                  <a:gd name="connsiteX2" fmla="*/ 112542 w 558418"/>
                  <a:gd name="connsiteY2" fmla="*/ 57786 h 667386"/>
                  <a:gd name="connsiteX3" fmla="*/ 144292 w 558418"/>
                  <a:gd name="connsiteY3" fmla="*/ 32386 h 667386"/>
                  <a:gd name="connsiteX4" fmla="*/ 226842 w 558418"/>
                  <a:gd name="connsiteY4" fmla="*/ 636 h 667386"/>
                  <a:gd name="connsiteX5" fmla="*/ 341142 w 558418"/>
                  <a:gd name="connsiteY5" fmla="*/ 6986 h 667386"/>
                  <a:gd name="connsiteX6" fmla="*/ 404642 w 558418"/>
                  <a:gd name="connsiteY6" fmla="*/ 13336 h 667386"/>
                  <a:gd name="connsiteX7" fmla="*/ 410992 w 558418"/>
                  <a:gd name="connsiteY7" fmla="*/ 51436 h 667386"/>
                  <a:gd name="connsiteX8" fmla="*/ 442742 w 558418"/>
                  <a:gd name="connsiteY8" fmla="*/ 95886 h 667386"/>
                  <a:gd name="connsiteX9" fmla="*/ 480842 w 558418"/>
                  <a:gd name="connsiteY9" fmla="*/ 133986 h 667386"/>
                  <a:gd name="connsiteX10" fmla="*/ 525292 w 558418"/>
                  <a:gd name="connsiteY10" fmla="*/ 191136 h 667386"/>
                  <a:gd name="connsiteX11" fmla="*/ 544342 w 558418"/>
                  <a:gd name="connsiteY11" fmla="*/ 235586 h 667386"/>
                  <a:gd name="connsiteX12" fmla="*/ 550692 w 558418"/>
                  <a:gd name="connsiteY12" fmla="*/ 254636 h 667386"/>
                  <a:gd name="connsiteX13" fmla="*/ 544342 w 558418"/>
                  <a:gd name="connsiteY13" fmla="*/ 451486 h 667386"/>
                  <a:gd name="connsiteX14" fmla="*/ 493542 w 558418"/>
                  <a:gd name="connsiteY14" fmla="*/ 514986 h 667386"/>
                  <a:gd name="connsiteX15" fmla="*/ 480842 w 558418"/>
                  <a:gd name="connsiteY15" fmla="*/ 534036 h 667386"/>
                  <a:gd name="connsiteX16" fmla="*/ 461792 w 558418"/>
                  <a:gd name="connsiteY16" fmla="*/ 578486 h 667386"/>
                  <a:gd name="connsiteX17" fmla="*/ 417342 w 558418"/>
                  <a:gd name="connsiteY17" fmla="*/ 591186 h 667386"/>
                  <a:gd name="connsiteX18" fmla="*/ 391942 w 558418"/>
                  <a:gd name="connsiteY18" fmla="*/ 603886 h 667386"/>
                  <a:gd name="connsiteX19" fmla="*/ 334792 w 558418"/>
                  <a:gd name="connsiteY19" fmla="*/ 622936 h 667386"/>
                  <a:gd name="connsiteX20" fmla="*/ 322092 w 558418"/>
                  <a:gd name="connsiteY20" fmla="*/ 641986 h 667386"/>
                  <a:gd name="connsiteX21" fmla="*/ 296692 w 558418"/>
                  <a:gd name="connsiteY21" fmla="*/ 654686 h 667386"/>
                  <a:gd name="connsiteX22" fmla="*/ 239542 w 558418"/>
                  <a:gd name="connsiteY22" fmla="*/ 667386 h 667386"/>
                  <a:gd name="connsiteX23" fmla="*/ 163342 w 558418"/>
                  <a:gd name="connsiteY23" fmla="*/ 654686 h 667386"/>
                  <a:gd name="connsiteX24" fmla="*/ 137942 w 558418"/>
                  <a:gd name="connsiteY24" fmla="*/ 616586 h 667386"/>
                  <a:gd name="connsiteX25" fmla="*/ 125242 w 558418"/>
                  <a:gd name="connsiteY25" fmla="*/ 597536 h 667386"/>
                  <a:gd name="connsiteX26" fmla="*/ 112542 w 558418"/>
                  <a:gd name="connsiteY26" fmla="*/ 514986 h 667386"/>
                  <a:gd name="connsiteX27" fmla="*/ 106192 w 558418"/>
                  <a:gd name="connsiteY27" fmla="*/ 489586 h 667386"/>
                  <a:gd name="connsiteX28" fmla="*/ 93492 w 558418"/>
                  <a:gd name="connsiteY28" fmla="*/ 464186 h 667386"/>
                  <a:gd name="connsiteX29" fmla="*/ 80792 w 558418"/>
                  <a:gd name="connsiteY29" fmla="*/ 400686 h 667386"/>
                  <a:gd name="connsiteX30" fmla="*/ 74442 w 558418"/>
                  <a:gd name="connsiteY30" fmla="*/ 375286 h 667386"/>
                  <a:gd name="connsiteX31" fmla="*/ 49042 w 558418"/>
                  <a:gd name="connsiteY31" fmla="*/ 311786 h 667386"/>
                  <a:gd name="connsiteX32" fmla="*/ 29992 w 558418"/>
                  <a:gd name="connsiteY32" fmla="*/ 254636 h 667386"/>
                  <a:gd name="connsiteX33" fmla="*/ 4592 w 558418"/>
                  <a:gd name="connsiteY33" fmla="*/ 203836 h 667386"/>
                  <a:gd name="connsiteX34" fmla="*/ 29992 w 558418"/>
                  <a:gd name="connsiteY34" fmla="*/ 165736 h 667386"/>
                  <a:gd name="connsiteX35" fmla="*/ 55392 w 558418"/>
                  <a:gd name="connsiteY35" fmla="*/ 127636 h 6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418" h="667386">
                    <a:moveTo>
                      <a:pt x="55392" y="127636"/>
                    </a:moveTo>
                    <a:cubicBezTo>
                      <a:pt x="65975" y="111761"/>
                      <a:pt x="57947" y="95876"/>
                      <a:pt x="93492" y="70486"/>
                    </a:cubicBezTo>
                    <a:cubicBezTo>
                      <a:pt x="99702" y="66050"/>
                      <a:pt x="106192" y="62019"/>
                      <a:pt x="112542" y="57786"/>
                    </a:cubicBezTo>
                    <a:cubicBezTo>
                      <a:pt x="132430" y="27954"/>
                      <a:pt x="114954" y="45722"/>
                      <a:pt x="144292" y="32386"/>
                    </a:cubicBezTo>
                    <a:cubicBezTo>
                      <a:pt x="215541" y="0"/>
                      <a:pt x="170373" y="11930"/>
                      <a:pt x="226842" y="636"/>
                    </a:cubicBezTo>
                    <a:lnTo>
                      <a:pt x="341142" y="6986"/>
                    </a:lnTo>
                    <a:cubicBezTo>
                      <a:pt x="362360" y="8502"/>
                      <a:pt x="386695" y="1915"/>
                      <a:pt x="404642" y="13336"/>
                    </a:cubicBezTo>
                    <a:cubicBezTo>
                      <a:pt x="415504" y="20248"/>
                      <a:pt x="405597" y="39746"/>
                      <a:pt x="410992" y="51436"/>
                    </a:cubicBezTo>
                    <a:cubicBezTo>
                      <a:pt x="418622" y="67968"/>
                      <a:pt x="430981" y="81986"/>
                      <a:pt x="442742" y="95886"/>
                    </a:cubicBezTo>
                    <a:cubicBezTo>
                      <a:pt x="454343" y="109597"/>
                      <a:pt x="469815" y="119809"/>
                      <a:pt x="480842" y="133986"/>
                    </a:cubicBezTo>
                    <a:lnTo>
                      <a:pt x="525292" y="191136"/>
                    </a:lnTo>
                    <a:cubicBezTo>
                      <a:pt x="540184" y="235812"/>
                      <a:pt x="520802" y="180659"/>
                      <a:pt x="544342" y="235586"/>
                    </a:cubicBezTo>
                    <a:cubicBezTo>
                      <a:pt x="546979" y="241738"/>
                      <a:pt x="548575" y="248286"/>
                      <a:pt x="550692" y="254636"/>
                    </a:cubicBezTo>
                    <a:cubicBezTo>
                      <a:pt x="548575" y="320253"/>
                      <a:pt x="558418" y="387362"/>
                      <a:pt x="544342" y="451486"/>
                    </a:cubicBezTo>
                    <a:cubicBezTo>
                      <a:pt x="538530" y="477962"/>
                      <a:pt x="508578" y="492432"/>
                      <a:pt x="493542" y="514986"/>
                    </a:cubicBezTo>
                    <a:cubicBezTo>
                      <a:pt x="489309" y="521336"/>
                      <a:pt x="484255" y="527210"/>
                      <a:pt x="480842" y="534036"/>
                    </a:cubicBezTo>
                    <a:cubicBezTo>
                      <a:pt x="473252" y="549216"/>
                      <a:pt x="475006" y="565272"/>
                      <a:pt x="461792" y="578486"/>
                    </a:cubicBezTo>
                    <a:cubicBezTo>
                      <a:pt x="458722" y="581556"/>
                      <a:pt x="417606" y="591087"/>
                      <a:pt x="417342" y="591186"/>
                    </a:cubicBezTo>
                    <a:cubicBezTo>
                      <a:pt x="408479" y="594510"/>
                      <a:pt x="400777" y="600488"/>
                      <a:pt x="391942" y="603886"/>
                    </a:cubicBezTo>
                    <a:cubicBezTo>
                      <a:pt x="373200" y="611094"/>
                      <a:pt x="334792" y="622936"/>
                      <a:pt x="334792" y="622936"/>
                    </a:cubicBezTo>
                    <a:cubicBezTo>
                      <a:pt x="330559" y="629286"/>
                      <a:pt x="327955" y="637100"/>
                      <a:pt x="322092" y="641986"/>
                    </a:cubicBezTo>
                    <a:cubicBezTo>
                      <a:pt x="314820" y="648046"/>
                      <a:pt x="305393" y="650957"/>
                      <a:pt x="296692" y="654686"/>
                    </a:cubicBezTo>
                    <a:cubicBezTo>
                      <a:pt x="276796" y="663213"/>
                      <a:pt x="262376" y="663580"/>
                      <a:pt x="239542" y="667386"/>
                    </a:cubicBezTo>
                    <a:cubicBezTo>
                      <a:pt x="214142" y="663153"/>
                      <a:pt x="187771" y="662829"/>
                      <a:pt x="163342" y="654686"/>
                    </a:cubicBezTo>
                    <a:cubicBezTo>
                      <a:pt x="141675" y="647464"/>
                      <a:pt x="145555" y="631812"/>
                      <a:pt x="137942" y="616586"/>
                    </a:cubicBezTo>
                    <a:cubicBezTo>
                      <a:pt x="134529" y="609760"/>
                      <a:pt x="129475" y="603886"/>
                      <a:pt x="125242" y="597536"/>
                    </a:cubicBezTo>
                    <a:cubicBezTo>
                      <a:pt x="119744" y="553549"/>
                      <a:pt x="120853" y="552388"/>
                      <a:pt x="112542" y="514986"/>
                    </a:cubicBezTo>
                    <a:cubicBezTo>
                      <a:pt x="110649" y="506467"/>
                      <a:pt x="109256" y="497758"/>
                      <a:pt x="106192" y="489586"/>
                    </a:cubicBezTo>
                    <a:cubicBezTo>
                      <a:pt x="102868" y="480723"/>
                      <a:pt x="97725" y="472653"/>
                      <a:pt x="93492" y="464186"/>
                    </a:cubicBezTo>
                    <a:cubicBezTo>
                      <a:pt x="82655" y="388327"/>
                      <a:pt x="93458" y="445018"/>
                      <a:pt x="80792" y="400686"/>
                    </a:cubicBezTo>
                    <a:cubicBezTo>
                      <a:pt x="78394" y="392295"/>
                      <a:pt x="77377" y="383505"/>
                      <a:pt x="74442" y="375286"/>
                    </a:cubicBezTo>
                    <a:cubicBezTo>
                      <a:pt x="66774" y="353817"/>
                      <a:pt x="54571" y="333903"/>
                      <a:pt x="49042" y="311786"/>
                    </a:cubicBezTo>
                    <a:cubicBezTo>
                      <a:pt x="42979" y="287533"/>
                      <a:pt x="41948" y="278548"/>
                      <a:pt x="29992" y="254636"/>
                    </a:cubicBezTo>
                    <a:cubicBezTo>
                      <a:pt x="0" y="194653"/>
                      <a:pt x="18911" y="246794"/>
                      <a:pt x="4592" y="203836"/>
                    </a:cubicBezTo>
                    <a:cubicBezTo>
                      <a:pt x="13059" y="191136"/>
                      <a:pt x="25165" y="180216"/>
                      <a:pt x="29992" y="165736"/>
                    </a:cubicBezTo>
                    <a:cubicBezTo>
                      <a:pt x="38235" y="141006"/>
                      <a:pt x="44809" y="143511"/>
                      <a:pt x="55392" y="127636"/>
                    </a:cubicBezTo>
                    <a:close/>
                  </a:path>
                </a:pathLst>
              </a:custGeom>
              <a:solidFill>
                <a:schemeClr val="accent2">
                  <a:lumMod val="60000"/>
                  <a:lumOff val="40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4" name="Freeform 1343"/>
              <p:cNvSpPr/>
              <p:nvPr/>
            </p:nvSpPr>
            <p:spPr>
              <a:xfrm>
                <a:off x="4114800" y="4808174"/>
                <a:ext cx="736834" cy="919526"/>
              </a:xfrm>
              <a:custGeom>
                <a:avLst/>
                <a:gdLst>
                  <a:gd name="connsiteX0" fmla="*/ 120650 w 736834"/>
                  <a:gd name="connsiteY0" fmla="*/ 68626 h 919526"/>
                  <a:gd name="connsiteX1" fmla="*/ 127000 w 736834"/>
                  <a:gd name="connsiteY1" fmla="*/ 24176 h 919526"/>
                  <a:gd name="connsiteX2" fmla="*/ 133350 w 736834"/>
                  <a:gd name="connsiteY2" fmla="*/ 5126 h 919526"/>
                  <a:gd name="connsiteX3" fmla="*/ 266700 w 736834"/>
                  <a:gd name="connsiteY3" fmla="*/ 17826 h 919526"/>
                  <a:gd name="connsiteX4" fmla="*/ 406400 w 736834"/>
                  <a:gd name="connsiteY4" fmla="*/ 30526 h 919526"/>
                  <a:gd name="connsiteX5" fmla="*/ 431800 w 736834"/>
                  <a:gd name="connsiteY5" fmla="*/ 36876 h 919526"/>
                  <a:gd name="connsiteX6" fmla="*/ 438150 w 736834"/>
                  <a:gd name="connsiteY6" fmla="*/ 55926 h 919526"/>
                  <a:gd name="connsiteX7" fmla="*/ 463550 w 736834"/>
                  <a:gd name="connsiteY7" fmla="*/ 94026 h 919526"/>
                  <a:gd name="connsiteX8" fmla="*/ 463550 w 736834"/>
                  <a:gd name="connsiteY8" fmla="*/ 94026 h 919526"/>
                  <a:gd name="connsiteX9" fmla="*/ 501650 w 736834"/>
                  <a:gd name="connsiteY9" fmla="*/ 113076 h 919526"/>
                  <a:gd name="connsiteX10" fmla="*/ 527050 w 736834"/>
                  <a:gd name="connsiteY10" fmla="*/ 151176 h 919526"/>
                  <a:gd name="connsiteX11" fmla="*/ 565150 w 736834"/>
                  <a:gd name="connsiteY11" fmla="*/ 176576 h 919526"/>
                  <a:gd name="connsiteX12" fmla="*/ 584200 w 736834"/>
                  <a:gd name="connsiteY12" fmla="*/ 182926 h 919526"/>
                  <a:gd name="connsiteX13" fmla="*/ 622300 w 736834"/>
                  <a:gd name="connsiteY13" fmla="*/ 201976 h 919526"/>
                  <a:gd name="connsiteX14" fmla="*/ 647700 w 736834"/>
                  <a:gd name="connsiteY14" fmla="*/ 227376 h 919526"/>
                  <a:gd name="connsiteX15" fmla="*/ 673100 w 736834"/>
                  <a:gd name="connsiteY15" fmla="*/ 265476 h 919526"/>
                  <a:gd name="connsiteX16" fmla="*/ 692150 w 736834"/>
                  <a:gd name="connsiteY16" fmla="*/ 290876 h 919526"/>
                  <a:gd name="connsiteX17" fmla="*/ 698500 w 736834"/>
                  <a:gd name="connsiteY17" fmla="*/ 316276 h 919526"/>
                  <a:gd name="connsiteX18" fmla="*/ 704850 w 736834"/>
                  <a:gd name="connsiteY18" fmla="*/ 373426 h 919526"/>
                  <a:gd name="connsiteX19" fmla="*/ 717550 w 736834"/>
                  <a:gd name="connsiteY19" fmla="*/ 424226 h 919526"/>
                  <a:gd name="connsiteX20" fmla="*/ 723900 w 736834"/>
                  <a:gd name="connsiteY20" fmla="*/ 481376 h 919526"/>
                  <a:gd name="connsiteX21" fmla="*/ 730250 w 736834"/>
                  <a:gd name="connsiteY21" fmla="*/ 519476 h 919526"/>
                  <a:gd name="connsiteX22" fmla="*/ 736600 w 736834"/>
                  <a:gd name="connsiteY22" fmla="*/ 595676 h 919526"/>
                  <a:gd name="connsiteX23" fmla="*/ 730250 w 736834"/>
                  <a:gd name="connsiteY23" fmla="*/ 684576 h 919526"/>
                  <a:gd name="connsiteX24" fmla="*/ 704850 w 736834"/>
                  <a:gd name="connsiteY24" fmla="*/ 735376 h 919526"/>
                  <a:gd name="connsiteX25" fmla="*/ 660400 w 736834"/>
                  <a:gd name="connsiteY25" fmla="*/ 792526 h 919526"/>
                  <a:gd name="connsiteX26" fmla="*/ 641350 w 736834"/>
                  <a:gd name="connsiteY26" fmla="*/ 849676 h 919526"/>
                  <a:gd name="connsiteX27" fmla="*/ 635000 w 736834"/>
                  <a:gd name="connsiteY27" fmla="*/ 868726 h 919526"/>
                  <a:gd name="connsiteX28" fmla="*/ 622300 w 736834"/>
                  <a:gd name="connsiteY28" fmla="*/ 919526 h 919526"/>
                  <a:gd name="connsiteX29" fmla="*/ 488950 w 736834"/>
                  <a:gd name="connsiteY29" fmla="*/ 913176 h 919526"/>
                  <a:gd name="connsiteX30" fmla="*/ 355600 w 736834"/>
                  <a:gd name="connsiteY30" fmla="*/ 856026 h 919526"/>
                  <a:gd name="connsiteX31" fmla="*/ 279400 w 736834"/>
                  <a:gd name="connsiteY31" fmla="*/ 830626 h 919526"/>
                  <a:gd name="connsiteX32" fmla="*/ 95250 w 736834"/>
                  <a:gd name="connsiteY32" fmla="*/ 760776 h 919526"/>
                  <a:gd name="connsiteX33" fmla="*/ 57150 w 736834"/>
                  <a:gd name="connsiteY33" fmla="*/ 741726 h 919526"/>
                  <a:gd name="connsiteX34" fmla="*/ 6350 w 736834"/>
                  <a:gd name="connsiteY34" fmla="*/ 709976 h 919526"/>
                  <a:gd name="connsiteX35" fmla="*/ 0 w 736834"/>
                  <a:gd name="connsiteY35" fmla="*/ 690926 h 919526"/>
                  <a:gd name="connsiteX36" fmla="*/ 6350 w 736834"/>
                  <a:gd name="connsiteY36" fmla="*/ 659176 h 919526"/>
                  <a:gd name="connsiteX37" fmla="*/ 12700 w 736834"/>
                  <a:gd name="connsiteY37" fmla="*/ 602026 h 919526"/>
                  <a:gd name="connsiteX38" fmla="*/ 19050 w 736834"/>
                  <a:gd name="connsiteY38" fmla="*/ 487726 h 919526"/>
                  <a:gd name="connsiteX39" fmla="*/ 25400 w 736834"/>
                  <a:gd name="connsiteY39" fmla="*/ 443276 h 919526"/>
                  <a:gd name="connsiteX40" fmla="*/ 31750 w 736834"/>
                  <a:gd name="connsiteY40" fmla="*/ 386126 h 919526"/>
                  <a:gd name="connsiteX41" fmla="*/ 44450 w 736834"/>
                  <a:gd name="connsiteY41" fmla="*/ 278176 h 919526"/>
                  <a:gd name="connsiteX42" fmla="*/ 50800 w 736834"/>
                  <a:gd name="connsiteY42" fmla="*/ 246426 h 919526"/>
                  <a:gd name="connsiteX43" fmla="*/ 69850 w 736834"/>
                  <a:gd name="connsiteY43" fmla="*/ 221026 h 919526"/>
                  <a:gd name="connsiteX44" fmla="*/ 76200 w 736834"/>
                  <a:gd name="connsiteY44" fmla="*/ 201976 h 919526"/>
                  <a:gd name="connsiteX45" fmla="*/ 95250 w 736834"/>
                  <a:gd name="connsiteY45" fmla="*/ 189276 h 919526"/>
                  <a:gd name="connsiteX46" fmla="*/ 101600 w 736834"/>
                  <a:gd name="connsiteY46" fmla="*/ 138476 h 919526"/>
                  <a:gd name="connsiteX47" fmla="*/ 120650 w 736834"/>
                  <a:gd name="connsiteY47" fmla="*/ 68626 h 91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36834" h="919526">
                    <a:moveTo>
                      <a:pt x="120650" y="68626"/>
                    </a:moveTo>
                    <a:cubicBezTo>
                      <a:pt x="124883" y="49576"/>
                      <a:pt x="124065" y="38852"/>
                      <a:pt x="127000" y="24176"/>
                    </a:cubicBezTo>
                    <a:cubicBezTo>
                      <a:pt x="128313" y="17612"/>
                      <a:pt x="126715" y="6011"/>
                      <a:pt x="133350" y="5126"/>
                    </a:cubicBezTo>
                    <a:cubicBezTo>
                      <a:pt x="171792" y="0"/>
                      <a:pt x="225782" y="13593"/>
                      <a:pt x="266700" y="17826"/>
                    </a:cubicBezTo>
                    <a:cubicBezTo>
                      <a:pt x="313210" y="22637"/>
                      <a:pt x="406400" y="30526"/>
                      <a:pt x="406400" y="30526"/>
                    </a:cubicBezTo>
                    <a:cubicBezTo>
                      <a:pt x="414867" y="32643"/>
                      <a:pt x="424985" y="31424"/>
                      <a:pt x="431800" y="36876"/>
                    </a:cubicBezTo>
                    <a:cubicBezTo>
                      <a:pt x="437027" y="41057"/>
                      <a:pt x="434899" y="50075"/>
                      <a:pt x="438150" y="55926"/>
                    </a:cubicBezTo>
                    <a:cubicBezTo>
                      <a:pt x="445563" y="69269"/>
                      <a:pt x="455083" y="81326"/>
                      <a:pt x="463550" y="94026"/>
                    </a:cubicBezTo>
                    <a:lnTo>
                      <a:pt x="463550" y="94026"/>
                    </a:lnTo>
                    <a:cubicBezTo>
                      <a:pt x="489840" y="102789"/>
                      <a:pt x="477031" y="96663"/>
                      <a:pt x="501650" y="113076"/>
                    </a:cubicBezTo>
                    <a:cubicBezTo>
                      <a:pt x="510117" y="125776"/>
                      <a:pt x="514350" y="142709"/>
                      <a:pt x="527050" y="151176"/>
                    </a:cubicBezTo>
                    <a:cubicBezTo>
                      <a:pt x="539750" y="159643"/>
                      <a:pt x="550670" y="171749"/>
                      <a:pt x="565150" y="176576"/>
                    </a:cubicBezTo>
                    <a:cubicBezTo>
                      <a:pt x="571500" y="178693"/>
                      <a:pt x="578213" y="179933"/>
                      <a:pt x="584200" y="182926"/>
                    </a:cubicBezTo>
                    <a:cubicBezTo>
                      <a:pt x="633439" y="207545"/>
                      <a:pt x="574417" y="186015"/>
                      <a:pt x="622300" y="201976"/>
                    </a:cubicBezTo>
                    <a:cubicBezTo>
                      <a:pt x="630767" y="210443"/>
                      <a:pt x="640220" y="218026"/>
                      <a:pt x="647700" y="227376"/>
                    </a:cubicBezTo>
                    <a:cubicBezTo>
                      <a:pt x="657235" y="239295"/>
                      <a:pt x="663942" y="253265"/>
                      <a:pt x="673100" y="265476"/>
                    </a:cubicBezTo>
                    <a:lnTo>
                      <a:pt x="692150" y="290876"/>
                    </a:lnTo>
                    <a:cubicBezTo>
                      <a:pt x="694267" y="299343"/>
                      <a:pt x="697173" y="307650"/>
                      <a:pt x="698500" y="316276"/>
                    </a:cubicBezTo>
                    <a:cubicBezTo>
                      <a:pt x="701415" y="335220"/>
                      <a:pt x="702139" y="354451"/>
                      <a:pt x="704850" y="373426"/>
                    </a:cubicBezTo>
                    <a:cubicBezTo>
                      <a:pt x="708681" y="400245"/>
                      <a:pt x="710163" y="402065"/>
                      <a:pt x="717550" y="424226"/>
                    </a:cubicBezTo>
                    <a:cubicBezTo>
                      <a:pt x="719667" y="443276"/>
                      <a:pt x="721367" y="462377"/>
                      <a:pt x="723900" y="481376"/>
                    </a:cubicBezTo>
                    <a:cubicBezTo>
                      <a:pt x="725602" y="494138"/>
                      <a:pt x="728828" y="506680"/>
                      <a:pt x="730250" y="519476"/>
                    </a:cubicBezTo>
                    <a:cubicBezTo>
                      <a:pt x="733065" y="544808"/>
                      <a:pt x="734483" y="570276"/>
                      <a:pt x="736600" y="595676"/>
                    </a:cubicBezTo>
                    <a:cubicBezTo>
                      <a:pt x="734483" y="625309"/>
                      <a:pt x="736834" y="655606"/>
                      <a:pt x="730250" y="684576"/>
                    </a:cubicBezTo>
                    <a:cubicBezTo>
                      <a:pt x="726054" y="703037"/>
                      <a:pt x="718237" y="721989"/>
                      <a:pt x="704850" y="735376"/>
                    </a:cubicBezTo>
                    <a:cubicBezTo>
                      <a:pt x="682952" y="757274"/>
                      <a:pt x="673005" y="763114"/>
                      <a:pt x="660400" y="792526"/>
                    </a:cubicBezTo>
                    <a:cubicBezTo>
                      <a:pt x="652490" y="810983"/>
                      <a:pt x="647700" y="830626"/>
                      <a:pt x="641350" y="849676"/>
                    </a:cubicBezTo>
                    <a:cubicBezTo>
                      <a:pt x="639233" y="856026"/>
                      <a:pt x="636623" y="862232"/>
                      <a:pt x="635000" y="868726"/>
                    </a:cubicBezTo>
                    <a:lnTo>
                      <a:pt x="622300" y="919526"/>
                    </a:lnTo>
                    <a:cubicBezTo>
                      <a:pt x="577850" y="917409"/>
                      <a:pt x="533060" y="919057"/>
                      <a:pt x="488950" y="913176"/>
                    </a:cubicBezTo>
                    <a:cubicBezTo>
                      <a:pt x="433465" y="905778"/>
                      <a:pt x="409305" y="873928"/>
                      <a:pt x="355600" y="856026"/>
                    </a:cubicBezTo>
                    <a:lnTo>
                      <a:pt x="279400" y="830626"/>
                    </a:lnTo>
                    <a:cubicBezTo>
                      <a:pt x="217482" y="809987"/>
                      <a:pt x="153508" y="789905"/>
                      <a:pt x="95250" y="760776"/>
                    </a:cubicBezTo>
                    <a:cubicBezTo>
                      <a:pt x="82550" y="754426"/>
                      <a:pt x="69615" y="748525"/>
                      <a:pt x="57150" y="741726"/>
                    </a:cubicBezTo>
                    <a:cubicBezTo>
                      <a:pt x="36088" y="730238"/>
                      <a:pt x="25014" y="722418"/>
                      <a:pt x="6350" y="709976"/>
                    </a:cubicBezTo>
                    <a:cubicBezTo>
                      <a:pt x="4233" y="703626"/>
                      <a:pt x="0" y="697619"/>
                      <a:pt x="0" y="690926"/>
                    </a:cubicBezTo>
                    <a:cubicBezTo>
                      <a:pt x="0" y="680133"/>
                      <a:pt x="4824" y="669860"/>
                      <a:pt x="6350" y="659176"/>
                    </a:cubicBezTo>
                    <a:cubicBezTo>
                      <a:pt x="9061" y="640201"/>
                      <a:pt x="11284" y="621141"/>
                      <a:pt x="12700" y="602026"/>
                    </a:cubicBezTo>
                    <a:cubicBezTo>
                      <a:pt x="15519" y="563972"/>
                      <a:pt x="16007" y="525763"/>
                      <a:pt x="19050" y="487726"/>
                    </a:cubicBezTo>
                    <a:cubicBezTo>
                      <a:pt x="20244" y="472807"/>
                      <a:pt x="23544" y="458128"/>
                      <a:pt x="25400" y="443276"/>
                    </a:cubicBezTo>
                    <a:cubicBezTo>
                      <a:pt x="27777" y="424257"/>
                      <a:pt x="30015" y="405215"/>
                      <a:pt x="31750" y="386126"/>
                    </a:cubicBezTo>
                    <a:cubicBezTo>
                      <a:pt x="44102" y="250254"/>
                      <a:pt x="29720" y="344460"/>
                      <a:pt x="44450" y="278176"/>
                    </a:cubicBezTo>
                    <a:cubicBezTo>
                      <a:pt x="46791" y="267640"/>
                      <a:pt x="46417" y="256289"/>
                      <a:pt x="50800" y="246426"/>
                    </a:cubicBezTo>
                    <a:cubicBezTo>
                      <a:pt x="55098" y="236755"/>
                      <a:pt x="63500" y="229493"/>
                      <a:pt x="69850" y="221026"/>
                    </a:cubicBezTo>
                    <a:cubicBezTo>
                      <a:pt x="71967" y="214676"/>
                      <a:pt x="72019" y="207203"/>
                      <a:pt x="76200" y="201976"/>
                    </a:cubicBezTo>
                    <a:cubicBezTo>
                      <a:pt x="80968" y="196017"/>
                      <a:pt x="92416" y="196362"/>
                      <a:pt x="95250" y="189276"/>
                    </a:cubicBezTo>
                    <a:cubicBezTo>
                      <a:pt x="101588" y="173431"/>
                      <a:pt x="99814" y="155447"/>
                      <a:pt x="101600" y="138476"/>
                    </a:cubicBezTo>
                    <a:cubicBezTo>
                      <a:pt x="109291" y="65407"/>
                      <a:pt x="116417" y="87676"/>
                      <a:pt x="120650" y="68626"/>
                    </a:cubicBezTo>
                    <a:close/>
                  </a:path>
                </a:pathLst>
              </a:custGeom>
              <a:solidFill>
                <a:schemeClr val="accent2">
                  <a:lumMod val="60000"/>
                  <a:lumOff val="40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43" name="Group 1342"/>
              <p:cNvGrpSpPr/>
              <p:nvPr/>
            </p:nvGrpSpPr>
            <p:grpSpPr>
              <a:xfrm>
                <a:off x="3797273" y="4349152"/>
                <a:ext cx="801779" cy="1289648"/>
                <a:chOff x="3797273" y="3358552"/>
                <a:chExt cx="801779" cy="1289648"/>
              </a:xfrm>
              <a:solidFill>
                <a:schemeClr val="accent2"/>
              </a:solidFill>
            </p:grpSpPr>
            <p:sp>
              <p:nvSpPr>
                <p:cNvPr id="1341" name="Can 1340"/>
                <p:cNvSpPr/>
                <p:nvPr/>
              </p:nvSpPr>
              <p:spPr>
                <a:xfrm>
                  <a:off x="4103796" y="3886200"/>
                  <a:ext cx="495256" cy="762000"/>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2" name="Freeform 1341"/>
                <p:cNvSpPr/>
                <p:nvPr/>
              </p:nvSpPr>
              <p:spPr>
                <a:xfrm>
                  <a:off x="3797273" y="3358552"/>
                  <a:ext cx="546127" cy="1289648"/>
                </a:xfrm>
                <a:custGeom>
                  <a:avLst/>
                  <a:gdLst>
                    <a:gd name="connsiteX0" fmla="*/ 340812 w 546127"/>
                    <a:gd name="connsiteY0" fmla="*/ 635598 h 1289648"/>
                    <a:gd name="connsiteX1" fmla="*/ 347162 w 546127"/>
                    <a:gd name="connsiteY1" fmla="*/ 559398 h 1289648"/>
                    <a:gd name="connsiteX2" fmla="*/ 359862 w 546127"/>
                    <a:gd name="connsiteY2" fmla="*/ 533998 h 1289648"/>
                    <a:gd name="connsiteX3" fmla="*/ 372562 w 546127"/>
                    <a:gd name="connsiteY3" fmla="*/ 495898 h 1289648"/>
                    <a:gd name="connsiteX4" fmla="*/ 391612 w 546127"/>
                    <a:gd name="connsiteY4" fmla="*/ 470498 h 1289648"/>
                    <a:gd name="connsiteX5" fmla="*/ 404312 w 546127"/>
                    <a:gd name="connsiteY5" fmla="*/ 445098 h 1289648"/>
                    <a:gd name="connsiteX6" fmla="*/ 423362 w 546127"/>
                    <a:gd name="connsiteY6" fmla="*/ 426048 h 1289648"/>
                    <a:gd name="connsiteX7" fmla="*/ 461462 w 546127"/>
                    <a:gd name="connsiteY7" fmla="*/ 387948 h 1289648"/>
                    <a:gd name="connsiteX8" fmla="*/ 474162 w 546127"/>
                    <a:gd name="connsiteY8" fmla="*/ 368898 h 1289648"/>
                    <a:gd name="connsiteX9" fmla="*/ 486862 w 546127"/>
                    <a:gd name="connsiteY9" fmla="*/ 337148 h 1289648"/>
                    <a:gd name="connsiteX10" fmla="*/ 505912 w 546127"/>
                    <a:gd name="connsiteY10" fmla="*/ 273648 h 1289648"/>
                    <a:gd name="connsiteX11" fmla="*/ 493212 w 546127"/>
                    <a:gd name="connsiteY11" fmla="*/ 184748 h 1289648"/>
                    <a:gd name="connsiteX12" fmla="*/ 474162 w 546127"/>
                    <a:gd name="connsiteY12" fmla="*/ 159348 h 1289648"/>
                    <a:gd name="connsiteX13" fmla="*/ 417012 w 546127"/>
                    <a:gd name="connsiteY13" fmla="*/ 76798 h 1289648"/>
                    <a:gd name="connsiteX14" fmla="*/ 397962 w 546127"/>
                    <a:gd name="connsiteY14" fmla="*/ 64098 h 1289648"/>
                    <a:gd name="connsiteX15" fmla="*/ 385262 w 546127"/>
                    <a:gd name="connsiteY15" fmla="*/ 38698 h 1289648"/>
                    <a:gd name="connsiteX16" fmla="*/ 366212 w 546127"/>
                    <a:gd name="connsiteY16" fmla="*/ 25998 h 1289648"/>
                    <a:gd name="connsiteX17" fmla="*/ 309062 w 546127"/>
                    <a:gd name="connsiteY17" fmla="*/ 598 h 1289648"/>
                    <a:gd name="connsiteX18" fmla="*/ 169362 w 546127"/>
                    <a:gd name="connsiteY18" fmla="*/ 6948 h 1289648"/>
                    <a:gd name="connsiteX19" fmla="*/ 99512 w 546127"/>
                    <a:gd name="connsiteY19" fmla="*/ 70448 h 1289648"/>
                    <a:gd name="connsiteX20" fmla="*/ 86812 w 546127"/>
                    <a:gd name="connsiteY20" fmla="*/ 89498 h 1289648"/>
                    <a:gd name="connsiteX21" fmla="*/ 55062 w 546127"/>
                    <a:gd name="connsiteY21" fmla="*/ 121248 h 1289648"/>
                    <a:gd name="connsiteX22" fmla="*/ 36012 w 546127"/>
                    <a:gd name="connsiteY22" fmla="*/ 152998 h 1289648"/>
                    <a:gd name="connsiteX23" fmla="*/ 16962 w 546127"/>
                    <a:gd name="connsiteY23" fmla="*/ 203798 h 1289648"/>
                    <a:gd name="connsiteX24" fmla="*/ 10612 w 546127"/>
                    <a:gd name="connsiteY24" fmla="*/ 229198 h 1289648"/>
                    <a:gd name="connsiteX25" fmla="*/ 4262 w 546127"/>
                    <a:gd name="connsiteY25" fmla="*/ 286348 h 1289648"/>
                    <a:gd name="connsiteX26" fmla="*/ 16962 w 546127"/>
                    <a:gd name="connsiteY26" fmla="*/ 622898 h 1289648"/>
                    <a:gd name="connsiteX27" fmla="*/ 23312 w 546127"/>
                    <a:gd name="connsiteY27" fmla="*/ 730848 h 1289648"/>
                    <a:gd name="connsiteX28" fmla="*/ 29662 w 546127"/>
                    <a:gd name="connsiteY28" fmla="*/ 768948 h 1289648"/>
                    <a:gd name="connsiteX29" fmla="*/ 36012 w 546127"/>
                    <a:gd name="connsiteY29" fmla="*/ 826098 h 1289648"/>
                    <a:gd name="connsiteX30" fmla="*/ 48712 w 546127"/>
                    <a:gd name="connsiteY30" fmla="*/ 864198 h 1289648"/>
                    <a:gd name="connsiteX31" fmla="*/ 55062 w 546127"/>
                    <a:gd name="connsiteY31" fmla="*/ 883248 h 1289648"/>
                    <a:gd name="connsiteX32" fmla="*/ 61412 w 546127"/>
                    <a:gd name="connsiteY32" fmla="*/ 908648 h 1289648"/>
                    <a:gd name="connsiteX33" fmla="*/ 74112 w 546127"/>
                    <a:gd name="connsiteY33" fmla="*/ 940398 h 1289648"/>
                    <a:gd name="connsiteX34" fmla="*/ 93162 w 546127"/>
                    <a:gd name="connsiteY34" fmla="*/ 1022948 h 1289648"/>
                    <a:gd name="connsiteX35" fmla="*/ 118562 w 546127"/>
                    <a:gd name="connsiteY35" fmla="*/ 1086448 h 1289648"/>
                    <a:gd name="connsiteX36" fmla="*/ 131262 w 546127"/>
                    <a:gd name="connsiteY36" fmla="*/ 1124548 h 1289648"/>
                    <a:gd name="connsiteX37" fmla="*/ 156662 w 546127"/>
                    <a:gd name="connsiteY37" fmla="*/ 1194398 h 1289648"/>
                    <a:gd name="connsiteX38" fmla="*/ 163012 w 546127"/>
                    <a:gd name="connsiteY38" fmla="*/ 1219798 h 1289648"/>
                    <a:gd name="connsiteX39" fmla="*/ 175712 w 546127"/>
                    <a:gd name="connsiteY39" fmla="*/ 1245198 h 1289648"/>
                    <a:gd name="connsiteX40" fmla="*/ 182062 w 546127"/>
                    <a:gd name="connsiteY40" fmla="*/ 1264248 h 1289648"/>
                    <a:gd name="connsiteX41" fmla="*/ 226512 w 546127"/>
                    <a:gd name="connsiteY41" fmla="*/ 1283298 h 1289648"/>
                    <a:gd name="connsiteX42" fmla="*/ 366212 w 546127"/>
                    <a:gd name="connsiteY42" fmla="*/ 1276948 h 1289648"/>
                    <a:gd name="connsiteX43" fmla="*/ 544012 w 546127"/>
                    <a:gd name="connsiteY43" fmla="*/ 1289648 h 1289648"/>
                    <a:gd name="connsiteX44" fmla="*/ 340812 w 546127"/>
                    <a:gd name="connsiteY44" fmla="*/ 635598 h 128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46127" h="1289648">
                      <a:moveTo>
                        <a:pt x="340812" y="635598"/>
                      </a:moveTo>
                      <a:cubicBezTo>
                        <a:pt x="342929" y="610198"/>
                        <a:pt x="342465" y="584449"/>
                        <a:pt x="347162" y="559398"/>
                      </a:cubicBezTo>
                      <a:cubicBezTo>
                        <a:pt x="348906" y="550094"/>
                        <a:pt x="356346" y="542787"/>
                        <a:pt x="359862" y="533998"/>
                      </a:cubicBezTo>
                      <a:cubicBezTo>
                        <a:pt x="364834" y="521569"/>
                        <a:pt x="366575" y="507872"/>
                        <a:pt x="372562" y="495898"/>
                      </a:cubicBezTo>
                      <a:cubicBezTo>
                        <a:pt x="377295" y="486432"/>
                        <a:pt x="386003" y="479473"/>
                        <a:pt x="391612" y="470498"/>
                      </a:cubicBezTo>
                      <a:cubicBezTo>
                        <a:pt x="396629" y="462471"/>
                        <a:pt x="398810" y="452801"/>
                        <a:pt x="404312" y="445098"/>
                      </a:cubicBezTo>
                      <a:cubicBezTo>
                        <a:pt x="409532" y="437790"/>
                        <a:pt x="417518" y="432866"/>
                        <a:pt x="423362" y="426048"/>
                      </a:cubicBezTo>
                      <a:cubicBezTo>
                        <a:pt x="454867" y="389292"/>
                        <a:pt x="427926" y="410305"/>
                        <a:pt x="461462" y="387948"/>
                      </a:cubicBezTo>
                      <a:cubicBezTo>
                        <a:pt x="465695" y="381598"/>
                        <a:pt x="470749" y="375724"/>
                        <a:pt x="474162" y="368898"/>
                      </a:cubicBezTo>
                      <a:cubicBezTo>
                        <a:pt x="479260" y="358703"/>
                        <a:pt x="482967" y="347860"/>
                        <a:pt x="486862" y="337148"/>
                      </a:cubicBezTo>
                      <a:cubicBezTo>
                        <a:pt x="499230" y="303136"/>
                        <a:pt x="498331" y="303972"/>
                        <a:pt x="505912" y="273648"/>
                      </a:cubicBezTo>
                      <a:cubicBezTo>
                        <a:pt x="505707" y="271597"/>
                        <a:pt x="501844" y="202012"/>
                        <a:pt x="493212" y="184748"/>
                      </a:cubicBezTo>
                      <a:cubicBezTo>
                        <a:pt x="488479" y="175282"/>
                        <a:pt x="480033" y="168154"/>
                        <a:pt x="474162" y="159348"/>
                      </a:cubicBezTo>
                      <a:cubicBezTo>
                        <a:pt x="459461" y="137296"/>
                        <a:pt x="436382" y="89712"/>
                        <a:pt x="417012" y="76798"/>
                      </a:cubicBezTo>
                      <a:lnTo>
                        <a:pt x="397962" y="64098"/>
                      </a:lnTo>
                      <a:cubicBezTo>
                        <a:pt x="393729" y="55631"/>
                        <a:pt x="391322" y="45970"/>
                        <a:pt x="385262" y="38698"/>
                      </a:cubicBezTo>
                      <a:cubicBezTo>
                        <a:pt x="380376" y="32835"/>
                        <a:pt x="372422" y="30434"/>
                        <a:pt x="366212" y="25998"/>
                      </a:cubicBezTo>
                      <a:cubicBezTo>
                        <a:pt x="329814" y="0"/>
                        <a:pt x="353600" y="9506"/>
                        <a:pt x="309062" y="598"/>
                      </a:cubicBezTo>
                      <a:lnTo>
                        <a:pt x="169362" y="6948"/>
                      </a:lnTo>
                      <a:cubicBezTo>
                        <a:pt x="139971" y="13806"/>
                        <a:pt x="116324" y="46911"/>
                        <a:pt x="99512" y="70448"/>
                      </a:cubicBezTo>
                      <a:cubicBezTo>
                        <a:pt x="95076" y="76658"/>
                        <a:pt x="91838" y="83755"/>
                        <a:pt x="86812" y="89498"/>
                      </a:cubicBezTo>
                      <a:cubicBezTo>
                        <a:pt x="76956" y="100762"/>
                        <a:pt x="64412" y="109561"/>
                        <a:pt x="55062" y="121248"/>
                      </a:cubicBezTo>
                      <a:cubicBezTo>
                        <a:pt x="47352" y="130886"/>
                        <a:pt x="41532" y="141959"/>
                        <a:pt x="36012" y="152998"/>
                      </a:cubicBezTo>
                      <a:cubicBezTo>
                        <a:pt x="31539" y="161945"/>
                        <a:pt x="20626" y="190974"/>
                        <a:pt x="16962" y="203798"/>
                      </a:cubicBezTo>
                      <a:cubicBezTo>
                        <a:pt x="14564" y="212189"/>
                        <a:pt x="12729" y="220731"/>
                        <a:pt x="10612" y="229198"/>
                      </a:cubicBezTo>
                      <a:cubicBezTo>
                        <a:pt x="8495" y="248248"/>
                        <a:pt x="4262" y="267181"/>
                        <a:pt x="4262" y="286348"/>
                      </a:cubicBezTo>
                      <a:cubicBezTo>
                        <a:pt x="4262" y="535326"/>
                        <a:pt x="0" y="487203"/>
                        <a:pt x="16962" y="622898"/>
                      </a:cubicBezTo>
                      <a:cubicBezTo>
                        <a:pt x="19079" y="658881"/>
                        <a:pt x="20189" y="694938"/>
                        <a:pt x="23312" y="730848"/>
                      </a:cubicBezTo>
                      <a:cubicBezTo>
                        <a:pt x="24427" y="743675"/>
                        <a:pt x="27960" y="756186"/>
                        <a:pt x="29662" y="768948"/>
                      </a:cubicBezTo>
                      <a:cubicBezTo>
                        <a:pt x="32195" y="787947"/>
                        <a:pt x="32253" y="807303"/>
                        <a:pt x="36012" y="826098"/>
                      </a:cubicBezTo>
                      <a:cubicBezTo>
                        <a:pt x="38637" y="839225"/>
                        <a:pt x="44479" y="851498"/>
                        <a:pt x="48712" y="864198"/>
                      </a:cubicBezTo>
                      <a:cubicBezTo>
                        <a:pt x="50829" y="870548"/>
                        <a:pt x="53439" y="876754"/>
                        <a:pt x="55062" y="883248"/>
                      </a:cubicBezTo>
                      <a:cubicBezTo>
                        <a:pt x="57179" y="891715"/>
                        <a:pt x="58652" y="900369"/>
                        <a:pt x="61412" y="908648"/>
                      </a:cubicBezTo>
                      <a:cubicBezTo>
                        <a:pt x="65017" y="919462"/>
                        <a:pt x="70760" y="929503"/>
                        <a:pt x="74112" y="940398"/>
                      </a:cubicBezTo>
                      <a:cubicBezTo>
                        <a:pt x="112435" y="1064946"/>
                        <a:pt x="69164" y="934955"/>
                        <a:pt x="93162" y="1022948"/>
                      </a:cubicBezTo>
                      <a:cubicBezTo>
                        <a:pt x="111214" y="1089138"/>
                        <a:pt x="98208" y="1035562"/>
                        <a:pt x="118562" y="1086448"/>
                      </a:cubicBezTo>
                      <a:cubicBezTo>
                        <a:pt x="123534" y="1098877"/>
                        <a:pt x="126290" y="1112119"/>
                        <a:pt x="131262" y="1124548"/>
                      </a:cubicBezTo>
                      <a:cubicBezTo>
                        <a:pt x="139679" y="1145589"/>
                        <a:pt x="151227" y="1172659"/>
                        <a:pt x="156662" y="1194398"/>
                      </a:cubicBezTo>
                      <a:cubicBezTo>
                        <a:pt x="158779" y="1202865"/>
                        <a:pt x="159948" y="1211626"/>
                        <a:pt x="163012" y="1219798"/>
                      </a:cubicBezTo>
                      <a:cubicBezTo>
                        <a:pt x="166336" y="1228661"/>
                        <a:pt x="171983" y="1236497"/>
                        <a:pt x="175712" y="1245198"/>
                      </a:cubicBezTo>
                      <a:cubicBezTo>
                        <a:pt x="178349" y="1251350"/>
                        <a:pt x="177881" y="1259021"/>
                        <a:pt x="182062" y="1264248"/>
                      </a:cubicBezTo>
                      <a:cubicBezTo>
                        <a:pt x="193025" y="1277952"/>
                        <a:pt x="211260" y="1279485"/>
                        <a:pt x="226512" y="1283298"/>
                      </a:cubicBezTo>
                      <a:cubicBezTo>
                        <a:pt x="353503" y="1276614"/>
                        <a:pt x="306890" y="1276948"/>
                        <a:pt x="366212" y="1276948"/>
                      </a:cubicBezTo>
                      <a:cubicBezTo>
                        <a:pt x="546127" y="1283374"/>
                        <a:pt x="544012" y="1223994"/>
                        <a:pt x="544012" y="1289648"/>
                      </a:cubicBezTo>
                      <a:lnTo>
                        <a:pt x="340812" y="63559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48" name="TextBox 1347"/>
              <p:cNvSpPr txBox="1"/>
              <p:nvPr/>
            </p:nvSpPr>
            <p:spPr>
              <a:xfrm>
                <a:off x="3992993" y="5069304"/>
                <a:ext cx="622171" cy="407213"/>
              </a:xfrm>
              <a:prstGeom prst="rect">
                <a:avLst/>
              </a:prstGeom>
              <a:solidFill>
                <a:schemeClr val="accent2"/>
              </a:solidFill>
            </p:spPr>
            <p:txBody>
              <a:bodyPr wrap="none" rtlCol="0">
                <a:spAutoFit/>
              </a:bodyPr>
              <a:lstStyle/>
              <a:p>
                <a:r>
                  <a:rPr lang="en-US" dirty="0"/>
                  <a:t>TIM23</a:t>
                </a:r>
              </a:p>
            </p:txBody>
          </p:sp>
          <p:sp>
            <p:nvSpPr>
              <p:cNvPr id="1349" name="TextBox 1348"/>
              <p:cNvSpPr txBox="1"/>
              <p:nvPr/>
            </p:nvSpPr>
            <p:spPr>
              <a:xfrm>
                <a:off x="4534346" y="5181600"/>
                <a:ext cx="418654" cy="369332"/>
              </a:xfrm>
              <a:prstGeom prst="rect">
                <a:avLst/>
              </a:prstGeom>
              <a:noFill/>
            </p:spPr>
            <p:txBody>
              <a:bodyPr wrap="none" rtlCol="0">
                <a:spAutoFit/>
              </a:bodyPr>
              <a:lstStyle/>
              <a:p>
                <a:r>
                  <a:rPr lang="en-US" dirty="0">
                    <a:solidFill>
                      <a:srgbClr val="000000"/>
                    </a:solidFill>
                  </a:rPr>
                  <a:t>17</a:t>
                </a:r>
              </a:p>
            </p:txBody>
          </p:sp>
          <p:sp>
            <p:nvSpPr>
              <p:cNvPr id="1351" name="Freeform 1350"/>
              <p:cNvSpPr/>
              <p:nvPr/>
            </p:nvSpPr>
            <p:spPr>
              <a:xfrm>
                <a:off x="3690129" y="5283200"/>
                <a:ext cx="1009567" cy="447328"/>
              </a:xfrm>
              <a:custGeom>
                <a:avLst/>
                <a:gdLst>
                  <a:gd name="connsiteX0" fmla="*/ 24621 w 1186671"/>
                  <a:gd name="connsiteY0" fmla="*/ 222250 h 889000"/>
                  <a:gd name="connsiteX1" fmla="*/ 50021 w 1186671"/>
                  <a:gd name="connsiteY1" fmla="*/ 114300 h 889000"/>
                  <a:gd name="connsiteX2" fmla="*/ 62721 w 1186671"/>
                  <a:gd name="connsiteY2" fmla="*/ 88900 h 889000"/>
                  <a:gd name="connsiteX3" fmla="*/ 75421 w 1186671"/>
                  <a:gd name="connsiteY3" fmla="*/ 31750 h 889000"/>
                  <a:gd name="connsiteX4" fmla="*/ 81771 w 1186671"/>
                  <a:gd name="connsiteY4" fmla="*/ 12700 h 889000"/>
                  <a:gd name="connsiteX5" fmla="*/ 100821 w 1186671"/>
                  <a:gd name="connsiteY5" fmla="*/ 0 h 889000"/>
                  <a:gd name="connsiteX6" fmla="*/ 170671 w 1186671"/>
                  <a:gd name="connsiteY6" fmla="*/ 12700 h 889000"/>
                  <a:gd name="connsiteX7" fmla="*/ 183371 w 1186671"/>
                  <a:gd name="connsiteY7" fmla="*/ 31750 h 889000"/>
                  <a:gd name="connsiteX8" fmla="*/ 196071 w 1186671"/>
                  <a:gd name="connsiteY8" fmla="*/ 57150 h 889000"/>
                  <a:gd name="connsiteX9" fmla="*/ 215121 w 1186671"/>
                  <a:gd name="connsiteY9" fmla="*/ 95250 h 889000"/>
                  <a:gd name="connsiteX10" fmla="*/ 240521 w 1186671"/>
                  <a:gd name="connsiteY10" fmla="*/ 101600 h 889000"/>
                  <a:gd name="connsiteX11" fmla="*/ 253221 w 1186671"/>
                  <a:gd name="connsiteY11" fmla="*/ 133350 h 889000"/>
                  <a:gd name="connsiteX12" fmla="*/ 265921 w 1186671"/>
                  <a:gd name="connsiteY12" fmla="*/ 184150 h 889000"/>
                  <a:gd name="connsiteX13" fmla="*/ 272271 w 1186671"/>
                  <a:gd name="connsiteY13" fmla="*/ 203200 h 889000"/>
                  <a:gd name="connsiteX14" fmla="*/ 284971 w 1186671"/>
                  <a:gd name="connsiteY14" fmla="*/ 317500 h 889000"/>
                  <a:gd name="connsiteX15" fmla="*/ 291321 w 1186671"/>
                  <a:gd name="connsiteY15" fmla="*/ 368300 h 889000"/>
                  <a:gd name="connsiteX16" fmla="*/ 323071 w 1186671"/>
                  <a:gd name="connsiteY16" fmla="*/ 412750 h 889000"/>
                  <a:gd name="connsiteX17" fmla="*/ 342121 w 1186671"/>
                  <a:gd name="connsiteY17" fmla="*/ 419100 h 889000"/>
                  <a:gd name="connsiteX18" fmla="*/ 354821 w 1186671"/>
                  <a:gd name="connsiteY18" fmla="*/ 444500 h 889000"/>
                  <a:gd name="connsiteX19" fmla="*/ 494521 w 1186671"/>
                  <a:gd name="connsiteY19" fmla="*/ 431800 h 889000"/>
                  <a:gd name="connsiteX20" fmla="*/ 513571 w 1186671"/>
                  <a:gd name="connsiteY20" fmla="*/ 425450 h 889000"/>
                  <a:gd name="connsiteX21" fmla="*/ 564371 w 1186671"/>
                  <a:gd name="connsiteY21" fmla="*/ 419100 h 889000"/>
                  <a:gd name="connsiteX22" fmla="*/ 659621 w 1186671"/>
                  <a:gd name="connsiteY22" fmla="*/ 431800 h 889000"/>
                  <a:gd name="connsiteX23" fmla="*/ 678671 w 1186671"/>
                  <a:gd name="connsiteY23" fmla="*/ 450850 h 889000"/>
                  <a:gd name="connsiteX24" fmla="*/ 723121 w 1186671"/>
                  <a:gd name="connsiteY24" fmla="*/ 482600 h 889000"/>
                  <a:gd name="connsiteX25" fmla="*/ 742171 w 1186671"/>
                  <a:gd name="connsiteY25" fmla="*/ 488950 h 889000"/>
                  <a:gd name="connsiteX26" fmla="*/ 824721 w 1186671"/>
                  <a:gd name="connsiteY26" fmla="*/ 514350 h 889000"/>
                  <a:gd name="connsiteX27" fmla="*/ 869171 w 1186671"/>
                  <a:gd name="connsiteY27" fmla="*/ 520700 h 889000"/>
                  <a:gd name="connsiteX28" fmla="*/ 907271 w 1186671"/>
                  <a:gd name="connsiteY28" fmla="*/ 527050 h 889000"/>
                  <a:gd name="connsiteX29" fmla="*/ 977121 w 1186671"/>
                  <a:gd name="connsiteY29" fmla="*/ 533400 h 889000"/>
                  <a:gd name="connsiteX30" fmla="*/ 1066021 w 1186671"/>
                  <a:gd name="connsiteY30" fmla="*/ 546100 h 889000"/>
                  <a:gd name="connsiteX31" fmla="*/ 1085071 w 1186671"/>
                  <a:gd name="connsiteY31" fmla="*/ 552450 h 889000"/>
                  <a:gd name="connsiteX32" fmla="*/ 1104121 w 1186671"/>
                  <a:gd name="connsiteY32" fmla="*/ 565150 h 889000"/>
                  <a:gd name="connsiteX33" fmla="*/ 1161271 w 1186671"/>
                  <a:gd name="connsiteY33" fmla="*/ 622300 h 889000"/>
                  <a:gd name="connsiteX34" fmla="*/ 1173971 w 1186671"/>
                  <a:gd name="connsiteY34" fmla="*/ 641350 h 889000"/>
                  <a:gd name="connsiteX35" fmla="*/ 1186671 w 1186671"/>
                  <a:gd name="connsiteY35" fmla="*/ 679450 h 889000"/>
                  <a:gd name="connsiteX36" fmla="*/ 1180321 w 1186671"/>
                  <a:gd name="connsiteY36" fmla="*/ 717550 h 889000"/>
                  <a:gd name="connsiteX37" fmla="*/ 1135871 w 1186671"/>
                  <a:gd name="connsiteY37" fmla="*/ 742950 h 889000"/>
                  <a:gd name="connsiteX38" fmla="*/ 1116821 w 1186671"/>
                  <a:gd name="connsiteY38" fmla="*/ 762000 h 889000"/>
                  <a:gd name="connsiteX39" fmla="*/ 1078721 w 1186671"/>
                  <a:gd name="connsiteY39" fmla="*/ 781050 h 889000"/>
                  <a:gd name="connsiteX40" fmla="*/ 1059671 w 1186671"/>
                  <a:gd name="connsiteY40" fmla="*/ 793750 h 889000"/>
                  <a:gd name="connsiteX41" fmla="*/ 881871 w 1186671"/>
                  <a:gd name="connsiteY41" fmla="*/ 825500 h 889000"/>
                  <a:gd name="connsiteX42" fmla="*/ 812021 w 1186671"/>
                  <a:gd name="connsiteY42" fmla="*/ 838200 h 889000"/>
                  <a:gd name="connsiteX43" fmla="*/ 767571 w 1186671"/>
                  <a:gd name="connsiteY43" fmla="*/ 850900 h 889000"/>
                  <a:gd name="connsiteX44" fmla="*/ 678671 w 1186671"/>
                  <a:gd name="connsiteY44" fmla="*/ 863600 h 889000"/>
                  <a:gd name="connsiteX45" fmla="*/ 627871 w 1186671"/>
                  <a:gd name="connsiteY45" fmla="*/ 869950 h 889000"/>
                  <a:gd name="connsiteX46" fmla="*/ 494521 w 1186671"/>
                  <a:gd name="connsiteY46" fmla="*/ 889000 h 889000"/>
                  <a:gd name="connsiteX47" fmla="*/ 310371 w 1186671"/>
                  <a:gd name="connsiteY47" fmla="*/ 882650 h 889000"/>
                  <a:gd name="connsiteX48" fmla="*/ 259571 w 1186671"/>
                  <a:gd name="connsiteY48" fmla="*/ 876300 h 889000"/>
                  <a:gd name="connsiteX49" fmla="*/ 215121 w 1186671"/>
                  <a:gd name="connsiteY49" fmla="*/ 857250 h 889000"/>
                  <a:gd name="connsiteX50" fmla="*/ 151621 w 1186671"/>
                  <a:gd name="connsiteY50" fmla="*/ 838200 h 889000"/>
                  <a:gd name="connsiteX51" fmla="*/ 132571 w 1186671"/>
                  <a:gd name="connsiteY51" fmla="*/ 825500 h 889000"/>
                  <a:gd name="connsiteX52" fmla="*/ 107171 w 1186671"/>
                  <a:gd name="connsiteY52" fmla="*/ 819150 h 889000"/>
                  <a:gd name="connsiteX53" fmla="*/ 94471 w 1186671"/>
                  <a:gd name="connsiteY53" fmla="*/ 787400 h 889000"/>
                  <a:gd name="connsiteX54" fmla="*/ 50021 w 1186671"/>
                  <a:gd name="connsiteY54" fmla="*/ 711200 h 889000"/>
                  <a:gd name="connsiteX55" fmla="*/ 43671 w 1186671"/>
                  <a:gd name="connsiteY55" fmla="*/ 685800 h 889000"/>
                  <a:gd name="connsiteX56" fmla="*/ 37321 w 1186671"/>
                  <a:gd name="connsiteY56" fmla="*/ 666750 h 889000"/>
                  <a:gd name="connsiteX57" fmla="*/ 24621 w 1186671"/>
                  <a:gd name="connsiteY57" fmla="*/ 590550 h 889000"/>
                  <a:gd name="connsiteX58" fmla="*/ 18271 w 1186671"/>
                  <a:gd name="connsiteY58" fmla="*/ 565150 h 889000"/>
                  <a:gd name="connsiteX59" fmla="*/ 24621 w 1186671"/>
                  <a:gd name="connsiteY59" fmla="*/ 22225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6671" h="889000">
                    <a:moveTo>
                      <a:pt x="24621" y="222250"/>
                    </a:moveTo>
                    <a:cubicBezTo>
                      <a:pt x="29913" y="147108"/>
                      <a:pt x="39866" y="149844"/>
                      <a:pt x="50021" y="114300"/>
                    </a:cubicBezTo>
                    <a:cubicBezTo>
                      <a:pt x="52622" y="105198"/>
                      <a:pt x="59397" y="97763"/>
                      <a:pt x="62721" y="88900"/>
                    </a:cubicBezTo>
                    <a:cubicBezTo>
                      <a:pt x="67610" y="75863"/>
                      <a:pt x="72404" y="43820"/>
                      <a:pt x="75421" y="31750"/>
                    </a:cubicBezTo>
                    <a:cubicBezTo>
                      <a:pt x="77044" y="25256"/>
                      <a:pt x="77590" y="17927"/>
                      <a:pt x="81771" y="12700"/>
                    </a:cubicBezTo>
                    <a:cubicBezTo>
                      <a:pt x="86539" y="6741"/>
                      <a:pt x="94471" y="4233"/>
                      <a:pt x="100821" y="0"/>
                    </a:cubicBezTo>
                    <a:cubicBezTo>
                      <a:pt x="100990" y="28"/>
                      <a:pt x="167017" y="10612"/>
                      <a:pt x="170671" y="12700"/>
                    </a:cubicBezTo>
                    <a:cubicBezTo>
                      <a:pt x="177297" y="16486"/>
                      <a:pt x="179585" y="25124"/>
                      <a:pt x="183371" y="31750"/>
                    </a:cubicBezTo>
                    <a:cubicBezTo>
                      <a:pt x="188067" y="39969"/>
                      <a:pt x="192342" y="48449"/>
                      <a:pt x="196071" y="57150"/>
                    </a:cubicBezTo>
                    <a:cubicBezTo>
                      <a:pt x="201142" y="68983"/>
                      <a:pt x="202918" y="87115"/>
                      <a:pt x="215121" y="95250"/>
                    </a:cubicBezTo>
                    <a:cubicBezTo>
                      <a:pt x="222383" y="100091"/>
                      <a:pt x="232054" y="99483"/>
                      <a:pt x="240521" y="101600"/>
                    </a:cubicBezTo>
                    <a:cubicBezTo>
                      <a:pt x="244754" y="112183"/>
                      <a:pt x="249869" y="122455"/>
                      <a:pt x="253221" y="133350"/>
                    </a:cubicBezTo>
                    <a:cubicBezTo>
                      <a:pt x="258354" y="150033"/>
                      <a:pt x="261328" y="167311"/>
                      <a:pt x="265921" y="184150"/>
                    </a:cubicBezTo>
                    <a:cubicBezTo>
                      <a:pt x="267682" y="190608"/>
                      <a:pt x="270154" y="196850"/>
                      <a:pt x="272271" y="203200"/>
                    </a:cubicBezTo>
                    <a:cubicBezTo>
                      <a:pt x="282131" y="311659"/>
                      <a:pt x="273935" y="234731"/>
                      <a:pt x="284971" y="317500"/>
                    </a:cubicBezTo>
                    <a:cubicBezTo>
                      <a:pt x="287226" y="334415"/>
                      <a:pt x="287182" y="351744"/>
                      <a:pt x="291321" y="368300"/>
                    </a:cubicBezTo>
                    <a:cubicBezTo>
                      <a:pt x="295294" y="384191"/>
                      <a:pt x="309417" y="403647"/>
                      <a:pt x="323071" y="412750"/>
                    </a:cubicBezTo>
                    <a:cubicBezTo>
                      <a:pt x="328640" y="416463"/>
                      <a:pt x="335771" y="416983"/>
                      <a:pt x="342121" y="419100"/>
                    </a:cubicBezTo>
                    <a:cubicBezTo>
                      <a:pt x="346354" y="427567"/>
                      <a:pt x="345471" y="443024"/>
                      <a:pt x="354821" y="444500"/>
                    </a:cubicBezTo>
                    <a:cubicBezTo>
                      <a:pt x="382998" y="448949"/>
                      <a:pt x="454538" y="441796"/>
                      <a:pt x="494521" y="431800"/>
                    </a:cubicBezTo>
                    <a:cubicBezTo>
                      <a:pt x="501015" y="430177"/>
                      <a:pt x="506985" y="426647"/>
                      <a:pt x="513571" y="425450"/>
                    </a:cubicBezTo>
                    <a:cubicBezTo>
                      <a:pt x="530361" y="422397"/>
                      <a:pt x="547438" y="421217"/>
                      <a:pt x="564371" y="419100"/>
                    </a:cubicBezTo>
                    <a:cubicBezTo>
                      <a:pt x="596121" y="423333"/>
                      <a:pt x="628759" y="423227"/>
                      <a:pt x="659621" y="431800"/>
                    </a:cubicBezTo>
                    <a:cubicBezTo>
                      <a:pt x="668274" y="434204"/>
                      <a:pt x="671853" y="445006"/>
                      <a:pt x="678671" y="450850"/>
                    </a:cubicBezTo>
                    <a:cubicBezTo>
                      <a:pt x="682698" y="454302"/>
                      <a:pt x="715080" y="478580"/>
                      <a:pt x="723121" y="482600"/>
                    </a:cubicBezTo>
                    <a:cubicBezTo>
                      <a:pt x="729108" y="485593"/>
                      <a:pt x="735821" y="486833"/>
                      <a:pt x="742171" y="488950"/>
                    </a:cubicBezTo>
                    <a:cubicBezTo>
                      <a:pt x="768207" y="528004"/>
                      <a:pt x="746144" y="505619"/>
                      <a:pt x="824721" y="514350"/>
                    </a:cubicBezTo>
                    <a:cubicBezTo>
                      <a:pt x="839597" y="516003"/>
                      <a:pt x="854378" y="518424"/>
                      <a:pt x="869171" y="520700"/>
                    </a:cubicBezTo>
                    <a:cubicBezTo>
                      <a:pt x="881896" y="522658"/>
                      <a:pt x="894484" y="525546"/>
                      <a:pt x="907271" y="527050"/>
                    </a:cubicBezTo>
                    <a:cubicBezTo>
                      <a:pt x="930490" y="529782"/>
                      <a:pt x="953908" y="530614"/>
                      <a:pt x="977121" y="533400"/>
                    </a:cubicBezTo>
                    <a:cubicBezTo>
                      <a:pt x="1006842" y="536967"/>
                      <a:pt x="1066021" y="546100"/>
                      <a:pt x="1066021" y="546100"/>
                    </a:cubicBezTo>
                    <a:cubicBezTo>
                      <a:pt x="1072371" y="548217"/>
                      <a:pt x="1079084" y="549457"/>
                      <a:pt x="1085071" y="552450"/>
                    </a:cubicBezTo>
                    <a:cubicBezTo>
                      <a:pt x="1091897" y="555863"/>
                      <a:pt x="1098016" y="560571"/>
                      <a:pt x="1104121" y="565150"/>
                    </a:cubicBezTo>
                    <a:cubicBezTo>
                      <a:pt x="1137988" y="590550"/>
                      <a:pt x="1135871" y="588433"/>
                      <a:pt x="1161271" y="622300"/>
                    </a:cubicBezTo>
                    <a:cubicBezTo>
                      <a:pt x="1165850" y="628405"/>
                      <a:pt x="1170871" y="634376"/>
                      <a:pt x="1173971" y="641350"/>
                    </a:cubicBezTo>
                    <a:cubicBezTo>
                      <a:pt x="1179408" y="653583"/>
                      <a:pt x="1186671" y="679450"/>
                      <a:pt x="1186671" y="679450"/>
                    </a:cubicBezTo>
                    <a:cubicBezTo>
                      <a:pt x="1184554" y="692150"/>
                      <a:pt x="1186079" y="706034"/>
                      <a:pt x="1180321" y="717550"/>
                    </a:cubicBezTo>
                    <a:cubicBezTo>
                      <a:pt x="1176988" y="724216"/>
                      <a:pt x="1138833" y="740834"/>
                      <a:pt x="1135871" y="742950"/>
                    </a:cubicBezTo>
                    <a:cubicBezTo>
                      <a:pt x="1128563" y="748170"/>
                      <a:pt x="1123720" y="756251"/>
                      <a:pt x="1116821" y="762000"/>
                    </a:cubicBezTo>
                    <a:cubicBezTo>
                      <a:pt x="1089524" y="784748"/>
                      <a:pt x="1107360" y="766731"/>
                      <a:pt x="1078721" y="781050"/>
                    </a:cubicBezTo>
                    <a:cubicBezTo>
                      <a:pt x="1071895" y="784463"/>
                      <a:pt x="1066911" y="791337"/>
                      <a:pt x="1059671" y="793750"/>
                    </a:cubicBezTo>
                    <a:cubicBezTo>
                      <a:pt x="973781" y="822380"/>
                      <a:pt x="978920" y="807855"/>
                      <a:pt x="881871" y="825500"/>
                    </a:cubicBezTo>
                    <a:cubicBezTo>
                      <a:pt x="858588" y="829733"/>
                      <a:pt x="835123" y="833066"/>
                      <a:pt x="812021" y="838200"/>
                    </a:cubicBezTo>
                    <a:cubicBezTo>
                      <a:pt x="796978" y="841543"/>
                      <a:pt x="782708" y="848017"/>
                      <a:pt x="767571" y="850900"/>
                    </a:cubicBezTo>
                    <a:cubicBezTo>
                      <a:pt x="738165" y="856501"/>
                      <a:pt x="708374" y="859887"/>
                      <a:pt x="678671" y="863600"/>
                    </a:cubicBezTo>
                    <a:lnTo>
                      <a:pt x="627871" y="869950"/>
                    </a:lnTo>
                    <a:lnTo>
                      <a:pt x="494521" y="889000"/>
                    </a:lnTo>
                    <a:lnTo>
                      <a:pt x="310371" y="882650"/>
                    </a:lnTo>
                    <a:cubicBezTo>
                      <a:pt x="293331" y="881729"/>
                      <a:pt x="276060" y="880697"/>
                      <a:pt x="259571" y="876300"/>
                    </a:cubicBezTo>
                    <a:cubicBezTo>
                      <a:pt x="243995" y="872146"/>
                      <a:pt x="230167" y="863037"/>
                      <a:pt x="215121" y="857250"/>
                    </a:cubicBezTo>
                    <a:cubicBezTo>
                      <a:pt x="186410" y="846207"/>
                      <a:pt x="178490" y="844917"/>
                      <a:pt x="151621" y="838200"/>
                    </a:cubicBezTo>
                    <a:cubicBezTo>
                      <a:pt x="145271" y="833967"/>
                      <a:pt x="139586" y="828506"/>
                      <a:pt x="132571" y="825500"/>
                    </a:cubicBezTo>
                    <a:cubicBezTo>
                      <a:pt x="124549" y="822062"/>
                      <a:pt x="113342" y="825321"/>
                      <a:pt x="107171" y="819150"/>
                    </a:cubicBezTo>
                    <a:cubicBezTo>
                      <a:pt x="99111" y="811090"/>
                      <a:pt x="99100" y="797816"/>
                      <a:pt x="94471" y="787400"/>
                    </a:cubicBezTo>
                    <a:cubicBezTo>
                      <a:pt x="82471" y="760400"/>
                      <a:pt x="66355" y="735700"/>
                      <a:pt x="50021" y="711200"/>
                    </a:cubicBezTo>
                    <a:cubicBezTo>
                      <a:pt x="47904" y="702733"/>
                      <a:pt x="46069" y="694191"/>
                      <a:pt x="43671" y="685800"/>
                    </a:cubicBezTo>
                    <a:cubicBezTo>
                      <a:pt x="41832" y="679364"/>
                      <a:pt x="38944" y="673244"/>
                      <a:pt x="37321" y="666750"/>
                    </a:cubicBezTo>
                    <a:cubicBezTo>
                      <a:pt x="28546" y="631651"/>
                      <a:pt x="31789" y="629976"/>
                      <a:pt x="24621" y="590550"/>
                    </a:cubicBezTo>
                    <a:cubicBezTo>
                      <a:pt x="23060" y="581964"/>
                      <a:pt x="20388" y="573617"/>
                      <a:pt x="18271" y="565150"/>
                    </a:cubicBezTo>
                    <a:cubicBezTo>
                      <a:pt x="0" y="400710"/>
                      <a:pt x="19329" y="297392"/>
                      <a:pt x="24621" y="222250"/>
                    </a:cubicBezTo>
                    <a:close/>
                  </a:path>
                </a:pathLst>
              </a:cu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3" name="Freeform 1352"/>
              <p:cNvSpPr/>
              <p:nvPr/>
            </p:nvSpPr>
            <p:spPr>
              <a:xfrm>
                <a:off x="3516049" y="5685334"/>
                <a:ext cx="1186250" cy="377713"/>
              </a:xfrm>
              <a:custGeom>
                <a:avLst/>
                <a:gdLst>
                  <a:gd name="connsiteX0" fmla="*/ 16398 w 1394348"/>
                  <a:gd name="connsiteY0" fmla="*/ 306151 h 750651"/>
                  <a:gd name="connsiteX1" fmla="*/ 29098 w 1394348"/>
                  <a:gd name="connsiteY1" fmla="*/ 274401 h 750651"/>
                  <a:gd name="connsiteX2" fmla="*/ 48148 w 1394348"/>
                  <a:gd name="connsiteY2" fmla="*/ 210901 h 750651"/>
                  <a:gd name="connsiteX3" fmla="*/ 86248 w 1394348"/>
                  <a:gd name="connsiteY3" fmla="*/ 153751 h 750651"/>
                  <a:gd name="connsiteX4" fmla="*/ 137048 w 1394348"/>
                  <a:gd name="connsiteY4" fmla="*/ 83901 h 750651"/>
                  <a:gd name="connsiteX5" fmla="*/ 156098 w 1394348"/>
                  <a:gd name="connsiteY5" fmla="*/ 58501 h 750651"/>
                  <a:gd name="connsiteX6" fmla="*/ 206898 w 1394348"/>
                  <a:gd name="connsiteY6" fmla="*/ 7701 h 750651"/>
                  <a:gd name="connsiteX7" fmla="*/ 238648 w 1394348"/>
                  <a:gd name="connsiteY7" fmla="*/ 1351 h 750651"/>
                  <a:gd name="connsiteX8" fmla="*/ 283098 w 1394348"/>
                  <a:gd name="connsiteY8" fmla="*/ 7701 h 750651"/>
                  <a:gd name="connsiteX9" fmla="*/ 333898 w 1394348"/>
                  <a:gd name="connsiteY9" fmla="*/ 58501 h 750651"/>
                  <a:gd name="connsiteX10" fmla="*/ 359298 w 1394348"/>
                  <a:gd name="connsiteY10" fmla="*/ 77551 h 750651"/>
                  <a:gd name="connsiteX11" fmla="*/ 397398 w 1394348"/>
                  <a:gd name="connsiteY11" fmla="*/ 102951 h 750651"/>
                  <a:gd name="connsiteX12" fmla="*/ 435498 w 1394348"/>
                  <a:gd name="connsiteY12" fmla="*/ 153751 h 750651"/>
                  <a:gd name="connsiteX13" fmla="*/ 448198 w 1394348"/>
                  <a:gd name="connsiteY13" fmla="*/ 179151 h 750651"/>
                  <a:gd name="connsiteX14" fmla="*/ 467248 w 1394348"/>
                  <a:gd name="connsiteY14" fmla="*/ 191851 h 750651"/>
                  <a:gd name="connsiteX15" fmla="*/ 479948 w 1394348"/>
                  <a:gd name="connsiteY15" fmla="*/ 217251 h 750651"/>
                  <a:gd name="connsiteX16" fmla="*/ 498998 w 1394348"/>
                  <a:gd name="connsiteY16" fmla="*/ 229951 h 750651"/>
                  <a:gd name="connsiteX17" fmla="*/ 549798 w 1394348"/>
                  <a:gd name="connsiteY17" fmla="*/ 261701 h 750651"/>
                  <a:gd name="connsiteX18" fmla="*/ 606948 w 1394348"/>
                  <a:gd name="connsiteY18" fmla="*/ 249001 h 750651"/>
                  <a:gd name="connsiteX19" fmla="*/ 651398 w 1394348"/>
                  <a:gd name="connsiteY19" fmla="*/ 236301 h 750651"/>
                  <a:gd name="connsiteX20" fmla="*/ 670448 w 1394348"/>
                  <a:gd name="connsiteY20" fmla="*/ 223601 h 750651"/>
                  <a:gd name="connsiteX21" fmla="*/ 708548 w 1394348"/>
                  <a:gd name="connsiteY21" fmla="*/ 210901 h 750651"/>
                  <a:gd name="connsiteX22" fmla="*/ 759348 w 1394348"/>
                  <a:gd name="connsiteY22" fmla="*/ 191851 h 750651"/>
                  <a:gd name="connsiteX23" fmla="*/ 784748 w 1394348"/>
                  <a:gd name="connsiteY23" fmla="*/ 179151 h 750651"/>
                  <a:gd name="connsiteX24" fmla="*/ 860948 w 1394348"/>
                  <a:gd name="connsiteY24" fmla="*/ 160101 h 750651"/>
                  <a:gd name="connsiteX25" fmla="*/ 943498 w 1394348"/>
                  <a:gd name="connsiteY25" fmla="*/ 109301 h 750651"/>
                  <a:gd name="connsiteX26" fmla="*/ 975248 w 1394348"/>
                  <a:gd name="connsiteY26" fmla="*/ 90251 h 750651"/>
                  <a:gd name="connsiteX27" fmla="*/ 1013348 w 1394348"/>
                  <a:gd name="connsiteY27" fmla="*/ 77551 h 750651"/>
                  <a:gd name="connsiteX28" fmla="*/ 1076848 w 1394348"/>
                  <a:gd name="connsiteY28" fmla="*/ 64851 h 750651"/>
                  <a:gd name="connsiteX29" fmla="*/ 1102248 w 1394348"/>
                  <a:gd name="connsiteY29" fmla="*/ 58501 h 750651"/>
                  <a:gd name="connsiteX30" fmla="*/ 1172098 w 1394348"/>
                  <a:gd name="connsiteY30" fmla="*/ 71201 h 750651"/>
                  <a:gd name="connsiteX31" fmla="*/ 1178448 w 1394348"/>
                  <a:gd name="connsiteY31" fmla="*/ 96601 h 750651"/>
                  <a:gd name="connsiteX32" fmla="*/ 1191148 w 1394348"/>
                  <a:gd name="connsiteY32" fmla="*/ 122001 h 750651"/>
                  <a:gd name="connsiteX33" fmla="*/ 1197498 w 1394348"/>
                  <a:gd name="connsiteY33" fmla="*/ 141051 h 750651"/>
                  <a:gd name="connsiteX34" fmla="*/ 1222898 w 1394348"/>
                  <a:gd name="connsiteY34" fmla="*/ 166451 h 750651"/>
                  <a:gd name="connsiteX35" fmla="*/ 1267348 w 1394348"/>
                  <a:gd name="connsiteY35" fmla="*/ 223601 h 750651"/>
                  <a:gd name="connsiteX36" fmla="*/ 1286398 w 1394348"/>
                  <a:gd name="connsiteY36" fmla="*/ 249001 h 750651"/>
                  <a:gd name="connsiteX37" fmla="*/ 1305448 w 1394348"/>
                  <a:gd name="connsiteY37" fmla="*/ 274401 h 750651"/>
                  <a:gd name="connsiteX38" fmla="*/ 1318148 w 1394348"/>
                  <a:gd name="connsiteY38" fmla="*/ 293451 h 750651"/>
                  <a:gd name="connsiteX39" fmla="*/ 1337198 w 1394348"/>
                  <a:gd name="connsiteY39" fmla="*/ 312501 h 750651"/>
                  <a:gd name="connsiteX40" fmla="*/ 1356248 w 1394348"/>
                  <a:gd name="connsiteY40" fmla="*/ 369651 h 750651"/>
                  <a:gd name="connsiteX41" fmla="*/ 1368948 w 1394348"/>
                  <a:gd name="connsiteY41" fmla="*/ 395051 h 750651"/>
                  <a:gd name="connsiteX42" fmla="*/ 1381648 w 1394348"/>
                  <a:gd name="connsiteY42" fmla="*/ 439501 h 750651"/>
                  <a:gd name="connsiteX43" fmla="*/ 1394348 w 1394348"/>
                  <a:gd name="connsiteY43" fmla="*/ 477601 h 750651"/>
                  <a:gd name="connsiteX44" fmla="*/ 1387998 w 1394348"/>
                  <a:gd name="connsiteY44" fmla="*/ 522051 h 750651"/>
                  <a:gd name="connsiteX45" fmla="*/ 1356248 w 1394348"/>
                  <a:gd name="connsiteY45" fmla="*/ 560151 h 750651"/>
                  <a:gd name="connsiteX46" fmla="*/ 1343548 w 1394348"/>
                  <a:gd name="connsiteY46" fmla="*/ 579201 h 750651"/>
                  <a:gd name="connsiteX47" fmla="*/ 1324498 w 1394348"/>
                  <a:gd name="connsiteY47" fmla="*/ 604601 h 750651"/>
                  <a:gd name="connsiteX48" fmla="*/ 1286398 w 1394348"/>
                  <a:gd name="connsiteY48" fmla="*/ 661751 h 750651"/>
                  <a:gd name="connsiteX49" fmla="*/ 1273698 w 1394348"/>
                  <a:gd name="connsiteY49" fmla="*/ 680801 h 750651"/>
                  <a:gd name="connsiteX50" fmla="*/ 1216548 w 1394348"/>
                  <a:gd name="connsiteY50" fmla="*/ 725251 h 750651"/>
                  <a:gd name="connsiteX51" fmla="*/ 1178448 w 1394348"/>
                  <a:gd name="connsiteY51" fmla="*/ 750651 h 750651"/>
                  <a:gd name="connsiteX52" fmla="*/ 1146698 w 1394348"/>
                  <a:gd name="connsiteY52" fmla="*/ 744301 h 750651"/>
                  <a:gd name="connsiteX53" fmla="*/ 1064148 w 1394348"/>
                  <a:gd name="connsiteY53" fmla="*/ 680801 h 750651"/>
                  <a:gd name="connsiteX54" fmla="*/ 1019698 w 1394348"/>
                  <a:gd name="connsiteY54" fmla="*/ 636351 h 750651"/>
                  <a:gd name="connsiteX55" fmla="*/ 930798 w 1394348"/>
                  <a:gd name="connsiteY55" fmla="*/ 553801 h 750651"/>
                  <a:gd name="connsiteX56" fmla="*/ 905398 w 1394348"/>
                  <a:gd name="connsiteY56" fmla="*/ 522051 h 750651"/>
                  <a:gd name="connsiteX57" fmla="*/ 879998 w 1394348"/>
                  <a:gd name="connsiteY57" fmla="*/ 496651 h 750651"/>
                  <a:gd name="connsiteX58" fmla="*/ 829198 w 1394348"/>
                  <a:gd name="connsiteY58" fmla="*/ 426801 h 750651"/>
                  <a:gd name="connsiteX59" fmla="*/ 816498 w 1394348"/>
                  <a:gd name="connsiteY59" fmla="*/ 401401 h 750651"/>
                  <a:gd name="connsiteX60" fmla="*/ 797448 w 1394348"/>
                  <a:gd name="connsiteY60" fmla="*/ 395051 h 750651"/>
                  <a:gd name="connsiteX61" fmla="*/ 727598 w 1394348"/>
                  <a:gd name="connsiteY61" fmla="*/ 414101 h 750651"/>
                  <a:gd name="connsiteX62" fmla="*/ 708548 w 1394348"/>
                  <a:gd name="connsiteY62" fmla="*/ 420451 h 750651"/>
                  <a:gd name="connsiteX63" fmla="*/ 689498 w 1394348"/>
                  <a:gd name="connsiteY63" fmla="*/ 426801 h 750651"/>
                  <a:gd name="connsiteX64" fmla="*/ 664098 w 1394348"/>
                  <a:gd name="connsiteY64" fmla="*/ 439501 h 750651"/>
                  <a:gd name="connsiteX65" fmla="*/ 638698 w 1394348"/>
                  <a:gd name="connsiteY65" fmla="*/ 445851 h 750651"/>
                  <a:gd name="connsiteX66" fmla="*/ 568848 w 1394348"/>
                  <a:gd name="connsiteY66" fmla="*/ 471251 h 750651"/>
                  <a:gd name="connsiteX67" fmla="*/ 543448 w 1394348"/>
                  <a:gd name="connsiteY67" fmla="*/ 483951 h 750651"/>
                  <a:gd name="connsiteX68" fmla="*/ 518048 w 1394348"/>
                  <a:gd name="connsiteY68" fmla="*/ 490301 h 750651"/>
                  <a:gd name="connsiteX69" fmla="*/ 498998 w 1394348"/>
                  <a:gd name="connsiteY69" fmla="*/ 503001 h 750651"/>
                  <a:gd name="connsiteX70" fmla="*/ 473598 w 1394348"/>
                  <a:gd name="connsiteY70" fmla="*/ 515701 h 750651"/>
                  <a:gd name="connsiteX71" fmla="*/ 454548 w 1394348"/>
                  <a:gd name="connsiteY71" fmla="*/ 522051 h 750651"/>
                  <a:gd name="connsiteX72" fmla="*/ 397398 w 1394348"/>
                  <a:gd name="connsiteY72" fmla="*/ 541101 h 750651"/>
                  <a:gd name="connsiteX73" fmla="*/ 359298 w 1394348"/>
                  <a:gd name="connsiteY73" fmla="*/ 560151 h 750651"/>
                  <a:gd name="connsiteX74" fmla="*/ 295798 w 1394348"/>
                  <a:gd name="connsiteY74" fmla="*/ 585551 h 750651"/>
                  <a:gd name="connsiteX75" fmla="*/ 238648 w 1394348"/>
                  <a:gd name="connsiteY75" fmla="*/ 604601 h 750651"/>
                  <a:gd name="connsiteX76" fmla="*/ 219598 w 1394348"/>
                  <a:gd name="connsiteY76" fmla="*/ 610951 h 750651"/>
                  <a:gd name="connsiteX77" fmla="*/ 86248 w 1394348"/>
                  <a:gd name="connsiteY77" fmla="*/ 598251 h 750651"/>
                  <a:gd name="connsiteX78" fmla="*/ 60848 w 1394348"/>
                  <a:gd name="connsiteY78" fmla="*/ 591901 h 750651"/>
                  <a:gd name="connsiteX79" fmla="*/ 41798 w 1394348"/>
                  <a:gd name="connsiteY79" fmla="*/ 579201 h 750651"/>
                  <a:gd name="connsiteX80" fmla="*/ 29098 w 1394348"/>
                  <a:gd name="connsiteY80" fmla="*/ 560151 h 750651"/>
                  <a:gd name="connsiteX81" fmla="*/ 10048 w 1394348"/>
                  <a:gd name="connsiteY81" fmla="*/ 509351 h 750651"/>
                  <a:gd name="connsiteX82" fmla="*/ 10048 w 1394348"/>
                  <a:gd name="connsiteY82" fmla="*/ 376001 h 750651"/>
                  <a:gd name="connsiteX83" fmla="*/ 16398 w 1394348"/>
                  <a:gd name="connsiteY83" fmla="*/ 356951 h 750651"/>
                  <a:gd name="connsiteX84" fmla="*/ 16398 w 1394348"/>
                  <a:gd name="connsiteY84" fmla="*/ 306151 h 75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394348" h="750651">
                    <a:moveTo>
                      <a:pt x="16398" y="306151"/>
                    </a:moveTo>
                    <a:cubicBezTo>
                      <a:pt x="18515" y="292393"/>
                      <a:pt x="25493" y="285215"/>
                      <a:pt x="29098" y="274401"/>
                    </a:cubicBezTo>
                    <a:cubicBezTo>
                      <a:pt x="36086" y="253436"/>
                      <a:pt x="39290" y="231147"/>
                      <a:pt x="48148" y="210901"/>
                    </a:cubicBezTo>
                    <a:lnTo>
                      <a:pt x="86248" y="153751"/>
                    </a:lnTo>
                    <a:cubicBezTo>
                      <a:pt x="110689" y="117089"/>
                      <a:pt x="94369" y="140806"/>
                      <a:pt x="137048" y="83901"/>
                    </a:cubicBezTo>
                    <a:cubicBezTo>
                      <a:pt x="143398" y="75434"/>
                      <a:pt x="148614" y="65985"/>
                      <a:pt x="156098" y="58501"/>
                    </a:cubicBezTo>
                    <a:cubicBezTo>
                      <a:pt x="173031" y="41568"/>
                      <a:pt x="183416" y="12397"/>
                      <a:pt x="206898" y="7701"/>
                    </a:cubicBezTo>
                    <a:lnTo>
                      <a:pt x="238648" y="1351"/>
                    </a:lnTo>
                    <a:cubicBezTo>
                      <a:pt x="253465" y="3468"/>
                      <a:pt x="270264" y="0"/>
                      <a:pt x="283098" y="7701"/>
                    </a:cubicBezTo>
                    <a:cubicBezTo>
                      <a:pt x="303633" y="20022"/>
                      <a:pt x="314740" y="44133"/>
                      <a:pt x="333898" y="58501"/>
                    </a:cubicBezTo>
                    <a:cubicBezTo>
                      <a:pt x="342365" y="64851"/>
                      <a:pt x="350628" y="71482"/>
                      <a:pt x="359298" y="77551"/>
                    </a:cubicBezTo>
                    <a:cubicBezTo>
                      <a:pt x="371802" y="86304"/>
                      <a:pt x="386605" y="92158"/>
                      <a:pt x="397398" y="102951"/>
                    </a:cubicBezTo>
                    <a:cubicBezTo>
                      <a:pt x="412365" y="117918"/>
                      <a:pt x="426032" y="134819"/>
                      <a:pt x="435498" y="153751"/>
                    </a:cubicBezTo>
                    <a:cubicBezTo>
                      <a:pt x="439731" y="162218"/>
                      <a:pt x="442138" y="171879"/>
                      <a:pt x="448198" y="179151"/>
                    </a:cubicBezTo>
                    <a:cubicBezTo>
                      <a:pt x="453084" y="185014"/>
                      <a:pt x="460898" y="187618"/>
                      <a:pt x="467248" y="191851"/>
                    </a:cubicBezTo>
                    <a:cubicBezTo>
                      <a:pt x="471481" y="200318"/>
                      <a:pt x="473888" y="209979"/>
                      <a:pt x="479948" y="217251"/>
                    </a:cubicBezTo>
                    <a:cubicBezTo>
                      <a:pt x="484834" y="223114"/>
                      <a:pt x="492788" y="225515"/>
                      <a:pt x="498998" y="229951"/>
                    </a:cubicBezTo>
                    <a:cubicBezTo>
                      <a:pt x="537466" y="257428"/>
                      <a:pt x="510017" y="241810"/>
                      <a:pt x="549798" y="261701"/>
                    </a:cubicBezTo>
                    <a:lnTo>
                      <a:pt x="606948" y="249001"/>
                    </a:lnTo>
                    <a:cubicBezTo>
                      <a:pt x="614505" y="247257"/>
                      <a:pt x="642734" y="240633"/>
                      <a:pt x="651398" y="236301"/>
                    </a:cubicBezTo>
                    <a:cubicBezTo>
                      <a:pt x="658224" y="232888"/>
                      <a:pt x="663474" y="226701"/>
                      <a:pt x="670448" y="223601"/>
                    </a:cubicBezTo>
                    <a:cubicBezTo>
                      <a:pt x="682681" y="218164"/>
                      <a:pt x="696315" y="216338"/>
                      <a:pt x="708548" y="210901"/>
                    </a:cubicBezTo>
                    <a:cubicBezTo>
                      <a:pt x="762060" y="187118"/>
                      <a:pt x="684077" y="206905"/>
                      <a:pt x="759348" y="191851"/>
                    </a:cubicBezTo>
                    <a:cubicBezTo>
                      <a:pt x="767815" y="187618"/>
                      <a:pt x="775681" y="181871"/>
                      <a:pt x="784748" y="179151"/>
                    </a:cubicBezTo>
                    <a:cubicBezTo>
                      <a:pt x="818807" y="168933"/>
                      <a:pt x="828565" y="178606"/>
                      <a:pt x="860948" y="160101"/>
                    </a:cubicBezTo>
                    <a:cubicBezTo>
                      <a:pt x="945937" y="111536"/>
                      <a:pt x="866793" y="158113"/>
                      <a:pt x="943498" y="109301"/>
                    </a:cubicBezTo>
                    <a:cubicBezTo>
                      <a:pt x="953911" y="102675"/>
                      <a:pt x="963539" y="94154"/>
                      <a:pt x="975248" y="90251"/>
                    </a:cubicBezTo>
                    <a:cubicBezTo>
                      <a:pt x="987948" y="86018"/>
                      <a:pt x="1000361" y="80798"/>
                      <a:pt x="1013348" y="77551"/>
                    </a:cubicBezTo>
                    <a:cubicBezTo>
                      <a:pt x="1034289" y="72316"/>
                      <a:pt x="1055907" y="70086"/>
                      <a:pt x="1076848" y="64851"/>
                    </a:cubicBezTo>
                    <a:lnTo>
                      <a:pt x="1102248" y="58501"/>
                    </a:lnTo>
                    <a:cubicBezTo>
                      <a:pt x="1125531" y="62734"/>
                      <a:pt x="1150931" y="60618"/>
                      <a:pt x="1172098" y="71201"/>
                    </a:cubicBezTo>
                    <a:cubicBezTo>
                      <a:pt x="1179904" y="75104"/>
                      <a:pt x="1175384" y="88429"/>
                      <a:pt x="1178448" y="96601"/>
                    </a:cubicBezTo>
                    <a:cubicBezTo>
                      <a:pt x="1181772" y="105464"/>
                      <a:pt x="1187419" y="113300"/>
                      <a:pt x="1191148" y="122001"/>
                    </a:cubicBezTo>
                    <a:cubicBezTo>
                      <a:pt x="1193785" y="128153"/>
                      <a:pt x="1193607" y="135604"/>
                      <a:pt x="1197498" y="141051"/>
                    </a:cubicBezTo>
                    <a:cubicBezTo>
                      <a:pt x="1204458" y="150794"/>
                      <a:pt x="1215164" y="157310"/>
                      <a:pt x="1222898" y="166451"/>
                    </a:cubicBezTo>
                    <a:cubicBezTo>
                      <a:pt x="1238487" y="184874"/>
                      <a:pt x="1252633" y="204472"/>
                      <a:pt x="1267348" y="223601"/>
                    </a:cubicBezTo>
                    <a:cubicBezTo>
                      <a:pt x="1273801" y="231990"/>
                      <a:pt x="1280048" y="240534"/>
                      <a:pt x="1286398" y="249001"/>
                    </a:cubicBezTo>
                    <a:cubicBezTo>
                      <a:pt x="1292748" y="257468"/>
                      <a:pt x="1299577" y="265595"/>
                      <a:pt x="1305448" y="274401"/>
                    </a:cubicBezTo>
                    <a:cubicBezTo>
                      <a:pt x="1309681" y="280751"/>
                      <a:pt x="1313262" y="287588"/>
                      <a:pt x="1318148" y="293451"/>
                    </a:cubicBezTo>
                    <a:cubicBezTo>
                      <a:pt x="1323897" y="300350"/>
                      <a:pt x="1330848" y="306151"/>
                      <a:pt x="1337198" y="312501"/>
                    </a:cubicBezTo>
                    <a:cubicBezTo>
                      <a:pt x="1344569" y="341985"/>
                      <a:pt x="1342584" y="338907"/>
                      <a:pt x="1356248" y="369651"/>
                    </a:cubicBezTo>
                    <a:cubicBezTo>
                      <a:pt x="1360093" y="378301"/>
                      <a:pt x="1365219" y="386350"/>
                      <a:pt x="1368948" y="395051"/>
                    </a:cubicBezTo>
                    <a:cubicBezTo>
                      <a:pt x="1376061" y="411649"/>
                      <a:pt x="1376277" y="421599"/>
                      <a:pt x="1381648" y="439501"/>
                    </a:cubicBezTo>
                    <a:cubicBezTo>
                      <a:pt x="1385495" y="452323"/>
                      <a:pt x="1390115" y="464901"/>
                      <a:pt x="1394348" y="477601"/>
                    </a:cubicBezTo>
                    <a:cubicBezTo>
                      <a:pt x="1392231" y="492418"/>
                      <a:pt x="1394270" y="508461"/>
                      <a:pt x="1387998" y="522051"/>
                    </a:cubicBezTo>
                    <a:cubicBezTo>
                      <a:pt x="1381070" y="537061"/>
                      <a:pt x="1366397" y="547102"/>
                      <a:pt x="1356248" y="560151"/>
                    </a:cubicBezTo>
                    <a:cubicBezTo>
                      <a:pt x="1351563" y="566175"/>
                      <a:pt x="1347984" y="572991"/>
                      <a:pt x="1343548" y="579201"/>
                    </a:cubicBezTo>
                    <a:cubicBezTo>
                      <a:pt x="1337397" y="587813"/>
                      <a:pt x="1330522" y="595899"/>
                      <a:pt x="1324498" y="604601"/>
                    </a:cubicBezTo>
                    <a:cubicBezTo>
                      <a:pt x="1311466" y="623425"/>
                      <a:pt x="1299098" y="642701"/>
                      <a:pt x="1286398" y="661751"/>
                    </a:cubicBezTo>
                    <a:cubicBezTo>
                      <a:pt x="1282165" y="668101"/>
                      <a:pt x="1279722" y="676116"/>
                      <a:pt x="1273698" y="680801"/>
                    </a:cubicBezTo>
                    <a:cubicBezTo>
                      <a:pt x="1254648" y="695618"/>
                      <a:pt x="1233613" y="708186"/>
                      <a:pt x="1216548" y="725251"/>
                    </a:cubicBezTo>
                    <a:cubicBezTo>
                      <a:pt x="1192765" y="749034"/>
                      <a:pt x="1206017" y="741461"/>
                      <a:pt x="1178448" y="750651"/>
                    </a:cubicBezTo>
                    <a:cubicBezTo>
                      <a:pt x="1167865" y="748534"/>
                      <a:pt x="1156201" y="749418"/>
                      <a:pt x="1146698" y="744301"/>
                    </a:cubicBezTo>
                    <a:cubicBezTo>
                      <a:pt x="1145981" y="743915"/>
                      <a:pt x="1073415" y="690068"/>
                      <a:pt x="1064148" y="680801"/>
                    </a:cubicBezTo>
                    <a:cubicBezTo>
                      <a:pt x="1049331" y="665984"/>
                      <a:pt x="1036060" y="649441"/>
                      <a:pt x="1019698" y="636351"/>
                    </a:cubicBezTo>
                    <a:cubicBezTo>
                      <a:pt x="985562" y="609042"/>
                      <a:pt x="960457" y="590875"/>
                      <a:pt x="930798" y="553801"/>
                    </a:cubicBezTo>
                    <a:cubicBezTo>
                      <a:pt x="922331" y="543218"/>
                      <a:pt x="914402" y="532181"/>
                      <a:pt x="905398" y="522051"/>
                    </a:cubicBezTo>
                    <a:cubicBezTo>
                      <a:pt x="897443" y="513102"/>
                      <a:pt x="887953" y="505600"/>
                      <a:pt x="879998" y="496651"/>
                    </a:cubicBezTo>
                    <a:cubicBezTo>
                      <a:pt x="866756" y="481754"/>
                      <a:pt x="837685" y="443775"/>
                      <a:pt x="829198" y="426801"/>
                    </a:cubicBezTo>
                    <a:cubicBezTo>
                      <a:pt x="824965" y="418334"/>
                      <a:pt x="823191" y="408094"/>
                      <a:pt x="816498" y="401401"/>
                    </a:cubicBezTo>
                    <a:cubicBezTo>
                      <a:pt x="811765" y="396668"/>
                      <a:pt x="803798" y="397168"/>
                      <a:pt x="797448" y="395051"/>
                    </a:cubicBezTo>
                    <a:cubicBezTo>
                      <a:pt x="752571" y="404026"/>
                      <a:pt x="775937" y="397988"/>
                      <a:pt x="727598" y="414101"/>
                    </a:cubicBezTo>
                    <a:lnTo>
                      <a:pt x="708548" y="420451"/>
                    </a:lnTo>
                    <a:cubicBezTo>
                      <a:pt x="702198" y="422568"/>
                      <a:pt x="695485" y="423808"/>
                      <a:pt x="689498" y="426801"/>
                    </a:cubicBezTo>
                    <a:cubicBezTo>
                      <a:pt x="681031" y="431034"/>
                      <a:pt x="672961" y="436177"/>
                      <a:pt x="664098" y="439501"/>
                    </a:cubicBezTo>
                    <a:cubicBezTo>
                      <a:pt x="655926" y="442565"/>
                      <a:pt x="646801" y="442610"/>
                      <a:pt x="638698" y="445851"/>
                    </a:cubicBezTo>
                    <a:cubicBezTo>
                      <a:pt x="567068" y="474503"/>
                      <a:pt x="632670" y="458487"/>
                      <a:pt x="568848" y="471251"/>
                    </a:cubicBezTo>
                    <a:cubicBezTo>
                      <a:pt x="560381" y="475484"/>
                      <a:pt x="552311" y="480627"/>
                      <a:pt x="543448" y="483951"/>
                    </a:cubicBezTo>
                    <a:cubicBezTo>
                      <a:pt x="535276" y="487015"/>
                      <a:pt x="526070" y="486863"/>
                      <a:pt x="518048" y="490301"/>
                    </a:cubicBezTo>
                    <a:cubicBezTo>
                      <a:pt x="511033" y="493307"/>
                      <a:pt x="505624" y="499215"/>
                      <a:pt x="498998" y="503001"/>
                    </a:cubicBezTo>
                    <a:cubicBezTo>
                      <a:pt x="490779" y="507697"/>
                      <a:pt x="482299" y="511972"/>
                      <a:pt x="473598" y="515701"/>
                    </a:cubicBezTo>
                    <a:cubicBezTo>
                      <a:pt x="467446" y="518338"/>
                      <a:pt x="460815" y="519701"/>
                      <a:pt x="454548" y="522051"/>
                    </a:cubicBezTo>
                    <a:cubicBezTo>
                      <a:pt x="406724" y="539985"/>
                      <a:pt x="439959" y="530461"/>
                      <a:pt x="397398" y="541101"/>
                    </a:cubicBezTo>
                    <a:cubicBezTo>
                      <a:pt x="367329" y="561147"/>
                      <a:pt x="390368" y="548201"/>
                      <a:pt x="359298" y="560151"/>
                    </a:cubicBezTo>
                    <a:cubicBezTo>
                      <a:pt x="338020" y="568335"/>
                      <a:pt x="317425" y="578342"/>
                      <a:pt x="295798" y="585551"/>
                    </a:cubicBezTo>
                    <a:lnTo>
                      <a:pt x="238648" y="604601"/>
                    </a:lnTo>
                    <a:lnTo>
                      <a:pt x="219598" y="610951"/>
                    </a:lnTo>
                    <a:cubicBezTo>
                      <a:pt x="175148" y="606718"/>
                      <a:pt x="130581" y="603571"/>
                      <a:pt x="86248" y="598251"/>
                    </a:cubicBezTo>
                    <a:cubicBezTo>
                      <a:pt x="77583" y="597211"/>
                      <a:pt x="68870" y="595339"/>
                      <a:pt x="60848" y="591901"/>
                    </a:cubicBezTo>
                    <a:cubicBezTo>
                      <a:pt x="53833" y="588895"/>
                      <a:pt x="48148" y="583434"/>
                      <a:pt x="41798" y="579201"/>
                    </a:cubicBezTo>
                    <a:cubicBezTo>
                      <a:pt x="37565" y="572851"/>
                      <a:pt x="32511" y="566977"/>
                      <a:pt x="29098" y="560151"/>
                    </a:cubicBezTo>
                    <a:cubicBezTo>
                      <a:pt x="21505" y="544965"/>
                      <a:pt x="15544" y="525838"/>
                      <a:pt x="10048" y="509351"/>
                    </a:cubicBezTo>
                    <a:cubicBezTo>
                      <a:pt x="822" y="444771"/>
                      <a:pt x="0" y="461409"/>
                      <a:pt x="10048" y="376001"/>
                    </a:cubicBezTo>
                    <a:cubicBezTo>
                      <a:pt x="10830" y="369353"/>
                      <a:pt x="14775" y="363445"/>
                      <a:pt x="16398" y="356951"/>
                    </a:cubicBezTo>
                    <a:cubicBezTo>
                      <a:pt x="24408" y="324909"/>
                      <a:pt x="14281" y="319909"/>
                      <a:pt x="16398" y="306151"/>
                    </a:cubicBezTo>
                    <a:close/>
                  </a:path>
                </a:pathLst>
              </a:cu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4" name="TextBox 1353"/>
              <p:cNvSpPr txBox="1"/>
              <p:nvPr/>
            </p:nvSpPr>
            <p:spPr>
              <a:xfrm>
                <a:off x="3431825" y="5696975"/>
                <a:ext cx="670211" cy="255903"/>
              </a:xfrm>
              <a:prstGeom prst="rect">
                <a:avLst/>
              </a:prstGeom>
              <a:noFill/>
            </p:spPr>
            <p:txBody>
              <a:bodyPr wrap="square" rtlCol="0">
                <a:spAutoFit/>
              </a:bodyPr>
              <a:lstStyle/>
              <a:p>
                <a:r>
                  <a:rPr lang="en-US" dirty="0"/>
                  <a:t>HSP70</a:t>
                </a:r>
              </a:p>
            </p:txBody>
          </p:sp>
        </p:grpSp>
        <p:grpSp>
          <p:nvGrpSpPr>
            <p:cNvPr id="1363" name="Group 1362"/>
            <p:cNvGrpSpPr/>
            <p:nvPr/>
          </p:nvGrpSpPr>
          <p:grpSpPr>
            <a:xfrm>
              <a:off x="3923926" y="4686806"/>
              <a:ext cx="1586928" cy="1745073"/>
              <a:chOff x="5486400" y="4505873"/>
              <a:chExt cx="1181450" cy="1209127"/>
            </a:xfrm>
          </p:grpSpPr>
          <p:grpSp>
            <p:nvGrpSpPr>
              <p:cNvPr id="1358" name="Group 1357"/>
              <p:cNvGrpSpPr/>
              <p:nvPr/>
            </p:nvGrpSpPr>
            <p:grpSpPr>
              <a:xfrm>
                <a:off x="5486400" y="4505873"/>
                <a:ext cx="1181450" cy="1209127"/>
                <a:chOff x="5486400" y="4658273"/>
                <a:chExt cx="816138" cy="993462"/>
              </a:xfrm>
              <a:solidFill>
                <a:schemeClr val="accent2"/>
              </a:solidFill>
            </p:grpSpPr>
            <p:sp>
              <p:nvSpPr>
                <p:cNvPr id="1355" name="Can 1354"/>
                <p:cNvSpPr/>
                <p:nvPr/>
              </p:nvSpPr>
              <p:spPr>
                <a:xfrm>
                  <a:off x="5791276" y="4876800"/>
                  <a:ext cx="295008" cy="742758"/>
                </a:xfrm>
                <a:prstGeom prst="can">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6" name="Freeform 1355"/>
                <p:cNvSpPr/>
                <p:nvPr/>
              </p:nvSpPr>
              <p:spPr>
                <a:xfrm>
                  <a:off x="5885610" y="4658273"/>
                  <a:ext cx="416928" cy="993462"/>
                </a:xfrm>
                <a:custGeom>
                  <a:avLst/>
                  <a:gdLst>
                    <a:gd name="connsiteX0" fmla="*/ 184990 w 416928"/>
                    <a:gd name="connsiteY0" fmla="*/ 256627 h 993462"/>
                    <a:gd name="connsiteX1" fmla="*/ 210390 w 416928"/>
                    <a:gd name="connsiteY1" fmla="*/ 370927 h 993462"/>
                    <a:gd name="connsiteX2" fmla="*/ 223090 w 416928"/>
                    <a:gd name="connsiteY2" fmla="*/ 472527 h 993462"/>
                    <a:gd name="connsiteX3" fmla="*/ 210390 w 416928"/>
                    <a:gd name="connsiteY3" fmla="*/ 701127 h 993462"/>
                    <a:gd name="connsiteX4" fmla="*/ 210390 w 416928"/>
                    <a:gd name="connsiteY4" fmla="*/ 980527 h 993462"/>
                    <a:gd name="connsiteX5" fmla="*/ 248490 w 416928"/>
                    <a:gd name="connsiteY5" fmla="*/ 993227 h 993462"/>
                    <a:gd name="connsiteX6" fmla="*/ 350090 w 416928"/>
                    <a:gd name="connsiteY6" fmla="*/ 942427 h 993462"/>
                    <a:gd name="connsiteX7" fmla="*/ 375490 w 416928"/>
                    <a:gd name="connsiteY7" fmla="*/ 878927 h 993462"/>
                    <a:gd name="connsiteX8" fmla="*/ 375490 w 416928"/>
                    <a:gd name="connsiteY8" fmla="*/ 548727 h 993462"/>
                    <a:gd name="connsiteX9" fmla="*/ 350090 w 416928"/>
                    <a:gd name="connsiteY9" fmla="*/ 459827 h 993462"/>
                    <a:gd name="connsiteX10" fmla="*/ 337390 w 416928"/>
                    <a:gd name="connsiteY10" fmla="*/ 396327 h 993462"/>
                    <a:gd name="connsiteX11" fmla="*/ 350090 w 416928"/>
                    <a:gd name="connsiteY11" fmla="*/ 345527 h 993462"/>
                    <a:gd name="connsiteX12" fmla="*/ 362790 w 416928"/>
                    <a:gd name="connsiteY12" fmla="*/ 243927 h 993462"/>
                    <a:gd name="connsiteX13" fmla="*/ 388190 w 416928"/>
                    <a:gd name="connsiteY13" fmla="*/ 205827 h 993462"/>
                    <a:gd name="connsiteX14" fmla="*/ 388190 w 416928"/>
                    <a:gd name="connsiteY14" fmla="*/ 15327 h 993462"/>
                    <a:gd name="connsiteX15" fmla="*/ 350090 w 416928"/>
                    <a:gd name="connsiteY15" fmla="*/ 2627 h 993462"/>
                    <a:gd name="connsiteX16" fmla="*/ 70690 w 416928"/>
                    <a:gd name="connsiteY16" fmla="*/ 15327 h 993462"/>
                    <a:gd name="connsiteX17" fmla="*/ 57990 w 416928"/>
                    <a:gd name="connsiteY17" fmla="*/ 116927 h 993462"/>
                    <a:gd name="connsiteX18" fmla="*/ 96090 w 416928"/>
                    <a:gd name="connsiteY18" fmla="*/ 142327 h 993462"/>
                    <a:gd name="connsiteX19" fmla="*/ 184990 w 416928"/>
                    <a:gd name="connsiteY19" fmla="*/ 180427 h 993462"/>
                    <a:gd name="connsiteX20" fmla="*/ 223090 w 416928"/>
                    <a:gd name="connsiteY20" fmla="*/ 205827 h 993462"/>
                    <a:gd name="connsiteX21" fmla="*/ 184990 w 416928"/>
                    <a:gd name="connsiteY21" fmla="*/ 256627 h 99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6928" h="993462">
                      <a:moveTo>
                        <a:pt x="184990" y="256627"/>
                      </a:moveTo>
                      <a:cubicBezTo>
                        <a:pt x="182873" y="284144"/>
                        <a:pt x="203941" y="329007"/>
                        <a:pt x="210390" y="370927"/>
                      </a:cubicBezTo>
                      <a:cubicBezTo>
                        <a:pt x="215580" y="404660"/>
                        <a:pt x="218857" y="438660"/>
                        <a:pt x="223090" y="472527"/>
                      </a:cubicBezTo>
                      <a:cubicBezTo>
                        <a:pt x="218857" y="548727"/>
                        <a:pt x="216243" y="625034"/>
                        <a:pt x="210390" y="701127"/>
                      </a:cubicBezTo>
                      <a:cubicBezTo>
                        <a:pt x="201630" y="815007"/>
                        <a:pt x="175569" y="849948"/>
                        <a:pt x="210390" y="980527"/>
                      </a:cubicBezTo>
                      <a:cubicBezTo>
                        <a:pt x="213839" y="993462"/>
                        <a:pt x="235790" y="988994"/>
                        <a:pt x="248490" y="993227"/>
                      </a:cubicBezTo>
                      <a:cubicBezTo>
                        <a:pt x="263655" y="987161"/>
                        <a:pt x="334872" y="963733"/>
                        <a:pt x="350090" y="942427"/>
                      </a:cubicBezTo>
                      <a:cubicBezTo>
                        <a:pt x="363341" y="923876"/>
                        <a:pt x="367023" y="900094"/>
                        <a:pt x="375490" y="878927"/>
                      </a:cubicBezTo>
                      <a:cubicBezTo>
                        <a:pt x="390835" y="710130"/>
                        <a:pt x="395542" y="739222"/>
                        <a:pt x="375490" y="548727"/>
                      </a:cubicBezTo>
                      <a:cubicBezTo>
                        <a:pt x="371171" y="507695"/>
                        <a:pt x="359392" y="497033"/>
                        <a:pt x="350090" y="459827"/>
                      </a:cubicBezTo>
                      <a:cubicBezTo>
                        <a:pt x="344855" y="438886"/>
                        <a:pt x="341623" y="417494"/>
                        <a:pt x="337390" y="396327"/>
                      </a:cubicBezTo>
                      <a:cubicBezTo>
                        <a:pt x="341623" y="379394"/>
                        <a:pt x="347221" y="362744"/>
                        <a:pt x="350090" y="345527"/>
                      </a:cubicBezTo>
                      <a:cubicBezTo>
                        <a:pt x="355701" y="311861"/>
                        <a:pt x="353810" y="276855"/>
                        <a:pt x="362790" y="243927"/>
                      </a:cubicBezTo>
                      <a:cubicBezTo>
                        <a:pt x="366806" y="229201"/>
                        <a:pt x="379723" y="218527"/>
                        <a:pt x="388190" y="205827"/>
                      </a:cubicBezTo>
                      <a:cubicBezTo>
                        <a:pt x="402186" y="135846"/>
                        <a:pt x="416928" y="94356"/>
                        <a:pt x="388190" y="15327"/>
                      </a:cubicBezTo>
                      <a:cubicBezTo>
                        <a:pt x="383615" y="2746"/>
                        <a:pt x="362790" y="6860"/>
                        <a:pt x="350090" y="2627"/>
                      </a:cubicBezTo>
                      <a:cubicBezTo>
                        <a:pt x="256957" y="6860"/>
                        <a:pt x="162651" y="0"/>
                        <a:pt x="70690" y="15327"/>
                      </a:cubicBezTo>
                      <a:cubicBezTo>
                        <a:pt x="26134" y="22753"/>
                        <a:pt x="52454" y="107239"/>
                        <a:pt x="57990" y="116927"/>
                      </a:cubicBezTo>
                      <a:cubicBezTo>
                        <a:pt x="65563" y="130179"/>
                        <a:pt x="82438" y="135501"/>
                        <a:pt x="96090" y="142327"/>
                      </a:cubicBezTo>
                      <a:cubicBezTo>
                        <a:pt x="238571" y="213567"/>
                        <a:pt x="0" y="74718"/>
                        <a:pt x="184990" y="180427"/>
                      </a:cubicBezTo>
                      <a:cubicBezTo>
                        <a:pt x="198242" y="188000"/>
                        <a:pt x="217731" y="191535"/>
                        <a:pt x="223090" y="205827"/>
                      </a:cubicBezTo>
                      <a:cubicBezTo>
                        <a:pt x="232009" y="229610"/>
                        <a:pt x="187107" y="229110"/>
                        <a:pt x="184990" y="256627"/>
                      </a:cubicBezTo>
                      <a:close/>
                    </a:path>
                  </a:pathLst>
                </a:cu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7" name="Freeform 1356"/>
                <p:cNvSpPr/>
                <p:nvPr/>
              </p:nvSpPr>
              <p:spPr>
                <a:xfrm>
                  <a:off x="5486400" y="4802979"/>
                  <a:ext cx="363385" cy="759621"/>
                </a:xfrm>
                <a:custGeom>
                  <a:avLst/>
                  <a:gdLst>
                    <a:gd name="connsiteX0" fmla="*/ 148144 w 363385"/>
                    <a:gd name="connsiteY0" fmla="*/ 145687 h 759621"/>
                    <a:gd name="connsiteX1" fmla="*/ 160844 w 363385"/>
                    <a:gd name="connsiteY1" fmla="*/ 196487 h 759621"/>
                    <a:gd name="connsiteX2" fmla="*/ 211644 w 363385"/>
                    <a:gd name="connsiteY2" fmla="*/ 755287 h 759621"/>
                    <a:gd name="connsiteX3" fmla="*/ 275144 w 363385"/>
                    <a:gd name="connsiteY3" fmla="*/ 742587 h 759621"/>
                    <a:gd name="connsiteX4" fmla="*/ 300544 w 363385"/>
                    <a:gd name="connsiteY4" fmla="*/ 666387 h 759621"/>
                    <a:gd name="connsiteX5" fmla="*/ 325944 w 363385"/>
                    <a:gd name="connsiteY5" fmla="*/ 488587 h 759621"/>
                    <a:gd name="connsiteX6" fmla="*/ 275144 w 363385"/>
                    <a:gd name="connsiteY6" fmla="*/ 107587 h 759621"/>
                    <a:gd name="connsiteX7" fmla="*/ 237044 w 363385"/>
                    <a:gd name="connsiteY7" fmla="*/ 56787 h 759621"/>
                    <a:gd name="connsiteX8" fmla="*/ 224344 w 363385"/>
                    <a:gd name="connsiteY8" fmla="*/ 18687 h 759621"/>
                    <a:gd name="connsiteX9" fmla="*/ 186244 w 363385"/>
                    <a:gd name="connsiteY9" fmla="*/ 5987 h 759621"/>
                    <a:gd name="connsiteX10" fmla="*/ 173544 w 363385"/>
                    <a:gd name="connsiteY10" fmla="*/ 44087 h 759621"/>
                    <a:gd name="connsiteX11" fmla="*/ 148144 w 363385"/>
                    <a:gd name="connsiteY11" fmla="*/ 145687 h 75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3385" h="759621">
                      <a:moveTo>
                        <a:pt x="148144" y="145687"/>
                      </a:moveTo>
                      <a:cubicBezTo>
                        <a:pt x="146027" y="171087"/>
                        <a:pt x="160102" y="179048"/>
                        <a:pt x="160844" y="196487"/>
                      </a:cubicBezTo>
                      <a:cubicBezTo>
                        <a:pt x="184807" y="759621"/>
                        <a:pt x="0" y="684739"/>
                        <a:pt x="211644" y="755287"/>
                      </a:cubicBezTo>
                      <a:cubicBezTo>
                        <a:pt x="232811" y="751054"/>
                        <a:pt x="259880" y="757851"/>
                        <a:pt x="275144" y="742587"/>
                      </a:cubicBezTo>
                      <a:cubicBezTo>
                        <a:pt x="294076" y="723655"/>
                        <a:pt x="295293" y="692641"/>
                        <a:pt x="300544" y="666387"/>
                      </a:cubicBezTo>
                      <a:cubicBezTo>
                        <a:pt x="320762" y="565297"/>
                        <a:pt x="310860" y="624341"/>
                        <a:pt x="325944" y="488587"/>
                      </a:cubicBezTo>
                      <a:cubicBezTo>
                        <a:pt x="304938" y="205007"/>
                        <a:pt x="363385" y="231124"/>
                        <a:pt x="275144" y="107587"/>
                      </a:cubicBezTo>
                      <a:cubicBezTo>
                        <a:pt x="262841" y="90363"/>
                        <a:pt x="249744" y="73720"/>
                        <a:pt x="237044" y="56787"/>
                      </a:cubicBezTo>
                      <a:cubicBezTo>
                        <a:pt x="232811" y="44087"/>
                        <a:pt x="233810" y="28153"/>
                        <a:pt x="224344" y="18687"/>
                      </a:cubicBezTo>
                      <a:cubicBezTo>
                        <a:pt x="214878" y="9221"/>
                        <a:pt x="198218" y="0"/>
                        <a:pt x="186244" y="5987"/>
                      </a:cubicBezTo>
                      <a:cubicBezTo>
                        <a:pt x="174270" y="11974"/>
                        <a:pt x="174756" y="30755"/>
                        <a:pt x="173544" y="44087"/>
                      </a:cubicBezTo>
                      <a:cubicBezTo>
                        <a:pt x="170478" y="77815"/>
                        <a:pt x="150261" y="120287"/>
                        <a:pt x="148144" y="145687"/>
                      </a:cubicBezTo>
                      <a:close/>
                    </a:path>
                  </a:pathLst>
                </a:cu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59" name="TextBox 1358"/>
              <p:cNvSpPr txBox="1"/>
              <p:nvPr/>
            </p:nvSpPr>
            <p:spPr>
              <a:xfrm>
                <a:off x="5813457" y="5047848"/>
                <a:ext cx="622170" cy="407213"/>
              </a:xfrm>
              <a:prstGeom prst="rect">
                <a:avLst/>
              </a:prstGeom>
              <a:noFill/>
            </p:spPr>
            <p:txBody>
              <a:bodyPr wrap="none" rtlCol="0">
                <a:spAutoFit/>
              </a:bodyPr>
              <a:lstStyle/>
              <a:p>
                <a:r>
                  <a:rPr lang="en-US" dirty="0"/>
                  <a:t>TIM22</a:t>
                </a:r>
              </a:p>
            </p:txBody>
          </p:sp>
        </p:grpSp>
        <p:grpSp>
          <p:nvGrpSpPr>
            <p:cNvPr id="1762" name="Group 12"/>
            <p:cNvGrpSpPr/>
            <p:nvPr/>
          </p:nvGrpSpPr>
          <p:grpSpPr>
            <a:xfrm>
              <a:off x="140717" y="5450190"/>
              <a:ext cx="112883" cy="265768"/>
              <a:chOff x="3787140" y="2644140"/>
              <a:chExt cx="102873" cy="419738"/>
            </a:xfrm>
          </p:grpSpPr>
          <p:cxnSp>
            <p:nvCxnSpPr>
              <p:cNvPr id="1763"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4"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65"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6"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67" name="Group 13"/>
            <p:cNvGrpSpPr/>
            <p:nvPr/>
          </p:nvGrpSpPr>
          <p:grpSpPr>
            <a:xfrm>
              <a:off x="274500" y="5450189"/>
              <a:ext cx="112883" cy="265768"/>
              <a:chOff x="3787140" y="2644140"/>
              <a:chExt cx="102873" cy="419738"/>
            </a:xfrm>
          </p:grpSpPr>
          <p:cxnSp>
            <p:nvCxnSpPr>
              <p:cNvPr id="1768"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9"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0"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1"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72" name="Group 48"/>
            <p:cNvGrpSpPr/>
            <p:nvPr/>
          </p:nvGrpSpPr>
          <p:grpSpPr>
            <a:xfrm>
              <a:off x="410372" y="5450192"/>
              <a:ext cx="112883" cy="265768"/>
              <a:chOff x="3787140" y="2644140"/>
              <a:chExt cx="102873" cy="419738"/>
            </a:xfrm>
          </p:grpSpPr>
          <p:cxnSp>
            <p:nvCxnSpPr>
              <p:cNvPr id="177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7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77" name="Group 53"/>
            <p:cNvGrpSpPr/>
            <p:nvPr/>
          </p:nvGrpSpPr>
          <p:grpSpPr>
            <a:xfrm>
              <a:off x="544156" y="5450190"/>
              <a:ext cx="112883" cy="265768"/>
              <a:chOff x="3787140" y="2644140"/>
              <a:chExt cx="102873" cy="419738"/>
            </a:xfrm>
          </p:grpSpPr>
          <p:cxnSp>
            <p:nvCxnSpPr>
              <p:cNvPr id="1778"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79"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80"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1"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82" name="Group 118"/>
            <p:cNvGrpSpPr/>
            <p:nvPr/>
          </p:nvGrpSpPr>
          <p:grpSpPr>
            <a:xfrm>
              <a:off x="-2022806" y="5450206"/>
              <a:ext cx="112883" cy="265768"/>
              <a:chOff x="3787140" y="2644140"/>
              <a:chExt cx="102873" cy="419738"/>
            </a:xfrm>
          </p:grpSpPr>
          <p:cxnSp>
            <p:nvCxnSpPr>
              <p:cNvPr id="1783" name="Straight Connector 17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84" name="Straight Connector 17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85" name="Oval 17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6" name="Oval 17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87" name="Group 123"/>
            <p:cNvGrpSpPr/>
            <p:nvPr/>
          </p:nvGrpSpPr>
          <p:grpSpPr>
            <a:xfrm>
              <a:off x="-1889022" y="5450204"/>
              <a:ext cx="112883" cy="265768"/>
              <a:chOff x="3787140" y="2644140"/>
              <a:chExt cx="102873" cy="419738"/>
            </a:xfrm>
          </p:grpSpPr>
          <p:cxnSp>
            <p:nvCxnSpPr>
              <p:cNvPr id="1788" name="Straight Connector 17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89" name="Straight Connector 17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90" name="Oval 17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1" name="Oval 17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2" name="Group 128"/>
            <p:cNvGrpSpPr/>
            <p:nvPr/>
          </p:nvGrpSpPr>
          <p:grpSpPr>
            <a:xfrm>
              <a:off x="-1753151" y="5450208"/>
              <a:ext cx="112883" cy="265768"/>
              <a:chOff x="3787140" y="2644140"/>
              <a:chExt cx="102873" cy="419738"/>
            </a:xfrm>
          </p:grpSpPr>
          <p:cxnSp>
            <p:nvCxnSpPr>
              <p:cNvPr id="1793" name="Straight Connector 17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94" name="Straight Connector 17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95" name="Oval 17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6" name="Oval 17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7" name="Group 133"/>
            <p:cNvGrpSpPr/>
            <p:nvPr/>
          </p:nvGrpSpPr>
          <p:grpSpPr>
            <a:xfrm>
              <a:off x="-1619367" y="5450206"/>
              <a:ext cx="112883" cy="265768"/>
              <a:chOff x="3787140" y="2644140"/>
              <a:chExt cx="102873" cy="419738"/>
            </a:xfrm>
          </p:grpSpPr>
          <p:cxnSp>
            <p:nvCxnSpPr>
              <p:cNvPr id="1798" name="Straight Connector 17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99" name="Straight Connector 17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00" name="Oval 17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1" name="Oval 18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02" name="Group 138"/>
            <p:cNvGrpSpPr/>
            <p:nvPr/>
          </p:nvGrpSpPr>
          <p:grpSpPr>
            <a:xfrm>
              <a:off x="-1483496" y="5450209"/>
              <a:ext cx="112883" cy="265768"/>
              <a:chOff x="3787140" y="2644140"/>
              <a:chExt cx="102873" cy="419738"/>
            </a:xfrm>
          </p:grpSpPr>
          <p:cxnSp>
            <p:nvCxnSpPr>
              <p:cNvPr id="1803" name="Straight Connector 18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04" name="Straight Connector 18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05" name="Oval 18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6" name="Oval 18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07" name="Group 143"/>
            <p:cNvGrpSpPr/>
            <p:nvPr/>
          </p:nvGrpSpPr>
          <p:grpSpPr>
            <a:xfrm>
              <a:off x="-1349712" y="5450208"/>
              <a:ext cx="112883" cy="265768"/>
              <a:chOff x="3787140" y="2644140"/>
              <a:chExt cx="102873" cy="419738"/>
            </a:xfrm>
          </p:grpSpPr>
          <p:cxnSp>
            <p:nvCxnSpPr>
              <p:cNvPr id="1808" name="Straight Connector 18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09" name="Straight Connector 18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10" name="Oval 18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1" name="Oval 18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12" name="Group 148"/>
            <p:cNvGrpSpPr/>
            <p:nvPr/>
          </p:nvGrpSpPr>
          <p:grpSpPr>
            <a:xfrm>
              <a:off x="-1213840" y="5450211"/>
              <a:ext cx="112883" cy="265768"/>
              <a:chOff x="3787140" y="2644140"/>
              <a:chExt cx="102873" cy="419738"/>
            </a:xfrm>
          </p:grpSpPr>
          <p:cxnSp>
            <p:nvCxnSpPr>
              <p:cNvPr id="1813" name="Straight Connector 18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4" name="Straight Connector 18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15" name="Oval 18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6" name="Oval 18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17" name="Group 153"/>
            <p:cNvGrpSpPr/>
            <p:nvPr/>
          </p:nvGrpSpPr>
          <p:grpSpPr>
            <a:xfrm>
              <a:off x="-1080057" y="5450209"/>
              <a:ext cx="112883" cy="265768"/>
              <a:chOff x="3787140" y="2644140"/>
              <a:chExt cx="102873" cy="419738"/>
            </a:xfrm>
          </p:grpSpPr>
          <p:cxnSp>
            <p:nvCxnSpPr>
              <p:cNvPr id="1818" name="Straight Connector 18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9" name="Straight Connector 18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0" name="Oval 18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1" name="Oval 18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22" name="Group 158"/>
            <p:cNvGrpSpPr/>
            <p:nvPr/>
          </p:nvGrpSpPr>
          <p:grpSpPr>
            <a:xfrm>
              <a:off x="-937912" y="5450213"/>
              <a:ext cx="112883" cy="265768"/>
              <a:chOff x="3787140" y="2644140"/>
              <a:chExt cx="102873" cy="419738"/>
            </a:xfrm>
          </p:grpSpPr>
          <p:cxnSp>
            <p:nvCxnSpPr>
              <p:cNvPr id="1823" name="Straight Connector 18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24" name="Straight Connector 18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5" name="Oval 18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6" name="Oval 18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27" name="Group 163"/>
            <p:cNvGrpSpPr/>
            <p:nvPr/>
          </p:nvGrpSpPr>
          <p:grpSpPr>
            <a:xfrm>
              <a:off x="-804128" y="5450211"/>
              <a:ext cx="112883" cy="265768"/>
              <a:chOff x="3787140" y="2644140"/>
              <a:chExt cx="102873" cy="419738"/>
            </a:xfrm>
          </p:grpSpPr>
          <p:cxnSp>
            <p:nvCxnSpPr>
              <p:cNvPr id="1828" name="Straight Connector 18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29" name="Straight Connector 18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30" name="Oval 18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1" name="Oval 18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32" name="Group 168"/>
            <p:cNvGrpSpPr/>
            <p:nvPr/>
          </p:nvGrpSpPr>
          <p:grpSpPr>
            <a:xfrm>
              <a:off x="-668257" y="5450215"/>
              <a:ext cx="112883" cy="265768"/>
              <a:chOff x="3787140" y="2644140"/>
              <a:chExt cx="102873" cy="419738"/>
            </a:xfrm>
          </p:grpSpPr>
          <p:cxnSp>
            <p:nvCxnSpPr>
              <p:cNvPr id="1833" name="Straight Connector 18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34" name="Straight Connector 18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35" name="Oval 18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6" name="Oval 18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37" name="Group 173"/>
            <p:cNvGrpSpPr/>
            <p:nvPr/>
          </p:nvGrpSpPr>
          <p:grpSpPr>
            <a:xfrm>
              <a:off x="-534473" y="5450213"/>
              <a:ext cx="112883" cy="265768"/>
              <a:chOff x="3787140" y="2644140"/>
              <a:chExt cx="102873" cy="419738"/>
            </a:xfrm>
          </p:grpSpPr>
          <p:cxnSp>
            <p:nvCxnSpPr>
              <p:cNvPr id="1838" name="Straight Connector 18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39" name="Straight Connector 18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40" name="Oval 18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1" name="Oval 18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2" name="Group 178"/>
            <p:cNvGrpSpPr/>
            <p:nvPr/>
          </p:nvGrpSpPr>
          <p:grpSpPr>
            <a:xfrm>
              <a:off x="-398601" y="5450217"/>
              <a:ext cx="112883" cy="265768"/>
              <a:chOff x="3787140" y="2644140"/>
              <a:chExt cx="102873" cy="419738"/>
            </a:xfrm>
          </p:grpSpPr>
          <p:cxnSp>
            <p:nvCxnSpPr>
              <p:cNvPr id="1843" name="Straight Connector 18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44" name="Straight Connector 18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45" name="Oval 18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6" name="Oval 18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7" name="Group 183"/>
            <p:cNvGrpSpPr/>
            <p:nvPr/>
          </p:nvGrpSpPr>
          <p:grpSpPr>
            <a:xfrm>
              <a:off x="-264818" y="5450215"/>
              <a:ext cx="112883" cy="265768"/>
              <a:chOff x="3787140" y="2644140"/>
              <a:chExt cx="102873" cy="419738"/>
            </a:xfrm>
          </p:grpSpPr>
          <p:cxnSp>
            <p:nvCxnSpPr>
              <p:cNvPr id="1848" name="Straight Connector 18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49" name="Straight Connector 18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50" name="Oval 18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1" name="Oval 18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52" name="Group 188"/>
            <p:cNvGrpSpPr/>
            <p:nvPr/>
          </p:nvGrpSpPr>
          <p:grpSpPr>
            <a:xfrm>
              <a:off x="-128946" y="5450219"/>
              <a:ext cx="112883" cy="265768"/>
              <a:chOff x="3787140" y="2644140"/>
              <a:chExt cx="102873" cy="419738"/>
            </a:xfrm>
          </p:grpSpPr>
          <p:cxnSp>
            <p:nvCxnSpPr>
              <p:cNvPr id="1853" name="Straight Connector 18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54" name="Straight Connector 18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55" name="Oval 18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6" name="Oval 18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57" name="Group 193"/>
            <p:cNvGrpSpPr/>
            <p:nvPr/>
          </p:nvGrpSpPr>
          <p:grpSpPr>
            <a:xfrm>
              <a:off x="4837" y="5450217"/>
              <a:ext cx="112883" cy="265768"/>
              <a:chOff x="3787140" y="2644140"/>
              <a:chExt cx="102873" cy="419738"/>
            </a:xfrm>
          </p:grpSpPr>
          <p:cxnSp>
            <p:nvCxnSpPr>
              <p:cNvPr id="1858" name="Straight Connector 18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59" name="Straight Connector 18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60" name="Oval 18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1" name="Oval 18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62" name="Group 198"/>
            <p:cNvGrpSpPr/>
            <p:nvPr/>
          </p:nvGrpSpPr>
          <p:grpSpPr>
            <a:xfrm rot="10800000">
              <a:off x="11835" y="5727143"/>
              <a:ext cx="112883" cy="265768"/>
              <a:chOff x="3787140" y="2644140"/>
              <a:chExt cx="102873" cy="419738"/>
            </a:xfrm>
          </p:grpSpPr>
          <p:cxnSp>
            <p:nvCxnSpPr>
              <p:cNvPr id="1863" name="Straight Connector 18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4" name="Straight Connector 18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65" name="Oval 18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6" name="Oval 18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67" name="Group 203"/>
            <p:cNvGrpSpPr/>
            <p:nvPr/>
          </p:nvGrpSpPr>
          <p:grpSpPr>
            <a:xfrm rot="10800000">
              <a:off x="-121948" y="5727145"/>
              <a:ext cx="112883" cy="265768"/>
              <a:chOff x="3787140" y="2644140"/>
              <a:chExt cx="102873" cy="419738"/>
            </a:xfrm>
          </p:grpSpPr>
          <p:cxnSp>
            <p:nvCxnSpPr>
              <p:cNvPr id="1868" name="Straight Connector 18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9" name="Straight Connector 18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0" name="Oval 18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1" name="Oval 18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72" name="Group 208"/>
            <p:cNvGrpSpPr/>
            <p:nvPr/>
          </p:nvGrpSpPr>
          <p:grpSpPr>
            <a:xfrm rot="10800000">
              <a:off x="-257820" y="5727141"/>
              <a:ext cx="112883" cy="265768"/>
              <a:chOff x="3787140" y="2644140"/>
              <a:chExt cx="102873" cy="419738"/>
            </a:xfrm>
          </p:grpSpPr>
          <p:cxnSp>
            <p:nvCxnSpPr>
              <p:cNvPr id="1873" name="Straight Connector 18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74" name="Straight Connector 18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5" name="Oval 18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6" name="Oval 18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77" name="Group 213"/>
            <p:cNvGrpSpPr/>
            <p:nvPr/>
          </p:nvGrpSpPr>
          <p:grpSpPr>
            <a:xfrm rot="10800000">
              <a:off x="-391603" y="5727143"/>
              <a:ext cx="112883" cy="265768"/>
              <a:chOff x="3787140" y="2644140"/>
              <a:chExt cx="102873" cy="419738"/>
            </a:xfrm>
          </p:grpSpPr>
          <p:cxnSp>
            <p:nvCxnSpPr>
              <p:cNvPr id="1878" name="Straight Connector 18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79" name="Straight Connector 18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80" name="Oval 18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1" name="Oval 18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82" name="Group 218"/>
            <p:cNvGrpSpPr/>
            <p:nvPr/>
          </p:nvGrpSpPr>
          <p:grpSpPr>
            <a:xfrm rot="10800000">
              <a:off x="-527475" y="5727139"/>
              <a:ext cx="112883" cy="265768"/>
              <a:chOff x="3787140" y="2644140"/>
              <a:chExt cx="102873" cy="419738"/>
            </a:xfrm>
          </p:grpSpPr>
          <p:cxnSp>
            <p:nvCxnSpPr>
              <p:cNvPr id="1883" name="Straight Connector 18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84" name="Straight Connector 18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85" name="Oval 18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6" name="Oval 18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87" name="Group 223"/>
            <p:cNvGrpSpPr/>
            <p:nvPr/>
          </p:nvGrpSpPr>
          <p:grpSpPr>
            <a:xfrm rot="10800000">
              <a:off x="-661259" y="5727141"/>
              <a:ext cx="112883" cy="265768"/>
              <a:chOff x="3787140" y="2644140"/>
              <a:chExt cx="102873" cy="419738"/>
            </a:xfrm>
          </p:grpSpPr>
          <p:cxnSp>
            <p:nvCxnSpPr>
              <p:cNvPr id="1888" name="Straight Connector 18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89" name="Straight Connector 18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90" name="Oval 18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1" name="Oval 18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2" name="Group 228"/>
            <p:cNvGrpSpPr/>
            <p:nvPr/>
          </p:nvGrpSpPr>
          <p:grpSpPr>
            <a:xfrm rot="10800000">
              <a:off x="-797130" y="5727137"/>
              <a:ext cx="112883" cy="265768"/>
              <a:chOff x="3787140" y="2644140"/>
              <a:chExt cx="102873" cy="419738"/>
            </a:xfrm>
          </p:grpSpPr>
          <p:cxnSp>
            <p:nvCxnSpPr>
              <p:cNvPr id="1893" name="Straight Connector 18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94" name="Straight Connector 18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95" name="Oval 18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6" name="Oval 18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7" name="Group 233"/>
            <p:cNvGrpSpPr/>
            <p:nvPr/>
          </p:nvGrpSpPr>
          <p:grpSpPr>
            <a:xfrm rot="10800000">
              <a:off x="-930914" y="5727139"/>
              <a:ext cx="112883" cy="265768"/>
              <a:chOff x="3787140" y="2644140"/>
              <a:chExt cx="102873" cy="419738"/>
            </a:xfrm>
          </p:grpSpPr>
          <p:cxnSp>
            <p:nvCxnSpPr>
              <p:cNvPr id="1898" name="Straight Connector 18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99" name="Straight Connector 18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00" name="Oval 18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1" name="Oval 19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02" name="Group 238"/>
            <p:cNvGrpSpPr/>
            <p:nvPr/>
          </p:nvGrpSpPr>
          <p:grpSpPr>
            <a:xfrm rot="10800000">
              <a:off x="-1073059" y="5727135"/>
              <a:ext cx="112883" cy="265768"/>
              <a:chOff x="3787140" y="2644140"/>
              <a:chExt cx="102873" cy="419738"/>
            </a:xfrm>
          </p:grpSpPr>
          <p:cxnSp>
            <p:nvCxnSpPr>
              <p:cNvPr id="1903" name="Straight Connector 19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04" name="Straight Connector 19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05" name="Oval 19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6" name="Oval 19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07" name="Group 243"/>
            <p:cNvGrpSpPr/>
            <p:nvPr/>
          </p:nvGrpSpPr>
          <p:grpSpPr>
            <a:xfrm rot="10800000">
              <a:off x="-1206842" y="5727137"/>
              <a:ext cx="112883" cy="265768"/>
              <a:chOff x="3787140" y="2644140"/>
              <a:chExt cx="102873" cy="419738"/>
            </a:xfrm>
          </p:grpSpPr>
          <p:cxnSp>
            <p:nvCxnSpPr>
              <p:cNvPr id="1908" name="Straight Connector 19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09" name="Straight Connector 19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10" name="Oval 19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1" name="Oval 19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12" name="Group 248"/>
            <p:cNvGrpSpPr/>
            <p:nvPr/>
          </p:nvGrpSpPr>
          <p:grpSpPr>
            <a:xfrm rot="10800000">
              <a:off x="-1342714" y="5727134"/>
              <a:ext cx="112883" cy="265768"/>
              <a:chOff x="3787140" y="2644140"/>
              <a:chExt cx="102873" cy="419738"/>
            </a:xfrm>
          </p:grpSpPr>
          <p:cxnSp>
            <p:nvCxnSpPr>
              <p:cNvPr id="1913" name="Straight Connector 19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4" name="Straight Connector 19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15" name="Oval 19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6" name="Oval 19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17" name="Group 253"/>
            <p:cNvGrpSpPr/>
            <p:nvPr/>
          </p:nvGrpSpPr>
          <p:grpSpPr>
            <a:xfrm rot="10800000">
              <a:off x="-1476498" y="5727135"/>
              <a:ext cx="112883" cy="265768"/>
              <a:chOff x="3787140" y="2644140"/>
              <a:chExt cx="102873" cy="419738"/>
            </a:xfrm>
          </p:grpSpPr>
          <p:cxnSp>
            <p:nvCxnSpPr>
              <p:cNvPr id="1918" name="Straight Connector 19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9" name="Straight Connector 19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0" name="Oval 19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1" name="Oval 19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22" name="Group 258"/>
            <p:cNvGrpSpPr/>
            <p:nvPr/>
          </p:nvGrpSpPr>
          <p:grpSpPr>
            <a:xfrm rot="10800000">
              <a:off x="-1612369" y="5727132"/>
              <a:ext cx="112883" cy="265768"/>
              <a:chOff x="3787140" y="2644140"/>
              <a:chExt cx="102873" cy="419738"/>
            </a:xfrm>
          </p:grpSpPr>
          <p:cxnSp>
            <p:nvCxnSpPr>
              <p:cNvPr id="1923" name="Straight Connector 19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24" name="Straight Connector 19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5" name="Oval 19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6" name="Oval 19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27" name="Group 263"/>
            <p:cNvGrpSpPr/>
            <p:nvPr/>
          </p:nvGrpSpPr>
          <p:grpSpPr>
            <a:xfrm rot="10800000">
              <a:off x="-1746153" y="5727134"/>
              <a:ext cx="112883" cy="265768"/>
              <a:chOff x="3787140" y="2644140"/>
              <a:chExt cx="102873" cy="419738"/>
            </a:xfrm>
          </p:grpSpPr>
          <p:cxnSp>
            <p:nvCxnSpPr>
              <p:cNvPr id="1928" name="Straight Connector 19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29" name="Straight Connector 19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30" name="Oval 19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1" name="Oval 19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32" name="Group 268"/>
            <p:cNvGrpSpPr/>
            <p:nvPr/>
          </p:nvGrpSpPr>
          <p:grpSpPr>
            <a:xfrm rot="10800000">
              <a:off x="-1882024" y="5727130"/>
              <a:ext cx="112883" cy="265768"/>
              <a:chOff x="3787140" y="2644140"/>
              <a:chExt cx="102873" cy="419738"/>
            </a:xfrm>
          </p:grpSpPr>
          <p:cxnSp>
            <p:nvCxnSpPr>
              <p:cNvPr id="1933" name="Straight Connector 19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34" name="Straight Connector 19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35" name="Oval 19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6" name="Oval 19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37" name="Group 273"/>
            <p:cNvGrpSpPr/>
            <p:nvPr/>
          </p:nvGrpSpPr>
          <p:grpSpPr>
            <a:xfrm rot="10800000">
              <a:off x="-2015808" y="5727132"/>
              <a:ext cx="112883" cy="265768"/>
              <a:chOff x="3787140" y="2644140"/>
              <a:chExt cx="102873" cy="419738"/>
            </a:xfrm>
          </p:grpSpPr>
          <p:cxnSp>
            <p:nvCxnSpPr>
              <p:cNvPr id="1938" name="Straight Connector 19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39" name="Straight Connector 19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40" name="Oval 19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1" name="Oval 19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2" name="Group 338"/>
            <p:cNvGrpSpPr/>
            <p:nvPr/>
          </p:nvGrpSpPr>
          <p:grpSpPr>
            <a:xfrm rot="10800000">
              <a:off x="551154" y="5727116"/>
              <a:ext cx="112883" cy="265768"/>
              <a:chOff x="3787140" y="2644140"/>
              <a:chExt cx="102873" cy="419738"/>
            </a:xfrm>
          </p:grpSpPr>
          <p:cxnSp>
            <p:nvCxnSpPr>
              <p:cNvPr id="1943" name="Straight Connector 19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44" name="Straight Connector 19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45" name="Oval 19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6" name="Oval 19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7" name="Group 343"/>
            <p:cNvGrpSpPr/>
            <p:nvPr/>
          </p:nvGrpSpPr>
          <p:grpSpPr>
            <a:xfrm rot="10800000">
              <a:off x="417370" y="5727118"/>
              <a:ext cx="112883" cy="265768"/>
              <a:chOff x="3787140" y="2644140"/>
              <a:chExt cx="102873" cy="419738"/>
            </a:xfrm>
          </p:grpSpPr>
          <p:cxnSp>
            <p:nvCxnSpPr>
              <p:cNvPr id="1948" name="Straight Connector 19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49" name="Straight Connector 19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50" name="Oval 19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1" name="Oval 19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52" name="Group 348"/>
            <p:cNvGrpSpPr/>
            <p:nvPr/>
          </p:nvGrpSpPr>
          <p:grpSpPr>
            <a:xfrm rot="10800000">
              <a:off x="281498" y="5727115"/>
              <a:ext cx="112883" cy="265768"/>
              <a:chOff x="3787140" y="2644140"/>
              <a:chExt cx="102873" cy="419738"/>
            </a:xfrm>
          </p:grpSpPr>
          <p:cxnSp>
            <p:nvCxnSpPr>
              <p:cNvPr id="1953" name="Straight Connector 19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54" name="Straight Connector 19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55" name="Oval 19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6" name="Oval 19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57" name="Group 353"/>
            <p:cNvGrpSpPr/>
            <p:nvPr/>
          </p:nvGrpSpPr>
          <p:grpSpPr>
            <a:xfrm rot="10800000">
              <a:off x="147715" y="5727116"/>
              <a:ext cx="112883" cy="265768"/>
              <a:chOff x="3787140" y="2644140"/>
              <a:chExt cx="102873" cy="419738"/>
            </a:xfrm>
          </p:grpSpPr>
          <p:cxnSp>
            <p:nvCxnSpPr>
              <p:cNvPr id="1958" name="Straight Connector 19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59" name="Straight Connector 19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60" name="Oval 19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1" name="Oval 19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62" name="Group 12"/>
            <p:cNvGrpSpPr/>
            <p:nvPr/>
          </p:nvGrpSpPr>
          <p:grpSpPr>
            <a:xfrm>
              <a:off x="-2563214" y="5450190"/>
              <a:ext cx="112883" cy="265768"/>
              <a:chOff x="3787140" y="2644140"/>
              <a:chExt cx="102873" cy="419738"/>
            </a:xfrm>
          </p:grpSpPr>
          <p:cxnSp>
            <p:nvCxnSpPr>
              <p:cNvPr id="1963"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4"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65"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6"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67" name="Group 13"/>
            <p:cNvGrpSpPr/>
            <p:nvPr/>
          </p:nvGrpSpPr>
          <p:grpSpPr>
            <a:xfrm>
              <a:off x="-2429431" y="5450189"/>
              <a:ext cx="112883" cy="265768"/>
              <a:chOff x="3787140" y="2644140"/>
              <a:chExt cx="102873" cy="419738"/>
            </a:xfrm>
          </p:grpSpPr>
          <p:cxnSp>
            <p:nvCxnSpPr>
              <p:cNvPr id="1968"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9"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0"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1"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72" name="Group 48"/>
            <p:cNvGrpSpPr/>
            <p:nvPr/>
          </p:nvGrpSpPr>
          <p:grpSpPr>
            <a:xfrm>
              <a:off x="-2293559" y="5450192"/>
              <a:ext cx="112883" cy="265768"/>
              <a:chOff x="3787140" y="2644140"/>
              <a:chExt cx="102873" cy="419738"/>
            </a:xfrm>
          </p:grpSpPr>
          <p:cxnSp>
            <p:nvCxnSpPr>
              <p:cNvPr id="197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7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77" name="Group 53"/>
            <p:cNvGrpSpPr/>
            <p:nvPr/>
          </p:nvGrpSpPr>
          <p:grpSpPr>
            <a:xfrm>
              <a:off x="-2159775" y="5450190"/>
              <a:ext cx="112883" cy="265768"/>
              <a:chOff x="3787140" y="2644140"/>
              <a:chExt cx="102873" cy="419738"/>
            </a:xfrm>
          </p:grpSpPr>
          <p:cxnSp>
            <p:nvCxnSpPr>
              <p:cNvPr id="1978"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79"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80"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1"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82" name="Group 118"/>
            <p:cNvGrpSpPr/>
            <p:nvPr/>
          </p:nvGrpSpPr>
          <p:grpSpPr>
            <a:xfrm>
              <a:off x="-4726737" y="5450206"/>
              <a:ext cx="112883" cy="265768"/>
              <a:chOff x="3787140" y="2644140"/>
              <a:chExt cx="102873" cy="419738"/>
            </a:xfrm>
          </p:grpSpPr>
          <p:cxnSp>
            <p:nvCxnSpPr>
              <p:cNvPr id="1983" name="Straight Connector 19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84" name="Straight Connector 19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85" name="Oval 19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6" name="Oval 19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87" name="Group 123"/>
            <p:cNvGrpSpPr/>
            <p:nvPr/>
          </p:nvGrpSpPr>
          <p:grpSpPr>
            <a:xfrm>
              <a:off x="-4592953" y="5450204"/>
              <a:ext cx="112883" cy="265768"/>
              <a:chOff x="3787140" y="2644140"/>
              <a:chExt cx="102873" cy="419738"/>
            </a:xfrm>
          </p:grpSpPr>
          <p:cxnSp>
            <p:nvCxnSpPr>
              <p:cNvPr id="1988" name="Straight Connector 19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89" name="Straight Connector 19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90" name="Oval 19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1" name="Oval 19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2" name="Group 128"/>
            <p:cNvGrpSpPr/>
            <p:nvPr/>
          </p:nvGrpSpPr>
          <p:grpSpPr>
            <a:xfrm>
              <a:off x="-4457082" y="5450208"/>
              <a:ext cx="112883" cy="265768"/>
              <a:chOff x="3787140" y="2644140"/>
              <a:chExt cx="102873" cy="419738"/>
            </a:xfrm>
          </p:grpSpPr>
          <p:cxnSp>
            <p:nvCxnSpPr>
              <p:cNvPr id="1993" name="Straight Connector 19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94" name="Straight Connector 19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95" name="Oval 19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6" name="Oval 19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7" name="Group 133"/>
            <p:cNvGrpSpPr/>
            <p:nvPr/>
          </p:nvGrpSpPr>
          <p:grpSpPr>
            <a:xfrm>
              <a:off x="-4323298" y="5450206"/>
              <a:ext cx="112883" cy="265768"/>
              <a:chOff x="3787140" y="2644140"/>
              <a:chExt cx="102873" cy="419738"/>
            </a:xfrm>
          </p:grpSpPr>
          <p:cxnSp>
            <p:nvCxnSpPr>
              <p:cNvPr id="1998" name="Straight Connector 19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99" name="Straight Connector 19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00" name="Oval 19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1" name="Oval 20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2" name="Group 138"/>
            <p:cNvGrpSpPr/>
            <p:nvPr/>
          </p:nvGrpSpPr>
          <p:grpSpPr>
            <a:xfrm>
              <a:off x="-4187427" y="5450209"/>
              <a:ext cx="112883" cy="265768"/>
              <a:chOff x="3787140" y="2644140"/>
              <a:chExt cx="102873" cy="419738"/>
            </a:xfrm>
          </p:grpSpPr>
          <p:cxnSp>
            <p:nvCxnSpPr>
              <p:cNvPr id="2003" name="Straight Connector 20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04" name="Straight Connector 20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05" name="Oval 20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6" name="Oval 20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7" name="Group 143"/>
            <p:cNvGrpSpPr/>
            <p:nvPr/>
          </p:nvGrpSpPr>
          <p:grpSpPr>
            <a:xfrm>
              <a:off x="-4053643" y="5450208"/>
              <a:ext cx="112883" cy="265768"/>
              <a:chOff x="3787140" y="2644140"/>
              <a:chExt cx="102873" cy="419738"/>
            </a:xfrm>
          </p:grpSpPr>
          <p:cxnSp>
            <p:nvCxnSpPr>
              <p:cNvPr id="2008" name="Straight Connector 20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09" name="Straight Connector 20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10" name="Oval 20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1" name="Oval 20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2" name="Group 148"/>
            <p:cNvGrpSpPr/>
            <p:nvPr/>
          </p:nvGrpSpPr>
          <p:grpSpPr>
            <a:xfrm>
              <a:off x="-3917771" y="5450211"/>
              <a:ext cx="112883" cy="265768"/>
              <a:chOff x="3787140" y="2644140"/>
              <a:chExt cx="102873" cy="419738"/>
            </a:xfrm>
          </p:grpSpPr>
          <p:cxnSp>
            <p:nvCxnSpPr>
              <p:cNvPr id="2013" name="Straight Connector 20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4" name="Straight Connector 20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15" name="Oval 20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6" name="Oval 20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7" name="Group 153"/>
            <p:cNvGrpSpPr/>
            <p:nvPr/>
          </p:nvGrpSpPr>
          <p:grpSpPr>
            <a:xfrm>
              <a:off x="-3783988" y="5450209"/>
              <a:ext cx="112883" cy="265768"/>
              <a:chOff x="3787140" y="2644140"/>
              <a:chExt cx="102873" cy="419738"/>
            </a:xfrm>
          </p:grpSpPr>
          <p:cxnSp>
            <p:nvCxnSpPr>
              <p:cNvPr id="2018" name="Straight Connector 20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9" name="Straight Connector 20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0" name="Oval 20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1" name="Oval 20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2" name="Group 158"/>
            <p:cNvGrpSpPr/>
            <p:nvPr/>
          </p:nvGrpSpPr>
          <p:grpSpPr>
            <a:xfrm>
              <a:off x="-3641843" y="5450213"/>
              <a:ext cx="112883" cy="265768"/>
              <a:chOff x="3787140" y="2644140"/>
              <a:chExt cx="102873" cy="419738"/>
            </a:xfrm>
          </p:grpSpPr>
          <p:cxnSp>
            <p:nvCxnSpPr>
              <p:cNvPr id="2023" name="Straight Connector 20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24" name="Straight Connector 20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5" name="Oval 20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6" name="Oval 20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7" name="Group 163"/>
            <p:cNvGrpSpPr/>
            <p:nvPr/>
          </p:nvGrpSpPr>
          <p:grpSpPr>
            <a:xfrm>
              <a:off x="-3508059" y="5450211"/>
              <a:ext cx="112883" cy="265768"/>
              <a:chOff x="3787140" y="2644140"/>
              <a:chExt cx="102873" cy="419738"/>
            </a:xfrm>
          </p:grpSpPr>
          <p:cxnSp>
            <p:nvCxnSpPr>
              <p:cNvPr id="2028" name="Straight Connector 20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29" name="Straight Connector 20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30" name="Oval 20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1" name="Oval 20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2" name="Group 168"/>
            <p:cNvGrpSpPr/>
            <p:nvPr/>
          </p:nvGrpSpPr>
          <p:grpSpPr>
            <a:xfrm>
              <a:off x="-3372188" y="5450215"/>
              <a:ext cx="112883" cy="265768"/>
              <a:chOff x="3787140" y="2644140"/>
              <a:chExt cx="102873" cy="419738"/>
            </a:xfrm>
          </p:grpSpPr>
          <p:cxnSp>
            <p:nvCxnSpPr>
              <p:cNvPr id="2033" name="Straight Connector 20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34" name="Straight Connector 20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35" name="Oval 20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6" name="Oval 20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7" name="Group 173"/>
            <p:cNvGrpSpPr/>
            <p:nvPr/>
          </p:nvGrpSpPr>
          <p:grpSpPr>
            <a:xfrm>
              <a:off x="-3238404" y="5450213"/>
              <a:ext cx="112883" cy="265768"/>
              <a:chOff x="3787140" y="2644140"/>
              <a:chExt cx="102873" cy="419738"/>
            </a:xfrm>
          </p:grpSpPr>
          <p:cxnSp>
            <p:nvCxnSpPr>
              <p:cNvPr id="2038" name="Straight Connector 20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39" name="Straight Connector 20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40" name="Oval 20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1" name="Oval 20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2" name="Group 178"/>
            <p:cNvGrpSpPr/>
            <p:nvPr/>
          </p:nvGrpSpPr>
          <p:grpSpPr>
            <a:xfrm>
              <a:off x="-3102532" y="5450217"/>
              <a:ext cx="112883" cy="265768"/>
              <a:chOff x="3787140" y="2644140"/>
              <a:chExt cx="102873" cy="419738"/>
            </a:xfrm>
          </p:grpSpPr>
          <p:cxnSp>
            <p:nvCxnSpPr>
              <p:cNvPr id="2043" name="Straight Connector 20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44" name="Straight Connector 20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45" name="Oval 20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6" name="Oval 20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7" name="Group 183"/>
            <p:cNvGrpSpPr/>
            <p:nvPr/>
          </p:nvGrpSpPr>
          <p:grpSpPr>
            <a:xfrm>
              <a:off x="-2968749" y="5450215"/>
              <a:ext cx="112883" cy="265768"/>
              <a:chOff x="3787140" y="2644140"/>
              <a:chExt cx="102873" cy="419738"/>
            </a:xfrm>
          </p:grpSpPr>
          <p:cxnSp>
            <p:nvCxnSpPr>
              <p:cNvPr id="2048" name="Straight Connector 20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49" name="Straight Connector 20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50" name="Oval 20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1" name="Oval 20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2" name="Group 188"/>
            <p:cNvGrpSpPr/>
            <p:nvPr/>
          </p:nvGrpSpPr>
          <p:grpSpPr>
            <a:xfrm>
              <a:off x="-2832877" y="5450219"/>
              <a:ext cx="112883" cy="265768"/>
              <a:chOff x="3787140" y="2644140"/>
              <a:chExt cx="102873" cy="419738"/>
            </a:xfrm>
          </p:grpSpPr>
          <p:cxnSp>
            <p:nvCxnSpPr>
              <p:cNvPr id="2053" name="Straight Connector 20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54" name="Straight Connector 20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55" name="Oval 20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6" name="Oval 20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7" name="Group 193"/>
            <p:cNvGrpSpPr/>
            <p:nvPr/>
          </p:nvGrpSpPr>
          <p:grpSpPr>
            <a:xfrm>
              <a:off x="-2699094" y="5450217"/>
              <a:ext cx="112883" cy="265768"/>
              <a:chOff x="3787140" y="2644140"/>
              <a:chExt cx="102873" cy="419738"/>
            </a:xfrm>
          </p:grpSpPr>
          <p:cxnSp>
            <p:nvCxnSpPr>
              <p:cNvPr id="2058" name="Straight Connector 20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59" name="Straight Connector 20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60" name="Oval 20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1" name="Oval 20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62" name="Group 198"/>
            <p:cNvGrpSpPr/>
            <p:nvPr/>
          </p:nvGrpSpPr>
          <p:grpSpPr>
            <a:xfrm rot="10800000">
              <a:off x="-2692096" y="5727143"/>
              <a:ext cx="112883" cy="265768"/>
              <a:chOff x="3787140" y="2644140"/>
              <a:chExt cx="102873" cy="419738"/>
            </a:xfrm>
          </p:grpSpPr>
          <p:cxnSp>
            <p:nvCxnSpPr>
              <p:cNvPr id="2063" name="Straight Connector 20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4" name="Straight Connector 20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65" name="Oval 20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6" name="Oval 20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67" name="Group 203"/>
            <p:cNvGrpSpPr/>
            <p:nvPr/>
          </p:nvGrpSpPr>
          <p:grpSpPr>
            <a:xfrm rot="10800000">
              <a:off x="-2825879" y="5727145"/>
              <a:ext cx="112883" cy="265768"/>
              <a:chOff x="3787140" y="2644140"/>
              <a:chExt cx="102873" cy="419738"/>
            </a:xfrm>
          </p:grpSpPr>
          <p:cxnSp>
            <p:nvCxnSpPr>
              <p:cNvPr id="2068" name="Straight Connector 20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9" name="Straight Connector 20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0" name="Oval 20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1" name="Oval 20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72" name="Group 208"/>
            <p:cNvGrpSpPr/>
            <p:nvPr/>
          </p:nvGrpSpPr>
          <p:grpSpPr>
            <a:xfrm rot="10800000">
              <a:off x="-2961751" y="5727141"/>
              <a:ext cx="112883" cy="265768"/>
              <a:chOff x="3787140" y="2644140"/>
              <a:chExt cx="102873" cy="419738"/>
            </a:xfrm>
          </p:grpSpPr>
          <p:cxnSp>
            <p:nvCxnSpPr>
              <p:cNvPr id="2073" name="Straight Connector 20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74" name="Straight Connector 20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5" name="Oval 20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6" name="Oval 20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77" name="Group 213"/>
            <p:cNvGrpSpPr/>
            <p:nvPr/>
          </p:nvGrpSpPr>
          <p:grpSpPr>
            <a:xfrm rot="10800000">
              <a:off x="-3095534" y="5727143"/>
              <a:ext cx="112883" cy="265768"/>
              <a:chOff x="3787140" y="2644140"/>
              <a:chExt cx="102873" cy="419738"/>
            </a:xfrm>
          </p:grpSpPr>
          <p:cxnSp>
            <p:nvCxnSpPr>
              <p:cNvPr id="2078" name="Straight Connector 20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79" name="Straight Connector 20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80" name="Oval 20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1" name="Oval 20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82" name="Group 218"/>
            <p:cNvGrpSpPr/>
            <p:nvPr/>
          </p:nvGrpSpPr>
          <p:grpSpPr>
            <a:xfrm rot="10800000">
              <a:off x="-3231406" y="5727139"/>
              <a:ext cx="112883" cy="265768"/>
              <a:chOff x="3787140" y="2644140"/>
              <a:chExt cx="102873" cy="419738"/>
            </a:xfrm>
          </p:grpSpPr>
          <p:cxnSp>
            <p:nvCxnSpPr>
              <p:cNvPr id="2083" name="Straight Connector 20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84" name="Straight Connector 20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85" name="Oval 20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6" name="Oval 20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87" name="Group 223"/>
            <p:cNvGrpSpPr/>
            <p:nvPr/>
          </p:nvGrpSpPr>
          <p:grpSpPr>
            <a:xfrm rot="10800000">
              <a:off x="-3365190" y="5727141"/>
              <a:ext cx="112883" cy="265768"/>
              <a:chOff x="3787140" y="2644140"/>
              <a:chExt cx="102873" cy="419738"/>
            </a:xfrm>
          </p:grpSpPr>
          <p:cxnSp>
            <p:nvCxnSpPr>
              <p:cNvPr id="2088" name="Straight Connector 20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89" name="Straight Connector 20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90" name="Oval 20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1" name="Oval 20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2" name="Group 228"/>
            <p:cNvGrpSpPr/>
            <p:nvPr/>
          </p:nvGrpSpPr>
          <p:grpSpPr>
            <a:xfrm rot="10800000">
              <a:off x="-3501061" y="5727137"/>
              <a:ext cx="112883" cy="265768"/>
              <a:chOff x="3787140" y="2644140"/>
              <a:chExt cx="102873" cy="419738"/>
            </a:xfrm>
          </p:grpSpPr>
          <p:cxnSp>
            <p:nvCxnSpPr>
              <p:cNvPr id="2093" name="Straight Connector 20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94" name="Straight Connector 20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95" name="Oval 20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6" name="Oval 20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7" name="Group 233"/>
            <p:cNvGrpSpPr/>
            <p:nvPr/>
          </p:nvGrpSpPr>
          <p:grpSpPr>
            <a:xfrm rot="10800000">
              <a:off x="-3634845" y="5727139"/>
              <a:ext cx="112883" cy="265768"/>
              <a:chOff x="3787140" y="2644140"/>
              <a:chExt cx="102873" cy="419738"/>
            </a:xfrm>
          </p:grpSpPr>
          <p:cxnSp>
            <p:nvCxnSpPr>
              <p:cNvPr id="2098" name="Straight Connector 20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99" name="Straight Connector 20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00" name="Oval 20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1" name="Oval 21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2" name="Group 238"/>
            <p:cNvGrpSpPr/>
            <p:nvPr/>
          </p:nvGrpSpPr>
          <p:grpSpPr>
            <a:xfrm rot="10800000">
              <a:off x="-3776990" y="5727135"/>
              <a:ext cx="112883" cy="265768"/>
              <a:chOff x="3787140" y="2644140"/>
              <a:chExt cx="102873" cy="419738"/>
            </a:xfrm>
          </p:grpSpPr>
          <p:cxnSp>
            <p:nvCxnSpPr>
              <p:cNvPr id="2103" name="Straight Connector 21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04" name="Straight Connector 21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05" name="Oval 21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6" name="Oval 21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7" name="Group 243"/>
            <p:cNvGrpSpPr/>
            <p:nvPr/>
          </p:nvGrpSpPr>
          <p:grpSpPr>
            <a:xfrm rot="10800000">
              <a:off x="-3910773" y="5727137"/>
              <a:ext cx="112883" cy="265768"/>
              <a:chOff x="3787140" y="2644140"/>
              <a:chExt cx="102873" cy="419738"/>
            </a:xfrm>
          </p:grpSpPr>
          <p:cxnSp>
            <p:nvCxnSpPr>
              <p:cNvPr id="2108" name="Straight Connector 21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09" name="Straight Connector 21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10" name="Oval 21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1" name="Oval 21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12" name="Group 248"/>
            <p:cNvGrpSpPr/>
            <p:nvPr/>
          </p:nvGrpSpPr>
          <p:grpSpPr>
            <a:xfrm rot="10800000">
              <a:off x="-4046645" y="5727134"/>
              <a:ext cx="112883" cy="265768"/>
              <a:chOff x="3787140" y="2644140"/>
              <a:chExt cx="102873" cy="419738"/>
            </a:xfrm>
          </p:grpSpPr>
          <p:cxnSp>
            <p:nvCxnSpPr>
              <p:cNvPr id="2113" name="Straight Connector 21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4" name="Straight Connector 21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15" name="Oval 21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6" name="Oval 21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17" name="Group 253"/>
            <p:cNvGrpSpPr/>
            <p:nvPr/>
          </p:nvGrpSpPr>
          <p:grpSpPr>
            <a:xfrm rot="10800000">
              <a:off x="-4180429" y="5727135"/>
              <a:ext cx="112883" cy="265768"/>
              <a:chOff x="3787140" y="2644140"/>
              <a:chExt cx="102873" cy="419738"/>
            </a:xfrm>
          </p:grpSpPr>
          <p:cxnSp>
            <p:nvCxnSpPr>
              <p:cNvPr id="2118" name="Straight Connector 21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9" name="Straight Connector 21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0" name="Oval 21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1" name="Oval 21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22" name="Group 258"/>
            <p:cNvGrpSpPr/>
            <p:nvPr/>
          </p:nvGrpSpPr>
          <p:grpSpPr>
            <a:xfrm rot="10800000">
              <a:off x="-4316300" y="5727132"/>
              <a:ext cx="112883" cy="265768"/>
              <a:chOff x="3787140" y="2644140"/>
              <a:chExt cx="102873" cy="419738"/>
            </a:xfrm>
          </p:grpSpPr>
          <p:cxnSp>
            <p:nvCxnSpPr>
              <p:cNvPr id="2123" name="Straight Connector 21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24" name="Straight Connector 21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5" name="Oval 21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6" name="Oval 21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27" name="Group 263"/>
            <p:cNvGrpSpPr/>
            <p:nvPr/>
          </p:nvGrpSpPr>
          <p:grpSpPr>
            <a:xfrm rot="10800000">
              <a:off x="-4450084" y="5727134"/>
              <a:ext cx="112883" cy="265768"/>
              <a:chOff x="3787140" y="2644140"/>
              <a:chExt cx="102873" cy="419738"/>
            </a:xfrm>
          </p:grpSpPr>
          <p:cxnSp>
            <p:nvCxnSpPr>
              <p:cNvPr id="2128" name="Straight Connector 21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29" name="Straight Connector 21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30" name="Oval 21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1" name="Oval 21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32" name="Group 268"/>
            <p:cNvGrpSpPr/>
            <p:nvPr/>
          </p:nvGrpSpPr>
          <p:grpSpPr>
            <a:xfrm rot="10800000">
              <a:off x="-4585955" y="5727130"/>
              <a:ext cx="112883" cy="265768"/>
              <a:chOff x="3787140" y="2644140"/>
              <a:chExt cx="102873" cy="419738"/>
            </a:xfrm>
          </p:grpSpPr>
          <p:cxnSp>
            <p:nvCxnSpPr>
              <p:cNvPr id="2133" name="Straight Connector 21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34" name="Straight Connector 21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35" name="Oval 21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6" name="Oval 21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37" name="Group 273"/>
            <p:cNvGrpSpPr/>
            <p:nvPr/>
          </p:nvGrpSpPr>
          <p:grpSpPr>
            <a:xfrm rot="10800000">
              <a:off x="-4719739" y="5727132"/>
              <a:ext cx="112883" cy="265768"/>
              <a:chOff x="3787140" y="2644140"/>
              <a:chExt cx="102873" cy="419738"/>
            </a:xfrm>
          </p:grpSpPr>
          <p:cxnSp>
            <p:nvCxnSpPr>
              <p:cNvPr id="2138" name="Straight Connector 21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39" name="Straight Connector 21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40" name="Oval 21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1" name="Oval 21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2" name="Group 338"/>
            <p:cNvGrpSpPr/>
            <p:nvPr/>
          </p:nvGrpSpPr>
          <p:grpSpPr>
            <a:xfrm rot="10800000">
              <a:off x="-2152777" y="5727116"/>
              <a:ext cx="112883" cy="265768"/>
              <a:chOff x="3787140" y="2644140"/>
              <a:chExt cx="102873" cy="419738"/>
            </a:xfrm>
          </p:grpSpPr>
          <p:cxnSp>
            <p:nvCxnSpPr>
              <p:cNvPr id="2143" name="Straight Connector 21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44" name="Straight Connector 21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45" name="Oval 21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6" name="Oval 21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7" name="Group 343"/>
            <p:cNvGrpSpPr/>
            <p:nvPr/>
          </p:nvGrpSpPr>
          <p:grpSpPr>
            <a:xfrm rot="10800000">
              <a:off x="-2286561" y="5727118"/>
              <a:ext cx="112883" cy="265768"/>
              <a:chOff x="3787140" y="2644140"/>
              <a:chExt cx="102873" cy="419738"/>
            </a:xfrm>
          </p:grpSpPr>
          <p:cxnSp>
            <p:nvCxnSpPr>
              <p:cNvPr id="2148" name="Straight Connector 21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49" name="Straight Connector 21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0" name="Oval 21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1" name="Oval 21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2" name="Group 348"/>
            <p:cNvGrpSpPr/>
            <p:nvPr/>
          </p:nvGrpSpPr>
          <p:grpSpPr>
            <a:xfrm rot="10800000">
              <a:off x="-2422433" y="5727115"/>
              <a:ext cx="112883" cy="265768"/>
              <a:chOff x="3787140" y="2644140"/>
              <a:chExt cx="102873" cy="419738"/>
            </a:xfrm>
          </p:grpSpPr>
          <p:cxnSp>
            <p:nvCxnSpPr>
              <p:cNvPr id="2153" name="Straight Connector 21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54" name="Straight Connector 21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5" name="Oval 21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6" name="Oval 21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7" name="Group 353"/>
            <p:cNvGrpSpPr/>
            <p:nvPr/>
          </p:nvGrpSpPr>
          <p:grpSpPr>
            <a:xfrm rot="10800000">
              <a:off x="-2556216" y="5727116"/>
              <a:ext cx="112883" cy="265768"/>
              <a:chOff x="3787140" y="2644140"/>
              <a:chExt cx="102873" cy="419738"/>
            </a:xfrm>
          </p:grpSpPr>
          <p:cxnSp>
            <p:nvCxnSpPr>
              <p:cNvPr id="2158" name="Straight Connector 21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59" name="Straight Connector 21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60" name="Oval 21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1" name="Oval 21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139604" y="1412776"/>
            <a:ext cx="9824172" cy="1520720"/>
            <a:chOff x="-286520" y="2086277"/>
            <a:chExt cx="9824172" cy="1520720"/>
          </a:xfrm>
        </p:grpSpPr>
        <p:grpSp>
          <p:nvGrpSpPr>
            <p:cNvPr id="13" name="Group 12"/>
            <p:cNvGrpSpPr/>
            <p:nvPr/>
          </p:nvGrpSpPr>
          <p:grpSpPr>
            <a:xfrm>
              <a:off x="3921984" y="2971733"/>
              <a:ext cx="97751" cy="170588"/>
              <a:chOff x="3787140" y="2644140"/>
              <a:chExt cx="102873" cy="419738"/>
            </a:xfrm>
          </p:grpSpPr>
          <p:cxnSp>
            <p:nvCxnSpPr>
              <p:cNvPr id="8"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4037833" y="2971732"/>
              <a:ext cx="97751" cy="170588"/>
              <a:chOff x="3787140" y="2644140"/>
              <a:chExt cx="102873" cy="419738"/>
            </a:xfrm>
          </p:grpSpPr>
          <p:cxnSp>
            <p:nvCxnSpPr>
              <p:cNvPr id="15"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155490" y="2971735"/>
              <a:ext cx="97751" cy="170588"/>
              <a:chOff x="3787140" y="2644140"/>
              <a:chExt cx="102873" cy="419738"/>
            </a:xfrm>
          </p:grpSpPr>
          <p:cxnSp>
            <p:nvCxnSpPr>
              <p:cNvPr id="50"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4271340" y="2971733"/>
              <a:ext cx="97751" cy="170588"/>
              <a:chOff x="3787140" y="2644140"/>
              <a:chExt cx="102873" cy="419738"/>
            </a:xfrm>
          </p:grpSpPr>
          <p:cxnSp>
            <p:nvCxnSpPr>
              <p:cNvPr id="55"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4388997" y="2971736"/>
              <a:ext cx="97751" cy="170588"/>
              <a:chOff x="3787140" y="2644140"/>
              <a:chExt cx="102873" cy="419738"/>
            </a:xfrm>
          </p:grpSpPr>
          <p:cxnSp>
            <p:nvCxnSpPr>
              <p:cNvPr id="60"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4504847" y="2971735"/>
              <a:ext cx="97751" cy="170588"/>
              <a:chOff x="3787140" y="2644140"/>
              <a:chExt cx="102873" cy="419738"/>
            </a:xfrm>
          </p:grpSpPr>
          <p:cxnSp>
            <p:nvCxnSpPr>
              <p:cNvPr id="65"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4622504" y="2971737"/>
              <a:ext cx="97751" cy="170588"/>
              <a:chOff x="3787140" y="2644140"/>
              <a:chExt cx="102873" cy="419738"/>
            </a:xfrm>
          </p:grpSpPr>
          <p:cxnSp>
            <p:nvCxnSpPr>
              <p:cNvPr id="70" name="Straight Connector 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4738354" y="2971736"/>
              <a:ext cx="97751" cy="170588"/>
              <a:chOff x="3787140" y="2644140"/>
              <a:chExt cx="102873" cy="419738"/>
            </a:xfrm>
          </p:grpSpPr>
          <p:cxnSp>
            <p:nvCxnSpPr>
              <p:cNvPr id="75" name="Straight Connector 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4861443" y="2971738"/>
              <a:ext cx="97751" cy="170588"/>
              <a:chOff x="3787140" y="2644140"/>
              <a:chExt cx="102873" cy="419738"/>
            </a:xfrm>
          </p:grpSpPr>
          <p:cxnSp>
            <p:nvCxnSpPr>
              <p:cNvPr id="80" name="Straight Connector 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 name="Oval 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4977293" y="2971737"/>
              <a:ext cx="97751" cy="170588"/>
              <a:chOff x="3787140" y="2644140"/>
              <a:chExt cx="102873" cy="419738"/>
            </a:xfrm>
          </p:grpSpPr>
          <p:cxnSp>
            <p:nvCxnSpPr>
              <p:cNvPr id="85" name="Straight Connector 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 name="Oval 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5094950" y="2971739"/>
              <a:ext cx="97751" cy="170588"/>
              <a:chOff x="3787140" y="2644140"/>
              <a:chExt cx="102873" cy="419738"/>
            </a:xfrm>
          </p:grpSpPr>
          <p:cxnSp>
            <p:nvCxnSpPr>
              <p:cNvPr id="90" name="Straight Connector 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 name="Oval 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5210800" y="2971738"/>
              <a:ext cx="97751" cy="170588"/>
              <a:chOff x="3787140" y="2644140"/>
              <a:chExt cx="102873" cy="419738"/>
            </a:xfrm>
          </p:grpSpPr>
          <p:cxnSp>
            <p:nvCxnSpPr>
              <p:cNvPr id="95" name="Straight Connector 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5328457" y="2971741"/>
              <a:ext cx="97751" cy="170588"/>
              <a:chOff x="3787140" y="2644140"/>
              <a:chExt cx="102873" cy="419738"/>
            </a:xfrm>
          </p:grpSpPr>
          <p:cxnSp>
            <p:nvCxnSpPr>
              <p:cNvPr id="100" name="Straight Connector 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5444307" y="2971739"/>
              <a:ext cx="97751" cy="170588"/>
              <a:chOff x="3787140" y="2644140"/>
              <a:chExt cx="102873" cy="419738"/>
            </a:xfrm>
          </p:grpSpPr>
          <p:cxnSp>
            <p:nvCxnSpPr>
              <p:cNvPr id="105" name="Straight Connector 1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 name="Oval 1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5561964" y="2971742"/>
              <a:ext cx="97751" cy="170588"/>
              <a:chOff x="3787140" y="2644140"/>
              <a:chExt cx="102873" cy="419738"/>
            </a:xfrm>
          </p:grpSpPr>
          <p:cxnSp>
            <p:nvCxnSpPr>
              <p:cNvPr id="110" name="Straight Connector 1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5677814" y="2971741"/>
              <a:ext cx="97751" cy="170588"/>
              <a:chOff x="3787140" y="2644140"/>
              <a:chExt cx="102873" cy="419738"/>
            </a:xfrm>
          </p:grpSpPr>
          <p:cxnSp>
            <p:nvCxnSpPr>
              <p:cNvPr id="115" name="Straight Connector 1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2048490" y="2971743"/>
              <a:ext cx="97751" cy="170588"/>
              <a:chOff x="3787140" y="2644140"/>
              <a:chExt cx="102873" cy="419738"/>
            </a:xfrm>
          </p:grpSpPr>
          <p:cxnSp>
            <p:nvCxnSpPr>
              <p:cNvPr id="120" name="Straight Connector 1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 name="Oval 1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2164339" y="2971742"/>
              <a:ext cx="97751" cy="170588"/>
              <a:chOff x="3787140" y="2644140"/>
              <a:chExt cx="102873" cy="419738"/>
            </a:xfrm>
          </p:grpSpPr>
          <p:cxnSp>
            <p:nvCxnSpPr>
              <p:cNvPr id="125" name="Straight Connector 1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 name="Oval 1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2281997" y="2971744"/>
              <a:ext cx="97751" cy="170588"/>
              <a:chOff x="3787140" y="2644140"/>
              <a:chExt cx="102873" cy="419738"/>
            </a:xfrm>
          </p:grpSpPr>
          <p:cxnSp>
            <p:nvCxnSpPr>
              <p:cNvPr id="130" name="Straight Connector 1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2" name="Oval 1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 name="Group 133"/>
            <p:cNvGrpSpPr/>
            <p:nvPr/>
          </p:nvGrpSpPr>
          <p:grpSpPr>
            <a:xfrm>
              <a:off x="2397846" y="2971743"/>
              <a:ext cx="97751" cy="170588"/>
              <a:chOff x="3787140" y="2644140"/>
              <a:chExt cx="102873" cy="419738"/>
            </a:xfrm>
          </p:grpSpPr>
          <p:cxnSp>
            <p:nvCxnSpPr>
              <p:cNvPr id="135" name="Straight Connector 1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7" name="Oval 1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 name="Group 138"/>
            <p:cNvGrpSpPr/>
            <p:nvPr/>
          </p:nvGrpSpPr>
          <p:grpSpPr>
            <a:xfrm>
              <a:off x="2515504" y="2971745"/>
              <a:ext cx="97751" cy="170588"/>
              <a:chOff x="3787140" y="2644140"/>
              <a:chExt cx="102873" cy="419738"/>
            </a:xfrm>
          </p:grpSpPr>
          <p:cxnSp>
            <p:nvCxnSpPr>
              <p:cNvPr id="140" name="Straight Connector 1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 name="Oval 1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2631353" y="2971744"/>
              <a:ext cx="97751" cy="170588"/>
              <a:chOff x="3787140" y="2644140"/>
              <a:chExt cx="102873" cy="419738"/>
            </a:xfrm>
          </p:grpSpPr>
          <p:cxnSp>
            <p:nvCxnSpPr>
              <p:cNvPr id="145" name="Straight Connector 1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2749011" y="2971746"/>
              <a:ext cx="97751" cy="170588"/>
              <a:chOff x="3787140" y="2644140"/>
              <a:chExt cx="102873" cy="419738"/>
            </a:xfrm>
          </p:grpSpPr>
          <p:cxnSp>
            <p:nvCxnSpPr>
              <p:cNvPr id="150" name="Straight Connector 1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 name="Oval 1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2864860" y="2971745"/>
              <a:ext cx="97751" cy="170588"/>
              <a:chOff x="3787140" y="2644140"/>
              <a:chExt cx="102873" cy="419738"/>
            </a:xfrm>
          </p:grpSpPr>
          <p:cxnSp>
            <p:nvCxnSpPr>
              <p:cNvPr id="155" name="Straight Connector 1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7" name="Oval 1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9" name="Group 158"/>
            <p:cNvGrpSpPr/>
            <p:nvPr/>
          </p:nvGrpSpPr>
          <p:grpSpPr>
            <a:xfrm>
              <a:off x="2987950" y="2971748"/>
              <a:ext cx="97751" cy="170588"/>
              <a:chOff x="3787140" y="2644140"/>
              <a:chExt cx="102873" cy="419738"/>
            </a:xfrm>
          </p:grpSpPr>
          <p:cxnSp>
            <p:nvCxnSpPr>
              <p:cNvPr id="160" name="Straight Connector 1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62" name="Oval 1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4" name="Group 163"/>
            <p:cNvGrpSpPr/>
            <p:nvPr/>
          </p:nvGrpSpPr>
          <p:grpSpPr>
            <a:xfrm>
              <a:off x="3103799" y="2971746"/>
              <a:ext cx="97751" cy="170588"/>
              <a:chOff x="3787140" y="2644140"/>
              <a:chExt cx="102873" cy="419738"/>
            </a:xfrm>
          </p:grpSpPr>
          <p:cxnSp>
            <p:nvCxnSpPr>
              <p:cNvPr id="165" name="Straight Connector 1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67" name="Oval 1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9" name="Group 168"/>
            <p:cNvGrpSpPr/>
            <p:nvPr/>
          </p:nvGrpSpPr>
          <p:grpSpPr>
            <a:xfrm>
              <a:off x="3221457" y="2971749"/>
              <a:ext cx="97751" cy="170588"/>
              <a:chOff x="3787140" y="2644140"/>
              <a:chExt cx="102873" cy="419738"/>
            </a:xfrm>
          </p:grpSpPr>
          <p:cxnSp>
            <p:nvCxnSpPr>
              <p:cNvPr id="170" name="Straight Connector 1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2" name="Oval 1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3337306" y="2971748"/>
              <a:ext cx="97751" cy="170588"/>
              <a:chOff x="3787140" y="2644140"/>
              <a:chExt cx="102873" cy="419738"/>
            </a:xfrm>
          </p:grpSpPr>
          <p:cxnSp>
            <p:nvCxnSpPr>
              <p:cNvPr id="175" name="Straight Connector 1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 name="Group 178"/>
            <p:cNvGrpSpPr/>
            <p:nvPr/>
          </p:nvGrpSpPr>
          <p:grpSpPr>
            <a:xfrm>
              <a:off x="3454964" y="2971750"/>
              <a:ext cx="97751" cy="170588"/>
              <a:chOff x="3787140" y="2644140"/>
              <a:chExt cx="102873" cy="419738"/>
            </a:xfrm>
          </p:grpSpPr>
          <p:cxnSp>
            <p:nvCxnSpPr>
              <p:cNvPr id="180" name="Straight Connector 1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 name="Oval 1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 name="Group 183"/>
            <p:cNvGrpSpPr/>
            <p:nvPr/>
          </p:nvGrpSpPr>
          <p:grpSpPr>
            <a:xfrm>
              <a:off x="3570812" y="2971749"/>
              <a:ext cx="97751" cy="170588"/>
              <a:chOff x="3787140" y="2644140"/>
              <a:chExt cx="102873" cy="419738"/>
            </a:xfrm>
          </p:grpSpPr>
          <p:cxnSp>
            <p:nvCxnSpPr>
              <p:cNvPr id="185" name="Straight Connector 1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 name="Oval 1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 name="Group 188"/>
            <p:cNvGrpSpPr/>
            <p:nvPr/>
          </p:nvGrpSpPr>
          <p:grpSpPr>
            <a:xfrm>
              <a:off x="3688470" y="2971751"/>
              <a:ext cx="97751" cy="170588"/>
              <a:chOff x="3787140" y="2644140"/>
              <a:chExt cx="102873" cy="419738"/>
            </a:xfrm>
          </p:grpSpPr>
          <p:cxnSp>
            <p:nvCxnSpPr>
              <p:cNvPr id="190" name="Straight Connector 1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 name="Oval 1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 name="Group 193"/>
            <p:cNvGrpSpPr/>
            <p:nvPr/>
          </p:nvGrpSpPr>
          <p:grpSpPr>
            <a:xfrm>
              <a:off x="3804319" y="2971750"/>
              <a:ext cx="97751" cy="170588"/>
              <a:chOff x="3787140" y="2644140"/>
              <a:chExt cx="102873" cy="419738"/>
            </a:xfrm>
          </p:grpSpPr>
          <p:cxnSp>
            <p:nvCxnSpPr>
              <p:cNvPr id="195" name="Straight Connector 1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 name="Oval 1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 name="Group 198"/>
            <p:cNvGrpSpPr/>
            <p:nvPr/>
          </p:nvGrpSpPr>
          <p:grpSpPr>
            <a:xfrm>
              <a:off x="7678012" y="2971692"/>
              <a:ext cx="97751" cy="170588"/>
              <a:chOff x="3787140" y="2644140"/>
              <a:chExt cx="102873" cy="419738"/>
            </a:xfrm>
          </p:grpSpPr>
          <p:cxnSp>
            <p:nvCxnSpPr>
              <p:cNvPr id="200" name="Straight Connector 1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 name="Oval 2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 name="Group 203"/>
            <p:cNvGrpSpPr/>
            <p:nvPr/>
          </p:nvGrpSpPr>
          <p:grpSpPr>
            <a:xfrm>
              <a:off x="7793861" y="2971691"/>
              <a:ext cx="97751" cy="170588"/>
              <a:chOff x="3787140" y="2644140"/>
              <a:chExt cx="102873" cy="419738"/>
            </a:xfrm>
          </p:grpSpPr>
          <p:cxnSp>
            <p:nvCxnSpPr>
              <p:cNvPr id="205" name="Straight Connector 2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 name="Oval 2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 name="Group 208"/>
            <p:cNvGrpSpPr/>
            <p:nvPr/>
          </p:nvGrpSpPr>
          <p:grpSpPr>
            <a:xfrm>
              <a:off x="7911519" y="2971693"/>
              <a:ext cx="97751" cy="170588"/>
              <a:chOff x="3787140" y="2644140"/>
              <a:chExt cx="102873" cy="419738"/>
            </a:xfrm>
          </p:grpSpPr>
          <p:cxnSp>
            <p:nvCxnSpPr>
              <p:cNvPr id="210" name="Straight Connector 2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 name="Oval 2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 name="Group 213"/>
            <p:cNvGrpSpPr/>
            <p:nvPr/>
          </p:nvGrpSpPr>
          <p:grpSpPr>
            <a:xfrm>
              <a:off x="8027368" y="2971692"/>
              <a:ext cx="97751" cy="170588"/>
              <a:chOff x="3787140" y="2644140"/>
              <a:chExt cx="102873" cy="419738"/>
            </a:xfrm>
          </p:grpSpPr>
          <p:cxnSp>
            <p:nvCxnSpPr>
              <p:cNvPr id="215" name="Straight Connector 2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7" name="Oval 2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8145026" y="2971694"/>
              <a:ext cx="97751" cy="170588"/>
              <a:chOff x="3787140" y="2644140"/>
              <a:chExt cx="102873" cy="419738"/>
            </a:xfrm>
          </p:grpSpPr>
          <p:cxnSp>
            <p:nvCxnSpPr>
              <p:cNvPr id="220" name="Straight Connector 2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2" name="Oval 2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Oval 2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4" name="Group 223"/>
            <p:cNvGrpSpPr/>
            <p:nvPr/>
          </p:nvGrpSpPr>
          <p:grpSpPr>
            <a:xfrm>
              <a:off x="8260875" y="2971693"/>
              <a:ext cx="97751" cy="170588"/>
              <a:chOff x="3787140" y="2644140"/>
              <a:chExt cx="102873" cy="419738"/>
            </a:xfrm>
          </p:grpSpPr>
          <p:cxnSp>
            <p:nvCxnSpPr>
              <p:cNvPr id="225" name="Straight Connector 2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7" name="Oval 2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9" name="Group 228"/>
            <p:cNvGrpSpPr/>
            <p:nvPr/>
          </p:nvGrpSpPr>
          <p:grpSpPr>
            <a:xfrm>
              <a:off x="8378533" y="2971695"/>
              <a:ext cx="97751" cy="170588"/>
              <a:chOff x="3787140" y="2644140"/>
              <a:chExt cx="102873" cy="419738"/>
            </a:xfrm>
          </p:grpSpPr>
          <p:cxnSp>
            <p:nvCxnSpPr>
              <p:cNvPr id="230" name="Straight Connector 2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2" name="Oval 2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Oval 2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8494382" y="2971694"/>
              <a:ext cx="97751" cy="170588"/>
              <a:chOff x="3787140" y="2644140"/>
              <a:chExt cx="102873" cy="419738"/>
            </a:xfrm>
          </p:grpSpPr>
          <p:cxnSp>
            <p:nvCxnSpPr>
              <p:cNvPr id="235" name="Straight Connector 2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7" name="Oval 2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9" name="Group 238"/>
            <p:cNvGrpSpPr/>
            <p:nvPr/>
          </p:nvGrpSpPr>
          <p:grpSpPr>
            <a:xfrm>
              <a:off x="8617472" y="2971697"/>
              <a:ext cx="97751" cy="170588"/>
              <a:chOff x="3787140" y="2644140"/>
              <a:chExt cx="102873" cy="419738"/>
            </a:xfrm>
          </p:grpSpPr>
          <p:cxnSp>
            <p:nvCxnSpPr>
              <p:cNvPr id="240" name="Straight Connector 2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42" name="Oval 2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4" name="Group 243"/>
            <p:cNvGrpSpPr/>
            <p:nvPr/>
          </p:nvGrpSpPr>
          <p:grpSpPr>
            <a:xfrm>
              <a:off x="8733321" y="2971695"/>
              <a:ext cx="97751" cy="170588"/>
              <a:chOff x="3787140" y="2644140"/>
              <a:chExt cx="102873" cy="419738"/>
            </a:xfrm>
          </p:grpSpPr>
          <p:cxnSp>
            <p:nvCxnSpPr>
              <p:cNvPr id="245" name="Straight Connector 2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47" name="Oval 2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9" name="Group 248"/>
            <p:cNvGrpSpPr/>
            <p:nvPr/>
          </p:nvGrpSpPr>
          <p:grpSpPr>
            <a:xfrm>
              <a:off x="8850979" y="2971698"/>
              <a:ext cx="97751" cy="170588"/>
              <a:chOff x="3787140" y="2644140"/>
              <a:chExt cx="102873" cy="419738"/>
            </a:xfrm>
          </p:grpSpPr>
          <p:cxnSp>
            <p:nvCxnSpPr>
              <p:cNvPr id="250" name="Straight Connector 2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2" name="Oval 2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4" name="Group 253"/>
            <p:cNvGrpSpPr/>
            <p:nvPr/>
          </p:nvGrpSpPr>
          <p:grpSpPr>
            <a:xfrm>
              <a:off x="8966828" y="2971697"/>
              <a:ext cx="97751" cy="170588"/>
              <a:chOff x="3787140" y="2644140"/>
              <a:chExt cx="102873" cy="419738"/>
            </a:xfrm>
          </p:grpSpPr>
          <p:cxnSp>
            <p:nvCxnSpPr>
              <p:cNvPr id="255" name="Straight Connector 2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7" name="Oval 2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9" name="Group 258"/>
            <p:cNvGrpSpPr/>
            <p:nvPr/>
          </p:nvGrpSpPr>
          <p:grpSpPr>
            <a:xfrm>
              <a:off x="9084486" y="2971699"/>
              <a:ext cx="97751" cy="170588"/>
              <a:chOff x="3787140" y="2644140"/>
              <a:chExt cx="102873" cy="419738"/>
            </a:xfrm>
          </p:grpSpPr>
          <p:cxnSp>
            <p:nvCxnSpPr>
              <p:cNvPr id="260" name="Straight Connector 2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62" name="Oval 2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4" name="Group 263"/>
            <p:cNvGrpSpPr/>
            <p:nvPr/>
          </p:nvGrpSpPr>
          <p:grpSpPr>
            <a:xfrm>
              <a:off x="9200335" y="2971698"/>
              <a:ext cx="97751" cy="170588"/>
              <a:chOff x="3787140" y="2644140"/>
              <a:chExt cx="102873" cy="419738"/>
            </a:xfrm>
          </p:grpSpPr>
          <p:cxnSp>
            <p:nvCxnSpPr>
              <p:cNvPr id="265" name="Straight Connector 2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67" name="Oval 2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9" name="Group 268"/>
            <p:cNvGrpSpPr/>
            <p:nvPr/>
          </p:nvGrpSpPr>
          <p:grpSpPr>
            <a:xfrm>
              <a:off x="9317993" y="2971701"/>
              <a:ext cx="97751" cy="170588"/>
              <a:chOff x="3787140" y="2644140"/>
              <a:chExt cx="102873" cy="419738"/>
            </a:xfrm>
          </p:grpSpPr>
          <p:cxnSp>
            <p:nvCxnSpPr>
              <p:cNvPr id="270" name="Straight Connector 2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72" name="Oval 2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4" name="Group 273"/>
            <p:cNvGrpSpPr/>
            <p:nvPr/>
          </p:nvGrpSpPr>
          <p:grpSpPr>
            <a:xfrm>
              <a:off x="9433842" y="2971699"/>
              <a:ext cx="97751" cy="170588"/>
              <a:chOff x="3787140" y="2644140"/>
              <a:chExt cx="102873" cy="419738"/>
            </a:xfrm>
          </p:grpSpPr>
          <p:cxnSp>
            <p:nvCxnSpPr>
              <p:cNvPr id="275" name="Straight Connector 2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77" name="Oval 2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9" name="Group 278"/>
            <p:cNvGrpSpPr/>
            <p:nvPr/>
          </p:nvGrpSpPr>
          <p:grpSpPr>
            <a:xfrm>
              <a:off x="5804518" y="2971701"/>
              <a:ext cx="97751" cy="170588"/>
              <a:chOff x="3787140" y="2644140"/>
              <a:chExt cx="102873" cy="419738"/>
            </a:xfrm>
          </p:grpSpPr>
          <p:cxnSp>
            <p:nvCxnSpPr>
              <p:cNvPr id="280" name="Straight Connector 2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2" name="Oval 2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4" name="Group 283"/>
            <p:cNvGrpSpPr/>
            <p:nvPr/>
          </p:nvGrpSpPr>
          <p:grpSpPr>
            <a:xfrm>
              <a:off x="5920368" y="2971701"/>
              <a:ext cx="97751" cy="170588"/>
              <a:chOff x="3787140" y="2644140"/>
              <a:chExt cx="102873" cy="419738"/>
            </a:xfrm>
          </p:grpSpPr>
          <p:cxnSp>
            <p:nvCxnSpPr>
              <p:cNvPr id="285" name="Straight Connector 2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7" name="Oval 2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Oval 2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9" name="Group 288"/>
            <p:cNvGrpSpPr/>
            <p:nvPr/>
          </p:nvGrpSpPr>
          <p:grpSpPr>
            <a:xfrm>
              <a:off x="6038025" y="2971703"/>
              <a:ext cx="97751" cy="170588"/>
              <a:chOff x="3787140" y="2644140"/>
              <a:chExt cx="102873" cy="419738"/>
            </a:xfrm>
          </p:grpSpPr>
          <p:cxnSp>
            <p:nvCxnSpPr>
              <p:cNvPr id="290" name="Straight Connector 2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2" name="Oval 2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Oval 2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4" name="Group 293"/>
            <p:cNvGrpSpPr/>
            <p:nvPr/>
          </p:nvGrpSpPr>
          <p:grpSpPr>
            <a:xfrm>
              <a:off x="6153875" y="2971701"/>
              <a:ext cx="97751" cy="170588"/>
              <a:chOff x="3787140" y="2644140"/>
              <a:chExt cx="102873" cy="419738"/>
            </a:xfrm>
          </p:grpSpPr>
          <p:cxnSp>
            <p:nvCxnSpPr>
              <p:cNvPr id="295" name="Straight Connector 2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7" name="Oval 2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9" name="Group 298"/>
            <p:cNvGrpSpPr/>
            <p:nvPr/>
          </p:nvGrpSpPr>
          <p:grpSpPr>
            <a:xfrm>
              <a:off x="6271532" y="2971704"/>
              <a:ext cx="97751" cy="170588"/>
              <a:chOff x="3787140" y="2644140"/>
              <a:chExt cx="102873" cy="419738"/>
            </a:xfrm>
          </p:grpSpPr>
          <p:cxnSp>
            <p:nvCxnSpPr>
              <p:cNvPr id="300" name="Straight Connector 2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02" name="Oval 3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Oval 3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4" name="Group 303"/>
            <p:cNvGrpSpPr/>
            <p:nvPr/>
          </p:nvGrpSpPr>
          <p:grpSpPr>
            <a:xfrm>
              <a:off x="6387381" y="2971703"/>
              <a:ext cx="97751" cy="170588"/>
              <a:chOff x="3787140" y="2644140"/>
              <a:chExt cx="102873" cy="419738"/>
            </a:xfrm>
          </p:grpSpPr>
          <p:cxnSp>
            <p:nvCxnSpPr>
              <p:cNvPr id="305" name="Straight Connector 3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07" name="Oval 3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Oval 3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9" name="Group 308"/>
            <p:cNvGrpSpPr/>
            <p:nvPr/>
          </p:nvGrpSpPr>
          <p:grpSpPr>
            <a:xfrm>
              <a:off x="6505039" y="2971705"/>
              <a:ext cx="97751" cy="170588"/>
              <a:chOff x="3787140" y="2644140"/>
              <a:chExt cx="102873" cy="419738"/>
            </a:xfrm>
          </p:grpSpPr>
          <p:cxnSp>
            <p:nvCxnSpPr>
              <p:cNvPr id="310" name="Straight Connector 3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2" name="Oval 3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Oval 3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4" name="Group 313"/>
            <p:cNvGrpSpPr/>
            <p:nvPr/>
          </p:nvGrpSpPr>
          <p:grpSpPr>
            <a:xfrm>
              <a:off x="6620888" y="2971704"/>
              <a:ext cx="97751" cy="170588"/>
              <a:chOff x="3787140" y="2644140"/>
              <a:chExt cx="102873" cy="419738"/>
            </a:xfrm>
          </p:grpSpPr>
          <p:cxnSp>
            <p:nvCxnSpPr>
              <p:cNvPr id="315" name="Straight Connector 3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7" name="Oval 3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9" name="Group 318"/>
            <p:cNvGrpSpPr/>
            <p:nvPr/>
          </p:nvGrpSpPr>
          <p:grpSpPr>
            <a:xfrm>
              <a:off x="6743978" y="2971707"/>
              <a:ext cx="97751" cy="170588"/>
              <a:chOff x="3787140" y="2644140"/>
              <a:chExt cx="102873" cy="419738"/>
            </a:xfrm>
          </p:grpSpPr>
          <p:cxnSp>
            <p:nvCxnSpPr>
              <p:cNvPr id="320" name="Straight Connector 3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22" name="Oval 3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Oval 3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4" name="Group 323"/>
            <p:cNvGrpSpPr/>
            <p:nvPr/>
          </p:nvGrpSpPr>
          <p:grpSpPr>
            <a:xfrm>
              <a:off x="6859828" y="2971705"/>
              <a:ext cx="97751" cy="170588"/>
              <a:chOff x="3787140" y="2644140"/>
              <a:chExt cx="102873" cy="419738"/>
            </a:xfrm>
          </p:grpSpPr>
          <p:cxnSp>
            <p:nvCxnSpPr>
              <p:cNvPr id="325" name="Straight Connector 3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27" name="Oval 3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9" name="Group 328"/>
            <p:cNvGrpSpPr/>
            <p:nvPr/>
          </p:nvGrpSpPr>
          <p:grpSpPr>
            <a:xfrm>
              <a:off x="6977485" y="2971708"/>
              <a:ext cx="97751" cy="170588"/>
              <a:chOff x="3787140" y="2644140"/>
              <a:chExt cx="102873" cy="419738"/>
            </a:xfrm>
          </p:grpSpPr>
          <p:cxnSp>
            <p:nvCxnSpPr>
              <p:cNvPr id="330" name="Straight Connector 3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1" name="Straight Connector 3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32" name="Oval 3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Oval 3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4" name="Group 333"/>
            <p:cNvGrpSpPr/>
            <p:nvPr/>
          </p:nvGrpSpPr>
          <p:grpSpPr>
            <a:xfrm>
              <a:off x="7093334" y="2971707"/>
              <a:ext cx="97751" cy="170588"/>
              <a:chOff x="3787140" y="2644140"/>
              <a:chExt cx="102873" cy="419738"/>
            </a:xfrm>
          </p:grpSpPr>
          <p:cxnSp>
            <p:nvCxnSpPr>
              <p:cNvPr id="335" name="Straight Connector 3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37" name="Oval 3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Oval 3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9" name="Group 338"/>
            <p:cNvGrpSpPr/>
            <p:nvPr/>
          </p:nvGrpSpPr>
          <p:grpSpPr>
            <a:xfrm>
              <a:off x="7210992" y="2971709"/>
              <a:ext cx="97751" cy="170588"/>
              <a:chOff x="3787140" y="2644140"/>
              <a:chExt cx="102873" cy="419738"/>
            </a:xfrm>
          </p:grpSpPr>
          <p:cxnSp>
            <p:nvCxnSpPr>
              <p:cNvPr id="340" name="Straight Connector 3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42" name="Oval 3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Oval 3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4" name="Group 343"/>
            <p:cNvGrpSpPr/>
            <p:nvPr/>
          </p:nvGrpSpPr>
          <p:grpSpPr>
            <a:xfrm>
              <a:off x="7326841" y="2971708"/>
              <a:ext cx="97751" cy="170588"/>
              <a:chOff x="3787140" y="2644140"/>
              <a:chExt cx="102873" cy="419738"/>
            </a:xfrm>
          </p:grpSpPr>
          <p:cxnSp>
            <p:nvCxnSpPr>
              <p:cNvPr id="345" name="Straight Connector 3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47" name="Oval 3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Oval 3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9" name="Group 348"/>
            <p:cNvGrpSpPr/>
            <p:nvPr/>
          </p:nvGrpSpPr>
          <p:grpSpPr>
            <a:xfrm>
              <a:off x="7444498" y="2971710"/>
              <a:ext cx="97751" cy="170588"/>
              <a:chOff x="3787140" y="2644140"/>
              <a:chExt cx="102873" cy="419738"/>
            </a:xfrm>
          </p:grpSpPr>
          <p:cxnSp>
            <p:nvCxnSpPr>
              <p:cNvPr id="350" name="Straight Connector 3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1" name="Straight Connector 3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2" name="Oval 3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Oval 3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4" name="Group 353"/>
            <p:cNvGrpSpPr/>
            <p:nvPr/>
          </p:nvGrpSpPr>
          <p:grpSpPr>
            <a:xfrm>
              <a:off x="7560348" y="2971709"/>
              <a:ext cx="97751" cy="170588"/>
              <a:chOff x="3787140" y="2644140"/>
              <a:chExt cx="102873" cy="419738"/>
            </a:xfrm>
          </p:grpSpPr>
          <p:cxnSp>
            <p:nvCxnSpPr>
              <p:cNvPr id="355" name="Straight Connector 3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7" name="Oval 3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Oval 3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1" name="Group 12"/>
            <p:cNvGrpSpPr/>
            <p:nvPr/>
          </p:nvGrpSpPr>
          <p:grpSpPr>
            <a:xfrm rot="10800000">
              <a:off x="7566408" y="3149457"/>
              <a:ext cx="97751" cy="170588"/>
              <a:chOff x="3787140" y="2644140"/>
              <a:chExt cx="102873" cy="419738"/>
            </a:xfrm>
          </p:grpSpPr>
          <p:cxnSp>
            <p:nvCxnSpPr>
              <p:cNvPr id="677"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8"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9"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0"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2" name="Group 13"/>
            <p:cNvGrpSpPr/>
            <p:nvPr/>
          </p:nvGrpSpPr>
          <p:grpSpPr>
            <a:xfrm rot="10800000">
              <a:off x="7450558" y="3149459"/>
              <a:ext cx="97751" cy="170588"/>
              <a:chOff x="3787140" y="2644140"/>
              <a:chExt cx="102873" cy="419738"/>
            </a:xfrm>
          </p:grpSpPr>
          <p:cxnSp>
            <p:nvCxnSpPr>
              <p:cNvPr id="673"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4"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5"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6"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3" name="Group 48"/>
            <p:cNvGrpSpPr/>
            <p:nvPr/>
          </p:nvGrpSpPr>
          <p:grpSpPr>
            <a:xfrm rot="10800000">
              <a:off x="7332901" y="3149457"/>
              <a:ext cx="97751" cy="170588"/>
              <a:chOff x="3787140" y="2644140"/>
              <a:chExt cx="102873" cy="419738"/>
            </a:xfrm>
          </p:grpSpPr>
          <p:cxnSp>
            <p:nvCxnSpPr>
              <p:cNvPr id="669"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0"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1"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2"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4" name="Group 53"/>
            <p:cNvGrpSpPr/>
            <p:nvPr/>
          </p:nvGrpSpPr>
          <p:grpSpPr>
            <a:xfrm rot="10800000">
              <a:off x="7217051" y="3149457"/>
              <a:ext cx="97751" cy="170588"/>
              <a:chOff x="3787140" y="2644140"/>
              <a:chExt cx="102873" cy="419738"/>
            </a:xfrm>
          </p:grpSpPr>
          <p:cxnSp>
            <p:nvCxnSpPr>
              <p:cNvPr id="665"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6"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67"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8"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5" name="Group 58"/>
            <p:cNvGrpSpPr/>
            <p:nvPr/>
          </p:nvGrpSpPr>
          <p:grpSpPr>
            <a:xfrm rot="10800000">
              <a:off x="7099394" y="3149455"/>
              <a:ext cx="97751" cy="170588"/>
              <a:chOff x="3787140" y="2644140"/>
              <a:chExt cx="102873" cy="419738"/>
            </a:xfrm>
          </p:grpSpPr>
          <p:cxnSp>
            <p:nvCxnSpPr>
              <p:cNvPr id="661"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2"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63"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4"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6" name="Group 63"/>
            <p:cNvGrpSpPr/>
            <p:nvPr/>
          </p:nvGrpSpPr>
          <p:grpSpPr>
            <a:xfrm rot="10800000">
              <a:off x="6983544" y="3149457"/>
              <a:ext cx="97751" cy="170588"/>
              <a:chOff x="3787140" y="2644140"/>
              <a:chExt cx="102873" cy="419738"/>
            </a:xfrm>
          </p:grpSpPr>
          <p:cxnSp>
            <p:nvCxnSpPr>
              <p:cNvPr id="657"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8"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9"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0"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7" name="Group 68"/>
            <p:cNvGrpSpPr/>
            <p:nvPr/>
          </p:nvGrpSpPr>
          <p:grpSpPr>
            <a:xfrm rot="10800000">
              <a:off x="6865887" y="3149454"/>
              <a:ext cx="97751" cy="170588"/>
              <a:chOff x="3787140" y="2644140"/>
              <a:chExt cx="102873" cy="419738"/>
            </a:xfrm>
          </p:grpSpPr>
          <p:cxnSp>
            <p:nvCxnSpPr>
              <p:cNvPr id="653" name="Straight Connector 6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4" name="Straight Connector 6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5" name="Oval 6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6" name="Oval 6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8" name="Group 73"/>
            <p:cNvGrpSpPr/>
            <p:nvPr/>
          </p:nvGrpSpPr>
          <p:grpSpPr>
            <a:xfrm rot="10800000">
              <a:off x="6750037" y="3149455"/>
              <a:ext cx="97751" cy="170588"/>
              <a:chOff x="3787140" y="2644140"/>
              <a:chExt cx="102873" cy="419738"/>
            </a:xfrm>
          </p:grpSpPr>
          <p:cxnSp>
            <p:nvCxnSpPr>
              <p:cNvPr id="649" name="Straight Connector 6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0" name="Straight Connector 6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1" name="Oval 6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2" name="Oval 6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9" name="Group 78"/>
            <p:cNvGrpSpPr/>
            <p:nvPr/>
          </p:nvGrpSpPr>
          <p:grpSpPr>
            <a:xfrm rot="10800000">
              <a:off x="6626948" y="3149453"/>
              <a:ext cx="97751" cy="170588"/>
              <a:chOff x="3787140" y="2644140"/>
              <a:chExt cx="102873" cy="419738"/>
            </a:xfrm>
          </p:grpSpPr>
          <p:cxnSp>
            <p:nvCxnSpPr>
              <p:cNvPr id="645" name="Straight Connector 6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46" name="Straight Connector 6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47" name="Oval 6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8" name="Oval 6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0" name="Group 83"/>
            <p:cNvGrpSpPr/>
            <p:nvPr/>
          </p:nvGrpSpPr>
          <p:grpSpPr>
            <a:xfrm rot="10800000">
              <a:off x="6511098" y="3149454"/>
              <a:ext cx="97751" cy="170588"/>
              <a:chOff x="3787140" y="2644140"/>
              <a:chExt cx="102873" cy="419738"/>
            </a:xfrm>
          </p:grpSpPr>
          <p:cxnSp>
            <p:nvCxnSpPr>
              <p:cNvPr id="641" name="Straight Connector 6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42" name="Straight Connector 6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43" name="Oval 6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4" name="Oval 6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1" name="Group 88"/>
            <p:cNvGrpSpPr/>
            <p:nvPr/>
          </p:nvGrpSpPr>
          <p:grpSpPr>
            <a:xfrm rot="10800000">
              <a:off x="6393441" y="3149452"/>
              <a:ext cx="97751" cy="170588"/>
              <a:chOff x="3787140" y="2644140"/>
              <a:chExt cx="102873" cy="419738"/>
            </a:xfrm>
          </p:grpSpPr>
          <p:cxnSp>
            <p:nvCxnSpPr>
              <p:cNvPr id="637" name="Straight Connector 6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8" name="Straight Connector 6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9" name="Oval 6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0" name="Oval 6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2" name="Group 93"/>
            <p:cNvGrpSpPr/>
            <p:nvPr/>
          </p:nvGrpSpPr>
          <p:grpSpPr>
            <a:xfrm rot="10800000">
              <a:off x="6277591" y="3149453"/>
              <a:ext cx="97751" cy="170588"/>
              <a:chOff x="3787140" y="2644140"/>
              <a:chExt cx="102873" cy="419738"/>
            </a:xfrm>
          </p:grpSpPr>
          <p:cxnSp>
            <p:nvCxnSpPr>
              <p:cNvPr id="633" name="Straight Connector 6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4" name="Straight Connector 6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5" name="Oval 6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6" name="Oval 6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3" name="Group 98"/>
            <p:cNvGrpSpPr/>
            <p:nvPr/>
          </p:nvGrpSpPr>
          <p:grpSpPr>
            <a:xfrm rot="10800000">
              <a:off x="6159934" y="3149450"/>
              <a:ext cx="97751" cy="170588"/>
              <a:chOff x="3787140" y="2644140"/>
              <a:chExt cx="102873" cy="419738"/>
            </a:xfrm>
          </p:grpSpPr>
          <p:cxnSp>
            <p:nvCxnSpPr>
              <p:cNvPr id="629" name="Straight Connector 6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0" name="Straight Connector 6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1" name="Oval 6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2" name="Oval 6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4" name="Group 103"/>
            <p:cNvGrpSpPr/>
            <p:nvPr/>
          </p:nvGrpSpPr>
          <p:grpSpPr>
            <a:xfrm rot="10800000">
              <a:off x="6044084" y="3149452"/>
              <a:ext cx="97751" cy="170588"/>
              <a:chOff x="3787140" y="2644140"/>
              <a:chExt cx="102873" cy="419738"/>
            </a:xfrm>
          </p:grpSpPr>
          <p:cxnSp>
            <p:nvCxnSpPr>
              <p:cNvPr id="625" name="Straight Connector 6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6" name="Straight Connector 6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7" name="Oval 6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8" name="Oval 6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5" name="Group 108"/>
            <p:cNvGrpSpPr/>
            <p:nvPr/>
          </p:nvGrpSpPr>
          <p:grpSpPr>
            <a:xfrm rot="10800000">
              <a:off x="5926427" y="3149450"/>
              <a:ext cx="97751" cy="170588"/>
              <a:chOff x="3787140" y="2644140"/>
              <a:chExt cx="102873" cy="419738"/>
            </a:xfrm>
          </p:grpSpPr>
          <p:cxnSp>
            <p:nvCxnSpPr>
              <p:cNvPr id="621" name="Straight Connector 6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2" name="Straight Connector 6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3" name="Oval 6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4" name="Oval 6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6" name="Group 113"/>
            <p:cNvGrpSpPr/>
            <p:nvPr/>
          </p:nvGrpSpPr>
          <p:grpSpPr>
            <a:xfrm rot="10800000">
              <a:off x="5810577" y="3149450"/>
              <a:ext cx="97751" cy="170588"/>
              <a:chOff x="3787140" y="2644140"/>
              <a:chExt cx="102873" cy="419738"/>
            </a:xfrm>
          </p:grpSpPr>
          <p:cxnSp>
            <p:nvCxnSpPr>
              <p:cNvPr id="617" name="Straight Connector 6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8" name="Straight Connector 6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9" name="Oval 6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0" name="Oval 6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7" name="Group 118"/>
            <p:cNvGrpSpPr/>
            <p:nvPr/>
          </p:nvGrpSpPr>
          <p:grpSpPr>
            <a:xfrm rot="10800000">
              <a:off x="9439901" y="3149448"/>
              <a:ext cx="97751" cy="170588"/>
              <a:chOff x="3787140" y="2644140"/>
              <a:chExt cx="102873" cy="419738"/>
            </a:xfrm>
          </p:grpSpPr>
          <p:cxnSp>
            <p:nvCxnSpPr>
              <p:cNvPr id="613" name="Straight Connector 6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4" name="Straight Connector 6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5" name="Oval 6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6" name="Oval 6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8" name="Group 123"/>
            <p:cNvGrpSpPr/>
            <p:nvPr/>
          </p:nvGrpSpPr>
          <p:grpSpPr>
            <a:xfrm rot="10800000">
              <a:off x="9324052" y="3149450"/>
              <a:ext cx="97751" cy="170588"/>
              <a:chOff x="3787140" y="2644140"/>
              <a:chExt cx="102873" cy="419738"/>
            </a:xfrm>
          </p:grpSpPr>
          <p:cxnSp>
            <p:nvCxnSpPr>
              <p:cNvPr id="609" name="Straight Connector 6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0" name="Straight Connector 6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1" name="Oval 6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2" name="Oval 6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9" name="Group 128"/>
            <p:cNvGrpSpPr/>
            <p:nvPr/>
          </p:nvGrpSpPr>
          <p:grpSpPr>
            <a:xfrm rot="10800000">
              <a:off x="9206394" y="3149447"/>
              <a:ext cx="97751" cy="170588"/>
              <a:chOff x="3787140" y="2644140"/>
              <a:chExt cx="102873" cy="419738"/>
            </a:xfrm>
          </p:grpSpPr>
          <p:cxnSp>
            <p:nvCxnSpPr>
              <p:cNvPr id="605" name="Straight Connector 6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07" name="Oval 6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8" name="Oval 6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0" name="Group 133"/>
            <p:cNvGrpSpPr/>
            <p:nvPr/>
          </p:nvGrpSpPr>
          <p:grpSpPr>
            <a:xfrm rot="10800000">
              <a:off x="9090545" y="3149448"/>
              <a:ext cx="97751" cy="170588"/>
              <a:chOff x="3787140" y="2644140"/>
              <a:chExt cx="102873" cy="419738"/>
            </a:xfrm>
          </p:grpSpPr>
          <p:cxnSp>
            <p:nvCxnSpPr>
              <p:cNvPr id="601" name="Straight Connector 6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03" name="Oval 6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4" name="Oval 6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1" name="Group 138"/>
            <p:cNvGrpSpPr/>
            <p:nvPr/>
          </p:nvGrpSpPr>
          <p:grpSpPr>
            <a:xfrm rot="10800000">
              <a:off x="8972888" y="3149446"/>
              <a:ext cx="97751" cy="170588"/>
              <a:chOff x="3787140" y="2644140"/>
              <a:chExt cx="102873" cy="419738"/>
            </a:xfrm>
          </p:grpSpPr>
          <p:cxnSp>
            <p:nvCxnSpPr>
              <p:cNvPr id="597" name="Straight Connector 5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8" name="Straight Connector 5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9" name="Oval 5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0" name="Oval 5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2" name="Group 143"/>
            <p:cNvGrpSpPr/>
            <p:nvPr/>
          </p:nvGrpSpPr>
          <p:grpSpPr>
            <a:xfrm rot="10800000">
              <a:off x="8857039" y="3149447"/>
              <a:ext cx="97751" cy="170588"/>
              <a:chOff x="3787140" y="2644140"/>
              <a:chExt cx="102873" cy="419738"/>
            </a:xfrm>
          </p:grpSpPr>
          <p:cxnSp>
            <p:nvCxnSpPr>
              <p:cNvPr id="593" name="Straight Connector 5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5" name="Oval 5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6" name="Oval 5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3" name="Group 148"/>
            <p:cNvGrpSpPr/>
            <p:nvPr/>
          </p:nvGrpSpPr>
          <p:grpSpPr>
            <a:xfrm rot="10800000">
              <a:off x="8739381" y="3149444"/>
              <a:ext cx="97751" cy="170588"/>
              <a:chOff x="3787140" y="2644140"/>
              <a:chExt cx="102873" cy="419738"/>
            </a:xfrm>
          </p:grpSpPr>
          <p:cxnSp>
            <p:nvCxnSpPr>
              <p:cNvPr id="589" name="Straight Connector 5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1" name="Oval 5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2" name="Oval 5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4" name="Group 153"/>
            <p:cNvGrpSpPr/>
            <p:nvPr/>
          </p:nvGrpSpPr>
          <p:grpSpPr>
            <a:xfrm rot="10800000">
              <a:off x="8623532" y="3149446"/>
              <a:ext cx="97751" cy="170588"/>
              <a:chOff x="3787140" y="2644140"/>
              <a:chExt cx="102873" cy="419738"/>
            </a:xfrm>
          </p:grpSpPr>
          <p:cxnSp>
            <p:nvCxnSpPr>
              <p:cNvPr id="585" name="Straight Connector 5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6" name="Straight Connector 5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87" name="Oval 5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8" name="Oval 5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5" name="Group 158"/>
            <p:cNvGrpSpPr/>
            <p:nvPr/>
          </p:nvGrpSpPr>
          <p:grpSpPr>
            <a:xfrm rot="10800000">
              <a:off x="8500441" y="3149443"/>
              <a:ext cx="97751" cy="170588"/>
              <a:chOff x="3787140" y="2644140"/>
              <a:chExt cx="102873" cy="419738"/>
            </a:xfrm>
          </p:grpSpPr>
          <p:cxnSp>
            <p:nvCxnSpPr>
              <p:cNvPr id="581" name="Straight Connector 5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83" name="Oval 5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4" name="Oval 5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6" name="Group 163"/>
            <p:cNvGrpSpPr/>
            <p:nvPr/>
          </p:nvGrpSpPr>
          <p:grpSpPr>
            <a:xfrm rot="10800000">
              <a:off x="8384592" y="3149444"/>
              <a:ext cx="97751" cy="170588"/>
              <a:chOff x="3787140" y="2644140"/>
              <a:chExt cx="102873" cy="419738"/>
            </a:xfrm>
          </p:grpSpPr>
          <p:cxnSp>
            <p:nvCxnSpPr>
              <p:cNvPr id="577" name="Straight Connector 5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9" name="Oval 5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0" name="Oval 5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7" name="Group 168"/>
            <p:cNvGrpSpPr/>
            <p:nvPr/>
          </p:nvGrpSpPr>
          <p:grpSpPr>
            <a:xfrm rot="10800000">
              <a:off x="8266935" y="3149442"/>
              <a:ext cx="97751" cy="170588"/>
              <a:chOff x="3787140" y="2644140"/>
              <a:chExt cx="102873" cy="419738"/>
            </a:xfrm>
          </p:grpSpPr>
          <p:cxnSp>
            <p:nvCxnSpPr>
              <p:cNvPr id="573" name="Straight Connector 5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4" name="Straight Connector 5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5" name="Oval 5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6" name="Oval 5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8" name="Group 173"/>
            <p:cNvGrpSpPr/>
            <p:nvPr/>
          </p:nvGrpSpPr>
          <p:grpSpPr>
            <a:xfrm rot="10800000">
              <a:off x="8151086" y="3149443"/>
              <a:ext cx="97751" cy="170588"/>
              <a:chOff x="3787140" y="2644140"/>
              <a:chExt cx="102873" cy="419738"/>
            </a:xfrm>
          </p:grpSpPr>
          <p:cxnSp>
            <p:nvCxnSpPr>
              <p:cNvPr id="569" name="Straight Connector 5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1" name="Oval 5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2" name="Oval 5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9" name="Group 178"/>
            <p:cNvGrpSpPr/>
            <p:nvPr/>
          </p:nvGrpSpPr>
          <p:grpSpPr>
            <a:xfrm rot="10800000">
              <a:off x="8033428" y="3149441"/>
              <a:ext cx="97751" cy="170588"/>
              <a:chOff x="3787140" y="2644140"/>
              <a:chExt cx="102873" cy="419738"/>
            </a:xfrm>
          </p:grpSpPr>
          <p:cxnSp>
            <p:nvCxnSpPr>
              <p:cNvPr id="565" name="Straight Connector 5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67" name="Oval 5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8" name="Oval 5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0" name="Group 183"/>
            <p:cNvGrpSpPr/>
            <p:nvPr/>
          </p:nvGrpSpPr>
          <p:grpSpPr>
            <a:xfrm rot="10800000">
              <a:off x="7917579" y="3149442"/>
              <a:ext cx="97751" cy="170588"/>
              <a:chOff x="3787140" y="2644140"/>
              <a:chExt cx="102873" cy="419738"/>
            </a:xfrm>
          </p:grpSpPr>
          <p:cxnSp>
            <p:nvCxnSpPr>
              <p:cNvPr id="561" name="Straight Connector 5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2" name="Straight Connector 5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63" name="Oval 5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4" name="Oval 5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1" name="Group 188"/>
            <p:cNvGrpSpPr/>
            <p:nvPr/>
          </p:nvGrpSpPr>
          <p:grpSpPr>
            <a:xfrm rot="10800000">
              <a:off x="7799921" y="3149440"/>
              <a:ext cx="97751" cy="170588"/>
              <a:chOff x="3787140" y="2644140"/>
              <a:chExt cx="102873" cy="419738"/>
            </a:xfrm>
          </p:grpSpPr>
          <p:cxnSp>
            <p:nvCxnSpPr>
              <p:cNvPr id="557" name="Straight Connector 5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9" name="Oval 5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0" name="Oval 5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2" name="Group 193"/>
            <p:cNvGrpSpPr/>
            <p:nvPr/>
          </p:nvGrpSpPr>
          <p:grpSpPr>
            <a:xfrm rot="10800000">
              <a:off x="7684072" y="3149441"/>
              <a:ext cx="97751" cy="170588"/>
              <a:chOff x="3787140" y="2644140"/>
              <a:chExt cx="102873" cy="419738"/>
            </a:xfrm>
          </p:grpSpPr>
          <p:cxnSp>
            <p:nvCxnSpPr>
              <p:cNvPr id="553" name="Straight Connector 5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5" name="Oval 5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6" name="Oval 5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3" name="Group 198"/>
            <p:cNvGrpSpPr/>
            <p:nvPr/>
          </p:nvGrpSpPr>
          <p:grpSpPr>
            <a:xfrm rot="10800000">
              <a:off x="3810379" y="3149499"/>
              <a:ext cx="97751" cy="170588"/>
              <a:chOff x="3787140" y="2644140"/>
              <a:chExt cx="102873" cy="419738"/>
            </a:xfrm>
          </p:grpSpPr>
          <p:cxnSp>
            <p:nvCxnSpPr>
              <p:cNvPr id="549" name="Straight Connector 5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0" name="Straight Connector 5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1" name="Oval 5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2" name="Oval 5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4" name="Group 203"/>
            <p:cNvGrpSpPr/>
            <p:nvPr/>
          </p:nvGrpSpPr>
          <p:grpSpPr>
            <a:xfrm rot="10800000">
              <a:off x="3694530" y="3149500"/>
              <a:ext cx="97751" cy="170588"/>
              <a:chOff x="3787140" y="2644140"/>
              <a:chExt cx="102873" cy="419738"/>
            </a:xfrm>
          </p:grpSpPr>
          <p:cxnSp>
            <p:nvCxnSpPr>
              <p:cNvPr id="545" name="Straight Connector 5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6" name="Straight Connector 5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47" name="Oval 5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Oval 5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5" name="Group 208"/>
            <p:cNvGrpSpPr/>
            <p:nvPr/>
          </p:nvGrpSpPr>
          <p:grpSpPr>
            <a:xfrm rot="10800000">
              <a:off x="3576872" y="3149498"/>
              <a:ext cx="97751" cy="170588"/>
              <a:chOff x="3787140" y="2644140"/>
              <a:chExt cx="102873" cy="419738"/>
            </a:xfrm>
          </p:grpSpPr>
          <p:cxnSp>
            <p:nvCxnSpPr>
              <p:cNvPr id="541" name="Straight Connector 5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2" name="Straight Connector 5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43" name="Oval 5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4" name="Oval 5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6" name="Group 213"/>
            <p:cNvGrpSpPr/>
            <p:nvPr/>
          </p:nvGrpSpPr>
          <p:grpSpPr>
            <a:xfrm rot="10800000">
              <a:off x="3461023" y="3149499"/>
              <a:ext cx="97751" cy="170588"/>
              <a:chOff x="3787140" y="2644140"/>
              <a:chExt cx="102873" cy="419738"/>
            </a:xfrm>
          </p:grpSpPr>
          <p:cxnSp>
            <p:nvCxnSpPr>
              <p:cNvPr id="537" name="Straight Connector 5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8" name="Straight Connector 5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9" name="Oval 5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0" name="Oval 5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7" name="Group 218"/>
            <p:cNvGrpSpPr/>
            <p:nvPr/>
          </p:nvGrpSpPr>
          <p:grpSpPr>
            <a:xfrm rot="10800000">
              <a:off x="3343365" y="3149497"/>
              <a:ext cx="97751" cy="170588"/>
              <a:chOff x="3787140" y="2644140"/>
              <a:chExt cx="102873" cy="419738"/>
            </a:xfrm>
          </p:grpSpPr>
          <p:cxnSp>
            <p:nvCxnSpPr>
              <p:cNvPr id="533" name="Straight Connector 5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5" name="Oval 5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6" name="Oval 5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8" name="Group 223"/>
            <p:cNvGrpSpPr/>
            <p:nvPr/>
          </p:nvGrpSpPr>
          <p:grpSpPr>
            <a:xfrm rot="10800000">
              <a:off x="3227516" y="3149498"/>
              <a:ext cx="97751" cy="170588"/>
              <a:chOff x="3787140" y="2644140"/>
              <a:chExt cx="102873" cy="419738"/>
            </a:xfrm>
          </p:grpSpPr>
          <p:cxnSp>
            <p:nvCxnSpPr>
              <p:cNvPr id="529" name="Straight Connector 5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0" name="Straight Connector 5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1" name="Oval 5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 name="Oval 5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9" name="Group 228"/>
            <p:cNvGrpSpPr/>
            <p:nvPr/>
          </p:nvGrpSpPr>
          <p:grpSpPr>
            <a:xfrm rot="10800000">
              <a:off x="3109858" y="3149495"/>
              <a:ext cx="97751" cy="170588"/>
              <a:chOff x="3787140" y="2644140"/>
              <a:chExt cx="102873" cy="419738"/>
            </a:xfrm>
          </p:grpSpPr>
          <p:cxnSp>
            <p:nvCxnSpPr>
              <p:cNvPr id="525" name="Straight Connector 5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6" name="Straight Connector 5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7" name="Oval 5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8" name="Oval 5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0" name="Group 233"/>
            <p:cNvGrpSpPr/>
            <p:nvPr/>
          </p:nvGrpSpPr>
          <p:grpSpPr>
            <a:xfrm rot="10800000">
              <a:off x="2994009" y="3149497"/>
              <a:ext cx="97751" cy="170588"/>
              <a:chOff x="3787140" y="2644140"/>
              <a:chExt cx="102873" cy="419738"/>
            </a:xfrm>
          </p:grpSpPr>
          <p:cxnSp>
            <p:nvCxnSpPr>
              <p:cNvPr id="521" name="Straight Connector 5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3" name="Oval 5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4" name="Oval 5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1" name="Group 238"/>
            <p:cNvGrpSpPr/>
            <p:nvPr/>
          </p:nvGrpSpPr>
          <p:grpSpPr>
            <a:xfrm rot="10800000">
              <a:off x="2870920" y="3149494"/>
              <a:ext cx="97751" cy="170588"/>
              <a:chOff x="3787140" y="2644140"/>
              <a:chExt cx="102873" cy="419738"/>
            </a:xfrm>
          </p:grpSpPr>
          <p:cxnSp>
            <p:nvCxnSpPr>
              <p:cNvPr id="517" name="Straight Connector 5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9" name="Oval 5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0" name="Oval 5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2" name="Group 243"/>
            <p:cNvGrpSpPr/>
            <p:nvPr/>
          </p:nvGrpSpPr>
          <p:grpSpPr>
            <a:xfrm rot="10800000">
              <a:off x="2755070" y="3149495"/>
              <a:ext cx="97751" cy="170588"/>
              <a:chOff x="3787140" y="2644140"/>
              <a:chExt cx="102873" cy="419738"/>
            </a:xfrm>
          </p:grpSpPr>
          <p:cxnSp>
            <p:nvCxnSpPr>
              <p:cNvPr id="513" name="Straight Connector 5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5" name="Oval 5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Oval 5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3" name="Group 248"/>
            <p:cNvGrpSpPr/>
            <p:nvPr/>
          </p:nvGrpSpPr>
          <p:grpSpPr>
            <a:xfrm rot="10800000">
              <a:off x="2637412" y="3149493"/>
              <a:ext cx="97751" cy="170588"/>
              <a:chOff x="3787140" y="2644140"/>
              <a:chExt cx="102873" cy="419738"/>
            </a:xfrm>
          </p:grpSpPr>
          <p:cxnSp>
            <p:nvCxnSpPr>
              <p:cNvPr id="509" name="Straight Connector 5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1" name="Oval 5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 name="Oval 5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4" name="Group 253"/>
            <p:cNvGrpSpPr/>
            <p:nvPr/>
          </p:nvGrpSpPr>
          <p:grpSpPr>
            <a:xfrm rot="10800000">
              <a:off x="2521563" y="3149494"/>
              <a:ext cx="97751" cy="170588"/>
              <a:chOff x="3787140" y="2644140"/>
              <a:chExt cx="102873" cy="419738"/>
            </a:xfrm>
          </p:grpSpPr>
          <p:cxnSp>
            <p:nvCxnSpPr>
              <p:cNvPr id="505" name="Straight Connector 5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07" name="Oval 5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8" name="Oval 5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5" name="Group 258"/>
            <p:cNvGrpSpPr/>
            <p:nvPr/>
          </p:nvGrpSpPr>
          <p:grpSpPr>
            <a:xfrm rot="10800000">
              <a:off x="2403905" y="3149492"/>
              <a:ext cx="97751" cy="170588"/>
              <a:chOff x="3787140" y="2644140"/>
              <a:chExt cx="102873" cy="419738"/>
            </a:xfrm>
          </p:grpSpPr>
          <p:cxnSp>
            <p:nvCxnSpPr>
              <p:cNvPr id="501" name="Straight Connector 5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03" name="Oval 5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4" name="Oval 5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6" name="Group 263"/>
            <p:cNvGrpSpPr/>
            <p:nvPr/>
          </p:nvGrpSpPr>
          <p:grpSpPr>
            <a:xfrm rot="10800000">
              <a:off x="2288056" y="3149493"/>
              <a:ext cx="97751" cy="170588"/>
              <a:chOff x="3787140" y="2644140"/>
              <a:chExt cx="102873" cy="419738"/>
            </a:xfrm>
          </p:grpSpPr>
          <p:cxnSp>
            <p:nvCxnSpPr>
              <p:cNvPr id="497" name="Straight Connector 4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8" name="Straight Connector 4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9" name="Oval 4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0" name="Oval 4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7" name="Group 268"/>
            <p:cNvGrpSpPr/>
            <p:nvPr/>
          </p:nvGrpSpPr>
          <p:grpSpPr>
            <a:xfrm rot="10800000">
              <a:off x="2170398" y="3149491"/>
              <a:ext cx="97751" cy="170588"/>
              <a:chOff x="3787140" y="2644140"/>
              <a:chExt cx="102873" cy="419738"/>
            </a:xfrm>
          </p:grpSpPr>
          <p:cxnSp>
            <p:nvCxnSpPr>
              <p:cNvPr id="493" name="Straight Connector 4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5" name="Oval 4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6" name="Oval 4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8" name="Group 273"/>
            <p:cNvGrpSpPr/>
            <p:nvPr/>
          </p:nvGrpSpPr>
          <p:grpSpPr>
            <a:xfrm rot="10800000">
              <a:off x="2054549" y="3149492"/>
              <a:ext cx="97751" cy="170588"/>
              <a:chOff x="3787140" y="2644140"/>
              <a:chExt cx="102873" cy="419738"/>
            </a:xfrm>
          </p:grpSpPr>
          <p:cxnSp>
            <p:nvCxnSpPr>
              <p:cNvPr id="489" name="Straight Connector 4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1" name="Oval 4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2" name="Oval 4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9" name="Group 278"/>
            <p:cNvGrpSpPr/>
            <p:nvPr/>
          </p:nvGrpSpPr>
          <p:grpSpPr>
            <a:xfrm rot="10800000">
              <a:off x="5683873" y="3149489"/>
              <a:ext cx="97751" cy="170588"/>
              <a:chOff x="3787140" y="2644140"/>
              <a:chExt cx="102873" cy="419738"/>
            </a:xfrm>
          </p:grpSpPr>
          <p:cxnSp>
            <p:nvCxnSpPr>
              <p:cNvPr id="485" name="Straight Connector 4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87" name="Oval 4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8" name="Oval 4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0" name="Group 283"/>
            <p:cNvGrpSpPr/>
            <p:nvPr/>
          </p:nvGrpSpPr>
          <p:grpSpPr>
            <a:xfrm rot="10800000">
              <a:off x="5568023" y="3149491"/>
              <a:ext cx="97751" cy="170588"/>
              <a:chOff x="3787140" y="2644140"/>
              <a:chExt cx="102873" cy="419738"/>
            </a:xfrm>
          </p:grpSpPr>
          <p:cxnSp>
            <p:nvCxnSpPr>
              <p:cNvPr id="481" name="Straight Connector 4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2" name="Straight Connector 4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83" name="Oval 4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4" name="Oval 4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1" name="Group 288"/>
            <p:cNvGrpSpPr/>
            <p:nvPr/>
          </p:nvGrpSpPr>
          <p:grpSpPr>
            <a:xfrm rot="10800000">
              <a:off x="5450366" y="3149488"/>
              <a:ext cx="97751" cy="170588"/>
              <a:chOff x="3787140" y="2644140"/>
              <a:chExt cx="102873" cy="419738"/>
            </a:xfrm>
          </p:grpSpPr>
          <p:cxnSp>
            <p:nvCxnSpPr>
              <p:cNvPr id="477" name="Straight Connector 4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8" name="Straight Connector 4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9" name="Oval 4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Oval 4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2" name="Group 293"/>
            <p:cNvGrpSpPr/>
            <p:nvPr/>
          </p:nvGrpSpPr>
          <p:grpSpPr>
            <a:xfrm rot="10800000">
              <a:off x="5334517" y="3149489"/>
              <a:ext cx="97751" cy="170588"/>
              <a:chOff x="3787140" y="2644140"/>
              <a:chExt cx="102873" cy="419738"/>
            </a:xfrm>
          </p:grpSpPr>
          <p:cxnSp>
            <p:nvCxnSpPr>
              <p:cNvPr id="473" name="Straight Connector 4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4" name="Straight Connector 4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5" name="Oval 4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Oval 4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3" name="Group 298"/>
            <p:cNvGrpSpPr/>
            <p:nvPr/>
          </p:nvGrpSpPr>
          <p:grpSpPr>
            <a:xfrm rot="10800000">
              <a:off x="5216860" y="3149487"/>
              <a:ext cx="97751" cy="170588"/>
              <a:chOff x="3787140" y="2644140"/>
              <a:chExt cx="102873" cy="419738"/>
            </a:xfrm>
          </p:grpSpPr>
          <p:cxnSp>
            <p:nvCxnSpPr>
              <p:cNvPr id="469" name="Straight Connector 4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1" name="Oval 4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Oval 4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4" name="Group 303"/>
            <p:cNvGrpSpPr/>
            <p:nvPr/>
          </p:nvGrpSpPr>
          <p:grpSpPr>
            <a:xfrm rot="10800000">
              <a:off x="5101010" y="3149488"/>
              <a:ext cx="97751" cy="170588"/>
              <a:chOff x="3787140" y="2644140"/>
              <a:chExt cx="102873" cy="419738"/>
            </a:xfrm>
          </p:grpSpPr>
          <p:cxnSp>
            <p:nvCxnSpPr>
              <p:cNvPr id="465" name="Straight Connector 4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6" name="Straight Connector 4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67" name="Oval 4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8" name="Oval 4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5" name="Group 308"/>
            <p:cNvGrpSpPr/>
            <p:nvPr/>
          </p:nvGrpSpPr>
          <p:grpSpPr>
            <a:xfrm rot="10800000">
              <a:off x="4983353" y="3149486"/>
              <a:ext cx="97751" cy="170588"/>
              <a:chOff x="3787140" y="2644140"/>
              <a:chExt cx="102873" cy="419738"/>
            </a:xfrm>
          </p:grpSpPr>
          <p:cxnSp>
            <p:nvCxnSpPr>
              <p:cNvPr id="461" name="Straight Connector 4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2" name="Straight Connector 4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63" name="Oval 4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4" name="Oval 4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6" name="Group 313"/>
            <p:cNvGrpSpPr/>
            <p:nvPr/>
          </p:nvGrpSpPr>
          <p:grpSpPr>
            <a:xfrm rot="10800000">
              <a:off x="4867503" y="3149487"/>
              <a:ext cx="97751" cy="170588"/>
              <a:chOff x="3787140" y="2644140"/>
              <a:chExt cx="102873" cy="419738"/>
            </a:xfrm>
          </p:grpSpPr>
          <p:cxnSp>
            <p:nvCxnSpPr>
              <p:cNvPr id="457" name="Straight Connector 4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8" name="Straight Connector 4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9" name="Oval 4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 name="Oval 4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7" name="Group 318"/>
            <p:cNvGrpSpPr/>
            <p:nvPr/>
          </p:nvGrpSpPr>
          <p:grpSpPr>
            <a:xfrm rot="10800000">
              <a:off x="4744413" y="3149485"/>
              <a:ext cx="97751" cy="170588"/>
              <a:chOff x="3787140" y="2644140"/>
              <a:chExt cx="102873" cy="419738"/>
            </a:xfrm>
          </p:grpSpPr>
          <p:cxnSp>
            <p:nvCxnSpPr>
              <p:cNvPr id="453" name="Straight Connector 4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4" name="Straight Connector 4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5" name="Oval 4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6" name="Oval 4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8" name="Group 323"/>
            <p:cNvGrpSpPr/>
            <p:nvPr/>
          </p:nvGrpSpPr>
          <p:grpSpPr>
            <a:xfrm rot="10800000">
              <a:off x="4628564" y="3149486"/>
              <a:ext cx="97751" cy="170588"/>
              <a:chOff x="3787140" y="2644140"/>
              <a:chExt cx="102873" cy="419738"/>
            </a:xfrm>
          </p:grpSpPr>
          <p:cxnSp>
            <p:nvCxnSpPr>
              <p:cNvPr id="449" name="Straight Connector 4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1" name="Oval 4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2" name="Oval 4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9" name="Group 328"/>
            <p:cNvGrpSpPr/>
            <p:nvPr/>
          </p:nvGrpSpPr>
          <p:grpSpPr>
            <a:xfrm rot="10800000">
              <a:off x="4510907" y="3149483"/>
              <a:ext cx="97751" cy="170588"/>
              <a:chOff x="3787140" y="2644140"/>
              <a:chExt cx="102873" cy="419738"/>
            </a:xfrm>
          </p:grpSpPr>
          <p:cxnSp>
            <p:nvCxnSpPr>
              <p:cNvPr id="445" name="Straight Connector 4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47" name="Oval 4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8" name="Oval 4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0" name="Group 333"/>
            <p:cNvGrpSpPr/>
            <p:nvPr/>
          </p:nvGrpSpPr>
          <p:grpSpPr>
            <a:xfrm rot="10800000">
              <a:off x="4395057" y="3149485"/>
              <a:ext cx="97751" cy="170588"/>
              <a:chOff x="3787140" y="2644140"/>
              <a:chExt cx="102873" cy="419738"/>
            </a:xfrm>
          </p:grpSpPr>
          <p:cxnSp>
            <p:nvCxnSpPr>
              <p:cNvPr id="441" name="Straight Connector 4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43" name="Oval 4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4" name="Oval 4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1" name="Group 338"/>
            <p:cNvGrpSpPr/>
            <p:nvPr/>
          </p:nvGrpSpPr>
          <p:grpSpPr>
            <a:xfrm rot="10800000">
              <a:off x="4277400" y="3149482"/>
              <a:ext cx="97751" cy="170588"/>
              <a:chOff x="3787140" y="2644140"/>
              <a:chExt cx="102873" cy="419738"/>
            </a:xfrm>
          </p:grpSpPr>
          <p:cxnSp>
            <p:nvCxnSpPr>
              <p:cNvPr id="437" name="Straight Connector 4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9" name="Oval 4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 name="Oval 4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2" name="Group 343"/>
            <p:cNvGrpSpPr/>
            <p:nvPr/>
          </p:nvGrpSpPr>
          <p:grpSpPr>
            <a:xfrm rot="10800000">
              <a:off x="4161550" y="3149483"/>
              <a:ext cx="97751" cy="170588"/>
              <a:chOff x="3787140" y="2644140"/>
              <a:chExt cx="102873" cy="419738"/>
            </a:xfrm>
          </p:grpSpPr>
          <p:cxnSp>
            <p:nvCxnSpPr>
              <p:cNvPr id="433" name="Straight Connector 4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5" name="Oval 4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6" name="Oval 4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3" name="Group 348"/>
            <p:cNvGrpSpPr/>
            <p:nvPr/>
          </p:nvGrpSpPr>
          <p:grpSpPr>
            <a:xfrm rot="10800000">
              <a:off x="4043893" y="3149481"/>
              <a:ext cx="97751" cy="170588"/>
              <a:chOff x="3787140" y="2644140"/>
              <a:chExt cx="102873" cy="419738"/>
            </a:xfrm>
          </p:grpSpPr>
          <p:cxnSp>
            <p:nvCxnSpPr>
              <p:cNvPr id="429" name="Straight Connector 4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1" name="Oval 4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2" name="Oval 4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4" name="Group 353"/>
            <p:cNvGrpSpPr/>
            <p:nvPr/>
          </p:nvGrpSpPr>
          <p:grpSpPr>
            <a:xfrm rot="10800000">
              <a:off x="3928043" y="3149482"/>
              <a:ext cx="97751" cy="170588"/>
              <a:chOff x="3787140" y="2644140"/>
              <a:chExt cx="102873" cy="419738"/>
            </a:xfrm>
          </p:grpSpPr>
          <p:cxnSp>
            <p:nvCxnSpPr>
              <p:cNvPr id="425" name="Straight Connector 4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26" name="Straight Connector 4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27" name="Oval 4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Oval 4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65" name="Trapezoid 1364"/>
            <p:cNvSpPr/>
            <p:nvPr/>
          </p:nvSpPr>
          <p:spPr>
            <a:xfrm rot="10800000">
              <a:off x="5652120" y="2817268"/>
              <a:ext cx="1282247" cy="660592"/>
            </a:xfrm>
            <a:prstGeom prst="trapezoid">
              <a:avLst>
                <a:gd name="adj" fmla="val 11711"/>
              </a:avLst>
            </a:prstGeom>
            <a:solidFill>
              <a:schemeClr val="accent3">
                <a:lumMod val="75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6" name="TextBox 1365"/>
            <p:cNvSpPr txBox="1"/>
            <p:nvPr/>
          </p:nvSpPr>
          <p:spPr>
            <a:xfrm>
              <a:off x="5580112" y="2708920"/>
              <a:ext cx="1460015" cy="369332"/>
            </a:xfrm>
            <a:prstGeom prst="rect">
              <a:avLst/>
            </a:prstGeom>
            <a:noFill/>
          </p:spPr>
          <p:txBody>
            <a:bodyPr wrap="none" rtlCol="0">
              <a:spAutoFit/>
            </a:bodyPr>
            <a:lstStyle/>
            <a:p>
              <a:r>
                <a:rPr lang="en-US" dirty="0"/>
                <a:t>SAM complex</a:t>
              </a:r>
            </a:p>
          </p:txBody>
        </p:sp>
        <p:grpSp>
          <p:nvGrpSpPr>
            <p:cNvPr id="1327" name="Group 1326"/>
            <p:cNvGrpSpPr/>
            <p:nvPr/>
          </p:nvGrpSpPr>
          <p:grpSpPr>
            <a:xfrm>
              <a:off x="1586974" y="2974190"/>
              <a:ext cx="97751" cy="170588"/>
              <a:chOff x="3787140" y="2644140"/>
              <a:chExt cx="102873" cy="419738"/>
            </a:xfrm>
          </p:grpSpPr>
          <p:cxnSp>
            <p:nvCxnSpPr>
              <p:cNvPr id="1328" name="Straight Connector 13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29" name="Straight Connector 13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31" name="Oval 13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4" name="Oval 133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5" name="Group 1344"/>
            <p:cNvGrpSpPr/>
            <p:nvPr/>
          </p:nvGrpSpPr>
          <p:grpSpPr>
            <a:xfrm>
              <a:off x="1702823" y="2974188"/>
              <a:ext cx="97751" cy="170588"/>
              <a:chOff x="3787140" y="2644140"/>
              <a:chExt cx="102873" cy="419738"/>
            </a:xfrm>
          </p:grpSpPr>
          <p:cxnSp>
            <p:nvCxnSpPr>
              <p:cNvPr id="1347" name="Straight Connector 134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67" name="Straight Connector 1366"/>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68" name="Oval 1367"/>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9" name="Oval 1368"/>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0" name="Group 1369"/>
            <p:cNvGrpSpPr/>
            <p:nvPr/>
          </p:nvGrpSpPr>
          <p:grpSpPr>
            <a:xfrm>
              <a:off x="1820481" y="2974191"/>
              <a:ext cx="97751" cy="170588"/>
              <a:chOff x="3787140" y="2644140"/>
              <a:chExt cx="102873" cy="419738"/>
            </a:xfrm>
          </p:grpSpPr>
          <p:cxnSp>
            <p:nvCxnSpPr>
              <p:cNvPr id="1371" name="Straight Connector 137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72" name="Straight Connector 137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74" name="Oval 1373"/>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5" name="Oval 1374"/>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6" name="Group 1375"/>
            <p:cNvGrpSpPr/>
            <p:nvPr/>
          </p:nvGrpSpPr>
          <p:grpSpPr>
            <a:xfrm>
              <a:off x="1936330" y="2974190"/>
              <a:ext cx="97751" cy="170588"/>
              <a:chOff x="3787140" y="2644140"/>
              <a:chExt cx="102873" cy="419738"/>
            </a:xfrm>
          </p:grpSpPr>
          <p:cxnSp>
            <p:nvCxnSpPr>
              <p:cNvPr id="1377" name="Straight Connector 13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78" name="Straight Connector 13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80" name="Oval 13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1" name="Oval 13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2" name="Group 1381"/>
            <p:cNvGrpSpPr/>
            <p:nvPr/>
          </p:nvGrpSpPr>
          <p:grpSpPr>
            <a:xfrm>
              <a:off x="-286520" y="2974200"/>
              <a:ext cx="97751" cy="170588"/>
              <a:chOff x="3787140" y="2644140"/>
              <a:chExt cx="102873" cy="419738"/>
            </a:xfrm>
          </p:grpSpPr>
          <p:cxnSp>
            <p:nvCxnSpPr>
              <p:cNvPr id="1383" name="Straight Connector 13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85" name="Oval 13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6" name="Oval 13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7" name="Group 1386"/>
            <p:cNvGrpSpPr/>
            <p:nvPr/>
          </p:nvGrpSpPr>
          <p:grpSpPr>
            <a:xfrm>
              <a:off x="-170671" y="2974198"/>
              <a:ext cx="97751" cy="170588"/>
              <a:chOff x="3787140" y="2644140"/>
              <a:chExt cx="102873" cy="419738"/>
            </a:xfrm>
          </p:grpSpPr>
          <p:cxnSp>
            <p:nvCxnSpPr>
              <p:cNvPr id="1388" name="Straight Connector 13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89" name="Straight Connector 13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90" name="Oval 13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1" name="Oval 13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2" name="Group 1391"/>
            <p:cNvGrpSpPr/>
            <p:nvPr/>
          </p:nvGrpSpPr>
          <p:grpSpPr>
            <a:xfrm>
              <a:off x="-53013" y="2974201"/>
              <a:ext cx="97751" cy="170588"/>
              <a:chOff x="3787140" y="2644140"/>
              <a:chExt cx="102873" cy="419738"/>
            </a:xfrm>
          </p:grpSpPr>
          <p:cxnSp>
            <p:nvCxnSpPr>
              <p:cNvPr id="1393" name="Straight Connector 13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94" name="Straight Connector 13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95" name="Oval 13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6" name="Oval 13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7" name="Group 1396"/>
            <p:cNvGrpSpPr/>
            <p:nvPr/>
          </p:nvGrpSpPr>
          <p:grpSpPr>
            <a:xfrm>
              <a:off x="62836" y="2974200"/>
              <a:ext cx="97751" cy="170588"/>
              <a:chOff x="3787140" y="2644140"/>
              <a:chExt cx="102873" cy="419738"/>
            </a:xfrm>
          </p:grpSpPr>
          <p:cxnSp>
            <p:nvCxnSpPr>
              <p:cNvPr id="1398" name="Straight Connector 13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99" name="Straight Connector 13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00" name="Oval 13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1" name="Oval 14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2" name="Group 1401"/>
            <p:cNvGrpSpPr/>
            <p:nvPr/>
          </p:nvGrpSpPr>
          <p:grpSpPr>
            <a:xfrm>
              <a:off x="180494" y="2974202"/>
              <a:ext cx="97751" cy="170588"/>
              <a:chOff x="3787140" y="2644140"/>
              <a:chExt cx="102873" cy="419738"/>
            </a:xfrm>
          </p:grpSpPr>
          <p:cxnSp>
            <p:nvCxnSpPr>
              <p:cNvPr id="1403" name="Straight Connector 14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04" name="Straight Connector 14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05" name="Oval 14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6" name="Oval 14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7" name="Group 1406"/>
            <p:cNvGrpSpPr/>
            <p:nvPr/>
          </p:nvGrpSpPr>
          <p:grpSpPr>
            <a:xfrm>
              <a:off x="296343" y="2974201"/>
              <a:ext cx="97751" cy="170588"/>
              <a:chOff x="3787140" y="2644140"/>
              <a:chExt cx="102873" cy="419738"/>
            </a:xfrm>
          </p:grpSpPr>
          <p:cxnSp>
            <p:nvCxnSpPr>
              <p:cNvPr id="1408" name="Straight Connector 14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09" name="Straight Connector 14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10" name="Oval 14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1" name="Oval 14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2" name="Group 1411"/>
            <p:cNvGrpSpPr/>
            <p:nvPr/>
          </p:nvGrpSpPr>
          <p:grpSpPr>
            <a:xfrm>
              <a:off x="414001" y="2974203"/>
              <a:ext cx="97751" cy="170588"/>
              <a:chOff x="3787140" y="2644140"/>
              <a:chExt cx="102873" cy="419738"/>
            </a:xfrm>
          </p:grpSpPr>
          <p:cxnSp>
            <p:nvCxnSpPr>
              <p:cNvPr id="1413" name="Straight Connector 14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4" name="Straight Connector 14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15" name="Oval 14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6" name="Oval 14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7" name="Group 1416"/>
            <p:cNvGrpSpPr/>
            <p:nvPr/>
          </p:nvGrpSpPr>
          <p:grpSpPr>
            <a:xfrm>
              <a:off x="529850" y="2974202"/>
              <a:ext cx="97751" cy="170588"/>
              <a:chOff x="3787140" y="2644140"/>
              <a:chExt cx="102873" cy="419738"/>
            </a:xfrm>
          </p:grpSpPr>
          <p:cxnSp>
            <p:nvCxnSpPr>
              <p:cNvPr id="1418" name="Straight Connector 14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9" name="Straight Connector 14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0" name="Oval 14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1" name="Oval 14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2" name="Group 1421"/>
            <p:cNvGrpSpPr/>
            <p:nvPr/>
          </p:nvGrpSpPr>
          <p:grpSpPr>
            <a:xfrm>
              <a:off x="652940" y="2974204"/>
              <a:ext cx="97751" cy="170588"/>
              <a:chOff x="3787140" y="2644140"/>
              <a:chExt cx="102873" cy="419738"/>
            </a:xfrm>
          </p:grpSpPr>
          <p:cxnSp>
            <p:nvCxnSpPr>
              <p:cNvPr id="1423" name="Straight Connector 14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24" name="Straight Connector 14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5" name="Oval 14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6" name="Oval 14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7" name="Group 1426"/>
            <p:cNvGrpSpPr/>
            <p:nvPr/>
          </p:nvGrpSpPr>
          <p:grpSpPr>
            <a:xfrm>
              <a:off x="768789" y="2974203"/>
              <a:ext cx="97751" cy="170588"/>
              <a:chOff x="3787140" y="2644140"/>
              <a:chExt cx="102873" cy="419738"/>
            </a:xfrm>
          </p:grpSpPr>
          <p:cxnSp>
            <p:nvCxnSpPr>
              <p:cNvPr id="1428" name="Straight Connector 14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29" name="Straight Connector 14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30" name="Oval 14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1" name="Oval 14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2" name="Group 1431"/>
            <p:cNvGrpSpPr/>
            <p:nvPr/>
          </p:nvGrpSpPr>
          <p:grpSpPr>
            <a:xfrm>
              <a:off x="886447" y="2974206"/>
              <a:ext cx="97751" cy="170588"/>
              <a:chOff x="3787140" y="2644140"/>
              <a:chExt cx="102873" cy="419738"/>
            </a:xfrm>
          </p:grpSpPr>
          <p:cxnSp>
            <p:nvCxnSpPr>
              <p:cNvPr id="1433" name="Straight Connector 14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34" name="Straight Connector 14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35" name="Oval 14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6" name="Oval 14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7" name="Group 1436"/>
            <p:cNvGrpSpPr/>
            <p:nvPr/>
          </p:nvGrpSpPr>
          <p:grpSpPr>
            <a:xfrm>
              <a:off x="1002296" y="2974204"/>
              <a:ext cx="97751" cy="170588"/>
              <a:chOff x="3787140" y="2644140"/>
              <a:chExt cx="102873" cy="419738"/>
            </a:xfrm>
          </p:grpSpPr>
          <p:cxnSp>
            <p:nvCxnSpPr>
              <p:cNvPr id="1438" name="Straight Connector 14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39" name="Straight Connector 14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40" name="Oval 14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1" name="Oval 14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2" name="Group 1441"/>
            <p:cNvGrpSpPr/>
            <p:nvPr/>
          </p:nvGrpSpPr>
          <p:grpSpPr>
            <a:xfrm>
              <a:off x="1119954" y="2974207"/>
              <a:ext cx="97751" cy="170588"/>
              <a:chOff x="3787140" y="2644140"/>
              <a:chExt cx="102873" cy="419738"/>
            </a:xfrm>
          </p:grpSpPr>
          <p:cxnSp>
            <p:nvCxnSpPr>
              <p:cNvPr id="1443" name="Straight Connector 14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44" name="Straight Connector 14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45" name="Oval 14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6" name="Oval 14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7" name="Group 1446"/>
            <p:cNvGrpSpPr/>
            <p:nvPr/>
          </p:nvGrpSpPr>
          <p:grpSpPr>
            <a:xfrm>
              <a:off x="1235802" y="2974206"/>
              <a:ext cx="97751" cy="170588"/>
              <a:chOff x="3787140" y="2644140"/>
              <a:chExt cx="102873" cy="419738"/>
            </a:xfrm>
          </p:grpSpPr>
          <p:cxnSp>
            <p:nvCxnSpPr>
              <p:cNvPr id="1448" name="Straight Connector 14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49" name="Straight Connector 14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50" name="Oval 14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1" name="Oval 14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2" name="Group 1451"/>
            <p:cNvGrpSpPr/>
            <p:nvPr/>
          </p:nvGrpSpPr>
          <p:grpSpPr>
            <a:xfrm>
              <a:off x="1353460" y="2974208"/>
              <a:ext cx="97751" cy="170588"/>
              <a:chOff x="3787140" y="2644140"/>
              <a:chExt cx="102873" cy="419738"/>
            </a:xfrm>
          </p:grpSpPr>
          <p:cxnSp>
            <p:nvCxnSpPr>
              <p:cNvPr id="1453" name="Straight Connector 14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54" name="Straight Connector 14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55" name="Oval 14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6" name="Oval 14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7" name="Group 1456"/>
            <p:cNvGrpSpPr/>
            <p:nvPr/>
          </p:nvGrpSpPr>
          <p:grpSpPr>
            <a:xfrm>
              <a:off x="1469309" y="2974207"/>
              <a:ext cx="97751" cy="170588"/>
              <a:chOff x="3787140" y="2644140"/>
              <a:chExt cx="102873" cy="419738"/>
            </a:xfrm>
          </p:grpSpPr>
          <p:cxnSp>
            <p:nvCxnSpPr>
              <p:cNvPr id="1458" name="Straight Connector 14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59" name="Straight Connector 14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60" name="Oval 14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1" name="Oval 14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2" name="Group 198"/>
            <p:cNvGrpSpPr/>
            <p:nvPr/>
          </p:nvGrpSpPr>
          <p:grpSpPr>
            <a:xfrm rot="10800000">
              <a:off x="1475369" y="3151956"/>
              <a:ext cx="97751" cy="170588"/>
              <a:chOff x="3787140" y="2644140"/>
              <a:chExt cx="102873" cy="419738"/>
            </a:xfrm>
          </p:grpSpPr>
          <p:cxnSp>
            <p:nvCxnSpPr>
              <p:cNvPr id="1463" name="Straight Connector 14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4" name="Straight Connector 14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65" name="Oval 14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6" name="Oval 14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7" name="Group 203"/>
            <p:cNvGrpSpPr/>
            <p:nvPr/>
          </p:nvGrpSpPr>
          <p:grpSpPr>
            <a:xfrm rot="10800000">
              <a:off x="1359520" y="3151957"/>
              <a:ext cx="97751" cy="170588"/>
              <a:chOff x="3787140" y="2644140"/>
              <a:chExt cx="102873" cy="419738"/>
            </a:xfrm>
          </p:grpSpPr>
          <p:cxnSp>
            <p:nvCxnSpPr>
              <p:cNvPr id="1468" name="Straight Connector 14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9" name="Straight Connector 14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0" name="Oval 14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1" name="Oval 14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72" name="Group 208"/>
            <p:cNvGrpSpPr/>
            <p:nvPr/>
          </p:nvGrpSpPr>
          <p:grpSpPr>
            <a:xfrm rot="10800000">
              <a:off x="1241862" y="3151955"/>
              <a:ext cx="97751" cy="170588"/>
              <a:chOff x="3787140" y="2644140"/>
              <a:chExt cx="102873" cy="419738"/>
            </a:xfrm>
          </p:grpSpPr>
          <p:cxnSp>
            <p:nvCxnSpPr>
              <p:cNvPr id="1473" name="Straight Connector 14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74" name="Straight Connector 14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5" name="Oval 14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6" name="Oval 14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77" name="Group 213"/>
            <p:cNvGrpSpPr/>
            <p:nvPr/>
          </p:nvGrpSpPr>
          <p:grpSpPr>
            <a:xfrm rot="10800000">
              <a:off x="1126013" y="3151956"/>
              <a:ext cx="97751" cy="170588"/>
              <a:chOff x="3787140" y="2644140"/>
              <a:chExt cx="102873" cy="419738"/>
            </a:xfrm>
          </p:grpSpPr>
          <p:cxnSp>
            <p:nvCxnSpPr>
              <p:cNvPr id="1478" name="Straight Connector 14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79" name="Straight Connector 14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80" name="Oval 14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1" name="Oval 14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82" name="Group 218"/>
            <p:cNvGrpSpPr/>
            <p:nvPr/>
          </p:nvGrpSpPr>
          <p:grpSpPr>
            <a:xfrm rot="10800000">
              <a:off x="1008355" y="3151953"/>
              <a:ext cx="97751" cy="170588"/>
              <a:chOff x="3787140" y="2644140"/>
              <a:chExt cx="102873" cy="419738"/>
            </a:xfrm>
          </p:grpSpPr>
          <p:cxnSp>
            <p:nvCxnSpPr>
              <p:cNvPr id="1483" name="Straight Connector 14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84" name="Straight Connector 14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85" name="Oval 14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6" name="Oval 14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87" name="Group 223"/>
            <p:cNvGrpSpPr/>
            <p:nvPr/>
          </p:nvGrpSpPr>
          <p:grpSpPr>
            <a:xfrm rot="10800000">
              <a:off x="892506" y="3151955"/>
              <a:ext cx="97751" cy="170588"/>
              <a:chOff x="3787140" y="2644140"/>
              <a:chExt cx="102873" cy="419738"/>
            </a:xfrm>
          </p:grpSpPr>
          <p:cxnSp>
            <p:nvCxnSpPr>
              <p:cNvPr id="1488" name="Straight Connector 14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89" name="Straight Connector 14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90" name="Oval 14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1" name="Oval 14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2" name="Group 228"/>
            <p:cNvGrpSpPr/>
            <p:nvPr/>
          </p:nvGrpSpPr>
          <p:grpSpPr>
            <a:xfrm rot="10800000">
              <a:off x="774848" y="3151952"/>
              <a:ext cx="97751" cy="170588"/>
              <a:chOff x="3787140" y="2644140"/>
              <a:chExt cx="102873" cy="419738"/>
            </a:xfrm>
          </p:grpSpPr>
          <p:cxnSp>
            <p:nvCxnSpPr>
              <p:cNvPr id="1493" name="Straight Connector 14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94" name="Straight Connector 14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95" name="Oval 14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6" name="Oval 14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7" name="Group 233"/>
            <p:cNvGrpSpPr/>
            <p:nvPr/>
          </p:nvGrpSpPr>
          <p:grpSpPr>
            <a:xfrm rot="10800000">
              <a:off x="658999" y="3151953"/>
              <a:ext cx="97751" cy="170588"/>
              <a:chOff x="3787140" y="2644140"/>
              <a:chExt cx="102873" cy="419738"/>
            </a:xfrm>
          </p:grpSpPr>
          <p:cxnSp>
            <p:nvCxnSpPr>
              <p:cNvPr id="1498" name="Straight Connector 14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99" name="Straight Connector 14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00" name="Oval 14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1" name="Oval 15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2" name="Group 238"/>
            <p:cNvGrpSpPr/>
            <p:nvPr/>
          </p:nvGrpSpPr>
          <p:grpSpPr>
            <a:xfrm rot="10800000">
              <a:off x="535910" y="3151951"/>
              <a:ext cx="97751" cy="170588"/>
              <a:chOff x="3787140" y="2644140"/>
              <a:chExt cx="102873" cy="419738"/>
            </a:xfrm>
          </p:grpSpPr>
          <p:cxnSp>
            <p:nvCxnSpPr>
              <p:cNvPr id="1503" name="Straight Connector 15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04" name="Straight Connector 15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05" name="Oval 15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6" name="Oval 15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7" name="Group 243"/>
            <p:cNvGrpSpPr/>
            <p:nvPr/>
          </p:nvGrpSpPr>
          <p:grpSpPr>
            <a:xfrm rot="10800000">
              <a:off x="420060" y="3151952"/>
              <a:ext cx="97751" cy="170588"/>
              <a:chOff x="3787140" y="2644140"/>
              <a:chExt cx="102873" cy="419738"/>
            </a:xfrm>
          </p:grpSpPr>
          <p:cxnSp>
            <p:nvCxnSpPr>
              <p:cNvPr id="1508" name="Straight Connector 15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09" name="Straight Connector 15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10" name="Oval 15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1" name="Oval 15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12" name="Group 248"/>
            <p:cNvGrpSpPr/>
            <p:nvPr/>
          </p:nvGrpSpPr>
          <p:grpSpPr>
            <a:xfrm rot="10800000">
              <a:off x="302402" y="3151950"/>
              <a:ext cx="97751" cy="170588"/>
              <a:chOff x="3787140" y="2644140"/>
              <a:chExt cx="102873" cy="419738"/>
            </a:xfrm>
          </p:grpSpPr>
          <p:cxnSp>
            <p:nvCxnSpPr>
              <p:cNvPr id="1513" name="Straight Connector 15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4" name="Straight Connector 15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15" name="Oval 15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6" name="Oval 15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17" name="Group 253"/>
            <p:cNvGrpSpPr/>
            <p:nvPr/>
          </p:nvGrpSpPr>
          <p:grpSpPr>
            <a:xfrm rot="10800000">
              <a:off x="186553" y="3151951"/>
              <a:ext cx="97751" cy="170588"/>
              <a:chOff x="3787140" y="2644140"/>
              <a:chExt cx="102873" cy="419738"/>
            </a:xfrm>
          </p:grpSpPr>
          <p:cxnSp>
            <p:nvCxnSpPr>
              <p:cNvPr id="1518" name="Straight Connector 15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9" name="Straight Connector 15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0" name="Oval 15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1" name="Oval 15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2" name="Group 258"/>
            <p:cNvGrpSpPr/>
            <p:nvPr/>
          </p:nvGrpSpPr>
          <p:grpSpPr>
            <a:xfrm rot="10800000">
              <a:off x="68895" y="3151949"/>
              <a:ext cx="97751" cy="170588"/>
              <a:chOff x="3787140" y="2644140"/>
              <a:chExt cx="102873" cy="419738"/>
            </a:xfrm>
          </p:grpSpPr>
          <p:cxnSp>
            <p:nvCxnSpPr>
              <p:cNvPr id="1523" name="Straight Connector 15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4" name="Straight Connector 15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5" name="Oval 15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6" name="Oval 15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7" name="Group 263"/>
            <p:cNvGrpSpPr/>
            <p:nvPr/>
          </p:nvGrpSpPr>
          <p:grpSpPr>
            <a:xfrm rot="10800000">
              <a:off x="-46954" y="3151950"/>
              <a:ext cx="97751" cy="170588"/>
              <a:chOff x="3787140" y="2644140"/>
              <a:chExt cx="102873" cy="419738"/>
            </a:xfrm>
          </p:grpSpPr>
          <p:cxnSp>
            <p:nvCxnSpPr>
              <p:cNvPr id="1528" name="Straight Connector 15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9" name="Straight Connector 15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30" name="Oval 15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1" name="Oval 15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32" name="Group 268"/>
            <p:cNvGrpSpPr/>
            <p:nvPr/>
          </p:nvGrpSpPr>
          <p:grpSpPr>
            <a:xfrm rot="10800000">
              <a:off x="-164612" y="3151947"/>
              <a:ext cx="97751" cy="170588"/>
              <a:chOff x="3787140" y="2644140"/>
              <a:chExt cx="102873" cy="419738"/>
            </a:xfrm>
          </p:grpSpPr>
          <p:cxnSp>
            <p:nvCxnSpPr>
              <p:cNvPr id="1533" name="Straight Connector 15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34" name="Straight Connector 15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35" name="Oval 15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6" name="Oval 15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37" name="Group 273"/>
            <p:cNvGrpSpPr/>
            <p:nvPr/>
          </p:nvGrpSpPr>
          <p:grpSpPr>
            <a:xfrm rot="10800000">
              <a:off x="-280461" y="3151949"/>
              <a:ext cx="97751" cy="170588"/>
              <a:chOff x="3787140" y="2644140"/>
              <a:chExt cx="102873" cy="419738"/>
            </a:xfrm>
          </p:grpSpPr>
          <p:cxnSp>
            <p:nvCxnSpPr>
              <p:cNvPr id="1538" name="Straight Connector 15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39" name="Straight Connector 15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40" name="Oval 15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1" name="Oval 15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2" name="Group 338"/>
            <p:cNvGrpSpPr/>
            <p:nvPr/>
          </p:nvGrpSpPr>
          <p:grpSpPr>
            <a:xfrm rot="10800000">
              <a:off x="1942390" y="3151939"/>
              <a:ext cx="97751" cy="170588"/>
              <a:chOff x="3787140" y="2644140"/>
              <a:chExt cx="102873" cy="419738"/>
            </a:xfrm>
          </p:grpSpPr>
          <p:cxnSp>
            <p:nvCxnSpPr>
              <p:cNvPr id="1543" name="Straight Connector 15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44" name="Straight Connector 15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45" name="Oval 15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6" name="Oval 15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7" name="Group 343"/>
            <p:cNvGrpSpPr/>
            <p:nvPr/>
          </p:nvGrpSpPr>
          <p:grpSpPr>
            <a:xfrm rot="10800000">
              <a:off x="1826540" y="3151940"/>
              <a:ext cx="97751" cy="170588"/>
              <a:chOff x="3787140" y="2644140"/>
              <a:chExt cx="102873" cy="419738"/>
            </a:xfrm>
          </p:grpSpPr>
          <p:cxnSp>
            <p:nvCxnSpPr>
              <p:cNvPr id="1548" name="Straight Connector 15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49" name="Straight Connector 15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50" name="Oval 15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1" name="Oval 15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2" name="Group 348"/>
            <p:cNvGrpSpPr/>
            <p:nvPr/>
          </p:nvGrpSpPr>
          <p:grpSpPr>
            <a:xfrm rot="10800000">
              <a:off x="1708883" y="3151937"/>
              <a:ext cx="97751" cy="170588"/>
              <a:chOff x="3787140" y="2644140"/>
              <a:chExt cx="102873" cy="419738"/>
            </a:xfrm>
          </p:grpSpPr>
          <p:cxnSp>
            <p:nvCxnSpPr>
              <p:cNvPr id="1553" name="Straight Connector 15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54" name="Straight Connector 15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55" name="Oval 15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6" name="Oval 15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7" name="Group 353"/>
            <p:cNvGrpSpPr/>
            <p:nvPr/>
          </p:nvGrpSpPr>
          <p:grpSpPr>
            <a:xfrm rot="10800000">
              <a:off x="1593033" y="3151939"/>
              <a:ext cx="97751" cy="170588"/>
              <a:chOff x="3787140" y="2644140"/>
              <a:chExt cx="102873" cy="419738"/>
            </a:xfrm>
          </p:grpSpPr>
          <p:cxnSp>
            <p:nvCxnSpPr>
              <p:cNvPr id="1558" name="Straight Connector 15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59" name="Straight Connector 15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60" name="Oval 15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1" name="Oval 15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411760" y="2086277"/>
              <a:ext cx="2644269" cy="1520720"/>
              <a:chOff x="4492994" y="2086277"/>
              <a:chExt cx="2644269" cy="1520720"/>
            </a:xfrm>
            <a:solidFill>
              <a:schemeClr val="accent3">
                <a:lumMod val="75000"/>
              </a:schemeClr>
            </a:solidFill>
            <a:effectLst/>
          </p:grpSpPr>
          <p:sp>
            <p:nvSpPr>
              <p:cNvPr id="1338" name="Freeform 1337"/>
              <p:cNvSpPr/>
              <p:nvPr/>
            </p:nvSpPr>
            <p:spPr>
              <a:xfrm>
                <a:off x="5084619" y="2202083"/>
                <a:ext cx="871433" cy="788250"/>
              </a:xfrm>
              <a:custGeom>
                <a:avLst/>
                <a:gdLst>
                  <a:gd name="connsiteX0" fmla="*/ 653006 w 749206"/>
                  <a:gd name="connsiteY0" fmla="*/ 171450 h 850900"/>
                  <a:gd name="connsiteX1" fmla="*/ 633956 w 749206"/>
                  <a:gd name="connsiteY1" fmla="*/ 152400 h 850900"/>
                  <a:gd name="connsiteX2" fmla="*/ 595856 w 749206"/>
                  <a:gd name="connsiteY2" fmla="*/ 133350 h 850900"/>
                  <a:gd name="connsiteX3" fmla="*/ 557756 w 749206"/>
                  <a:gd name="connsiteY3" fmla="*/ 107950 h 850900"/>
                  <a:gd name="connsiteX4" fmla="*/ 526006 w 749206"/>
                  <a:gd name="connsiteY4" fmla="*/ 82550 h 850900"/>
                  <a:gd name="connsiteX5" fmla="*/ 500606 w 749206"/>
                  <a:gd name="connsiteY5" fmla="*/ 57150 h 850900"/>
                  <a:gd name="connsiteX6" fmla="*/ 475206 w 749206"/>
                  <a:gd name="connsiteY6" fmla="*/ 44450 h 850900"/>
                  <a:gd name="connsiteX7" fmla="*/ 443456 w 749206"/>
                  <a:gd name="connsiteY7" fmla="*/ 31750 h 850900"/>
                  <a:gd name="connsiteX8" fmla="*/ 411706 w 749206"/>
                  <a:gd name="connsiteY8" fmla="*/ 12700 h 850900"/>
                  <a:gd name="connsiteX9" fmla="*/ 373606 w 749206"/>
                  <a:gd name="connsiteY9" fmla="*/ 0 h 850900"/>
                  <a:gd name="connsiteX10" fmla="*/ 316456 w 749206"/>
                  <a:gd name="connsiteY10" fmla="*/ 12700 h 850900"/>
                  <a:gd name="connsiteX11" fmla="*/ 278356 w 749206"/>
                  <a:gd name="connsiteY11" fmla="*/ 57150 h 850900"/>
                  <a:gd name="connsiteX12" fmla="*/ 259306 w 749206"/>
                  <a:gd name="connsiteY12" fmla="*/ 76200 h 850900"/>
                  <a:gd name="connsiteX13" fmla="*/ 208506 w 749206"/>
                  <a:gd name="connsiteY13" fmla="*/ 139700 h 850900"/>
                  <a:gd name="connsiteX14" fmla="*/ 176756 w 749206"/>
                  <a:gd name="connsiteY14" fmla="*/ 177800 h 850900"/>
                  <a:gd name="connsiteX15" fmla="*/ 100556 w 749206"/>
                  <a:gd name="connsiteY15" fmla="*/ 304800 h 850900"/>
                  <a:gd name="connsiteX16" fmla="*/ 56106 w 749206"/>
                  <a:gd name="connsiteY16" fmla="*/ 387350 h 850900"/>
                  <a:gd name="connsiteX17" fmla="*/ 30706 w 749206"/>
                  <a:gd name="connsiteY17" fmla="*/ 476250 h 850900"/>
                  <a:gd name="connsiteX18" fmla="*/ 24356 w 749206"/>
                  <a:gd name="connsiteY18" fmla="*/ 514350 h 850900"/>
                  <a:gd name="connsiteX19" fmla="*/ 5306 w 749206"/>
                  <a:gd name="connsiteY19" fmla="*/ 596900 h 850900"/>
                  <a:gd name="connsiteX20" fmla="*/ 11656 w 749206"/>
                  <a:gd name="connsiteY20" fmla="*/ 774700 h 850900"/>
                  <a:gd name="connsiteX21" fmla="*/ 30706 w 749206"/>
                  <a:gd name="connsiteY21" fmla="*/ 793750 h 850900"/>
                  <a:gd name="connsiteX22" fmla="*/ 81506 w 749206"/>
                  <a:gd name="connsiteY22" fmla="*/ 831850 h 850900"/>
                  <a:gd name="connsiteX23" fmla="*/ 189456 w 749206"/>
                  <a:gd name="connsiteY23" fmla="*/ 850900 h 850900"/>
                  <a:gd name="connsiteX24" fmla="*/ 348206 w 749206"/>
                  <a:gd name="connsiteY24" fmla="*/ 838200 h 850900"/>
                  <a:gd name="connsiteX25" fmla="*/ 392656 w 749206"/>
                  <a:gd name="connsiteY25" fmla="*/ 825500 h 850900"/>
                  <a:gd name="connsiteX26" fmla="*/ 430756 w 749206"/>
                  <a:gd name="connsiteY26" fmla="*/ 806450 h 850900"/>
                  <a:gd name="connsiteX27" fmla="*/ 532356 w 749206"/>
                  <a:gd name="connsiteY27" fmla="*/ 755650 h 850900"/>
                  <a:gd name="connsiteX28" fmla="*/ 564106 w 749206"/>
                  <a:gd name="connsiteY28" fmla="*/ 730250 h 850900"/>
                  <a:gd name="connsiteX29" fmla="*/ 614906 w 749206"/>
                  <a:gd name="connsiteY29" fmla="*/ 679450 h 850900"/>
                  <a:gd name="connsiteX30" fmla="*/ 646656 w 749206"/>
                  <a:gd name="connsiteY30" fmla="*/ 654050 h 850900"/>
                  <a:gd name="connsiteX31" fmla="*/ 684756 w 749206"/>
                  <a:gd name="connsiteY31" fmla="*/ 615950 h 850900"/>
                  <a:gd name="connsiteX32" fmla="*/ 691106 w 749206"/>
                  <a:gd name="connsiteY32" fmla="*/ 596900 h 850900"/>
                  <a:gd name="connsiteX33" fmla="*/ 716506 w 749206"/>
                  <a:gd name="connsiteY33" fmla="*/ 552450 h 850900"/>
                  <a:gd name="connsiteX34" fmla="*/ 722856 w 749206"/>
                  <a:gd name="connsiteY34" fmla="*/ 527050 h 850900"/>
                  <a:gd name="connsiteX35" fmla="*/ 710156 w 749206"/>
                  <a:gd name="connsiteY35" fmla="*/ 431800 h 850900"/>
                  <a:gd name="connsiteX36" fmla="*/ 684756 w 749206"/>
                  <a:gd name="connsiteY36" fmla="*/ 254000 h 850900"/>
                  <a:gd name="connsiteX37" fmla="*/ 665706 w 749206"/>
                  <a:gd name="connsiteY37" fmla="*/ 247650 h 850900"/>
                  <a:gd name="connsiteX38" fmla="*/ 653006 w 749206"/>
                  <a:gd name="connsiteY38" fmla="*/ 17145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9206" h="850900">
                    <a:moveTo>
                      <a:pt x="653006" y="171450"/>
                    </a:moveTo>
                    <a:cubicBezTo>
                      <a:pt x="647714" y="155575"/>
                      <a:pt x="641428" y="157381"/>
                      <a:pt x="633956" y="152400"/>
                    </a:cubicBezTo>
                    <a:cubicBezTo>
                      <a:pt x="622142" y="144524"/>
                      <a:pt x="608121" y="140504"/>
                      <a:pt x="595856" y="133350"/>
                    </a:cubicBezTo>
                    <a:cubicBezTo>
                      <a:pt x="582672" y="125659"/>
                      <a:pt x="570100" y="116928"/>
                      <a:pt x="557756" y="107950"/>
                    </a:cubicBezTo>
                    <a:cubicBezTo>
                      <a:pt x="546795" y="99978"/>
                      <a:pt x="536136" y="91554"/>
                      <a:pt x="526006" y="82550"/>
                    </a:cubicBezTo>
                    <a:cubicBezTo>
                      <a:pt x="517057" y="74595"/>
                      <a:pt x="510185" y="64334"/>
                      <a:pt x="500606" y="57150"/>
                    </a:cubicBezTo>
                    <a:cubicBezTo>
                      <a:pt x="493033" y="51470"/>
                      <a:pt x="483856" y="48295"/>
                      <a:pt x="475206" y="44450"/>
                    </a:cubicBezTo>
                    <a:cubicBezTo>
                      <a:pt x="464790" y="39821"/>
                      <a:pt x="453651" y="36848"/>
                      <a:pt x="443456" y="31750"/>
                    </a:cubicBezTo>
                    <a:cubicBezTo>
                      <a:pt x="432417" y="26230"/>
                      <a:pt x="422942" y="17807"/>
                      <a:pt x="411706" y="12700"/>
                    </a:cubicBezTo>
                    <a:cubicBezTo>
                      <a:pt x="399519" y="7160"/>
                      <a:pt x="373606" y="0"/>
                      <a:pt x="373606" y="0"/>
                    </a:cubicBezTo>
                    <a:cubicBezTo>
                      <a:pt x="354556" y="4233"/>
                      <a:pt x="334175" y="4522"/>
                      <a:pt x="316456" y="12700"/>
                    </a:cubicBezTo>
                    <a:cubicBezTo>
                      <a:pt x="295787" y="22239"/>
                      <a:pt x="291243" y="41686"/>
                      <a:pt x="278356" y="57150"/>
                    </a:cubicBezTo>
                    <a:cubicBezTo>
                      <a:pt x="272607" y="64049"/>
                      <a:pt x="265107" y="69345"/>
                      <a:pt x="259306" y="76200"/>
                    </a:cubicBezTo>
                    <a:cubicBezTo>
                      <a:pt x="241797" y="96893"/>
                      <a:pt x="225599" y="118662"/>
                      <a:pt x="208506" y="139700"/>
                    </a:cubicBezTo>
                    <a:cubicBezTo>
                      <a:pt x="198081" y="152530"/>
                      <a:pt x="185926" y="164045"/>
                      <a:pt x="176756" y="177800"/>
                    </a:cubicBezTo>
                    <a:cubicBezTo>
                      <a:pt x="150698" y="216888"/>
                      <a:pt x="118068" y="263939"/>
                      <a:pt x="100556" y="304800"/>
                    </a:cubicBezTo>
                    <a:cubicBezTo>
                      <a:pt x="75493" y="363279"/>
                      <a:pt x="90448" y="335837"/>
                      <a:pt x="56106" y="387350"/>
                    </a:cubicBezTo>
                    <a:cubicBezTo>
                      <a:pt x="41189" y="476850"/>
                      <a:pt x="62134" y="366253"/>
                      <a:pt x="30706" y="476250"/>
                    </a:cubicBezTo>
                    <a:cubicBezTo>
                      <a:pt x="27169" y="488630"/>
                      <a:pt x="27251" y="501805"/>
                      <a:pt x="24356" y="514350"/>
                    </a:cubicBezTo>
                    <a:cubicBezTo>
                      <a:pt x="0" y="619891"/>
                      <a:pt x="20973" y="502900"/>
                      <a:pt x="5306" y="596900"/>
                    </a:cubicBezTo>
                    <a:cubicBezTo>
                      <a:pt x="7423" y="656167"/>
                      <a:pt x="4067" y="715883"/>
                      <a:pt x="11656" y="774700"/>
                    </a:cubicBezTo>
                    <a:cubicBezTo>
                      <a:pt x="12805" y="783606"/>
                      <a:pt x="23756" y="788063"/>
                      <a:pt x="30706" y="793750"/>
                    </a:cubicBezTo>
                    <a:cubicBezTo>
                      <a:pt x="47088" y="807154"/>
                      <a:pt x="60750" y="827699"/>
                      <a:pt x="81506" y="831850"/>
                    </a:cubicBezTo>
                    <a:cubicBezTo>
                      <a:pt x="159682" y="847485"/>
                      <a:pt x="123637" y="841497"/>
                      <a:pt x="189456" y="850900"/>
                    </a:cubicBezTo>
                    <a:cubicBezTo>
                      <a:pt x="235366" y="848484"/>
                      <a:pt x="298387" y="849697"/>
                      <a:pt x="348206" y="838200"/>
                    </a:cubicBezTo>
                    <a:cubicBezTo>
                      <a:pt x="363221" y="834735"/>
                      <a:pt x="378274" y="831032"/>
                      <a:pt x="392656" y="825500"/>
                    </a:cubicBezTo>
                    <a:cubicBezTo>
                      <a:pt x="405909" y="820403"/>
                      <a:pt x="417649" y="811911"/>
                      <a:pt x="430756" y="806450"/>
                    </a:cubicBezTo>
                    <a:cubicBezTo>
                      <a:pt x="484431" y="784085"/>
                      <a:pt x="471837" y="804065"/>
                      <a:pt x="532356" y="755650"/>
                    </a:cubicBezTo>
                    <a:cubicBezTo>
                      <a:pt x="542939" y="747183"/>
                      <a:pt x="554147" y="739443"/>
                      <a:pt x="564106" y="730250"/>
                    </a:cubicBezTo>
                    <a:cubicBezTo>
                      <a:pt x="581703" y="714007"/>
                      <a:pt x="596206" y="694410"/>
                      <a:pt x="614906" y="679450"/>
                    </a:cubicBezTo>
                    <a:cubicBezTo>
                      <a:pt x="625489" y="670983"/>
                      <a:pt x="636627" y="663167"/>
                      <a:pt x="646656" y="654050"/>
                    </a:cubicBezTo>
                    <a:cubicBezTo>
                      <a:pt x="659946" y="641968"/>
                      <a:pt x="684756" y="615950"/>
                      <a:pt x="684756" y="615950"/>
                    </a:cubicBezTo>
                    <a:cubicBezTo>
                      <a:pt x="686873" y="609600"/>
                      <a:pt x="688469" y="603052"/>
                      <a:pt x="691106" y="596900"/>
                    </a:cubicBezTo>
                    <a:cubicBezTo>
                      <a:pt x="700774" y="574342"/>
                      <a:pt x="703751" y="571582"/>
                      <a:pt x="716506" y="552450"/>
                    </a:cubicBezTo>
                    <a:cubicBezTo>
                      <a:pt x="718623" y="543983"/>
                      <a:pt x="722856" y="535777"/>
                      <a:pt x="722856" y="527050"/>
                    </a:cubicBezTo>
                    <a:cubicBezTo>
                      <a:pt x="722856" y="477069"/>
                      <a:pt x="719511" y="469220"/>
                      <a:pt x="710156" y="431800"/>
                    </a:cubicBezTo>
                    <a:cubicBezTo>
                      <a:pt x="706573" y="338631"/>
                      <a:pt x="749206" y="286225"/>
                      <a:pt x="684756" y="254000"/>
                    </a:cubicBezTo>
                    <a:cubicBezTo>
                      <a:pt x="678769" y="251007"/>
                      <a:pt x="672056" y="249767"/>
                      <a:pt x="665706" y="247650"/>
                    </a:cubicBezTo>
                    <a:cubicBezTo>
                      <a:pt x="643613" y="214511"/>
                      <a:pt x="658298" y="187325"/>
                      <a:pt x="653006" y="171450"/>
                    </a:cubicBezTo>
                    <a:close/>
                  </a:path>
                </a:pathLst>
              </a:cu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5" name="Can 1324"/>
              <p:cNvSpPr/>
              <p:nvPr/>
            </p:nvSpPr>
            <p:spPr>
              <a:xfrm>
                <a:off x="4885004" y="2830512"/>
                <a:ext cx="1363275" cy="700008"/>
              </a:xfrm>
              <a:prstGeom prst="can">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6" name="TextBox 1325"/>
              <p:cNvSpPr txBox="1"/>
              <p:nvPr/>
            </p:nvSpPr>
            <p:spPr>
              <a:xfrm>
                <a:off x="5290463" y="3099708"/>
                <a:ext cx="639791" cy="369332"/>
              </a:xfrm>
              <a:prstGeom prst="rect">
                <a:avLst/>
              </a:prstGeom>
              <a:grpFill/>
            </p:spPr>
            <p:txBody>
              <a:bodyPr wrap="none" rtlCol="0">
                <a:spAutoFit/>
              </a:bodyPr>
              <a:lstStyle/>
              <a:p>
                <a:r>
                  <a:rPr lang="en-US" dirty="0"/>
                  <a:t>TOM</a:t>
                </a:r>
              </a:p>
            </p:txBody>
          </p:sp>
          <p:sp>
            <p:nvSpPr>
              <p:cNvPr id="1330" name="Freeform 1329"/>
              <p:cNvSpPr/>
              <p:nvPr/>
            </p:nvSpPr>
            <p:spPr>
              <a:xfrm>
                <a:off x="4492994" y="2130504"/>
                <a:ext cx="923799" cy="133531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36" name="Group 1335"/>
              <p:cNvGrpSpPr/>
              <p:nvPr/>
            </p:nvGrpSpPr>
            <p:grpSpPr>
              <a:xfrm>
                <a:off x="6391739" y="2086277"/>
                <a:ext cx="745524" cy="1520720"/>
                <a:chOff x="4574901" y="1612680"/>
                <a:chExt cx="481081" cy="1232120"/>
              </a:xfrm>
              <a:grpFill/>
            </p:grpSpPr>
            <p:sp>
              <p:nvSpPr>
                <p:cNvPr id="1332" name="Freeform 1331"/>
                <p:cNvSpPr/>
                <p:nvPr/>
              </p:nvSpPr>
              <p:spPr>
                <a:xfrm>
                  <a:off x="4602844" y="1644436"/>
                  <a:ext cx="453138" cy="120036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3" name="Freeform 1332"/>
                <p:cNvSpPr/>
                <p:nvPr/>
              </p:nvSpPr>
              <p:spPr>
                <a:xfrm>
                  <a:off x="4574901" y="1612680"/>
                  <a:ext cx="453138" cy="120036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19" name="TextBox 18"/>
          <p:cNvSpPr txBox="1"/>
          <p:nvPr/>
        </p:nvSpPr>
        <p:spPr>
          <a:xfrm>
            <a:off x="73996" y="692696"/>
            <a:ext cx="1103251" cy="461665"/>
          </a:xfrm>
          <a:prstGeom prst="rect">
            <a:avLst/>
          </a:prstGeom>
          <a:noFill/>
        </p:spPr>
        <p:txBody>
          <a:bodyPr wrap="none" rtlCol="0">
            <a:spAutoFit/>
          </a:bodyPr>
          <a:lstStyle/>
          <a:p>
            <a:r>
              <a:rPr lang="en-US" sz="2400" dirty="0"/>
              <a:t>Cytosol</a:t>
            </a:r>
          </a:p>
        </p:txBody>
      </p:sp>
      <p:sp>
        <p:nvSpPr>
          <p:cNvPr id="2165" name="TextBox 2164"/>
          <p:cNvSpPr txBox="1"/>
          <p:nvPr/>
        </p:nvSpPr>
        <p:spPr>
          <a:xfrm>
            <a:off x="-108520" y="3212976"/>
            <a:ext cx="2142510" cy="830997"/>
          </a:xfrm>
          <a:prstGeom prst="rect">
            <a:avLst/>
          </a:prstGeom>
          <a:noFill/>
        </p:spPr>
        <p:txBody>
          <a:bodyPr wrap="none" rtlCol="0">
            <a:spAutoFit/>
          </a:bodyPr>
          <a:lstStyle/>
          <a:p>
            <a:pPr algn="ctr"/>
            <a:r>
              <a:rPr lang="en-US" sz="2400" dirty="0" err="1"/>
              <a:t>Intramembrane</a:t>
            </a:r>
            <a:endParaRPr lang="en-US" sz="2400" dirty="0"/>
          </a:p>
          <a:p>
            <a:pPr algn="ctr"/>
            <a:r>
              <a:rPr lang="en-US" sz="2400" dirty="0"/>
              <a:t>space</a:t>
            </a:r>
          </a:p>
        </p:txBody>
      </p:sp>
      <p:sp>
        <p:nvSpPr>
          <p:cNvPr id="2166" name="TextBox 2165"/>
          <p:cNvSpPr txBox="1"/>
          <p:nvPr/>
        </p:nvSpPr>
        <p:spPr>
          <a:xfrm>
            <a:off x="77570" y="5661248"/>
            <a:ext cx="1791068" cy="830997"/>
          </a:xfrm>
          <a:prstGeom prst="rect">
            <a:avLst/>
          </a:prstGeom>
          <a:noFill/>
        </p:spPr>
        <p:txBody>
          <a:bodyPr wrap="none" rtlCol="0">
            <a:spAutoFit/>
          </a:bodyPr>
          <a:lstStyle/>
          <a:p>
            <a:pPr algn="ctr"/>
            <a:r>
              <a:rPr lang="en-US" sz="2400" dirty="0" err="1"/>
              <a:t>Mitochodrial</a:t>
            </a:r>
            <a:endParaRPr lang="en-US" sz="2400" dirty="0"/>
          </a:p>
          <a:p>
            <a:pPr algn="ctr"/>
            <a:r>
              <a:rPr lang="en-US" sz="2400" dirty="0"/>
              <a:t>matrix</a:t>
            </a:r>
          </a:p>
        </p:txBody>
      </p:sp>
      <p:cxnSp>
        <p:nvCxnSpPr>
          <p:cNvPr id="24" name="Curved Connector 23"/>
          <p:cNvCxnSpPr/>
          <p:nvPr/>
        </p:nvCxnSpPr>
        <p:spPr>
          <a:xfrm rot="16200000" flipH="1">
            <a:off x="2402074" y="1808788"/>
            <a:ext cx="2152256" cy="368088"/>
          </a:xfrm>
          <a:prstGeom prst="curvedConnector3">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2167" name="Curved Connector 2166"/>
          <p:cNvCxnSpPr/>
          <p:nvPr/>
        </p:nvCxnSpPr>
        <p:spPr>
          <a:xfrm rot="16200000" flipH="1">
            <a:off x="2997610" y="4374712"/>
            <a:ext cx="2152256" cy="368088"/>
          </a:xfrm>
          <a:prstGeom prst="curvedConnector3">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nvGrpSpPr>
          <p:cNvPr id="2168" name="Group 2167"/>
          <p:cNvGrpSpPr/>
          <p:nvPr/>
        </p:nvGrpSpPr>
        <p:grpSpPr>
          <a:xfrm>
            <a:off x="1702623" y="3208528"/>
            <a:ext cx="2193130" cy="796066"/>
            <a:chOff x="989704" y="849854"/>
            <a:chExt cx="2193130" cy="796066"/>
          </a:xfrm>
        </p:grpSpPr>
        <p:cxnSp>
          <p:nvCxnSpPr>
            <p:cNvPr id="2169" name="Straight Connector 2168"/>
            <p:cNvCxnSpPr/>
            <p:nvPr/>
          </p:nvCxnSpPr>
          <p:spPr>
            <a:xfrm>
              <a:off x="2889612" y="916704"/>
              <a:ext cx="293222" cy="0"/>
            </a:xfrm>
            <a:prstGeom prst="line">
              <a:avLst/>
            </a:prstGeom>
            <a:ln w="508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2170" name="Freeform 2169"/>
            <p:cNvSpPr/>
            <p:nvPr/>
          </p:nvSpPr>
          <p:spPr>
            <a:xfrm>
              <a:off x="989704" y="849854"/>
              <a:ext cx="1914861" cy="796066"/>
            </a:xfrm>
            <a:custGeom>
              <a:avLst/>
              <a:gdLst>
                <a:gd name="connsiteX0" fmla="*/ 1914861 w 1914861"/>
                <a:gd name="connsiteY0" fmla="*/ 64546 h 796066"/>
                <a:gd name="connsiteX1" fmla="*/ 1861072 w 1914861"/>
                <a:gd name="connsiteY1" fmla="*/ 32273 h 796066"/>
                <a:gd name="connsiteX2" fmla="*/ 1731981 w 1914861"/>
                <a:gd name="connsiteY2" fmla="*/ 10758 h 796066"/>
                <a:gd name="connsiteX3" fmla="*/ 1699708 w 1914861"/>
                <a:gd name="connsiteY3" fmla="*/ 0 h 796066"/>
                <a:gd name="connsiteX4" fmla="*/ 1549101 w 1914861"/>
                <a:gd name="connsiteY4" fmla="*/ 21515 h 796066"/>
                <a:gd name="connsiteX5" fmla="*/ 1506070 w 1914861"/>
                <a:gd name="connsiteY5" fmla="*/ 43031 h 796066"/>
                <a:gd name="connsiteX6" fmla="*/ 1473797 w 1914861"/>
                <a:gd name="connsiteY6" fmla="*/ 75304 h 796066"/>
                <a:gd name="connsiteX7" fmla="*/ 1441524 w 1914861"/>
                <a:gd name="connsiteY7" fmla="*/ 96819 h 796066"/>
                <a:gd name="connsiteX8" fmla="*/ 1376978 w 1914861"/>
                <a:gd name="connsiteY8" fmla="*/ 204395 h 796066"/>
                <a:gd name="connsiteX9" fmla="*/ 1344705 w 1914861"/>
                <a:gd name="connsiteY9" fmla="*/ 290457 h 796066"/>
                <a:gd name="connsiteX10" fmla="*/ 1301675 w 1914861"/>
                <a:gd name="connsiteY10" fmla="*/ 473337 h 796066"/>
                <a:gd name="connsiteX11" fmla="*/ 1290917 w 1914861"/>
                <a:gd name="connsiteY11" fmla="*/ 537882 h 796066"/>
                <a:gd name="connsiteX12" fmla="*/ 1269402 w 1914861"/>
                <a:gd name="connsiteY12" fmla="*/ 580913 h 796066"/>
                <a:gd name="connsiteX13" fmla="*/ 1215614 w 1914861"/>
                <a:gd name="connsiteY13" fmla="*/ 688490 h 796066"/>
                <a:gd name="connsiteX14" fmla="*/ 1151068 w 1914861"/>
                <a:gd name="connsiteY14" fmla="*/ 731520 h 796066"/>
                <a:gd name="connsiteX15" fmla="*/ 989703 w 1914861"/>
                <a:gd name="connsiteY15" fmla="*/ 796066 h 796066"/>
                <a:gd name="connsiteX16" fmla="*/ 839096 w 1914861"/>
                <a:gd name="connsiteY16" fmla="*/ 785308 h 796066"/>
                <a:gd name="connsiteX17" fmla="*/ 796065 w 1914861"/>
                <a:gd name="connsiteY17" fmla="*/ 763793 h 796066"/>
                <a:gd name="connsiteX18" fmla="*/ 763792 w 1914861"/>
                <a:gd name="connsiteY18" fmla="*/ 753035 h 796066"/>
                <a:gd name="connsiteX19" fmla="*/ 710004 w 1914861"/>
                <a:gd name="connsiteY19" fmla="*/ 731520 h 796066"/>
                <a:gd name="connsiteX20" fmla="*/ 634701 w 1914861"/>
                <a:gd name="connsiteY20" fmla="*/ 634701 h 796066"/>
                <a:gd name="connsiteX21" fmla="*/ 591670 w 1914861"/>
                <a:gd name="connsiteY21" fmla="*/ 570155 h 796066"/>
                <a:gd name="connsiteX22" fmla="*/ 537882 w 1914861"/>
                <a:gd name="connsiteY22" fmla="*/ 505610 h 796066"/>
                <a:gd name="connsiteX23" fmla="*/ 527124 w 1914861"/>
                <a:gd name="connsiteY23" fmla="*/ 473337 h 796066"/>
                <a:gd name="connsiteX24" fmla="*/ 494851 w 1914861"/>
                <a:gd name="connsiteY24" fmla="*/ 462579 h 796066"/>
                <a:gd name="connsiteX25" fmla="*/ 441063 w 1914861"/>
                <a:gd name="connsiteY25" fmla="*/ 419548 h 796066"/>
                <a:gd name="connsiteX26" fmla="*/ 236668 w 1914861"/>
                <a:gd name="connsiteY26" fmla="*/ 441064 h 796066"/>
                <a:gd name="connsiteX27" fmla="*/ 161364 w 1914861"/>
                <a:gd name="connsiteY27" fmla="*/ 473337 h 796066"/>
                <a:gd name="connsiteX28" fmla="*/ 129091 w 1914861"/>
                <a:gd name="connsiteY28" fmla="*/ 494852 h 796066"/>
                <a:gd name="connsiteX29" fmla="*/ 75303 w 1914861"/>
                <a:gd name="connsiteY29" fmla="*/ 559398 h 796066"/>
                <a:gd name="connsiteX30" fmla="*/ 53788 w 1914861"/>
                <a:gd name="connsiteY30" fmla="*/ 591671 h 796066"/>
                <a:gd name="connsiteX31" fmla="*/ 32272 w 1914861"/>
                <a:gd name="connsiteY31" fmla="*/ 613186 h 796066"/>
                <a:gd name="connsiteX32" fmla="*/ 0 w 1914861"/>
                <a:gd name="connsiteY32" fmla="*/ 634701 h 7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4861" h="796066">
                  <a:moveTo>
                    <a:pt x="1914861" y="64546"/>
                  </a:moveTo>
                  <a:cubicBezTo>
                    <a:pt x="1896931" y="53788"/>
                    <a:pt x="1881132" y="38173"/>
                    <a:pt x="1861072" y="32273"/>
                  </a:cubicBezTo>
                  <a:cubicBezTo>
                    <a:pt x="1819221" y="19964"/>
                    <a:pt x="1774758" y="19313"/>
                    <a:pt x="1731981" y="10758"/>
                  </a:cubicBezTo>
                  <a:cubicBezTo>
                    <a:pt x="1720862" y="8534"/>
                    <a:pt x="1710466" y="3586"/>
                    <a:pt x="1699708" y="0"/>
                  </a:cubicBezTo>
                  <a:cubicBezTo>
                    <a:pt x="1663841" y="3587"/>
                    <a:pt x="1591638" y="5563"/>
                    <a:pt x="1549101" y="21515"/>
                  </a:cubicBezTo>
                  <a:cubicBezTo>
                    <a:pt x="1534085" y="27146"/>
                    <a:pt x="1519120" y="33710"/>
                    <a:pt x="1506070" y="43031"/>
                  </a:cubicBezTo>
                  <a:cubicBezTo>
                    <a:pt x="1493690" y="51874"/>
                    <a:pt x="1485484" y="65565"/>
                    <a:pt x="1473797" y="75304"/>
                  </a:cubicBezTo>
                  <a:cubicBezTo>
                    <a:pt x="1463865" y="83581"/>
                    <a:pt x="1452282" y="89647"/>
                    <a:pt x="1441524" y="96819"/>
                  </a:cubicBezTo>
                  <a:cubicBezTo>
                    <a:pt x="1407690" y="141931"/>
                    <a:pt x="1400000" y="146839"/>
                    <a:pt x="1376978" y="204395"/>
                  </a:cubicBezTo>
                  <a:cubicBezTo>
                    <a:pt x="1318392" y="350862"/>
                    <a:pt x="1420493" y="138884"/>
                    <a:pt x="1344705" y="290457"/>
                  </a:cubicBezTo>
                  <a:cubicBezTo>
                    <a:pt x="1327661" y="358635"/>
                    <a:pt x="1315641" y="403505"/>
                    <a:pt x="1301675" y="473337"/>
                  </a:cubicBezTo>
                  <a:cubicBezTo>
                    <a:pt x="1297397" y="494725"/>
                    <a:pt x="1297185" y="516990"/>
                    <a:pt x="1290917" y="537882"/>
                  </a:cubicBezTo>
                  <a:cubicBezTo>
                    <a:pt x="1286309" y="553242"/>
                    <a:pt x="1275915" y="566259"/>
                    <a:pt x="1269402" y="580913"/>
                  </a:cubicBezTo>
                  <a:cubicBezTo>
                    <a:pt x="1255056" y="613193"/>
                    <a:pt x="1241652" y="662452"/>
                    <a:pt x="1215614" y="688490"/>
                  </a:cubicBezTo>
                  <a:cubicBezTo>
                    <a:pt x="1197330" y="706774"/>
                    <a:pt x="1173090" y="717968"/>
                    <a:pt x="1151068" y="731520"/>
                  </a:cubicBezTo>
                  <a:cubicBezTo>
                    <a:pt x="1062236" y="786185"/>
                    <a:pt x="1091388" y="770645"/>
                    <a:pt x="989703" y="796066"/>
                  </a:cubicBezTo>
                  <a:cubicBezTo>
                    <a:pt x="939501" y="792480"/>
                    <a:pt x="888741" y="793582"/>
                    <a:pt x="839096" y="785308"/>
                  </a:cubicBezTo>
                  <a:cubicBezTo>
                    <a:pt x="823278" y="782672"/>
                    <a:pt x="810805" y="770110"/>
                    <a:pt x="796065" y="763793"/>
                  </a:cubicBezTo>
                  <a:cubicBezTo>
                    <a:pt x="785642" y="759326"/>
                    <a:pt x="774410" y="757017"/>
                    <a:pt x="763792" y="753035"/>
                  </a:cubicBezTo>
                  <a:cubicBezTo>
                    <a:pt x="745711" y="746255"/>
                    <a:pt x="727933" y="738692"/>
                    <a:pt x="710004" y="731520"/>
                  </a:cubicBezTo>
                  <a:cubicBezTo>
                    <a:pt x="684414" y="700812"/>
                    <a:pt x="654913" y="670071"/>
                    <a:pt x="634701" y="634701"/>
                  </a:cubicBezTo>
                  <a:cubicBezTo>
                    <a:pt x="599966" y="573916"/>
                    <a:pt x="630016" y="608503"/>
                    <a:pt x="591670" y="570155"/>
                  </a:cubicBezTo>
                  <a:cubicBezTo>
                    <a:pt x="567004" y="496158"/>
                    <a:pt x="603010" y="583763"/>
                    <a:pt x="537882" y="505610"/>
                  </a:cubicBezTo>
                  <a:cubicBezTo>
                    <a:pt x="530623" y="496899"/>
                    <a:pt x="535142" y="481355"/>
                    <a:pt x="527124" y="473337"/>
                  </a:cubicBezTo>
                  <a:cubicBezTo>
                    <a:pt x="519106" y="465319"/>
                    <a:pt x="504993" y="467650"/>
                    <a:pt x="494851" y="462579"/>
                  </a:cubicBezTo>
                  <a:cubicBezTo>
                    <a:pt x="467707" y="449007"/>
                    <a:pt x="461076" y="439562"/>
                    <a:pt x="441063" y="419548"/>
                  </a:cubicBezTo>
                  <a:cubicBezTo>
                    <a:pt x="397939" y="422423"/>
                    <a:pt x="295521" y="419663"/>
                    <a:pt x="236668" y="441064"/>
                  </a:cubicBezTo>
                  <a:cubicBezTo>
                    <a:pt x="211003" y="450397"/>
                    <a:pt x="185790" y="461124"/>
                    <a:pt x="161364" y="473337"/>
                  </a:cubicBezTo>
                  <a:cubicBezTo>
                    <a:pt x="149800" y="479119"/>
                    <a:pt x="139849" y="487680"/>
                    <a:pt x="129091" y="494852"/>
                  </a:cubicBezTo>
                  <a:cubicBezTo>
                    <a:pt x="75673" y="574980"/>
                    <a:pt x="144328" y="476568"/>
                    <a:pt x="75303" y="559398"/>
                  </a:cubicBezTo>
                  <a:cubicBezTo>
                    <a:pt x="67026" y="569330"/>
                    <a:pt x="61865" y="581575"/>
                    <a:pt x="53788" y="591671"/>
                  </a:cubicBezTo>
                  <a:cubicBezTo>
                    <a:pt x="47452" y="599591"/>
                    <a:pt x="40192" y="606850"/>
                    <a:pt x="32272" y="613186"/>
                  </a:cubicBezTo>
                  <a:cubicBezTo>
                    <a:pt x="22176" y="621262"/>
                    <a:pt x="0" y="634701"/>
                    <a:pt x="0" y="634701"/>
                  </a:cubicBezTo>
                </a:path>
              </a:pathLst>
            </a:custGeom>
            <a:no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nvGrpSpPr>
          <p:cNvPr id="2171" name="Group 2170"/>
          <p:cNvGrpSpPr/>
          <p:nvPr/>
        </p:nvGrpSpPr>
        <p:grpSpPr>
          <a:xfrm>
            <a:off x="2201464" y="5696179"/>
            <a:ext cx="2193130" cy="796066"/>
            <a:chOff x="989704" y="849854"/>
            <a:chExt cx="2193130" cy="796066"/>
          </a:xfrm>
        </p:grpSpPr>
        <p:cxnSp>
          <p:nvCxnSpPr>
            <p:cNvPr id="2172" name="Straight Connector 2171"/>
            <p:cNvCxnSpPr/>
            <p:nvPr/>
          </p:nvCxnSpPr>
          <p:spPr>
            <a:xfrm>
              <a:off x="2889612" y="916704"/>
              <a:ext cx="293222" cy="0"/>
            </a:xfrm>
            <a:prstGeom prst="line">
              <a:avLst/>
            </a:prstGeom>
            <a:ln w="508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2173" name="Freeform 2172"/>
            <p:cNvSpPr/>
            <p:nvPr/>
          </p:nvSpPr>
          <p:spPr>
            <a:xfrm>
              <a:off x="989704" y="849854"/>
              <a:ext cx="1914861" cy="796066"/>
            </a:xfrm>
            <a:custGeom>
              <a:avLst/>
              <a:gdLst>
                <a:gd name="connsiteX0" fmla="*/ 1914861 w 1914861"/>
                <a:gd name="connsiteY0" fmla="*/ 64546 h 796066"/>
                <a:gd name="connsiteX1" fmla="*/ 1861072 w 1914861"/>
                <a:gd name="connsiteY1" fmla="*/ 32273 h 796066"/>
                <a:gd name="connsiteX2" fmla="*/ 1731981 w 1914861"/>
                <a:gd name="connsiteY2" fmla="*/ 10758 h 796066"/>
                <a:gd name="connsiteX3" fmla="*/ 1699708 w 1914861"/>
                <a:gd name="connsiteY3" fmla="*/ 0 h 796066"/>
                <a:gd name="connsiteX4" fmla="*/ 1549101 w 1914861"/>
                <a:gd name="connsiteY4" fmla="*/ 21515 h 796066"/>
                <a:gd name="connsiteX5" fmla="*/ 1506070 w 1914861"/>
                <a:gd name="connsiteY5" fmla="*/ 43031 h 796066"/>
                <a:gd name="connsiteX6" fmla="*/ 1473797 w 1914861"/>
                <a:gd name="connsiteY6" fmla="*/ 75304 h 796066"/>
                <a:gd name="connsiteX7" fmla="*/ 1441524 w 1914861"/>
                <a:gd name="connsiteY7" fmla="*/ 96819 h 796066"/>
                <a:gd name="connsiteX8" fmla="*/ 1376978 w 1914861"/>
                <a:gd name="connsiteY8" fmla="*/ 204395 h 796066"/>
                <a:gd name="connsiteX9" fmla="*/ 1344705 w 1914861"/>
                <a:gd name="connsiteY9" fmla="*/ 290457 h 796066"/>
                <a:gd name="connsiteX10" fmla="*/ 1301675 w 1914861"/>
                <a:gd name="connsiteY10" fmla="*/ 473337 h 796066"/>
                <a:gd name="connsiteX11" fmla="*/ 1290917 w 1914861"/>
                <a:gd name="connsiteY11" fmla="*/ 537882 h 796066"/>
                <a:gd name="connsiteX12" fmla="*/ 1269402 w 1914861"/>
                <a:gd name="connsiteY12" fmla="*/ 580913 h 796066"/>
                <a:gd name="connsiteX13" fmla="*/ 1215614 w 1914861"/>
                <a:gd name="connsiteY13" fmla="*/ 688490 h 796066"/>
                <a:gd name="connsiteX14" fmla="*/ 1151068 w 1914861"/>
                <a:gd name="connsiteY14" fmla="*/ 731520 h 796066"/>
                <a:gd name="connsiteX15" fmla="*/ 989703 w 1914861"/>
                <a:gd name="connsiteY15" fmla="*/ 796066 h 796066"/>
                <a:gd name="connsiteX16" fmla="*/ 839096 w 1914861"/>
                <a:gd name="connsiteY16" fmla="*/ 785308 h 796066"/>
                <a:gd name="connsiteX17" fmla="*/ 796065 w 1914861"/>
                <a:gd name="connsiteY17" fmla="*/ 763793 h 796066"/>
                <a:gd name="connsiteX18" fmla="*/ 763792 w 1914861"/>
                <a:gd name="connsiteY18" fmla="*/ 753035 h 796066"/>
                <a:gd name="connsiteX19" fmla="*/ 710004 w 1914861"/>
                <a:gd name="connsiteY19" fmla="*/ 731520 h 796066"/>
                <a:gd name="connsiteX20" fmla="*/ 634701 w 1914861"/>
                <a:gd name="connsiteY20" fmla="*/ 634701 h 796066"/>
                <a:gd name="connsiteX21" fmla="*/ 591670 w 1914861"/>
                <a:gd name="connsiteY21" fmla="*/ 570155 h 796066"/>
                <a:gd name="connsiteX22" fmla="*/ 537882 w 1914861"/>
                <a:gd name="connsiteY22" fmla="*/ 505610 h 796066"/>
                <a:gd name="connsiteX23" fmla="*/ 527124 w 1914861"/>
                <a:gd name="connsiteY23" fmla="*/ 473337 h 796066"/>
                <a:gd name="connsiteX24" fmla="*/ 494851 w 1914861"/>
                <a:gd name="connsiteY24" fmla="*/ 462579 h 796066"/>
                <a:gd name="connsiteX25" fmla="*/ 441063 w 1914861"/>
                <a:gd name="connsiteY25" fmla="*/ 419548 h 796066"/>
                <a:gd name="connsiteX26" fmla="*/ 236668 w 1914861"/>
                <a:gd name="connsiteY26" fmla="*/ 441064 h 796066"/>
                <a:gd name="connsiteX27" fmla="*/ 161364 w 1914861"/>
                <a:gd name="connsiteY27" fmla="*/ 473337 h 796066"/>
                <a:gd name="connsiteX28" fmla="*/ 129091 w 1914861"/>
                <a:gd name="connsiteY28" fmla="*/ 494852 h 796066"/>
                <a:gd name="connsiteX29" fmla="*/ 75303 w 1914861"/>
                <a:gd name="connsiteY29" fmla="*/ 559398 h 796066"/>
                <a:gd name="connsiteX30" fmla="*/ 53788 w 1914861"/>
                <a:gd name="connsiteY30" fmla="*/ 591671 h 796066"/>
                <a:gd name="connsiteX31" fmla="*/ 32272 w 1914861"/>
                <a:gd name="connsiteY31" fmla="*/ 613186 h 796066"/>
                <a:gd name="connsiteX32" fmla="*/ 0 w 1914861"/>
                <a:gd name="connsiteY32" fmla="*/ 634701 h 7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4861" h="796066">
                  <a:moveTo>
                    <a:pt x="1914861" y="64546"/>
                  </a:moveTo>
                  <a:cubicBezTo>
                    <a:pt x="1896931" y="53788"/>
                    <a:pt x="1881132" y="38173"/>
                    <a:pt x="1861072" y="32273"/>
                  </a:cubicBezTo>
                  <a:cubicBezTo>
                    <a:pt x="1819221" y="19964"/>
                    <a:pt x="1774758" y="19313"/>
                    <a:pt x="1731981" y="10758"/>
                  </a:cubicBezTo>
                  <a:cubicBezTo>
                    <a:pt x="1720862" y="8534"/>
                    <a:pt x="1710466" y="3586"/>
                    <a:pt x="1699708" y="0"/>
                  </a:cubicBezTo>
                  <a:cubicBezTo>
                    <a:pt x="1663841" y="3587"/>
                    <a:pt x="1591638" y="5563"/>
                    <a:pt x="1549101" y="21515"/>
                  </a:cubicBezTo>
                  <a:cubicBezTo>
                    <a:pt x="1534085" y="27146"/>
                    <a:pt x="1519120" y="33710"/>
                    <a:pt x="1506070" y="43031"/>
                  </a:cubicBezTo>
                  <a:cubicBezTo>
                    <a:pt x="1493690" y="51874"/>
                    <a:pt x="1485484" y="65565"/>
                    <a:pt x="1473797" y="75304"/>
                  </a:cubicBezTo>
                  <a:cubicBezTo>
                    <a:pt x="1463865" y="83581"/>
                    <a:pt x="1452282" y="89647"/>
                    <a:pt x="1441524" y="96819"/>
                  </a:cubicBezTo>
                  <a:cubicBezTo>
                    <a:pt x="1407690" y="141931"/>
                    <a:pt x="1400000" y="146839"/>
                    <a:pt x="1376978" y="204395"/>
                  </a:cubicBezTo>
                  <a:cubicBezTo>
                    <a:pt x="1318392" y="350862"/>
                    <a:pt x="1420493" y="138884"/>
                    <a:pt x="1344705" y="290457"/>
                  </a:cubicBezTo>
                  <a:cubicBezTo>
                    <a:pt x="1327661" y="358635"/>
                    <a:pt x="1315641" y="403505"/>
                    <a:pt x="1301675" y="473337"/>
                  </a:cubicBezTo>
                  <a:cubicBezTo>
                    <a:pt x="1297397" y="494725"/>
                    <a:pt x="1297185" y="516990"/>
                    <a:pt x="1290917" y="537882"/>
                  </a:cubicBezTo>
                  <a:cubicBezTo>
                    <a:pt x="1286309" y="553242"/>
                    <a:pt x="1275915" y="566259"/>
                    <a:pt x="1269402" y="580913"/>
                  </a:cubicBezTo>
                  <a:cubicBezTo>
                    <a:pt x="1255056" y="613193"/>
                    <a:pt x="1241652" y="662452"/>
                    <a:pt x="1215614" y="688490"/>
                  </a:cubicBezTo>
                  <a:cubicBezTo>
                    <a:pt x="1197330" y="706774"/>
                    <a:pt x="1173090" y="717968"/>
                    <a:pt x="1151068" y="731520"/>
                  </a:cubicBezTo>
                  <a:cubicBezTo>
                    <a:pt x="1062236" y="786185"/>
                    <a:pt x="1091388" y="770645"/>
                    <a:pt x="989703" y="796066"/>
                  </a:cubicBezTo>
                  <a:cubicBezTo>
                    <a:pt x="939501" y="792480"/>
                    <a:pt x="888741" y="793582"/>
                    <a:pt x="839096" y="785308"/>
                  </a:cubicBezTo>
                  <a:cubicBezTo>
                    <a:pt x="823278" y="782672"/>
                    <a:pt x="810805" y="770110"/>
                    <a:pt x="796065" y="763793"/>
                  </a:cubicBezTo>
                  <a:cubicBezTo>
                    <a:pt x="785642" y="759326"/>
                    <a:pt x="774410" y="757017"/>
                    <a:pt x="763792" y="753035"/>
                  </a:cubicBezTo>
                  <a:cubicBezTo>
                    <a:pt x="745711" y="746255"/>
                    <a:pt x="727933" y="738692"/>
                    <a:pt x="710004" y="731520"/>
                  </a:cubicBezTo>
                  <a:cubicBezTo>
                    <a:pt x="684414" y="700812"/>
                    <a:pt x="654913" y="670071"/>
                    <a:pt x="634701" y="634701"/>
                  </a:cubicBezTo>
                  <a:cubicBezTo>
                    <a:pt x="599966" y="573916"/>
                    <a:pt x="630016" y="608503"/>
                    <a:pt x="591670" y="570155"/>
                  </a:cubicBezTo>
                  <a:cubicBezTo>
                    <a:pt x="567004" y="496158"/>
                    <a:pt x="603010" y="583763"/>
                    <a:pt x="537882" y="505610"/>
                  </a:cubicBezTo>
                  <a:cubicBezTo>
                    <a:pt x="530623" y="496899"/>
                    <a:pt x="535142" y="481355"/>
                    <a:pt x="527124" y="473337"/>
                  </a:cubicBezTo>
                  <a:cubicBezTo>
                    <a:pt x="519106" y="465319"/>
                    <a:pt x="504993" y="467650"/>
                    <a:pt x="494851" y="462579"/>
                  </a:cubicBezTo>
                  <a:cubicBezTo>
                    <a:pt x="467707" y="449007"/>
                    <a:pt x="461076" y="439562"/>
                    <a:pt x="441063" y="419548"/>
                  </a:cubicBezTo>
                  <a:cubicBezTo>
                    <a:pt x="397939" y="422423"/>
                    <a:pt x="295521" y="419663"/>
                    <a:pt x="236668" y="441064"/>
                  </a:cubicBezTo>
                  <a:cubicBezTo>
                    <a:pt x="211003" y="450397"/>
                    <a:pt x="185790" y="461124"/>
                    <a:pt x="161364" y="473337"/>
                  </a:cubicBezTo>
                  <a:cubicBezTo>
                    <a:pt x="149800" y="479119"/>
                    <a:pt x="139849" y="487680"/>
                    <a:pt x="129091" y="494852"/>
                  </a:cubicBezTo>
                  <a:cubicBezTo>
                    <a:pt x="75673" y="574980"/>
                    <a:pt x="144328" y="476568"/>
                    <a:pt x="75303" y="559398"/>
                  </a:cubicBezTo>
                  <a:cubicBezTo>
                    <a:pt x="67026" y="569330"/>
                    <a:pt x="61865" y="581575"/>
                    <a:pt x="53788" y="591671"/>
                  </a:cubicBezTo>
                  <a:cubicBezTo>
                    <a:pt x="47452" y="599591"/>
                    <a:pt x="40192" y="606850"/>
                    <a:pt x="32272" y="613186"/>
                  </a:cubicBezTo>
                  <a:cubicBezTo>
                    <a:pt x="22176" y="621262"/>
                    <a:pt x="0" y="634701"/>
                    <a:pt x="0" y="634701"/>
                  </a:cubicBezTo>
                </a:path>
              </a:pathLst>
            </a:custGeom>
            <a:no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nvGrpSpPr>
          <p:cNvPr id="48" name="Group 47"/>
          <p:cNvGrpSpPr/>
          <p:nvPr/>
        </p:nvGrpSpPr>
        <p:grpSpPr>
          <a:xfrm>
            <a:off x="5631740" y="5358693"/>
            <a:ext cx="1452874" cy="837391"/>
            <a:chOff x="5631740" y="5358693"/>
            <a:chExt cx="1452874" cy="837391"/>
          </a:xfrm>
        </p:grpSpPr>
        <p:cxnSp>
          <p:nvCxnSpPr>
            <p:cNvPr id="2177" name="Straight Connector 2176"/>
            <p:cNvCxnSpPr/>
            <p:nvPr/>
          </p:nvCxnSpPr>
          <p:spPr>
            <a:xfrm>
              <a:off x="5631740" y="5358693"/>
              <a:ext cx="293222" cy="0"/>
            </a:xfrm>
            <a:prstGeom prst="line">
              <a:avLst/>
            </a:prstGeom>
            <a:ln w="508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32" name="Freeform 31"/>
            <p:cNvSpPr/>
            <p:nvPr/>
          </p:nvSpPr>
          <p:spPr>
            <a:xfrm>
              <a:off x="6639636" y="5732060"/>
              <a:ext cx="444978" cy="464024"/>
            </a:xfrm>
            <a:custGeom>
              <a:avLst/>
              <a:gdLst>
                <a:gd name="connsiteX0" fmla="*/ 0 w 444978"/>
                <a:gd name="connsiteY0" fmla="*/ 388961 h 464024"/>
                <a:gd name="connsiteX1" fmla="*/ 184245 w 444978"/>
                <a:gd name="connsiteY1" fmla="*/ 279779 h 464024"/>
                <a:gd name="connsiteX2" fmla="*/ 225188 w 444978"/>
                <a:gd name="connsiteY2" fmla="*/ 252483 h 464024"/>
                <a:gd name="connsiteX3" fmla="*/ 245660 w 444978"/>
                <a:gd name="connsiteY3" fmla="*/ 238836 h 464024"/>
                <a:gd name="connsiteX4" fmla="*/ 272955 w 444978"/>
                <a:gd name="connsiteY4" fmla="*/ 232012 h 464024"/>
                <a:gd name="connsiteX5" fmla="*/ 286603 w 444978"/>
                <a:gd name="connsiteY5" fmla="*/ 211540 h 464024"/>
                <a:gd name="connsiteX6" fmla="*/ 327546 w 444978"/>
                <a:gd name="connsiteY6" fmla="*/ 163773 h 464024"/>
                <a:gd name="connsiteX7" fmla="*/ 334370 w 444978"/>
                <a:gd name="connsiteY7" fmla="*/ 143301 h 464024"/>
                <a:gd name="connsiteX8" fmla="*/ 334370 w 444978"/>
                <a:gd name="connsiteY8" fmla="*/ 27295 h 464024"/>
                <a:gd name="connsiteX9" fmla="*/ 300251 w 444978"/>
                <a:gd name="connsiteY9" fmla="*/ 20471 h 464024"/>
                <a:gd name="connsiteX10" fmla="*/ 238836 w 444978"/>
                <a:gd name="connsiteY10" fmla="*/ 0 h 464024"/>
                <a:gd name="connsiteX11" fmla="*/ 177421 w 444978"/>
                <a:gd name="connsiteY11" fmla="*/ 27295 h 464024"/>
                <a:gd name="connsiteX12" fmla="*/ 150125 w 444978"/>
                <a:gd name="connsiteY12" fmla="*/ 68239 h 464024"/>
                <a:gd name="connsiteX13" fmla="*/ 150125 w 444978"/>
                <a:gd name="connsiteY13" fmla="*/ 177421 h 464024"/>
                <a:gd name="connsiteX14" fmla="*/ 163773 w 444978"/>
                <a:gd name="connsiteY14" fmla="*/ 204716 h 464024"/>
                <a:gd name="connsiteX15" fmla="*/ 177421 w 444978"/>
                <a:gd name="connsiteY15" fmla="*/ 225188 h 464024"/>
                <a:gd name="connsiteX16" fmla="*/ 211540 w 444978"/>
                <a:gd name="connsiteY16" fmla="*/ 232012 h 464024"/>
                <a:gd name="connsiteX17" fmla="*/ 252483 w 444978"/>
                <a:gd name="connsiteY17" fmla="*/ 252483 h 464024"/>
                <a:gd name="connsiteX18" fmla="*/ 286603 w 444978"/>
                <a:gd name="connsiteY18" fmla="*/ 266131 h 464024"/>
                <a:gd name="connsiteX19" fmla="*/ 348018 w 444978"/>
                <a:gd name="connsiteY19" fmla="*/ 307074 h 464024"/>
                <a:gd name="connsiteX20" fmla="*/ 395785 w 444978"/>
                <a:gd name="connsiteY20" fmla="*/ 348018 h 464024"/>
                <a:gd name="connsiteX21" fmla="*/ 409433 w 444978"/>
                <a:gd name="connsiteY21" fmla="*/ 457200 h 464024"/>
                <a:gd name="connsiteX22" fmla="*/ 388961 w 444978"/>
                <a:gd name="connsiteY22" fmla="*/ 464024 h 464024"/>
                <a:gd name="connsiteX23" fmla="*/ 272955 w 444978"/>
                <a:gd name="connsiteY23" fmla="*/ 443552 h 464024"/>
                <a:gd name="connsiteX24" fmla="*/ 211540 w 444978"/>
                <a:gd name="connsiteY24" fmla="*/ 409433 h 464024"/>
                <a:gd name="connsiteX25" fmla="*/ 184245 w 444978"/>
                <a:gd name="connsiteY25" fmla="*/ 395785 h 464024"/>
                <a:gd name="connsiteX26" fmla="*/ 163773 w 444978"/>
                <a:gd name="connsiteY26" fmla="*/ 375313 h 464024"/>
                <a:gd name="connsiteX27" fmla="*/ 143301 w 444978"/>
                <a:gd name="connsiteY27" fmla="*/ 361665 h 464024"/>
                <a:gd name="connsiteX28" fmla="*/ 129654 w 444978"/>
                <a:gd name="connsiteY28" fmla="*/ 327546 h 464024"/>
                <a:gd name="connsiteX29" fmla="*/ 122830 w 444978"/>
                <a:gd name="connsiteY29" fmla="*/ 307074 h 464024"/>
                <a:gd name="connsiteX30" fmla="*/ 129654 w 444978"/>
                <a:gd name="connsiteY30" fmla="*/ 225188 h 464024"/>
                <a:gd name="connsiteX31" fmla="*/ 156949 w 444978"/>
                <a:gd name="connsiteY31" fmla="*/ 191068 h 464024"/>
                <a:gd name="connsiteX32" fmla="*/ 204716 w 444978"/>
                <a:gd name="connsiteY32" fmla="*/ 163773 h 464024"/>
                <a:gd name="connsiteX33" fmla="*/ 225188 w 444978"/>
                <a:gd name="connsiteY33" fmla="*/ 156949 h 464024"/>
                <a:gd name="connsiteX34" fmla="*/ 245660 w 444978"/>
                <a:gd name="connsiteY34" fmla="*/ 143301 h 464024"/>
                <a:gd name="connsiteX35" fmla="*/ 320722 w 444978"/>
                <a:gd name="connsiteY35" fmla="*/ 156949 h 464024"/>
                <a:gd name="connsiteX36" fmla="*/ 334370 w 444978"/>
                <a:gd name="connsiteY36" fmla="*/ 177421 h 464024"/>
                <a:gd name="connsiteX37" fmla="*/ 354842 w 444978"/>
                <a:gd name="connsiteY37" fmla="*/ 211540 h 464024"/>
                <a:gd name="connsiteX38" fmla="*/ 354842 w 444978"/>
                <a:gd name="connsiteY38" fmla="*/ 286603 h 464024"/>
                <a:gd name="connsiteX39" fmla="*/ 327546 w 444978"/>
                <a:gd name="connsiteY39" fmla="*/ 300250 h 464024"/>
                <a:gd name="connsiteX40" fmla="*/ 259307 w 444978"/>
                <a:gd name="connsiteY40" fmla="*/ 293427 h 464024"/>
                <a:gd name="connsiteX41" fmla="*/ 211540 w 444978"/>
                <a:gd name="connsiteY41" fmla="*/ 286603 h 464024"/>
                <a:gd name="connsiteX42" fmla="*/ 197892 w 444978"/>
                <a:gd name="connsiteY42" fmla="*/ 252483 h 464024"/>
                <a:gd name="connsiteX43" fmla="*/ 177421 w 444978"/>
                <a:gd name="connsiteY43" fmla="*/ 204716 h 464024"/>
                <a:gd name="connsiteX44" fmla="*/ 184245 w 444978"/>
                <a:gd name="connsiteY44" fmla="*/ 129653 h 464024"/>
                <a:gd name="connsiteX45" fmla="*/ 279779 w 444978"/>
                <a:gd name="connsiteY45" fmla="*/ 129653 h 464024"/>
                <a:gd name="connsiteX46" fmla="*/ 300251 w 444978"/>
                <a:gd name="connsiteY46" fmla="*/ 136477 h 464024"/>
                <a:gd name="connsiteX47" fmla="*/ 334370 w 444978"/>
                <a:gd name="connsiteY47" fmla="*/ 204716 h 464024"/>
                <a:gd name="connsiteX48" fmla="*/ 313898 w 444978"/>
                <a:gd name="connsiteY48" fmla="*/ 300250 h 464024"/>
                <a:gd name="connsiteX49" fmla="*/ 313898 w 444978"/>
                <a:gd name="connsiteY49" fmla="*/ 395785 h 464024"/>
                <a:gd name="connsiteX50" fmla="*/ 382137 w 444978"/>
                <a:gd name="connsiteY50" fmla="*/ 429904 h 464024"/>
                <a:gd name="connsiteX51" fmla="*/ 409433 w 444978"/>
                <a:gd name="connsiteY51" fmla="*/ 443552 h 464024"/>
                <a:gd name="connsiteX52" fmla="*/ 429904 w 444978"/>
                <a:gd name="connsiteY52" fmla="*/ 416256 h 464024"/>
                <a:gd name="connsiteX53" fmla="*/ 436728 w 444978"/>
                <a:gd name="connsiteY53" fmla="*/ 395785 h 464024"/>
                <a:gd name="connsiteX54" fmla="*/ 443552 w 444978"/>
                <a:gd name="connsiteY54" fmla="*/ 293427 h 4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44978" h="464024">
                  <a:moveTo>
                    <a:pt x="0" y="388961"/>
                  </a:moveTo>
                  <a:cubicBezTo>
                    <a:pt x="100139" y="322200"/>
                    <a:pt x="-18310" y="399812"/>
                    <a:pt x="184245" y="279779"/>
                  </a:cubicBezTo>
                  <a:cubicBezTo>
                    <a:pt x="198356" y="271417"/>
                    <a:pt x="211540" y="261581"/>
                    <a:pt x="225188" y="252483"/>
                  </a:cubicBezTo>
                  <a:cubicBezTo>
                    <a:pt x="232012" y="247934"/>
                    <a:pt x="237704" y="240825"/>
                    <a:pt x="245660" y="238836"/>
                  </a:cubicBezTo>
                  <a:lnTo>
                    <a:pt x="272955" y="232012"/>
                  </a:lnTo>
                  <a:cubicBezTo>
                    <a:pt x="277504" y="225188"/>
                    <a:pt x="281266" y="217767"/>
                    <a:pt x="286603" y="211540"/>
                  </a:cubicBezTo>
                  <a:cubicBezTo>
                    <a:pt x="336248" y="153619"/>
                    <a:pt x="296211" y="210773"/>
                    <a:pt x="327546" y="163773"/>
                  </a:cubicBezTo>
                  <a:cubicBezTo>
                    <a:pt x="329821" y="156949"/>
                    <a:pt x="332394" y="150217"/>
                    <a:pt x="334370" y="143301"/>
                  </a:cubicBezTo>
                  <a:cubicBezTo>
                    <a:pt x="345227" y="105303"/>
                    <a:pt x="351908" y="68217"/>
                    <a:pt x="334370" y="27295"/>
                  </a:cubicBezTo>
                  <a:cubicBezTo>
                    <a:pt x="329801" y="16635"/>
                    <a:pt x="311360" y="23804"/>
                    <a:pt x="300251" y="20471"/>
                  </a:cubicBezTo>
                  <a:cubicBezTo>
                    <a:pt x="171751" y="-18078"/>
                    <a:pt x="343607" y="26194"/>
                    <a:pt x="238836" y="0"/>
                  </a:cubicBezTo>
                  <a:cubicBezTo>
                    <a:pt x="199449" y="6565"/>
                    <a:pt x="199951" y="-1672"/>
                    <a:pt x="177421" y="27295"/>
                  </a:cubicBezTo>
                  <a:cubicBezTo>
                    <a:pt x="167351" y="40243"/>
                    <a:pt x="150125" y="68239"/>
                    <a:pt x="150125" y="68239"/>
                  </a:cubicBezTo>
                  <a:cubicBezTo>
                    <a:pt x="145421" y="115278"/>
                    <a:pt x="137426" y="135093"/>
                    <a:pt x="150125" y="177421"/>
                  </a:cubicBezTo>
                  <a:cubicBezTo>
                    <a:pt x="153048" y="187164"/>
                    <a:pt x="158726" y="195884"/>
                    <a:pt x="163773" y="204716"/>
                  </a:cubicBezTo>
                  <a:cubicBezTo>
                    <a:pt x="167842" y="211837"/>
                    <a:pt x="170300" y="221119"/>
                    <a:pt x="177421" y="225188"/>
                  </a:cubicBezTo>
                  <a:cubicBezTo>
                    <a:pt x="187491" y="230942"/>
                    <a:pt x="200288" y="229199"/>
                    <a:pt x="211540" y="232012"/>
                  </a:cubicBezTo>
                  <a:cubicBezTo>
                    <a:pt x="245845" y="240588"/>
                    <a:pt x="219126" y="235805"/>
                    <a:pt x="252483" y="252483"/>
                  </a:cubicBezTo>
                  <a:cubicBezTo>
                    <a:pt x="263439" y="257961"/>
                    <a:pt x="275967" y="260054"/>
                    <a:pt x="286603" y="266131"/>
                  </a:cubicBezTo>
                  <a:cubicBezTo>
                    <a:pt x="307965" y="278338"/>
                    <a:pt x="330621" y="289676"/>
                    <a:pt x="348018" y="307074"/>
                  </a:cubicBezTo>
                  <a:cubicBezTo>
                    <a:pt x="376531" y="335588"/>
                    <a:pt x="360769" y="321756"/>
                    <a:pt x="395785" y="348018"/>
                  </a:cubicBezTo>
                  <a:cubicBezTo>
                    <a:pt x="409470" y="382230"/>
                    <a:pt x="428331" y="419404"/>
                    <a:pt x="409433" y="457200"/>
                  </a:cubicBezTo>
                  <a:cubicBezTo>
                    <a:pt x="406216" y="463634"/>
                    <a:pt x="395785" y="461749"/>
                    <a:pt x="388961" y="464024"/>
                  </a:cubicBezTo>
                  <a:cubicBezTo>
                    <a:pt x="350292" y="457200"/>
                    <a:pt x="311245" y="452254"/>
                    <a:pt x="272955" y="443552"/>
                  </a:cubicBezTo>
                  <a:cubicBezTo>
                    <a:pt x="235127" y="434955"/>
                    <a:pt x="242275" y="428642"/>
                    <a:pt x="211540" y="409433"/>
                  </a:cubicBezTo>
                  <a:cubicBezTo>
                    <a:pt x="202914" y="404042"/>
                    <a:pt x="192522" y="401698"/>
                    <a:pt x="184245" y="395785"/>
                  </a:cubicBezTo>
                  <a:cubicBezTo>
                    <a:pt x="176392" y="390176"/>
                    <a:pt x="171187" y="381491"/>
                    <a:pt x="163773" y="375313"/>
                  </a:cubicBezTo>
                  <a:cubicBezTo>
                    <a:pt x="157472" y="370063"/>
                    <a:pt x="150125" y="366214"/>
                    <a:pt x="143301" y="361665"/>
                  </a:cubicBezTo>
                  <a:cubicBezTo>
                    <a:pt x="138752" y="350292"/>
                    <a:pt x="133955" y="339015"/>
                    <a:pt x="129654" y="327546"/>
                  </a:cubicBezTo>
                  <a:cubicBezTo>
                    <a:pt x="127128" y="320811"/>
                    <a:pt x="122830" y="314267"/>
                    <a:pt x="122830" y="307074"/>
                  </a:cubicBezTo>
                  <a:cubicBezTo>
                    <a:pt x="122830" y="279684"/>
                    <a:pt x="121926" y="251465"/>
                    <a:pt x="129654" y="225188"/>
                  </a:cubicBezTo>
                  <a:cubicBezTo>
                    <a:pt x="133764" y="211215"/>
                    <a:pt x="146650" y="201367"/>
                    <a:pt x="156949" y="191068"/>
                  </a:cubicBezTo>
                  <a:cubicBezTo>
                    <a:pt x="165512" y="182505"/>
                    <a:pt x="195355" y="167785"/>
                    <a:pt x="204716" y="163773"/>
                  </a:cubicBezTo>
                  <a:cubicBezTo>
                    <a:pt x="211328" y="160939"/>
                    <a:pt x="218754" y="160166"/>
                    <a:pt x="225188" y="156949"/>
                  </a:cubicBezTo>
                  <a:cubicBezTo>
                    <a:pt x="232524" y="153281"/>
                    <a:pt x="238836" y="147850"/>
                    <a:pt x="245660" y="143301"/>
                  </a:cubicBezTo>
                  <a:cubicBezTo>
                    <a:pt x="270681" y="147850"/>
                    <a:pt x="296986" y="147820"/>
                    <a:pt x="320722" y="156949"/>
                  </a:cubicBezTo>
                  <a:cubicBezTo>
                    <a:pt x="328377" y="159893"/>
                    <a:pt x="330023" y="170466"/>
                    <a:pt x="334370" y="177421"/>
                  </a:cubicBezTo>
                  <a:cubicBezTo>
                    <a:pt x="341400" y="188668"/>
                    <a:pt x="348018" y="200167"/>
                    <a:pt x="354842" y="211540"/>
                  </a:cubicBezTo>
                  <a:cubicBezTo>
                    <a:pt x="359499" y="234830"/>
                    <a:pt x="369392" y="263323"/>
                    <a:pt x="354842" y="286603"/>
                  </a:cubicBezTo>
                  <a:cubicBezTo>
                    <a:pt x="349451" y="295229"/>
                    <a:pt x="336645" y="295701"/>
                    <a:pt x="327546" y="300250"/>
                  </a:cubicBezTo>
                  <a:lnTo>
                    <a:pt x="259307" y="293427"/>
                  </a:lnTo>
                  <a:cubicBezTo>
                    <a:pt x="243333" y="291548"/>
                    <a:pt x="224923" y="295525"/>
                    <a:pt x="211540" y="286603"/>
                  </a:cubicBezTo>
                  <a:cubicBezTo>
                    <a:pt x="201348" y="279808"/>
                    <a:pt x="202193" y="263952"/>
                    <a:pt x="197892" y="252483"/>
                  </a:cubicBezTo>
                  <a:cubicBezTo>
                    <a:pt x="182831" y="212320"/>
                    <a:pt x="201385" y="252647"/>
                    <a:pt x="177421" y="204716"/>
                  </a:cubicBezTo>
                  <a:cubicBezTo>
                    <a:pt x="179696" y="179695"/>
                    <a:pt x="171586" y="151355"/>
                    <a:pt x="184245" y="129653"/>
                  </a:cubicBezTo>
                  <a:cubicBezTo>
                    <a:pt x="193605" y="113607"/>
                    <a:pt x="277296" y="129343"/>
                    <a:pt x="279779" y="129653"/>
                  </a:cubicBezTo>
                  <a:cubicBezTo>
                    <a:pt x="286603" y="131928"/>
                    <a:pt x="294790" y="131796"/>
                    <a:pt x="300251" y="136477"/>
                  </a:cubicBezTo>
                  <a:cubicBezTo>
                    <a:pt x="331515" y="163276"/>
                    <a:pt x="327298" y="169357"/>
                    <a:pt x="334370" y="204716"/>
                  </a:cubicBezTo>
                  <a:cubicBezTo>
                    <a:pt x="327546" y="236561"/>
                    <a:pt x="323087" y="269006"/>
                    <a:pt x="313898" y="300250"/>
                  </a:cubicBezTo>
                  <a:cubicBezTo>
                    <a:pt x="301576" y="342146"/>
                    <a:pt x="250935" y="311834"/>
                    <a:pt x="313898" y="395785"/>
                  </a:cubicBezTo>
                  <a:cubicBezTo>
                    <a:pt x="329157" y="416130"/>
                    <a:pt x="359391" y="418531"/>
                    <a:pt x="382137" y="429904"/>
                  </a:cubicBezTo>
                  <a:lnTo>
                    <a:pt x="409433" y="443552"/>
                  </a:lnTo>
                  <a:cubicBezTo>
                    <a:pt x="416257" y="434453"/>
                    <a:pt x="424261" y="426131"/>
                    <a:pt x="429904" y="416256"/>
                  </a:cubicBezTo>
                  <a:cubicBezTo>
                    <a:pt x="433473" y="410011"/>
                    <a:pt x="434752" y="402701"/>
                    <a:pt x="436728" y="395785"/>
                  </a:cubicBezTo>
                  <a:cubicBezTo>
                    <a:pt x="449620" y="350663"/>
                    <a:pt x="443552" y="360668"/>
                    <a:pt x="443552" y="293427"/>
                  </a:cubicBezTo>
                </a:path>
              </a:pathLst>
            </a:custGeom>
            <a:noFill/>
            <a:ln w="3810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989704" y="609600"/>
            <a:ext cx="4527042" cy="1036320"/>
            <a:chOff x="989704" y="609600"/>
            <a:chExt cx="4527042" cy="1036320"/>
          </a:xfrm>
        </p:grpSpPr>
        <p:grpSp>
          <p:nvGrpSpPr>
            <p:cNvPr id="25" name="Group 24"/>
            <p:cNvGrpSpPr/>
            <p:nvPr/>
          </p:nvGrpSpPr>
          <p:grpSpPr>
            <a:xfrm>
              <a:off x="989704" y="849854"/>
              <a:ext cx="2193130" cy="796066"/>
              <a:chOff x="989704" y="849854"/>
              <a:chExt cx="2193130" cy="796066"/>
            </a:xfrm>
          </p:grpSpPr>
          <p:cxnSp>
            <p:nvCxnSpPr>
              <p:cNvPr id="21" name="Straight Connector 20"/>
              <p:cNvCxnSpPr/>
              <p:nvPr/>
            </p:nvCxnSpPr>
            <p:spPr>
              <a:xfrm>
                <a:off x="2889612" y="916704"/>
                <a:ext cx="293222" cy="0"/>
              </a:xfrm>
              <a:prstGeom prst="line">
                <a:avLst/>
              </a:prstGeom>
              <a:ln w="508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22" name="Freeform 21"/>
              <p:cNvSpPr/>
              <p:nvPr/>
            </p:nvSpPr>
            <p:spPr>
              <a:xfrm>
                <a:off x="989704" y="849854"/>
                <a:ext cx="1914861" cy="796066"/>
              </a:xfrm>
              <a:custGeom>
                <a:avLst/>
                <a:gdLst>
                  <a:gd name="connsiteX0" fmla="*/ 1914861 w 1914861"/>
                  <a:gd name="connsiteY0" fmla="*/ 64546 h 796066"/>
                  <a:gd name="connsiteX1" fmla="*/ 1861072 w 1914861"/>
                  <a:gd name="connsiteY1" fmla="*/ 32273 h 796066"/>
                  <a:gd name="connsiteX2" fmla="*/ 1731981 w 1914861"/>
                  <a:gd name="connsiteY2" fmla="*/ 10758 h 796066"/>
                  <a:gd name="connsiteX3" fmla="*/ 1699708 w 1914861"/>
                  <a:gd name="connsiteY3" fmla="*/ 0 h 796066"/>
                  <a:gd name="connsiteX4" fmla="*/ 1549101 w 1914861"/>
                  <a:gd name="connsiteY4" fmla="*/ 21515 h 796066"/>
                  <a:gd name="connsiteX5" fmla="*/ 1506070 w 1914861"/>
                  <a:gd name="connsiteY5" fmla="*/ 43031 h 796066"/>
                  <a:gd name="connsiteX6" fmla="*/ 1473797 w 1914861"/>
                  <a:gd name="connsiteY6" fmla="*/ 75304 h 796066"/>
                  <a:gd name="connsiteX7" fmla="*/ 1441524 w 1914861"/>
                  <a:gd name="connsiteY7" fmla="*/ 96819 h 796066"/>
                  <a:gd name="connsiteX8" fmla="*/ 1376978 w 1914861"/>
                  <a:gd name="connsiteY8" fmla="*/ 204395 h 796066"/>
                  <a:gd name="connsiteX9" fmla="*/ 1344705 w 1914861"/>
                  <a:gd name="connsiteY9" fmla="*/ 290457 h 796066"/>
                  <a:gd name="connsiteX10" fmla="*/ 1301675 w 1914861"/>
                  <a:gd name="connsiteY10" fmla="*/ 473337 h 796066"/>
                  <a:gd name="connsiteX11" fmla="*/ 1290917 w 1914861"/>
                  <a:gd name="connsiteY11" fmla="*/ 537882 h 796066"/>
                  <a:gd name="connsiteX12" fmla="*/ 1269402 w 1914861"/>
                  <a:gd name="connsiteY12" fmla="*/ 580913 h 796066"/>
                  <a:gd name="connsiteX13" fmla="*/ 1215614 w 1914861"/>
                  <a:gd name="connsiteY13" fmla="*/ 688490 h 796066"/>
                  <a:gd name="connsiteX14" fmla="*/ 1151068 w 1914861"/>
                  <a:gd name="connsiteY14" fmla="*/ 731520 h 796066"/>
                  <a:gd name="connsiteX15" fmla="*/ 989703 w 1914861"/>
                  <a:gd name="connsiteY15" fmla="*/ 796066 h 796066"/>
                  <a:gd name="connsiteX16" fmla="*/ 839096 w 1914861"/>
                  <a:gd name="connsiteY16" fmla="*/ 785308 h 796066"/>
                  <a:gd name="connsiteX17" fmla="*/ 796065 w 1914861"/>
                  <a:gd name="connsiteY17" fmla="*/ 763793 h 796066"/>
                  <a:gd name="connsiteX18" fmla="*/ 763792 w 1914861"/>
                  <a:gd name="connsiteY18" fmla="*/ 753035 h 796066"/>
                  <a:gd name="connsiteX19" fmla="*/ 710004 w 1914861"/>
                  <a:gd name="connsiteY19" fmla="*/ 731520 h 796066"/>
                  <a:gd name="connsiteX20" fmla="*/ 634701 w 1914861"/>
                  <a:gd name="connsiteY20" fmla="*/ 634701 h 796066"/>
                  <a:gd name="connsiteX21" fmla="*/ 591670 w 1914861"/>
                  <a:gd name="connsiteY21" fmla="*/ 570155 h 796066"/>
                  <a:gd name="connsiteX22" fmla="*/ 537882 w 1914861"/>
                  <a:gd name="connsiteY22" fmla="*/ 505610 h 796066"/>
                  <a:gd name="connsiteX23" fmla="*/ 527124 w 1914861"/>
                  <a:gd name="connsiteY23" fmla="*/ 473337 h 796066"/>
                  <a:gd name="connsiteX24" fmla="*/ 494851 w 1914861"/>
                  <a:gd name="connsiteY24" fmla="*/ 462579 h 796066"/>
                  <a:gd name="connsiteX25" fmla="*/ 441063 w 1914861"/>
                  <a:gd name="connsiteY25" fmla="*/ 419548 h 796066"/>
                  <a:gd name="connsiteX26" fmla="*/ 236668 w 1914861"/>
                  <a:gd name="connsiteY26" fmla="*/ 441064 h 796066"/>
                  <a:gd name="connsiteX27" fmla="*/ 161364 w 1914861"/>
                  <a:gd name="connsiteY27" fmla="*/ 473337 h 796066"/>
                  <a:gd name="connsiteX28" fmla="*/ 129091 w 1914861"/>
                  <a:gd name="connsiteY28" fmla="*/ 494852 h 796066"/>
                  <a:gd name="connsiteX29" fmla="*/ 75303 w 1914861"/>
                  <a:gd name="connsiteY29" fmla="*/ 559398 h 796066"/>
                  <a:gd name="connsiteX30" fmla="*/ 53788 w 1914861"/>
                  <a:gd name="connsiteY30" fmla="*/ 591671 h 796066"/>
                  <a:gd name="connsiteX31" fmla="*/ 32272 w 1914861"/>
                  <a:gd name="connsiteY31" fmla="*/ 613186 h 796066"/>
                  <a:gd name="connsiteX32" fmla="*/ 0 w 1914861"/>
                  <a:gd name="connsiteY32" fmla="*/ 634701 h 7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4861" h="796066">
                    <a:moveTo>
                      <a:pt x="1914861" y="64546"/>
                    </a:moveTo>
                    <a:cubicBezTo>
                      <a:pt x="1896931" y="53788"/>
                      <a:pt x="1881132" y="38173"/>
                      <a:pt x="1861072" y="32273"/>
                    </a:cubicBezTo>
                    <a:cubicBezTo>
                      <a:pt x="1819221" y="19964"/>
                      <a:pt x="1774758" y="19313"/>
                      <a:pt x="1731981" y="10758"/>
                    </a:cubicBezTo>
                    <a:cubicBezTo>
                      <a:pt x="1720862" y="8534"/>
                      <a:pt x="1710466" y="3586"/>
                      <a:pt x="1699708" y="0"/>
                    </a:cubicBezTo>
                    <a:cubicBezTo>
                      <a:pt x="1663841" y="3587"/>
                      <a:pt x="1591638" y="5563"/>
                      <a:pt x="1549101" y="21515"/>
                    </a:cubicBezTo>
                    <a:cubicBezTo>
                      <a:pt x="1534085" y="27146"/>
                      <a:pt x="1519120" y="33710"/>
                      <a:pt x="1506070" y="43031"/>
                    </a:cubicBezTo>
                    <a:cubicBezTo>
                      <a:pt x="1493690" y="51874"/>
                      <a:pt x="1485484" y="65565"/>
                      <a:pt x="1473797" y="75304"/>
                    </a:cubicBezTo>
                    <a:cubicBezTo>
                      <a:pt x="1463865" y="83581"/>
                      <a:pt x="1452282" y="89647"/>
                      <a:pt x="1441524" y="96819"/>
                    </a:cubicBezTo>
                    <a:cubicBezTo>
                      <a:pt x="1407690" y="141931"/>
                      <a:pt x="1400000" y="146839"/>
                      <a:pt x="1376978" y="204395"/>
                    </a:cubicBezTo>
                    <a:cubicBezTo>
                      <a:pt x="1318392" y="350862"/>
                      <a:pt x="1420493" y="138884"/>
                      <a:pt x="1344705" y="290457"/>
                    </a:cubicBezTo>
                    <a:cubicBezTo>
                      <a:pt x="1327661" y="358635"/>
                      <a:pt x="1315641" y="403505"/>
                      <a:pt x="1301675" y="473337"/>
                    </a:cubicBezTo>
                    <a:cubicBezTo>
                      <a:pt x="1297397" y="494725"/>
                      <a:pt x="1297185" y="516990"/>
                      <a:pt x="1290917" y="537882"/>
                    </a:cubicBezTo>
                    <a:cubicBezTo>
                      <a:pt x="1286309" y="553242"/>
                      <a:pt x="1275915" y="566259"/>
                      <a:pt x="1269402" y="580913"/>
                    </a:cubicBezTo>
                    <a:cubicBezTo>
                      <a:pt x="1255056" y="613193"/>
                      <a:pt x="1241652" y="662452"/>
                      <a:pt x="1215614" y="688490"/>
                    </a:cubicBezTo>
                    <a:cubicBezTo>
                      <a:pt x="1197330" y="706774"/>
                      <a:pt x="1173090" y="717968"/>
                      <a:pt x="1151068" y="731520"/>
                    </a:cubicBezTo>
                    <a:cubicBezTo>
                      <a:pt x="1062236" y="786185"/>
                      <a:pt x="1091388" y="770645"/>
                      <a:pt x="989703" y="796066"/>
                    </a:cubicBezTo>
                    <a:cubicBezTo>
                      <a:pt x="939501" y="792480"/>
                      <a:pt x="888741" y="793582"/>
                      <a:pt x="839096" y="785308"/>
                    </a:cubicBezTo>
                    <a:cubicBezTo>
                      <a:pt x="823278" y="782672"/>
                      <a:pt x="810805" y="770110"/>
                      <a:pt x="796065" y="763793"/>
                    </a:cubicBezTo>
                    <a:cubicBezTo>
                      <a:pt x="785642" y="759326"/>
                      <a:pt x="774410" y="757017"/>
                      <a:pt x="763792" y="753035"/>
                    </a:cubicBezTo>
                    <a:cubicBezTo>
                      <a:pt x="745711" y="746255"/>
                      <a:pt x="727933" y="738692"/>
                      <a:pt x="710004" y="731520"/>
                    </a:cubicBezTo>
                    <a:cubicBezTo>
                      <a:pt x="684414" y="700812"/>
                      <a:pt x="654913" y="670071"/>
                      <a:pt x="634701" y="634701"/>
                    </a:cubicBezTo>
                    <a:cubicBezTo>
                      <a:pt x="599966" y="573916"/>
                      <a:pt x="630016" y="608503"/>
                      <a:pt x="591670" y="570155"/>
                    </a:cubicBezTo>
                    <a:cubicBezTo>
                      <a:pt x="567004" y="496158"/>
                      <a:pt x="603010" y="583763"/>
                      <a:pt x="537882" y="505610"/>
                    </a:cubicBezTo>
                    <a:cubicBezTo>
                      <a:pt x="530623" y="496899"/>
                      <a:pt x="535142" y="481355"/>
                      <a:pt x="527124" y="473337"/>
                    </a:cubicBezTo>
                    <a:cubicBezTo>
                      <a:pt x="519106" y="465319"/>
                      <a:pt x="504993" y="467650"/>
                      <a:pt x="494851" y="462579"/>
                    </a:cubicBezTo>
                    <a:cubicBezTo>
                      <a:pt x="467707" y="449007"/>
                      <a:pt x="461076" y="439562"/>
                      <a:pt x="441063" y="419548"/>
                    </a:cubicBezTo>
                    <a:cubicBezTo>
                      <a:pt x="397939" y="422423"/>
                      <a:pt x="295521" y="419663"/>
                      <a:pt x="236668" y="441064"/>
                    </a:cubicBezTo>
                    <a:cubicBezTo>
                      <a:pt x="211003" y="450397"/>
                      <a:pt x="185790" y="461124"/>
                      <a:pt x="161364" y="473337"/>
                    </a:cubicBezTo>
                    <a:cubicBezTo>
                      <a:pt x="149800" y="479119"/>
                      <a:pt x="139849" y="487680"/>
                      <a:pt x="129091" y="494852"/>
                    </a:cubicBezTo>
                    <a:cubicBezTo>
                      <a:pt x="75673" y="574980"/>
                      <a:pt x="144328" y="476568"/>
                      <a:pt x="75303" y="559398"/>
                    </a:cubicBezTo>
                    <a:cubicBezTo>
                      <a:pt x="67026" y="569330"/>
                      <a:pt x="61865" y="581575"/>
                      <a:pt x="53788" y="591671"/>
                    </a:cubicBezTo>
                    <a:cubicBezTo>
                      <a:pt x="47452" y="599591"/>
                      <a:pt x="40192" y="606850"/>
                      <a:pt x="32272" y="613186"/>
                    </a:cubicBezTo>
                    <a:cubicBezTo>
                      <a:pt x="22176" y="621262"/>
                      <a:pt x="0" y="634701"/>
                      <a:pt x="0" y="634701"/>
                    </a:cubicBezTo>
                  </a:path>
                </a:pathLst>
              </a:custGeom>
              <a:no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nvGrpSpPr>
            <p:cNvPr id="37" name="Group 36"/>
            <p:cNvGrpSpPr/>
            <p:nvPr/>
          </p:nvGrpSpPr>
          <p:grpSpPr>
            <a:xfrm>
              <a:off x="3178309" y="609600"/>
              <a:ext cx="2338437" cy="369332"/>
              <a:chOff x="3178309" y="609600"/>
              <a:chExt cx="2338437" cy="369332"/>
            </a:xfrm>
          </p:grpSpPr>
          <p:cxnSp>
            <p:nvCxnSpPr>
              <p:cNvPr id="34" name="Straight Arrow Connector 33"/>
              <p:cNvCxnSpPr>
                <a:stCxn id="35" idx="1"/>
              </p:cNvCxnSpPr>
              <p:nvPr/>
            </p:nvCxnSpPr>
            <p:spPr>
              <a:xfrm flipH="1">
                <a:off x="3178309" y="794266"/>
                <a:ext cx="511975" cy="12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690284" y="609600"/>
                <a:ext cx="1826462" cy="369332"/>
              </a:xfrm>
              <a:prstGeom prst="rect">
                <a:avLst/>
              </a:prstGeom>
              <a:noFill/>
            </p:spPr>
            <p:txBody>
              <a:bodyPr wrap="none" rtlCol="0">
                <a:spAutoFit/>
              </a:bodyPr>
              <a:lstStyle/>
              <a:p>
                <a:r>
                  <a:rPr lang="en-US" dirty="0"/>
                  <a:t>Targeting peptide</a:t>
                </a:r>
              </a:p>
            </p:txBody>
          </p:sp>
        </p:grpSp>
      </p:grpSp>
      <p:grpSp>
        <p:nvGrpSpPr>
          <p:cNvPr id="47" name="Group 46"/>
          <p:cNvGrpSpPr/>
          <p:nvPr/>
        </p:nvGrpSpPr>
        <p:grpSpPr>
          <a:xfrm>
            <a:off x="3838146" y="5384042"/>
            <a:ext cx="2214619" cy="1213310"/>
            <a:chOff x="3838146" y="5384042"/>
            <a:chExt cx="2214619" cy="1213310"/>
          </a:xfrm>
        </p:grpSpPr>
        <p:sp>
          <p:nvSpPr>
            <p:cNvPr id="26" name="Freeform 25"/>
            <p:cNvSpPr/>
            <p:nvPr/>
          </p:nvSpPr>
          <p:spPr>
            <a:xfrm>
              <a:off x="4749290" y="5384042"/>
              <a:ext cx="839471" cy="450376"/>
            </a:xfrm>
            <a:custGeom>
              <a:avLst/>
              <a:gdLst>
                <a:gd name="connsiteX0" fmla="*/ 6955 w 839471"/>
                <a:gd name="connsiteY0" fmla="*/ 150125 h 450376"/>
                <a:gd name="connsiteX1" fmla="*/ 6955 w 839471"/>
                <a:gd name="connsiteY1" fmla="*/ 150125 h 450376"/>
                <a:gd name="connsiteX2" fmla="*/ 54722 w 839471"/>
                <a:gd name="connsiteY2" fmla="*/ 54591 h 450376"/>
                <a:gd name="connsiteX3" fmla="*/ 75194 w 839471"/>
                <a:gd name="connsiteY3" fmla="*/ 47767 h 450376"/>
                <a:gd name="connsiteX4" fmla="*/ 136609 w 839471"/>
                <a:gd name="connsiteY4" fmla="*/ 20471 h 450376"/>
                <a:gd name="connsiteX5" fmla="*/ 191200 w 839471"/>
                <a:gd name="connsiteY5" fmla="*/ 13648 h 450376"/>
                <a:gd name="connsiteX6" fmla="*/ 259438 w 839471"/>
                <a:gd name="connsiteY6" fmla="*/ 0 h 450376"/>
                <a:gd name="connsiteX7" fmla="*/ 573337 w 839471"/>
                <a:gd name="connsiteY7" fmla="*/ 13648 h 450376"/>
                <a:gd name="connsiteX8" fmla="*/ 662047 w 839471"/>
                <a:gd name="connsiteY8" fmla="*/ 34119 h 450376"/>
                <a:gd name="connsiteX9" fmla="*/ 750758 w 839471"/>
                <a:gd name="connsiteY9" fmla="*/ 95534 h 450376"/>
                <a:gd name="connsiteX10" fmla="*/ 778053 w 839471"/>
                <a:gd name="connsiteY10" fmla="*/ 116006 h 450376"/>
                <a:gd name="connsiteX11" fmla="*/ 818997 w 839471"/>
                <a:gd name="connsiteY11" fmla="*/ 156949 h 450376"/>
                <a:gd name="connsiteX12" fmla="*/ 825820 w 839471"/>
                <a:gd name="connsiteY12" fmla="*/ 184245 h 450376"/>
                <a:gd name="connsiteX13" fmla="*/ 839468 w 839471"/>
                <a:gd name="connsiteY13" fmla="*/ 218364 h 450376"/>
                <a:gd name="connsiteX14" fmla="*/ 825820 w 839471"/>
                <a:gd name="connsiteY14" fmla="*/ 348018 h 450376"/>
                <a:gd name="connsiteX15" fmla="*/ 778053 w 839471"/>
                <a:gd name="connsiteY15" fmla="*/ 395785 h 450376"/>
                <a:gd name="connsiteX16" fmla="*/ 662047 w 839471"/>
                <a:gd name="connsiteY16" fmla="*/ 416257 h 450376"/>
                <a:gd name="connsiteX17" fmla="*/ 634752 w 839471"/>
                <a:gd name="connsiteY17" fmla="*/ 429904 h 450376"/>
                <a:gd name="connsiteX18" fmla="*/ 559689 w 839471"/>
                <a:gd name="connsiteY18" fmla="*/ 443552 h 450376"/>
                <a:gd name="connsiteX19" fmla="*/ 532394 w 839471"/>
                <a:gd name="connsiteY19" fmla="*/ 450376 h 450376"/>
                <a:gd name="connsiteX20" fmla="*/ 382268 w 839471"/>
                <a:gd name="connsiteY20" fmla="*/ 443552 h 450376"/>
                <a:gd name="connsiteX21" fmla="*/ 341325 w 839471"/>
                <a:gd name="connsiteY21" fmla="*/ 429904 h 450376"/>
                <a:gd name="connsiteX22" fmla="*/ 286734 w 839471"/>
                <a:gd name="connsiteY22" fmla="*/ 416257 h 450376"/>
                <a:gd name="connsiteX23" fmla="*/ 204847 w 839471"/>
                <a:gd name="connsiteY23" fmla="*/ 382137 h 450376"/>
                <a:gd name="connsiteX24" fmla="*/ 163904 w 839471"/>
                <a:gd name="connsiteY24" fmla="*/ 354842 h 450376"/>
                <a:gd name="connsiteX25" fmla="*/ 109313 w 839471"/>
                <a:gd name="connsiteY25" fmla="*/ 327546 h 450376"/>
                <a:gd name="connsiteX26" fmla="*/ 88841 w 839471"/>
                <a:gd name="connsiteY26" fmla="*/ 300251 h 450376"/>
                <a:gd name="connsiteX27" fmla="*/ 68370 w 839471"/>
                <a:gd name="connsiteY27" fmla="*/ 279779 h 450376"/>
                <a:gd name="connsiteX28" fmla="*/ 20603 w 839471"/>
                <a:gd name="connsiteY28" fmla="*/ 225188 h 450376"/>
                <a:gd name="connsiteX29" fmla="*/ 6955 w 839471"/>
                <a:gd name="connsiteY29" fmla="*/ 204716 h 450376"/>
                <a:gd name="connsiteX30" fmla="*/ 6955 w 839471"/>
                <a:gd name="connsiteY30" fmla="*/ 116006 h 450376"/>
                <a:gd name="connsiteX31" fmla="*/ 6955 w 839471"/>
                <a:gd name="connsiteY31" fmla="*/ 150125 h 4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9471" h="450376">
                  <a:moveTo>
                    <a:pt x="6955" y="150125"/>
                  </a:moveTo>
                  <a:lnTo>
                    <a:pt x="6955" y="150125"/>
                  </a:lnTo>
                  <a:cubicBezTo>
                    <a:pt x="22877" y="118280"/>
                    <a:pt x="34973" y="84215"/>
                    <a:pt x="54722" y="54591"/>
                  </a:cubicBezTo>
                  <a:cubicBezTo>
                    <a:pt x="58712" y="48606"/>
                    <a:pt x="68949" y="51336"/>
                    <a:pt x="75194" y="47767"/>
                  </a:cubicBezTo>
                  <a:cubicBezTo>
                    <a:pt x="122501" y="20734"/>
                    <a:pt x="80391" y="29119"/>
                    <a:pt x="136609" y="20471"/>
                  </a:cubicBezTo>
                  <a:cubicBezTo>
                    <a:pt x="154734" y="17683"/>
                    <a:pt x="173111" y="16663"/>
                    <a:pt x="191200" y="13648"/>
                  </a:cubicBezTo>
                  <a:cubicBezTo>
                    <a:pt x="214081" y="9835"/>
                    <a:pt x="259438" y="0"/>
                    <a:pt x="259438" y="0"/>
                  </a:cubicBezTo>
                  <a:lnTo>
                    <a:pt x="573337" y="13648"/>
                  </a:lnTo>
                  <a:cubicBezTo>
                    <a:pt x="607575" y="15586"/>
                    <a:pt x="630684" y="21573"/>
                    <a:pt x="662047" y="34119"/>
                  </a:cubicBezTo>
                  <a:cubicBezTo>
                    <a:pt x="699495" y="49099"/>
                    <a:pt x="714570" y="67697"/>
                    <a:pt x="750758" y="95534"/>
                  </a:cubicBezTo>
                  <a:cubicBezTo>
                    <a:pt x="759773" y="102468"/>
                    <a:pt x="770011" y="107964"/>
                    <a:pt x="778053" y="116006"/>
                  </a:cubicBezTo>
                  <a:lnTo>
                    <a:pt x="818997" y="156949"/>
                  </a:lnTo>
                  <a:cubicBezTo>
                    <a:pt x="821271" y="166048"/>
                    <a:pt x="822854" y="175348"/>
                    <a:pt x="825820" y="184245"/>
                  </a:cubicBezTo>
                  <a:cubicBezTo>
                    <a:pt x="829693" y="195866"/>
                    <a:pt x="839468" y="206115"/>
                    <a:pt x="839468" y="218364"/>
                  </a:cubicBezTo>
                  <a:cubicBezTo>
                    <a:pt x="839468" y="261821"/>
                    <a:pt x="840035" y="306952"/>
                    <a:pt x="825820" y="348018"/>
                  </a:cubicBezTo>
                  <a:cubicBezTo>
                    <a:pt x="818454" y="369297"/>
                    <a:pt x="796567" y="382968"/>
                    <a:pt x="778053" y="395785"/>
                  </a:cubicBezTo>
                  <a:cubicBezTo>
                    <a:pt x="751940" y="413863"/>
                    <a:pt x="683910" y="414269"/>
                    <a:pt x="662047" y="416257"/>
                  </a:cubicBezTo>
                  <a:cubicBezTo>
                    <a:pt x="652949" y="420806"/>
                    <a:pt x="644581" y="427283"/>
                    <a:pt x="634752" y="429904"/>
                  </a:cubicBezTo>
                  <a:cubicBezTo>
                    <a:pt x="610179" y="436457"/>
                    <a:pt x="584626" y="438564"/>
                    <a:pt x="559689" y="443552"/>
                  </a:cubicBezTo>
                  <a:cubicBezTo>
                    <a:pt x="550493" y="445391"/>
                    <a:pt x="541492" y="448101"/>
                    <a:pt x="532394" y="450376"/>
                  </a:cubicBezTo>
                  <a:cubicBezTo>
                    <a:pt x="482352" y="448101"/>
                    <a:pt x="432077" y="448889"/>
                    <a:pt x="382268" y="443552"/>
                  </a:cubicBezTo>
                  <a:cubicBezTo>
                    <a:pt x="367964" y="442019"/>
                    <a:pt x="355157" y="433856"/>
                    <a:pt x="341325" y="429904"/>
                  </a:cubicBezTo>
                  <a:cubicBezTo>
                    <a:pt x="323290" y="424751"/>
                    <a:pt x="304931" y="420806"/>
                    <a:pt x="286734" y="416257"/>
                  </a:cubicBezTo>
                  <a:cubicBezTo>
                    <a:pt x="223754" y="384767"/>
                    <a:pt x="251880" y="393895"/>
                    <a:pt x="204847" y="382137"/>
                  </a:cubicBezTo>
                  <a:cubicBezTo>
                    <a:pt x="191199" y="373039"/>
                    <a:pt x="178145" y="362980"/>
                    <a:pt x="163904" y="354842"/>
                  </a:cubicBezTo>
                  <a:cubicBezTo>
                    <a:pt x="146240" y="344748"/>
                    <a:pt x="109313" y="327546"/>
                    <a:pt x="109313" y="327546"/>
                  </a:cubicBezTo>
                  <a:cubicBezTo>
                    <a:pt x="102489" y="318448"/>
                    <a:pt x="96242" y="308886"/>
                    <a:pt x="88841" y="300251"/>
                  </a:cubicBezTo>
                  <a:cubicBezTo>
                    <a:pt x="82561" y="292924"/>
                    <a:pt x="74295" y="287397"/>
                    <a:pt x="68370" y="279779"/>
                  </a:cubicBezTo>
                  <a:cubicBezTo>
                    <a:pt x="25503" y="224664"/>
                    <a:pt x="60232" y="251609"/>
                    <a:pt x="20603" y="225188"/>
                  </a:cubicBezTo>
                  <a:cubicBezTo>
                    <a:pt x="16054" y="218364"/>
                    <a:pt x="9835" y="212395"/>
                    <a:pt x="6955" y="204716"/>
                  </a:cubicBezTo>
                  <a:cubicBezTo>
                    <a:pt x="-3977" y="175564"/>
                    <a:pt x="-499" y="145819"/>
                    <a:pt x="6955" y="116006"/>
                  </a:cubicBezTo>
                  <a:cubicBezTo>
                    <a:pt x="7507" y="113799"/>
                    <a:pt x="6955" y="144439"/>
                    <a:pt x="6955" y="15012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5322289" y="6154986"/>
              <a:ext cx="511980" cy="395939"/>
            </a:xfrm>
            <a:custGeom>
              <a:avLst/>
              <a:gdLst>
                <a:gd name="connsiteX0" fmla="*/ 27295 w 511980"/>
                <a:gd name="connsiteY0" fmla="*/ 27450 h 395939"/>
                <a:gd name="connsiteX1" fmla="*/ 27295 w 511980"/>
                <a:gd name="connsiteY1" fmla="*/ 27450 h 395939"/>
                <a:gd name="connsiteX2" fmla="*/ 375313 w 511980"/>
                <a:gd name="connsiteY2" fmla="*/ 154 h 395939"/>
                <a:gd name="connsiteX3" fmla="*/ 443552 w 511980"/>
                <a:gd name="connsiteY3" fmla="*/ 13802 h 395939"/>
                <a:gd name="connsiteX4" fmla="*/ 464023 w 511980"/>
                <a:gd name="connsiteY4" fmla="*/ 41098 h 395939"/>
                <a:gd name="connsiteX5" fmla="*/ 498143 w 511980"/>
                <a:gd name="connsiteY5" fmla="*/ 95689 h 395939"/>
                <a:gd name="connsiteX6" fmla="*/ 504967 w 511980"/>
                <a:gd name="connsiteY6" fmla="*/ 122984 h 395939"/>
                <a:gd name="connsiteX7" fmla="*/ 498143 w 511980"/>
                <a:gd name="connsiteY7" fmla="*/ 279933 h 395939"/>
                <a:gd name="connsiteX8" fmla="*/ 436728 w 511980"/>
                <a:gd name="connsiteY8" fmla="*/ 327701 h 395939"/>
                <a:gd name="connsiteX9" fmla="*/ 416256 w 511980"/>
                <a:gd name="connsiteY9" fmla="*/ 354996 h 395939"/>
                <a:gd name="connsiteX10" fmla="*/ 341194 w 511980"/>
                <a:gd name="connsiteY10" fmla="*/ 382292 h 395939"/>
                <a:gd name="connsiteX11" fmla="*/ 313898 w 511980"/>
                <a:gd name="connsiteY11" fmla="*/ 395939 h 395939"/>
                <a:gd name="connsiteX12" fmla="*/ 204716 w 511980"/>
                <a:gd name="connsiteY12" fmla="*/ 382292 h 395939"/>
                <a:gd name="connsiteX13" fmla="*/ 184244 w 511980"/>
                <a:gd name="connsiteY13" fmla="*/ 368644 h 395939"/>
                <a:gd name="connsiteX14" fmla="*/ 102358 w 511980"/>
                <a:gd name="connsiteY14" fmla="*/ 300405 h 395939"/>
                <a:gd name="connsiteX15" fmla="*/ 61415 w 511980"/>
                <a:gd name="connsiteY15" fmla="*/ 245814 h 395939"/>
                <a:gd name="connsiteX16" fmla="*/ 34119 w 511980"/>
                <a:gd name="connsiteY16" fmla="*/ 204871 h 395939"/>
                <a:gd name="connsiteX17" fmla="*/ 13647 w 511980"/>
                <a:gd name="connsiteY17" fmla="*/ 143456 h 395939"/>
                <a:gd name="connsiteX18" fmla="*/ 6823 w 511980"/>
                <a:gd name="connsiteY18" fmla="*/ 122984 h 395939"/>
                <a:gd name="connsiteX19" fmla="*/ 0 w 511980"/>
                <a:gd name="connsiteY19" fmla="*/ 102513 h 395939"/>
                <a:gd name="connsiteX20" fmla="*/ 27295 w 511980"/>
                <a:gd name="connsiteY20" fmla="*/ 20626 h 395939"/>
                <a:gd name="connsiteX21" fmla="*/ 27295 w 511980"/>
                <a:gd name="connsiteY21" fmla="*/ 27450 h 39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1980" h="395939">
                  <a:moveTo>
                    <a:pt x="27295" y="27450"/>
                  </a:moveTo>
                  <a:lnTo>
                    <a:pt x="27295" y="27450"/>
                  </a:lnTo>
                  <a:cubicBezTo>
                    <a:pt x="167625" y="-3735"/>
                    <a:pt x="133666" y="154"/>
                    <a:pt x="375313" y="154"/>
                  </a:cubicBezTo>
                  <a:cubicBezTo>
                    <a:pt x="398510" y="154"/>
                    <a:pt x="420806" y="9253"/>
                    <a:pt x="443552" y="13802"/>
                  </a:cubicBezTo>
                  <a:cubicBezTo>
                    <a:pt x="450376" y="22901"/>
                    <a:pt x="457714" y="31635"/>
                    <a:pt x="464023" y="41098"/>
                  </a:cubicBezTo>
                  <a:cubicBezTo>
                    <a:pt x="475926" y="58953"/>
                    <a:pt x="498143" y="95689"/>
                    <a:pt x="498143" y="95689"/>
                  </a:cubicBezTo>
                  <a:cubicBezTo>
                    <a:pt x="500418" y="104787"/>
                    <a:pt x="503541" y="113715"/>
                    <a:pt x="504967" y="122984"/>
                  </a:cubicBezTo>
                  <a:cubicBezTo>
                    <a:pt x="514108" y="182397"/>
                    <a:pt x="516634" y="217065"/>
                    <a:pt x="498143" y="279933"/>
                  </a:cubicBezTo>
                  <a:cubicBezTo>
                    <a:pt x="494021" y="293947"/>
                    <a:pt x="438198" y="325741"/>
                    <a:pt x="436728" y="327701"/>
                  </a:cubicBezTo>
                  <a:cubicBezTo>
                    <a:pt x="429904" y="336799"/>
                    <a:pt x="424815" y="347507"/>
                    <a:pt x="416256" y="354996"/>
                  </a:cubicBezTo>
                  <a:cubicBezTo>
                    <a:pt x="388124" y="379611"/>
                    <a:pt x="376598" y="376391"/>
                    <a:pt x="341194" y="382292"/>
                  </a:cubicBezTo>
                  <a:cubicBezTo>
                    <a:pt x="332095" y="386841"/>
                    <a:pt x="324070" y="395939"/>
                    <a:pt x="313898" y="395939"/>
                  </a:cubicBezTo>
                  <a:cubicBezTo>
                    <a:pt x="277221" y="395939"/>
                    <a:pt x="240606" y="389848"/>
                    <a:pt x="204716" y="382292"/>
                  </a:cubicBezTo>
                  <a:cubicBezTo>
                    <a:pt x="196690" y="380602"/>
                    <a:pt x="191365" y="372713"/>
                    <a:pt x="184244" y="368644"/>
                  </a:cubicBezTo>
                  <a:cubicBezTo>
                    <a:pt x="145516" y="346513"/>
                    <a:pt x="134836" y="354533"/>
                    <a:pt x="102358" y="300405"/>
                  </a:cubicBezTo>
                  <a:cubicBezTo>
                    <a:pt x="46153" y="206733"/>
                    <a:pt x="113651" y="312975"/>
                    <a:pt x="61415" y="245814"/>
                  </a:cubicBezTo>
                  <a:cubicBezTo>
                    <a:pt x="51345" y="232867"/>
                    <a:pt x="34119" y="204871"/>
                    <a:pt x="34119" y="204871"/>
                  </a:cubicBezTo>
                  <a:lnTo>
                    <a:pt x="13647" y="143456"/>
                  </a:lnTo>
                  <a:lnTo>
                    <a:pt x="6823" y="122984"/>
                  </a:lnTo>
                  <a:lnTo>
                    <a:pt x="0" y="102513"/>
                  </a:lnTo>
                  <a:cubicBezTo>
                    <a:pt x="3844" y="64071"/>
                    <a:pt x="-10836" y="33336"/>
                    <a:pt x="27295" y="20626"/>
                  </a:cubicBezTo>
                  <a:cubicBezTo>
                    <a:pt x="33769" y="18468"/>
                    <a:pt x="27295" y="26313"/>
                    <a:pt x="27295" y="2745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3937041" y="6135457"/>
              <a:ext cx="641445" cy="458206"/>
            </a:xfrm>
            <a:custGeom>
              <a:avLst/>
              <a:gdLst>
                <a:gd name="connsiteX0" fmla="*/ 88710 w 641445"/>
                <a:gd name="connsiteY0" fmla="*/ 74274 h 458206"/>
                <a:gd name="connsiteX1" fmla="*/ 88710 w 641445"/>
                <a:gd name="connsiteY1" fmla="*/ 74274 h 458206"/>
                <a:gd name="connsiteX2" fmla="*/ 156949 w 641445"/>
                <a:gd name="connsiteY2" fmla="*/ 6036 h 458206"/>
                <a:gd name="connsiteX3" fmla="*/ 416257 w 641445"/>
                <a:gd name="connsiteY3" fmla="*/ 19683 h 458206"/>
                <a:gd name="connsiteX4" fmla="*/ 457200 w 641445"/>
                <a:gd name="connsiteY4" fmla="*/ 33331 h 458206"/>
                <a:gd name="connsiteX5" fmla="*/ 477671 w 641445"/>
                <a:gd name="connsiteY5" fmla="*/ 46979 h 458206"/>
                <a:gd name="connsiteX6" fmla="*/ 580030 w 641445"/>
                <a:gd name="connsiteY6" fmla="*/ 108394 h 458206"/>
                <a:gd name="connsiteX7" fmla="*/ 607325 w 641445"/>
                <a:gd name="connsiteY7" fmla="*/ 142513 h 458206"/>
                <a:gd name="connsiteX8" fmla="*/ 620973 w 641445"/>
                <a:gd name="connsiteY8" fmla="*/ 183456 h 458206"/>
                <a:gd name="connsiteX9" fmla="*/ 641445 w 641445"/>
                <a:gd name="connsiteY9" fmla="*/ 238047 h 458206"/>
                <a:gd name="connsiteX10" fmla="*/ 627797 w 641445"/>
                <a:gd name="connsiteY10" fmla="*/ 388173 h 458206"/>
                <a:gd name="connsiteX11" fmla="*/ 586854 w 641445"/>
                <a:gd name="connsiteY11" fmla="*/ 429116 h 458206"/>
                <a:gd name="connsiteX12" fmla="*/ 559558 w 641445"/>
                <a:gd name="connsiteY12" fmla="*/ 442764 h 458206"/>
                <a:gd name="connsiteX13" fmla="*/ 511791 w 641445"/>
                <a:gd name="connsiteY13" fmla="*/ 449588 h 458206"/>
                <a:gd name="connsiteX14" fmla="*/ 470848 w 641445"/>
                <a:gd name="connsiteY14" fmla="*/ 456412 h 458206"/>
                <a:gd name="connsiteX15" fmla="*/ 143301 w 641445"/>
                <a:gd name="connsiteY15" fmla="*/ 422292 h 458206"/>
                <a:gd name="connsiteX16" fmla="*/ 75063 w 641445"/>
                <a:gd name="connsiteY16" fmla="*/ 388173 h 458206"/>
                <a:gd name="connsiteX17" fmla="*/ 20471 w 641445"/>
                <a:gd name="connsiteY17" fmla="*/ 333582 h 458206"/>
                <a:gd name="connsiteX18" fmla="*/ 13648 w 641445"/>
                <a:gd name="connsiteY18" fmla="*/ 272167 h 458206"/>
                <a:gd name="connsiteX19" fmla="*/ 0 w 641445"/>
                <a:gd name="connsiteY19" fmla="*/ 231224 h 458206"/>
                <a:gd name="connsiteX20" fmla="*/ 6824 w 641445"/>
                <a:gd name="connsiteY20" fmla="*/ 149337 h 458206"/>
                <a:gd name="connsiteX21" fmla="*/ 27295 w 641445"/>
                <a:gd name="connsiteY21" fmla="*/ 128865 h 458206"/>
                <a:gd name="connsiteX22" fmla="*/ 68239 w 641445"/>
                <a:gd name="connsiteY22" fmla="*/ 94746 h 458206"/>
                <a:gd name="connsiteX23" fmla="*/ 88710 w 641445"/>
                <a:gd name="connsiteY23" fmla="*/ 74274 h 45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1445" h="458206">
                  <a:moveTo>
                    <a:pt x="88710" y="74274"/>
                  </a:moveTo>
                  <a:lnTo>
                    <a:pt x="88710" y="74274"/>
                  </a:lnTo>
                  <a:cubicBezTo>
                    <a:pt x="111456" y="51528"/>
                    <a:pt x="125434" y="12482"/>
                    <a:pt x="156949" y="6036"/>
                  </a:cubicBezTo>
                  <a:cubicBezTo>
                    <a:pt x="202721" y="-3327"/>
                    <a:pt x="337612" y="-3911"/>
                    <a:pt x="416257" y="19683"/>
                  </a:cubicBezTo>
                  <a:cubicBezTo>
                    <a:pt x="430036" y="23817"/>
                    <a:pt x="443552" y="28782"/>
                    <a:pt x="457200" y="33331"/>
                  </a:cubicBezTo>
                  <a:cubicBezTo>
                    <a:pt x="464024" y="37880"/>
                    <a:pt x="470471" y="43052"/>
                    <a:pt x="477671" y="46979"/>
                  </a:cubicBezTo>
                  <a:cubicBezTo>
                    <a:pt x="522952" y="71678"/>
                    <a:pt x="541495" y="73361"/>
                    <a:pt x="580030" y="108394"/>
                  </a:cubicBezTo>
                  <a:cubicBezTo>
                    <a:pt x="590807" y="118191"/>
                    <a:pt x="598227" y="131140"/>
                    <a:pt x="607325" y="142513"/>
                  </a:cubicBezTo>
                  <a:cubicBezTo>
                    <a:pt x="611874" y="156161"/>
                    <a:pt x="615630" y="170099"/>
                    <a:pt x="620973" y="183456"/>
                  </a:cubicBezTo>
                  <a:cubicBezTo>
                    <a:pt x="644763" y="242929"/>
                    <a:pt x="626671" y="178952"/>
                    <a:pt x="641445" y="238047"/>
                  </a:cubicBezTo>
                  <a:cubicBezTo>
                    <a:pt x="636896" y="288089"/>
                    <a:pt x="637286" y="338829"/>
                    <a:pt x="627797" y="388173"/>
                  </a:cubicBezTo>
                  <a:cubicBezTo>
                    <a:pt x="624472" y="405464"/>
                    <a:pt x="600875" y="421104"/>
                    <a:pt x="586854" y="429116"/>
                  </a:cubicBezTo>
                  <a:cubicBezTo>
                    <a:pt x="578022" y="434163"/>
                    <a:pt x="569372" y="440087"/>
                    <a:pt x="559558" y="442764"/>
                  </a:cubicBezTo>
                  <a:cubicBezTo>
                    <a:pt x="544041" y="446996"/>
                    <a:pt x="527688" y="447142"/>
                    <a:pt x="511791" y="449588"/>
                  </a:cubicBezTo>
                  <a:cubicBezTo>
                    <a:pt x="498116" y="451692"/>
                    <a:pt x="484496" y="454137"/>
                    <a:pt x="470848" y="456412"/>
                  </a:cubicBezTo>
                  <a:cubicBezTo>
                    <a:pt x="270594" y="451000"/>
                    <a:pt x="272554" y="477687"/>
                    <a:pt x="143301" y="422292"/>
                  </a:cubicBezTo>
                  <a:cubicBezTo>
                    <a:pt x="119926" y="412274"/>
                    <a:pt x="93045" y="406155"/>
                    <a:pt x="75063" y="388173"/>
                  </a:cubicBezTo>
                  <a:lnTo>
                    <a:pt x="20471" y="333582"/>
                  </a:lnTo>
                  <a:cubicBezTo>
                    <a:pt x="18197" y="313110"/>
                    <a:pt x="17687" y="292365"/>
                    <a:pt x="13648" y="272167"/>
                  </a:cubicBezTo>
                  <a:cubicBezTo>
                    <a:pt x="10827" y="258060"/>
                    <a:pt x="0" y="231224"/>
                    <a:pt x="0" y="231224"/>
                  </a:cubicBezTo>
                  <a:cubicBezTo>
                    <a:pt x="2275" y="203928"/>
                    <a:pt x="-233" y="175802"/>
                    <a:pt x="6824" y="149337"/>
                  </a:cubicBezTo>
                  <a:cubicBezTo>
                    <a:pt x="9310" y="140012"/>
                    <a:pt x="19881" y="135043"/>
                    <a:pt x="27295" y="128865"/>
                  </a:cubicBezTo>
                  <a:cubicBezTo>
                    <a:pt x="56576" y="104464"/>
                    <a:pt x="41051" y="127372"/>
                    <a:pt x="68239" y="94746"/>
                  </a:cubicBezTo>
                  <a:cubicBezTo>
                    <a:pt x="86876" y="72381"/>
                    <a:pt x="85298" y="77686"/>
                    <a:pt x="88710" y="74274"/>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4" name="TextBox 2173"/>
            <p:cNvSpPr txBox="1"/>
            <p:nvPr/>
          </p:nvSpPr>
          <p:spPr>
            <a:xfrm>
              <a:off x="3838146" y="6228020"/>
              <a:ext cx="846467" cy="369332"/>
            </a:xfrm>
            <a:prstGeom prst="rect">
              <a:avLst/>
            </a:prstGeom>
            <a:noFill/>
          </p:spPr>
          <p:txBody>
            <a:bodyPr wrap="square" rtlCol="0">
              <a:spAutoFit/>
            </a:bodyPr>
            <a:lstStyle/>
            <a:p>
              <a:r>
                <a:rPr lang="en-US" dirty="0"/>
                <a:t>CPN60</a:t>
              </a:r>
            </a:p>
          </p:txBody>
        </p:sp>
        <p:sp>
          <p:nvSpPr>
            <p:cNvPr id="2175" name="TextBox 2174"/>
            <p:cNvSpPr txBox="1"/>
            <p:nvPr/>
          </p:nvSpPr>
          <p:spPr>
            <a:xfrm>
              <a:off x="5206298" y="6165304"/>
              <a:ext cx="846467" cy="369332"/>
            </a:xfrm>
            <a:prstGeom prst="rect">
              <a:avLst/>
            </a:prstGeom>
            <a:noFill/>
          </p:spPr>
          <p:txBody>
            <a:bodyPr wrap="square" rtlCol="0">
              <a:spAutoFit/>
            </a:bodyPr>
            <a:lstStyle/>
            <a:p>
              <a:r>
                <a:rPr lang="en-US" dirty="0"/>
                <a:t>CPN10</a:t>
              </a:r>
            </a:p>
          </p:txBody>
        </p:sp>
        <p:sp>
          <p:nvSpPr>
            <p:cNvPr id="2176" name="TextBox 2175"/>
            <p:cNvSpPr txBox="1"/>
            <p:nvPr/>
          </p:nvSpPr>
          <p:spPr>
            <a:xfrm>
              <a:off x="4877661" y="5424564"/>
              <a:ext cx="846467" cy="369332"/>
            </a:xfrm>
            <a:prstGeom prst="rect">
              <a:avLst/>
            </a:prstGeom>
            <a:noFill/>
          </p:spPr>
          <p:txBody>
            <a:bodyPr wrap="square" rtlCol="0">
              <a:spAutoFit/>
            </a:bodyPr>
            <a:lstStyle/>
            <a:p>
              <a:r>
                <a:rPr lang="en-US" dirty="0"/>
                <a:t>MPP</a:t>
              </a:r>
            </a:p>
          </p:txBody>
        </p:sp>
        <p:cxnSp>
          <p:nvCxnSpPr>
            <p:cNvPr id="42" name="Straight Arrow Connector 41"/>
            <p:cNvCxnSpPr/>
            <p:nvPr/>
          </p:nvCxnSpPr>
          <p:spPr>
            <a:xfrm flipH="1">
              <a:off x="4412316" y="5634884"/>
              <a:ext cx="282890" cy="971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3843611" y="5877272"/>
              <a:ext cx="626316" cy="2581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3969405" y="5793896"/>
              <a:ext cx="1236893" cy="3714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Freeform 2"/>
          <p:cNvSpPr/>
          <p:nvPr/>
        </p:nvSpPr>
        <p:spPr>
          <a:xfrm>
            <a:off x="4386145" y="4220552"/>
            <a:ext cx="459304" cy="1118681"/>
          </a:xfrm>
          <a:custGeom>
            <a:avLst/>
            <a:gdLst>
              <a:gd name="connsiteX0" fmla="*/ 214009 w 369651"/>
              <a:gd name="connsiteY0" fmla="*/ 9728 h 1118681"/>
              <a:gd name="connsiteX1" fmla="*/ 214009 w 369651"/>
              <a:gd name="connsiteY1" fmla="*/ 9728 h 1118681"/>
              <a:gd name="connsiteX2" fmla="*/ 97277 w 369651"/>
              <a:gd name="connsiteY2" fmla="*/ 68094 h 1118681"/>
              <a:gd name="connsiteX3" fmla="*/ 48638 w 369651"/>
              <a:gd name="connsiteY3" fmla="*/ 136187 h 1118681"/>
              <a:gd name="connsiteX4" fmla="*/ 38911 w 369651"/>
              <a:gd name="connsiteY4" fmla="*/ 165370 h 1118681"/>
              <a:gd name="connsiteX5" fmla="*/ 19455 w 369651"/>
              <a:gd name="connsiteY5" fmla="*/ 184826 h 1118681"/>
              <a:gd name="connsiteX6" fmla="*/ 9728 w 369651"/>
              <a:gd name="connsiteY6" fmla="*/ 223736 h 1118681"/>
              <a:gd name="connsiteX7" fmla="*/ 0 w 369651"/>
              <a:gd name="connsiteY7" fmla="*/ 340468 h 1118681"/>
              <a:gd name="connsiteX8" fmla="*/ 19455 w 369651"/>
              <a:gd name="connsiteY8" fmla="*/ 680936 h 1118681"/>
              <a:gd name="connsiteX9" fmla="*/ 38911 w 369651"/>
              <a:gd name="connsiteY9" fmla="*/ 943583 h 1118681"/>
              <a:gd name="connsiteX10" fmla="*/ 48638 w 369651"/>
              <a:gd name="connsiteY10" fmla="*/ 1001949 h 1118681"/>
              <a:gd name="connsiteX11" fmla="*/ 58366 w 369651"/>
              <a:gd name="connsiteY11" fmla="*/ 1031132 h 1118681"/>
              <a:gd name="connsiteX12" fmla="*/ 223736 w 369651"/>
              <a:gd name="connsiteY12" fmla="*/ 1118681 h 1118681"/>
              <a:gd name="connsiteX13" fmla="*/ 272375 w 369651"/>
              <a:gd name="connsiteY13" fmla="*/ 1108953 h 1118681"/>
              <a:gd name="connsiteX14" fmla="*/ 291830 w 369651"/>
              <a:gd name="connsiteY14" fmla="*/ 1070043 h 1118681"/>
              <a:gd name="connsiteX15" fmla="*/ 311285 w 369651"/>
              <a:gd name="connsiteY15" fmla="*/ 1050587 h 1118681"/>
              <a:gd name="connsiteX16" fmla="*/ 330741 w 369651"/>
              <a:gd name="connsiteY16" fmla="*/ 992221 h 1118681"/>
              <a:gd name="connsiteX17" fmla="*/ 350196 w 369651"/>
              <a:gd name="connsiteY17" fmla="*/ 826851 h 1118681"/>
              <a:gd name="connsiteX18" fmla="*/ 340468 w 369651"/>
              <a:gd name="connsiteY18" fmla="*/ 729574 h 1118681"/>
              <a:gd name="connsiteX19" fmla="*/ 369651 w 369651"/>
              <a:gd name="connsiteY19" fmla="*/ 330740 h 1118681"/>
              <a:gd name="connsiteX20" fmla="*/ 340468 w 369651"/>
              <a:gd name="connsiteY20" fmla="*/ 58366 h 1118681"/>
              <a:gd name="connsiteX21" fmla="*/ 321013 w 369651"/>
              <a:gd name="connsiteY21" fmla="*/ 19455 h 1118681"/>
              <a:gd name="connsiteX22" fmla="*/ 291830 w 369651"/>
              <a:gd name="connsiteY22" fmla="*/ 0 h 1118681"/>
              <a:gd name="connsiteX23" fmla="*/ 262647 w 369651"/>
              <a:gd name="connsiteY23" fmla="*/ 29183 h 1118681"/>
              <a:gd name="connsiteX24" fmla="*/ 175098 w 369651"/>
              <a:gd name="connsiteY24" fmla="*/ 29183 h 1118681"/>
              <a:gd name="connsiteX25" fmla="*/ 136187 w 369651"/>
              <a:gd name="connsiteY25" fmla="*/ 38911 h 1118681"/>
              <a:gd name="connsiteX26" fmla="*/ 214009 w 369651"/>
              <a:gd name="connsiteY26" fmla="*/ 9728 h 111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651" h="1118681">
                <a:moveTo>
                  <a:pt x="214009" y="9728"/>
                </a:moveTo>
                <a:lnTo>
                  <a:pt x="214009" y="9728"/>
                </a:lnTo>
                <a:cubicBezTo>
                  <a:pt x="175098" y="29183"/>
                  <a:pt x="133474" y="43963"/>
                  <a:pt x="97277" y="68094"/>
                </a:cubicBezTo>
                <a:cubicBezTo>
                  <a:pt x="90038" y="72920"/>
                  <a:pt x="56204" y="124838"/>
                  <a:pt x="48638" y="136187"/>
                </a:cubicBezTo>
                <a:cubicBezTo>
                  <a:pt x="45396" y="145915"/>
                  <a:pt x="44186" y="156577"/>
                  <a:pt x="38911" y="165370"/>
                </a:cubicBezTo>
                <a:cubicBezTo>
                  <a:pt x="34192" y="173235"/>
                  <a:pt x="23557" y="176623"/>
                  <a:pt x="19455" y="184826"/>
                </a:cubicBezTo>
                <a:cubicBezTo>
                  <a:pt x="13476" y="196784"/>
                  <a:pt x="12970" y="210766"/>
                  <a:pt x="9728" y="223736"/>
                </a:cubicBezTo>
                <a:cubicBezTo>
                  <a:pt x="6485" y="262647"/>
                  <a:pt x="0" y="301422"/>
                  <a:pt x="0" y="340468"/>
                </a:cubicBezTo>
                <a:cubicBezTo>
                  <a:pt x="0" y="463499"/>
                  <a:pt x="12811" y="561343"/>
                  <a:pt x="19455" y="680936"/>
                </a:cubicBezTo>
                <a:cubicBezTo>
                  <a:pt x="37388" y="1003745"/>
                  <a:pt x="13452" y="803555"/>
                  <a:pt x="38911" y="943583"/>
                </a:cubicBezTo>
                <a:cubicBezTo>
                  <a:pt x="42439" y="962989"/>
                  <a:pt x="44359" y="982695"/>
                  <a:pt x="48638" y="1001949"/>
                </a:cubicBezTo>
                <a:cubicBezTo>
                  <a:pt x="50862" y="1011959"/>
                  <a:pt x="50807" y="1024203"/>
                  <a:pt x="58366" y="1031132"/>
                </a:cubicBezTo>
                <a:cubicBezTo>
                  <a:pt x="150272" y="1115379"/>
                  <a:pt x="135752" y="1104017"/>
                  <a:pt x="223736" y="1118681"/>
                </a:cubicBezTo>
                <a:cubicBezTo>
                  <a:pt x="239949" y="1115438"/>
                  <a:pt x="258921" y="1118563"/>
                  <a:pt x="272375" y="1108953"/>
                </a:cubicBezTo>
                <a:cubicBezTo>
                  <a:pt x="284175" y="1100525"/>
                  <a:pt x="283786" y="1082109"/>
                  <a:pt x="291830" y="1070043"/>
                </a:cubicBezTo>
                <a:cubicBezTo>
                  <a:pt x="296917" y="1062412"/>
                  <a:pt x="304800" y="1057072"/>
                  <a:pt x="311285" y="1050587"/>
                </a:cubicBezTo>
                <a:cubicBezTo>
                  <a:pt x="317770" y="1031132"/>
                  <a:pt x="325767" y="1012116"/>
                  <a:pt x="330741" y="992221"/>
                </a:cubicBezTo>
                <a:cubicBezTo>
                  <a:pt x="341893" y="947613"/>
                  <a:pt x="346785" y="864366"/>
                  <a:pt x="350196" y="826851"/>
                </a:cubicBezTo>
                <a:cubicBezTo>
                  <a:pt x="346953" y="794425"/>
                  <a:pt x="339633" y="762151"/>
                  <a:pt x="340468" y="729574"/>
                </a:cubicBezTo>
                <a:cubicBezTo>
                  <a:pt x="342517" y="649654"/>
                  <a:pt x="360420" y="441515"/>
                  <a:pt x="369651" y="330740"/>
                </a:cubicBezTo>
                <a:cubicBezTo>
                  <a:pt x="361595" y="145432"/>
                  <a:pt x="387081" y="163244"/>
                  <a:pt x="340468" y="58366"/>
                </a:cubicBezTo>
                <a:cubicBezTo>
                  <a:pt x="334578" y="45115"/>
                  <a:pt x="330296" y="30595"/>
                  <a:pt x="321013" y="19455"/>
                </a:cubicBezTo>
                <a:cubicBezTo>
                  <a:pt x="313529" y="10474"/>
                  <a:pt x="301558" y="6485"/>
                  <a:pt x="291830" y="0"/>
                </a:cubicBezTo>
                <a:cubicBezTo>
                  <a:pt x="282102" y="9728"/>
                  <a:pt x="274093" y="21552"/>
                  <a:pt x="262647" y="29183"/>
                </a:cubicBezTo>
                <a:cubicBezTo>
                  <a:pt x="233910" y="48341"/>
                  <a:pt x="206729" y="34455"/>
                  <a:pt x="175098" y="29183"/>
                </a:cubicBezTo>
                <a:lnTo>
                  <a:pt x="136187" y="38911"/>
                </a:lnTo>
                <a:lnTo>
                  <a:pt x="214009" y="9728"/>
                </a:lnTo>
                <a:close/>
              </a:path>
            </a:pathLst>
          </a:cu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8" name="TextBox 2177"/>
          <p:cNvSpPr txBox="1"/>
          <p:nvPr/>
        </p:nvSpPr>
        <p:spPr>
          <a:xfrm rot="16200000">
            <a:off x="4294665" y="4620243"/>
            <a:ext cx="616515" cy="369332"/>
          </a:xfrm>
          <a:prstGeom prst="rect">
            <a:avLst/>
          </a:prstGeom>
          <a:solidFill>
            <a:schemeClr val="accent2">
              <a:lumMod val="75000"/>
            </a:schemeClr>
          </a:solidFill>
        </p:spPr>
        <p:txBody>
          <a:bodyPr wrap="none" rtlCol="0">
            <a:spAutoFit/>
          </a:bodyPr>
          <a:lstStyle/>
          <a:p>
            <a:r>
              <a:rPr lang="en-US" dirty="0"/>
              <a:t>PAM</a:t>
            </a:r>
          </a:p>
        </p:txBody>
      </p:sp>
    </p:spTree>
    <p:extLst>
      <p:ext uri="{BB962C8B-B14F-4D97-AF65-F5344CB8AC3E}">
        <p14:creationId xmlns:p14="http://schemas.microsoft.com/office/powerpoint/2010/main" val="318509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6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1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16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16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1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171"/>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672665" y="3861048"/>
            <a:ext cx="13221329" cy="1612088"/>
            <a:chOff x="-4726737" y="4368919"/>
            <a:chExt cx="14061070" cy="2565281"/>
          </a:xfrm>
        </p:grpSpPr>
        <p:grpSp>
          <p:nvGrpSpPr>
            <p:cNvPr id="1005" name="Group 12"/>
            <p:cNvGrpSpPr/>
            <p:nvPr/>
          </p:nvGrpSpPr>
          <p:grpSpPr>
            <a:xfrm>
              <a:off x="2849323" y="5449255"/>
              <a:ext cx="112883" cy="265768"/>
              <a:chOff x="3787140" y="2644140"/>
              <a:chExt cx="102873" cy="419738"/>
            </a:xfrm>
          </p:grpSpPr>
          <p:cxnSp>
            <p:nvCxnSpPr>
              <p:cNvPr id="1321"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22"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23"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4"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6" name="Group 13"/>
            <p:cNvGrpSpPr/>
            <p:nvPr/>
          </p:nvGrpSpPr>
          <p:grpSpPr>
            <a:xfrm>
              <a:off x="2983106" y="5449254"/>
              <a:ext cx="112883" cy="265768"/>
              <a:chOff x="3787140" y="2644140"/>
              <a:chExt cx="102873" cy="419738"/>
            </a:xfrm>
          </p:grpSpPr>
          <p:cxnSp>
            <p:nvCxnSpPr>
              <p:cNvPr id="1317"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8"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9"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0"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7" name="Group 48"/>
            <p:cNvGrpSpPr/>
            <p:nvPr/>
          </p:nvGrpSpPr>
          <p:grpSpPr>
            <a:xfrm>
              <a:off x="3118978" y="5449257"/>
              <a:ext cx="112883" cy="265768"/>
              <a:chOff x="3787140" y="2644140"/>
              <a:chExt cx="102873" cy="419738"/>
            </a:xfrm>
          </p:grpSpPr>
          <p:cxnSp>
            <p:nvCxnSpPr>
              <p:cNvPr id="131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8" name="Group 53"/>
            <p:cNvGrpSpPr/>
            <p:nvPr/>
          </p:nvGrpSpPr>
          <p:grpSpPr>
            <a:xfrm>
              <a:off x="3252762" y="5449255"/>
              <a:ext cx="112883" cy="265768"/>
              <a:chOff x="3787140" y="2644140"/>
              <a:chExt cx="102873" cy="419738"/>
            </a:xfrm>
          </p:grpSpPr>
          <p:cxnSp>
            <p:nvCxnSpPr>
              <p:cNvPr id="1309"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0"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1"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2"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9" name="Group 58"/>
            <p:cNvGrpSpPr/>
            <p:nvPr/>
          </p:nvGrpSpPr>
          <p:grpSpPr>
            <a:xfrm>
              <a:off x="3388633" y="5449259"/>
              <a:ext cx="112883" cy="265768"/>
              <a:chOff x="3787140" y="2644140"/>
              <a:chExt cx="102873" cy="419738"/>
            </a:xfrm>
          </p:grpSpPr>
          <p:cxnSp>
            <p:nvCxnSpPr>
              <p:cNvPr id="1305"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06"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07"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8"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0" name="Group 63"/>
            <p:cNvGrpSpPr/>
            <p:nvPr/>
          </p:nvGrpSpPr>
          <p:grpSpPr>
            <a:xfrm>
              <a:off x="3522417" y="5449257"/>
              <a:ext cx="112883" cy="265768"/>
              <a:chOff x="3787140" y="2644140"/>
              <a:chExt cx="102873" cy="419738"/>
            </a:xfrm>
          </p:grpSpPr>
          <p:cxnSp>
            <p:nvCxnSpPr>
              <p:cNvPr id="1301"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02"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03"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4"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1" name="Group 68"/>
            <p:cNvGrpSpPr/>
            <p:nvPr/>
          </p:nvGrpSpPr>
          <p:grpSpPr>
            <a:xfrm>
              <a:off x="3658289" y="5449261"/>
              <a:ext cx="112883" cy="265768"/>
              <a:chOff x="3787140" y="2644140"/>
              <a:chExt cx="102873" cy="419738"/>
            </a:xfrm>
          </p:grpSpPr>
          <p:cxnSp>
            <p:nvCxnSpPr>
              <p:cNvPr id="1297" name="Straight Connector 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8" name="Straight Connector 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9" name="Oval 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0" name="Oval 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2" name="Group 73"/>
            <p:cNvGrpSpPr/>
            <p:nvPr/>
          </p:nvGrpSpPr>
          <p:grpSpPr>
            <a:xfrm>
              <a:off x="3792072" y="5449259"/>
              <a:ext cx="112883" cy="265768"/>
              <a:chOff x="3787140" y="2644140"/>
              <a:chExt cx="102873" cy="419738"/>
            </a:xfrm>
          </p:grpSpPr>
          <p:cxnSp>
            <p:nvCxnSpPr>
              <p:cNvPr id="1293" name="Straight Connector 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4" name="Straight Connector 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5" name="Oval 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6" name="Oval 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3" name="Group 78"/>
            <p:cNvGrpSpPr/>
            <p:nvPr/>
          </p:nvGrpSpPr>
          <p:grpSpPr>
            <a:xfrm>
              <a:off x="3934217" y="5449263"/>
              <a:ext cx="112883" cy="265768"/>
              <a:chOff x="3787140" y="2644140"/>
              <a:chExt cx="102873" cy="419738"/>
            </a:xfrm>
          </p:grpSpPr>
          <p:cxnSp>
            <p:nvCxnSpPr>
              <p:cNvPr id="1289" name="Straight Connector 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0" name="Straight Connector 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1" name="Oval 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2" name="Oval 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4" name="Group 83"/>
            <p:cNvGrpSpPr/>
            <p:nvPr/>
          </p:nvGrpSpPr>
          <p:grpSpPr>
            <a:xfrm>
              <a:off x="4068001" y="5449261"/>
              <a:ext cx="112883" cy="265768"/>
              <a:chOff x="3787140" y="2644140"/>
              <a:chExt cx="102873" cy="419738"/>
            </a:xfrm>
          </p:grpSpPr>
          <p:cxnSp>
            <p:nvCxnSpPr>
              <p:cNvPr id="1285" name="Straight Connector 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86" name="Straight Connector 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87" name="Oval 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8" name="Oval 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5" name="Group 88"/>
            <p:cNvGrpSpPr/>
            <p:nvPr/>
          </p:nvGrpSpPr>
          <p:grpSpPr>
            <a:xfrm>
              <a:off x="4203872" y="5449265"/>
              <a:ext cx="112883" cy="265768"/>
              <a:chOff x="3787140" y="2644140"/>
              <a:chExt cx="102873" cy="419738"/>
            </a:xfrm>
          </p:grpSpPr>
          <p:cxnSp>
            <p:nvCxnSpPr>
              <p:cNvPr id="1281" name="Straight Connector 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82" name="Straight Connector 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83" name="Oval 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4" name="Oval 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6" name="Group 93"/>
            <p:cNvGrpSpPr/>
            <p:nvPr/>
          </p:nvGrpSpPr>
          <p:grpSpPr>
            <a:xfrm>
              <a:off x="4337656" y="5449263"/>
              <a:ext cx="112883" cy="265768"/>
              <a:chOff x="3787140" y="2644140"/>
              <a:chExt cx="102873" cy="419738"/>
            </a:xfrm>
          </p:grpSpPr>
          <p:cxnSp>
            <p:nvCxnSpPr>
              <p:cNvPr id="1277" name="Straight Connector 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8" name="Straight Connector 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9" name="Oval 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0" name="Oval 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7" name="Group 98"/>
            <p:cNvGrpSpPr/>
            <p:nvPr/>
          </p:nvGrpSpPr>
          <p:grpSpPr>
            <a:xfrm>
              <a:off x="4473528" y="5449267"/>
              <a:ext cx="112883" cy="265768"/>
              <a:chOff x="3787140" y="2644140"/>
              <a:chExt cx="102873" cy="419738"/>
            </a:xfrm>
          </p:grpSpPr>
          <p:cxnSp>
            <p:nvCxnSpPr>
              <p:cNvPr id="1273" name="Straight Connector 12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4" name="Straight Connector 12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5" name="Oval 12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6" name="Oval 12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8" name="Group 103"/>
            <p:cNvGrpSpPr/>
            <p:nvPr/>
          </p:nvGrpSpPr>
          <p:grpSpPr>
            <a:xfrm>
              <a:off x="4607311" y="5449265"/>
              <a:ext cx="112883" cy="265768"/>
              <a:chOff x="3787140" y="2644140"/>
              <a:chExt cx="102873" cy="419738"/>
            </a:xfrm>
          </p:grpSpPr>
          <p:cxnSp>
            <p:nvCxnSpPr>
              <p:cNvPr id="1269" name="Straight Connector 12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1" name="Oval 12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2" name="Oval 12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9" name="Group 108"/>
            <p:cNvGrpSpPr/>
            <p:nvPr/>
          </p:nvGrpSpPr>
          <p:grpSpPr>
            <a:xfrm>
              <a:off x="4743183" y="5449269"/>
              <a:ext cx="112883" cy="265768"/>
              <a:chOff x="3787140" y="2644140"/>
              <a:chExt cx="102873" cy="419738"/>
            </a:xfrm>
          </p:grpSpPr>
          <p:cxnSp>
            <p:nvCxnSpPr>
              <p:cNvPr id="1265" name="Straight Connector 12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6" name="Straight Connector 12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67" name="Oval 12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8" name="Oval 12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0" name="Group 113"/>
            <p:cNvGrpSpPr/>
            <p:nvPr/>
          </p:nvGrpSpPr>
          <p:grpSpPr>
            <a:xfrm>
              <a:off x="4876966" y="5449267"/>
              <a:ext cx="112883" cy="265768"/>
              <a:chOff x="3787140" y="2644140"/>
              <a:chExt cx="102873" cy="419738"/>
            </a:xfrm>
          </p:grpSpPr>
          <p:cxnSp>
            <p:nvCxnSpPr>
              <p:cNvPr id="1261" name="Straight Connector 12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2" name="Straight Connector 12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63" name="Oval 12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4" name="Oval 12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1" name="Group 118"/>
            <p:cNvGrpSpPr/>
            <p:nvPr/>
          </p:nvGrpSpPr>
          <p:grpSpPr>
            <a:xfrm>
              <a:off x="685800" y="5449271"/>
              <a:ext cx="112883" cy="265768"/>
              <a:chOff x="3787140" y="2644140"/>
              <a:chExt cx="102873" cy="419738"/>
            </a:xfrm>
          </p:grpSpPr>
          <p:cxnSp>
            <p:nvCxnSpPr>
              <p:cNvPr id="1257" name="Straight Connector 12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9" name="Oval 12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0" name="Oval 12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2" name="Group 123"/>
            <p:cNvGrpSpPr/>
            <p:nvPr/>
          </p:nvGrpSpPr>
          <p:grpSpPr>
            <a:xfrm>
              <a:off x="819584" y="5449269"/>
              <a:ext cx="112883" cy="265768"/>
              <a:chOff x="3787140" y="2644140"/>
              <a:chExt cx="102873" cy="419738"/>
            </a:xfrm>
          </p:grpSpPr>
          <p:cxnSp>
            <p:nvCxnSpPr>
              <p:cNvPr id="1253" name="Straight Connector 12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4" name="Straight Connector 12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5" name="Oval 12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6" name="Oval 12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3" name="Group 128"/>
            <p:cNvGrpSpPr/>
            <p:nvPr/>
          </p:nvGrpSpPr>
          <p:grpSpPr>
            <a:xfrm>
              <a:off x="955455" y="5449273"/>
              <a:ext cx="112883" cy="265768"/>
              <a:chOff x="3787140" y="2644140"/>
              <a:chExt cx="102873" cy="419738"/>
            </a:xfrm>
          </p:grpSpPr>
          <p:cxnSp>
            <p:nvCxnSpPr>
              <p:cNvPr id="1249" name="Straight Connector 12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0" name="Straight Connector 12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1" name="Oval 12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2" name="Oval 12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4" name="Group 133"/>
            <p:cNvGrpSpPr/>
            <p:nvPr/>
          </p:nvGrpSpPr>
          <p:grpSpPr>
            <a:xfrm>
              <a:off x="1089239" y="5449271"/>
              <a:ext cx="112883" cy="265768"/>
              <a:chOff x="3787140" y="2644140"/>
              <a:chExt cx="102873" cy="419738"/>
            </a:xfrm>
          </p:grpSpPr>
          <p:cxnSp>
            <p:nvCxnSpPr>
              <p:cNvPr id="1245" name="Straight Connector 12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47" name="Oval 12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8" name="Oval 12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5" name="Group 138"/>
            <p:cNvGrpSpPr/>
            <p:nvPr/>
          </p:nvGrpSpPr>
          <p:grpSpPr>
            <a:xfrm>
              <a:off x="1225110" y="5449274"/>
              <a:ext cx="112883" cy="265768"/>
              <a:chOff x="3787140" y="2644140"/>
              <a:chExt cx="102873" cy="419738"/>
            </a:xfrm>
          </p:grpSpPr>
          <p:cxnSp>
            <p:nvCxnSpPr>
              <p:cNvPr id="1241" name="Straight Connector 12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42" name="Straight Connector 12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43" name="Oval 12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4" name="Oval 12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6" name="Group 143"/>
            <p:cNvGrpSpPr/>
            <p:nvPr/>
          </p:nvGrpSpPr>
          <p:grpSpPr>
            <a:xfrm>
              <a:off x="1358894" y="5449273"/>
              <a:ext cx="112883" cy="265768"/>
              <a:chOff x="3787140" y="2644140"/>
              <a:chExt cx="102873" cy="419738"/>
            </a:xfrm>
          </p:grpSpPr>
          <p:cxnSp>
            <p:nvCxnSpPr>
              <p:cNvPr id="1237" name="Straight Connector 12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8" name="Straight Connector 12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9" name="Oval 12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0" name="Oval 12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7" name="Group 148"/>
            <p:cNvGrpSpPr/>
            <p:nvPr/>
          </p:nvGrpSpPr>
          <p:grpSpPr>
            <a:xfrm>
              <a:off x="1494766" y="5449276"/>
              <a:ext cx="112883" cy="265768"/>
              <a:chOff x="3787140" y="2644140"/>
              <a:chExt cx="102873" cy="419738"/>
            </a:xfrm>
          </p:grpSpPr>
          <p:cxnSp>
            <p:nvCxnSpPr>
              <p:cNvPr id="1233" name="Straight Connector 12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5" name="Oval 12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6" name="Oval 12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8" name="Group 153"/>
            <p:cNvGrpSpPr/>
            <p:nvPr/>
          </p:nvGrpSpPr>
          <p:grpSpPr>
            <a:xfrm>
              <a:off x="1628549" y="5449274"/>
              <a:ext cx="112883" cy="265768"/>
              <a:chOff x="3787140" y="2644140"/>
              <a:chExt cx="102873" cy="419738"/>
            </a:xfrm>
          </p:grpSpPr>
          <p:cxnSp>
            <p:nvCxnSpPr>
              <p:cNvPr id="1229" name="Straight Connector 12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0" name="Straight Connector 12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1" name="Oval 12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2" name="Oval 12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9" name="Group 158"/>
            <p:cNvGrpSpPr/>
            <p:nvPr/>
          </p:nvGrpSpPr>
          <p:grpSpPr>
            <a:xfrm>
              <a:off x="1770694" y="5449278"/>
              <a:ext cx="112883" cy="265768"/>
              <a:chOff x="3787140" y="2644140"/>
              <a:chExt cx="102873" cy="419738"/>
            </a:xfrm>
          </p:grpSpPr>
          <p:cxnSp>
            <p:nvCxnSpPr>
              <p:cNvPr id="1225" name="Straight Connector 12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26" name="Straight Connector 12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7" name="Oval 12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8" name="Oval 12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0" name="Group 163"/>
            <p:cNvGrpSpPr/>
            <p:nvPr/>
          </p:nvGrpSpPr>
          <p:grpSpPr>
            <a:xfrm>
              <a:off x="1904478" y="5449276"/>
              <a:ext cx="112883" cy="265768"/>
              <a:chOff x="3787140" y="2644140"/>
              <a:chExt cx="102873" cy="419738"/>
            </a:xfrm>
          </p:grpSpPr>
          <p:cxnSp>
            <p:nvCxnSpPr>
              <p:cNvPr id="1221" name="Straight Connector 12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3" name="Oval 12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4" name="Oval 12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1" name="Group 168"/>
            <p:cNvGrpSpPr/>
            <p:nvPr/>
          </p:nvGrpSpPr>
          <p:grpSpPr>
            <a:xfrm>
              <a:off x="2040349" y="5449280"/>
              <a:ext cx="112883" cy="265768"/>
              <a:chOff x="3787140" y="2644140"/>
              <a:chExt cx="102873" cy="419738"/>
            </a:xfrm>
          </p:grpSpPr>
          <p:cxnSp>
            <p:nvCxnSpPr>
              <p:cNvPr id="1217" name="Straight Connector 12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8" name="Straight Connector 12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9" name="Oval 12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0" name="Oval 12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2" name="Group 173"/>
            <p:cNvGrpSpPr/>
            <p:nvPr/>
          </p:nvGrpSpPr>
          <p:grpSpPr>
            <a:xfrm>
              <a:off x="2174133" y="5449278"/>
              <a:ext cx="112883" cy="265768"/>
              <a:chOff x="3787140" y="2644140"/>
              <a:chExt cx="102873" cy="419738"/>
            </a:xfrm>
          </p:grpSpPr>
          <p:cxnSp>
            <p:nvCxnSpPr>
              <p:cNvPr id="1213" name="Straight Connector 12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4" name="Straight Connector 12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5" name="Oval 12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6" name="Oval 12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3" name="Group 178"/>
            <p:cNvGrpSpPr/>
            <p:nvPr/>
          </p:nvGrpSpPr>
          <p:grpSpPr>
            <a:xfrm>
              <a:off x="2310005" y="5449282"/>
              <a:ext cx="112883" cy="265768"/>
              <a:chOff x="3787140" y="2644140"/>
              <a:chExt cx="102873" cy="419738"/>
            </a:xfrm>
          </p:grpSpPr>
          <p:cxnSp>
            <p:nvCxnSpPr>
              <p:cNvPr id="1209" name="Straight Connector 12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1" name="Oval 12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2" name="Oval 12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4" name="Group 183"/>
            <p:cNvGrpSpPr/>
            <p:nvPr/>
          </p:nvGrpSpPr>
          <p:grpSpPr>
            <a:xfrm>
              <a:off x="2443788" y="5449280"/>
              <a:ext cx="112883" cy="265768"/>
              <a:chOff x="3787140" y="2644140"/>
              <a:chExt cx="102873" cy="419738"/>
            </a:xfrm>
          </p:grpSpPr>
          <p:cxnSp>
            <p:nvCxnSpPr>
              <p:cNvPr id="1205" name="Straight Connector 12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06" name="Straight Connector 12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07" name="Oval 12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8" name="Oval 12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5" name="Group 188"/>
            <p:cNvGrpSpPr/>
            <p:nvPr/>
          </p:nvGrpSpPr>
          <p:grpSpPr>
            <a:xfrm>
              <a:off x="2579660" y="5449284"/>
              <a:ext cx="112883" cy="265768"/>
              <a:chOff x="3787140" y="2644140"/>
              <a:chExt cx="102873" cy="419738"/>
            </a:xfrm>
          </p:grpSpPr>
          <p:cxnSp>
            <p:nvCxnSpPr>
              <p:cNvPr id="1201" name="Straight Connector 12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02" name="Straight Connector 12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03" name="Oval 12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4" name="Oval 12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6" name="Group 193"/>
            <p:cNvGrpSpPr/>
            <p:nvPr/>
          </p:nvGrpSpPr>
          <p:grpSpPr>
            <a:xfrm>
              <a:off x="2713443" y="5449282"/>
              <a:ext cx="112883" cy="265768"/>
              <a:chOff x="3787140" y="2644140"/>
              <a:chExt cx="102873" cy="419738"/>
            </a:xfrm>
          </p:grpSpPr>
          <p:cxnSp>
            <p:nvCxnSpPr>
              <p:cNvPr id="1197" name="Straight Connector 11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9" name="Oval 11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0" name="Oval 11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7" name="Group 198"/>
            <p:cNvGrpSpPr/>
            <p:nvPr/>
          </p:nvGrpSpPr>
          <p:grpSpPr>
            <a:xfrm>
              <a:off x="7186808" y="5449191"/>
              <a:ext cx="112883" cy="265768"/>
              <a:chOff x="3787140" y="2644140"/>
              <a:chExt cx="102873" cy="419738"/>
            </a:xfrm>
          </p:grpSpPr>
          <p:cxnSp>
            <p:nvCxnSpPr>
              <p:cNvPr id="1193" name="Straight Connector 11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4" name="Straight Connector 11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5" name="Oval 11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6" name="Oval 11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8" name="Group 203"/>
            <p:cNvGrpSpPr/>
            <p:nvPr/>
          </p:nvGrpSpPr>
          <p:grpSpPr>
            <a:xfrm>
              <a:off x="7320592" y="5449189"/>
              <a:ext cx="112883" cy="265768"/>
              <a:chOff x="3787140" y="2644140"/>
              <a:chExt cx="102873" cy="419738"/>
            </a:xfrm>
          </p:grpSpPr>
          <p:cxnSp>
            <p:nvCxnSpPr>
              <p:cNvPr id="1189" name="Straight Connector 11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0" name="Straight Connector 11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1" name="Oval 11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2" name="Oval 11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9" name="Group 208"/>
            <p:cNvGrpSpPr/>
            <p:nvPr/>
          </p:nvGrpSpPr>
          <p:grpSpPr>
            <a:xfrm>
              <a:off x="7456464" y="5449193"/>
              <a:ext cx="112883" cy="265768"/>
              <a:chOff x="3787140" y="2644140"/>
              <a:chExt cx="102873" cy="419738"/>
            </a:xfrm>
          </p:grpSpPr>
          <p:cxnSp>
            <p:nvCxnSpPr>
              <p:cNvPr id="1185" name="Straight Connector 11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87" name="Oval 11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8" name="Oval 11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0" name="Group 213"/>
            <p:cNvGrpSpPr/>
            <p:nvPr/>
          </p:nvGrpSpPr>
          <p:grpSpPr>
            <a:xfrm>
              <a:off x="7590247" y="5449191"/>
              <a:ext cx="112883" cy="265768"/>
              <a:chOff x="3787140" y="2644140"/>
              <a:chExt cx="102873" cy="419738"/>
            </a:xfrm>
          </p:grpSpPr>
          <p:cxnSp>
            <p:nvCxnSpPr>
              <p:cNvPr id="1181" name="Straight Connector 11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82" name="Straight Connector 11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83" name="Oval 11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4" name="Oval 11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1" name="Group 218"/>
            <p:cNvGrpSpPr/>
            <p:nvPr/>
          </p:nvGrpSpPr>
          <p:grpSpPr>
            <a:xfrm>
              <a:off x="7726119" y="5449195"/>
              <a:ext cx="112883" cy="265768"/>
              <a:chOff x="3787140" y="2644140"/>
              <a:chExt cx="102873" cy="419738"/>
            </a:xfrm>
          </p:grpSpPr>
          <p:cxnSp>
            <p:nvCxnSpPr>
              <p:cNvPr id="1177" name="Straight Connector 11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8" name="Straight Connector 11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9" name="Oval 11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0" name="Oval 11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2" name="Group 223"/>
            <p:cNvGrpSpPr/>
            <p:nvPr/>
          </p:nvGrpSpPr>
          <p:grpSpPr>
            <a:xfrm>
              <a:off x="7859902" y="5449193"/>
              <a:ext cx="112883" cy="265768"/>
              <a:chOff x="3787140" y="2644140"/>
              <a:chExt cx="102873" cy="419738"/>
            </a:xfrm>
          </p:grpSpPr>
          <p:cxnSp>
            <p:nvCxnSpPr>
              <p:cNvPr id="1173" name="Straight Connector 11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4" name="Straight Connector 11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5" name="Oval 11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6" name="Oval 11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3" name="Group 228"/>
            <p:cNvGrpSpPr/>
            <p:nvPr/>
          </p:nvGrpSpPr>
          <p:grpSpPr>
            <a:xfrm>
              <a:off x="7995774" y="5449197"/>
              <a:ext cx="112883" cy="265768"/>
              <a:chOff x="3787140" y="2644140"/>
              <a:chExt cx="102873" cy="419738"/>
            </a:xfrm>
          </p:grpSpPr>
          <p:cxnSp>
            <p:nvCxnSpPr>
              <p:cNvPr id="1169" name="Straight Connector 11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0" name="Straight Connector 11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1" name="Oval 11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2" name="Oval 11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4" name="Group 233"/>
            <p:cNvGrpSpPr/>
            <p:nvPr/>
          </p:nvGrpSpPr>
          <p:grpSpPr>
            <a:xfrm>
              <a:off x="8129558" y="5449195"/>
              <a:ext cx="112883" cy="265768"/>
              <a:chOff x="3787140" y="2644140"/>
              <a:chExt cx="102873" cy="419738"/>
            </a:xfrm>
          </p:grpSpPr>
          <p:cxnSp>
            <p:nvCxnSpPr>
              <p:cNvPr id="1165" name="Straight Connector 11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6" name="Straight Connector 11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67" name="Oval 11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8" name="Oval 11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5" name="Group 238"/>
            <p:cNvGrpSpPr/>
            <p:nvPr/>
          </p:nvGrpSpPr>
          <p:grpSpPr>
            <a:xfrm>
              <a:off x="8271703" y="5449198"/>
              <a:ext cx="112883" cy="265768"/>
              <a:chOff x="3787140" y="2644140"/>
              <a:chExt cx="102873" cy="419738"/>
            </a:xfrm>
          </p:grpSpPr>
          <p:cxnSp>
            <p:nvCxnSpPr>
              <p:cNvPr id="1161" name="Straight Connector 11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2" name="Straight Connector 11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63" name="Oval 11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4" name="Oval 11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6" name="Group 243"/>
            <p:cNvGrpSpPr/>
            <p:nvPr/>
          </p:nvGrpSpPr>
          <p:grpSpPr>
            <a:xfrm>
              <a:off x="8405486" y="5449197"/>
              <a:ext cx="112883" cy="265768"/>
              <a:chOff x="3787140" y="2644140"/>
              <a:chExt cx="102873" cy="419738"/>
            </a:xfrm>
          </p:grpSpPr>
          <p:cxnSp>
            <p:nvCxnSpPr>
              <p:cNvPr id="1157" name="Straight Connector 11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8" name="Straight Connector 11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9" name="Oval 11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0" name="Oval 11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7" name="Group 248"/>
            <p:cNvGrpSpPr/>
            <p:nvPr/>
          </p:nvGrpSpPr>
          <p:grpSpPr>
            <a:xfrm>
              <a:off x="8541358" y="5449200"/>
              <a:ext cx="112883" cy="265768"/>
              <a:chOff x="3787140" y="2644140"/>
              <a:chExt cx="102873" cy="419738"/>
            </a:xfrm>
          </p:grpSpPr>
          <p:cxnSp>
            <p:nvCxnSpPr>
              <p:cNvPr id="1153" name="Straight Connector 11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4" name="Straight Connector 11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5" name="Oval 11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6" name="Oval 11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8" name="Group 253"/>
            <p:cNvGrpSpPr/>
            <p:nvPr/>
          </p:nvGrpSpPr>
          <p:grpSpPr>
            <a:xfrm>
              <a:off x="8675141" y="5449198"/>
              <a:ext cx="112883" cy="265768"/>
              <a:chOff x="3787140" y="2644140"/>
              <a:chExt cx="102873" cy="419738"/>
            </a:xfrm>
          </p:grpSpPr>
          <p:cxnSp>
            <p:nvCxnSpPr>
              <p:cNvPr id="1149" name="Straight Connector 11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0" name="Straight Connector 11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1" name="Oval 11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2" name="Oval 11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9" name="Group 258"/>
            <p:cNvGrpSpPr/>
            <p:nvPr/>
          </p:nvGrpSpPr>
          <p:grpSpPr>
            <a:xfrm>
              <a:off x="8811013" y="5449202"/>
              <a:ext cx="112883" cy="265768"/>
              <a:chOff x="3787140" y="2644140"/>
              <a:chExt cx="102873" cy="419738"/>
            </a:xfrm>
          </p:grpSpPr>
          <p:cxnSp>
            <p:nvCxnSpPr>
              <p:cNvPr id="1145" name="Straight Connector 11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46" name="Straight Connector 11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47" name="Oval 11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8" name="Oval 11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0" name="Group 263"/>
            <p:cNvGrpSpPr/>
            <p:nvPr/>
          </p:nvGrpSpPr>
          <p:grpSpPr>
            <a:xfrm>
              <a:off x="8944797" y="5449200"/>
              <a:ext cx="112883" cy="265768"/>
              <a:chOff x="3787140" y="2644140"/>
              <a:chExt cx="102873" cy="419738"/>
            </a:xfrm>
          </p:grpSpPr>
          <p:cxnSp>
            <p:nvCxnSpPr>
              <p:cNvPr id="1141" name="Straight Connector 11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42" name="Straight Connector 11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43" name="Oval 11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4" name="Oval 11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1" name="Group 268"/>
            <p:cNvGrpSpPr/>
            <p:nvPr/>
          </p:nvGrpSpPr>
          <p:grpSpPr>
            <a:xfrm>
              <a:off x="9080668" y="5449204"/>
              <a:ext cx="112883" cy="265768"/>
              <a:chOff x="3787140" y="2644140"/>
              <a:chExt cx="102873" cy="419738"/>
            </a:xfrm>
          </p:grpSpPr>
          <p:cxnSp>
            <p:nvCxnSpPr>
              <p:cNvPr id="1137" name="Straight Connector 11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8" name="Straight Connector 11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9" name="Oval 11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0" name="Oval 11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2" name="Group 273"/>
            <p:cNvGrpSpPr/>
            <p:nvPr/>
          </p:nvGrpSpPr>
          <p:grpSpPr>
            <a:xfrm>
              <a:off x="9214452" y="5449202"/>
              <a:ext cx="112883" cy="265768"/>
              <a:chOff x="3787140" y="2644140"/>
              <a:chExt cx="102873" cy="419738"/>
            </a:xfrm>
          </p:grpSpPr>
          <p:cxnSp>
            <p:nvCxnSpPr>
              <p:cNvPr id="1133" name="Straight Connector 11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4" name="Straight Connector 11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5" name="Oval 11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6" name="Oval 11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3" name="Group 278"/>
            <p:cNvGrpSpPr/>
            <p:nvPr/>
          </p:nvGrpSpPr>
          <p:grpSpPr>
            <a:xfrm>
              <a:off x="5023286" y="5449206"/>
              <a:ext cx="112883" cy="265768"/>
              <a:chOff x="3787140" y="2644140"/>
              <a:chExt cx="102873" cy="419738"/>
            </a:xfrm>
          </p:grpSpPr>
          <p:cxnSp>
            <p:nvCxnSpPr>
              <p:cNvPr id="1129" name="Straight Connector 11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0" name="Straight Connector 11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1" name="Oval 11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2" name="Oval 11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4" name="Group 283"/>
            <p:cNvGrpSpPr/>
            <p:nvPr/>
          </p:nvGrpSpPr>
          <p:grpSpPr>
            <a:xfrm>
              <a:off x="5157069" y="5449204"/>
              <a:ext cx="112883" cy="265768"/>
              <a:chOff x="3787140" y="2644140"/>
              <a:chExt cx="102873" cy="419738"/>
            </a:xfrm>
          </p:grpSpPr>
          <p:cxnSp>
            <p:nvCxnSpPr>
              <p:cNvPr id="1125" name="Straight Connector 11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6" name="Straight Connector 11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7" name="Oval 11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8" name="Oval 11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5" name="Group 288"/>
            <p:cNvGrpSpPr/>
            <p:nvPr/>
          </p:nvGrpSpPr>
          <p:grpSpPr>
            <a:xfrm>
              <a:off x="5292941" y="5449208"/>
              <a:ext cx="112883" cy="265768"/>
              <a:chOff x="3787140" y="2644140"/>
              <a:chExt cx="102873" cy="419738"/>
            </a:xfrm>
          </p:grpSpPr>
          <p:cxnSp>
            <p:nvCxnSpPr>
              <p:cNvPr id="1121" name="Straight Connector 11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2" name="Straight Connector 11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3" name="Oval 11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4" name="Oval 11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6" name="Group 293"/>
            <p:cNvGrpSpPr/>
            <p:nvPr/>
          </p:nvGrpSpPr>
          <p:grpSpPr>
            <a:xfrm>
              <a:off x="5426724" y="5449206"/>
              <a:ext cx="112883" cy="265768"/>
              <a:chOff x="3787140" y="2644140"/>
              <a:chExt cx="102873" cy="419738"/>
            </a:xfrm>
          </p:grpSpPr>
          <p:cxnSp>
            <p:nvCxnSpPr>
              <p:cNvPr id="1117" name="Straight Connector 11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8" name="Straight Connector 11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9" name="Oval 11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0" name="Oval 11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7" name="Group 298"/>
            <p:cNvGrpSpPr/>
            <p:nvPr/>
          </p:nvGrpSpPr>
          <p:grpSpPr>
            <a:xfrm>
              <a:off x="5562596" y="5449210"/>
              <a:ext cx="112883" cy="265768"/>
              <a:chOff x="3787140" y="2644140"/>
              <a:chExt cx="102873" cy="419738"/>
            </a:xfrm>
          </p:grpSpPr>
          <p:cxnSp>
            <p:nvCxnSpPr>
              <p:cNvPr id="1113" name="Straight Connector 11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4" name="Straight Connector 11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5" name="Oval 11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6" name="Oval 11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8" name="Group 303"/>
            <p:cNvGrpSpPr/>
            <p:nvPr/>
          </p:nvGrpSpPr>
          <p:grpSpPr>
            <a:xfrm>
              <a:off x="5696380" y="5449208"/>
              <a:ext cx="112883" cy="265768"/>
              <a:chOff x="3787140" y="2644140"/>
              <a:chExt cx="102873" cy="419738"/>
            </a:xfrm>
          </p:grpSpPr>
          <p:cxnSp>
            <p:nvCxnSpPr>
              <p:cNvPr id="1109" name="Straight Connector 11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0" name="Straight Connector 11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1" name="Oval 11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2" name="Oval 11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9" name="Group 308"/>
            <p:cNvGrpSpPr/>
            <p:nvPr/>
          </p:nvGrpSpPr>
          <p:grpSpPr>
            <a:xfrm>
              <a:off x="5832251" y="5449212"/>
              <a:ext cx="112883" cy="265768"/>
              <a:chOff x="3787140" y="2644140"/>
              <a:chExt cx="102873" cy="419738"/>
            </a:xfrm>
          </p:grpSpPr>
          <p:cxnSp>
            <p:nvCxnSpPr>
              <p:cNvPr id="1105" name="Straight Connector 11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06" name="Straight Connector 11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07" name="Oval 11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8" name="Oval 11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0" name="Group 313"/>
            <p:cNvGrpSpPr/>
            <p:nvPr/>
          </p:nvGrpSpPr>
          <p:grpSpPr>
            <a:xfrm>
              <a:off x="5966035" y="5449210"/>
              <a:ext cx="112883" cy="265768"/>
              <a:chOff x="3787140" y="2644140"/>
              <a:chExt cx="102873" cy="419738"/>
            </a:xfrm>
          </p:grpSpPr>
          <p:cxnSp>
            <p:nvCxnSpPr>
              <p:cNvPr id="1101" name="Straight Connector 11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03" name="Oval 11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4" name="Oval 11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1" name="Group 318"/>
            <p:cNvGrpSpPr/>
            <p:nvPr/>
          </p:nvGrpSpPr>
          <p:grpSpPr>
            <a:xfrm>
              <a:off x="6108180" y="5449214"/>
              <a:ext cx="112883" cy="265768"/>
              <a:chOff x="3787140" y="2644140"/>
              <a:chExt cx="102873" cy="419738"/>
            </a:xfrm>
          </p:grpSpPr>
          <p:cxnSp>
            <p:nvCxnSpPr>
              <p:cNvPr id="1097" name="Straight Connector 10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8" name="Straight Connector 10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9" name="Oval 10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0" name="Oval 10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2" name="Group 323"/>
            <p:cNvGrpSpPr/>
            <p:nvPr/>
          </p:nvGrpSpPr>
          <p:grpSpPr>
            <a:xfrm>
              <a:off x="6241963" y="5449212"/>
              <a:ext cx="112883" cy="265768"/>
              <a:chOff x="3787140" y="2644140"/>
              <a:chExt cx="102873" cy="419738"/>
            </a:xfrm>
          </p:grpSpPr>
          <p:cxnSp>
            <p:nvCxnSpPr>
              <p:cNvPr id="1093" name="Straight Connector 3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4" name="Straight Connector 3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5" name="Oval 3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6" name="Oval 3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3" name="Group 328"/>
            <p:cNvGrpSpPr/>
            <p:nvPr/>
          </p:nvGrpSpPr>
          <p:grpSpPr>
            <a:xfrm>
              <a:off x="6377835" y="5449216"/>
              <a:ext cx="112883" cy="265768"/>
              <a:chOff x="3787140" y="2644140"/>
              <a:chExt cx="102873" cy="419738"/>
            </a:xfrm>
          </p:grpSpPr>
          <p:cxnSp>
            <p:nvCxnSpPr>
              <p:cNvPr id="1089" name="Straight Connector 3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0" name="Straight Connector 3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1" name="Oval 3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2" name="Oval 3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4" name="Group 333"/>
            <p:cNvGrpSpPr/>
            <p:nvPr/>
          </p:nvGrpSpPr>
          <p:grpSpPr>
            <a:xfrm>
              <a:off x="6511619" y="5449214"/>
              <a:ext cx="112883" cy="265768"/>
              <a:chOff x="3787140" y="2644140"/>
              <a:chExt cx="102873" cy="419738"/>
            </a:xfrm>
          </p:grpSpPr>
          <p:cxnSp>
            <p:nvCxnSpPr>
              <p:cNvPr id="1085" name="Straight Connector 3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86" name="Straight Connector 3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87" name="Oval 3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8" name="Oval 3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5" name="Group 338"/>
            <p:cNvGrpSpPr/>
            <p:nvPr/>
          </p:nvGrpSpPr>
          <p:grpSpPr>
            <a:xfrm>
              <a:off x="6647490" y="5449217"/>
              <a:ext cx="112883" cy="265768"/>
              <a:chOff x="3787140" y="2644140"/>
              <a:chExt cx="102873" cy="419738"/>
            </a:xfrm>
          </p:grpSpPr>
          <p:cxnSp>
            <p:nvCxnSpPr>
              <p:cNvPr id="1081" name="Straight Connector 3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82" name="Straight Connector 3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83" name="Oval 3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4" name="Oval 3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6" name="Group 343"/>
            <p:cNvGrpSpPr/>
            <p:nvPr/>
          </p:nvGrpSpPr>
          <p:grpSpPr>
            <a:xfrm>
              <a:off x="6781274" y="5449216"/>
              <a:ext cx="112883" cy="265768"/>
              <a:chOff x="3787140" y="2644140"/>
              <a:chExt cx="102873" cy="419738"/>
            </a:xfrm>
          </p:grpSpPr>
          <p:cxnSp>
            <p:nvCxnSpPr>
              <p:cNvPr id="1077" name="Straight Connector 3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8" name="Straight Connector 3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9" name="Oval 3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0" name="Oval 3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7" name="Group 348"/>
            <p:cNvGrpSpPr/>
            <p:nvPr/>
          </p:nvGrpSpPr>
          <p:grpSpPr>
            <a:xfrm>
              <a:off x="6917145" y="5449219"/>
              <a:ext cx="112883" cy="265768"/>
              <a:chOff x="3787140" y="2644140"/>
              <a:chExt cx="102873" cy="419738"/>
            </a:xfrm>
          </p:grpSpPr>
          <p:cxnSp>
            <p:nvCxnSpPr>
              <p:cNvPr id="1073" name="Straight Connector 3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4" name="Straight Connector 3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5" name="Oval 3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6" name="Oval 3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8" name="Group 353"/>
            <p:cNvGrpSpPr/>
            <p:nvPr/>
          </p:nvGrpSpPr>
          <p:grpSpPr>
            <a:xfrm>
              <a:off x="7050929" y="5449217"/>
              <a:ext cx="112883" cy="265768"/>
              <a:chOff x="3787140" y="2644140"/>
              <a:chExt cx="102873" cy="419738"/>
            </a:xfrm>
          </p:grpSpPr>
          <p:cxnSp>
            <p:nvCxnSpPr>
              <p:cNvPr id="1069" name="Straight Connector 3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0" name="Straight Connector 3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1" name="Oval 3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2" name="Oval 3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5" name="Group 12"/>
            <p:cNvGrpSpPr/>
            <p:nvPr/>
          </p:nvGrpSpPr>
          <p:grpSpPr>
            <a:xfrm rot="10800000">
              <a:off x="7057927" y="5726143"/>
              <a:ext cx="112883" cy="265768"/>
              <a:chOff x="3787140" y="2644140"/>
              <a:chExt cx="102873" cy="419738"/>
            </a:xfrm>
          </p:grpSpPr>
          <p:cxnSp>
            <p:nvCxnSpPr>
              <p:cNvPr id="1001"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02"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03"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4"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6" name="Group 13"/>
            <p:cNvGrpSpPr/>
            <p:nvPr/>
          </p:nvGrpSpPr>
          <p:grpSpPr>
            <a:xfrm rot="10800000">
              <a:off x="6924143" y="5726145"/>
              <a:ext cx="112883" cy="265768"/>
              <a:chOff x="3787140" y="2644140"/>
              <a:chExt cx="102873" cy="419738"/>
            </a:xfrm>
          </p:grpSpPr>
          <p:cxnSp>
            <p:nvCxnSpPr>
              <p:cNvPr id="997"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8"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9"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0"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7" name="Group 48"/>
            <p:cNvGrpSpPr/>
            <p:nvPr/>
          </p:nvGrpSpPr>
          <p:grpSpPr>
            <a:xfrm rot="10800000">
              <a:off x="6788272" y="5726142"/>
              <a:ext cx="112883" cy="265768"/>
              <a:chOff x="3787140" y="2644140"/>
              <a:chExt cx="102873" cy="419738"/>
            </a:xfrm>
          </p:grpSpPr>
          <p:cxnSp>
            <p:nvCxnSpPr>
              <p:cNvPr id="99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8" name="Group 53"/>
            <p:cNvGrpSpPr/>
            <p:nvPr/>
          </p:nvGrpSpPr>
          <p:grpSpPr>
            <a:xfrm rot="10800000">
              <a:off x="6654488" y="5726143"/>
              <a:ext cx="112883" cy="265768"/>
              <a:chOff x="3787140" y="2644140"/>
              <a:chExt cx="102873" cy="419738"/>
            </a:xfrm>
          </p:grpSpPr>
          <p:cxnSp>
            <p:nvCxnSpPr>
              <p:cNvPr id="989"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0"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1"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2"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9" name="Group 58"/>
            <p:cNvGrpSpPr/>
            <p:nvPr/>
          </p:nvGrpSpPr>
          <p:grpSpPr>
            <a:xfrm rot="10800000">
              <a:off x="6518617" y="5726140"/>
              <a:ext cx="112883" cy="265768"/>
              <a:chOff x="3787140" y="2644140"/>
              <a:chExt cx="102873" cy="419738"/>
            </a:xfrm>
          </p:grpSpPr>
          <p:cxnSp>
            <p:nvCxnSpPr>
              <p:cNvPr id="985"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86"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87"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8"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0" name="Group 63"/>
            <p:cNvGrpSpPr/>
            <p:nvPr/>
          </p:nvGrpSpPr>
          <p:grpSpPr>
            <a:xfrm rot="10800000">
              <a:off x="6384833" y="5726142"/>
              <a:ext cx="112883" cy="265768"/>
              <a:chOff x="3787140" y="2644140"/>
              <a:chExt cx="102873" cy="419738"/>
            </a:xfrm>
          </p:grpSpPr>
          <p:cxnSp>
            <p:nvCxnSpPr>
              <p:cNvPr id="981"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82"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83"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4"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1" name="Group 68"/>
            <p:cNvGrpSpPr/>
            <p:nvPr/>
          </p:nvGrpSpPr>
          <p:grpSpPr>
            <a:xfrm rot="10800000">
              <a:off x="6248961" y="5726138"/>
              <a:ext cx="112883" cy="265768"/>
              <a:chOff x="3787140" y="2644140"/>
              <a:chExt cx="102873" cy="419738"/>
            </a:xfrm>
          </p:grpSpPr>
          <p:cxnSp>
            <p:nvCxnSpPr>
              <p:cNvPr id="977" name="Straight Connector 9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8" name="Straight Connector 9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9" name="Oval 9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0" name="Oval 9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2" name="Group 73"/>
            <p:cNvGrpSpPr/>
            <p:nvPr/>
          </p:nvGrpSpPr>
          <p:grpSpPr>
            <a:xfrm rot="10800000">
              <a:off x="6115178" y="5726140"/>
              <a:ext cx="112883" cy="265768"/>
              <a:chOff x="3787140" y="2644140"/>
              <a:chExt cx="102873" cy="419738"/>
            </a:xfrm>
          </p:grpSpPr>
          <p:cxnSp>
            <p:nvCxnSpPr>
              <p:cNvPr id="973" name="Straight Connector 9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4" name="Straight Connector 9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5" name="Oval 9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6" name="Oval 9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3" name="Group 78"/>
            <p:cNvGrpSpPr/>
            <p:nvPr/>
          </p:nvGrpSpPr>
          <p:grpSpPr>
            <a:xfrm rot="10800000">
              <a:off x="5973033" y="5726136"/>
              <a:ext cx="112883" cy="265768"/>
              <a:chOff x="3787140" y="2644140"/>
              <a:chExt cx="102873" cy="419738"/>
            </a:xfrm>
          </p:grpSpPr>
          <p:cxnSp>
            <p:nvCxnSpPr>
              <p:cNvPr id="969" name="Straight Connector 9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0" name="Straight Connector 9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1" name="Oval 9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2" name="Oval 9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4" name="Group 83"/>
            <p:cNvGrpSpPr/>
            <p:nvPr/>
          </p:nvGrpSpPr>
          <p:grpSpPr>
            <a:xfrm rot="10800000">
              <a:off x="5839249" y="5726138"/>
              <a:ext cx="112883" cy="265768"/>
              <a:chOff x="3787140" y="2644140"/>
              <a:chExt cx="102873" cy="419738"/>
            </a:xfrm>
          </p:grpSpPr>
          <p:cxnSp>
            <p:nvCxnSpPr>
              <p:cNvPr id="965" name="Straight Connector 9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6" name="Straight Connector 9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67" name="Oval 9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8" name="Oval 9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5" name="Group 88"/>
            <p:cNvGrpSpPr/>
            <p:nvPr/>
          </p:nvGrpSpPr>
          <p:grpSpPr>
            <a:xfrm rot="10800000">
              <a:off x="5703378" y="5726134"/>
              <a:ext cx="112883" cy="265768"/>
              <a:chOff x="3787140" y="2644140"/>
              <a:chExt cx="102873" cy="419738"/>
            </a:xfrm>
          </p:grpSpPr>
          <p:cxnSp>
            <p:nvCxnSpPr>
              <p:cNvPr id="961" name="Straight Connector 9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2" name="Straight Connector 9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63" name="Oval 9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4" name="Oval 9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6" name="Group 93"/>
            <p:cNvGrpSpPr/>
            <p:nvPr/>
          </p:nvGrpSpPr>
          <p:grpSpPr>
            <a:xfrm rot="10800000">
              <a:off x="5569594" y="5726136"/>
              <a:ext cx="112883" cy="265768"/>
              <a:chOff x="3787140" y="2644140"/>
              <a:chExt cx="102873" cy="419738"/>
            </a:xfrm>
          </p:grpSpPr>
          <p:cxnSp>
            <p:nvCxnSpPr>
              <p:cNvPr id="957" name="Straight Connector 9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8" name="Straight Connector 9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9" name="Oval 9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0" name="Oval 9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7" name="Group 98"/>
            <p:cNvGrpSpPr/>
            <p:nvPr/>
          </p:nvGrpSpPr>
          <p:grpSpPr>
            <a:xfrm rot="10800000">
              <a:off x="5433722" y="5726132"/>
              <a:ext cx="112883" cy="265768"/>
              <a:chOff x="3787140" y="2644140"/>
              <a:chExt cx="102873" cy="419738"/>
            </a:xfrm>
          </p:grpSpPr>
          <p:cxnSp>
            <p:nvCxnSpPr>
              <p:cNvPr id="953" name="Straight Connector 9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4" name="Straight Connector 9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5" name="Oval 9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6" name="Oval 9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8" name="Group 103"/>
            <p:cNvGrpSpPr/>
            <p:nvPr/>
          </p:nvGrpSpPr>
          <p:grpSpPr>
            <a:xfrm rot="10800000">
              <a:off x="5299939" y="5726134"/>
              <a:ext cx="112883" cy="265768"/>
              <a:chOff x="3787140" y="2644140"/>
              <a:chExt cx="102873" cy="419738"/>
            </a:xfrm>
          </p:grpSpPr>
          <p:cxnSp>
            <p:nvCxnSpPr>
              <p:cNvPr id="949" name="Straight Connector 9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0" name="Straight Connector 9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1" name="Oval 9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2" name="Oval 9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9" name="Group 108"/>
            <p:cNvGrpSpPr/>
            <p:nvPr/>
          </p:nvGrpSpPr>
          <p:grpSpPr>
            <a:xfrm rot="10800000">
              <a:off x="5164067" y="5726130"/>
              <a:ext cx="112883" cy="265768"/>
              <a:chOff x="3787140" y="2644140"/>
              <a:chExt cx="102873" cy="419738"/>
            </a:xfrm>
          </p:grpSpPr>
          <p:cxnSp>
            <p:nvCxnSpPr>
              <p:cNvPr id="945" name="Straight Connector 9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46" name="Straight Connector 9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47" name="Oval 9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8" name="Oval 9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0" name="Group 113"/>
            <p:cNvGrpSpPr/>
            <p:nvPr/>
          </p:nvGrpSpPr>
          <p:grpSpPr>
            <a:xfrm rot="10800000">
              <a:off x="5030284" y="5726132"/>
              <a:ext cx="112883" cy="265768"/>
              <a:chOff x="3787140" y="2644140"/>
              <a:chExt cx="102873" cy="419738"/>
            </a:xfrm>
          </p:grpSpPr>
          <p:cxnSp>
            <p:nvCxnSpPr>
              <p:cNvPr id="941" name="Straight Connector 9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42" name="Straight Connector 9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43" name="Oval 9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4" name="Oval 9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1" name="Group 118"/>
            <p:cNvGrpSpPr/>
            <p:nvPr/>
          </p:nvGrpSpPr>
          <p:grpSpPr>
            <a:xfrm rot="10800000">
              <a:off x="9221450" y="5726128"/>
              <a:ext cx="112883" cy="265768"/>
              <a:chOff x="3787140" y="2644140"/>
              <a:chExt cx="102873" cy="419738"/>
            </a:xfrm>
          </p:grpSpPr>
          <p:cxnSp>
            <p:nvCxnSpPr>
              <p:cNvPr id="937" name="Straight Connector 9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8" name="Straight Connector 9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9" name="Oval 9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0" name="Oval 9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2" name="Group 123"/>
            <p:cNvGrpSpPr/>
            <p:nvPr/>
          </p:nvGrpSpPr>
          <p:grpSpPr>
            <a:xfrm rot="10800000">
              <a:off x="9087666" y="5726130"/>
              <a:ext cx="112883" cy="265768"/>
              <a:chOff x="3787140" y="2644140"/>
              <a:chExt cx="102873" cy="419738"/>
            </a:xfrm>
          </p:grpSpPr>
          <p:cxnSp>
            <p:nvCxnSpPr>
              <p:cNvPr id="933" name="Straight Connector 9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4" name="Straight Connector 9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5" name="Oval 9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6" name="Oval 9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3" name="Group 128"/>
            <p:cNvGrpSpPr/>
            <p:nvPr/>
          </p:nvGrpSpPr>
          <p:grpSpPr>
            <a:xfrm rot="10800000">
              <a:off x="8951795" y="5726126"/>
              <a:ext cx="112883" cy="265768"/>
              <a:chOff x="3787140" y="2644140"/>
              <a:chExt cx="102873" cy="419738"/>
            </a:xfrm>
          </p:grpSpPr>
          <p:cxnSp>
            <p:nvCxnSpPr>
              <p:cNvPr id="929" name="Straight Connector 9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0" name="Straight Connector 9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1" name="Oval 9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2" name="Oval 9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4" name="Group 133"/>
            <p:cNvGrpSpPr/>
            <p:nvPr/>
          </p:nvGrpSpPr>
          <p:grpSpPr>
            <a:xfrm rot="10800000">
              <a:off x="8818011" y="5726128"/>
              <a:ext cx="112883" cy="265768"/>
              <a:chOff x="3787140" y="2644140"/>
              <a:chExt cx="102873" cy="419738"/>
            </a:xfrm>
          </p:grpSpPr>
          <p:cxnSp>
            <p:nvCxnSpPr>
              <p:cNvPr id="925" name="Straight Connector 9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26" name="Straight Connector 9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7" name="Oval 9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8" name="Oval 9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5" name="Group 138"/>
            <p:cNvGrpSpPr/>
            <p:nvPr/>
          </p:nvGrpSpPr>
          <p:grpSpPr>
            <a:xfrm rot="10800000">
              <a:off x="8682139" y="5726124"/>
              <a:ext cx="112883" cy="265768"/>
              <a:chOff x="3787140" y="2644140"/>
              <a:chExt cx="102873" cy="419738"/>
            </a:xfrm>
          </p:grpSpPr>
          <p:cxnSp>
            <p:nvCxnSpPr>
              <p:cNvPr id="921" name="Straight Connector 9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22" name="Straight Connector 9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3" name="Oval 9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4" name="Oval 9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6" name="Group 143"/>
            <p:cNvGrpSpPr/>
            <p:nvPr/>
          </p:nvGrpSpPr>
          <p:grpSpPr>
            <a:xfrm rot="10800000">
              <a:off x="8548356" y="5726126"/>
              <a:ext cx="112883" cy="265768"/>
              <a:chOff x="3787140" y="2644140"/>
              <a:chExt cx="102873" cy="419738"/>
            </a:xfrm>
          </p:grpSpPr>
          <p:cxnSp>
            <p:nvCxnSpPr>
              <p:cNvPr id="917" name="Straight Connector 9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8" name="Straight Connector 9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9" name="Oval 9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0" name="Oval 9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7" name="Group 148"/>
            <p:cNvGrpSpPr/>
            <p:nvPr/>
          </p:nvGrpSpPr>
          <p:grpSpPr>
            <a:xfrm rot="10800000">
              <a:off x="8412484" y="5726123"/>
              <a:ext cx="112883" cy="265768"/>
              <a:chOff x="3787140" y="2644140"/>
              <a:chExt cx="102873" cy="419738"/>
            </a:xfrm>
          </p:grpSpPr>
          <p:cxnSp>
            <p:nvCxnSpPr>
              <p:cNvPr id="913" name="Straight Connector 9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4" name="Straight Connector 9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5" name="Oval 9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6" name="Oval 9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8" name="Group 153"/>
            <p:cNvGrpSpPr/>
            <p:nvPr/>
          </p:nvGrpSpPr>
          <p:grpSpPr>
            <a:xfrm rot="10800000">
              <a:off x="8278701" y="5726124"/>
              <a:ext cx="112883" cy="265768"/>
              <a:chOff x="3787140" y="2644140"/>
              <a:chExt cx="102873" cy="419738"/>
            </a:xfrm>
          </p:grpSpPr>
          <p:cxnSp>
            <p:nvCxnSpPr>
              <p:cNvPr id="909" name="Straight Connector 9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0" name="Straight Connector 9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1" name="Oval 9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2" name="Oval 9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9" name="Group 158"/>
            <p:cNvGrpSpPr/>
            <p:nvPr/>
          </p:nvGrpSpPr>
          <p:grpSpPr>
            <a:xfrm rot="10800000">
              <a:off x="8136556" y="5726121"/>
              <a:ext cx="112883" cy="265768"/>
              <a:chOff x="3787140" y="2644140"/>
              <a:chExt cx="102873" cy="419738"/>
            </a:xfrm>
          </p:grpSpPr>
          <p:cxnSp>
            <p:nvCxnSpPr>
              <p:cNvPr id="905" name="Straight Connector 9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06" name="Straight Connector 9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07" name="Oval 9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8" name="Oval 9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0" name="Group 163"/>
            <p:cNvGrpSpPr/>
            <p:nvPr/>
          </p:nvGrpSpPr>
          <p:grpSpPr>
            <a:xfrm rot="10800000">
              <a:off x="8002772" y="5726123"/>
              <a:ext cx="112883" cy="265768"/>
              <a:chOff x="3787140" y="2644140"/>
              <a:chExt cx="102873" cy="419738"/>
            </a:xfrm>
          </p:grpSpPr>
          <p:cxnSp>
            <p:nvCxnSpPr>
              <p:cNvPr id="901" name="Straight Connector 9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02" name="Straight Connector 9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03" name="Oval 9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4" name="Oval 9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1" name="Group 168"/>
            <p:cNvGrpSpPr/>
            <p:nvPr/>
          </p:nvGrpSpPr>
          <p:grpSpPr>
            <a:xfrm rot="10800000">
              <a:off x="7866900" y="5726119"/>
              <a:ext cx="112883" cy="265768"/>
              <a:chOff x="3787140" y="2644140"/>
              <a:chExt cx="102873" cy="419738"/>
            </a:xfrm>
          </p:grpSpPr>
          <p:cxnSp>
            <p:nvCxnSpPr>
              <p:cNvPr id="897" name="Straight Connector 8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8" name="Straight Connector 8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9" name="Oval 8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0" name="Oval 8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2" name="Group 173"/>
            <p:cNvGrpSpPr/>
            <p:nvPr/>
          </p:nvGrpSpPr>
          <p:grpSpPr>
            <a:xfrm rot="10800000">
              <a:off x="7733117" y="5726121"/>
              <a:ext cx="112883" cy="265768"/>
              <a:chOff x="3787140" y="2644140"/>
              <a:chExt cx="102873" cy="419738"/>
            </a:xfrm>
          </p:grpSpPr>
          <p:cxnSp>
            <p:nvCxnSpPr>
              <p:cNvPr id="893" name="Straight Connector 8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5" name="Oval 8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6" name="Oval 8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3" name="Group 178"/>
            <p:cNvGrpSpPr/>
            <p:nvPr/>
          </p:nvGrpSpPr>
          <p:grpSpPr>
            <a:xfrm rot="10800000">
              <a:off x="7597245" y="5726117"/>
              <a:ext cx="112883" cy="265768"/>
              <a:chOff x="3787140" y="2644140"/>
              <a:chExt cx="102873" cy="419738"/>
            </a:xfrm>
          </p:grpSpPr>
          <p:cxnSp>
            <p:nvCxnSpPr>
              <p:cNvPr id="889" name="Straight Connector 8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1" name="Oval 8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2" name="Oval 8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4" name="Group 183"/>
            <p:cNvGrpSpPr/>
            <p:nvPr/>
          </p:nvGrpSpPr>
          <p:grpSpPr>
            <a:xfrm rot="10800000">
              <a:off x="7463462" y="5726119"/>
              <a:ext cx="112883" cy="265768"/>
              <a:chOff x="3787140" y="2644140"/>
              <a:chExt cx="102873" cy="419738"/>
            </a:xfrm>
          </p:grpSpPr>
          <p:cxnSp>
            <p:nvCxnSpPr>
              <p:cNvPr id="885" name="Straight Connector 8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86" name="Straight Connector 8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87" name="Oval 8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8" name="Oval 8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5" name="Group 188"/>
            <p:cNvGrpSpPr/>
            <p:nvPr/>
          </p:nvGrpSpPr>
          <p:grpSpPr>
            <a:xfrm rot="10800000">
              <a:off x="7327590" y="5726115"/>
              <a:ext cx="112883" cy="265768"/>
              <a:chOff x="3787140" y="2644140"/>
              <a:chExt cx="102873" cy="419738"/>
            </a:xfrm>
          </p:grpSpPr>
          <p:cxnSp>
            <p:nvCxnSpPr>
              <p:cNvPr id="881" name="Straight Connector 8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83" name="Oval 8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4" name="Oval 8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6" name="Group 193"/>
            <p:cNvGrpSpPr/>
            <p:nvPr/>
          </p:nvGrpSpPr>
          <p:grpSpPr>
            <a:xfrm rot="10800000">
              <a:off x="7193806" y="5726117"/>
              <a:ext cx="112883" cy="265768"/>
              <a:chOff x="3787140" y="2644140"/>
              <a:chExt cx="102873" cy="419738"/>
            </a:xfrm>
          </p:grpSpPr>
          <p:cxnSp>
            <p:nvCxnSpPr>
              <p:cNvPr id="877" name="Straight Connector 8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9" name="Oval 8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0" name="Oval 8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7" name="Group 198"/>
            <p:cNvGrpSpPr/>
            <p:nvPr/>
          </p:nvGrpSpPr>
          <p:grpSpPr>
            <a:xfrm rot="10800000">
              <a:off x="2720441" y="5726208"/>
              <a:ext cx="112883" cy="265768"/>
              <a:chOff x="3787140" y="2644140"/>
              <a:chExt cx="102873" cy="419738"/>
            </a:xfrm>
          </p:grpSpPr>
          <p:cxnSp>
            <p:nvCxnSpPr>
              <p:cNvPr id="873" name="Straight Connector 8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4" name="Straight Connector 8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5" name="Oval 8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6" name="Oval 8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8" name="Group 203"/>
            <p:cNvGrpSpPr/>
            <p:nvPr/>
          </p:nvGrpSpPr>
          <p:grpSpPr>
            <a:xfrm rot="10800000">
              <a:off x="2586658" y="5726210"/>
              <a:ext cx="112883" cy="265768"/>
              <a:chOff x="3787140" y="2644140"/>
              <a:chExt cx="102873" cy="419738"/>
            </a:xfrm>
          </p:grpSpPr>
          <p:cxnSp>
            <p:nvCxnSpPr>
              <p:cNvPr id="869" name="Straight Connector 8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1" name="Oval 8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2" name="Oval 8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9" name="Group 208"/>
            <p:cNvGrpSpPr/>
            <p:nvPr/>
          </p:nvGrpSpPr>
          <p:grpSpPr>
            <a:xfrm rot="10800000">
              <a:off x="2450786" y="5726206"/>
              <a:ext cx="112883" cy="265768"/>
              <a:chOff x="3787140" y="2644140"/>
              <a:chExt cx="102873" cy="419738"/>
            </a:xfrm>
          </p:grpSpPr>
          <p:cxnSp>
            <p:nvCxnSpPr>
              <p:cNvPr id="865" name="Straight Connector 8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7" name="Oval 8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8" name="Oval 8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0" name="Group 213"/>
            <p:cNvGrpSpPr/>
            <p:nvPr/>
          </p:nvGrpSpPr>
          <p:grpSpPr>
            <a:xfrm rot="10800000">
              <a:off x="2317003" y="5726208"/>
              <a:ext cx="112883" cy="265768"/>
              <a:chOff x="3787140" y="2644140"/>
              <a:chExt cx="102873" cy="419738"/>
            </a:xfrm>
          </p:grpSpPr>
          <p:cxnSp>
            <p:nvCxnSpPr>
              <p:cNvPr id="861" name="Straight Connector 8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2" name="Straight Connector 8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3" name="Oval 8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4" name="Oval 8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1" name="Group 218"/>
            <p:cNvGrpSpPr/>
            <p:nvPr/>
          </p:nvGrpSpPr>
          <p:grpSpPr>
            <a:xfrm rot="10800000">
              <a:off x="2181131" y="5726204"/>
              <a:ext cx="112883" cy="265768"/>
              <a:chOff x="3787140" y="2644140"/>
              <a:chExt cx="102873" cy="419738"/>
            </a:xfrm>
          </p:grpSpPr>
          <p:cxnSp>
            <p:nvCxnSpPr>
              <p:cNvPr id="857" name="Straight Connector 8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9" name="Oval 8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0" name="Oval 8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2" name="Group 223"/>
            <p:cNvGrpSpPr/>
            <p:nvPr/>
          </p:nvGrpSpPr>
          <p:grpSpPr>
            <a:xfrm rot="10800000">
              <a:off x="2047347" y="5726206"/>
              <a:ext cx="112883" cy="265768"/>
              <a:chOff x="3787140" y="2644140"/>
              <a:chExt cx="102873" cy="419738"/>
            </a:xfrm>
          </p:grpSpPr>
          <p:cxnSp>
            <p:nvCxnSpPr>
              <p:cNvPr id="853" name="Straight Connector 8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5" name="Oval 8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6" name="Oval 8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3" name="Group 228"/>
            <p:cNvGrpSpPr/>
            <p:nvPr/>
          </p:nvGrpSpPr>
          <p:grpSpPr>
            <a:xfrm rot="10800000">
              <a:off x="1911476" y="5726202"/>
              <a:ext cx="112883" cy="265768"/>
              <a:chOff x="3787140" y="2644140"/>
              <a:chExt cx="102873" cy="419738"/>
            </a:xfrm>
          </p:grpSpPr>
          <p:cxnSp>
            <p:nvCxnSpPr>
              <p:cNvPr id="849" name="Straight Connector 8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0" name="Straight Connector 8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1" name="Oval 8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2" name="Oval 8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4" name="Group 233"/>
            <p:cNvGrpSpPr/>
            <p:nvPr/>
          </p:nvGrpSpPr>
          <p:grpSpPr>
            <a:xfrm rot="10800000">
              <a:off x="1777692" y="5726204"/>
              <a:ext cx="112883" cy="265768"/>
              <a:chOff x="3787140" y="2644140"/>
              <a:chExt cx="102873" cy="419738"/>
            </a:xfrm>
          </p:grpSpPr>
          <p:cxnSp>
            <p:nvCxnSpPr>
              <p:cNvPr id="845" name="Straight Connector 8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47" name="Oval 8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8" name="Oval 8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5" name="Group 238"/>
            <p:cNvGrpSpPr/>
            <p:nvPr/>
          </p:nvGrpSpPr>
          <p:grpSpPr>
            <a:xfrm rot="10800000">
              <a:off x="1635547" y="5726200"/>
              <a:ext cx="112883" cy="265768"/>
              <a:chOff x="3787140" y="2644140"/>
              <a:chExt cx="102873" cy="419738"/>
            </a:xfrm>
          </p:grpSpPr>
          <p:cxnSp>
            <p:nvCxnSpPr>
              <p:cNvPr id="841" name="Straight Connector 8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43" name="Oval 8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4" name="Oval 8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6" name="Group 243"/>
            <p:cNvGrpSpPr/>
            <p:nvPr/>
          </p:nvGrpSpPr>
          <p:grpSpPr>
            <a:xfrm rot="10800000">
              <a:off x="1501764" y="5726202"/>
              <a:ext cx="112883" cy="265768"/>
              <a:chOff x="3787140" y="2644140"/>
              <a:chExt cx="102873" cy="419738"/>
            </a:xfrm>
          </p:grpSpPr>
          <p:cxnSp>
            <p:nvCxnSpPr>
              <p:cNvPr id="837" name="Straight Connector 8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8" name="Straight Connector 8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9" name="Oval 8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0" name="Oval 8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7" name="Group 248"/>
            <p:cNvGrpSpPr/>
            <p:nvPr/>
          </p:nvGrpSpPr>
          <p:grpSpPr>
            <a:xfrm rot="10800000">
              <a:off x="1365892" y="5726199"/>
              <a:ext cx="112883" cy="265768"/>
              <a:chOff x="3787140" y="2644140"/>
              <a:chExt cx="102873" cy="419738"/>
            </a:xfrm>
          </p:grpSpPr>
          <p:cxnSp>
            <p:nvCxnSpPr>
              <p:cNvPr id="833" name="Straight Connector 8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5" name="Oval 8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6" name="Oval 8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8" name="Group 253"/>
            <p:cNvGrpSpPr/>
            <p:nvPr/>
          </p:nvGrpSpPr>
          <p:grpSpPr>
            <a:xfrm rot="10800000">
              <a:off x="1232108" y="5726200"/>
              <a:ext cx="112883" cy="265768"/>
              <a:chOff x="3787140" y="2644140"/>
              <a:chExt cx="102873" cy="419738"/>
            </a:xfrm>
          </p:grpSpPr>
          <p:cxnSp>
            <p:nvCxnSpPr>
              <p:cNvPr id="829" name="Straight Connector 8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1" name="Oval 8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2" name="Oval 8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9" name="Group 258"/>
            <p:cNvGrpSpPr/>
            <p:nvPr/>
          </p:nvGrpSpPr>
          <p:grpSpPr>
            <a:xfrm rot="10800000">
              <a:off x="1096237" y="5726197"/>
              <a:ext cx="112883" cy="265768"/>
              <a:chOff x="3787140" y="2644140"/>
              <a:chExt cx="102873" cy="419738"/>
            </a:xfrm>
          </p:grpSpPr>
          <p:cxnSp>
            <p:nvCxnSpPr>
              <p:cNvPr id="825" name="Straight Connector 8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26" name="Straight Connector 8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7" name="Oval 8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8" name="Oval 8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0" name="Group 263"/>
            <p:cNvGrpSpPr/>
            <p:nvPr/>
          </p:nvGrpSpPr>
          <p:grpSpPr>
            <a:xfrm rot="10800000">
              <a:off x="962453" y="5726199"/>
              <a:ext cx="112883" cy="265768"/>
              <a:chOff x="3787140" y="2644140"/>
              <a:chExt cx="102873" cy="419738"/>
            </a:xfrm>
          </p:grpSpPr>
          <p:cxnSp>
            <p:nvCxnSpPr>
              <p:cNvPr id="821" name="Straight Connector 8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3" name="Oval 8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4" name="Oval 8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1" name="Group 268"/>
            <p:cNvGrpSpPr/>
            <p:nvPr/>
          </p:nvGrpSpPr>
          <p:grpSpPr>
            <a:xfrm rot="10800000">
              <a:off x="826582" y="5726195"/>
              <a:ext cx="112883" cy="265768"/>
              <a:chOff x="3787140" y="2644140"/>
              <a:chExt cx="102873" cy="419738"/>
            </a:xfrm>
          </p:grpSpPr>
          <p:cxnSp>
            <p:nvCxnSpPr>
              <p:cNvPr id="817" name="Straight Connector 8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9" name="Oval 8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0" name="Oval 8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2" name="Group 273"/>
            <p:cNvGrpSpPr/>
            <p:nvPr/>
          </p:nvGrpSpPr>
          <p:grpSpPr>
            <a:xfrm rot="10800000">
              <a:off x="692798" y="5726197"/>
              <a:ext cx="112883" cy="265768"/>
              <a:chOff x="3787140" y="2644140"/>
              <a:chExt cx="102873" cy="419738"/>
            </a:xfrm>
          </p:grpSpPr>
          <p:cxnSp>
            <p:nvCxnSpPr>
              <p:cNvPr id="813" name="Straight Connector 8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4" name="Straight Connector 8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5" name="Oval 8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6" name="Oval 8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3" name="Group 278"/>
            <p:cNvGrpSpPr/>
            <p:nvPr/>
          </p:nvGrpSpPr>
          <p:grpSpPr>
            <a:xfrm rot="10800000">
              <a:off x="4883964" y="5726193"/>
              <a:ext cx="112883" cy="265768"/>
              <a:chOff x="3787140" y="2644140"/>
              <a:chExt cx="102873" cy="419738"/>
            </a:xfrm>
          </p:grpSpPr>
          <p:cxnSp>
            <p:nvCxnSpPr>
              <p:cNvPr id="809" name="Straight Connector 8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0" name="Straight Connector 8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1" name="Oval 8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2" name="Oval 8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4" name="Group 283"/>
            <p:cNvGrpSpPr/>
            <p:nvPr/>
          </p:nvGrpSpPr>
          <p:grpSpPr>
            <a:xfrm rot="10800000">
              <a:off x="4750181" y="5726195"/>
              <a:ext cx="112883" cy="265768"/>
              <a:chOff x="3787140" y="2644140"/>
              <a:chExt cx="102873" cy="419738"/>
            </a:xfrm>
          </p:grpSpPr>
          <p:cxnSp>
            <p:nvCxnSpPr>
              <p:cNvPr id="805" name="Straight Connector 8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6" name="Straight Connector 8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07" name="Oval 8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8" name="Oval 8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5" name="Group 288"/>
            <p:cNvGrpSpPr/>
            <p:nvPr/>
          </p:nvGrpSpPr>
          <p:grpSpPr>
            <a:xfrm rot="10800000">
              <a:off x="4614309" y="5726191"/>
              <a:ext cx="112883" cy="265768"/>
              <a:chOff x="3787140" y="2644140"/>
              <a:chExt cx="102873" cy="419738"/>
            </a:xfrm>
          </p:grpSpPr>
          <p:cxnSp>
            <p:nvCxnSpPr>
              <p:cNvPr id="801" name="Straight Connector 8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2" name="Straight Connector 8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03" name="Oval 8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4" name="Oval 8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6" name="Group 293"/>
            <p:cNvGrpSpPr/>
            <p:nvPr/>
          </p:nvGrpSpPr>
          <p:grpSpPr>
            <a:xfrm rot="10800000">
              <a:off x="4480526" y="5726193"/>
              <a:ext cx="112883" cy="265768"/>
              <a:chOff x="3787140" y="2644140"/>
              <a:chExt cx="102873" cy="419738"/>
            </a:xfrm>
          </p:grpSpPr>
          <p:cxnSp>
            <p:nvCxnSpPr>
              <p:cNvPr id="797" name="Straight Connector 7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8" name="Straight Connector 7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9" name="Oval 7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0" name="Oval 7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7" name="Group 298"/>
            <p:cNvGrpSpPr/>
            <p:nvPr/>
          </p:nvGrpSpPr>
          <p:grpSpPr>
            <a:xfrm rot="10800000">
              <a:off x="4344654" y="5726189"/>
              <a:ext cx="112883" cy="265768"/>
              <a:chOff x="3787140" y="2644140"/>
              <a:chExt cx="102873" cy="419738"/>
            </a:xfrm>
          </p:grpSpPr>
          <p:cxnSp>
            <p:nvCxnSpPr>
              <p:cNvPr id="793" name="Straight Connector 7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4" name="Straight Connector 7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5" name="Oval 7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6" name="Oval 7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8" name="Group 303"/>
            <p:cNvGrpSpPr/>
            <p:nvPr/>
          </p:nvGrpSpPr>
          <p:grpSpPr>
            <a:xfrm rot="10800000">
              <a:off x="4210870" y="5726191"/>
              <a:ext cx="112883" cy="265768"/>
              <a:chOff x="3787140" y="2644140"/>
              <a:chExt cx="102873" cy="419738"/>
            </a:xfrm>
          </p:grpSpPr>
          <p:cxnSp>
            <p:nvCxnSpPr>
              <p:cNvPr id="789" name="Straight Connector 7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0" name="Straight Connector 7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1" name="Oval 7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2" name="Oval 7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9" name="Group 308"/>
            <p:cNvGrpSpPr/>
            <p:nvPr/>
          </p:nvGrpSpPr>
          <p:grpSpPr>
            <a:xfrm rot="10800000">
              <a:off x="4074999" y="5726187"/>
              <a:ext cx="112883" cy="265768"/>
              <a:chOff x="3787140" y="2644140"/>
              <a:chExt cx="102873" cy="419738"/>
            </a:xfrm>
          </p:grpSpPr>
          <p:cxnSp>
            <p:nvCxnSpPr>
              <p:cNvPr id="785" name="Straight Connector 7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87" name="Oval 7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8" name="Oval 7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0" name="Group 313"/>
            <p:cNvGrpSpPr/>
            <p:nvPr/>
          </p:nvGrpSpPr>
          <p:grpSpPr>
            <a:xfrm rot="10800000">
              <a:off x="3941215" y="5726189"/>
              <a:ext cx="112883" cy="265768"/>
              <a:chOff x="3787140" y="2644140"/>
              <a:chExt cx="102873" cy="419738"/>
            </a:xfrm>
          </p:grpSpPr>
          <p:cxnSp>
            <p:nvCxnSpPr>
              <p:cNvPr id="781" name="Straight Connector 7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2" name="Straight Connector 7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83" name="Oval 7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4" name="Oval 7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1" name="Group 318"/>
            <p:cNvGrpSpPr/>
            <p:nvPr/>
          </p:nvGrpSpPr>
          <p:grpSpPr>
            <a:xfrm rot="10800000">
              <a:off x="3799070" y="5726185"/>
              <a:ext cx="112883" cy="265768"/>
              <a:chOff x="3787140" y="2644140"/>
              <a:chExt cx="102873" cy="419738"/>
            </a:xfrm>
          </p:grpSpPr>
          <p:cxnSp>
            <p:nvCxnSpPr>
              <p:cNvPr id="777" name="Straight Connector 7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9" name="Oval 7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0" name="Oval 7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2" name="Group 323"/>
            <p:cNvGrpSpPr/>
            <p:nvPr/>
          </p:nvGrpSpPr>
          <p:grpSpPr>
            <a:xfrm rot="10800000">
              <a:off x="3665287" y="5726187"/>
              <a:ext cx="112883" cy="265768"/>
              <a:chOff x="3787140" y="2644140"/>
              <a:chExt cx="102873" cy="419738"/>
            </a:xfrm>
          </p:grpSpPr>
          <p:cxnSp>
            <p:nvCxnSpPr>
              <p:cNvPr id="773" name="Straight Connector 7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4" name="Straight Connector 7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5" name="Oval 7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6" name="Oval 7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3" name="Group 328"/>
            <p:cNvGrpSpPr/>
            <p:nvPr/>
          </p:nvGrpSpPr>
          <p:grpSpPr>
            <a:xfrm rot="10800000">
              <a:off x="3529415" y="5726183"/>
              <a:ext cx="112883" cy="265768"/>
              <a:chOff x="3787140" y="2644140"/>
              <a:chExt cx="102873" cy="419738"/>
            </a:xfrm>
          </p:grpSpPr>
          <p:cxnSp>
            <p:nvCxnSpPr>
              <p:cNvPr id="769" name="Straight Connector 7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0" name="Straight Connector 7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1" name="Oval 7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2" name="Oval 7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4" name="Group 333"/>
            <p:cNvGrpSpPr/>
            <p:nvPr/>
          </p:nvGrpSpPr>
          <p:grpSpPr>
            <a:xfrm rot="10800000">
              <a:off x="3395631" y="5726185"/>
              <a:ext cx="112883" cy="265768"/>
              <a:chOff x="3787140" y="2644140"/>
              <a:chExt cx="102873" cy="419738"/>
            </a:xfrm>
          </p:grpSpPr>
          <p:cxnSp>
            <p:nvCxnSpPr>
              <p:cNvPr id="765" name="Straight Connector 7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6" name="Straight Connector 7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7" name="Oval 7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8" name="Oval 7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5" name="Group 338"/>
            <p:cNvGrpSpPr/>
            <p:nvPr/>
          </p:nvGrpSpPr>
          <p:grpSpPr>
            <a:xfrm rot="10800000">
              <a:off x="3259760" y="5726181"/>
              <a:ext cx="112883" cy="265768"/>
              <a:chOff x="3787140" y="2644140"/>
              <a:chExt cx="102873" cy="419738"/>
            </a:xfrm>
          </p:grpSpPr>
          <p:cxnSp>
            <p:nvCxnSpPr>
              <p:cNvPr id="761" name="Straight Connector 7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2" name="Straight Connector 7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3" name="Oval 7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4" name="Oval 7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6" name="Group 343"/>
            <p:cNvGrpSpPr/>
            <p:nvPr/>
          </p:nvGrpSpPr>
          <p:grpSpPr>
            <a:xfrm rot="10800000">
              <a:off x="3125976" y="5726183"/>
              <a:ext cx="112883" cy="265768"/>
              <a:chOff x="3787140" y="2644140"/>
              <a:chExt cx="102873" cy="419738"/>
            </a:xfrm>
          </p:grpSpPr>
          <p:cxnSp>
            <p:nvCxnSpPr>
              <p:cNvPr id="757" name="Straight Connector 7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9" name="Oval 7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0" name="Oval 7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7" name="Group 348"/>
            <p:cNvGrpSpPr/>
            <p:nvPr/>
          </p:nvGrpSpPr>
          <p:grpSpPr>
            <a:xfrm rot="10800000">
              <a:off x="2990104" y="5726180"/>
              <a:ext cx="112883" cy="265768"/>
              <a:chOff x="3787140" y="2644140"/>
              <a:chExt cx="102873" cy="419738"/>
            </a:xfrm>
          </p:grpSpPr>
          <p:cxnSp>
            <p:nvCxnSpPr>
              <p:cNvPr id="753" name="Straight Connector 7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4" name="Straight Connector 7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5" name="Oval 7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6" name="Oval 7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8" name="Group 353"/>
            <p:cNvGrpSpPr/>
            <p:nvPr/>
          </p:nvGrpSpPr>
          <p:grpSpPr>
            <a:xfrm rot="10800000">
              <a:off x="2856321" y="5726181"/>
              <a:ext cx="112883" cy="265768"/>
              <a:chOff x="3787140" y="2644140"/>
              <a:chExt cx="102873" cy="419738"/>
            </a:xfrm>
          </p:grpSpPr>
          <p:cxnSp>
            <p:nvCxnSpPr>
              <p:cNvPr id="749" name="Straight Connector 7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0" name="Straight Connector 7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1" name="Oval 7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2" name="Oval 7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62" name="Group 1361"/>
            <p:cNvGrpSpPr/>
            <p:nvPr/>
          </p:nvGrpSpPr>
          <p:grpSpPr>
            <a:xfrm>
              <a:off x="1235439" y="4368919"/>
              <a:ext cx="1907093" cy="2565281"/>
              <a:chOff x="3431825" y="4285614"/>
              <a:chExt cx="1419809" cy="1777433"/>
            </a:xfrm>
          </p:grpSpPr>
          <p:sp>
            <p:nvSpPr>
              <p:cNvPr id="1346" name="Freeform 1345"/>
              <p:cNvSpPr/>
              <p:nvPr/>
            </p:nvSpPr>
            <p:spPr>
              <a:xfrm>
                <a:off x="3965156" y="4285614"/>
                <a:ext cx="606844" cy="667386"/>
              </a:xfrm>
              <a:custGeom>
                <a:avLst/>
                <a:gdLst>
                  <a:gd name="connsiteX0" fmla="*/ 55392 w 558418"/>
                  <a:gd name="connsiteY0" fmla="*/ 127636 h 667386"/>
                  <a:gd name="connsiteX1" fmla="*/ 93492 w 558418"/>
                  <a:gd name="connsiteY1" fmla="*/ 70486 h 667386"/>
                  <a:gd name="connsiteX2" fmla="*/ 112542 w 558418"/>
                  <a:gd name="connsiteY2" fmla="*/ 57786 h 667386"/>
                  <a:gd name="connsiteX3" fmla="*/ 144292 w 558418"/>
                  <a:gd name="connsiteY3" fmla="*/ 32386 h 667386"/>
                  <a:gd name="connsiteX4" fmla="*/ 226842 w 558418"/>
                  <a:gd name="connsiteY4" fmla="*/ 636 h 667386"/>
                  <a:gd name="connsiteX5" fmla="*/ 341142 w 558418"/>
                  <a:gd name="connsiteY5" fmla="*/ 6986 h 667386"/>
                  <a:gd name="connsiteX6" fmla="*/ 404642 w 558418"/>
                  <a:gd name="connsiteY6" fmla="*/ 13336 h 667386"/>
                  <a:gd name="connsiteX7" fmla="*/ 410992 w 558418"/>
                  <a:gd name="connsiteY7" fmla="*/ 51436 h 667386"/>
                  <a:gd name="connsiteX8" fmla="*/ 442742 w 558418"/>
                  <a:gd name="connsiteY8" fmla="*/ 95886 h 667386"/>
                  <a:gd name="connsiteX9" fmla="*/ 480842 w 558418"/>
                  <a:gd name="connsiteY9" fmla="*/ 133986 h 667386"/>
                  <a:gd name="connsiteX10" fmla="*/ 525292 w 558418"/>
                  <a:gd name="connsiteY10" fmla="*/ 191136 h 667386"/>
                  <a:gd name="connsiteX11" fmla="*/ 544342 w 558418"/>
                  <a:gd name="connsiteY11" fmla="*/ 235586 h 667386"/>
                  <a:gd name="connsiteX12" fmla="*/ 550692 w 558418"/>
                  <a:gd name="connsiteY12" fmla="*/ 254636 h 667386"/>
                  <a:gd name="connsiteX13" fmla="*/ 544342 w 558418"/>
                  <a:gd name="connsiteY13" fmla="*/ 451486 h 667386"/>
                  <a:gd name="connsiteX14" fmla="*/ 493542 w 558418"/>
                  <a:gd name="connsiteY14" fmla="*/ 514986 h 667386"/>
                  <a:gd name="connsiteX15" fmla="*/ 480842 w 558418"/>
                  <a:gd name="connsiteY15" fmla="*/ 534036 h 667386"/>
                  <a:gd name="connsiteX16" fmla="*/ 461792 w 558418"/>
                  <a:gd name="connsiteY16" fmla="*/ 578486 h 667386"/>
                  <a:gd name="connsiteX17" fmla="*/ 417342 w 558418"/>
                  <a:gd name="connsiteY17" fmla="*/ 591186 h 667386"/>
                  <a:gd name="connsiteX18" fmla="*/ 391942 w 558418"/>
                  <a:gd name="connsiteY18" fmla="*/ 603886 h 667386"/>
                  <a:gd name="connsiteX19" fmla="*/ 334792 w 558418"/>
                  <a:gd name="connsiteY19" fmla="*/ 622936 h 667386"/>
                  <a:gd name="connsiteX20" fmla="*/ 322092 w 558418"/>
                  <a:gd name="connsiteY20" fmla="*/ 641986 h 667386"/>
                  <a:gd name="connsiteX21" fmla="*/ 296692 w 558418"/>
                  <a:gd name="connsiteY21" fmla="*/ 654686 h 667386"/>
                  <a:gd name="connsiteX22" fmla="*/ 239542 w 558418"/>
                  <a:gd name="connsiteY22" fmla="*/ 667386 h 667386"/>
                  <a:gd name="connsiteX23" fmla="*/ 163342 w 558418"/>
                  <a:gd name="connsiteY23" fmla="*/ 654686 h 667386"/>
                  <a:gd name="connsiteX24" fmla="*/ 137942 w 558418"/>
                  <a:gd name="connsiteY24" fmla="*/ 616586 h 667386"/>
                  <a:gd name="connsiteX25" fmla="*/ 125242 w 558418"/>
                  <a:gd name="connsiteY25" fmla="*/ 597536 h 667386"/>
                  <a:gd name="connsiteX26" fmla="*/ 112542 w 558418"/>
                  <a:gd name="connsiteY26" fmla="*/ 514986 h 667386"/>
                  <a:gd name="connsiteX27" fmla="*/ 106192 w 558418"/>
                  <a:gd name="connsiteY27" fmla="*/ 489586 h 667386"/>
                  <a:gd name="connsiteX28" fmla="*/ 93492 w 558418"/>
                  <a:gd name="connsiteY28" fmla="*/ 464186 h 667386"/>
                  <a:gd name="connsiteX29" fmla="*/ 80792 w 558418"/>
                  <a:gd name="connsiteY29" fmla="*/ 400686 h 667386"/>
                  <a:gd name="connsiteX30" fmla="*/ 74442 w 558418"/>
                  <a:gd name="connsiteY30" fmla="*/ 375286 h 667386"/>
                  <a:gd name="connsiteX31" fmla="*/ 49042 w 558418"/>
                  <a:gd name="connsiteY31" fmla="*/ 311786 h 667386"/>
                  <a:gd name="connsiteX32" fmla="*/ 29992 w 558418"/>
                  <a:gd name="connsiteY32" fmla="*/ 254636 h 667386"/>
                  <a:gd name="connsiteX33" fmla="*/ 4592 w 558418"/>
                  <a:gd name="connsiteY33" fmla="*/ 203836 h 667386"/>
                  <a:gd name="connsiteX34" fmla="*/ 29992 w 558418"/>
                  <a:gd name="connsiteY34" fmla="*/ 165736 h 667386"/>
                  <a:gd name="connsiteX35" fmla="*/ 55392 w 558418"/>
                  <a:gd name="connsiteY35" fmla="*/ 127636 h 6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418" h="667386">
                    <a:moveTo>
                      <a:pt x="55392" y="127636"/>
                    </a:moveTo>
                    <a:cubicBezTo>
                      <a:pt x="65975" y="111761"/>
                      <a:pt x="57947" y="95876"/>
                      <a:pt x="93492" y="70486"/>
                    </a:cubicBezTo>
                    <a:cubicBezTo>
                      <a:pt x="99702" y="66050"/>
                      <a:pt x="106192" y="62019"/>
                      <a:pt x="112542" y="57786"/>
                    </a:cubicBezTo>
                    <a:cubicBezTo>
                      <a:pt x="132430" y="27954"/>
                      <a:pt x="114954" y="45722"/>
                      <a:pt x="144292" y="32386"/>
                    </a:cubicBezTo>
                    <a:cubicBezTo>
                      <a:pt x="215541" y="0"/>
                      <a:pt x="170373" y="11930"/>
                      <a:pt x="226842" y="636"/>
                    </a:cubicBezTo>
                    <a:lnTo>
                      <a:pt x="341142" y="6986"/>
                    </a:lnTo>
                    <a:cubicBezTo>
                      <a:pt x="362360" y="8502"/>
                      <a:pt x="386695" y="1915"/>
                      <a:pt x="404642" y="13336"/>
                    </a:cubicBezTo>
                    <a:cubicBezTo>
                      <a:pt x="415504" y="20248"/>
                      <a:pt x="405597" y="39746"/>
                      <a:pt x="410992" y="51436"/>
                    </a:cubicBezTo>
                    <a:cubicBezTo>
                      <a:pt x="418622" y="67968"/>
                      <a:pt x="430981" y="81986"/>
                      <a:pt x="442742" y="95886"/>
                    </a:cubicBezTo>
                    <a:cubicBezTo>
                      <a:pt x="454343" y="109597"/>
                      <a:pt x="469815" y="119809"/>
                      <a:pt x="480842" y="133986"/>
                    </a:cubicBezTo>
                    <a:lnTo>
                      <a:pt x="525292" y="191136"/>
                    </a:lnTo>
                    <a:cubicBezTo>
                      <a:pt x="540184" y="235812"/>
                      <a:pt x="520802" y="180659"/>
                      <a:pt x="544342" y="235586"/>
                    </a:cubicBezTo>
                    <a:cubicBezTo>
                      <a:pt x="546979" y="241738"/>
                      <a:pt x="548575" y="248286"/>
                      <a:pt x="550692" y="254636"/>
                    </a:cubicBezTo>
                    <a:cubicBezTo>
                      <a:pt x="548575" y="320253"/>
                      <a:pt x="558418" y="387362"/>
                      <a:pt x="544342" y="451486"/>
                    </a:cubicBezTo>
                    <a:cubicBezTo>
                      <a:pt x="538530" y="477962"/>
                      <a:pt x="508578" y="492432"/>
                      <a:pt x="493542" y="514986"/>
                    </a:cubicBezTo>
                    <a:cubicBezTo>
                      <a:pt x="489309" y="521336"/>
                      <a:pt x="484255" y="527210"/>
                      <a:pt x="480842" y="534036"/>
                    </a:cubicBezTo>
                    <a:cubicBezTo>
                      <a:pt x="473252" y="549216"/>
                      <a:pt x="475006" y="565272"/>
                      <a:pt x="461792" y="578486"/>
                    </a:cubicBezTo>
                    <a:cubicBezTo>
                      <a:pt x="458722" y="581556"/>
                      <a:pt x="417606" y="591087"/>
                      <a:pt x="417342" y="591186"/>
                    </a:cubicBezTo>
                    <a:cubicBezTo>
                      <a:pt x="408479" y="594510"/>
                      <a:pt x="400777" y="600488"/>
                      <a:pt x="391942" y="603886"/>
                    </a:cubicBezTo>
                    <a:cubicBezTo>
                      <a:pt x="373200" y="611094"/>
                      <a:pt x="334792" y="622936"/>
                      <a:pt x="334792" y="622936"/>
                    </a:cubicBezTo>
                    <a:cubicBezTo>
                      <a:pt x="330559" y="629286"/>
                      <a:pt x="327955" y="637100"/>
                      <a:pt x="322092" y="641986"/>
                    </a:cubicBezTo>
                    <a:cubicBezTo>
                      <a:pt x="314820" y="648046"/>
                      <a:pt x="305393" y="650957"/>
                      <a:pt x="296692" y="654686"/>
                    </a:cubicBezTo>
                    <a:cubicBezTo>
                      <a:pt x="276796" y="663213"/>
                      <a:pt x="262376" y="663580"/>
                      <a:pt x="239542" y="667386"/>
                    </a:cubicBezTo>
                    <a:cubicBezTo>
                      <a:pt x="214142" y="663153"/>
                      <a:pt x="187771" y="662829"/>
                      <a:pt x="163342" y="654686"/>
                    </a:cubicBezTo>
                    <a:cubicBezTo>
                      <a:pt x="141675" y="647464"/>
                      <a:pt x="145555" y="631812"/>
                      <a:pt x="137942" y="616586"/>
                    </a:cubicBezTo>
                    <a:cubicBezTo>
                      <a:pt x="134529" y="609760"/>
                      <a:pt x="129475" y="603886"/>
                      <a:pt x="125242" y="597536"/>
                    </a:cubicBezTo>
                    <a:cubicBezTo>
                      <a:pt x="119744" y="553549"/>
                      <a:pt x="120853" y="552388"/>
                      <a:pt x="112542" y="514986"/>
                    </a:cubicBezTo>
                    <a:cubicBezTo>
                      <a:pt x="110649" y="506467"/>
                      <a:pt x="109256" y="497758"/>
                      <a:pt x="106192" y="489586"/>
                    </a:cubicBezTo>
                    <a:cubicBezTo>
                      <a:pt x="102868" y="480723"/>
                      <a:pt x="97725" y="472653"/>
                      <a:pt x="93492" y="464186"/>
                    </a:cubicBezTo>
                    <a:cubicBezTo>
                      <a:pt x="82655" y="388327"/>
                      <a:pt x="93458" y="445018"/>
                      <a:pt x="80792" y="400686"/>
                    </a:cubicBezTo>
                    <a:cubicBezTo>
                      <a:pt x="78394" y="392295"/>
                      <a:pt x="77377" y="383505"/>
                      <a:pt x="74442" y="375286"/>
                    </a:cubicBezTo>
                    <a:cubicBezTo>
                      <a:pt x="66774" y="353817"/>
                      <a:pt x="54571" y="333903"/>
                      <a:pt x="49042" y="311786"/>
                    </a:cubicBezTo>
                    <a:cubicBezTo>
                      <a:pt x="42979" y="287533"/>
                      <a:pt x="41948" y="278548"/>
                      <a:pt x="29992" y="254636"/>
                    </a:cubicBezTo>
                    <a:cubicBezTo>
                      <a:pt x="0" y="194653"/>
                      <a:pt x="18911" y="246794"/>
                      <a:pt x="4592" y="203836"/>
                    </a:cubicBezTo>
                    <a:cubicBezTo>
                      <a:pt x="13059" y="191136"/>
                      <a:pt x="25165" y="180216"/>
                      <a:pt x="29992" y="165736"/>
                    </a:cubicBezTo>
                    <a:cubicBezTo>
                      <a:pt x="38235" y="141006"/>
                      <a:pt x="44809" y="143511"/>
                      <a:pt x="55392" y="127636"/>
                    </a:cubicBezTo>
                    <a:close/>
                  </a:path>
                </a:pathLst>
              </a:custGeom>
              <a:solidFill>
                <a:schemeClr val="accent2">
                  <a:lumMod val="60000"/>
                  <a:lumOff val="40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4" name="Freeform 1343"/>
              <p:cNvSpPr/>
              <p:nvPr/>
            </p:nvSpPr>
            <p:spPr>
              <a:xfrm>
                <a:off x="4114800" y="4808174"/>
                <a:ext cx="736834" cy="919526"/>
              </a:xfrm>
              <a:custGeom>
                <a:avLst/>
                <a:gdLst>
                  <a:gd name="connsiteX0" fmla="*/ 120650 w 736834"/>
                  <a:gd name="connsiteY0" fmla="*/ 68626 h 919526"/>
                  <a:gd name="connsiteX1" fmla="*/ 127000 w 736834"/>
                  <a:gd name="connsiteY1" fmla="*/ 24176 h 919526"/>
                  <a:gd name="connsiteX2" fmla="*/ 133350 w 736834"/>
                  <a:gd name="connsiteY2" fmla="*/ 5126 h 919526"/>
                  <a:gd name="connsiteX3" fmla="*/ 266700 w 736834"/>
                  <a:gd name="connsiteY3" fmla="*/ 17826 h 919526"/>
                  <a:gd name="connsiteX4" fmla="*/ 406400 w 736834"/>
                  <a:gd name="connsiteY4" fmla="*/ 30526 h 919526"/>
                  <a:gd name="connsiteX5" fmla="*/ 431800 w 736834"/>
                  <a:gd name="connsiteY5" fmla="*/ 36876 h 919526"/>
                  <a:gd name="connsiteX6" fmla="*/ 438150 w 736834"/>
                  <a:gd name="connsiteY6" fmla="*/ 55926 h 919526"/>
                  <a:gd name="connsiteX7" fmla="*/ 463550 w 736834"/>
                  <a:gd name="connsiteY7" fmla="*/ 94026 h 919526"/>
                  <a:gd name="connsiteX8" fmla="*/ 463550 w 736834"/>
                  <a:gd name="connsiteY8" fmla="*/ 94026 h 919526"/>
                  <a:gd name="connsiteX9" fmla="*/ 501650 w 736834"/>
                  <a:gd name="connsiteY9" fmla="*/ 113076 h 919526"/>
                  <a:gd name="connsiteX10" fmla="*/ 527050 w 736834"/>
                  <a:gd name="connsiteY10" fmla="*/ 151176 h 919526"/>
                  <a:gd name="connsiteX11" fmla="*/ 565150 w 736834"/>
                  <a:gd name="connsiteY11" fmla="*/ 176576 h 919526"/>
                  <a:gd name="connsiteX12" fmla="*/ 584200 w 736834"/>
                  <a:gd name="connsiteY12" fmla="*/ 182926 h 919526"/>
                  <a:gd name="connsiteX13" fmla="*/ 622300 w 736834"/>
                  <a:gd name="connsiteY13" fmla="*/ 201976 h 919526"/>
                  <a:gd name="connsiteX14" fmla="*/ 647700 w 736834"/>
                  <a:gd name="connsiteY14" fmla="*/ 227376 h 919526"/>
                  <a:gd name="connsiteX15" fmla="*/ 673100 w 736834"/>
                  <a:gd name="connsiteY15" fmla="*/ 265476 h 919526"/>
                  <a:gd name="connsiteX16" fmla="*/ 692150 w 736834"/>
                  <a:gd name="connsiteY16" fmla="*/ 290876 h 919526"/>
                  <a:gd name="connsiteX17" fmla="*/ 698500 w 736834"/>
                  <a:gd name="connsiteY17" fmla="*/ 316276 h 919526"/>
                  <a:gd name="connsiteX18" fmla="*/ 704850 w 736834"/>
                  <a:gd name="connsiteY18" fmla="*/ 373426 h 919526"/>
                  <a:gd name="connsiteX19" fmla="*/ 717550 w 736834"/>
                  <a:gd name="connsiteY19" fmla="*/ 424226 h 919526"/>
                  <a:gd name="connsiteX20" fmla="*/ 723900 w 736834"/>
                  <a:gd name="connsiteY20" fmla="*/ 481376 h 919526"/>
                  <a:gd name="connsiteX21" fmla="*/ 730250 w 736834"/>
                  <a:gd name="connsiteY21" fmla="*/ 519476 h 919526"/>
                  <a:gd name="connsiteX22" fmla="*/ 736600 w 736834"/>
                  <a:gd name="connsiteY22" fmla="*/ 595676 h 919526"/>
                  <a:gd name="connsiteX23" fmla="*/ 730250 w 736834"/>
                  <a:gd name="connsiteY23" fmla="*/ 684576 h 919526"/>
                  <a:gd name="connsiteX24" fmla="*/ 704850 w 736834"/>
                  <a:gd name="connsiteY24" fmla="*/ 735376 h 919526"/>
                  <a:gd name="connsiteX25" fmla="*/ 660400 w 736834"/>
                  <a:gd name="connsiteY25" fmla="*/ 792526 h 919526"/>
                  <a:gd name="connsiteX26" fmla="*/ 641350 w 736834"/>
                  <a:gd name="connsiteY26" fmla="*/ 849676 h 919526"/>
                  <a:gd name="connsiteX27" fmla="*/ 635000 w 736834"/>
                  <a:gd name="connsiteY27" fmla="*/ 868726 h 919526"/>
                  <a:gd name="connsiteX28" fmla="*/ 622300 w 736834"/>
                  <a:gd name="connsiteY28" fmla="*/ 919526 h 919526"/>
                  <a:gd name="connsiteX29" fmla="*/ 488950 w 736834"/>
                  <a:gd name="connsiteY29" fmla="*/ 913176 h 919526"/>
                  <a:gd name="connsiteX30" fmla="*/ 355600 w 736834"/>
                  <a:gd name="connsiteY30" fmla="*/ 856026 h 919526"/>
                  <a:gd name="connsiteX31" fmla="*/ 279400 w 736834"/>
                  <a:gd name="connsiteY31" fmla="*/ 830626 h 919526"/>
                  <a:gd name="connsiteX32" fmla="*/ 95250 w 736834"/>
                  <a:gd name="connsiteY32" fmla="*/ 760776 h 919526"/>
                  <a:gd name="connsiteX33" fmla="*/ 57150 w 736834"/>
                  <a:gd name="connsiteY33" fmla="*/ 741726 h 919526"/>
                  <a:gd name="connsiteX34" fmla="*/ 6350 w 736834"/>
                  <a:gd name="connsiteY34" fmla="*/ 709976 h 919526"/>
                  <a:gd name="connsiteX35" fmla="*/ 0 w 736834"/>
                  <a:gd name="connsiteY35" fmla="*/ 690926 h 919526"/>
                  <a:gd name="connsiteX36" fmla="*/ 6350 w 736834"/>
                  <a:gd name="connsiteY36" fmla="*/ 659176 h 919526"/>
                  <a:gd name="connsiteX37" fmla="*/ 12700 w 736834"/>
                  <a:gd name="connsiteY37" fmla="*/ 602026 h 919526"/>
                  <a:gd name="connsiteX38" fmla="*/ 19050 w 736834"/>
                  <a:gd name="connsiteY38" fmla="*/ 487726 h 919526"/>
                  <a:gd name="connsiteX39" fmla="*/ 25400 w 736834"/>
                  <a:gd name="connsiteY39" fmla="*/ 443276 h 919526"/>
                  <a:gd name="connsiteX40" fmla="*/ 31750 w 736834"/>
                  <a:gd name="connsiteY40" fmla="*/ 386126 h 919526"/>
                  <a:gd name="connsiteX41" fmla="*/ 44450 w 736834"/>
                  <a:gd name="connsiteY41" fmla="*/ 278176 h 919526"/>
                  <a:gd name="connsiteX42" fmla="*/ 50800 w 736834"/>
                  <a:gd name="connsiteY42" fmla="*/ 246426 h 919526"/>
                  <a:gd name="connsiteX43" fmla="*/ 69850 w 736834"/>
                  <a:gd name="connsiteY43" fmla="*/ 221026 h 919526"/>
                  <a:gd name="connsiteX44" fmla="*/ 76200 w 736834"/>
                  <a:gd name="connsiteY44" fmla="*/ 201976 h 919526"/>
                  <a:gd name="connsiteX45" fmla="*/ 95250 w 736834"/>
                  <a:gd name="connsiteY45" fmla="*/ 189276 h 919526"/>
                  <a:gd name="connsiteX46" fmla="*/ 101600 w 736834"/>
                  <a:gd name="connsiteY46" fmla="*/ 138476 h 919526"/>
                  <a:gd name="connsiteX47" fmla="*/ 120650 w 736834"/>
                  <a:gd name="connsiteY47" fmla="*/ 68626 h 91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36834" h="919526">
                    <a:moveTo>
                      <a:pt x="120650" y="68626"/>
                    </a:moveTo>
                    <a:cubicBezTo>
                      <a:pt x="124883" y="49576"/>
                      <a:pt x="124065" y="38852"/>
                      <a:pt x="127000" y="24176"/>
                    </a:cubicBezTo>
                    <a:cubicBezTo>
                      <a:pt x="128313" y="17612"/>
                      <a:pt x="126715" y="6011"/>
                      <a:pt x="133350" y="5126"/>
                    </a:cubicBezTo>
                    <a:cubicBezTo>
                      <a:pt x="171792" y="0"/>
                      <a:pt x="225782" y="13593"/>
                      <a:pt x="266700" y="17826"/>
                    </a:cubicBezTo>
                    <a:cubicBezTo>
                      <a:pt x="313210" y="22637"/>
                      <a:pt x="406400" y="30526"/>
                      <a:pt x="406400" y="30526"/>
                    </a:cubicBezTo>
                    <a:cubicBezTo>
                      <a:pt x="414867" y="32643"/>
                      <a:pt x="424985" y="31424"/>
                      <a:pt x="431800" y="36876"/>
                    </a:cubicBezTo>
                    <a:cubicBezTo>
                      <a:pt x="437027" y="41057"/>
                      <a:pt x="434899" y="50075"/>
                      <a:pt x="438150" y="55926"/>
                    </a:cubicBezTo>
                    <a:cubicBezTo>
                      <a:pt x="445563" y="69269"/>
                      <a:pt x="455083" y="81326"/>
                      <a:pt x="463550" y="94026"/>
                    </a:cubicBezTo>
                    <a:lnTo>
                      <a:pt x="463550" y="94026"/>
                    </a:lnTo>
                    <a:cubicBezTo>
                      <a:pt x="489840" y="102789"/>
                      <a:pt x="477031" y="96663"/>
                      <a:pt x="501650" y="113076"/>
                    </a:cubicBezTo>
                    <a:cubicBezTo>
                      <a:pt x="510117" y="125776"/>
                      <a:pt x="514350" y="142709"/>
                      <a:pt x="527050" y="151176"/>
                    </a:cubicBezTo>
                    <a:cubicBezTo>
                      <a:pt x="539750" y="159643"/>
                      <a:pt x="550670" y="171749"/>
                      <a:pt x="565150" y="176576"/>
                    </a:cubicBezTo>
                    <a:cubicBezTo>
                      <a:pt x="571500" y="178693"/>
                      <a:pt x="578213" y="179933"/>
                      <a:pt x="584200" y="182926"/>
                    </a:cubicBezTo>
                    <a:cubicBezTo>
                      <a:pt x="633439" y="207545"/>
                      <a:pt x="574417" y="186015"/>
                      <a:pt x="622300" y="201976"/>
                    </a:cubicBezTo>
                    <a:cubicBezTo>
                      <a:pt x="630767" y="210443"/>
                      <a:pt x="640220" y="218026"/>
                      <a:pt x="647700" y="227376"/>
                    </a:cubicBezTo>
                    <a:cubicBezTo>
                      <a:pt x="657235" y="239295"/>
                      <a:pt x="663942" y="253265"/>
                      <a:pt x="673100" y="265476"/>
                    </a:cubicBezTo>
                    <a:lnTo>
                      <a:pt x="692150" y="290876"/>
                    </a:lnTo>
                    <a:cubicBezTo>
                      <a:pt x="694267" y="299343"/>
                      <a:pt x="697173" y="307650"/>
                      <a:pt x="698500" y="316276"/>
                    </a:cubicBezTo>
                    <a:cubicBezTo>
                      <a:pt x="701415" y="335220"/>
                      <a:pt x="702139" y="354451"/>
                      <a:pt x="704850" y="373426"/>
                    </a:cubicBezTo>
                    <a:cubicBezTo>
                      <a:pt x="708681" y="400245"/>
                      <a:pt x="710163" y="402065"/>
                      <a:pt x="717550" y="424226"/>
                    </a:cubicBezTo>
                    <a:cubicBezTo>
                      <a:pt x="719667" y="443276"/>
                      <a:pt x="721367" y="462377"/>
                      <a:pt x="723900" y="481376"/>
                    </a:cubicBezTo>
                    <a:cubicBezTo>
                      <a:pt x="725602" y="494138"/>
                      <a:pt x="728828" y="506680"/>
                      <a:pt x="730250" y="519476"/>
                    </a:cubicBezTo>
                    <a:cubicBezTo>
                      <a:pt x="733065" y="544808"/>
                      <a:pt x="734483" y="570276"/>
                      <a:pt x="736600" y="595676"/>
                    </a:cubicBezTo>
                    <a:cubicBezTo>
                      <a:pt x="734483" y="625309"/>
                      <a:pt x="736834" y="655606"/>
                      <a:pt x="730250" y="684576"/>
                    </a:cubicBezTo>
                    <a:cubicBezTo>
                      <a:pt x="726054" y="703037"/>
                      <a:pt x="718237" y="721989"/>
                      <a:pt x="704850" y="735376"/>
                    </a:cubicBezTo>
                    <a:cubicBezTo>
                      <a:pt x="682952" y="757274"/>
                      <a:pt x="673005" y="763114"/>
                      <a:pt x="660400" y="792526"/>
                    </a:cubicBezTo>
                    <a:cubicBezTo>
                      <a:pt x="652490" y="810983"/>
                      <a:pt x="647700" y="830626"/>
                      <a:pt x="641350" y="849676"/>
                    </a:cubicBezTo>
                    <a:cubicBezTo>
                      <a:pt x="639233" y="856026"/>
                      <a:pt x="636623" y="862232"/>
                      <a:pt x="635000" y="868726"/>
                    </a:cubicBezTo>
                    <a:lnTo>
                      <a:pt x="622300" y="919526"/>
                    </a:lnTo>
                    <a:cubicBezTo>
                      <a:pt x="577850" y="917409"/>
                      <a:pt x="533060" y="919057"/>
                      <a:pt x="488950" y="913176"/>
                    </a:cubicBezTo>
                    <a:cubicBezTo>
                      <a:pt x="433465" y="905778"/>
                      <a:pt x="409305" y="873928"/>
                      <a:pt x="355600" y="856026"/>
                    </a:cubicBezTo>
                    <a:lnTo>
                      <a:pt x="279400" y="830626"/>
                    </a:lnTo>
                    <a:cubicBezTo>
                      <a:pt x="217482" y="809987"/>
                      <a:pt x="153508" y="789905"/>
                      <a:pt x="95250" y="760776"/>
                    </a:cubicBezTo>
                    <a:cubicBezTo>
                      <a:pt x="82550" y="754426"/>
                      <a:pt x="69615" y="748525"/>
                      <a:pt x="57150" y="741726"/>
                    </a:cubicBezTo>
                    <a:cubicBezTo>
                      <a:pt x="36088" y="730238"/>
                      <a:pt x="25014" y="722418"/>
                      <a:pt x="6350" y="709976"/>
                    </a:cubicBezTo>
                    <a:cubicBezTo>
                      <a:pt x="4233" y="703626"/>
                      <a:pt x="0" y="697619"/>
                      <a:pt x="0" y="690926"/>
                    </a:cubicBezTo>
                    <a:cubicBezTo>
                      <a:pt x="0" y="680133"/>
                      <a:pt x="4824" y="669860"/>
                      <a:pt x="6350" y="659176"/>
                    </a:cubicBezTo>
                    <a:cubicBezTo>
                      <a:pt x="9061" y="640201"/>
                      <a:pt x="11284" y="621141"/>
                      <a:pt x="12700" y="602026"/>
                    </a:cubicBezTo>
                    <a:cubicBezTo>
                      <a:pt x="15519" y="563972"/>
                      <a:pt x="16007" y="525763"/>
                      <a:pt x="19050" y="487726"/>
                    </a:cubicBezTo>
                    <a:cubicBezTo>
                      <a:pt x="20244" y="472807"/>
                      <a:pt x="23544" y="458128"/>
                      <a:pt x="25400" y="443276"/>
                    </a:cubicBezTo>
                    <a:cubicBezTo>
                      <a:pt x="27777" y="424257"/>
                      <a:pt x="30015" y="405215"/>
                      <a:pt x="31750" y="386126"/>
                    </a:cubicBezTo>
                    <a:cubicBezTo>
                      <a:pt x="44102" y="250254"/>
                      <a:pt x="29720" y="344460"/>
                      <a:pt x="44450" y="278176"/>
                    </a:cubicBezTo>
                    <a:cubicBezTo>
                      <a:pt x="46791" y="267640"/>
                      <a:pt x="46417" y="256289"/>
                      <a:pt x="50800" y="246426"/>
                    </a:cubicBezTo>
                    <a:cubicBezTo>
                      <a:pt x="55098" y="236755"/>
                      <a:pt x="63500" y="229493"/>
                      <a:pt x="69850" y="221026"/>
                    </a:cubicBezTo>
                    <a:cubicBezTo>
                      <a:pt x="71967" y="214676"/>
                      <a:pt x="72019" y="207203"/>
                      <a:pt x="76200" y="201976"/>
                    </a:cubicBezTo>
                    <a:cubicBezTo>
                      <a:pt x="80968" y="196017"/>
                      <a:pt x="92416" y="196362"/>
                      <a:pt x="95250" y="189276"/>
                    </a:cubicBezTo>
                    <a:cubicBezTo>
                      <a:pt x="101588" y="173431"/>
                      <a:pt x="99814" y="155447"/>
                      <a:pt x="101600" y="138476"/>
                    </a:cubicBezTo>
                    <a:cubicBezTo>
                      <a:pt x="109291" y="65407"/>
                      <a:pt x="116417" y="87676"/>
                      <a:pt x="120650" y="68626"/>
                    </a:cubicBezTo>
                    <a:close/>
                  </a:path>
                </a:pathLst>
              </a:custGeom>
              <a:solidFill>
                <a:schemeClr val="accent2">
                  <a:lumMod val="60000"/>
                  <a:lumOff val="40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43" name="Group 1342"/>
              <p:cNvGrpSpPr/>
              <p:nvPr/>
            </p:nvGrpSpPr>
            <p:grpSpPr>
              <a:xfrm>
                <a:off x="3797273" y="4349152"/>
                <a:ext cx="801779" cy="1289648"/>
                <a:chOff x="3797273" y="3358552"/>
                <a:chExt cx="801779" cy="1289648"/>
              </a:xfrm>
              <a:solidFill>
                <a:schemeClr val="accent2"/>
              </a:solidFill>
            </p:grpSpPr>
            <p:sp>
              <p:nvSpPr>
                <p:cNvPr id="1341" name="Can 1340"/>
                <p:cNvSpPr/>
                <p:nvPr/>
              </p:nvSpPr>
              <p:spPr>
                <a:xfrm>
                  <a:off x="4103796" y="3886200"/>
                  <a:ext cx="495256" cy="762000"/>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2" name="Freeform 1341"/>
                <p:cNvSpPr/>
                <p:nvPr/>
              </p:nvSpPr>
              <p:spPr>
                <a:xfrm>
                  <a:off x="3797273" y="3358552"/>
                  <a:ext cx="546127" cy="1289648"/>
                </a:xfrm>
                <a:custGeom>
                  <a:avLst/>
                  <a:gdLst>
                    <a:gd name="connsiteX0" fmla="*/ 340812 w 546127"/>
                    <a:gd name="connsiteY0" fmla="*/ 635598 h 1289648"/>
                    <a:gd name="connsiteX1" fmla="*/ 347162 w 546127"/>
                    <a:gd name="connsiteY1" fmla="*/ 559398 h 1289648"/>
                    <a:gd name="connsiteX2" fmla="*/ 359862 w 546127"/>
                    <a:gd name="connsiteY2" fmla="*/ 533998 h 1289648"/>
                    <a:gd name="connsiteX3" fmla="*/ 372562 w 546127"/>
                    <a:gd name="connsiteY3" fmla="*/ 495898 h 1289648"/>
                    <a:gd name="connsiteX4" fmla="*/ 391612 w 546127"/>
                    <a:gd name="connsiteY4" fmla="*/ 470498 h 1289648"/>
                    <a:gd name="connsiteX5" fmla="*/ 404312 w 546127"/>
                    <a:gd name="connsiteY5" fmla="*/ 445098 h 1289648"/>
                    <a:gd name="connsiteX6" fmla="*/ 423362 w 546127"/>
                    <a:gd name="connsiteY6" fmla="*/ 426048 h 1289648"/>
                    <a:gd name="connsiteX7" fmla="*/ 461462 w 546127"/>
                    <a:gd name="connsiteY7" fmla="*/ 387948 h 1289648"/>
                    <a:gd name="connsiteX8" fmla="*/ 474162 w 546127"/>
                    <a:gd name="connsiteY8" fmla="*/ 368898 h 1289648"/>
                    <a:gd name="connsiteX9" fmla="*/ 486862 w 546127"/>
                    <a:gd name="connsiteY9" fmla="*/ 337148 h 1289648"/>
                    <a:gd name="connsiteX10" fmla="*/ 505912 w 546127"/>
                    <a:gd name="connsiteY10" fmla="*/ 273648 h 1289648"/>
                    <a:gd name="connsiteX11" fmla="*/ 493212 w 546127"/>
                    <a:gd name="connsiteY11" fmla="*/ 184748 h 1289648"/>
                    <a:gd name="connsiteX12" fmla="*/ 474162 w 546127"/>
                    <a:gd name="connsiteY12" fmla="*/ 159348 h 1289648"/>
                    <a:gd name="connsiteX13" fmla="*/ 417012 w 546127"/>
                    <a:gd name="connsiteY13" fmla="*/ 76798 h 1289648"/>
                    <a:gd name="connsiteX14" fmla="*/ 397962 w 546127"/>
                    <a:gd name="connsiteY14" fmla="*/ 64098 h 1289648"/>
                    <a:gd name="connsiteX15" fmla="*/ 385262 w 546127"/>
                    <a:gd name="connsiteY15" fmla="*/ 38698 h 1289648"/>
                    <a:gd name="connsiteX16" fmla="*/ 366212 w 546127"/>
                    <a:gd name="connsiteY16" fmla="*/ 25998 h 1289648"/>
                    <a:gd name="connsiteX17" fmla="*/ 309062 w 546127"/>
                    <a:gd name="connsiteY17" fmla="*/ 598 h 1289648"/>
                    <a:gd name="connsiteX18" fmla="*/ 169362 w 546127"/>
                    <a:gd name="connsiteY18" fmla="*/ 6948 h 1289648"/>
                    <a:gd name="connsiteX19" fmla="*/ 99512 w 546127"/>
                    <a:gd name="connsiteY19" fmla="*/ 70448 h 1289648"/>
                    <a:gd name="connsiteX20" fmla="*/ 86812 w 546127"/>
                    <a:gd name="connsiteY20" fmla="*/ 89498 h 1289648"/>
                    <a:gd name="connsiteX21" fmla="*/ 55062 w 546127"/>
                    <a:gd name="connsiteY21" fmla="*/ 121248 h 1289648"/>
                    <a:gd name="connsiteX22" fmla="*/ 36012 w 546127"/>
                    <a:gd name="connsiteY22" fmla="*/ 152998 h 1289648"/>
                    <a:gd name="connsiteX23" fmla="*/ 16962 w 546127"/>
                    <a:gd name="connsiteY23" fmla="*/ 203798 h 1289648"/>
                    <a:gd name="connsiteX24" fmla="*/ 10612 w 546127"/>
                    <a:gd name="connsiteY24" fmla="*/ 229198 h 1289648"/>
                    <a:gd name="connsiteX25" fmla="*/ 4262 w 546127"/>
                    <a:gd name="connsiteY25" fmla="*/ 286348 h 1289648"/>
                    <a:gd name="connsiteX26" fmla="*/ 16962 w 546127"/>
                    <a:gd name="connsiteY26" fmla="*/ 622898 h 1289648"/>
                    <a:gd name="connsiteX27" fmla="*/ 23312 w 546127"/>
                    <a:gd name="connsiteY27" fmla="*/ 730848 h 1289648"/>
                    <a:gd name="connsiteX28" fmla="*/ 29662 w 546127"/>
                    <a:gd name="connsiteY28" fmla="*/ 768948 h 1289648"/>
                    <a:gd name="connsiteX29" fmla="*/ 36012 w 546127"/>
                    <a:gd name="connsiteY29" fmla="*/ 826098 h 1289648"/>
                    <a:gd name="connsiteX30" fmla="*/ 48712 w 546127"/>
                    <a:gd name="connsiteY30" fmla="*/ 864198 h 1289648"/>
                    <a:gd name="connsiteX31" fmla="*/ 55062 w 546127"/>
                    <a:gd name="connsiteY31" fmla="*/ 883248 h 1289648"/>
                    <a:gd name="connsiteX32" fmla="*/ 61412 w 546127"/>
                    <a:gd name="connsiteY32" fmla="*/ 908648 h 1289648"/>
                    <a:gd name="connsiteX33" fmla="*/ 74112 w 546127"/>
                    <a:gd name="connsiteY33" fmla="*/ 940398 h 1289648"/>
                    <a:gd name="connsiteX34" fmla="*/ 93162 w 546127"/>
                    <a:gd name="connsiteY34" fmla="*/ 1022948 h 1289648"/>
                    <a:gd name="connsiteX35" fmla="*/ 118562 w 546127"/>
                    <a:gd name="connsiteY35" fmla="*/ 1086448 h 1289648"/>
                    <a:gd name="connsiteX36" fmla="*/ 131262 w 546127"/>
                    <a:gd name="connsiteY36" fmla="*/ 1124548 h 1289648"/>
                    <a:gd name="connsiteX37" fmla="*/ 156662 w 546127"/>
                    <a:gd name="connsiteY37" fmla="*/ 1194398 h 1289648"/>
                    <a:gd name="connsiteX38" fmla="*/ 163012 w 546127"/>
                    <a:gd name="connsiteY38" fmla="*/ 1219798 h 1289648"/>
                    <a:gd name="connsiteX39" fmla="*/ 175712 w 546127"/>
                    <a:gd name="connsiteY39" fmla="*/ 1245198 h 1289648"/>
                    <a:gd name="connsiteX40" fmla="*/ 182062 w 546127"/>
                    <a:gd name="connsiteY40" fmla="*/ 1264248 h 1289648"/>
                    <a:gd name="connsiteX41" fmla="*/ 226512 w 546127"/>
                    <a:gd name="connsiteY41" fmla="*/ 1283298 h 1289648"/>
                    <a:gd name="connsiteX42" fmla="*/ 366212 w 546127"/>
                    <a:gd name="connsiteY42" fmla="*/ 1276948 h 1289648"/>
                    <a:gd name="connsiteX43" fmla="*/ 544012 w 546127"/>
                    <a:gd name="connsiteY43" fmla="*/ 1289648 h 1289648"/>
                    <a:gd name="connsiteX44" fmla="*/ 340812 w 546127"/>
                    <a:gd name="connsiteY44" fmla="*/ 635598 h 128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46127" h="1289648">
                      <a:moveTo>
                        <a:pt x="340812" y="635598"/>
                      </a:moveTo>
                      <a:cubicBezTo>
                        <a:pt x="342929" y="610198"/>
                        <a:pt x="342465" y="584449"/>
                        <a:pt x="347162" y="559398"/>
                      </a:cubicBezTo>
                      <a:cubicBezTo>
                        <a:pt x="348906" y="550094"/>
                        <a:pt x="356346" y="542787"/>
                        <a:pt x="359862" y="533998"/>
                      </a:cubicBezTo>
                      <a:cubicBezTo>
                        <a:pt x="364834" y="521569"/>
                        <a:pt x="366575" y="507872"/>
                        <a:pt x="372562" y="495898"/>
                      </a:cubicBezTo>
                      <a:cubicBezTo>
                        <a:pt x="377295" y="486432"/>
                        <a:pt x="386003" y="479473"/>
                        <a:pt x="391612" y="470498"/>
                      </a:cubicBezTo>
                      <a:cubicBezTo>
                        <a:pt x="396629" y="462471"/>
                        <a:pt x="398810" y="452801"/>
                        <a:pt x="404312" y="445098"/>
                      </a:cubicBezTo>
                      <a:cubicBezTo>
                        <a:pt x="409532" y="437790"/>
                        <a:pt x="417518" y="432866"/>
                        <a:pt x="423362" y="426048"/>
                      </a:cubicBezTo>
                      <a:cubicBezTo>
                        <a:pt x="454867" y="389292"/>
                        <a:pt x="427926" y="410305"/>
                        <a:pt x="461462" y="387948"/>
                      </a:cubicBezTo>
                      <a:cubicBezTo>
                        <a:pt x="465695" y="381598"/>
                        <a:pt x="470749" y="375724"/>
                        <a:pt x="474162" y="368898"/>
                      </a:cubicBezTo>
                      <a:cubicBezTo>
                        <a:pt x="479260" y="358703"/>
                        <a:pt x="482967" y="347860"/>
                        <a:pt x="486862" y="337148"/>
                      </a:cubicBezTo>
                      <a:cubicBezTo>
                        <a:pt x="499230" y="303136"/>
                        <a:pt x="498331" y="303972"/>
                        <a:pt x="505912" y="273648"/>
                      </a:cubicBezTo>
                      <a:cubicBezTo>
                        <a:pt x="505707" y="271597"/>
                        <a:pt x="501844" y="202012"/>
                        <a:pt x="493212" y="184748"/>
                      </a:cubicBezTo>
                      <a:cubicBezTo>
                        <a:pt x="488479" y="175282"/>
                        <a:pt x="480033" y="168154"/>
                        <a:pt x="474162" y="159348"/>
                      </a:cubicBezTo>
                      <a:cubicBezTo>
                        <a:pt x="459461" y="137296"/>
                        <a:pt x="436382" y="89712"/>
                        <a:pt x="417012" y="76798"/>
                      </a:cubicBezTo>
                      <a:lnTo>
                        <a:pt x="397962" y="64098"/>
                      </a:lnTo>
                      <a:cubicBezTo>
                        <a:pt x="393729" y="55631"/>
                        <a:pt x="391322" y="45970"/>
                        <a:pt x="385262" y="38698"/>
                      </a:cubicBezTo>
                      <a:cubicBezTo>
                        <a:pt x="380376" y="32835"/>
                        <a:pt x="372422" y="30434"/>
                        <a:pt x="366212" y="25998"/>
                      </a:cubicBezTo>
                      <a:cubicBezTo>
                        <a:pt x="329814" y="0"/>
                        <a:pt x="353600" y="9506"/>
                        <a:pt x="309062" y="598"/>
                      </a:cubicBezTo>
                      <a:lnTo>
                        <a:pt x="169362" y="6948"/>
                      </a:lnTo>
                      <a:cubicBezTo>
                        <a:pt x="139971" y="13806"/>
                        <a:pt x="116324" y="46911"/>
                        <a:pt x="99512" y="70448"/>
                      </a:cubicBezTo>
                      <a:cubicBezTo>
                        <a:pt x="95076" y="76658"/>
                        <a:pt x="91838" y="83755"/>
                        <a:pt x="86812" y="89498"/>
                      </a:cubicBezTo>
                      <a:cubicBezTo>
                        <a:pt x="76956" y="100762"/>
                        <a:pt x="64412" y="109561"/>
                        <a:pt x="55062" y="121248"/>
                      </a:cubicBezTo>
                      <a:cubicBezTo>
                        <a:pt x="47352" y="130886"/>
                        <a:pt x="41532" y="141959"/>
                        <a:pt x="36012" y="152998"/>
                      </a:cubicBezTo>
                      <a:cubicBezTo>
                        <a:pt x="31539" y="161945"/>
                        <a:pt x="20626" y="190974"/>
                        <a:pt x="16962" y="203798"/>
                      </a:cubicBezTo>
                      <a:cubicBezTo>
                        <a:pt x="14564" y="212189"/>
                        <a:pt x="12729" y="220731"/>
                        <a:pt x="10612" y="229198"/>
                      </a:cubicBezTo>
                      <a:cubicBezTo>
                        <a:pt x="8495" y="248248"/>
                        <a:pt x="4262" y="267181"/>
                        <a:pt x="4262" y="286348"/>
                      </a:cubicBezTo>
                      <a:cubicBezTo>
                        <a:pt x="4262" y="535326"/>
                        <a:pt x="0" y="487203"/>
                        <a:pt x="16962" y="622898"/>
                      </a:cubicBezTo>
                      <a:cubicBezTo>
                        <a:pt x="19079" y="658881"/>
                        <a:pt x="20189" y="694938"/>
                        <a:pt x="23312" y="730848"/>
                      </a:cubicBezTo>
                      <a:cubicBezTo>
                        <a:pt x="24427" y="743675"/>
                        <a:pt x="27960" y="756186"/>
                        <a:pt x="29662" y="768948"/>
                      </a:cubicBezTo>
                      <a:cubicBezTo>
                        <a:pt x="32195" y="787947"/>
                        <a:pt x="32253" y="807303"/>
                        <a:pt x="36012" y="826098"/>
                      </a:cubicBezTo>
                      <a:cubicBezTo>
                        <a:pt x="38637" y="839225"/>
                        <a:pt x="44479" y="851498"/>
                        <a:pt x="48712" y="864198"/>
                      </a:cubicBezTo>
                      <a:cubicBezTo>
                        <a:pt x="50829" y="870548"/>
                        <a:pt x="53439" y="876754"/>
                        <a:pt x="55062" y="883248"/>
                      </a:cubicBezTo>
                      <a:cubicBezTo>
                        <a:pt x="57179" y="891715"/>
                        <a:pt x="58652" y="900369"/>
                        <a:pt x="61412" y="908648"/>
                      </a:cubicBezTo>
                      <a:cubicBezTo>
                        <a:pt x="65017" y="919462"/>
                        <a:pt x="70760" y="929503"/>
                        <a:pt x="74112" y="940398"/>
                      </a:cubicBezTo>
                      <a:cubicBezTo>
                        <a:pt x="112435" y="1064946"/>
                        <a:pt x="69164" y="934955"/>
                        <a:pt x="93162" y="1022948"/>
                      </a:cubicBezTo>
                      <a:cubicBezTo>
                        <a:pt x="111214" y="1089138"/>
                        <a:pt x="98208" y="1035562"/>
                        <a:pt x="118562" y="1086448"/>
                      </a:cubicBezTo>
                      <a:cubicBezTo>
                        <a:pt x="123534" y="1098877"/>
                        <a:pt x="126290" y="1112119"/>
                        <a:pt x="131262" y="1124548"/>
                      </a:cubicBezTo>
                      <a:cubicBezTo>
                        <a:pt x="139679" y="1145589"/>
                        <a:pt x="151227" y="1172659"/>
                        <a:pt x="156662" y="1194398"/>
                      </a:cubicBezTo>
                      <a:cubicBezTo>
                        <a:pt x="158779" y="1202865"/>
                        <a:pt x="159948" y="1211626"/>
                        <a:pt x="163012" y="1219798"/>
                      </a:cubicBezTo>
                      <a:cubicBezTo>
                        <a:pt x="166336" y="1228661"/>
                        <a:pt x="171983" y="1236497"/>
                        <a:pt x="175712" y="1245198"/>
                      </a:cubicBezTo>
                      <a:cubicBezTo>
                        <a:pt x="178349" y="1251350"/>
                        <a:pt x="177881" y="1259021"/>
                        <a:pt x="182062" y="1264248"/>
                      </a:cubicBezTo>
                      <a:cubicBezTo>
                        <a:pt x="193025" y="1277952"/>
                        <a:pt x="211260" y="1279485"/>
                        <a:pt x="226512" y="1283298"/>
                      </a:cubicBezTo>
                      <a:cubicBezTo>
                        <a:pt x="353503" y="1276614"/>
                        <a:pt x="306890" y="1276948"/>
                        <a:pt x="366212" y="1276948"/>
                      </a:cubicBezTo>
                      <a:cubicBezTo>
                        <a:pt x="546127" y="1283374"/>
                        <a:pt x="544012" y="1223994"/>
                        <a:pt x="544012" y="1289648"/>
                      </a:cubicBezTo>
                      <a:lnTo>
                        <a:pt x="340812" y="63559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51" name="Freeform 1350"/>
              <p:cNvSpPr/>
              <p:nvPr/>
            </p:nvSpPr>
            <p:spPr>
              <a:xfrm>
                <a:off x="3690129" y="5283200"/>
                <a:ext cx="1009567" cy="447328"/>
              </a:xfrm>
              <a:custGeom>
                <a:avLst/>
                <a:gdLst>
                  <a:gd name="connsiteX0" fmla="*/ 24621 w 1186671"/>
                  <a:gd name="connsiteY0" fmla="*/ 222250 h 889000"/>
                  <a:gd name="connsiteX1" fmla="*/ 50021 w 1186671"/>
                  <a:gd name="connsiteY1" fmla="*/ 114300 h 889000"/>
                  <a:gd name="connsiteX2" fmla="*/ 62721 w 1186671"/>
                  <a:gd name="connsiteY2" fmla="*/ 88900 h 889000"/>
                  <a:gd name="connsiteX3" fmla="*/ 75421 w 1186671"/>
                  <a:gd name="connsiteY3" fmla="*/ 31750 h 889000"/>
                  <a:gd name="connsiteX4" fmla="*/ 81771 w 1186671"/>
                  <a:gd name="connsiteY4" fmla="*/ 12700 h 889000"/>
                  <a:gd name="connsiteX5" fmla="*/ 100821 w 1186671"/>
                  <a:gd name="connsiteY5" fmla="*/ 0 h 889000"/>
                  <a:gd name="connsiteX6" fmla="*/ 170671 w 1186671"/>
                  <a:gd name="connsiteY6" fmla="*/ 12700 h 889000"/>
                  <a:gd name="connsiteX7" fmla="*/ 183371 w 1186671"/>
                  <a:gd name="connsiteY7" fmla="*/ 31750 h 889000"/>
                  <a:gd name="connsiteX8" fmla="*/ 196071 w 1186671"/>
                  <a:gd name="connsiteY8" fmla="*/ 57150 h 889000"/>
                  <a:gd name="connsiteX9" fmla="*/ 215121 w 1186671"/>
                  <a:gd name="connsiteY9" fmla="*/ 95250 h 889000"/>
                  <a:gd name="connsiteX10" fmla="*/ 240521 w 1186671"/>
                  <a:gd name="connsiteY10" fmla="*/ 101600 h 889000"/>
                  <a:gd name="connsiteX11" fmla="*/ 253221 w 1186671"/>
                  <a:gd name="connsiteY11" fmla="*/ 133350 h 889000"/>
                  <a:gd name="connsiteX12" fmla="*/ 265921 w 1186671"/>
                  <a:gd name="connsiteY12" fmla="*/ 184150 h 889000"/>
                  <a:gd name="connsiteX13" fmla="*/ 272271 w 1186671"/>
                  <a:gd name="connsiteY13" fmla="*/ 203200 h 889000"/>
                  <a:gd name="connsiteX14" fmla="*/ 284971 w 1186671"/>
                  <a:gd name="connsiteY14" fmla="*/ 317500 h 889000"/>
                  <a:gd name="connsiteX15" fmla="*/ 291321 w 1186671"/>
                  <a:gd name="connsiteY15" fmla="*/ 368300 h 889000"/>
                  <a:gd name="connsiteX16" fmla="*/ 323071 w 1186671"/>
                  <a:gd name="connsiteY16" fmla="*/ 412750 h 889000"/>
                  <a:gd name="connsiteX17" fmla="*/ 342121 w 1186671"/>
                  <a:gd name="connsiteY17" fmla="*/ 419100 h 889000"/>
                  <a:gd name="connsiteX18" fmla="*/ 354821 w 1186671"/>
                  <a:gd name="connsiteY18" fmla="*/ 444500 h 889000"/>
                  <a:gd name="connsiteX19" fmla="*/ 494521 w 1186671"/>
                  <a:gd name="connsiteY19" fmla="*/ 431800 h 889000"/>
                  <a:gd name="connsiteX20" fmla="*/ 513571 w 1186671"/>
                  <a:gd name="connsiteY20" fmla="*/ 425450 h 889000"/>
                  <a:gd name="connsiteX21" fmla="*/ 564371 w 1186671"/>
                  <a:gd name="connsiteY21" fmla="*/ 419100 h 889000"/>
                  <a:gd name="connsiteX22" fmla="*/ 659621 w 1186671"/>
                  <a:gd name="connsiteY22" fmla="*/ 431800 h 889000"/>
                  <a:gd name="connsiteX23" fmla="*/ 678671 w 1186671"/>
                  <a:gd name="connsiteY23" fmla="*/ 450850 h 889000"/>
                  <a:gd name="connsiteX24" fmla="*/ 723121 w 1186671"/>
                  <a:gd name="connsiteY24" fmla="*/ 482600 h 889000"/>
                  <a:gd name="connsiteX25" fmla="*/ 742171 w 1186671"/>
                  <a:gd name="connsiteY25" fmla="*/ 488950 h 889000"/>
                  <a:gd name="connsiteX26" fmla="*/ 824721 w 1186671"/>
                  <a:gd name="connsiteY26" fmla="*/ 514350 h 889000"/>
                  <a:gd name="connsiteX27" fmla="*/ 869171 w 1186671"/>
                  <a:gd name="connsiteY27" fmla="*/ 520700 h 889000"/>
                  <a:gd name="connsiteX28" fmla="*/ 907271 w 1186671"/>
                  <a:gd name="connsiteY28" fmla="*/ 527050 h 889000"/>
                  <a:gd name="connsiteX29" fmla="*/ 977121 w 1186671"/>
                  <a:gd name="connsiteY29" fmla="*/ 533400 h 889000"/>
                  <a:gd name="connsiteX30" fmla="*/ 1066021 w 1186671"/>
                  <a:gd name="connsiteY30" fmla="*/ 546100 h 889000"/>
                  <a:gd name="connsiteX31" fmla="*/ 1085071 w 1186671"/>
                  <a:gd name="connsiteY31" fmla="*/ 552450 h 889000"/>
                  <a:gd name="connsiteX32" fmla="*/ 1104121 w 1186671"/>
                  <a:gd name="connsiteY32" fmla="*/ 565150 h 889000"/>
                  <a:gd name="connsiteX33" fmla="*/ 1161271 w 1186671"/>
                  <a:gd name="connsiteY33" fmla="*/ 622300 h 889000"/>
                  <a:gd name="connsiteX34" fmla="*/ 1173971 w 1186671"/>
                  <a:gd name="connsiteY34" fmla="*/ 641350 h 889000"/>
                  <a:gd name="connsiteX35" fmla="*/ 1186671 w 1186671"/>
                  <a:gd name="connsiteY35" fmla="*/ 679450 h 889000"/>
                  <a:gd name="connsiteX36" fmla="*/ 1180321 w 1186671"/>
                  <a:gd name="connsiteY36" fmla="*/ 717550 h 889000"/>
                  <a:gd name="connsiteX37" fmla="*/ 1135871 w 1186671"/>
                  <a:gd name="connsiteY37" fmla="*/ 742950 h 889000"/>
                  <a:gd name="connsiteX38" fmla="*/ 1116821 w 1186671"/>
                  <a:gd name="connsiteY38" fmla="*/ 762000 h 889000"/>
                  <a:gd name="connsiteX39" fmla="*/ 1078721 w 1186671"/>
                  <a:gd name="connsiteY39" fmla="*/ 781050 h 889000"/>
                  <a:gd name="connsiteX40" fmla="*/ 1059671 w 1186671"/>
                  <a:gd name="connsiteY40" fmla="*/ 793750 h 889000"/>
                  <a:gd name="connsiteX41" fmla="*/ 881871 w 1186671"/>
                  <a:gd name="connsiteY41" fmla="*/ 825500 h 889000"/>
                  <a:gd name="connsiteX42" fmla="*/ 812021 w 1186671"/>
                  <a:gd name="connsiteY42" fmla="*/ 838200 h 889000"/>
                  <a:gd name="connsiteX43" fmla="*/ 767571 w 1186671"/>
                  <a:gd name="connsiteY43" fmla="*/ 850900 h 889000"/>
                  <a:gd name="connsiteX44" fmla="*/ 678671 w 1186671"/>
                  <a:gd name="connsiteY44" fmla="*/ 863600 h 889000"/>
                  <a:gd name="connsiteX45" fmla="*/ 627871 w 1186671"/>
                  <a:gd name="connsiteY45" fmla="*/ 869950 h 889000"/>
                  <a:gd name="connsiteX46" fmla="*/ 494521 w 1186671"/>
                  <a:gd name="connsiteY46" fmla="*/ 889000 h 889000"/>
                  <a:gd name="connsiteX47" fmla="*/ 310371 w 1186671"/>
                  <a:gd name="connsiteY47" fmla="*/ 882650 h 889000"/>
                  <a:gd name="connsiteX48" fmla="*/ 259571 w 1186671"/>
                  <a:gd name="connsiteY48" fmla="*/ 876300 h 889000"/>
                  <a:gd name="connsiteX49" fmla="*/ 215121 w 1186671"/>
                  <a:gd name="connsiteY49" fmla="*/ 857250 h 889000"/>
                  <a:gd name="connsiteX50" fmla="*/ 151621 w 1186671"/>
                  <a:gd name="connsiteY50" fmla="*/ 838200 h 889000"/>
                  <a:gd name="connsiteX51" fmla="*/ 132571 w 1186671"/>
                  <a:gd name="connsiteY51" fmla="*/ 825500 h 889000"/>
                  <a:gd name="connsiteX52" fmla="*/ 107171 w 1186671"/>
                  <a:gd name="connsiteY52" fmla="*/ 819150 h 889000"/>
                  <a:gd name="connsiteX53" fmla="*/ 94471 w 1186671"/>
                  <a:gd name="connsiteY53" fmla="*/ 787400 h 889000"/>
                  <a:gd name="connsiteX54" fmla="*/ 50021 w 1186671"/>
                  <a:gd name="connsiteY54" fmla="*/ 711200 h 889000"/>
                  <a:gd name="connsiteX55" fmla="*/ 43671 w 1186671"/>
                  <a:gd name="connsiteY55" fmla="*/ 685800 h 889000"/>
                  <a:gd name="connsiteX56" fmla="*/ 37321 w 1186671"/>
                  <a:gd name="connsiteY56" fmla="*/ 666750 h 889000"/>
                  <a:gd name="connsiteX57" fmla="*/ 24621 w 1186671"/>
                  <a:gd name="connsiteY57" fmla="*/ 590550 h 889000"/>
                  <a:gd name="connsiteX58" fmla="*/ 18271 w 1186671"/>
                  <a:gd name="connsiteY58" fmla="*/ 565150 h 889000"/>
                  <a:gd name="connsiteX59" fmla="*/ 24621 w 1186671"/>
                  <a:gd name="connsiteY59" fmla="*/ 22225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6671" h="889000">
                    <a:moveTo>
                      <a:pt x="24621" y="222250"/>
                    </a:moveTo>
                    <a:cubicBezTo>
                      <a:pt x="29913" y="147108"/>
                      <a:pt x="39866" y="149844"/>
                      <a:pt x="50021" y="114300"/>
                    </a:cubicBezTo>
                    <a:cubicBezTo>
                      <a:pt x="52622" y="105198"/>
                      <a:pt x="59397" y="97763"/>
                      <a:pt x="62721" y="88900"/>
                    </a:cubicBezTo>
                    <a:cubicBezTo>
                      <a:pt x="67610" y="75863"/>
                      <a:pt x="72404" y="43820"/>
                      <a:pt x="75421" y="31750"/>
                    </a:cubicBezTo>
                    <a:cubicBezTo>
                      <a:pt x="77044" y="25256"/>
                      <a:pt x="77590" y="17927"/>
                      <a:pt x="81771" y="12700"/>
                    </a:cubicBezTo>
                    <a:cubicBezTo>
                      <a:pt x="86539" y="6741"/>
                      <a:pt x="94471" y="4233"/>
                      <a:pt x="100821" y="0"/>
                    </a:cubicBezTo>
                    <a:cubicBezTo>
                      <a:pt x="100990" y="28"/>
                      <a:pt x="167017" y="10612"/>
                      <a:pt x="170671" y="12700"/>
                    </a:cubicBezTo>
                    <a:cubicBezTo>
                      <a:pt x="177297" y="16486"/>
                      <a:pt x="179585" y="25124"/>
                      <a:pt x="183371" y="31750"/>
                    </a:cubicBezTo>
                    <a:cubicBezTo>
                      <a:pt x="188067" y="39969"/>
                      <a:pt x="192342" y="48449"/>
                      <a:pt x="196071" y="57150"/>
                    </a:cubicBezTo>
                    <a:cubicBezTo>
                      <a:pt x="201142" y="68983"/>
                      <a:pt x="202918" y="87115"/>
                      <a:pt x="215121" y="95250"/>
                    </a:cubicBezTo>
                    <a:cubicBezTo>
                      <a:pt x="222383" y="100091"/>
                      <a:pt x="232054" y="99483"/>
                      <a:pt x="240521" y="101600"/>
                    </a:cubicBezTo>
                    <a:cubicBezTo>
                      <a:pt x="244754" y="112183"/>
                      <a:pt x="249869" y="122455"/>
                      <a:pt x="253221" y="133350"/>
                    </a:cubicBezTo>
                    <a:cubicBezTo>
                      <a:pt x="258354" y="150033"/>
                      <a:pt x="261328" y="167311"/>
                      <a:pt x="265921" y="184150"/>
                    </a:cubicBezTo>
                    <a:cubicBezTo>
                      <a:pt x="267682" y="190608"/>
                      <a:pt x="270154" y="196850"/>
                      <a:pt x="272271" y="203200"/>
                    </a:cubicBezTo>
                    <a:cubicBezTo>
                      <a:pt x="282131" y="311659"/>
                      <a:pt x="273935" y="234731"/>
                      <a:pt x="284971" y="317500"/>
                    </a:cubicBezTo>
                    <a:cubicBezTo>
                      <a:pt x="287226" y="334415"/>
                      <a:pt x="287182" y="351744"/>
                      <a:pt x="291321" y="368300"/>
                    </a:cubicBezTo>
                    <a:cubicBezTo>
                      <a:pt x="295294" y="384191"/>
                      <a:pt x="309417" y="403647"/>
                      <a:pt x="323071" y="412750"/>
                    </a:cubicBezTo>
                    <a:cubicBezTo>
                      <a:pt x="328640" y="416463"/>
                      <a:pt x="335771" y="416983"/>
                      <a:pt x="342121" y="419100"/>
                    </a:cubicBezTo>
                    <a:cubicBezTo>
                      <a:pt x="346354" y="427567"/>
                      <a:pt x="345471" y="443024"/>
                      <a:pt x="354821" y="444500"/>
                    </a:cubicBezTo>
                    <a:cubicBezTo>
                      <a:pt x="382998" y="448949"/>
                      <a:pt x="454538" y="441796"/>
                      <a:pt x="494521" y="431800"/>
                    </a:cubicBezTo>
                    <a:cubicBezTo>
                      <a:pt x="501015" y="430177"/>
                      <a:pt x="506985" y="426647"/>
                      <a:pt x="513571" y="425450"/>
                    </a:cubicBezTo>
                    <a:cubicBezTo>
                      <a:pt x="530361" y="422397"/>
                      <a:pt x="547438" y="421217"/>
                      <a:pt x="564371" y="419100"/>
                    </a:cubicBezTo>
                    <a:cubicBezTo>
                      <a:pt x="596121" y="423333"/>
                      <a:pt x="628759" y="423227"/>
                      <a:pt x="659621" y="431800"/>
                    </a:cubicBezTo>
                    <a:cubicBezTo>
                      <a:pt x="668274" y="434204"/>
                      <a:pt x="671853" y="445006"/>
                      <a:pt x="678671" y="450850"/>
                    </a:cubicBezTo>
                    <a:cubicBezTo>
                      <a:pt x="682698" y="454302"/>
                      <a:pt x="715080" y="478580"/>
                      <a:pt x="723121" y="482600"/>
                    </a:cubicBezTo>
                    <a:cubicBezTo>
                      <a:pt x="729108" y="485593"/>
                      <a:pt x="735821" y="486833"/>
                      <a:pt x="742171" y="488950"/>
                    </a:cubicBezTo>
                    <a:cubicBezTo>
                      <a:pt x="768207" y="528004"/>
                      <a:pt x="746144" y="505619"/>
                      <a:pt x="824721" y="514350"/>
                    </a:cubicBezTo>
                    <a:cubicBezTo>
                      <a:pt x="839597" y="516003"/>
                      <a:pt x="854378" y="518424"/>
                      <a:pt x="869171" y="520700"/>
                    </a:cubicBezTo>
                    <a:cubicBezTo>
                      <a:pt x="881896" y="522658"/>
                      <a:pt x="894484" y="525546"/>
                      <a:pt x="907271" y="527050"/>
                    </a:cubicBezTo>
                    <a:cubicBezTo>
                      <a:pt x="930490" y="529782"/>
                      <a:pt x="953908" y="530614"/>
                      <a:pt x="977121" y="533400"/>
                    </a:cubicBezTo>
                    <a:cubicBezTo>
                      <a:pt x="1006842" y="536967"/>
                      <a:pt x="1066021" y="546100"/>
                      <a:pt x="1066021" y="546100"/>
                    </a:cubicBezTo>
                    <a:cubicBezTo>
                      <a:pt x="1072371" y="548217"/>
                      <a:pt x="1079084" y="549457"/>
                      <a:pt x="1085071" y="552450"/>
                    </a:cubicBezTo>
                    <a:cubicBezTo>
                      <a:pt x="1091897" y="555863"/>
                      <a:pt x="1098016" y="560571"/>
                      <a:pt x="1104121" y="565150"/>
                    </a:cubicBezTo>
                    <a:cubicBezTo>
                      <a:pt x="1137988" y="590550"/>
                      <a:pt x="1135871" y="588433"/>
                      <a:pt x="1161271" y="622300"/>
                    </a:cubicBezTo>
                    <a:cubicBezTo>
                      <a:pt x="1165850" y="628405"/>
                      <a:pt x="1170871" y="634376"/>
                      <a:pt x="1173971" y="641350"/>
                    </a:cubicBezTo>
                    <a:cubicBezTo>
                      <a:pt x="1179408" y="653583"/>
                      <a:pt x="1186671" y="679450"/>
                      <a:pt x="1186671" y="679450"/>
                    </a:cubicBezTo>
                    <a:cubicBezTo>
                      <a:pt x="1184554" y="692150"/>
                      <a:pt x="1186079" y="706034"/>
                      <a:pt x="1180321" y="717550"/>
                    </a:cubicBezTo>
                    <a:cubicBezTo>
                      <a:pt x="1176988" y="724216"/>
                      <a:pt x="1138833" y="740834"/>
                      <a:pt x="1135871" y="742950"/>
                    </a:cubicBezTo>
                    <a:cubicBezTo>
                      <a:pt x="1128563" y="748170"/>
                      <a:pt x="1123720" y="756251"/>
                      <a:pt x="1116821" y="762000"/>
                    </a:cubicBezTo>
                    <a:cubicBezTo>
                      <a:pt x="1089524" y="784748"/>
                      <a:pt x="1107360" y="766731"/>
                      <a:pt x="1078721" y="781050"/>
                    </a:cubicBezTo>
                    <a:cubicBezTo>
                      <a:pt x="1071895" y="784463"/>
                      <a:pt x="1066911" y="791337"/>
                      <a:pt x="1059671" y="793750"/>
                    </a:cubicBezTo>
                    <a:cubicBezTo>
                      <a:pt x="973781" y="822380"/>
                      <a:pt x="978920" y="807855"/>
                      <a:pt x="881871" y="825500"/>
                    </a:cubicBezTo>
                    <a:cubicBezTo>
                      <a:pt x="858588" y="829733"/>
                      <a:pt x="835123" y="833066"/>
                      <a:pt x="812021" y="838200"/>
                    </a:cubicBezTo>
                    <a:cubicBezTo>
                      <a:pt x="796978" y="841543"/>
                      <a:pt x="782708" y="848017"/>
                      <a:pt x="767571" y="850900"/>
                    </a:cubicBezTo>
                    <a:cubicBezTo>
                      <a:pt x="738165" y="856501"/>
                      <a:pt x="708374" y="859887"/>
                      <a:pt x="678671" y="863600"/>
                    </a:cubicBezTo>
                    <a:lnTo>
                      <a:pt x="627871" y="869950"/>
                    </a:lnTo>
                    <a:lnTo>
                      <a:pt x="494521" y="889000"/>
                    </a:lnTo>
                    <a:lnTo>
                      <a:pt x="310371" y="882650"/>
                    </a:lnTo>
                    <a:cubicBezTo>
                      <a:pt x="293331" y="881729"/>
                      <a:pt x="276060" y="880697"/>
                      <a:pt x="259571" y="876300"/>
                    </a:cubicBezTo>
                    <a:cubicBezTo>
                      <a:pt x="243995" y="872146"/>
                      <a:pt x="230167" y="863037"/>
                      <a:pt x="215121" y="857250"/>
                    </a:cubicBezTo>
                    <a:cubicBezTo>
                      <a:pt x="186410" y="846207"/>
                      <a:pt x="178490" y="844917"/>
                      <a:pt x="151621" y="838200"/>
                    </a:cubicBezTo>
                    <a:cubicBezTo>
                      <a:pt x="145271" y="833967"/>
                      <a:pt x="139586" y="828506"/>
                      <a:pt x="132571" y="825500"/>
                    </a:cubicBezTo>
                    <a:cubicBezTo>
                      <a:pt x="124549" y="822062"/>
                      <a:pt x="113342" y="825321"/>
                      <a:pt x="107171" y="819150"/>
                    </a:cubicBezTo>
                    <a:cubicBezTo>
                      <a:pt x="99111" y="811090"/>
                      <a:pt x="99100" y="797816"/>
                      <a:pt x="94471" y="787400"/>
                    </a:cubicBezTo>
                    <a:cubicBezTo>
                      <a:pt x="82471" y="760400"/>
                      <a:pt x="66355" y="735700"/>
                      <a:pt x="50021" y="711200"/>
                    </a:cubicBezTo>
                    <a:cubicBezTo>
                      <a:pt x="47904" y="702733"/>
                      <a:pt x="46069" y="694191"/>
                      <a:pt x="43671" y="685800"/>
                    </a:cubicBezTo>
                    <a:cubicBezTo>
                      <a:pt x="41832" y="679364"/>
                      <a:pt x="38944" y="673244"/>
                      <a:pt x="37321" y="666750"/>
                    </a:cubicBezTo>
                    <a:cubicBezTo>
                      <a:pt x="28546" y="631651"/>
                      <a:pt x="31789" y="629976"/>
                      <a:pt x="24621" y="590550"/>
                    </a:cubicBezTo>
                    <a:cubicBezTo>
                      <a:pt x="23060" y="581964"/>
                      <a:pt x="20388" y="573617"/>
                      <a:pt x="18271" y="565150"/>
                    </a:cubicBezTo>
                    <a:cubicBezTo>
                      <a:pt x="0" y="400710"/>
                      <a:pt x="19329" y="297392"/>
                      <a:pt x="24621" y="222250"/>
                    </a:cubicBezTo>
                    <a:close/>
                  </a:path>
                </a:pathLst>
              </a:cu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3" name="Freeform 1352"/>
              <p:cNvSpPr/>
              <p:nvPr/>
            </p:nvSpPr>
            <p:spPr>
              <a:xfrm>
                <a:off x="3516049" y="5685334"/>
                <a:ext cx="1186250" cy="377713"/>
              </a:xfrm>
              <a:custGeom>
                <a:avLst/>
                <a:gdLst>
                  <a:gd name="connsiteX0" fmla="*/ 16398 w 1394348"/>
                  <a:gd name="connsiteY0" fmla="*/ 306151 h 750651"/>
                  <a:gd name="connsiteX1" fmla="*/ 29098 w 1394348"/>
                  <a:gd name="connsiteY1" fmla="*/ 274401 h 750651"/>
                  <a:gd name="connsiteX2" fmla="*/ 48148 w 1394348"/>
                  <a:gd name="connsiteY2" fmla="*/ 210901 h 750651"/>
                  <a:gd name="connsiteX3" fmla="*/ 86248 w 1394348"/>
                  <a:gd name="connsiteY3" fmla="*/ 153751 h 750651"/>
                  <a:gd name="connsiteX4" fmla="*/ 137048 w 1394348"/>
                  <a:gd name="connsiteY4" fmla="*/ 83901 h 750651"/>
                  <a:gd name="connsiteX5" fmla="*/ 156098 w 1394348"/>
                  <a:gd name="connsiteY5" fmla="*/ 58501 h 750651"/>
                  <a:gd name="connsiteX6" fmla="*/ 206898 w 1394348"/>
                  <a:gd name="connsiteY6" fmla="*/ 7701 h 750651"/>
                  <a:gd name="connsiteX7" fmla="*/ 238648 w 1394348"/>
                  <a:gd name="connsiteY7" fmla="*/ 1351 h 750651"/>
                  <a:gd name="connsiteX8" fmla="*/ 283098 w 1394348"/>
                  <a:gd name="connsiteY8" fmla="*/ 7701 h 750651"/>
                  <a:gd name="connsiteX9" fmla="*/ 333898 w 1394348"/>
                  <a:gd name="connsiteY9" fmla="*/ 58501 h 750651"/>
                  <a:gd name="connsiteX10" fmla="*/ 359298 w 1394348"/>
                  <a:gd name="connsiteY10" fmla="*/ 77551 h 750651"/>
                  <a:gd name="connsiteX11" fmla="*/ 397398 w 1394348"/>
                  <a:gd name="connsiteY11" fmla="*/ 102951 h 750651"/>
                  <a:gd name="connsiteX12" fmla="*/ 435498 w 1394348"/>
                  <a:gd name="connsiteY12" fmla="*/ 153751 h 750651"/>
                  <a:gd name="connsiteX13" fmla="*/ 448198 w 1394348"/>
                  <a:gd name="connsiteY13" fmla="*/ 179151 h 750651"/>
                  <a:gd name="connsiteX14" fmla="*/ 467248 w 1394348"/>
                  <a:gd name="connsiteY14" fmla="*/ 191851 h 750651"/>
                  <a:gd name="connsiteX15" fmla="*/ 479948 w 1394348"/>
                  <a:gd name="connsiteY15" fmla="*/ 217251 h 750651"/>
                  <a:gd name="connsiteX16" fmla="*/ 498998 w 1394348"/>
                  <a:gd name="connsiteY16" fmla="*/ 229951 h 750651"/>
                  <a:gd name="connsiteX17" fmla="*/ 549798 w 1394348"/>
                  <a:gd name="connsiteY17" fmla="*/ 261701 h 750651"/>
                  <a:gd name="connsiteX18" fmla="*/ 606948 w 1394348"/>
                  <a:gd name="connsiteY18" fmla="*/ 249001 h 750651"/>
                  <a:gd name="connsiteX19" fmla="*/ 651398 w 1394348"/>
                  <a:gd name="connsiteY19" fmla="*/ 236301 h 750651"/>
                  <a:gd name="connsiteX20" fmla="*/ 670448 w 1394348"/>
                  <a:gd name="connsiteY20" fmla="*/ 223601 h 750651"/>
                  <a:gd name="connsiteX21" fmla="*/ 708548 w 1394348"/>
                  <a:gd name="connsiteY21" fmla="*/ 210901 h 750651"/>
                  <a:gd name="connsiteX22" fmla="*/ 759348 w 1394348"/>
                  <a:gd name="connsiteY22" fmla="*/ 191851 h 750651"/>
                  <a:gd name="connsiteX23" fmla="*/ 784748 w 1394348"/>
                  <a:gd name="connsiteY23" fmla="*/ 179151 h 750651"/>
                  <a:gd name="connsiteX24" fmla="*/ 860948 w 1394348"/>
                  <a:gd name="connsiteY24" fmla="*/ 160101 h 750651"/>
                  <a:gd name="connsiteX25" fmla="*/ 943498 w 1394348"/>
                  <a:gd name="connsiteY25" fmla="*/ 109301 h 750651"/>
                  <a:gd name="connsiteX26" fmla="*/ 975248 w 1394348"/>
                  <a:gd name="connsiteY26" fmla="*/ 90251 h 750651"/>
                  <a:gd name="connsiteX27" fmla="*/ 1013348 w 1394348"/>
                  <a:gd name="connsiteY27" fmla="*/ 77551 h 750651"/>
                  <a:gd name="connsiteX28" fmla="*/ 1076848 w 1394348"/>
                  <a:gd name="connsiteY28" fmla="*/ 64851 h 750651"/>
                  <a:gd name="connsiteX29" fmla="*/ 1102248 w 1394348"/>
                  <a:gd name="connsiteY29" fmla="*/ 58501 h 750651"/>
                  <a:gd name="connsiteX30" fmla="*/ 1172098 w 1394348"/>
                  <a:gd name="connsiteY30" fmla="*/ 71201 h 750651"/>
                  <a:gd name="connsiteX31" fmla="*/ 1178448 w 1394348"/>
                  <a:gd name="connsiteY31" fmla="*/ 96601 h 750651"/>
                  <a:gd name="connsiteX32" fmla="*/ 1191148 w 1394348"/>
                  <a:gd name="connsiteY32" fmla="*/ 122001 h 750651"/>
                  <a:gd name="connsiteX33" fmla="*/ 1197498 w 1394348"/>
                  <a:gd name="connsiteY33" fmla="*/ 141051 h 750651"/>
                  <a:gd name="connsiteX34" fmla="*/ 1222898 w 1394348"/>
                  <a:gd name="connsiteY34" fmla="*/ 166451 h 750651"/>
                  <a:gd name="connsiteX35" fmla="*/ 1267348 w 1394348"/>
                  <a:gd name="connsiteY35" fmla="*/ 223601 h 750651"/>
                  <a:gd name="connsiteX36" fmla="*/ 1286398 w 1394348"/>
                  <a:gd name="connsiteY36" fmla="*/ 249001 h 750651"/>
                  <a:gd name="connsiteX37" fmla="*/ 1305448 w 1394348"/>
                  <a:gd name="connsiteY37" fmla="*/ 274401 h 750651"/>
                  <a:gd name="connsiteX38" fmla="*/ 1318148 w 1394348"/>
                  <a:gd name="connsiteY38" fmla="*/ 293451 h 750651"/>
                  <a:gd name="connsiteX39" fmla="*/ 1337198 w 1394348"/>
                  <a:gd name="connsiteY39" fmla="*/ 312501 h 750651"/>
                  <a:gd name="connsiteX40" fmla="*/ 1356248 w 1394348"/>
                  <a:gd name="connsiteY40" fmla="*/ 369651 h 750651"/>
                  <a:gd name="connsiteX41" fmla="*/ 1368948 w 1394348"/>
                  <a:gd name="connsiteY41" fmla="*/ 395051 h 750651"/>
                  <a:gd name="connsiteX42" fmla="*/ 1381648 w 1394348"/>
                  <a:gd name="connsiteY42" fmla="*/ 439501 h 750651"/>
                  <a:gd name="connsiteX43" fmla="*/ 1394348 w 1394348"/>
                  <a:gd name="connsiteY43" fmla="*/ 477601 h 750651"/>
                  <a:gd name="connsiteX44" fmla="*/ 1387998 w 1394348"/>
                  <a:gd name="connsiteY44" fmla="*/ 522051 h 750651"/>
                  <a:gd name="connsiteX45" fmla="*/ 1356248 w 1394348"/>
                  <a:gd name="connsiteY45" fmla="*/ 560151 h 750651"/>
                  <a:gd name="connsiteX46" fmla="*/ 1343548 w 1394348"/>
                  <a:gd name="connsiteY46" fmla="*/ 579201 h 750651"/>
                  <a:gd name="connsiteX47" fmla="*/ 1324498 w 1394348"/>
                  <a:gd name="connsiteY47" fmla="*/ 604601 h 750651"/>
                  <a:gd name="connsiteX48" fmla="*/ 1286398 w 1394348"/>
                  <a:gd name="connsiteY48" fmla="*/ 661751 h 750651"/>
                  <a:gd name="connsiteX49" fmla="*/ 1273698 w 1394348"/>
                  <a:gd name="connsiteY49" fmla="*/ 680801 h 750651"/>
                  <a:gd name="connsiteX50" fmla="*/ 1216548 w 1394348"/>
                  <a:gd name="connsiteY50" fmla="*/ 725251 h 750651"/>
                  <a:gd name="connsiteX51" fmla="*/ 1178448 w 1394348"/>
                  <a:gd name="connsiteY51" fmla="*/ 750651 h 750651"/>
                  <a:gd name="connsiteX52" fmla="*/ 1146698 w 1394348"/>
                  <a:gd name="connsiteY52" fmla="*/ 744301 h 750651"/>
                  <a:gd name="connsiteX53" fmla="*/ 1064148 w 1394348"/>
                  <a:gd name="connsiteY53" fmla="*/ 680801 h 750651"/>
                  <a:gd name="connsiteX54" fmla="*/ 1019698 w 1394348"/>
                  <a:gd name="connsiteY54" fmla="*/ 636351 h 750651"/>
                  <a:gd name="connsiteX55" fmla="*/ 930798 w 1394348"/>
                  <a:gd name="connsiteY55" fmla="*/ 553801 h 750651"/>
                  <a:gd name="connsiteX56" fmla="*/ 905398 w 1394348"/>
                  <a:gd name="connsiteY56" fmla="*/ 522051 h 750651"/>
                  <a:gd name="connsiteX57" fmla="*/ 879998 w 1394348"/>
                  <a:gd name="connsiteY57" fmla="*/ 496651 h 750651"/>
                  <a:gd name="connsiteX58" fmla="*/ 829198 w 1394348"/>
                  <a:gd name="connsiteY58" fmla="*/ 426801 h 750651"/>
                  <a:gd name="connsiteX59" fmla="*/ 816498 w 1394348"/>
                  <a:gd name="connsiteY59" fmla="*/ 401401 h 750651"/>
                  <a:gd name="connsiteX60" fmla="*/ 797448 w 1394348"/>
                  <a:gd name="connsiteY60" fmla="*/ 395051 h 750651"/>
                  <a:gd name="connsiteX61" fmla="*/ 727598 w 1394348"/>
                  <a:gd name="connsiteY61" fmla="*/ 414101 h 750651"/>
                  <a:gd name="connsiteX62" fmla="*/ 708548 w 1394348"/>
                  <a:gd name="connsiteY62" fmla="*/ 420451 h 750651"/>
                  <a:gd name="connsiteX63" fmla="*/ 689498 w 1394348"/>
                  <a:gd name="connsiteY63" fmla="*/ 426801 h 750651"/>
                  <a:gd name="connsiteX64" fmla="*/ 664098 w 1394348"/>
                  <a:gd name="connsiteY64" fmla="*/ 439501 h 750651"/>
                  <a:gd name="connsiteX65" fmla="*/ 638698 w 1394348"/>
                  <a:gd name="connsiteY65" fmla="*/ 445851 h 750651"/>
                  <a:gd name="connsiteX66" fmla="*/ 568848 w 1394348"/>
                  <a:gd name="connsiteY66" fmla="*/ 471251 h 750651"/>
                  <a:gd name="connsiteX67" fmla="*/ 543448 w 1394348"/>
                  <a:gd name="connsiteY67" fmla="*/ 483951 h 750651"/>
                  <a:gd name="connsiteX68" fmla="*/ 518048 w 1394348"/>
                  <a:gd name="connsiteY68" fmla="*/ 490301 h 750651"/>
                  <a:gd name="connsiteX69" fmla="*/ 498998 w 1394348"/>
                  <a:gd name="connsiteY69" fmla="*/ 503001 h 750651"/>
                  <a:gd name="connsiteX70" fmla="*/ 473598 w 1394348"/>
                  <a:gd name="connsiteY70" fmla="*/ 515701 h 750651"/>
                  <a:gd name="connsiteX71" fmla="*/ 454548 w 1394348"/>
                  <a:gd name="connsiteY71" fmla="*/ 522051 h 750651"/>
                  <a:gd name="connsiteX72" fmla="*/ 397398 w 1394348"/>
                  <a:gd name="connsiteY72" fmla="*/ 541101 h 750651"/>
                  <a:gd name="connsiteX73" fmla="*/ 359298 w 1394348"/>
                  <a:gd name="connsiteY73" fmla="*/ 560151 h 750651"/>
                  <a:gd name="connsiteX74" fmla="*/ 295798 w 1394348"/>
                  <a:gd name="connsiteY74" fmla="*/ 585551 h 750651"/>
                  <a:gd name="connsiteX75" fmla="*/ 238648 w 1394348"/>
                  <a:gd name="connsiteY75" fmla="*/ 604601 h 750651"/>
                  <a:gd name="connsiteX76" fmla="*/ 219598 w 1394348"/>
                  <a:gd name="connsiteY76" fmla="*/ 610951 h 750651"/>
                  <a:gd name="connsiteX77" fmla="*/ 86248 w 1394348"/>
                  <a:gd name="connsiteY77" fmla="*/ 598251 h 750651"/>
                  <a:gd name="connsiteX78" fmla="*/ 60848 w 1394348"/>
                  <a:gd name="connsiteY78" fmla="*/ 591901 h 750651"/>
                  <a:gd name="connsiteX79" fmla="*/ 41798 w 1394348"/>
                  <a:gd name="connsiteY79" fmla="*/ 579201 h 750651"/>
                  <a:gd name="connsiteX80" fmla="*/ 29098 w 1394348"/>
                  <a:gd name="connsiteY80" fmla="*/ 560151 h 750651"/>
                  <a:gd name="connsiteX81" fmla="*/ 10048 w 1394348"/>
                  <a:gd name="connsiteY81" fmla="*/ 509351 h 750651"/>
                  <a:gd name="connsiteX82" fmla="*/ 10048 w 1394348"/>
                  <a:gd name="connsiteY82" fmla="*/ 376001 h 750651"/>
                  <a:gd name="connsiteX83" fmla="*/ 16398 w 1394348"/>
                  <a:gd name="connsiteY83" fmla="*/ 356951 h 750651"/>
                  <a:gd name="connsiteX84" fmla="*/ 16398 w 1394348"/>
                  <a:gd name="connsiteY84" fmla="*/ 306151 h 75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394348" h="750651">
                    <a:moveTo>
                      <a:pt x="16398" y="306151"/>
                    </a:moveTo>
                    <a:cubicBezTo>
                      <a:pt x="18515" y="292393"/>
                      <a:pt x="25493" y="285215"/>
                      <a:pt x="29098" y="274401"/>
                    </a:cubicBezTo>
                    <a:cubicBezTo>
                      <a:pt x="36086" y="253436"/>
                      <a:pt x="39290" y="231147"/>
                      <a:pt x="48148" y="210901"/>
                    </a:cubicBezTo>
                    <a:lnTo>
                      <a:pt x="86248" y="153751"/>
                    </a:lnTo>
                    <a:cubicBezTo>
                      <a:pt x="110689" y="117089"/>
                      <a:pt x="94369" y="140806"/>
                      <a:pt x="137048" y="83901"/>
                    </a:cubicBezTo>
                    <a:cubicBezTo>
                      <a:pt x="143398" y="75434"/>
                      <a:pt x="148614" y="65985"/>
                      <a:pt x="156098" y="58501"/>
                    </a:cubicBezTo>
                    <a:cubicBezTo>
                      <a:pt x="173031" y="41568"/>
                      <a:pt x="183416" y="12397"/>
                      <a:pt x="206898" y="7701"/>
                    </a:cubicBezTo>
                    <a:lnTo>
                      <a:pt x="238648" y="1351"/>
                    </a:lnTo>
                    <a:cubicBezTo>
                      <a:pt x="253465" y="3468"/>
                      <a:pt x="270264" y="0"/>
                      <a:pt x="283098" y="7701"/>
                    </a:cubicBezTo>
                    <a:cubicBezTo>
                      <a:pt x="303633" y="20022"/>
                      <a:pt x="314740" y="44133"/>
                      <a:pt x="333898" y="58501"/>
                    </a:cubicBezTo>
                    <a:cubicBezTo>
                      <a:pt x="342365" y="64851"/>
                      <a:pt x="350628" y="71482"/>
                      <a:pt x="359298" y="77551"/>
                    </a:cubicBezTo>
                    <a:cubicBezTo>
                      <a:pt x="371802" y="86304"/>
                      <a:pt x="386605" y="92158"/>
                      <a:pt x="397398" y="102951"/>
                    </a:cubicBezTo>
                    <a:cubicBezTo>
                      <a:pt x="412365" y="117918"/>
                      <a:pt x="426032" y="134819"/>
                      <a:pt x="435498" y="153751"/>
                    </a:cubicBezTo>
                    <a:cubicBezTo>
                      <a:pt x="439731" y="162218"/>
                      <a:pt x="442138" y="171879"/>
                      <a:pt x="448198" y="179151"/>
                    </a:cubicBezTo>
                    <a:cubicBezTo>
                      <a:pt x="453084" y="185014"/>
                      <a:pt x="460898" y="187618"/>
                      <a:pt x="467248" y="191851"/>
                    </a:cubicBezTo>
                    <a:cubicBezTo>
                      <a:pt x="471481" y="200318"/>
                      <a:pt x="473888" y="209979"/>
                      <a:pt x="479948" y="217251"/>
                    </a:cubicBezTo>
                    <a:cubicBezTo>
                      <a:pt x="484834" y="223114"/>
                      <a:pt x="492788" y="225515"/>
                      <a:pt x="498998" y="229951"/>
                    </a:cubicBezTo>
                    <a:cubicBezTo>
                      <a:pt x="537466" y="257428"/>
                      <a:pt x="510017" y="241810"/>
                      <a:pt x="549798" y="261701"/>
                    </a:cubicBezTo>
                    <a:lnTo>
                      <a:pt x="606948" y="249001"/>
                    </a:lnTo>
                    <a:cubicBezTo>
                      <a:pt x="614505" y="247257"/>
                      <a:pt x="642734" y="240633"/>
                      <a:pt x="651398" y="236301"/>
                    </a:cubicBezTo>
                    <a:cubicBezTo>
                      <a:pt x="658224" y="232888"/>
                      <a:pt x="663474" y="226701"/>
                      <a:pt x="670448" y="223601"/>
                    </a:cubicBezTo>
                    <a:cubicBezTo>
                      <a:pt x="682681" y="218164"/>
                      <a:pt x="696315" y="216338"/>
                      <a:pt x="708548" y="210901"/>
                    </a:cubicBezTo>
                    <a:cubicBezTo>
                      <a:pt x="762060" y="187118"/>
                      <a:pt x="684077" y="206905"/>
                      <a:pt x="759348" y="191851"/>
                    </a:cubicBezTo>
                    <a:cubicBezTo>
                      <a:pt x="767815" y="187618"/>
                      <a:pt x="775681" y="181871"/>
                      <a:pt x="784748" y="179151"/>
                    </a:cubicBezTo>
                    <a:cubicBezTo>
                      <a:pt x="818807" y="168933"/>
                      <a:pt x="828565" y="178606"/>
                      <a:pt x="860948" y="160101"/>
                    </a:cubicBezTo>
                    <a:cubicBezTo>
                      <a:pt x="945937" y="111536"/>
                      <a:pt x="866793" y="158113"/>
                      <a:pt x="943498" y="109301"/>
                    </a:cubicBezTo>
                    <a:cubicBezTo>
                      <a:pt x="953911" y="102675"/>
                      <a:pt x="963539" y="94154"/>
                      <a:pt x="975248" y="90251"/>
                    </a:cubicBezTo>
                    <a:cubicBezTo>
                      <a:pt x="987948" y="86018"/>
                      <a:pt x="1000361" y="80798"/>
                      <a:pt x="1013348" y="77551"/>
                    </a:cubicBezTo>
                    <a:cubicBezTo>
                      <a:pt x="1034289" y="72316"/>
                      <a:pt x="1055907" y="70086"/>
                      <a:pt x="1076848" y="64851"/>
                    </a:cubicBezTo>
                    <a:lnTo>
                      <a:pt x="1102248" y="58501"/>
                    </a:lnTo>
                    <a:cubicBezTo>
                      <a:pt x="1125531" y="62734"/>
                      <a:pt x="1150931" y="60618"/>
                      <a:pt x="1172098" y="71201"/>
                    </a:cubicBezTo>
                    <a:cubicBezTo>
                      <a:pt x="1179904" y="75104"/>
                      <a:pt x="1175384" y="88429"/>
                      <a:pt x="1178448" y="96601"/>
                    </a:cubicBezTo>
                    <a:cubicBezTo>
                      <a:pt x="1181772" y="105464"/>
                      <a:pt x="1187419" y="113300"/>
                      <a:pt x="1191148" y="122001"/>
                    </a:cubicBezTo>
                    <a:cubicBezTo>
                      <a:pt x="1193785" y="128153"/>
                      <a:pt x="1193607" y="135604"/>
                      <a:pt x="1197498" y="141051"/>
                    </a:cubicBezTo>
                    <a:cubicBezTo>
                      <a:pt x="1204458" y="150794"/>
                      <a:pt x="1215164" y="157310"/>
                      <a:pt x="1222898" y="166451"/>
                    </a:cubicBezTo>
                    <a:cubicBezTo>
                      <a:pt x="1238487" y="184874"/>
                      <a:pt x="1252633" y="204472"/>
                      <a:pt x="1267348" y="223601"/>
                    </a:cubicBezTo>
                    <a:cubicBezTo>
                      <a:pt x="1273801" y="231990"/>
                      <a:pt x="1280048" y="240534"/>
                      <a:pt x="1286398" y="249001"/>
                    </a:cubicBezTo>
                    <a:cubicBezTo>
                      <a:pt x="1292748" y="257468"/>
                      <a:pt x="1299577" y="265595"/>
                      <a:pt x="1305448" y="274401"/>
                    </a:cubicBezTo>
                    <a:cubicBezTo>
                      <a:pt x="1309681" y="280751"/>
                      <a:pt x="1313262" y="287588"/>
                      <a:pt x="1318148" y="293451"/>
                    </a:cubicBezTo>
                    <a:cubicBezTo>
                      <a:pt x="1323897" y="300350"/>
                      <a:pt x="1330848" y="306151"/>
                      <a:pt x="1337198" y="312501"/>
                    </a:cubicBezTo>
                    <a:cubicBezTo>
                      <a:pt x="1344569" y="341985"/>
                      <a:pt x="1342584" y="338907"/>
                      <a:pt x="1356248" y="369651"/>
                    </a:cubicBezTo>
                    <a:cubicBezTo>
                      <a:pt x="1360093" y="378301"/>
                      <a:pt x="1365219" y="386350"/>
                      <a:pt x="1368948" y="395051"/>
                    </a:cubicBezTo>
                    <a:cubicBezTo>
                      <a:pt x="1376061" y="411649"/>
                      <a:pt x="1376277" y="421599"/>
                      <a:pt x="1381648" y="439501"/>
                    </a:cubicBezTo>
                    <a:cubicBezTo>
                      <a:pt x="1385495" y="452323"/>
                      <a:pt x="1390115" y="464901"/>
                      <a:pt x="1394348" y="477601"/>
                    </a:cubicBezTo>
                    <a:cubicBezTo>
                      <a:pt x="1392231" y="492418"/>
                      <a:pt x="1394270" y="508461"/>
                      <a:pt x="1387998" y="522051"/>
                    </a:cubicBezTo>
                    <a:cubicBezTo>
                      <a:pt x="1381070" y="537061"/>
                      <a:pt x="1366397" y="547102"/>
                      <a:pt x="1356248" y="560151"/>
                    </a:cubicBezTo>
                    <a:cubicBezTo>
                      <a:pt x="1351563" y="566175"/>
                      <a:pt x="1347984" y="572991"/>
                      <a:pt x="1343548" y="579201"/>
                    </a:cubicBezTo>
                    <a:cubicBezTo>
                      <a:pt x="1337397" y="587813"/>
                      <a:pt x="1330522" y="595899"/>
                      <a:pt x="1324498" y="604601"/>
                    </a:cubicBezTo>
                    <a:cubicBezTo>
                      <a:pt x="1311466" y="623425"/>
                      <a:pt x="1299098" y="642701"/>
                      <a:pt x="1286398" y="661751"/>
                    </a:cubicBezTo>
                    <a:cubicBezTo>
                      <a:pt x="1282165" y="668101"/>
                      <a:pt x="1279722" y="676116"/>
                      <a:pt x="1273698" y="680801"/>
                    </a:cubicBezTo>
                    <a:cubicBezTo>
                      <a:pt x="1254648" y="695618"/>
                      <a:pt x="1233613" y="708186"/>
                      <a:pt x="1216548" y="725251"/>
                    </a:cubicBezTo>
                    <a:cubicBezTo>
                      <a:pt x="1192765" y="749034"/>
                      <a:pt x="1206017" y="741461"/>
                      <a:pt x="1178448" y="750651"/>
                    </a:cubicBezTo>
                    <a:cubicBezTo>
                      <a:pt x="1167865" y="748534"/>
                      <a:pt x="1156201" y="749418"/>
                      <a:pt x="1146698" y="744301"/>
                    </a:cubicBezTo>
                    <a:cubicBezTo>
                      <a:pt x="1145981" y="743915"/>
                      <a:pt x="1073415" y="690068"/>
                      <a:pt x="1064148" y="680801"/>
                    </a:cubicBezTo>
                    <a:cubicBezTo>
                      <a:pt x="1049331" y="665984"/>
                      <a:pt x="1036060" y="649441"/>
                      <a:pt x="1019698" y="636351"/>
                    </a:cubicBezTo>
                    <a:cubicBezTo>
                      <a:pt x="985562" y="609042"/>
                      <a:pt x="960457" y="590875"/>
                      <a:pt x="930798" y="553801"/>
                    </a:cubicBezTo>
                    <a:cubicBezTo>
                      <a:pt x="922331" y="543218"/>
                      <a:pt x="914402" y="532181"/>
                      <a:pt x="905398" y="522051"/>
                    </a:cubicBezTo>
                    <a:cubicBezTo>
                      <a:pt x="897443" y="513102"/>
                      <a:pt x="887953" y="505600"/>
                      <a:pt x="879998" y="496651"/>
                    </a:cubicBezTo>
                    <a:cubicBezTo>
                      <a:pt x="866756" y="481754"/>
                      <a:pt x="837685" y="443775"/>
                      <a:pt x="829198" y="426801"/>
                    </a:cubicBezTo>
                    <a:cubicBezTo>
                      <a:pt x="824965" y="418334"/>
                      <a:pt x="823191" y="408094"/>
                      <a:pt x="816498" y="401401"/>
                    </a:cubicBezTo>
                    <a:cubicBezTo>
                      <a:pt x="811765" y="396668"/>
                      <a:pt x="803798" y="397168"/>
                      <a:pt x="797448" y="395051"/>
                    </a:cubicBezTo>
                    <a:cubicBezTo>
                      <a:pt x="752571" y="404026"/>
                      <a:pt x="775937" y="397988"/>
                      <a:pt x="727598" y="414101"/>
                    </a:cubicBezTo>
                    <a:lnTo>
                      <a:pt x="708548" y="420451"/>
                    </a:lnTo>
                    <a:cubicBezTo>
                      <a:pt x="702198" y="422568"/>
                      <a:pt x="695485" y="423808"/>
                      <a:pt x="689498" y="426801"/>
                    </a:cubicBezTo>
                    <a:cubicBezTo>
                      <a:pt x="681031" y="431034"/>
                      <a:pt x="672961" y="436177"/>
                      <a:pt x="664098" y="439501"/>
                    </a:cubicBezTo>
                    <a:cubicBezTo>
                      <a:pt x="655926" y="442565"/>
                      <a:pt x="646801" y="442610"/>
                      <a:pt x="638698" y="445851"/>
                    </a:cubicBezTo>
                    <a:cubicBezTo>
                      <a:pt x="567068" y="474503"/>
                      <a:pt x="632670" y="458487"/>
                      <a:pt x="568848" y="471251"/>
                    </a:cubicBezTo>
                    <a:cubicBezTo>
                      <a:pt x="560381" y="475484"/>
                      <a:pt x="552311" y="480627"/>
                      <a:pt x="543448" y="483951"/>
                    </a:cubicBezTo>
                    <a:cubicBezTo>
                      <a:pt x="535276" y="487015"/>
                      <a:pt x="526070" y="486863"/>
                      <a:pt x="518048" y="490301"/>
                    </a:cubicBezTo>
                    <a:cubicBezTo>
                      <a:pt x="511033" y="493307"/>
                      <a:pt x="505624" y="499215"/>
                      <a:pt x="498998" y="503001"/>
                    </a:cubicBezTo>
                    <a:cubicBezTo>
                      <a:pt x="490779" y="507697"/>
                      <a:pt x="482299" y="511972"/>
                      <a:pt x="473598" y="515701"/>
                    </a:cubicBezTo>
                    <a:cubicBezTo>
                      <a:pt x="467446" y="518338"/>
                      <a:pt x="460815" y="519701"/>
                      <a:pt x="454548" y="522051"/>
                    </a:cubicBezTo>
                    <a:cubicBezTo>
                      <a:pt x="406724" y="539985"/>
                      <a:pt x="439959" y="530461"/>
                      <a:pt x="397398" y="541101"/>
                    </a:cubicBezTo>
                    <a:cubicBezTo>
                      <a:pt x="367329" y="561147"/>
                      <a:pt x="390368" y="548201"/>
                      <a:pt x="359298" y="560151"/>
                    </a:cubicBezTo>
                    <a:cubicBezTo>
                      <a:pt x="338020" y="568335"/>
                      <a:pt x="317425" y="578342"/>
                      <a:pt x="295798" y="585551"/>
                    </a:cubicBezTo>
                    <a:lnTo>
                      <a:pt x="238648" y="604601"/>
                    </a:lnTo>
                    <a:lnTo>
                      <a:pt x="219598" y="610951"/>
                    </a:lnTo>
                    <a:cubicBezTo>
                      <a:pt x="175148" y="606718"/>
                      <a:pt x="130581" y="603571"/>
                      <a:pt x="86248" y="598251"/>
                    </a:cubicBezTo>
                    <a:cubicBezTo>
                      <a:pt x="77583" y="597211"/>
                      <a:pt x="68870" y="595339"/>
                      <a:pt x="60848" y="591901"/>
                    </a:cubicBezTo>
                    <a:cubicBezTo>
                      <a:pt x="53833" y="588895"/>
                      <a:pt x="48148" y="583434"/>
                      <a:pt x="41798" y="579201"/>
                    </a:cubicBezTo>
                    <a:cubicBezTo>
                      <a:pt x="37565" y="572851"/>
                      <a:pt x="32511" y="566977"/>
                      <a:pt x="29098" y="560151"/>
                    </a:cubicBezTo>
                    <a:cubicBezTo>
                      <a:pt x="21505" y="544965"/>
                      <a:pt x="15544" y="525838"/>
                      <a:pt x="10048" y="509351"/>
                    </a:cubicBezTo>
                    <a:cubicBezTo>
                      <a:pt x="822" y="444771"/>
                      <a:pt x="0" y="461409"/>
                      <a:pt x="10048" y="376001"/>
                    </a:cubicBezTo>
                    <a:cubicBezTo>
                      <a:pt x="10830" y="369353"/>
                      <a:pt x="14775" y="363445"/>
                      <a:pt x="16398" y="356951"/>
                    </a:cubicBezTo>
                    <a:cubicBezTo>
                      <a:pt x="24408" y="324909"/>
                      <a:pt x="14281" y="319909"/>
                      <a:pt x="16398" y="306151"/>
                    </a:cubicBezTo>
                    <a:close/>
                  </a:path>
                </a:pathLst>
              </a:cu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4" name="TextBox 1353"/>
              <p:cNvSpPr txBox="1"/>
              <p:nvPr/>
            </p:nvSpPr>
            <p:spPr>
              <a:xfrm>
                <a:off x="3431825" y="5696975"/>
                <a:ext cx="670211" cy="255903"/>
              </a:xfrm>
              <a:prstGeom prst="rect">
                <a:avLst/>
              </a:prstGeom>
              <a:noFill/>
            </p:spPr>
            <p:txBody>
              <a:bodyPr wrap="square" rtlCol="0">
                <a:spAutoFit/>
              </a:bodyPr>
              <a:lstStyle/>
              <a:p>
                <a:r>
                  <a:rPr lang="en-US" dirty="0"/>
                  <a:t>HSP70</a:t>
                </a:r>
              </a:p>
            </p:txBody>
          </p:sp>
        </p:grpSp>
        <p:grpSp>
          <p:nvGrpSpPr>
            <p:cNvPr id="1358" name="Group 1357"/>
            <p:cNvGrpSpPr/>
            <p:nvPr/>
          </p:nvGrpSpPr>
          <p:grpSpPr>
            <a:xfrm>
              <a:off x="3923926" y="4686806"/>
              <a:ext cx="1586928" cy="1745072"/>
              <a:chOff x="5486400" y="4658273"/>
              <a:chExt cx="816138" cy="993462"/>
            </a:xfrm>
            <a:solidFill>
              <a:schemeClr val="accent2"/>
            </a:solidFill>
          </p:grpSpPr>
          <p:sp>
            <p:nvSpPr>
              <p:cNvPr id="1355" name="Can 1354"/>
              <p:cNvSpPr/>
              <p:nvPr/>
            </p:nvSpPr>
            <p:spPr>
              <a:xfrm>
                <a:off x="5791276" y="4876800"/>
                <a:ext cx="295008" cy="742758"/>
              </a:xfrm>
              <a:prstGeom prst="can">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6" name="Freeform 1355"/>
              <p:cNvSpPr/>
              <p:nvPr/>
            </p:nvSpPr>
            <p:spPr>
              <a:xfrm>
                <a:off x="5885610" y="4658273"/>
                <a:ext cx="416928" cy="993462"/>
              </a:xfrm>
              <a:custGeom>
                <a:avLst/>
                <a:gdLst>
                  <a:gd name="connsiteX0" fmla="*/ 184990 w 416928"/>
                  <a:gd name="connsiteY0" fmla="*/ 256627 h 993462"/>
                  <a:gd name="connsiteX1" fmla="*/ 210390 w 416928"/>
                  <a:gd name="connsiteY1" fmla="*/ 370927 h 993462"/>
                  <a:gd name="connsiteX2" fmla="*/ 223090 w 416928"/>
                  <a:gd name="connsiteY2" fmla="*/ 472527 h 993462"/>
                  <a:gd name="connsiteX3" fmla="*/ 210390 w 416928"/>
                  <a:gd name="connsiteY3" fmla="*/ 701127 h 993462"/>
                  <a:gd name="connsiteX4" fmla="*/ 210390 w 416928"/>
                  <a:gd name="connsiteY4" fmla="*/ 980527 h 993462"/>
                  <a:gd name="connsiteX5" fmla="*/ 248490 w 416928"/>
                  <a:gd name="connsiteY5" fmla="*/ 993227 h 993462"/>
                  <a:gd name="connsiteX6" fmla="*/ 350090 w 416928"/>
                  <a:gd name="connsiteY6" fmla="*/ 942427 h 993462"/>
                  <a:gd name="connsiteX7" fmla="*/ 375490 w 416928"/>
                  <a:gd name="connsiteY7" fmla="*/ 878927 h 993462"/>
                  <a:gd name="connsiteX8" fmla="*/ 375490 w 416928"/>
                  <a:gd name="connsiteY8" fmla="*/ 548727 h 993462"/>
                  <a:gd name="connsiteX9" fmla="*/ 350090 w 416928"/>
                  <a:gd name="connsiteY9" fmla="*/ 459827 h 993462"/>
                  <a:gd name="connsiteX10" fmla="*/ 337390 w 416928"/>
                  <a:gd name="connsiteY10" fmla="*/ 396327 h 993462"/>
                  <a:gd name="connsiteX11" fmla="*/ 350090 w 416928"/>
                  <a:gd name="connsiteY11" fmla="*/ 345527 h 993462"/>
                  <a:gd name="connsiteX12" fmla="*/ 362790 w 416928"/>
                  <a:gd name="connsiteY12" fmla="*/ 243927 h 993462"/>
                  <a:gd name="connsiteX13" fmla="*/ 388190 w 416928"/>
                  <a:gd name="connsiteY13" fmla="*/ 205827 h 993462"/>
                  <a:gd name="connsiteX14" fmla="*/ 388190 w 416928"/>
                  <a:gd name="connsiteY14" fmla="*/ 15327 h 993462"/>
                  <a:gd name="connsiteX15" fmla="*/ 350090 w 416928"/>
                  <a:gd name="connsiteY15" fmla="*/ 2627 h 993462"/>
                  <a:gd name="connsiteX16" fmla="*/ 70690 w 416928"/>
                  <a:gd name="connsiteY16" fmla="*/ 15327 h 993462"/>
                  <a:gd name="connsiteX17" fmla="*/ 57990 w 416928"/>
                  <a:gd name="connsiteY17" fmla="*/ 116927 h 993462"/>
                  <a:gd name="connsiteX18" fmla="*/ 96090 w 416928"/>
                  <a:gd name="connsiteY18" fmla="*/ 142327 h 993462"/>
                  <a:gd name="connsiteX19" fmla="*/ 184990 w 416928"/>
                  <a:gd name="connsiteY19" fmla="*/ 180427 h 993462"/>
                  <a:gd name="connsiteX20" fmla="*/ 223090 w 416928"/>
                  <a:gd name="connsiteY20" fmla="*/ 205827 h 993462"/>
                  <a:gd name="connsiteX21" fmla="*/ 184990 w 416928"/>
                  <a:gd name="connsiteY21" fmla="*/ 256627 h 99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6928" h="993462">
                    <a:moveTo>
                      <a:pt x="184990" y="256627"/>
                    </a:moveTo>
                    <a:cubicBezTo>
                      <a:pt x="182873" y="284144"/>
                      <a:pt x="203941" y="329007"/>
                      <a:pt x="210390" y="370927"/>
                    </a:cubicBezTo>
                    <a:cubicBezTo>
                      <a:pt x="215580" y="404660"/>
                      <a:pt x="218857" y="438660"/>
                      <a:pt x="223090" y="472527"/>
                    </a:cubicBezTo>
                    <a:cubicBezTo>
                      <a:pt x="218857" y="548727"/>
                      <a:pt x="216243" y="625034"/>
                      <a:pt x="210390" y="701127"/>
                    </a:cubicBezTo>
                    <a:cubicBezTo>
                      <a:pt x="201630" y="815007"/>
                      <a:pt x="175569" y="849948"/>
                      <a:pt x="210390" y="980527"/>
                    </a:cubicBezTo>
                    <a:cubicBezTo>
                      <a:pt x="213839" y="993462"/>
                      <a:pt x="235790" y="988994"/>
                      <a:pt x="248490" y="993227"/>
                    </a:cubicBezTo>
                    <a:cubicBezTo>
                      <a:pt x="263655" y="987161"/>
                      <a:pt x="334872" y="963733"/>
                      <a:pt x="350090" y="942427"/>
                    </a:cubicBezTo>
                    <a:cubicBezTo>
                      <a:pt x="363341" y="923876"/>
                      <a:pt x="367023" y="900094"/>
                      <a:pt x="375490" y="878927"/>
                    </a:cubicBezTo>
                    <a:cubicBezTo>
                      <a:pt x="390835" y="710130"/>
                      <a:pt x="395542" y="739222"/>
                      <a:pt x="375490" y="548727"/>
                    </a:cubicBezTo>
                    <a:cubicBezTo>
                      <a:pt x="371171" y="507695"/>
                      <a:pt x="359392" y="497033"/>
                      <a:pt x="350090" y="459827"/>
                    </a:cubicBezTo>
                    <a:cubicBezTo>
                      <a:pt x="344855" y="438886"/>
                      <a:pt x="341623" y="417494"/>
                      <a:pt x="337390" y="396327"/>
                    </a:cubicBezTo>
                    <a:cubicBezTo>
                      <a:pt x="341623" y="379394"/>
                      <a:pt x="347221" y="362744"/>
                      <a:pt x="350090" y="345527"/>
                    </a:cubicBezTo>
                    <a:cubicBezTo>
                      <a:pt x="355701" y="311861"/>
                      <a:pt x="353810" y="276855"/>
                      <a:pt x="362790" y="243927"/>
                    </a:cubicBezTo>
                    <a:cubicBezTo>
                      <a:pt x="366806" y="229201"/>
                      <a:pt x="379723" y="218527"/>
                      <a:pt x="388190" y="205827"/>
                    </a:cubicBezTo>
                    <a:cubicBezTo>
                      <a:pt x="402186" y="135846"/>
                      <a:pt x="416928" y="94356"/>
                      <a:pt x="388190" y="15327"/>
                    </a:cubicBezTo>
                    <a:cubicBezTo>
                      <a:pt x="383615" y="2746"/>
                      <a:pt x="362790" y="6860"/>
                      <a:pt x="350090" y="2627"/>
                    </a:cubicBezTo>
                    <a:cubicBezTo>
                      <a:pt x="256957" y="6860"/>
                      <a:pt x="162651" y="0"/>
                      <a:pt x="70690" y="15327"/>
                    </a:cubicBezTo>
                    <a:cubicBezTo>
                      <a:pt x="26134" y="22753"/>
                      <a:pt x="52454" y="107239"/>
                      <a:pt x="57990" y="116927"/>
                    </a:cubicBezTo>
                    <a:cubicBezTo>
                      <a:pt x="65563" y="130179"/>
                      <a:pt x="82438" y="135501"/>
                      <a:pt x="96090" y="142327"/>
                    </a:cubicBezTo>
                    <a:cubicBezTo>
                      <a:pt x="238571" y="213567"/>
                      <a:pt x="0" y="74718"/>
                      <a:pt x="184990" y="180427"/>
                    </a:cubicBezTo>
                    <a:cubicBezTo>
                      <a:pt x="198242" y="188000"/>
                      <a:pt x="217731" y="191535"/>
                      <a:pt x="223090" y="205827"/>
                    </a:cubicBezTo>
                    <a:cubicBezTo>
                      <a:pt x="232009" y="229610"/>
                      <a:pt x="187107" y="229110"/>
                      <a:pt x="184990" y="256627"/>
                    </a:cubicBezTo>
                    <a:close/>
                  </a:path>
                </a:pathLst>
              </a:cu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7" name="Freeform 1356"/>
              <p:cNvSpPr/>
              <p:nvPr/>
            </p:nvSpPr>
            <p:spPr>
              <a:xfrm>
                <a:off x="5486400" y="4802979"/>
                <a:ext cx="363385" cy="759621"/>
              </a:xfrm>
              <a:custGeom>
                <a:avLst/>
                <a:gdLst>
                  <a:gd name="connsiteX0" fmla="*/ 148144 w 363385"/>
                  <a:gd name="connsiteY0" fmla="*/ 145687 h 759621"/>
                  <a:gd name="connsiteX1" fmla="*/ 160844 w 363385"/>
                  <a:gd name="connsiteY1" fmla="*/ 196487 h 759621"/>
                  <a:gd name="connsiteX2" fmla="*/ 211644 w 363385"/>
                  <a:gd name="connsiteY2" fmla="*/ 755287 h 759621"/>
                  <a:gd name="connsiteX3" fmla="*/ 275144 w 363385"/>
                  <a:gd name="connsiteY3" fmla="*/ 742587 h 759621"/>
                  <a:gd name="connsiteX4" fmla="*/ 300544 w 363385"/>
                  <a:gd name="connsiteY4" fmla="*/ 666387 h 759621"/>
                  <a:gd name="connsiteX5" fmla="*/ 325944 w 363385"/>
                  <a:gd name="connsiteY5" fmla="*/ 488587 h 759621"/>
                  <a:gd name="connsiteX6" fmla="*/ 275144 w 363385"/>
                  <a:gd name="connsiteY6" fmla="*/ 107587 h 759621"/>
                  <a:gd name="connsiteX7" fmla="*/ 237044 w 363385"/>
                  <a:gd name="connsiteY7" fmla="*/ 56787 h 759621"/>
                  <a:gd name="connsiteX8" fmla="*/ 224344 w 363385"/>
                  <a:gd name="connsiteY8" fmla="*/ 18687 h 759621"/>
                  <a:gd name="connsiteX9" fmla="*/ 186244 w 363385"/>
                  <a:gd name="connsiteY9" fmla="*/ 5987 h 759621"/>
                  <a:gd name="connsiteX10" fmla="*/ 173544 w 363385"/>
                  <a:gd name="connsiteY10" fmla="*/ 44087 h 759621"/>
                  <a:gd name="connsiteX11" fmla="*/ 148144 w 363385"/>
                  <a:gd name="connsiteY11" fmla="*/ 145687 h 75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3385" h="759621">
                    <a:moveTo>
                      <a:pt x="148144" y="145687"/>
                    </a:moveTo>
                    <a:cubicBezTo>
                      <a:pt x="146027" y="171087"/>
                      <a:pt x="160102" y="179048"/>
                      <a:pt x="160844" y="196487"/>
                    </a:cubicBezTo>
                    <a:cubicBezTo>
                      <a:pt x="184807" y="759621"/>
                      <a:pt x="0" y="684739"/>
                      <a:pt x="211644" y="755287"/>
                    </a:cubicBezTo>
                    <a:cubicBezTo>
                      <a:pt x="232811" y="751054"/>
                      <a:pt x="259880" y="757851"/>
                      <a:pt x="275144" y="742587"/>
                    </a:cubicBezTo>
                    <a:cubicBezTo>
                      <a:pt x="294076" y="723655"/>
                      <a:pt x="295293" y="692641"/>
                      <a:pt x="300544" y="666387"/>
                    </a:cubicBezTo>
                    <a:cubicBezTo>
                      <a:pt x="320762" y="565297"/>
                      <a:pt x="310860" y="624341"/>
                      <a:pt x="325944" y="488587"/>
                    </a:cubicBezTo>
                    <a:cubicBezTo>
                      <a:pt x="304938" y="205007"/>
                      <a:pt x="363385" y="231124"/>
                      <a:pt x="275144" y="107587"/>
                    </a:cubicBezTo>
                    <a:cubicBezTo>
                      <a:pt x="262841" y="90363"/>
                      <a:pt x="249744" y="73720"/>
                      <a:pt x="237044" y="56787"/>
                    </a:cubicBezTo>
                    <a:cubicBezTo>
                      <a:pt x="232811" y="44087"/>
                      <a:pt x="233810" y="28153"/>
                      <a:pt x="224344" y="18687"/>
                    </a:cubicBezTo>
                    <a:cubicBezTo>
                      <a:pt x="214878" y="9221"/>
                      <a:pt x="198218" y="0"/>
                      <a:pt x="186244" y="5987"/>
                    </a:cubicBezTo>
                    <a:cubicBezTo>
                      <a:pt x="174270" y="11974"/>
                      <a:pt x="174756" y="30755"/>
                      <a:pt x="173544" y="44087"/>
                    </a:cubicBezTo>
                    <a:cubicBezTo>
                      <a:pt x="170478" y="77815"/>
                      <a:pt x="150261" y="120287"/>
                      <a:pt x="148144" y="145687"/>
                    </a:cubicBezTo>
                    <a:close/>
                  </a:path>
                </a:pathLst>
              </a:cu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62" name="Group 12"/>
            <p:cNvGrpSpPr/>
            <p:nvPr/>
          </p:nvGrpSpPr>
          <p:grpSpPr>
            <a:xfrm>
              <a:off x="140717" y="5450190"/>
              <a:ext cx="112883" cy="265768"/>
              <a:chOff x="3787140" y="2644140"/>
              <a:chExt cx="102873" cy="419738"/>
            </a:xfrm>
          </p:grpSpPr>
          <p:cxnSp>
            <p:nvCxnSpPr>
              <p:cNvPr id="1763"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4"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65"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6"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67" name="Group 13"/>
            <p:cNvGrpSpPr/>
            <p:nvPr/>
          </p:nvGrpSpPr>
          <p:grpSpPr>
            <a:xfrm>
              <a:off x="274500" y="5450189"/>
              <a:ext cx="112883" cy="265768"/>
              <a:chOff x="3787140" y="2644140"/>
              <a:chExt cx="102873" cy="419738"/>
            </a:xfrm>
          </p:grpSpPr>
          <p:cxnSp>
            <p:nvCxnSpPr>
              <p:cNvPr id="1768"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9"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0"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1"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72" name="Group 48"/>
            <p:cNvGrpSpPr/>
            <p:nvPr/>
          </p:nvGrpSpPr>
          <p:grpSpPr>
            <a:xfrm>
              <a:off x="410372" y="5450192"/>
              <a:ext cx="112883" cy="265768"/>
              <a:chOff x="3787140" y="2644140"/>
              <a:chExt cx="102873" cy="419738"/>
            </a:xfrm>
          </p:grpSpPr>
          <p:cxnSp>
            <p:nvCxnSpPr>
              <p:cNvPr id="177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7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77" name="Group 53"/>
            <p:cNvGrpSpPr/>
            <p:nvPr/>
          </p:nvGrpSpPr>
          <p:grpSpPr>
            <a:xfrm>
              <a:off x="544156" y="5450190"/>
              <a:ext cx="112883" cy="265768"/>
              <a:chOff x="3787140" y="2644140"/>
              <a:chExt cx="102873" cy="419738"/>
            </a:xfrm>
          </p:grpSpPr>
          <p:cxnSp>
            <p:nvCxnSpPr>
              <p:cNvPr id="1778"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79"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80"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1"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82" name="Group 118"/>
            <p:cNvGrpSpPr/>
            <p:nvPr/>
          </p:nvGrpSpPr>
          <p:grpSpPr>
            <a:xfrm>
              <a:off x="-2022806" y="5450206"/>
              <a:ext cx="112883" cy="265768"/>
              <a:chOff x="3787140" y="2644140"/>
              <a:chExt cx="102873" cy="419738"/>
            </a:xfrm>
          </p:grpSpPr>
          <p:cxnSp>
            <p:nvCxnSpPr>
              <p:cNvPr id="1783" name="Straight Connector 17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84" name="Straight Connector 17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85" name="Oval 17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6" name="Oval 17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87" name="Group 123"/>
            <p:cNvGrpSpPr/>
            <p:nvPr/>
          </p:nvGrpSpPr>
          <p:grpSpPr>
            <a:xfrm>
              <a:off x="-1889022" y="5450204"/>
              <a:ext cx="112883" cy="265768"/>
              <a:chOff x="3787140" y="2644140"/>
              <a:chExt cx="102873" cy="419738"/>
            </a:xfrm>
          </p:grpSpPr>
          <p:cxnSp>
            <p:nvCxnSpPr>
              <p:cNvPr id="1788" name="Straight Connector 17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89" name="Straight Connector 17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90" name="Oval 17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1" name="Oval 17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2" name="Group 128"/>
            <p:cNvGrpSpPr/>
            <p:nvPr/>
          </p:nvGrpSpPr>
          <p:grpSpPr>
            <a:xfrm>
              <a:off x="-1753151" y="5450208"/>
              <a:ext cx="112883" cy="265768"/>
              <a:chOff x="3787140" y="2644140"/>
              <a:chExt cx="102873" cy="419738"/>
            </a:xfrm>
          </p:grpSpPr>
          <p:cxnSp>
            <p:nvCxnSpPr>
              <p:cNvPr id="1793" name="Straight Connector 17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94" name="Straight Connector 17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95" name="Oval 17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6" name="Oval 17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7" name="Group 133"/>
            <p:cNvGrpSpPr/>
            <p:nvPr/>
          </p:nvGrpSpPr>
          <p:grpSpPr>
            <a:xfrm>
              <a:off x="-1619367" y="5450206"/>
              <a:ext cx="112883" cy="265768"/>
              <a:chOff x="3787140" y="2644140"/>
              <a:chExt cx="102873" cy="419738"/>
            </a:xfrm>
          </p:grpSpPr>
          <p:cxnSp>
            <p:nvCxnSpPr>
              <p:cNvPr id="1798" name="Straight Connector 17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99" name="Straight Connector 17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00" name="Oval 17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1" name="Oval 18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02" name="Group 138"/>
            <p:cNvGrpSpPr/>
            <p:nvPr/>
          </p:nvGrpSpPr>
          <p:grpSpPr>
            <a:xfrm>
              <a:off x="-1483496" y="5450209"/>
              <a:ext cx="112883" cy="265768"/>
              <a:chOff x="3787140" y="2644140"/>
              <a:chExt cx="102873" cy="419738"/>
            </a:xfrm>
          </p:grpSpPr>
          <p:cxnSp>
            <p:nvCxnSpPr>
              <p:cNvPr id="1803" name="Straight Connector 18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04" name="Straight Connector 18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05" name="Oval 18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6" name="Oval 18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07" name="Group 143"/>
            <p:cNvGrpSpPr/>
            <p:nvPr/>
          </p:nvGrpSpPr>
          <p:grpSpPr>
            <a:xfrm>
              <a:off x="-1349712" y="5450208"/>
              <a:ext cx="112883" cy="265768"/>
              <a:chOff x="3787140" y="2644140"/>
              <a:chExt cx="102873" cy="419738"/>
            </a:xfrm>
          </p:grpSpPr>
          <p:cxnSp>
            <p:nvCxnSpPr>
              <p:cNvPr id="1808" name="Straight Connector 18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09" name="Straight Connector 18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10" name="Oval 18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1" name="Oval 18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12" name="Group 148"/>
            <p:cNvGrpSpPr/>
            <p:nvPr/>
          </p:nvGrpSpPr>
          <p:grpSpPr>
            <a:xfrm>
              <a:off x="-1213840" y="5450211"/>
              <a:ext cx="112883" cy="265768"/>
              <a:chOff x="3787140" y="2644140"/>
              <a:chExt cx="102873" cy="419738"/>
            </a:xfrm>
          </p:grpSpPr>
          <p:cxnSp>
            <p:nvCxnSpPr>
              <p:cNvPr id="1813" name="Straight Connector 18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4" name="Straight Connector 18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15" name="Oval 18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6" name="Oval 18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17" name="Group 153"/>
            <p:cNvGrpSpPr/>
            <p:nvPr/>
          </p:nvGrpSpPr>
          <p:grpSpPr>
            <a:xfrm>
              <a:off x="-1080057" y="5450209"/>
              <a:ext cx="112883" cy="265768"/>
              <a:chOff x="3787140" y="2644140"/>
              <a:chExt cx="102873" cy="419738"/>
            </a:xfrm>
          </p:grpSpPr>
          <p:cxnSp>
            <p:nvCxnSpPr>
              <p:cNvPr id="1818" name="Straight Connector 18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9" name="Straight Connector 18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0" name="Oval 18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1" name="Oval 18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22" name="Group 158"/>
            <p:cNvGrpSpPr/>
            <p:nvPr/>
          </p:nvGrpSpPr>
          <p:grpSpPr>
            <a:xfrm>
              <a:off x="-937912" y="5450213"/>
              <a:ext cx="112883" cy="265768"/>
              <a:chOff x="3787140" y="2644140"/>
              <a:chExt cx="102873" cy="419738"/>
            </a:xfrm>
          </p:grpSpPr>
          <p:cxnSp>
            <p:nvCxnSpPr>
              <p:cNvPr id="1823" name="Straight Connector 18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24" name="Straight Connector 18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5" name="Oval 18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6" name="Oval 18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27" name="Group 163"/>
            <p:cNvGrpSpPr/>
            <p:nvPr/>
          </p:nvGrpSpPr>
          <p:grpSpPr>
            <a:xfrm>
              <a:off x="-804128" y="5450211"/>
              <a:ext cx="112883" cy="265768"/>
              <a:chOff x="3787140" y="2644140"/>
              <a:chExt cx="102873" cy="419738"/>
            </a:xfrm>
          </p:grpSpPr>
          <p:cxnSp>
            <p:nvCxnSpPr>
              <p:cNvPr id="1828" name="Straight Connector 18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29" name="Straight Connector 18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30" name="Oval 18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1" name="Oval 18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32" name="Group 168"/>
            <p:cNvGrpSpPr/>
            <p:nvPr/>
          </p:nvGrpSpPr>
          <p:grpSpPr>
            <a:xfrm>
              <a:off x="-668257" y="5450215"/>
              <a:ext cx="112883" cy="265768"/>
              <a:chOff x="3787140" y="2644140"/>
              <a:chExt cx="102873" cy="419738"/>
            </a:xfrm>
          </p:grpSpPr>
          <p:cxnSp>
            <p:nvCxnSpPr>
              <p:cNvPr id="1833" name="Straight Connector 18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34" name="Straight Connector 18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35" name="Oval 18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6" name="Oval 18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37" name="Group 173"/>
            <p:cNvGrpSpPr/>
            <p:nvPr/>
          </p:nvGrpSpPr>
          <p:grpSpPr>
            <a:xfrm>
              <a:off x="-534473" y="5450213"/>
              <a:ext cx="112883" cy="265768"/>
              <a:chOff x="3787140" y="2644140"/>
              <a:chExt cx="102873" cy="419738"/>
            </a:xfrm>
          </p:grpSpPr>
          <p:cxnSp>
            <p:nvCxnSpPr>
              <p:cNvPr id="1838" name="Straight Connector 18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39" name="Straight Connector 18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40" name="Oval 18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1" name="Oval 18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2" name="Group 178"/>
            <p:cNvGrpSpPr/>
            <p:nvPr/>
          </p:nvGrpSpPr>
          <p:grpSpPr>
            <a:xfrm>
              <a:off x="-398601" y="5450217"/>
              <a:ext cx="112883" cy="265768"/>
              <a:chOff x="3787140" y="2644140"/>
              <a:chExt cx="102873" cy="419738"/>
            </a:xfrm>
          </p:grpSpPr>
          <p:cxnSp>
            <p:nvCxnSpPr>
              <p:cNvPr id="1843" name="Straight Connector 18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44" name="Straight Connector 18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45" name="Oval 18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6" name="Oval 18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7" name="Group 183"/>
            <p:cNvGrpSpPr/>
            <p:nvPr/>
          </p:nvGrpSpPr>
          <p:grpSpPr>
            <a:xfrm>
              <a:off x="-264818" y="5450215"/>
              <a:ext cx="112883" cy="265768"/>
              <a:chOff x="3787140" y="2644140"/>
              <a:chExt cx="102873" cy="419738"/>
            </a:xfrm>
          </p:grpSpPr>
          <p:cxnSp>
            <p:nvCxnSpPr>
              <p:cNvPr id="1848" name="Straight Connector 18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49" name="Straight Connector 18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50" name="Oval 18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1" name="Oval 18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52" name="Group 188"/>
            <p:cNvGrpSpPr/>
            <p:nvPr/>
          </p:nvGrpSpPr>
          <p:grpSpPr>
            <a:xfrm>
              <a:off x="-128946" y="5450219"/>
              <a:ext cx="112883" cy="265768"/>
              <a:chOff x="3787140" y="2644140"/>
              <a:chExt cx="102873" cy="419738"/>
            </a:xfrm>
          </p:grpSpPr>
          <p:cxnSp>
            <p:nvCxnSpPr>
              <p:cNvPr id="1853" name="Straight Connector 18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54" name="Straight Connector 18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55" name="Oval 18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6" name="Oval 18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57" name="Group 193"/>
            <p:cNvGrpSpPr/>
            <p:nvPr/>
          </p:nvGrpSpPr>
          <p:grpSpPr>
            <a:xfrm>
              <a:off x="4837" y="5450217"/>
              <a:ext cx="112883" cy="265768"/>
              <a:chOff x="3787140" y="2644140"/>
              <a:chExt cx="102873" cy="419738"/>
            </a:xfrm>
          </p:grpSpPr>
          <p:cxnSp>
            <p:nvCxnSpPr>
              <p:cNvPr id="1858" name="Straight Connector 18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59" name="Straight Connector 18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60" name="Oval 18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1" name="Oval 18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62" name="Group 198"/>
            <p:cNvGrpSpPr/>
            <p:nvPr/>
          </p:nvGrpSpPr>
          <p:grpSpPr>
            <a:xfrm rot="10800000">
              <a:off x="11835" y="5727143"/>
              <a:ext cx="112883" cy="265768"/>
              <a:chOff x="3787140" y="2644140"/>
              <a:chExt cx="102873" cy="419738"/>
            </a:xfrm>
          </p:grpSpPr>
          <p:cxnSp>
            <p:nvCxnSpPr>
              <p:cNvPr id="1863" name="Straight Connector 18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4" name="Straight Connector 18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65" name="Oval 18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6" name="Oval 18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67" name="Group 203"/>
            <p:cNvGrpSpPr/>
            <p:nvPr/>
          </p:nvGrpSpPr>
          <p:grpSpPr>
            <a:xfrm rot="10800000">
              <a:off x="-121948" y="5727145"/>
              <a:ext cx="112883" cy="265768"/>
              <a:chOff x="3787140" y="2644140"/>
              <a:chExt cx="102873" cy="419738"/>
            </a:xfrm>
          </p:grpSpPr>
          <p:cxnSp>
            <p:nvCxnSpPr>
              <p:cNvPr id="1868" name="Straight Connector 18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9" name="Straight Connector 18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0" name="Oval 18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1" name="Oval 18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72" name="Group 208"/>
            <p:cNvGrpSpPr/>
            <p:nvPr/>
          </p:nvGrpSpPr>
          <p:grpSpPr>
            <a:xfrm rot="10800000">
              <a:off x="-257820" y="5727141"/>
              <a:ext cx="112883" cy="265768"/>
              <a:chOff x="3787140" y="2644140"/>
              <a:chExt cx="102873" cy="419738"/>
            </a:xfrm>
          </p:grpSpPr>
          <p:cxnSp>
            <p:nvCxnSpPr>
              <p:cNvPr id="1873" name="Straight Connector 18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74" name="Straight Connector 18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5" name="Oval 18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6" name="Oval 18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77" name="Group 213"/>
            <p:cNvGrpSpPr/>
            <p:nvPr/>
          </p:nvGrpSpPr>
          <p:grpSpPr>
            <a:xfrm rot="10800000">
              <a:off x="-391603" y="5727143"/>
              <a:ext cx="112883" cy="265768"/>
              <a:chOff x="3787140" y="2644140"/>
              <a:chExt cx="102873" cy="419738"/>
            </a:xfrm>
          </p:grpSpPr>
          <p:cxnSp>
            <p:nvCxnSpPr>
              <p:cNvPr id="1878" name="Straight Connector 18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79" name="Straight Connector 18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80" name="Oval 18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1" name="Oval 18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82" name="Group 218"/>
            <p:cNvGrpSpPr/>
            <p:nvPr/>
          </p:nvGrpSpPr>
          <p:grpSpPr>
            <a:xfrm rot="10800000">
              <a:off x="-527475" y="5727139"/>
              <a:ext cx="112883" cy="265768"/>
              <a:chOff x="3787140" y="2644140"/>
              <a:chExt cx="102873" cy="419738"/>
            </a:xfrm>
          </p:grpSpPr>
          <p:cxnSp>
            <p:nvCxnSpPr>
              <p:cNvPr id="1883" name="Straight Connector 18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84" name="Straight Connector 18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85" name="Oval 18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6" name="Oval 18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87" name="Group 223"/>
            <p:cNvGrpSpPr/>
            <p:nvPr/>
          </p:nvGrpSpPr>
          <p:grpSpPr>
            <a:xfrm rot="10800000">
              <a:off x="-661259" y="5727141"/>
              <a:ext cx="112883" cy="265768"/>
              <a:chOff x="3787140" y="2644140"/>
              <a:chExt cx="102873" cy="419738"/>
            </a:xfrm>
          </p:grpSpPr>
          <p:cxnSp>
            <p:nvCxnSpPr>
              <p:cNvPr id="1888" name="Straight Connector 18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89" name="Straight Connector 18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90" name="Oval 18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1" name="Oval 18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2" name="Group 228"/>
            <p:cNvGrpSpPr/>
            <p:nvPr/>
          </p:nvGrpSpPr>
          <p:grpSpPr>
            <a:xfrm rot="10800000">
              <a:off x="-797130" y="5727137"/>
              <a:ext cx="112883" cy="265768"/>
              <a:chOff x="3787140" y="2644140"/>
              <a:chExt cx="102873" cy="419738"/>
            </a:xfrm>
          </p:grpSpPr>
          <p:cxnSp>
            <p:nvCxnSpPr>
              <p:cNvPr id="1893" name="Straight Connector 18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94" name="Straight Connector 18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95" name="Oval 18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6" name="Oval 18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7" name="Group 233"/>
            <p:cNvGrpSpPr/>
            <p:nvPr/>
          </p:nvGrpSpPr>
          <p:grpSpPr>
            <a:xfrm rot="10800000">
              <a:off x="-930914" y="5727139"/>
              <a:ext cx="112883" cy="265768"/>
              <a:chOff x="3787140" y="2644140"/>
              <a:chExt cx="102873" cy="419738"/>
            </a:xfrm>
          </p:grpSpPr>
          <p:cxnSp>
            <p:nvCxnSpPr>
              <p:cNvPr id="1898" name="Straight Connector 18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99" name="Straight Connector 18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00" name="Oval 18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1" name="Oval 19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02" name="Group 238"/>
            <p:cNvGrpSpPr/>
            <p:nvPr/>
          </p:nvGrpSpPr>
          <p:grpSpPr>
            <a:xfrm rot="10800000">
              <a:off x="-1073059" y="5727135"/>
              <a:ext cx="112883" cy="265768"/>
              <a:chOff x="3787140" y="2644140"/>
              <a:chExt cx="102873" cy="419738"/>
            </a:xfrm>
          </p:grpSpPr>
          <p:cxnSp>
            <p:nvCxnSpPr>
              <p:cNvPr id="1903" name="Straight Connector 19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04" name="Straight Connector 19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05" name="Oval 19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6" name="Oval 19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07" name="Group 243"/>
            <p:cNvGrpSpPr/>
            <p:nvPr/>
          </p:nvGrpSpPr>
          <p:grpSpPr>
            <a:xfrm rot="10800000">
              <a:off x="-1206842" y="5727137"/>
              <a:ext cx="112883" cy="265768"/>
              <a:chOff x="3787140" y="2644140"/>
              <a:chExt cx="102873" cy="419738"/>
            </a:xfrm>
          </p:grpSpPr>
          <p:cxnSp>
            <p:nvCxnSpPr>
              <p:cNvPr id="1908" name="Straight Connector 19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09" name="Straight Connector 19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10" name="Oval 19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1" name="Oval 19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12" name="Group 248"/>
            <p:cNvGrpSpPr/>
            <p:nvPr/>
          </p:nvGrpSpPr>
          <p:grpSpPr>
            <a:xfrm rot="10800000">
              <a:off x="-1342714" y="5727134"/>
              <a:ext cx="112883" cy="265768"/>
              <a:chOff x="3787140" y="2644140"/>
              <a:chExt cx="102873" cy="419738"/>
            </a:xfrm>
          </p:grpSpPr>
          <p:cxnSp>
            <p:nvCxnSpPr>
              <p:cNvPr id="1913" name="Straight Connector 19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4" name="Straight Connector 19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15" name="Oval 19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6" name="Oval 19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17" name="Group 253"/>
            <p:cNvGrpSpPr/>
            <p:nvPr/>
          </p:nvGrpSpPr>
          <p:grpSpPr>
            <a:xfrm rot="10800000">
              <a:off x="-1476498" y="5727135"/>
              <a:ext cx="112883" cy="265768"/>
              <a:chOff x="3787140" y="2644140"/>
              <a:chExt cx="102873" cy="419738"/>
            </a:xfrm>
          </p:grpSpPr>
          <p:cxnSp>
            <p:nvCxnSpPr>
              <p:cNvPr id="1918" name="Straight Connector 19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9" name="Straight Connector 19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0" name="Oval 19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1" name="Oval 19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22" name="Group 258"/>
            <p:cNvGrpSpPr/>
            <p:nvPr/>
          </p:nvGrpSpPr>
          <p:grpSpPr>
            <a:xfrm rot="10800000">
              <a:off x="-1612369" y="5727132"/>
              <a:ext cx="112883" cy="265768"/>
              <a:chOff x="3787140" y="2644140"/>
              <a:chExt cx="102873" cy="419738"/>
            </a:xfrm>
          </p:grpSpPr>
          <p:cxnSp>
            <p:nvCxnSpPr>
              <p:cNvPr id="1923" name="Straight Connector 19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24" name="Straight Connector 19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5" name="Oval 19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6" name="Oval 19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27" name="Group 263"/>
            <p:cNvGrpSpPr/>
            <p:nvPr/>
          </p:nvGrpSpPr>
          <p:grpSpPr>
            <a:xfrm rot="10800000">
              <a:off x="-1746153" y="5727134"/>
              <a:ext cx="112883" cy="265768"/>
              <a:chOff x="3787140" y="2644140"/>
              <a:chExt cx="102873" cy="419738"/>
            </a:xfrm>
          </p:grpSpPr>
          <p:cxnSp>
            <p:nvCxnSpPr>
              <p:cNvPr id="1928" name="Straight Connector 19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29" name="Straight Connector 19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30" name="Oval 19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1" name="Oval 19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32" name="Group 268"/>
            <p:cNvGrpSpPr/>
            <p:nvPr/>
          </p:nvGrpSpPr>
          <p:grpSpPr>
            <a:xfrm rot="10800000">
              <a:off x="-1882024" y="5727130"/>
              <a:ext cx="112883" cy="265768"/>
              <a:chOff x="3787140" y="2644140"/>
              <a:chExt cx="102873" cy="419738"/>
            </a:xfrm>
          </p:grpSpPr>
          <p:cxnSp>
            <p:nvCxnSpPr>
              <p:cNvPr id="1933" name="Straight Connector 19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34" name="Straight Connector 19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35" name="Oval 19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6" name="Oval 19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37" name="Group 273"/>
            <p:cNvGrpSpPr/>
            <p:nvPr/>
          </p:nvGrpSpPr>
          <p:grpSpPr>
            <a:xfrm rot="10800000">
              <a:off x="-2015808" y="5727132"/>
              <a:ext cx="112883" cy="265768"/>
              <a:chOff x="3787140" y="2644140"/>
              <a:chExt cx="102873" cy="419738"/>
            </a:xfrm>
          </p:grpSpPr>
          <p:cxnSp>
            <p:nvCxnSpPr>
              <p:cNvPr id="1938" name="Straight Connector 19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39" name="Straight Connector 19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40" name="Oval 19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1" name="Oval 19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2" name="Group 338"/>
            <p:cNvGrpSpPr/>
            <p:nvPr/>
          </p:nvGrpSpPr>
          <p:grpSpPr>
            <a:xfrm rot="10800000">
              <a:off x="551154" y="5727116"/>
              <a:ext cx="112883" cy="265768"/>
              <a:chOff x="3787140" y="2644140"/>
              <a:chExt cx="102873" cy="419738"/>
            </a:xfrm>
          </p:grpSpPr>
          <p:cxnSp>
            <p:nvCxnSpPr>
              <p:cNvPr id="1943" name="Straight Connector 19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44" name="Straight Connector 19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45" name="Oval 19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6" name="Oval 19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7" name="Group 343"/>
            <p:cNvGrpSpPr/>
            <p:nvPr/>
          </p:nvGrpSpPr>
          <p:grpSpPr>
            <a:xfrm rot="10800000">
              <a:off x="417370" y="5727118"/>
              <a:ext cx="112883" cy="265768"/>
              <a:chOff x="3787140" y="2644140"/>
              <a:chExt cx="102873" cy="419738"/>
            </a:xfrm>
          </p:grpSpPr>
          <p:cxnSp>
            <p:nvCxnSpPr>
              <p:cNvPr id="1948" name="Straight Connector 19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49" name="Straight Connector 19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50" name="Oval 19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1" name="Oval 19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52" name="Group 348"/>
            <p:cNvGrpSpPr/>
            <p:nvPr/>
          </p:nvGrpSpPr>
          <p:grpSpPr>
            <a:xfrm rot="10800000">
              <a:off x="281498" y="5727115"/>
              <a:ext cx="112883" cy="265768"/>
              <a:chOff x="3787140" y="2644140"/>
              <a:chExt cx="102873" cy="419738"/>
            </a:xfrm>
          </p:grpSpPr>
          <p:cxnSp>
            <p:nvCxnSpPr>
              <p:cNvPr id="1953" name="Straight Connector 19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54" name="Straight Connector 19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55" name="Oval 19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6" name="Oval 19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57" name="Group 353"/>
            <p:cNvGrpSpPr/>
            <p:nvPr/>
          </p:nvGrpSpPr>
          <p:grpSpPr>
            <a:xfrm rot="10800000">
              <a:off x="147715" y="5727116"/>
              <a:ext cx="112883" cy="265768"/>
              <a:chOff x="3787140" y="2644140"/>
              <a:chExt cx="102873" cy="419738"/>
            </a:xfrm>
          </p:grpSpPr>
          <p:cxnSp>
            <p:nvCxnSpPr>
              <p:cNvPr id="1958" name="Straight Connector 19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59" name="Straight Connector 19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60" name="Oval 19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1" name="Oval 19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62" name="Group 12"/>
            <p:cNvGrpSpPr/>
            <p:nvPr/>
          </p:nvGrpSpPr>
          <p:grpSpPr>
            <a:xfrm>
              <a:off x="-2563214" y="5450190"/>
              <a:ext cx="112883" cy="265768"/>
              <a:chOff x="3787140" y="2644140"/>
              <a:chExt cx="102873" cy="419738"/>
            </a:xfrm>
          </p:grpSpPr>
          <p:cxnSp>
            <p:nvCxnSpPr>
              <p:cNvPr id="1963"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4"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65"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6"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67" name="Group 13"/>
            <p:cNvGrpSpPr/>
            <p:nvPr/>
          </p:nvGrpSpPr>
          <p:grpSpPr>
            <a:xfrm>
              <a:off x="-2429431" y="5450189"/>
              <a:ext cx="112883" cy="265768"/>
              <a:chOff x="3787140" y="2644140"/>
              <a:chExt cx="102873" cy="419738"/>
            </a:xfrm>
          </p:grpSpPr>
          <p:cxnSp>
            <p:nvCxnSpPr>
              <p:cNvPr id="1968"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9"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0"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1"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72" name="Group 48"/>
            <p:cNvGrpSpPr/>
            <p:nvPr/>
          </p:nvGrpSpPr>
          <p:grpSpPr>
            <a:xfrm>
              <a:off x="-2293559" y="5450192"/>
              <a:ext cx="112883" cy="265768"/>
              <a:chOff x="3787140" y="2644140"/>
              <a:chExt cx="102873" cy="419738"/>
            </a:xfrm>
          </p:grpSpPr>
          <p:cxnSp>
            <p:nvCxnSpPr>
              <p:cNvPr id="197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7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77" name="Group 53"/>
            <p:cNvGrpSpPr/>
            <p:nvPr/>
          </p:nvGrpSpPr>
          <p:grpSpPr>
            <a:xfrm>
              <a:off x="-2159775" y="5450190"/>
              <a:ext cx="112883" cy="265768"/>
              <a:chOff x="3787140" y="2644140"/>
              <a:chExt cx="102873" cy="419738"/>
            </a:xfrm>
          </p:grpSpPr>
          <p:cxnSp>
            <p:nvCxnSpPr>
              <p:cNvPr id="1978"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79"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80"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1"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82" name="Group 118"/>
            <p:cNvGrpSpPr/>
            <p:nvPr/>
          </p:nvGrpSpPr>
          <p:grpSpPr>
            <a:xfrm>
              <a:off x="-4726737" y="5450206"/>
              <a:ext cx="112883" cy="265768"/>
              <a:chOff x="3787140" y="2644140"/>
              <a:chExt cx="102873" cy="419738"/>
            </a:xfrm>
          </p:grpSpPr>
          <p:cxnSp>
            <p:nvCxnSpPr>
              <p:cNvPr id="1983" name="Straight Connector 19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84" name="Straight Connector 19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85" name="Oval 19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6" name="Oval 19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87" name="Group 123"/>
            <p:cNvGrpSpPr/>
            <p:nvPr/>
          </p:nvGrpSpPr>
          <p:grpSpPr>
            <a:xfrm>
              <a:off x="-4592953" y="5450204"/>
              <a:ext cx="112883" cy="265768"/>
              <a:chOff x="3787140" y="2644140"/>
              <a:chExt cx="102873" cy="419738"/>
            </a:xfrm>
          </p:grpSpPr>
          <p:cxnSp>
            <p:nvCxnSpPr>
              <p:cNvPr id="1988" name="Straight Connector 19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89" name="Straight Connector 19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90" name="Oval 19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1" name="Oval 19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2" name="Group 128"/>
            <p:cNvGrpSpPr/>
            <p:nvPr/>
          </p:nvGrpSpPr>
          <p:grpSpPr>
            <a:xfrm>
              <a:off x="-4457082" y="5450208"/>
              <a:ext cx="112883" cy="265768"/>
              <a:chOff x="3787140" y="2644140"/>
              <a:chExt cx="102873" cy="419738"/>
            </a:xfrm>
          </p:grpSpPr>
          <p:cxnSp>
            <p:nvCxnSpPr>
              <p:cNvPr id="1993" name="Straight Connector 19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94" name="Straight Connector 19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95" name="Oval 19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6" name="Oval 19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7" name="Group 133"/>
            <p:cNvGrpSpPr/>
            <p:nvPr/>
          </p:nvGrpSpPr>
          <p:grpSpPr>
            <a:xfrm>
              <a:off x="-4323298" y="5450206"/>
              <a:ext cx="112883" cy="265768"/>
              <a:chOff x="3787140" y="2644140"/>
              <a:chExt cx="102873" cy="419738"/>
            </a:xfrm>
          </p:grpSpPr>
          <p:cxnSp>
            <p:nvCxnSpPr>
              <p:cNvPr id="1998" name="Straight Connector 19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99" name="Straight Connector 19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00" name="Oval 19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1" name="Oval 20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2" name="Group 138"/>
            <p:cNvGrpSpPr/>
            <p:nvPr/>
          </p:nvGrpSpPr>
          <p:grpSpPr>
            <a:xfrm>
              <a:off x="-4187427" y="5450209"/>
              <a:ext cx="112883" cy="265768"/>
              <a:chOff x="3787140" y="2644140"/>
              <a:chExt cx="102873" cy="419738"/>
            </a:xfrm>
          </p:grpSpPr>
          <p:cxnSp>
            <p:nvCxnSpPr>
              <p:cNvPr id="2003" name="Straight Connector 20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04" name="Straight Connector 20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05" name="Oval 20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6" name="Oval 20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7" name="Group 143"/>
            <p:cNvGrpSpPr/>
            <p:nvPr/>
          </p:nvGrpSpPr>
          <p:grpSpPr>
            <a:xfrm>
              <a:off x="-4053643" y="5450208"/>
              <a:ext cx="112883" cy="265768"/>
              <a:chOff x="3787140" y="2644140"/>
              <a:chExt cx="102873" cy="419738"/>
            </a:xfrm>
          </p:grpSpPr>
          <p:cxnSp>
            <p:nvCxnSpPr>
              <p:cNvPr id="2008" name="Straight Connector 20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09" name="Straight Connector 20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10" name="Oval 20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1" name="Oval 20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2" name="Group 148"/>
            <p:cNvGrpSpPr/>
            <p:nvPr/>
          </p:nvGrpSpPr>
          <p:grpSpPr>
            <a:xfrm>
              <a:off x="-3917771" y="5450211"/>
              <a:ext cx="112883" cy="265768"/>
              <a:chOff x="3787140" y="2644140"/>
              <a:chExt cx="102873" cy="419738"/>
            </a:xfrm>
          </p:grpSpPr>
          <p:cxnSp>
            <p:nvCxnSpPr>
              <p:cNvPr id="2013" name="Straight Connector 20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4" name="Straight Connector 20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15" name="Oval 20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6" name="Oval 20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7" name="Group 153"/>
            <p:cNvGrpSpPr/>
            <p:nvPr/>
          </p:nvGrpSpPr>
          <p:grpSpPr>
            <a:xfrm>
              <a:off x="-3783988" y="5450209"/>
              <a:ext cx="112883" cy="265768"/>
              <a:chOff x="3787140" y="2644140"/>
              <a:chExt cx="102873" cy="419738"/>
            </a:xfrm>
          </p:grpSpPr>
          <p:cxnSp>
            <p:nvCxnSpPr>
              <p:cNvPr id="2018" name="Straight Connector 20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9" name="Straight Connector 20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0" name="Oval 20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1" name="Oval 20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2" name="Group 158"/>
            <p:cNvGrpSpPr/>
            <p:nvPr/>
          </p:nvGrpSpPr>
          <p:grpSpPr>
            <a:xfrm>
              <a:off x="-3641843" y="5450213"/>
              <a:ext cx="112883" cy="265768"/>
              <a:chOff x="3787140" y="2644140"/>
              <a:chExt cx="102873" cy="419738"/>
            </a:xfrm>
          </p:grpSpPr>
          <p:cxnSp>
            <p:nvCxnSpPr>
              <p:cNvPr id="2023" name="Straight Connector 20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24" name="Straight Connector 20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5" name="Oval 20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6" name="Oval 20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7" name="Group 163"/>
            <p:cNvGrpSpPr/>
            <p:nvPr/>
          </p:nvGrpSpPr>
          <p:grpSpPr>
            <a:xfrm>
              <a:off x="-3508059" y="5450211"/>
              <a:ext cx="112883" cy="265768"/>
              <a:chOff x="3787140" y="2644140"/>
              <a:chExt cx="102873" cy="419738"/>
            </a:xfrm>
          </p:grpSpPr>
          <p:cxnSp>
            <p:nvCxnSpPr>
              <p:cNvPr id="2028" name="Straight Connector 20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29" name="Straight Connector 20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30" name="Oval 20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1" name="Oval 20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2" name="Group 168"/>
            <p:cNvGrpSpPr/>
            <p:nvPr/>
          </p:nvGrpSpPr>
          <p:grpSpPr>
            <a:xfrm>
              <a:off x="-3372188" y="5450215"/>
              <a:ext cx="112883" cy="265768"/>
              <a:chOff x="3787140" y="2644140"/>
              <a:chExt cx="102873" cy="419738"/>
            </a:xfrm>
          </p:grpSpPr>
          <p:cxnSp>
            <p:nvCxnSpPr>
              <p:cNvPr id="2033" name="Straight Connector 20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34" name="Straight Connector 20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35" name="Oval 20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6" name="Oval 20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7" name="Group 173"/>
            <p:cNvGrpSpPr/>
            <p:nvPr/>
          </p:nvGrpSpPr>
          <p:grpSpPr>
            <a:xfrm>
              <a:off x="-3238404" y="5450213"/>
              <a:ext cx="112883" cy="265768"/>
              <a:chOff x="3787140" y="2644140"/>
              <a:chExt cx="102873" cy="419738"/>
            </a:xfrm>
          </p:grpSpPr>
          <p:cxnSp>
            <p:nvCxnSpPr>
              <p:cNvPr id="2038" name="Straight Connector 20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39" name="Straight Connector 20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40" name="Oval 20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1" name="Oval 20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2" name="Group 178"/>
            <p:cNvGrpSpPr/>
            <p:nvPr/>
          </p:nvGrpSpPr>
          <p:grpSpPr>
            <a:xfrm>
              <a:off x="-3102532" y="5450217"/>
              <a:ext cx="112883" cy="265768"/>
              <a:chOff x="3787140" y="2644140"/>
              <a:chExt cx="102873" cy="419738"/>
            </a:xfrm>
          </p:grpSpPr>
          <p:cxnSp>
            <p:nvCxnSpPr>
              <p:cNvPr id="2043" name="Straight Connector 20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44" name="Straight Connector 20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45" name="Oval 20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6" name="Oval 20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7" name="Group 183"/>
            <p:cNvGrpSpPr/>
            <p:nvPr/>
          </p:nvGrpSpPr>
          <p:grpSpPr>
            <a:xfrm>
              <a:off x="-2968749" y="5450215"/>
              <a:ext cx="112883" cy="265768"/>
              <a:chOff x="3787140" y="2644140"/>
              <a:chExt cx="102873" cy="419738"/>
            </a:xfrm>
          </p:grpSpPr>
          <p:cxnSp>
            <p:nvCxnSpPr>
              <p:cNvPr id="2048" name="Straight Connector 20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49" name="Straight Connector 20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50" name="Oval 20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1" name="Oval 20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2" name="Group 188"/>
            <p:cNvGrpSpPr/>
            <p:nvPr/>
          </p:nvGrpSpPr>
          <p:grpSpPr>
            <a:xfrm>
              <a:off x="-2832877" y="5450219"/>
              <a:ext cx="112883" cy="265768"/>
              <a:chOff x="3787140" y="2644140"/>
              <a:chExt cx="102873" cy="419738"/>
            </a:xfrm>
          </p:grpSpPr>
          <p:cxnSp>
            <p:nvCxnSpPr>
              <p:cNvPr id="2053" name="Straight Connector 20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54" name="Straight Connector 20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55" name="Oval 20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6" name="Oval 20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7" name="Group 193"/>
            <p:cNvGrpSpPr/>
            <p:nvPr/>
          </p:nvGrpSpPr>
          <p:grpSpPr>
            <a:xfrm>
              <a:off x="-2699094" y="5450217"/>
              <a:ext cx="112883" cy="265768"/>
              <a:chOff x="3787140" y="2644140"/>
              <a:chExt cx="102873" cy="419738"/>
            </a:xfrm>
          </p:grpSpPr>
          <p:cxnSp>
            <p:nvCxnSpPr>
              <p:cNvPr id="2058" name="Straight Connector 20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59" name="Straight Connector 20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60" name="Oval 20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1" name="Oval 20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62" name="Group 198"/>
            <p:cNvGrpSpPr/>
            <p:nvPr/>
          </p:nvGrpSpPr>
          <p:grpSpPr>
            <a:xfrm rot="10800000">
              <a:off x="-2692096" y="5727143"/>
              <a:ext cx="112883" cy="265768"/>
              <a:chOff x="3787140" y="2644140"/>
              <a:chExt cx="102873" cy="419738"/>
            </a:xfrm>
          </p:grpSpPr>
          <p:cxnSp>
            <p:nvCxnSpPr>
              <p:cNvPr id="2063" name="Straight Connector 20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4" name="Straight Connector 20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65" name="Oval 20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6" name="Oval 20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67" name="Group 203"/>
            <p:cNvGrpSpPr/>
            <p:nvPr/>
          </p:nvGrpSpPr>
          <p:grpSpPr>
            <a:xfrm rot="10800000">
              <a:off x="-2825879" y="5727145"/>
              <a:ext cx="112883" cy="265768"/>
              <a:chOff x="3787140" y="2644140"/>
              <a:chExt cx="102873" cy="419738"/>
            </a:xfrm>
          </p:grpSpPr>
          <p:cxnSp>
            <p:nvCxnSpPr>
              <p:cNvPr id="2068" name="Straight Connector 20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9" name="Straight Connector 20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0" name="Oval 20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1" name="Oval 20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72" name="Group 208"/>
            <p:cNvGrpSpPr/>
            <p:nvPr/>
          </p:nvGrpSpPr>
          <p:grpSpPr>
            <a:xfrm rot="10800000">
              <a:off x="-2961751" y="5727141"/>
              <a:ext cx="112883" cy="265768"/>
              <a:chOff x="3787140" y="2644140"/>
              <a:chExt cx="102873" cy="419738"/>
            </a:xfrm>
          </p:grpSpPr>
          <p:cxnSp>
            <p:nvCxnSpPr>
              <p:cNvPr id="2073" name="Straight Connector 20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74" name="Straight Connector 20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5" name="Oval 20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6" name="Oval 20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77" name="Group 213"/>
            <p:cNvGrpSpPr/>
            <p:nvPr/>
          </p:nvGrpSpPr>
          <p:grpSpPr>
            <a:xfrm rot="10800000">
              <a:off x="-3095534" y="5727143"/>
              <a:ext cx="112883" cy="265768"/>
              <a:chOff x="3787140" y="2644140"/>
              <a:chExt cx="102873" cy="419738"/>
            </a:xfrm>
          </p:grpSpPr>
          <p:cxnSp>
            <p:nvCxnSpPr>
              <p:cNvPr id="2078" name="Straight Connector 20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79" name="Straight Connector 20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80" name="Oval 20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1" name="Oval 20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82" name="Group 218"/>
            <p:cNvGrpSpPr/>
            <p:nvPr/>
          </p:nvGrpSpPr>
          <p:grpSpPr>
            <a:xfrm rot="10800000">
              <a:off x="-3231406" y="5727139"/>
              <a:ext cx="112883" cy="265768"/>
              <a:chOff x="3787140" y="2644140"/>
              <a:chExt cx="102873" cy="419738"/>
            </a:xfrm>
          </p:grpSpPr>
          <p:cxnSp>
            <p:nvCxnSpPr>
              <p:cNvPr id="2083" name="Straight Connector 20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84" name="Straight Connector 20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85" name="Oval 20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6" name="Oval 20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87" name="Group 223"/>
            <p:cNvGrpSpPr/>
            <p:nvPr/>
          </p:nvGrpSpPr>
          <p:grpSpPr>
            <a:xfrm rot="10800000">
              <a:off x="-3365190" y="5727141"/>
              <a:ext cx="112883" cy="265768"/>
              <a:chOff x="3787140" y="2644140"/>
              <a:chExt cx="102873" cy="419738"/>
            </a:xfrm>
          </p:grpSpPr>
          <p:cxnSp>
            <p:nvCxnSpPr>
              <p:cNvPr id="2088" name="Straight Connector 20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89" name="Straight Connector 20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90" name="Oval 20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1" name="Oval 20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2" name="Group 228"/>
            <p:cNvGrpSpPr/>
            <p:nvPr/>
          </p:nvGrpSpPr>
          <p:grpSpPr>
            <a:xfrm rot="10800000">
              <a:off x="-3501061" y="5727137"/>
              <a:ext cx="112883" cy="265768"/>
              <a:chOff x="3787140" y="2644140"/>
              <a:chExt cx="102873" cy="419738"/>
            </a:xfrm>
          </p:grpSpPr>
          <p:cxnSp>
            <p:nvCxnSpPr>
              <p:cNvPr id="2093" name="Straight Connector 20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94" name="Straight Connector 20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95" name="Oval 20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6" name="Oval 20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7" name="Group 233"/>
            <p:cNvGrpSpPr/>
            <p:nvPr/>
          </p:nvGrpSpPr>
          <p:grpSpPr>
            <a:xfrm rot="10800000">
              <a:off x="-3634845" y="5727139"/>
              <a:ext cx="112883" cy="265768"/>
              <a:chOff x="3787140" y="2644140"/>
              <a:chExt cx="102873" cy="419738"/>
            </a:xfrm>
          </p:grpSpPr>
          <p:cxnSp>
            <p:nvCxnSpPr>
              <p:cNvPr id="2098" name="Straight Connector 20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99" name="Straight Connector 20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00" name="Oval 20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1" name="Oval 21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2" name="Group 238"/>
            <p:cNvGrpSpPr/>
            <p:nvPr/>
          </p:nvGrpSpPr>
          <p:grpSpPr>
            <a:xfrm rot="10800000">
              <a:off x="-3776990" y="5727135"/>
              <a:ext cx="112883" cy="265768"/>
              <a:chOff x="3787140" y="2644140"/>
              <a:chExt cx="102873" cy="419738"/>
            </a:xfrm>
          </p:grpSpPr>
          <p:cxnSp>
            <p:nvCxnSpPr>
              <p:cNvPr id="2103" name="Straight Connector 21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04" name="Straight Connector 21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05" name="Oval 21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6" name="Oval 21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7" name="Group 243"/>
            <p:cNvGrpSpPr/>
            <p:nvPr/>
          </p:nvGrpSpPr>
          <p:grpSpPr>
            <a:xfrm rot="10800000">
              <a:off x="-3910773" y="5727137"/>
              <a:ext cx="112883" cy="265768"/>
              <a:chOff x="3787140" y="2644140"/>
              <a:chExt cx="102873" cy="419738"/>
            </a:xfrm>
          </p:grpSpPr>
          <p:cxnSp>
            <p:nvCxnSpPr>
              <p:cNvPr id="2108" name="Straight Connector 21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09" name="Straight Connector 21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10" name="Oval 21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1" name="Oval 21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12" name="Group 248"/>
            <p:cNvGrpSpPr/>
            <p:nvPr/>
          </p:nvGrpSpPr>
          <p:grpSpPr>
            <a:xfrm rot="10800000">
              <a:off x="-4046645" y="5727134"/>
              <a:ext cx="112883" cy="265768"/>
              <a:chOff x="3787140" y="2644140"/>
              <a:chExt cx="102873" cy="419738"/>
            </a:xfrm>
          </p:grpSpPr>
          <p:cxnSp>
            <p:nvCxnSpPr>
              <p:cNvPr id="2113" name="Straight Connector 21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4" name="Straight Connector 21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15" name="Oval 21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6" name="Oval 21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17" name="Group 253"/>
            <p:cNvGrpSpPr/>
            <p:nvPr/>
          </p:nvGrpSpPr>
          <p:grpSpPr>
            <a:xfrm rot="10800000">
              <a:off x="-4180429" y="5727135"/>
              <a:ext cx="112883" cy="265768"/>
              <a:chOff x="3787140" y="2644140"/>
              <a:chExt cx="102873" cy="419738"/>
            </a:xfrm>
          </p:grpSpPr>
          <p:cxnSp>
            <p:nvCxnSpPr>
              <p:cNvPr id="2118" name="Straight Connector 21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9" name="Straight Connector 21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0" name="Oval 21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1" name="Oval 21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22" name="Group 258"/>
            <p:cNvGrpSpPr/>
            <p:nvPr/>
          </p:nvGrpSpPr>
          <p:grpSpPr>
            <a:xfrm rot="10800000">
              <a:off x="-4316300" y="5727132"/>
              <a:ext cx="112883" cy="265768"/>
              <a:chOff x="3787140" y="2644140"/>
              <a:chExt cx="102873" cy="419738"/>
            </a:xfrm>
          </p:grpSpPr>
          <p:cxnSp>
            <p:nvCxnSpPr>
              <p:cNvPr id="2123" name="Straight Connector 21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24" name="Straight Connector 21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5" name="Oval 21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6" name="Oval 21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27" name="Group 263"/>
            <p:cNvGrpSpPr/>
            <p:nvPr/>
          </p:nvGrpSpPr>
          <p:grpSpPr>
            <a:xfrm rot="10800000">
              <a:off x="-4450084" y="5727134"/>
              <a:ext cx="112883" cy="265768"/>
              <a:chOff x="3787140" y="2644140"/>
              <a:chExt cx="102873" cy="419738"/>
            </a:xfrm>
          </p:grpSpPr>
          <p:cxnSp>
            <p:nvCxnSpPr>
              <p:cNvPr id="2128" name="Straight Connector 21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29" name="Straight Connector 21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30" name="Oval 21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1" name="Oval 21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32" name="Group 268"/>
            <p:cNvGrpSpPr/>
            <p:nvPr/>
          </p:nvGrpSpPr>
          <p:grpSpPr>
            <a:xfrm rot="10800000">
              <a:off x="-4585955" y="5727130"/>
              <a:ext cx="112883" cy="265768"/>
              <a:chOff x="3787140" y="2644140"/>
              <a:chExt cx="102873" cy="419738"/>
            </a:xfrm>
          </p:grpSpPr>
          <p:cxnSp>
            <p:nvCxnSpPr>
              <p:cNvPr id="2133" name="Straight Connector 21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34" name="Straight Connector 21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35" name="Oval 21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6" name="Oval 21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37" name="Group 273"/>
            <p:cNvGrpSpPr/>
            <p:nvPr/>
          </p:nvGrpSpPr>
          <p:grpSpPr>
            <a:xfrm rot="10800000">
              <a:off x="-4719739" y="5727132"/>
              <a:ext cx="112883" cy="265768"/>
              <a:chOff x="3787140" y="2644140"/>
              <a:chExt cx="102873" cy="419738"/>
            </a:xfrm>
          </p:grpSpPr>
          <p:cxnSp>
            <p:nvCxnSpPr>
              <p:cNvPr id="2138" name="Straight Connector 21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39" name="Straight Connector 21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40" name="Oval 21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1" name="Oval 21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2" name="Group 338"/>
            <p:cNvGrpSpPr/>
            <p:nvPr/>
          </p:nvGrpSpPr>
          <p:grpSpPr>
            <a:xfrm rot="10800000">
              <a:off x="-2152777" y="5727116"/>
              <a:ext cx="112883" cy="265768"/>
              <a:chOff x="3787140" y="2644140"/>
              <a:chExt cx="102873" cy="419738"/>
            </a:xfrm>
          </p:grpSpPr>
          <p:cxnSp>
            <p:nvCxnSpPr>
              <p:cNvPr id="2143" name="Straight Connector 21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44" name="Straight Connector 21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45" name="Oval 21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6" name="Oval 21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7" name="Group 343"/>
            <p:cNvGrpSpPr/>
            <p:nvPr/>
          </p:nvGrpSpPr>
          <p:grpSpPr>
            <a:xfrm rot="10800000">
              <a:off x="-2286561" y="5727118"/>
              <a:ext cx="112883" cy="265768"/>
              <a:chOff x="3787140" y="2644140"/>
              <a:chExt cx="102873" cy="419738"/>
            </a:xfrm>
          </p:grpSpPr>
          <p:cxnSp>
            <p:nvCxnSpPr>
              <p:cNvPr id="2148" name="Straight Connector 21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49" name="Straight Connector 21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0" name="Oval 21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1" name="Oval 21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2" name="Group 348"/>
            <p:cNvGrpSpPr/>
            <p:nvPr/>
          </p:nvGrpSpPr>
          <p:grpSpPr>
            <a:xfrm rot="10800000">
              <a:off x="-2422433" y="5727115"/>
              <a:ext cx="112883" cy="265768"/>
              <a:chOff x="3787140" y="2644140"/>
              <a:chExt cx="102873" cy="419738"/>
            </a:xfrm>
          </p:grpSpPr>
          <p:cxnSp>
            <p:nvCxnSpPr>
              <p:cNvPr id="2153" name="Straight Connector 21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54" name="Straight Connector 21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5" name="Oval 21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6" name="Oval 21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7" name="Group 353"/>
            <p:cNvGrpSpPr/>
            <p:nvPr/>
          </p:nvGrpSpPr>
          <p:grpSpPr>
            <a:xfrm rot="10800000">
              <a:off x="-2556216" y="5727116"/>
              <a:ext cx="112883" cy="265768"/>
              <a:chOff x="3787140" y="2644140"/>
              <a:chExt cx="102873" cy="419738"/>
            </a:xfrm>
          </p:grpSpPr>
          <p:cxnSp>
            <p:nvCxnSpPr>
              <p:cNvPr id="2158" name="Straight Connector 21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59" name="Straight Connector 21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60" name="Oval 21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1" name="Oval 21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139604" y="1412776"/>
            <a:ext cx="9824172" cy="1520720"/>
            <a:chOff x="-286520" y="2086277"/>
            <a:chExt cx="9824172" cy="1520720"/>
          </a:xfrm>
        </p:grpSpPr>
        <p:grpSp>
          <p:nvGrpSpPr>
            <p:cNvPr id="13" name="Group 12"/>
            <p:cNvGrpSpPr/>
            <p:nvPr/>
          </p:nvGrpSpPr>
          <p:grpSpPr>
            <a:xfrm>
              <a:off x="3921984" y="2971733"/>
              <a:ext cx="97751" cy="170588"/>
              <a:chOff x="3787140" y="2644140"/>
              <a:chExt cx="102873" cy="419738"/>
            </a:xfrm>
          </p:grpSpPr>
          <p:cxnSp>
            <p:nvCxnSpPr>
              <p:cNvPr id="8"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4037833" y="2971732"/>
              <a:ext cx="97751" cy="170588"/>
              <a:chOff x="3787140" y="2644140"/>
              <a:chExt cx="102873" cy="419738"/>
            </a:xfrm>
          </p:grpSpPr>
          <p:cxnSp>
            <p:nvCxnSpPr>
              <p:cNvPr id="15"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155490" y="2971735"/>
              <a:ext cx="97751" cy="170588"/>
              <a:chOff x="3787140" y="2644140"/>
              <a:chExt cx="102873" cy="419738"/>
            </a:xfrm>
          </p:grpSpPr>
          <p:cxnSp>
            <p:nvCxnSpPr>
              <p:cNvPr id="50"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4271340" y="2971733"/>
              <a:ext cx="97751" cy="170588"/>
              <a:chOff x="3787140" y="2644140"/>
              <a:chExt cx="102873" cy="419738"/>
            </a:xfrm>
          </p:grpSpPr>
          <p:cxnSp>
            <p:nvCxnSpPr>
              <p:cNvPr id="55"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4388997" y="2971736"/>
              <a:ext cx="97751" cy="170588"/>
              <a:chOff x="3787140" y="2644140"/>
              <a:chExt cx="102873" cy="419738"/>
            </a:xfrm>
          </p:grpSpPr>
          <p:cxnSp>
            <p:nvCxnSpPr>
              <p:cNvPr id="60"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4504847" y="2971735"/>
              <a:ext cx="97751" cy="170588"/>
              <a:chOff x="3787140" y="2644140"/>
              <a:chExt cx="102873" cy="419738"/>
            </a:xfrm>
          </p:grpSpPr>
          <p:cxnSp>
            <p:nvCxnSpPr>
              <p:cNvPr id="65"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4622504" y="2971737"/>
              <a:ext cx="97751" cy="170588"/>
              <a:chOff x="3787140" y="2644140"/>
              <a:chExt cx="102873" cy="419738"/>
            </a:xfrm>
          </p:grpSpPr>
          <p:cxnSp>
            <p:nvCxnSpPr>
              <p:cNvPr id="70" name="Straight Connector 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4738354" y="2971736"/>
              <a:ext cx="97751" cy="170588"/>
              <a:chOff x="3787140" y="2644140"/>
              <a:chExt cx="102873" cy="419738"/>
            </a:xfrm>
          </p:grpSpPr>
          <p:cxnSp>
            <p:nvCxnSpPr>
              <p:cNvPr id="75" name="Straight Connector 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4861443" y="2971738"/>
              <a:ext cx="97751" cy="170588"/>
              <a:chOff x="3787140" y="2644140"/>
              <a:chExt cx="102873" cy="419738"/>
            </a:xfrm>
          </p:grpSpPr>
          <p:cxnSp>
            <p:nvCxnSpPr>
              <p:cNvPr id="80" name="Straight Connector 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 name="Oval 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4977293" y="2971737"/>
              <a:ext cx="97751" cy="170588"/>
              <a:chOff x="3787140" y="2644140"/>
              <a:chExt cx="102873" cy="419738"/>
            </a:xfrm>
          </p:grpSpPr>
          <p:cxnSp>
            <p:nvCxnSpPr>
              <p:cNvPr id="85" name="Straight Connector 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 name="Oval 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5094950" y="2971739"/>
              <a:ext cx="97751" cy="170588"/>
              <a:chOff x="3787140" y="2644140"/>
              <a:chExt cx="102873" cy="419738"/>
            </a:xfrm>
          </p:grpSpPr>
          <p:cxnSp>
            <p:nvCxnSpPr>
              <p:cNvPr id="90" name="Straight Connector 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 name="Oval 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5210800" y="2971738"/>
              <a:ext cx="97751" cy="170588"/>
              <a:chOff x="3787140" y="2644140"/>
              <a:chExt cx="102873" cy="419738"/>
            </a:xfrm>
          </p:grpSpPr>
          <p:cxnSp>
            <p:nvCxnSpPr>
              <p:cNvPr id="95" name="Straight Connector 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5328457" y="2971741"/>
              <a:ext cx="97751" cy="170588"/>
              <a:chOff x="3787140" y="2644140"/>
              <a:chExt cx="102873" cy="419738"/>
            </a:xfrm>
          </p:grpSpPr>
          <p:cxnSp>
            <p:nvCxnSpPr>
              <p:cNvPr id="100" name="Straight Connector 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5444307" y="2971739"/>
              <a:ext cx="97751" cy="170588"/>
              <a:chOff x="3787140" y="2644140"/>
              <a:chExt cx="102873" cy="419738"/>
            </a:xfrm>
          </p:grpSpPr>
          <p:cxnSp>
            <p:nvCxnSpPr>
              <p:cNvPr id="105" name="Straight Connector 1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 name="Oval 1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5561964" y="2971742"/>
              <a:ext cx="97751" cy="170588"/>
              <a:chOff x="3787140" y="2644140"/>
              <a:chExt cx="102873" cy="419738"/>
            </a:xfrm>
          </p:grpSpPr>
          <p:cxnSp>
            <p:nvCxnSpPr>
              <p:cNvPr id="110" name="Straight Connector 1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5677814" y="2971741"/>
              <a:ext cx="97751" cy="170588"/>
              <a:chOff x="3787140" y="2644140"/>
              <a:chExt cx="102873" cy="419738"/>
            </a:xfrm>
          </p:grpSpPr>
          <p:cxnSp>
            <p:nvCxnSpPr>
              <p:cNvPr id="115" name="Straight Connector 1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2048490" y="2971743"/>
              <a:ext cx="97751" cy="170588"/>
              <a:chOff x="3787140" y="2644140"/>
              <a:chExt cx="102873" cy="419738"/>
            </a:xfrm>
          </p:grpSpPr>
          <p:cxnSp>
            <p:nvCxnSpPr>
              <p:cNvPr id="120" name="Straight Connector 1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 name="Oval 1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2164339" y="2971742"/>
              <a:ext cx="97751" cy="170588"/>
              <a:chOff x="3787140" y="2644140"/>
              <a:chExt cx="102873" cy="419738"/>
            </a:xfrm>
          </p:grpSpPr>
          <p:cxnSp>
            <p:nvCxnSpPr>
              <p:cNvPr id="125" name="Straight Connector 1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 name="Oval 1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2281997" y="2971744"/>
              <a:ext cx="97751" cy="170588"/>
              <a:chOff x="3787140" y="2644140"/>
              <a:chExt cx="102873" cy="419738"/>
            </a:xfrm>
          </p:grpSpPr>
          <p:cxnSp>
            <p:nvCxnSpPr>
              <p:cNvPr id="130" name="Straight Connector 1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2" name="Oval 1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 name="Group 133"/>
            <p:cNvGrpSpPr/>
            <p:nvPr/>
          </p:nvGrpSpPr>
          <p:grpSpPr>
            <a:xfrm>
              <a:off x="2397846" y="2971743"/>
              <a:ext cx="97751" cy="170588"/>
              <a:chOff x="3787140" y="2644140"/>
              <a:chExt cx="102873" cy="419738"/>
            </a:xfrm>
          </p:grpSpPr>
          <p:cxnSp>
            <p:nvCxnSpPr>
              <p:cNvPr id="135" name="Straight Connector 1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7" name="Oval 1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 name="Group 138"/>
            <p:cNvGrpSpPr/>
            <p:nvPr/>
          </p:nvGrpSpPr>
          <p:grpSpPr>
            <a:xfrm>
              <a:off x="2515504" y="2971745"/>
              <a:ext cx="97751" cy="170588"/>
              <a:chOff x="3787140" y="2644140"/>
              <a:chExt cx="102873" cy="419738"/>
            </a:xfrm>
          </p:grpSpPr>
          <p:cxnSp>
            <p:nvCxnSpPr>
              <p:cNvPr id="140" name="Straight Connector 1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 name="Oval 1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2631353" y="2971744"/>
              <a:ext cx="97751" cy="170588"/>
              <a:chOff x="3787140" y="2644140"/>
              <a:chExt cx="102873" cy="419738"/>
            </a:xfrm>
          </p:grpSpPr>
          <p:cxnSp>
            <p:nvCxnSpPr>
              <p:cNvPr id="145" name="Straight Connector 1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2749011" y="2971746"/>
              <a:ext cx="97751" cy="170588"/>
              <a:chOff x="3787140" y="2644140"/>
              <a:chExt cx="102873" cy="419738"/>
            </a:xfrm>
          </p:grpSpPr>
          <p:cxnSp>
            <p:nvCxnSpPr>
              <p:cNvPr id="150" name="Straight Connector 1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 name="Oval 1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2864860" y="2971745"/>
              <a:ext cx="97751" cy="170588"/>
              <a:chOff x="3787140" y="2644140"/>
              <a:chExt cx="102873" cy="419738"/>
            </a:xfrm>
          </p:grpSpPr>
          <p:cxnSp>
            <p:nvCxnSpPr>
              <p:cNvPr id="155" name="Straight Connector 1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7" name="Oval 1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9" name="Group 158"/>
            <p:cNvGrpSpPr/>
            <p:nvPr/>
          </p:nvGrpSpPr>
          <p:grpSpPr>
            <a:xfrm>
              <a:off x="2987950" y="2971748"/>
              <a:ext cx="97751" cy="170588"/>
              <a:chOff x="3787140" y="2644140"/>
              <a:chExt cx="102873" cy="419738"/>
            </a:xfrm>
          </p:grpSpPr>
          <p:cxnSp>
            <p:nvCxnSpPr>
              <p:cNvPr id="160" name="Straight Connector 1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62" name="Oval 1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4" name="Group 163"/>
            <p:cNvGrpSpPr/>
            <p:nvPr/>
          </p:nvGrpSpPr>
          <p:grpSpPr>
            <a:xfrm>
              <a:off x="3103799" y="2971746"/>
              <a:ext cx="97751" cy="170588"/>
              <a:chOff x="3787140" y="2644140"/>
              <a:chExt cx="102873" cy="419738"/>
            </a:xfrm>
          </p:grpSpPr>
          <p:cxnSp>
            <p:nvCxnSpPr>
              <p:cNvPr id="165" name="Straight Connector 1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67" name="Oval 1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9" name="Group 168"/>
            <p:cNvGrpSpPr/>
            <p:nvPr/>
          </p:nvGrpSpPr>
          <p:grpSpPr>
            <a:xfrm>
              <a:off x="3221457" y="2971749"/>
              <a:ext cx="97751" cy="170588"/>
              <a:chOff x="3787140" y="2644140"/>
              <a:chExt cx="102873" cy="419738"/>
            </a:xfrm>
          </p:grpSpPr>
          <p:cxnSp>
            <p:nvCxnSpPr>
              <p:cNvPr id="170" name="Straight Connector 1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2" name="Oval 1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3337306" y="2971748"/>
              <a:ext cx="97751" cy="170588"/>
              <a:chOff x="3787140" y="2644140"/>
              <a:chExt cx="102873" cy="419738"/>
            </a:xfrm>
          </p:grpSpPr>
          <p:cxnSp>
            <p:nvCxnSpPr>
              <p:cNvPr id="175" name="Straight Connector 1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 name="Group 178"/>
            <p:cNvGrpSpPr/>
            <p:nvPr/>
          </p:nvGrpSpPr>
          <p:grpSpPr>
            <a:xfrm>
              <a:off x="3454964" y="2971750"/>
              <a:ext cx="97751" cy="170588"/>
              <a:chOff x="3787140" y="2644140"/>
              <a:chExt cx="102873" cy="419738"/>
            </a:xfrm>
          </p:grpSpPr>
          <p:cxnSp>
            <p:nvCxnSpPr>
              <p:cNvPr id="180" name="Straight Connector 1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 name="Oval 1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 name="Group 183"/>
            <p:cNvGrpSpPr/>
            <p:nvPr/>
          </p:nvGrpSpPr>
          <p:grpSpPr>
            <a:xfrm>
              <a:off x="3570812" y="2971749"/>
              <a:ext cx="97751" cy="170588"/>
              <a:chOff x="3787140" y="2644140"/>
              <a:chExt cx="102873" cy="419738"/>
            </a:xfrm>
          </p:grpSpPr>
          <p:cxnSp>
            <p:nvCxnSpPr>
              <p:cNvPr id="185" name="Straight Connector 1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 name="Oval 1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 name="Group 188"/>
            <p:cNvGrpSpPr/>
            <p:nvPr/>
          </p:nvGrpSpPr>
          <p:grpSpPr>
            <a:xfrm>
              <a:off x="3688470" y="2971751"/>
              <a:ext cx="97751" cy="170588"/>
              <a:chOff x="3787140" y="2644140"/>
              <a:chExt cx="102873" cy="419738"/>
            </a:xfrm>
          </p:grpSpPr>
          <p:cxnSp>
            <p:nvCxnSpPr>
              <p:cNvPr id="190" name="Straight Connector 1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 name="Oval 1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 name="Group 193"/>
            <p:cNvGrpSpPr/>
            <p:nvPr/>
          </p:nvGrpSpPr>
          <p:grpSpPr>
            <a:xfrm>
              <a:off x="3804319" y="2971750"/>
              <a:ext cx="97751" cy="170588"/>
              <a:chOff x="3787140" y="2644140"/>
              <a:chExt cx="102873" cy="419738"/>
            </a:xfrm>
          </p:grpSpPr>
          <p:cxnSp>
            <p:nvCxnSpPr>
              <p:cNvPr id="195" name="Straight Connector 1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 name="Oval 1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 name="Group 198"/>
            <p:cNvGrpSpPr/>
            <p:nvPr/>
          </p:nvGrpSpPr>
          <p:grpSpPr>
            <a:xfrm>
              <a:off x="7678012" y="2971692"/>
              <a:ext cx="97751" cy="170588"/>
              <a:chOff x="3787140" y="2644140"/>
              <a:chExt cx="102873" cy="419738"/>
            </a:xfrm>
          </p:grpSpPr>
          <p:cxnSp>
            <p:nvCxnSpPr>
              <p:cNvPr id="200" name="Straight Connector 1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 name="Oval 2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 name="Group 203"/>
            <p:cNvGrpSpPr/>
            <p:nvPr/>
          </p:nvGrpSpPr>
          <p:grpSpPr>
            <a:xfrm>
              <a:off x="7793861" y="2971691"/>
              <a:ext cx="97751" cy="170588"/>
              <a:chOff x="3787140" y="2644140"/>
              <a:chExt cx="102873" cy="419738"/>
            </a:xfrm>
          </p:grpSpPr>
          <p:cxnSp>
            <p:nvCxnSpPr>
              <p:cNvPr id="205" name="Straight Connector 2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 name="Oval 2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 name="Group 208"/>
            <p:cNvGrpSpPr/>
            <p:nvPr/>
          </p:nvGrpSpPr>
          <p:grpSpPr>
            <a:xfrm>
              <a:off x="7911519" y="2971693"/>
              <a:ext cx="97751" cy="170588"/>
              <a:chOff x="3787140" y="2644140"/>
              <a:chExt cx="102873" cy="419738"/>
            </a:xfrm>
          </p:grpSpPr>
          <p:cxnSp>
            <p:nvCxnSpPr>
              <p:cNvPr id="210" name="Straight Connector 2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 name="Oval 2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 name="Group 213"/>
            <p:cNvGrpSpPr/>
            <p:nvPr/>
          </p:nvGrpSpPr>
          <p:grpSpPr>
            <a:xfrm>
              <a:off x="8027368" y="2971692"/>
              <a:ext cx="97751" cy="170588"/>
              <a:chOff x="3787140" y="2644140"/>
              <a:chExt cx="102873" cy="419738"/>
            </a:xfrm>
          </p:grpSpPr>
          <p:cxnSp>
            <p:nvCxnSpPr>
              <p:cNvPr id="215" name="Straight Connector 2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7" name="Oval 2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8145026" y="2971694"/>
              <a:ext cx="97751" cy="170588"/>
              <a:chOff x="3787140" y="2644140"/>
              <a:chExt cx="102873" cy="419738"/>
            </a:xfrm>
          </p:grpSpPr>
          <p:cxnSp>
            <p:nvCxnSpPr>
              <p:cNvPr id="220" name="Straight Connector 2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2" name="Oval 2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Oval 2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4" name="Group 223"/>
            <p:cNvGrpSpPr/>
            <p:nvPr/>
          </p:nvGrpSpPr>
          <p:grpSpPr>
            <a:xfrm>
              <a:off x="8260875" y="2971693"/>
              <a:ext cx="97751" cy="170588"/>
              <a:chOff x="3787140" y="2644140"/>
              <a:chExt cx="102873" cy="419738"/>
            </a:xfrm>
          </p:grpSpPr>
          <p:cxnSp>
            <p:nvCxnSpPr>
              <p:cNvPr id="225" name="Straight Connector 2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7" name="Oval 2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9" name="Group 228"/>
            <p:cNvGrpSpPr/>
            <p:nvPr/>
          </p:nvGrpSpPr>
          <p:grpSpPr>
            <a:xfrm>
              <a:off x="8378533" y="2971695"/>
              <a:ext cx="97751" cy="170588"/>
              <a:chOff x="3787140" y="2644140"/>
              <a:chExt cx="102873" cy="419738"/>
            </a:xfrm>
          </p:grpSpPr>
          <p:cxnSp>
            <p:nvCxnSpPr>
              <p:cNvPr id="230" name="Straight Connector 2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2" name="Oval 2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Oval 2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8494382" y="2971694"/>
              <a:ext cx="97751" cy="170588"/>
              <a:chOff x="3787140" y="2644140"/>
              <a:chExt cx="102873" cy="419738"/>
            </a:xfrm>
          </p:grpSpPr>
          <p:cxnSp>
            <p:nvCxnSpPr>
              <p:cNvPr id="235" name="Straight Connector 2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7" name="Oval 2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9" name="Group 238"/>
            <p:cNvGrpSpPr/>
            <p:nvPr/>
          </p:nvGrpSpPr>
          <p:grpSpPr>
            <a:xfrm>
              <a:off x="8617472" y="2971697"/>
              <a:ext cx="97751" cy="170588"/>
              <a:chOff x="3787140" y="2644140"/>
              <a:chExt cx="102873" cy="419738"/>
            </a:xfrm>
          </p:grpSpPr>
          <p:cxnSp>
            <p:nvCxnSpPr>
              <p:cNvPr id="240" name="Straight Connector 2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42" name="Oval 2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4" name="Group 243"/>
            <p:cNvGrpSpPr/>
            <p:nvPr/>
          </p:nvGrpSpPr>
          <p:grpSpPr>
            <a:xfrm>
              <a:off x="8733321" y="2971695"/>
              <a:ext cx="97751" cy="170588"/>
              <a:chOff x="3787140" y="2644140"/>
              <a:chExt cx="102873" cy="419738"/>
            </a:xfrm>
          </p:grpSpPr>
          <p:cxnSp>
            <p:nvCxnSpPr>
              <p:cNvPr id="245" name="Straight Connector 2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47" name="Oval 2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9" name="Group 248"/>
            <p:cNvGrpSpPr/>
            <p:nvPr/>
          </p:nvGrpSpPr>
          <p:grpSpPr>
            <a:xfrm>
              <a:off x="8850979" y="2971698"/>
              <a:ext cx="97751" cy="170588"/>
              <a:chOff x="3787140" y="2644140"/>
              <a:chExt cx="102873" cy="419738"/>
            </a:xfrm>
          </p:grpSpPr>
          <p:cxnSp>
            <p:nvCxnSpPr>
              <p:cNvPr id="250" name="Straight Connector 2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2" name="Oval 2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4" name="Group 253"/>
            <p:cNvGrpSpPr/>
            <p:nvPr/>
          </p:nvGrpSpPr>
          <p:grpSpPr>
            <a:xfrm>
              <a:off x="8966828" y="2971697"/>
              <a:ext cx="97751" cy="170588"/>
              <a:chOff x="3787140" y="2644140"/>
              <a:chExt cx="102873" cy="419738"/>
            </a:xfrm>
          </p:grpSpPr>
          <p:cxnSp>
            <p:nvCxnSpPr>
              <p:cNvPr id="255" name="Straight Connector 2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7" name="Oval 2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9" name="Group 258"/>
            <p:cNvGrpSpPr/>
            <p:nvPr/>
          </p:nvGrpSpPr>
          <p:grpSpPr>
            <a:xfrm>
              <a:off x="9084486" y="2971699"/>
              <a:ext cx="97751" cy="170588"/>
              <a:chOff x="3787140" y="2644140"/>
              <a:chExt cx="102873" cy="419738"/>
            </a:xfrm>
          </p:grpSpPr>
          <p:cxnSp>
            <p:nvCxnSpPr>
              <p:cNvPr id="260" name="Straight Connector 2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62" name="Oval 2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4" name="Group 263"/>
            <p:cNvGrpSpPr/>
            <p:nvPr/>
          </p:nvGrpSpPr>
          <p:grpSpPr>
            <a:xfrm>
              <a:off x="9200335" y="2971698"/>
              <a:ext cx="97751" cy="170588"/>
              <a:chOff x="3787140" y="2644140"/>
              <a:chExt cx="102873" cy="419738"/>
            </a:xfrm>
          </p:grpSpPr>
          <p:cxnSp>
            <p:nvCxnSpPr>
              <p:cNvPr id="265" name="Straight Connector 2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67" name="Oval 2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9" name="Group 268"/>
            <p:cNvGrpSpPr/>
            <p:nvPr/>
          </p:nvGrpSpPr>
          <p:grpSpPr>
            <a:xfrm>
              <a:off x="9317993" y="2971701"/>
              <a:ext cx="97751" cy="170588"/>
              <a:chOff x="3787140" y="2644140"/>
              <a:chExt cx="102873" cy="419738"/>
            </a:xfrm>
          </p:grpSpPr>
          <p:cxnSp>
            <p:nvCxnSpPr>
              <p:cNvPr id="270" name="Straight Connector 2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72" name="Oval 2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4" name="Group 273"/>
            <p:cNvGrpSpPr/>
            <p:nvPr/>
          </p:nvGrpSpPr>
          <p:grpSpPr>
            <a:xfrm>
              <a:off x="9433842" y="2971699"/>
              <a:ext cx="97751" cy="170588"/>
              <a:chOff x="3787140" y="2644140"/>
              <a:chExt cx="102873" cy="419738"/>
            </a:xfrm>
          </p:grpSpPr>
          <p:cxnSp>
            <p:nvCxnSpPr>
              <p:cNvPr id="275" name="Straight Connector 2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77" name="Oval 2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9" name="Group 278"/>
            <p:cNvGrpSpPr/>
            <p:nvPr/>
          </p:nvGrpSpPr>
          <p:grpSpPr>
            <a:xfrm>
              <a:off x="5804518" y="2971701"/>
              <a:ext cx="97751" cy="170588"/>
              <a:chOff x="3787140" y="2644140"/>
              <a:chExt cx="102873" cy="419738"/>
            </a:xfrm>
          </p:grpSpPr>
          <p:cxnSp>
            <p:nvCxnSpPr>
              <p:cNvPr id="280" name="Straight Connector 2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2" name="Oval 2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4" name="Group 283"/>
            <p:cNvGrpSpPr/>
            <p:nvPr/>
          </p:nvGrpSpPr>
          <p:grpSpPr>
            <a:xfrm>
              <a:off x="5920368" y="2971701"/>
              <a:ext cx="97751" cy="170588"/>
              <a:chOff x="3787140" y="2644140"/>
              <a:chExt cx="102873" cy="419738"/>
            </a:xfrm>
          </p:grpSpPr>
          <p:cxnSp>
            <p:nvCxnSpPr>
              <p:cNvPr id="285" name="Straight Connector 2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7" name="Oval 2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Oval 2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9" name="Group 288"/>
            <p:cNvGrpSpPr/>
            <p:nvPr/>
          </p:nvGrpSpPr>
          <p:grpSpPr>
            <a:xfrm>
              <a:off x="6038025" y="2971703"/>
              <a:ext cx="97751" cy="170588"/>
              <a:chOff x="3787140" y="2644140"/>
              <a:chExt cx="102873" cy="419738"/>
            </a:xfrm>
          </p:grpSpPr>
          <p:cxnSp>
            <p:nvCxnSpPr>
              <p:cNvPr id="290" name="Straight Connector 2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2" name="Oval 2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Oval 2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4" name="Group 293"/>
            <p:cNvGrpSpPr/>
            <p:nvPr/>
          </p:nvGrpSpPr>
          <p:grpSpPr>
            <a:xfrm>
              <a:off x="6153875" y="2971701"/>
              <a:ext cx="97751" cy="170588"/>
              <a:chOff x="3787140" y="2644140"/>
              <a:chExt cx="102873" cy="419738"/>
            </a:xfrm>
          </p:grpSpPr>
          <p:cxnSp>
            <p:nvCxnSpPr>
              <p:cNvPr id="295" name="Straight Connector 2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7" name="Oval 2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9" name="Group 298"/>
            <p:cNvGrpSpPr/>
            <p:nvPr/>
          </p:nvGrpSpPr>
          <p:grpSpPr>
            <a:xfrm>
              <a:off x="6271532" y="2971704"/>
              <a:ext cx="97751" cy="170588"/>
              <a:chOff x="3787140" y="2644140"/>
              <a:chExt cx="102873" cy="419738"/>
            </a:xfrm>
          </p:grpSpPr>
          <p:cxnSp>
            <p:nvCxnSpPr>
              <p:cNvPr id="300" name="Straight Connector 2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02" name="Oval 3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Oval 3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4" name="Group 303"/>
            <p:cNvGrpSpPr/>
            <p:nvPr/>
          </p:nvGrpSpPr>
          <p:grpSpPr>
            <a:xfrm>
              <a:off x="6387381" y="2971703"/>
              <a:ext cx="97751" cy="170588"/>
              <a:chOff x="3787140" y="2644140"/>
              <a:chExt cx="102873" cy="419738"/>
            </a:xfrm>
          </p:grpSpPr>
          <p:cxnSp>
            <p:nvCxnSpPr>
              <p:cNvPr id="305" name="Straight Connector 3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07" name="Oval 3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Oval 3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9" name="Group 308"/>
            <p:cNvGrpSpPr/>
            <p:nvPr/>
          </p:nvGrpSpPr>
          <p:grpSpPr>
            <a:xfrm>
              <a:off x="6505039" y="2971705"/>
              <a:ext cx="97751" cy="170588"/>
              <a:chOff x="3787140" y="2644140"/>
              <a:chExt cx="102873" cy="419738"/>
            </a:xfrm>
          </p:grpSpPr>
          <p:cxnSp>
            <p:nvCxnSpPr>
              <p:cNvPr id="310" name="Straight Connector 3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2" name="Oval 3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Oval 3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4" name="Group 313"/>
            <p:cNvGrpSpPr/>
            <p:nvPr/>
          </p:nvGrpSpPr>
          <p:grpSpPr>
            <a:xfrm>
              <a:off x="6620888" y="2971704"/>
              <a:ext cx="97751" cy="170588"/>
              <a:chOff x="3787140" y="2644140"/>
              <a:chExt cx="102873" cy="419738"/>
            </a:xfrm>
          </p:grpSpPr>
          <p:cxnSp>
            <p:nvCxnSpPr>
              <p:cNvPr id="315" name="Straight Connector 3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7" name="Oval 3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9" name="Group 318"/>
            <p:cNvGrpSpPr/>
            <p:nvPr/>
          </p:nvGrpSpPr>
          <p:grpSpPr>
            <a:xfrm>
              <a:off x="6743978" y="2971707"/>
              <a:ext cx="97751" cy="170588"/>
              <a:chOff x="3787140" y="2644140"/>
              <a:chExt cx="102873" cy="419738"/>
            </a:xfrm>
          </p:grpSpPr>
          <p:cxnSp>
            <p:nvCxnSpPr>
              <p:cNvPr id="320" name="Straight Connector 3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22" name="Oval 3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Oval 3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4" name="Group 323"/>
            <p:cNvGrpSpPr/>
            <p:nvPr/>
          </p:nvGrpSpPr>
          <p:grpSpPr>
            <a:xfrm>
              <a:off x="6859828" y="2971705"/>
              <a:ext cx="97751" cy="170588"/>
              <a:chOff x="3787140" y="2644140"/>
              <a:chExt cx="102873" cy="419738"/>
            </a:xfrm>
          </p:grpSpPr>
          <p:cxnSp>
            <p:nvCxnSpPr>
              <p:cNvPr id="325" name="Straight Connector 3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27" name="Oval 3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9" name="Group 328"/>
            <p:cNvGrpSpPr/>
            <p:nvPr/>
          </p:nvGrpSpPr>
          <p:grpSpPr>
            <a:xfrm>
              <a:off x="6977485" y="2971708"/>
              <a:ext cx="97751" cy="170588"/>
              <a:chOff x="3787140" y="2644140"/>
              <a:chExt cx="102873" cy="419738"/>
            </a:xfrm>
          </p:grpSpPr>
          <p:cxnSp>
            <p:nvCxnSpPr>
              <p:cNvPr id="330" name="Straight Connector 3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1" name="Straight Connector 3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32" name="Oval 3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Oval 3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4" name="Group 333"/>
            <p:cNvGrpSpPr/>
            <p:nvPr/>
          </p:nvGrpSpPr>
          <p:grpSpPr>
            <a:xfrm>
              <a:off x="7093334" y="2971707"/>
              <a:ext cx="97751" cy="170588"/>
              <a:chOff x="3787140" y="2644140"/>
              <a:chExt cx="102873" cy="419738"/>
            </a:xfrm>
          </p:grpSpPr>
          <p:cxnSp>
            <p:nvCxnSpPr>
              <p:cNvPr id="335" name="Straight Connector 3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37" name="Oval 3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Oval 3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9" name="Group 338"/>
            <p:cNvGrpSpPr/>
            <p:nvPr/>
          </p:nvGrpSpPr>
          <p:grpSpPr>
            <a:xfrm>
              <a:off x="7210992" y="2971709"/>
              <a:ext cx="97751" cy="170588"/>
              <a:chOff x="3787140" y="2644140"/>
              <a:chExt cx="102873" cy="419738"/>
            </a:xfrm>
          </p:grpSpPr>
          <p:cxnSp>
            <p:nvCxnSpPr>
              <p:cNvPr id="340" name="Straight Connector 3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42" name="Oval 3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Oval 3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4" name="Group 343"/>
            <p:cNvGrpSpPr/>
            <p:nvPr/>
          </p:nvGrpSpPr>
          <p:grpSpPr>
            <a:xfrm>
              <a:off x="7326841" y="2971708"/>
              <a:ext cx="97751" cy="170588"/>
              <a:chOff x="3787140" y="2644140"/>
              <a:chExt cx="102873" cy="419738"/>
            </a:xfrm>
          </p:grpSpPr>
          <p:cxnSp>
            <p:nvCxnSpPr>
              <p:cNvPr id="345" name="Straight Connector 3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47" name="Oval 3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Oval 3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9" name="Group 348"/>
            <p:cNvGrpSpPr/>
            <p:nvPr/>
          </p:nvGrpSpPr>
          <p:grpSpPr>
            <a:xfrm>
              <a:off x="7444498" y="2971710"/>
              <a:ext cx="97751" cy="170588"/>
              <a:chOff x="3787140" y="2644140"/>
              <a:chExt cx="102873" cy="419738"/>
            </a:xfrm>
          </p:grpSpPr>
          <p:cxnSp>
            <p:nvCxnSpPr>
              <p:cNvPr id="350" name="Straight Connector 3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1" name="Straight Connector 3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2" name="Oval 3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Oval 3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4" name="Group 353"/>
            <p:cNvGrpSpPr/>
            <p:nvPr/>
          </p:nvGrpSpPr>
          <p:grpSpPr>
            <a:xfrm>
              <a:off x="7560348" y="2971709"/>
              <a:ext cx="97751" cy="170588"/>
              <a:chOff x="3787140" y="2644140"/>
              <a:chExt cx="102873" cy="419738"/>
            </a:xfrm>
          </p:grpSpPr>
          <p:cxnSp>
            <p:nvCxnSpPr>
              <p:cNvPr id="355" name="Straight Connector 3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7" name="Oval 3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Oval 3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1" name="Group 12"/>
            <p:cNvGrpSpPr/>
            <p:nvPr/>
          </p:nvGrpSpPr>
          <p:grpSpPr>
            <a:xfrm rot="10800000">
              <a:off x="7566408" y="3149457"/>
              <a:ext cx="97751" cy="170588"/>
              <a:chOff x="3787140" y="2644140"/>
              <a:chExt cx="102873" cy="419738"/>
            </a:xfrm>
          </p:grpSpPr>
          <p:cxnSp>
            <p:nvCxnSpPr>
              <p:cNvPr id="677"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8"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9"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0"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2" name="Group 13"/>
            <p:cNvGrpSpPr/>
            <p:nvPr/>
          </p:nvGrpSpPr>
          <p:grpSpPr>
            <a:xfrm rot="10800000">
              <a:off x="7450558" y="3149459"/>
              <a:ext cx="97751" cy="170588"/>
              <a:chOff x="3787140" y="2644140"/>
              <a:chExt cx="102873" cy="419738"/>
            </a:xfrm>
          </p:grpSpPr>
          <p:cxnSp>
            <p:nvCxnSpPr>
              <p:cNvPr id="673"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4"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5"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6"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3" name="Group 48"/>
            <p:cNvGrpSpPr/>
            <p:nvPr/>
          </p:nvGrpSpPr>
          <p:grpSpPr>
            <a:xfrm rot="10800000">
              <a:off x="7332901" y="3149457"/>
              <a:ext cx="97751" cy="170588"/>
              <a:chOff x="3787140" y="2644140"/>
              <a:chExt cx="102873" cy="419738"/>
            </a:xfrm>
          </p:grpSpPr>
          <p:cxnSp>
            <p:nvCxnSpPr>
              <p:cNvPr id="669"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0"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1"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2"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4" name="Group 53"/>
            <p:cNvGrpSpPr/>
            <p:nvPr/>
          </p:nvGrpSpPr>
          <p:grpSpPr>
            <a:xfrm rot="10800000">
              <a:off x="7217051" y="3149457"/>
              <a:ext cx="97751" cy="170588"/>
              <a:chOff x="3787140" y="2644140"/>
              <a:chExt cx="102873" cy="419738"/>
            </a:xfrm>
          </p:grpSpPr>
          <p:cxnSp>
            <p:nvCxnSpPr>
              <p:cNvPr id="665"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6"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67"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8"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5" name="Group 58"/>
            <p:cNvGrpSpPr/>
            <p:nvPr/>
          </p:nvGrpSpPr>
          <p:grpSpPr>
            <a:xfrm rot="10800000">
              <a:off x="7099394" y="3149455"/>
              <a:ext cx="97751" cy="170588"/>
              <a:chOff x="3787140" y="2644140"/>
              <a:chExt cx="102873" cy="419738"/>
            </a:xfrm>
          </p:grpSpPr>
          <p:cxnSp>
            <p:nvCxnSpPr>
              <p:cNvPr id="661"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2"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63"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4"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6" name="Group 63"/>
            <p:cNvGrpSpPr/>
            <p:nvPr/>
          </p:nvGrpSpPr>
          <p:grpSpPr>
            <a:xfrm rot="10800000">
              <a:off x="6983544" y="3149457"/>
              <a:ext cx="97751" cy="170588"/>
              <a:chOff x="3787140" y="2644140"/>
              <a:chExt cx="102873" cy="419738"/>
            </a:xfrm>
          </p:grpSpPr>
          <p:cxnSp>
            <p:nvCxnSpPr>
              <p:cNvPr id="657"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8"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9"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0"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7" name="Group 68"/>
            <p:cNvGrpSpPr/>
            <p:nvPr/>
          </p:nvGrpSpPr>
          <p:grpSpPr>
            <a:xfrm rot="10800000">
              <a:off x="6865887" y="3149454"/>
              <a:ext cx="97751" cy="170588"/>
              <a:chOff x="3787140" y="2644140"/>
              <a:chExt cx="102873" cy="419738"/>
            </a:xfrm>
          </p:grpSpPr>
          <p:cxnSp>
            <p:nvCxnSpPr>
              <p:cNvPr id="653" name="Straight Connector 6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4" name="Straight Connector 6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5" name="Oval 6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6" name="Oval 6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8" name="Group 73"/>
            <p:cNvGrpSpPr/>
            <p:nvPr/>
          </p:nvGrpSpPr>
          <p:grpSpPr>
            <a:xfrm rot="10800000">
              <a:off x="6750037" y="3149455"/>
              <a:ext cx="97751" cy="170588"/>
              <a:chOff x="3787140" y="2644140"/>
              <a:chExt cx="102873" cy="419738"/>
            </a:xfrm>
          </p:grpSpPr>
          <p:cxnSp>
            <p:nvCxnSpPr>
              <p:cNvPr id="649" name="Straight Connector 6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0" name="Straight Connector 6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1" name="Oval 6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2" name="Oval 6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9" name="Group 78"/>
            <p:cNvGrpSpPr/>
            <p:nvPr/>
          </p:nvGrpSpPr>
          <p:grpSpPr>
            <a:xfrm rot="10800000">
              <a:off x="6626948" y="3149453"/>
              <a:ext cx="97751" cy="170588"/>
              <a:chOff x="3787140" y="2644140"/>
              <a:chExt cx="102873" cy="419738"/>
            </a:xfrm>
          </p:grpSpPr>
          <p:cxnSp>
            <p:nvCxnSpPr>
              <p:cNvPr id="645" name="Straight Connector 6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46" name="Straight Connector 6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47" name="Oval 6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8" name="Oval 6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0" name="Group 83"/>
            <p:cNvGrpSpPr/>
            <p:nvPr/>
          </p:nvGrpSpPr>
          <p:grpSpPr>
            <a:xfrm rot="10800000">
              <a:off x="6511098" y="3149454"/>
              <a:ext cx="97751" cy="170588"/>
              <a:chOff x="3787140" y="2644140"/>
              <a:chExt cx="102873" cy="419738"/>
            </a:xfrm>
          </p:grpSpPr>
          <p:cxnSp>
            <p:nvCxnSpPr>
              <p:cNvPr id="641" name="Straight Connector 6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42" name="Straight Connector 6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43" name="Oval 6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4" name="Oval 6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1" name="Group 88"/>
            <p:cNvGrpSpPr/>
            <p:nvPr/>
          </p:nvGrpSpPr>
          <p:grpSpPr>
            <a:xfrm rot="10800000">
              <a:off x="6393441" y="3149452"/>
              <a:ext cx="97751" cy="170588"/>
              <a:chOff x="3787140" y="2644140"/>
              <a:chExt cx="102873" cy="419738"/>
            </a:xfrm>
          </p:grpSpPr>
          <p:cxnSp>
            <p:nvCxnSpPr>
              <p:cNvPr id="637" name="Straight Connector 6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8" name="Straight Connector 6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9" name="Oval 6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0" name="Oval 6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2" name="Group 93"/>
            <p:cNvGrpSpPr/>
            <p:nvPr/>
          </p:nvGrpSpPr>
          <p:grpSpPr>
            <a:xfrm rot="10800000">
              <a:off x="6277591" y="3149453"/>
              <a:ext cx="97751" cy="170588"/>
              <a:chOff x="3787140" y="2644140"/>
              <a:chExt cx="102873" cy="419738"/>
            </a:xfrm>
          </p:grpSpPr>
          <p:cxnSp>
            <p:nvCxnSpPr>
              <p:cNvPr id="633" name="Straight Connector 6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4" name="Straight Connector 6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5" name="Oval 6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6" name="Oval 6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3" name="Group 98"/>
            <p:cNvGrpSpPr/>
            <p:nvPr/>
          </p:nvGrpSpPr>
          <p:grpSpPr>
            <a:xfrm rot="10800000">
              <a:off x="6159934" y="3149450"/>
              <a:ext cx="97751" cy="170588"/>
              <a:chOff x="3787140" y="2644140"/>
              <a:chExt cx="102873" cy="419738"/>
            </a:xfrm>
          </p:grpSpPr>
          <p:cxnSp>
            <p:nvCxnSpPr>
              <p:cNvPr id="629" name="Straight Connector 6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0" name="Straight Connector 6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1" name="Oval 6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2" name="Oval 6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4" name="Group 103"/>
            <p:cNvGrpSpPr/>
            <p:nvPr/>
          </p:nvGrpSpPr>
          <p:grpSpPr>
            <a:xfrm rot="10800000">
              <a:off x="6044084" y="3149452"/>
              <a:ext cx="97751" cy="170588"/>
              <a:chOff x="3787140" y="2644140"/>
              <a:chExt cx="102873" cy="419738"/>
            </a:xfrm>
          </p:grpSpPr>
          <p:cxnSp>
            <p:nvCxnSpPr>
              <p:cNvPr id="625" name="Straight Connector 6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6" name="Straight Connector 6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7" name="Oval 6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8" name="Oval 6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5" name="Group 108"/>
            <p:cNvGrpSpPr/>
            <p:nvPr/>
          </p:nvGrpSpPr>
          <p:grpSpPr>
            <a:xfrm rot="10800000">
              <a:off x="5926427" y="3149450"/>
              <a:ext cx="97751" cy="170588"/>
              <a:chOff x="3787140" y="2644140"/>
              <a:chExt cx="102873" cy="419738"/>
            </a:xfrm>
          </p:grpSpPr>
          <p:cxnSp>
            <p:nvCxnSpPr>
              <p:cNvPr id="621" name="Straight Connector 6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2" name="Straight Connector 6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3" name="Oval 6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4" name="Oval 6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6" name="Group 113"/>
            <p:cNvGrpSpPr/>
            <p:nvPr/>
          </p:nvGrpSpPr>
          <p:grpSpPr>
            <a:xfrm rot="10800000">
              <a:off x="5810577" y="3149450"/>
              <a:ext cx="97751" cy="170588"/>
              <a:chOff x="3787140" y="2644140"/>
              <a:chExt cx="102873" cy="419738"/>
            </a:xfrm>
          </p:grpSpPr>
          <p:cxnSp>
            <p:nvCxnSpPr>
              <p:cNvPr id="617" name="Straight Connector 6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8" name="Straight Connector 6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9" name="Oval 6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0" name="Oval 6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7" name="Group 118"/>
            <p:cNvGrpSpPr/>
            <p:nvPr/>
          </p:nvGrpSpPr>
          <p:grpSpPr>
            <a:xfrm rot="10800000">
              <a:off x="9439901" y="3149448"/>
              <a:ext cx="97751" cy="170588"/>
              <a:chOff x="3787140" y="2644140"/>
              <a:chExt cx="102873" cy="419738"/>
            </a:xfrm>
          </p:grpSpPr>
          <p:cxnSp>
            <p:nvCxnSpPr>
              <p:cNvPr id="613" name="Straight Connector 6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4" name="Straight Connector 6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5" name="Oval 6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6" name="Oval 6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8" name="Group 123"/>
            <p:cNvGrpSpPr/>
            <p:nvPr/>
          </p:nvGrpSpPr>
          <p:grpSpPr>
            <a:xfrm rot="10800000">
              <a:off x="9324052" y="3149450"/>
              <a:ext cx="97751" cy="170588"/>
              <a:chOff x="3787140" y="2644140"/>
              <a:chExt cx="102873" cy="419738"/>
            </a:xfrm>
          </p:grpSpPr>
          <p:cxnSp>
            <p:nvCxnSpPr>
              <p:cNvPr id="609" name="Straight Connector 6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0" name="Straight Connector 6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1" name="Oval 6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2" name="Oval 6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9" name="Group 128"/>
            <p:cNvGrpSpPr/>
            <p:nvPr/>
          </p:nvGrpSpPr>
          <p:grpSpPr>
            <a:xfrm rot="10800000">
              <a:off x="9206394" y="3149447"/>
              <a:ext cx="97751" cy="170588"/>
              <a:chOff x="3787140" y="2644140"/>
              <a:chExt cx="102873" cy="419738"/>
            </a:xfrm>
          </p:grpSpPr>
          <p:cxnSp>
            <p:nvCxnSpPr>
              <p:cNvPr id="605" name="Straight Connector 6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07" name="Oval 6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8" name="Oval 6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0" name="Group 133"/>
            <p:cNvGrpSpPr/>
            <p:nvPr/>
          </p:nvGrpSpPr>
          <p:grpSpPr>
            <a:xfrm rot="10800000">
              <a:off x="9090545" y="3149448"/>
              <a:ext cx="97751" cy="170588"/>
              <a:chOff x="3787140" y="2644140"/>
              <a:chExt cx="102873" cy="419738"/>
            </a:xfrm>
          </p:grpSpPr>
          <p:cxnSp>
            <p:nvCxnSpPr>
              <p:cNvPr id="601" name="Straight Connector 6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03" name="Oval 6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4" name="Oval 6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1" name="Group 138"/>
            <p:cNvGrpSpPr/>
            <p:nvPr/>
          </p:nvGrpSpPr>
          <p:grpSpPr>
            <a:xfrm rot="10800000">
              <a:off x="8972888" y="3149446"/>
              <a:ext cx="97751" cy="170588"/>
              <a:chOff x="3787140" y="2644140"/>
              <a:chExt cx="102873" cy="419738"/>
            </a:xfrm>
          </p:grpSpPr>
          <p:cxnSp>
            <p:nvCxnSpPr>
              <p:cNvPr id="597" name="Straight Connector 5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8" name="Straight Connector 5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9" name="Oval 5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0" name="Oval 5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2" name="Group 143"/>
            <p:cNvGrpSpPr/>
            <p:nvPr/>
          </p:nvGrpSpPr>
          <p:grpSpPr>
            <a:xfrm rot="10800000">
              <a:off x="8857039" y="3149447"/>
              <a:ext cx="97751" cy="170588"/>
              <a:chOff x="3787140" y="2644140"/>
              <a:chExt cx="102873" cy="419738"/>
            </a:xfrm>
          </p:grpSpPr>
          <p:cxnSp>
            <p:nvCxnSpPr>
              <p:cNvPr id="593" name="Straight Connector 5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5" name="Oval 5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6" name="Oval 5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3" name="Group 148"/>
            <p:cNvGrpSpPr/>
            <p:nvPr/>
          </p:nvGrpSpPr>
          <p:grpSpPr>
            <a:xfrm rot="10800000">
              <a:off x="8739381" y="3149444"/>
              <a:ext cx="97751" cy="170588"/>
              <a:chOff x="3787140" y="2644140"/>
              <a:chExt cx="102873" cy="419738"/>
            </a:xfrm>
          </p:grpSpPr>
          <p:cxnSp>
            <p:nvCxnSpPr>
              <p:cNvPr id="589" name="Straight Connector 5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1" name="Oval 5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2" name="Oval 5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4" name="Group 153"/>
            <p:cNvGrpSpPr/>
            <p:nvPr/>
          </p:nvGrpSpPr>
          <p:grpSpPr>
            <a:xfrm rot="10800000">
              <a:off x="8623532" y="3149446"/>
              <a:ext cx="97751" cy="170588"/>
              <a:chOff x="3787140" y="2644140"/>
              <a:chExt cx="102873" cy="419738"/>
            </a:xfrm>
          </p:grpSpPr>
          <p:cxnSp>
            <p:nvCxnSpPr>
              <p:cNvPr id="585" name="Straight Connector 5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6" name="Straight Connector 5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87" name="Oval 5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8" name="Oval 5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5" name="Group 158"/>
            <p:cNvGrpSpPr/>
            <p:nvPr/>
          </p:nvGrpSpPr>
          <p:grpSpPr>
            <a:xfrm rot="10800000">
              <a:off x="8500441" y="3149443"/>
              <a:ext cx="97751" cy="170588"/>
              <a:chOff x="3787140" y="2644140"/>
              <a:chExt cx="102873" cy="419738"/>
            </a:xfrm>
          </p:grpSpPr>
          <p:cxnSp>
            <p:nvCxnSpPr>
              <p:cNvPr id="581" name="Straight Connector 5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83" name="Oval 5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4" name="Oval 5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6" name="Group 163"/>
            <p:cNvGrpSpPr/>
            <p:nvPr/>
          </p:nvGrpSpPr>
          <p:grpSpPr>
            <a:xfrm rot="10800000">
              <a:off x="8384592" y="3149444"/>
              <a:ext cx="97751" cy="170588"/>
              <a:chOff x="3787140" y="2644140"/>
              <a:chExt cx="102873" cy="419738"/>
            </a:xfrm>
          </p:grpSpPr>
          <p:cxnSp>
            <p:nvCxnSpPr>
              <p:cNvPr id="577" name="Straight Connector 5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9" name="Oval 5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0" name="Oval 5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7" name="Group 168"/>
            <p:cNvGrpSpPr/>
            <p:nvPr/>
          </p:nvGrpSpPr>
          <p:grpSpPr>
            <a:xfrm rot="10800000">
              <a:off x="8266935" y="3149442"/>
              <a:ext cx="97751" cy="170588"/>
              <a:chOff x="3787140" y="2644140"/>
              <a:chExt cx="102873" cy="419738"/>
            </a:xfrm>
          </p:grpSpPr>
          <p:cxnSp>
            <p:nvCxnSpPr>
              <p:cNvPr id="573" name="Straight Connector 5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4" name="Straight Connector 5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5" name="Oval 5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6" name="Oval 5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8" name="Group 173"/>
            <p:cNvGrpSpPr/>
            <p:nvPr/>
          </p:nvGrpSpPr>
          <p:grpSpPr>
            <a:xfrm rot="10800000">
              <a:off x="8151086" y="3149443"/>
              <a:ext cx="97751" cy="170588"/>
              <a:chOff x="3787140" y="2644140"/>
              <a:chExt cx="102873" cy="419738"/>
            </a:xfrm>
          </p:grpSpPr>
          <p:cxnSp>
            <p:nvCxnSpPr>
              <p:cNvPr id="569" name="Straight Connector 5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1" name="Oval 5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2" name="Oval 5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9" name="Group 178"/>
            <p:cNvGrpSpPr/>
            <p:nvPr/>
          </p:nvGrpSpPr>
          <p:grpSpPr>
            <a:xfrm rot="10800000">
              <a:off x="8033428" y="3149441"/>
              <a:ext cx="97751" cy="170588"/>
              <a:chOff x="3787140" y="2644140"/>
              <a:chExt cx="102873" cy="419738"/>
            </a:xfrm>
          </p:grpSpPr>
          <p:cxnSp>
            <p:nvCxnSpPr>
              <p:cNvPr id="565" name="Straight Connector 5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67" name="Oval 5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8" name="Oval 5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0" name="Group 183"/>
            <p:cNvGrpSpPr/>
            <p:nvPr/>
          </p:nvGrpSpPr>
          <p:grpSpPr>
            <a:xfrm rot="10800000">
              <a:off x="7917579" y="3149442"/>
              <a:ext cx="97751" cy="170588"/>
              <a:chOff x="3787140" y="2644140"/>
              <a:chExt cx="102873" cy="419738"/>
            </a:xfrm>
          </p:grpSpPr>
          <p:cxnSp>
            <p:nvCxnSpPr>
              <p:cNvPr id="561" name="Straight Connector 5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2" name="Straight Connector 5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63" name="Oval 5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4" name="Oval 5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1" name="Group 188"/>
            <p:cNvGrpSpPr/>
            <p:nvPr/>
          </p:nvGrpSpPr>
          <p:grpSpPr>
            <a:xfrm rot="10800000">
              <a:off x="7799921" y="3149440"/>
              <a:ext cx="97751" cy="170588"/>
              <a:chOff x="3787140" y="2644140"/>
              <a:chExt cx="102873" cy="419738"/>
            </a:xfrm>
          </p:grpSpPr>
          <p:cxnSp>
            <p:nvCxnSpPr>
              <p:cNvPr id="557" name="Straight Connector 5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9" name="Oval 5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0" name="Oval 5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2" name="Group 193"/>
            <p:cNvGrpSpPr/>
            <p:nvPr/>
          </p:nvGrpSpPr>
          <p:grpSpPr>
            <a:xfrm rot="10800000">
              <a:off x="7684072" y="3149441"/>
              <a:ext cx="97751" cy="170588"/>
              <a:chOff x="3787140" y="2644140"/>
              <a:chExt cx="102873" cy="419738"/>
            </a:xfrm>
          </p:grpSpPr>
          <p:cxnSp>
            <p:nvCxnSpPr>
              <p:cNvPr id="553" name="Straight Connector 5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5" name="Oval 5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6" name="Oval 5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3" name="Group 198"/>
            <p:cNvGrpSpPr/>
            <p:nvPr/>
          </p:nvGrpSpPr>
          <p:grpSpPr>
            <a:xfrm rot="10800000">
              <a:off x="3810379" y="3149499"/>
              <a:ext cx="97751" cy="170588"/>
              <a:chOff x="3787140" y="2644140"/>
              <a:chExt cx="102873" cy="419738"/>
            </a:xfrm>
          </p:grpSpPr>
          <p:cxnSp>
            <p:nvCxnSpPr>
              <p:cNvPr id="549" name="Straight Connector 5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0" name="Straight Connector 5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1" name="Oval 5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2" name="Oval 5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4" name="Group 203"/>
            <p:cNvGrpSpPr/>
            <p:nvPr/>
          </p:nvGrpSpPr>
          <p:grpSpPr>
            <a:xfrm rot="10800000">
              <a:off x="3694530" y="3149500"/>
              <a:ext cx="97751" cy="170588"/>
              <a:chOff x="3787140" y="2644140"/>
              <a:chExt cx="102873" cy="419738"/>
            </a:xfrm>
          </p:grpSpPr>
          <p:cxnSp>
            <p:nvCxnSpPr>
              <p:cNvPr id="545" name="Straight Connector 5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6" name="Straight Connector 5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47" name="Oval 5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Oval 5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5" name="Group 208"/>
            <p:cNvGrpSpPr/>
            <p:nvPr/>
          </p:nvGrpSpPr>
          <p:grpSpPr>
            <a:xfrm rot="10800000">
              <a:off x="3576872" y="3149498"/>
              <a:ext cx="97751" cy="170588"/>
              <a:chOff x="3787140" y="2644140"/>
              <a:chExt cx="102873" cy="419738"/>
            </a:xfrm>
          </p:grpSpPr>
          <p:cxnSp>
            <p:nvCxnSpPr>
              <p:cNvPr id="541" name="Straight Connector 5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2" name="Straight Connector 5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43" name="Oval 5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4" name="Oval 5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6" name="Group 213"/>
            <p:cNvGrpSpPr/>
            <p:nvPr/>
          </p:nvGrpSpPr>
          <p:grpSpPr>
            <a:xfrm rot="10800000">
              <a:off x="3461023" y="3149499"/>
              <a:ext cx="97751" cy="170588"/>
              <a:chOff x="3787140" y="2644140"/>
              <a:chExt cx="102873" cy="419738"/>
            </a:xfrm>
          </p:grpSpPr>
          <p:cxnSp>
            <p:nvCxnSpPr>
              <p:cNvPr id="537" name="Straight Connector 5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8" name="Straight Connector 5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9" name="Oval 5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0" name="Oval 5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7" name="Group 218"/>
            <p:cNvGrpSpPr/>
            <p:nvPr/>
          </p:nvGrpSpPr>
          <p:grpSpPr>
            <a:xfrm rot="10800000">
              <a:off x="3343365" y="3149497"/>
              <a:ext cx="97751" cy="170588"/>
              <a:chOff x="3787140" y="2644140"/>
              <a:chExt cx="102873" cy="419738"/>
            </a:xfrm>
          </p:grpSpPr>
          <p:cxnSp>
            <p:nvCxnSpPr>
              <p:cNvPr id="533" name="Straight Connector 5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5" name="Oval 5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6" name="Oval 5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8" name="Group 223"/>
            <p:cNvGrpSpPr/>
            <p:nvPr/>
          </p:nvGrpSpPr>
          <p:grpSpPr>
            <a:xfrm rot="10800000">
              <a:off x="3227516" y="3149498"/>
              <a:ext cx="97751" cy="170588"/>
              <a:chOff x="3787140" y="2644140"/>
              <a:chExt cx="102873" cy="419738"/>
            </a:xfrm>
          </p:grpSpPr>
          <p:cxnSp>
            <p:nvCxnSpPr>
              <p:cNvPr id="529" name="Straight Connector 5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0" name="Straight Connector 5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1" name="Oval 5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 name="Oval 5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9" name="Group 228"/>
            <p:cNvGrpSpPr/>
            <p:nvPr/>
          </p:nvGrpSpPr>
          <p:grpSpPr>
            <a:xfrm rot="10800000">
              <a:off x="3109858" y="3149495"/>
              <a:ext cx="97751" cy="170588"/>
              <a:chOff x="3787140" y="2644140"/>
              <a:chExt cx="102873" cy="419738"/>
            </a:xfrm>
          </p:grpSpPr>
          <p:cxnSp>
            <p:nvCxnSpPr>
              <p:cNvPr id="525" name="Straight Connector 5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6" name="Straight Connector 5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7" name="Oval 5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8" name="Oval 5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0" name="Group 233"/>
            <p:cNvGrpSpPr/>
            <p:nvPr/>
          </p:nvGrpSpPr>
          <p:grpSpPr>
            <a:xfrm rot="10800000">
              <a:off x="2994009" y="3149497"/>
              <a:ext cx="97751" cy="170588"/>
              <a:chOff x="3787140" y="2644140"/>
              <a:chExt cx="102873" cy="419738"/>
            </a:xfrm>
          </p:grpSpPr>
          <p:cxnSp>
            <p:nvCxnSpPr>
              <p:cNvPr id="521" name="Straight Connector 5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3" name="Oval 5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4" name="Oval 5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1" name="Group 238"/>
            <p:cNvGrpSpPr/>
            <p:nvPr/>
          </p:nvGrpSpPr>
          <p:grpSpPr>
            <a:xfrm rot="10800000">
              <a:off x="2870920" y="3149494"/>
              <a:ext cx="97751" cy="170588"/>
              <a:chOff x="3787140" y="2644140"/>
              <a:chExt cx="102873" cy="419738"/>
            </a:xfrm>
          </p:grpSpPr>
          <p:cxnSp>
            <p:nvCxnSpPr>
              <p:cNvPr id="517" name="Straight Connector 5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9" name="Oval 5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0" name="Oval 5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2" name="Group 243"/>
            <p:cNvGrpSpPr/>
            <p:nvPr/>
          </p:nvGrpSpPr>
          <p:grpSpPr>
            <a:xfrm rot="10800000">
              <a:off x="2755070" y="3149495"/>
              <a:ext cx="97751" cy="170588"/>
              <a:chOff x="3787140" y="2644140"/>
              <a:chExt cx="102873" cy="419738"/>
            </a:xfrm>
          </p:grpSpPr>
          <p:cxnSp>
            <p:nvCxnSpPr>
              <p:cNvPr id="513" name="Straight Connector 5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5" name="Oval 5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Oval 5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3" name="Group 248"/>
            <p:cNvGrpSpPr/>
            <p:nvPr/>
          </p:nvGrpSpPr>
          <p:grpSpPr>
            <a:xfrm rot="10800000">
              <a:off x="2637412" y="3149493"/>
              <a:ext cx="97751" cy="170588"/>
              <a:chOff x="3787140" y="2644140"/>
              <a:chExt cx="102873" cy="419738"/>
            </a:xfrm>
          </p:grpSpPr>
          <p:cxnSp>
            <p:nvCxnSpPr>
              <p:cNvPr id="509" name="Straight Connector 5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1" name="Oval 5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 name="Oval 5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4" name="Group 253"/>
            <p:cNvGrpSpPr/>
            <p:nvPr/>
          </p:nvGrpSpPr>
          <p:grpSpPr>
            <a:xfrm rot="10800000">
              <a:off x="2521563" y="3149494"/>
              <a:ext cx="97751" cy="170588"/>
              <a:chOff x="3787140" y="2644140"/>
              <a:chExt cx="102873" cy="419738"/>
            </a:xfrm>
          </p:grpSpPr>
          <p:cxnSp>
            <p:nvCxnSpPr>
              <p:cNvPr id="505" name="Straight Connector 5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07" name="Oval 5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8" name="Oval 5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5" name="Group 258"/>
            <p:cNvGrpSpPr/>
            <p:nvPr/>
          </p:nvGrpSpPr>
          <p:grpSpPr>
            <a:xfrm rot="10800000">
              <a:off x="2403905" y="3149492"/>
              <a:ext cx="97751" cy="170588"/>
              <a:chOff x="3787140" y="2644140"/>
              <a:chExt cx="102873" cy="419738"/>
            </a:xfrm>
          </p:grpSpPr>
          <p:cxnSp>
            <p:nvCxnSpPr>
              <p:cNvPr id="501" name="Straight Connector 5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03" name="Oval 5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4" name="Oval 5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6" name="Group 263"/>
            <p:cNvGrpSpPr/>
            <p:nvPr/>
          </p:nvGrpSpPr>
          <p:grpSpPr>
            <a:xfrm rot="10800000">
              <a:off x="2288056" y="3149493"/>
              <a:ext cx="97751" cy="170588"/>
              <a:chOff x="3787140" y="2644140"/>
              <a:chExt cx="102873" cy="419738"/>
            </a:xfrm>
          </p:grpSpPr>
          <p:cxnSp>
            <p:nvCxnSpPr>
              <p:cNvPr id="497" name="Straight Connector 4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8" name="Straight Connector 4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9" name="Oval 4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0" name="Oval 4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7" name="Group 268"/>
            <p:cNvGrpSpPr/>
            <p:nvPr/>
          </p:nvGrpSpPr>
          <p:grpSpPr>
            <a:xfrm rot="10800000">
              <a:off x="2170398" y="3149491"/>
              <a:ext cx="97751" cy="170588"/>
              <a:chOff x="3787140" y="2644140"/>
              <a:chExt cx="102873" cy="419738"/>
            </a:xfrm>
          </p:grpSpPr>
          <p:cxnSp>
            <p:nvCxnSpPr>
              <p:cNvPr id="493" name="Straight Connector 4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5" name="Oval 4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6" name="Oval 4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8" name="Group 273"/>
            <p:cNvGrpSpPr/>
            <p:nvPr/>
          </p:nvGrpSpPr>
          <p:grpSpPr>
            <a:xfrm rot="10800000">
              <a:off x="2054549" y="3149492"/>
              <a:ext cx="97751" cy="170588"/>
              <a:chOff x="3787140" y="2644140"/>
              <a:chExt cx="102873" cy="419738"/>
            </a:xfrm>
          </p:grpSpPr>
          <p:cxnSp>
            <p:nvCxnSpPr>
              <p:cNvPr id="489" name="Straight Connector 4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1" name="Oval 4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2" name="Oval 4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9" name="Group 278"/>
            <p:cNvGrpSpPr/>
            <p:nvPr/>
          </p:nvGrpSpPr>
          <p:grpSpPr>
            <a:xfrm rot="10800000">
              <a:off x="5683873" y="3149489"/>
              <a:ext cx="97751" cy="170588"/>
              <a:chOff x="3787140" y="2644140"/>
              <a:chExt cx="102873" cy="419738"/>
            </a:xfrm>
          </p:grpSpPr>
          <p:cxnSp>
            <p:nvCxnSpPr>
              <p:cNvPr id="485" name="Straight Connector 4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87" name="Oval 4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8" name="Oval 4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0" name="Group 283"/>
            <p:cNvGrpSpPr/>
            <p:nvPr/>
          </p:nvGrpSpPr>
          <p:grpSpPr>
            <a:xfrm rot="10800000">
              <a:off x="5568023" y="3149491"/>
              <a:ext cx="97751" cy="170588"/>
              <a:chOff x="3787140" y="2644140"/>
              <a:chExt cx="102873" cy="419738"/>
            </a:xfrm>
          </p:grpSpPr>
          <p:cxnSp>
            <p:nvCxnSpPr>
              <p:cNvPr id="481" name="Straight Connector 4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2" name="Straight Connector 4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83" name="Oval 4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4" name="Oval 4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1" name="Group 288"/>
            <p:cNvGrpSpPr/>
            <p:nvPr/>
          </p:nvGrpSpPr>
          <p:grpSpPr>
            <a:xfrm rot="10800000">
              <a:off x="5450366" y="3149488"/>
              <a:ext cx="97751" cy="170588"/>
              <a:chOff x="3787140" y="2644140"/>
              <a:chExt cx="102873" cy="419738"/>
            </a:xfrm>
          </p:grpSpPr>
          <p:cxnSp>
            <p:nvCxnSpPr>
              <p:cNvPr id="477" name="Straight Connector 4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8" name="Straight Connector 4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9" name="Oval 4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Oval 4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2" name="Group 293"/>
            <p:cNvGrpSpPr/>
            <p:nvPr/>
          </p:nvGrpSpPr>
          <p:grpSpPr>
            <a:xfrm rot="10800000">
              <a:off x="5334517" y="3149489"/>
              <a:ext cx="97751" cy="170588"/>
              <a:chOff x="3787140" y="2644140"/>
              <a:chExt cx="102873" cy="419738"/>
            </a:xfrm>
          </p:grpSpPr>
          <p:cxnSp>
            <p:nvCxnSpPr>
              <p:cNvPr id="473" name="Straight Connector 4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4" name="Straight Connector 4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5" name="Oval 4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Oval 4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3" name="Group 298"/>
            <p:cNvGrpSpPr/>
            <p:nvPr/>
          </p:nvGrpSpPr>
          <p:grpSpPr>
            <a:xfrm rot="10800000">
              <a:off x="5216860" y="3149487"/>
              <a:ext cx="97751" cy="170588"/>
              <a:chOff x="3787140" y="2644140"/>
              <a:chExt cx="102873" cy="419738"/>
            </a:xfrm>
          </p:grpSpPr>
          <p:cxnSp>
            <p:nvCxnSpPr>
              <p:cNvPr id="469" name="Straight Connector 4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1" name="Oval 4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Oval 4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4" name="Group 303"/>
            <p:cNvGrpSpPr/>
            <p:nvPr/>
          </p:nvGrpSpPr>
          <p:grpSpPr>
            <a:xfrm rot="10800000">
              <a:off x="5101010" y="3149488"/>
              <a:ext cx="97751" cy="170588"/>
              <a:chOff x="3787140" y="2644140"/>
              <a:chExt cx="102873" cy="419738"/>
            </a:xfrm>
          </p:grpSpPr>
          <p:cxnSp>
            <p:nvCxnSpPr>
              <p:cNvPr id="465" name="Straight Connector 4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6" name="Straight Connector 4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67" name="Oval 4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8" name="Oval 4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5" name="Group 308"/>
            <p:cNvGrpSpPr/>
            <p:nvPr/>
          </p:nvGrpSpPr>
          <p:grpSpPr>
            <a:xfrm rot="10800000">
              <a:off x="4983353" y="3149486"/>
              <a:ext cx="97751" cy="170588"/>
              <a:chOff x="3787140" y="2644140"/>
              <a:chExt cx="102873" cy="419738"/>
            </a:xfrm>
          </p:grpSpPr>
          <p:cxnSp>
            <p:nvCxnSpPr>
              <p:cNvPr id="461" name="Straight Connector 4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2" name="Straight Connector 4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63" name="Oval 4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4" name="Oval 4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6" name="Group 313"/>
            <p:cNvGrpSpPr/>
            <p:nvPr/>
          </p:nvGrpSpPr>
          <p:grpSpPr>
            <a:xfrm rot="10800000">
              <a:off x="4867503" y="3149487"/>
              <a:ext cx="97751" cy="170588"/>
              <a:chOff x="3787140" y="2644140"/>
              <a:chExt cx="102873" cy="419738"/>
            </a:xfrm>
          </p:grpSpPr>
          <p:cxnSp>
            <p:nvCxnSpPr>
              <p:cNvPr id="457" name="Straight Connector 4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8" name="Straight Connector 4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9" name="Oval 4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 name="Oval 4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7" name="Group 318"/>
            <p:cNvGrpSpPr/>
            <p:nvPr/>
          </p:nvGrpSpPr>
          <p:grpSpPr>
            <a:xfrm rot="10800000">
              <a:off x="4744413" y="3149485"/>
              <a:ext cx="97751" cy="170588"/>
              <a:chOff x="3787140" y="2644140"/>
              <a:chExt cx="102873" cy="419738"/>
            </a:xfrm>
          </p:grpSpPr>
          <p:cxnSp>
            <p:nvCxnSpPr>
              <p:cNvPr id="453" name="Straight Connector 4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4" name="Straight Connector 4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5" name="Oval 4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6" name="Oval 4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8" name="Group 323"/>
            <p:cNvGrpSpPr/>
            <p:nvPr/>
          </p:nvGrpSpPr>
          <p:grpSpPr>
            <a:xfrm rot="10800000">
              <a:off x="4628564" y="3149486"/>
              <a:ext cx="97751" cy="170588"/>
              <a:chOff x="3787140" y="2644140"/>
              <a:chExt cx="102873" cy="419738"/>
            </a:xfrm>
          </p:grpSpPr>
          <p:cxnSp>
            <p:nvCxnSpPr>
              <p:cNvPr id="449" name="Straight Connector 4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1" name="Oval 4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2" name="Oval 4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9" name="Group 328"/>
            <p:cNvGrpSpPr/>
            <p:nvPr/>
          </p:nvGrpSpPr>
          <p:grpSpPr>
            <a:xfrm rot="10800000">
              <a:off x="4510907" y="3149483"/>
              <a:ext cx="97751" cy="170588"/>
              <a:chOff x="3787140" y="2644140"/>
              <a:chExt cx="102873" cy="419738"/>
            </a:xfrm>
          </p:grpSpPr>
          <p:cxnSp>
            <p:nvCxnSpPr>
              <p:cNvPr id="445" name="Straight Connector 4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47" name="Oval 4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8" name="Oval 4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0" name="Group 333"/>
            <p:cNvGrpSpPr/>
            <p:nvPr/>
          </p:nvGrpSpPr>
          <p:grpSpPr>
            <a:xfrm rot="10800000">
              <a:off x="4395057" y="3149485"/>
              <a:ext cx="97751" cy="170588"/>
              <a:chOff x="3787140" y="2644140"/>
              <a:chExt cx="102873" cy="419738"/>
            </a:xfrm>
          </p:grpSpPr>
          <p:cxnSp>
            <p:nvCxnSpPr>
              <p:cNvPr id="441" name="Straight Connector 4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43" name="Oval 4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4" name="Oval 4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1" name="Group 338"/>
            <p:cNvGrpSpPr/>
            <p:nvPr/>
          </p:nvGrpSpPr>
          <p:grpSpPr>
            <a:xfrm rot="10800000">
              <a:off x="4277400" y="3149482"/>
              <a:ext cx="97751" cy="170588"/>
              <a:chOff x="3787140" y="2644140"/>
              <a:chExt cx="102873" cy="419738"/>
            </a:xfrm>
          </p:grpSpPr>
          <p:cxnSp>
            <p:nvCxnSpPr>
              <p:cNvPr id="437" name="Straight Connector 4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9" name="Oval 4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 name="Oval 4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2" name="Group 343"/>
            <p:cNvGrpSpPr/>
            <p:nvPr/>
          </p:nvGrpSpPr>
          <p:grpSpPr>
            <a:xfrm rot="10800000">
              <a:off x="4161550" y="3149483"/>
              <a:ext cx="97751" cy="170588"/>
              <a:chOff x="3787140" y="2644140"/>
              <a:chExt cx="102873" cy="419738"/>
            </a:xfrm>
          </p:grpSpPr>
          <p:cxnSp>
            <p:nvCxnSpPr>
              <p:cNvPr id="433" name="Straight Connector 4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5" name="Oval 4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6" name="Oval 4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3" name="Group 348"/>
            <p:cNvGrpSpPr/>
            <p:nvPr/>
          </p:nvGrpSpPr>
          <p:grpSpPr>
            <a:xfrm rot="10800000">
              <a:off x="4043893" y="3149481"/>
              <a:ext cx="97751" cy="170588"/>
              <a:chOff x="3787140" y="2644140"/>
              <a:chExt cx="102873" cy="419738"/>
            </a:xfrm>
          </p:grpSpPr>
          <p:cxnSp>
            <p:nvCxnSpPr>
              <p:cNvPr id="429" name="Straight Connector 4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1" name="Oval 4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2" name="Oval 4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4" name="Group 353"/>
            <p:cNvGrpSpPr/>
            <p:nvPr/>
          </p:nvGrpSpPr>
          <p:grpSpPr>
            <a:xfrm rot="10800000">
              <a:off x="3928043" y="3149482"/>
              <a:ext cx="97751" cy="170588"/>
              <a:chOff x="3787140" y="2644140"/>
              <a:chExt cx="102873" cy="419738"/>
            </a:xfrm>
          </p:grpSpPr>
          <p:cxnSp>
            <p:nvCxnSpPr>
              <p:cNvPr id="425" name="Straight Connector 4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26" name="Straight Connector 4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27" name="Oval 4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Oval 4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65" name="Trapezoid 1364"/>
            <p:cNvSpPr/>
            <p:nvPr/>
          </p:nvSpPr>
          <p:spPr>
            <a:xfrm rot="10800000">
              <a:off x="5652120" y="2817268"/>
              <a:ext cx="1282247" cy="660592"/>
            </a:xfrm>
            <a:prstGeom prst="trapezoid">
              <a:avLst>
                <a:gd name="adj" fmla="val 11711"/>
              </a:avLst>
            </a:prstGeom>
            <a:solidFill>
              <a:schemeClr val="accent3">
                <a:lumMod val="75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6" name="TextBox 1365"/>
            <p:cNvSpPr txBox="1"/>
            <p:nvPr/>
          </p:nvSpPr>
          <p:spPr>
            <a:xfrm>
              <a:off x="5580112" y="2708920"/>
              <a:ext cx="1460015" cy="369332"/>
            </a:xfrm>
            <a:prstGeom prst="rect">
              <a:avLst/>
            </a:prstGeom>
            <a:noFill/>
          </p:spPr>
          <p:txBody>
            <a:bodyPr wrap="none" rtlCol="0">
              <a:spAutoFit/>
            </a:bodyPr>
            <a:lstStyle/>
            <a:p>
              <a:r>
                <a:rPr lang="en-US" dirty="0"/>
                <a:t>SAM complex</a:t>
              </a:r>
            </a:p>
          </p:txBody>
        </p:sp>
        <p:grpSp>
          <p:nvGrpSpPr>
            <p:cNvPr id="1327" name="Group 1326"/>
            <p:cNvGrpSpPr/>
            <p:nvPr/>
          </p:nvGrpSpPr>
          <p:grpSpPr>
            <a:xfrm>
              <a:off x="1586974" y="2974190"/>
              <a:ext cx="97751" cy="170588"/>
              <a:chOff x="3787140" y="2644140"/>
              <a:chExt cx="102873" cy="419738"/>
            </a:xfrm>
          </p:grpSpPr>
          <p:cxnSp>
            <p:nvCxnSpPr>
              <p:cNvPr id="1328" name="Straight Connector 13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29" name="Straight Connector 13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31" name="Oval 13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4" name="Oval 133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5" name="Group 1344"/>
            <p:cNvGrpSpPr/>
            <p:nvPr/>
          </p:nvGrpSpPr>
          <p:grpSpPr>
            <a:xfrm>
              <a:off x="1702823" y="2974188"/>
              <a:ext cx="97751" cy="170588"/>
              <a:chOff x="3787140" y="2644140"/>
              <a:chExt cx="102873" cy="419738"/>
            </a:xfrm>
          </p:grpSpPr>
          <p:cxnSp>
            <p:nvCxnSpPr>
              <p:cNvPr id="1347" name="Straight Connector 134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67" name="Straight Connector 1366"/>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68" name="Oval 1367"/>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9" name="Oval 1368"/>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0" name="Group 1369"/>
            <p:cNvGrpSpPr/>
            <p:nvPr/>
          </p:nvGrpSpPr>
          <p:grpSpPr>
            <a:xfrm>
              <a:off x="1820481" y="2974191"/>
              <a:ext cx="97751" cy="170588"/>
              <a:chOff x="3787140" y="2644140"/>
              <a:chExt cx="102873" cy="419738"/>
            </a:xfrm>
          </p:grpSpPr>
          <p:cxnSp>
            <p:nvCxnSpPr>
              <p:cNvPr id="1371" name="Straight Connector 137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72" name="Straight Connector 137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74" name="Oval 1373"/>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5" name="Oval 1374"/>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6" name="Group 1375"/>
            <p:cNvGrpSpPr/>
            <p:nvPr/>
          </p:nvGrpSpPr>
          <p:grpSpPr>
            <a:xfrm>
              <a:off x="1936330" y="2974190"/>
              <a:ext cx="97751" cy="170588"/>
              <a:chOff x="3787140" y="2644140"/>
              <a:chExt cx="102873" cy="419738"/>
            </a:xfrm>
          </p:grpSpPr>
          <p:cxnSp>
            <p:nvCxnSpPr>
              <p:cNvPr id="1377" name="Straight Connector 13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78" name="Straight Connector 13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80" name="Oval 13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1" name="Oval 13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2" name="Group 1381"/>
            <p:cNvGrpSpPr/>
            <p:nvPr/>
          </p:nvGrpSpPr>
          <p:grpSpPr>
            <a:xfrm>
              <a:off x="-286520" y="2974200"/>
              <a:ext cx="97751" cy="170588"/>
              <a:chOff x="3787140" y="2644140"/>
              <a:chExt cx="102873" cy="419738"/>
            </a:xfrm>
          </p:grpSpPr>
          <p:cxnSp>
            <p:nvCxnSpPr>
              <p:cNvPr id="1383" name="Straight Connector 13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85" name="Oval 13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6" name="Oval 13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7" name="Group 1386"/>
            <p:cNvGrpSpPr/>
            <p:nvPr/>
          </p:nvGrpSpPr>
          <p:grpSpPr>
            <a:xfrm>
              <a:off x="-170671" y="2974198"/>
              <a:ext cx="97751" cy="170588"/>
              <a:chOff x="3787140" y="2644140"/>
              <a:chExt cx="102873" cy="419738"/>
            </a:xfrm>
          </p:grpSpPr>
          <p:cxnSp>
            <p:nvCxnSpPr>
              <p:cNvPr id="1388" name="Straight Connector 13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89" name="Straight Connector 13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90" name="Oval 13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1" name="Oval 13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2" name="Group 1391"/>
            <p:cNvGrpSpPr/>
            <p:nvPr/>
          </p:nvGrpSpPr>
          <p:grpSpPr>
            <a:xfrm>
              <a:off x="-53013" y="2974201"/>
              <a:ext cx="97751" cy="170588"/>
              <a:chOff x="3787140" y="2644140"/>
              <a:chExt cx="102873" cy="419738"/>
            </a:xfrm>
          </p:grpSpPr>
          <p:cxnSp>
            <p:nvCxnSpPr>
              <p:cNvPr id="1393" name="Straight Connector 13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94" name="Straight Connector 13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95" name="Oval 13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6" name="Oval 13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7" name="Group 1396"/>
            <p:cNvGrpSpPr/>
            <p:nvPr/>
          </p:nvGrpSpPr>
          <p:grpSpPr>
            <a:xfrm>
              <a:off x="62836" y="2974200"/>
              <a:ext cx="97751" cy="170588"/>
              <a:chOff x="3787140" y="2644140"/>
              <a:chExt cx="102873" cy="419738"/>
            </a:xfrm>
          </p:grpSpPr>
          <p:cxnSp>
            <p:nvCxnSpPr>
              <p:cNvPr id="1398" name="Straight Connector 13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99" name="Straight Connector 13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00" name="Oval 13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1" name="Oval 14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2" name="Group 1401"/>
            <p:cNvGrpSpPr/>
            <p:nvPr/>
          </p:nvGrpSpPr>
          <p:grpSpPr>
            <a:xfrm>
              <a:off x="180494" y="2974202"/>
              <a:ext cx="97751" cy="170588"/>
              <a:chOff x="3787140" y="2644140"/>
              <a:chExt cx="102873" cy="419738"/>
            </a:xfrm>
          </p:grpSpPr>
          <p:cxnSp>
            <p:nvCxnSpPr>
              <p:cNvPr id="1403" name="Straight Connector 14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04" name="Straight Connector 14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05" name="Oval 14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6" name="Oval 14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7" name="Group 1406"/>
            <p:cNvGrpSpPr/>
            <p:nvPr/>
          </p:nvGrpSpPr>
          <p:grpSpPr>
            <a:xfrm>
              <a:off x="296343" y="2974201"/>
              <a:ext cx="97751" cy="170588"/>
              <a:chOff x="3787140" y="2644140"/>
              <a:chExt cx="102873" cy="419738"/>
            </a:xfrm>
          </p:grpSpPr>
          <p:cxnSp>
            <p:nvCxnSpPr>
              <p:cNvPr id="1408" name="Straight Connector 14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09" name="Straight Connector 14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10" name="Oval 14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1" name="Oval 14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2" name="Group 1411"/>
            <p:cNvGrpSpPr/>
            <p:nvPr/>
          </p:nvGrpSpPr>
          <p:grpSpPr>
            <a:xfrm>
              <a:off x="414001" y="2974203"/>
              <a:ext cx="97751" cy="170588"/>
              <a:chOff x="3787140" y="2644140"/>
              <a:chExt cx="102873" cy="419738"/>
            </a:xfrm>
          </p:grpSpPr>
          <p:cxnSp>
            <p:nvCxnSpPr>
              <p:cNvPr id="1413" name="Straight Connector 14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4" name="Straight Connector 14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15" name="Oval 14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6" name="Oval 14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7" name="Group 1416"/>
            <p:cNvGrpSpPr/>
            <p:nvPr/>
          </p:nvGrpSpPr>
          <p:grpSpPr>
            <a:xfrm>
              <a:off x="529850" y="2974202"/>
              <a:ext cx="97751" cy="170588"/>
              <a:chOff x="3787140" y="2644140"/>
              <a:chExt cx="102873" cy="419738"/>
            </a:xfrm>
          </p:grpSpPr>
          <p:cxnSp>
            <p:nvCxnSpPr>
              <p:cNvPr id="1418" name="Straight Connector 14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9" name="Straight Connector 14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0" name="Oval 14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1" name="Oval 14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2" name="Group 1421"/>
            <p:cNvGrpSpPr/>
            <p:nvPr/>
          </p:nvGrpSpPr>
          <p:grpSpPr>
            <a:xfrm>
              <a:off x="652940" y="2974204"/>
              <a:ext cx="97751" cy="170588"/>
              <a:chOff x="3787140" y="2644140"/>
              <a:chExt cx="102873" cy="419738"/>
            </a:xfrm>
          </p:grpSpPr>
          <p:cxnSp>
            <p:nvCxnSpPr>
              <p:cNvPr id="1423" name="Straight Connector 14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24" name="Straight Connector 14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5" name="Oval 14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6" name="Oval 14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7" name="Group 1426"/>
            <p:cNvGrpSpPr/>
            <p:nvPr/>
          </p:nvGrpSpPr>
          <p:grpSpPr>
            <a:xfrm>
              <a:off x="768789" y="2974203"/>
              <a:ext cx="97751" cy="170588"/>
              <a:chOff x="3787140" y="2644140"/>
              <a:chExt cx="102873" cy="419738"/>
            </a:xfrm>
          </p:grpSpPr>
          <p:cxnSp>
            <p:nvCxnSpPr>
              <p:cNvPr id="1428" name="Straight Connector 14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29" name="Straight Connector 14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30" name="Oval 14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1" name="Oval 14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2" name="Group 1431"/>
            <p:cNvGrpSpPr/>
            <p:nvPr/>
          </p:nvGrpSpPr>
          <p:grpSpPr>
            <a:xfrm>
              <a:off x="886447" y="2974206"/>
              <a:ext cx="97751" cy="170588"/>
              <a:chOff x="3787140" y="2644140"/>
              <a:chExt cx="102873" cy="419738"/>
            </a:xfrm>
          </p:grpSpPr>
          <p:cxnSp>
            <p:nvCxnSpPr>
              <p:cNvPr id="1433" name="Straight Connector 14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34" name="Straight Connector 14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35" name="Oval 14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6" name="Oval 14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7" name="Group 1436"/>
            <p:cNvGrpSpPr/>
            <p:nvPr/>
          </p:nvGrpSpPr>
          <p:grpSpPr>
            <a:xfrm>
              <a:off x="1002296" y="2974204"/>
              <a:ext cx="97751" cy="170588"/>
              <a:chOff x="3787140" y="2644140"/>
              <a:chExt cx="102873" cy="419738"/>
            </a:xfrm>
          </p:grpSpPr>
          <p:cxnSp>
            <p:nvCxnSpPr>
              <p:cNvPr id="1438" name="Straight Connector 14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39" name="Straight Connector 14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40" name="Oval 14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1" name="Oval 14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2" name="Group 1441"/>
            <p:cNvGrpSpPr/>
            <p:nvPr/>
          </p:nvGrpSpPr>
          <p:grpSpPr>
            <a:xfrm>
              <a:off x="1119954" y="2974207"/>
              <a:ext cx="97751" cy="170588"/>
              <a:chOff x="3787140" y="2644140"/>
              <a:chExt cx="102873" cy="419738"/>
            </a:xfrm>
          </p:grpSpPr>
          <p:cxnSp>
            <p:nvCxnSpPr>
              <p:cNvPr id="1443" name="Straight Connector 14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44" name="Straight Connector 14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45" name="Oval 14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6" name="Oval 14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7" name="Group 1446"/>
            <p:cNvGrpSpPr/>
            <p:nvPr/>
          </p:nvGrpSpPr>
          <p:grpSpPr>
            <a:xfrm>
              <a:off x="1235802" y="2974206"/>
              <a:ext cx="97751" cy="170588"/>
              <a:chOff x="3787140" y="2644140"/>
              <a:chExt cx="102873" cy="419738"/>
            </a:xfrm>
          </p:grpSpPr>
          <p:cxnSp>
            <p:nvCxnSpPr>
              <p:cNvPr id="1448" name="Straight Connector 14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49" name="Straight Connector 14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50" name="Oval 14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1" name="Oval 14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2" name="Group 1451"/>
            <p:cNvGrpSpPr/>
            <p:nvPr/>
          </p:nvGrpSpPr>
          <p:grpSpPr>
            <a:xfrm>
              <a:off x="1353460" y="2974208"/>
              <a:ext cx="97751" cy="170588"/>
              <a:chOff x="3787140" y="2644140"/>
              <a:chExt cx="102873" cy="419738"/>
            </a:xfrm>
          </p:grpSpPr>
          <p:cxnSp>
            <p:nvCxnSpPr>
              <p:cNvPr id="1453" name="Straight Connector 14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54" name="Straight Connector 14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55" name="Oval 14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6" name="Oval 14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7" name="Group 1456"/>
            <p:cNvGrpSpPr/>
            <p:nvPr/>
          </p:nvGrpSpPr>
          <p:grpSpPr>
            <a:xfrm>
              <a:off x="1469309" y="2974207"/>
              <a:ext cx="97751" cy="170588"/>
              <a:chOff x="3787140" y="2644140"/>
              <a:chExt cx="102873" cy="419738"/>
            </a:xfrm>
          </p:grpSpPr>
          <p:cxnSp>
            <p:nvCxnSpPr>
              <p:cNvPr id="1458" name="Straight Connector 14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59" name="Straight Connector 14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60" name="Oval 14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1" name="Oval 14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2" name="Group 198"/>
            <p:cNvGrpSpPr/>
            <p:nvPr/>
          </p:nvGrpSpPr>
          <p:grpSpPr>
            <a:xfrm rot="10800000">
              <a:off x="1475369" y="3151956"/>
              <a:ext cx="97751" cy="170588"/>
              <a:chOff x="3787140" y="2644140"/>
              <a:chExt cx="102873" cy="419738"/>
            </a:xfrm>
          </p:grpSpPr>
          <p:cxnSp>
            <p:nvCxnSpPr>
              <p:cNvPr id="1463" name="Straight Connector 14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4" name="Straight Connector 14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65" name="Oval 14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6" name="Oval 14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7" name="Group 203"/>
            <p:cNvGrpSpPr/>
            <p:nvPr/>
          </p:nvGrpSpPr>
          <p:grpSpPr>
            <a:xfrm rot="10800000">
              <a:off x="1359520" y="3151957"/>
              <a:ext cx="97751" cy="170588"/>
              <a:chOff x="3787140" y="2644140"/>
              <a:chExt cx="102873" cy="419738"/>
            </a:xfrm>
          </p:grpSpPr>
          <p:cxnSp>
            <p:nvCxnSpPr>
              <p:cNvPr id="1468" name="Straight Connector 14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9" name="Straight Connector 14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0" name="Oval 14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1" name="Oval 14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72" name="Group 208"/>
            <p:cNvGrpSpPr/>
            <p:nvPr/>
          </p:nvGrpSpPr>
          <p:grpSpPr>
            <a:xfrm rot="10800000">
              <a:off x="1241862" y="3151955"/>
              <a:ext cx="97751" cy="170588"/>
              <a:chOff x="3787140" y="2644140"/>
              <a:chExt cx="102873" cy="419738"/>
            </a:xfrm>
          </p:grpSpPr>
          <p:cxnSp>
            <p:nvCxnSpPr>
              <p:cNvPr id="1473" name="Straight Connector 14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74" name="Straight Connector 14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5" name="Oval 14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6" name="Oval 14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77" name="Group 213"/>
            <p:cNvGrpSpPr/>
            <p:nvPr/>
          </p:nvGrpSpPr>
          <p:grpSpPr>
            <a:xfrm rot="10800000">
              <a:off x="1126013" y="3151956"/>
              <a:ext cx="97751" cy="170588"/>
              <a:chOff x="3787140" y="2644140"/>
              <a:chExt cx="102873" cy="419738"/>
            </a:xfrm>
          </p:grpSpPr>
          <p:cxnSp>
            <p:nvCxnSpPr>
              <p:cNvPr id="1478" name="Straight Connector 14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79" name="Straight Connector 14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80" name="Oval 14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1" name="Oval 14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82" name="Group 218"/>
            <p:cNvGrpSpPr/>
            <p:nvPr/>
          </p:nvGrpSpPr>
          <p:grpSpPr>
            <a:xfrm rot="10800000">
              <a:off x="1008355" y="3151953"/>
              <a:ext cx="97751" cy="170588"/>
              <a:chOff x="3787140" y="2644140"/>
              <a:chExt cx="102873" cy="419738"/>
            </a:xfrm>
          </p:grpSpPr>
          <p:cxnSp>
            <p:nvCxnSpPr>
              <p:cNvPr id="1483" name="Straight Connector 14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84" name="Straight Connector 14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85" name="Oval 14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6" name="Oval 14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87" name="Group 223"/>
            <p:cNvGrpSpPr/>
            <p:nvPr/>
          </p:nvGrpSpPr>
          <p:grpSpPr>
            <a:xfrm rot="10800000">
              <a:off x="892506" y="3151955"/>
              <a:ext cx="97751" cy="170588"/>
              <a:chOff x="3787140" y="2644140"/>
              <a:chExt cx="102873" cy="419738"/>
            </a:xfrm>
          </p:grpSpPr>
          <p:cxnSp>
            <p:nvCxnSpPr>
              <p:cNvPr id="1488" name="Straight Connector 14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89" name="Straight Connector 14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90" name="Oval 14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1" name="Oval 14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2" name="Group 228"/>
            <p:cNvGrpSpPr/>
            <p:nvPr/>
          </p:nvGrpSpPr>
          <p:grpSpPr>
            <a:xfrm rot="10800000">
              <a:off x="774848" y="3151952"/>
              <a:ext cx="97751" cy="170588"/>
              <a:chOff x="3787140" y="2644140"/>
              <a:chExt cx="102873" cy="419738"/>
            </a:xfrm>
          </p:grpSpPr>
          <p:cxnSp>
            <p:nvCxnSpPr>
              <p:cNvPr id="1493" name="Straight Connector 14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94" name="Straight Connector 14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95" name="Oval 14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6" name="Oval 14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7" name="Group 233"/>
            <p:cNvGrpSpPr/>
            <p:nvPr/>
          </p:nvGrpSpPr>
          <p:grpSpPr>
            <a:xfrm rot="10800000">
              <a:off x="658999" y="3151953"/>
              <a:ext cx="97751" cy="170588"/>
              <a:chOff x="3787140" y="2644140"/>
              <a:chExt cx="102873" cy="419738"/>
            </a:xfrm>
          </p:grpSpPr>
          <p:cxnSp>
            <p:nvCxnSpPr>
              <p:cNvPr id="1498" name="Straight Connector 14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99" name="Straight Connector 14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00" name="Oval 14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1" name="Oval 15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2" name="Group 238"/>
            <p:cNvGrpSpPr/>
            <p:nvPr/>
          </p:nvGrpSpPr>
          <p:grpSpPr>
            <a:xfrm rot="10800000">
              <a:off x="535910" y="3151951"/>
              <a:ext cx="97751" cy="170588"/>
              <a:chOff x="3787140" y="2644140"/>
              <a:chExt cx="102873" cy="419738"/>
            </a:xfrm>
          </p:grpSpPr>
          <p:cxnSp>
            <p:nvCxnSpPr>
              <p:cNvPr id="1503" name="Straight Connector 15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04" name="Straight Connector 15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05" name="Oval 15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6" name="Oval 15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7" name="Group 243"/>
            <p:cNvGrpSpPr/>
            <p:nvPr/>
          </p:nvGrpSpPr>
          <p:grpSpPr>
            <a:xfrm rot="10800000">
              <a:off x="420060" y="3151952"/>
              <a:ext cx="97751" cy="170588"/>
              <a:chOff x="3787140" y="2644140"/>
              <a:chExt cx="102873" cy="419738"/>
            </a:xfrm>
          </p:grpSpPr>
          <p:cxnSp>
            <p:nvCxnSpPr>
              <p:cNvPr id="1508" name="Straight Connector 15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09" name="Straight Connector 15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10" name="Oval 15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1" name="Oval 15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12" name="Group 248"/>
            <p:cNvGrpSpPr/>
            <p:nvPr/>
          </p:nvGrpSpPr>
          <p:grpSpPr>
            <a:xfrm rot="10800000">
              <a:off x="302402" y="3151950"/>
              <a:ext cx="97751" cy="170588"/>
              <a:chOff x="3787140" y="2644140"/>
              <a:chExt cx="102873" cy="419738"/>
            </a:xfrm>
          </p:grpSpPr>
          <p:cxnSp>
            <p:nvCxnSpPr>
              <p:cNvPr id="1513" name="Straight Connector 15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4" name="Straight Connector 15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15" name="Oval 15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6" name="Oval 15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17" name="Group 253"/>
            <p:cNvGrpSpPr/>
            <p:nvPr/>
          </p:nvGrpSpPr>
          <p:grpSpPr>
            <a:xfrm rot="10800000">
              <a:off x="186553" y="3151951"/>
              <a:ext cx="97751" cy="170588"/>
              <a:chOff x="3787140" y="2644140"/>
              <a:chExt cx="102873" cy="419738"/>
            </a:xfrm>
          </p:grpSpPr>
          <p:cxnSp>
            <p:nvCxnSpPr>
              <p:cNvPr id="1518" name="Straight Connector 15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9" name="Straight Connector 15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0" name="Oval 15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1" name="Oval 15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2" name="Group 258"/>
            <p:cNvGrpSpPr/>
            <p:nvPr/>
          </p:nvGrpSpPr>
          <p:grpSpPr>
            <a:xfrm rot="10800000">
              <a:off x="68895" y="3151949"/>
              <a:ext cx="97751" cy="170588"/>
              <a:chOff x="3787140" y="2644140"/>
              <a:chExt cx="102873" cy="419738"/>
            </a:xfrm>
          </p:grpSpPr>
          <p:cxnSp>
            <p:nvCxnSpPr>
              <p:cNvPr id="1523" name="Straight Connector 15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4" name="Straight Connector 15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5" name="Oval 15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6" name="Oval 15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7" name="Group 263"/>
            <p:cNvGrpSpPr/>
            <p:nvPr/>
          </p:nvGrpSpPr>
          <p:grpSpPr>
            <a:xfrm rot="10800000">
              <a:off x="-46954" y="3151950"/>
              <a:ext cx="97751" cy="170588"/>
              <a:chOff x="3787140" y="2644140"/>
              <a:chExt cx="102873" cy="419738"/>
            </a:xfrm>
          </p:grpSpPr>
          <p:cxnSp>
            <p:nvCxnSpPr>
              <p:cNvPr id="1528" name="Straight Connector 15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9" name="Straight Connector 15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30" name="Oval 15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1" name="Oval 15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32" name="Group 268"/>
            <p:cNvGrpSpPr/>
            <p:nvPr/>
          </p:nvGrpSpPr>
          <p:grpSpPr>
            <a:xfrm rot="10800000">
              <a:off x="-164612" y="3151947"/>
              <a:ext cx="97751" cy="170588"/>
              <a:chOff x="3787140" y="2644140"/>
              <a:chExt cx="102873" cy="419738"/>
            </a:xfrm>
          </p:grpSpPr>
          <p:cxnSp>
            <p:nvCxnSpPr>
              <p:cNvPr id="1533" name="Straight Connector 15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34" name="Straight Connector 15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35" name="Oval 15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6" name="Oval 15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37" name="Group 273"/>
            <p:cNvGrpSpPr/>
            <p:nvPr/>
          </p:nvGrpSpPr>
          <p:grpSpPr>
            <a:xfrm rot="10800000">
              <a:off x="-280461" y="3151949"/>
              <a:ext cx="97751" cy="170588"/>
              <a:chOff x="3787140" y="2644140"/>
              <a:chExt cx="102873" cy="419738"/>
            </a:xfrm>
          </p:grpSpPr>
          <p:cxnSp>
            <p:nvCxnSpPr>
              <p:cNvPr id="1538" name="Straight Connector 15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39" name="Straight Connector 15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40" name="Oval 15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1" name="Oval 15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2" name="Group 338"/>
            <p:cNvGrpSpPr/>
            <p:nvPr/>
          </p:nvGrpSpPr>
          <p:grpSpPr>
            <a:xfrm rot="10800000">
              <a:off x="1942390" y="3151939"/>
              <a:ext cx="97751" cy="170588"/>
              <a:chOff x="3787140" y="2644140"/>
              <a:chExt cx="102873" cy="419738"/>
            </a:xfrm>
          </p:grpSpPr>
          <p:cxnSp>
            <p:nvCxnSpPr>
              <p:cNvPr id="1543" name="Straight Connector 15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44" name="Straight Connector 15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45" name="Oval 15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6" name="Oval 15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7" name="Group 343"/>
            <p:cNvGrpSpPr/>
            <p:nvPr/>
          </p:nvGrpSpPr>
          <p:grpSpPr>
            <a:xfrm rot="10800000">
              <a:off x="1826540" y="3151940"/>
              <a:ext cx="97751" cy="170588"/>
              <a:chOff x="3787140" y="2644140"/>
              <a:chExt cx="102873" cy="419738"/>
            </a:xfrm>
          </p:grpSpPr>
          <p:cxnSp>
            <p:nvCxnSpPr>
              <p:cNvPr id="1548" name="Straight Connector 15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49" name="Straight Connector 15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50" name="Oval 15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1" name="Oval 15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2" name="Group 348"/>
            <p:cNvGrpSpPr/>
            <p:nvPr/>
          </p:nvGrpSpPr>
          <p:grpSpPr>
            <a:xfrm rot="10800000">
              <a:off x="1708883" y="3151937"/>
              <a:ext cx="97751" cy="170588"/>
              <a:chOff x="3787140" y="2644140"/>
              <a:chExt cx="102873" cy="419738"/>
            </a:xfrm>
          </p:grpSpPr>
          <p:cxnSp>
            <p:nvCxnSpPr>
              <p:cNvPr id="1553" name="Straight Connector 15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54" name="Straight Connector 15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55" name="Oval 15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6" name="Oval 15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7" name="Group 353"/>
            <p:cNvGrpSpPr/>
            <p:nvPr/>
          </p:nvGrpSpPr>
          <p:grpSpPr>
            <a:xfrm rot="10800000">
              <a:off x="1593033" y="3151939"/>
              <a:ext cx="97751" cy="170588"/>
              <a:chOff x="3787140" y="2644140"/>
              <a:chExt cx="102873" cy="419738"/>
            </a:xfrm>
          </p:grpSpPr>
          <p:cxnSp>
            <p:nvCxnSpPr>
              <p:cNvPr id="1558" name="Straight Connector 15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59" name="Straight Connector 15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60" name="Oval 15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1" name="Oval 15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411760" y="2086277"/>
              <a:ext cx="2644269" cy="1520720"/>
              <a:chOff x="4492994" y="2086277"/>
              <a:chExt cx="2644269" cy="1520720"/>
            </a:xfrm>
            <a:solidFill>
              <a:schemeClr val="accent3">
                <a:lumMod val="75000"/>
              </a:schemeClr>
            </a:solidFill>
            <a:effectLst/>
          </p:grpSpPr>
          <p:sp>
            <p:nvSpPr>
              <p:cNvPr id="1338" name="Freeform 1337"/>
              <p:cNvSpPr/>
              <p:nvPr/>
            </p:nvSpPr>
            <p:spPr>
              <a:xfrm>
                <a:off x="5084619" y="2202083"/>
                <a:ext cx="871433" cy="788250"/>
              </a:xfrm>
              <a:custGeom>
                <a:avLst/>
                <a:gdLst>
                  <a:gd name="connsiteX0" fmla="*/ 653006 w 749206"/>
                  <a:gd name="connsiteY0" fmla="*/ 171450 h 850900"/>
                  <a:gd name="connsiteX1" fmla="*/ 633956 w 749206"/>
                  <a:gd name="connsiteY1" fmla="*/ 152400 h 850900"/>
                  <a:gd name="connsiteX2" fmla="*/ 595856 w 749206"/>
                  <a:gd name="connsiteY2" fmla="*/ 133350 h 850900"/>
                  <a:gd name="connsiteX3" fmla="*/ 557756 w 749206"/>
                  <a:gd name="connsiteY3" fmla="*/ 107950 h 850900"/>
                  <a:gd name="connsiteX4" fmla="*/ 526006 w 749206"/>
                  <a:gd name="connsiteY4" fmla="*/ 82550 h 850900"/>
                  <a:gd name="connsiteX5" fmla="*/ 500606 w 749206"/>
                  <a:gd name="connsiteY5" fmla="*/ 57150 h 850900"/>
                  <a:gd name="connsiteX6" fmla="*/ 475206 w 749206"/>
                  <a:gd name="connsiteY6" fmla="*/ 44450 h 850900"/>
                  <a:gd name="connsiteX7" fmla="*/ 443456 w 749206"/>
                  <a:gd name="connsiteY7" fmla="*/ 31750 h 850900"/>
                  <a:gd name="connsiteX8" fmla="*/ 411706 w 749206"/>
                  <a:gd name="connsiteY8" fmla="*/ 12700 h 850900"/>
                  <a:gd name="connsiteX9" fmla="*/ 373606 w 749206"/>
                  <a:gd name="connsiteY9" fmla="*/ 0 h 850900"/>
                  <a:gd name="connsiteX10" fmla="*/ 316456 w 749206"/>
                  <a:gd name="connsiteY10" fmla="*/ 12700 h 850900"/>
                  <a:gd name="connsiteX11" fmla="*/ 278356 w 749206"/>
                  <a:gd name="connsiteY11" fmla="*/ 57150 h 850900"/>
                  <a:gd name="connsiteX12" fmla="*/ 259306 w 749206"/>
                  <a:gd name="connsiteY12" fmla="*/ 76200 h 850900"/>
                  <a:gd name="connsiteX13" fmla="*/ 208506 w 749206"/>
                  <a:gd name="connsiteY13" fmla="*/ 139700 h 850900"/>
                  <a:gd name="connsiteX14" fmla="*/ 176756 w 749206"/>
                  <a:gd name="connsiteY14" fmla="*/ 177800 h 850900"/>
                  <a:gd name="connsiteX15" fmla="*/ 100556 w 749206"/>
                  <a:gd name="connsiteY15" fmla="*/ 304800 h 850900"/>
                  <a:gd name="connsiteX16" fmla="*/ 56106 w 749206"/>
                  <a:gd name="connsiteY16" fmla="*/ 387350 h 850900"/>
                  <a:gd name="connsiteX17" fmla="*/ 30706 w 749206"/>
                  <a:gd name="connsiteY17" fmla="*/ 476250 h 850900"/>
                  <a:gd name="connsiteX18" fmla="*/ 24356 w 749206"/>
                  <a:gd name="connsiteY18" fmla="*/ 514350 h 850900"/>
                  <a:gd name="connsiteX19" fmla="*/ 5306 w 749206"/>
                  <a:gd name="connsiteY19" fmla="*/ 596900 h 850900"/>
                  <a:gd name="connsiteX20" fmla="*/ 11656 w 749206"/>
                  <a:gd name="connsiteY20" fmla="*/ 774700 h 850900"/>
                  <a:gd name="connsiteX21" fmla="*/ 30706 w 749206"/>
                  <a:gd name="connsiteY21" fmla="*/ 793750 h 850900"/>
                  <a:gd name="connsiteX22" fmla="*/ 81506 w 749206"/>
                  <a:gd name="connsiteY22" fmla="*/ 831850 h 850900"/>
                  <a:gd name="connsiteX23" fmla="*/ 189456 w 749206"/>
                  <a:gd name="connsiteY23" fmla="*/ 850900 h 850900"/>
                  <a:gd name="connsiteX24" fmla="*/ 348206 w 749206"/>
                  <a:gd name="connsiteY24" fmla="*/ 838200 h 850900"/>
                  <a:gd name="connsiteX25" fmla="*/ 392656 w 749206"/>
                  <a:gd name="connsiteY25" fmla="*/ 825500 h 850900"/>
                  <a:gd name="connsiteX26" fmla="*/ 430756 w 749206"/>
                  <a:gd name="connsiteY26" fmla="*/ 806450 h 850900"/>
                  <a:gd name="connsiteX27" fmla="*/ 532356 w 749206"/>
                  <a:gd name="connsiteY27" fmla="*/ 755650 h 850900"/>
                  <a:gd name="connsiteX28" fmla="*/ 564106 w 749206"/>
                  <a:gd name="connsiteY28" fmla="*/ 730250 h 850900"/>
                  <a:gd name="connsiteX29" fmla="*/ 614906 w 749206"/>
                  <a:gd name="connsiteY29" fmla="*/ 679450 h 850900"/>
                  <a:gd name="connsiteX30" fmla="*/ 646656 w 749206"/>
                  <a:gd name="connsiteY30" fmla="*/ 654050 h 850900"/>
                  <a:gd name="connsiteX31" fmla="*/ 684756 w 749206"/>
                  <a:gd name="connsiteY31" fmla="*/ 615950 h 850900"/>
                  <a:gd name="connsiteX32" fmla="*/ 691106 w 749206"/>
                  <a:gd name="connsiteY32" fmla="*/ 596900 h 850900"/>
                  <a:gd name="connsiteX33" fmla="*/ 716506 w 749206"/>
                  <a:gd name="connsiteY33" fmla="*/ 552450 h 850900"/>
                  <a:gd name="connsiteX34" fmla="*/ 722856 w 749206"/>
                  <a:gd name="connsiteY34" fmla="*/ 527050 h 850900"/>
                  <a:gd name="connsiteX35" fmla="*/ 710156 w 749206"/>
                  <a:gd name="connsiteY35" fmla="*/ 431800 h 850900"/>
                  <a:gd name="connsiteX36" fmla="*/ 684756 w 749206"/>
                  <a:gd name="connsiteY36" fmla="*/ 254000 h 850900"/>
                  <a:gd name="connsiteX37" fmla="*/ 665706 w 749206"/>
                  <a:gd name="connsiteY37" fmla="*/ 247650 h 850900"/>
                  <a:gd name="connsiteX38" fmla="*/ 653006 w 749206"/>
                  <a:gd name="connsiteY38" fmla="*/ 17145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9206" h="850900">
                    <a:moveTo>
                      <a:pt x="653006" y="171450"/>
                    </a:moveTo>
                    <a:cubicBezTo>
                      <a:pt x="647714" y="155575"/>
                      <a:pt x="641428" y="157381"/>
                      <a:pt x="633956" y="152400"/>
                    </a:cubicBezTo>
                    <a:cubicBezTo>
                      <a:pt x="622142" y="144524"/>
                      <a:pt x="608121" y="140504"/>
                      <a:pt x="595856" y="133350"/>
                    </a:cubicBezTo>
                    <a:cubicBezTo>
                      <a:pt x="582672" y="125659"/>
                      <a:pt x="570100" y="116928"/>
                      <a:pt x="557756" y="107950"/>
                    </a:cubicBezTo>
                    <a:cubicBezTo>
                      <a:pt x="546795" y="99978"/>
                      <a:pt x="536136" y="91554"/>
                      <a:pt x="526006" y="82550"/>
                    </a:cubicBezTo>
                    <a:cubicBezTo>
                      <a:pt x="517057" y="74595"/>
                      <a:pt x="510185" y="64334"/>
                      <a:pt x="500606" y="57150"/>
                    </a:cubicBezTo>
                    <a:cubicBezTo>
                      <a:pt x="493033" y="51470"/>
                      <a:pt x="483856" y="48295"/>
                      <a:pt x="475206" y="44450"/>
                    </a:cubicBezTo>
                    <a:cubicBezTo>
                      <a:pt x="464790" y="39821"/>
                      <a:pt x="453651" y="36848"/>
                      <a:pt x="443456" y="31750"/>
                    </a:cubicBezTo>
                    <a:cubicBezTo>
                      <a:pt x="432417" y="26230"/>
                      <a:pt x="422942" y="17807"/>
                      <a:pt x="411706" y="12700"/>
                    </a:cubicBezTo>
                    <a:cubicBezTo>
                      <a:pt x="399519" y="7160"/>
                      <a:pt x="373606" y="0"/>
                      <a:pt x="373606" y="0"/>
                    </a:cubicBezTo>
                    <a:cubicBezTo>
                      <a:pt x="354556" y="4233"/>
                      <a:pt x="334175" y="4522"/>
                      <a:pt x="316456" y="12700"/>
                    </a:cubicBezTo>
                    <a:cubicBezTo>
                      <a:pt x="295787" y="22239"/>
                      <a:pt x="291243" y="41686"/>
                      <a:pt x="278356" y="57150"/>
                    </a:cubicBezTo>
                    <a:cubicBezTo>
                      <a:pt x="272607" y="64049"/>
                      <a:pt x="265107" y="69345"/>
                      <a:pt x="259306" y="76200"/>
                    </a:cubicBezTo>
                    <a:cubicBezTo>
                      <a:pt x="241797" y="96893"/>
                      <a:pt x="225599" y="118662"/>
                      <a:pt x="208506" y="139700"/>
                    </a:cubicBezTo>
                    <a:cubicBezTo>
                      <a:pt x="198081" y="152530"/>
                      <a:pt x="185926" y="164045"/>
                      <a:pt x="176756" y="177800"/>
                    </a:cubicBezTo>
                    <a:cubicBezTo>
                      <a:pt x="150698" y="216888"/>
                      <a:pt x="118068" y="263939"/>
                      <a:pt x="100556" y="304800"/>
                    </a:cubicBezTo>
                    <a:cubicBezTo>
                      <a:pt x="75493" y="363279"/>
                      <a:pt x="90448" y="335837"/>
                      <a:pt x="56106" y="387350"/>
                    </a:cubicBezTo>
                    <a:cubicBezTo>
                      <a:pt x="41189" y="476850"/>
                      <a:pt x="62134" y="366253"/>
                      <a:pt x="30706" y="476250"/>
                    </a:cubicBezTo>
                    <a:cubicBezTo>
                      <a:pt x="27169" y="488630"/>
                      <a:pt x="27251" y="501805"/>
                      <a:pt x="24356" y="514350"/>
                    </a:cubicBezTo>
                    <a:cubicBezTo>
                      <a:pt x="0" y="619891"/>
                      <a:pt x="20973" y="502900"/>
                      <a:pt x="5306" y="596900"/>
                    </a:cubicBezTo>
                    <a:cubicBezTo>
                      <a:pt x="7423" y="656167"/>
                      <a:pt x="4067" y="715883"/>
                      <a:pt x="11656" y="774700"/>
                    </a:cubicBezTo>
                    <a:cubicBezTo>
                      <a:pt x="12805" y="783606"/>
                      <a:pt x="23756" y="788063"/>
                      <a:pt x="30706" y="793750"/>
                    </a:cubicBezTo>
                    <a:cubicBezTo>
                      <a:pt x="47088" y="807154"/>
                      <a:pt x="60750" y="827699"/>
                      <a:pt x="81506" y="831850"/>
                    </a:cubicBezTo>
                    <a:cubicBezTo>
                      <a:pt x="159682" y="847485"/>
                      <a:pt x="123637" y="841497"/>
                      <a:pt x="189456" y="850900"/>
                    </a:cubicBezTo>
                    <a:cubicBezTo>
                      <a:pt x="235366" y="848484"/>
                      <a:pt x="298387" y="849697"/>
                      <a:pt x="348206" y="838200"/>
                    </a:cubicBezTo>
                    <a:cubicBezTo>
                      <a:pt x="363221" y="834735"/>
                      <a:pt x="378274" y="831032"/>
                      <a:pt x="392656" y="825500"/>
                    </a:cubicBezTo>
                    <a:cubicBezTo>
                      <a:pt x="405909" y="820403"/>
                      <a:pt x="417649" y="811911"/>
                      <a:pt x="430756" y="806450"/>
                    </a:cubicBezTo>
                    <a:cubicBezTo>
                      <a:pt x="484431" y="784085"/>
                      <a:pt x="471837" y="804065"/>
                      <a:pt x="532356" y="755650"/>
                    </a:cubicBezTo>
                    <a:cubicBezTo>
                      <a:pt x="542939" y="747183"/>
                      <a:pt x="554147" y="739443"/>
                      <a:pt x="564106" y="730250"/>
                    </a:cubicBezTo>
                    <a:cubicBezTo>
                      <a:pt x="581703" y="714007"/>
                      <a:pt x="596206" y="694410"/>
                      <a:pt x="614906" y="679450"/>
                    </a:cubicBezTo>
                    <a:cubicBezTo>
                      <a:pt x="625489" y="670983"/>
                      <a:pt x="636627" y="663167"/>
                      <a:pt x="646656" y="654050"/>
                    </a:cubicBezTo>
                    <a:cubicBezTo>
                      <a:pt x="659946" y="641968"/>
                      <a:pt x="684756" y="615950"/>
                      <a:pt x="684756" y="615950"/>
                    </a:cubicBezTo>
                    <a:cubicBezTo>
                      <a:pt x="686873" y="609600"/>
                      <a:pt x="688469" y="603052"/>
                      <a:pt x="691106" y="596900"/>
                    </a:cubicBezTo>
                    <a:cubicBezTo>
                      <a:pt x="700774" y="574342"/>
                      <a:pt x="703751" y="571582"/>
                      <a:pt x="716506" y="552450"/>
                    </a:cubicBezTo>
                    <a:cubicBezTo>
                      <a:pt x="718623" y="543983"/>
                      <a:pt x="722856" y="535777"/>
                      <a:pt x="722856" y="527050"/>
                    </a:cubicBezTo>
                    <a:cubicBezTo>
                      <a:pt x="722856" y="477069"/>
                      <a:pt x="719511" y="469220"/>
                      <a:pt x="710156" y="431800"/>
                    </a:cubicBezTo>
                    <a:cubicBezTo>
                      <a:pt x="706573" y="338631"/>
                      <a:pt x="749206" y="286225"/>
                      <a:pt x="684756" y="254000"/>
                    </a:cubicBezTo>
                    <a:cubicBezTo>
                      <a:pt x="678769" y="251007"/>
                      <a:pt x="672056" y="249767"/>
                      <a:pt x="665706" y="247650"/>
                    </a:cubicBezTo>
                    <a:cubicBezTo>
                      <a:pt x="643613" y="214511"/>
                      <a:pt x="658298" y="187325"/>
                      <a:pt x="653006" y="171450"/>
                    </a:cubicBezTo>
                    <a:close/>
                  </a:path>
                </a:pathLst>
              </a:cu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5" name="Can 1324"/>
              <p:cNvSpPr/>
              <p:nvPr/>
            </p:nvSpPr>
            <p:spPr>
              <a:xfrm>
                <a:off x="4885004" y="2830512"/>
                <a:ext cx="1363275" cy="700008"/>
              </a:xfrm>
              <a:prstGeom prst="can">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0" name="Freeform 1329"/>
              <p:cNvSpPr/>
              <p:nvPr/>
            </p:nvSpPr>
            <p:spPr>
              <a:xfrm>
                <a:off x="4492994" y="2130504"/>
                <a:ext cx="923799" cy="133531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36" name="Group 1335"/>
              <p:cNvGrpSpPr/>
              <p:nvPr/>
            </p:nvGrpSpPr>
            <p:grpSpPr>
              <a:xfrm>
                <a:off x="6391739" y="2086277"/>
                <a:ext cx="745524" cy="1520720"/>
                <a:chOff x="4574901" y="1612680"/>
                <a:chExt cx="481081" cy="1232120"/>
              </a:xfrm>
              <a:grpFill/>
            </p:grpSpPr>
            <p:sp>
              <p:nvSpPr>
                <p:cNvPr id="1332" name="Freeform 1331"/>
                <p:cNvSpPr/>
                <p:nvPr/>
              </p:nvSpPr>
              <p:spPr>
                <a:xfrm>
                  <a:off x="4602844" y="1644436"/>
                  <a:ext cx="453138" cy="120036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3" name="Freeform 1332"/>
                <p:cNvSpPr/>
                <p:nvPr/>
              </p:nvSpPr>
              <p:spPr>
                <a:xfrm>
                  <a:off x="4574901" y="1612680"/>
                  <a:ext cx="453138" cy="120036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19" name="TextBox 18"/>
          <p:cNvSpPr txBox="1"/>
          <p:nvPr/>
        </p:nvSpPr>
        <p:spPr>
          <a:xfrm>
            <a:off x="73996" y="692696"/>
            <a:ext cx="1103251" cy="461665"/>
          </a:xfrm>
          <a:prstGeom prst="rect">
            <a:avLst/>
          </a:prstGeom>
          <a:noFill/>
        </p:spPr>
        <p:txBody>
          <a:bodyPr wrap="none" rtlCol="0">
            <a:spAutoFit/>
          </a:bodyPr>
          <a:lstStyle/>
          <a:p>
            <a:r>
              <a:rPr lang="en-US" sz="2400" dirty="0"/>
              <a:t>Cytosol</a:t>
            </a:r>
          </a:p>
        </p:txBody>
      </p:sp>
      <p:sp>
        <p:nvSpPr>
          <p:cNvPr id="2165" name="TextBox 2164"/>
          <p:cNvSpPr txBox="1"/>
          <p:nvPr/>
        </p:nvSpPr>
        <p:spPr>
          <a:xfrm>
            <a:off x="-108520" y="3212976"/>
            <a:ext cx="2142510" cy="830997"/>
          </a:xfrm>
          <a:prstGeom prst="rect">
            <a:avLst/>
          </a:prstGeom>
          <a:noFill/>
        </p:spPr>
        <p:txBody>
          <a:bodyPr wrap="none" rtlCol="0">
            <a:spAutoFit/>
          </a:bodyPr>
          <a:lstStyle/>
          <a:p>
            <a:pPr algn="ctr"/>
            <a:r>
              <a:rPr lang="en-US" sz="2400" dirty="0" err="1"/>
              <a:t>Intramembrane</a:t>
            </a:r>
            <a:endParaRPr lang="en-US" sz="2400" dirty="0"/>
          </a:p>
          <a:p>
            <a:pPr algn="ctr"/>
            <a:r>
              <a:rPr lang="en-US" sz="2400" dirty="0"/>
              <a:t>space</a:t>
            </a:r>
          </a:p>
        </p:txBody>
      </p:sp>
      <p:sp>
        <p:nvSpPr>
          <p:cNvPr id="2166" name="TextBox 2165"/>
          <p:cNvSpPr txBox="1"/>
          <p:nvPr/>
        </p:nvSpPr>
        <p:spPr>
          <a:xfrm>
            <a:off x="77570" y="5661248"/>
            <a:ext cx="1791068" cy="830997"/>
          </a:xfrm>
          <a:prstGeom prst="rect">
            <a:avLst/>
          </a:prstGeom>
          <a:noFill/>
        </p:spPr>
        <p:txBody>
          <a:bodyPr wrap="none" rtlCol="0">
            <a:spAutoFit/>
          </a:bodyPr>
          <a:lstStyle/>
          <a:p>
            <a:pPr algn="ctr"/>
            <a:r>
              <a:rPr lang="en-US" sz="2400" dirty="0" err="1"/>
              <a:t>Mitochodrial</a:t>
            </a:r>
            <a:endParaRPr lang="en-US" sz="2400" dirty="0"/>
          </a:p>
          <a:p>
            <a:pPr algn="ctr"/>
            <a:r>
              <a:rPr lang="en-US" sz="2400" dirty="0"/>
              <a:t>matrix</a:t>
            </a:r>
          </a:p>
        </p:txBody>
      </p:sp>
      <p:grpSp>
        <p:nvGrpSpPr>
          <p:cNvPr id="1335" name="Group 1334"/>
          <p:cNvGrpSpPr/>
          <p:nvPr/>
        </p:nvGrpSpPr>
        <p:grpSpPr>
          <a:xfrm>
            <a:off x="1750477" y="404664"/>
            <a:ext cx="7358027" cy="901132"/>
            <a:chOff x="1736300" y="463636"/>
            <a:chExt cx="7358027" cy="901132"/>
          </a:xfrm>
        </p:grpSpPr>
        <p:grpSp>
          <p:nvGrpSpPr>
            <p:cNvPr id="37" name="Group 36"/>
            <p:cNvGrpSpPr/>
            <p:nvPr/>
          </p:nvGrpSpPr>
          <p:grpSpPr>
            <a:xfrm>
              <a:off x="3178310" y="609600"/>
              <a:ext cx="5916017" cy="369332"/>
              <a:chOff x="3178310" y="609600"/>
              <a:chExt cx="5916017" cy="369332"/>
            </a:xfrm>
          </p:grpSpPr>
          <p:cxnSp>
            <p:nvCxnSpPr>
              <p:cNvPr id="34" name="Straight Arrow Connector 33"/>
              <p:cNvCxnSpPr>
                <a:stCxn id="35" idx="1"/>
              </p:cNvCxnSpPr>
              <p:nvPr/>
            </p:nvCxnSpPr>
            <p:spPr>
              <a:xfrm flipH="1">
                <a:off x="3178310" y="794266"/>
                <a:ext cx="511974" cy="12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690284" y="609600"/>
                <a:ext cx="5404043" cy="369332"/>
              </a:xfrm>
              <a:prstGeom prst="rect">
                <a:avLst/>
              </a:prstGeom>
              <a:noFill/>
            </p:spPr>
            <p:txBody>
              <a:bodyPr wrap="none" rtlCol="0">
                <a:spAutoFit/>
              </a:bodyPr>
              <a:lstStyle/>
              <a:p>
                <a:r>
                  <a:rPr lang="en-US" dirty="0"/>
                  <a:t>Inner membrane protein with integral targeting peptide</a:t>
                </a:r>
              </a:p>
            </p:txBody>
          </p:sp>
        </p:grpSp>
        <p:grpSp>
          <p:nvGrpSpPr>
            <p:cNvPr id="4" name="Group 3"/>
            <p:cNvGrpSpPr/>
            <p:nvPr/>
          </p:nvGrpSpPr>
          <p:grpSpPr>
            <a:xfrm>
              <a:off x="1736300" y="463636"/>
              <a:ext cx="2608581" cy="901132"/>
              <a:chOff x="1736300" y="463636"/>
              <a:chExt cx="2608581" cy="901132"/>
            </a:xfrm>
          </p:grpSpPr>
          <p:grpSp>
            <p:nvGrpSpPr>
              <p:cNvPr id="2168" name="Group 2167"/>
              <p:cNvGrpSpPr/>
              <p:nvPr/>
            </p:nvGrpSpPr>
            <p:grpSpPr>
              <a:xfrm>
                <a:off x="1736300" y="872690"/>
                <a:ext cx="1330269" cy="492078"/>
                <a:chOff x="989704" y="849854"/>
                <a:chExt cx="2193130" cy="796066"/>
              </a:xfrm>
            </p:grpSpPr>
            <p:cxnSp>
              <p:nvCxnSpPr>
                <p:cNvPr id="2169" name="Straight Connector 2168"/>
                <p:cNvCxnSpPr/>
                <p:nvPr/>
              </p:nvCxnSpPr>
              <p:spPr>
                <a:xfrm>
                  <a:off x="2889612" y="916704"/>
                  <a:ext cx="293222" cy="0"/>
                </a:xfrm>
                <a:prstGeom prst="line">
                  <a:avLst/>
                </a:prstGeom>
                <a:ln w="508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2170" name="Freeform 2169"/>
                <p:cNvSpPr/>
                <p:nvPr/>
              </p:nvSpPr>
              <p:spPr>
                <a:xfrm>
                  <a:off x="989704" y="849854"/>
                  <a:ext cx="1914861" cy="796066"/>
                </a:xfrm>
                <a:custGeom>
                  <a:avLst/>
                  <a:gdLst>
                    <a:gd name="connsiteX0" fmla="*/ 1914861 w 1914861"/>
                    <a:gd name="connsiteY0" fmla="*/ 64546 h 796066"/>
                    <a:gd name="connsiteX1" fmla="*/ 1861072 w 1914861"/>
                    <a:gd name="connsiteY1" fmla="*/ 32273 h 796066"/>
                    <a:gd name="connsiteX2" fmla="*/ 1731981 w 1914861"/>
                    <a:gd name="connsiteY2" fmla="*/ 10758 h 796066"/>
                    <a:gd name="connsiteX3" fmla="*/ 1699708 w 1914861"/>
                    <a:gd name="connsiteY3" fmla="*/ 0 h 796066"/>
                    <a:gd name="connsiteX4" fmla="*/ 1549101 w 1914861"/>
                    <a:gd name="connsiteY4" fmla="*/ 21515 h 796066"/>
                    <a:gd name="connsiteX5" fmla="*/ 1506070 w 1914861"/>
                    <a:gd name="connsiteY5" fmla="*/ 43031 h 796066"/>
                    <a:gd name="connsiteX6" fmla="*/ 1473797 w 1914861"/>
                    <a:gd name="connsiteY6" fmla="*/ 75304 h 796066"/>
                    <a:gd name="connsiteX7" fmla="*/ 1441524 w 1914861"/>
                    <a:gd name="connsiteY7" fmla="*/ 96819 h 796066"/>
                    <a:gd name="connsiteX8" fmla="*/ 1376978 w 1914861"/>
                    <a:gd name="connsiteY8" fmla="*/ 204395 h 796066"/>
                    <a:gd name="connsiteX9" fmla="*/ 1344705 w 1914861"/>
                    <a:gd name="connsiteY9" fmla="*/ 290457 h 796066"/>
                    <a:gd name="connsiteX10" fmla="*/ 1301675 w 1914861"/>
                    <a:gd name="connsiteY10" fmla="*/ 473337 h 796066"/>
                    <a:gd name="connsiteX11" fmla="*/ 1290917 w 1914861"/>
                    <a:gd name="connsiteY11" fmla="*/ 537882 h 796066"/>
                    <a:gd name="connsiteX12" fmla="*/ 1269402 w 1914861"/>
                    <a:gd name="connsiteY12" fmla="*/ 580913 h 796066"/>
                    <a:gd name="connsiteX13" fmla="*/ 1215614 w 1914861"/>
                    <a:gd name="connsiteY13" fmla="*/ 688490 h 796066"/>
                    <a:gd name="connsiteX14" fmla="*/ 1151068 w 1914861"/>
                    <a:gd name="connsiteY14" fmla="*/ 731520 h 796066"/>
                    <a:gd name="connsiteX15" fmla="*/ 989703 w 1914861"/>
                    <a:gd name="connsiteY15" fmla="*/ 796066 h 796066"/>
                    <a:gd name="connsiteX16" fmla="*/ 839096 w 1914861"/>
                    <a:gd name="connsiteY16" fmla="*/ 785308 h 796066"/>
                    <a:gd name="connsiteX17" fmla="*/ 796065 w 1914861"/>
                    <a:gd name="connsiteY17" fmla="*/ 763793 h 796066"/>
                    <a:gd name="connsiteX18" fmla="*/ 763792 w 1914861"/>
                    <a:gd name="connsiteY18" fmla="*/ 753035 h 796066"/>
                    <a:gd name="connsiteX19" fmla="*/ 710004 w 1914861"/>
                    <a:gd name="connsiteY19" fmla="*/ 731520 h 796066"/>
                    <a:gd name="connsiteX20" fmla="*/ 634701 w 1914861"/>
                    <a:gd name="connsiteY20" fmla="*/ 634701 h 796066"/>
                    <a:gd name="connsiteX21" fmla="*/ 591670 w 1914861"/>
                    <a:gd name="connsiteY21" fmla="*/ 570155 h 796066"/>
                    <a:gd name="connsiteX22" fmla="*/ 537882 w 1914861"/>
                    <a:gd name="connsiteY22" fmla="*/ 505610 h 796066"/>
                    <a:gd name="connsiteX23" fmla="*/ 527124 w 1914861"/>
                    <a:gd name="connsiteY23" fmla="*/ 473337 h 796066"/>
                    <a:gd name="connsiteX24" fmla="*/ 494851 w 1914861"/>
                    <a:gd name="connsiteY24" fmla="*/ 462579 h 796066"/>
                    <a:gd name="connsiteX25" fmla="*/ 441063 w 1914861"/>
                    <a:gd name="connsiteY25" fmla="*/ 419548 h 796066"/>
                    <a:gd name="connsiteX26" fmla="*/ 236668 w 1914861"/>
                    <a:gd name="connsiteY26" fmla="*/ 441064 h 796066"/>
                    <a:gd name="connsiteX27" fmla="*/ 161364 w 1914861"/>
                    <a:gd name="connsiteY27" fmla="*/ 473337 h 796066"/>
                    <a:gd name="connsiteX28" fmla="*/ 129091 w 1914861"/>
                    <a:gd name="connsiteY28" fmla="*/ 494852 h 796066"/>
                    <a:gd name="connsiteX29" fmla="*/ 75303 w 1914861"/>
                    <a:gd name="connsiteY29" fmla="*/ 559398 h 796066"/>
                    <a:gd name="connsiteX30" fmla="*/ 53788 w 1914861"/>
                    <a:gd name="connsiteY30" fmla="*/ 591671 h 796066"/>
                    <a:gd name="connsiteX31" fmla="*/ 32272 w 1914861"/>
                    <a:gd name="connsiteY31" fmla="*/ 613186 h 796066"/>
                    <a:gd name="connsiteX32" fmla="*/ 0 w 1914861"/>
                    <a:gd name="connsiteY32" fmla="*/ 634701 h 7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4861" h="796066">
                      <a:moveTo>
                        <a:pt x="1914861" y="64546"/>
                      </a:moveTo>
                      <a:cubicBezTo>
                        <a:pt x="1896931" y="53788"/>
                        <a:pt x="1881132" y="38173"/>
                        <a:pt x="1861072" y="32273"/>
                      </a:cubicBezTo>
                      <a:cubicBezTo>
                        <a:pt x="1819221" y="19964"/>
                        <a:pt x="1774758" y="19313"/>
                        <a:pt x="1731981" y="10758"/>
                      </a:cubicBezTo>
                      <a:cubicBezTo>
                        <a:pt x="1720862" y="8534"/>
                        <a:pt x="1710466" y="3586"/>
                        <a:pt x="1699708" y="0"/>
                      </a:cubicBezTo>
                      <a:cubicBezTo>
                        <a:pt x="1663841" y="3587"/>
                        <a:pt x="1591638" y="5563"/>
                        <a:pt x="1549101" y="21515"/>
                      </a:cubicBezTo>
                      <a:cubicBezTo>
                        <a:pt x="1534085" y="27146"/>
                        <a:pt x="1519120" y="33710"/>
                        <a:pt x="1506070" y="43031"/>
                      </a:cubicBezTo>
                      <a:cubicBezTo>
                        <a:pt x="1493690" y="51874"/>
                        <a:pt x="1485484" y="65565"/>
                        <a:pt x="1473797" y="75304"/>
                      </a:cubicBezTo>
                      <a:cubicBezTo>
                        <a:pt x="1463865" y="83581"/>
                        <a:pt x="1452282" y="89647"/>
                        <a:pt x="1441524" y="96819"/>
                      </a:cubicBezTo>
                      <a:cubicBezTo>
                        <a:pt x="1407690" y="141931"/>
                        <a:pt x="1400000" y="146839"/>
                        <a:pt x="1376978" y="204395"/>
                      </a:cubicBezTo>
                      <a:cubicBezTo>
                        <a:pt x="1318392" y="350862"/>
                        <a:pt x="1420493" y="138884"/>
                        <a:pt x="1344705" y="290457"/>
                      </a:cubicBezTo>
                      <a:cubicBezTo>
                        <a:pt x="1327661" y="358635"/>
                        <a:pt x="1315641" y="403505"/>
                        <a:pt x="1301675" y="473337"/>
                      </a:cubicBezTo>
                      <a:cubicBezTo>
                        <a:pt x="1297397" y="494725"/>
                        <a:pt x="1297185" y="516990"/>
                        <a:pt x="1290917" y="537882"/>
                      </a:cubicBezTo>
                      <a:cubicBezTo>
                        <a:pt x="1286309" y="553242"/>
                        <a:pt x="1275915" y="566259"/>
                        <a:pt x="1269402" y="580913"/>
                      </a:cubicBezTo>
                      <a:cubicBezTo>
                        <a:pt x="1255056" y="613193"/>
                        <a:pt x="1241652" y="662452"/>
                        <a:pt x="1215614" y="688490"/>
                      </a:cubicBezTo>
                      <a:cubicBezTo>
                        <a:pt x="1197330" y="706774"/>
                        <a:pt x="1173090" y="717968"/>
                        <a:pt x="1151068" y="731520"/>
                      </a:cubicBezTo>
                      <a:cubicBezTo>
                        <a:pt x="1062236" y="786185"/>
                        <a:pt x="1091388" y="770645"/>
                        <a:pt x="989703" y="796066"/>
                      </a:cubicBezTo>
                      <a:cubicBezTo>
                        <a:pt x="939501" y="792480"/>
                        <a:pt x="888741" y="793582"/>
                        <a:pt x="839096" y="785308"/>
                      </a:cubicBezTo>
                      <a:cubicBezTo>
                        <a:pt x="823278" y="782672"/>
                        <a:pt x="810805" y="770110"/>
                        <a:pt x="796065" y="763793"/>
                      </a:cubicBezTo>
                      <a:cubicBezTo>
                        <a:pt x="785642" y="759326"/>
                        <a:pt x="774410" y="757017"/>
                        <a:pt x="763792" y="753035"/>
                      </a:cubicBezTo>
                      <a:cubicBezTo>
                        <a:pt x="745711" y="746255"/>
                        <a:pt x="727933" y="738692"/>
                        <a:pt x="710004" y="731520"/>
                      </a:cubicBezTo>
                      <a:cubicBezTo>
                        <a:pt x="684414" y="700812"/>
                        <a:pt x="654913" y="670071"/>
                        <a:pt x="634701" y="634701"/>
                      </a:cubicBezTo>
                      <a:cubicBezTo>
                        <a:pt x="599966" y="573916"/>
                        <a:pt x="630016" y="608503"/>
                        <a:pt x="591670" y="570155"/>
                      </a:cubicBezTo>
                      <a:cubicBezTo>
                        <a:pt x="567004" y="496158"/>
                        <a:pt x="603010" y="583763"/>
                        <a:pt x="537882" y="505610"/>
                      </a:cubicBezTo>
                      <a:cubicBezTo>
                        <a:pt x="530623" y="496899"/>
                        <a:pt x="535142" y="481355"/>
                        <a:pt x="527124" y="473337"/>
                      </a:cubicBezTo>
                      <a:cubicBezTo>
                        <a:pt x="519106" y="465319"/>
                        <a:pt x="504993" y="467650"/>
                        <a:pt x="494851" y="462579"/>
                      </a:cubicBezTo>
                      <a:cubicBezTo>
                        <a:pt x="467707" y="449007"/>
                        <a:pt x="461076" y="439562"/>
                        <a:pt x="441063" y="419548"/>
                      </a:cubicBezTo>
                      <a:cubicBezTo>
                        <a:pt x="397939" y="422423"/>
                        <a:pt x="295521" y="419663"/>
                        <a:pt x="236668" y="441064"/>
                      </a:cubicBezTo>
                      <a:cubicBezTo>
                        <a:pt x="211003" y="450397"/>
                        <a:pt x="185790" y="461124"/>
                        <a:pt x="161364" y="473337"/>
                      </a:cubicBezTo>
                      <a:cubicBezTo>
                        <a:pt x="149800" y="479119"/>
                        <a:pt x="139849" y="487680"/>
                        <a:pt x="129091" y="494852"/>
                      </a:cubicBezTo>
                      <a:cubicBezTo>
                        <a:pt x="75673" y="574980"/>
                        <a:pt x="144328" y="476568"/>
                        <a:pt x="75303" y="559398"/>
                      </a:cubicBezTo>
                      <a:cubicBezTo>
                        <a:pt x="67026" y="569330"/>
                        <a:pt x="61865" y="581575"/>
                        <a:pt x="53788" y="591671"/>
                      </a:cubicBezTo>
                      <a:cubicBezTo>
                        <a:pt x="47452" y="599591"/>
                        <a:pt x="40192" y="606850"/>
                        <a:pt x="32272" y="613186"/>
                      </a:cubicBezTo>
                      <a:cubicBezTo>
                        <a:pt x="22176" y="621262"/>
                        <a:pt x="0" y="634701"/>
                        <a:pt x="0" y="634701"/>
                      </a:cubicBezTo>
                    </a:path>
                  </a:pathLst>
                </a:custGeom>
                <a:no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nvGrpSpPr>
              <p:cNvPr id="2178" name="Group 2177"/>
              <p:cNvGrpSpPr/>
              <p:nvPr/>
            </p:nvGrpSpPr>
            <p:grpSpPr>
              <a:xfrm rot="10800000">
                <a:off x="3014612" y="463636"/>
                <a:ext cx="1330269" cy="492078"/>
                <a:chOff x="989704" y="849854"/>
                <a:chExt cx="2193130" cy="796066"/>
              </a:xfrm>
            </p:grpSpPr>
            <p:cxnSp>
              <p:nvCxnSpPr>
                <p:cNvPr id="2179" name="Straight Connector 2178"/>
                <p:cNvCxnSpPr/>
                <p:nvPr/>
              </p:nvCxnSpPr>
              <p:spPr>
                <a:xfrm>
                  <a:off x="2889612" y="916704"/>
                  <a:ext cx="293222" cy="0"/>
                </a:xfrm>
                <a:prstGeom prst="line">
                  <a:avLst/>
                </a:prstGeom>
                <a:ln w="508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2180" name="Freeform 2179"/>
                <p:cNvSpPr/>
                <p:nvPr/>
              </p:nvSpPr>
              <p:spPr>
                <a:xfrm>
                  <a:off x="989704" y="849854"/>
                  <a:ext cx="1914861" cy="796066"/>
                </a:xfrm>
                <a:custGeom>
                  <a:avLst/>
                  <a:gdLst>
                    <a:gd name="connsiteX0" fmla="*/ 1914861 w 1914861"/>
                    <a:gd name="connsiteY0" fmla="*/ 64546 h 796066"/>
                    <a:gd name="connsiteX1" fmla="*/ 1861072 w 1914861"/>
                    <a:gd name="connsiteY1" fmla="*/ 32273 h 796066"/>
                    <a:gd name="connsiteX2" fmla="*/ 1731981 w 1914861"/>
                    <a:gd name="connsiteY2" fmla="*/ 10758 h 796066"/>
                    <a:gd name="connsiteX3" fmla="*/ 1699708 w 1914861"/>
                    <a:gd name="connsiteY3" fmla="*/ 0 h 796066"/>
                    <a:gd name="connsiteX4" fmla="*/ 1549101 w 1914861"/>
                    <a:gd name="connsiteY4" fmla="*/ 21515 h 796066"/>
                    <a:gd name="connsiteX5" fmla="*/ 1506070 w 1914861"/>
                    <a:gd name="connsiteY5" fmla="*/ 43031 h 796066"/>
                    <a:gd name="connsiteX6" fmla="*/ 1473797 w 1914861"/>
                    <a:gd name="connsiteY6" fmla="*/ 75304 h 796066"/>
                    <a:gd name="connsiteX7" fmla="*/ 1441524 w 1914861"/>
                    <a:gd name="connsiteY7" fmla="*/ 96819 h 796066"/>
                    <a:gd name="connsiteX8" fmla="*/ 1376978 w 1914861"/>
                    <a:gd name="connsiteY8" fmla="*/ 204395 h 796066"/>
                    <a:gd name="connsiteX9" fmla="*/ 1344705 w 1914861"/>
                    <a:gd name="connsiteY9" fmla="*/ 290457 h 796066"/>
                    <a:gd name="connsiteX10" fmla="*/ 1301675 w 1914861"/>
                    <a:gd name="connsiteY10" fmla="*/ 473337 h 796066"/>
                    <a:gd name="connsiteX11" fmla="*/ 1290917 w 1914861"/>
                    <a:gd name="connsiteY11" fmla="*/ 537882 h 796066"/>
                    <a:gd name="connsiteX12" fmla="*/ 1269402 w 1914861"/>
                    <a:gd name="connsiteY12" fmla="*/ 580913 h 796066"/>
                    <a:gd name="connsiteX13" fmla="*/ 1215614 w 1914861"/>
                    <a:gd name="connsiteY13" fmla="*/ 688490 h 796066"/>
                    <a:gd name="connsiteX14" fmla="*/ 1151068 w 1914861"/>
                    <a:gd name="connsiteY14" fmla="*/ 731520 h 796066"/>
                    <a:gd name="connsiteX15" fmla="*/ 989703 w 1914861"/>
                    <a:gd name="connsiteY15" fmla="*/ 796066 h 796066"/>
                    <a:gd name="connsiteX16" fmla="*/ 839096 w 1914861"/>
                    <a:gd name="connsiteY16" fmla="*/ 785308 h 796066"/>
                    <a:gd name="connsiteX17" fmla="*/ 796065 w 1914861"/>
                    <a:gd name="connsiteY17" fmla="*/ 763793 h 796066"/>
                    <a:gd name="connsiteX18" fmla="*/ 763792 w 1914861"/>
                    <a:gd name="connsiteY18" fmla="*/ 753035 h 796066"/>
                    <a:gd name="connsiteX19" fmla="*/ 710004 w 1914861"/>
                    <a:gd name="connsiteY19" fmla="*/ 731520 h 796066"/>
                    <a:gd name="connsiteX20" fmla="*/ 634701 w 1914861"/>
                    <a:gd name="connsiteY20" fmla="*/ 634701 h 796066"/>
                    <a:gd name="connsiteX21" fmla="*/ 591670 w 1914861"/>
                    <a:gd name="connsiteY21" fmla="*/ 570155 h 796066"/>
                    <a:gd name="connsiteX22" fmla="*/ 537882 w 1914861"/>
                    <a:gd name="connsiteY22" fmla="*/ 505610 h 796066"/>
                    <a:gd name="connsiteX23" fmla="*/ 527124 w 1914861"/>
                    <a:gd name="connsiteY23" fmla="*/ 473337 h 796066"/>
                    <a:gd name="connsiteX24" fmla="*/ 494851 w 1914861"/>
                    <a:gd name="connsiteY24" fmla="*/ 462579 h 796066"/>
                    <a:gd name="connsiteX25" fmla="*/ 441063 w 1914861"/>
                    <a:gd name="connsiteY25" fmla="*/ 419548 h 796066"/>
                    <a:gd name="connsiteX26" fmla="*/ 236668 w 1914861"/>
                    <a:gd name="connsiteY26" fmla="*/ 441064 h 796066"/>
                    <a:gd name="connsiteX27" fmla="*/ 161364 w 1914861"/>
                    <a:gd name="connsiteY27" fmla="*/ 473337 h 796066"/>
                    <a:gd name="connsiteX28" fmla="*/ 129091 w 1914861"/>
                    <a:gd name="connsiteY28" fmla="*/ 494852 h 796066"/>
                    <a:gd name="connsiteX29" fmla="*/ 75303 w 1914861"/>
                    <a:gd name="connsiteY29" fmla="*/ 559398 h 796066"/>
                    <a:gd name="connsiteX30" fmla="*/ 53788 w 1914861"/>
                    <a:gd name="connsiteY30" fmla="*/ 591671 h 796066"/>
                    <a:gd name="connsiteX31" fmla="*/ 32272 w 1914861"/>
                    <a:gd name="connsiteY31" fmla="*/ 613186 h 796066"/>
                    <a:gd name="connsiteX32" fmla="*/ 0 w 1914861"/>
                    <a:gd name="connsiteY32" fmla="*/ 634701 h 7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4861" h="796066">
                      <a:moveTo>
                        <a:pt x="1914861" y="64546"/>
                      </a:moveTo>
                      <a:cubicBezTo>
                        <a:pt x="1896931" y="53788"/>
                        <a:pt x="1881132" y="38173"/>
                        <a:pt x="1861072" y="32273"/>
                      </a:cubicBezTo>
                      <a:cubicBezTo>
                        <a:pt x="1819221" y="19964"/>
                        <a:pt x="1774758" y="19313"/>
                        <a:pt x="1731981" y="10758"/>
                      </a:cubicBezTo>
                      <a:cubicBezTo>
                        <a:pt x="1720862" y="8534"/>
                        <a:pt x="1710466" y="3586"/>
                        <a:pt x="1699708" y="0"/>
                      </a:cubicBezTo>
                      <a:cubicBezTo>
                        <a:pt x="1663841" y="3587"/>
                        <a:pt x="1591638" y="5563"/>
                        <a:pt x="1549101" y="21515"/>
                      </a:cubicBezTo>
                      <a:cubicBezTo>
                        <a:pt x="1534085" y="27146"/>
                        <a:pt x="1519120" y="33710"/>
                        <a:pt x="1506070" y="43031"/>
                      </a:cubicBezTo>
                      <a:cubicBezTo>
                        <a:pt x="1493690" y="51874"/>
                        <a:pt x="1485484" y="65565"/>
                        <a:pt x="1473797" y="75304"/>
                      </a:cubicBezTo>
                      <a:cubicBezTo>
                        <a:pt x="1463865" y="83581"/>
                        <a:pt x="1452282" y="89647"/>
                        <a:pt x="1441524" y="96819"/>
                      </a:cubicBezTo>
                      <a:cubicBezTo>
                        <a:pt x="1407690" y="141931"/>
                        <a:pt x="1400000" y="146839"/>
                        <a:pt x="1376978" y="204395"/>
                      </a:cubicBezTo>
                      <a:cubicBezTo>
                        <a:pt x="1318392" y="350862"/>
                        <a:pt x="1420493" y="138884"/>
                        <a:pt x="1344705" y="290457"/>
                      </a:cubicBezTo>
                      <a:cubicBezTo>
                        <a:pt x="1327661" y="358635"/>
                        <a:pt x="1315641" y="403505"/>
                        <a:pt x="1301675" y="473337"/>
                      </a:cubicBezTo>
                      <a:cubicBezTo>
                        <a:pt x="1297397" y="494725"/>
                        <a:pt x="1297185" y="516990"/>
                        <a:pt x="1290917" y="537882"/>
                      </a:cubicBezTo>
                      <a:cubicBezTo>
                        <a:pt x="1286309" y="553242"/>
                        <a:pt x="1275915" y="566259"/>
                        <a:pt x="1269402" y="580913"/>
                      </a:cubicBezTo>
                      <a:cubicBezTo>
                        <a:pt x="1255056" y="613193"/>
                        <a:pt x="1241652" y="662452"/>
                        <a:pt x="1215614" y="688490"/>
                      </a:cubicBezTo>
                      <a:cubicBezTo>
                        <a:pt x="1197330" y="706774"/>
                        <a:pt x="1173090" y="717968"/>
                        <a:pt x="1151068" y="731520"/>
                      </a:cubicBezTo>
                      <a:cubicBezTo>
                        <a:pt x="1062236" y="786185"/>
                        <a:pt x="1091388" y="770645"/>
                        <a:pt x="989703" y="796066"/>
                      </a:cubicBezTo>
                      <a:cubicBezTo>
                        <a:pt x="939501" y="792480"/>
                        <a:pt x="888741" y="793582"/>
                        <a:pt x="839096" y="785308"/>
                      </a:cubicBezTo>
                      <a:cubicBezTo>
                        <a:pt x="823278" y="782672"/>
                        <a:pt x="810805" y="770110"/>
                        <a:pt x="796065" y="763793"/>
                      </a:cubicBezTo>
                      <a:cubicBezTo>
                        <a:pt x="785642" y="759326"/>
                        <a:pt x="774410" y="757017"/>
                        <a:pt x="763792" y="753035"/>
                      </a:cubicBezTo>
                      <a:cubicBezTo>
                        <a:pt x="745711" y="746255"/>
                        <a:pt x="727933" y="738692"/>
                        <a:pt x="710004" y="731520"/>
                      </a:cubicBezTo>
                      <a:cubicBezTo>
                        <a:pt x="684414" y="700812"/>
                        <a:pt x="654913" y="670071"/>
                        <a:pt x="634701" y="634701"/>
                      </a:cubicBezTo>
                      <a:cubicBezTo>
                        <a:pt x="599966" y="573916"/>
                        <a:pt x="630016" y="608503"/>
                        <a:pt x="591670" y="570155"/>
                      </a:cubicBezTo>
                      <a:cubicBezTo>
                        <a:pt x="567004" y="496158"/>
                        <a:pt x="603010" y="583763"/>
                        <a:pt x="537882" y="505610"/>
                      </a:cubicBezTo>
                      <a:cubicBezTo>
                        <a:pt x="530623" y="496899"/>
                        <a:pt x="535142" y="481355"/>
                        <a:pt x="527124" y="473337"/>
                      </a:cubicBezTo>
                      <a:cubicBezTo>
                        <a:pt x="519106" y="465319"/>
                        <a:pt x="504993" y="467650"/>
                        <a:pt x="494851" y="462579"/>
                      </a:cubicBezTo>
                      <a:cubicBezTo>
                        <a:pt x="467707" y="449007"/>
                        <a:pt x="461076" y="439562"/>
                        <a:pt x="441063" y="419548"/>
                      </a:cubicBezTo>
                      <a:cubicBezTo>
                        <a:pt x="397939" y="422423"/>
                        <a:pt x="295521" y="419663"/>
                        <a:pt x="236668" y="441064"/>
                      </a:cubicBezTo>
                      <a:cubicBezTo>
                        <a:pt x="211003" y="450397"/>
                        <a:pt x="185790" y="461124"/>
                        <a:pt x="161364" y="473337"/>
                      </a:cubicBezTo>
                      <a:cubicBezTo>
                        <a:pt x="149800" y="479119"/>
                        <a:pt x="139849" y="487680"/>
                        <a:pt x="129091" y="494852"/>
                      </a:cubicBezTo>
                      <a:cubicBezTo>
                        <a:pt x="75673" y="574980"/>
                        <a:pt x="144328" y="476568"/>
                        <a:pt x="75303" y="559398"/>
                      </a:cubicBezTo>
                      <a:cubicBezTo>
                        <a:pt x="67026" y="569330"/>
                        <a:pt x="61865" y="581575"/>
                        <a:pt x="53788" y="591671"/>
                      </a:cubicBezTo>
                      <a:cubicBezTo>
                        <a:pt x="47452" y="599591"/>
                        <a:pt x="40192" y="606850"/>
                        <a:pt x="32272" y="613186"/>
                      </a:cubicBezTo>
                      <a:cubicBezTo>
                        <a:pt x="22176" y="621262"/>
                        <a:pt x="0" y="634701"/>
                        <a:pt x="0" y="634701"/>
                      </a:cubicBezTo>
                    </a:path>
                  </a:pathLst>
                </a:custGeom>
                <a:no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grpSp>
      <p:grpSp>
        <p:nvGrpSpPr>
          <p:cNvPr id="2181" name="Group 2180"/>
          <p:cNvGrpSpPr/>
          <p:nvPr/>
        </p:nvGrpSpPr>
        <p:grpSpPr>
          <a:xfrm rot="1072888">
            <a:off x="3491880" y="2852936"/>
            <a:ext cx="2608581" cy="901132"/>
            <a:chOff x="1736300" y="463636"/>
            <a:chExt cx="2608581" cy="901132"/>
          </a:xfrm>
        </p:grpSpPr>
        <p:grpSp>
          <p:nvGrpSpPr>
            <p:cNvPr id="2182" name="Group 2181"/>
            <p:cNvGrpSpPr/>
            <p:nvPr/>
          </p:nvGrpSpPr>
          <p:grpSpPr>
            <a:xfrm>
              <a:off x="1736300" y="872690"/>
              <a:ext cx="1330269" cy="492078"/>
              <a:chOff x="989704" y="849854"/>
              <a:chExt cx="2193130" cy="796066"/>
            </a:xfrm>
          </p:grpSpPr>
          <p:cxnSp>
            <p:nvCxnSpPr>
              <p:cNvPr id="2186" name="Straight Connector 2185"/>
              <p:cNvCxnSpPr/>
              <p:nvPr/>
            </p:nvCxnSpPr>
            <p:spPr>
              <a:xfrm>
                <a:off x="2889612" y="916704"/>
                <a:ext cx="293222" cy="0"/>
              </a:xfrm>
              <a:prstGeom prst="line">
                <a:avLst/>
              </a:prstGeom>
              <a:ln w="508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2187" name="Freeform 2186"/>
              <p:cNvSpPr/>
              <p:nvPr/>
            </p:nvSpPr>
            <p:spPr>
              <a:xfrm>
                <a:off x="989704" y="849854"/>
                <a:ext cx="1914861" cy="796066"/>
              </a:xfrm>
              <a:custGeom>
                <a:avLst/>
                <a:gdLst>
                  <a:gd name="connsiteX0" fmla="*/ 1914861 w 1914861"/>
                  <a:gd name="connsiteY0" fmla="*/ 64546 h 796066"/>
                  <a:gd name="connsiteX1" fmla="*/ 1861072 w 1914861"/>
                  <a:gd name="connsiteY1" fmla="*/ 32273 h 796066"/>
                  <a:gd name="connsiteX2" fmla="*/ 1731981 w 1914861"/>
                  <a:gd name="connsiteY2" fmla="*/ 10758 h 796066"/>
                  <a:gd name="connsiteX3" fmla="*/ 1699708 w 1914861"/>
                  <a:gd name="connsiteY3" fmla="*/ 0 h 796066"/>
                  <a:gd name="connsiteX4" fmla="*/ 1549101 w 1914861"/>
                  <a:gd name="connsiteY4" fmla="*/ 21515 h 796066"/>
                  <a:gd name="connsiteX5" fmla="*/ 1506070 w 1914861"/>
                  <a:gd name="connsiteY5" fmla="*/ 43031 h 796066"/>
                  <a:gd name="connsiteX6" fmla="*/ 1473797 w 1914861"/>
                  <a:gd name="connsiteY6" fmla="*/ 75304 h 796066"/>
                  <a:gd name="connsiteX7" fmla="*/ 1441524 w 1914861"/>
                  <a:gd name="connsiteY7" fmla="*/ 96819 h 796066"/>
                  <a:gd name="connsiteX8" fmla="*/ 1376978 w 1914861"/>
                  <a:gd name="connsiteY8" fmla="*/ 204395 h 796066"/>
                  <a:gd name="connsiteX9" fmla="*/ 1344705 w 1914861"/>
                  <a:gd name="connsiteY9" fmla="*/ 290457 h 796066"/>
                  <a:gd name="connsiteX10" fmla="*/ 1301675 w 1914861"/>
                  <a:gd name="connsiteY10" fmla="*/ 473337 h 796066"/>
                  <a:gd name="connsiteX11" fmla="*/ 1290917 w 1914861"/>
                  <a:gd name="connsiteY11" fmla="*/ 537882 h 796066"/>
                  <a:gd name="connsiteX12" fmla="*/ 1269402 w 1914861"/>
                  <a:gd name="connsiteY12" fmla="*/ 580913 h 796066"/>
                  <a:gd name="connsiteX13" fmla="*/ 1215614 w 1914861"/>
                  <a:gd name="connsiteY13" fmla="*/ 688490 h 796066"/>
                  <a:gd name="connsiteX14" fmla="*/ 1151068 w 1914861"/>
                  <a:gd name="connsiteY14" fmla="*/ 731520 h 796066"/>
                  <a:gd name="connsiteX15" fmla="*/ 989703 w 1914861"/>
                  <a:gd name="connsiteY15" fmla="*/ 796066 h 796066"/>
                  <a:gd name="connsiteX16" fmla="*/ 839096 w 1914861"/>
                  <a:gd name="connsiteY16" fmla="*/ 785308 h 796066"/>
                  <a:gd name="connsiteX17" fmla="*/ 796065 w 1914861"/>
                  <a:gd name="connsiteY17" fmla="*/ 763793 h 796066"/>
                  <a:gd name="connsiteX18" fmla="*/ 763792 w 1914861"/>
                  <a:gd name="connsiteY18" fmla="*/ 753035 h 796066"/>
                  <a:gd name="connsiteX19" fmla="*/ 710004 w 1914861"/>
                  <a:gd name="connsiteY19" fmla="*/ 731520 h 796066"/>
                  <a:gd name="connsiteX20" fmla="*/ 634701 w 1914861"/>
                  <a:gd name="connsiteY20" fmla="*/ 634701 h 796066"/>
                  <a:gd name="connsiteX21" fmla="*/ 591670 w 1914861"/>
                  <a:gd name="connsiteY21" fmla="*/ 570155 h 796066"/>
                  <a:gd name="connsiteX22" fmla="*/ 537882 w 1914861"/>
                  <a:gd name="connsiteY22" fmla="*/ 505610 h 796066"/>
                  <a:gd name="connsiteX23" fmla="*/ 527124 w 1914861"/>
                  <a:gd name="connsiteY23" fmla="*/ 473337 h 796066"/>
                  <a:gd name="connsiteX24" fmla="*/ 494851 w 1914861"/>
                  <a:gd name="connsiteY24" fmla="*/ 462579 h 796066"/>
                  <a:gd name="connsiteX25" fmla="*/ 441063 w 1914861"/>
                  <a:gd name="connsiteY25" fmla="*/ 419548 h 796066"/>
                  <a:gd name="connsiteX26" fmla="*/ 236668 w 1914861"/>
                  <a:gd name="connsiteY26" fmla="*/ 441064 h 796066"/>
                  <a:gd name="connsiteX27" fmla="*/ 161364 w 1914861"/>
                  <a:gd name="connsiteY27" fmla="*/ 473337 h 796066"/>
                  <a:gd name="connsiteX28" fmla="*/ 129091 w 1914861"/>
                  <a:gd name="connsiteY28" fmla="*/ 494852 h 796066"/>
                  <a:gd name="connsiteX29" fmla="*/ 75303 w 1914861"/>
                  <a:gd name="connsiteY29" fmla="*/ 559398 h 796066"/>
                  <a:gd name="connsiteX30" fmla="*/ 53788 w 1914861"/>
                  <a:gd name="connsiteY30" fmla="*/ 591671 h 796066"/>
                  <a:gd name="connsiteX31" fmla="*/ 32272 w 1914861"/>
                  <a:gd name="connsiteY31" fmla="*/ 613186 h 796066"/>
                  <a:gd name="connsiteX32" fmla="*/ 0 w 1914861"/>
                  <a:gd name="connsiteY32" fmla="*/ 634701 h 7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4861" h="796066">
                    <a:moveTo>
                      <a:pt x="1914861" y="64546"/>
                    </a:moveTo>
                    <a:cubicBezTo>
                      <a:pt x="1896931" y="53788"/>
                      <a:pt x="1881132" y="38173"/>
                      <a:pt x="1861072" y="32273"/>
                    </a:cubicBezTo>
                    <a:cubicBezTo>
                      <a:pt x="1819221" y="19964"/>
                      <a:pt x="1774758" y="19313"/>
                      <a:pt x="1731981" y="10758"/>
                    </a:cubicBezTo>
                    <a:cubicBezTo>
                      <a:pt x="1720862" y="8534"/>
                      <a:pt x="1710466" y="3586"/>
                      <a:pt x="1699708" y="0"/>
                    </a:cubicBezTo>
                    <a:cubicBezTo>
                      <a:pt x="1663841" y="3587"/>
                      <a:pt x="1591638" y="5563"/>
                      <a:pt x="1549101" y="21515"/>
                    </a:cubicBezTo>
                    <a:cubicBezTo>
                      <a:pt x="1534085" y="27146"/>
                      <a:pt x="1519120" y="33710"/>
                      <a:pt x="1506070" y="43031"/>
                    </a:cubicBezTo>
                    <a:cubicBezTo>
                      <a:pt x="1493690" y="51874"/>
                      <a:pt x="1485484" y="65565"/>
                      <a:pt x="1473797" y="75304"/>
                    </a:cubicBezTo>
                    <a:cubicBezTo>
                      <a:pt x="1463865" y="83581"/>
                      <a:pt x="1452282" y="89647"/>
                      <a:pt x="1441524" y="96819"/>
                    </a:cubicBezTo>
                    <a:cubicBezTo>
                      <a:pt x="1407690" y="141931"/>
                      <a:pt x="1400000" y="146839"/>
                      <a:pt x="1376978" y="204395"/>
                    </a:cubicBezTo>
                    <a:cubicBezTo>
                      <a:pt x="1318392" y="350862"/>
                      <a:pt x="1420493" y="138884"/>
                      <a:pt x="1344705" y="290457"/>
                    </a:cubicBezTo>
                    <a:cubicBezTo>
                      <a:pt x="1327661" y="358635"/>
                      <a:pt x="1315641" y="403505"/>
                      <a:pt x="1301675" y="473337"/>
                    </a:cubicBezTo>
                    <a:cubicBezTo>
                      <a:pt x="1297397" y="494725"/>
                      <a:pt x="1297185" y="516990"/>
                      <a:pt x="1290917" y="537882"/>
                    </a:cubicBezTo>
                    <a:cubicBezTo>
                      <a:pt x="1286309" y="553242"/>
                      <a:pt x="1275915" y="566259"/>
                      <a:pt x="1269402" y="580913"/>
                    </a:cubicBezTo>
                    <a:cubicBezTo>
                      <a:pt x="1255056" y="613193"/>
                      <a:pt x="1241652" y="662452"/>
                      <a:pt x="1215614" y="688490"/>
                    </a:cubicBezTo>
                    <a:cubicBezTo>
                      <a:pt x="1197330" y="706774"/>
                      <a:pt x="1173090" y="717968"/>
                      <a:pt x="1151068" y="731520"/>
                    </a:cubicBezTo>
                    <a:cubicBezTo>
                      <a:pt x="1062236" y="786185"/>
                      <a:pt x="1091388" y="770645"/>
                      <a:pt x="989703" y="796066"/>
                    </a:cubicBezTo>
                    <a:cubicBezTo>
                      <a:pt x="939501" y="792480"/>
                      <a:pt x="888741" y="793582"/>
                      <a:pt x="839096" y="785308"/>
                    </a:cubicBezTo>
                    <a:cubicBezTo>
                      <a:pt x="823278" y="782672"/>
                      <a:pt x="810805" y="770110"/>
                      <a:pt x="796065" y="763793"/>
                    </a:cubicBezTo>
                    <a:cubicBezTo>
                      <a:pt x="785642" y="759326"/>
                      <a:pt x="774410" y="757017"/>
                      <a:pt x="763792" y="753035"/>
                    </a:cubicBezTo>
                    <a:cubicBezTo>
                      <a:pt x="745711" y="746255"/>
                      <a:pt x="727933" y="738692"/>
                      <a:pt x="710004" y="731520"/>
                    </a:cubicBezTo>
                    <a:cubicBezTo>
                      <a:pt x="684414" y="700812"/>
                      <a:pt x="654913" y="670071"/>
                      <a:pt x="634701" y="634701"/>
                    </a:cubicBezTo>
                    <a:cubicBezTo>
                      <a:pt x="599966" y="573916"/>
                      <a:pt x="630016" y="608503"/>
                      <a:pt x="591670" y="570155"/>
                    </a:cubicBezTo>
                    <a:cubicBezTo>
                      <a:pt x="567004" y="496158"/>
                      <a:pt x="603010" y="583763"/>
                      <a:pt x="537882" y="505610"/>
                    </a:cubicBezTo>
                    <a:cubicBezTo>
                      <a:pt x="530623" y="496899"/>
                      <a:pt x="535142" y="481355"/>
                      <a:pt x="527124" y="473337"/>
                    </a:cubicBezTo>
                    <a:cubicBezTo>
                      <a:pt x="519106" y="465319"/>
                      <a:pt x="504993" y="467650"/>
                      <a:pt x="494851" y="462579"/>
                    </a:cubicBezTo>
                    <a:cubicBezTo>
                      <a:pt x="467707" y="449007"/>
                      <a:pt x="461076" y="439562"/>
                      <a:pt x="441063" y="419548"/>
                    </a:cubicBezTo>
                    <a:cubicBezTo>
                      <a:pt x="397939" y="422423"/>
                      <a:pt x="295521" y="419663"/>
                      <a:pt x="236668" y="441064"/>
                    </a:cubicBezTo>
                    <a:cubicBezTo>
                      <a:pt x="211003" y="450397"/>
                      <a:pt x="185790" y="461124"/>
                      <a:pt x="161364" y="473337"/>
                    </a:cubicBezTo>
                    <a:cubicBezTo>
                      <a:pt x="149800" y="479119"/>
                      <a:pt x="139849" y="487680"/>
                      <a:pt x="129091" y="494852"/>
                    </a:cubicBezTo>
                    <a:cubicBezTo>
                      <a:pt x="75673" y="574980"/>
                      <a:pt x="144328" y="476568"/>
                      <a:pt x="75303" y="559398"/>
                    </a:cubicBezTo>
                    <a:cubicBezTo>
                      <a:pt x="67026" y="569330"/>
                      <a:pt x="61865" y="581575"/>
                      <a:pt x="53788" y="591671"/>
                    </a:cubicBezTo>
                    <a:cubicBezTo>
                      <a:pt x="47452" y="599591"/>
                      <a:pt x="40192" y="606850"/>
                      <a:pt x="32272" y="613186"/>
                    </a:cubicBezTo>
                    <a:cubicBezTo>
                      <a:pt x="22176" y="621262"/>
                      <a:pt x="0" y="634701"/>
                      <a:pt x="0" y="634701"/>
                    </a:cubicBezTo>
                  </a:path>
                </a:pathLst>
              </a:custGeom>
              <a:no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nvGrpSpPr>
            <p:cNvPr id="2183" name="Group 2182"/>
            <p:cNvGrpSpPr/>
            <p:nvPr/>
          </p:nvGrpSpPr>
          <p:grpSpPr>
            <a:xfrm rot="10800000">
              <a:off x="3014612" y="463636"/>
              <a:ext cx="1330269" cy="492078"/>
              <a:chOff x="989704" y="849854"/>
              <a:chExt cx="2193130" cy="796066"/>
            </a:xfrm>
          </p:grpSpPr>
          <p:cxnSp>
            <p:nvCxnSpPr>
              <p:cNvPr id="2184" name="Straight Connector 2183"/>
              <p:cNvCxnSpPr/>
              <p:nvPr/>
            </p:nvCxnSpPr>
            <p:spPr>
              <a:xfrm>
                <a:off x="2889612" y="916704"/>
                <a:ext cx="293222" cy="0"/>
              </a:xfrm>
              <a:prstGeom prst="line">
                <a:avLst/>
              </a:prstGeom>
              <a:ln w="508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2185" name="Freeform 2184"/>
              <p:cNvSpPr/>
              <p:nvPr/>
            </p:nvSpPr>
            <p:spPr>
              <a:xfrm>
                <a:off x="989704" y="849854"/>
                <a:ext cx="1914861" cy="796066"/>
              </a:xfrm>
              <a:custGeom>
                <a:avLst/>
                <a:gdLst>
                  <a:gd name="connsiteX0" fmla="*/ 1914861 w 1914861"/>
                  <a:gd name="connsiteY0" fmla="*/ 64546 h 796066"/>
                  <a:gd name="connsiteX1" fmla="*/ 1861072 w 1914861"/>
                  <a:gd name="connsiteY1" fmla="*/ 32273 h 796066"/>
                  <a:gd name="connsiteX2" fmla="*/ 1731981 w 1914861"/>
                  <a:gd name="connsiteY2" fmla="*/ 10758 h 796066"/>
                  <a:gd name="connsiteX3" fmla="*/ 1699708 w 1914861"/>
                  <a:gd name="connsiteY3" fmla="*/ 0 h 796066"/>
                  <a:gd name="connsiteX4" fmla="*/ 1549101 w 1914861"/>
                  <a:gd name="connsiteY4" fmla="*/ 21515 h 796066"/>
                  <a:gd name="connsiteX5" fmla="*/ 1506070 w 1914861"/>
                  <a:gd name="connsiteY5" fmla="*/ 43031 h 796066"/>
                  <a:gd name="connsiteX6" fmla="*/ 1473797 w 1914861"/>
                  <a:gd name="connsiteY6" fmla="*/ 75304 h 796066"/>
                  <a:gd name="connsiteX7" fmla="*/ 1441524 w 1914861"/>
                  <a:gd name="connsiteY7" fmla="*/ 96819 h 796066"/>
                  <a:gd name="connsiteX8" fmla="*/ 1376978 w 1914861"/>
                  <a:gd name="connsiteY8" fmla="*/ 204395 h 796066"/>
                  <a:gd name="connsiteX9" fmla="*/ 1344705 w 1914861"/>
                  <a:gd name="connsiteY9" fmla="*/ 290457 h 796066"/>
                  <a:gd name="connsiteX10" fmla="*/ 1301675 w 1914861"/>
                  <a:gd name="connsiteY10" fmla="*/ 473337 h 796066"/>
                  <a:gd name="connsiteX11" fmla="*/ 1290917 w 1914861"/>
                  <a:gd name="connsiteY11" fmla="*/ 537882 h 796066"/>
                  <a:gd name="connsiteX12" fmla="*/ 1269402 w 1914861"/>
                  <a:gd name="connsiteY12" fmla="*/ 580913 h 796066"/>
                  <a:gd name="connsiteX13" fmla="*/ 1215614 w 1914861"/>
                  <a:gd name="connsiteY13" fmla="*/ 688490 h 796066"/>
                  <a:gd name="connsiteX14" fmla="*/ 1151068 w 1914861"/>
                  <a:gd name="connsiteY14" fmla="*/ 731520 h 796066"/>
                  <a:gd name="connsiteX15" fmla="*/ 989703 w 1914861"/>
                  <a:gd name="connsiteY15" fmla="*/ 796066 h 796066"/>
                  <a:gd name="connsiteX16" fmla="*/ 839096 w 1914861"/>
                  <a:gd name="connsiteY16" fmla="*/ 785308 h 796066"/>
                  <a:gd name="connsiteX17" fmla="*/ 796065 w 1914861"/>
                  <a:gd name="connsiteY17" fmla="*/ 763793 h 796066"/>
                  <a:gd name="connsiteX18" fmla="*/ 763792 w 1914861"/>
                  <a:gd name="connsiteY18" fmla="*/ 753035 h 796066"/>
                  <a:gd name="connsiteX19" fmla="*/ 710004 w 1914861"/>
                  <a:gd name="connsiteY19" fmla="*/ 731520 h 796066"/>
                  <a:gd name="connsiteX20" fmla="*/ 634701 w 1914861"/>
                  <a:gd name="connsiteY20" fmla="*/ 634701 h 796066"/>
                  <a:gd name="connsiteX21" fmla="*/ 591670 w 1914861"/>
                  <a:gd name="connsiteY21" fmla="*/ 570155 h 796066"/>
                  <a:gd name="connsiteX22" fmla="*/ 537882 w 1914861"/>
                  <a:gd name="connsiteY22" fmla="*/ 505610 h 796066"/>
                  <a:gd name="connsiteX23" fmla="*/ 527124 w 1914861"/>
                  <a:gd name="connsiteY23" fmla="*/ 473337 h 796066"/>
                  <a:gd name="connsiteX24" fmla="*/ 494851 w 1914861"/>
                  <a:gd name="connsiteY24" fmla="*/ 462579 h 796066"/>
                  <a:gd name="connsiteX25" fmla="*/ 441063 w 1914861"/>
                  <a:gd name="connsiteY25" fmla="*/ 419548 h 796066"/>
                  <a:gd name="connsiteX26" fmla="*/ 236668 w 1914861"/>
                  <a:gd name="connsiteY26" fmla="*/ 441064 h 796066"/>
                  <a:gd name="connsiteX27" fmla="*/ 161364 w 1914861"/>
                  <a:gd name="connsiteY27" fmla="*/ 473337 h 796066"/>
                  <a:gd name="connsiteX28" fmla="*/ 129091 w 1914861"/>
                  <a:gd name="connsiteY28" fmla="*/ 494852 h 796066"/>
                  <a:gd name="connsiteX29" fmla="*/ 75303 w 1914861"/>
                  <a:gd name="connsiteY29" fmla="*/ 559398 h 796066"/>
                  <a:gd name="connsiteX30" fmla="*/ 53788 w 1914861"/>
                  <a:gd name="connsiteY30" fmla="*/ 591671 h 796066"/>
                  <a:gd name="connsiteX31" fmla="*/ 32272 w 1914861"/>
                  <a:gd name="connsiteY31" fmla="*/ 613186 h 796066"/>
                  <a:gd name="connsiteX32" fmla="*/ 0 w 1914861"/>
                  <a:gd name="connsiteY32" fmla="*/ 634701 h 7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4861" h="796066">
                    <a:moveTo>
                      <a:pt x="1914861" y="64546"/>
                    </a:moveTo>
                    <a:cubicBezTo>
                      <a:pt x="1896931" y="53788"/>
                      <a:pt x="1881132" y="38173"/>
                      <a:pt x="1861072" y="32273"/>
                    </a:cubicBezTo>
                    <a:cubicBezTo>
                      <a:pt x="1819221" y="19964"/>
                      <a:pt x="1774758" y="19313"/>
                      <a:pt x="1731981" y="10758"/>
                    </a:cubicBezTo>
                    <a:cubicBezTo>
                      <a:pt x="1720862" y="8534"/>
                      <a:pt x="1710466" y="3586"/>
                      <a:pt x="1699708" y="0"/>
                    </a:cubicBezTo>
                    <a:cubicBezTo>
                      <a:pt x="1663841" y="3587"/>
                      <a:pt x="1591638" y="5563"/>
                      <a:pt x="1549101" y="21515"/>
                    </a:cubicBezTo>
                    <a:cubicBezTo>
                      <a:pt x="1534085" y="27146"/>
                      <a:pt x="1519120" y="33710"/>
                      <a:pt x="1506070" y="43031"/>
                    </a:cubicBezTo>
                    <a:cubicBezTo>
                      <a:pt x="1493690" y="51874"/>
                      <a:pt x="1485484" y="65565"/>
                      <a:pt x="1473797" y="75304"/>
                    </a:cubicBezTo>
                    <a:cubicBezTo>
                      <a:pt x="1463865" y="83581"/>
                      <a:pt x="1452282" y="89647"/>
                      <a:pt x="1441524" y="96819"/>
                    </a:cubicBezTo>
                    <a:cubicBezTo>
                      <a:pt x="1407690" y="141931"/>
                      <a:pt x="1400000" y="146839"/>
                      <a:pt x="1376978" y="204395"/>
                    </a:cubicBezTo>
                    <a:cubicBezTo>
                      <a:pt x="1318392" y="350862"/>
                      <a:pt x="1420493" y="138884"/>
                      <a:pt x="1344705" y="290457"/>
                    </a:cubicBezTo>
                    <a:cubicBezTo>
                      <a:pt x="1327661" y="358635"/>
                      <a:pt x="1315641" y="403505"/>
                      <a:pt x="1301675" y="473337"/>
                    </a:cubicBezTo>
                    <a:cubicBezTo>
                      <a:pt x="1297397" y="494725"/>
                      <a:pt x="1297185" y="516990"/>
                      <a:pt x="1290917" y="537882"/>
                    </a:cubicBezTo>
                    <a:cubicBezTo>
                      <a:pt x="1286309" y="553242"/>
                      <a:pt x="1275915" y="566259"/>
                      <a:pt x="1269402" y="580913"/>
                    </a:cubicBezTo>
                    <a:cubicBezTo>
                      <a:pt x="1255056" y="613193"/>
                      <a:pt x="1241652" y="662452"/>
                      <a:pt x="1215614" y="688490"/>
                    </a:cubicBezTo>
                    <a:cubicBezTo>
                      <a:pt x="1197330" y="706774"/>
                      <a:pt x="1173090" y="717968"/>
                      <a:pt x="1151068" y="731520"/>
                    </a:cubicBezTo>
                    <a:cubicBezTo>
                      <a:pt x="1062236" y="786185"/>
                      <a:pt x="1091388" y="770645"/>
                      <a:pt x="989703" y="796066"/>
                    </a:cubicBezTo>
                    <a:cubicBezTo>
                      <a:pt x="939501" y="792480"/>
                      <a:pt x="888741" y="793582"/>
                      <a:pt x="839096" y="785308"/>
                    </a:cubicBezTo>
                    <a:cubicBezTo>
                      <a:pt x="823278" y="782672"/>
                      <a:pt x="810805" y="770110"/>
                      <a:pt x="796065" y="763793"/>
                    </a:cubicBezTo>
                    <a:cubicBezTo>
                      <a:pt x="785642" y="759326"/>
                      <a:pt x="774410" y="757017"/>
                      <a:pt x="763792" y="753035"/>
                    </a:cubicBezTo>
                    <a:cubicBezTo>
                      <a:pt x="745711" y="746255"/>
                      <a:pt x="727933" y="738692"/>
                      <a:pt x="710004" y="731520"/>
                    </a:cubicBezTo>
                    <a:cubicBezTo>
                      <a:pt x="684414" y="700812"/>
                      <a:pt x="654913" y="670071"/>
                      <a:pt x="634701" y="634701"/>
                    </a:cubicBezTo>
                    <a:cubicBezTo>
                      <a:pt x="599966" y="573916"/>
                      <a:pt x="630016" y="608503"/>
                      <a:pt x="591670" y="570155"/>
                    </a:cubicBezTo>
                    <a:cubicBezTo>
                      <a:pt x="567004" y="496158"/>
                      <a:pt x="603010" y="583763"/>
                      <a:pt x="537882" y="505610"/>
                    </a:cubicBezTo>
                    <a:cubicBezTo>
                      <a:pt x="530623" y="496899"/>
                      <a:pt x="535142" y="481355"/>
                      <a:pt x="527124" y="473337"/>
                    </a:cubicBezTo>
                    <a:cubicBezTo>
                      <a:pt x="519106" y="465319"/>
                      <a:pt x="504993" y="467650"/>
                      <a:pt x="494851" y="462579"/>
                    </a:cubicBezTo>
                    <a:cubicBezTo>
                      <a:pt x="467707" y="449007"/>
                      <a:pt x="461076" y="439562"/>
                      <a:pt x="441063" y="419548"/>
                    </a:cubicBezTo>
                    <a:cubicBezTo>
                      <a:pt x="397939" y="422423"/>
                      <a:pt x="295521" y="419663"/>
                      <a:pt x="236668" y="441064"/>
                    </a:cubicBezTo>
                    <a:cubicBezTo>
                      <a:pt x="211003" y="450397"/>
                      <a:pt x="185790" y="461124"/>
                      <a:pt x="161364" y="473337"/>
                    </a:cubicBezTo>
                    <a:cubicBezTo>
                      <a:pt x="149800" y="479119"/>
                      <a:pt x="139849" y="487680"/>
                      <a:pt x="129091" y="494852"/>
                    </a:cubicBezTo>
                    <a:cubicBezTo>
                      <a:pt x="75673" y="574980"/>
                      <a:pt x="144328" y="476568"/>
                      <a:pt x="75303" y="559398"/>
                    </a:cubicBezTo>
                    <a:cubicBezTo>
                      <a:pt x="67026" y="569330"/>
                      <a:pt x="61865" y="581575"/>
                      <a:pt x="53788" y="591671"/>
                    </a:cubicBezTo>
                    <a:cubicBezTo>
                      <a:pt x="47452" y="599591"/>
                      <a:pt x="40192" y="606850"/>
                      <a:pt x="32272" y="613186"/>
                    </a:cubicBezTo>
                    <a:cubicBezTo>
                      <a:pt x="22176" y="621262"/>
                      <a:pt x="0" y="634701"/>
                      <a:pt x="0" y="634701"/>
                    </a:cubicBezTo>
                  </a:path>
                </a:pathLst>
              </a:custGeom>
              <a:no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cxnSp>
        <p:nvCxnSpPr>
          <p:cNvPr id="40" name="Curved Connector 39"/>
          <p:cNvCxnSpPr/>
          <p:nvPr/>
        </p:nvCxnSpPr>
        <p:spPr>
          <a:xfrm>
            <a:off x="6134111" y="3693589"/>
            <a:ext cx="1204175" cy="1072245"/>
          </a:xfrm>
          <a:prstGeom prst="curvedConnector3">
            <a:avLst>
              <a:gd name="adj1" fmla="val 2458"/>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684" name="Freeform 683"/>
          <p:cNvSpPr/>
          <p:nvPr/>
        </p:nvSpPr>
        <p:spPr>
          <a:xfrm>
            <a:off x="7307249" y="4397071"/>
            <a:ext cx="699714" cy="652007"/>
          </a:xfrm>
          <a:custGeom>
            <a:avLst/>
            <a:gdLst>
              <a:gd name="connsiteX0" fmla="*/ 55659 w 699714"/>
              <a:gd name="connsiteY0" fmla="*/ 7952 h 652007"/>
              <a:gd name="connsiteX1" fmla="*/ 47708 w 699714"/>
              <a:gd name="connsiteY1" fmla="*/ 246491 h 652007"/>
              <a:gd name="connsiteX2" fmla="*/ 39756 w 699714"/>
              <a:gd name="connsiteY2" fmla="*/ 286247 h 652007"/>
              <a:gd name="connsiteX3" fmla="*/ 23854 w 699714"/>
              <a:gd name="connsiteY3" fmla="*/ 333955 h 652007"/>
              <a:gd name="connsiteX4" fmla="*/ 15902 w 699714"/>
              <a:gd name="connsiteY4" fmla="*/ 405517 h 652007"/>
              <a:gd name="connsiteX5" fmla="*/ 0 w 699714"/>
              <a:gd name="connsiteY5" fmla="*/ 461176 h 652007"/>
              <a:gd name="connsiteX6" fmla="*/ 7951 w 699714"/>
              <a:gd name="connsiteY6" fmla="*/ 620202 h 652007"/>
              <a:gd name="connsiteX7" fmla="*/ 15902 w 699714"/>
              <a:gd name="connsiteY7" fmla="*/ 644056 h 652007"/>
              <a:gd name="connsiteX8" fmla="*/ 39756 w 699714"/>
              <a:gd name="connsiteY8" fmla="*/ 652007 h 652007"/>
              <a:gd name="connsiteX9" fmla="*/ 63610 w 699714"/>
              <a:gd name="connsiteY9" fmla="*/ 636105 h 652007"/>
              <a:gd name="connsiteX10" fmla="*/ 111318 w 699714"/>
              <a:gd name="connsiteY10" fmla="*/ 572494 h 652007"/>
              <a:gd name="connsiteX11" fmla="*/ 119269 w 699714"/>
              <a:gd name="connsiteY11" fmla="*/ 540689 h 652007"/>
              <a:gd name="connsiteX12" fmla="*/ 135172 w 699714"/>
              <a:gd name="connsiteY12" fmla="*/ 508884 h 652007"/>
              <a:gd name="connsiteX13" fmla="*/ 151074 w 699714"/>
              <a:gd name="connsiteY13" fmla="*/ 0 h 652007"/>
              <a:gd name="connsiteX14" fmla="*/ 270344 w 699714"/>
              <a:gd name="connsiteY14" fmla="*/ 31806 h 652007"/>
              <a:gd name="connsiteX15" fmla="*/ 286247 w 699714"/>
              <a:gd name="connsiteY15" fmla="*/ 55659 h 652007"/>
              <a:gd name="connsiteX16" fmla="*/ 278295 w 699714"/>
              <a:gd name="connsiteY16" fmla="*/ 278296 h 652007"/>
              <a:gd name="connsiteX17" fmla="*/ 262393 w 699714"/>
              <a:gd name="connsiteY17" fmla="*/ 333955 h 652007"/>
              <a:gd name="connsiteX18" fmla="*/ 254441 w 699714"/>
              <a:gd name="connsiteY18" fmla="*/ 373712 h 652007"/>
              <a:gd name="connsiteX19" fmla="*/ 246490 w 699714"/>
              <a:gd name="connsiteY19" fmla="*/ 461176 h 652007"/>
              <a:gd name="connsiteX20" fmla="*/ 238539 w 699714"/>
              <a:gd name="connsiteY20" fmla="*/ 485030 h 652007"/>
              <a:gd name="connsiteX21" fmla="*/ 230588 w 699714"/>
              <a:gd name="connsiteY21" fmla="*/ 572494 h 652007"/>
              <a:gd name="connsiteX22" fmla="*/ 238539 w 699714"/>
              <a:gd name="connsiteY22" fmla="*/ 644056 h 652007"/>
              <a:gd name="connsiteX23" fmla="*/ 278295 w 699714"/>
              <a:gd name="connsiteY23" fmla="*/ 612251 h 652007"/>
              <a:gd name="connsiteX24" fmla="*/ 341906 w 699714"/>
              <a:gd name="connsiteY24" fmla="*/ 516835 h 652007"/>
              <a:gd name="connsiteX25" fmla="*/ 365760 w 699714"/>
              <a:gd name="connsiteY25" fmla="*/ 437322 h 652007"/>
              <a:gd name="connsiteX26" fmla="*/ 357808 w 699714"/>
              <a:gd name="connsiteY26" fmla="*/ 278296 h 652007"/>
              <a:gd name="connsiteX27" fmla="*/ 349857 w 699714"/>
              <a:gd name="connsiteY27" fmla="*/ 238539 h 652007"/>
              <a:gd name="connsiteX28" fmla="*/ 341906 w 699714"/>
              <a:gd name="connsiteY28" fmla="*/ 182880 h 652007"/>
              <a:gd name="connsiteX29" fmla="*/ 349857 w 699714"/>
              <a:gd name="connsiteY29" fmla="*/ 63611 h 652007"/>
              <a:gd name="connsiteX30" fmla="*/ 357808 w 699714"/>
              <a:gd name="connsiteY30" fmla="*/ 31806 h 652007"/>
              <a:gd name="connsiteX31" fmla="*/ 381662 w 699714"/>
              <a:gd name="connsiteY31" fmla="*/ 15903 h 652007"/>
              <a:gd name="connsiteX32" fmla="*/ 413468 w 699714"/>
              <a:gd name="connsiteY32" fmla="*/ 39757 h 652007"/>
              <a:gd name="connsiteX33" fmla="*/ 445273 w 699714"/>
              <a:gd name="connsiteY33" fmla="*/ 87465 h 652007"/>
              <a:gd name="connsiteX34" fmla="*/ 453224 w 699714"/>
              <a:gd name="connsiteY34" fmla="*/ 111319 h 652007"/>
              <a:gd name="connsiteX35" fmla="*/ 461175 w 699714"/>
              <a:gd name="connsiteY35" fmla="*/ 143124 h 652007"/>
              <a:gd name="connsiteX36" fmla="*/ 477078 w 699714"/>
              <a:gd name="connsiteY36" fmla="*/ 182880 h 652007"/>
              <a:gd name="connsiteX37" fmla="*/ 469127 w 699714"/>
              <a:gd name="connsiteY37" fmla="*/ 318052 h 652007"/>
              <a:gd name="connsiteX38" fmla="*/ 461175 w 699714"/>
              <a:gd name="connsiteY38" fmla="*/ 349858 h 652007"/>
              <a:gd name="connsiteX39" fmla="*/ 445273 w 699714"/>
              <a:gd name="connsiteY39" fmla="*/ 413468 h 652007"/>
              <a:gd name="connsiteX40" fmla="*/ 437321 w 699714"/>
              <a:gd name="connsiteY40" fmla="*/ 477079 h 652007"/>
              <a:gd name="connsiteX41" fmla="*/ 429370 w 699714"/>
              <a:gd name="connsiteY41" fmla="*/ 500932 h 652007"/>
              <a:gd name="connsiteX42" fmla="*/ 445273 w 699714"/>
              <a:gd name="connsiteY42" fmla="*/ 604299 h 652007"/>
              <a:gd name="connsiteX43" fmla="*/ 516834 w 699714"/>
              <a:gd name="connsiteY43" fmla="*/ 524786 h 652007"/>
              <a:gd name="connsiteX44" fmla="*/ 548640 w 699714"/>
              <a:gd name="connsiteY44" fmla="*/ 477079 h 652007"/>
              <a:gd name="connsiteX45" fmla="*/ 580445 w 699714"/>
              <a:gd name="connsiteY45" fmla="*/ 389614 h 652007"/>
              <a:gd name="connsiteX46" fmla="*/ 572494 w 699714"/>
              <a:gd name="connsiteY46" fmla="*/ 174929 h 652007"/>
              <a:gd name="connsiteX47" fmla="*/ 588396 w 699714"/>
              <a:gd name="connsiteY47" fmla="*/ 15903 h 652007"/>
              <a:gd name="connsiteX48" fmla="*/ 644055 w 699714"/>
              <a:gd name="connsiteY48" fmla="*/ 39757 h 652007"/>
              <a:gd name="connsiteX49" fmla="*/ 675861 w 699714"/>
              <a:gd name="connsiteY49" fmla="*/ 71562 h 652007"/>
              <a:gd name="connsiteX50" fmla="*/ 699714 w 699714"/>
              <a:gd name="connsiteY50" fmla="*/ 166978 h 652007"/>
              <a:gd name="connsiteX51" fmla="*/ 691763 w 699714"/>
              <a:gd name="connsiteY51" fmla="*/ 230588 h 652007"/>
              <a:gd name="connsiteX52" fmla="*/ 683812 w 699714"/>
              <a:gd name="connsiteY52" fmla="*/ 326004 h 652007"/>
              <a:gd name="connsiteX53" fmla="*/ 675861 w 699714"/>
              <a:gd name="connsiteY53" fmla="*/ 397566 h 652007"/>
              <a:gd name="connsiteX54" fmla="*/ 675861 w 699714"/>
              <a:gd name="connsiteY54" fmla="*/ 588397 h 65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99714" h="652007">
                <a:moveTo>
                  <a:pt x="55659" y="7952"/>
                </a:moveTo>
                <a:cubicBezTo>
                  <a:pt x="53009" y="87465"/>
                  <a:pt x="52247" y="167063"/>
                  <a:pt x="47708" y="246491"/>
                </a:cubicBezTo>
                <a:cubicBezTo>
                  <a:pt x="46937" y="259983"/>
                  <a:pt x="43312" y="273209"/>
                  <a:pt x="39756" y="286247"/>
                </a:cubicBezTo>
                <a:cubicBezTo>
                  <a:pt x="35345" y="302419"/>
                  <a:pt x="23854" y="333955"/>
                  <a:pt x="23854" y="333955"/>
                </a:cubicBezTo>
                <a:cubicBezTo>
                  <a:pt x="21203" y="357809"/>
                  <a:pt x="19552" y="381795"/>
                  <a:pt x="15902" y="405517"/>
                </a:cubicBezTo>
                <a:cubicBezTo>
                  <a:pt x="13049" y="424059"/>
                  <a:pt x="5937" y="443363"/>
                  <a:pt x="0" y="461176"/>
                </a:cubicBezTo>
                <a:cubicBezTo>
                  <a:pt x="2650" y="514185"/>
                  <a:pt x="3353" y="567327"/>
                  <a:pt x="7951" y="620202"/>
                </a:cubicBezTo>
                <a:cubicBezTo>
                  <a:pt x="8677" y="628552"/>
                  <a:pt x="9975" y="638129"/>
                  <a:pt x="15902" y="644056"/>
                </a:cubicBezTo>
                <a:cubicBezTo>
                  <a:pt x="21829" y="649983"/>
                  <a:pt x="31805" y="649357"/>
                  <a:pt x="39756" y="652007"/>
                </a:cubicBezTo>
                <a:cubicBezTo>
                  <a:pt x="47707" y="646706"/>
                  <a:pt x="57217" y="643208"/>
                  <a:pt x="63610" y="636105"/>
                </a:cubicBezTo>
                <a:cubicBezTo>
                  <a:pt x="81341" y="616404"/>
                  <a:pt x="111318" y="572494"/>
                  <a:pt x="111318" y="572494"/>
                </a:cubicBezTo>
                <a:cubicBezTo>
                  <a:pt x="113968" y="561892"/>
                  <a:pt x="115432" y="550921"/>
                  <a:pt x="119269" y="540689"/>
                </a:cubicBezTo>
                <a:cubicBezTo>
                  <a:pt x="123431" y="529591"/>
                  <a:pt x="134476" y="520717"/>
                  <a:pt x="135172" y="508884"/>
                </a:cubicBezTo>
                <a:cubicBezTo>
                  <a:pt x="145138" y="339466"/>
                  <a:pt x="145773" y="169628"/>
                  <a:pt x="151074" y="0"/>
                </a:cubicBezTo>
                <a:cubicBezTo>
                  <a:pt x="175623" y="4464"/>
                  <a:pt x="241865" y="8074"/>
                  <a:pt x="270344" y="31806"/>
                </a:cubicBezTo>
                <a:cubicBezTo>
                  <a:pt x="277685" y="37924"/>
                  <a:pt x="280946" y="47708"/>
                  <a:pt x="286247" y="55659"/>
                </a:cubicBezTo>
                <a:cubicBezTo>
                  <a:pt x="283596" y="129871"/>
                  <a:pt x="282927" y="204181"/>
                  <a:pt x="278295" y="278296"/>
                </a:cubicBezTo>
                <a:cubicBezTo>
                  <a:pt x="277056" y="298124"/>
                  <a:pt x="267093" y="315156"/>
                  <a:pt x="262393" y="333955"/>
                </a:cubicBezTo>
                <a:cubicBezTo>
                  <a:pt x="259115" y="347066"/>
                  <a:pt x="257092" y="360460"/>
                  <a:pt x="254441" y="373712"/>
                </a:cubicBezTo>
                <a:cubicBezTo>
                  <a:pt x="251791" y="402867"/>
                  <a:pt x="250630" y="432195"/>
                  <a:pt x="246490" y="461176"/>
                </a:cubicBezTo>
                <a:cubicBezTo>
                  <a:pt x="245305" y="469473"/>
                  <a:pt x="239724" y="476733"/>
                  <a:pt x="238539" y="485030"/>
                </a:cubicBezTo>
                <a:cubicBezTo>
                  <a:pt x="234399" y="514011"/>
                  <a:pt x="233238" y="543339"/>
                  <a:pt x="230588" y="572494"/>
                </a:cubicBezTo>
                <a:cubicBezTo>
                  <a:pt x="233238" y="596348"/>
                  <a:pt x="220101" y="628691"/>
                  <a:pt x="238539" y="644056"/>
                </a:cubicBezTo>
                <a:cubicBezTo>
                  <a:pt x="251576" y="654921"/>
                  <a:pt x="266827" y="624761"/>
                  <a:pt x="278295" y="612251"/>
                </a:cubicBezTo>
                <a:cubicBezTo>
                  <a:pt x="301657" y="586765"/>
                  <a:pt x="328218" y="551056"/>
                  <a:pt x="341906" y="516835"/>
                </a:cubicBezTo>
                <a:cubicBezTo>
                  <a:pt x="354808" y="484580"/>
                  <a:pt x="357951" y="468557"/>
                  <a:pt x="365760" y="437322"/>
                </a:cubicBezTo>
                <a:cubicBezTo>
                  <a:pt x="363109" y="384313"/>
                  <a:pt x="362041" y="331202"/>
                  <a:pt x="357808" y="278296"/>
                </a:cubicBezTo>
                <a:cubicBezTo>
                  <a:pt x="356730" y="264824"/>
                  <a:pt x="352079" y="251870"/>
                  <a:pt x="349857" y="238539"/>
                </a:cubicBezTo>
                <a:cubicBezTo>
                  <a:pt x="346776" y="220053"/>
                  <a:pt x="344556" y="201433"/>
                  <a:pt x="341906" y="182880"/>
                </a:cubicBezTo>
                <a:cubicBezTo>
                  <a:pt x="344556" y="143124"/>
                  <a:pt x="345686" y="103237"/>
                  <a:pt x="349857" y="63611"/>
                </a:cubicBezTo>
                <a:cubicBezTo>
                  <a:pt x="351001" y="52743"/>
                  <a:pt x="351746" y="40899"/>
                  <a:pt x="357808" y="31806"/>
                </a:cubicBezTo>
                <a:cubicBezTo>
                  <a:pt x="363109" y="23855"/>
                  <a:pt x="373711" y="21204"/>
                  <a:pt x="381662" y="15903"/>
                </a:cubicBezTo>
                <a:cubicBezTo>
                  <a:pt x="392264" y="23854"/>
                  <a:pt x="404664" y="29852"/>
                  <a:pt x="413468" y="39757"/>
                </a:cubicBezTo>
                <a:cubicBezTo>
                  <a:pt x="426166" y="54042"/>
                  <a:pt x="445273" y="87465"/>
                  <a:pt x="445273" y="87465"/>
                </a:cubicBezTo>
                <a:cubicBezTo>
                  <a:pt x="447923" y="95416"/>
                  <a:pt x="450922" y="103260"/>
                  <a:pt x="453224" y="111319"/>
                </a:cubicBezTo>
                <a:cubicBezTo>
                  <a:pt x="456226" y="121826"/>
                  <a:pt x="457719" y="132757"/>
                  <a:pt x="461175" y="143124"/>
                </a:cubicBezTo>
                <a:cubicBezTo>
                  <a:pt x="465689" y="156664"/>
                  <a:pt x="471777" y="169628"/>
                  <a:pt x="477078" y="182880"/>
                </a:cubicBezTo>
                <a:cubicBezTo>
                  <a:pt x="474428" y="227937"/>
                  <a:pt x="473406" y="273120"/>
                  <a:pt x="469127" y="318052"/>
                </a:cubicBezTo>
                <a:cubicBezTo>
                  <a:pt x="468091" y="328931"/>
                  <a:pt x="463546" y="339190"/>
                  <a:pt x="461175" y="349858"/>
                </a:cubicBezTo>
                <a:cubicBezTo>
                  <a:pt x="448380" y="407433"/>
                  <a:pt x="459482" y="370839"/>
                  <a:pt x="445273" y="413468"/>
                </a:cubicBezTo>
                <a:cubicBezTo>
                  <a:pt x="442622" y="434672"/>
                  <a:pt x="441144" y="456055"/>
                  <a:pt x="437321" y="477079"/>
                </a:cubicBezTo>
                <a:cubicBezTo>
                  <a:pt x="435822" y="485325"/>
                  <a:pt x="428847" y="492567"/>
                  <a:pt x="429370" y="500932"/>
                </a:cubicBezTo>
                <a:cubicBezTo>
                  <a:pt x="431545" y="535725"/>
                  <a:pt x="439972" y="569843"/>
                  <a:pt x="445273" y="604299"/>
                </a:cubicBezTo>
                <a:cubicBezTo>
                  <a:pt x="477420" y="572152"/>
                  <a:pt x="487217" y="564275"/>
                  <a:pt x="516834" y="524786"/>
                </a:cubicBezTo>
                <a:cubicBezTo>
                  <a:pt x="528302" y="509496"/>
                  <a:pt x="541542" y="494825"/>
                  <a:pt x="548640" y="477079"/>
                </a:cubicBezTo>
                <a:cubicBezTo>
                  <a:pt x="570767" y="421758"/>
                  <a:pt x="560028" y="450863"/>
                  <a:pt x="580445" y="389614"/>
                </a:cubicBezTo>
                <a:cubicBezTo>
                  <a:pt x="577795" y="318052"/>
                  <a:pt x="572494" y="246540"/>
                  <a:pt x="572494" y="174929"/>
                </a:cubicBezTo>
                <a:cubicBezTo>
                  <a:pt x="572494" y="56721"/>
                  <a:pt x="567740" y="77872"/>
                  <a:pt x="588396" y="15903"/>
                </a:cubicBezTo>
                <a:cubicBezTo>
                  <a:pt x="606822" y="22045"/>
                  <a:pt x="628332" y="27965"/>
                  <a:pt x="644055" y="39757"/>
                </a:cubicBezTo>
                <a:cubicBezTo>
                  <a:pt x="656050" y="48753"/>
                  <a:pt x="665259" y="60960"/>
                  <a:pt x="675861" y="71562"/>
                </a:cubicBezTo>
                <a:cubicBezTo>
                  <a:pt x="685729" y="101167"/>
                  <a:pt x="699714" y="134857"/>
                  <a:pt x="699714" y="166978"/>
                </a:cubicBezTo>
                <a:cubicBezTo>
                  <a:pt x="699714" y="188346"/>
                  <a:pt x="693889" y="209326"/>
                  <a:pt x="691763" y="230588"/>
                </a:cubicBezTo>
                <a:cubicBezTo>
                  <a:pt x="688587" y="262345"/>
                  <a:pt x="686838" y="294232"/>
                  <a:pt x="683812" y="326004"/>
                </a:cubicBezTo>
                <a:cubicBezTo>
                  <a:pt x="681537" y="349897"/>
                  <a:pt x="676588" y="373576"/>
                  <a:pt x="675861" y="397566"/>
                </a:cubicBezTo>
                <a:cubicBezTo>
                  <a:pt x="673934" y="461147"/>
                  <a:pt x="675861" y="524787"/>
                  <a:pt x="675861" y="588397"/>
                </a:cubicBezTo>
              </a:path>
            </a:pathLst>
          </a:custGeom>
          <a:noFill/>
          <a:ln w="50800">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9"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Targeting of proteins into the Mitochondria </a:t>
            </a:r>
          </a:p>
        </p:txBody>
      </p:sp>
      <p:sp>
        <p:nvSpPr>
          <p:cNvPr id="2167" name="TextBox 2166"/>
          <p:cNvSpPr txBox="1"/>
          <p:nvPr/>
        </p:nvSpPr>
        <p:spPr>
          <a:xfrm>
            <a:off x="3356145" y="2426207"/>
            <a:ext cx="639791" cy="369332"/>
          </a:xfrm>
          <a:prstGeom prst="rect">
            <a:avLst/>
          </a:prstGeom>
          <a:solidFill>
            <a:schemeClr val="accent3">
              <a:lumMod val="75000"/>
            </a:schemeClr>
          </a:solidFill>
        </p:spPr>
        <p:txBody>
          <a:bodyPr wrap="none" rtlCol="0">
            <a:spAutoFit/>
          </a:bodyPr>
          <a:lstStyle/>
          <a:p>
            <a:r>
              <a:rPr lang="en-US" dirty="0"/>
              <a:t>TOM</a:t>
            </a:r>
          </a:p>
        </p:txBody>
      </p:sp>
      <p:sp>
        <p:nvSpPr>
          <p:cNvPr id="2171" name="TextBox 2170"/>
          <p:cNvSpPr txBox="1"/>
          <p:nvPr/>
        </p:nvSpPr>
        <p:spPr>
          <a:xfrm>
            <a:off x="3642191" y="4571836"/>
            <a:ext cx="785793" cy="369332"/>
          </a:xfrm>
          <a:prstGeom prst="rect">
            <a:avLst/>
          </a:prstGeom>
          <a:solidFill>
            <a:schemeClr val="accent2"/>
          </a:solidFill>
        </p:spPr>
        <p:txBody>
          <a:bodyPr wrap="none" rtlCol="0">
            <a:spAutoFit/>
          </a:bodyPr>
          <a:lstStyle/>
          <a:p>
            <a:r>
              <a:rPr lang="en-US" dirty="0"/>
              <a:t>TIM23</a:t>
            </a:r>
          </a:p>
        </p:txBody>
      </p:sp>
      <p:sp>
        <p:nvSpPr>
          <p:cNvPr id="2172" name="Freeform 2171"/>
          <p:cNvSpPr/>
          <p:nvPr/>
        </p:nvSpPr>
        <p:spPr>
          <a:xfrm>
            <a:off x="4386145" y="4220552"/>
            <a:ext cx="459304" cy="1118681"/>
          </a:xfrm>
          <a:custGeom>
            <a:avLst/>
            <a:gdLst>
              <a:gd name="connsiteX0" fmla="*/ 214009 w 369651"/>
              <a:gd name="connsiteY0" fmla="*/ 9728 h 1118681"/>
              <a:gd name="connsiteX1" fmla="*/ 214009 w 369651"/>
              <a:gd name="connsiteY1" fmla="*/ 9728 h 1118681"/>
              <a:gd name="connsiteX2" fmla="*/ 97277 w 369651"/>
              <a:gd name="connsiteY2" fmla="*/ 68094 h 1118681"/>
              <a:gd name="connsiteX3" fmla="*/ 48638 w 369651"/>
              <a:gd name="connsiteY3" fmla="*/ 136187 h 1118681"/>
              <a:gd name="connsiteX4" fmla="*/ 38911 w 369651"/>
              <a:gd name="connsiteY4" fmla="*/ 165370 h 1118681"/>
              <a:gd name="connsiteX5" fmla="*/ 19455 w 369651"/>
              <a:gd name="connsiteY5" fmla="*/ 184826 h 1118681"/>
              <a:gd name="connsiteX6" fmla="*/ 9728 w 369651"/>
              <a:gd name="connsiteY6" fmla="*/ 223736 h 1118681"/>
              <a:gd name="connsiteX7" fmla="*/ 0 w 369651"/>
              <a:gd name="connsiteY7" fmla="*/ 340468 h 1118681"/>
              <a:gd name="connsiteX8" fmla="*/ 19455 w 369651"/>
              <a:gd name="connsiteY8" fmla="*/ 680936 h 1118681"/>
              <a:gd name="connsiteX9" fmla="*/ 38911 w 369651"/>
              <a:gd name="connsiteY9" fmla="*/ 943583 h 1118681"/>
              <a:gd name="connsiteX10" fmla="*/ 48638 w 369651"/>
              <a:gd name="connsiteY10" fmla="*/ 1001949 h 1118681"/>
              <a:gd name="connsiteX11" fmla="*/ 58366 w 369651"/>
              <a:gd name="connsiteY11" fmla="*/ 1031132 h 1118681"/>
              <a:gd name="connsiteX12" fmla="*/ 223736 w 369651"/>
              <a:gd name="connsiteY12" fmla="*/ 1118681 h 1118681"/>
              <a:gd name="connsiteX13" fmla="*/ 272375 w 369651"/>
              <a:gd name="connsiteY13" fmla="*/ 1108953 h 1118681"/>
              <a:gd name="connsiteX14" fmla="*/ 291830 w 369651"/>
              <a:gd name="connsiteY14" fmla="*/ 1070043 h 1118681"/>
              <a:gd name="connsiteX15" fmla="*/ 311285 w 369651"/>
              <a:gd name="connsiteY15" fmla="*/ 1050587 h 1118681"/>
              <a:gd name="connsiteX16" fmla="*/ 330741 w 369651"/>
              <a:gd name="connsiteY16" fmla="*/ 992221 h 1118681"/>
              <a:gd name="connsiteX17" fmla="*/ 350196 w 369651"/>
              <a:gd name="connsiteY17" fmla="*/ 826851 h 1118681"/>
              <a:gd name="connsiteX18" fmla="*/ 340468 w 369651"/>
              <a:gd name="connsiteY18" fmla="*/ 729574 h 1118681"/>
              <a:gd name="connsiteX19" fmla="*/ 369651 w 369651"/>
              <a:gd name="connsiteY19" fmla="*/ 330740 h 1118681"/>
              <a:gd name="connsiteX20" fmla="*/ 340468 w 369651"/>
              <a:gd name="connsiteY20" fmla="*/ 58366 h 1118681"/>
              <a:gd name="connsiteX21" fmla="*/ 321013 w 369651"/>
              <a:gd name="connsiteY21" fmla="*/ 19455 h 1118681"/>
              <a:gd name="connsiteX22" fmla="*/ 291830 w 369651"/>
              <a:gd name="connsiteY22" fmla="*/ 0 h 1118681"/>
              <a:gd name="connsiteX23" fmla="*/ 262647 w 369651"/>
              <a:gd name="connsiteY23" fmla="*/ 29183 h 1118681"/>
              <a:gd name="connsiteX24" fmla="*/ 175098 w 369651"/>
              <a:gd name="connsiteY24" fmla="*/ 29183 h 1118681"/>
              <a:gd name="connsiteX25" fmla="*/ 136187 w 369651"/>
              <a:gd name="connsiteY25" fmla="*/ 38911 h 1118681"/>
              <a:gd name="connsiteX26" fmla="*/ 214009 w 369651"/>
              <a:gd name="connsiteY26" fmla="*/ 9728 h 111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651" h="1118681">
                <a:moveTo>
                  <a:pt x="214009" y="9728"/>
                </a:moveTo>
                <a:lnTo>
                  <a:pt x="214009" y="9728"/>
                </a:lnTo>
                <a:cubicBezTo>
                  <a:pt x="175098" y="29183"/>
                  <a:pt x="133474" y="43963"/>
                  <a:pt x="97277" y="68094"/>
                </a:cubicBezTo>
                <a:cubicBezTo>
                  <a:pt x="90038" y="72920"/>
                  <a:pt x="56204" y="124838"/>
                  <a:pt x="48638" y="136187"/>
                </a:cubicBezTo>
                <a:cubicBezTo>
                  <a:pt x="45396" y="145915"/>
                  <a:pt x="44186" y="156577"/>
                  <a:pt x="38911" y="165370"/>
                </a:cubicBezTo>
                <a:cubicBezTo>
                  <a:pt x="34192" y="173235"/>
                  <a:pt x="23557" y="176623"/>
                  <a:pt x="19455" y="184826"/>
                </a:cubicBezTo>
                <a:cubicBezTo>
                  <a:pt x="13476" y="196784"/>
                  <a:pt x="12970" y="210766"/>
                  <a:pt x="9728" y="223736"/>
                </a:cubicBezTo>
                <a:cubicBezTo>
                  <a:pt x="6485" y="262647"/>
                  <a:pt x="0" y="301422"/>
                  <a:pt x="0" y="340468"/>
                </a:cubicBezTo>
                <a:cubicBezTo>
                  <a:pt x="0" y="463499"/>
                  <a:pt x="12811" y="561343"/>
                  <a:pt x="19455" y="680936"/>
                </a:cubicBezTo>
                <a:cubicBezTo>
                  <a:pt x="37388" y="1003745"/>
                  <a:pt x="13452" y="803555"/>
                  <a:pt x="38911" y="943583"/>
                </a:cubicBezTo>
                <a:cubicBezTo>
                  <a:pt x="42439" y="962989"/>
                  <a:pt x="44359" y="982695"/>
                  <a:pt x="48638" y="1001949"/>
                </a:cubicBezTo>
                <a:cubicBezTo>
                  <a:pt x="50862" y="1011959"/>
                  <a:pt x="50807" y="1024203"/>
                  <a:pt x="58366" y="1031132"/>
                </a:cubicBezTo>
                <a:cubicBezTo>
                  <a:pt x="150272" y="1115379"/>
                  <a:pt x="135752" y="1104017"/>
                  <a:pt x="223736" y="1118681"/>
                </a:cubicBezTo>
                <a:cubicBezTo>
                  <a:pt x="239949" y="1115438"/>
                  <a:pt x="258921" y="1118563"/>
                  <a:pt x="272375" y="1108953"/>
                </a:cubicBezTo>
                <a:cubicBezTo>
                  <a:pt x="284175" y="1100525"/>
                  <a:pt x="283786" y="1082109"/>
                  <a:pt x="291830" y="1070043"/>
                </a:cubicBezTo>
                <a:cubicBezTo>
                  <a:pt x="296917" y="1062412"/>
                  <a:pt x="304800" y="1057072"/>
                  <a:pt x="311285" y="1050587"/>
                </a:cubicBezTo>
                <a:cubicBezTo>
                  <a:pt x="317770" y="1031132"/>
                  <a:pt x="325767" y="1012116"/>
                  <a:pt x="330741" y="992221"/>
                </a:cubicBezTo>
                <a:cubicBezTo>
                  <a:pt x="341893" y="947613"/>
                  <a:pt x="346785" y="864366"/>
                  <a:pt x="350196" y="826851"/>
                </a:cubicBezTo>
                <a:cubicBezTo>
                  <a:pt x="346953" y="794425"/>
                  <a:pt x="339633" y="762151"/>
                  <a:pt x="340468" y="729574"/>
                </a:cubicBezTo>
                <a:cubicBezTo>
                  <a:pt x="342517" y="649654"/>
                  <a:pt x="360420" y="441515"/>
                  <a:pt x="369651" y="330740"/>
                </a:cubicBezTo>
                <a:cubicBezTo>
                  <a:pt x="361595" y="145432"/>
                  <a:pt x="387081" y="163244"/>
                  <a:pt x="340468" y="58366"/>
                </a:cubicBezTo>
                <a:cubicBezTo>
                  <a:pt x="334578" y="45115"/>
                  <a:pt x="330296" y="30595"/>
                  <a:pt x="321013" y="19455"/>
                </a:cubicBezTo>
                <a:cubicBezTo>
                  <a:pt x="313529" y="10474"/>
                  <a:pt x="301558" y="6485"/>
                  <a:pt x="291830" y="0"/>
                </a:cubicBezTo>
                <a:cubicBezTo>
                  <a:pt x="282102" y="9728"/>
                  <a:pt x="274093" y="21552"/>
                  <a:pt x="262647" y="29183"/>
                </a:cubicBezTo>
                <a:cubicBezTo>
                  <a:pt x="233910" y="48341"/>
                  <a:pt x="206729" y="34455"/>
                  <a:pt x="175098" y="29183"/>
                </a:cubicBezTo>
                <a:lnTo>
                  <a:pt x="136187" y="38911"/>
                </a:lnTo>
                <a:lnTo>
                  <a:pt x="214009" y="9728"/>
                </a:lnTo>
                <a:close/>
              </a:path>
            </a:pathLst>
          </a:cu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3" name="TextBox 2172"/>
          <p:cNvSpPr txBox="1"/>
          <p:nvPr/>
        </p:nvSpPr>
        <p:spPr>
          <a:xfrm rot="16200000">
            <a:off x="4294665" y="4620243"/>
            <a:ext cx="616515" cy="369332"/>
          </a:xfrm>
          <a:prstGeom prst="rect">
            <a:avLst/>
          </a:prstGeom>
          <a:solidFill>
            <a:schemeClr val="accent2">
              <a:lumMod val="75000"/>
            </a:schemeClr>
          </a:solidFill>
        </p:spPr>
        <p:txBody>
          <a:bodyPr wrap="none" rtlCol="0">
            <a:spAutoFit/>
          </a:bodyPr>
          <a:lstStyle/>
          <a:p>
            <a:r>
              <a:rPr lang="en-US" dirty="0"/>
              <a:t>PAM</a:t>
            </a:r>
          </a:p>
        </p:txBody>
      </p:sp>
      <p:sp>
        <p:nvSpPr>
          <p:cNvPr id="2174" name="TextBox 2173"/>
          <p:cNvSpPr txBox="1"/>
          <p:nvPr/>
        </p:nvSpPr>
        <p:spPr>
          <a:xfrm>
            <a:off x="5874440" y="4552374"/>
            <a:ext cx="785792" cy="369332"/>
          </a:xfrm>
          <a:prstGeom prst="rect">
            <a:avLst/>
          </a:prstGeom>
          <a:noFill/>
        </p:spPr>
        <p:txBody>
          <a:bodyPr wrap="none" rtlCol="0">
            <a:spAutoFit/>
          </a:bodyPr>
          <a:lstStyle/>
          <a:p>
            <a:r>
              <a:rPr lang="en-US" dirty="0"/>
              <a:t>TIM22</a:t>
            </a:r>
          </a:p>
        </p:txBody>
      </p:sp>
      <p:cxnSp>
        <p:nvCxnSpPr>
          <p:cNvPr id="24" name="Curved Connector 23"/>
          <p:cNvCxnSpPr/>
          <p:nvPr/>
        </p:nvCxnSpPr>
        <p:spPr>
          <a:xfrm rot="16200000" flipH="1">
            <a:off x="2402074" y="1808788"/>
            <a:ext cx="2152256" cy="368088"/>
          </a:xfrm>
          <a:prstGeom prst="curvedConnector3">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025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33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1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4"/>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18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Mitochondria – functions</a:t>
            </a:r>
          </a:p>
        </p:txBody>
      </p:sp>
      <p:grpSp>
        <p:nvGrpSpPr>
          <p:cNvPr id="7" name="Group 6"/>
          <p:cNvGrpSpPr/>
          <p:nvPr/>
        </p:nvGrpSpPr>
        <p:grpSpPr>
          <a:xfrm>
            <a:off x="-2672665" y="3861048"/>
            <a:ext cx="13221329" cy="1612088"/>
            <a:chOff x="-4726737" y="4368919"/>
            <a:chExt cx="14061070" cy="2565281"/>
          </a:xfrm>
        </p:grpSpPr>
        <p:grpSp>
          <p:nvGrpSpPr>
            <p:cNvPr id="1005" name="Group 12"/>
            <p:cNvGrpSpPr/>
            <p:nvPr/>
          </p:nvGrpSpPr>
          <p:grpSpPr>
            <a:xfrm>
              <a:off x="2849323" y="5449255"/>
              <a:ext cx="112883" cy="265768"/>
              <a:chOff x="3787140" y="2644140"/>
              <a:chExt cx="102873" cy="419738"/>
            </a:xfrm>
          </p:grpSpPr>
          <p:cxnSp>
            <p:nvCxnSpPr>
              <p:cNvPr id="1321"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22"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23"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4"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6" name="Group 13"/>
            <p:cNvGrpSpPr/>
            <p:nvPr/>
          </p:nvGrpSpPr>
          <p:grpSpPr>
            <a:xfrm>
              <a:off x="2983106" y="5449254"/>
              <a:ext cx="112883" cy="265768"/>
              <a:chOff x="3787140" y="2644140"/>
              <a:chExt cx="102873" cy="419738"/>
            </a:xfrm>
          </p:grpSpPr>
          <p:cxnSp>
            <p:nvCxnSpPr>
              <p:cNvPr id="1317"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8"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9"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0"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7" name="Group 48"/>
            <p:cNvGrpSpPr/>
            <p:nvPr/>
          </p:nvGrpSpPr>
          <p:grpSpPr>
            <a:xfrm>
              <a:off x="3118978" y="5449257"/>
              <a:ext cx="112883" cy="265768"/>
              <a:chOff x="3787140" y="2644140"/>
              <a:chExt cx="102873" cy="419738"/>
            </a:xfrm>
          </p:grpSpPr>
          <p:cxnSp>
            <p:nvCxnSpPr>
              <p:cNvPr id="131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8" name="Group 53"/>
            <p:cNvGrpSpPr/>
            <p:nvPr/>
          </p:nvGrpSpPr>
          <p:grpSpPr>
            <a:xfrm>
              <a:off x="3252762" y="5449255"/>
              <a:ext cx="112883" cy="265768"/>
              <a:chOff x="3787140" y="2644140"/>
              <a:chExt cx="102873" cy="419738"/>
            </a:xfrm>
          </p:grpSpPr>
          <p:cxnSp>
            <p:nvCxnSpPr>
              <p:cNvPr id="1309"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0"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1"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2"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9" name="Group 58"/>
            <p:cNvGrpSpPr/>
            <p:nvPr/>
          </p:nvGrpSpPr>
          <p:grpSpPr>
            <a:xfrm>
              <a:off x="3388633" y="5449259"/>
              <a:ext cx="112883" cy="265768"/>
              <a:chOff x="3787140" y="2644140"/>
              <a:chExt cx="102873" cy="419738"/>
            </a:xfrm>
          </p:grpSpPr>
          <p:cxnSp>
            <p:nvCxnSpPr>
              <p:cNvPr id="1305"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06"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07"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8"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0" name="Group 63"/>
            <p:cNvGrpSpPr/>
            <p:nvPr/>
          </p:nvGrpSpPr>
          <p:grpSpPr>
            <a:xfrm>
              <a:off x="3522417" y="5449257"/>
              <a:ext cx="112883" cy="265768"/>
              <a:chOff x="3787140" y="2644140"/>
              <a:chExt cx="102873" cy="419738"/>
            </a:xfrm>
          </p:grpSpPr>
          <p:cxnSp>
            <p:nvCxnSpPr>
              <p:cNvPr id="1301"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02"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03"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4"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1" name="Group 68"/>
            <p:cNvGrpSpPr/>
            <p:nvPr/>
          </p:nvGrpSpPr>
          <p:grpSpPr>
            <a:xfrm>
              <a:off x="3658289" y="5449261"/>
              <a:ext cx="112883" cy="265768"/>
              <a:chOff x="3787140" y="2644140"/>
              <a:chExt cx="102873" cy="419738"/>
            </a:xfrm>
          </p:grpSpPr>
          <p:cxnSp>
            <p:nvCxnSpPr>
              <p:cNvPr id="1297" name="Straight Connector 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8" name="Straight Connector 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9" name="Oval 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0" name="Oval 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2" name="Group 73"/>
            <p:cNvGrpSpPr/>
            <p:nvPr/>
          </p:nvGrpSpPr>
          <p:grpSpPr>
            <a:xfrm>
              <a:off x="3792072" y="5449259"/>
              <a:ext cx="112883" cy="265768"/>
              <a:chOff x="3787140" y="2644140"/>
              <a:chExt cx="102873" cy="419738"/>
            </a:xfrm>
          </p:grpSpPr>
          <p:cxnSp>
            <p:nvCxnSpPr>
              <p:cNvPr id="1293" name="Straight Connector 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4" name="Straight Connector 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5" name="Oval 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6" name="Oval 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3" name="Group 78"/>
            <p:cNvGrpSpPr/>
            <p:nvPr/>
          </p:nvGrpSpPr>
          <p:grpSpPr>
            <a:xfrm>
              <a:off x="3934217" y="5449263"/>
              <a:ext cx="112883" cy="265768"/>
              <a:chOff x="3787140" y="2644140"/>
              <a:chExt cx="102873" cy="419738"/>
            </a:xfrm>
          </p:grpSpPr>
          <p:cxnSp>
            <p:nvCxnSpPr>
              <p:cNvPr id="1289" name="Straight Connector 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0" name="Straight Connector 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1" name="Oval 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2" name="Oval 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4" name="Group 83"/>
            <p:cNvGrpSpPr/>
            <p:nvPr/>
          </p:nvGrpSpPr>
          <p:grpSpPr>
            <a:xfrm>
              <a:off x="4068001" y="5449261"/>
              <a:ext cx="112883" cy="265768"/>
              <a:chOff x="3787140" y="2644140"/>
              <a:chExt cx="102873" cy="419738"/>
            </a:xfrm>
          </p:grpSpPr>
          <p:cxnSp>
            <p:nvCxnSpPr>
              <p:cNvPr id="1285" name="Straight Connector 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86" name="Straight Connector 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87" name="Oval 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8" name="Oval 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5" name="Group 88"/>
            <p:cNvGrpSpPr/>
            <p:nvPr/>
          </p:nvGrpSpPr>
          <p:grpSpPr>
            <a:xfrm>
              <a:off x="4203872" y="5449265"/>
              <a:ext cx="112883" cy="265768"/>
              <a:chOff x="3787140" y="2644140"/>
              <a:chExt cx="102873" cy="419738"/>
            </a:xfrm>
          </p:grpSpPr>
          <p:cxnSp>
            <p:nvCxnSpPr>
              <p:cNvPr id="1281" name="Straight Connector 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82" name="Straight Connector 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83" name="Oval 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4" name="Oval 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6" name="Group 93"/>
            <p:cNvGrpSpPr/>
            <p:nvPr/>
          </p:nvGrpSpPr>
          <p:grpSpPr>
            <a:xfrm>
              <a:off x="4337656" y="5449263"/>
              <a:ext cx="112883" cy="265768"/>
              <a:chOff x="3787140" y="2644140"/>
              <a:chExt cx="102873" cy="419738"/>
            </a:xfrm>
          </p:grpSpPr>
          <p:cxnSp>
            <p:nvCxnSpPr>
              <p:cNvPr id="1277" name="Straight Connector 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8" name="Straight Connector 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9" name="Oval 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0" name="Oval 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7" name="Group 98"/>
            <p:cNvGrpSpPr/>
            <p:nvPr/>
          </p:nvGrpSpPr>
          <p:grpSpPr>
            <a:xfrm>
              <a:off x="4473528" y="5449267"/>
              <a:ext cx="112883" cy="265768"/>
              <a:chOff x="3787140" y="2644140"/>
              <a:chExt cx="102873" cy="419738"/>
            </a:xfrm>
          </p:grpSpPr>
          <p:cxnSp>
            <p:nvCxnSpPr>
              <p:cNvPr id="1273" name="Straight Connector 12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4" name="Straight Connector 12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5" name="Oval 12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6" name="Oval 12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8" name="Group 103"/>
            <p:cNvGrpSpPr/>
            <p:nvPr/>
          </p:nvGrpSpPr>
          <p:grpSpPr>
            <a:xfrm>
              <a:off x="4607311" y="5449265"/>
              <a:ext cx="112883" cy="265768"/>
              <a:chOff x="3787140" y="2644140"/>
              <a:chExt cx="102873" cy="419738"/>
            </a:xfrm>
          </p:grpSpPr>
          <p:cxnSp>
            <p:nvCxnSpPr>
              <p:cNvPr id="1269" name="Straight Connector 12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1" name="Oval 12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2" name="Oval 12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9" name="Group 108"/>
            <p:cNvGrpSpPr/>
            <p:nvPr/>
          </p:nvGrpSpPr>
          <p:grpSpPr>
            <a:xfrm>
              <a:off x="4743183" y="5449269"/>
              <a:ext cx="112883" cy="265768"/>
              <a:chOff x="3787140" y="2644140"/>
              <a:chExt cx="102873" cy="419738"/>
            </a:xfrm>
          </p:grpSpPr>
          <p:cxnSp>
            <p:nvCxnSpPr>
              <p:cNvPr id="1265" name="Straight Connector 12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6" name="Straight Connector 12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67" name="Oval 12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8" name="Oval 12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0" name="Group 113"/>
            <p:cNvGrpSpPr/>
            <p:nvPr/>
          </p:nvGrpSpPr>
          <p:grpSpPr>
            <a:xfrm>
              <a:off x="4876966" y="5449267"/>
              <a:ext cx="112883" cy="265768"/>
              <a:chOff x="3787140" y="2644140"/>
              <a:chExt cx="102873" cy="419738"/>
            </a:xfrm>
          </p:grpSpPr>
          <p:cxnSp>
            <p:nvCxnSpPr>
              <p:cNvPr id="1261" name="Straight Connector 12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2" name="Straight Connector 12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63" name="Oval 12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4" name="Oval 12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1" name="Group 118"/>
            <p:cNvGrpSpPr/>
            <p:nvPr/>
          </p:nvGrpSpPr>
          <p:grpSpPr>
            <a:xfrm>
              <a:off x="685800" y="5449271"/>
              <a:ext cx="112883" cy="265768"/>
              <a:chOff x="3787140" y="2644140"/>
              <a:chExt cx="102873" cy="419738"/>
            </a:xfrm>
          </p:grpSpPr>
          <p:cxnSp>
            <p:nvCxnSpPr>
              <p:cNvPr id="1257" name="Straight Connector 12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9" name="Oval 12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0" name="Oval 12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2" name="Group 123"/>
            <p:cNvGrpSpPr/>
            <p:nvPr/>
          </p:nvGrpSpPr>
          <p:grpSpPr>
            <a:xfrm>
              <a:off x="819584" y="5449269"/>
              <a:ext cx="112883" cy="265768"/>
              <a:chOff x="3787140" y="2644140"/>
              <a:chExt cx="102873" cy="419738"/>
            </a:xfrm>
          </p:grpSpPr>
          <p:cxnSp>
            <p:nvCxnSpPr>
              <p:cNvPr id="1253" name="Straight Connector 12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4" name="Straight Connector 12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5" name="Oval 12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6" name="Oval 12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3" name="Group 128"/>
            <p:cNvGrpSpPr/>
            <p:nvPr/>
          </p:nvGrpSpPr>
          <p:grpSpPr>
            <a:xfrm>
              <a:off x="955455" y="5449273"/>
              <a:ext cx="112883" cy="265768"/>
              <a:chOff x="3787140" y="2644140"/>
              <a:chExt cx="102873" cy="419738"/>
            </a:xfrm>
          </p:grpSpPr>
          <p:cxnSp>
            <p:nvCxnSpPr>
              <p:cNvPr id="1249" name="Straight Connector 12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0" name="Straight Connector 12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1" name="Oval 12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2" name="Oval 12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4" name="Group 133"/>
            <p:cNvGrpSpPr/>
            <p:nvPr/>
          </p:nvGrpSpPr>
          <p:grpSpPr>
            <a:xfrm>
              <a:off x="1089239" y="5449271"/>
              <a:ext cx="112883" cy="265768"/>
              <a:chOff x="3787140" y="2644140"/>
              <a:chExt cx="102873" cy="419738"/>
            </a:xfrm>
          </p:grpSpPr>
          <p:cxnSp>
            <p:nvCxnSpPr>
              <p:cNvPr id="1245" name="Straight Connector 12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47" name="Oval 12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8" name="Oval 12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5" name="Group 138"/>
            <p:cNvGrpSpPr/>
            <p:nvPr/>
          </p:nvGrpSpPr>
          <p:grpSpPr>
            <a:xfrm>
              <a:off x="1225110" y="5449274"/>
              <a:ext cx="112883" cy="265768"/>
              <a:chOff x="3787140" y="2644140"/>
              <a:chExt cx="102873" cy="419738"/>
            </a:xfrm>
          </p:grpSpPr>
          <p:cxnSp>
            <p:nvCxnSpPr>
              <p:cNvPr id="1241" name="Straight Connector 12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42" name="Straight Connector 12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43" name="Oval 12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4" name="Oval 12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6" name="Group 143"/>
            <p:cNvGrpSpPr/>
            <p:nvPr/>
          </p:nvGrpSpPr>
          <p:grpSpPr>
            <a:xfrm>
              <a:off x="1358894" y="5449273"/>
              <a:ext cx="112883" cy="265768"/>
              <a:chOff x="3787140" y="2644140"/>
              <a:chExt cx="102873" cy="419738"/>
            </a:xfrm>
          </p:grpSpPr>
          <p:cxnSp>
            <p:nvCxnSpPr>
              <p:cNvPr id="1237" name="Straight Connector 12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8" name="Straight Connector 12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9" name="Oval 12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0" name="Oval 12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7" name="Group 148"/>
            <p:cNvGrpSpPr/>
            <p:nvPr/>
          </p:nvGrpSpPr>
          <p:grpSpPr>
            <a:xfrm>
              <a:off x="1494766" y="5449276"/>
              <a:ext cx="112883" cy="265768"/>
              <a:chOff x="3787140" y="2644140"/>
              <a:chExt cx="102873" cy="419738"/>
            </a:xfrm>
          </p:grpSpPr>
          <p:cxnSp>
            <p:nvCxnSpPr>
              <p:cNvPr id="1233" name="Straight Connector 12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5" name="Oval 12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6" name="Oval 12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8" name="Group 153"/>
            <p:cNvGrpSpPr/>
            <p:nvPr/>
          </p:nvGrpSpPr>
          <p:grpSpPr>
            <a:xfrm>
              <a:off x="1628549" y="5449274"/>
              <a:ext cx="112883" cy="265768"/>
              <a:chOff x="3787140" y="2644140"/>
              <a:chExt cx="102873" cy="419738"/>
            </a:xfrm>
          </p:grpSpPr>
          <p:cxnSp>
            <p:nvCxnSpPr>
              <p:cNvPr id="1229" name="Straight Connector 12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0" name="Straight Connector 12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1" name="Oval 12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2" name="Oval 12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9" name="Group 158"/>
            <p:cNvGrpSpPr/>
            <p:nvPr/>
          </p:nvGrpSpPr>
          <p:grpSpPr>
            <a:xfrm>
              <a:off x="1770694" y="5449278"/>
              <a:ext cx="112883" cy="265768"/>
              <a:chOff x="3787140" y="2644140"/>
              <a:chExt cx="102873" cy="419738"/>
            </a:xfrm>
          </p:grpSpPr>
          <p:cxnSp>
            <p:nvCxnSpPr>
              <p:cNvPr id="1225" name="Straight Connector 12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26" name="Straight Connector 12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7" name="Oval 12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8" name="Oval 12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0" name="Group 163"/>
            <p:cNvGrpSpPr/>
            <p:nvPr/>
          </p:nvGrpSpPr>
          <p:grpSpPr>
            <a:xfrm>
              <a:off x="1904478" y="5449276"/>
              <a:ext cx="112883" cy="265768"/>
              <a:chOff x="3787140" y="2644140"/>
              <a:chExt cx="102873" cy="419738"/>
            </a:xfrm>
          </p:grpSpPr>
          <p:cxnSp>
            <p:nvCxnSpPr>
              <p:cNvPr id="1221" name="Straight Connector 12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3" name="Oval 12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4" name="Oval 12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1" name="Group 168"/>
            <p:cNvGrpSpPr/>
            <p:nvPr/>
          </p:nvGrpSpPr>
          <p:grpSpPr>
            <a:xfrm>
              <a:off x="2040349" y="5449280"/>
              <a:ext cx="112883" cy="265768"/>
              <a:chOff x="3787140" y="2644140"/>
              <a:chExt cx="102873" cy="419738"/>
            </a:xfrm>
          </p:grpSpPr>
          <p:cxnSp>
            <p:nvCxnSpPr>
              <p:cNvPr id="1217" name="Straight Connector 12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8" name="Straight Connector 12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9" name="Oval 12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0" name="Oval 12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2" name="Group 173"/>
            <p:cNvGrpSpPr/>
            <p:nvPr/>
          </p:nvGrpSpPr>
          <p:grpSpPr>
            <a:xfrm>
              <a:off x="2174133" y="5449278"/>
              <a:ext cx="112883" cy="265768"/>
              <a:chOff x="3787140" y="2644140"/>
              <a:chExt cx="102873" cy="419738"/>
            </a:xfrm>
          </p:grpSpPr>
          <p:cxnSp>
            <p:nvCxnSpPr>
              <p:cNvPr id="1213" name="Straight Connector 12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4" name="Straight Connector 12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5" name="Oval 12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6" name="Oval 12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3" name="Group 178"/>
            <p:cNvGrpSpPr/>
            <p:nvPr/>
          </p:nvGrpSpPr>
          <p:grpSpPr>
            <a:xfrm>
              <a:off x="2310005" y="5449282"/>
              <a:ext cx="112883" cy="265768"/>
              <a:chOff x="3787140" y="2644140"/>
              <a:chExt cx="102873" cy="419738"/>
            </a:xfrm>
          </p:grpSpPr>
          <p:cxnSp>
            <p:nvCxnSpPr>
              <p:cNvPr id="1209" name="Straight Connector 12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1" name="Oval 12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2" name="Oval 12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4" name="Group 183"/>
            <p:cNvGrpSpPr/>
            <p:nvPr/>
          </p:nvGrpSpPr>
          <p:grpSpPr>
            <a:xfrm>
              <a:off x="2443788" y="5449280"/>
              <a:ext cx="112883" cy="265768"/>
              <a:chOff x="3787140" y="2644140"/>
              <a:chExt cx="102873" cy="419738"/>
            </a:xfrm>
          </p:grpSpPr>
          <p:cxnSp>
            <p:nvCxnSpPr>
              <p:cNvPr id="1205" name="Straight Connector 12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06" name="Straight Connector 12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07" name="Oval 12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8" name="Oval 12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5" name="Group 188"/>
            <p:cNvGrpSpPr/>
            <p:nvPr/>
          </p:nvGrpSpPr>
          <p:grpSpPr>
            <a:xfrm>
              <a:off x="2579660" y="5449284"/>
              <a:ext cx="112883" cy="265768"/>
              <a:chOff x="3787140" y="2644140"/>
              <a:chExt cx="102873" cy="419738"/>
            </a:xfrm>
          </p:grpSpPr>
          <p:cxnSp>
            <p:nvCxnSpPr>
              <p:cNvPr id="1201" name="Straight Connector 12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02" name="Straight Connector 12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03" name="Oval 12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4" name="Oval 12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6" name="Group 193"/>
            <p:cNvGrpSpPr/>
            <p:nvPr/>
          </p:nvGrpSpPr>
          <p:grpSpPr>
            <a:xfrm>
              <a:off x="2713443" y="5449282"/>
              <a:ext cx="112883" cy="265768"/>
              <a:chOff x="3787140" y="2644140"/>
              <a:chExt cx="102873" cy="419738"/>
            </a:xfrm>
          </p:grpSpPr>
          <p:cxnSp>
            <p:nvCxnSpPr>
              <p:cNvPr id="1197" name="Straight Connector 11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9" name="Oval 11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0" name="Oval 11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7" name="Group 198"/>
            <p:cNvGrpSpPr/>
            <p:nvPr/>
          </p:nvGrpSpPr>
          <p:grpSpPr>
            <a:xfrm>
              <a:off x="7186808" y="5449191"/>
              <a:ext cx="112883" cy="265768"/>
              <a:chOff x="3787140" y="2644140"/>
              <a:chExt cx="102873" cy="419738"/>
            </a:xfrm>
          </p:grpSpPr>
          <p:cxnSp>
            <p:nvCxnSpPr>
              <p:cNvPr id="1193" name="Straight Connector 11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4" name="Straight Connector 11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5" name="Oval 11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6" name="Oval 11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8" name="Group 203"/>
            <p:cNvGrpSpPr/>
            <p:nvPr/>
          </p:nvGrpSpPr>
          <p:grpSpPr>
            <a:xfrm>
              <a:off x="7320592" y="5449189"/>
              <a:ext cx="112883" cy="265768"/>
              <a:chOff x="3787140" y="2644140"/>
              <a:chExt cx="102873" cy="419738"/>
            </a:xfrm>
          </p:grpSpPr>
          <p:cxnSp>
            <p:nvCxnSpPr>
              <p:cNvPr id="1189" name="Straight Connector 11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0" name="Straight Connector 11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1" name="Oval 11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2" name="Oval 11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9" name="Group 208"/>
            <p:cNvGrpSpPr/>
            <p:nvPr/>
          </p:nvGrpSpPr>
          <p:grpSpPr>
            <a:xfrm>
              <a:off x="7456464" y="5449193"/>
              <a:ext cx="112883" cy="265768"/>
              <a:chOff x="3787140" y="2644140"/>
              <a:chExt cx="102873" cy="419738"/>
            </a:xfrm>
          </p:grpSpPr>
          <p:cxnSp>
            <p:nvCxnSpPr>
              <p:cNvPr id="1185" name="Straight Connector 11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87" name="Oval 11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8" name="Oval 11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0" name="Group 213"/>
            <p:cNvGrpSpPr/>
            <p:nvPr/>
          </p:nvGrpSpPr>
          <p:grpSpPr>
            <a:xfrm>
              <a:off x="7590247" y="5449191"/>
              <a:ext cx="112883" cy="265768"/>
              <a:chOff x="3787140" y="2644140"/>
              <a:chExt cx="102873" cy="419738"/>
            </a:xfrm>
          </p:grpSpPr>
          <p:cxnSp>
            <p:nvCxnSpPr>
              <p:cNvPr id="1181" name="Straight Connector 11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82" name="Straight Connector 11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83" name="Oval 11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4" name="Oval 11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1" name="Group 218"/>
            <p:cNvGrpSpPr/>
            <p:nvPr/>
          </p:nvGrpSpPr>
          <p:grpSpPr>
            <a:xfrm>
              <a:off x="7726119" y="5449195"/>
              <a:ext cx="112883" cy="265768"/>
              <a:chOff x="3787140" y="2644140"/>
              <a:chExt cx="102873" cy="419738"/>
            </a:xfrm>
          </p:grpSpPr>
          <p:cxnSp>
            <p:nvCxnSpPr>
              <p:cNvPr id="1177" name="Straight Connector 11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8" name="Straight Connector 11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9" name="Oval 11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0" name="Oval 11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2" name="Group 223"/>
            <p:cNvGrpSpPr/>
            <p:nvPr/>
          </p:nvGrpSpPr>
          <p:grpSpPr>
            <a:xfrm>
              <a:off x="7859902" y="5449193"/>
              <a:ext cx="112883" cy="265768"/>
              <a:chOff x="3787140" y="2644140"/>
              <a:chExt cx="102873" cy="419738"/>
            </a:xfrm>
          </p:grpSpPr>
          <p:cxnSp>
            <p:nvCxnSpPr>
              <p:cNvPr id="1173" name="Straight Connector 11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4" name="Straight Connector 11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5" name="Oval 11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6" name="Oval 11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3" name="Group 228"/>
            <p:cNvGrpSpPr/>
            <p:nvPr/>
          </p:nvGrpSpPr>
          <p:grpSpPr>
            <a:xfrm>
              <a:off x="7995774" y="5449197"/>
              <a:ext cx="112883" cy="265768"/>
              <a:chOff x="3787140" y="2644140"/>
              <a:chExt cx="102873" cy="419738"/>
            </a:xfrm>
          </p:grpSpPr>
          <p:cxnSp>
            <p:nvCxnSpPr>
              <p:cNvPr id="1169" name="Straight Connector 11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0" name="Straight Connector 11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1" name="Oval 11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2" name="Oval 11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4" name="Group 233"/>
            <p:cNvGrpSpPr/>
            <p:nvPr/>
          </p:nvGrpSpPr>
          <p:grpSpPr>
            <a:xfrm>
              <a:off x="8129558" y="5449195"/>
              <a:ext cx="112883" cy="265768"/>
              <a:chOff x="3787140" y="2644140"/>
              <a:chExt cx="102873" cy="419738"/>
            </a:xfrm>
          </p:grpSpPr>
          <p:cxnSp>
            <p:nvCxnSpPr>
              <p:cNvPr id="1165" name="Straight Connector 11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6" name="Straight Connector 11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67" name="Oval 11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8" name="Oval 11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5" name="Group 238"/>
            <p:cNvGrpSpPr/>
            <p:nvPr/>
          </p:nvGrpSpPr>
          <p:grpSpPr>
            <a:xfrm>
              <a:off x="8271703" y="5449198"/>
              <a:ext cx="112883" cy="265768"/>
              <a:chOff x="3787140" y="2644140"/>
              <a:chExt cx="102873" cy="419738"/>
            </a:xfrm>
          </p:grpSpPr>
          <p:cxnSp>
            <p:nvCxnSpPr>
              <p:cNvPr id="1161" name="Straight Connector 11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2" name="Straight Connector 11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63" name="Oval 11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4" name="Oval 11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6" name="Group 243"/>
            <p:cNvGrpSpPr/>
            <p:nvPr/>
          </p:nvGrpSpPr>
          <p:grpSpPr>
            <a:xfrm>
              <a:off x="8405486" y="5449197"/>
              <a:ext cx="112883" cy="265768"/>
              <a:chOff x="3787140" y="2644140"/>
              <a:chExt cx="102873" cy="419738"/>
            </a:xfrm>
          </p:grpSpPr>
          <p:cxnSp>
            <p:nvCxnSpPr>
              <p:cNvPr id="1157" name="Straight Connector 11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8" name="Straight Connector 11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9" name="Oval 11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0" name="Oval 11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7" name="Group 248"/>
            <p:cNvGrpSpPr/>
            <p:nvPr/>
          </p:nvGrpSpPr>
          <p:grpSpPr>
            <a:xfrm>
              <a:off x="8541358" y="5449200"/>
              <a:ext cx="112883" cy="265768"/>
              <a:chOff x="3787140" y="2644140"/>
              <a:chExt cx="102873" cy="419738"/>
            </a:xfrm>
          </p:grpSpPr>
          <p:cxnSp>
            <p:nvCxnSpPr>
              <p:cNvPr id="1153" name="Straight Connector 11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4" name="Straight Connector 11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5" name="Oval 11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6" name="Oval 11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8" name="Group 253"/>
            <p:cNvGrpSpPr/>
            <p:nvPr/>
          </p:nvGrpSpPr>
          <p:grpSpPr>
            <a:xfrm>
              <a:off x="8675141" y="5449198"/>
              <a:ext cx="112883" cy="265768"/>
              <a:chOff x="3787140" y="2644140"/>
              <a:chExt cx="102873" cy="419738"/>
            </a:xfrm>
          </p:grpSpPr>
          <p:cxnSp>
            <p:nvCxnSpPr>
              <p:cNvPr id="1149" name="Straight Connector 11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0" name="Straight Connector 11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1" name="Oval 11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2" name="Oval 11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9" name="Group 258"/>
            <p:cNvGrpSpPr/>
            <p:nvPr/>
          </p:nvGrpSpPr>
          <p:grpSpPr>
            <a:xfrm>
              <a:off x="8811013" y="5449202"/>
              <a:ext cx="112883" cy="265768"/>
              <a:chOff x="3787140" y="2644140"/>
              <a:chExt cx="102873" cy="419738"/>
            </a:xfrm>
          </p:grpSpPr>
          <p:cxnSp>
            <p:nvCxnSpPr>
              <p:cNvPr id="1145" name="Straight Connector 11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46" name="Straight Connector 11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47" name="Oval 11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8" name="Oval 11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0" name="Group 263"/>
            <p:cNvGrpSpPr/>
            <p:nvPr/>
          </p:nvGrpSpPr>
          <p:grpSpPr>
            <a:xfrm>
              <a:off x="8944797" y="5449200"/>
              <a:ext cx="112883" cy="265768"/>
              <a:chOff x="3787140" y="2644140"/>
              <a:chExt cx="102873" cy="419738"/>
            </a:xfrm>
          </p:grpSpPr>
          <p:cxnSp>
            <p:nvCxnSpPr>
              <p:cNvPr id="1141" name="Straight Connector 11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42" name="Straight Connector 11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43" name="Oval 11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4" name="Oval 11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1" name="Group 268"/>
            <p:cNvGrpSpPr/>
            <p:nvPr/>
          </p:nvGrpSpPr>
          <p:grpSpPr>
            <a:xfrm>
              <a:off x="9080668" y="5449204"/>
              <a:ext cx="112883" cy="265768"/>
              <a:chOff x="3787140" y="2644140"/>
              <a:chExt cx="102873" cy="419738"/>
            </a:xfrm>
          </p:grpSpPr>
          <p:cxnSp>
            <p:nvCxnSpPr>
              <p:cNvPr id="1137" name="Straight Connector 11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8" name="Straight Connector 11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9" name="Oval 11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0" name="Oval 11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2" name="Group 273"/>
            <p:cNvGrpSpPr/>
            <p:nvPr/>
          </p:nvGrpSpPr>
          <p:grpSpPr>
            <a:xfrm>
              <a:off x="9214452" y="5449202"/>
              <a:ext cx="112883" cy="265768"/>
              <a:chOff x="3787140" y="2644140"/>
              <a:chExt cx="102873" cy="419738"/>
            </a:xfrm>
          </p:grpSpPr>
          <p:cxnSp>
            <p:nvCxnSpPr>
              <p:cNvPr id="1133" name="Straight Connector 11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4" name="Straight Connector 11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5" name="Oval 11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6" name="Oval 11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3" name="Group 278"/>
            <p:cNvGrpSpPr/>
            <p:nvPr/>
          </p:nvGrpSpPr>
          <p:grpSpPr>
            <a:xfrm>
              <a:off x="5023286" y="5449206"/>
              <a:ext cx="112883" cy="265768"/>
              <a:chOff x="3787140" y="2644140"/>
              <a:chExt cx="102873" cy="419738"/>
            </a:xfrm>
          </p:grpSpPr>
          <p:cxnSp>
            <p:nvCxnSpPr>
              <p:cNvPr id="1129" name="Straight Connector 11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0" name="Straight Connector 11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1" name="Oval 11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2" name="Oval 11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4" name="Group 283"/>
            <p:cNvGrpSpPr/>
            <p:nvPr/>
          </p:nvGrpSpPr>
          <p:grpSpPr>
            <a:xfrm>
              <a:off x="5157069" y="5449204"/>
              <a:ext cx="112883" cy="265768"/>
              <a:chOff x="3787140" y="2644140"/>
              <a:chExt cx="102873" cy="419738"/>
            </a:xfrm>
          </p:grpSpPr>
          <p:cxnSp>
            <p:nvCxnSpPr>
              <p:cNvPr id="1125" name="Straight Connector 11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6" name="Straight Connector 11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7" name="Oval 11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8" name="Oval 11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5" name="Group 288"/>
            <p:cNvGrpSpPr/>
            <p:nvPr/>
          </p:nvGrpSpPr>
          <p:grpSpPr>
            <a:xfrm>
              <a:off x="5292941" y="5449208"/>
              <a:ext cx="112883" cy="265768"/>
              <a:chOff x="3787140" y="2644140"/>
              <a:chExt cx="102873" cy="419738"/>
            </a:xfrm>
          </p:grpSpPr>
          <p:cxnSp>
            <p:nvCxnSpPr>
              <p:cNvPr id="1121" name="Straight Connector 11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2" name="Straight Connector 11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3" name="Oval 11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4" name="Oval 11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6" name="Group 293"/>
            <p:cNvGrpSpPr/>
            <p:nvPr/>
          </p:nvGrpSpPr>
          <p:grpSpPr>
            <a:xfrm>
              <a:off x="5426724" y="5449206"/>
              <a:ext cx="112883" cy="265768"/>
              <a:chOff x="3787140" y="2644140"/>
              <a:chExt cx="102873" cy="419738"/>
            </a:xfrm>
          </p:grpSpPr>
          <p:cxnSp>
            <p:nvCxnSpPr>
              <p:cNvPr id="1117" name="Straight Connector 11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8" name="Straight Connector 11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9" name="Oval 11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0" name="Oval 11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7" name="Group 298"/>
            <p:cNvGrpSpPr/>
            <p:nvPr/>
          </p:nvGrpSpPr>
          <p:grpSpPr>
            <a:xfrm>
              <a:off x="5562596" y="5449210"/>
              <a:ext cx="112883" cy="265768"/>
              <a:chOff x="3787140" y="2644140"/>
              <a:chExt cx="102873" cy="419738"/>
            </a:xfrm>
          </p:grpSpPr>
          <p:cxnSp>
            <p:nvCxnSpPr>
              <p:cNvPr id="1113" name="Straight Connector 11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4" name="Straight Connector 11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5" name="Oval 11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6" name="Oval 11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8" name="Group 303"/>
            <p:cNvGrpSpPr/>
            <p:nvPr/>
          </p:nvGrpSpPr>
          <p:grpSpPr>
            <a:xfrm>
              <a:off x="5696380" y="5449208"/>
              <a:ext cx="112883" cy="265768"/>
              <a:chOff x="3787140" y="2644140"/>
              <a:chExt cx="102873" cy="419738"/>
            </a:xfrm>
          </p:grpSpPr>
          <p:cxnSp>
            <p:nvCxnSpPr>
              <p:cNvPr id="1109" name="Straight Connector 11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0" name="Straight Connector 11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1" name="Oval 11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2" name="Oval 11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9" name="Group 308"/>
            <p:cNvGrpSpPr/>
            <p:nvPr/>
          </p:nvGrpSpPr>
          <p:grpSpPr>
            <a:xfrm>
              <a:off x="5832251" y="5449212"/>
              <a:ext cx="112883" cy="265768"/>
              <a:chOff x="3787140" y="2644140"/>
              <a:chExt cx="102873" cy="419738"/>
            </a:xfrm>
          </p:grpSpPr>
          <p:cxnSp>
            <p:nvCxnSpPr>
              <p:cNvPr id="1105" name="Straight Connector 11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06" name="Straight Connector 11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07" name="Oval 11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8" name="Oval 11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0" name="Group 313"/>
            <p:cNvGrpSpPr/>
            <p:nvPr/>
          </p:nvGrpSpPr>
          <p:grpSpPr>
            <a:xfrm>
              <a:off x="5966035" y="5449210"/>
              <a:ext cx="112883" cy="265768"/>
              <a:chOff x="3787140" y="2644140"/>
              <a:chExt cx="102873" cy="419738"/>
            </a:xfrm>
          </p:grpSpPr>
          <p:cxnSp>
            <p:nvCxnSpPr>
              <p:cNvPr id="1101" name="Straight Connector 11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03" name="Oval 11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4" name="Oval 11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1" name="Group 318"/>
            <p:cNvGrpSpPr/>
            <p:nvPr/>
          </p:nvGrpSpPr>
          <p:grpSpPr>
            <a:xfrm>
              <a:off x="6108180" y="5449214"/>
              <a:ext cx="112883" cy="265768"/>
              <a:chOff x="3787140" y="2644140"/>
              <a:chExt cx="102873" cy="419738"/>
            </a:xfrm>
          </p:grpSpPr>
          <p:cxnSp>
            <p:nvCxnSpPr>
              <p:cNvPr id="1097" name="Straight Connector 10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8" name="Straight Connector 10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9" name="Oval 10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0" name="Oval 10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2" name="Group 323"/>
            <p:cNvGrpSpPr/>
            <p:nvPr/>
          </p:nvGrpSpPr>
          <p:grpSpPr>
            <a:xfrm>
              <a:off x="6241963" y="5449212"/>
              <a:ext cx="112883" cy="265768"/>
              <a:chOff x="3787140" y="2644140"/>
              <a:chExt cx="102873" cy="419738"/>
            </a:xfrm>
          </p:grpSpPr>
          <p:cxnSp>
            <p:nvCxnSpPr>
              <p:cNvPr id="1093" name="Straight Connector 3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4" name="Straight Connector 3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5" name="Oval 3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6" name="Oval 3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3" name="Group 328"/>
            <p:cNvGrpSpPr/>
            <p:nvPr/>
          </p:nvGrpSpPr>
          <p:grpSpPr>
            <a:xfrm>
              <a:off x="6377835" y="5449216"/>
              <a:ext cx="112883" cy="265768"/>
              <a:chOff x="3787140" y="2644140"/>
              <a:chExt cx="102873" cy="419738"/>
            </a:xfrm>
          </p:grpSpPr>
          <p:cxnSp>
            <p:nvCxnSpPr>
              <p:cNvPr id="1089" name="Straight Connector 3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0" name="Straight Connector 3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1" name="Oval 3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2" name="Oval 3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4" name="Group 333"/>
            <p:cNvGrpSpPr/>
            <p:nvPr/>
          </p:nvGrpSpPr>
          <p:grpSpPr>
            <a:xfrm>
              <a:off x="6511619" y="5449214"/>
              <a:ext cx="112883" cy="265768"/>
              <a:chOff x="3787140" y="2644140"/>
              <a:chExt cx="102873" cy="419738"/>
            </a:xfrm>
          </p:grpSpPr>
          <p:cxnSp>
            <p:nvCxnSpPr>
              <p:cNvPr id="1085" name="Straight Connector 3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86" name="Straight Connector 3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87" name="Oval 3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8" name="Oval 3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5" name="Group 338"/>
            <p:cNvGrpSpPr/>
            <p:nvPr/>
          </p:nvGrpSpPr>
          <p:grpSpPr>
            <a:xfrm>
              <a:off x="6647490" y="5449217"/>
              <a:ext cx="112883" cy="265768"/>
              <a:chOff x="3787140" y="2644140"/>
              <a:chExt cx="102873" cy="419738"/>
            </a:xfrm>
          </p:grpSpPr>
          <p:cxnSp>
            <p:nvCxnSpPr>
              <p:cNvPr id="1081" name="Straight Connector 3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82" name="Straight Connector 3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83" name="Oval 3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4" name="Oval 3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6" name="Group 343"/>
            <p:cNvGrpSpPr/>
            <p:nvPr/>
          </p:nvGrpSpPr>
          <p:grpSpPr>
            <a:xfrm>
              <a:off x="6781274" y="5449216"/>
              <a:ext cx="112883" cy="265768"/>
              <a:chOff x="3787140" y="2644140"/>
              <a:chExt cx="102873" cy="419738"/>
            </a:xfrm>
          </p:grpSpPr>
          <p:cxnSp>
            <p:nvCxnSpPr>
              <p:cNvPr id="1077" name="Straight Connector 3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8" name="Straight Connector 3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9" name="Oval 3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0" name="Oval 3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7" name="Group 348"/>
            <p:cNvGrpSpPr/>
            <p:nvPr/>
          </p:nvGrpSpPr>
          <p:grpSpPr>
            <a:xfrm>
              <a:off x="6917145" y="5449219"/>
              <a:ext cx="112883" cy="265768"/>
              <a:chOff x="3787140" y="2644140"/>
              <a:chExt cx="102873" cy="419738"/>
            </a:xfrm>
          </p:grpSpPr>
          <p:cxnSp>
            <p:nvCxnSpPr>
              <p:cNvPr id="1073" name="Straight Connector 3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4" name="Straight Connector 3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5" name="Oval 3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6" name="Oval 3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8" name="Group 353"/>
            <p:cNvGrpSpPr/>
            <p:nvPr/>
          </p:nvGrpSpPr>
          <p:grpSpPr>
            <a:xfrm>
              <a:off x="7050929" y="5449217"/>
              <a:ext cx="112883" cy="265768"/>
              <a:chOff x="3787140" y="2644140"/>
              <a:chExt cx="102873" cy="419738"/>
            </a:xfrm>
          </p:grpSpPr>
          <p:cxnSp>
            <p:nvCxnSpPr>
              <p:cNvPr id="1069" name="Straight Connector 3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0" name="Straight Connector 3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1" name="Oval 3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2" name="Oval 3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5" name="Group 12"/>
            <p:cNvGrpSpPr/>
            <p:nvPr/>
          </p:nvGrpSpPr>
          <p:grpSpPr>
            <a:xfrm rot="10800000">
              <a:off x="7057927" y="5726143"/>
              <a:ext cx="112883" cy="265768"/>
              <a:chOff x="3787140" y="2644140"/>
              <a:chExt cx="102873" cy="419738"/>
            </a:xfrm>
          </p:grpSpPr>
          <p:cxnSp>
            <p:nvCxnSpPr>
              <p:cNvPr id="1001"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02"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03"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4"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6" name="Group 13"/>
            <p:cNvGrpSpPr/>
            <p:nvPr/>
          </p:nvGrpSpPr>
          <p:grpSpPr>
            <a:xfrm rot="10800000">
              <a:off x="6924143" y="5726145"/>
              <a:ext cx="112883" cy="265768"/>
              <a:chOff x="3787140" y="2644140"/>
              <a:chExt cx="102873" cy="419738"/>
            </a:xfrm>
          </p:grpSpPr>
          <p:cxnSp>
            <p:nvCxnSpPr>
              <p:cNvPr id="997"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8"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9"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0"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7" name="Group 48"/>
            <p:cNvGrpSpPr/>
            <p:nvPr/>
          </p:nvGrpSpPr>
          <p:grpSpPr>
            <a:xfrm rot="10800000">
              <a:off x="6788272" y="5726142"/>
              <a:ext cx="112883" cy="265768"/>
              <a:chOff x="3787140" y="2644140"/>
              <a:chExt cx="102873" cy="419738"/>
            </a:xfrm>
          </p:grpSpPr>
          <p:cxnSp>
            <p:nvCxnSpPr>
              <p:cNvPr id="99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8" name="Group 53"/>
            <p:cNvGrpSpPr/>
            <p:nvPr/>
          </p:nvGrpSpPr>
          <p:grpSpPr>
            <a:xfrm rot="10800000">
              <a:off x="6654488" y="5726143"/>
              <a:ext cx="112883" cy="265768"/>
              <a:chOff x="3787140" y="2644140"/>
              <a:chExt cx="102873" cy="419738"/>
            </a:xfrm>
          </p:grpSpPr>
          <p:cxnSp>
            <p:nvCxnSpPr>
              <p:cNvPr id="989"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0"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1"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2"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9" name="Group 58"/>
            <p:cNvGrpSpPr/>
            <p:nvPr/>
          </p:nvGrpSpPr>
          <p:grpSpPr>
            <a:xfrm rot="10800000">
              <a:off x="6518617" y="5726140"/>
              <a:ext cx="112883" cy="265768"/>
              <a:chOff x="3787140" y="2644140"/>
              <a:chExt cx="102873" cy="419738"/>
            </a:xfrm>
          </p:grpSpPr>
          <p:cxnSp>
            <p:nvCxnSpPr>
              <p:cNvPr id="985"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86"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87"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8"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0" name="Group 63"/>
            <p:cNvGrpSpPr/>
            <p:nvPr/>
          </p:nvGrpSpPr>
          <p:grpSpPr>
            <a:xfrm rot="10800000">
              <a:off x="6384833" y="5726142"/>
              <a:ext cx="112883" cy="265768"/>
              <a:chOff x="3787140" y="2644140"/>
              <a:chExt cx="102873" cy="419738"/>
            </a:xfrm>
          </p:grpSpPr>
          <p:cxnSp>
            <p:nvCxnSpPr>
              <p:cNvPr id="981"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82"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83"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4"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1" name="Group 68"/>
            <p:cNvGrpSpPr/>
            <p:nvPr/>
          </p:nvGrpSpPr>
          <p:grpSpPr>
            <a:xfrm rot="10800000">
              <a:off x="6248961" y="5726138"/>
              <a:ext cx="112883" cy="265768"/>
              <a:chOff x="3787140" y="2644140"/>
              <a:chExt cx="102873" cy="419738"/>
            </a:xfrm>
          </p:grpSpPr>
          <p:cxnSp>
            <p:nvCxnSpPr>
              <p:cNvPr id="977" name="Straight Connector 9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8" name="Straight Connector 9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9" name="Oval 9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0" name="Oval 9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2" name="Group 73"/>
            <p:cNvGrpSpPr/>
            <p:nvPr/>
          </p:nvGrpSpPr>
          <p:grpSpPr>
            <a:xfrm rot="10800000">
              <a:off x="6115178" y="5726140"/>
              <a:ext cx="112883" cy="265768"/>
              <a:chOff x="3787140" y="2644140"/>
              <a:chExt cx="102873" cy="419738"/>
            </a:xfrm>
          </p:grpSpPr>
          <p:cxnSp>
            <p:nvCxnSpPr>
              <p:cNvPr id="973" name="Straight Connector 9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4" name="Straight Connector 9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5" name="Oval 9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6" name="Oval 9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3" name="Group 78"/>
            <p:cNvGrpSpPr/>
            <p:nvPr/>
          </p:nvGrpSpPr>
          <p:grpSpPr>
            <a:xfrm rot="10800000">
              <a:off x="5973033" y="5726136"/>
              <a:ext cx="112883" cy="265768"/>
              <a:chOff x="3787140" y="2644140"/>
              <a:chExt cx="102873" cy="419738"/>
            </a:xfrm>
          </p:grpSpPr>
          <p:cxnSp>
            <p:nvCxnSpPr>
              <p:cNvPr id="969" name="Straight Connector 9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0" name="Straight Connector 9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1" name="Oval 9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2" name="Oval 9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4" name="Group 83"/>
            <p:cNvGrpSpPr/>
            <p:nvPr/>
          </p:nvGrpSpPr>
          <p:grpSpPr>
            <a:xfrm rot="10800000">
              <a:off x="5839249" y="5726138"/>
              <a:ext cx="112883" cy="265768"/>
              <a:chOff x="3787140" y="2644140"/>
              <a:chExt cx="102873" cy="419738"/>
            </a:xfrm>
          </p:grpSpPr>
          <p:cxnSp>
            <p:nvCxnSpPr>
              <p:cNvPr id="965" name="Straight Connector 9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6" name="Straight Connector 9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67" name="Oval 9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8" name="Oval 9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5" name="Group 88"/>
            <p:cNvGrpSpPr/>
            <p:nvPr/>
          </p:nvGrpSpPr>
          <p:grpSpPr>
            <a:xfrm rot="10800000">
              <a:off x="5703378" y="5726134"/>
              <a:ext cx="112883" cy="265768"/>
              <a:chOff x="3787140" y="2644140"/>
              <a:chExt cx="102873" cy="419738"/>
            </a:xfrm>
          </p:grpSpPr>
          <p:cxnSp>
            <p:nvCxnSpPr>
              <p:cNvPr id="961" name="Straight Connector 9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2" name="Straight Connector 9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63" name="Oval 9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4" name="Oval 9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6" name="Group 93"/>
            <p:cNvGrpSpPr/>
            <p:nvPr/>
          </p:nvGrpSpPr>
          <p:grpSpPr>
            <a:xfrm rot="10800000">
              <a:off x="5569594" y="5726136"/>
              <a:ext cx="112883" cy="265768"/>
              <a:chOff x="3787140" y="2644140"/>
              <a:chExt cx="102873" cy="419738"/>
            </a:xfrm>
          </p:grpSpPr>
          <p:cxnSp>
            <p:nvCxnSpPr>
              <p:cNvPr id="957" name="Straight Connector 9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8" name="Straight Connector 9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9" name="Oval 9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0" name="Oval 9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7" name="Group 98"/>
            <p:cNvGrpSpPr/>
            <p:nvPr/>
          </p:nvGrpSpPr>
          <p:grpSpPr>
            <a:xfrm rot="10800000">
              <a:off x="5433722" y="5726132"/>
              <a:ext cx="112883" cy="265768"/>
              <a:chOff x="3787140" y="2644140"/>
              <a:chExt cx="102873" cy="419738"/>
            </a:xfrm>
          </p:grpSpPr>
          <p:cxnSp>
            <p:nvCxnSpPr>
              <p:cNvPr id="953" name="Straight Connector 9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4" name="Straight Connector 9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5" name="Oval 9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6" name="Oval 9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8" name="Group 103"/>
            <p:cNvGrpSpPr/>
            <p:nvPr/>
          </p:nvGrpSpPr>
          <p:grpSpPr>
            <a:xfrm rot="10800000">
              <a:off x="5299939" y="5726134"/>
              <a:ext cx="112883" cy="265768"/>
              <a:chOff x="3787140" y="2644140"/>
              <a:chExt cx="102873" cy="419738"/>
            </a:xfrm>
          </p:grpSpPr>
          <p:cxnSp>
            <p:nvCxnSpPr>
              <p:cNvPr id="949" name="Straight Connector 9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0" name="Straight Connector 9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1" name="Oval 9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2" name="Oval 9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9" name="Group 108"/>
            <p:cNvGrpSpPr/>
            <p:nvPr/>
          </p:nvGrpSpPr>
          <p:grpSpPr>
            <a:xfrm rot="10800000">
              <a:off x="5164067" y="5726130"/>
              <a:ext cx="112883" cy="265768"/>
              <a:chOff x="3787140" y="2644140"/>
              <a:chExt cx="102873" cy="419738"/>
            </a:xfrm>
          </p:grpSpPr>
          <p:cxnSp>
            <p:nvCxnSpPr>
              <p:cNvPr id="945" name="Straight Connector 9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46" name="Straight Connector 9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47" name="Oval 9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8" name="Oval 9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0" name="Group 113"/>
            <p:cNvGrpSpPr/>
            <p:nvPr/>
          </p:nvGrpSpPr>
          <p:grpSpPr>
            <a:xfrm rot="10800000">
              <a:off x="5030284" y="5726132"/>
              <a:ext cx="112883" cy="265768"/>
              <a:chOff x="3787140" y="2644140"/>
              <a:chExt cx="102873" cy="419738"/>
            </a:xfrm>
          </p:grpSpPr>
          <p:cxnSp>
            <p:nvCxnSpPr>
              <p:cNvPr id="941" name="Straight Connector 9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42" name="Straight Connector 9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43" name="Oval 9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4" name="Oval 9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1" name="Group 118"/>
            <p:cNvGrpSpPr/>
            <p:nvPr/>
          </p:nvGrpSpPr>
          <p:grpSpPr>
            <a:xfrm rot="10800000">
              <a:off x="9221450" y="5726128"/>
              <a:ext cx="112883" cy="265768"/>
              <a:chOff x="3787140" y="2644140"/>
              <a:chExt cx="102873" cy="419738"/>
            </a:xfrm>
          </p:grpSpPr>
          <p:cxnSp>
            <p:nvCxnSpPr>
              <p:cNvPr id="937" name="Straight Connector 9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8" name="Straight Connector 9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9" name="Oval 9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0" name="Oval 9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2" name="Group 123"/>
            <p:cNvGrpSpPr/>
            <p:nvPr/>
          </p:nvGrpSpPr>
          <p:grpSpPr>
            <a:xfrm rot="10800000">
              <a:off x="9087666" y="5726130"/>
              <a:ext cx="112883" cy="265768"/>
              <a:chOff x="3787140" y="2644140"/>
              <a:chExt cx="102873" cy="419738"/>
            </a:xfrm>
          </p:grpSpPr>
          <p:cxnSp>
            <p:nvCxnSpPr>
              <p:cNvPr id="933" name="Straight Connector 9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4" name="Straight Connector 9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5" name="Oval 9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6" name="Oval 9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3" name="Group 128"/>
            <p:cNvGrpSpPr/>
            <p:nvPr/>
          </p:nvGrpSpPr>
          <p:grpSpPr>
            <a:xfrm rot="10800000">
              <a:off x="8951795" y="5726126"/>
              <a:ext cx="112883" cy="265768"/>
              <a:chOff x="3787140" y="2644140"/>
              <a:chExt cx="102873" cy="419738"/>
            </a:xfrm>
          </p:grpSpPr>
          <p:cxnSp>
            <p:nvCxnSpPr>
              <p:cNvPr id="929" name="Straight Connector 9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0" name="Straight Connector 9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1" name="Oval 9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2" name="Oval 9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4" name="Group 133"/>
            <p:cNvGrpSpPr/>
            <p:nvPr/>
          </p:nvGrpSpPr>
          <p:grpSpPr>
            <a:xfrm rot="10800000">
              <a:off x="8818011" y="5726128"/>
              <a:ext cx="112883" cy="265768"/>
              <a:chOff x="3787140" y="2644140"/>
              <a:chExt cx="102873" cy="419738"/>
            </a:xfrm>
          </p:grpSpPr>
          <p:cxnSp>
            <p:nvCxnSpPr>
              <p:cNvPr id="925" name="Straight Connector 9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26" name="Straight Connector 9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7" name="Oval 9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8" name="Oval 9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5" name="Group 138"/>
            <p:cNvGrpSpPr/>
            <p:nvPr/>
          </p:nvGrpSpPr>
          <p:grpSpPr>
            <a:xfrm rot="10800000">
              <a:off x="8682139" y="5726124"/>
              <a:ext cx="112883" cy="265768"/>
              <a:chOff x="3787140" y="2644140"/>
              <a:chExt cx="102873" cy="419738"/>
            </a:xfrm>
          </p:grpSpPr>
          <p:cxnSp>
            <p:nvCxnSpPr>
              <p:cNvPr id="921" name="Straight Connector 9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22" name="Straight Connector 9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3" name="Oval 9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4" name="Oval 9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6" name="Group 143"/>
            <p:cNvGrpSpPr/>
            <p:nvPr/>
          </p:nvGrpSpPr>
          <p:grpSpPr>
            <a:xfrm rot="10800000">
              <a:off x="8548356" y="5726126"/>
              <a:ext cx="112883" cy="265768"/>
              <a:chOff x="3787140" y="2644140"/>
              <a:chExt cx="102873" cy="419738"/>
            </a:xfrm>
          </p:grpSpPr>
          <p:cxnSp>
            <p:nvCxnSpPr>
              <p:cNvPr id="917" name="Straight Connector 9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8" name="Straight Connector 9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9" name="Oval 9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0" name="Oval 9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7" name="Group 148"/>
            <p:cNvGrpSpPr/>
            <p:nvPr/>
          </p:nvGrpSpPr>
          <p:grpSpPr>
            <a:xfrm rot="10800000">
              <a:off x="8412484" y="5726123"/>
              <a:ext cx="112883" cy="265768"/>
              <a:chOff x="3787140" y="2644140"/>
              <a:chExt cx="102873" cy="419738"/>
            </a:xfrm>
          </p:grpSpPr>
          <p:cxnSp>
            <p:nvCxnSpPr>
              <p:cNvPr id="913" name="Straight Connector 9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4" name="Straight Connector 9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5" name="Oval 9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6" name="Oval 9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8" name="Group 153"/>
            <p:cNvGrpSpPr/>
            <p:nvPr/>
          </p:nvGrpSpPr>
          <p:grpSpPr>
            <a:xfrm rot="10800000">
              <a:off x="8278701" y="5726124"/>
              <a:ext cx="112883" cy="265768"/>
              <a:chOff x="3787140" y="2644140"/>
              <a:chExt cx="102873" cy="419738"/>
            </a:xfrm>
          </p:grpSpPr>
          <p:cxnSp>
            <p:nvCxnSpPr>
              <p:cNvPr id="909" name="Straight Connector 9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0" name="Straight Connector 9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1" name="Oval 9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2" name="Oval 9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9" name="Group 158"/>
            <p:cNvGrpSpPr/>
            <p:nvPr/>
          </p:nvGrpSpPr>
          <p:grpSpPr>
            <a:xfrm rot="10800000">
              <a:off x="8136556" y="5726121"/>
              <a:ext cx="112883" cy="265768"/>
              <a:chOff x="3787140" y="2644140"/>
              <a:chExt cx="102873" cy="419738"/>
            </a:xfrm>
          </p:grpSpPr>
          <p:cxnSp>
            <p:nvCxnSpPr>
              <p:cNvPr id="905" name="Straight Connector 9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06" name="Straight Connector 9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07" name="Oval 9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8" name="Oval 9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0" name="Group 163"/>
            <p:cNvGrpSpPr/>
            <p:nvPr/>
          </p:nvGrpSpPr>
          <p:grpSpPr>
            <a:xfrm rot="10800000">
              <a:off x="8002772" y="5726123"/>
              <a:ext cx="112883" cy="265768"/>
              <a:chOff x="3787140" y="2644140"/>
              <a:chExt cx="102873" cy="419738"/>
            </a:xfrm>
          </p:grpSpPr>
          <p:cxnSp>
            <p:nvCxnSpPr>
              <p:cNvPr id="901" name="Straight Connector 9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02" name="Straight Connector 9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03" name="Oval 9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4" name="Oval 9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1" name="Group 168"/>
            <p:cNvGrpSpPr/>
            <p:nvPr/>
          </p:nvGrpSpPr>
          <p:grpSpPr>
            <a:xfrm rot="10800000">
              <a:off x="7866900" y="5726119"/>
              <a:ext cx="112883" cy="265768"/>
              <a:chOff x="3787140" y="2644140"/>
              <a:chExt cx="102873" cy="419738"/>
            </a:xfrm>
          </p:grpSpPr>
          <p:cxnSp>
            <p:nvCxnSpPr>
              <p:cNvPr id="897" name="Straight Connector 8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8" name="Straight Connector 8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9" name="Oval 8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0" name="Oval 8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2" name="Group 173"/>
            <p:cNvGrpSpPr/>
            <p:nvPr/>
          </p:nvGrpSpPr>
          <p:grpSpPr>
            <a:xfrm rot="10800000">
              <a:off x="7733117" y="5726121"/>
              <a:ext cx="112883" cy="265768"/>
              <a:chOff x="3787140" y="2644140"/>
              <a:chExt cx="102873" cy="419738"/>
            </a:xfrm>
          </p:grpSpPr>
          <p:cxnSp>
            <p:nvCxnSpPr>
              <p:cNvPr id="893" name="Straight Connector 8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5" name="Oval 8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6" name="Oval 8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3" name="Group 178"/>
            <p:cNvGrpSpPr/>
            <p:nvPr/>
          </p:nvGrpSpPr>
          <p:grpSpPr>
            <a:xfrm rot="10800000">
              <a:off x="7597245" y="5726117"/>
              <a:ext cx="112883" cy="265768"/>
              <a:chOff x="3787140" y="2644140"/>
              <a:chExt cx="102873" cy="419738"/>
            </a:xfrm>
          </p:grpSpPr>
          <p:cxnSp>
            <p:nvCxnSpPr>
              <p:cNvPr id="889" name="Straight Connector 8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1" name="Oval 8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2" name="Oval 8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4" name="Group 183"/>
            <p:cNvGrpSpPr/>
            <p:nvPr/>
          </p:nvGrpSpPr>
          <p:grpSpPr>
            <a:xfrm rot="10800000">
              <a:off x="7463462" y="5726119"/>
              <a:ext cx="112883" cy="265768"/>
              <a:chOff x="3787140" y="2644140"/>
              <a:chExt cx="102873" cy="419738"/>
            </a:xfrm>
          </p:grpSpPr>
          <p:cxnSp>
            <p:nvCxnSpPr>
              <p:cNvPr id="885" name="Straight Connector 8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86" name="Straight Connector 8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87" name="Oval 8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8" name="Oval 8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5" name="Group 188"/>
            <p:cNvGrpSpPr/>
            <p:nvPr/>
          </p:nvGrpSpPr>
          <p:grpSpPr>
            <a:xfrm rot="10800000">
              <a:off x="7327590" y="5726115"/>
              <a:ext cx="112883" cy="265768"/>
              <a:chOff x="3787140" y="2644140"/>
              <a:chExt cx="102873" cy="419738"/>
            </a:xfrm>
          </p:grpSpPr>
          <p:cxnSp>
            <p:nvCxnSpPr>
              <p:cNvPr id="881" name="Straight Connector 8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83" name="Oval 8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4" name="Oval 8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6" name="Group 193"/>
            <p:cNvGrpSpPr/>
            <p:nvPr/>
          </p:nvGrpSpPr>
          <p:grpSpPr>
            <a:xfrm rot="10800000">
              <a:off x="7193806" y="5726117"/>
              <a:ext cx="112883" cy="265768"/>
              <a:chOff x="3787140" y="2644140"/>
              <a:chExt cx="102873" cy="419738"/>
            </a:xfrm>
          </p:grpSpPr>
          <p:cxnSp>
            <p:nvCxnSpPr>
              <p:cNvPr id="877" name="Straight Connector 8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9" name="Oval 8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0" name="Oval 8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7" name="Group 198"/>
            <p:cNvGrpSpPr/>
            <p:nvPr/>
          </p:nvGrpSpPr>
          <p:grpSpPr>
            <a:xfrm rot="10800000">
              <a:off x="2720441" y="5726208"/>
              <a:ext cx="112883" cy="265768"/>
              <a:chOff x="3787140" y="2644140"/>
              <a:chExt cx="102873" cy="419738"/>
            </a:xfrm>
          </p:grpSpPr>
          <p:cxnSp>
            <p:nvCxnSpPr>
              <p:cNvPr id="873" name="Straight Connector 8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4" name="Straight Connector 8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5" name="Oval 8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6" name="Oval 8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8" name="Group 203"/>
            <p:cNvGrpSpPr/>
            <p:nvPr/>
          </p:nvGrpSpPr>
          <p:grpSpPr>
            <a:xfrm rot="10800000">
              <a:off x="2586658" y="5726210"/>
              <a:ext cx="112883" cy="265768"/>
              <a:chOff x="3787140" y="2644140"/>
              <a:chExt cx="102873" cy="419738"/>
            </a:xfrm>
          </p:grpSpPr>
          <p:cxnSp>
            <p:nvCxnSpPr>
              <p:cNvPr id="869" name="Straight Connector 8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1" name="Oval 8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2" name="Oval 8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9" name="Group 208"/>
            <p:cNvGrpSpPr/>
            <p:nvPr/>
          </p:nvGrpSpPr>
          <p:grpSpPr>
            <a:xfrm rot="10800000">
              <a:off x="2450786" y="5726206"/>
              <a:ext cx="112883" cy="265768"/>
              <a:chOff x="3787140" y="2644140"/>
              <a:chExt cx="102873" cy="419738"/>
            </a:xfrm>
          </p:grpSpPr>
          <p:cxnSp>
            <p:nvCxnSpPr>
              <p:cNvPr id="865" name="Straight Connector 8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7" name="Oval 8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8" name="Oval 8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0" name="Group 213"/>
            <p:cNvGrpSpPr/>
            <p:nvPr/>
          </p:nvGrpSpPr>
          <p:grpSpPr>
            <a:xfrm rot="10800000">
              <a:off x="2317003" y="5726208"/>
              <a:ext cx="112883" cy="265768"/>
              <a:chOff x="3787140" y="2644140"/>
              <a:chExt cx="102873" cy="419738"/>
            </a:xfrm>
          </p:grpSpPr>
          <p:cxnSp>
            <p:nvCxnSpPr>
              <p:cNvPr id="861" name="Straight Connector 8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2" name="Straight Connector 8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3" name="Oval 8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4" name="Oval 8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1" name="Group 218"/>
            <p:cNvGrpSpPr/>
            <p:nvPr/>
          </p:nvGrpSpPr>
          <p:grpSpPr>
            <a:xfrm rot="10800000">
              <a:off x="2181131" y="5726204"/>
              <a:ext cx="112883" cy="265768"/>
              <a:chOff x="3787140" y="2644140"/>
              <a:chExt cx="102873" cy="419738"/>
            </a:xfrm>
          </p:grpSpPr>
          <p:cxnSp>
            <p:nvCxnSpPr>
              <p:cNvPr id="857" name="Straight Connector 8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9" name="Oval 8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0" name="Oval 8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2" name="Group 223"/>
            <p:cNvGrpSpPr/>
            <p:nvPr/>
          </p:nvGrpSpPr>
          <p:grpSpPr>
            <a:xfrm rot="10800000">
              <a:off x="2047347" y="5726206"/>
              <a:ext cx="112883" cy="265768"/>
              <a:chOff x="3787140" y="2644140"/>
              <a:chExt cx="102873" cy="419738"/>
            </a:xfrm>
          </p:grpSpPr>
          <p:cxnSp>
            <p:nvCxnSpPr>
              <p:cNvPr id="853" name="Straight Connector 8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5" name="Oval 8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6" name="Oval 8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3" name="Group 228"/>
            <p:cNvGrpSpPr/>
            <p:nvPr/>
          </p:nvGrpSpPr>
          <p:grpSpPr>
            <a:xfrm rot="10800000">
              <a:off x="1911476" y="5726202"/>
              <a:ext cx="112883" cy="265768"/>
              <a:chOff x="3787140" y="2644140"/>
              <a:chExt cx="102873" cy="419738"/>
            </a:xfrm>
          </p:grpSpPr>
          <p:cxnSp>
            <p:nvCxnSpPr>
              <p:cNvPr id="849" name="Straight Connector 8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0" name="Straight Connector 8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1" name="Oval 8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2" name="Oval 8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4" name="Group 233"/>
            <p:cNvGrpSpPr/>
            <p:nvPr/>
          </p:nvGrpSpPr>
          <p:grpSpPr>
            <a:xfrm rot="10800000">
              <a:off x="1777692" y="5726204"/>
              <a:ext cx="112883" cy="265768"/>
              <a:chOff x="3787140" y="2644140"/>
              <a:chExt cx="102873" cy="419738"/>
            </a:xfrm>
          </p:grpSpPr>
          <p:cxnSp>
            <p:nvCxnSpPr>
              <p:cNvPr id="845" name="Straight Connector 8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47" name="Oval 8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8" name="Oval 8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5" name="Group 238"/>
            <p:cNvGrpSpPr/>
            <p:nvPr/>
          </p:nvGrpSpPr>
          <p:grpSpPr>
            <a:xfrm rot="10800000">
              <a:off x="1635547" y="5726200"/>
              <a:ext cx="112883" cy="265768"/>
              <a:chOff x="3787140" y="2644140"/>
              <a:chExt cx="102873" cy="419738"/>
            </a:xfrm>
          </p:grpSpPr>
          <p:cxnSp>
            <p:nvCxnSpPr>
              <p:cNvPr id="841" name="Straight Connector 8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43" name="Oval 8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4" name="Oval 8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6" name="Group 243"/>
            <p:cNvGrpSpPr/>
            <p:nvPr/>
          </p:nvGrpSpPr>
          <p:grpSpPr>
            <a:xfrm rot="10800000">
              <a:off x="1501764" y="5726202"/>
              <a:ext cx="112883" cy="265768"/>
              <a:chOff x="3787140" y="2644140"/>
              <a:chExt cx="102873" cy="419738"/>
            </a:xfrm>
          </p:grpSpPr>
          <p:cxnSp>
            <p:nvCxnSpPr>
              <p:cNvPr id="837" name="Straight Connector 8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8" name="Straight Connector 8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9" name="Oval 8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0" name="Oval 8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7" name="Group 248"/>
            <p:cNvGrpSpPr/>
            <p:nvPr/>
          </p:nvGrpSpPr>
          <p:grpSpPr>
            <a:xfrm rot="10800000">
              <a:off x="1365892" y="5726199"/>
              <a:ext cx="112883" cy="265768"/>
              <a:chOff x="3787140" y="2644140"/>
              <a:chExt cx="102873" cy="419738"/>
            </a:xfrm>
          </p:grpSpPr>
          <p:cxnSp>
            <p:nvCxnSpPr>
              <p:cNvPr id="833" name="Straight Connector 8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5" name="Oval 8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6" name="Oval 8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8" name="Group 253"/>
            <p:cNvGrpSpPr/>
            <p:nvPr/>
          </p:nvGrpSpPr>
          <p:grpSpPr>
            <a:xfrm rot="10800000">
              <a:off x="1232108" y="5726200"/>
              <a:ext cx="112883" cy="265768"/>
              <a:chOff x="3787140" y="2644140"/>
              <a:chExt cx="102873" cy="419738"/>
            </a:xfrm>
          </p:grpSpPr>
          <p:cxnSp>
            <p:nvCxnSpPr>
              <p:cNvPr id="829" name="Straight Connector 8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1" name="Oval 8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2" name="Oval 8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9" name="Group 258"/>
            <p:cNvGrpSpPr/>
            <p:nvPr/>
          </p:nvGrpSpPr>
          <p:grpSpPr>
            <a:xfrm rot="10800000">
              <a:off x="1096237" y="5726197"/>
              <a:ext cx="112883" cy="265768"/>
              <a:chOff x="3787140" y="2644140"/>
              <a:chExt cx="102873" cy="419738"/>
            </a:xfrm>
          </p:grpSpPr>
          <p:cxnSp>
            <p:nvCxnSpPr>
              <p:cNvPr id="825" name="Straight Connector 8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26" name="Straight Connector 8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7" name="Oval 8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8" name="Oval 8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0" name="Group 263"/>
            <p:cNvGrpSpPr/>
            <p:nvPr/>
          </p:nvGrpSpPr>
          <p:grpSpPr>
            <a:xfrm rot="10800000">
              <a:off x="962453" y="5726199"/>
              <a:ext cx="112883" cy="265768"/>
              <a:chOff x="3787140" y="2644140"/>
              <a:chExt cx="102873" cy="419738"/>
            </a:xfrm>
          </p:grpSpPr>
          <p:cxnSp>
            <p:nvCxnSpPr>
              <p:cNvPr id="821" name="Straight Connector 8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3" name="Oval 8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4" name="Oval 8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1" name="Group 268"/>
            <p:cNvGrpSpPr/>
            <p:nvPr/>
          </p:nvGrpSpPr>
          <p:grpSpPr>
            <a:xfrm rot="10800000">
              <a:off x="826582" y="5726195"/>
              <a:ext cx="112883" cy="265768"/>
              <a:chOff x="3787140" y="2644140"/>
              <a:chExt cx="102873" cy="419738"/>
            </a:xfrm>
          </p:grpSpPr>
          <p:cxnSp>
            <p:nvCxnSpPr>
              <p:cNvPr id="817" name="Straight Connector 8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9" name="Oval 8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0" name="Oval 8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2" name="Group 273"/>
            <p:cNvGrpSpPr/>
            <p:nvPr/>
          </p:nvGrpSpPr>
          <p:grpSpPr>
            <a:xfrm rot="10800000">
              <a:off x="692798" y="5726197"/>
              <a:ext cx="112883" cy="265768"/>
              <a:chOff x="3787140" y="2644140"/>
              <a:chExt cx="102873" cy="419738"/>
            </a:xfrm>
          </p:grpSpPr>
          <p:cxnSp>
            <p:nvCxnSpPr>
              <p:cNvPr id="813" name="Straight Connector 8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4" name="Straight Connector 8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5" name="Oval 8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6" name="Oval 8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3" name="Group 278"/>
            <p:cNvGrpSpPr/>
            <p:nvPr/>
          </p:nvGrpSpPr>
          <p:grpSpPr>
            <a:xfrm rot="10800000">
              <a:off x="4883964" y="5726193"/>
              <a:ext cx="112883" cy="265768"/>
              <a:chOff x="3787140" y="2644140"/>
              <a:chExt cx="102873" cy="419738"/>
            </a:xfrm>
          </p:grpSpPr>
          <p:cxnSp>
            <p:nvCxnSpPr>
              <p:cNvPr id="809" name="Straight Connector 8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0" name="Straight Connector 8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1" name="Oval 8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2" name="Oval 8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4" name="Group 283"/>
            <p:cNvGrpSpPr/>
            <p:nvPr/>
          </p:nvGrpSpPr>
          <p:grpSpPr>
            <a:xfrm rot="10800000">
              <a:off x="4750181" y="5726195"/>
              <a:ext cx="112883" cy="265768"/>
              <a:chOff x="3787140" y="2644140"/>
              <a:chExt cx="102873" cy="419738"/>
            </a:xfrm>
          </p:grpSpPr>
          <p:cxnSp>
            <p:nvCxnSpPr>
              <p:cNvPr id="805" name="Straight Connector 8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6" name="Straight Connector 8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07" name="Oval 8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8" name="Oval 8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5" name="Group 288"/>
            <p:cNvGrpSpPr/>
            <p:nvPr/>
          </p:nvGrpSpPr>
          <p:grpSpPr>
            <a:xfrm rot="10800000">
              <a:off x="4614309" y="5726191"/>
              <a:ext cx="112883" cy="265768"/>
              <a:chOff x="3787140" y="2644140"/>
              <a:chExt cx="102873" cy="419738"/>
            </a:xfrm>
          </p:grpSpPr>
          <p:cxnSp>
            <p:nvCxnSpPr>
              <p:cNvPr id="801" name="Straight Connector 8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2" name="Straight Connector 8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03" name="Oval 8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4" name="Oval 8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6" name="Group 293"/>
            <p:cNvGrpSpPr/>
            <p:nvPr/>
          </p:nvGrpSpPr>
          <p:grpSpPr>
            <a:xfrm rot="10800000">
              <a:off x="4480526" y="5726193"/>
              <a:ext cx="112883" cy="265768"/>
              <a:chOff x="3787140" y="2644140"/>
              <a:chExt cx="102873" cy="419738"/>
            </a:xfrm>
          </p:grpSpPr>
          <p:cxnSp>
            <p:nvCxnSpPr>
              <p:cNvPr id="797" name="Straight Connector 7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8" name="Straight Connector 7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9" name="Oval 7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0" name="Oval 7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7" name="Group 298"/>
            <p:cNvGrpSpPr/>
            <p:nvPr/>
          </p:nvGrpSpPr>
          <p:grpSpPr>
            <a:xfrm rot="10800000">
              <a:off x="4344654" y="5726189"/>
              <a:ext cx="112883" cy="265768"/>
              <a:chOff x="3787140" y="2644140"/>
              <a:chExt cx="102873" cy="419738"/>
            </a:xfrm>
          </p:grpSpPr>
          <p:cxnSp>
            <p:nvCxnSpPr>
              <p:cNvPr id="793" name="Straight Connector 7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4" name="Straight Connector 7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5" name="Oval 7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6" name="Oval 7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8" name="Group 303"/>
            <p:cNvGrpSpPr/>
            <p:nvPr/>
          </p:nvGrpSpPr>
          <p:grpSpPr>
            <a:xfrm rot="10800000">
              <a:off x="4210870" y="5726191"/>
              <a:ext cx="112883" cy="265768"/>
              <a:chOff x="3787140" y="2644140"/>
              <a:chExt cx="102873" cy="419738"/>
            </a:xfrm>
          </p:grpSpPr>
          <p:cxnSp>
            <p:nvCxnSpPr>
              <p:cNvPr id="789" name="Straight Connector 7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0" name="Straight Connector 7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1" name="Oval 7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2" name="Oval 7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9" name="Group 308"/>
            <p:cNvGrpSpPr/>
            <p:nvPr/>
          </p:nvGrpSpPr>
          <p:grpSpPr>
            <a:xfrm rot="10800000">
              <a:off x="4074999" y="5726187"/>
              <a:ext cx="112883" cy="265768"/>
              <a:chOff x="3787140" y="2644140"/>
              <a:chExt cx="102873" cy="419738"/>
            </a:xfrm>
          </p:grpSpPr>
          <p:cxnSp>
            <p:nvCxnSpPr>
              <p:cNvPr id="785" name="Straight Connector 7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87" name="Oval 7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8" name="Oval 7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0" name="Group 313"/>
            <p:cNvGrpSpPr/>
            <p:nvPr/>
          </p:nvGrpSpPr>
          <p:grpSpPr>
            <a:xfrm rot="10800000">
              <a:off x="3941215" y="5726189"/>
              <a:ext cx="112883" cy="265768"/>
              <a:chOff x="3787140" y="2644140"/>
              <a:chExt cx="102873" cy="419738"/>
            </a:xfrm>
          </p:grpSpPr>
          <p:cxnSp>
            <p:nvCxnSpPr>
              <p:cNvPr id="781" name="Straight Connector 7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2" name="Straight Connector 7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83" name="Oval 7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4" name="Oval 7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1" name="Group 318"/>
            <p:cNvGrpSpPr/>
            <p:nvPr/>
          </p:nvGrpSpPr>
          <p:grpSpPr>
            <a:xfrm rot="10800000">
              <a:off x="3799070" y="5726185"/>
              <a:ext cx="112883" cy="265768"/>
              <a:chOff x="3787140" y="2644140"/>
              <a:chExt cx="102873" cy="419738"/>
            </a:xfrm>
          </p:grpSpPr>
          <p:cxnSp>
            <p:nvCxnSpPr>
              <p:cNvPr id="777" name="Straight Connector 7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9" name="Oval 7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0" name="Oval 7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2" name="Group 323"/>
            <p:cNvGrpSpPr/>
            <p:nvPr/>
          </p:nvGrpSpPr>
          <p:grpSpPr>
            <a:xfrm rot="10800000">
              <a:off x="3665287" y="5726187"/>
              <a:ext cx="112883" cy="265768"/>
              <a:chOff x="3787140" y="2644140"/>
              <a:chExt cx="102873" cy="419738"/>
            </a:xfrm>
          </p:grpSpPr>
          <p:cxnSp>
            <p:nvCxnSpPr>
              <p:cNvPr id="773" name="Straight Connector 7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4" name="Straight Connector 7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5" name="Oval 7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6" name="Oval 7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3" name="Group 328"/>
            <p:cNvGrpSpPr/>
            <p:nvPr/>
          </p:nvGrpSpPr>
          <p:grpSpPr>
            <a:xfrm rot="10800000">
              <a:off x="3529415" y="5726183"/>
              <a:ext cx="112883" cy="265768"/>
              <a:chOff x="3787140" y="2644140"/>
              <a:chExt cx="102873" cy="419738"/>
            </a:xfrm>
          </p:grpSpPr>
          <p:cxnSp>
            <p:nvCxnSpPr>
              <p:cNvPr id="769" name="Straight Connector 7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0" name="Straight Connector 7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1" name="Oval 7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2" name="Oval 7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4" name="Group 333"/>
            <p:cNvGrpSpPr/>
            <p:nvPr/>
          </p:nvGrpSpPr>
          <p:grpSpPr>
            <a:xfrm rot="10800000">
              <a:off x="3395631" y="5726185"/>
              <a:ext cx="112883" cy="265768"/>
              <a:chOff x="3787140" y="2644140"/>
              <a:chExt cx="102873" cy="419738"/>
            </a:xfrm>
          </p:grpSpPr>
          <p:cxnSp>
            <p:nvCxnSpPr>
              <p:cNvPr id="765" name="Straight Connector 7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6" name="Straight Connector 7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7" name="Oval 7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8" name="Oval 7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5" name="Group 338"/>
            <p:cNvGrpSpPr/>
            <p:nvPr/>
          </p:nvGrpSpPr>
          <p:grpSpPr>
            <a:xfrm rot="10800000">
              <a:off x="3259760" y="5726181"/>
              <a:ext cx="112883" cy="265768"/>
              <a:chOff x="3787140" y="2644140"/>
              <a:chExt cx="102873" cy="419738"/>
            </a:xfrm>
          </p:grpSpPr>
          <p:cxnSp>
            <p:nvCxnSpPr>
              <p:cNvPr id="761" name="Straight Connector 7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2" name="Straight Connector 7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3" name="Oval 7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4" name="Oval 7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6" name="Group 343"/>
            <p:cNvGrpSpPr/>
            <p:nvPr/>
          </p:nvGrpSpPr>
          <p:grpSpPr>
            <a:xfrm rot="10800000">
              <a:off x="3125976" y="5726183"/>
              <a:ext cx="112883" cy="265768"/>
              <a:chOff x="3787140" y="2644140"/>
              <a:chExt cx="102873" cy="419738"/>
            </a:xfrm>
          </p:grpSpPr>
          <p:cxnSp>
            <p:nvCxnSpPr>
              <p:cNvPr id="757" name="Straight Connector 7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9" name="Oval 7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0" name="Oval 7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7" name="Group 348"/>
            <p:cNvGrpSpPr/>
            <p:nvPr/>
          </p:nvGrpSpPr>
          <p:grpSpPr>
            <a:xfrm rot="10800000">
              <a:off x="2990104" y="5726180"/>
              <a:ext cx="112883" cy="265768"/>
              <a:chOff x="3787140" y="2644140"/>
              <a:chExt cx="102873" cy="419738"/>
            </a:xfrm>
          </p:grpSpPr>
          <p:cxnSp>
            <p:nvCxnSpPr>
              <p:cNvPr id="753" name="Straight Connector 7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4" name="Straight Connector 7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5" name="Oval 7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6" name="Oval 7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8" name="Group 353"/>
            <p:cNvGrpSpPr/>
            <p:nvPr/>
          </p:nvGrpSpPr>
          <p:grpSpPr>
            <a:xfrm rot="10800000">
              <a:off x="2856321" y="5726181"/>
              <a:ext cx="112883" cy="265768"/>
              <a:chOff x="3787140" y="2644140"/>
              <a:chExt cx="102873" cy="419738"/>
            </a:xfrm>
          </p:grpSpPr>
          <p:cxnSp>
            <p:nvCxnSpPr>
              <p:cNvPr id="749" name="Straight Connector 7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0" name="Straight Connector 7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1" name="Oval 7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2" name="Oval 7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62" name="Group 1361"/>
            <p:cNvGrpSpPr/>
            <p:nvPr/>
          </p:nvGrpSpPr>
          <p:grpSpPr>
            <a:xfrm>
              <a:off x="1235439" y="4368919"/>
              <a:ext cx="1907093" cy="2565281"/>
              <a:chOff x="3431825" y="4285614"/>
              <a:chExt cx="1419809" cy="1777433"/>
            </a:xfrm>
          </p:grpSpPr>
          <p:sp>
            <p:nvSpPr>
              <p:cNvPr id="1346" name="Freeform 1345"/>
              <p:cNvSpPr/>
              <p:nvPr/>
            </p:nvSpPr>
            <p:spPr>
              <a:xfrm>
                <a:off x="3965156" y="4285614"/>
                <a:ext cx="606844" cy="667386"/>
              </a:xfrm>
              <a:custGeom>
                <a:avLst/>
                <a:gdLst>
                  <a:gd name="connsiteX0" fmla="*/ 55392 w 558418"/>
                  <a:gd name="connsiteY0" fmla="*/ 127636 h 667386"/>
                  <a:gd name="connsiteX1" fmla="*/ 93492 w 558418"/>
                  <a:gd name="connsiteY1" fmla="*/ 70486 h 667386"/>
                  <a:gd name="connsiteX2" fmla="*/ 112542 w 558418"/>
                  <a:gd name="connsiteY2" fmla="*/ 57786 h 667386"/>
                  <a:gd name="connsiteX3" fmla="*/ 144292 w 558418"/>
                  <a:gd name="connsiteY3" fmla="*/ 32386 h 667386"/>
                  <a:gd name="connsiteX4" fmla="*/ 226842 w 558418"/>
                  <a:gd name="connsiteY4" fmla="*/ 636 h 667386"/>
                  <a:gd name="connsiteX5" fmla="*/ 341142 w 558418"/>
                  <a:gd name="connsiteY5" fmla="*/ 6986 h 667386"/>
                  <a:gd name="connsiteX6" fmla="*/ 404642 w 558418"/>
                  <a:gd name="connsiteY6" fmla="*/ 13336 h 667386"/>
                  <a:gd name="connsiteX7" fmla="*/ 410992 w 558418"/>
                  <a:gd name="connsiteY7" fmla="*/ 51436 h 667386"/>
                  <a:gd name="connsiteX8" fmla="*/ 442742 w 558418"/>
                  <a:gd name="connsiteY8" fmla="*/ 95886 h 667386"/>
                  <a:gd name="connsiteX9" fmla="*/ 480842 w 558418"/>
                  <a:gd name="connsiteY9" fmla="*/ 133986 h 667386"/>
                  <a:gd name="connsiteX10" fmla="*/ 525292 w 558418"/>
                  <a:gd name="connsiteY10" fmla="*/ 191136 h 667386"/>
                  <a:gd name="connsiteX11" fmla="*/ 544342 w 558418"/>
                  <a:gd name="connsiteY11" fmla="*/ 235586 h 667386"/>
                  <a:gd name="connsiteX12" fmla="*/ 550692 w 558418"/>
                  <a:gd name="connsiteY12" fmla="*/ 254636 h 667386"/>
                  <a:gd name="connsiteX13" fmla="*/ 544342 w 558418"/>
                  <a:gd name="connsiteY13" fmla="*/ 451486 h 667386"/>
                  <a:gd name="connsiteX14" fmla="*/ 493542 w 558418"/>
                  <a:gd name="connsiteY14" fmla="*/ 514986 h 667386"/>
                  <a:gd name="connsiteX15" fmla="*/ 480842 w 558418"/>
                  <a:gd name="connsiteY15" fmla="*/ 534036 h 667386"/>
                  <a:gd name="connsiteX16" fmla="*/ 461792 w 558418"/>
                  <a:gd name="connsiteY16" fmla="*/ 578486 h 667386"/>
                  <a:gd name="connsiteX17" fmla="*/ 417342 w 558418"/>
                  <a:gd name="connsiteY17" fmla="*/ 591186 h 667386"/>
                  <a:gd name="connsiteX18" fmla="*/ 391942 w 558418"/>
                  <a:gd name="connsiteY18" fmla="*/ 603886 h 667386"/>
                  <a:gd name="connsiteX19" fmla="*/ 334792 w 558418"/>
                  <a:gd name="connsiteY19" fmla="*/ 622936 h 667386"/>
                  <a:gd name="connsiteX20" fmla="*/ 322092 w 558418"/>
                  <a:gd name="connsiteY20" fmla="*/ 641986 h 667386"/>
                  <a:gd name="connsiteX21" fmla="*/ 296692 w 558418"/>
                  <a:gd name="connsiteY21" fmla="*/ 654686 h 667386"/>
                  <a:gd name="connsiteX22" fmla="*/ 239542 w 558418"/>
                  <a:gd name="connsiteY22" fmla="*/ 667386 h 667386"/>
                  <a:gd name="connsiteX23" fmla="*/ 163342 w 558418"/>
                  <a:gd name="connsiteY23" fmla="*/ 654686 h 667386"/>
                  <a:gd name="connsiteX24" fmla="*/ 137942 w 558418"/>
                  <a:gd name="connsiteY24" fmla="*/ 616586 h 667386"/>
                  <a:gd name="connsiteX25" fmla="*/ 125242 w 558418"/>
                  <a:gd name="connsiteY25" fmla="*/ 597536 h 667386"/>
                  <a:gd name="connsiteX26" fmla="*/ 112542 w 558418"/>
                  <a:gd name="connsiteY26" fmla="*/ 514986 h 667386"/>
                  <a:gd name="connsiteX27" fmla="*/ 106192 w 558418"/>
                  <a:gd name="connsiteY27" fmla="*/ 489586 h 667386"/>
                  <a:gd name="connsiteX28" fmla="*/ 93492 w 558418"/>
                  <a:gd name="connsiteY28" fmla="*/ 464186 h 667386"/>
                  <a:gd name="connsiteX29" fmla="*/ 80792 w 558418"/>
                  <a:gd name="connsiteY29" fmla="*/ 400686 h 667386"/>
                  <a:gd name="connsiteX30" fmla="*/ 74442 w 558418"/>
                  <a:gd name="connsiteY30" fmla="*/ 375286 h 667386"/>
                  <a:gd name="connsiteX31" fmla="*/ 49042 w 558418"/>
                  <a:gd name="connsiteY31" fmla="*/ 311786 h 667386"/>
                  <a:gd name="connsiteX32" fmla="*/ 29992 w 558418"/>
                  <a:gd name="connsiteY32" fmla="*/ 254636 h 667386"/>
                  <a:gd name="connsiteX33" fmla="*/ 4592 w 558418"/>
                  <a:gd name="connsiteY33" fmla="*/ 203836 h 667386"/>
                  <a:gd name="connsiteX34" fmla="*/ 29992 w 558418"/>
                  <a:gd name="connsiteY34" fmla="*/ 165736 h 667386"/>
                  <a:gd name="connsiteX35" fmla="*/ 55392 w 558418"/>
                  <a:gd name="connsiteY35" fmla="*/ 127636 h 6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418" h="667386">
                    <a:moveTo>
                      <a:pt x="55392" y="127636"/>
                    </a:moveTo>
                    <a:cubicBezTo>
                      <a:pt x="65975" y="111761"/>
                      <a:pt x="57947" y="95876"/>
                      <a:pt x="93492" y="70486"/>
                    </a:cubicBezTo>
                    <a:cubicBezTo>
                      <a:pt x="99702" y="66050"/>
                      <a:pt x="106192" y="62019"/>
                      <a:pt x="112542" y="57786"/>
                    </a:cubicBezTo>
                    <a:cubicBezTo>
                      <a:pt x="132430" y="27954"/>
                      <a:pt x="114954" y="45722"/>
                      <a:pt x="144292" y="32386"/>
                    </a:cubicBezTo>
                    <a:cubicBezTo>
                      <a:pt x="215541" y="0"/>
                      <a:pt x="170373" y="11930"/>
                      <a:pt x="226842" y="636"/>
                    </a:cubicBezTo>
                    <a:lnTo>
                      <a:pt x="341142" y="6986"/>
                    </a:lnTo>
                    <a:cubicBezTo>
                      <a:pt x="362360" y="8502"/>
                      <a:pt x="386695" y="1915"/>
                      <a:pt x="404642" y="13336"/>
                    </a:cubicBezTo>
                    <a:cubicBezTo>
                      <a:pt x="415504" y="20248"/>
                      <a:pt x="405597" y="39746"/>
                      <a:pt x="410992" y="51436"/>
                    </a:cubicBezTo>
                    <a:cubicBezTo>
                      <a:pt x="418622" y="67968"/>
                      <a:pt x="430981" y="81986"/>
                      <a:pt x="442742" y="95886"/>
                    </a:cubicBezTo>
                    <a:cubicBezTo>
                      <a:pt x="454343" y="109597"/>
                      <a:pt x="469815" y="119809"/>
                      <a:pt x="480842" y="133986"/>
                    </a:cubicBezTo>
                    <a:lnTo>
                      <a:pt x="525292" y="191136"/>
                    </a:lnTo>
                    <a:cubicBezTo>
                      <a:pt x="540184" y="235812"/>
                      <a:pt x="520802" y="180659"/>
                      <a:pt x="544342" y="235586"/>
                    </a:cubicBezTo>
                    <a:cubicBezTo>
                      <a:pt x="546979" y="241738"/>
                      <a:pt x="548575" y="248286"/>
                      <a:pt x="550692" y="254636"/>
                    </a:cubicBezTo>
                    <a:cubicBezTo>
                      <a:pt x="548575" y="320253"/>
                      <a:pt x="558418" y="387362"/>
                      <a:pt x="544342" y="451486"/>
                    </a:cubicBezTo>
                    <a:cubicBezTo>
                      <a:pt x="538530" y="477962"/>
                      <a:pt x="508578" y="492432"/>
                      <a:pt x="493542" y="514986"/>
                    </a:cubicBezTo>
                    <a:cubicBezTo>
                      <a:pt x="489309" y="521336"/>
                      <a:pt x="484255" y="527210"/>
                      <a:pt x="480842" y="534036"/>
                    </a:cubicBezTo>
                    <a:cubicBezTo>
                      <a:pt x="473252" y="549216"/>
                      <a:pt x="475006" y="565272"/>
                      <a:pt x="461792" y="578486"/>
                    </a:cubicBezTo>
                    <a:cubicBezTo>
                      <a:pt x="458722" y="581556"/>
                      <a:pt x="417606" y="591087"/>
                      <a:pt x="417342" y="591186"/>
                    </a:cubicBezTo>
                    <a:cubicBezTo>
                      <a:pt x="408479" y="594510"/>
                      <a:pt x="400777" y="600488"/>
                      <a:pt x="391942" y="603886"/>
                    </a:cubicBezTo>
                    <a:cubicBezTo>
                      <a:pt x="373200" y="611094"/>
                      <a:pt x="334792" y="622936"/>
                      <a:pt x="334792" y="622936"/>
                    </a:cubicBezTo>
                    <a:cubicBezTo>
                      <a:pt x="330559" y="629286"/>
                      <a:pt x="327955" y="637100"/>
                      <a:pt x="322092" y="641986"/>
                    </a:cubicBezTo>
                    <a:cubicBezTo>
                      <a:pt x="314820" y="648046"/>
                      <a:pt x="305393" y="650957"/>
                      <a:pt x="296692" y="654686"/>
                    </a:cubicBezTo>
                    <a:cubicBezTo>
                      <a:pt x="276796" y="663213"/>
                      <a:pt x="262376" y="663580"/>
                      <a:pt x="239542" y="667386"/>
                    </a:cubicBezTo>
                    <a:cubicBezTo>
                      <a:pt x="214142" y="663153"/>
                      <a:pt x="187771" y="662829"/>
                      <a:pt x="163342" y="654686"/>
                    </a:cubicBezTo>
                    <a:cubicBezTo>
                      <a:pt x="141675" y="647464"/>
                      <a:pt x="145555" y="631812"/>
                      <a:pt x="137942" y="616586"/>
                    </a:cubicBezTo>
                    <a:cubicBezTo>
                      <a:pt x="134529" y="609760"/>
                      <a:pt x="129475" y="603886"/>
                      <a:pt x="125242" y="597536"/>
                    </a:cubicBezTo>
                    <a:cubicBezTo>
                      <a:pt x="119744" y="553549"/>
                      <a:pt x="120853" y="552388"/>
                      <a:pt x="112542" y="514986"/>
                    </a:cubicBezTo>
                    <a:cubicBezTo>
                      <a:pt x="110649" y="506467"/>
                      <a:pt x="109256" y="497758"/>
                      <a:pt x="106192" y="489586"/>
                    </a:cubicBezTo>
                    <a:cubicBezTo>
                      <a:pt x="102868" y="480723"/>
                      <a:pt x="97725" y="472653"/>
                      <a:pt x="93492" y="464186"/>
                    </a:cubicBezTo>
                    <a:cubicBezTo>
                      <a:pt x="82655" y="388327"/>
                      <a:pt x="93458" y="445018"/>
                      <a:pt x="80792" y="400686"/>
                    </a:cubicBezTo>
                    <a:cubicBezTo>
                      <a:pt x="78394" y="392295"/>
                      <a:pt x="77377" y="383505"/>
                      <a:pt x="74442" y="375286"/>
                    </a:cubicBezTo>
                    <a:cubicBezTo>
                      <a:pt x="66774" y="353817"/>
                      <a:pt x="54571" y="333903"/>
                      <a:pt x="49042" y="311786"/>
                    </a:cubicBezTo>
                    <a:cubicBezTo>
                      <a:pt x="42979" y="287533"/>
                      <a:pt x="41948" y="278548"/>
                      <a:pt x="29992" y="254636"/>
                    </a:cubicBezTo>
                    <a:cubicBezTo>
                      <a:pt x="0" y="194653"/>
                      <a:pt x="18911" y="246794"/>
                      <a:pt x="4592" y="203836"/>
                    </a:cubicBezTo>
                    <a:cubicBezTo>
                      <a:pt x="13059" y="191136"/>
                      <a:pt x="25165" y="180216"/>
                      <a:pt x="29992" y="165736"/>
                    </a:cubicBezTo>
                    <a:cubicBezTo>
                      <a:pt x="38235" y="141006"/>
                      <a:pt x="44809" y="143511"/>
                      <a:pt x="55392" y="127636"/>
                    </a:cubicBezTo>
                    <a:close/>
                  </a:path>
                </a:pathLst>
              </a:custGeom>
              <a:solidFill>
                <a:schemeClr val="accent2">
                  <a:lumMod val="60000"/>
                  <a:lumOff val="40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4" name="Freeform 1343"/>
              <p:cNvSpPr/>
              <p:nvPr/>
            </p:nvSpPr>
            <p:spPr>
              <a:xfrm>
                <a:off x="4114800" y="4808174"/>
                <a:ext cx="736834" cy="919526"/>
              </a:xfrm>
              <a:custGeom>
                <a:avLst/>
                <a:gdLst>
                  <a:gd name="connsiteX0" fmla="*/ 120650 w 736834"/>
                  <a:gd name="connsiteY0" fmla="*/ 68626 h 919526"/>
                  <a:gd name="connsiteX1" fmla="*/ 127000 w 736834"/>
                  <a:gd name="connsiteY1" fmla="*/ 24176 h 919526"/>
                  <a:gd name="connsiteX2" fmla="*/ 133350 w 736834"/>
                  <a:gd name="connsiteY2" fmla="*/ 5126 h 919526"/>
                  <a:gd name="connsiteX3" fmla="*/ 266700 w 736834"/>
                  <a:gd name="connsiteY3" fmla="*/ 17826 h 919526"/>
                  <a:gd name="connsiteX4" fmla="*/ 406400 w 736834"/>
                  <a:gd name="connsiteY4" fmla="*/ 30526 h 919526"/>
                  <a:gd name="connsiteX5" fmla="*/ 431800 w 736834"/>
                  <a:gd name="connsiteY5" fmla="*/ 36876 h 919526"/>
                  <a:gd name="connsiteX6" fmla="*/ 438150 w 736834"/>
                  <a:gd name="connsiteY6" fmla="*/ 55926 h 919526"/>
                  <a:gd name="connsiteX7" fmla="*/ 463550 w 736834"/>
                  <a:gd name="connsiteY7" fmla="*/ 94026 h 919526"/>
                  <a:gd name="connsiteX8" fmla="*/ 463550 w 736834"/>
                  <a:gd name="connsiteY8" fmla="*/ 94026 h 919526"/>
                  <a:gd name="connsiteX9" fmla="*/ 501650 w 736834"/>
                  <a:gd name="connsiteY9" fmla="*/ 113076 h 919526"/>
                  <a:gd name="connsiteX10" fmla="*/ 527050 w 736834"/>
                  <a:gd name="connsiteY10" fmla="*/ 151176 h 919526"/>
                  <a:gd name="connsiteX11" fmla="*/ 565150 w 736834"/>
                  <a:gd name="connsiteY11" fmla="*/ 176576 h 919526"/>
                  <a:gd name="connsiteX12" fmla="*/ 584200 w 736834"/>
                  <a:gd name="connsiteY12" fmla="*/ 182926 h 919526"/>
                  <a:gd name="connsiteX13" fmla="*/ 622300 w 736834"/>
                  <a:gd name="connsiteY13" fmla="*/ 201976 h 919526"/>
                  <a:gd name="connsiteX14" fmla="*/ 647700 w 736834"/>
                  <a:gd name="connsiteY14" fmla="*/ 227376 h 919526"/>
                  <a:gd name="connsiteX15" fmla="*/ 673100 w 736834"/>
                  <a:gd name="connsiteY15" fmla="*/ 265476 h 919526"/>
                  <a:gd name="connsiteX16" fmla="*/ 692150 w 736834"/>
                  <a:gd name="connsiteY16" fmla="*/ 290876 h 919526"/>
                  <a:gd name="connsiteX17" fmla="*/ 698500 w 736834"/>
                  <a:gd name="connsiteY17" fmla="*/ 316276 h 919526"/>
                  <a:gd name="connsiteX18" fmla="*/ 704850 w 736834"/>
                  <a:gd name="connsiteY18" fmla="*/ 373426 h 919526"/>
                  <a:gd name="connsiteX19" fmla="*/ 717550 w 736834"/>
                  <a:gd name="connsiteY19" fmla="*/ 424226 h 919526"/>
                  <a:gd name="connsiteX20" fmla="*/ 723900 w 736834"/>
                  <a:gd name="connsiteY20" fmla="*/ 481376 h 919526"/>
                  <a:gd name="connsiteX21" fmla="*/ 730250 w 736834"/>
                  <a:gd name="connsiteY21" fmla="*/ 519476 h 919526"/>
                  <a:gd name="connsiteX22" fmla="*/ 736600 w 736834"/>
                  <a:gd name="connsiteY22" fmla="*/ 595676 h 919526"/>
                  <a:gd name="connsiteX23" fmla="*/ 730250 w 736834"/>
                  <a:gd name="connsiteY23" fmla="*/ 684576 h 919526"/>
                  <a:gd name="connsiteX24" fmla="*/ 704850 w 736834"/>
                  <a:gd name="connsiteY24" fmla="*/ 735376 h 919526"/>
                  <a:gd name="connsiteX25" fmla="*/ 660400 w 736834"/>
                  <a:gd name="connsiteY25" fmla="*/ 792526 h 919526"/>
                  <a:gd name="connsiteX26" fmla="*/ 641350 w 736834"/>
                  <a:gd name="connsiteY26" fmla="*/ 849676 h 919526"/>
                  <a:gd name="connsiteX27" fmla="*/ 635000 w 736834"/>
                  <a:gd name="connsiteY27" fmla="*/ 868726 h 919526"/>
                  <a:gd name="connsiteX28" fmla="*/ 622300 w 736834"/>
                  <a:gd name="connsiteY28" fmla="*/ 919526 h 919526"/>
                  <a:gd name="connsiteX29" fmla="*/ 488950 w 736834"/>
                  <a:gd name="connsiteY29" fmla="*/ 913176 h 919526"/>
                  <a:gd name="connsiteX30" fmla="*/ 355600 w 736834"/>
                  <a:gd name="connsiteY30" fmla="*/ 856026 h 919526"/>
                  <a:gd name="connsiteX31" fmla="*/ 279400 w 736834"/>
                  <a:gd name="connsiteY31" fmla="*/ 830626 h 919526"/>
                  <a:gd name="connsiteX32" fmla="*/ 95250 w 736834"/>
                  <a:gd name="connsiteY32" fmla="*/ 760776 h 919526"/>
                  <a:gd name="connsiteX33" fmla="*/ 57150 w 736834"/>
                  <a:gd name="connsiteY33" fmla="*/ 741726 h 919526"/>
                  <a:gd name="connsiteX34" fmla="*/ 6350 w 736834"/>
                  <a:gd name="connsiteY34" fmla="*/ 709976 h 919526"/>
                  <a:gd name="connsiteX35" fmla="*/ 0 w 736834"/>
                  <a:gd name="connsiteY35" fmla="*/ 690926 h 919526"/>
                  <a:gd name="connsiteX36" fmla="*/ 6350 w 736834"/>
                  <a:gd name="connsiteY36" fmla="*/ 659176 h 919526"/>
                  <a:gd name="connsiteX37" fmla="*/ 12700 w 736834"/>
                  <a:gd name="connsiteY37" fmla="*/ 602026 h 919526"/>
                  <a:gd name="connsiteX38" fmla="*/ 19050 w 736834"/>
                  <a:gd name="connsiteY38" fmla="*/ 487726 h 919526"/>
                  <a:gd name="connsiteX39" fmla="*/ 25400 w 736834"/>
                  <a:gd name="connsiteY39" fmla="*/ 443276 h 919526"/>
                  <a:gd name="connsiteX40" fmla="*/ 31750 w 736834"/>
                  <a:gd name="connsiteY40" fmla="*/ 386126 h 919526"/>
                  <a:gd name="connsiteX41" fmla="*/ 44450 w 736834"/>
                  <a:gd name="connsiteY41" fmla="*/ 278176 h 919526"/>
                  <a:gd name="connsiteX42" fmla="*/ 50800 w 736834"/>
                  <a:gd name="connsiteY42" fmla="*/ 246426 h 919526"/>
                  <a:gd name="connsiteX43" fmla="*/ 69850 w 736834"/>
                  <a:gd name="connsiteY43" fmla="*/ 221026 h 919526"/>
                  <a:gd name="connsiteX44" fmla="*/ 76200 w 736834"/>
                  <a:gd name="connsiteY44" fmla="*/ 201976 h 919526"/>
                  <a:gd name="connsiteX45" fmla="*/ 95250 w 736834"/>
                  <a:gd name="connsiteY45" fmla="*/ 189276 h 919526"/>
                  <a:gd name="connsiteX46" fmla="*/ 101600 w 736834"/>
                  <a:gd name="connsiteY46" fmla="*/ 138476 h 919526"/>
                  <a:gd name="connsiteX47" fmla="*/ 120650 w 736834"/>
                  <a:gd name="connsiteY47" fmla="*/ 68626 h 91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36834" h="919526">
                    <a:moveTo>
                      <a:pt x="120650" y="68626"/>
                    </a:moveTo>
                    <a:cubicBezTo>
                      <a:pt x="124883" y="49576"/>
                      <a:pt x="124065" y="38852"/>
                      <a:pt x="127000" y="24176"/>
                    </a:cubicBezTo>
                    <a:cubicBezTo>
                      <a:pt x="128313" y="17612"/>
                      <a:pt x="126715" y="6011"/>
                      <a:pt x="133350" y="5126"/>
                    </a:cubicBezTo>
                    <a:cubicBezTo>
                      <a:pt x="171792" y="0"/>
                      <a:pt x="225782" y="13593"/>
                      <a:pt x="266700" y="17826"/>
                    </a:cubicBezTo>
                    <a:cubicBezTo>
                      <a:pt x="313210" y="22637"/>
                      <a:pt x="406400" y="30526"/>
                      <a:pt x="406400" y="30526"/>
                    </a:cubicBezTo>
                    <a:cubicBezTo>
                      <a:pt x="414867" y="32643"/>
                      <a:pt x="424985" y="31424"/>
                      <a:pt x="431800" y="36876"/>
                    </a:cubicBezTo>
                    <a:cubicBezTo>
                      <a:pt x="437027" y="41057"/>
                      <a:pt x="434899" y="50075"/>
                      <a:pt x="438150" y="55926"/>
                    </a:cubicBezTo>
                    <a:cubicBezTo>
                      <a:pt x="445563" y="69269"/>
                      <a:pt x="455083" y="81326"/>
                      <a:pt x="463550" y="94026"/>
                    </a:cubicBezTo>
                    <a:lnTo>
                      <a:pt x="463550" y="94026"/>
                    </a:lnTo>
                    <a:cubicBezTo>
                      <a:pt x="489840" y="102789"/>
                      <a:pt x="477031" y="96663"/>
                      <a:pt x="501650" y="113076"/>
                    </a:cubicBezTo>
                    <a:cubicBezTo>
                      <a:pt x="510117" y="125776"/>
                      <a:pt x="514350" y="142709"/>
                      <a:pt x="527050" y="151176"/>
                    </a:cubicBezTo>
                    <a:cubicBezTo>
                      <a:pt x="539750" y="159643"/>
                      <a:pt x="550670" y="171749"/>
                      <a:pt x="565150" y="176576"/>
                    </a:cubicBezTo>
                    <a:cubicBezTo>
                      <a:pt x="571500" y="178693"/>
                      <a:pt x="578213" y="179933"/>
                      <a:pt x="584200" y="182926"/>
                    </a:cubicBezTo>
                    <a:cubicBezTo>
                      <a:pt x="633439" y="207545"/>
                      <a:pt x="574417" y="186015"/>
                      <a:pt x="622300" y="201976"/>
                    </a:cubicBezTo>
                    <a:cubicBezTo>
                      <a:pt x="630767" y="210443"/>
                      <a:pt x="640220" y="218026"/>
                      <a:pt x="647700" y="227376"/>
                    </a:cubicBezTo>
                    <a:cubicBezTo>
                      <a:pt x="657235" y="239295"/>
                      <a:pt x="663942" y="253265"/>
                      <a:pt x="673100" y="265476"/>
                    </a:cubicBezTo>
                    <a:lnTo>
                      <a:pt x="692150" y="290876"/>
                    </a:lnTo>
                    <a:cubicBezTo>
                      <a:pt x="694267" y="299343"/>
                      <a:pt x="697173" y="307650"/>
                      <a:pt x="698500" y="316276"/>
                    </a:cubicBezTo>
                    <a:cubicBezTo>
                      <a:pt x="701415" y="335220"/>
                      <a:pt x="702139" y="354451"/>
                      <a:pt x="704850" y="373426"/>
                    </a:cubicBezTo>
                    <a:cubicBezTo>
                      <a:pt x="708681" y="400245"/>
                      <a:pt x="710163" y="402065"/>
                      <a:pt x="717550" y="424226"/>
                    </a:cubicBezTo>
                    <a:cubicBezTo>
                      <a:pt x="719667" y="443276"/>
                      <a:pt x="721367" y="462377"/>
                      <a:pt x="723900" y="481376"/>
                    </a:cubicBezTo>
                    <a:cubicBezTo>
                      <a:pt x="725602" y="494138"/>
                      <a:pt x="728828" y="506680"/>
                      <a:pt x="730250" y="519476"/>
                    </a:cubicBezTo>
                    <a:cubicBezTo>
                      <a:pt x="733065" y="544808"/>
                      <a:pt x="734483" y="570276"/>
                      <a:pt x="736600" y="595676"/>
                    </a:cubicBezTo>
                    <a:cubicBezTo>
                      <a:pt x="734483" y="625309"/>
                      <a:pt x="736834" y="655606"/>
                      <a:pt x="730250" y="684576"/>
                    </a:cubicBezTo>
                    <a:cubicBezTo>
                      <a:pt x="726054" y="703037"/>
                      <a:pt x="718237" y="721989"/>
                      <a:pt x="704850" y="735376"/>
                    </a:cubicBezTo>
                    <a:cubicBezTo>
                      <a:pt x="682952" y="757274"/>
                      <a:pt x="673005" y="763114"/>
                      <a:pt x="660400" y="792526"/>
                    </a:cubicBezTo>
                    <a:cubicBezTo>
                      <a:pt x="652490" y="810983"/>
                      <a:pt x="647700" y="830626"/>
                      <a:pt x="641350" y="849676"/>
                    </a:cubicBezTo>
                    <a:cubicBezTo>
                      <a:pt x="639233" y="856026"/>
                      <a:pt x="636623" y="862232"/>
                      <a:pt x="635000" y="868726"/>
                    </a:cubicBezTo>
                    <a:lnTo>
                      <a:pt x="622300" y="919526"/>
                    </a:lnTo>
                    <a:cubicBezTo>
                      <a:pt x="577850" y="917409"/>
                      <a:pt x="533060" y="919057"/>
                      <a:pt x="488950" y="913176"/>
                    </a:cubicBezTo>
                    <a:cubicBezTo>
                      <a:pt x="433465" y="905778"/>
                      <a:pt x="409305" y="873928"/>
                      <a:pt x="355600" y="856026"/>
                    </a:cubicBezTo>
                    <a:lnTo>
                      <a:pt x="279400" y="830626"/>
                    </a:lnTo>
                    <a:cubicBezTo>
                      <a:pt x="217482" y="809987"/>
                      <a:pt x="153508" y="789905"/>
                      <a:pt x="95250" y="760776"/>
                    </a:cubicBezTo>
                    <a:cubicBezTo>
                      <a:pt x="82550" y="754426"/>
                      <a:pt x="69615" y="748525"/>
                      <a:pt x="57150" y="741726"/>
                    </a:cubicBezTo>
                    <a:cubicBezTo>
                      <a:pt x="36088" y="730238"/>
                      <a:pt x="25014" y="722418"/>
                      <a:pt x="6350" y="709976"/>
                    </a:cubicBezTo>
                    <a:cubicBezTo>
                      <a:pt x="4233" y="703626"/>
                      <a:pt x="0" y="697619"/>
                      <a:pt x="0" y="690926"/>
                    </a:cubicBezTo>
                    <a:cubicBezTo>
                      <a:pt x="0" y="680133"/>
                      <a:pt x="4824" y="669860"/>
                      <a:pt x="6350" y="659176"/>
                    </a:cubicBezTo>
                    <a:cubicBezTo>
                      <a:pt x="9061" y="640201"/>
                      <a:pt x="11284" y="621141"/>
                      <a:pt x="12700" y="602026"/>
                    </a:cubicBezTo>
                    <a:cubicBezTo>
                      <a:pt x="15519" y="563972"/>
                      <a:pt x="16007" y="525763"/>
                      <a:pt x="19050" y="487726"/>
                    </a:cubicBezTo>
                    <a:cubicBezTo>
                      <a:pt x="20244" y="472807"/>
                      <a:pt x="23544" y="458128"/>
                      <a:pt x="25400" y="443276"/>
                    </a:cubicBezTo>
                    <a:cubicBezTo>
                      <a:pt x="27777" y="424257"/>
                      <a:pt x="30015" y="405215"/>
                      <a:pt x="31750" y="386126"/>
                    </a:cubicBezTo>
                    <a:cubicBezTo>
                      <a:pt x="44102" y="250254"/>
                      <a:pt x="29720" y="344460"/>
                      <a:pt x="44450" y="278176"/>
                    </a:cubicBezTo>
                    <a:cubicBezTo>
                      <a:pt x="46791" y="267640"/>
                      <a:pt x="46417" y="256289"/>
                      <a:pt x="50800" y="246426"/>
                    </a:cubicBezTo>
                    <a:cubicBezTo>
                      <a:pt x="55098" y="236755"/>
                      <a:pt x="63500" y="229493"/>
                      <a:pt x="69850" y="221026"/>
                    </a:cubicBezTo>
                    <a:cubicBezTo>
                      <a:pt x="71967" y="214676"/>
                      <a:pt x="72019" y="207203"/>
                      <a:pt x="76200" y="201976"/>
                    </a:cubicBezTo>
                    <a:cubicBezTo>
                      <a:pt x="80968" y="196017"/>
                      <a:pt x="92416" y="196362"/>
                      <a:pt x="95250" y="189276"/>
                    </a:cubicBezTo>
                    <a:cubicBezTo>
                      <a:pt x="101588" y="173431"/>
                      <a:pt x="99814" y="155447"/>
                      <a:pt x="101600" y="138476"/>
                    </a:cubicBezTo>
                    <a:cubicBezTo>
                      <a:pt x="109291" y="65407"/>
                      <a:pt x="116417" y="87676"/>
                      <a:pt x="120650" y="68626"/>
                    </a:cubicBezTo>
                    <a:close/>
                  </a:path>
                </a:pathLst>
              </a:custGeom>
              <a:solidFill>
                <a:schemeClr val="accent2">
                  <a:lumMod val="60000"/>
                  <a:lumOff val="40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43" name="Group 1342"/>
              <p:cNvGrpSpPr/>
              <p:nvPr/>
            </p:nvGrpSpPr>
            <p:grpSpPr>
              <a:xfrm>
                <a:off x="3797273" y="4349152"/>
                <a:ext cx="801779" cy="1289648"/>
                <a:chOff x="3797273" y="3358552"/>
                <a:chExt cx="801779" cy="1289648"/>
              </a:xfrm>
              <a:solidFill>
                <a:schemeClr val="accent2"/>
              </a:solidFill>
            </p:grpSpPr>
            <p:sp>
              <p:nvSpPr>
                <p:cNvPr id="1341" name="Can 1340"/>
                <p:cNvSpPr/>
                <p:nvPr/>
              </p:nvSpPr>
              <p:spPr>
                <a:xfrm>
                  <a:off x="4103796" y="3886200"/>
                  <a:ext cx="495256" cy="762000"/>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2" name="Freeform 1341"/>
                <p:cNvSpPr/>
                <p:nvPr/>
              </p:nvSpPr>
              <p:spPr>
                <a:xfrm>
                  <a:off x="3797273" y="3358552"/>
                  <a:ext cx="546127" cy="1289648"/>
                </a:xfrm>
                <a:custGeom>
                  <a:avLst/>
                  <a:gdLst>
                    <a:gd name="connsiteX0" fmla="*/ 340812 w 546127"/>
                    <a:gd name="connsiteY0" fmla="*/ 635598 h 1289648"/>
                    <a:gd name="connsiteX1" fmla="*/ 347162 w 546127"/>
                    <a:gd name="connsiteY1" fmla="*/ 559398 h 1289648"/>
                    <a:gd name="connsiteX2" fmla="*/ 359862 w 546127"/>
                    <a:gd name="connsiteY2" fmla="*/ 533998 h 1289648"/>
                    <a:gd name="connsiteX3" fmla="*/ 372562 w 546127"/>
                    <a:gd name="connsiteY3" fmla="*/ 495898 h 1289648"/>
                    <a:gd name="connsiteX4" fmla="*/ 391612 w 546127"/>
                    <a:gd name="connsiteY4" fmla="*/ 470498 h 1289648"/>
                    <a:gd name="connsiteX5" fmla="*/ 404312 w 546127"/>
                    <a:gd name="connsiteY5" fmla="*/ 445098 h 1289648"/>
                    <a:gd name="connsiteX6" fmla="*/ 423362 w 546127"/>
                    <a:gd name="connsiteY6" fmla="*/ 426048 h 1289648"/>
                    <a:gd name="connsiteX7" fmla="*/ 461462 w 546127"/>
                    <a:gd name="connsiteY7" fmla="*/ 387948 h 1289648"/>
                    <a:gd name="connsiteX8" fmla="*/ 474162 w 546127"/>
                    <a:gd name="connsiteY8" fmla="*/ 368898 h 1289648"/>
                    <a:gd name="connsiteX9" fmla="*/ 486862 w 546127"/>
                    <a:gd name="connsiteY9" fmla="*/ 337148 h 1289648"/>
                    <a:gd name="connsiteX10" fmla="*/ 505912 w 546127"/>
                    <a:gd name="connsiteY10" fmla="*/ 273648 h 1289648"/>
                    <a:gd name="connsiteX11" fmla="*/ 493212 w 546127"/>
                    <a:gd name="connsiteY11" fmla="*/ 184748 h 1289648"/>
                    <a:gd name="connsiteX12" fmla="*/ 474162 w 546127"/>
                    <a:gd name="connsiteY12" fmla="*/ 159348 h 1289648"/>
                    <a:gd name="connsiteX13" fmla="*/ 417012 w 546127"/>
                    <a:gd name="connsiteY13" fmla="*/ 76798 h 1289648"/>
                    <a:gd name="connsiteX14" fmla="*/ 397962 w 546127"/>
                    <a:gd name="connsiteY14" fmla="*/ 64098 h 1289648"/>
                    <a:gd name="connsiteX15" fmla="*/ 385262 w 546127"/>
                    <a:gd name="connsiteY15" fmla="*/ 38698 h 1289648"/>
                    <a:gd name="connsiteX16" fmla="*/ 366212 w 546127"/>
                    <a:gd name="connsiteY16" fmla="*/ 25998 h 1289648"/>
                    <a:gd name="connsiteX17" fmla="*/ 309062 w 546127"/>
                    <a:gd name="connsiteY17" fmla="*/ 598 h 1289648"/>
                    <a:gd name="connsiteX18" fmla="*/ 169362 w 546127"/>
                    <a:gd name="connsiteY18" fmla="*/ 6948 h 1289648"/>
                    <a:gd name="connsiteX19" fmla="*/ 99512 w 546127"/>
                    <a:gd name="connsiteY19" fmla="*/ 70448 h 1289648"/>
                    <a:gd name="connsiteX20" fmla="*/ 86812 w 546127"/>
                    <a:gd name="connsiteY20" fmla="*/ 89498 h 1289648"/>
                    <a:gd name="connsiteX21" fmla="*/ 55062 w 546127"/>
                    <a:gd name="connsiteY21" fmla="*/ 121248 h 1289648"/>
                    <a:gd name="connsiteX22" fmla="*/ 36012 w 546127"/>
                    <a:gd name="connsiteY22" fmla="*/ 152998 h 1289648"/>
                    <a:gd name="connsiteX23" fmla="*/ 16962 w 546127"/>
                    <a:gd name="connsiteY23" fmla="*/ 203798 h 1289648"/>
                    <a:gd name="connsiteX24" fmla="*/ 10612 w 546127"/>
                    <a:gd name="connsiteY24" fmla="*/ 229198 h 1289648"/>
                    <a:gd name="connsiteX25" fmla="*/ 4262 w 546127"/>
                    <a:gd name="connsiteY25" fmla="*/ 286348 h 1289648"/>
                    <a:gd name="connsiteX26" fmla="*/ 16962 w 546127"/>
                    <a:gd name="connsiteY26" fmla="*/ 622898 h 1289648"/>
                    <a:gd name="connsiteX27" fmla="*/ 23312 w 546127"/>
                    <a:gd name="connsiteY27" fmla="*/ 730848 h 1289648"/>
                    <a:gd name="connsiteX28" fmla="*/ 29662 w 546127"/>
                    <a:gd name="connsiteY28" fmla="*/ 768948 h 1289648"/>
                    <a:gd name="connsiteX29" fmla="*/ 36012 w 546127"/>
                    <a:gd name="connsiteY29" fmla="*/ 826098 h 1289648"/>
                    <a:gd name="connsiteX30" fmla="*/ 48712 w 546127"/>
                    <a:gd name="connsiteY30" fmla="*/ 864198 h 1289648"/>
                    <a:gd name="connsiteX31" fmla="*/ 55062 w 546127"/>
                    <a:gd name="connsiteY31" fmla="*/ 883248 h 1289648"/>
                    <a:gd name="connsiteX32" fmla="*/ 61412 w 546127"/>
                    <a:gd name="connsiteY32" fmla="*/ 908648 h 1289648"/>
                    <a:gd name="connsiteX33" fmla="*/ 74112 w 546127"/>
                    <a:gd name="connsiteY33" fmla="*/ 940398 h 1289648"/>
                    <a:gd name="connsiteX34" fmla="*/ 93162 w 546127"/>
                    <a:gd name="connsiteY34" fmla="*/ 1022948 h 1289648"/>
                    <a:gd name="connsiteX35" fmla="*/ 118562 w 546127"/>
                    <a:gd name="connsiteY35" fmla="*/ 1086448 h 1289648"/>
                    <a:gd name="connsiteX36" fmla="*/ 131262 w 546127"/>
                    <a:gd name="connsiteY36" fmla="*/ 1124548 h 1289648"/>
                    <a:gd name="connsiteX37" fmla="*/ 156662 w 546127"/>
                    <a:gd name="connsiteY37" fmla="*/ 1194398 h 1289648"/>
                    <a:gd name="connsiteX38" fmla="*/ 163012 w 546127"/>
                    <a:gd name="connsiteY38" fmla="*/ 1219798 h 1289648"/>
                    <a:gd name="connsiteX39" fmla="*/ 175712 w 546127"/>
                    <a:gd name="connsiteY39" fmla="*/ 1245198 h 1289648"/>
                    <a:gd name="connsiteX40" fmla="*/ 182062 w 546127"/>
                    <a:gd name="connsiteY40" fmla="*/ 1264248 h 1289648"/>
                    <a:gd name="connsiteX41" fmla="*/ 226512 w 546127"/>
                    <a:gd name="connsiteY41" fmla="*/ 1283298 h 1289648"/>
                    <a:gd name="connsiteX42" fmla="*/ 366212 w 546127"/>
                    <a:gd name="connsiteY42" fmla="*/ 1276948 h 1289648"/>
                    <a:gd name="connsiteX43" fmla="*/ 544012 w 546127"/>
                    <a:gd name="connsiteY43" fmla="*/ 1289648 h 1289648"/>
                    <a:gd name="connsiteX44" fmla="*/ 340812 w 546127"/>
                    <a:gd name="connsiteY44" fmla="*/ 635598 h 128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46127" h="1289648">
                      <a:moveTo>
                        <a:pt x="340812" y="635598"/>
                      </a:moveTo>
                      <a:cubicBezTo>
                        <a:pt x="342929" y="610198"/>
                        <a:pt x="342465" y="584449"/>
                        <a:pt x="347162" y="559398"/>
                      </a:cubicBezTo>
                      <a:cubicBezTo>
                        <a:pt x="348906" y="550094"/>
                        <a:pt x="356346" y="542787"/>
                        <a:pt x="359862" y="533998"/>
                      </a:cubicBezTo>
                      <a:cubicBezTo>
                        <a:pt x="364834" y="521569"/>
                        <a:pt x="366575" y="507872"/>
                        <a:pt x="372562" y="495898"/>
                      </a:cubicBezTo>
                      <a:cubicBezTo>
                        <a:pt x="377295" y="486432"/>
                        <a:pt x="386003" y="479473"/>
                        <a:pt x="391612" y="470498"/>
                      </a:cubicBezTo>
                      <a:cubicBezTo>
                        <a:pt x="396629" y="462471"/>
                        <a:pt x="398810" y="452801"/>
                        <a:pt x="404312" y="445098"/>
                      </a:cubicBezTo>
                      <a:cubicBezTo>
                        <a:pt x="409532" y="437790"/>
                        <a:pt x="417518" y="432866"/>
                        <a:pt x="423362" y="426048"/>
                      </a:cubicBezTo>
                      <a:cubicBezTo>
                        <a:pt x="454867" y="389292"/>
                        <a:pt x="427926" y="410305"/>
                        <a:pt x="461462" y="387948"/>
                      </a:cubicBezTo>
                      <a:cubicBezTo>
                        <a:pt x="465695" y="381598"/>
                        <a:pt x="470749" y="375724"/>
                        <a:pt x="474162" y="368898"/>
                      </a:cubicBezTo>
                      <a:cubicBezTo>
                        <a:pt x="479260" y="358703"/>
                        <a:pt x="482967" y="347860"/>
                        <a:pt x="486862" y="337148"/>
                      </a:cubicBezTo>
                      <a:cubicBezTo>
                        <a:pt x="499230" y="303136"/>
                        <a:pt x="498331" y="303972"/>
                        <a:pt x="505912" y="273648"/>
                      </a:cubicBezTo>
                      <a:cubicBezTo>
                        <a:pt x="505707" y="271597"/>
                        <a:pt x="501844" y="202012"/>
                        <a:pt x="493212" y="184748"/>
                      </a:cubicBezTo>
                      <a:cubicBezTo>
                        <a:pt x="488479" y="175282"/>
                        <a:pt x="480033" y="168154"/>
                        <a:pt x="474162" y="159348"/>
                      </a:cubicBezTo>
                      <a:cubicBezTo>
                        <a:pt x="459461" y="137296"/>
                        <a:pt x="436382" y="89712"/>
                        <a:pt x="417012" y="76798"/>
                      </a:cubicBezTo>
                      <a:lnTo>
                        <a:pt x="397962" y="64098"/>
                      </a:lnTo>
                      <a:cubicBezTo>
                        <a:pt x="393729" y="55631"/>
                        <a:pt x="391322" y="45970"/>
                        <a:pt x="385262" y="38698"/>
                      </a:cubicBezTo>
                      <a:cubicBezTo>
                        <a:pt x="380376" y="32835"/>
                        <a:pt x="372422" y="30434"/>
                        <a:pt x="366212" y="25998"/>
                      </a:cubicBezTo>
                      <a:cubicBezTo>
                        <a:pt x="329814" y="0"/>
                        <a:pt x="353600" y="9506"/>
                        <a:pt x="309062" y="598"/>
                      </a:cubicBezTo>
                      <a:lnTo>
                        <a:pt x="169362" y="6948"/>
                      </a:lnTo>
                      <a:cubicBezTo>
                        <a:pt x="139971" y="13806"/>
                        <a:pt x="116324" y="46911"/>
                        <a:pt x="99512" y="70448"/>
                      </a:cubicBezTo>
                      <a:cubicBezTo>
                        <a:pt x="95076" y="76658"/>
                        <a:pt x="91838" y="83755"/>
                        <a:pt x="86812" y="89498"/>
                      </a:cubicBezTo>
                      <a:cubicBezTo>
                        <a:pt x="76956" y="100762"/>
                        <a:pt x="64412" y="109561"/>
                        <a:pt x="55062" y="121248"/>
                      </a:cubicBezTo>
                      <a:cubicBezTo>
                        <a:pt x="47352" y="130886"/>
                        <a:pt x="41532" y="141959"/>
                        <a:pt x="36012" y="152998"/>
                      </a:cubicBezTo>
                      <a:cubicBezTo>
                        <a:pt x="31539" y="161945"/>
                        <a:pt x="20626" y="190974"/>
                        <a:pt x="16962" y="203798"/>
                      </a:cubicBezTo>
                      <a:cubicBezTo>
                        <a:pt x="14564" y="212189"/>
                        <a:pt x="12729" y="220731"/>
                        <a:pt x="10612" y="229198"/>
                      </a:cubicBezTo>
                      <a:cubicBezTo>
                        <a:pt x="8495" y="248248"/>
                        <a:pt x="4262" y="267181"/>
                        <a:pt x="4262" y="286348"/>
                      </a:cubicBezTo>
                      <a:cubicBezTo>
                        <a:pt x="4262" y="535326"/>
                        <a:pt x="0" y="487203"/>
                        <a:pt x="16962" y="622898"/>
                      </a:cubicBezTo>
                      <a:cubicBezTo>
                        <a:pt x="19079" y="658881"/>
                        <a:pt x="20189" y="694938"/>
                        <a:pt x="23312" y="730848"/>
                      </a:cubicBezTo>
                      <a:cubicBezTo>
                        <a:pt x="24427" y="743675"/>
                        <a:pt x="27960" y="756186"/>
                        <a:pt x="29662" y="768948"/>
                      </a:cubicBezTo>
                      <a:cubicBezTo>
                        <a:pt x="32195" y="787947"/>
                        <a:pt x="32253" y="807303"/>
                        <a:pt x="36012" y="826098"/>
                      </a:cubicBezTo>
                      <a:cubicBezTo>
                        <a:pt x="38637" y="839225"/>
                        <a:pt x="44479" y="851498"/>
                        <a:pt x="48712" y="864198"/>
                      </a:cubicBezTo>
                      <a:cubicBezTo>
                        <a:pt x="50829" y="870548"/>
                        <a:pt x="53439" y="876754"/>
                        <a:pt x="55062" y="883248"/>
                      </a:cubicBezTo>
                      <a:cubicBezTo>
                        <a:pt x="57179" y="891715"/>
                        <a:pt x="58652" y="900369"/>
                        <a:pt x="61412" y="908648"/>
                      </a:cubicBezTo>
                      <a:cubicBezTo>
                        <a:pt x="65017" y="919462"/>
                        <a:pt x="70760" y="929503"/>
                        <a:pt x="74112" y="940398"/>
                      </a:cubicBezTo>
                      <a:cubicBezTo>
                        <a:pt x="112435" y="1064946"/>
                        <a:pt x="69164" y="934955"/>
                        <a:pt x="93162" y="1022948"/>
                      </a:cubicBezTo>
                      <a:cubicBezTo>
                        <a:pt x="111214" y="1089138"/>
                        <a:pt x="98208" y="1035562"/>
                        <a:pt x="118562" y="1086448"/>
                      </a:cubicBezTo>
                      <a:cubicBezTo>
                        <a:pt x="123534" y="1098877"/>
                        <a:pt x="126290" y="1112119"/>
                        <a:pt x="131262" y="1124548"/>
                      </a:cubicBezTo>
                      <a:cubicBezTo>
                        <a:pt x="139679" y="1145589"/>
                        <a:pt x="151227" y="1172659"/>
                        <a:pt x="156662" y="1194398"/>
                      </a:cubicBezTo>
                      <a:cubicBezTo>
                        <a:pt x="158779" y="1202865"/>
                        <a:pt x="159948" y="1211626"/>
                        <a:pt x="163012" y="1219798"/>
                      </a:cubicBezTo>
                      <a:cubicBezTo>
                        <a:pt x="166336" y="1228661"/>
                        <a:pt x="171983" y="1236497"/>
                        <a:pt x="175712" y="1245198"/>
                      </a:cubicBezTo>
                      <a:cubicBezTo>
                        <a:pt x="178349" y="1251350"/>
                        <a:pt x="177881" y="1259021"/>
                        <a:pt x="182062" y="1264248"/>
                      </a:cubicBezTo>
                      <a:cubicBezTo>
                        <a:pt x="193025" y="1277952"/>
                        <a:pt x="211260" y="1279485"/>
                        <a:pt x="226512" y="1283298"/>
                      </a:cubicBezTo>
                      <a:cubicBezTo>
                        <a:pt x="353503" y="1276614"/>
                        <a:pt x="306890" y="1276948"/>
                        <a:pt x="366212" y="1276948"/>
                      </a:cubicBezTo>
                      <a:cubicBezTo>
                        <a:pt x="546127" y="1283374"/>
                        <a:pt x="544012" y="1223994"/>
                        <a:pt x="544012" y="1289648"/>
                      </a:cubicBezTo>
                      <a:lnTo>
                        <a:pt x="340812" y="63559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51" name="Freeform 1350"/>
              <p:cNvSpPr/>
              <p:nvPr/>
            </p:nvSpPr>
            <p:spPr>
              <a:xfrm>
                <a:off x="3690129" y="5283200"/>
                <a:ext cx="1009567" cy="447328"/>
              </a:xfrm>
              <a:custGeom>
                <a:avLst/>
                <a:gdLst>
                  <a:gd name="connsiteX0" fmla="*/ 24621 w 1186671"/>
                  <a:gd name="connsiteY0" fmla="*/ 222250 h 889000"/>
                  <a:gd name="connsiteX1" fmla="*/ 50021 w 1186671"/>
                  <a:gd name="connsiteY1" fmla="*/ 114300 h 889000"/>
                  <a:gd name="connsiteX2" fmla="*/ 62721 w 1186671"/>
                  <a:gd name="connsiteY2" fmla="*/ 88900 h 889000"/>
                  <a:gd name="connsiteX3" fmla="*/ 75421 w 1186671"/>
                  <a:gd name="connsiteY3" fmla="*/ 31750 h 889000"/>
                  <a:gd name="connsiteX4" fmla="*/ 81771 w 1186671"/>
                  <a:gd name="connsiteY4" fmla="*/ 12700 h 889000"/>
                  <a:gd name="connsiteX5" fmla="*/ 100821 w 1186671"/>
                  <a:gd name="connsiteY5" fmla="*/ 0 h 889000"/>
                  <a:gd name="connsiteX6" fmla="*/ 170671 w 1186671"/>
                  <a:gd name="connsiteY6" fmla="*/ 12700 h 889000"/>
                  <a:gd name="connsiteX7" fmla="*/ 183371 w 1186671"/>
                  <a:gd name="connsiteY7" fmla="*/ 31750 h 889000"/>
                  <a:gd name="connsiteX8" fmla="*/ 196071 w 1186671"/>
                  <a:gd name="connsiteY8" fmla="*/ 57150 h 889000"/>
                  <a:gd name="connsiteX9" fmla="*/ 215121 w 1186671"/>
                  <a:gd name="connsiteY9" fmla="*/ 95250 h 889000"/>
                  <a:gd name="connsiteX10" fmla="*/ 240521 w 1186671"/>
                  <a:gd name="connsiteY10" fmla="*/ 101600 h 889000"/>
                  <a:gd name="connsiteX11" fmla="*/ 253221 w 1186671"/>
                  <a:gd name="connsiteY11" fmla="*/ 133350 h 889000"/>
                  <a:gd name="connsiteX12" fmla="*/ 265921 w 1186671"/>
                  <a:gd name="connsiteY12" fmla="*/ 184150 h 889000"/>
                  <a:gd name="connsiteX13" fmla="*/ 272271 w 1186671"/>
                  <a:gd name="connsiteY13" fmla="*/ 203200 h 889000"/>
                  <a:gd name="connsiteX14" fmla="*/ 284971 w 1186671"/>
                  <a:gd name="connsiteY14" fmla="*/ 317500 h 889000"/>
                  <a:gd name="connsiteX15" fmla="*/ 291321 w 1186671"/>
                  <a:gd name="connsiteY15" fmla="*/ 368300 h 889000"/>
                  <a:gd name="connsiteX16" fmla="*/ 323071 w 1186671"/>
                  <a:gd name="connsiteY16" fmla="*/ 412750 h 889000"/>
                  <a:gd name="connsiteX17" fmla="*/ 342121 w 1186671"/>
                  <a:gd name="connsiteY17" fmla="*/ 419100 h 889000"/>
                  <a:gd name="connsiteX18" fmla="*/ 354821 w 1186671"/>
                  <a:gd name="connsiteY18" fmla="*/ 444500 h 889000"/>
                  <a:gd name="connsiteX19" fmla="*/ 494521 w 1186671"/>
                  <a:gd name="connsiteY19" fmla="*/ 431800 h 889000"/>
                  <a:gd name="connsiteX20" fmla="*/ 513571 w 1186671"/>
                  <a:gd name="connsiteY20" fmla="*/ 425450 h 889000"/>
                  <a:gd name="connsiteX21" fmla="*/ 564371 w 1186671"/>
                  <a:gd name="connsiteY21" fmla="*/ 419100 h 889000"/>
                  <a:gd name="connsiteX22" fmla="*/ 659621 w 1186671"/>
                  <a:gd name="connsiteY22" fmla="*/ 431800 h 889000"/>
                  <a:gd name="connsiteX23" fmla="*/ 678671 w 1186671"/>
                  <a:gd name="connsiteY23" fmla="*/ 450850 h 889000"/>
                  <a:gd name="connsiteX24" fmla="*/ 723121 w 1186671"/>
                  <a:gd name="connsiteY24" fmla="*/ 482600 h 889000"/>
                  <a:gd name="connsiteX25" fmla="*/ 742171 w 1186671"/>
                  <a:gd name="connsiteY25" fmla="*/ 488950 h 889000"/>
                  <a:gd name="connsiteX26" fmla="*/ 824721 w 1186671"/>
                  <a:gd name="connsiteY26" fmla="*/ 514350 h 889000"/>
                  <a:gd name="connsiteX27" fmla="*/ 869171 w 1186671"/>
                  <a:gd name="connsiteY27" fmla="*/ 520700 h 889000"/>
                  <a:gd name="connsiteX28" fmla="*/ 907271 w 1186671"/>
                  <a:gd name="connsiteY28" fmla="*/ 527050 h 889000"/>
                  <a:gd name="connsiteX29" fmla="*/ 977121 w 1186671"/>
                  <a:gd name="connsiteY29" fmla="*/ 533400 h 889000"/>
                  <a:gd name="connsiteX30" fmla="*/ 1066021 w 1186671"/>
                  <a:gd name="connsiteY30" fmla="*/ 546100 h 889000"/>
                  <a:gd name="connsiteX31" fmla="*/ 1085071 w 1186671"/>
                  <a:gd name="connsiteY31" fmla="*/ 552450 h 889000"/>
                  <a:gd name="connsiteX32" fmla="*/ 1104121 w 1186671"/>
                  <a:gd name="connsiteY32" fmla="*/ 565150 h 889000"/>
                  <a:gd name="connsiteX33" fmla="*/ 1161271 w 1186671"/>
                  <a:gd name="connsiteY33" fmla="*/ 622300 h 889000"/>
                  <a:gd name="connsiteX34" fmla="*/ 1173971 w 1186671"/>
                  <a:gd name="connsiteY34" fmla="*/ 641350 h 889000"/>
                  <a:gd name="connsiteX35" fmla="*/ 1186671 w 1186671"/>
                  <a:gd name="connsiteY35" fmla="*/ 679450 h 889000"/>
                  <a:gd name="connsiteX36" fmla="*/ 1180321 w 1186671"/>
                  <a:gd name="connsiteY36" fmla="*/ 717550 h 889000"/>
                  <a:gd name="connsiteX37" fmla="*/ 1135871 w 1186671"/>
                  <a:gd name="connsiteY37" fmla="*/ 742950 h 889000"/>
                  <a:gd name="connsiteX38" fmla="*/ 1116821 w 1186671"/>
                  <a:gd name="connsiteY38" fmla="*/ 762000 h 889000"/>
                  <a:gd name="connsiteX39" fmla="*/ 1078721 w 1186671"/>
                  <a:gd name="connsiteY39" fmla="*/ 781050 h 889000"/>
                  <a:gd name="connsiteX40" fmla="*/ 1059671 w 1186671"/>
                  <a:gd name="connsiteY40" fmla="*/ 793750 h 889000"/>
                  <a:gd name="connsiteX41" fmla="*/ 881871 w 1186671"/>
                  <a:gd name="connsiteY41" fmla="*/ 825500 h 889000"/>
                  <a:gd name="connsiteX42" fmla="*/ 812021 w 1186671"/>
                  <a:gd name="connsiteY42" fmla="*/ 838200 h 889000"/>
                  <a:gd name="connsiteX43" fmla="*/ 767571 w 1186671"/>
                  <a:gd name="connsiteY43" fmla="*/ 850900 h 889000"/>
                  <a:gd name="connsiteX44" fmla="*/ 678671 w 1186671"/>
                  <a:gd name="connsiteY44" fmla="*/ 863600 h 889000"/>
                  <a:gd name="connsiteX45" fmla="*/ 627871 w 1186671"/>
                  <a:gd name="connsiteY45" fmla="*/ 869950 h 889000"/>
                  <a:gd name="connsiteX46" fmla="*/ 494521 w 1186671"/>
                  <a:gd name="connsiteY46" fmla="*/ 889000 h 889000"/>
                  <a:gd name="connsiteX47" fmla="*/ 310371 w 1186671"/>
                  <a:gd name="connsiteY47" fmla="*/ 882650 h 889000"/>
                  <a:gd name="connsiteX48" fmla="*/ 259571 w 1186671"/>
                  <a:gd name="connsiteY48" fmla="*/ 876300 h 889000"/>
                  <a:gd name="connsiteX49" fmla="*/ 215121 w 1186671"/>
                  <a:gd name="connsiteY49" fmla="*/ 857250 h 889000"/>
                  <a:gd name="connsiteX50" fmla="*/ 151621 w 1186671"/>
                  <a:gd name="connsiteY50" fmla="*/ 838200 h 889000"/>
                  <a:gd name="connsiteX51" fmla="*/ 132571 w 1186671"/>
                  <a:gd name="connsiteY51" fmla="*/ 825500 h 889000"/>
                  <a:gd name="connsiteX52" fmla="*/ 107171 w 1186671"/>
                  <a:gd name="connsiteY52" fmla="*/ 819150 h 889000"/>
                  <a:gd name="connsiteX53" fmla="*/ 94471 w 1186671"/>
                  <a:gd name="connsiteY53" fmla="*/ 787400 h 889000"/>
                  <a:gd name="connsiteX54" fmla="*/ 50021 w 1186671"/>
                  <a:gd name="connsiteY54" fmla="*/ 711200 h 889000"/>
                  <a:gd name="connsiteX55" fmla="*/ 43671 w 1186671"/>
                  <a:gd name="connsiteY55" fmla="*/ 685800 h 889000"/>
                  <a:gd name="connsiteX56" fmla="*/ 37321 w 1186671"/>
                  <a:gd name="connsiteY56" fmla="*/ 666750 h 889000"/>
                  <a:gd name="connsiteX57" fmla="*/ 24621 w 1186671"/>
                  <a:gd name="connsiteY57" fmla="*/ 590550 h 889000"/>
                  <a:gd name="connsiteX58" fmla="*/ 18271 w 1186671"/>
                  <a:gd name="connsiteY58" fmla="*/ 565150 h 889000"/>
                  <a:gd name="connsiteX59" fmla="*/ 24621 w 1186671"/>
                  <a:gd name="connsiteY59" fmla="*/ 22225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6671" h="889000">
                    <a:moveTo>
                      <a:pt x="24621" y="222250"/>
                    </a:moveTo>
                    <a:cubicBezTo>
                      <a:pt x="29913" y="147108"/>
                      <a:pt x="39866" y="149844"/>
                      <a:pt x="50021" y="114300"/>
                    </a:cubicBezTo>
                    <a:cubicBezTo>
                      <a:pt x="52622" y="105198"/>
                      <a:pt x="59397" y="97763"/>
                      <a:pt x="62721" y="88900"/>
                    </a:cubicBezTo>
                    <a:cubicBezTo>
                      <a:pt x="67610" y="75863"/>
                      <a:pt x="72404" y="43820"/>
                      <a:pt x="75421" y="31750"/>
                    </a:cubicBezTo>
                    <a:cubicBezTo>
                      <a:pt x="77044" y="25256"/>
                      <a:pt x="77590" y="17927"/>
                      <a:pt x="81771" y="12700"/>
                    </a:cubicBezTo>
                    <a:cubicBezTo>
                      <a:pt x="86539" y="6741"/>
                      <a:pt x="94471" y="4233"/>
                      <a:pt x="100821" y="0"/>
                    </a:cubicBezTo>
                    <a:cubicBezTo>
                      <a:pt x="100990" y="28"/>
                      <a:pt x="167017" y="10612"/>
                      <a:pt x="170671" y="12700"/>
                    </a:cubicBezTo>
                    <a:cubicBezTo>
                      <a:pt x="177297" y="16486"/>
                      <a:pt x="179585" y="25124"/>
                      <a:pt x="183371" y="31750"/>
                    </a:cubicBezTo>
                    <a:cubicBezTo>
                      <a:pt x="188067" y="39969"/>
                      <a:pt x="192342" y="48449"/>
                      <a:pt x="196071" y="57150"/>
                    </a:cubicBezTo>
                    <a:cubicBezTo>
                      <a:pt x="201142" y="68983"/>
                      <a:pt x="202918" y="87115"/>
                      <a:pt x="215121" y="95250"/>
                    </a:cubicBezTo>
                    <a:cubicBezTo>
                      <a:pt x="222383" y="100091"/>
                      <a:pt x="232054" y="99483"/>
                      <a:pt x="240521" y="101600"/>
                    </a:cubicBezTo>
                    <a:cubicBezTo>
                      <a:pt x="244754" y="112183"/>
                      <a:pt x="249869" y="122455"/>
                      <a:pt x="253221" y="133350"/>
                    </a:cubicBezTo>
                    <a:cubicBezTo>
                      <a:pt x="258354" y="150033"/>
                      <a:pt x="261328" y="167311"/>
                      <a:pt x="265921" y="184150"/>
                    </a:cubicBezTo>
                    <a:cubicBezTo>
                      <a:pt x="267682" y="190608"/>
                      <a:pt x="270154" y="196850"/>
                      <a:pt x="272271" y="203200"/>
                    </a:cubicBezTo>
                    <a:cubicBezTo>
                      <a:pt x="282131" y="311659"/>
                      <a:pt x="273935" y="234731"/>
                      <a:pt x="284971" y="317500"/>
                    </a:cubicBezTo>
                    <a:cubicBezTo>
                      <a:pt x="287226" y="334415"/>
                      <a:pt x="287182" y="351744"/>
                      <a:pt x="291321" y="368300"/>
                    </a:cubicBezTo>
                    <a:cubicBezTo>
                      <a:pt x="295294" y="384191"/>
                      <a:pt x="309417" y="403647"/>
                      <a:pt x="323071" y="412750"/>
                    </a:cubicBezTo>
                    <a:cubicBezTo>
                      <a:pt x="328640" y="416463"/>
                      <a:pt x="335771" y="416983"/>
                      <a:pt x="342121" y="419100"/>
                    </a:cubicBezTo>
                    <a:cubicBezTo>
                      <a:pt x="346354" y="427567"/>
                      <a:pt x="345471" y="443024"/>
                      <a:pt x="354821" y="444500"/>
                    </a:cubicBezTo>
                    <a:cubicBezTo>
                      <a:pt x="382998" y="448949"/>
                      <a:pt x="454538" y="441796"/>
                      <a:pt x="494521" y="431800"/>
                    </a:cubicBezTo>
                    <a:cubicBezTo>
                      <a:pt x="501015" y="430177"/>
                      <a:pt x="506985" y="426647"/>
                      <a:pt x="513571" y="425450"/>
                    </a:cubicBezTo>
                    <a:cubicBezTo>
                      <a:pt x="530361" y="422397"/>
                      <a:pt x="547438" y="421217"/>
                      <a:pt x="564371" y="419100"/>
                    </a:cubicBezTo>
                    <a:cubicBezTo>
                      <a:pt x="596121" y="423333"/>
                      <a:pt x="628759" y="423227"/>
                      <a:pt x="659621" y="431800"/>
                    </a:cubicBezTo>
                    <a:cubicBezTo>
                      <a:pt x="668274" y="434204"/>
                      <a:pt x="671853" y="445006"/>
                      <a:pt x="678671" y="450850"/>
                    </a:cubicBezTo>
                    <a:cubicBezTo>
                      <a:pt x="682698" y="454302"/>
                      <a:pt x="715080" y="478580"/>
                      <a:pt x="723121" y="482600"/>
                    </a:cubicBezTo>
                    <a:cubicBezTo>
                      <a:pt x="729108" y="485593"/>
                      <a:pt x="735821" y="486833"/>
                      <a:pt x="742171" y="488950"/>
                    </a:cubicBezTo>
                    <a:cubicBezTo>
                      <a:pt x="768207" y="528004"/>
                      <a:pt x="746144" y="505619"/>
                      <a:pt x="824721" y="514350"/>
                    </a:cubicBezTo>
                    <a:cubicBezTo>
                      <a:pt x="839597" y="516003"/>
                      <a:pt x="854378" y="518424"/>
                      <a:pt x="869171" y="520700"/>
                    </a:cubicBezTo>
                    <a:cubicBezTo>
                      <a:pt x="881896" y="522658"/>
                      <a:pt x="894484" y="525546"/>
                      <a:pt x="907271" y="527050"/>
                    </a:cubicBezTo>
                    <a:cubicBezTo>
                      <a:pt x="930490" y="529782"/>
                      <a:pt x="953908" y="530614"/>
                      <a:pt x="977121" y="533400"/>
                    </a:cubicBezTo>
                    <a:cubicBezTo>
                      <a:pt x="1006842" y="536967"/>
                      <a:pt x="1066021" y="546100"/>
                      <a:pt x="1066021" y="546100"/>
                    </a:cubicBezTo>
                    <a:cubicBezTo>
                      <a:pt x="1072371" y="548217"/>
                      <a:pt x="1079084" y="549457"/>
                      <a:pt x="1085071" y="552450"/>
                    </a:cubicBezTo>
                    <a:cubicBezTo>
                      <a:pt x="1091897" y="555863"/>
                      <a:pt x="1098016" y="560571"/>
                      <a:pt x="1104121" y="565150"/>
                    </a:cubicBezTo>
                    <a:cubicBezTo>
                      <a:pt x="1137988" y="590550"/>
                      <a:pt x="1135871" y="588433"/>
                      <a:pt x="1161271" y="622300"/>
                    </a:cubicBezTo>
                    <a:cubicBezTo>
                      <a:pt x="1165850" y="628405"/>
                      <a:pt x="1170871" y="634376"/>
                      <a:pt x="1173971" y="641350"/>
                    </a:cubicBezTo>
                    <a:cubicBezTo>
                      <a:pt x="1179408" y="653583"/>
                      <a:pt x="1186671" y="679450"/>
                      <a:pt x="1186671" y="679450"/>
                    </a:cubicBezTo>
                    <a:cubicBezTo>
                      <a:pt x="1184554" y="692150"/>
                      <a:pt x="1186079" y="706034"/>
                      <a:pt x="1180321" y="717550"/>
                    </a:cubicBezTo>
                    <a:cubicBezTo>
                      <a:pt x="1176988" y="724216"/>
                      <a:pt x="1138833" y="740834"/>
                      <a:pt x="1135871" y="742950"/>
                    </a:cubicBezTo>
                    <a:cubicBezTo>
                      <a:pt x="1128563" y="748170"/>
                      <a:pt x="1123720" y="756251"/>
                      <a:pt x="1116821" y="762000"/>
                    </a:cubicBezTo>
                    <a:cubicBezTo>
                      <a:pt x="1089524" y="784748"/>
                      <a:pt x="1107360" y="766731"/>
                      <a:pt x="1078721" y="781050"/>
                    </a:cubicBezTo>
                    <a:cubicBezTo>
                      <a:pt x="1071895" y="784463"/>
                      <a:pt x="1066911" y="791337"/>
                      <a:pt x="1059671" y="793750"/>
                    </a:cubicBezTo>
                    <a:cubicBezTo>
                      <a:pt x="973781" y="822380"/>
                      <a:pt x="978920" y="807855"/>
                      <a:pt x="881871" y="825500"/>
                    </a:cubicBezTo>
                    <a:cubicBezTo>
                      <a:pt x="858588" y="829733"/>
                      <a:pt x="835123" y="833066"/>
                      <a:pt x="812021" y="838200"/>
                    </a:cubicBezTo>
                    <a:cubicBezTo>
                      <a:pt x="796978" y="841543"/>
                      <a:pt x="782708" y="848017"/>
                      <a:pt x="767571" y="850900"/>
                    </a:cubicBezTo>
                    <a:cubicBezTo>
                      <a:pt x="738165" y="856501"/>
                      <a:pt x="708374" y="859887"/>
                      <a:pt x="678671" y="863600"/>
                    </a:cubicBezTo>
                    <a:lnTo>
                      <a:pt x="627871" y="869950"/>
                    </a:lnTo>
                    <a:lnTo>
                      <a:pt x="494521" y="889000"/>
                    </a:lnTo>
                    <a:lnTo>
                      <a:pt x="310371" y="882650"/>
                    </a:lnTo>
                    <a:cubicBezTo>
                      <a:pt x="293331" y="881729"/>
                      <a:pt x="276060" y="880697"/>
                      <a:pt x="259571" y="876300"/>
                    </a:cubicBezTo>
                    <a:cubicBezTo>
                      <a:pt x="243995" y="872146"/>
                      <a:pt x="230167" y="863037"/>
                      <a:pt x="215121" y="857250"/>
                    </a:cubicBezTo>
                    <a:cubicBezTo>
                      <a:pt x="186410" y="846207"/>
                      <a:pt x="178490" y="844917"/>
                      <a:pt x="151621" y="838200"/>
                    </a:cubicBezTo>
                    <a:cubicBezTo>
                      <a:pt x="145271" y="833967"/>
                      <a:pt x="139586" y="828506"/>
                      <a:pt x="132571" y="825500"/>
                    </a:cubicBezTo>
                    <a:cubicBezTo>
                      <a:pt x="124549" y="822062"/>
                      <a:pt x="113342" y="825321"/>
                      <a:pt x="107171" y="819150"/>
                    </a:cubicBezTo>
                    <a:cubicBezTo>
                      <a:pt x="99111" y="811090"/>
                      <a:pt x="99100" y="797816"/>
                      <a:pt x="94471" y="787400"/>
                    </a:cubicBezTo>
                    <a:cubicBezTo>
                      <a:pt x="82471" y="760400"/>
                      <a:pt x="66355" y="735700"/>
                      <a:pt x="50021" y="711200"/>
                    </a:cubicBezTo>
                    <a:cubicBezTo>
                      <a:pt x="47904" y="702733"/>
                      <a:pt x="46069" y="694191"/>
                      <a:pt x="43671" y="685800"/>
                    </a:cubicBezTo>
                    <a:cubicBezTo>
                      <a:pt x="41832" y="679364"/>
                      <a:pt x="38944" y="673244"/>
                      <a:pt x="37321" y="666750"/>
                    </a:cubicBezTo>
                    <a:cubicBezTo>
                      <a:pt x="28546" y="631651"/>
                      <a:pt x="31789" y="629976"/>
                      <a:pt x="24621" y="590550"/>
                    </a:cubicBezTo>
                    <a:cubicBezTo>
                      <a:pt x="23060" y="581964"/>
                      <a:pt x="20388" y="573617"/>
                      <a:pt x="18271" y="565150"/>
                    </a:cubicBezTo>
                    <a:cubicBezTo>
                      <a:pt x="0" y="400710"/>
                      <a:pt x="19329" y="297392"/>
                      <a:pt x="24621" y="222250"/>
                    </a:cubicBezTo>
                    <a:close/>
                  </a:path>
                </a:pathLst>
              </a:cu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3" name="Freeform 1352"/>
              <p:cNvSpPr/>
              <p:nvPr/>
            </p:nvSpPr>
            <p:spPr>
              <a:xfrm>
                <a:off x="3516049" y="5685334"/>
                <a:ext cx="1186250" cy="377713"/>
              </a:xfrm>
              <a:custGeom>
                <a:avLst/>
                <a:gdLst>
                  <a:gd name="connsiteX0" fmla="*/ 16398 w 1394348"/>
                  <a:gd name="connsiteY0" fmla="*/ 306151 h 750651"/>
                  <a:gd name="connsiteX1" fmla="*/ 29098 w 1394348"/>
                  <a:gd name="connsiteY1" fmla="*/ 274401 h 750651"/>
                  <a:gd name="connsiteX2" fmla="*/ 48148 w 1394348"/>
                  <a:gd name="connsiteY2" fmla="*/ 210901 h 750651"/>
                  <a:gd name="connsiteX3" fmla="*/ 86248 w 1394348"/>
                  <a:gd name="connsiteY3" fmla="*/ 153751 h 750651"/>
                  <a:gd name="connsiteX4" fmla="*/ 137048 w 1394348"/>
                  <a:gd name="connsiteY4" fmla="*/ 83901 h 750651"/>
                  <a:gd name="connsiteX5" fmla="*/ 156098 w 1394348"/>
                  <a:gd name="connsiteY5" fmla="*/ 58501 h 750651"/>
                  <a:gd name="connsiteX6" fmla="*/ 206898 w 1394348"/>
                  <a:gd name="connsiteY6" fmla="*/ 7701 h 750651"/>
                  <a:gd name="connsiteX7" fmla="*/ 238648 w 1394348"/>
                  <a:gd name="connsiteY7" fmla="*/ 1351 h 750651"/>
                  <a:gd name="connsiteX8" fmla="*/ 283098 w 1394348"/>
                  <a:gd name="connsiteY8" fmla="*/ 7701 h 750651"/>
                  <a:gd name="connsiteX9" fmla="*/ 333898 w 1394348"/>
                  <a:gd name="connsiteY9" fmla="*/ 58501 h 750651"/>
                  <a:gd name="connsiteX10" fmla="*/ 359298 w 1394348"/>
                  <a:gd name="connsiteY10" fmla="*/ 77551 h 750651"/>
                  <a:gd name="connsiteX11" fmla="*/ 397398 w 1394348"/>
                  <a:gd name="connsiteY11" fmla="*/ 102951 h 750651"/>
                  <a:gd name="connsiteX12" fmla="*/ 435498 w 1394348"/>
                  <a:gd name="connsiteY12" fmla="*/ 153751 h 750651"/>
                  <a:gd name="connsiteX13" fmla="*/ 448198 w 1394348"/>
                  <a:gd name="connsiteY13" fmla="*/ 179151 h 750651"/>
                  <a:gd name="connsiteX14" fmla="*/ 467248 w 1394348"/>
                  <a:gd name="connsiteY14" fmla="*/ 191851 h 750651"/>
                  <a:gd name="connsiteX15" fmla="*/ 479948 w 1394348"/>
                  <a:gd name="connsiteY15" fmla="*/ 217251 h 750651"/>
                  <a:gd name="connsiteX16" fmla="*/ 498998 w 1394348"/>
                  <a:gd name="connsiteY16" fmla="*/ 229951 h 750651"/>
                  <a:gd name="connsiteX17" fmla="*/ 549798 w 1394348"/>
                  <a:gd name="connsiteY17" fmla="*/ 261701 h 750651"/>
                  <a:gd name="connsiteX18" fmla="*/ 606948 w 1394348"/>
                  <a:gd name="connsiteY18" fmla="*/ 249001 h 750651"/>
                  <a:gd name="connsiteX19" fmla="*/ 651398 w 1394348"/>
                  <a:gd name="connsiteY19" fmla="*/ 236301 h 750651"/>
                  <a:gd name="connsiteX20" fmla="*/ 670448 w 1394348"/>
                  <a:gd name="connsiteY20" fmla="*/ 223601 h 750651"/>
                  <a:gd name="connsiteX21" fmla="*/ 708548 w 1394348"/>
                  <a:gd name="connsiteY21" fmla="*/ 210901 h 750651"/>
                  <a:gd name="connsiteX22" fmla="*/ 759348 w 1394348"/>
                  <a:gd name="connsiteY22" fmla="*/ 191851 h 750651"/>
                  <a:gd name="connsiteX23" fmla="*/ 784748 w 1394348"/>
                  <a:gd name="connsiteY23" fmla="*/ 179151 h 750651"/>
                  <a:gd name="connsiteX24" fmla="*/ 860948 w 1394348"/>
                  <a:gd name="connsiteY24" fmla="*/ 160101 h 750651"/>
                  <a:gd name="connsiteX25" fmla="*/ 943498 w 1394348"/>
                  <a:gd name="connsiteY25" fmla="*/ 109301 h 750651"/>
                  <a:gd name="connsiteX26" fmla="*/ 975248 w 1394348"/>
                  <a:gd name="connsiteY26" fmla="*/ 90251 h 750651"/>
                  <a:gd name="connsiteX27" fmla="*/ 1013348 w 1394348"/>
                  <a:gd name="connsiteY27" fmla="*/ 77551 h 750651"/>
                  <a:gd name="connsiteX28" fmla="*/ 1076848 w 1394348"/>
                  <a:gd name="connsiteY28" fmla="*/ 64851 h 750651"/>
                  <a:gd name="connsiteX29" fmla="*/ 1102248 w 1394348"/>
                  <a:gd name="connsiteY29" fmla="*/ 58501 h 750651"/>
                  <a:gd name="connsiteX30" fmla="*/ 1172098 w 1394348"/>
                  <a:gd name="connsiteY30" fmla="*/ 71201 h 750651"/>
                  <a:gd name="connsiteX31" fmla="*/ 1178448 w 1394348"/>
                  <a:gd name="connsiteY31" fmla="*/ 96601 h 750651"/>
                  <a:gd name="connsiteX32" fmla="*/ 1191148 w 1394348"/>
                  <a:gd name="connsiteY32" fmla="*/ 122001 h 750651"/>
                  <a:gd name="connsiteX33" fmla="*/ 1197498 w 1394348"/>
                  <a:gd name="connsiteY33" fmla="*/ 141051 h 750651"/>
                  <a:gd name="connsiteX34" fmla="*/ 1222898 w 1394348"/>
                  <a:gd name="connsiteY34" fmla="*/ 166451 h 750651"/>
                  <a:gd name="connsiteX35" fmla="*/ 1267348 w 1394348"/>
                  <a:gd name="connsiteY35" fmla="*/ 223601 h 750651"/>
                  <a:gd name="connsiteX36" fmla="*/ 1286398 w 1394348"/>
                  <a:gd name="connsiteY36" fmla="*/ 249001 h 750651"/>
                  <a:gd name="connsiteX37" fmla="*/ 1305448 w 1394348"/>
                  <a:gd name="connsiteY37" fmla="*/ 274401 h 750651"/>
                  <a:gd name="connsiteX38" fmla="*/ 1318148 w 1394348"/>
                  <a:gd name="connsiteY38" fmla="*/ 293451 h 750651"/>
                  <a:gd name="connsiteX39" fmla="*/ 1337198 w 1394348"/>
                  <a:gd name="connsiteY39" fmla="*/ 312501 h 750651"/>
                  <a:gd name="connsiteX40" fmla="*/ 1356248 w 1394348"/>
                  <a:gd name="connsiteY40" fmla="*/ 369651 h 750651"/>
                  <a:gd name="connsiteX41" fmla="*/ 1368948 w 1394348"/>
                  <a:gd name="connsiteY41" fmla="*/ 395051 h 750651"/>
                  <a:gd name="connsiteX42" fmla="*/ 1381648 w 1394348"/>
                  <a:gd name="connsiteY42" fmla="*/ 439501 h 750651"/>
                  <a:gd name="connsiteX43" fmla="*/ 1394348 w 1394348"/>
                  <a:gd name="connsiteY43" fmla="*/ 477601 h 750651"/>
                  <a:gd name="connsiteX44" fmla="*/ 1387998 w 1394348"/>
                  <a:gd name="connsiteY44" fmla="*/ 522051 h 750651"/>
                  <a:gd name="connsiteX45" fmla="*/ 1356248 w 1394348"/>
                  <a:gd name="connsiteY45" fmla="*/ 560151 h 750651"/>
                  <a:gd name="connsiteX46" fmla="*/ 1343548 w 1394348"/>
                  <a:gd name="connsiteY46" fmla="*/ 579201 h 750651"/>
                  <a:gd name="connsiteX47" fmla="*/ 1324498 w 1394348"/>
                  <a:gd name="connsiteY47" fmla="*/ 604601 h 750651"/>
                  <a:gd name="connsiteX48" fmla="*/ 1286398 w 1394348"/>
                  <a:gd name="connsiteY48" fmla="*/ 661751 h 750651"/>
                  <a:gd name="connsiteX49" fmla="*/ 1273698 w 1394348"/>
                  <a:gd name="connsiteY49" fmla="*/ 680801 h 750651"/>
                  <a:gd name="connsiteX50" fmla="*/ 1216548 w 1394348"/>
                  <a:gd name="connsiteY50" fmla="*/ 725251 h 750651"/>
                  <a:gd name="connsiteX51" fmla="*/ 1178448 w 1394348"/>
                  <a:gd name="connsiteY51" fmla="*/ 750651 h 750651"/>
                  <a:gd name="connsiteX52" fmla="*/ 1146698 w 1394348"/>
                  <a:gd name="connsiteY52" fmla="*/ 744301 h 750651"/>
                  <a:gd name="connsiteX53" fmla="*/ 1064148 w 1394348"/>
                  <a:gd name="connsiteY53" fmla="*/ 680801 h 750651"/>
                  <a:gd name="connsiteX54" fmla="*/ 1019698 w 1394348"/>
                  <a:gd name="connsiteY54" fmla="*/ 636351 h 750651"/>
                  <a:gd name="connsiteX55" fmla="*/ 930798 w 1394348"/>
                  <a:gd name="connsiteY55" fmla="*/ 553801 h 750651"/>
                  <a:gd name="connsiteX56" fmla="*/ 905398 w 1394348"/>
                  <a:gd name="connsiteY56" fmla="*/ 522051 h 750651"/>
                  <a:gd name="connsiteX57" fmla="*/ 879998 w 1394348"/>
                  <a:gd name="connsiteY57" fmla="*/ 496651 h 750651"/>
                  <a:gd name="connsiteX58" fmla="*/ 829198 w 1394348"/>
                  <a:gd name="connsiteY58" fmla="*/ 426801 h 750651"/>
                  <a:gd name="connsiteX59" fmla="*/ 816498 w 1394348"/>
                  <a:gd name="connsiteY59" fmla="*/ 401401 h 750651"/>
                  <a:gd name="connsiteX60" fmla="*/ 797448 w 1394348"/>
                  <a:gd name="connsiteY60" fmla="*/ 395051 h 750651"/>
                  <a:gd name="connsiteX61" fmla="*/ 727598 w 1394348"/>
                  <a:gd name="connsiteY61" fmla="*/ 414101 h 750651"/>
                  <a:gd name="connsiteX62" fmla="*/ 708548 w 1394348"/>
                  <a:gd name="connsiteY62" fmla="*/ 420451 h 750651"/>
                  <a:gd name="connsiteX63" fmla="*/ 689498 w 1394348"/>
                  <a:gd name="connsiteY63" fmla="*/ 426801 h 750651"/>
                  <a:gd name="connsiteX64" fmla="*/ 664098 w 1394348"/>
                  <a:gd name="connsiteY64" fmla="*/ 439501 h 750651"/>
                  <a:gd name="connsiteX65" fmla="*/ 638698 w 1394348"/>
                  <a:gd name="connsiteY65" fmla="*/ 445851 h 750651"/>
                  <a:gd name="connsiteX66" fmla="*/ 568848 w 1394348"/>
                  <a:gd name="connsiteY66" fmla="*/ 471251 h 750651"/>
                  <a:gd name="connsiteX67" fmla="*/ 543448 w 1394348"/>
                  <a:gd name="connsiteY67" fmla="*/ 483951 h 750651"/>
                  <a:gd name="connsiteX68" fmla="*/ 518048 w 1394348"/>
                  <a:gd name="connsiteY68" fmla="*/ 490301 h 750651"/>
                  <a:gd name="connsiteX69" fmla="*/ 498998 w 1394348"/>
                  <a:gd name="connsiteY69" fmla="*/ 503001 h 750651"/>
                  <a:gd name="connsiteX70" fmla="*/ 473598 w 1394348"/>
                  <a:gd name="connsiteY70" fmla="*/ 515701 h 750651"/>
                  <a:gd name="connsiteX71" fmla="*/ 454548 w 1394348"/>
                  <a:gd name="connsiteY71" fmla="*/ 522051 h 750651"/>
                  <a:gd name="connsiteX72" fmla="*/ 397398 w 1394348"/>
                  <a:gd name="connsiteY72" fmla="*/ 541101 h 750651"/>
                  <a:gd name="connsiteX73" fmla="*/ 359298 w 1394348"/>
                  <a:gd name="connsiteY73" fmla="*/ 560151 h 750651"/>
                  <a:gd name="connsiteX74" fmla="*/ 295798 w 1394348"/>
                  <a:gd name="connsiteY74" fmla="*/ 585551 h 750651"/>
                  <a:gd name="connsiteX75" fmla="*/ 238648 w 1394348"/>
                  <a:gd name="connsiteY75" fmla="*/ 604601 h 750651"/>
                  <a:gd name="connsiteX76" fmla="*/ 219598 w 1394348"/>
                  <a:gd name="connsiteY76" fmla="*/ 610951 h 750651"/>
                  <a:gd name="connsiteX77" fmla="*/ 86248 w 1394348"/>
                  <a:gd name="connsiteY77" fmla="*/ 598251 h 750651"/>
                  <a:gd name="connsiteX78" fmla="*/ 60848 w 1394348"/>
                  <a:gd name="connsiteY78" fmla="*/ 591901 h 750651"/>
                  <a:gd name="connsiteX79" fmla="*/ 41798 w 1394348"/>
                  <a:gd name="connsiteY79" fmla="*/ 579201 h 750651"/>
                  <a:gd name="connsiteX80" fmla="*/ 29098 w 1394348"/>
                  <a:gd name="connsiteY80" fmla="*/ 560151 h 750651"/>
                  <a:gd name="connsiteX81" fmla="*/ 10048 w 1394348"/>
                  <a:gd name="connsiteY81" fmla="*/ 509351 h 750651"/>
                  <a:gd name="connsiteX82" fmla="*/ 10048 w 1394348"/>
                  <a:gd name="connsiteY82" fmla="*/ 376001 h 750651"/>
                  <a:gd name="connsiteX83" fmla="*/ 16398 w 1394348"/>
                  <a:gd name="connsiteY83" fmla="*/ 356951 h 750651"/>
                  <a:gd name="connsiteX84" fmla="*/ 16398 w 1394348"/>
                  <a:gd name="connsiteY84" fmla="*/ 306151 h 75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394348" h="750651">
                    <a:moveTo>
                      <a:pt x="16398" y="306151"/>
                    </a:moveTo>
                    <a:cubicBezTo>
                      <a:pt x="18515" y="292393"/>
                      <a:pt x="25493" y="285215"/>
                      <a:pt x="29098" y="274401"/>
                    </a:cubicBezTo>
                    <a:cubicBezTo>
                      <a:pt x="36086" y="253436"/>
                      <a:pt x="39290" y="231147"/>
                      <a:pt x="48148" y="210901"/>
                    </a:cubicBezTo>
                    <a:lnTo>
                      <a:pt x="86248" y="153751"/>
                    </a:lnTo>
                    <a:cubicBezTo>
                      <a:pt x="110689" y="117089"/>
                      <a:pt x="94369" y="140806"/>
                      <a:pt x="137048" y="83901"/>
                    </a:cubicBezTo>
                    <a:cubicBezTo>
                      <a:pt x="143398" y="75434"/>
                      <a:pt x="148614" y="65985"/>
                      <a:pt x="156098" y="58501"/>
                    </a:cubicBezTo>
                    <a:cubicBezTo>
                      <a:pt x="173031" y="41568"/>
                      <a:pt x="183416" y="12397"/>
                      <a:pt x="206898" y="7701"/>
                    </a:cubicBezTo>
                    <a:lnTo>
                      <a:pt x="238648" y="1351"/>
                    </a:lnTo>
                    <a:cubicBezTo>
                      <a:pt x="253465" y="3468"/>
                      <a:pt x="270264" y="0"/>
                      <a:pt x="283098" y="7701"/>
                    </a:cubicBezTo>
                    <a:cubicBezTo>
                      <a:pt x="303633" y="20022"/>
                      <a:pt x="314740" y="44133"/>
                      <a:pt x="333898" y="58501"/>
                    </a:cubicBezTo>
                    <a:cubicBezTo>
                      <a:pt x="342365" y="64851"/>
                      <a:pt x="350628" y="71482"/>
                      <a:pt x="359298" y="77551"/>
                    </a:cubicBezTo>
                    <a:cubicBezTo>
                      <a:pt x="371802" y="86304"/>
                      <a:pt x="386605" y="92158"/>
                      <a:pt x="397398" y="102951"/>
                    </a:cubicBezTo>
                    <a:cubicBezTo>
                      <a:pt x="412365" y="117918"/>
                      <a:pt x="426032" y="134819"/>
                      <a:pt x="435498" y="153751"/>
                    </a:cubicBezTo>
                    <a:cubicBezTo>
                      <a:pt x="439731" y="162218"/>
                      <a:pt x="442138" y="171879"/>
                      <a:pt x="448198" y="179151"/>
                    </a:cubicBezTo>
                    <a:cubicBezTo>
                      <a:pt x="453084" y="185014"/>
                      <a:pt x="460898" y="187618"/>
                      <a:pt x="467248" y="191851"/>
                    </a:cubicBezTo>
                    <a:cubicBezTo>
                      <a:pt x="471481" y="200318"/>
                      <a:pt x="473888" y="209979"/>
                      <a:pt x="479948" y="217251"/>
                    </a:cubicBezTo>
                    <a:cubicBezTo>
                      <a:pt x="484834" y="223114"/>
                      <a:pt x="492788" y="225515"/>
                      <a:pt x="498998" y="229951"/>
                    </a:cubicBezTo>
                    <a:cubicBezTo>
                      <a:pt x="537466" y="257428"/>
                      <a:pt x="510017" y="241810"/>
                      <a:pt x="549798" y="261701"/>
                    </a:cubicBezTo>
                    <a:lnTo>
                      <a:pt x="606948" y="249001"/>
                    </a:lnTo>
                    <a:cubicBezTo>
                      <a:pt x="614505" y="247257"/>
                      <a:pt x="642734" y="240633"/>
                      <a:pt x="651398" y="236301"/>
                    </a:cubicBezTo>
                    <a:cubicBezTo>
                      <a:pt x="658224" y="232888"/>
                      <a:pt x="663474" y="226701"/>
                      <a:pt x="670448" y="223601"/>
                    </a:cubicBezTo>
                    <a:cubicBezTo>
                      <a:pt x="682681" y="218164"/>
                      <a:pt x="696315" y="216338"/>
                      <a:pt x="708548" y="210901"/>
                    </a:cubicBezTo>
                    <a:cubicBezTo>
                      <a:pt x="762060" y="187118"/>
                      <a:pt x="684077" y="206905"/>
                      <a:pt x="759348" y="191851"/>
                    </a:cubicBezTo>
                    <a:cubicBezTo>
                      <a:pt x="767815" y="187618"/>
                      <a:pt x="775681" y="181871"/>
                      <a:pt x="784748" y="179151"/>
                    </a:cubicBezTo>
                    <a:cubicBezTo>
                      <a:pt x="818807" y="168933"/>
                      <a:pt x="828565" y="178606"/>
                      <a:pt x="860948" y="160101"/>
                    </a:cubicBezTo>
                    <a:cubicBezTo>
                      <a:pt x="945937" y="111536"/>
                      <a:pt x="866793" y="158113"/>
                      <a:pt x="943498" y="109301"/>
                    </a:cubicBezTo>
                    <a:cubicBezTo>
                      <a:pt x="953911" y="102675"/>
                      <a:pt x="963539" y="94154"/>
                      <a:pt x="975248" y="90251"/>
                    </a:cubicBezTo>
                    <a:cubicBezTo>
                      <a:pt x="987948" y="86018"/>
                      <a:pt x="1000361" y="80798"/>
                      <a:pt x="1013348" y="77551"/>
                    </a:cubicBezTo>
                    <a:cubicBezTo>
                      <a:pt x="1034289" y="72316"/>
                      <a:pt x="1055907" y="70086"/>
                      <a:pt x="1076848" y="64851"/>
                    </a:cubicBezTo>
                    <a:lnTo>
                      <a:pt x="1102248" y="58501"/>
                    </a:lnTo>
                    <a:cubicBezTo>
                      <a:pt x="1125531" y="62734"/>
                      <a:pt x="1150931" y="60618"/>
                      <a:pt x="1172098" y="71201"/>
                    </a:cubicBezTo>
                    <a:cubicBezTo>
                      <a:pt x="1179904" y="75104"/>
                      <a:pt x="1175384" y="88429"/>
                      <a:pt x="1178448" y="96601"/>
                    </a:cubicBezTo>
                    <a:cubicBezTo>
                      <a:pt x="1181772" y="105464"/>
                      <a:pt x="1187419" y="113300"/>
                      <a:pt x="1191148" y="122001"/>
                    </a:cubicBezTo>
                    <a:cubicBezTo>
                      <a:pt x="1193785" y="128153"/>
                      <a:pt x="1193607" y="135604"/>
                      <a:pt x="1197498" y="141051"/>
                    </a:cubicBezTo>
                    <a:cubicBezTo>
                      <a:pt x="1204458" y="150794"/>
                      <a:pt x="1215164" y="157310"/>
                      <a:pt x="1222898" y="166451"/>
                    </a:cubicBezTo>
                    <a:cubicBezTo>
                      <a:pt x="1238487" y="184874"/>
                      <a:pt x="1252633" y="204472"/>
                      <a:pt x="1267348" y="223601"/>
                    </a:cubicBezTo>
                    <a:cubicBezTo>
                      <a:pt x="1273801" y="231990"/>
                      <a:pt x="1280048" y="240534"/>
                      <a:pt x="1286398" y="249001"/>
                    </a:cubicBezTo>
                    <a:cubicBezTo>
                      <a:pt x="1292748" y="257468"/>
                      <a:pt x="1299577" y="265595"/>
                      <a:pt x="1305448" y="274401"/>
                    </a:cubicBezTo>
                    <a:cubicBezTo>
                      <a:pt x="1309681" y="280751"/>
                      <a:pt x="1313262" y="287588"/>
                      <a:pt x="1318148" y="293451"/>
                    </a:cubicBezTo>
                    <a:cubicBezTo>
                      <a:pt x="1323897" y="300350"/>
                      <a:pt x="1330848" y="306151"/>
                      <a:pt x="1337198" y="312501"/>
                    </a:cubicBezTo>
                    <a:cubicBezTo>
                      <a:pt x="1344569" y="341985"/>
                      <a:pt x="1342584" y="338907"/>
                      <a:pt x="1356248" y="369651"/>
                    </a:cubicBezTo>
                    <a:cubicBezTo>
                      <a:pt x="1360093" y="378301"/>
                      <a:pt x="1365219" y="386350"/>
                      <a:pt x="1368948" y="395051"/>
                    </a:cubicBezTo>
                    <a:cubicBezTo>
                      <a:pt x="1376061" y="411649"/>
                      <a:pt x="1376277" y="421599"/>
                      <a:pt x="1381648" y="439501"/>
                    </a:cubicBezTo>
                    <a:cubicBezTo>
                      <a:pt x="1385495" y="452323"/>
                      <a:pt x="1390115" y="464901"/>
                      <a:pt x="1394348" y="477601"/>
                    </a:cubicBezTo>
                    <a:cubicBezTo>
                      <a:pt x="1392231" y="492418"/>
                      <a:pt x="1394270" y="508461"/>
                      <a:pt x="1387998" y="522051"/>
                    </a:cubicBezTo>
                    <a:cubicBezTo>
                      <a:pt x="1381070" y="537061"/>
                      <a:pt x="1366397" y="547102"/>
                      <a:pt x="1356248" y="560151"/>
                    </a:cubicBezTo>
                    <a:cubicBezTo>
                      <a:pt x="1351563" y="566175"/>
                      <a:pt x="1347984" y="572991"/>
                      <a:pt x="1343548" y="579201"/>
                    </a:cubicBezTo>
                    <a:cubicBezTo>
                      <a:pt x="1337397" y="587813"/>
                      <a:pt x="1330522" y="595899"/>
                      <a:pt x="1324498" y="604601"/>
                    </a:cubicBezTo>
                    <a:cubicBezTo>
                      <a:pt x="1311466" y="623425"/>
                      <a:pt x="1299098" y="642701"/>
                      <a:pt x="1286398" y="661751"/>
                    </a:cubicBezTo>
                    <a:cubicBezTo>
                      <a:pt x="1282165" y="668101"/>
                      <a:pt x="1279722" y="676116"/>
                      <a:pt x="1273698" y="680801"/>
                    </a:cubicBezTo>
                    <a:cubicBezTo>
                      <a:pt x="1254648" y="695618"/>
                      <a:pt x="1233613" y="708186"/>
                      <a:pt x="1216548" y="725251"/>
                    </a:cubicBezTo>
                    <a:cubicBezTo>
                      <a:pt x="1192765" y="749034"/>
                      <a:pt x="1206017" y="741461"/>
                      <a:pt x="1178448" y="750651"/>
                    </a:cubicBezTo>
                    <a:cubicBezTo>
                      <a:pt x="1167865" y="748534"/>
                      <a:pt x="1156201" y="749418"/>
                      <a:pt x="1146698" y="744301"/>
                    </a:cubicBezTo>
                    <a:cubicBezTo>
                      <a:pt x="1145981" y="743915"/>
                      <a:pt x="1073415" y="690068"/>
                      <a:pt x="1064148" y="680801"/>
                    </a:cubicBezTo>
                    <a:cubicBezTo>
                      <a:pt x="1049331" y="665984"/>
                      <a:pt x="1036060" y="649441"/>
                      <a:pt x="1019698" y="636351"/>
                    </a:cubicBezTo>
                    <a:cubicBezTo>
                      <a:pt x="985562" y="609042"/>
                      <a:pt x="960457" y="590875"/>
                      <a:pt x="930798" y="553801"/>
                    </a:cubicBezTo>
                    <a:cubicBezTo>
                      <a:pt x="922331" y="543218"/>
                      <a:pt x="914402" y="532181"/>
                      <a:pt x="905398" y="522051"/>
                    </a:cubicBezTo>
                    <a:cubicBezTo>
                      <a:pt x="897443" y="513102"/>
                      <a:pt x="887953" y="505600"/>
                      <a:pt x="879998" y="496651"/>
                    </a:cubicBezTo>
                    <a:cubicBezTo>
                      <a:pt x="866756" y="481754"/>
                      <a:pt x="837685" y="443775"/>
                      <a:pt x="829198" y="426801"/>
                    </a:cubicBezTo>
                    <a:cubicBezTo>
                      <a:pt x="824965" y="418334"/>
                      <a:pt x="823191" y="408094"/>
                      <a:pt x="816498" y="401401"/>
                    </a:cubicBezTo>
                    <a:cubicBezTo>
                      <a:pt x="811765" y="396668"/>
                      <a:pt x="803798" y="397168"/>
                      <a:pt x="797448" y="395051"/>
                    </a:cubicBezTo>
                    <a:cubicBezTo>
                      <a:pt x="752571" y="404026"/>
                      <a:pt x="775937" y="397988"/>
                      <a:pt x="727598" y="414101"/>
                    </a:cubicBezTo>
                    <a:lnTo>
                      <a:pt x="708548" y="420451"/>
                    </a:lnTo>
                    <a:cubicBezTo>
                      <a:pt x="702198" y="422568"/>
                      <a:pt x="695485" y="423808"/>
                      <a:pt x="689498" y="426801"/>
                    </a:cubicBezTo>
                    <a:cubicBezTo>
                      <a:pt x="681031" y="431034"/>
                      <a:pt x="672961" y="436177"/>
                      <a:pt x="664098" y="439501"/>
                    </a:cubicBezTo>
                    <a:cubicBezTo>
                      <a:pt x="655926" y="442565"/>
                      <a:pt x="646801" y="442610"/>
                      <a:pt x="638698" y="445851"/>
                    </a:cubicBezTo>
                    <a:cubicBezTo>
                      <a:pt x="567068" y="474503"/>
                      <a:pt x="632670" y="458487"/>
                      <a:pt x="568848" y="471251"/>
                    </a:cubicBezTo>
                    <a:cubicBezTo>
                      <a:pt x="560381" y="475484"/>
                      <a:pt x="552311" y="480627"/>
                      <a:pt x="543448" y="483951"/>
                    </a:cubicBezTo>
                    <a:cubicBezTo>
                      <a:pt x="535276" y="487015"/>
                      <a:pt x="526070" y="486863"/>
                      <a:pt x="518048" y="490301"/>
                    </a:cubicBezTo>
                    <a:cubicBezTo>
                      <a:pt x="511033" y="493307"/>
                      <a:pt x="505624" y="499215"/>
                      <a:pt x="498998" y="503001"/>
                    </a:cubicBezTo>
                    <a:cubicBezTo>
                      <a:pt x="490779" y="507697"/>
                      <a:pt x="482299" y="511972"/>
                      <a:pt x="473598" y="515701"/>
                    </a:cubicBezTo>
                    <a:cubicBezTo>
                      <a:pt x="467446" y="518338"/>
                      <a:pt x="460815" y="519701"/>
                      <a:pt x="454548" y="522051"/>
                    </a:cubicBezTo>
                    <a:cubicBezTo>
                      <a:pt x="406724" y="539985"/>
                      <a:pt x="439959" y="530461"/>
                      <a:pt x="397398" y="541101"/>
                    </a:cubicBezTo>
                    <a:cubicBezTo>
                      <a:pt x="367329" y="561147"/>
                      <a:pt x="390368" y="548201"/>
                      <a:pt x="359298" y="560151"/>
                    </a:cubicBezTo>
                    <a:cubicBezTo>
                      <a:pt x="338020" y="568335"/>
                      <a:pt x="317425" y="578342"/>
                      <a:pt x="295798" y="585551"/>
                    </a:cubicBezTo>
                    <a:lnTo>
                      <a:pt x="238648" y="604601"/>
                    </a:lnTo>
                    <a:lnTo>
                      <a:pt x="219598" y="610951"/>
                    </a:lnTo>
                    <a:cubicBezTo>
                      <a:pt x="175148" y="606718"/>
                      <a:pt x="130581" y="603571"/>
                      <a:pt x="86248" y="598251"/>
                    </a:cubicBezTo>
                    <a:cubicBezTo>
                      <a:pt x="77583" y="597211"/>
                      <a:pt x="68870" y="595339"/>
                      <a:pt x="60848" y="591901"/>
                    </a:cubicBezTo>
                    <a:cubicBezTo>
                      <a:pt x="53833" y="588895"/>
                      <a:pt x="48148" y="583434"/>
                      <a:pt x="41798" y="579201"/>
                    </a:cubicBezTo>
                    <a:cubicBezTo>
                      <a:pt x="37565" y="572851"/>
                      <a:pt x="32511" y="566977"/>
                      <a:pt x="29098" y="560151"/>
                    </a:cubicBezTo>
                    <a:cubicBezTo>
                      <a:pt x="21505" y="544965"/>
                      <a:pt x="15544" y="525838"/>
                      <a:pt x="10048" y="509351"/>
                    </a:cubicBezTo>
                    <a:cubicBezTo>
                      <a:pt x="822" y="444771"/>
                      <a:pt x="0" y="461409"/>
                      <a:pt x="10048" y="376001"/>
                    </a:cubicBezTo>
                    <a:cubicBezTo>
                      <a:pt x="10830" y="369353"/>
                      <a:pt x="14775" y="363445"/>
                      <a:pt x="16398" y="356951"/>
                    </a:cubicBezTo>
                    <a:cubicBezTo>
                      <a:pt x="24408" y="324909"/>
                      <a:pt x="14281" y="319909"/>
                      <a:pt x="16398" y="306151"/>
                    </a:cubicBezTo>
                    <a:close/>
                  </a:path>
                </a:pathLst>
              </a:cu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4" name="TextBox 1353"/>
              <p:cNvSpPr txBox="1"/>
              <p:nvPr/>
            </p:nvSpPr>
            <p:spPr>
              <a:xfrm>
                <a:off x="3431825" y="5696975"/>
                <a:ext cx="670211" cy="255903"/>
              </a:xfrm>
              <a:prstGeom prst="rect">
                <a:avLst/>
              </a:prstGeom>
              <a:noFill/>
            </p:spPr>
            <p:txBody>
              <a:bodyPr wrap="square" rtlCol="0">
                <a:spAutoFit/>
              </a:bodyPr>
              <a:lstStyle/>
              <a:p>
                <a:r>
                  <a:rPr lang="en-US" dirty="0"/>
                  <a:t>HSP70</a:t>
                </a:r>
              </a:p>
            </p:txBody>
          </p:sp>
        </p:grpSp>
        <p:grpSp>
          <p:nvGrpSpPr>
            <p:cNvPr id="1358" name="Group 1357"/>
            <p:cNvGrpSpPr/>
            <p:nvPr/>
          </p:nvGrpSpPr>
          <p:grpSpPr>
            <a:xfrm>
              <a:off x="3923926" y="4686806"/>
              <a:ext cx="1586928" cy="1745072"/>
              <a:chOff x="5486400" y="4658273"/>
              <a:chExt cx="816138" cy="993462"/>
            </a:xfrm>
            <a:solidFill>
              <a:schemeClr val="accent2"/>
            </a:solidFill>
          </p:grpSpPr>
          <p:sp>
            <p:nvSpPr>
              <p:cNvPr id="1355" name="Can 1354"/>
              <p:cNvSpPr/>
              <p:nvPr/>
            </p:nvSpPr>
            <p:spPr>
              <a:xfrm>
                <a:off x="5791276" y="4876800"/>
                <a:ext cx="295008" cy="742758"/>
              </a:xfrm>
              <a:prstGeom prst="can">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6" name="Freeform 1355"/>
              <p:cNvSpPr/>
              <p:nvPr/>
            </p:nvSpPr>
            <p:spPr>
              <a:xfrm>
                <a:off x="5885610" y="4658273"/>
                <a:ext cx="416928" cy="993462"/>
              </a:xfrm>
              <a:custGeom>
                <a:avLst/>
                <a:gdLst>
                  <a:gd name="connsiteX0" fmla="*/ 184990 w 416928"/>
                  <a:gd name="connsiteY0" fmla="*/ 256627 h 993462"/>
                  <a:gd name="connsiteX1" fmla="*/ 210390 w 416928"/>
                  <a:gd name="connsiteY1" fmla="*/ 370927 h 993462"/>
                  <a:gd name="connsiteX2" fmla="*/ 223090 w 416928"/>
                  <a:gd name="connsiteY2" fmla="*/ 472527 h 993462"/>
                  <a:gd name="connsiteX3" fmla="*/ 210390 w 416928"/>
                  <a:gd name="connsiteY3" fmla="*/ 701127 h 993462"/>
                  <a:gd name="connsiteX4" fmla="*/ 210390 w 416928"/>
                  <a:gd name="connsiteY4" fmla="*/ 980527 h 993462"/>
                  <a:gd name="connsiteX5" fmla="*/ 248490 w 416928"/>
                  <a:gd name="connsiteY5" fmla="*/ 993227 h 993462"/>
                  <a:gd name="connsiteX6" fmla="*/ 350090 w 416928"/>
                  <a:gd name="connsiteY6" fmla="*/ 942427 h 993462"/>
                  <a:gd name="connsiteX7" fmla="*/ 375490 w 416928"/>
                  <a:gd name="connsiteY7" fmla="*/ 878927 h 993462"/>
                  <a:gd name="connsiteX8" fmla="*/ 375490 w 416928"/>
                  <a:gd name="connsiteY8" fmla="*/ 548727 h 993462"/>
                  <a:gd name="connsiteX9" fmla="*/ 350090 w 416928"/>
                  <a:gd name="connsiteY9" fmla="*/ 459827 h 993462"/>
                  <a:gd name="connsiteX10" fmla="*/ 337390 w 416928"/>
                  <a:gd name="connsiteY10" fmla="*/ 396327 h 993462"/>
                  <a:gd name="connsiteX11" fmla="*/ 350090 w 416928"/>
                  <a:gd name="connsiteY11" fmla="*/ 345527 h 993462"/>
                  <a:gd name="connsiteX12" fmla="*/ 362790 w 416928"/>
                  <a:gd name="connsiteY12" fmla="*/ 243927 h 993462"/>
                  <a:gd name="connsiteX13" fmla="*/ 388190 w 416928"/>
                  <a:gd name="connsiteY13" fmla="*/ 205827 h 993462"/>
                  <a:gd name="connsiteX14" fmla="*/ 388190 w 416928"/>
                  <a:gd name="connsiteY14" fmla="*/ 15327 h 993462"/>
                  <a:gd name="connsiteX15" fmla="*/ 350090 w 416928"/>
                  <a:gd name="connsiteY15" fmla="*/ 2627 h 993462"/>
                  <a:gd name="connsiteX16" fmla="*/ 70690 w 416928"/>
                  <a:gd name="connsiteY16" fmla="*/ 15327 h 993462"/>
                  <a:gd name="connsiteX17" fmla="*/ 57990 w 416928"/>
                  <a:gd name="connsiteY17" fmla="*/ 116927 h 993462"/>
                  <a:gd name="connsiteX18" fmla="*/ 96090 w 416928"/>
                  <a:gd name="connsiteY18" fmla="*/ 142327 h 993462"/>
                  <a:gd name="connsiteX19" fmla="*/ 184990 w 416928"/>
                  <a:gd name="connsiteY19" fmla="*/ 180427 h 993462"/>
                  <a:gd name="connsiteX20" fmla="*/ 223090 w 416928"/>
                  <a:gd name="connsiteY20" fmla="*/ 205827 h 993462"/>
                  <a:gd name="connsiteX21" fmla="*/ 184990 w 416928"/>
                  <a:gd name="connsiteY21" fmla="*/ 256627 h 99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6928" h="993462">
                    <a:moveTo>
                      <a:pt x="184990" y="256627"/>
                    </a:moveTo>
                    <a:cubicBezTo>
                      <a:pt x="182873" y="284144"/>
                      <a:pt x="203941" y="329007"/>
                      <a:pt x="210390" y="370927"/>
                    </a:cubicBezTo>
                    <a:cubicBezTo>
                      <a:pt x="215580" y="404660"/>
                      <a:pt x="218857" y="438660"/>
                      <a:pt x="223090" y="472527"/>
                    </a:cubicBezTo>
                    <a:cubicBezTo>
                      <a:pt x="218857" y="548727"/>
                      <a:pt x="216243" y="625034"/>
                      <a:pt x="210390" y="701127"/>
                    </a:cubicBezTo>
                    <a:cubicBezTo>
                      <a:pt x="201630" y="815007"/>
                      <a:pt x="175569" y="849948"/>
                      <a:pt x="210390" y="980527"/>
                    </a:cubicBezTo>
                    <a:cubicBezTo>
                      <a:pt x="213839" y="993462"/>
                      <a:pt x="235790" y="988994"/>
                      <a:pt x="248490" y="993227"/>
                    </a:cubicBezTo>
                    <a:cubicBezTo>
                      <a:pt x="263655" y="987161"/>
                      <a:pt x="334872" y="963733"/>
                      <a:pt x="350090" y="942427"/>
                    </a:cubicBezTo>
                    <a:cubicBezTo>
                      <a:pt x="363341" y="923876"/>
                      <a:pt x="367023" y="900094"/>
                      <a:pt x="375490" y="878927"/>
                    </a:cubicBezTo>
                    <a:cubicBezTo>
                      <a:pt x="390835" y="710130"/>
                      <a:pt x="395542" y="739222"/>
                      <a:pt x="375490" y="548727"/>
                    </a:cubicBezTo>
                    <a:cubicBezTo>
                      <a:pt x="371171" y="507695"/>
                      <a:pt x="359392" y="497033"/>
                      <a:pt x="350090" y="459827"/>
                    </a:cubicBezTo>
                    <a:cubicBezTo>
                      <a:pt x="344855" y="438886"/>
                      <a:pt x="341623" y="417494"/>
                      <a:pt x="337390" y="396327"/>
                    </a:cubicBezTo>
                    <a:cubicBezTo>
                      <a:pt x="341623" y="379394"/>
                      <a:pt x="347221" y="362744"/>
                      <a:pt x="350090" y="345527"/>
                    </a:cubicBezTo>
                    <a:cubicBezTo>
                      <a:pt x="355701" y="311861"/>
                      <a:pt x="353810" y="276855"/>
                      <a:pt x="362790" y="243927"/>
                    </a:cubicBezTo>
                    <a:cubicBezTo>
                      <a:pt x="366806" y="229201"/>
                      <a:pt x="379723" y="218527"/>
                      <a:pt x="388190" y="205827"/>
                    </a:cubicBezTo>
                    <a:cubicBezTo>
                      <a:pt x="402186" y="135846"/>
                      <a:pt x="416928" y="94356"/>
                      <a:pt x="388190" y="15327"/>
                    </a:cubicBezTo>
                    <a:cubicBezTo>
                      <a:pt x="383615" y="2746"/>
                      <a:pt x="362790" y="6860"/>
                      <a:pt x="350090" y="2627"/>
                    </a:cubicBezTo>
                    <a:cubicBezTo>
                      <a:pt x="256957" y="6860"/>
                      <a:pt x="162651" y="0"/>
                      <a:pt x="70690" y="15327"/>
                    </a:cubicBezTo>
                    <a:cubicBezTo>
                      <a:pt x="26134" y="22753"/>
                      <a:pt x="52454" y="107239"/>
                      <a:pt x="57990" y="116927"/>
                    </a:cubicBezTo>
                    <a:cubicBezTo>
                      <a:pt x="65563" y="130179"/>
                      <a:pt x="82438" y="135501"/>
                      <a:pt x="96090" y="142327"/>
                    </a:cubicBezTo>
                    <a:cubicBezTo>
                      <a:pt x="238571" y="213567"/>
                      <a:pt x="0" y="74718"/>
                      <a:pt x="184990" y="180427"/>
                    </a:cubicBezTo>
                    <a:cubicBezTo>
                      <a:pt x="198242" y="188000"/>
                      <a:pt x="217731" y="191535"/>
                      <a:pt x="223090" y="205827"/>
                    </a:cubicBezTo>
                    <a:cubicBezTo>
                      <a:pt x="232009" y="229610"/>
                      <a:pt x="187107" y="229110"/>
                      <a:pt x="184990" y="256627"/>
                    </a:cubicBezTo>
                    <a:close/>
                  </a:path>
                </a:pathLst>
              </a:cu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7" name="Freeform 1356"/>
              <p:cNvSpPr/>
              <p:nvPr/>
            </p:nvSpPr>
            <p:spPr>
              <a:xfrm>
                <a:off x="5486400" y="4802979"/>
                <a:ext cx="363385" cy="759621"/>
              </a:xfrm>
              <a:custGeom>
                <a:avLst/>
                <a:gdLst>
                  <a:gd name="connsiteX0" fmla="*/ 148144 w 363385"/>
                  <a:gd name="connsiteY0" fmla="*/ 145687 h 759621"/>
                  <a:gd name="connsiteX1" fmla="*/ 160844 w 363385"/>
                  <a:gd name="connsiteY1" fmla="*/ 196487 h 759621"/>
                  <a:gd name="connsiteX2" fmla="*/ 211644 w 363385"/>
                  <a:gd name="connsiteY2" fmla="*/ 755287 h 759621"/>
                  <a:gd name="connsiteX3" fmla="*/ 275144 w 363385"/>
                  <a:gd name="connsiteY3" fmla="*/ 742587 h 759621"/>
                  <a:gd name="connsiteX4" fmla="*/ 300544 w 363385"/>
                  <a:gd name="connsiteY4" fmla="*/ 666387 h 759621"/>
                  <a:gd name="connsiteX5" fmla="*/ 325944 w 363385"/>
                  <a:gd name="connsiteY5" fmla="*/ 488587 h 759621"/>
                  <a:gd name="connsiteX6" fmla="*/ 275144 w 363385"/>
                  <a:gd name="connsiteY6" fmla="*/ 107587 h 759621"/>
                  <a:gd name="connsiteX7" fmla="*/ 237044 w 363385"/>
                  <a:gd name="connsiteY7" fmla="*/ 56787 h 759621"/>
                  <a:gd name="connsiteX8" fmla="*/ 224344 w 363385"/>
                  <a:gd name="connsiteY8" fmla="*/ 18687 h 759621"/>
                  <a:gd name="connsiteX9" fmla="*/ 186244 w 363385"/>
                  <a:gd name="connsiteY9" fmla="*/ 5987 h 759621"/>
                  <a:gd name="connsiteX10" fmla="*/ 173544 w 363385"/>
                  <a:gd name="connsiteY10" fmla="*/ 44087 h 759621"/>
                  <a:gd name="connsiteX11" fmla="*/ 148144 w 363385"/>
                  <a:gd name="connsiteY11" fmla="*/ 145687 h 75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3385" h="759621">
                    <a:moveTo>
                      <a:pt x="148144" y="145687"/>
                    </a:moveTo>
                    <a:cubicBezTo>
                      <a:pt x="146027" y="171087"/>
                      <a:pt x="160102" y="179048"/>
                      <a:pt x="160844" y="196487"/>
                    </a:cubicBezTo>
                    <a:cubicBezTo>
                      <a:pt x="184807" y="759621"/>
                      <a:pt x="0" y="684739"/>
                      <a:pt x="211644" y="755287"/>
                    </a:cubicBezTo>
                    <a:cubicBezTo>
                      <a:pt x="232811" y="751054"/>
                      <a:pt x="259880" y="757851"/>
                      <a:pt x="275144" y="742587"/>
                    </a:cubicBezTo>
                    <a:cubicBezTo>
                      <a:pt x="294076" y="723655"/>
                      <a:pt x="295293" y="692641"/>
                      <a:pt x="300544" y="666387"/>
                    </a:cubicBezTo>
                    <a:cubicBezTo>
                      <a:pt x="320762" y="565297"/>
                      <a:pt x="310860" y="624341"/>
                      <a:pt x="325944" y="488587"/>
                    </a:cubicBezTo>
                    <a:cubicBezTo>
                      <a:pt x="304938" y="205007"/>
                      <a:pt x="363385" y="231124"/>
                      <a:pt x="275144" y="107587"/>
                    </a:cubicBezTo>
                    <a:cubicBezTo>
                      <a:pt x="262841" y="90363"/>
                      <a:pt x="249744" y="73720"/>
                      <a:pt x="237044" y="56787"/>
                    </a:cubicBezTo>
                    <a:cubicBezTo>
                      <a:pt x="232811" y="44087"/>
                      <a:pt x="233810" y="28153"/>
                      <a:pt x="224344" y="18687"/>
                    </a:cubicBezTo>
                    <a:cubicBezTo>
                      <a:pt x="214878" y="9221"/>
                      <a:pt x="198218" y="0"/>
                      <a:pt x="186244" y="5987"/>
                    </a:cubicBezTo>
                    <a:cubicBezTo>
                      <a:pt x="174270" y="11974"/>
                      <a:pt x="174756" y="30755"/>
                      <a:pt x="173544" y="44087"/>
                    </a:cubicBezTo>
                    <a:cubicBezTo>
                      <a:pt x="170478" y="77815"/>
                      <a:pt x="150261" y="120287"/>
                      <a:pt x="148144" y="145687"/>
                    </a:cubicBezTo>
                    <a:close/>
                  </a:path>
                </a:pathLst>
              </a:cu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62" name="Group 12"/>
            <p:cNvGrpSpPr/>
            <p:nvPr/>
          </p:nvGrpSpPr>
          <p:grpSpPr>
            <a:xfrm>
              <a:off x="140717" y="5450190"/>
              <a:ext cx="112883" cy="265768"/>
              <a:chOff x="3787140" y="2644140"/>
              <a:chExt cx="102873" cy="419738"/>
            </a:xfrm>
          </p:grpSpPr>
          <p:cxnSp>
            <p:nvCxnSpPr>
              <p:cNvPr id="1763"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4"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65"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6"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67" name="Group 13"/>
            <p:cNvGrpSpPr/>
            <p:nvPr/>
          </p:nvGrpSpPr>
          <p:grpSpPr>
            <a:xfrm>
              <a:off x="274500" y="5450189"/>
              <a:ext cx="112883" cy="265768"/>
              <a:chOff x="3787140" y="2644140"/>
              <a:chExt cx="102873" cy="419738"/>
            </a:xfrm>
          </p:grpSpPr>
          <p:cxnSp>
            <p:nvCxnSpPr>
              <p:cNvPr id="1768"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9"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0"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1"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72" name="Group 48"/>
            <p:cNvGrpSpPr/>
            <p:nvPr/>
          </p:nvGrpSpPr>
          <p:grpSpPr>
            <a:xfrm>
              <a:off x="410372" y="5450192"/>
              <a:ext cx="112883" cy="265768"/>
              <a:chOff x="3787140" y="2644140"/>
              <a:chExt cx="102873" cy="419738"/>
            </a:xfrm>
          </p:grpSpPr>
          <p:cxnSp>
            <p:nvCxnSpPr>
              <p:cNvPr id="177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7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77" name="Group 53"/>
            <p:cNvGrpSpPr/>
            <p:nvPr/>
          </p:nvGrpSpPr>
          <p:grpSpPr>
            <a:xfrm>
              <a:off x="544156" y="5450190"/>
              <a:ext cx="112883" cy="265768"/>
              <a:chOff x="3787140" y="2644140"/>
              <a:chExt cx="102873" cy="419738"/>
            </a:xfrm>
          </p:grpSpPr>
          <p:cxnSp>
            <p:nvCxnSpPr>
              <p:cNvPr id="1778"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79"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80"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1"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82" name="Group 118"/>
            <p:cNvGrpSpPr/>
            <p:nvPr/>
          </p:nvGrpSpPr>
          <p:grpSpPr>
            <a:xfrm>
              <a:off x="-2022806" y="5450206"/>
              <a:ext cx="112883" cy="265768"/>
              <a:chOff x="3787140" y="2644140"/>
              <a:chExt cx="102873" cy="419738"/>
            </a:xfrm>
          </p:grpSpPr>
          <p:cxnSp>
            <p:nvCxnSpPr>
              <p:cNvPr id="1783" name="Straight Connector 17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84" name="Straight Connector 17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85" name="Oval 17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6" name="Oval 17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87" name="Group 123"/>
            <p:cNvGrpSpPr/>
            <p:nvPr/>
          </p:nvGrpSpPr>
          <p:grpSpPr>
            <a:xfrm>
              <a:off x="-1889022" y="5450204"/>
              <a:ext cx="112883" cy="265768"/>
              <a:chOff x="3787140" y="2644140"/>
              <a:chExt cx="102873" cy="419738"/>
            </a:xfrm>
          </p:grpSpPr>
          <p:cxnSp>
            <p:nvCxnSpPr>
              <p:cNvPr id="1788" name="Straight Connector 17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89" name="Straight Connector 17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90" name="Oval 17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1" name="Oval 17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2" name="Group 128"/>
            <p:cNvGrpSpPr/>
            <p:nvPr/>
          </p:nvGrpSpPr>
          <p:grpSpPr>
            <a:xfrm>
              <a:off x="-1753151" y="5450208"/>
              <a:ext cx="112883" cy="265768"/>
              <a:chOff x="3787140" y="2644140"/>
              <a:chExt cx="102873" cy="419738"/>
            </a:xfrm>
          </p:grpSpPr>
          <p:cxnSp>
            <p:nvCxnSpPr>
              <p:cNvPr id="1793" name="Straight Connector 17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94" name="Straight Connector 17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95" name="Oval 17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6" name="Oval 17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7" name="Group 133"/>
            <p:cNvGrpSpPr/>
            <p:nvPr/>
          </p:nvGrpSpPr>
          <p:grpSpPr>
            <a:xfrm>
              <a:off x="-1619367" y="5450206"/>
              <a:ext cx="112883" cy="265768"/>
              <a:chOff x="3787140" y="2644140"/>
              <a:chExt cx="102873" cy="419738"/>
            </a:xfrm>
          </p:grpSpPr>
          <p:cxnSp>
            <p:nvCxnSpPr>
              <p:cNvPr id="1798" name="Straight Connector 17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99" name="Straight Connector 17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00" name="Oval 17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1" name="Oval 18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02" name="Group 138"/>
            <p:cNvGrpSpPr/>
            <p:nvPr/>
          </p:nvGrpSpPr>
          <p:grpSpPr>
            <a:xfrm>
              <a:off x="-1483496" y="5450209"/>
              <a:ext cx="112883" cy="265768"/>
              <a:chOff x="3787140" y="2644140"/>
              <a:chExt cx="102873" cy="419738"/>
            </a:xfrm>
          </p:grpSpPr>
          <p:cxnSp>
            <p:nvCxnSpPr>
              <p:cNvPr id="1803" name="Straight Connector 18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04" name="Straight Connector 18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05" name="Oval 18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6" name="Oval 18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07" name="Group 143"/>
            <p:cNvGrpSpPr/>
            <p:nvPr/>
          </p:nvGrpSpPr>
          <p:grpSpPr>
            <a:xfrm>
              <a:off x="-1349712" y="5450208"/>
              <a:ext cx="112883" cy="265768"/>
              <a:chOff x="3787140" y="2644140"/>
              <a:chExt cx="102873" cy="419738"/>
            </a:xfrm>
          </p:grpSpPr>
          <p:cxnSp>
            <p:nvCxnSpPr>
              <p:cNvPr id="1808" name="Straight Connector 18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09" name="Straight Connector 18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10" name="Oval 18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1" name="Oval 18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12" name="Group 148"/>
            <p:cNvGrpSpPr/>
            <p:nvPr/>
          </p:nvGrpSpPr>
          <p:grpSpPr>
            <a:xfrm>
              <a:off x="-1213840" y="5450211"/>
              <a:ext cx="112883" cy="265768"/>
              <a:chOff x="3787140" y="2644140"/>
              <a:chExt cx="102873" cy="419738"/>
            </a:xfrm>
          </p:grpSpPr>
          <p:cxnSp>
            <p:nvCxnSpPr>
              <p:cNvPr id="1813" name="Straight Connector 18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4" name="Straight Connector 18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15" name="Oval 18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6" name="Oval 18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17" name="Group 153"/>
            <p:cNvGrpSpPr/>
            <p:nvPr/>
          </p:nvGrpSpPr>
          <p:grpSpPr>
            <a:xfrm>
              <a:off x="-1080057" y="5450209"/>
              <a:ext cx="112883" cy="265768"/>
              <a:chOff x="3787140" y="2644140"/>
              <a:chExt cx="102873" cy="419738"/>
            </a:xfrm>
          </p:grpSpPr>
          <p:cxnSp>
            <p:nvCxnSpPr>
              <p:cNvPr id="1818" name="Straight Connector 18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9" name="Straight Connector 18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0" name="Oval 18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1" name="Oval 18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22" name="Group 158"/>
            <p:cNvGrpSpPr/>
            <p:nvPr/>
          </p:nvGrpSpPr>
          <p:grpSpPr>
            <a:xfrm>
              <a:off x="-937912" y="5450213"/>
              <a:ext cx="112883" cy="265768"/>
              <a:chOff x="3787140" y="2644140"/>
              <a:chExt cx="102873" cy="419738"/>
            </a:xfrm>
          </p:grpSpPr>
          <p:cxnSp>
            <p:nvCxnSpPr>
              <p:cNvPr id="1823" name="Straight Connector 18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24" name="Straight Connector 18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5" name="Oval 18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6" name="Oval 18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27" name="Group 163"/>
            <p:cNvGrpSpPr/>
            <p:nvPr/>
          </p:nvGrpSpPr>
          <p:grpSpPr>
            <a:xfrm>
              <a:off x="-804128" y="5450211"/>
              <a:ext cx="112883" cy="265768"/>
              <a:chOff x="3787140" y="2644140"/>
              <a:chExt cx="102873" cy="419738"/>
            </a:xfrm>
          </p:grpSpPr>
          <p:cxnSp>
            <p:nvCxnSpPr>
              <p:cNvPr id="1828" name="Straight Connector 18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29" name="Straight Connector 18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30" name="Oval 18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1" name="Oval 18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32" name="Group 168"/>
            <p:cNvGrpSpPr/>
            <p:nvPr/>
          </p:nvGrpSpPr>
          <p:grpSpPr>
            <a:xfrm>
              <a:off x="-668257" y="5450215"/>
              <a:ext cx="112883" cy="265768"/>
              <a:chOff x="3787140" y="2644140"/>
              <a:chExt cx="102873" cy="419738"/>
            </a:xfrm>
          </p:grpSpPr>
          <p:cxnSp>
            <p:nvCxnSpPr>
              <p:cNvPr id="1833" name="Straight Connector 18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34" name="Straight Connector 18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35" name="Oval 18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6" name="Oval 18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37" name="Group 173"/>
            <p:cNvGrpSpPr/>
            <p:nvPr/>
          </p:nvGrpSpPr>
          <p:grpSpPr>
            <a:xfrm>
              <a:off x="-534473" y="5450213"/>
              <a:ext cx="112883" cy="265768"/>
              <a:chOff x="3787140" y="2644140"/>
              <a:chExt cx="102873" cy="419738"/>
            </a:xfrm>
          </p:grpSpPr>
          <p:cxnSp>
            <p:nvCxnSpPr>
              <p:cNvPr id="1838" name="Straight Connector 18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39" name="Straight Connector 18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40" name="Oval 18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1" name="Oval 18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2" name="Group 178"/>
            <p:cNvGrpSpPr/>
            <p:nvPr/>
          </p:nvGrpSpPr>
          <p:grpSpPr>
            <a:xfrm>
              <a:off x="-398601" y="5450217"/>
              <a:ext cx="112883" cy="265768"/>
              <a:chOff x="3787140" y="2644140"/>
              <a:chExt cx="102873" cy="419738"/>
            </a:xfrm>
          </p:grpSpPr>
          <p:cxnSp>
            <p:nvCxnSpPr>
              <p:cNvPr id="1843" name="Straight Connector 18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44" name="Straight Connector 18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45" name="Oval 18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6" name="Oval 18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7" name="Group 183"/>
            <p:cNvGrpSpPr/>
            <p:nvPr/>
          </p:nvGrpSpPr>
          <p:grpSpPr>
            <a:xfrm>
              <a:off x="-264818" y="5450215"/>
              <a:ext cx="112883" cy="265768"/>
              <a:chOff x="3787140" y="2644140"/>
              <a:chExt cx="102873" cy="419738"/>
            </a:xfrm>
          </p:grpSpPr>
          <p:cxnSp>
            <p:nvCxnSpPr>
              <p:cNvPr id="1848" name="Straight Connector 18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49" name="Straight Connector 18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50" name="Oval 18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1" name="Oval 18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52" name="Group 188"/>
            <p:cNvGrpSpPr/>
            <p:nvPr/>
          </p:nvGrpSpPr>
          <p:grpSpPr>
            <a:xfrm>
              <a:off x="-128946" y="5450219"/>
              <a:ext cx="112883" cy="265768"/>
              <a:chOff x="3787140" y="2644140"/>
              <a:chExt cx="102873" cy="419738"/>
            </a:xfrm>
          </p:grpSpPr>
          <p:cxnSp>
            <p:nvCxnSpPr>
              <p:cNvPr id="1853" name="Straight Connector 18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54" name="Straight Connector 18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55" name="Oval 18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6" name="Oval 18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57" name="Group 193"/>
            <p:cNvGrpSpPr/>
            <p:nvPr/>
          </p:nvGrpSpPr>
          <p:grpSpPr>
            <a:xfrm>
              <a:off x="4837" y="5450217"/>
              <a:ext cx="112883" cy="265768"/>
              <a:chOff x="3787140" y="2644140"/>
              <a:chExt cx="102873" cy="419738"/>
            </a:xfrm>
          </p:grpSpPr>
          <p:cxnSp>
            <p:nvCxnSpPr>
              <p:cNvPr id="1858" name="Straight Connector 18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59" name="Straight Connector 18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60" name="Oval 18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1" name="Oval 18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62" name="Group 198"/>
            <p:cNvGrpSpPr/>
            <p:nvPr/>
          </p:nvGrpSpPr>
          <p:grpSpPr>
            <a:xfrm rot="10800000">
              <a:off x="11835" y="5727143"/>
              <a:ext cx="112883" cy="265768"/>
              <a:chOff x="3787140" y="2644140"/>
              <a:chExt cx="102873" cy="419738"/>
            </a:xfrm>
          </p:grpSpPr>
          <p:cxnSp>
            <p:nvCxnSpPr>
              <p:cNvPr id="1863" name="Straight Connector 18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4" name="Straight Connector 18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65" name="Oval 18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6" name="Oval 18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67" name="Group 203"/>
            <p:cNvGrpSpPr/>
            <p:nvPr/>
          </p:nvGrpSpPr>
          <p:grpSpPr>
            <a:xfrm rot="10800000">
              <a:off x="-121948" y="5727145"/>
              <a:ext cx="112883" cy="265768"/>
              <a:chOff x="3787140" y="2644140"/>
              <a:chExt cx="102873" cy="419738"/>
            </a:xfrm>
          </p:grpSpPr>
          <p:cxnSp>
            <p:nvCxnSpPr>
              <p:cNvPr id="1868" name="Straight Connector 18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9" name="Straight Connector 18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0" name="Oval 18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1" name="Oval 18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72" name="Group 208"/>
            <p:cNvGrpSpPr/>
            <p:nvPr/>
          </p:nvGrpSpPr>
          <p:grpSpPr>
            <a:xfrm rot="10800000">
              <a:off x="-257820" y="5727141"/>
              <a:ext cx="112883" cy="265768"/>
              <a:chOff x="3787140" y="2644140"/>
              <a:chExt cx="102873" cy="419738"/>
            </a:xfrm>
          </p:grpSpPr>
          <p:cxnSp>
            <p:nvCxnSpPr>
              <p:cNvPr id="1873" name="Straight Connector 18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74" name="Straight Connector 18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5" name="Oval 18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6" name="Oval 18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77" name="Group 213"/>
            <p:cNvGrpSpPr/>
            <p:nvPr/>
          </p:nvGrpSpPr>
          <p:grpSpPr>
            <a:xfrm rot="10800000">
              <a:off x="-391603" y="5727143"/>
              <a:ext cx="112883" cy="265768"/>
              <a:chOff x="3787140" y="2644140"/>
              <a:chExt cx="102873" cy="419738"/>
            </a:xfrm>
          </p:grpSpPr>
          <p:cxnSp>
            <p:nvCxnSpPr>
              <p:cNvPr id="1878" name="Straight Connector 18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79" name="Straight Connector 18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80" name="Oval 18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1" name="Oval 18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82" name="Group 218"/>
            <p:cNvGrpSpPr/>
            <p:nvPr/>
          </p:nvGrpSpPr>
          <p:grpSpPr>
            <a:xfrm rot="10800000">
              <a:off x="-527475" y="5727139"/>
              <a:ext cx="112883" cy="265768"/>
              <a:chOff x="3787140" y="2644140"/>
              <a:chExt cx="102873" cy="419738"/>
            </a:xfrm>
          </p:grpSpPr>
          <p:cxnSp>
            <p:nvCxnSpPr>
              <p:cNvPr id="1883" name="Straight Connector 18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84" name="Straight Connector 18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85" name="Oval 18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6" name="Oval 18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87" name="Group 223"/>
            <p:cNvGrpSpPr/>
            <p:nvPr/>
          </p:nvGrpSpPr>
          <p:grpSpPr>
            <a:xfrm rot="10800000">
              <a:off x="-661259" y="5727141"/>
              <a:ext cx="112883" cy="265768"/>
              <a:chOff x="3787140" y="2644140"/>
              <a:chExt cx="102873" cy="419738"/>
            </a:xfrm>
          </p:grpSpPr>
          <p:cxnSp>
            <p:nvCxnSpPr>
              <p:cNvPr id="1888" name="Straight Connector 18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89" name="Straight Connector 18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90" name="Oval 18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1" name="Oval 18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2" name="Group 228"/>
            <p:cNvGrpSpPr/>
            <p:nvPr/>
          </p:nvGrpSpPr>
          <p:grpSpPr>
            <a:xfrm rot="10800000">
              <a:off x="-797130" y="5727137"/>
              <a:ext cx="112883" cy="265768"/>
              <a:chOff x="3787140" y="2644140"/>
              <a:chExt cx="102873" cy="419738"/>
            </a:xfrm>
          </p:grpSpPr>
          <p:cxnSp>
            <p:nvCxnSpPr>
              <p:cNvPr id="1893" name="Straight Connector 18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94" name="Straight Connector 18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95" name="Oval 18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6" name="Oval 18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7" name="Group 233"/>
            <p:cNvGrpSpPr/>
            <p:nvPr/>
          </p:nvGrpSpPr>
          <p:grpSpPr>
            <a:xfrm rot="10800000">
              <a:off x="-930914" y="5727139"/>
              <a:ext cx="112883" cy="265768"/>
              <a:chOff x="3787140" y="2644140"/>
              <a:chExt cx="102873" cy="419738"/>
            </a:xfrm>
          </p:grpSpPr>
          <p:cxnSp>
            <p:nvCxnSpPr>
              <p:cNvPr id="1898" name="Straight Connector 18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99" name="Straight Connector 18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00" name="Oval 18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1" name="Oval 19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02" name="Group 238"/>
            <p:cNvGrpSpPr/>
            <p:nvPr/>
          </p:nvGrpSpPr>
          <p:grpSpPr>
            <a:xfrm rot="10800000">
              <a:off x="-1073059" y="5727135"/>
              <a:ext cx="112883" cy="265768"/>
              <a:chOff x="3787140" y="2644140"/>
              <a:chExt cx="102873" cy="419738"/>
            </a:xfrm>
          </p:grpSpPr>
          <p:cxnSp>
            <p:nvCxnSpPr>
              <p:cNvPr id="1903" name="Straight Connector 19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04" name="Straight Connector 19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05" name="Oval 19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6" name="Oval 19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07" name="Group 243"/>
            <p:cNvGrpSpPr/>
            <p:nvPr/>
          </p:nvGrpSpPr>
          <p:grpSpPr>
            <a:xfrm rot="10800000">
              <a:off x="-1206842" y="5727137"/>
              <a:ext cx="112883" cy="265768"/>
              <a:chOff x="3787140" y="2644140"/>
              <a:chExt cx="102873" cy="419738"/>
            </a:xfrm>
          </p:grpSpPr>
          <p:cxnSp>
            <p:nvCxnSpPr>
              <p:cNvPr id="1908" name="Straight Connector 19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09" name="Straight Connector 19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10" name="Oval 19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1" name="Oval 19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12" name="Group 248"/>
            <p:cNvGrpSpPr/>
            <p:nvPr/>
          </p:nvGrpSpPr>
          <p:grpSpPr>
            <a:xfrm rot="10800000">
              <a:off x="-1342714" y="5727134"/>
              <a:ext cx="112883" cy="265768"/>
              <a:chOff x="3787140" y="2644140"/>
              <a:chExt cx="102873" cy="419738"/>
            </a:xfrm>
          </p:grpSpPr>
          <p:cxnSp>
            <p:nvCxnSpPr>
              <p:cNvPr id="1913" name="Straight Connector 19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4" name="Straight Connector 19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15" name="Oval 19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6" name="Oval 19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17" name="Group 253"/>
            <p:cNvGrpSpPr/>
            <p:nvPr/>
          </p:nvGrpSpPr>
          <p:grpSpPr>
            <a:xfrm rot="10800000">
              <a:off x="-1476498" y="5727135"/>
              <a:ext cx="112883" cy="265768"/>
              <a:chOff x="3787140" y="2644140"/>
              <a:chExt cx="102873" cy="419738"/>
            </a:xfrm>
          </p:grpSpPr>
          <p:cxnSp>
            <p:nvCxnSpPr>
              <p:cNvPr id="1918" name="Straight Connector 19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9" name="Straight Connector 19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0" name="Oval 19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1" name="Oval 19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22" name="Group 258"/>
            <p:cNvGrpSpPr/>
            <p:nvPr/>
          </p:nvGrpSpPr>
          <p:grpSpPr>
            <a:xfrm rot="10800000">
              <a:off x="-1612369" y="5727132"/>
              <a:ext cx="112883" cy="265768"/>
              <a:chOff x="3787140" y="2644140"/>
              <a:chExt cx="102873" cy="419738"/>
            </a:xfrm>
          </p:grpSpPr>
          <p:cxnSp>
            <p:nvCxnSpPr>
              <p:cNvPr id="1923" name="Straight Connector 19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24" name="Straight Connector 19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5" name="Oval 19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6" name="Oval 19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27" name="Group 263"/>
            <p:cNvGrpSpPr/>
            <p:nvPr/>
          </p:nvGrpSpPr>
          <p:grpSpPr>
            <a:xfrm rot="10800000">
              <a:off x="-1746153" y="5727134"/>
              <a:ext cx="112883" cy="265768"/>
              <a:chOff x="3787140" y="2644140"/>
              <a:chExt cx="102873" cy="419738"/>
            </a:xfrm>
          </p:grpSpPr>
          <p:cxnSp>
            <p:nvCxnSpPr>
              <p:cNvPr id="1928" name="Straight Connector 19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29" name="Straight Connector 19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30" name="Oval 19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1" name="Oval 19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32" name="Group 268"/>
            <p:cNvGrpSpPr/>
            <p:nvPr/>
          </p:nvGrpSpPr>
          <p:grpSpPr>
            <a:xfrm rot="10800000">
              <a:off x="-1882024" y="5727130"/>
              <a:ext cx="112883" cy="265768"/>
              <a:chOff x="3787140" y="2644140"/>
              <a:chExt cx="102873" cy="419738"/>
            </a:xfrm>
          </p:grpSpPr>
          <p:cxnSp>
            <p:nvCxnSpPr>
              <p:cNvPr id="1933" name="Straight Connector 19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34" name="Straight Connector 19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35" name="Oval 19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6" name="Oval 19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37" name="Group 273"/>
            <p:cNvGrpSpPr/>
            <p:nvPr/>
          </p:nvGrpSpPr>
          <p:grpSpPr>
            <a:xfrm rot="10800000">
              <a:off x="-2015808" y="5727132"/>
              <a:ext cx="112883" cy="265768"/>
              <a:chOff x="3787140" y="2644140"/>
              <a:chExt cx="102873" cy="419738"/>
            </a:xfrm>
          </p:grpSpPr>
          <p:cxnSp>
            <p:nvCxnSpPr>
              <p:cNvPr id="1938" name="Straight Connector 19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39" name="Straight Connector 19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40" name="Oval 19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1" name="Oval 19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2" name="Group 338"/>
            <p:cNvGrpSpPr/>
            <p:nvPr/>
          </p:nvGrpSpPr>
          <p:grpSpPr>
            <a:xfrm rot="10800000">
              <a:off x="551154" y="5727116"/>
              <a:ext cx="112883" cy="265768"/>
              <a:chOff x="3787140" y="2644140"/>
              <a:chExt cx="102873" cy="419738"/>
            </a:xfrm>
          </p:grpSpPr>
          <p:cxnSp>
            <p:nvCxnSpPr>
              <p:cNvPr id="1943" name="Straight Connector 19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44" name="Straight Connector 19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45" name="Oval 19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6" name="Oval 19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7" name="Group 343"/>
            <p:cNvGrpSpPr/>
            <p:nvPr/>
          </p:nvGrpSpPr>
          <p:grpSpPr>
            <a:xfrm rot="10800000">
              <a:off x="417370" y="5727118"/>
              <a:ext cx="112883" cy="265768"/>
              <a:chOff x="3787140" y="2644140"/>
              <a:chExt cx="102873" cy="419738"/>
            </a:xfrm>
          </p:grpSpPr>
          <p:cxnSp>
            <p:nvCxnSpPr>
              <p:cNvPr id="1948" name="Straight Connector 19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49" name="Straight Connector 19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50" name="Oval 19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1" name="Oval 19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52" name="Group 348"/>
            <p:cNvGrpSpPr/>
            <p:nvPr/>
          </p:nvGrpSpPr>
          <p:grpSpPr>
            <a:xfrm rot="10800000">
              <a:off x="281498" y="5727115"/>
              <a:ext cx="112883" cy="265768"/>
              <a:chOff x="3787140" y="2644140"/>
              <a:chExt cx="102873" cy="419738"/>
            </a:xfrm>
          </p:grpSpPr>
          <p:cxnSp>
            <p:nvCxnSpPr>
              <p:cNvPr id="1953" name="Straight Connector 19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54" name="Straight Connector 19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55" name="Oval 19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6" name="Oval 19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57" name="Group 353"/>
            <p:cNvGrpSpPr/>
            <p:nvPr/>
          </p:nvGrpSpPr>
          <p:grpSpPr>
            <a:xfrm rot="10800000">
              <a:off x="147715" y="5727116"/>
              <a:ext cx="112883" cy="265768"/>
              <a:chOff x="3787140" y="2644140"/>
              <a:chExt cx="102873" cy="419738"/>
            </a:xfrm>
          </p:grpSpPr>
          <p:cxnSp>
            <p:nvCxnSpPr>
              <p:cNvPr id="1958" name="Straight Connector 19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59" name="Straight Connector 19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60" name="Oval 19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1" name="Oval 19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62" name="Group 12"/>
            <p:cNvGrpSpPr/>
            <p:nvPr/>
          </p:nvGrpSpPr>
          <p:grpSpPr>
            <a:xfrm>
              <a:off x="-2563214" y="5450190"/>
              <a:ext cx="112883" cy="265768"/>
              <a:chOff x="3787140" y="2644140"/>
              <a:chExt cx="102873" cy="419738"/>
            </a:xfrm>
          </p:grpSpPr>
          <p:cxnSp>
            <p:nvCxnSpPr>
              <p:cNvPr id="1963"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4"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65"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6"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67" name="Group 13"/>
            <p:cNvGrpSpPr/>
            <p:nvPr/>
          </p:nvGrpSpPr>
          <p:grpSpPr>
            <a:xfrm>
              <a:off x="-2429431" y="5450189"/>
              <a:ext cx="112883" cy="265768"/>
              <a:chOff x="3787140" y="2644140"/>
              <a:chExt cx="102873" cy="419738"/>
            </a:xfrm>
          </p:grpSpPr>
          <p:cxnSp>
            <p:nvCxnSpPr>
              <p:cNvPr id="1968"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9"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0"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1"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72" name="Group 48"/>
            <p:cNvGrpSpPr/>
            <p:nvPr/>
          </p:nvGrpSpPr>
          <p:grpSpPr>
            <a:xfrm>
              <a:off x="-2293559" y="5450192"/>
              <a:ext cx="112883" cy="265768"/>
              <a:chOff x="3787140" y="2644140"/>
              <a:chExt cx="102873" cy="419738"/>
            </a:xfrm>
          </p:grpSpPr>
          <p:cxnSp>
            <p:nvCxnSpPr>
              <p:cNvPr id="197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7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77" name="Group 53"/>
            <p:cNvGrpSpPr/>
            <p:nvPr/>
          </p:nvGrpSpPr>
          <p:grpSpPr>
            <a:xfrm>
              <a:off x="-2159775" y="5450190"/>
              <a:ext cx="112883" cy="265768"/>
              <a:chOff x="3787140" y="2644140"/>
              <a:chExt cx="102873" cy="419738"/>
            </a:xfrm>
          </p:grpSpPr>
          <p:cxnSp>
            <p:nvCxnSpPr>
              <p:cNvPr id="1978"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79"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80"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1"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82" name="Group 118"/>
            <p:cNvGrpSpPr/>
            <p:nvPr/>
          </p:nvGrpSpPr>
          <p:grpSpPr>
            <a:xfrm>
              <a:off x="-4726737" y="5450206"/>
              <a:ext cx="112883" cy="265768"/>
              <a:chOff x="3787140" y="2644140"/>
              <a:chExt cx="102873" cy="419738"/>
            </a:xfrm>
          </p:grpSpPr>
          <p:cxnSp>
            <p:nvCxnSpPr>
              <p:cNvPr id="1983" name="Straight Connector 19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84" name="Straight Connector 19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85" name="Oval 19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6" name="Oval 19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87" name="Group 123"/>
            <p:cNvGrpSpPr/>
            <p:nvPr/>
          </p:nvGrpSpPr>
          <p:grpSpPr>
            <a:xfrm>
              <a:off x="-4592953" y="5450204"/>
              <a:ext cx="112883" cy="265768"/>
              <a:chOff x="3787140" y="2644140"/>
              <a:chExt cx="102873" cy="419738"/>
            </a:xfrm>
          </p:grpSpPr>
          <p:cxnSp>
            <p:nvCxnSpPr>
              <p:cNvPr id="1988" name="Straight Connector 19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89" name="Straight Connector 19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90" name="Oval 19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1" name="Oval 19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2" name="Group 128"/>
            <p:cNvGrpSpPr/>
            <p:nvPr/>
          </p:nvGrpSpPr>
          <p:grpSpPr>
            <a:xfrm>
              <a:off x="-4457082" y="5450208"/>
              <a:ext cx="112883" cy="265768"/>
              <a:chOff x="3787140" y="2644140"/>
              <a:chExt cx="102873" cy="419738"/>
            </a:xfrm>
          </p:grpSpPr>
          <p:cxnSp>
            <p:nvCxnSpPr>
              <p:cNvPr id="1993" name="Straight Connector 19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94" name="Straight Connector 19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95" name="Oval 19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6" name="Oval 19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7" name="Group 133"/>
            <p:cNvGrpSpPr/>
            <p:nvPr/>
          </p:nvGrpSpPr>
          <p:grpSpPr>
            <a:xfrm>
              <a:off x="-4323298" y="5450206"/>
              <a:ext cx="112883" cy="265768"/>
              <a:chOff x="3787140" y="2644140"/>
              <a:chExt cx="102873" cy="419738"/>
            </a:xfrm>
          </p:grpSpPr>
          <p:cxnSp>
            <p:nvCxnSpPr>
              <p:cNvPr id="1998" name="Straight Connector 19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99" name="Straight Connector 19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00" name="Oval 19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1" name="Oval 20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2" name="Group 138"/>
            <p:cNvGrpSpPr/>
            <p:nvPr/>
          </p:nvGrpSpPr>
          <p:grpSpPr>
            <a:xfrm>
              <a:off x="-4187427" y="5450209"/>
              <a:ext cx="112883" cy="265768"/>
              <a:chOff x="3787140" y="2644140"/>
              <a:chExt cx="102873" cy="419738"/>
            </a:xfrm>
          </p:grpSpPr>
          <p:cxnSp>
            <p:nvCxnSpPr>
              <p:cNvPr id="2003" name="Straight Connector 20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04" name="Straight Connector 20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05" name="Oval 20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6" name="Oval 20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7" name="Group 143"/>
            <p:cNvGrpSpPr/>
            <p:nvPr/>
          </p:nvGrpSpPr>
          <p:grpSpPr>
            <a:xfrm>
              <a:off x="-4053643" y="5450208"/>
              <a:ext cx="112883" cy="265768"/>
              <a:chOff x="3787140" y="2644140"/>
              <a:chExt cx="102873" cy="419738"/>
            </a:xfrm>
          </p:grpSpPr>
          <p:cxnSp>
            <p:nvCxnSpPr>
              <p:cNvPr id="2008" name="Straight Connector 20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09" name="Straight Connector 20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10" name="Oval 20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1" name="Oval 20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2" name="Group 148"/>
            <p:cNvGrpSpPr/>
            <p:nvPr/>
          </p:nvGrpSpPr>
          <p:grpSpPr>
            <a:xfrm>
              <a:off x="-3917771" y="5450211"/>
              <a:ext cx="112883" cy="265768"/>
              <a:chOff x="3787140" y="2644140"/>
              <a:chExt cx="102873" cy="419738"/>
            </a:xfrm>
          </p:grpSpPr>
          <p:cxnSp>
            <p:nvCxnSpPr>
              <p:cNvPr id="2013" name="Straight Connector 20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4" name="Straight Connector 20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15" name="Oval 20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6" name="Oval 20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7" name="Group 153"/>
            <p:cNvGrpSpPr/>
            <p:nvPr/>
          </p:nvGrpSpPr>
          <p:grpSpPr>
            <a:xfrm>
              <a:off x="-3783988" y="5450209"/>
              <a:ext cx="112883" cy="265768"/>
              <a:chOff x="3787140" y="2644140"/>
              <a:chExt cx="102873" cy="419738"/>
            </a:xfrm>
          </p:grpSpPr>
          <p:cxnSp>
            <p:nvCxnSpPr>
              <p:cNvPr id="2018" name="Straight Connector 20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9" name="Straight Connector 20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0" name="Oval 20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1" name="Oval 20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2" name="Group 158"/>
            <p:cNvGrpSpPr/>
            <p:nvPr/>
          </p:nvGrpSpPr>
          <p:grpSpPr>
            <a:xfrm>
              <a:off x="-3641843" y="5450213"/>
              <a:ext cx="112883" cy="265768"/>
              <a:chOff x="3787140" y="2644140"/>
              <a:chExt cx="102873" cy="419738"/>
            </a:xfrm>
          </p:grpSpPr>
          <p:cxnSp>
            <p:nvCxnSpPr>
              <p:cNvPr id="2023" name="Straight Connector 20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24" name="Straight Connector 20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5" name="Oval 20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6" name="Oval 20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7" name="Group 163"/>
            <p:cNvGrpSpPr/>
            <p:nvPr/>
          </p:nvGrpSpPr>
          <p:grpSpPr>
            <a:xfrm>
              <a:off x="-3508059" y="5450211"/>
              <a:ext cx="112883" cy="265768"/>
              <a:chOff x="3787140" y="2644140"/>
              <a:chExt cx="102873" cy="419738"/>
            </a:xfrm>
          </p:grpSpPr>
          <p:cxnSp>
            <p:nvCxnSpPr>
              <p:cNvPr id="2028" name="Straight Connector 20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29" name="Straight Connector 20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30" name="Oval 20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1" name="Oval 20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2" name="Group 168"/>
            <p:cNvGrpSpPr/>
            <p:nvPr/>
          </p:nvGrpSpPr>
          <p:grpSpPr>
            <a:xfrm>
              <a:off x="-3372188" y="5450215"/>
              <a:ext cx="112883" cy="265768"/>
              <a:chOff x="3787140" y="2644140"/>
              <a:chExt cx="102873" cy="419738"/>
            </a:xfrm>
          </p:grpSpPr>
          <p:cxnSp>
            <p:nvCxnSpPr>
              <p:cNvPr id="2033" name="Straight Connector 20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34" name="Straight Connector 20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35" name="Oval 20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6" name="Oval 20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7" name="Group 173"/>
            <p:cNvGrpSpPr/>
            <p:nvPr/>
          </p:nvGrpSpPr>
          <p:grpSpPr>
            <a:xfrm>
              <a:off x="-3238404" y="5450213"/>
              <a:ext cx="112883" cy="265768"/>
              <a:chOff x="3787140" y="2644140"/>
              <a:chExt cx="102873" cy="419738"/>
            </a:xfrm>
          </p:grpSpPr>
          <p:cxnSp>
            <p:nvCxnSpPr>
              <p:cNvPr id="2038" name="Straight Connector 20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39" name="Straight Connector 20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40" name="Oval 20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1" name="Oval 20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2" name="Group 178"/>
            <p:cNvGrpSpPr/>
            <p:nvPr/>
          </p:nvGrpSpPr>
          <p:grpSpPr>
            <a:xfrm>
              <a:off x="-3102532" y="5450217"/>
              <a:ext cx="112883" cy="265768"/>
              <a:chOff x="3787140" y="2644140"/>
              <a:chExt cx="102873" cy="419738"/>
            </a:xfrm>
          </p:grpSpPr>
          <p:cxnSp>
            <p:nvCxnSpPr>
              <p:cNvPr id="2043" name="Straight Connector 20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44" name="Straight Connector 20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45" name="Oval 20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6" name="Oval 20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7" name="Group 183"/>
            <p:cNvGrpSpPr/>
            <p:nvPr/>
          </p:nvGrpSpPr>
          <p:grpSpPr>
            <a:xfrm>
              <a:off x="-2968749" y="5450215"/>
              <a:ext cx="112883" cy="265768"/>
              <a:chOff x="3787140" y="2644140"/>
              <a:chExt cx="102873" cy="419738"/>
            </a:xfrm>
          </p:grpSpPr>
          <p:cxnSp>
            <p:nvCxnSpPr>
              <p:cNvPr id="2048" name="Straight Connector 20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49" name="Straight Connector 20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50" name="Oval 20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1" name="Oval 20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2" name="Group 188"/>
            <p:cNvGrpSpPr/>
            <p:nvPr/>
          </p:nvGrpSpPr>
          <p:grpSpPr>
            <a:xfrm>
              <a:off x="-2832877" y="5450219"/>
              <a:ext cx="112883" cy="265768"/>
              <a:chOff x="3787140" y="2644140"/>
              <a:chExt cx="102873" cy="419738"/>
            </a:xfrm>
          </p:grpSpPr>
          <p:cxnSp>
            <p:nvCxnSpPr>
              <p:cNvPr id="2053" name="Straight Connector 20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54" name="Straight Connector 20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55" name="Oval 20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6" name="Oval 20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7" name="Group 193"/>
            <p:cNvGrpSpPr/>
            <p:nvPr/>
          </p:nvGrpSpPr>
          <p:grpSpPr>
            <a:xfrm>
              <a:off x="-2699094" y="5450217"/>
              <a:ext cx="112883" cy="265768"/>
              <a:chOff x="3787140" y="2644140"/>
              <a:chExt cx="102873" cy="419738"/>
            </a:xfrm>
          </p:grpSpPr>
          <p:cxnSp>
            <p:nvCxnSpPr>
              <p:cNvPr id="2058" name="Straight Connector 20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59" name="Straight Connector 20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60" name="Oval 20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1" name="Oval 20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62" name="Group 198"/>
            <p:cNvGrpSpPr/>
            <p:nvPr/>
          </p:nvGrpSpPr>
          <p:grpSpPr>
            <a:xfrm rot="10800000">
              <a:off x="-2692096" y="5727143"/>
              <a:ext cx="112883" cy="265768"/>
              <a:chOff x="3787140" y="2644140"/>
              <a:chExt cx="102873" cy="419738"/>
            </a:xfrm>
          </p:grpSpPr>
          <p:cxnSp>
            <p:nvCxnSpPr>
              <p:cNvPr id="2063" name="Straight Connector 20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4" name="Straight Connector 20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65" name="Oval 20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6" name="Oval 20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67" name="Group 203"/>
            <p:cNvGrpSpPr/>
            <p:nvPr/>
          </p:nvGrpSpPr>
          <p:grpSpPr>
            <a:xfrm rot="10800000">
              <a:off x="-2825879" y="5727145"/>
              <a:ext cx="112883" cy="265768"/>
              <a:chOff x="3787140" y="2644140"/>
              <a:chExt cx="102873" cy="419738"/>
            </a:xfrm>
          </p:grpSpPr>
          <p:cxnSp>
            <p:nvCxnSpPr>
              <p:cNvPr id="2068" name="Straight Connector 20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9" name="Straight Connector 20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0" name="Oval 20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1" name="Oval 20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72" name="Group 208"/>
            <p:cNvGrpSpPr/>
            <p:nvPr/>
          </p:nvGrpSpPr>
          <p:grpSpPr>
            <a:xfrm rot="10800000">
              <a:off x="-2961751" y="5727141"/>
              <a:ext cx="112883" cy="265768"/>
              <a:chOff x="3787140" y="2644140"/>
              <a:chExt cx="102873" cy="419738"/>
            </a:xfrm>
          </p:grpSpPr>
          <p:cxnSp>
            <p:nvCxnSpPr>
              <p:cNvPr id="2073" name="Straight Connector 20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74" name="Straight Connector 20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5" name="Oval 20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6" name="Oval 20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77" name="Group 213"/>
            <p:cNvGrpSpPr/>
            <p:nvPr/>
          </p:nvGrpSpPr>
          <p:grpSpPr>
            <a:xfrm rot="10800000">
              <a:off x="-3095534" y="5727143"/>
              <a:ext cx="112883" cy="265768"/>
              <a:chOff x="3787140" y="2644140"/>
              <a:chExt cx="102873" cy="419738"/>
            </a:xfrm>
          </p:grpSpPr>
          <p:cxnSp>
            <p:nvCxnSpPr>
              <p:cNvPr id="2078" name="Straight Connector 20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79" name="Straight Connector 20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80" name="Oval 20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1" name="Oval 20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82" name="Group 218"/>
            <p:cNvGrpSpPr/>
            <p:nvPr/>
          </p:nvGrpSpPr>
          <p:grpSpPr>
            <a:xfrm rot="10800000">
              <a:off x="-3231406" y="5727139"/>
              <a:ext cx="112883" cy="265768"/>
              <a:chOff x="3787140" y="2644140"/>
              <a:chExt cx="102873" cy="419738"/>
            </a:xfrm>
          </p:grpSpPr>
          <p:cxnSp>
            <p:nvCxnSpPr>
              <p:cNvPr id="2083" name="Straight Connector 20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84" name="Straight Connector 20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85" name="Oval 20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6" name="Oval 20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87" name="Group 223"/>
            <p:cNvGrpSpPr/>
            <p:nvPr/>
          </p:nvGrpSpPr>
          <p:grpSpPr>
            <a:xfrm rot="10800000">
              <a:off x="-3365190" y="5727141"/>
              <a:ext cx="112883" cy="265768"/>
              <a:chOff x="3787140" y="2644140"/>
              <a:chExt cx="102873" cy="419738"/>
            </a:xfrm>
          </p:grpSpPr>
          <p:cxnSp>
            <p:nvCxnSpPr>
              <p:cNvPr id="2088" name="Straight Connector 20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89" name="Straight Connector 20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90" name="Oval 20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1" name="Oval 20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2" name="Group 228"/>
            <p:cNvGrpSpPr/>
            <p:nvPr/>
          </p:nvGrpSpPr>
          <p:grpSpPr>
            <a:xfrm rot="10800000">
              <a:off x="-3501061" y="5727137"/>
              <a:ext cx="112883" cy="265768"/>
              <a:chOff x="3787140" y="2644140"/>
              <a:chExt cx="102873" cy="419738"/>
            </a:xfrm>
          </p:grpSpPr>
          <p:cxnSp>
            <p:nvCxnSpPr>
              <p:cNvPr id="2093" name="Straight Connector 20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94" name="Straight Connector 20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95" name="Oval 20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6" name="Oval 20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7" name="Group 233"/>
            <p:cNvGrpSpPr/>
            <p:nvPr/>
          </p:nvGrpSpPr>
          <p:grpSpPr>
            <a:xfrm rot="10800000">
              <a:off x="-3634845" y="5727139"/>
              <a:ext cx="112883" cy="265768"/>
              <a:chOff x="3787140" y="2644140"/>
              <a:chExt cx="102873" cy="419738"/>
            </a:xfrm>
          </p:grpSpPr>
          <p:cxnSp>
            <p:nvCxnSpPr>
              <p:cNvPr id="2098" name="Straight Connector 20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99" name="Straight Connector 20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00" name="Oval 20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1" name="Oval 21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2" name="Group 238"/>
            <p:cNvGrpSpPr/>
            <p:nvPr/>
          </p:nvGrpSpPr>
          <p:grpSpPr>
            <a:xfrm rot="10800000">
              <a:off x="-3776990" y="5727135"/>
              <a:ext cx="112883" cy="265768"/>
              <a:chOff x="3787140" y="2644140"/>
              <a:chExt cx="102873" cy="419738"/>
            </a:xfrm>
          </p:grpSpPr>
          <p:cxnSp>
            <p:nvCxnSpPr>
              <p:cNvPr id="2103" name="Straight Connector 21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04" name="Straight Connector 21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05" name="Oval 21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6" name="Oval 21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7" name="Group 243"/>
            <p:cNvGrpSpPr/>
            <p:nvPr/>
          </p:nvGrpSpPr>
          <p:grpSpPr>
            <a:xfrm rot="10800000">
              <a:off x="-3910773" y="5727137"/>
              <a:ext cx="112883" cy="265768"/>
              <a:chOff x="3787140" y="2644140"/>
              <a:chExt cx="102873" cy="419738"/>
            </a:xfrm>
          </p:grpSpPr>
          <p:cxnSp>
            <p:nvCxnSpPr>
              <p:cNvPr id="2108" name="Straight Connector 21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09" name="Straight Connector 21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10" name="Oval 21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1" name="Oval 21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12" name="Group 248"/>
            <p:cNvGrpSpPr/>
            <p:nvPr/>
          </p:nvGrpSpPr>
          <p:grpSpPr>
            <a:xfrm rot="10800000">
              <a:off x="-4046645" y="5727134"/>
              <a:ext cx="112883" cy="265768"/>
              <a:chOff x="3787140" y="2644140"/>
              <a:chExt cx="102873" cy="419738"/>
            </a:xfrm>
          </p:grpSpPr>
          <p:cxnSp>
            <p:nvCxnSpPr>
              <p:cNvPr id="2113" name="Straight Connector 21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4" name="Straight Connector 21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15" name="Oval 21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6" name="Oval 21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17" name="Group 253"/>
            <p:cNvGrpSpPr/>
            <p:nvPr/>
          </p:nvGrpSpPr>
          <p:grpSpPr>
            <a:xfrm rot="10800000">
              <a:off x="-4180429" y="5727135"/>
              <a:ext cx="112883" cy="265768"/>
              <a:chOff x="3787140" y="2644140"/>
              <a:chExt cx="102873" cy="419738"/>
            </a:xfrm>
          </p:grpSpPr>
          <p:cxnSp>
            <p:nvCxnSpPr>
              <p:cNvPr id="2118" name="Straight Connector 21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9" name="Straight Connector 21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0" name="Oval 21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1" name="Oval 21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22" name="Group 258"/>
            <p:cNvGrpSpPr/>
            <p:nvPr/>
          </p:nvGrpSpPr>
          <p:grpSpPr>
            <a:xfrm rot="10800000">
              <a:off x="-4316300" y="5727132"/>
              <a:ext cx="112883" cy="265768"/>
              <a:chOff x="3787140" y="2644140"/>
              <a:chExt cx="102873" cy="419738"/>
            </a:xfrm>
          </p:grpSpPr>
          <p:cxnSp>
            <p:nvCxnSpPr>
              <p:cNvPr id="2123" name="Straight Connector 21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24" name="Straight Connector 21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5" name="Oval 21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6" name="Oval 21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27" name="Group 263"/>
            <p:cNvGrpSpPr/>
            <p:nvPr/>
          </p:nvGrpSpPr>
          <p:grpSpPr>
            <a:xfrm rot="10800000">
              <a:off x="-4450084" y="5727134"/>
              <a:ext cx="112883" cy="265768"/>
              <a:chOff x="3787140" y="2644140"/>
              <a:chExt cx="102873" cy="419738"/>
            </a:xfrm>
          </p:grpSpPr>
          <p:cxnSp>
            <p:nvCxnSpPr>
              <p:cNvPr id="2128" name="Straight Connector 21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29" name="Straight Connector 21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30" name="Oval 21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1" name="Oval 21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32" name="Group 268"/>
            <p:cNvGrpSpPr/>
            <p:nvPr/>
          </p:nvGrpSpPr>
          <p:grpSpPr>
            <a:xfrm rot="10800000">
              <a:off x="-4585955" y="5727130"/>
              <a:ext cx="112883" cy="265768"/>
              <a:chOff x="3787140" y="2644140"/>
              <a:chExt cx="102873" cy="419738"/>
            </a:xfrm>
          </p:grpSpPr>
          <p:cxnSp>
            <p:nvCxnSpPr>
              <p:cNvPr id="2133" name="Straight Connector 21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34" name="Straight Connector 21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35" name="Oval 21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6" name="Oval 21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37" name="Group 273"/>
            <p:cNvGrpSpPr/>
            <p:nvPr/>
          </p:nvGrpSpPr>
          <p:grpSpPr>
            <a:xfrm rot="10800000">
              <a:off x="-4719739" y="5727132"/>
              <a:ext cx="112883" cy="265768"/>
              <a:chOff x="3787140" y="2644140"/>
              <a:chExt cx="102873" cy="419738"/>
            </a:xfrm>
          </p:grpSpPr>
          <p:cxnSp>
            <p:nvCxnSpPr>
              <p:cNvPr id="2138" name="Straight Connector 21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39" name="Straight Connector 21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40" name="Oval 21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1" name="Oval 21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2" name="Group 338"/>
            <p:cNvGrpSpPr/>
            <p:nvPr/>
          </p:nvGrpSpPr>
          <p:grpSpPr>
            <a:xfrm rot="10800000">
              <a:off x="-2152777" y="5727116"/>
              <a:ext cx="112883" cy="265768"/>
              <a:chOff x="3787140" y="2644140"/>
              <a:chExt cx="102873" cy="419738"/>
            </a:xfrm>
          </p:grpSpPr>
          <p:cxnSp>
            <p:nvCxnSpPr>
              <p:cNvPr id="2143" name="Straight Connector 21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44" name="Straight Connector 21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45" name="Oval 21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6" name="Oval 21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7" name="Group 343"/>
            <p:cNvGrpSpPr/>
            <p:nvPr/>
          </p:nvGrpSpPr>
          <p:grpSpPr>
            <a:xfrm rot="10800000">
              <a:off x="-2286561" y="5727118"/>
              <a:ext cx="112883" cy="265768"/>
              <a:chOff x="3787140" y="2644140"/>
              <a:chExt cx="102873" cy="419738"/>
            </a:xfrm>
          </p:grpSpPr>
          <p:cxnSp>
            <p:nvCxnSpPr>
              <p:cNvPr id="2148" name="Straight Connector 21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49" name="Straight Connector 21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0" name="Oval 21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1" name="Oval 21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2" name="Group 348"/>
            <p:cNvGrpSpPr/>
            <p:nvPr/>
          </p:nvGrpSpPr>
          <p:grpSpPr>
            <a:xfrm rot="10800000">
              <a:off x="-2422433" y="5727115"/>
              <a:ext cx="112883" cy="265768"/>
              <a:chOff x="3787140" y="2644140"/>
              <a:chExt cx="102873" cy="419738"/>
            </a:xfrm>
          </p:grpSpPr>
          <p:cxnSp>
            <p:nvCxnSpPr>
              <p:cNvPr id="2153" name="Straight Connector 21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54" name="Straight Connector 21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5" name="Oval 21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6" name="Oval 21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7" name="Group 353"/>
            <p:cNvGrpSpPr/>
            <p:nvPr/>
          </p:nvGrpSpPr>
          <p:grpSpPr>
            <a:xfrm rot="10800000">
              <a:off x="-2556216" y="5727116"/>
              <a:ext cx="112883" cy="265768"/>
              <a:chOff x="3787140" y="2644140"/>
              <a:chExt cx="102873" cy="419738"/>
            </a:xfrm>
          </p:grpSpPr>
          <p:cxnSp>
            <p:nvCxnSpPr>
              <p:cNvPr id="2158" name="Straight Connector 21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59" name="Straight Connector 21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60" name="Oval 21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1" name="Oval 21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139604" y="1412776"/>
            <a:ext cx="9824172" cy="1520720"/>
            <a:chOff x="-286520" y="2086277"/>
            <a:chExt cx="9824172" cy="1520720"/>
          </a:xfrm>
        </p:grpSpPr>
        <p:grpSp>
          <p:nvGrpSpPr>
            <p:cNvPr id="13" name="Group 12"/>
            <p:cNvGrpSpPr/>
            <p:nvPr/>
          </p:nvGrpSpPr>
          <p:grpSpPr>
            <a:xfrm>
              <a:off x="3921984" y="2971733"/>
              <a:ext cx="97751" cy="170588"/>
              <a:chOff x="3787140" y="2644140"/>
              <a:chExt cx="102873" cy="419738"/>
            </a:xfrm>
          </p:grpSpPr>
          <p:cxnSp>
            <p:nvCxnSpPr>
              <p:cNvPr id="8"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4037833" y="2971732"/>
              <a:ext cx="97751" cy="170588"/>
              <a:chOff x="3787140" y="2644140"/>
              <a:chExt cx="102873" cy="419738"/>
            </a:xfrm>
          </p:grpSpPr>
          <p:cxnSp>
            <p:nvCxnSpPr>
              <p:cNvPr id="15"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155490" y="2971735"/>
              <a:ext cx="97751" cy="170588"/>
              <a:chOff x="3787140" y="2644140"/>
              <a:chExt cx="102873" cy="419738"/>
            </a:xfrm>
          </p:grpSpPr>
          <p:cxnSp>
            <p:nvCxnSpPr>
              <p:cNvPr id="50"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4271340" y="2971733"/>
              <a:ext cx="97751" cy="170588"/>
              <a:chOff x="3787140" y="2644140"/>
              <a:chExt cx="102873" cy="419738"/>
            </a:xfrm>
          </p:grpSpPr>
          <p:cxnSp>
            <p:nvCxnSpPr>
              <p:cNvPr id="55"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4388997" y="2971736"/>
              <a:ext cx="97751" cy="170588"/>
              <a:chOff x="3787140" y="2644140"/>
              <a:chExt cx="102873" cy="419738"/>
            </a:xfrm>
          </p:grpSpPr>
          <p:cxnSp>
            <p:nvCxnSpPr>
              <p:cNvPr id="60"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4504847" y="2971735"/>
              <a:ext cx="97751" cy="170588"/>
              <a:chOff x="3787140" y="2644140"/>
              <a:chExt cx="102873" cy="419738"/>
            </a:xfrm>
          </p:grpSpPr>
          <p:cxnSp>
            <p:nvCxnSpPr>
              <p:cNvPr id="65"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4622504" y="2971737"/>
              <a:ext cx="97751" cy="170588"/>
              <a:chOff x="3787140" y="2644140"/>
              <a:chExt cx="102873" cy="419738"/>
            </a:xfrm>
          </p:grpSpPr>
          <p:cxnSp>
            <p:nvCxnSpPr>
              <p:cNvPr id="70" name="Straight Connector 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4738354" y="2971736"/>
              <a:ext cx="97751" cy="170588"/>
              <a:chOff x="3787140" y="2644140"/>
              <a:chExt cx="102873" cy="419738"/>
            </a:xfrm>
          </p:grpSpPr>
          <p:cxnSp>
            <p:nvCxnSpPr>
              <p:cNvPr id="75" name="Straight Connector 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4861443" y="2971738"/>
              <a:ext cx="97751" cy="170588"/>
              <a:chOff x="3787140" y="2644140"/>
              <a:chExt cx="102873" cy="419738"/>
            </a:xfrm>
          </p:grpSpPr>
          <p:cxnSp>
            <p:nvCxnSpPr>
              <p:cNvPr id="80" name="Straight Connector 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 name="Oval 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4977293" y="2971737"/>
              <a:ext cx="97751" cy="170588"/>
              <a:chOff x="3787140" y="2644140"/>
              <a:chExt cx="102873" cy="419738"/>
            </a:xfrm>
          </p:grpSpPr>
          <p:cxnSp>
            <p:nvCxnSpPr>
              <p:cNvPr id="85" name="Straight Connector 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 name="Oval 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5094950" y="2971739"/>
              <a:ext cx="97751" cy="170588"/>
              <a:chOff x="3787140" y="2644140"/>
              <a:chExt cx="102873" cy="419738"/>
            </a:xfrm>
          </p:grpSpPr>
          <p:cxnSp>
            <p:nvCxnSpPr>
              <p:cNvPr id="90" name="Straight Connector 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 name="Oval 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5210800" y="2971738"/>
              <a:ext cx="97751" cy="170588"/>
              <a:chOff x="3787140" y="2644140"/>
              <a:chExt cx="102873" cy="419738"/>
            </a:xfrm>
          </p:grpSpPr>
          <p:cxnSp>
            <p:nvCxnSpPr>
              <p:cNvPr id="95" name="Straight Connector 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5328457" y="2971741"/>
              <a:ext cx="97751" cy="170588"/>
              <a:chOff x="3787140" y="2644140"/>
              <a:chExt cx="102873" cy="419738"/>
            </a:xfrm>
          </p:grpSpPr>
          <p:cxnSp>
            <p:nvCxnSpPr>
              <p:cNvPr id="100" name="Straight Connector 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5444307" y="2971739"/>
              <a:ext cx="97751" cy="170588"/>
              <a:chOff x="3787140" y="2644140"/>
              <a:chExt cx="102873" cy="419738"/>
            </a:xfrm>
          </p:grpSpPr>
          <p:cxnSp>
            <p:nvCxnSpPr>
              <p:cNvPr id="105" name="Straight Connector 1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 name="Oval 1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5561964" y="2971742"/>
              <a:ext cx="97751" cy="170588"/>
              <a:chOff x="3787140" y="2644140"/>
              <a:chExt cx="102873" cy="419738"/>
            </a:xfrm>
          </p:grpSpPr>
          <p:cxnSp>
            <p:nvCxnSpPr>
              <p:cNvPr id="110" name="Straight Connector 1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5677814" y="2971741"/>
              <a:ext cx="97751" cy="170588"/>
              <a:chOff x="3787140" y="2644140"/>
              <a:chExt cx="102873" cy="419738"/>
            </a:xfrm>
          </p:grpSpPr>
          <p:cxnSp>
            <p:nvCxnSpPr>
              <p:cNvPr id="115" name="Straight Connector 1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2048490" y="2971743"/>
              <a:ext cx="97751" cy="170588"/>
              <a:chOff x="3787140" y="2644140"/>
              <a:chExt cx="102873" cy="419738"/>
            </a:xfrm>
          </p:grpSpPr>
          <p:cxnSp>
            <p:nvCxnSpPr>
              <p:cNvPr id="120" name="Straight Connector 1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 name="Oval 1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2164339" y="2971742"/>
              <a:ext cx="97751" cy="170588"/>
              <a:chOff x="3787140" y="2644140"/>
              <a:chExt cx="102873" cy="419738"/>
            </a:xfrm>
          </p:grpSpPr>
          <p:cxnSp>
            <p:nvCxnSpPr>
              <p:cNvPr id="125" name="Straight Connector 1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 name="Oval 1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2281997" y="2971744"/>
              <a:ext cx="97751" cy="170588"/>
              <a:chOff x="3787140" y="2644140"/>
              <a:chExt cx="102873" cy="419738"/>
            </a:xfrm>
          </p:grpSpPr>
          <p:cxnSp>
            <p:nvCxnSpPr>
              <p:cNvPr id="130" name="Straight Connector 1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2" name="Oval 1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 name="Group 133"/>
            <p:cNvGrpSpPr/>
            <p:nvPr/>
          </p:nvGrpSpPr>
          <p:grpSpPr>
            <a:xfrm>
              <a:off x="2397846" y="2971743"/>
              <a:ext cx="97751" cy="170588"/>
              <a:chOff x="3787140" y="2644140"/>
              <a:chExt cx="102873" cy="419738"/>
            </a:xfrm>
          </p:grpSpPr>
          <p:cxnSp>
            <p:nvCxnSpPr>
              <p:cNvPr id="135" name="Straight Connector 1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7" name="Oval 1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 name="Group 138"/>
            <p:cNvGrpSpPr/>
            <p:nvPr/>
          </p:nvGrpSpPr>
          <p:grpSpPr>
            <a:xfrm>
              <a:off x="2515504" y="2971745"/>
              <a:ext cx="97751" cy="170588"/>
              <a:chOff x="3787140" y="2644140"/>
              <a:chExt cx="102873" cy="419738"/>
            </a:xfrm>
          </p:grpSpPr>
          <p:cxnSp>
            <p:nvCxnSpPr>
              <p:cNvPr id="140" name="Straight Connector 1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 name="Oval 1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2631353" y="2971744"/>
              <a:ext cx="97751" cy="170588"/>
              <a:chOff x="3787140" y="2644140"/>
              <a:chExt cx="102873" cy="419738"/>
            </a:xfrm>
          </p:grpSpPr>
          <p:cxnSp>
            <p:nvCxnSpPr>
              <p:cNvPr id="145" name="Straight Connector 1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2749011" y="2971746"/>
              <a:ext cx="97751" cy="170588"/>
              <a:chOff x="3787140" y="2644140"/>
              <a:chExt cx="102873" cy="419738"/>
            </a:xfrm>
          </p:grpSpPr>
          <p:cxnSp>
            <p:nvCxnSpPr>
              <p:cNvPr id="150" name="Straight Connector 1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 name="Oval 1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2864860" y="2971745"/>
              <a:ext cx="97751" cy="170588"/>
              <a:chOff x="3787140" y="2644140"/>
              <a:chExt cx="102873" cy="419738"/>
            </a:xfrm>
          </p:grpSpPr>
          <p:cxnSp>
            <p:nvCxnSpPr>
              <p:cNvPr id="155" name="Straight Connector 1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7" name="Oval 1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9" name="Group 158"/>
            <p:cNvGrpSpPr/>
            <p:nvPr/>
          </p:nvGrpSpPr>
          <p:grpSpPr>
            <a:xfrm>
              <a:off x="2987950" y="2971748"/>
              <a:ext cx="97751" cy="170588"/>
              <a:chOff x="3787140" y="2644140"/>
              <a:chExt cx="102873" cy="419738"/>
            </a:xfrm>
          </p:grpSpPr>
          <p:cxnSp>
            <p:nvCxnSpPr>
              <p:cNvPr id="160" name="Straight Connector 1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62" name="Oval 1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4" name="Group 163"/>
            <p:cNvGrpSpPr/>
            <p:nvPr/>
          </p:nvGrpSpPr>
          <p:grpSpPr>
            <a:xfrm>
              <a:off x="3103799" y="2971746"/>
              <a:ext cx="97751" cy="170588"/>
              <a:chOff x="3787140" y="2644140"/>
              <a:chExt cx="102873" cy="419738"/>
            </a:xfrm>
          </p:grpSpPr>
          <p:cxnSp>
            <p:nvCxnSpPr>
              <p:cNvPr id="165" name="Straight Connector 1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67" name="Oval 1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9" name="Group 168"/>
            <p:cNvGrpSpPr/>
            <p:nvPr/>
          </p:nvGrpSpPr>
          <p:grpSpPr>
            <a:xfrm>
              <a:off x="3221457" y="2971749"/>
              <a:ext cx="97751" cy="170588"/>
              <a:chOff x="3787140" y="2644140"/>
              <a:chExt cx="102873" cy="419738"/>
            </a:xfrm>
          </p:grpSpPr>
          <p:cxnSp>
            <p:nvCxnSpPr>
              <p:cNvPr id="170" name="Straight Connector 1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2" name="Oval 1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3337306" y="2971748"/>
              <a:ext cx="97751" cy="170588"/>
              <a:chOff x="3787140" y="2644140"/>
              <a:chExt cx="102873" cy="419738"/>
            </a:xfrm>
          </p:grpSpPr>
          <p:cxnSp>
            <p:nvCxnSpPr>
              <p:cNvPr id="175" name="Straight Connector 1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 name="Group 178"/>
            <p:cNvGrpSpPr/>
            <p:nvPr/>
          </p:nvGrpSpPr>
          <p:grpSpPr>
            <a:xfrm>
              <a:off x="3454964" y="2971750"/>
              <a:ext cx="97751" cy="170588"/>
              <a:chOff x="3787140" y="2644140"/>
              <a:chExt cx="102873" cy="419738"/>
            </a:xfrm>
          </p:grpSpPr>
          <p:cxnSp>
            <p:nvCxnSpPr>
              <p:cNvPr id="180" name="Straight Connector 1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 name="Oval 1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 name="Group 183"/>
            <p:cNvGrpSpPr/>
            <p:nvPr/>
          </p:nvGrpSpPr>
          <p:grpSpPr>
            <a:xfrm>
              <a:off x="3570812" y="2971749"/>
              <a:ext cx="97751" cy="170588"/>
              <a:chOff x="3787140" y="2644140"/>
              <a:chExt cx="102873" cy="419738"/>
            </a:xfrm>
          </p:grpSpPr>
          <p:cxnSp>
            <p:nvCxnSpPr>
              <p:cNvPr id="185" name="Straight Connector 1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 name="Oval 1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 name="Group 188"/>
            <p:cNvGrpSpPr/>
            <p:nvPr/>
          </p:nvGrpSpPr>
          <p:grpSpPr>
            <a:xfrm>
              <a:off x="3688470" y="2971751"/>
              <a:ext cx="97751" cy="170588"/>
              <a:chOff x="3787140" y="2644140"/>
              <a:chExt cx="102873" cy="419738"/>
            </a:xfrm>
          </p:grpSpPr>
          <p:cxnSp>
            <p:nvCxnSpPr>
              <p:cNvPr id="190" name="Straight Connector 1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 name="Oval 1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 name="Group 193"/>
            <p:cNvGrpSpPr/>
            <p:nvPr/>
          </p:nvGrpSpPr>
          <p:grpSpPr>
            <a:xfrm>
              <a:off x="3804319" y="2971750"/>
              <a:ext cx="97751" cy="170588"/>
              <a:chOff x="3787140" y="2644140"/>
              <a:chExt cx="102873" cy="419738"/>
            </a:xfrm>
          </p:grpSpPr>
          <p:cxnSp>
            <p:nvCxnSpPr>
              <p:cNvPr id="195" name="Straight Connector 1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 name="Oval 1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 name="Group 198"/>
            <p:cNvGrpSpPr/>
            <p:nvPr/>
          </p:nvGrpSpPr>
          <p:grpSpPr>
            <a:xfrm>
              <a:off x="7678012" y="2971692"/>
              <a:ext cx="97751" cy="170588"/>
              <a:chOff x="3787140" y="2644140"/>
              <a:chExt cx="102873" cy="419738"/>
            </a:xfrm>
          </p:grpSpPr>
          <p:cxnSp>
            <p:nvCxnSpPr>
              <p:cNvPr id="200" name="Straight Connector 1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 name="Oval 2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 name="Group 203"/>
            <p:cNvGrpSpPr/>
            <p:nvPr/>
          </p:nvGrpSpPr>
          <p:grpSpPr>
            <a:xfrm>
              <a:off x="7793861" y="2971691"/>
              <a:ext cx="97751" cy="170588"/>
              <a:chOff x="3787140" y="2644140"/>
              <a:chExt cx="102873" cy="419738"/>
            </a:xfrm>
          </p:grpSpPr>
          <p:cxnSp>
            <p:nvCxnSpPr>
              <p:cNvPr id="205" name="Straight Connector 2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 name="Oval 2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 name="Group 208"/>
            <p:cNvGrpSpPr/>
            <p:nvPr/>
          </p:nvGrpSpPr>
          <p:grpSpPr>
            <a:xfrm>
              <a:off x="7911519" y="2971693"/>
              <a:ext cx="97751" cy="170588"/>
              <a:chOff x="3787140" y="2644140"/>
              <a:chExt cx="102873" cy="419738"/>
            </a:xfrm>
          </p:grpSpPr>
          <p:cxnSp>
            <p:nvCxnSpPr>
              <p:cNvPr id="210" name="Straight Connector 2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 name="Oval 2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 name="Group 213"/>
            <p:cNvGrpSpPr/>
            <p:nvPr/>
          </p:nvGrpSpPr>
          <p:grpSpPr>
            <a:xfrm>
              <a:off x="8027368" y="2971692"/>
              <a:ext cx="97751" cy="170588"/>
              <a:chOff x="3787140" y="2644140"/>
              <a:chExt cx="102873" cy="419738"/>
            </a:xfrm>
          </p:grpSpPr>
          <p:cxnSp>
            <p:nvCxnSpPr>
              <p:cNvPr id="215" name="Straight Connector 2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7" name="Oval 2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8145026" y="2971694"/>
              <a:ext cx="97751" cy="170588"/>
              <a:chOff x="3787140" y="2644140"/>
              <a:chExt cx="102873" cy="419738"/>
            </a:xfrm>
          </p:grpSpPr>
          <p:cxnSp>
            <p:nvCxnSpPr>
              <p:cNvPr id="220" name="Straight Connector 2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2" name="Oval 2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Oval 2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4" name="Group 223"/>
            <p:cNvGrpSpPr/>
            <p:nvPr/>
          </p:nvGrpSpPr>
          <p:grpSpPr>
            <a:xfrm>
              <a:off x="8260875" y="2971693"/>
              <a:ext cx="97751" cy="170588"/>
              <a:chOff x="3787140" y="2644140"/>
              <a:chExt cx="102873" cy="419738"/>
            </a:xfrm>
          </p:grpSpPr>
          <p:cxnSp>
            <p:nvCxnSpPr>
              <p:cNvPr id="225" name="Straight Connector 2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7" name="Oval 2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9" name="Group 228"/>
            <p:cNvGrpSpPr/>
            <p:nvPr/>
          </p:nvGrpSpPr>
          <p:grpSpPr>
            <a:xfrm>
              <a:off x="8378533" y="2971695"/>
              <a:ext cx="97751" cy="170588"/>
              <a:chOff x="3787140" y="2644140"/>
              <a:chExt cx="102873" cy="419738"/>
            </a:xfrm>
          </p:grpSpPr>
          <p:cxnSp>
            <p:nvCxnSpPr>
              <p:cNvPr id="230" name="Straight Connector 2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2" name="Oval 2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Oval 2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8494382" y="2971694"/>
              <a:ext cx="97751" cy="170588"/>
              <a:chOff x="3787140" y="2644140"/>
              <a:chExt cx="102873" cy="419738"/>
            </a:xfrm>
          </p:grpSpPr>
          <p:cxnSp>
            <p:nvCxnSpPr>
              <p:cNvPr id="235" name="Straight Connector 2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7" name="Oval 2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9" name="Group 238"/>
            <p:cNvGrpSpPr/>
            <p:nvPr/>
          </p:nvGrpSpPr>
          <p:grpSpPr>
            <a:xfrm>
              <a:off x="8617472" y="2971697"/>
              <a:ext cx="97751" cy="170588"/>
              <a:chOff x="3787140" y="2644140"/>
              <a:chExt cx="102873" cy="419738"/>
            </a:xfrm>
          </p:grpSpPr>
          <p:cxnSp>
            <p:nvCxnSpPr>
              <p:cNvPr id="240" name="Straight Connector 2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42" name="Oval 2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4" name="Group 243"/>
            <p:cNvGrpSpPr/>
            <p:nvPr/>
          </p:nvGrpSpPr>
          <p:grpSpPr>
            <a:xfrm>
              <a:off x="8733321" y="2971695"/>
              <a:ext cx="97751" cy="170588"/>
              <a:chOff x="3787140" y="2644140"/>
              <a:chExt cx="102873" cy="419738"/>
            </a:xfrm>
          </p:grpSpPr>
          <p:cxnSp>
            <p:nvCxnSpPr>
              <p:cNvPr id="245" name="Straight Connector 2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47" name="Oval 2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9" name="Group 248"/>
            <p:cNvGrpSpPr/>
            <p:nvPr/>
          </p:nvGrpSpPr>
          <p:grpSpPr>
            <a:xfrm>
              <a:off x="8850979" y="2971698"/>
              <a:ext cx="97751" cy="170588"/>
              <a:chOff x="3787140" y="2644140"/>
              <a:chExt cx="102873" cy="419738"/>
            </a:xfrm>
          </p:grpSpPr>
          <p:cxnSp>
            <p:nvCxnSpPr>
              <p:cNvPr id="250" name="Straight Connector 2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2" name="Oval 2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4" name="Group 253"/>
            <p:cNvGrpSpPr/>
            <p:nvPr/>
          </p:nvGrpSpPr>
          <p:grpSpPr>
            <a:xfrm>
              <a:off x="8966828" y="2971697"/>
              <a:ext cx="97751" cy="170588"/>
              <a:chOff x="3787140" y="2644140"/>
              <a:chExt cx="102873" cy="419738"/>
            </a:xfrm>
          </p:grpSpPr>
          <p:cxnSp>
            <p:nvCxnSpPr>
              <p:cNvPr id="255" name="Straight Connector 2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7" name="Oval 2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9" name="Group 258"/>
            <p:cNvGrpSpPr/>
            <p:nvPr/>
          </p:nvGrpSpPr>
          <p:grpSpPr>
            <a:xfrm>
              <a:off x="9084486" y="2971699"/>
              <a:ext cx="97751" cy="170588"/>
              <a:chOff x="3787140" y="2644140"/>
              <a:chExt cx="102873" cy="419738"/>
            </a:xfrm>
          </p:grpSpPr>
          <p:cxnSp>
            <p:nvCxnSpPr>
              <p:cNvPr id="260" name="Straight Connector 2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62" name="Oval 2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4" name="Group 263"/>
            <p:cNvGrpSpPr/>
            <p:nvPr/>
          </p:nvGrpSpPr>
          <p:grpSpPr>
            <a:xfrm>
              <a:off x="9200335" y="2971698"/>
              <a:ext cx="97751" cy="170588"/>
              <a:chOff x="3787140" y="2644140"/>
              <a:chExt cx="102873" cy="419738"/>
            </a:xfrm>
          </p:grpSpPr>
          <p:cxnSp>
            <p:nvCxnSpPr>
              <p:cNvPr id="265" name="Straight Connector 2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67" name="Oval 2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9" name="Group 268"/>
            <p:cNvGrpSpPr/>
            <p:nvPr/>
          </p:nvGrpSpPr>
          <p:grpSpPr>
            <a:xfrm>
              <a:off x="9317993" y="2971701"/>
              <a:ext cx="97751" cy="170588"/>
              <a:chOff x="3787140" y="2644140"/>
              <a:chExt cx="102873" cy="419738"/>
            </a:xfrm>
          </p:grpSpPr>
          <p:cxnSp>
            <p:nvCxnSpPr>
              <p:cNvPr id="270" name="Straight Connector 2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72" name="Oval 2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4" name="Group 273"/>
            <p:cNvGrpSpPr/>
            <p:nvPr/>
          </p:nvGrpSpPr>
          <p:grpSpPr>
            <a:xfrm>
              <a:off x="9433842" y="2971699"/>
              <a:ext cx="97751" cy="170588"/>
              <a:chOff x="3787140" y="2644140"/>
              <a:chExt cx="102873" cy="419738"/>
            </a:xfrm>
          </p:grpSpPr>
          <p:cxnSp>
            <p:nvCxnSpPr>
              <p:cNvPr id="275" name="Straight Connector 2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77" name="Oval 2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9" name="Group 278"/>
            <p:cNvGrpSpPr/>
            <p:nvPr/>
          </p:nvGrpSpPr>
          <p:grpSpPr>
            <a:xfrm>
              <a:off x="5804518" y="2971701"/>
              <a:ext cx="97751" cy="170588"/>
              <a:chOff x="3787140" y="2644140"/>
              <a:chExt cx="102873" cy="419738"/>
            </a:xfrm>
          </p:grpSpPr>
          <p:cxnSp>
            <p:nvCxnSpPr>
              <p:cNvPr id="280" name="Straight Connector 2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2" name="Oval 2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4" name="Group 283"/>
            <p:cNvGrpSpPr/>
            <p:nvPr/>
          </p:nvGrpSpPr>
          <p:grpSpPr>
            <a:xfrm>
              <a:off x="5920368" y="2971701"/>
              <a:ext cx="97751" cy="170588"/>
              <a:chOff x="3787140" y="2644140"/>
              <a:chExt cx="102873" cy="419738"/>
            </a:xfrm>
          </p:grpSpPr>
          <p:cxnSp>
            <p:nvCxnSpPr>
              <p:cNvPr id="285" name="Straight Connector 2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7" name="Oval 2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Oval 2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9" name="Group 288"/>
            <p:cNvGrpSpPr/>
            <p:nvPr/>
          </p:nvGrpSpPr>
          <p:grpSpPr>
            <a:xfrm>
              <a:off x="6038025" y="2971703"/>
              <a:ext cx="97751" cy="170588"/>
              <a:chOff x="3787140" y="2644140"/>
              <a:chExt cx="102873" cy="419738"/>
            </a:xfrm>
          </p:grpSpPr>
          <p:cxnSp>
            <p:nvCxnSpPr>
              <p:cNvPr id="290" name="Straight Connector 2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2" name="Oval 2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Oval 2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4" name="Group 293"/>
            <p:cNvGrpSpPr/>
            <p:nvPr/>
          </p:nvGrpSpPr>
          <p:grpSpPr>
            <a:xfrm>
              <a:off x="6153875" y="2971701"/>
              <a:ext cx="97751" cy="170588"/>
              <a:chOff x="3787140" y="2644140"/>
              <a:chExt cx="102873" cy="419738"/>
            </a:xfrm>
          </p:grpSpPr>
          <p:cxnSp>
            <p:nvCxnSpPr>
              <p:cNvPr id="295" name="Straight Connector 2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7" name="Oval 2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9" name="Group 298"/>
            <p:cNvGrpSpPr/>
            <p:nvPr/>
          </p:nvGrpSpPr>
          <p:grpSpPr>
            <a:xfrm>
              <a:off x="6271532" y="2971704"/>
              <a:ext cx="97751" cy="170588"/>
              <a:chOff x="3787140" y="2644140"/>
              <a:chExt cx="102873" cy="419738"/>
            </a:xfrm>
          </p:grpSpPr>
          <p:cxnSp>
            <p:nvCxnSpPr>
              <p:cNvPr id="300" name="Straight Connector 2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02" name="Oval 3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Oval 3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4" name="Group 303"/>
            <p:cNvGrpSpPr/>
            <p:nvPr/>
          </p:nvGrpSpPr>
          <p:grpSpPr>
            <a:xfrm>
              <a:off x="6387381" y="2971703"/>
              <a:ext cx="97751" cy="170588"/>
              <a:chOff x="3787140" y="2644140"/>
              <a:chExt cx="102873" cy="419738"/>
            </a:xfrm>
          </p:grpSpPr>
          <p:cxnSp>
            <p:nvCxnSpPr>
              <p:cNvPr id="305" name="Straight Connector 3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07" name="Oval 3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Oval 3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9" name="Group 308"/>
            <p:cNvGrpSpPr/>
            <p:nvPr/>
          </p:nvGrpSpPr>
          <p:grpSpPr>
            <a:xfrm>
              <a:off x="6505039" y="2971705"/>
              <a:ext cx="97751" cy="170588"/>
              <a:chOff x="3787140" y="2644140"/>
              <a:chExt cx="102873" cy="419738"/>
            </a:xfrm>
          </p:grpSpPr>
          <p:cxnSp>
            <p:nvCxnSpPr>
              <p:cNvPr id="310" name="Straight Connector 3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2" name="Oval 3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Oval 3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4" name="Group 313"/>
            <p:cNvGrpSpPr/>
            <p:nvPr/>
          </p:nvGrpSpPr>
          <p:grpSpPr>
            <a:xfrm>
              <a:off x="6620888" y="2971704"/>
              <a:ext cx="97751" cy="170588"/>
              <a:chOff x="3787140" y="2644140"/>
              <a:chExt cx="102873" cy="419738"/>
            </a:xfrm>
          </p:grpSpPr>
          <p:cxnSp>
            <p:nvCxnSpPr>
              <p:cNvPr id="315" name="Straight Connector 3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7" name="Oval 3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9" name="Group 318"/>
            <p:cNvGrpSpPr/>
            <p:nvPr/>
          </p:nvGrpSpPr>
          <p:grpSpPr>
            <a:xfrm>
              <a:off x="6743978" y="2971707"/>
              <a:ext cx="97751" cy="170588"/>
              <a:chOff x="3787140" y="2644140"/>
              <a:chExt cx="102873" cy="419738"/>
            </a:xfrm>
          </p:grpSpPr>
          <p:cxnSp>
            <p:nvCxnSpPr>
              <p:cNvPr id="320" name="Straight Connector 3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22" name="Oval 3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Oval 3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4" name="Group 323"/>
            <p:cNvGrpSpPr/>
            <p:nvPr/>
          </p:nvGrpSpPr>
          <p:grpSpPr>
            <a:xfrm>
              <a:off x="6859828" y="2971705"/>
              <a:ext cx="97751" cy="170588"/>
              <a:chOff x="3787140" y="2644140"/>
              <a:chExt cx="102873" cy="419738"/>
            </a:xfrm>
          </p:grpSpPr>
          <p:cxnSp>
            <p:nvCxnSpPr>
              <p:cNvPr id="325" name="Straight Connector 3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27" name="Oval 3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9" name="Group 328"/>
            <p:cNvGrpSpPr/>
            <p:nvPr/>
          </p:nvGrpSpPr>
          <p:grpSpPr>
            <a:xfrm>
              <a:off x="6977485" y="2971708"/>
              <a:ext cx="97751" cy="170588"/>
              <a:chOff x="3787140" y="2644140"/>
              <a:chExt cx="102873" cy="419738"/>
            </a:xfrm>
          </p:grpSpPr>
          <p:cxnSp>
            <p:nvCxnSpPr>
              <p:cNvPr id="330" name="Straight Connector 3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1" name="Straight Connector 3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32" name="Oval 3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Oval 3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4" name="Group 333"/>
            <p:cNvGrpSpPr/>
            <p:nvPr/>
          </p:nvGrpSpPr>
          <p:grpSpPr>
            <a:xfrm>
              <a:off x="7093334" y="2971707"/>
              <a:ext cx="97751" cy="170588"/>
              <a:chOff x="3787140" y="2644140"/>
              <a:chExt cx="102873" cy="419738"/>
            </a:xfrm>
          </p:grpSpPr>
          <p:cxnSp>
            <p:nvCxnSpPr>
              <p:cNvPr id="335" name="Straight Connector 3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37" name="Oval 3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Oval 3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9" name="Group 338"/>
            <p:cNvGrpSpPr/>
            <p:nvPr/>
          </p:nvGrpSpPr>
          <p:grpSpPr>
            <a:xfrm>
              <a:off x="7210992" y="2971709"/>
              <a:ext cx="97751" cy="170588"/>
              <a:chOff x="3787140" y="2644140"/>
              <a:chExt cx="102873" cy="419738"/>
            </a:xfrm>
          </p:grpSpPr>
          <p:cxnSp>
            <p:nvCxnSpPr>
              <p:cNvPr id="340" name="Straight Connector 3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42" name="Oval 3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Oval 3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4" name="Group 343"/>
            <p:cNvGrpSpPr/>
            <p:nvPr/>
          </p:nvGrpSpPr>
          <p:grpSpPr>
            <a:xfrm>
              <a:off x="7326841" y="2971708"/>
              <a:ext cx="97751" cy="170588"/>
              <a:chOff x="3787140" y="2644140"/>
              <a:chExt cx="102873" cy="419738"/>
            </a:xfrm>
          </p:grpSpPr>
          <p:cxnSp>
            <p:nvCxnSpPr>
              <p:cNvPr id="345" name="Straight Connector 3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47" name="Oval 3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Oval 3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9" name="Group 348"/>
            <p:cNvGrpSpPr/>
            <p:nvPr/>
          </p:nvGrpSpPr>
          <p:grpSpPr>
            <a:xfrm>
              <a:off x="7444498" y="2971710"/>
              <a:ext cx="97751" cy="170588"/>
              <a:chOff x="3787140" y="2644140"/>
              <a:chExt cx="102873" cy="419738"/>
            </a:xfrm>
          </p:grpSpPr>
          <p:cxnSp>
            <p:nvCxnSpPr>
              <p:cNvPr id="350" name="Straight Connector 3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1" name="Straight Connector 3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2" name="Oval 3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Oval 3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4" name="Group 353"/>
            <p:cNvGrpSpPr/>
            <p:nvPr/>
          </p:nvGrpSpPr>
          <p:grpSpPr>
            <a:xfrm>
              <a:off x="7560348" y="2971709"/>
              <a:ext cx="97751" cy="170588"/>
              <a:chOff x="3787140" y="2644140"/>
              <a:chExt cx="102873" cy="419738"/>
            </a:xfrm>
          </p:grpSpPr>
          <p:cxnSp>
            <p:nvCxnSpPr>
              <p:cNvPr id="355" name="Straight Connector 3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7" name="Oval 3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Oval 3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1" name="Group 12"/>
            <p:cNvGrpSpPr/>
            <p:nvPr/>
          </p:nvGrpSpPr>
          <p:grpSpPr>
            <a:xfrm rot="10800000">
              <a:off x="7566408" y="3149457"/>
              <a:ext cx="97751" cy="170588"/>
              <a:chOff x="3787140" y="2644140"/>
              <a:chExt cx="102873" cy="419738"/>
            </a:xfrm>
          </p:grpSpPr>
          <p:cxnSp>
            <p:nvCxnSpPr>
              <p:cNvPr id="677"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8"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9"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0"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2" name="Group 13"/>
            <p:cNvGrpSpPr/>
            <p:nvPr/>
          </p:nvGrpSpPr>
          <p:grpSpPr>
            <a:xfrm rot="10800000">
              <a:off x="7450558" y="3149459"/>
              <a:ext cx="97751" cy="170588"/>
              <a:chOff x="3787140" y="2644140"/>
              <a:chExt cx="102873" cy="419738"/>
            </a:xfrm>
          </p:grpSpPr>
          <p:cxnSp>
            <p:nvCxnSpPr>
              <p:cNvPr id="673"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4"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5"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6"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3" name="Group 48"/>
            <p:cNvGrpSpPr/>
            <p:nvPr/>
          </p:nvGrpSpPr>
          <p:grpSpPr>
            <a:xfrm rot="10800000">
              <a:off x="7332901" y="3149457"/>
              <a:ext cx="97751" cy="170588"/>
              <a:chOff x="3787140" y="2644140"/>
              <a:chExt cx="102873" cy="419738"/>
            </a:xfrm>
          </p:grpSpPr>
          <p:cxnSp>
            <p:nvCxnSpPr>
              <p:cNvPr id="669"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0"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1"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2"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4" name="Group 53"/>
            <p:cNvGrpSpPr/>
            <p:nvPr/>
          </p:nvGrpSpPr>
          <p:grpSpPr>
            <a:xfrm rot="10800000">
              <a:off x="7217051" y="3149457"/>
              <a:ext cx="97751" cy="170588"/>
              <a:chOff x="3787140" y="2644140"/>
              <a:chExt cx="102873" cy="419738"/>
            </a:xfrm>
          </p:grpSpPr>
          <p:cxnSp>
            <p:nvCxnSpPr>
              <p:cNvPr id="665"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6"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67"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8"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5" name="Group 58"/>
            <p:cNvGrpSpPr/>
            <p:nvPr/>
          </p:nvGrpSpPr>
          <p:grpSpPr>
            <a:xfrm rot="10800000">
              <a:off x="7099394" y="3149455"/>
              <a:ext cx="97751" cy="170588"/>
              <a:chOff x="3787140" y="2644140"/>
              <a:chExt cx="102873" cy="419738"/>
            </a:xfrm>
          </p:grpSpPr>
          <p:cxnSp>
            <p:nvCxnSpPr>
              <p:cNvPr id="661"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2"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63"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4"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6" name="Group 63"/>
            <p:cNvGrpSpPr/>
            <p:nvPr/>
          </p:nvGrpSpPr>
          <p:grpSpPr>
            <a:xfrm rot="10800000">
              <a:off x="6983544" y="3149457"/>
              <a:ext cx="97751" cy="170588"/>
              <a:chOff x="3787140" y="2644140"/>
              <a:chExt cx="102873" cy="419738"/>
            </a:xfrm>
          </p:grpSpPr>
          <p:cxnSp>
            <p:nvCxnSpPr>
              <p:cNvPr id="657"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8"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9"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0"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7" name="Group 68"/>
            <p:cNvGrpSpPr/>
            <p:nvPr/>
          </p:nvGrpSpPr>
          <p:grpSpPr>
            <a:xfrm rot="10800000">
              <a:off x="6865887" y="3149454"/>
              <a:ext cx="97751" cy="170588"/>
              <a:chOff x="3787140" y="2644140"/>
              <a:chExt cx="102873" cy="419738"/>
            </a:xfrm>
          </p:grpSpPr>
          <p:cxnSp>
            <p:nvCxnSpPr>
              <p:cNvPr id="653" name="Straight Connector 6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4" name="Straight Connector 6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5" name="Oval 6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6" name="Oval 6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8" name="Group 73"/>
            <p:cNvGrpSpPr/>
            <p:nvPr/>
          </p:nvGrpSpPr>
          <p:grpSpPr>
            <a:xfrm rot="10800000">
              <a:off x="6750037" y="3149455"/>
              <a:ext cx="97751" cy="170588"/>
              <a:chOff x="3787140" y="2644140"/>
              <a:chExt cx="102873" cy="419738"/>
            </a:xfrm>
          </p:grpSpPr>
          <p:cxnSp>
            <p:nvCxnSpPr>
              <p:cNvPr id="649" name="Straight Connector 6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0" name="Straight Connector 6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1" name="Oval 6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2" name="Oval 6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9" name="Group 78"/>
            <p:cNvGrpSpPr/>
            <p:nvPr/>
          </p:nvGrpSpPr>
          <p:grpSpPr>
            <a:xfrm rot="10800000">
              <a:off x="6626948" y="3149453"/>
              <a:ext cx="97751" cy="170588"/>
              <a:chOff x="3787140" y="2644140"/>
              <a:chExt cx="102873" cy="419738"/>
            </a:xfrm>
          </p:grpSpPr>
          <p:cxnSp>
            <p:nvCxnSpPr>
              <p:cNvPr id="645" name="Straight Connector 6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46" name="Straight Connector 6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47" name="Oval 6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8" name="Oval 6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0" name="Group 83"/>
            <p:cNvGrpSpPr/>
            <p:nvPr/>
          </p:nvGrpSpPr>
          <p:grpSpPr>
            <a:xfrm rot="10800000">
              <a:off x="6511098" y="3149454"/>
              <a:ext cx="97751" cy="170588"/>
              <a:chOff x="3787140" y="2644140"/>
              <a:chExt cx="102873" cy="419738"/>
            </a:xfrm>
          </p:grpSpPr>
          <p:cxnSp>
            <p:nvCxnSpPr>
              <p:cNvPr id="641" name="Straight Connector 6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42" name="Straight Connector 6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43" name="Oval 6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4" name="Oval 6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1" name="Group 88"/>
            <p:cNvGrpSpPr/>
            <p:nvPr/>
          </p:nvGrpSpPr>
          <p:grpSpPr>
            <a:xfrm rot="10800000">
              <a:off x="6393441" y="3149452"/>
              <a:ext cx="97751" cy="170588"/>
              <a:chOff x="3787140" y="2644140"/>
              <a:chExt cx="102873" cy="419738"/>
            </a:xfrm>
          </p:grpSpPr>
          <p:cxnSp>
            <p:nvCxnSpPr>
              <p:cNvPr id="637" name="Straight Connector 6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8" name="Straight Connector 6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9" name="Oval 6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0" name="Oval 6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2" name="Group 93"/>
            <p:cNvGrpSpPr/>
            <p:nvPr/>
          </p:nvGrpSpPr>
          <p:grpSpPr>
            <a:xfrm rot="10800000">
              <a:off x="6277591" y="3149453"/>
              <a:ext cx="97751" cy="170588"/>
              <a:chOff x="3787140" y="2644140"/>
              <a:chExt cx="102873" cy="419738"/>
            </a:xfrm>
          </p:grpSpPr>
          <p:cxnSp>
            <p:nvCxnSpPr>
              <p:cNvPr id="633" name="Straight Connector 6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4" name="Straight Connector 6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5" name="Oval 6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6" name="Oval 6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3" name="Group 98"/>
            <p:cNvGrpSpPr/>
            <p:nvPr/>
          </p:nvGrpSpPr>
          <p:grpSpPr>
            <a:xfrm rot="10800000">
              <a:off x="6159934" y="3149450"/>
              <a:ext cx="97751" cy="170588"/>
              <a:chOff x="3787140" y="2644140"/>
              <a:chExt cx="102873" cy="419738"/>
            </a:xfrm>
          </p:grpSpPr>
          <p:cxnSp>
            <p:nvCxnSpPr>
              <p:cNvPr id="629" name="Straight Connector 6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0" name="Straight Connector 6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1" name="Oval 6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2" name="Oval 6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4" name="Group 103"/>
            <p:cNvGrpSpPr/>
            <p:nvPr/>
          </p:nvGrpSpPr>
          <p:grpSpPr>
            <a:xfrm rot="10800000">
              <a:off x="6044084" y="3149452"/>
              <a:ext cx="97751" cy="170588"/>
              <a:chOff x="3787140" y="2644140"/>
              <a:chExt cx="102873" cy="419738"/>
            </a:xfrm>
          </p:grpSpPr>
          <p:cxnSp>
            <p:nvCxnSpPr>
              <p:cNvPr id="625" name="Straight Connector 6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6" name="Straight Connector 6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7" name="Oval 6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8" name="Oval 6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5" name="Group 108"/>
            <p:cNvGrpSpPr/>
            <p:nvPr/>
          </p:nvGrpSpPr>
          <p:grpSpPr>
            <a:xfrm rot="10800000">
              <a:off x="5926427" y="3149450"/>
              <a:ext cx="97751" cy="170588"/>
              <a:chOff x="3787140" y="2644140"/>
              <a:chExt cx="102873" cy="419738"/>
            </a:xfrm>
          </p:grpSpPr>
          <p:cxnSp>
            <p:nvCxnSpPr>
              <p:cNvPr id="621" name="Straight Connector 6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2" name="Straight Connector 6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3" name="Oval 6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4" name="Oval 6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6" name="Group 113"/>
            <p:cNvGrpSpPr/>
            <p:nvPr/>
          </p:nvGrpSpPr>
          <p:grpSpPr>
            <a:xfrm rot="10800000">
              <a:off x="5810577" y="3149450"/>
              <a:ext cx="97751" cy="170588"/>
              <a:chOff x="3787140" y="2644140"/>
              <a:chExt cx="102873" cy="419738"/>
            </a:xfrm>
          </p:grpSpPr>
          <p:cxnSp>
            <p:nvCxnSpPr>
              <p:cNvPr id="617" name="Straight Connector 6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8" name="Straight Connector 6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9" name="Oval 6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0" name="Oval 6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7" name="Group 118"/>
            <p:cNvGrpSpPr/>
            <p:nvPr/>
          </p:nvGrpSpPr>
          <p:grpSpPr>
            <a:xfrm rot="10800000">
              <a:off x="9439901" y="3149448"/>
              <a:ext cx="97751" cy="170588"/>
              <a:chOff x="3787140" y="2644140"/>
              <a:chExt cx="102873" cy="419738"/>
            </a:xfrm>
          </p:grpSpPr>
          <p:cxnSp>
            <p:nvCxnSpPr>
              <p:cNvPr id="613" name="Straight Connector 6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4" name="Straight Connector 6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5" name="Oval 6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6" name="Oval 6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8" name="Group 123"/>
            <p:cNvGrpSpPr/>
            <p:nvPr/>
          </p:nvGrpSpPr>
          <p:grpSpPr>
            <a:xfrm rot="10800000">
              <a:off x="9324052" y="3149450"/>
              <a:ext cx="97751" cy="170588"/>
              <a:chOff x="3787140" y="2644140"/>
              <a:chExt cx="102873" cy="419738"/>
            </a:xfrm>
          </p:grpSpPr>
          <p:cxnSp>
            <p:nvCxnSpPr>
              <p:cNvPr id="609" name="Straight Connector 6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0" name="Straight Connector 6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1" name="Oval 6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2" name="Oval 6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9" name="Group 128"/>
            <p:cNvGrpSpPr/>
            <p:nvPr/>
          </p:nvGrpSpPr>
          <p:grpSpPr>
            <a:xfrm rot="10800000">
              <a:off x="9206394" y="3149447"/>
              <a:ext cx="97751" cy="170588"/>
              <a:chOff x="3787140" y="2644140"/>
              <a:chExt cx="102873" cy="419738"/>
            </a:xfrm>
          </p:grpSpPr>
          <p:cxnSp>
            <p:nvCxnSpPr>
              <p:cNvPr id="605" name="Straight Connector 6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07" name="Oval 6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8" name="Oval 6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0" name="Group 133"/>
            <p:cNvGrpSpPr/>
            <p:nvPr/>
          </p:nvGrpSpPr>
          <p:grpSpPr>
            <a:xfrm rot="10800000">
              <a:off x="9090545" y="3149448"/>
              <a:ext cx="97751" cy="170588"/>
              <a:chOff x="3787140" y="2644140"/>
              <a:chExt cx="102873" cy="419738"/>
            </a:xfrm>
          </p:grpSpPr>
          <p:cxnSp>
            <p:nvCxnSpPr>
              <p:cNvPr id="601" name="Straight Connector 6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03" name="Oval 6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4" name="Oval 6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1" name="Group 138"/>
            <p:cNvGrpSpPr/>
            <p:nvPr/>
          </p:nvGrpSpPr>
          <p:grpSpPr>
            <a:xfrm rot="10800000">
              <a:off x="8972888" y="3149446"/>
              <a:ext cx="97751" cy="170588"/>
              <a:chOff x="3787140" y="2644140"/>
              <a:chExt cx="102873" cy="419738"/>
            </a:xfrm>
          </p:grpSpPr>
          <p:cxnSp>
            <p:nvCxnSpPr>
              <p:cNvPr id="597" name="Straight Connector 5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8" name="Straight Connector 5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9" name="Oval 5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0" name="Oval 5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2" name="Group 143"/>
            <p:cNvGrpSpPr/>
            <p:nvPr/>
          </p:nvGrpSpPr>
          <p:grpSpPr>
            <a:xfrm rot="10800000">
              <a:off x="8857039" y="3149447"/>
              <a:ext cx="97751" cy="170588"/>
              <a:chOff x="3787140" y="2644140"/>
              <a:chExt cx="102873" cy="419738"/>
            </a:xfrm>
          </p:grpSpPr>
          <p:cxnSp>
            <p:nvCxnSpPr>
              <p:cNvPr id="593" name="Straight Connector 5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5" name="Oval 5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6" name="Oval 5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3" name="Group 148"/>
            <p:cNvGrpSpPr/>
            <p:nvPr/>
          </p:nvGrpSpPr>
          <p:grpSpPr>
            <a:xfrm rot="10800000">
              <a:off x="8739381" y="3149444"/>
              <a:ext cx="97751" cy="170588"/>
              <a:chOff x="3787140" y="2644140"/>
              <a:chExt cx="102873" cy="419738"/>
            </a:xfrm>
          </p:grpSpPr>
          <p:cxnSp>
            <p:nvCxnSpPr>
              <p:cNvPr id="589" name="Straight Connector 5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1" name="Oval 5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2" name="Oval 5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4" name="Group 153"/>
            <p:cNvGrpSpPr/>
            <p:nvPr/>
          </p:nvGrpSpPr>
          <p:grpSpPr>
            <a:xfrm rot="10800000">
              <a:off x="8623532" y="3149446"/>
              <a:ext cx="97751" cy="170588"/>
              <a:chOff x="3787140" y="2644140"/>
              <a:chExt cx="102873" cy="419738"/>
            </a:xfrm>
          </p:grpSpPr>
          <p:cxnSp>
            <p:nvCxnSpPr>
              <p:cNvPr id="585" name="Straight Connector 5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6" name="Straight Connector 5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87" name="Oval 5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8" name="Oval 5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5" name="Group 158"/>
            <p:cNvGrpSpPr/>
            <p:nvPr/>
          </p:nvGrpSpPr>
          <p:grpSpPr>
            <a:xfrm rot="10800000">
              <a:off x="8500441" y="3149443"/>
              <a:ext cx="97751" cy="170588"/>
              <a:chOff x="3787140" y="2644140"/>
              <a:chExt cx="102873" cy="419738"/>
            </a:xfrm>
          </p:grpSpPr>
          <p:cxnSp>
            <p:nvCxnSpPr>
              <p:cNvPr id="581" name="Straight Connector 5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83" name="Oval 5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4" name="Oval 5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6" name="Group 163"/>
            <p:cNvGrpSpPr/>
            <p:nvPr/>
          </p:nvGrpSpPr>
          <p:grpSpPr>
            <a:xfrm rot="10800000">
              <a:off x="8384592" y="3149444"/>
              <a:ext cx="97751" cy="170588"/>
              <a:chOff x="3787140" y="2644140"/>
              <a:chExt cx="102873" cy="419738"/>
            </a:xfrm>
          </p:grpSpPr>
          <p:cxnSp>
            <p:nvCxnSpPr>
              <p:cNvPr id="577" name="Straight Connector 5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9" name="Oval 5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0" name="Oval 5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7" name="Group 168"/>
            <p:cNvGrpSpPr/>
            <p:nvPr/>
          </p:nvGrpSpPr>
          <p:grpSpPr>
            <a:xfrm rot="10800000">
              <a:off x="8266935" y="3149442"/>
              <a:ext cx="97751" cy="170588"/>
              <a:chOff x="3787140" y="2644140"/>
              <a:chExt cx="102873" cy="419738"/>
            </a:xfrm>
          </p:grpSpPr>
          <p:cxnSp>
            <p:nvCxnSpPr>
              <p:cNvPr id="573" name="Straight Connector 5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4" name="Straight Connector 5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5" name="Oval 5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6" name="Oval 5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8" name="Group 173"/>
            <p:cNvGrpSpPr/>
            <p:nvPr/>
          </p:nvGrpSpPr>
          <p:grpSpPr>
            <a:xfrm rot="10800000">
              <a:off x="8151086" y="3149443"/>
              <a:ext cx="97751" cy="170588"/>
              <a:chOff x="3787140" y="2644140"/>
              <a:chExt cx="102873" cy="419738"/>
            </a:xfrm>
          </p:grpSpPr>
          <p:cxnSp>
            <p:nvCxnSpPr>
              <p:cNvPr id="569" name="Straight Connector 5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1" name="Oval 5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2" name="Oval 5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9" name="Group 178"/>
            <p:cNvGrpSpPr/>
            <p:nvPr/>
          </p:nvGrpSpPr>
          <p:grpSpPr>
            <a:xfrm rot="10800000">
              <a:off x="8033428" y="3149441"/>
              <a:ext cx="97751" cy="170588"/>
              <a:chOff x="3787140" y="2644140"/>
              <a:chExt cx="102873" cy="419738"/>
            </a:xfrm>
          </p:grpSpPr>
          <p:cxnSp>
            <p:nvCxnSpPr>
              <p:cNvPr id="565" name="Straight Connector 5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67" name="Oval 5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8" name="Oval 5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0" name="Group 183"/>
            <p:cNvGrpSpPr/>
            <p:nvPr/>
          </p:nvGrpSpPr>
          <p:grpSpPr>
            <a:xfrm rot="10800000">
              <a:off x="7917579" y="3149442"/>
              <a:ext cx="97751" cy="170588"/>
              <a:chOff x="3787140" y="2644140"/>
              <a:chExt cx="102873" cy="419738"/>
            </a:xfrm>
          </p:grpSpPr>
          <p:cxnSp>
            <p:nvCxnSpPr>
              <p:cNvPr id="561" name="Straight Connector 5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2" name="Straight Connector 5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63" name="Oval 5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4" name="Oval 5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1" name="Group 188"/>
            <p:cNvGrpSpPr/>
            <p:nvPr/>
          </p:nvGrpSpPr>
          <p:grpSpPr>
            <a:xfrm rot="10800000">
              <a:off x="7799921" y="3149440"/>
              <a:ext cx="97751" cy="170588"/>
              <a:chOff x="3787140" y="2644140"/>
              <a:chExt cx="102873" cy="419738"/>
            </a:xfrm>
          </p:grpSpPr>
          <p:cxnSp>
            <p:nvCxnSpPr>
              <p:cNvPr id="557" name="Straight Connector 5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9" name="Oval 5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0" name="Oval 5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2" name="Group 193"/>
            <p:cNvGrpSpPr/>
            <p:nvPr/>
          </p:nvGrpSpPr>
          <p:grpSpPr>
            <a:xfrm rot="10800000">
              <a:off x="7684072" y="3149441"/>
              <a:ext cx="97751" cy="170588"/>
              <a:chOff x="3787140" y="2644140"/>
              <a:chExt cx="102873" cy="419738"/>
            </a:xfrm>
          </p:grpSpPr>
          <p:cxnSp>
            <p:nvCxnSpPr>
              <p:cNvPr id="553" name="Straight Connector 5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5" name="Oval 5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6" name="Oval 5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3" name="Group 198"/>
            <p:cNvGrpSpPr/>
            <p:nvPr/>
          </p:nvGrpSpPr>
          <p:grpSpPr>
            <a:xfrm rot="10800000">
              <a:off x="3810379" y="3149499"/>
              <a:ext cx="97751" cy="170588"/>
              <a:chOff x="3787140" y="2644140"/>
              <a:chExt cx="102873" cy="419738"/>
            </a:xfrm>
          </p:grpSpPr>
          <p:cxnSp>
            <p:nvCxnSpPr>
              <p:cNvPr id="549" name="Straight Connector 5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0" name="Straight Connector 5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1" name="Oval 5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2" name="Oval 5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4" name="Group 203"/>
            <p:cNvGrpSpPr/>
            <p:nvPr/>
          </p:nvGrpSpPr>
          <p:grpSpPr>
            <a:xfrm rot="10800000">
              <a:off x="3694530" y="3149500"/>
              <a:ext cx="97751" cy="170588"/>
              <a:chOff x="3787140" y="2644140"/>
              <a:chExt cx="102873" cy="419738"/>
            </a:xfrm>
          </p:grpSpPr>
          <p:cxnSp>
            <p:nvCxnSpPr>
              <p:cNvPr id="545" name="Straight Connector 5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6" name="Straight Connector 5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47" name="Oval 5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Oval 5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5" name="Group 208"/>
            <p:cNvGrpSpPr/>
            <p:nvPr/>
          </p:nvGrpSpPr>
          <p:grpSpPr>
            <a:xfrm rot="10800000">
              <a:off x="3576872" y="3149498"/>
              <a:ext cx="97751" cy="170588"/>
              <a:chOff x="3787140" y="2644140"/>
              <a:chExt cx="102873" cy="419738"/>
            </a:xfrm>
          </p:grpSpPr>
          <p:cxnSp>
            <p:nvCxnSpPr>
              <p:cNvPr id="541" name="Straight Connector 5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2" name="Straight Connector 5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43" name="Oval 5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4" name="Oval 5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6" name="Group 213"/>
            <p:cNvGrpSpPr/>
            <p:nvPr/>
          </p:nvGrpSpPr>
          <p:grpSpPr>
            <a:xfrm rot="10800000">
              <a:off x="3461023" y="3149499"/>
              <a:ext cx="97751" cy="170588"/>
              <a:chOff x="3787140" y="2644140"/>
              <a:chExt cx="102873" cy="419738"/>
            </a:xfrm>
          </p:grpSpPr>
          <p:cxnSp>
            <p:nvCxnSpPr>
              <p:cNvPr id="537" name="Straight Connector 5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8" name="Straight Connector 5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9" name="Oval 5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0" name="Oval 5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7" name="Group 218"/>
            <p:cNvGrpSpPr/>
            <p:nvPr/>
          </p:nvGrpSpPr>
          <p:grpSpPr>
            <a:xfrm rot="10800000">
              <a:off x="3343365" y="3149497"/>
              <a:ext cx="97751" cy="170588"/>
              <a:chOff x="3787140" y="2644140"/>
              <a:chExt cx="102873" cy="419738"/>
            </a:xfrm>
          </p:grpSpPr>
          <p:cxnSp>
            <p:nvCxnSpPr>
              <p:cNvPr id="533" name="Straight Connector 5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5" name="Oval 5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6" name="Oval 5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8" name="Group 223"/>
            <p:cNvGrpSpPr/>
            <p:nvPr/>
          </p:nvGrpSpPr>
          <p:grpSpPr>
            <a:xfrm rot="10800000">
              <a:off x="3227516" y="3149498"/>
              <a:ext cx="97751" cy="170588"/>
              <a:chOff x="3787140" y="2644140"/>
              <a:chExt cx="102873" cy="419738"/>
            </a:xfrm>
          </p:grpSpPr>
          <p:cxnSp>
            <p:nvCxnSpPr>
              <p:cNvPr id="529" name="Straight Connector 5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0" name="Straight Connector 5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1" name="Oval 5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 name="Oval 5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9" name="Group 228"/>
            <p:cNvGrpSpPr/>
            <p:nvPr/>
          </p:nvGrpSpPr>
          <p:grpSpPr>
            <a:xfrm rot="10800000">
              <a:off x="3109858" y="3149495"/>
              <a:ext cx="97751" cy="170588"/>
              <a:chOff x="3787140" y="2644140"/>
              <a:chExt cx="102873" cy="419738"/>
            </a:xfrm>
          </p:grpSpPr>
          <p:cxnSp>
            <p:nvCxnSpPr>
              <p:cNvPr id="525" name="Straight Connector 5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6" name="Straight Connector 5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7" name="Oval 5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8" name="Oval 5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0" name="Group 233"/>
            <p:cNvGrpSpPr/>
            <p:nvPr/>
          </p:nvGrpSpPr>
          <p:grpSpPr>
            <a:xfrm rot="10800000">
              <a:off x="2994009" y="3149497"/>
              <a:ext cx="97751" cy="170588"/>
              <a:chOff x="3787140" y="2644140"/>
              <a:chExt cx="102873" cy="419738"/>
            </a:xfrm>
          </p:grpSpPr>
          <p:cxnSp>
            <p:nvCxnSpPr>
              <p:cNvPr id="521" name="Straight Connector 5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3" name="Oval 5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4" name="Oval 5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1" name="Group 238"/>
            <p:cNvGrpSpPr/>
            <p:nvPr/>
          </p:nvGrpSpPr>
          <p:grpSpPr>
            <a:xfrm rot="10800000">
              <a:off x="2870920" y="3149494"/>
              <a:ext cx="97751" cy="170588"/>
              <a:chOff x="3787140" y="2644140"/>
              <a:chExt cx="102873" cy="419738"/>
            </a:xfrm>
          </p:grpSpPr>
          <p:cxnSp>
            <p:nvCxnSpPr>
              <p:cNvPr id="517" name="Straight Connector 5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9" name="Oval 5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0" name="Oval 5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2" name="Group 243"/>
            <p:cNvGrpSpPr/>
            <p:nvPr/>
          </p:nvGrpSpPr>
          <p:grpSpPr>
            <a:xfrm rot="10800000">
              <a:off x="2755070" y="3149495"/>
              <a:ext cx="97751" cy="170588"/>
              <a:chOff x="3787140" y="2644140"/>
              <a:chExt cx="102873" cy="419738"/>
            </a:xfrm>
          </p:grpSpPr>
          <p:cxnSp>
            <p:nvCxnSpPr>
              <p:cNvPr id="513" name="Straight Connector 5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5" name="Oval 5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Oval 5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3" name="Group 248"/>
            <p:cNvGrpSpPr/>
            <p:nvPr/>
          </p:nvGrpSpPr>
          <p:grpSpPr>
            <a:xfrm rot="10800000">
              <a:off x="2637412" y="3149493"/>
              <a:ext cx="97751" cy="170588"/>
              <a:chOff x="3787140" y="2644140"/>
              <a:chExt cx="102873" cy="419738"/>
            </a:xfrm>
          </p:grpSpPr>
          <p:cxnSp>
            <p:nvCxnSpPr>
              <p:cNvPr id="509" name="Straight Connector 5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1" name="Oval 5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 name="Oval 5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4" name="Group 253"/>
            <p:cNvGrpSpPr/>
            <p:nvPr/>
          </p:nvGrpSpPr>
          <p:grpSpPr>
            <a:xfrm rot="10800000">
              <a:off x="2521563" y="3149494"/>
              <a:ext cx="97751" cy="170588"/>
              <a:chOff x="3787140" y="2644140"/>
              <a:chExt cx="102873" cy="419738"/>
            </a:xfrm>
          </p:grpSpPr>
          <p:cxnSp>
            <p:nvCxnSpPr>
              <p:cNvPr id="505" name="Straight Connector 5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07" name="Oval 5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8" name="Oval 5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5" name="Group 258"/>
            <p:cNvGrpSpPr/>
            <p:nvPr/>
          </p:nvGrpSpPr>
          <p:grpSpPr>
            <a:xfrm rot="10800000">
              <a:off x="2403905" y="3149492"/>
              <a:ext cx="97751" cy="170588"/>
              <a:chOff x="3787140" y="2644140"/>
              <a:chExt cx="102873" cy="419738"/>
            </a:xfrm>
          </p:grpSpPr>
          <p:cxnSp>
            <p:nvCxnSpPr>
              <p:cNvPr id="501" name="Straight Connector 5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03" name="Oval 5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4" name="Oval 5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6" name="Group 263"/>
            <p:cNvGrpSpPr/>
            <p:nvPr/>
          </p:nvGrpSpPr>
          <p:grpSpPr>
            <a:xfrm rot="10800000">
              <a:off x="2288056" y="3149493"/>
              <a:ext cx="97751" cy="170588"/>
              <a:chOff x="3787140" y="2644140"/>
              <a:chExt cx="102873" cy="419738"/>
            </a:xfrm>
          </p:grpSpPr>
          <p:cxnSp>
            <p:nvCxnSpPr>
              <p:cNvPr id="497" name="Straight Connector 4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8" name="Straight Connector 4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9" name="Oval 4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0" name="Oval 4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7" name="Group 268"/>
            <p:cNvGrpSpPr/>
            <p:nvPr/>
          </p:nvGrpSpPr>
          <p:grpSpPr>
            <a:xfrm rot="10800000">
              <a:off x="2170398" y="3149491"/>
              <a:ext cx="97751" cy="170588"/>
              <a:chOff x="3787140" y="2644140"/>
              <a:chExt cx="102873" cy="419738"/>
            </a:xfrm>
          </p:grpSpPr>
          <p:cxnSp>
            <p:nvCxnSpPr>
              <p:cNvPr id="493" name="Straight Connector 4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5" name="Oval 4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6" name="Oval 4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8" name="Group 273"/>
            <p:cNvGrpSpPr/>
            <p:nvPr/>
          </p:nvGrpSpPr>
          <p:grpSpPr>
            <a:xfrm rot="10800000">
              <a:off x="2054549" y="3149492"/>
              <a:ext cx="97751" cy="170588"/>
              <a:chOff x="3787140" y="2644140"/>
              <a:chExt cx="102873" cy="419738"/>
            </a:xfrm>
          </p:grpSpPr>
          <p:cxnSp>
            <p:nvCxnSpPr>
              <p:cNvPr id="489" name="Straight Connector 4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1" name="Oval 4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2" name="Oval 4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9" name="Group 278"/>
            <p:cNvGrpSpPr/>
            <p:nvPr/>
          </p:nvGrpSpPr>
          <p:grpSpPr>
            <a:xfrm rot="10800000">
              <a:off x="5683873" y="3149489"/>
              <a:ext cx="97751" cy="170588"/>
              <a:chOff x="3787140" y="2644140"/>
              <a:chExt cx="102873" cy="419738"/>
            </a:xfrm>
          </p:grpSpPr>
          <p:cxnSp>
            <p:nvCxnSpPr>
              <p:cNvPr id="485" name="Straight Connector 4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87" name="Oval 4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8" name="Oval 4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0" name="Group 283"/>
            <p:cNvGrpSpPr/>
            <p:nvPr/>
          </p:nvGrpSpPr>
          <p:grpSpPr>
            <a:xfrm rot="10800000">
              <a:off x="5568023" y="3149491"/>
              <a:ext cx="97751" cy="170588"/>
              <a:chOff x="3787140" y="2644140"/>
              <a:chExt cx="102873" cy="419738"/>
            </a:xfrm>
          </p:grpSpPr>
          <p:cxnSp>
            <p:nvCxnSpPr>
              <p:cNvPr id="481" name="Straight Connector 4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2" name="Straight Connector 4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83" name="Oval 4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4" name="Oval 4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1" name="Group 288"/>
            <p:cNvGrpSpPr/>
            <p:nvPr/>
          </p:nvGrpSpPr>
          <p:grpSpPr>
            <a:xfrm rot="10800000">
              <a:off x="5450366" y="3149488"/>
              <a:ext cx="97751" cy="170588"/>
              <a:chOff x="3787140" y="2644140"/>
              <a:chExt cx="102873" cy="419738"/>
            </a:xfrm>
          </p:grpSpPr>
          <p:cxnSp>
            <p:nvCxnSpPr>
              <p:cNvPr id="477" name="Straight Connector 4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8" name="Straight Connector 4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9" name="Oval 4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Oval 4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2" name="Group 293"/>
            <p:cNvGrpSpPr/>
            <p:nvPr/>
          </p:nvGrpSpPr>
          <p:grpSpPr>
            <a:xfrm rot="10800000">
              <a:off x="5334517" y="3149489"/>
              <a:ext cx="97751" cy="170588"/>
              <a:chOff x="3787140" y="2644140"/>
              <a:chExt cx="102873" cy="419738"/>
            </a:xfrm>
          </p:grpSpPr>
          <p:cxnSp>
            <p:nvCxnSpPr>
              <p:cNvPr id="473" name="Straight Connector 4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4" name="Straight Connector 4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5" name="Oval 4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Oval 4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3" name="Group 298"/>
            <p:cNvGrpSpPr/>
            <p:nvPr/>
          </p:nvGrpSpPr>
          <p:grpSpPr>
            <a:xfrm rot="10800000">
              <a:off x="5216860" y="3149487"/>
              <a:ext cx="97751" cy="170588"/>
              <a:chOff x="3787140" y="2644140"/>
              <a:chExt cx="102873" cy="419738"/>
            </a:xfrm>
          </p:grpSpPr>
          <p:cxnSp>
            <p:nvCxnSpPr>
              <p:cNvPr id="469" name="Straight Connector 4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1" name="Oval 4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Oval 4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4" name="Group 303"/>
            <p:cNvGrpSpPr/>
            <p:nvPr/>
          </p:nvGrpSpPr>
          <p:grpSpPr>
            <a:xfrm rot="10800000">
              <a:off x="5101010" y="3149488"/>
              <a:ext cx="97751" cy="170588"/>
              <a:chOff x="3787140" y="2644140"/>
              <a:chExt cx="102873" cy="419738"/>
            </a:xfrm>
          </p:grpSpPr>
          <p:cxnSp>
            <p:nvCxnSpPr>
              <p:cNvPr id="465" name="Straight Connector 4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6" name="Straight Connector 4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67" name="Oval 4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8" name="Oval 4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5" name="Group 308"/>
            <p:cNvGrpSpPr/>
            <p:nvPr/>
          </p:nvGrpSpPr>
          <p:grpSpPr>
            <a:xfrm rot="10800000">
              <a:off x="4983353" y="3149486"/>
              <a:ext cx="97751" cy="170588"/>
              <a:chOff x="3787140" y="2644140"/>
              <a:chExt cx="102873" cy="419738"/>
            </a:xfrm>
          </p:grpSpPr>
          <p:cxnSp>
            <p:nvCxnSpPr>
              <p:cNvPr id="461" name="Straight Connector 4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2" name="Straight Connector 4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63" name="Oval 4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4" name="Oval 4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6" name="Group 313"/>
            <p:cNvGrpSpPr/>
            <p:nvPr/>
          </p:nvGrpSpPr>
          <p:grpSpPr>
            <a:xfrm rot="10800000">
              <a:off x="4867503" y="3149487"/>
              <a:ext cx="97751" cy="170588"/>
              <a:chOff x="3787140" y="2644140"/>
              <a:chExt cx="102873" cy="419738"/>
            </a:xfrm>
          </p:grpSpPr>
          <p:cxnSp>
            <p:nvCxnSpPr>
              <p:cNvPr id="457" name="Straight Connector 4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8" name="Straight Connector 4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9" name="Oval 4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 name="Oval 4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7" name="Group 318"/>
            <p:cNvGrpSpPr/>
            <p:nvPr/>
          </p:nvGrpSpPr>
          <p:grpSpPr>
            <a:xfrm rot="10800000">
              <a:off x="4744413" y="3149485"/>
              <a:ext cx="97751" cy="170588"/>
              <a:chOff x="3787140" y="2644140"/>
              <a:chExt cx="102873" cy="419738"/>
            </a:xfrm>
          </p:grpSpPr>
          <p:cxnSp>
            <p:nvCxnSpPr>
              <p:cNvPr id="453" name="Straight Connector 4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4" name="Straight Connector 4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5" name="Oval 4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6" name="Oval 4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8" name="Group 323"/>
            <p:cNvGrpSpPr/>
            <p:nvPr/>
          </p:nvGrpSpPr>
          <p:grpSpPr>
            <a:xfrm rot="10800000">
              <a:off x="4628564" y="3149486"/>
              <a:ext cx="97751" cy="170588"/>
              <a:chOff x="3787140" y="2644140"/>
              <a:chExt cx="102873" cy="419738"/>
            </a:xfrm>
          </p:grpSpPr>
          <p:cxnSp>
            <p:nvCxnSpPr>
              <p:cNvPr id="449" name="Straight Connector 4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1" name="Oval 4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2" name="Oval 4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9" name="Group 328"/>
            <p:cNvGrpSpPr/>
            <p:nvPr/>
          </p:nvGrpSpPr>
          <p:grpSpPr>
            <a:xfrm rot="10800000">
              <a:off x="4510907" y="3149483"/>
              <a:ext cx="97751" cy="170588"/>
              <a:chOff x="3787140" y="2644140"/>
              <a:chExt cx="102873" cy="419738"/>
            </a:xfrm>
          </p:grpSpPr>
          <p:cxnSp>
            <p:nvCxnSpPr>
              <p:cNvPr id="445" name="Straight Connector 4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47" name="Oval 4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8" name="Oval 4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0" name="Group 333"/>
            <p:cNvGrpSpPr/>
            <p:nvPr/>
          </p:nvGrpSpPr>
          <p:grpSpPr>
            <a:xfrm rot="10800000">
              <a:off x="4395057" y="3149485"/>
              <a:ext cx="97751" cy="170588"/>
              <a:chOff x="3787140" y="2644140"/>
              <a:chExt cx="102873" cy="419738"/>
            </a:xfrm>
          </p:grpSpPr>
          <p:cxnSp>
            <p:nvCxnSpPr>
              <p:cNvPr id="441" name="Straight Connector 4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43" name="Oval 4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4" name="Oval 4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1" name="Group 338"/>
            <p:cNvGrpSpPr/>
            <p:nvPr/>
          </p:nvGrpSpPr>
          <p:grpSpPr>
            <a:xfrm rot="10800000">
              <a:off x="4277400" y="3149482"/>
              <a:ext cx="97751" cy="170588"/>
              <a:chOff x="3787140" y="2644140"/>
              <a:chExt cx="102873" cy="419738"/>
            </a:xfrm>
          </p:grpSpPr>
          <p:cxnSp>
            <p:nvCxnSpPr>
              <p:cNvPr id="437" name="Straight Connector 4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9" name="Oval 4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 name="Oval 4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2" name="Group 343"/>
            <p:cNvGrpSpPr/>
            <p:nvPr/>
          </p:nvGrpSpPr>
          <p:grpSpPr>
            <a:xfrm rot="10800000">
              <a:off x="4161550" y="3149483"/>
              <a:ext cx="97751" cy="170588"/>
              <a:chOff x="3787140" y="2644140"/>
              <a:chExt cx="102873" cy="419738"/>
            </a:xfrm>
          </p:grpSpPr>
          <p:cxnSp>
            <p:nvCxnSpPr>
              <p:cNvPr id="433" name="Straight Connector 4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5" name="Oval 4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6" name="Oval 4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3" name="Group 348"/>
            <p:cNvGrpSpPr/>
            <p:nvPr/>
          </p:nvGrpSpPr>
          <p:grpSpPr>
            <a:xfrm rot="10800000">
              <a:off x="4043893" y="3149481"/>
              <a:ext cx="97751" cy="170588"/>
              <a:chOff x="3787140" y="2644140"/>
              <a:chExt cx="102873" cy="419738"/>
            </a:xfrm>
          </p:grpSpPr>
          <p:cxnSp>
            <p:nvCxnSpPr>
              <p:cNvPr id="429" name="Straight Connector 4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1" name="Oval 4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2" name="Oval 4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4" name="Group 353"/>
            <p:cNvGrpSpPr/>
            <p:nvPr/>
          </p:nvGrpSpPr>
          <p:grpSpPr>
            <a:xfrm rot="10800000">
              <a:off x="3928043" y="3149482"/>
              <a:ext cx="97751" cy="170588"/>
              <a:chOff x="3787140" y="2644140"/>
              <a:chExt cx="102873" cy="419738"/>
            </a:xfrm>
          </p:grpSpPr>
          <p:cxnSp>
            <p:nvCxnSpPr>
              <p:cNvPr id="425" name="Straight Connector 4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26" name="Straight Connector 4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27" name="Oval 4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Oval 4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65" name="Trapezoid 1364"/>
            <p:cNvSpPr/>
            <p:nvPr/>
          </p:nvSpPr>
          <p:spPr>
            <a:xfrm rot="10800000">
              <a:off x="5652120" y="2817268"/>
              <a:ext cx="1282247" cy="660592"/>
            </a:xfrm>
            <a:prstGeom prst="trapezoid">
              <a:avLst>
                <a:gd name="adj" fmla="val 11711"/>
              </a:avLst>
            </a:prstGeom>
            <a:solidFill>
              <a:schemeClr val="accent3">
                <a:lumMod val="75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6" name="TextBox 1365"/>
            <p:cNvSpPr txBox="1"/>
            <p:nvPr/>
          </p:nvSpPr>
          <p:spPr>
            <a:xfrm>
              <a:off x="5580112" y="2708920"/>
              <a:ext cx="1460015" cy="369332"/>
            </a:xfrm>
            <a:prstGeom prst="rect">
              <a:avLst/>
            </a:prstGeom>
            <a:noFill/>
          </p:spPr>
          <p:txBody>
            <a:bodyPr wrap="none" rtlCol="0">
              <a:spAutoFit/>
            </a:bodyPr>
            <a:lstStyle/>
            <a:p>
              <a:r>
                <a:rPr lang="en-US" dirty="0"/>
                <a:t>SAM complex</a:t>
              </a:r>
            </a:p>
          </p:txBody>
        </p:sp>
        <p:grpSp>
          <p:nvGrpSpPr>
            <p:cNvPr id="1327" name="Group 1326"/>
            <p:cNvGrpSpPr/>
            <p:nvPr/>
          </p:nvGrpSpPr>
          <p:grpSpPr>
            <a:xfrm>
              <a:off x="1586974" y="2974190"/>
              <a:ext cx="97751" cy="170588"/>
              <a:chOff x="3787140" y="2644140"/>
              <a:chExt cx="102873" cy="419738"/>
            </a:xfrm>
          </p:grpSpPr>
          <p:cxnSp>
            <p:nvCxnSpPr>
              <p:cNvPr id="1328" name="Straight Connector 13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29" name="Straight Connector 13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31" name="Oval 13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4" name="Oval 133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5" name="Group 1344"/>
            <p:cNvGrpSpPr/>
            <p:nvPr/>
          </p:nvGrpSpPr>
          <p:grpSpPr>
            <a:xfrm>
              <a:off x="1702823" y="2974188"/>
              <a:ext cx="97751" cy="170588"/>
              <a:chOff x="3787140" y="2644140"/>
              <a:chExt cx="102873" cy="419738"/>
            </a:xfrm>
          </p:grpSpPr>
          <p:cxnSp>
            <p:nvCxnSpPr>
              <p:cNvPr id="1347" name="Straight Connector 134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67" name="Straight Connector 1366"/>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68" name="Oval 1367"/>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9" name="Oval 1368"/>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0" name="Group 1369"/>
            <p:cNvGrpSpPr/>
            <p:nvPr/>
          </p:nvGrpSpPr>
          <p:grpSpPr>
            <a:xfrm>
              <a:off x="1820481" y="2974191"/>
              <a:ext cx="97751" cy="170588"/>
              <a:chOff x="3787140" y="2644140"/>
              <a:chExt cx="102873" cy="419738"/>
            </a:xfrm>
          </p:grpSpPr>
          <p:cxnSp>
            <p:nvCxnSpPr>
              <p:cNvPr id="1371" name="Straight Connector 137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72" name="Straight Connector 137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74" name="Oval 1373"/>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5" name="Oval 1374"/>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6" name="Group 1375"/>
            <p:cNvGrpSpPr/>
            <p:nvPr/>
          </p:nvGrpSpPr>
          <p:grpSpPr>
            <a:xfrm>
              <a:off x="1936330" y="2974190"/>
              <a:ext cx="97751" cy="170588"/>
              <a:chOff x="3787140" y="2644140"/>
              <a:chExt cx="102873" cy="419738"/>
            </a:xfrm>
          </p:grpSpPr>
          <p:cxnSp>
            <p:nvCxnSpPr>
              <p:cNvPr id="1377" name="Straight Connector 13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78" name="Straight Connector 13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80" name="Oval 13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1" name="Oval 13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2" name="Group 1381"/>
            <p:cNvGrpSpPr/>
            <p:nvPr/>
          </p:nvGrpSpPr>
          <p:grpSpPr>
            <a:xfrm>
              <a:off x="-286520" y="2974200"/>
              <a:ext cx="97751" cy="170588"/>
              <a:chOff x="3787140" y="2644140"/>
              <a:chExt cx="102873" cy="419738"/>
            </a:xfrm>
          </p:grpSpPr>
          <p:cxnSp>
            <p:nvCxnSpPr>
              <p:cNvPr id="1383" name="Straight Connector 13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85" name="Oval 13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6" name="Oval 13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7" name="Group 1386"/>
            <p:cNvGrpSpPr/>
            <p:nvPr/>
          </p:nvGrpSpPr>
          <p:grpSpPr>
            <a:xfrm>
              <a:off x="-170671" y="2974198"/>
              <a:ext cx="97751" cy="170588"/>
              <a:chOff x="3787140" y="2644140"/>
              <a:chExt cx="102873" cy="419738"/>
            </a:xfrm>
          </p:grpSpPr>
          <p:cxnSp>
            <p:nvCxnSpPr>
              <p:cNvPr id="1388" name="Straight Connector 13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89" name="Straight Connector 13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90" name="Oval 13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1" name="Oval 13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2" name="Group 1391"/>
            <p:cNvGrpSpPr/>
            <p:nvPr/>
          </p:nvGrpSpPr>
          <p:grpSpPr>
            <a:xfrm>
              <a:off x="-53013" y="2974201"/>
              <a:ext cx="97751" cy="170588"/>
              <a:chOff x="3787140" y="2644140"/>
              <a:chExt cx="102873" cy="419738"/>
            </a:xfrm>
          </p:grpSpPr>
          <p:cxnSp>
            <p:nvCxnSpPr>
              <p:cNvPr id="1393" name="Straight Connector 13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94" name="Straight Connector 13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95" name="Oval 13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6" name="Oval 13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7" name="Group 1396"/>
            <p:cNvGrpSpPr/>
            <p:nvPr/>
          </p:nvGrpSpPr>
          <p:grpSpPr>
            <a:xfrm>
              <a:off x="62836" y="2974200"/>
              <a:ext cx="97751" cy="170588"/>
              <a:chOff x="3787140" y="2644140"/>
              <a:chExt cx="102873" cy="419738"/>
            </a:xfrm>
          </p:grpSpPr>
          <p:cxnSp>
            <p:nvCxnSpPr>
              <p:cNvPr id="1398" name="Straight Connector 13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99" name="Straight Connector 13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00" name="Oval 13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1" name="Oval 14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2" name="Group 1401"/>
            <p:cNvGrpSpPr/>
            <p:nvPr/>
          </p:nvGrpSpPr>
          <p:grpSpPr>
            <a:xfrm>
              <a:off x="180494" y="2974202"/>
              <a:ext cx="97751" cy="170588"/>
              <a:chOff x="3787140" y="2644140"/>
              <a:chExt cx="102873" cy="419738"/>
            </a:xfrm>
          </p:grpSpPr>
          <p:cxnSp>
            <p:nvCxnSpPr>
              <p:cNvPr id="1403" name="Straight Connector 14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04" name="Straight Connector 14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05" name="Oval 14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6" name="Oval 14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7" name="Group 1406"/>
            <p:cNvGrpSpPr/>
            <p:nvPr/>
          </p:nvGrpSpPr>
          <p:grpSpPr>
            <a:xfrm>
              <a:off x="296343" y="2974201"/>
              <a:ext cx="97751" cy="170588"/>
              <a:chOff x="3787140" y="2644140"/>
              <a:chExt cx="102873" cy="419738"/>
            </a:xfrm>
          </p:grpSpPr>
          <p:cxnSp>
            <p:nvCxnSpPr>
              <p:cNvPr id="1408" name="Straight Connector 14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09" name="Straight Connector 14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10" name="Oval 14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1" name="Oval 14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2" name="Group 1411"/>
            <p:cNvGrpSpPr/>
            <p:nvPr/>
          </p:nvGrpSpPr>
          <p:grpSpPr>
            <a:xfrm>
              <a:off x="414001" y="2974203"/>
              <a:ext cx="97751" cy="170588"/>
              <a:chOff x="3787140" y="2644140"/>
              <a:chExt cx="102873" cy="419738"/>
            </a:xfrm>
          </p:grpSpPr>
          <p:cxnSp>
            <p:nvCxnSpPr>
              <p:cNvPr id="1413" name="Straight Connector 14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4" name="Straight Connector 14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15" name="Oval 14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6" name="Oval 14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7" name="Group 1416"/>
            <p:cNvGrpSpPr/>
            <p:nvPr/>
          </p:nvGrpSpPr>
          <p:grpSpPr>
            <a:xfrm>
              <a:off x="529850" y="2974202"/>
              <a:ext cx="97751" cy="170588"/>
              <a:chOff x="3787140" y="2644140"/>
              <a:chExt cx="102873" cy="419738"/>
            </a:xfrm>
          </p:grpSpPr>
          <p:cxnSp>
            <p:nvCxnSpPr>
              <p:cNvPr id="1418" name="Straight Connector 14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9" name="Straight Connector 14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0" name="Oval 14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1" name="Oval 14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2" name="Group 1421"/>
            <p:cNvGrpSpPr/>
            <p:nvPr/>
          </p:nvGrpSpPr>
          <p:grpSpPr>
            <a:xfrm>
              <a:off x="652940" y="2974204"/>
              <a:ext cx="97751" cy="170588"/>
              <a:chOff x="3787140" y="2644140"/>
              <a:chExt cx="102873" cy="419738"/>
            </a:xfrm>
          </p:grpSpPr>
          <p:cxnSp>
            <p:nvCxnSpPr>
              <p:cNvPr id="1423" name="Straight Connector 14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24" name="Straight Connector 14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5" name="Oval 14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6" name="Oval 14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7" name="Group 1426"/>
            <p:cNvGrpSpPr/>
            <p:nvPr/>
          </p:nvGrpSpPr>
          <p:grpSpPr>
            <a:xfrm>
              <a:off x="768789" y="2974203"/>
              <a:ext cx="97751" cy="170588"/>
              <a:chOff x="3787140" y="2644140"/>
              <a:chExt cx="102873" cy="419738"/>
            </a:xfrm>
          </p:grpSpPr>
          <p:cxnSp>
            <p:nvCxnSpPr>
              <p:cNvPr id="1428" name="Straight Connector 14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29" name="Straight Connector 14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30" name="Oval 14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1" name="Oval 14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2" name="Group 1431"/>
            <p:cNvGrpSpPr/>
            <p:nvPr/>
          </p:nvGrpSpPr>
          <p:grpSpPr>
            <a:xfrm>
              <a:off x="886447" y="2974206"/>
              <a:ext cx="97751" cy="170588"/>
              <a:chOff x="3787140" y="2644140"/>
              <a:chExt cx="102873" cy="419738"/>
            </a:xfrm>
          </p:grpSpPr>
          <p:cxnSp>
            <p:nvCxnSpPr>
              <p:cNvPr id="1433" name="Straight Connector 14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34" name="Straight Connector 14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35" name="Oval 14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6" name="Oval 14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7" name="Group 1436"/>
            <p:cNvGrpSpPr/>
            <p:nvPr/>
          </p:nvGrpSpPr>
          <p:grpSpPr>
            <a:xfrm>
              <a:off x="1002296" y="2974204"/>
              <a:ext cx="97751" cy="170588"/>
              <a:chOff x="3787140" y="2644140"/>
              <a:chExt cx="102873" cy="419738"/>
            </a:xfrm>
          </p:grpSpPr>
          <p:cxnSp>
            <p:nvCxnSpPr>
              <p:cNvPr id="1438" name="Straight Connector 14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39" name="Straight Connector 14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40" name="Oval 14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1" name="Oval 14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2" name="Group 1441"/>
            <p:cNvGrpSpPr/>
            <p:nvPr/>
          </p:nvGrpSpPr>
          <p:grpSpPr>
            <a:xfrm>
              <a:off x="1119954" y="2974207"/>
              <a:ext cx="97751" cy="170588"/>
              <a:chOff x="3787140" y="2644140"/>
              <a:chExt cx="102873" cy="419738"/>
            </a:xfrm>
          </p:grpSpPr>
          <p:cxnSp>
            <p:nvCxnSpPr>
              <p:cNvPr id="1443" name="Straight Connector 14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44" name="Straight Connector 14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45" name="Oval 14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6" name="Oval 14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7" name="Group 1446"/>
            <p:cNvGrpSpPr/>
            <p:nvPr/>
          </p:nvGrpSpPr>
          <p:grpSpPr>
            <a:xfrm>
              <a:off x="1235802" y="2974206"/>
              <a:ext cx="97751" cy="170588"/>
              <a:chOff x="3787140" y="2644140"/>
              <a:chExt cx="102873" cy="419738"/>
            </a:xfrm>
          </p:grpSpPr>
          <p:cxnSp>
            <p:nvCxnSpPr>
              <p:cNvPr id="1448" name="Straight Connector 14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49" name="Straight Connector 14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50" name="Oval 14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1" name="Oval 14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2" name="Group 1451"/>
            <p:cNvGrpSpPr/>
            <p:nvPr/>
          </p:nvGrpSpPr>
          <p:grpSpPr>
            <a:xfrm>
              <a:off x="1353460" y="2974208"/>
              <a:ext cx="97751" cy="170588"/>
              <a:chOff x="3787140" y="2644140"/>
              <a:chExt cx="102873" cy="419738"/>
            </a:xfrm>
          </p:grpSpPr>
          <p:cxnSp>
            <p:nvCxnSpPr>
              <p:cNvPr id="1453" name="Straight Connector 14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54" name="Straight Connector 14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55" name="Oval 14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6" name="Oval 14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7" name="Group 1456"/>
            <p:cNvGrpSpPr/>
            <p:nvPr/>
          </p:nvGrpSpPr>
          <p:grpSpPr>
            <a:xfrm>
              <a:off x="1469309" y="2974207"/>
              <a:ext cx="97751" cy="170588"/>
              <a:chOff x="3787140" y="2644140"/>
              <a:chExt cx="102873" cy="419738"/>
            </a:xfrm>
          </p:grpSpPr>
          <p:cxnSp>
            <p:nvCxnSpPr>
              <p:cNvPr id="1458" name="Straight Connector 14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59" name="Straight Connector 14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60" name="Oval 14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1" name="Oval 14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2" name="Group 198"/>
            <p:cNvGrpSpPr/>
            <p:nvPr/>
          </p:nvGrpSpPr>
          <p:grpSpPr>
            <a:xfrm rot="10800000">
              <a:off x="1475369" y="3151956"/>
              <a:ext cx="97751" cy="170588"/>
              <a:chOff x="3787140" y="2644140"/>
              <a:chExt cx="102873" cy="419738"/>
            </a:xfrm>
          </p:grpSpPr>
          <p:cxnSp>
            <p:nvCxnSpPr>
              <p:cNvPr id="1463" name="Straight Connector 14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4" name="Straight Connector 14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65" name="Oval 14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6" name="Oval 14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7" name="Group 203"/>
            <p:cNvGrpSpPr/>
            <p:nvPr/>
          </p:nvGrpSpPr>
          <p:grpSpPr>
            <a:xfrm rot="10800000">
              <a:off x="1359520" y="3151957"/>
              <a:ext cx="97751" cy="170588"/>
              <a:chOff x="3787140" y="2644140"/>
              <a:chExt cx="102873" cy="419738"/>
            </a:xfrm>
          </p:grpSpPr>
          <p:cxnSp>
            <p:nvCxnSpPr>
              <p:cNvPr id="1468" name="Straight Connector 14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9" name="Straight Connector 14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0" name="Oval 14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1" name="Oval 14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72" name="Group 208"/>
            <p:cNvGrpSpPr/>
            <p:nvPr/>
          </p:nvGrpSpPr>
          <p:grpSpPr>
            <a:xfrm rot="10800000">
              <a:off x="1241862" y="3151955"/>
              <a:ext cx="97751" cy="170588"/>
              <a:chOff x="3787140" y="2644140"/>
              <a:chExt cx="102873" cy="419738"/>
            </a:xfrm>
          </p:grpSpPr>
          <p:cxnSp>
            <p:nvCxnSpPr>
              <p:cNvPr id="1473" name="Straight Connector 14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74" name="Straight Connector 14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5" name="Oval 14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6" name="Oval 14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77" name="Group 213"/>
            <p:cNvGrpSpPr/>
            <p:nvPr/>
          </p:nvGrpSpPr>
          <p:grpSpPr>
            <a:xfrm rot="10800000">
              <a:off x="1126013" y="3151956"/>
              <a:ext cx="97751" cy="170588"/>
              <a:chOff x="3787140" y="2644140"/>
              <a:chExt cx="102873" cy="419738"/>
            </a:xfrm>
          </p:grpSpPr>
          <p:cxnSp>
            <p:nvCxnSpPr>
              <p:cNvPr id="1478" name="Straight Connector 14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79" name="Straight Connector 14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80" name="Oval 14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1" name="Oval 14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82" name="Group 218"/>
            <p:cNvGrpSpPr/>
            <p:nvPr/>
          </p:nvGrpSpPr>
          <p:grpSpPr>
            <a:xfrm rot="10800000">
              <a:off x="1008355" y="3151953"/>
              <a:ext cx="97751" cy="170588"/>
              <a:chOff x="3787140" y="2644140"/>
              <a:chExt cx="102873" cy="419738"/>
            </a:xfrm>
          </p:grpSpPr>
          <p:cxnSp>
            <p:nvCxnSpPr>
              <p:cNvPr id="1483" name="Straight Connector 14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84" name="Straight Connector 14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85" name="Oval 14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6" name="Oval 14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87" name="Group 223"/>
            <p:cNvGrpSpPr/>
            <p:nvPr/>
          </p:nvGrpSpPr>
          <p:grpSpPr>
            <a:xfrm rot="10800000">
              <a:off x="892506" y="3151955"/>
              <a:ext cx="97751" cy="170588"/>
              <a:chOff x="3787140" y="2644140"/>
              <a:chExt cx="102873" cy="419738"/>
            </a:xfrm>
          </p:grpSpPr>
          <p:cxnSp>
            <p:nvCxnSpPr>
              <p:cNvPr id="1488" name="Straight Connector 14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89" name="Straight Connector 14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90" name="Oval 14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1" name="Oval 14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2" name="Group 228"/>
            <p:cNvGrpSpPr/>
            <p:nvPr/>
          </p:nvGrpSpPr>
          <p:grpSpPr>
            <a:xfrm rot="10800000">
              <a:off x="774848" y="3151952"/>
              <a:ext cx="97751" cy="170588"/>
              <a:chOff x="3787140" y="2644140"/>
              <a:chExt cx="102873" cy="419738"/>
            </a:xfrm>
          </p:grpSpPr>
          <p:cxnSp>
            <p:nvCxnSpPr>
              <p:cNvPr id="1493" name="Straight Connector 14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94" name="Straight Connector 14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95" name="Oval 14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6" name="Oval 14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7" name="Group 233"/>
            <p:cNvGrpSpPr/>
            <p:nvPr/>
          </p:nvGrpSpPr>
          <p:grpSpPr>
            <a:xfrm rot="10800000">
              <a:off x="658999" y="3151953"/>
              <a:ext cx="97751" cy="170588"/>
              <a:chOff x="3787140" y="2644140"/>
              <a:chExt cx="102873" cy="419738"/>
            </a:xfrm>
          </p:grpSpPr>
          <p:cxnSp>
            <p:nvCxnSpPr>
              <p:cNvPr id="1498" name="Straight Connector 14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99" name="Straight Connector 14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00" name="Oval 14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1" name="Oval 15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2" name="Group 238"/>
            <p:cNvGrpSpPr/>
            <p:nvPr/>
          </p:nvGrpSpPr>
          <p:grpSpPr>
            <a:xfrm rot="10800000">
              <a:off x="535910" y="3151951"/>
              <a:ext cx="97751" cy="170588"/>
              <a:chOff x="3787140" y="2644140"/>
              <a:chExt cx="102873" cy="419738"/>
            </a:xfrm>
          </p:grpSpPr>
          <p:cxnSp>
            <p:nvCxnSpPr>
              <p:cNvPr id="1503" name="Straight Connector 15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04" name="Straight Connector 15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05" name="Oval 15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6" name="Oval 15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7" name="Group 243"/>
            <p:cNvGrpSpPr/>
            <p:nvPr/>
          </p:nvGrpSpPr>
          <p:grpSpPr>
            <a:xfrm rot="10800000">
              <a:off x="420060" y="3151952"/>
              <a:ext cx="97751" cy="170588"/>
              <a:chOff x="3787140" y="2644140"/>
              <a:chExt cx="102873" cy="419738"/>
            </a:xfrm>
          </p:grpSpPr>
          <p:cxnSp>
            <p:nvCxnSpPr>
              <p:cNvPr id="1508" name="Straight Connector 15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09" name="Straight Connector 15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10" name="Oval 15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1" name="Oval 15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12" name="Group 248"/>
            <p:cNvGrpSpPr/>
            <p:nvPr/>
          </p:nvGrpSpPr>
          <p:grpSpPr>
            <a:xfrm rot="10800000">
              <a:off x="302402" y="3151950"/>
              <a:ext cx="97751" cy="170588"/>
              <a:chOff x="3787140" y="2644140"/>
              <a:chExt cx="102873" cy="419738"/>
            </a:xfrm>
          </p:grpSpPr>
          <p:cxnSp>
            <p:nvCxnSpPr>
              <p:cNvPr id="1513" name="Straight Connector 15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4" name="Straight Connector 15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15" name="Oval 15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6" name="Oval 15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17" name="Group 253"/>
            <p:cNvGrpSpPr/>
            <p:nvPr/>
          </p:nvGrpSpPr>
          <p:grpSpPr>
            <a:xfrm rot="10800000">
              <a:off x="186553" y="3151951"/>
              <a:ext cx="97751" cy="170588"/>
              <a:chOff x="3787140" y="2644140"/>
              <a:chExt cx="102873" cy="419738"/>
            </a:xfrm>
          </p:grpSpPr>
          <p:cxnSp>
            <p:nvCxnSpPr>
              <p:cNvPr id="1518" name="Straight Connector 15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9" name="Straight Connector 15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0" name="Oval 15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1" name="Oval 15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2" name="Group 258"/>
            <p:cNvGrpSpPr/>
            <p:nvPr/>
          </p:nvGrpSpPr>
          <p:grpSpPr>
            <a:xfrm rot="10800000">
              <a:off x="68895" y="3151949"/>
              <a:ext cx="97751" cy="170588"/>
              <a:chOff x="3787140" y="2644140"/>
              <a:chExt cx="102873" cy="419738"/>
            </a:xfrm>
          </p:grpSpPr>
          <p:cxnSp>
            <p:nvCxnSpPr>
              <p:cNvPr id="1523" name="Straight Connector 15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4" name="Straight Connector 15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5" name="Oval 15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6" name="Oval 15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7" name="Group 263"/>
            <p:cNvGrpSpPr/>
            <p:nvPr/>
          </p:nvGrpSpPr>
          <p:grpSpPr>
            <a:xfrm rot="10800000">
              <a:off x="-46954" y="3151950"/>
              <a:ext cx="97751" cy="170588"/>
              <a:chOff x="3787140" y="2644140"/>
              <a:chExt cx="102873" cy="419738"/>
            </a:xfrm>
          </p:grpSpPr>
          <p:cxnSp>
            <p:nvCxnSpPr>
              <p:cNvPr id="1528" name="Straight Connector 15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9" name="Straight Connector 15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30" name="Oval 15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1" name="Oval 15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32" name="Group 268"/>
            <p:cNvGrpSpPr/>
            <p:nvPr/>
          </p:nvGrpSpPr>
          <p:grpSpPr>
            <a:xfrm rot="10800000">
              <a:off x="-164612" y="3151947"/>
              <a:ext cx="97751" cy="170588"/>
              <a:chOff x="3787140" y="2644140"/>
              <a:chExt cx="102873" cy="419738"/>
            </a:xfrm>
          </p:grpSpPr>
          <p:cxnSp>
            <p:nvCxnSpPr>
              <p:cNvPr id="1533" name="Straight Connector 15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34" name="Straight Connector 15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35" name="Oval 15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6" name="Oval 15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37" name="Group 273"/>
            <p:cNvGrpSpPr/>
            <p:nvPr/>
          </p:nvGrpSpPr>
          <p:grpSpPr>
            <a:xfrm rot="10800000">
              <a:off x="-280461" y="3151949"/>
              <a:ext cx="97751" cy="170588"/>
              <a:chOff x="3787140" y="2644140"/>
              <a:chExt cx="102873" cy="419738"/>
            </a:xfrm>
          </p:grpSpPr>
          <p:cxnSp>
            <p:nvCxnSpPr>
              <p:cNvPr id="1538" name="Straight Connector 15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39" name="Straight Connector 15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40" name="Oval 15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1" name="Oval 15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2" name="Group 338"/>
            <p:cNvGrpSpPr/>
            <p:nvPr/>
          </p:nvGrpSpPr>
          <p:grpSpPr>
            <a:xfrm rot="10800000">
              <a:off x="1942390" y="3151939"/>
              <a:ext cx="97751" cy="170588"/>
              <a:chOff x="3787140" y="2644140"/>
              <a:chExt cx="102873" cy="419738"/>
            </a:xfrm>
          </p:grpSpPr>
          <p:cxnSp>
            <p:nvCxnSpPr>
              <p:cNvPr id="1543" name="Straight Connector 15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44" name="Straight Connector 15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45" name="Oval 15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6" name="Oval 15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7" name="Group 343"/>
            <p:cNvGrpSpPr/>
            <p:nvPr/>
          </p:nvGrpSpPr>
          <p:grpSpPr>
            <a:xfrm rot="10800000">
              <a:off x="1826540" y="3151940"/>
              <a:ext cx="97751" cy="170588"/>
              <a:chOff x="3787140" y="2644140"/>
              <a:chExt cx="102873" cy="419738"/>
            </a:xfrm>
          </p:grpSpPr>
          <p:cxnSp>
            <p:nvCxnSpPr>
              <p:cNvPr id="1548" name="Straight Connector 15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49" name="Straight Connector 15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50" name="Oval 15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1" name="Oval 15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2" name="Group 348"/>
            <p:cNvGrpSpPr/>
            <p:nvPr/>
          </p:nvGrpSpPr>
          <p:grpSpPr>
            <a:xfrm rot="10800000">
              <a:off x="1708883" y="3151937"/>
              <a:ext cx="97751" cy="170588"/>
              <a:chOff x="3787140" y="2644140"/>
              <a:chExt cx="102873" cy="419738"/>
            </a:xfrm>
          </p:grpSpPr>
          <p:cxnSp>
            <p:nvCxnSpPr>
              <p:cNvPr id="1553" name="Straight Connector 15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54" name="Straight Connector 15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55" name="Oval 15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6" name="Oval 15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7" name="Group 353"/>
            <p:cNvGrpSpPr/>
            <p:nvPr/>
          </p:nvGrpSpPr>
          <p:grpSpPr>
            <a:xfrm rot="10800000">
              <a:off x="1593033" y="3151939"/>
              <a:ext cx="97751" cy="170588"/>
              <a:chOff x="3787140" y="2644140"/>
              <a:chExt cx="102873" cy="419738"/>
            </a:xfrm>
          </p:grpSpPr>
          <p:cxnSp>
            <p:nvCxnSpPr>
              <p:cNvPr id="1558" name="Straight Connector 15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59" name="Straight Connector 15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60" name="Oval 15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1" name="Oval 15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411760" y="2086277"/>
              <a:ext cx="2644269" cy="1520720"/>
              <a:chOff x="4492994" y="2086277"/>
              <a:chExt cx="2644269" cy="1520720"/>
            </a:xfrm>
            <a:solidFill>
              <a:schemeClr val="accent3">
                <a:lumMod val="75000"/>
              </a:schemeClr>
            </a:solidFill>
            <a:effectLst/>
          </p:grpSpPr>
          <p:sp>
            <p:nvSpPr>
              <p:cNvPr id="1338" name="Freeform 1337"/>
              <p:cNvSpPr/>
              <p:nvPr/>
            </p:nvSpPr>
            <p:spPr>
              <a:xfrm>
                <a:off x="5084619" y="2202083"/>
                <a:ext cx="871433" cy="788250"/>
              </a:xfrm>
              <a:custGeom>
                <a:avLst/>
                <a:gdLst>
                  <a:gd name="connsiteX0" fmla="*/ 653006 w 749206"/>
                  <a:gd name="connsiteY0" fmla="*/ 171450 h 850900"/>
                  <a:gd name="connsiteX1" fmla="*/ 633956 w 749206"/>
                  <a:gd name="connsiteY1" fmla="*/ 152400 h 850900"/>
                  <a:gd name="connsiteX2" fmla="*/ 595856 w 749206"/>
                  <a:gd name="connsiteY2" fmla="*/ 133350 h 850900"/>
                  <a:gd name="connsiteX3" fmla="*/ 557756 w 749206"/>
                  <a:gd name="connsiteY3" fmla="*/ 107950 h 850900"/>
                  <a:gd name="connsiteX4" fmla="*/ 526006 w 749206"/>
                  <a:gd name="connsiteY4" fmla="*/ 82550 h 850900"/>
                  <a:gd name="connsiteX5" fmla="*/ 500606 w 749206"/>
                  <a:gd name="connsiteY5" fmla="*/ 57150 h 850900"/>
                  <a:gd name="connsiteX6" fmla="*/ 475206 w 749206"/>
                  <a:gd name="connsiteY6" fmla="*/ 44450 h 850900"/>
                  <a:gd name="connsiteX7" fmla="*/ 443456 w 749206"/>
                  <a:gd name="connsiteY7" fmla="*/ 31750 h 850900"/>
                  <a:gd name="connsiteX8" fmla="*/ 411706 w 749206"/>
                  <a:gd name="connsiteY8" fmla="*/ 12700 h 850900"/>
                  <a:gd name="connsiteX9" fmla="*/ 373606 w 749206"/>
                  <a:gd name="connsiteY9" fmla="*/ 0 h 850900"/>
                  <a:gd name="connsiteX10" fmla="*/ 316456 w 749206"/>
                  <a:gd name="connsiteY10" fmla="*/ 12700 h 850900"/>
                  <a:gd name="connsiteX11" fmla="*/ 278356 w 749206"/>
                  <a:gd name="connsiteY11" fmla="*/ 57150 h 850900"/>
                  <a:gd name="connsiteX12" fmla="*/ 259306 w 749206"/>
                  <a:gd name="connsiteY12" fmla="*/ 76200 h 850900"/>
                  <a:gd name="connsiteX13" fmla="*/ 208506 w 749206"/>
                  <a:gd name="connsiteY13" fmla="*/ 139700 h 850900"/>
                  <a:gd name="connsiteX14" fmla="*/ 176756 w 749206"/>
                  <a:gd name="connsiteY14" fmla="*/ 177800 h 850900"/>
                  <a:gd name="connsiteX15" fmla="*/ 100556 w 749206"/>
                  <a:gd name="connsiteY15" fmla="*/ 304800 h 850900"/>
                  <a:gd name="connsiteX16" fmla="*/ 56106 w 749206"/>
                  <a:gd name="connsiteY16" fmla="*/ 387350 h 850900"/>
                  <a:gd name="connsiteX17" fmla="*/ 30706 w 749206"/>
                  <a:gd name="connsiteY17" fmla="*/ 476250 h 850900"/>
                  <a:gd name="connsiteX18" fmla="*/ 24356 w 749206"/>
                  <a:gd name="connsiteY18" fmla="*/ 514350 h 850900"/>
                  <a:gd name="connsiteX19" fmla="*/ 5306 w 749206"/>
                  <a:gd name="connsiteY19" fmla="*/ 596900 h 850900"/>
                  <a:gd name="connsiteX20" fmla="*/ 11656 w 749206"/>
                  <a:gd name="connsiteY20" fmla="*/ 774700 h 850900"/>
                  <a:gd name="connsiteX21" fmla="*/ 30706 w 749206"/>
                  <a:gd name="connsiteY21" fmla="*/ 793750 h 850900"/>
                  <a:gd name="connsiteX22" fmla="*/ 81506 w 749206"/>
                  <a:gd name="connsiteY22" fmla="*/ 831850 h 850900"/>
                  <a:gd name="connsiteX23" fmla="*/ 189456 w 749206"/>
                  <a:gd name="connsiteY23" fmla="*/ 850900 h 850900"/>
                  <a:gd name="connsiteX24" fmla="*/ 348206 w 749206"/>
                  <a:gd name="connsiteY24" fmla="*/ 838200 h 850900"/>
                  <a:gd name="connsiteX25" fmla="*/ 392656 w 749206"/>
                  <a:gd name="connsiteY25" fmla="*/ 825500 h 850900"/>
                  <a:gd name="connsiteX26" fmla="*/ 430756 w 749206"/>
                  <a:gd name="connsiteY26" fmla="*/ 806450 h 850900"/>
                  <a:gd name="connsiteX27" fmla="*/ 532356 w 749206"/>
                  <a:gd name="connsiteY27" fmla="*/ 755650 h 850900"/>
                  <a:gd name="connsiteX28" fmla="*/ 564106 w 749206"/>
                  <a:gd name="connsiteY28" fmla="*/ 730250 h 850900"/>
                  <a:gd name="connsiteX29" fmla="*/ 614906 w 749206"/>
                  <a:gd name="connsiteY29" fmla="*/ 679450 h 850900"/>
                  <a:gd name="connsiteX30" fmla="*/ 646656 w 749206"/>
                  <a:gd name="connsiteY30" fmla="*/ 654050 h 850900"/>
                  <a:gd name="connsiteX31" fmla="*/ 684756 w 749206"/>
                  <a:gd name="connsiteY31" fmla="*/ 615950 h 850900"/>
                  <a:gd name="connsiteX32" fmla="*/ 691106 w 749206"/>
                  <a:gd name="connsiteY32" fmla="*/ 596900 h 850900"/>
                  <a:gd name="connsiteX33" fmla="*/ 716506 w 749206"/>
                  <a:gd name="connsiteY33" fmla="*/ 552450 h 850900"/>
                  <a:gd name="connsiteX34" fmla="*/ 722856 w 749206"/>
                  <a:gd name="connsiteY34" fmla="*/ 527050 h 850900"/>
                  <a:gd name="connsiteX35" fmla="*/ 710156 w 749206"/>
                  <a:gd name="connsiteY35" fmla="*/ 431800 h 850900"/>
                  <a:gd name="connsiteX36" fmla="*/ 684756 w 749206"/>
                  <a:gd name="connsiteY36" fmla="*/ 254000 h 850900"/>
                  <a:gd name="connsiteX37" fmla="*/ 665706 w 749206"/>
                  <a:gd name="connsiteY37" fmla="*/ 247650 h 850900"/>
                  <a:gd name="connsiteX38" fmla="*/ 653006 w 749206"/>
                  <a:gd name="connsiteY38" fmla="*/ 17145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9206" h="850900">
                    <a:moveTo>
                      <a:pt x="653006" y="171450"/>
                    </a:moveTo>
                    <a:cubicBezTo>
                      <a:pt x="647714" y="155575"/>
                      <a:pt x="641428" y="157381"/>
                      <a:pt x="633956" y="152400"/>
                    </a:cubicBezTo>
                    <a:cubicBezTo>
                      <a:pt x="622142" y="144524"/>
                      <a:pt x="608121" y="140504"/>
                      <a:pt x="595856" y="133350"/>
                    </a:cubicBezTo>
                    <a:cubicBezTo>
                      <a:pt x="582672" y="125659"/>
                      <a:pt x="570100" y="116928"/>
                      <a:pt x="557756" y="107950"/>
                    </a:cubicBezTo>
                    <a:cubicBezTo>
                      <a:pt x="546795" y="99978"/>
                      <a:pt x="536136" y="91554"/>
                      <a:pt x="526006" y="82550"/>
                    </a:cubicBezTo>
                    <a:cubicBezTo>
                      <a:pt x="517057" y="74595"/>
                      <a:pt x="510185" y="64334"/>
                      <a:pt x="500606" y="57150"/>
                    </a:cubicBezTo>
                    <a:cubicBezTo>
                      <a:pt x="493033" y="51470"/>
                      <a:pt x="483856" y="48295"/>
                      <a:pt x="475206" y="44450"/>
                    </a:cubicBezTo>
                    <a:cubicBezTo>
                      <a:pt x="464790" y="39821"/>
                      <a:pt x="453651" y="36848"/>
                      <a:pt x="443456" y="31750"/>
                    </a:cubicBezTo>
                    <a:cubicBezTo>
                      <a:pt x="432417" y="26230"/>
                      <a:pt x="422942" y="17807"/>
                      <a:pt x="411706" y="12700"/>
                    </a:cubicBezTo>
                    <a:cubicBezTo>
                      <a:pt x="399519" y="7160"/>
                      <a:pt x="373606" y="0"/>
                      <a:pt x="373606" y="0"/>
                    </a:cubicBezTo>
                    <a:cubicBezTo>
                      <a:pt x="354556" y="4233"/>
                      <a:pt x="334175" y="4522"/>
                      <a:pt x="316456" y="12700"/>
                    </a:cubicBezTo>
                    <a:cubicBezTo>
                      <a:pt x="295787" y="22239"/>
                      <a:pt x="291243" y="41686"/>
                      <a:pt x="278356" y="57150"/>
                    </a:cubicBezTo>
                    <a:cubicBezTo>
                      <a:pt x="272607" y="64049"/>
                      <a:pt x="265107" y="69345"/>
                      <a:pt x="259306" y="76200"/>
                    </a:cubicBezTo>
                    <a:cubicBezTo>
                      <a:pt x="241797" y="96893"/>
                      <a:pt x="225599" y="118662"/>
                      <a:pt x="208506" y="139700"/>
                    </a:cubicBezTo>
                    <a:cubicBezTo>
                      <a:pt x="198081" y="152530"/>
                      <a:pt x="185926" y="164045"/>
                      <a:pt x="176756" y="177800"/>
                    </a:cubicBezTo>
                    <a:cubicBezTo>
                      <a:pt x="150698" y="216888"/>
                      <a:pt x="118068" y="263939"/>
                      <a:pt x="100556" y="304800"/>
                    </a:cubicBezTo>
                    <a:cubicBezTo>
                      <a:pt x="75493" y="363279"/>
                      <a:pt x="90448" y="335837"/>
                      <a:pt x="56106" y="387350"/>
                    </a:cubicBezTo>
                    <a:cubicBezTo>
                      <a:pt x="41189" y="476850"/>
                      <a:pt x="62134" y="366253"/>
                      <a:pt x="30706" y="476250"/>
                    </a:cubicBezTo>
                    <a:cubicBezTo>
                      <a:pt x="27169" y="488630"/>
                      <a:pt x="27251" y="501805"/>
                      <a:pt x="24356" y="514350"/>
                    </a:cubicBezTo>
                    <a:cubicBezTo>
                      <a:pt x="0" y="619891"/>
                      <a:pt x="20973" y="502900"/>
                      <a:pt x="5306" y="596900"/>
                    </a:cubicBezTo>
                    <a:cubicBezTo>
                      <a:pt x="7423" y="656167"/>
                      <a:pt x="4067" y="715883"/>
                      <a:pt x="11656" y="774700"/>
                    </a:cubicBezTo>
                    <a:cubicBezTo>
                      <a:pt x="12805" y="783606"/>
                      <a:pt x="23756" y="788063"/>
                      <a:pt x="30706" y="793750"/>
                    </a:cubicBezTo>
                    <a:cubicBezTo>
                      <a:pt x="47088" y="807154"/>
                      <a:pt x="60750" y="827699"/>
                      <a:pt x="81506" y="831850"/>
                    </a:cubicBezTo>
                    <a:cubicBezTo>
                      <a:pt x="159682" y="847485"/>
                      <a:pt x="123637" y="841497"/>
                      <a:pt x="189456" y="850900"/>
                    </a:cubicBezTo>
                    <a:cubicBezTo>
                      <a:pt x="235366" y="848484"/>
                      <a:pt x="298387" y="849697"/>
                      <a:pt x="348206" y="838200"/>
                    </a:cubicBezTo>
                    <a:cubicBezTo>
                      <a:pt x="363221" y="834735"/>
                      <a:pt x="378274" y="831032"/>
                      <a:pt x="392656" y="825500"/>
                    </a:cubicBezTo>
                    <a:cubicBezTo>
                      <a:pt x="405909" y="820403"/>
                      <a:pt x="417649" y="811911"/>
                      <a:pt x="430756" y="806450"/>
                    </a:cubicBezTo>
                    <a:cubicBezTo>
                      <a:pt x="484431" y="784085"/>
                      <a:pt x="471837" y="804065"/>
                      <a:pt x="532356" y="755650"/>
                    </a:cubicBezTo>
                    <a:cubicBezTo>
                      <a:pt x="542939" y="747183"/>
                      <a:pt x="554147" y="739443"/>
                      <a:pt x="564106" y="730250"/>
                    </a:cubicBezTo>
                    <a:cubicBezTo>
                      <a:pt x="581703" y="714007"/>
                      <a:pt x="596206" y="694410"/>
                      <a:pt x="614906" y="679450"/>
                    </a:cubicBezTo>
                    <a:cubicBezTo>
                      <a:pt x="625489" y="670983"/>
                      <a:pt x="636627" y="663167"/>
                      <a:pt x="646656" y="654050"/>
                    </a:cubicBezTo>
                    <a:cubicBezTo>
                      <a:pt x="659946" y="641968"/>
                      <a:pt x="684756" y="615950"/>
                      <a:pt x="684756" y="615950"/>
                    </a:cubicBezTo>
                    <a:cubicBezTo>
                      <a:pt x="686873" y="609600"/>
                      <a:pt x="688469" y="603052"/>
                      <a:pt x="691106" y="596900"/>
                    </a:cubicBezTo>
                    <a:cubicBezTo>
                      <a:pt x="700774" y="574342"/>
                      <a:pt x="703751" y="571582"/>
                      <a:pt x="716506" y="552450"/>
                    </a:cubicBezTo>
                    <a:cubicBezTo>
                      <a:pt x="718623" y="543983"/>
                      <a:pt x="722856" y="535777"/>
                      <a:pt x="722856" y="527050"/>
                    </a:cubicBezTo>
                    <a:cubicBezTo>
                      <a:pt x="722856" y="477069"/>
                      <a:pt x="719511" y="469220"/>
                      <a:pt x="710156" y="431800"/>
                    </a:cubicBezTo>
                    <a:cubicBezTo>
                      <a:pt x="706573" y="338631"/>
                      <a:pt x="749206" y="286225"/>
                      <a:pt x="684756" y="254000"/>
                    </a:cubicBezTo>
                    <a:cubicBezTo>
                      <a:pt x="678769" y="251007"/>
                      <a:pt x="672056" y="249767"/>
                      <a:pt x="665706" y="247650"/>
                    </a:cubicBezTo>
                    <a:cubicBezTo>
                      <a:pt x="643613" y="214511"/>
                      <a:pt x="658298" y="187325"/>
                      <a:pt x="653006" y="171450"/>
                    </a:cubicBezTo>
                    <a:close/>
                  </a:path>
                </a:pathLst>
              </a:cu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5" name="Can 1324"/>
              <p:cNvSpPr/>
              <p:nvPr/>
            </p:nvSpPr>
            <p:spPr>
              <a:xfrm>
                <a:off x="4885004" y="2830512"/>
                <a:ext cx="1363275" cy="700008"/>
              </a:xfrm>
              <a:prstGeom prst="can">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0" name="Freeform 1329"/>
              <p:cNvSpPr/>
              <p:nvPr/>
            </p:nvSpPr>
            <p:spPr>
              <a:xfrm>
                <a:off x="4492994" y="2130504"/>
                <a:ext cx="923799" cy="133531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36" name="Group 1335"/>
              <p:cNvGrpSpPr/>
              <p:nvPr/>
            </p:nvGrpSpPr>
            <p:grpSpPr>
              <a:xfrm>
                <a:off x="6391739" y="2086277"/>
                <a:ext cx="745524" cy="1520720"/>
                <a:chOff x="4574901" y="1612680"/>
                <a:chExt cx="481081" cy="1232120"/>
              </a:xfrm>
              <a:grpFill/>
            </p:grpSpPr>
            <p:sp>
              <p:nvSpPr>
                <p:cNvPr id="1332" name="Freeform 1331"/>
                <p:cNvSpPr/>
                <p:nvPr/>
              </p:nvSpPr>
              <p:spPr>
                <a:xfrm>
                  <a:off x="4602844" y="1644436"/>
                  <a:ext cx="453138" cy="120036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3" name="Freeform 1332"/>
                <p:cNvSpPr/>
                <p:nvPr/>
              </p:nvSpPr>
              <p:spPr>
                <a:xfrm>
                  <a:off x="4574901" y="1612680"/>
                  <a:ext cx="453138" cy="120036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19" name="TextBox 18"/>
          <p:cNvSpPr txBox="1"/>
          <p:nvPr/>
        </p:nvSpPr>
        <p:spPr>
          <a:xfrm>
            <a:off x="73996" y="692696"/>
            <a:ext cx="1103251" cy="461665"/>
          </a:xfrm>
          <a:prstGeom prst="rect">
            <a:avLst/>
          </a:prstGeom>
          <a:noFill/>
        </p:spPr>
        <p:txBody>
          <a:bodyPr wrap="none" rtlCol="0">
            <a:spAutoFit/>
          </a:bodyPr>
          <a:lstStyle/>
          <a:p>
            <a:r>
              <a:rPr lang="en-US" sz="2400" dirty="0"/>
              <a:t>Cytosol</a:t>
            </a:r>
          </a:p>
        </p:txBody>
      </p:sp>
      <p:sp>
        <p:nvSpPr>
          <p:cNvPr id="2165" name="TextBox 2164"/>
          <p:cNvSpPr txBox="1"/>
          <p:nvPr/>
        </p:nvSpPr>
        <p:spPr>
          <a:xfrm>
            <a:off x="-108520" y="3212976"/>
            <a:ext cx="2142510" cy="830997"/>
          </a:xfrm>
          <a:prstGeom prst="rect">
            <a:avLst/>
          </a:prstGeom>
          <a:noFill/>
        </p:spPr>
        <p:txBody>
          <a:bodyPr wrap="none" rtlCol="0">
            <a:spAutoFit/>
          </a:bodyPr>
          <a:lstStyle/>
          <a:p>
            <a:pPr algn="ctr"/>
            <a:r>
              <a:rPr lang="en-US" sz="2400" dirty="0" err="1"/>
              <a:t>Intramembrane</a:t>
            </a:r>
            <a:endParaRPr lang="en-US" sz="2400" dirty="0"/>
          </a:p>
          <a:p>
            <a:pPr algn="ctr"/>
            <a:r>
              <a:rPr lang="en-US" sz="2400" dirty="0"/>
              <a:t>space</a:t>
            </a:r>
          </a:p>
        </p:txBody>
      </p:sp>
      <p:sp>
        <p:nvSpPr>
          <p:cNvPr id="2166" name="TextBox 2165"/>
          <p:cNvSpPr txBox="1"/>
          <p:nvPr/>
        </p:nvSpPr>
        <p:spPr>
          <a:xfrm>
            <a:off x="-3381" y="5661248"/>
            <a:ext cx="1952971" cy="830997"/>
          </a:xfrm>
          <a:prstGeom prst="rect">
            <a:avLst/>
          </a:prstGeom>
          <a:noFill/>
        </p:spPr>
        <p:txBody>
          <a:bodyPr wrap="none" rtlCol="0">
            <a:spAutoFit/>
          </a:bodyPr>
          <a:lstStyle/>
          <a:p>
            <a:pPr algn="ctr"/>
            <a:r>
              <a:rPr lang="en-US" sz="2400" dirty="0"/>
              <a:t>Mitochondrial</a:t>
            </a:r>
          </a:p>
          <a:p>
            <a:pPr algn="ctr"/>
            <a:r>
              <a:rPr lang="en-US" sz="2400" dirty="0"/>
              <a:t>matrix</a:t>
            </a:r>
          </a:p>
        </p:txBody>
      </p:sp>
      <p:sp>
        <p:nvSpPr>
          <p:cNvPr id="5" name="Freeform 4"/>
          <p:cNvSpPr/>
          <p:nvPr/>
        </p:nvSpPr>
        <p:spPr>
          <a:xfrm>
            <a:off x="2328009" y="588397"/>
            <a:ext cx="1688230" cy="500932"/>
          </a:xfrm>
          <a:custGeom>
            <a:avLst/>
            <a:gdLst>
              <a:gd name="connsiteX0" fmla="*/ 57382 w 1688230"/>
              <a:gd name="connsiteY0" fmla="*/ 500932 h 500932"/>
              <a:gd name="connsiteX1" fmla="*/ 1723 w 1688230"/>
              <a:gd name="connsiteY1" fmla="*/ 230587 h 500932"/>
              <a:gd name="connsiteX2" fmla="*/ 17626 w 1688230"/>
              <a:gd name="connsiteY2" fmla="*/ 190831 h 500932"/>
              <a:gd name="connsiteX3" fmla="*/ 65334 w 1688230"/>
              <a:gd name="connsiteY3" fmla="*/ 174928 h 500932"/>
              <a:gd name="connsiteX4" fmla="*/ 335678 w 1688230"/>
              <a:gd name="connsiteY4" fmla="*/ 206733 h 500932"/>
              <a:gd name="connsiteX5" fmla="*/ 351581 w 1688230"/>
              <a:gd name="connsiteY5" fmla="*/ 238539 h 500932"/>
              <a:gd name="connsiteX6" fmla="*/ 367483 w 1688230"/>
              <a:gd name="connsiteY6" fmla="*/ 341906 h 500932"/>
              <a:gd name="connsiteX7" fmla="*/ 375434 w 1688230"/>
              <a:gd name="connsiteY7" fmla="*/ 429370 h 500932"/>
              <a:gd name="connsiteX8" fmla="*/ 407240 w 1688230"/>
              <a:gd name="connsiteY8" fmla="*/ 445273 h 500932"/>
              <a:gd name="connsiteX9" fmla="*/ 518558 w 1688230"/>
              <a:gd name="connsiteY9" fmla="*/ 421419 h 500932"/>
              <a:gd name="connsiteX10" fmla="*/ 566266 w 1688230"/>
              <a:gd name="connsiteY10" fmla="*/ 310100 h 500932"/>
              <a:gd name="connsiteX11" fmla="*/ 574217 w 1688230"/>
              <a:gd name="connsiteY11" fmla="*/ 278295 h 500932"/>
              <a:gd name="connsiteX12" fmla="*/ 590120 w 1688230"/>
              <a:gd name="connsiteY12" fmla="*/ 174928 h 500932"/>
              <a:gd name="connsiteX13" fmla="*/ 598071 w 1688230"/>
              <a:gd name="connsiteY13" fmla="*/ 143123 h 500932"/>
              <a:gd name="connsiteX14" fmla="*/ 613974 w 1688230"/>
              <a:gd name="connsiteY14" fmla="*/ 119269 h 500932"/>
              <a:gd name="connsiteX15" fmla="*/ 757097 w 1688230"/>
              <a:gd name="connsiteY15" fmla="*/ 135172 h 500932"/>
              <a:gd name="connsiteX16" fmla="*/ 820708 w 1688230"/>
              <a:gd name="connsiteY16" fmla="*/ 222636 h 500932"/>
              <a:gd name="connsiteX17" fmla="*/ 908172 w 1688230"/>
              <a:gd name="connsiteY17" fmla="*/ 373711 h 500932"/>
              <a:gd name="connsiteX18" fmla="*/ 939977 w 1688230"/>
              <a:gd name="connsiteY18" fmla="*/ 357808 h 500932"/>
              <a:gd name="connsiteX19" fmla="*/ 963831 w 1688230"/>
              <a:gd name="connsiteY19" fmla="*/ 310100 h 500932"/>
              <a:gd name="connsiteX20" fmla="*/ 987685 w 1688230"/>
              <a:gd name="connsiteY20" fmla="*/ 278295 h 500932"/>
              <a:gd name="connsiteX21" fmla="*/ 1003588 w 1688230"/>
              <a:gd name="connsiteY21" fmla="*/ 230587 h 500932"/>
              <a:gd name="connsiteX22" fmla="*/ 1019490 w 1688230"/>
              <a:gd name="connsiteY22" fmla="*/ 166977 h 500932"/>
              <a:gd name="connsiteX23" fmla="*/ 1043344 w 1688230"/>
              <a:gd name="connsiteY23" fmla="*/ 95415 h 500932"/>
              <a:gd name="connsiteX24" fmla="*/ 1067198 w 1688230"/>
              <a:gd name="connsiteY24" fmla="*/ 71561 h 500932"/>
              <a:gd name="connsiteX25" fmla="*/ 1114906 w 1688230"/>
              <a:gd name="connsiteY25" fmla="*/ 63610 h 500932"/>
              <a:gd name="connsiteX26" fmla="*/ 1234175 w 1688230"/>
              <a:gd name="connsiteY26" fmla="*/ 79513 h 500932"/>
              <a:gd name="connsiteX27" fmla="*/ 1297786 w 1688230"/>
              <a:gd name="connsiteY27" fmla="*/ 159026 h 500932"/>
              <a:gd name="connsiteX28" fmla="*/ 1329591 w 1688230"/>
              <a:gd name="connsiteY28" fmla="*/ 206733 h 500932"/>
              <a:gd name="connsiteX29" fmla="*/ 1361396 w 1688230"/>
              <a:gd name="connsiteY29" fmla="*/ 326003 h 500932"/>
              <a:gd name="connsiteX30" fmla="*/ 1393201 w 1688230"/>
              <a:gd name="connsiteY30" fmla="*/ 373711 h 500932"/>
              <a:gd name="connsiteX31" fmla="*/ 1440909 w 1688230"/>
              <a:gd name="connsiteY31" fmla="*/ 397565 h 500932"/>
              <a:gd name="connsiteX32" fmla="*/ 1504520 w 1688230"/>
              <a:gd name="connsiteY32" fmla="*/ 389613 h 500932"/>
              <a:gd name="connsiteX33" fmla="*/ 1655594 w 1688230"/>
              <a:gd name="connsiteY33" fmla="*/ 214685 h 500932"/>
              <a:gd name="connsiteX34" fmla="*/ 1663546 w 1688230"/>
              <a:gd name="connsiteY34" fmla="*/ 166977 h 500932"/>
              <a:gd name="connsiteX35" fmla="*/ 1687400 w 1688230"/>
              <a:gd name="connsiteY35" fmla="*/ 95415 h 500932"/>
              <a:gd name="connsiteX36" fmla="*/ 1687400 w 1688230"/>
              <a:gd name="connsiteY36" fmla="*/ 0 h 50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88230" h="500932">
                <a:moveTo>
                  <a:pt x="57382" y="500932"/>
                </a:moveTo>
                <a:cubicBezTo>
                  <a:pt x="5002" y="369982"/>
                  <a:pt x="-4630" y="383037"/>
                  <a:pt x="1723" y="230587"/>
                </a:cubicBezTo>
                <a:cubicBezTo>
                  <a:pt x="2317" y="216326"/>
                  <a:pt x="6884" y="200230"/>
                  <a:pt x="17626" y="190831"/>
                </a:cubicBezTo>
                <a:cubicBezTo>
                  <a:pt x="30241" y="179793"/>
                  <a:pt x="49431" y="180229"/>
                  <a:pt x="65334" y="174928"/>
                </a:cubicBezTo>
                <a:cubicBezTo>
                  <a:pt x="93426" y="175897"/>
                  <a:pt x="273767" y="144823"/>
                  <a:pt x="335678" y="206733"/>
                </a:cubicBezTo>
                <a:cubicBezTo>
                  <a:pt x="344060" y="215115"/>
                  <a:pt x="346280" y="227937"/>
                  <a:pt x="351581" y="238539"/>
                </a:cubicBezTo>
                <a:cubicBezTo>
                  <a:pt x="361693" y="289101"/>
                  <a:pt x="361065" y="280930"/>
                  <a:pt x="367483" y="341906"/>
                </a:cubicBezTo>
                <a:cubicBezTo>
                  <a:pt x="370548" y="371020"/>
                  <a:pt x="364925" y="402046"/>
                  <a:pt x="375434" y="429370"/>
                </a:cubicBezTo>
                <a:cubicBezTo>
                  <a:pt x="379689" y="440433"/>
                  <a:pt x="396638" y="439972"/>
                  <a:pt x="407240" y="445273"/>
                </a:cubicBezTo>
                <a:cubicBezTo>
                  <a:pt x="444346" y="437322"/>
                  <a:pt x="484222" y="437577"/>
                  <a:pt x="518558" y="421419"/>
                </a:cubicBezTo>
                <a:cubicBezTo>
                  <a:pt x="537875" y="412328"/>
                  <a:pt x="565953" y="311351"/>
                  <a:pt x="566266" y="310100"/>
                </a:cubicBezTo>
                <a:cubicBezTo>
                  <a:pt x="568916" y="299498"/>
                  <a:pt x="572421" y="289074"/>
                  <a:pt x="574217" y="278295"/>
                </a:cubicBezTo>
                <a:cubicBezTo>
                  <a:pt x="590284" y="181892"/>
                  <a:pt x="573904" y="247897"/>
                  <a:pt x="590120" y="174928"/>
                </a:cubicBezTo>
                <a:cubicBezTo>
                  <a:pt x="592491" y="164260"/>
                  <a:pt x="593766" y="153167"/>
                  <a:pt x="598071" y="143123"/>
                </a:cubicBezTo>
                <a:cubicBezTo>
                  <a:pt x="601835" y="134339"/>
                  <a:pt x="608673" y="127220"/>
                  <a:pt x="613974" y="119269"/>
                </a:cubicBezTo>
                <a:cubicBezTo>
                  <a:pt x="661682" y="124570"/>
                  <a:pt x="710289" y="124534"/>
                  <a:pt x="757097" y="135172"/>
                </a:cubicBezTo>
                <a:cubicBezTo>
                  <a:pt x="792439" y="143204"/>
                  <a:pt x="810574" y="200920"/>
                  <a:pt x="820708" y="222636"/>
                </a:cubicBezTo>
                <a:cubicBezTo>
                  <a:pt x="882707" y="355492"/>
                  <a:pt x="845344" y="310883"/>
                  <a:pt x="908172" y="373711"/>
                </a:cubicBezTo>
                <a:cubicBezTo>
                  <a:pt x="918774" y="368410"/>
                  <a:pt x="932172" y="366728"/>
                  <a:pt x="939977" y="357808"/>
                </a:cubicBezTo>
                <a:cubicBezTo>
                  <a:pt x="951685" y="344427"/>
                  <a:pt x="954683" y="325346"/>
                  <a:pt x="963831" y="310100"/>
                </a:cubicBezTo>
                <a:cubicBezTo>
                  <a:pt x="970649" y="298736"/>
                  <a:pt x="979734" y="288897"/>
                  <a:pt x="987685" y="278295"/>
                </a:cubicBezTo>
                <a:cubicBezTo>
                  <a:pt x="992986" y="262392"/>
                  <a:pt x="998983" y="246705"/>
                  <a:pt x="1003588" y="230587"/>
                </a:cubicBezTo>
                <a:cubicBezTo>
                  <a:pt x="1009592" y="209572"/>
                  <a:pt x="1015897" y="188536"/>
                  <a:pt x="1019490" y="166977"/>
                </a:cubicBezTo>
                <a:cubicBezTo>
                  <a:pt x="1026393" y="125560"/>
                  <a:pt x="1020051" y="123367"/>
                  <a:pt x="1043344" y="95415"/>
                </a:cubicBezTo>
                <a:cubicBezTo>
                  <a:pt x="1050543" y="86776"/>
                  <a:pt x="1056922" y="76128"/>
                  <a:pt x="1067198" y="71561"/>
                </a:cubicBezTo>
                <a:cubicBezTo>
                  <a:pt x="1081931" y="65013"/>
                  <a:pt x="1099003" y="66260"/>
                  <a:pt x="1114906" y="63610"/>
                </a:cubicBezTo>
                <a:cubicBezTo>
                  <a:pt x="1154662" y="68911"/>
                  <a:pt x="1195758" y="67988"/>
                  <a:pt x="1234175" y="79513"/>
                </a:cubicBezTo>
                <a:cubicBezTo>
                  <a:pt x="1274916" y="91735"/>
                  <a:pt x="1279857" y="128290"/>
                  <a:pt x="1297786" y="159026"/>
                </a:cubicBezTo>
                <a:cubicBezTo>
                  <a:pt x="1307416" y="175535"/>
                  <a:pt x="1318989" y="190831"/>
                  <a:pt x="1329591" y="206733"/>
                </a:cubicBezTo>
                <a:cubicBezTo>
                  <a:pt x="1335350" y="232650"/>
                  <a:pt x="1347220" y="297650"/>
                  <a:pt x="1361396" y="326003"/>
                </a:cubicBezTo>
                <a:cubicBezTo>
                  <a:pt x="1369943" y="343098"/>
                  <a:pt x="1376106" y="365164"/>
                  <a:pt x="1393201" y="373711"/>
                </a:cubicBezTo>
                <a:lnTo>
                  <a:pt x="1440909" y="397565"/>
                </a:lnTo>
                <a:cubicBezTo>
                  <a:pt x="1462113" y="394914"/>
                  <a:pt x="1486740" y="401466"/>
                  <a:pt x="1504520" y="389613"/>
                </a:cubicBezTo>
                <a:cubicBezTo>
                  <a:pt x="1578704" y="340157"/>
                  <a:pt x="1609954" y="283145"/>
                  <a:pt x="1655594" y="214685"/>
                </a:cubicBezTo>
                <a:cubicBezTo>
                  <a:pt x="1658245" y="198782"/>
                  <a:pt x="1658913" y="182419"/>
                  <a:pt x="1663546" y="166977"/>
                </a:cubicBezTo>
                <a:cubicBezTo>
                  <a:pt x="1679719" y="113067"/>
                  <a:pt x="1683705" y="158216"/>
                  <a:pt x="1687400" y="95415"/>
                </a:cubicBezTo>
                <a:cubicBezTo>
                  <a:pt x="1689268" y="63665"/>
                  <a:pt x="1687400" y="31805"/>
                  <a:pt x="1687400" y="0"/>
                </a:cubicBezTo>
              </a:path>
            </a:pathLst>
          </a:custGeom>
          <a:noFill/>
          <a:ln w="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7" name="Freeform 2166"/>
          <p:cNvSpPr/>
          <p:nvPr/>
        </p:nvSpPr>
        <p:spPr>
          <a:xfrm>
            <a:off x="3999506" y="2962510"/>
            <a:ext cx="1688230" cy="500932"/>
          </a:xfrm>
          <a:custGeom>
            <a:avLst/>
            <a:gdLst>
              <a:gd name="connsiteX0" fmla="*/ 57382 w 1688230"/>
              <a:gd name="connsiteY0" fmla="*/ 500932 h 500932"/>
              <a:gd name="connsiteX1" fmla="*/ 1723 w 1688230"/>
              <a:gd name="connsiteY1" fmla="*/ 230587 h 500932"/>
              <a:gd name="connsiteX2" fmla="*/ 17626 w 1688230"/>
              <a:gd name="connsiteY2" fmla="*/ 190831 h 500932"/>
              <a:gd name="connsiteX3" fmla="*/ 65334 w 1688230"/>
              <a:gd name="connsiteY3" fmla="*/ 174928 h 500932"/>
              <a:gd name="connsiteX4" fmla="*/ 335678 w 1688230"/>
              <a:gd name="connsiteY4" fmla="*/ 206733 h 500932"/>
              <a:gd name="connsiteX5" fmla="*/ 351581 w 1688230"/>
              <a:gd name="connsiteY5" fmla="*/ 238539 h 500932"/>
              <a:gd name="connsiteX6" fmla="*/ 367483 w 1688230"/>
              <a:gd name="connsiteY6" fmla="*/ 341906 h 500932"/>
              <a:gd name="connsiteX7" fmla="*/ 375434 w 1688230"/>
              <a:gd name="connsiteY7" fmla="*/ 429370 h 500932"/>
              <a:gd name="connsiteX8" fmla="*/ 407240 w 1688230"/>
              <a:gd name="connsiteY8" fmla="*/ 445273 h 500932"/>
              <a:gd name="connsiteX9" fmla="*/ 518558 w 1688230"/>
              <a:gd name="connsiteY9" fmla="*/ 421419 h 500932"/>
              <a:gd name="connsiteX10" fmla="*/ 566266 w 1688230"/>
              <a:gd name="connsiteY10" fmla="*/ 310100 h 500932"/>
              <a:gd name="connsiteX11" fmla="*/ 574217 w 1688230"/>
              <a:gd name="connsiteY11" fmla="*/ 278295 h 500932"/>
              <a:gd name="connsiteX12" fmla="*/ 590120 w 1688230"/>
              <a:gd name="connsiteY12" fmla="*/ 174928 h 500932"/>
              <a:gd name="connsiteX13" fmla="*/ 598071 w 1688230"/>
              <a:gd name="connsiteY13" fmla="*/ 143123 h 500932"/>
              <a:gd name="connsiteX14" fmla="*/ 613974 w 1688230"/>
              <a:gd name="connsiteY14" fmla="*/ 119269 h 500932"/>
              <a:gd name="connsiteX15" fmla="*/ 757097 w 1688230"/>
              <a:gd name="connsiteY15" fmla="*/ 135172 h 500932"/>
              <a:gd name="connsiteX16" fmla="*/ 820708 w 1688230"/>
              <a:gd name="connsiteY16" fmla="*/ 222636 h 500932"/>
              <a:gd name="connsiteX17" fmla="*/ 908172 w 1688230"/>
              <a:gd name="connsiteY17" fmla="*/ 373711 h 500932"/>
              <a:gd name="connsiteX18" fmla="*/ 939977 w 1688230"/>
              <a:gd name="connsiteY18" fmla="*/ 357808 h 500932"/>
              <a:gd name="connsiteX19" fmla="*/ 963831 w 1688230"/>
              <a:gd name="connsiteY19" fmla="*/ 310100 h 500932"/>
              <a:gd name="connsiteX20" fmla="*/ 987685 w 1688230"/>
              <a:gd name="connsiteY20" fmla="*/ 278295 h 500932"/>
              <a:gd name="connsiteX21" fmla="*/ 1003588 w 1688230"/>
              <a:gd name="connsiteY21" fmla="*/ 230587 h 500932"/>
              <a:gd name="connsiteX22" fmla="*/ 1019490 w 1688230"/>
              <a:gd name="connsiteY22" fmla="*/ 166977 h 500932"/>
              <a:gd name="connsiteX23" fmla="*/ 1043344 w 1688230"/>
              <a:gd name="connsiteY23" fmla="*/ 95415 h 500932"/>
              <a:gd name="connsiteX24" fmla="*/ 1067198 w 1688230"/>
              <a:gd name="connsiteY24" fmla="*/ 71561 h 500932"/>
              <a:gd name="connsiteX25" fmla="*/ 1114906 w 1688230"/>
              <a:gd name="connsiteY25" fmla="*/ 63610 h 500932"/>
              <a:gd name="connsiteX26" fmla="*/ 1234175 w 1688230"/>
              <a:gd name="connsiteY26" fmla="*/ 79513 h 500932"/>
              <a:gd name="connsiteX27" fmla="*/ 1297786 w 1688230"/>
              <a:gd name="connsiteY27" fmla="*/ 159026 h 500932"/>
              <a:gd name="connsiteX28" fmla="*/ 1329591 w 1688230"/>
              <a:gd name="connsiteY28" fmla="*/ 206733 h 500932"/>
              <a:gd name="connsiteX29" fmla="*/ 1361396 w 1688230"/>
              <a:gd name="connsiteY29" fmla="*/ 326003 h 500932"/>
              <a:gd name="connsiteX30" fmla="*/ 1393201 w 1688230"/>
              <a:gd name="connsiteY30" fmla="*/ 373711 h 500932"/>
              <a:gd name="connsiteX31" fmla="*/ 1440909 w 1688230"/>
              <a:gd name="connsiteY31" fmla="*/ 397565 h 500932"/>
              <a:gd name="connsiteX32" fmla="*/ 1504520 w 1688230"/>
              <a:gd name="connsiteY32" fmla="*/ 389613 h 500932"/>
              <a:gd name="connsiteX33" fmla="*/ 1655594 w 1688230"/>
              <a:gd name="connsiteY33" fmla="*/ 214685 h 500932"/>
              <a:gd name="connsiteX34" fmla="*/ 1663546 w 1688230"/>
              <a:gd name="connsiteY34" fmla="*/ 166977 h 500932"/>
              <a:gd name="connsiteX35" fmla="*/ 1687400 w 1688230"/>
              <a:gd name="connsiteY35" fmla="*/ 95415 h 500932"/>
              <a:gd name="connsiteX36" fmla="*/ 1687400 w 1688230"/>
              <a:gd name="connsiteY36" fmla="*/ 0 h 50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88230" h="500932">
                <a:moveTo>
                  <a:pt x="57382" y="500932"/>
                </a:moveTo>
                <a:cubicBezTo>
                  <a:pt x="5002" y="369982"/>
                  <a:pt x="-4630" y="383037"/>
                  <a:pt x="1723" y="230587"/>
                </a:cubicBezTo>
                <a:cubicBezTo>
                  <a:pt x="2317" y="216326"/>
                  <a:pt x="6884" y="200230"/>
                  <a:pt x="17626" y="190831"/>
                </a:cubicBezTo>
                <a:cubicBezTo>
                  <a:pt x="30241" y="179793"/>
                  <a:pt x="49431" y="180229"/>
                  <a:pt x="65334" y="174928"/>
                </a:cubicBezTo>
                <a:cubicBezTo>
                  <a:pt x="93426" y="175897"/>
                  <a:pt x="273767" y="144823"/>
                  <a:pt x="335678" y="206733"/>
                </a:cubicBezTo>
                <a:cubicBezTo>
                  <a:pt x="344060" y="215115"/>
                  <a:pt x="346280" y="227937"/>
                  <a:pt x="351581" y="238539"/>
                </a:cubicBezTo>
                <a:cubicBezTo>
                  <a:pt x="361693" y="289101"/>
                  <a:pt x="361065" y="280930"/>
                  <a:pt x="367483" y="341906"/>
                </a:cubicBezTo>
                <a:cubicBezTo>
                  <a:pt x="370548" y="371020"/>
                  <a:pt x="364925" y="402046"/>
                  <a:pt x="375434" y="429370"/>
                </a:cubicBezTo>
                <a:cubicBezTo>
                  <a:pt x="379689" y="440433"/>
                  <a:pt x="396638" y="439972"/>
                  <a:pt x="407240" y="445273"/>
                </a:cubicBezTo>
                <a:cubicBezTo>
                  <a:pt x="444346" y="437322"/>
                  <a:pt x="484222" y="437577"/>
                  <a:pt x="518558" y="421419"/>
                </a:cubicBezTo>
                <a:cubicBezTo>
                  <a:pt x="537875" y="412328"/>
                  <a:pt x="565953" y="311351"/>
                  <a:pt x="566266" y="310100"/>
                </a:cubicBezTo>
                <a:cubicBezTo>
                  <a:pt x="568916" y="299498"/>
                  <a:pt x="572421" y="289074"/>
                  <a:pt x="574217" y="278295"/>
                </a:cubicBezTo>
                <a:cubicBezTo>
                  <a:pt x="590284" y="181892"/>
                  <a:pt x="573904" y="247897"/>
                  <a:pt x="590120" y="174928"/>
                </a:cubicBezTo>
                <a:cubicBezTo>
                  <a:pt x="592491" y="164260"/>
                  <a:pt x="593766" y="153167"/>
                  <a:pt x="598071" y="143123"/>
                </a:cubicBezTo>
                <a:cubicBezTo>
                  <a:pt x="601835" y="134339"/>
                  <a:pt x="608673" y="127220"/>
                  <a:pt x="613974" y="119269"/>
                </a:cubicBezTo>
                <a:cubicBezTo>
                  <a:pt x="661682" y="124570"/>
                  <a:pt x="710289" y="124534"/>
                  <a:pt x="757097" y="135172"/>
                </a:cubicBezTo>
                <a:cubicBezTo>
                  <a:pt x="792439" y="143204"/>
                  <a:pt x="810574" y="200920"/>
                  <a:pt x="820708" y="222636"/>
                </a:cubicBezTo>
                <a:cubicBezTo>
                  <a:pt x="882707" y="355492"/>
                  <a:pt x="845344" y="310883"/>
                  <a:pt x="908172" y="373711"/>
                </a:cubicBezTo>
                <a:cubicBezTo>
                  <a:pt x="918774" y="368410"/>
                  <a:pt x="932172" y="366728"/>
                  <a:pt x="939977" y="357808"/>
                </a:cubicBezTo>
                <a:cubicBezTo>
                  <a:pt x="951685" y="344427"/>
                  <a:pt x="954683" y="325346"/>
                  <a:pt x="963831" y="310100"/>
                </a:cubicBezTo>
                <a:cubicBezTo>
                  <a:pt x="970649" y="298736"/>
                  <a:pt x="979734" y="288897"/>
                  <a:pt x="987685" y="278295"/>
                </a:cubicBezTo>
                <a:cubicBezTo>
                  <a:pt x="992986" y="262392"/>
                  <a:pt x="998983" y="246705"/>
                  <a:pt x="1003588" y="230587"/>
                </a:cubicBezTo>
                <a:cubicBezTo>
                  <a:pt x="1009592" y="209572"/>
                  <a:pt x="1015897" y="188536"/>
                  <a:pt x="1019490" y="166977"/>
                </a:cubicBezTo>
                <a:cubicBezTo>
                  <a:pt x="1026393" y="125560"/>
                  <a:pt x="1020051" y="123367"/>
                  <a:pt x="1043344" y="95415"/>
                </a:cubicBezTo>
                <a:cubicBezTo>
                  <a:pt x="1050543" y="86776"/>
                  <a:pt x="1056922" y="76128"/>
                  <a:pt x="1067198" y="71561"/>
                </a:cubicBezTo>
                <a:cubicBezTo>
                  <a:pt x="1081931" y="65013"/>
                  <a:pt x="1099003" y="66260"/>
                  <a:pt x="1114906" y="63610"/>
                </a:cubicBezTo>
                <a:cubicBezTo>
                  <a:pt x="1154662" y="68911"/>
                  <a:pt x="1195758" y="67988"/>
                  <a:pt x="1234175" y="79513"/>
                </a:cubicBezTo>
                <a:cubicBezTo>
                  <a:pt x="1274916" y="91735"/>
                  <a:pt x="1279857" y="128290"/>
                  <a:pt x="1297786" y="159026"/>
                </a:cubicBezTo>
                <a:cubicBezTo>
                  <a:pt x="1307416" y="175535"/>
                  <a:pt x="1318989" y="190831"/>
                  <a:pt x="1329591" y="206733"/>
                </a:cubicBezTo>
                <a:cubicBezTo>
                  <a:pt x="1335350" y="232650"/>
                  <a:pt x="1347220" y="297650"/>
                  <a:pt x="1361396" y="326003"/>
                </a:cubicBezTo>
                <a:cubicBezTo>
                  <a:pt x="1369943" y="343098"/>
                  <a:pt x="1376106" y="365164"/>
                  <a:pt x="1393201" y="373711"/>
                </a:cubicBezTo>
                <a:lnTo>
                  <a:pt x="1440909" y="397565"/>
                </a:lnTo>
                <a:cubicBezTo>
                  <a:pt x="1462113" y="394914"/>
                  <a:pt x="1486740" y="401466"/>
                  <a:pt x="1504520" y="389613"/>
                </a:cubicBezTo>
                <a:cubicBezTo>
                  <a:pt x="1578704" y="340157"/>
                  <a:pt x="1609954" y="283145"/>
                  <a:pt x="1655594" y="214685"/>
                </a:cubicBezTo>
                <a:cubicBezTo>
                  <a:pt x="1658245" y="198782"/>
                  <a:pt x="1658913" y="182419"/>
                  <a:pt x="1663546" y="166977"/>
                </a:cubicBezTo>
                <a:cubicBezTo>
                  <a:pt x="1679719" y="113067"/>
                  <a:pt x="1683705" y="158216"/>
                  <a:pt x="1687400" y="95415"/>
                </a:cubicBezTo>
                <a:cubicBezTo>
                  <a:pt x="1689268" y="63665"/>
                  <a:pt x="1687400" y="31805"/>
                  <a:pt x="1687400" y="0"/>
                </a:cubicBezTo>
              </a:path>
            </a:pathLst>
          </a:custGeom>
          <a:noFill/>
          <a:ln w="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Curved Connector 21"/>
          <p:cNvCxnSpPr/>
          <p:nvPr/>
        </p:nvCxnSpPr>
        <p:spPr>
          <a:xfrm flipV="1">
            <a:off x="5932949" y="2468777"/>
            <a:ext cx="1531131" cy="744199"/>
          </a:xfrm>
          <a:prstGeom prst="curvedConnector3">
            <a:avLst>
              <a:gd name="adj1" fmla="val 3338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Flowchart: Magnetic Disk 24"/>
          <p:cNvSpPr/>
          <p:nvPr/>
        </p:nvSpPr>
        <p:spPr>
          <a:xfrm>
            <a:off x="7525649" y="2157011"/>
            <a:ext cx="576229" cy="635306"/>
          </a:xfrm>
          <a:prstGeom prst="flowChartMagneticDisk">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8" name="TextBox 2167"/>
          <p:cNvSpPr txBox="1"/>
          <p:nvPr/>
        </p:nvSpPr>
        <p:spPr>
          <a:xfrm>
            <a:off x="3356145" y="2426207"/>
            <a:ext cx="639791" cy="369332"/>
          </a:xfrm>
          <a:prstGeom prst="rect">
            <a:avLst/>
          </a:prstGeom>
          <a:solidFill>
            <a:schemeClr val="accent3">
              <a:lumMod val="75000"/>
            </a:schemeClr>
          </a:solidFill>
        </p:spPr>
        <p:txBody>
          <a:bodyPr wrap="none" rtlCol="0">
            <a:spAutoFit/>
          </a:bodyPr>
          <a:lstStyle/>
          <a:p>
            <a:r>
              <a:rPr lang="en-US" dirty="0"/>
              <a:t>TOM</a:t>
            </a:r>
          </a:p>
        </p:txBody>
      </p:sp>
      <p:sp>
        <p:nvSpPr>
          <p:cNvPr id="2172" name="Title 1"/>
          <p:cNvSpPr txBox="1">
            <a:spLocks/>
          </p:cNvSpPr>
          <p:nvPr/>
        </p:nvSpPr>
        <p:spPr>
          <a:xfrm>
            <a:off x="467544" y="57126"/>
            <a:ext cx="8229600" cy="563562"/>
          </a:xfrm>
          <a:prstGeom prst="rect">
            <a:avLst/>
          </a:prstGeom>
          <a:solidFill>
            <a:srgbClr val="000055"/>
          </a:solidFill>
          <a:effectLst>
            <a:softEdge rad="38100"/>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a:solidFill>
                  <a:schemeClr val="bg1"/>
                </a:solidFill>
              </a:rPr>
              <a:t>Targeting of proteins into the Mitochondria </a:t>
            </a:r>
            <a:endParaRPr lang="en-US" sz="3600" dirty="0">
              <a:solidFill>
                <a:schemeClr val="bg1"/>
              </a:solidFill>
            </a:endParaRPr>
          </a:p>
        </p:txBody>
      </p:sp>
      <p:sp>
        <p:nvSpPr>
          <p:cNvPr id="2169" name="TextBox 2168"/>
          <p:cNvSpPr txBox="1"/>
          <p:nvPr/>
        </p:nvSpPr>
        <p:spPr>
          <a:xfrm>
            <a:off x="3642191" y="4571836"/>
            <a:ext cx="785793" cy="369332"/>
          </a:xfrm>
          <a:prstGeom prst="rect">
            <a:avLst/>
          </a:prstGeom>
          <a:solidFill>
            <a:schemeClr val="accent2"/>
          </a:solidFill>
        </p:spPr>
        <p:txBody>
          <a:bodyPr wrap="none" rtlCol="0">
            <a:spAutoFit/>
          </a:bodyPr>
          <a:lstStyle/>
          <a:p>
            <a:r>
              <a:rPr lang="en-US" dirty="0"/>
              <a:t>TIM23</a:t>
            </a:r>
          </a:p>
        </p:txBody>
      </p:sp>
      <p:sp>
        <p:nvSpPr>
          <p:cNvPr id="2170" name="Freeform 2169"/>
          <p:cNvSpPr/>
          <p:nvPr/>
        </p:nvSpPr>
        <p:spPr>
          <a:xfrm>
            <a:off x="4386145" y="4220552"/>
            <a:ext cx="459304" cy="1118681"/>
          </a:xfrm>
          <a:custGeom>
            <a:avLst/>
            <a:gdLst>
              <a:gd name="connsiteX0" fmla="*/ 214009 w 369651"/>
              <a:gd name="connsiteY0" fmla="*/ 9728 h 1118681"/>
              <a:gd name="connsiteX1" fmla="*/ 214009 w 369651"/>
              <a:gd name="connsiteY1" fmla="*/ 9728 h 1118681"/>
              <a:gd name="connsiteX2" fmla="*/ 97277 w 369651"/>
              <a:gd name="connsiteY2" fmla="*/ 68094 h 1118681"/>
              <a:gd name="connsiteX3" fmla="*/ 48638 w 369651"/>
              <a:gd name="connsiteY3" fmla="*/ 136187 h 1118681"/>
              <a:gd name="connsiteX4" fmla="*/ 38911 w 369651"/>
              <a:gd name="connsiteY4" fmla="*/ 165370 h 1118681"/>
              <a:gd name="connsiteX5" fmla="*/ 19455 w 369651"/>
              <a:gd name="connsiteY5" fmla="*/ 184826 h 1118681"/>
              <a:gd name="connsiteX6" fmla="*/ 9728 w 369651"/>
              <a:gd name="connsiteY6" fmla="*/ 223736 h 1118681"/>
              <a:gd name="connsiteX7" fmla="*/ 0 w 369651"/>
              <a:gd name="connsiteY7" fmla="*/ 340468 h 1118681"/>
              <a:gd name="connsiteX8" fmla="*/ 19455 w 369651"/>
              <a:gd name="connsiteY8" fmla="*/ 680936 h 1118681"/>
              <a:gd name="connsiteX9" fmla="*/ 38911 w 369651"/>
              <a:gd name="connsiteY9" fmla="*/ 943583 h 1118681"/>
              <a:gd name="connsiteX10" fmla="*/ 48638 w 369651"/>
              <a:gd name="connsiteY10" fmla="*/ 1001949 h 1118681"/>
              <a:gd name="connsiteX11" fmla="*/ 58366 w 369651"/>
              <a:gd name="connsiteY11" fmla="*/ 1031132 h 1118681"/>
              <a:gd name="connsiteX12" fmla="*/ 223736 w 369651"/>
              <a:gd name="connsiteY12" fmla="*/ 1118681 h 1118681"/>
              <a:gd name="connsiteX13" fmla="*/ 272375 w 369651"/>
              <a:gd name="connsiteY13" fmla="*/ 1108953 h 1118681"/>
              <a:gd name="connsiteX14" fmla="*/ 291830 w 369651"/>
              <a:gd name="connsiteY14" fmla="*/ 1070043 h 1118681"/>
              <a:gd name="connsiteX15" fmla="*/ 311285 w 369651"/>
              <a:gd name="connsiteY15" fmla="*/ 1050587 h 1118681"/>
              <a:gd name="connsiteX16" fmla="*/ 330741 w 369651"/>
              <a:gd name="connsiteY16" fmla="*/ 992221 h 1118681"/>
              <a:gd name="connsiteX17" fmla="*/ 350196 w 369651"/>
              <a:gd name="connsiteY17" fmla="*/ 826851 h 1118681"/>
              <a:gd name="connsiteX18" fmla="*/ 340468 w 369651"/>
              <a:gd name="connsiteY18" fmla="*/ 729574 h 1118681"/>
              <a:gd name="connsiteX19" fmla="*/ 369651 w 369651"/>
              <a:gd name="connsiteY19" fmla="*/ 330740 h 1118681"/>
              <a:gd name="connsiteX20" fmla="*/ 340468 w 369651"/>
              <a:gd name="connsiteY20" fmla="*/ 58366 h 1118681"/>
              <a:gd name="connsiteX21" fmla="*/ 321013 w 369651"/>
              <a:gd name="connsiteY21" fmla="*/ 19455 h 1118681"/>
              <a:gd name="connsiteX22" fmla="*/ 291830 w 369651"/>
              <a:gd name="connsiteY22" fmla="*/ 0 h 1118681"/>
              <a:gd name="connsiteX23" fmla="*/ 262647 w 369651"/>
              <a:gd name="connsiteY23" fmla="*/ 29183 h 1118681"/>
              <a:gd name="connsiteX24" fmla="*/ 175098 w 369651"/>
              <a:gd name="connsiteY24" fmla="*/ 29183 h 1118681"/>
              <a:gd name="connsiteX25" fmla="*/ 136187 w 369651"/>
              <a:gd name="connsiteY25" fmla="*/ 38911 h 1118681"/>
              <a:gd name="connsiteX26" fmla="*/ 214009 w 369651"/>
              <a:gd name="connsiteY26" fmla="*/ 9728 h 111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651" h="1118681">
                <a:moveTo>
                  <a:pt x="214009" y="9728"/>
                </a:moveTo>
                <a:lnTo>
                  <a:pt x="214009" y="9728"/>
                </a:lnTo>
                <a:cubicBezTo>
                  <a:pt x="175098" y="29183"/>
                  <a:pt x="133474" y="43963"/>
                  <a:pt x="97277" y="68094"/>
                </a:cubicBezTo>
                <a:cubicBezTo>
                  <a:pt x="90038" y="72920"/>
                  <a:pt x="56204" y="124838"/>
                  <a:pt x="48638" y="136187"/>
                </a:cubicBezTo>
                <a:cubicBezTo>
                  <a:pt x="45396" y="145915"/>
                  <a:pt x="44186" y="156577"/>
                  <a:pt x="38911" y="165370"/>
                </a:cubicBezTo>
                <a:cubicBezTo>
                  <a:pt x="34192" y="173235"/>
                  <a:pt x="23557" y="176623"/>
                  <a:pt x="19455" y="184826"/>
                </a:cubicBezTo>
                <a:cubicBezTo>
                  <a:pt x="13476" y="196784"/>
                  <a:pt x="12970" y="210766"/>
                  <a:pt x="9728" y="223736"/>
                </a:cubicBezTo>
                <a:cubicBezTo>
                  <a:pt x="6485" y="262647"/>
                  <a:pt x="0" y="301422"/>
                  <a:pt x="0" y="340468"/>
                </a:cubicBezTo>
                <a:cubicBezTo>
                  <a:pt x="0" y="463499"/>
                  <a:pt x="12811" y="561343"/>
                  <a:pt x="19455" y="680936"/>
                </a:cubicBezTo>
                <a:cubicBezTo>
                  <a:pt x="37388" y="1003745"/>
                  <a:pt x="13452" y="803555"/>
                  <a:pt x="38911" y="943583"/>
                </a:cubicBezTo>
                <a:cubicBezTo>
                  <a:pt x="42439" y="962989"/>
                  <a:pt x="44359" y="982695"/>
                  <a:pt x="48638" y="1001949"/>
                </a:cubicBezTo>
                <a:cubicBezTo>
                  <a:pt x="50862" y="1011959"/>
                  <a:pt x="50807" y="1024203"/>
                  <a:pt x="58366" y="1031132"/>
                </a:cubicBezTo>
                <a:cubicBezTo>
                  <a:pt x="150272" y="1115379"/>
                  <a:pt x="135752" y="1104017"/>
                  <a:pt x="223736" y="1118681"/>
                </a:cubicBezTo>
                <a:cubicBezTo>
                  <a:pt x="239949" y="1115438"/>
                  <a:pt x="258921" y="1118563"/>
                  <a:pt x="272375" y="1108953"/>
                </a:cubicBezTo>
                <a:cubicBezTo>
                  <a:pt x="284175" y="1100525"/>
                  <a:pt x="283786" y="1082109"/>
                  <a:pt x="291830" y="1070043"/>
                </a:cubicBezTo>
                <a:cubicBezTo>
                  <a:pt x="296917" y="1062412"/>
                  <a:pt x="304800" y="1057072"/>
                  <a:pt x="311285" y="1050587"/>
                </a:cubicBezTo>
                <a:cubicBezTo>
                  <a:pt x="317770" y="1031132"/>
                  <a:pt x="325767" y="1012116"/>
                  <a:pt x="330741" y="992221"/>
                </a:cubicBezTo>
                <a:cubicBezTo>
                  <a:pt x="341893" y="947613"/>
                  <a:pt x="346785" y="864366"/>
                  <a:pt x="350196" y="826851"/>
                </a:cubicBezTo>
                <a:cubicBezTo>
                  <a:pt x="346953" y="794425"/>
                  <a:pt x="339633" y="762151"/>
                  <a:pt x="340468" y="729574"/>
                </a:cubicBezTo>
                <a:cubicBezTo>
                  <a:pt x="342517" y="649654"/>
                  <a:pt x="360420" y="441515"/>
                  <a:pt x="369651" y="330740"/>
                </a:cubicBezTo>
                <a:cubicBezTo>
                  <a:pt x="361595" y="145432"/>
                  <a:pt x="387081" y="163244"/>
                  <a:pt x="340468" y="58366"/>
                </a:cubicBezTo>
                <a:cubicBezTo>
                  <a:pt x="334578" y="45115"/>
                  <a:pt x="330296" y="30595"/>
                  <a:pt x="321013" y="19455"/>
                </a:cubicBezTo>
                <a:cubicBezTo>
                  <a:pt x="313529" y="10474"/>
                  <a:pt x="301558" y="6485"/>
                  <a:pt x="291830" y="0"/>
                </a:cubicBezTo>
                <a:cubicBezTo>
                  <a:pt x="282102" y="9728"/>
                  <a:pt x="274093" y="21552"/>
                  <a:pt x="262647" y="29183"/>
                </a:cubicBezTo>
                <a:cubicBezTo>
                  <a:pt x="233910" y="48341"/>
                  <a:pt x="206729" y="34455"/>
                  <a:pt x="175098" y="29183"/>
                </a:cubicBezTo>
                <a:lnTo>
                  <a:pt x="136187" y="38911"/>
                </a:lnTo>
                <a:lnTo>
                  <a:pt x="214009" y="9728"/>
                </a:lnTo>
                <a:close/>
              </a:path>
            </a:pathLst>
          </a:cu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1" name="TextBox 2170"/>
          <p:cNvSpPr txBox="1"/>
          <p:nvPr/>
        </p:nvSpPr>
        <p:spPr>
          <a:xfrm rot="16200000">
            <a:off x="4294665" y="4620243"/>
            <a:ext cx="616515" cy="369332"/>
          </a:xfrm>
          <a:prstGeom prst="rect">
            <a:avLst/>
          </a:prstGeom>
          <a:solidFill>
            <a:schemeClr val="accent2">
              <a:lumMod val="75000"/>
            </a:schemeClr>
          </a:solidFill>
        </p:spPr>
        <p:txBody>
          <a:bodyPr wrap="none" rtlCol="0">
            <a:spAutoFit/>
          </a:bodyPr>
          <a:lstStyle/>
          <a:p>
            <a:r>
              <a:rPr lang="en-US" dirty="0"/>
              <a:t>PAM</a:t>
            </a:r>
          </a:p>
        </p:txBody>
      </p:sp>
      <p:sp>
        <p:nvSpPr>
          <p:cNvPr id="2173" name="TextBox 2172"/>
          <p:cNvSpPr txBox="1"/>
          <p:nvPr/>
        </p:nvSpPr>
        <p:spPr>
          <a:xfrm>
            <a:off x="5874440" y="4552374"/>
            <a:ext cx="785792" cy="369332"/>
          </a:xfrm>
          <a:prstGeom prst="rect">
            <a:avLst/>
          </a:prstGeom>
          <a:noFill/>
        </p:spPr>
        <p:txBody>
          <a:bodyPr wrap="none" rtlCol="0">
            <a:spAutoFit/>
          </a:bodyPr>
          <a:lstStyle/>
          <a:p>
            <a:r>
              <a:rPr lang="en-US" dirty="0"/>
              <a:t>TIM22</a:t>
            </a:r>
          </a:p>
        </p:txBody>
      </p:sp>
      <p:cxnSp>
        <p:nvCxnSpPr>
          <p:cNvPr id="2174" name="Curved Connector 2173"/>
          <p:cNvCxnSpPr/>
          <p:nvPr/>
        </p:nvCxnSpPr>
        <p:spPr>
          <a:xfrm rot="16200000" flipH="1">
            <a:off x="2402074" y="1808788"/>
            <a:ext cx="2152256" cy="368088"/>
          </a:xfrm>
          <a:prstGeom prst="curvedConnector3">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03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Mitochondria</a:t>
            </a:r>
          </a:p>
        </p:txBody>
      </p:sp>
      <p:grpSp>
        <p:nvGrpSpPr>
          <p:cNvPr id="16" name="Group 15"/>
          <p:cNvGrpSpPr/>
          <p:nvPr/>
        </p:nvGrpSpPr>
        <p:grpSpPr>
          <a:xfrm>
            <a:off x="5148064" y="3887394"/>
            <a:ext cx="3960440" cy="2958029"/>
            <a:chOff x="4139952" y="3368080"/>
            <a:chExt cx="4690864" cy="3272407"/>
          </a:xfrm>
        </p:grpSpPr>
        <p:pic>
          <p:nvPicPr>
            <p:cNvPr id="4" name="Picture 3"/>
            <p:cNvPicPr>
              <a:picLocks noChangeAspect="1"/>
            </p:cNvPicPr>
            <p:nvPr/>
          </p:nvPicPr>
          <p:blipFill>
            <a:blip r:embed="rId2"/>
            <a:stretch>
              <a:fillRect/>
            </a:stretch>
          </p:blipFill>
          <p:spPr>
            <a:xfrm>
              <a:off x="4716016" y="3682458"/>
              <a:ext cx="4114800" cy="2958029"/>
            </a:xfrm>
            <a:prstGeom prst="rect">
              <a:avLst/>
            </a:prstGeom>
          </p:spPr>
        </p:pic>
        <p:cxnSp>
          <p:nvCxnSpPr>
            <p:cNvPr id="7" name="Straight Arrow Connector 6"/>
            <p:cNvCxnSpPr/>
            <p:nvPr/>
          </p:nvCxnSpPr>
          <p:spPr>
            <a:xfrm flipH="1">
              <a:off x="8003364" y="3368080"/>
              <a:ext cx="1588" cy="530882"/>
            </a:xfrm>
            <a:prstGeom prst="straightConnector1">
              <a:avLst/>
            </a:prstGeom>
            <a:ln w="508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139952" y="4952256"/>
              <a:ext cx="885224" cy="0"/>
            </a:xfrm>
            <a:prstGeom prst="straightConnector1">
              <a:avLst/>
            </a:prstGeom>
            <a:ln w="508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181313" y="620688"/>
            <a:ext cx="7779694" cy="4154984"/>
          </a:xfrm>
          <a:prstGeom prst="rect">
            <a:avLst/>
          </a:prstGeom>
          <a:noFill/>
        </p:spPr>
        <p:txBody>
          <a:bodyPr wrap="none" rtlCol="0">
            <a:spAutoFit/>
          </a:bodyPr>
          <a:lstStyle/>
          <a:p>
            <a:pPr marL="342900" indent="-342900">
              <a:buFont typeface="Arial" pitchFamily="34" charset="0"/>
              <a:buChar char="•"/>
            </a:pPr>
            <a:r>
              <a:rPr lang="en-US" sz="2400" dirty="0"/>
              <a:t>Often Considered “The Powerhouse of the Cell”</a:t>
            </a:r>
          </a:p>
          <a:p>
            <a:pPr marL="342900" indent="-342900">
              <a:buFont typeface="Arial" pitchFamily="34" charset="0"/>
              <a:buChar char="•"/>
            </a:pPr>
            <a:endParaRPr lang="en-US" sz="2400" dirty="0"/>
          </a:p>
          <a:p>
            <a:pPr marL="342900" indent="-342900">
              <a:buFont typeface="Arial" pitchFamily="34" charset="0"/>
              <a:buChar char="•"/>
            </a:pPr>
            <a:r>
              <a:rPr lang="en-US" sz="2400" dirty="0"/>
              <a:t>Contains its own genome – “semi-autonomous organelle” </a:t>
            </a:r>
          </a:p>
          <a:p>
            <a:pPr marL="342900" indent="-342900">
              <a:buFont typeface="Arial" pitchFamily="34" charset="0"/>
              <a:buChar char="•"/>
            </a:pPr>
            <a:endParaRPr lang="en-US" sz="2400" dirty="0"/>
          </a:p>
          <a:p>
            <a:pPr marL="342900" indent="-342900">
              <a:buFont typeface="Arial" pitchFamily="34" charset="0"/>
              <a:buChar char="•"/>
            </a:pPr>
            <a:r>
              <a:rPr lang="en-US" sz="2400" dirty="0"/>
              <a:t>Double membrane bound</a:t>
            </a:r>
          </a:p>
          <a:p>
            <a:pPr marL="342900" indent="-342900">
              <a:buFont typeface="Arial" pitchFamily="34" charset="0"/>
              <a:buChar char="•"/>
            </a:pPr>
            <a:endParaRPr lang="en-US" sz="2400" dirty="0"/>
          </a:p>
          <a:p>
            <a:pPr marL="342900" indent="-342900">
              <a:buFont typeface="Arial" pitchFamily="34" charset="0"/>
              <a:buChar char="•"/>
            </a:pPr>
            <a:r>
              <a:rPr lang="en-US" sz="2400" dirty="0"/>
              <a:t>Cristae – formed by the folding of the inner membrane </a:t>
            </a:r>
          </a:p>
          <a:p>
            <a:pPr marL="342900" indent="-342900">
              <a:buFont typeface="Arial" pitchFamily="34" charset="0"/>
              <a:buChar char="•"/>
            </a:pPr>
            <a:endParaRPr lang="en-US" sz="2400" dirty="0"/>
          </a:p>
          <a:p>
            <a:pPr marL="342900" indent="-342900">
              <a:buFont typeface="Arial" pitchFamily="34" charset="0"/>
              <a:buChar char="•"/>
            </a:pPr>
            <a:r>
              <a:rPr lang="en-US" sz="2400" dirty="0"/>
              <a:t>One of signature characteristics of Eukaryotic cell</a:t>
            </a:r>
          </a:p>
          <a:p>
            <a:pPr marL="342900" indent="-342900">
              <a:buFont typeface="Arial" pitchFamily="34" charset="0"/>
              <a:buChar char="•"/>
            </a:pPr>
            <a:endParaRPr lang="en-US" sz="2400" dirty="0"/>
          </a:p>
          <a:p>
            <a:pPr marL="342900" indent="-342900">
              <a:buFont typeface="Arial" pitchFamily="34" charset="0"/>
              <a:buChar char="•"/>
            </a:pP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672665" y="3861048"/>
            <a:ext cx="13221329" cy="1612088"/>
            <a:chOff x="-4726737" y="4368919"/>
            <a:chExt cx="14061070" cy="2565281"/>
          </a:xfrm>
        </p:grpSpPr>
        <p:grpSp>
          <p:nvGrpSpPr>
            <p:cNvPr id="1005" name="Group 12"/>
            <p:cNvGrpSpPr/>
            <p:nvPr/>
          </p:nvGrpSpPr>
          <p:grpSpPr>
            <a:xfrm>
              <a:off x="2849323" y="5449255"/>
              <a:ext cx="112883" cy="265768"/>
              <a:chOff x="3787140" y="2644140"/>
              <a:chExt cx="102873" cy="419738"/>
            </a:xfrm>
          </p:grpSpPr>
          <p:cxnSp>
            <p:nvCxnSpPr>
              <p:cNvPr id="1321"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22"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23"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4"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6" name="Group 13"/>
            <p:cNvGrpSpPr/>
            <p:nvPr/>
          </p:nvGrpSpPr>
          <p:grpSpPr>
            <a:xfrm>
              <a:off x="2983106" y="5449254"/>
              <a:ext cx="112883" cy="265768"/>
              <a:chOff x="3787140" y="2644140"/>
              <a:chExt cx="102873" cy="419738"/>
            </a:xfrm>
          </p:grpSpPr>
          <p:cxnSp>
            <p:nvCxnSpPr>
              <p:cNvPr id="1317"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8"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9"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0"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7" name="Group 48"/>
            <p:cNvGrpSpPr/>
            <p:nvPr/>
          </p:nvGrpSpPr>
          <p:grpSpPr>
            <a:xfrm>
              <a:off x="3118978" y="5449257"/>
              <a:ext cx="112883" cy="265768"/>
              <a:chOff x="3787140" y="2644140"/>
              <a:chExt cx="102873" cy="419738"/>
            </a:xfrm>
          </p:grpSpPr>
          <p:cxnSp>
            <p:nvCxnSpPr>
              <p:cNvPr id="131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8" name="Group 53"/>
            <p:cNvGrpSpPr/>
            <p:nvPr/>
          </p:nvGrpSpPr>
          <p:grpSpPr>
            <a:xfrm>
              <a:off x="3252762" y="5449255"/>
              <a:ext cx="112883" cy="265768"/>
              <a:chOff x="3787140" y="2644140"/>
              <a:chExt cx="102873" cy="419738"/>
            </a:xfrm>
          </p:grpSpPr>
          <p:cxnSp>
            <p:nvCxnSpPr>
              <p:cNvPr id="1309"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0"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1"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2"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9" name="Group 58"/>
            <p:cNvGrpSpPr/>
            <p:nvPr/>
          </p:nvGrpSpPr>
          <p:grpSpPr>
            <a:xfrm>
              <a:off x="3388633" y="5449259"/>
              <a:ext cx="112883" cy="265768"/>
              <a:chOff x="3787140" y="2644140"/>
              <a:chExt cx="102873" cy="419738"/>
            </a:xfrm>
          </p:grpSpPr>
          <p:cxnSp>
            <p:nvCxnSpPr>
              <p:cNvPr id="1305"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06"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07"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8"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0" name="Group 63"/>
            <p:cNvGrpSpPr/>
            <p:nvPr/>
          </p:nvGrpSpPr>
          <p:grpSpPr>
            <a:xfrm>
              <a:off x="3522417" y="5449257"/>
              <a:ext cx="112883" cy="265768"/>
              <a:chOff x="3787140" y="2644140"/>
              <a:chExt cx="102873" cy="419738"/>
            </a:xfrm>
          </p:grpSpPr>
          <p:cxnSp>
            <p:nvCxnSpPr>
              <p:cNvPr id="1301"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02"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03"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4"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1" name="Group 68"/>
            <p:cNvGrpSpPr/>
            <p:nvPr/>
          </p:nvGrpSpPr>
          <p:grpSpPr>
            <a:xfrm>
              <a:off x="3658289" y="5449261"/>
              <a:ext cx="112883" cy="265768"/>
              <a:chOff x="3787140" y="2644140"/>
              <a:chExt cx="102873" cy="419738"/>
            </a:xfrm>
          </p:grpSpPr>
          <p:cxnSp>
            <p:nvCxnSpPr>
              <p:cNvPr id="1297" name="Straight Connector 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8" name="Straight Connector 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9" name="Oval 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0" name="Oval 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2" name="Group 73"/>
            <p:cNvGrpSpPr/>
            <p:nvPr/>
          </p:nvGrpSpPr>
          <p:grpSpPr>
            <a:xfrm>
              <a:off x="3792072" y="5449259"/>
              <a:ext cx="112883" cy="265768"/>
              <a:chOff x="3787140" y="2644140"/>
              <a:chExt cx="102873" cy="419738"/>
            </a:xfrm>
          </p:grpSpPr>
          <p:cxnSp>
            <p:nvCxnSpPr>
              <p:cNvPr id="1293" name="Straight Connector 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4" name="Straight Connector 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5" name="Oval 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6" name="Oval 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3" name="Group 78"/>
            <p:cNvGrpSpPr/>
            <p:nvPr/>
          </p:nvGrpSpPr>
          <p:grpSpPr>
            <a:xfrm>
              <a:off x="3934217" y="5449263"/>
              <a:ext cx="112883" cy="265768"/>
              <a:chOff x="3787140" y="2644140"/>
              <a:chExt cx="102873" cy="419738"/>
            </a:xfrm>
          </p:grpSpPr>
          <p:cxnSp>
            <p:nvCxnSpPr>
              <p:cNvPr id="1289" name="Straight Connector 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0" name="Straight Connector 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1" name="Oval 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2" name="Oval 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4" name="Group 83"/>
            <p:cNvGrpSpPr/>
            <p:nvPr/>
          </p:nvGrpSpPr>
          <p:grpSpPr>
            <a:xfrm>
              <a:off x="4068001" y="5449261"/>
              <a:ext cx="112883" cy="265768"/>
              <a:chOff x="3787140" y="2644140"/>
              <a:chExt cx="102873" cy="419738"/>
            </a:xfrm>
          </p:grpSpPr>
          <p:cxnSp>
            <p:nvCxnSpPr>
              <p:cNvPr id="1285" name="Straight Connector 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86" name="Straight Connector 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87" name="Oval 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8" name="Oval 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5" name="Group 88"/>
            <p:cNvGrpSpPr/>
            <p:nvPr/>
          </p:nvGrpSpPr>
          <p:grpSpPr>
            <a:xfrm>
              <a:off x="4203872" y="5449265"/>
              <a:ext cx="112883" cy="265768"/>
              <a:chOff x="3787140" y="2644140"/>
              <a:chExt cx="102873" cy="419738"/>
            </a:xfrm>
          </p:grpSpPr>
          <p:cxnSp>
            <p:nvCxnSpPr>
              <p:cNvPr id="1281" name="Straight Connector 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82" name="Straight Connector 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83" name="Oval 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4" name="Oval 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6" name="Group 93"/>
            <p:cNvGrpSpPr/>
            <p:nvPr/>
          </p:nvGrpSpPr>
          <p:grpSpPr>
            <a:xfrm>
              <a:off x="4337656" y="5449263"/>
              <a:ext cx="112883" cy="265768"/>
              <a:chOff x="3787140" y="2644140"/>
              <a:chExt cx="102873" cy="419738"/>
            </a:xfrm>
          </p:grpSpPr>
          <p:cxnSp>
            <p:nvCxnSpPr>
              <p:cNvPr id="1277" name="Straight Connector 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8" name="Straight Connector 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9" name="Oval 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0" name="Oval 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7" name="Group 98"/>
            <p:cNvGrpSpPr/>
            <p:nvPr/>
          </p:nvGrpSpPr>
          <p:grpSpPr>
            <a:xfrm>
              <a:off x="4473528" y="5449267"/>
              <a:ext cx="112883" cy="265768"/>
              <a:chOff x="3787140" y="2644140"/>
              <a:chExt cx="102873" cy="419738"/>
            </a:xfrm>
          </p:grpSpPr>
          <p:cxnSp>
            <p:nvCxnSpPr>
              <p:cNvPr id="1273" name="Straight Connector 12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4" name="Straight Connector 12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5" name="Oval 12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6" name="Oval 12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8" name="Group 103"/>
            <p:cNvGrpSpPr/>
            <p:nvPr/>
          </p:nvGrpSpPr>
          <p:grpSpPr>
            <a:xfrm>
              <a:off x="4607311" y="5449265"/>
              <a:ext cx="112883" cy="265768"/>
              <a:chOff x="3787140" y="2644140"/>
              <a:chExt cx="102873" cy="419738"/>
            </a:xfrm>
          </p:grpSpPr>
          <p:cxnSp>
            <p:nvCxnSpPr>
              <p:cNvPr id="1269" name="Straight Connector 12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1" name="Oval 12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2" name="Oval 12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9" name="Group 108"/>
            <p:cNvGrpSpPr/>
            <p:nvPr/>
          </p:nvGrpSpPr>
          <p:grpSpPr>
            <a:xfrm>
              <a:off x="4743183" y="5449269"/>
              <a:ext cx="112883" cy="265768"/>
              <a:chOff x="3787140" y="2644140"/>
              <a:chExt cx="102873" cy="419738"/>
            </a:xfrm>
          </p:grpSpPr>
          <p:cxnSp>
            <p:nvCxnSpPr>
              <p:cNvPr id="1265" name="Straight Connector 12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6" name="Straight Connector 12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67" name="Oval 12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8" name="Oval 12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0" name="Group 113"/>
            <p:cNvGrpSpPr/>
            <p:nvPr/>
          </p:nvGrpSpPr>
          <p:grpSpPr>
            <a:xfrm>
              <a:off x="4876966" y="5449267"/>
              <a:ext cx="112883" cy="265768"/>
              <a:chOff x="3787140" y="2644140"/>
              <a:chExt cx="102873" cy="419738"/>
            </a:xfrm>
          </p:grpSpPr>
          <p:cxnSp>
            <p:nvCxnSpPr>
              <p:cNvPr id="1261" name="Straight Connector 12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2" name="Straight Connector 12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63" name="Oval 12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4" name="Oval 12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1" name="Group 118"/>
            <p:cNvGrpSpPr/>
            <p:nvPr/>
          </p:nvGrpSpPr>
          <p:grpSpPr>
            <a:xfrm>
              <a:off x="685800" y="5449271"/>
              <a:ext cx="112883" cy="265768"/>
              <a:chOff x="3787140" y="2644140"/>
              <a:chExt cx="102873" cy="419738"/>
            </a:xfrm>
          </p:grpSpPr>
          <p:cxnSp>
            <p:nvCxnSpPr>
              <p:cNvPr id="1257" name="Straight Connector 12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9" name="Oval 12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0" name="Oval 12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2" name="Group 123"/>
            <p:cNvGrpSpPr/>
            <p:nvPr/>
          </p:nvGrpSpPr>
          <p:grpSpPr>
            <a:xfrm>
              <a:off x="819584" y="5449269"/>
              <a:ext cx="112883" cy="265768"/>
              <a:chOff x="3787140" y="2644140"/>
              <a:chExt cx="102873" cy="419738"/>
            </a:xfrm>
          </p:grpSpPr>
          <p:cxnSp>
            <p:nvCxnSpPr>
              <p:cNvPr id="1253" name="Straight Connector 12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4" name="Straight Connector 12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5" name="Oval 12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6" name="Oval 12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3" name="Group 128"/>
            <p:cNvGrpSpPr/>
            <p:nvPr/>
          </p:nvGrpSpPr>
          <p:grpSpPr>
            <a:xfrm>
              <a:off x="955455" y="5449273"/>
              <a:ext cx="112883" cy="265768"/>
              <a:chOff x="3787140" y="2644140"/>
              <a:chExt cx="102873" cy="419738"/>
            </a:xfrm>
          </p:grpSpPr>
          <p:cxnSp>
            <p:nvCxnSpPr>
              <p:cNvPr id="1249" name="Straight Connector 12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0" name="Straight Connector 12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1" name="Oval 12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2" name="Oval 12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4" name="Group 133"/>
            <p:cNvGrpSpPr/>
            <p:nvPr/>
          </p:nvGrpSpPr>
          <p:grpSpPr>
            <a:xfrm>
              <a:off x="1089239" y="5449271"/>
              <a:ext cx="112883" cy="265768"/>
              <a:chOff x="3787140" y="2644140"/>
              <a:chExt cx="102873" cy="419738"/>
            </a:xfrm>
          </p:grpSpPr>
          <p:cxnSp>
            <p:nvCxnSpPr>
              <p:cNvPr id="1245" name="Straight Connector 12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47" name="Oval 12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8" name="Oval 12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5" name="Group 138"/>
            <p:cNvGrpSpPr/>
            <p:nvPr/>
          </p:nvGrpSpPr>
          <p:grpSpPr>
            <a:xfrm>
              <a:off x="1225110" y="5449274"/>
              <a:ext cx="112883" cy="265768"/>
              <a:chOff x="3787140" y="2644140"/>
              <a:chExt cx="102873" cy="419738"/>
            </a:xfrm>
          </p:grpSpPr>
          <p:cxnSp>
            <p:nvCxnSpPr>
              <p:cNvPr id="1241" name="Straight Connector 12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42" name="Straight Connector 12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43" name="Oval 12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4" name="Oval 12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6" name="Group 143"/>
            <p:cNvGrpSpPr/>
            <p:nvPr/>
          </p:nvGrpSpPr>
          <p:grpSpPr>
            <a:xfrm>
              <a:off x="1358894" y="5449273"/>
              <a:ext cx="112883" cy="265768"/>
              <a:chOff x="3787140" y="2644140"/>
              <a:chExt cx="102873" cy="419738"/>
            </a:xfrm>
          </p:grpSpPr>
          <p:cxnSp>
            <p:nvCxnSpPr>
              <p:cNvPr id="1237" name="Straight Connector 12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8" name="Straight Connector 12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9" name="Oval 12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0" name="Oval 12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7" name="Group 148"/>
            <p:cNvGrpSpPr/>
            <p:nvPr/>
          </p:nvGrpSpPr>
          <p:grpSpPr>
            <a:xfrm>
              <a:off x="1494766" y="5449276"/>
              <a:ext cx="112883" cy="265768"/>
              <a:chOff x="3787140" y="2644140"/>
              <a:chExt cx="102873" cy="419738"/>
            </a:xfrm>
          </p:grpSpPr>
          <p:cxnSp>
            <p:nvCxnSpPr>
              <p:cNvPr id="1233" name="Straight Connector 12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5" name="Oval 12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6" name="Oval 12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8" name="Group 153"/>
            <p:cNvGrpSpPr/>
            <p:nvPr/>
          </p:nvGrpSpPr>
          <p:grpSpPr>
            <a:xfrm>
              <a:off x="1628549" y="5449274"/>
              <a:ext cx="112883" cy="265768"/>
              <a:chOff x="3787140" y="2644140"/>
              <a:chExt cx="102873" cy="419738"/>
            </a:xfrm>
          </p:grpSpPr>
          <p:cxnSp>
            <p:nvCxnSpPr>
              <p:cNvPr id="1229" name="Straight Connector 12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0" name="Straight Connector 12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1" name="Oval 12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2" name="Oval 12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9" name="Group 158"/>
            <p:cNvGrpSpPr/>
            <p:nvPr/>
          </p:nvGrpSpPr>
          <p:grpSpPr>
            <a:xfrm>
              <a:off x="1770694" y="5449278"/>
              <a:ext cx="112883" cy="265768"/>
              <a:chOff x="3787140" y="2644140"/>
              <a:chExt cx="102873" cy="419738"/>
            </a:xfrm>
          </p:grpSpPr>
          <p:cxnSp>
            <p:nvCxnSpPr>
              <p:cNvPr id="1225" name="Straight Connector 12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26" name="Straight Connector 12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7" name="Oval 12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8" name="Oval 12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0" name="Group 163"/>
            <p:cNvGrpSpPr/>
            <p:nvPr/>
          </p:nvGrpSpPr>
          <p:grpSpPr>
            <a:xfrm>
              <a:off x="1904478" y="5449276"/>
              <a:ext cx="112883" cy="265768"/>
              <a:chOff x="3787140" y="2644140"/>
              <a:chExt cx="102873" cy="419738"/>
            </a:xfrm>
          </p:grpSpPr>
          <p:cxnSp>
            <p:nvCxnSpPr>
              <p:cNvPr id="1221" name="Straight Connector 12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3" name="Oval 12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4" name="Oval 12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1" name="Group 168"/>
            <p:cNvGrpSpPr/>
            <p:nvPr/>
          </p:nvGrpSpPr>
          <p:grpSpPr>
            <a:xfrm>
              <a:off x="2040349" y="5449280"/>
              <a:ext cx="112883" cy="265768"/>
              <a:chOff x="3787140" y="2644140"/>
              <a:chExt cx="102873" cy="419738"/>
            </a:xfrm>
          </p:grpSpPr>
          <p:cxnSp>
            <p:nvCxnSpPr>
              <p:cNvPr id="1217" name="Straight Connector 12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8" name="Straight Connector 12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9" name="Oval 12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0" name="Oval 12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2" name="Group 173"/>
            <p:cNvGrpSpPr/>
            <p:nvPr/>
          </p:nvGrpSpPr>
          <p:grpSpPr>
            <a:xfrm>
              <a:off x="2174133" y="5449278"/>
              <a:ext cx="112883" cy="265768"/>
              <a:chOff x="3787140" y="2644140"/>
              <a:chExt cx="102873" cy="419738"/>
            </a:xfrm>
          </p:grpSpPr>
          <p:cxnSp>
            <p:nvCxnSpPr>
              <p:cNvPr id="1213" name="Straight Connector 12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4" name="Straight Connector 12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5" name="Oval 12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6" name="Oval 12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3" name="Group 178"/>
            <p:cNvGrpSpPr/>
            <p:nvPr/>
          </p:nvGrpSpPr>
          <p:grpSpPr>
            <a:xfrm>
              <a:off x="2310005" y="5449282"/>
              <a:ext cx="112883" cy="265768"/>
              <a:chOff x="3787140" y="2644140"/>
              <a:chExt cx="102873" cy="419738"/>
            </a:xfrm>
          </p:grpSpPr>
          <p:cxnSp>
            <p:nvCxnSpPr>
              <p:cNvPr id="1209" name="Straight Connector 12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1" name="Oval 12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2" name="Oval 12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4" name="Group 183"/>
            <p:cNvGrpSpPr/>
            <p:nvPr/>
          </p:nvGrpSpPr>
          <p:grpSpPr>
            <a:xfrm>
              <a:off x="2443788" y="5449280"/>
              <a:ext cx="112883" cy="265768"/>
              <a:chOff x="3787140" y="2644140"/>
              <a:chExt cx="102873" cy="419738"/>
            </a:xfrm>
          </p:grpSpPr>
          <p:cxnSp>
            <p:nvCxnSpPr>
              <p:cNvPr id="1205" name="Straight Connector 12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06" name="Straight Connector 12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07" name="Oval 12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8" name="Oval 12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5" name="Group 188"/>
            <p:cNvGrpSpPr/>
            <p:nvPr/>
          </p:nvGrpSpPr>
          <p:grpSpPr>
            <a:xfrm>
              <a:off x="2579660" y="5449284"/>
              <a:ext cx="112883" cy="265768"/>
              <a:chOff x="3787140" y="2644140"/>
              <a:chExt cx="102873" cy="419738"/>
            </a:xfrm>
          </p:grpSpPr>
          <p:cxnSp>
            <p:nvCxnSpPr>
              <p:cNvPr id="1201" name="Straight Connector 12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02" name="Straight Connector 12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03" name="Oval 12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4" name="Oval 12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6" name="Group 193"/>
            <p:cNvGrpSpPr/>
            <p:nvPr/>
          </p:nvGrpSpPr>
          <p:grpSpPr>
            <a:xfrm>
              <a:off x="2713443" y="5449282"/>
              <a:ext cx="112883" cy="265768"/>
              <a:chOff x="3787140" y="2644140"/>
              <a:chExt cx="102873" cy="419738"/>
            </a:xfrm>
          </p:grpSpPr>
          <p:cxnSp>
            <p:nvCxnSpPr>
              <p:cNvPr id="1197" name="Straight Connector 11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9" name="Oval 11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0" name="Oval 11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7" name="Group 198"/>
            <p:cNvGrpSpPr/>
            <p:nvPr/>
          </p:nvGrpSpPr>
          <p:grpSpPr>
            <a:xfrm>
              <a:off x="7186808" y="5449191"/>
              <a:ext cx="112883" cy="265768"/>
              <a:chOff x="3787140" y="2644140"/>
              <a:chExt cx="102873" cy="419738"/>
            </a:xfrm>
          </p:grpSpPr>
          <p:cxnSp>
            <p:nvCxnSpPr>
              <p:cNvPr id="1193" name="Straight Connector 11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4" name="Straight Connector 11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5" name="Oval 11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6" name="Oval 11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8" name="Group 203"/>
            <p:cNvGrpSpPr/>
            <p:nvPr/>
          </p:nvGrpSpPr>
          <p:grpSpPr>
            <a:xfrm>
              <a:off x="7320592" y="5449189"/>
              <a:ext cx="112883" cy="265768"/>
              <a:chOff x="3787140" y="2644140"/>
              <a:chExt cx="102873" cy="419738"/>
            </a:xfrm>
          </p:grpSpPr>
          <p:cxnSp>
            <p:nvCxnSpPr>
              <p:cNvPr id="1189" name="Straight Connector 11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0" name="Straight Connector 11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1" name="Oval 11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2" name="Oval 11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9" name="Group 208"/>
            <p:cNvGrpSpPr/>
            <p:nvPr/>
          </p:nvGrpSpPr>
          <p:grpSpPr>
            <a:xfrm>
              <a:off x="7456464" y="5449193"/>
              <a:ext cx="112883" cy="265768"/>
              <a:chOff x="3787140" y="2644140"/>
              <a:chExt cx="102873" cy="419738"/>
            </a:xfrm>
          </p:grpSpPr>
          <p:cxnSp>
            <p:nvCxnSpPr>
              <p:cNvPr id="1185" name="Straight Connector 11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87" name="Oval 11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8" name="Oval 11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0" name="Group 213"/>
            <p:cNvGrpSpPr/>
            <p:nvPr/>
          </p:nvGrpSpPr>
          <p:grpSpPr>
            <a:xfrm>
              <a:off x="7590247" y="5449191"/>
              <a:ext cx="112883" cy="265768"/>
              <a:chOff x="3787140" y="2644140"/>
              <a:chExt cx="102873" cy="419738"/>
            </a:xfrm>
          </p:grpSpPr>
          <p:cxnSp>
            <p:nvCxnSpPr>
              <p:cNvPr id="1181" name="Straight Connector 11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82" name="Straight Connector 11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83" name="Oval 11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4" name="Oval 11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1" name="Group 218"/>
            <p:cNvGrpSpPr/>
            <p:nvPr/>
          </p:nvGrpSpPr>
          <p:grpSpPr>
            <a:xfrm>
              <a:off x="7726119" y="5449195"/>
              <a:ext cx="112883" cy="265768"/>
              <a:chOff x="3787140" y="2644140"/>
              <a:chExt cx="102873" cy="419738"/>
            </a:xfrm>
          </p:grpSpPr>
          <p:cxnSp>
            <p:nvCxnSpPr>
              <p:cNvPr id="1177" name="Straight Connector 11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8" name="Straight Connector 11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9" name="Oval 11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0" name="Oval 11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2" name="Group 223"/>
            <p:cNvGrpSpPr/>
            <p:nvPr/>
          </p:nvGrpSpPr>
          <p:grpSpPr>
            <a:xfrm>
              <a:off x="7859902" y="5449193"/>
              <a:ext cx="112883" cy="265768"/>
              <a:chOff x="3787140" y="2644140"/>
              <a:chExt cx="102873" cy="419738"/>
            </a:xfrm>
          </p:grpSpPr>
          <p:cxnSp>
            <p:nvCxnSpPr>
              <p:cNvPr id="1173" name="Straight Connector 11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4" name="Straight Connector 11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5" name="Oval 11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6" name="Oval 11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3" name="Group 228"/>
            <p:cNvGrpSpPr/>
            <p:nvPr/>
          </p:nvGrpSpPr>
          <p:grpSpPr>
            <a:xfrm>
              <a:off x="7995774" y="5449197"/>
              <a:ext cx="112883" cy="265768"/>
              <a:chOff x="3787140" y="2644140"/>
              <a:chExt cx="102873" cy="419738"/>
            </a:xfrm>
          </p:grpSpPr>
          <p:cxnSp>
            <p:nvCxnSpPr>
              <p:cNvPr id="1169" name="Straight Connector 11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0" name="Straight Connector 11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1" name="Oval 11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2" name="Oval 11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4" name="Group 233"/>
            <p:cNvGrpSpPr/>
            <p:nvPr/>
          </p:nvGrpSpPr>
          <p:grpSpPr>
            <a:xfrm>
              <a:off x="8129558" y="5449195"/>
              <a:ext cx="112883" cy="265768"/>
              <a:chOff x="3787140" y="2644140"/>
              <a:chExt cx="102873" cy="419738"/>
            </a:xfrm>
          </p:grpSpPr>
          <p:cxnSp>
            <p:nvCxnSpPr>
              <p:cNvPr id="1165" name="Straight Connector 11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6" name="Straight Connector 11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67" name="Oval 11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8" name="Oval 11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5" name="Group 238"/>
            <p:cNvGrpSpPr/>
            <p:nvPr/>
          </p:nvGrpSpPr>
          <p:grpSpPr>
            <a:xfrm>
              <a:off x="8271703" y="5449198"/>
              <a:ext cx="112883" cy="265768"/>
              <a:chOff x="3787140" y="2644140"/>
              <a:chExt cx="102873" cy="419738"/>
            </a:xfrm>
          </p:grpSpPr>
          <p:cxnSp>
            <p:nvCxnSpPr>
              <p:cNvPr id="1161" name="Straight Connector 11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2" name="Straight Connector 11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63" name="Oval 11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4" name="Oval 11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6" name="Group 243"/>
            <p:cNvGrpSpPr/>
            <p:nvPr/>
          </p:nvGrpSpPr>
          <p:grpSpPr>
            <a:xfrm>
              <a:off x="8405486" y="5449197"/>
              <a:ext cx="112883" cy="265768"/>
              <a:chOff x="3787140" y="2644140"/>
              <a:chExt cx="102873" cy="419738"/>
            </a:xfrm>
          </p:grpSpPr>
          <p:cxnSp>
            <p:nvCxnSpPr>
              <p:cNvPr id="1157" name="Straight Connector 11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8" name="Straight Connector 11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9" name="Oval 11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0" name="Oval 11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7" name="Group 248"/>
            <p:cNvGrpSpPr/>
            <p:nvPr/>
          </p:nvGrpSpPr>
          <p:grpSpPr>
            <a:xfrm>
              <a:off x="8541358" y="5449200"/>
              <a:ext cx="112883" cy="265768"/>
              <a:chOff x="3787140" y="2644140"/>
              <a:chExt cx="102873" cy="419738"/>
            </a:xfrm>
          </p:grpSpPr>
          <p:cxnSp>
            <p:nvCxnSpPr>
              <p:cNvPr id="1153" name="Straight Connector 11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4" name="Straight Connector 11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5" name="Oval 11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6" name="Oval 11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8" name="Group 253"/>
            <p:cNvGrpSpPr/>
            <p:nvPr/>
          </p:nvGrpSpPr>
          <p:grpSpPr>
            <a:xfrm>
              <a:off x="8675141" y="5449198"/>
              <a:ext cx="112883" cy="265768"/>
              <a:chOff x="3787140" y="2644140"/>
              <a:chExt cx="102873" cy="419738"/>
            </a:xfrm>
          </p:grpSpPr>
          <p:cxnSp>
            <p:nvCxnSpPr>
              <p:cNvPr id="1149" name="Straight Connector 11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0" name="Straight Connector 11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1" name="Oval 11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2" name="Oval 11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9" name="Group 258"/>
            <p:cNvGrpSpPr/>
            <p:nvPr/>
          </p:nvGrpSpPr>
          <p:grpSpPr>
            <a:xfrm>
              <a:off x="8811013" y="5449202"/>
              <a:ext cx="112883" cy="265768"/>
              <a:chOff x="3787140" y="2644140"/>
              <a:chExt cx="102873" cy="419738"/>
            </a:xfrm>
          </p:grpSpPr>
          <p:cxnSp>
            <p:nvCxnSpPr>
              <p:cNvPr id="1145" name="Straight Connector 11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46" name="Straight Connector 11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47" name="Oval 11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8" name="Oval 11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0" name="Group 263"/>
            <p:cNvGrpSpPr/>
            <p:nvPr/>
          </p:nvGrpSpPr>
          <p:grpSpPr>
            <a:xfrm>
              <a:off x="8944797" y="5449200"/>
              <a:ext cx="112883" cy="265768"/>
              <a:chOff x="3787140" y="2644140"/>
              <a:chExt cx="102873" cy="419738"/>
            </a:xfrm>
          </p:grpSpPr>
          <p:cxnSp>
            <p:nvCxnSpPr>
              <p:cNvPr id="1141" name="Straight Connector 11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42" name="Straight Connector 11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43" name="Oval 11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4" name="Oval 11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1" name="Group 268"/>
            <p:cNvGrpSpPr/>
            <p:nvPr/>
          </p:nvGrpSpPr>
          <p:grpSpPr>
            <a:xfrm>
              <a:off x="9080668" y="5449204"/>
              <a:ext cx="112883" cy="265768"/>
              <a:chOff x="3787140" y="2644140"/>
              <a:chExt cx="102873" cy="419738"/>
            </a:xfrm>
          </p:grpSpPr>
          <p:cxnSp>
            <p:nvCxnSpPr>
              <p:cNvPr id="1137" name="Straight Connector 11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8" name="Straight Connector 11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9" name="Oval 11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0" name="Oval 11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2" name="Group 273"/>
            <p:cNvGrpSpPr/>
            <p:nvPr/>
          </p:nvGrpSpPr>
          <p:grpSpPr>
            <a:xfrm>
              <a:off x="9214452" y="5449202"/>
              <a:ext cx="112883" cy="265768"/>
              <a:chOff x="3787140" y="2644140"/>
              <a:chExt cx="102873" cy="419738"/>
            </a:xfrm>
          </p:grpSpPr>
          <p:cxnSp>
            <p:nvCxnSpPr>
              <p:cNvPr id="1133" name="Straight Connector 11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4" name="Straight Connector 11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5" name="Oval 11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6" name="Oval 11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3" name="Group 278"/>
            <p:cNvGrpSpPr/>
            <p:nvPr/>
          </p:nvGrpSpPr>
          <p:grpSpPr>
            <a:xfrm>
              <a:off x="5023286" y="5449206"/>
              <a:ext cx="112883" cy="265768"/>
              <a:chOff x="3787140" y="2644140"/>
              <a:chExt cx="102873" cy="419738"/>
            </a:xfrm>
          </p:grpSpPr>
          <p:cxnSp>
            <p:nvCxnSpPr>
              <p:cNvPr id="1129" name="Straight Connector 11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0" name="Straight Connector 11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1" name="Oval 11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2" name="Oval 11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4" name="Group 283"/>
            <p:cNvGrpSpPr/>
            <p:nvPr/>
          </p:nvGrpSpPr>
          <p:grpSpPr>
            <a:xfrm>
              <a:off x="5157069" y="5449204"/>
              <a:ext cx="112883" cy="265768"/>
              <a:chOff x="3787140" y="2644140"/>
              <a:chExt cx="102873" cy="419738"/>
            </a:xfrm>
          </p:grpSpPr>
          <p:cxnSp>
            <p:nvCxnSpPr>
              <p:cNvPr id="1125" name="Straight Connector 11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6" name="Straight Connector 11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7" name="Oval 11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8" name="Oval 11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5" name="Group 288"/>
            <p:cNvGrpSpPr/>
            <p:nvPr/>
          </p:nvGrpSpPr>
          <p:grpSpPr>
            <a:xfrm>
              <a:off x="5292941" y="5449208"/>
              <a:ext cx="112883" cy="265768"/>
              <a:chOff x="3787140" y="2644140"/>
              <a:chExt cx="102873" cy="419738"/>
            </a:xfrm>
          </p:grpSpPr>
          <p:cxnSp>
            <p:nvCxnSpPr>
              <p:cNvPr id="1121" name="Straight Connector 11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2" name="Straight Connector 11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3" name="Oval 11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4" name="Oval 11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6" name="Group 293"/>
            <p:cNvGrpSpPr/>
            <p:nvPr/>
          </p:nvGrpSpPr>
          <p:grpSpPr>
            <a:xfrm>
              <a:off x="5426724" y="5449206"/>
              <a:ext cx="112883" cy="265768"/>
              <a:chOff x="3787140" y="2644140"/>
              <a:chExt cx="102873" cy="419738"/>
            </a:xfrm>
          </p:grpSpPr>
          <p:cxnSp>
            <p:nvCxnSpPr>
              <p:cNvPr id="1117" name="Straight Connector 11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8" name="Straight Connector 11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9" name="Oval 11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0" name="Oval 11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7" name="Group 298"/>
            <p:cNvGrpSpPr/>
            <p:nvPr/>
          </p:nvGrpSpPr>
          <p:grpSpPr>
            <a:xfrm>
              <a:off x="5562596" y="5449210"/>
              <a:ext cx="112883" cy="265768"/>
              <a:chOff x="3787140" y="2644140"/>
              <a:chExt cx="102873" cy="419738"/>
            </a:xfrm>
          </p:grpSpPr>
          <p:cxnSp>
            <p:nvCxnSpPr>
              <p:cNvPr id="1113" name="Straight Connector 11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4" name="Straight Connector 11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5" name="Oval 11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6" name="Oval 11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8" name="Group 303"/>
            <p:cNvGrpSpPr/>
            <p:nvPr/>
          </p:nvGrpSpPr>
          <p:grpSpPr>
            <a:xfrm>
              <a:off x="5696380" y="5449208"/>
              <a:ext cx="112883" cy="265768"/>
              <a:chOff x="3787140" y="2644140"/>
              <a:chExt cx="102873" cy="419738"/>
            </a:xfrm>
          </p:grpSpPr>
          <p:cxnSp>
            <p:nvCxnSpPr>
              <p:cNvPr id="1109" name="Straight Connector 11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0" name="Straight Connector 11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1" name="Oval 11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2" name="Oval 11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9" name="Group 308"/>
            <p:cNvGrpSpPr/>
            <p:nvPr/>
          </p:nvGrpSpPr>
          <p:grpSpPr>
            <a:xfrm>
              <a:off x="5832251" y="5449212"/>
              <a:ext cx="112883" cy="265768"/>
              <a:chOff x="3787140" y="2644140"/>
              <a:chExt cx="102873" cy="419738"/>
            </a:xfrm>
          </p:grpSpPr>
          <p:cxnSp>
            <p:nvCxnSpPr>
              <p:cNvPr id="1105" name="Straight Connector 11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06" name="Straight Connector 11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07" name="Oval 11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8" name="Oval 11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0" name="Group 313"/>
            <p:cNvGrpSpPr/>
            <p:nvPr/>
          </p:nvGrpSpPr>
          <p:grpSpPr>
            <a:xfrm>
              <a:off x="5966035" y="5449210"/>
              <a:ext cx="112883" cy="265768"/>
              <a:chOff x="3787140" y="2644140"/>
              <a:chExt cx="102873" cy="419738"/>
            </a:xfrm>
          </p:grpSpPr>
          <p:cxnSp>
            <p:nvCxnSpPr>
              <p:cNvPr id="1101" name="Straight Connector 11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03" name="Oval 11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4" name="Oval 11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1" name="Group 318"/>
            <p:cNvGrpSpPr/>
            <p:nvPr/>
          </p:nvGrpSpPr>
          <p:grpSpPr>
            <a:xfrm>
              <a:off x="6108180" y="5449214"/>
              <a:ext cx="112883" cy="265768"/>
              <a:chOff x="3787140" y="2644140"/>
              <a:chExt cx="102873" cy="419738"/>
            </a:xfrm>
          </p:grpSpPr>
          <p:cxnSp>
            <p:nvCxnSpPr>
              <p:cNvPr id="1097" name="Straight Connector 10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8" name="Straight Connector 10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9" name="Oval 10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0" name="Oval 10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2" name="Group 323"/>
            <p:cNvGrpSpPr/>
            <p:nvPr/>
          </p:nvGrpSpPr>
          <p:grpSpPr>
            <a:xfrm>
              <a:off x="6241963" y="5449212"/>
              <a:ext cx="112883" cy="265768"/>
              <a:chOff x="3787140" y="2644140"/>
              <a:chExt cx="102873" cy="419738"/>
            </a:xfrm>
          </p:grpSpPr>
          <p:cxnSp>
            <p:nvCxnSpPr>
              <p:cNvPr id="1093" name="Straight Connector 3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4" name="Straight Connector 3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5" name="Oval 3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6" name="Oval 3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3" name="Group 328"/>
            <p:cNvGrpSpPr/>
            <p:nvPr/>
          </p:nvGrpSpPr>
          <p:grpSpPr>
            <a:xfrm>
              <a:off x="6377835" y="5449216"/>
              <a:ext cx="112883" cy="265768"/>
              <a:chOff x="3787140" y="2644140"/>
              <a:chExt cx="102873" cy="419738"/>
            </a:xfrm>
          </p:grpSpPr>
          <p:cxnSp>
            <p:nvCxnSpPr>
              <p:cNvPr id="1089" name="Straight Connector 3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0" name="Straight Connector 3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1" name="Oval 3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2" name="Oval 3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4" name="Group 333"/>
            <p:cNvGrpSpPr/>
            <p:nvPr/>
          </p:nvGrpSpPr>
          <p:grpSpPr>
            <a:xfrm>
              <a:off x="6511619" y="5449214"/>
              <a:ext cx="112883" cy="265768"/>
              <a:chOff x="3787140" y="2644140"/>
              <a:chExt cx="102873" cy="419738"/>
            </a:xfrm>
          </p:grpSpPr>
          <p:cxnSp>
            <p:nvCxnSpPr>
              <p:cNvPr id="1085" name="Straight Connector 3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86" name="Straight Connector 3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87" name="Oval 3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8" name="Oval 3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5" name="Group 338"/>
            <p:cNvGrpSpPr/>
            <p:nvPr/>
          </p:nvGrpSpPr>
          <p:grpSpPr>
            <a:xfrm>
              <a:off x="6647490" y="5449217"/>
              <a:ext cx="112883" cy="265768"/>
              <a:chOff x="3787140" y="2644140"/>
              <a:chExt cx="102873" cy="419738"/>
            </a:xfrm>
          </p:grpSpPr>
          <p:cxnSp>
            <p:nvCxnSpPr>
              <p:cNvPr id="1081" name="Straight Connector 3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82" name="Straight Connector 3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83" name="Oval 3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4" name="Oval 3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6" name="Group 343"/>
            <p:cNvGrpSpPr/>
            <p:nvPr/>
          </p:nvGrpSpPr>
          <p:grpSpPr>
            <a:xfrm>
              <a:off x="6781274" y="5449216"/>
              <a:ext cx="112883" cy="265768"/>
              <a:chOff x="3787140" y="2644140"/>
              <a:chExt cx="102873" cy="419738"/>
            </a:xfrm>
          </p:grpSpPr>
          <p:cxnSp>
            <p:nvCxnSpPr>
              <p:cNvPr id="1077" name="Straight Connector 3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8" name="Straight Connector 3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9" name="Oval 3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0" name="Oval 3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7" name="Group 348"/>
            <p:cNvGrpSpPr/>
            <p:nvPr/>
          </p:nvGrpSpPr>
          <p:grpSpPr>
            <a:xfrm>
              <a:off x="6917145" y="5449219"/>
              <a:ext cx="112883" cy="265768"/>
              <a:chOff x="3787140" y="2644140"/>
              <a:chExt cx="102873" cy="419738"/>
            </a:xfrm>
          </p:grpSpPr>
          <p:cxnSp>
            <p:nvCxnSpPr>
              <p:cNvPr id="1073" name="Straight Connector 3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4" name="Straight Connector 3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5" name="Oval 3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6" name="Oval 3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8" name="Group 353"/>
            <p:cNvGrpSpPr/>
            <p:nvPr/>
          </p:nvGrpSpPr>
          <p:grpSpPr>
            <a:xfrm>
              <a:off x="7050929" y="5449217"/>
              <a:ext cx="112883" cy="265768"/>
              <a:chOff x="3787140" y="2644140"/>
              <a:chExt cx="102873" cy="419738"/>
            </a:xfrm>
          </p:grpSpPr>
          <p:cxnSp>
            <p:nvCxnSpPr>
              <p:cNvPr id="1069" name="Straight Connector 3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0" name="Straight Connector 3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1" name="Oval 3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2" name="Oval 3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5" name="Group 12"/>
            <p:cNvGrpSpPr/>
            <p:nvPr/>
          </p:nvGrpSpPr>
          <p:grpSpPr>
            <a:xfrm rot="10800000">
              <a:off x="7057927" y="5726143"/>
              <a:ext cx="112883" cy="265768"/>
              <a:chOff x="3787140" y="2644140"/>
              <a:chExt cx="102873" cy="419738"/>
            </a:xfrm>
          </p:grpSpPr>
          <p:cxnSp>
            <p:nvCxnSpPr>
              <p:cNvPr id="1001"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02"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03"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4"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6" name="Group 13"/>
            <p:cNvGrpSpPr/>
            <p:nvPr/>
          </p:nvGrpSpPr>
          <p:grpSpPr>
            <a:xfrm rot="10800000">
              <a:off x="6924143" y="5726145"/>
              <a:ext cx="112883" cy="265768"/>
              <a:chOff x="3787140" y="2644140"/>
              <a:chExt cx="102873" cy="419738"/>
            </a:xfrm>
          </p:grpSpPr>
          <p:cxnSp>
            <p:nvCxnSpPr>
              <p:cNvPr id="997"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8"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9"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0"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7" name="Group 48"/>
            <p:cNvGrpSpPr/>
            <p:nvPr/>
          </p:nvGrpSpPr>
          <p:grpSpPr>
            <a:xfrm rot="10800000">
              <a:off x="6788272" y="5726142"/>
              <a:ext cx="112883" cy="265768"/>
              <a:chOff x="3787140" y="2644140"/>
              <a:chExt cx="102873" cy="419738"/>
            </a:xfrm>
          </p:grpSpPr>
          <p:cxnSp>
            <p:nvCxnSpPr>
              <p:cNvPr id="99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8" name="Group 53"/>
            <p:cNvGrpSpPr/>
            <p:nvPr/>
          </p:nvGrpSpPr>
          <p:grpSpPr>
            <a:xfrm rot="10800000">
              <a:off x="6654488" y="5726143"/>
              <a:ext cx="112883" cy="265768"/>
              <a:chOff x="3787140" y="2644140"/>
              <a:chExt cx="102873" cy="419738"/>
            </a:xfrm>
          </p:grpSpPr>
          <p:cxnSp>
            <p:nvCxnSpPr>
              <p:cNvPr id="989"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0"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1"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2"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9" name="Group 58"/>
            <p:cNvGrpSpPr/>
            <p:nvPr/>
          </p:nvGrpSpPr>
          <p:grpSpPr>
            <a:xfrm rot="10800000">
              <a:off x="6518617" y="5726140"/>
              <a:ext cx="112883" cy="265768"/>
              <a:chOff x="3787140" y="2644140"/>
              <a:chExt cx="102873" cy="419738"/>
            </a:xfrm>
          </p:grpSpPr>
          <p:cxnSp>
            <p:nvCxnSpPr>
              <p:cNvPr id="985"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86"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87"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8"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0" name="Group 63"/>
            <p:cNvGrpSpPr/>
            <p:nvPr/>
          </p:nvGrpSpPr>
          <p:grpSpPr>
            <a:xfrm rot="10800000">
              <a:off x="6384833" y="5726142"/>
              <a:ext cx="112883" cy="265768"/>
              <a:chOff x="3787140" y="2644140"/>
              <a:chExt cx="102873" cy="419738"/>
            </a:xfrm>
          </p:grpSpPr>
          <p:cxnSp>
            <p:nvCxnSpPr>
              <p:cNvPr id="981"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82"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83"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4"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1" name="Group 68"/>
            <p:cNvGrpSpPr/>
            <p:nvPr/>
          </p:nvGrpSpPr>
          <p:grpSpPr>
            <a:xfrm rot="10800000">
              <a:off x="6248961" y="5726138"/>
              <a:ext cx="112883" cy="265768"/>
              <a:chOff x="3787140" y="2644140"/>
              <a:chExt cx="102873" cy="419738"/>
            </a:xfrm>
          </p:grpSpPr>
          <p:cxnSp>
            <p:nvCxnSpPr>
              <p:cNvPr id="977" name="Straight Connector 9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8" name="Straight Connector 9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9" name="Oval 9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0" name="Oval 9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2" name="Group 73"/>
            <p:cNvGrpSpPr/>
            <p:nvPr/>
          </p:nvGrpSpPr>
          <p:grpSpPr>
            <a:xfrm rot="10800000">
              <a:off x="6115178" y="5726140"/>
              <a:ext cx="112883" cy="265768"/>
              <a:chOff x="3787140" y="2644140"/>
              <a:chExt cx="102873" cy="419738"/>
            </a:xfrm>
          </p:grpSpPr>
          <p:cxnSp>
            <p:nvCxnSpPr>
              <p:cNvPr id="973" name="Straight Connector 9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4" name="Straight Connector 9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5" name="Oval 9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6" name="Oval 9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3" name="Group 78"/>
            <p:cNvGrpSpPr/>
            <p:nvPr/>
          </p:nvGrpSpPr>
          <p:grpSpPr>
            <a:xfrm rot="10800000">
              <a:off x="5973033" y="5726136"/>
              <a:ext cx="112883" cy="265768"/>
              <a:chOff x="3787140" y="2644140"/>
              <a:chExt cx="102873" cy="419738"/>
            </a:xfrm>
          </p:grpSpPr>
          <p:cxnSp>
            <p:nvCxnSpPr>
              <p:cNvPr id="969" name="Straight Connector 9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0" name="Straight Connector 9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1" name="Oval 9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2" name="Oval 9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4" name="Group 83"/>
            <p:cNvGrpSpPr/>
            <p:nvPr/>
          </p:nvGrpSpPr>
          <p:grpSpPr>
            <a:xfrm rot="10800000">
              <a:off x="5839249" y="5726138"/>
              <a:ext cx="112883" cy="265768"/>
              <a:chOff x="3787140" y="2644140"/>
              <a:chExt cx="102873" cy="419738"/>
            </a:xfrm>
          </p:grpSpPr>
          <p:cxnSp>
            <p:nvCxnSpPr>
              <p:cNvPr id="965" name="Straight Connector 9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6" name="Straight Connector 9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67" name="Oval 9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8" name="Oval 9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5" name="Group 88"/>
            <p:cNvGrpSpPr/>
            <p:nvPr/>
          </p:nvGrpSpPr>
          <p:grpSpPr>
            <a:xfrm rot="10800000">
              <a:off x="5703378" y="5726134"/>
              <a:ext cx="112883" cy="265768"/>
              <a:chOff x="3787140" y="2644140"/>
              <a:chExt cx="102873" cy="419738"/>
            </a:xfrm>
          </p:grpSpPr>
          <p:cxnSp>
            <p:nvCxnSpPr>
              <p:cNvPr id="961" name="Straight Connector 9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2" name="Straight Connector 9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63" name="Oval 9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4" name="Oval 9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6" name="Group 93"/>
            <p:cNvGrpSpPr/>
            <p:nvPr/>
          </p:nvGrpSpPr>
          <p:grpSpPr>
            <a:xfrm rot="10800000">
              <a:off x="5569594" y="5726136"/>
              <a:ext cx="112883" cy="265768"/>
              <a:chOff x="3787140" y="2644140"/>
              <a:chExt cx="102873" cy="419738"/>
            </a:xfrm>
          </p:grpSpPr>
          <p:cxnSp>
            <p:nvCxnSpPr>
              <p:cNvPr id="957" name="Straight Connector 9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8" name="Straight Connector 9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9" name="Oval 9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0" name="Oval 9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7" name="Group 98"/>
            <p:cNvGrpSpPr/>
            <p:nvPr/>
          </p:nvGrpSpPr>
          <p:grpSpPr>
            <a:xfrm rot="10800000">
              <a:off x="5433722" y="5726132"/>
              <a:ext cx="112883" cy="265768"/>
              <a:chOff x="3787140" y="2644140"/>
              <a:chExt cx="102873" cy="419738"/>
            </a:xfrm>
          </p:grpSpPr>
          <p:cxnSp>
            <p:nvCxnSpPr>
              <p:cNvPr id="953" name="Straight Connector 9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4" name="Straight Connector 9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5" name="Oval 9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6" name="Oval 9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8" name="Group 103"/>
            <p:cNvGrpSpPr/>
            <p:nvPr/>
          </p:nvGrpSpPr>
          <p:grpSpPr>
            <a:xfrm rot="10800000">
              <a:off x="5299939" y="5726134"/>
              <a:ext cx="112883" cy="265768"/>
              <a:chOff x="3787140" y="2644140"/>
              <a:chExt cx="102873" cy="419738"/>
            </a:xfrm>
          </p:grpSpPr>
          <p:cxnSp>
            <p:nvCxnSpPr>
              <p:cNvPr id="949" name="Straight Connector 9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0" name="Straight Connector 9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1" name="Oval 9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2" name="Oval 9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9" name="Group 108"/>
            <p:cNvGrpSpPr/>
            <p:nvPr/>
          </p:nvGrpSpPr>
          <p:grpSpPr>
            <a:xfrm rot="10800000">
              <a:off x="5164067" y="5726130"/>
              <a:ext cx="112883" cy="265768"/>
              <a:chOff x="3787140" y="2644140"/>
              <a:chExt cx="102873" cy="419738"/>
            </a:xfrm>
          </p:grpSpPr>
          <p:cxnSp>
            <p:nvCxnSpPr>
              <p:cNvPr id="945" name="Straight Connector 9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46" name="Straight Connector 9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47" name="Oval 9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8" name="Oval 9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0" name="Group 113"/>
            <p:cNvGrpSpPr/>
            <p:nvPr/>
          </p:nvGrpSpPr>
          <p:grpSpPr>
            <a:xfrm rot="10800000">
              <a:off x="5030284" y="5726132"/>
              <a:ext cx="112883" cy="265768"/>
              <a:chOff x="3787140" y="2644140"/>
              <a:chExt cx="102873" cy="419738"/>
            </a:xfrm>
          </p:grpSpPr>
          <p:cxnSp>
            <p:nvCxnSpPr>
              <p:cNvPr id="941" name="Straight Connector 9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42" name="Straight Connector 9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43" name="Oval 9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4" name="Oval 9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1" name="Group 118"/>
            <p:cNvGrpSpPr/>
            <p:nvPr/>
          </p:nvGrpSpPr>
          <p:grpSpPr>
            <a:xfrm rot="10800000">
              <a:off x="9221450" y="5726128"/>
              <a:ext cx="112883" cy="265768"/>
              <a:chOff x="3787140" y="2644140"/>
              <a:chExt cx="102873" cy="419738"/>
            </a:xfrm>
          </p:grpSpPr>
          <p:cxnSp>
            <p:nvCxnSpPr>
              <p:cNvPr id="937" name="Straight Connector 9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8" name="Straight Connector 9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9" name="Oval 9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0" name="Oval 9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2" name="Group 123"/>
            <p:cNvGrpSpPr/>
            <p:nvPr/>
          </p:nvGrpSpPr>
          <p:grpSpPr>
            <a:xfrm rot="10800000">
              <a:off x="9087666" y="5726130"/>
              <a:ext cx="112883" cy="265768"/>
              <a:chOff x="3787140" y="2644140"/>
              <a:chExt cx="102873" cy="419738"/>
            </a:xfrm>
          </p:grpSpPr>
          <p:cxnSp>
            <p:nvCxnSpPr>
              <p:cNvPr id="933" name="Straight Connector 9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4" name="Straight Connector 9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5" name="Oval 9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6" name="Oval 9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3" name="Group 128"/>
            <p:cNvGrpSpPr/>
            <p:nvPr/>
          </p:nvGrpSpPr>
          <p:grpSpPr>
            <a:xfrm rot="10800000">
              <a:off x="8951795" y="5726126"/>
              <a:ext cx="112883" cy="265768"/>
              <a:chOff x="3787140" y="2644140"/>
              <a:chExt cx="102873" cy="419738"/>
            </a:xfrm>
          </p:grpSpPr>
          <p:cxnSp>
            <p:nvCxnSpPr>
              <p:cNvPr id="929" name="Straight Connector 9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0" name="Straight Connector 9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1" name="Oval 9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2" name="Oval 9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4" name="Group 133"/>
            <p:cNvGrpSpPr/>
            <p:nvPr/>
          </p:nvGrpSpPr>
          <p:grpSpPr>
            <a:xfrm rot="10800000">
              <a:off x="8818011" y="5726128"/>
              <a:ext cx="112883" cy="265768"/>
              <a:chOff x="3787140" y="2644140"/>
              <a:chExt cx="102873" cy="419738"/>
            </a:xfrm>
          </p:grpSpPr>
          <p:cxnSp>
            <p:nvCxnSpPr>
              <p:cNvPr id="925" name="Straight Connector 9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26" name="Straight Connector 9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7" name="Oval 9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8" name="Oval 9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5" name="Group 138"/>
            <p:cNvGrpSpPr/>
            <p:nvPr/>
          </p:nvGrpSpPr>
          <p:grpSpPr>
            <a:xfrm rot="10800000">
              <a:off x="8682139" y="5726124"/>
              <a:ext cx="112883" cy="265768"/>
              <a:chOff x="3787140" y="2644140"/>
              <a:chExt cx="102873" cy="419738"/>
            </a:xfrm>
          </p:grpSpPr>
          <p:cxnSp>
            <p:nvCxnSpPr>
              <p:cNvPr id="921" name="Straight Connector 9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22" name="Straight Connector 9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3" name="Oval 9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4" name="Oval 9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6" name="Group 143"/>
            <p:cNvGrpSpPr/>
            <p:nvPr/>
          </p:nvGrpSpPr>
          <p:grpSpPr>
            <a:xfrm rot="10800000">
              <a:off x="8548356" y="5726126"/>
              <a:ext cx="112883" cy="265768"/>
              <a:chOff x="3787140" y="2644140"/>
              <a:chExt cx="102873" cy="419738"/>
            </a:xfrm>
          </p:grpSpPr>
          <p:cxnSp>
            <p:nvCxnSpPr>
              <p:cNvPr id="917" name="Straight Connector 9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8" name="Straight Connector 9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9" name="Oval 9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0" name="Oval 9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7" name="Group 148"/>
            <p:cNvGrpSpPr/>
            <p:nvPr/>
          </p:nvGrpSpPr>
          <p:grpSpPr>
            <a:xfrm rot="10800000">
              <a:off x="8412484" y="5726123"/>
              <a:ext cx="112883" cy="265768"/>
              <a:chOff x="3787140" y="2644140"/>
              <a:chExt cx="102873" cy="419738"/>
            </a:xfrm>
          </p:grpSpPr>
          <p:cxnSp>
            <p:nvCxnSpPr>
              <p:cNvPr id="913" name="Straight Connector 9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4" name="Straight Connector 9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5" name="Oval 9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6" name="Oval 9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8" name="Group 153"/>
            <p:cNvGrpSpPr/>
            <p:nvPr/>
          </p:nvGrpSpPr>
          <p:grpSpPr>
            <a:xfrm rot="10800000">
              <a:off x="8278701" y="5726124"/>
              <a:ext cx="112883" cy="265768"/>
              <a:chOff x="3787140" y="2644140"/>
              <a:chExt cx="102873" cy="419738"/>
            </a:xfrm>
          </p:grpSpPr>
          <p:cxnSp>
            <p:nvCxnSpPr>
              <p:cNvPr id="909" name="Straight Connector 9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0" name="Straight Connector 9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1" name="Oval 9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2" name="Oval 9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9" name="Group 158"/>
            <p:cNvGrpSpPr/>
            <p:nvPr/>
          </p:nvGrpSpPr>
          <p:grpSpPr>
            <a:xfrm rot="10800000">
              <a:off x="8136556" y="5726121"/>
              <a:ext cx="112883" cy="265768"/>
              <a:chOff x="3787140" y="2644140"/>
              <a:chExt cx="102873" cy="419738"/>
            </a:xfrm>
          </p:grpSpPr>
          <p:cxnSp>
            <p:nvCxnSpPr>
              <p:cNvPr id="905" name="Straight Connector 9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06" name="Straight Connector 9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07" name="Oval 9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8" name="Oval 9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0" name="Group 163"/>
            <p:cNvGrpSpPr/>
            <p:nvPr/>
          </p:nvGrpSpPr>
          <p:grpSpPr>
            <a:xfrm rot="10800000">
              <a:off x="8002772" y="5726123"/>
              <a:ext cx="112883" cy="265768"/>
              <a:chOff x="3787140" y="2644140"/>
              <a:chExt cx="102873" cy="419738"/>
            </a:xfrm>
          </p:grpSpPr>
          <p:cxnSp>
            <p:nvCxnSpPr>
              <p:cNvPr id="901" name="Straight Connector 9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02" name="Straight Connector 9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03" name="Oval 9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4" name="Oval 9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1" name="Group 168"/>
            <p:cNvGrpSpPr/>
            <p:nvPr/>
          </p:nvGrpSpPr>
          <p:grpSpPr>
            <a:xfrm rot="10800000">
              <a:off x="7866900" y="5726119"/>
              <a:ext cx="112883" cy="265768"/>
              <a:chOff x="3787140" y="2644140"/>
              <a:chExt cx="102873" cy="419738"/>
            </a:xfrm>
          </p:grpSpPr>
          <p:cxnSp>
            <p:nvCxnSpPr>
              <p:cNvPr id="897" name="Straight Connector 8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8" name="Straight Connector 8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9" name="Oval 8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0" name="Oval 8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2" name="Group 173"/>
            <p:cNvGrpSpPr/>
            <p:nvPr/>
          </p:nvGrpSpPr>
          <p:grpSpPr>
            <a:xfrm rot="10800000">
              <a:off x="7733117" y="5726121"/>
              <a:ext cx="112883" cy="265768"/>
              <a:chOff x="3787140" y="2644140"/>
              <a:chExt cx="102873" cy="419738"/>
            </a:xfrm>
          </p:grpSpPr>
          <p:cxnSp>
            <p:nvCxnSpPr>
              <p:cNvPr id="893" name="Straight Connector 8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5" name="Oval 8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6" name="Oval 8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3" name="Group 178"/>
            <p:cNvGrpSpPr/>
            <p:nvPr/>
          </p:nvGrpSpPr>
          <p:grpSpPr>
            <a:xfrm rot="10800000">
              <a:off x="7597245" y="5726117"/>
              <a:ext cx="112883" cy="265768"/>
              <a:chOff x="3787140" y="2644140"/>
              <a:chExt cx="102873" cy="419738"/>
            </a:xfrm>
          </p:grpSpPr>
          <p:cxnSp>
            <p:nvCxnSpPr>
              <p:cNvPr id="889" name="Straight Connector 8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1" name="Oval 8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2" name="Oval 8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4" name="Group 183"/>
            <p:cNvGrpSpPr/>
            <p:nvPr/>
          </p:nvGrpSpPr>
          <p:grpSpPr>
            <a:xfrm rot="10800000">
              <a:off x="7463462" y="5726119"/>
              <a:ext cx="112883" cy="265768"/>
              <a:chOff x="3787140" y="2644140"/>
              <a:chExt cx="102873" cy="419738"/>
            </a:xfrm>
          </p:grpSpPr>
          <p:cxnSp>
            <p:nvCxnSpPr>
              <p:cNvPr id="885" name="Straight Connector 8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86" name="Straight Connector 8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87" name="Oval 8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8" name="Oval 8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5" name="Group 188"/>
            <p:cNvGrpSpPr/>
            <p:nvPr/>
          </p:nvGrpSpPr>
          <p:grpSpPr>
            <a:xfrm rot="10800000">
              <a:off x="7327590" y="5726115"/>
              <a:ext cx="112883" cy="265768"/>
              <a:chOff x="3787140" y="2644140"/>
              <a:chExt cx="102873" cy="419738"/>
            </a:xfrm>
          </p:grpSpPr>
          <p:cxnSp>
            <p:nvCxnSpPr>
              <p:cNvPr id="881" name="Straight Connector 8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83" name="Oval 8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4" name="Oval 8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6" name="Group 193"/>
            <p:cNvGrpSpPr/>
            <p:nvPr/>
          </p:nvGrpSpPr>
          <p:grpSpPr>
            <a:xfrm rot="10800000">
              <a:off x="7193806" y="5726117"/>
              <a:ext cx="112883" cy="265768"/>
              <a:chOff x="3787140" y="2644140"/>
              <a:chExt cx="102873" cy="419738"/>
            </a:xfrm>
          </p:grpSpPr>
          <p:cxnSp>
            <p:nvCxnSpPr>
              <p:cNvPr id="877" name="Straight Connector 8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9" name="Oval 8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0" name="Oval 8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7" name="Group 198"/>
            <p:cNvGrpSpPr/>
            <p:nvPr/>
          </p:nvGrpSpPr>
          <p:grpSpPr>
            <a:xfrm rot="10800000">
              <a:off x="2720441" y="5726208"/>
              <a:ext cx="112883" cy="265768"/>
              <a:chOff x="3787140" y="2644140"/>
              <a:chExt cx="102873" cy="419738"/>
            </a:xfrm>
          </p:grpSpPr>
          <p:cxnSp>
            <p:nvCxnSpPr>
              <p:cNvPr id="873" name="Straight Connector 8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4" name="Straight Connector 8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5" name="Oval 8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6" name="Oval 8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8" name="Group 203"/>
            <p:cNvGrpSpPr/>
            <p:nvPr/>
          </p:nvGrpSpPr>
          <p:grpSpPr>
            <a:xfrm rot="10800000">
              <a:off x="2586658" y="5726210"/>
              <a:ext cx="112883" cy="265768"/>
              <a:chOff x="3787140" y="2644140"/>
              <a:chExt cx="102873" cy="419738"/>
            </a:xfrm>
          </p:grpSpPr>
          <p:cxnSp>
            <p:nvCxnSpPr>
              <p:cNvPr id="869" name="Straight Connector 8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1" name="Oval 8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2" name="Oval 8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9" name="Group 208"/>
            <p:cNvGrpSpPr/>
            <p:nvPr/>
          </p:nvGrpSpPr>
          <p:grpSpPr>
            <a:xfrm rot="10800000">
              <a:off x="2450786" y="5726206"/>
              <a:ext cx="112883" cy="265768"/>
              <a:chOff x="3787140" y="2644140"/>
              <a:chExt cx="102873" cy="419738"/>
            </a:xfrm>
          </p:grpSpPr>
          <p:cxnSp>
            <p:nvCxnSpPr>
              <p:cNvPr id="865" name="Straight Connector 8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7" name="Oval 8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8" name="Oval 8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0" name="Group 213"/>
            <p:cNvGrpSpPr/>
            <p:nvPr/>
          </p:nvGrpSpPr>
          <p:grpSpPr>
            <a:xfrm rot="10800000">
              <a:off x="2317003" y="5726208"/>
              <a:ext cx="112883" cy="265768"/>
              <a:chOff x="3787140" y="2644140"/>
              <a:chExt cx="102873" cy="419738"/>
            </a:xfrm>
          </p:grpSpPr>
          <p:cxnSp>
            <p:nvCxnSpPr>
              <p:cNvPr id="861" name="Straight Connector 8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2" name="Straight Connector 8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3" name="Oval 8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4" name="Oval 8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1" name="Group 218"/>
            <p:cNvGrpSpPr/>
            <p:nvPr/>
          </p:nvGrpSpPr>
          <p:grpSpPr>
            <a:xfrm rot="10800000">
              <a:off x="2181131" y="5726204"/>
              <a:ext cx="112883" cy="265768"/>
              <a:chOff x="3787140" y="2644140"/>
              <a:chExt cx="102873" cy="419738"/>
            </a:xfrm>
          </p:grpSpPr>
          <p:cxnSp>
            <p:nvCxnSpPr>
              <p:cNvPr id="857" name="Straight Connector 8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9" name="Oval 8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0" name="Oval 8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2" name="Group 223"/>
            <p:cNvGrpSpPr/>
            <p:nvPr/>
          </p:nvGrpSpPr>
          <p:grpSpPr>
            <a:xfrm rot="10800000">
              <a:off x="2047347" y="5726206"/>
              <a:ext cx="112883" cy="265768"/>
              <a:chOff x="3787140" y="2644140"/>
              <a:chExt cx="102873" cy="419738"/>
            </a:xfrm>
          </p:grpSpPr>
          <p:cxnSp>
            <p:nvCxnSpPr>
              <p:cNvPr id="853" name="Straight Connector 8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5" name="Oval 8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6" name="Oval 8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3" name="Group 228"/>
            <p:cNvGrpSpPr/>
            <p:nvPr/>
          </p:nvGrpSpPr>
          <p:grpSpPr>
            <a:xfrm rot="10800000">
              <a:off x="1911476" y="5726202"/>
              <a:ext cx="112883" cy="265768"/>
              <a:chOff x="3787140" y="2644140"/>
              <a:chExt cx="102873" cy="419738"/>
            </a:xfrm>
          </p:grpSpPr>
          <p:cxnSp>
            <p:nvCxnSpPr>
              <p:cNvPr id="849" name="Straight Connector 8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0" name="Straight Connector 8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1" name="Oval 8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2" name="Oval 8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4" name="Group 233"/>
            <p:cNvGrpSpPr/>
            <p:nvPr/>
          </p:nvGrpSpPr>
          <p:grpSpPr>
            <a:xfrm rot="10800000">
              <a:off x="1777692" y="5726204"/>
              <a:ext cx="112883" cy="265768"/>
              <a:chOff x="3787140" y="2644140"/>
              <a:chExt cx="102873" cy="419738"/>
            </a:xfrm>
          </p:grpSpPr>
          <p:cxnSp>
            <p:nvCxnSpPr>
              <p:cNvPr id="845" name="Straight Connector 8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47" name="Oval 8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8" name="Oval 8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5" name="Group 238"/>
            <p:cNvGrpSpPr/>
            <p:nvPr/>
          </p:nvGrpSpPr>
          <p:grpSpPr>
            <a:xfrm rot="10800000">
              <a:off x="1635547" y="5726200"/>
              <a:ext cx="112883" cy="265768"/>
              <a:chOff x="3787140" y="2644140"/>
              <a:chExt cx="102873" cy="419738"/>
            </a:xfrm>
          </p:grpSpPr>
          <p:cxnSp>
            <p:nvCxnSpPr>
              <p:cNvPr id="841" name="Straight Connector 8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43" name="Oval 8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4" name="Oval 8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6" name="Group 243"/>
            <p:cNvGrpSpPr/>
            <p:nvPr/>
          </p:nvGrpSpPr>
          <p:grpSpPr>
            <a:xfrm rot="10800000">
              <a:off x="1501764" y="5726202"/>
              <a:ext cx="112883" cy="265768"/>
              <a:chOff x="3787140" y="2644140"/>
              <a:chExt cx="102873" cy="419738"/>
            </a:xfrm>
          </p:grpSpPr>
          <p:cxnSp>
            <p:nvCxnSpPr>
              <p:cNvPr id="837" name="Straight Connector 8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8" name="Straight Connector 8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9" name="Oval 8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0" name="Oval 8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7" name="Group 248"/>
            <p:cNvGrpSpPr/>
            <p:nvPr/>
          </p:nvGrpSpPr>
          <p:grpSpPr>
            <a:xfrm rot="10800000">
              <a:off x="1365892" y="5726199"/>
              <a:ext cx="112883" cy="265768"/>
              <a:chOff x="3787140" y="2644140"/>
              <a:chExt cx="102873" cy="419738"/>
            </a:xfrm>
          </p:grpSpPr>
          <p:cxnSp>
            <p:nvCxnSpPr>
              <p:cNvPr id="833" name="Straight Connector 8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5" name="Oval 8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6" name="Oval 8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8" name="Group 253"/>
            <p:cNvGrpSpPr/>
            <p:nvPr/>
          </p:nvGrpSpPr>
          <p:grpSpPr>
            <a:xfrm rot="10800000">
              <a:off x="1232108" y="5726200"/>
              <a:ext cx="112883" cy="265768"/>
              <a:chOff x="3787140" y="2644140"/>
              <a:chExt cx="102873" cy="419738"/>
            </a:xfrm>
          </p:grpSpPr>
          <p:cxnSp>
            <p:nvCxnSpPr>
              <p:cNvPr id="829" name="Straight Connector 8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1" name="Oval 8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2" name="Oval 8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9" name="Group 258"/>
            <p:cNvGrpSpPr/>
            <p:nvPr/>
          </p:nvGrpSpPr>
          <p:grpSpPr>
            <a:xfrm rot="10800000">
              <a:off x="1096237" y="5726197"/>
              <a:ext cx="112883" cy="265768"/>
              <a:chOff x="3787140" y="2644140"/>
              <a:chExt cx="102873" cy="419738"/>
            </a:xfrm>
          </p:grpSpPr>
          <p:cxnSp>
            <p:nvCxnSpPr>
              <p:cNvPr id="825" name="Straight Connector 8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26" name="Straight Connector 8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7" name="Oval 8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8" name="Oval 8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0" name="Group 263"/>
            <p:cNvGrpSpPr/>
            <p:nvPr/>
          </p:nvGrpSpPr>
          <p:grpSpPr>
            <a:xfrm rot="10800000">
              <a:off x="962453" y="5726199"/>
              <a:ext cx="112883" cy="265768"/>
              <a:chOff x="3787140" y="2644140"/>
              <a:chExt cx="102873" cy="419738"/>
            </a:xfrm>
          </p:grpSpPr>
          <p:cxnSp>
            <p:nvCxnSpPr>
              <p:cNvPr id="821" name="Straight Connector 8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3" name="Oval 8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4" name="Oval 8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1" name="Group 268"/>
            <p:cNvGrpSpPr/>
            <p:nvPr/>
          </p:nvGrpSpPr>
          <p:grpSpPr>
            <a:xfrm rot="10800000">
              <a:off x="826582" y="5726195"/>
              <a:ext cx="112883" cy="265768"/>
              <a:chOff x="3787140" y="2644140"/>
              <a:chExt cx="102873" cy="419738"/>
            </a:xfrm>
          </p:grpSpPr>
          <p:cxnSp>
            <p:nvCxnSpPr>
              <p:cNvPr id="817" name="Straight Connector 8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9" name="Oval 8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0" name="Oval 8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2" name="Group 273"/>
            <p:cNvGrpSpPr/>
            <p:nvPr/>
          </p:nvGrpSpPr>
          <p:grpSpPr>
            <a:xfrm rot="10800000">
              <a:off x="692798" y="5726197"/>
              <a:ext cx="112883" cy="265768"/>
              <a:chOff x="3787140" y="2644140"/>
              <a:chExt cx="102873" cy="419738"/>
            </a:xfrm>
          </p:grpSpPr>
          <p:cxnSp>
            <p:nvCxnSpPr>
              <p:cNvPr id="813" name="Straight Connector 8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4" name="Straight Connector 8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5" name="Oval 8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6" name="Oval 8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3" name="Group 278"/>
            <p:cNvGrpSpPr/>
            <p:nvPr/>
          </p:nvGrpSpPr>
          <p:grpSpPr>
            <a:xfrm rot="10800000">
              <a:off x="4883964" y="5726193"/>
              <a:ext cx="112883" cy="265768"/>
              <a:chOff x="3787140" y="2644140"/>
              <a:chExt cx="102873" cy="419738"/>
            </a:xfrm>
          </p:grpSpPr>
          <p:cxnSp>
            <p:nvCxnSpPr>
              <p:cNvPr id="809" name="Straight Connector 8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0" name="Straight Connector 8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1" name="Oval 8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2" name="Oval 8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4" name="Group 283"/>
            <p:cNvGrpSpPr/>
            <p:nvPr/>
          </p:nvGrpSpPr>
          <p:grpSpPr>
            <a:xfrm rot="10800000">
              <a:off x="4750181" y="5726195"/>
              <a:ext cx="112883" cy="265768"/>
              <a:chOff x="3787140" y="2644140"/>
              <a:chExt cx="102873" cy="419738"/>
            </a:xfrm>
          </p:grpSpPr>
          <p:cxnSp>
            <p:nvCxnSpPr>
              <p:cNvPr id="805" name="Straight Connector 8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6" name="Straight Connector 8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07" name="Oval 8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8" name="Oval 8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5" name="Group 288"/>
            <p:cNvGrpSpPr/>
            <p:nvPr/>
          </p:nvGrpSpPr>
          <p:grpSpPr>
            <a:xfrm rot="10800000">
              <a:off x="4614309" y="5726191"/>
              <a:ext cx="112883" cy="265768"/>
              <a:chOff x="3787140" y="2644140"/>
              <a:chExt cx="102873" cy="419738"/>
            </a:xfrm>
          </p:grpSpPr>
          <p:cxnSp>
            <p:nvCxnSpPr>
              <p:cNvPr id="801" name="Straight Connector 8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2" name="Straight Connector 8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03" name="Oval 8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4" name="Oval 8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6" name="Group 293"/>
            <p:cNvGrpSpPr/>
            <p:nvPr/>
          </p:nvGrpSpPr>
          <p:grpSpPr>
            <a:xfrm rot="10800000">
              <a:off x="4480526" y="5726193"/>
              <a:ext cx="112883" cy="265768"/>
              <a:chOff x="3787140" y="2644140"/>
              <a:chExt cx="102873" cy="419738"/>
            </a:xfrm>
          </p:grpSpPr>
          <p:cxnSp>
            <p:nvCxnSpPr>
              <p:cNvPr id="797" name="Straight Connector 7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8" name="Straight Connector 7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9" name="Oval 7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0" name="Oval 7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7" name="Group 298"/>
            <p:cNvGrpSpPr/>
            <p:nvPr/>
          </p:nvGrpSpPr>
          <p:grpSpPr>
            <a:xfrm rot="10800000">
              <a:off x="4344654" y="5726189"/>
              <a:ext cx="112883" cy="265768"/>
              <a:chOff x="3787140" y="2644140"/>
              <a:chExt cx="102873" cy="419738"/>
            </a:xfrm>
          </p:grpSpPr>
          <p:cxnSp>
            <p:nvCxnSpPr>
              <p:cNvPr id="793" name="Straight Connector 7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4" name="Straight Connector 7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5" name="Oval 7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6" name="Oval 7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8" name="Group 303"/>
            <p:cNvGrpSpPr/>
            <p:nvPr/>
          </p:nvGrpSpPr>
          <p:grpSpPr>
            <a:xfrm rot="10800000">
              <a:off x="4210870" y="5726191"/>
              <a:ext cx="112883" cy="265768"/>
              <a:chOff x="3787140" y="2644140"/>
              <a:chExt cx="102873" cy="419738"/>
            </a:xfrm>
          </p:grpSpPr>
          <p:cxnSp>
            <p:nvCxnSpPr>
              <p:cNvPr id="789" name="Straight Connector 7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0" name="Straight Connector 7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1" name="Oval 7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2" name="Oval 7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9" name="Group 308"/>
            <p:cNvGrpSpPr/>
            <p:nvPr/>
          </p:nvGrpSpPr>
          <p:grpSpPr>
            <a:xfrm rot="10800000">
              <a:off x="4074999" y="5726187"/>
              <a:ext cx="112883" cy="265768"/>
              <a:chOff x="3787140" y="2644140"/>
              <a:chExt cx="102873" cy="419738"/>
            </a:xfrm>
          </p:grpSpPr>
          <p:cxnSp>
            <p:nvCxnSpPr>
              <p:cNvPr id="785" name="Straight Connector 7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87" name="Oval 7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8" name="Oval 7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0" name="Group 313"/>
            <p:cNvGrpSpPr/>
            <p:nvPr/>
          </p:nvGrpSpPr>
          <p:grpSpPr>
            <a:xfrm rot="10800000">
              <a:off x="3941215" y="5726189"/>
              <a:ext cx="112883" cy="265768"/>
              <a:chOff x="3787140" y="2644140"/>
              <a:chExt cx="102873" cy="419738"/>
            </a:xfrm>
          </p:grpSpPr>
          <p:cxnSp>
            <p:nvCxnSpPr>
              <p:cNvPr id="781" name="Straight Connector 7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2" name="Straight Connector 7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83" name="Oval 7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4" name="Oval 7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1" name="Group 318"/>
            <p:cNvGrpSpPr/>
            <p:nvPr/>
          </p:nvGrpSpPr>
          <p:grpSpPr>
            <a:xfrm rot="10800000">
              <a:off x="3799070" y="5726185"/>
              <a:ext cx="112883" cy="265768"/>
              <a:chOff x="3787140" y="2644140"/>
              <a:chExt cx="102873" cy="419738"/>
            </a:xfrm>
          </p:grpSpPr>
          <p:cxnSp>
            <p:nvCxnSpPr>
              <p:cNvPr id="777" name="Straight Connector 7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9" name="Oval 7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0" name="Oval 7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2" name="Group 323"/>
            <p:cNvGrpSpPr/>
            <p:nvPr/>
          </p:nvGrpSpPr>
          <p:grpSpPr>
            <a:xfrm rot="10800000">
              <a:off x="3665287" y="5726187"/>
              <a:ext cx="112883" cy="265768"/>
              <a:chOff x="3787140" y="2644140"/>
              <a:chExt cx="102873" cy="419738"/>
            </a:xfrm>
          </p:grpSpPr>
          <p:cxnSp>
            <p:nvCxnSpPr>
              <p:cNvPr id="773" name="Straight Connector 7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4" name="Straight Connector 7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5" name="Oval 7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6" name="Oval 7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3" name="Group 328"/>
            <p:cNvGrpSpPr/>
            <p:nvPr/>
          </p:nvGrpSpPr>
          <p:grpSpPr>
            <a:xfrm rot="10800000">
              <a:off x="3529415" y="5726183"/>
              <a:ext cx="112883" cy="265768"/>
              <a:chOff x="3787140" y="2644140"/>
              <a:chExt cx="102873" cy="419738"/>
            </a:xfrm>
          </p:grpSpPr>
          <p:cxnSp>
            <p:nvCxnSpPr>
              <p:cNvPr id="769" name="Straight Connector 7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0" name="Straight Connector 7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1" name="Oval 7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2" name="Oval 7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4" name="Group 333"/>
            <p:cNvGrpSpPr/>
            <p:nvPr/>
          </p:nvGrpSpPr>
          <p:grpSpPr>
            <a:xfrm rot="10800000">
              <a:off x="3395631" y="5726185"/>
              <a:ext cx="112883" cy="265768"/>
              <a:chOff x="3787140" y="2644140"/>
              <a:chExt cx="102873" cy="419738"/>
            </a:xfrm>
          </p:grpSpPr>
          <p:cxnSp>
            <p:nvCxnSpPr>
              <p:cNvPr id="765" name="Straight Connector 7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6" name="Straight Connector 7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7" name="Oval 7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8" name="Oval 7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5" name="Group 338"/>
            <p:cNvGrpSpPr/>
            <p:nvPr/>
          </p:nvGrpSpPr>
          <p:grpSpPr>
            <a:xfrm rot="10800000">
              <a:off x="3259760" y="5726181"/>
              <a:ext cx="112883" cy="265768"/>
              <a:chOff x="3787140" y="2644140"/>
              <a:chExt cx="102873" cy="419738"/>
            </a:xfrm>
          </p:grpSpPr>
          <p:cxnSp>
            <p:nvCxnSpPr>
              <p:cNvPr id="761" name="Straight Connector 7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2" name="Straight Connector 7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3" name="Oval 7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4" name="Oval 7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6" name="Group 343"/>
            <p:cNvGrpSpPr/>
            <p:nvPr/>
          </p:nvGrpSpPr>
          <p:grpSpPr>
            <a:xfrm rot="10800000">
              <a:off x="3125976" y="5726183"/>
              <a:ext cx="112883" cy="265768"/>
              <a:chOff x="3787140" y="2644140"/>
              <a:chExt cx="102873" cy="419738"/>
            </a:xfrm>
          </p:grpSpPr>
          <p:cxnSp>
            <p:nvCxnSpPr>
              <p:cNvPr id="757" name="Straight Connector 7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9" name="Oval 7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0" name="Oval 7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7" name="Group 348"/>
            <p:cNvGrpSpPr/>
            <p:nvPr/>
          </p:nvGrpSpPr>
          <p:grpSpPr>
            <a:xfrm rot="10800000">
              <a:off x="2990104" y="5726180"/>
              <a:ext cx="112883" cy="265768"/>
              <a:chOff x="3787140" y="2644140"/>
              <a:chExt cx="102873" cy="419738"/>
            </a:xfrm>
          </p:grpSpPr>
          <p:cxnSp>
            <p:nvCxnSpPr>
              <p:cNvPr id="753" name="Straight Connector 7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4" name="Straight Connector 7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5" name="Oval 7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6" name="Oval 7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8" name="Group 353"/>
            <p:cNvGrpSpPr/>
            <p:nvPr/>
          </p:nvGrpSpPr>
          <p:grpSpPr>
            <a:xfrm rot="10800000">
              <a:off x="2856321" y="5726181"/>
              <a:ext cx="112883" cy="265768"/>
              <a:chOff x="3787140" y="2644140"/>
              <a:chExt cx="102873" cy="419738"/>
            </a:xfrm>
          </p:grpSpPr>
          <p:cxnSp>
            <p:nvCxnSpPr>
              <p:cNvPr id="749" name="Straight Connector 7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0" name="Straight Connector 7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1" name="Oval 7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2" name="Oval 7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62" name="Group 1361"/>
            <p:cNvGrpSpPr/>
            <p:nvPr/>
          </p:nvGrpSpPr>
          <p:grpSpPr>
            <a:xfrm>
              <a:off x="1235439" y="4368919"/>
              <a:ext cx="1907093" cy="2565281"/>
              <a:chOff x="3431825" y="4285614"/>
              <a:chExt cx="1419809" cy="1777433"/>
            </a:xfrm>
          </p:grpSpPr>
          <p:sp>
            <p:nvSpPr>
              <p:cNvPr id="1346" name="Freeform 1345"/>
              <p:cNvSpPr/>
              <p:nvPr/>
            </p:nvSpPr>
            <p:spPr>
              <a:xfrm>
                <a:off x="3965156" y="4285614"/>
                <a:ext cx="606844" cy="667386"/>
              </a:xfrm>
              <a:custGeom>
                <a:avLst/>
                <a:gdLst>
                  <a:gd name="connsiteX0" fmla="*/ 55392 w 558418"/>
                  <a:gd name="connsiteY0" fmla="*/ 127636 h 667386"/>
                  <a:gd name="connsiteX1" fmla="*/ 93492 w 558418"/>
                  <a:gd name="connsiteY1" fmla="*/ 70486 h 667386"/>
                  <a:gd name="connsiteX2" fmla="*/ 112542 w 558418"/>
                  <a:gd name="connsiteY2" fmla="*/ 57786 h 667386"/>
                  <a:gd name="connsiteX3" fmla="*/ 144292 w 558418"/>
                  <a:gd name="connsiteY3" fmla="*/ 32386 h 667386"/>
                  <a:gd name="connsiteX4" fmla="*/ 226842 w 558418"/>
                  <a:gd name="connsiteY4" fmla="*/ 636 h 667386"/>
                  <a:gd name="connsiteX5" fmla="*/ 341142 w 558418"/>
                  <a:gd name="connsiteY5" fmla="*/ 6986 h 667386"/>
                  <a:gd name="connsiteX6" fmla="*/ 404642 w 558418"/>
                  <a:gd name="connsiteY6" fmla="*/ 13336 h 667386"/>
                  <a:gd name="connsiteX7" fmla="*/ 410992 w 558418"/>
                  <a:gd name="connsiteY7" fmla="*/ 51436 h 667386"/>
                  <a:gd name="connsiteX8" fmla="*/ 442742 w 558418"/>
                  <a:gd name="connsiteY8" fmla="*/ 95886 h 667386"/>
                  <a:gd name="connsiteX9" fmla="*/ 480842 w 558418"/>
                  <a:gd name="connsiteY9" fmla="*/ 133986 h 667386"/>
                  <a:gd name="connsiteX10" fmla="*/ 525292 w 558418"/>
                  <a:gd name="connsiteY10" fmla="*/ 191136 h 667386"/>
                  <a:gd name="connsiteX11" fmla="*/ 544342 w 558418"/>
                  <a:gd name="connsiteY11" fmla="*/ 235586 h 667386"/>
                  <a:gd name="connsiteX12" fmla="*/ 550692 w 558418"/>
                  <a:gd name="connsiteY12" fmla="*/ 254636 h 667386"/>
                  <a:gd name="connsiteX13" fmla="*/ 544342 w 558418"/>
                  <a:gd name="connsiteY13" fmla="*/ 451486 h 667386"/>
                  <a:gd name="connsiteX14" fmla="*/ 493542 w 558418"/>
                  <a:gd name="connsiteY14" fmla="*/ 514986 h 667386"/>
                  <a:gd name="connsiteX15" fmla="*/ 480842 w 558418"/>
                  <a:gd name="connsiteY15" fmla="*/ 534036 h 667386"/>
                  <a:gd name="connsiteX16" fmla="*/ 461792 w 558418"/>
                  <a:gd name="connsiteY16" fmla="*/ 578486 h 667386"/>
                  <a:gd name="connsiteX17" fmla="*/ 417342 w 558418"/>
                  <a:gd name="connsiteY17" fmla="*/ 591186 h 667386"/>
                  <a:gd name="connsiteX18" fmla="*/ 391942 w 558418"/>
                  <a:gd name="connsiteY18" fmla="*/ 603886 h 667386"/>
                  <a:gd name="connsiteX19" fmla="*/ 334792 w 558418"/>
                  <a:gd name="connsiteY19" fmla="*/ 622936 h 667386"/>
                  <a:gd name="connsiteX20" fmla="*/ 322092 w 558418"/>
                  <a:gd name="connsiteY20" fmla="*/ 641986 h 667386"/>
                  <a:gd name="connsiteX21" fmla="*/ 296692 w 558418"/>
                  <a:gd name="connsiteY21" fmla="*/ 654686 h 667386"/>
                  <a:gd name="connsiteX22" fmla="*/ 239542 w 558418"/>
                  <a:gd name="connsiteY22" fmla="*/ 667386 h 667386"/>
                  <a:gd name="connsiteX23" fmla="*/ 163342 w 558418"/>
                  <a:gd name="connsiteY23" fmla="*/ 654686 h 667386"/>
                  <a:gd name="connsiteX24" fmla="*/ 137942 w 558418"/>
                  <a:gd name="connsiteY24" fmla="*/ 616586 h 667386"/>
                  <a:gd name="connsiteX25" fmla="*/ 125242 w 558418"/>
                  <a:gd name="connsiteY25" fmla="*/ 597536 h 667386"/>
                  <a:gd name="connsiteX26" fmla="*/ 112542 w 558418"/>
                  <a:gd name="connsiteY26" fmla="*/ 514986 h 667386"/>
                  <a:gd name="connsiteX27" fmla="*/ 106192 w 558418"/>
                  <a:gd name="connsiteY27" fmla="*/ 489586 h 667386"/>
                  <a:gd name="connsiteX28" fmla="*/ 93492 w 558418"/>
                  <a:gd name="connsiteY28" fmla="*/ 464186 h 667386"/>
                  <a:gd name="connsiteX29" fmla="*/ 80792 w 558418"/>
                  <a:gd name="connsiteY29" fmla="*/ 400686 h 667386"/>
                  <a:gd name="connsiteX30" fmla="*/ 74442 w 558418"/>
                  <a:gd name="connsiteY30" fmla="*/ 375286 h 667386"/>
                  <a:gd name="connsiteX31" fmla="*/ 49042 w 558418"/>
                  <a:gd name="connsiteY31" fmla="*/ 311786 h 667386"/>
                  <a:gd name="connsiteX32" fmla="*/ 29992 w 558418"/>
                  <a:gd name="connsiteY32" fmla="*/ 254636 h 667386"/>
                  <a:gd name="connsiteX33" fmla="*/ 4592 w 558418"/>
                  <a:gd name="connsiteY33" fmla="*/ 203836 h 667386"/>
                  <a:gd name="connsiteX34" fmla="*/ 29992 w 558418"/>
                  <a:gd name="connsiteY34" fmla="*/ 165736 h 667386"/>
                  <a:gd name="connsiteX35" fmla="*/ 55392 w 558418"/>
                  <a:gd name="connsiteY35" fmla="*/ 127636 h 6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418" h="667386">
                    <a:moveTo>
                      <a:pt x="55392" y="127636"/>
                    </a:moveTo>
                    <a:cubicBezTo>
                      <a:pt x="65975" y="111761"/>
                      <a:pt x="57947" y="95876"/>
                      <a:pt x="93492" y="70486"/>
                    </a:cubicBezTo>
                    <a:cubicBezTo>
                      <a:pt x="99702" y="66050"/>
                      <a:pt x="106192" y="62019"/>
                      <a:pt x="112542" y="57786"/>
                    </a:cubicBezTo>
                    <a:cubicBezTo>
                      <a:pt x="132430" y="27954"/>
                      <a:pt x="114954" y="45722"/>
                      <a:pt x="144292" y="32386"/>
                    </a:cubicBezTo>
                    <a:cubicBezTo>
                      <a:pt x="215541" y="0"/>
                      <a:pt x="170373" y="11930"/>
                      <a:pt x="226842" y="636"/>
                    </a:cubicBezTo>
                    <a:lnTo>
                      <a:pt x="341142" y="6986"/>
                    </a:lnTo>
                    <a:cubicBezTo>
                      <a:pt x="362360" y="8502"/>
                      <a:pt x="386695" y="1915"/>
                      <a:pt x="404642" y="13336"/>
                    </a:cubicBezTo>
                    <a:cubicBezTo>
                      <a:pt x="415504" y="20248"/>
                      <a:pt x="405597" y="39746"/>
                      <a:pt x="410992" y="51436"/>
                    </a:cubicBezTo>
                    <a:cubicBezTo>
                      <a:pt x="418622" y="67968"/>
                      <a:pt x="430981" y="81986"/>
                      <a:pt x="442742" y="95886"/>
                    </a:cubicBezTo>
                    <a:cubicBezTo>
                      <a:pt x="454343" y="109597"/>
                      <a:pt x="469815" y="119809"/>
                      <a:pt x="480842" y="133986"/>
                    </a:cubicBezTo>
                    <a:lnTo>
                      <a:pt x="525292" y="191136"/>
                    </a:lnTo>
                    <a:cubicBezTo>
                      <a:pt x="540184" y="235812"/>
                      <a:pt x="520802" y="180659"/>
                      <a:pt x="544342" y="235586"/>
                    </a:cubicBezTo>
                    <a:cubicBezTo>
                      <a:pt x="546979" y="241738"/>
                      <a:pt x="548575" y="248286"/>
                      <a:pt x="550692" y="254636"/>
                    </a:cubicBezTo>
                    <a:cubicBezTo>
                      <a:pt x="548575" y="320253"/>
                      <a:pt x="558418" y="387362"/>
                      <a:pt x="544342" y="451486"/>
                    </a:cubicBezTo>
                    <a:cubicBezTo>
                      <a:pt x="538530" y="477962"/>
                      <a:pt x="508578" y="492432"/>
                      <a:pt x="493542" y="514986"/>
                    </a:cubicBezTo>
                    <a:cubicBezTo>
                      <a:pt x="489309" y="521336"/>
                      <a:pt x="484255" y="527210"/>
                      <a:pt x="480842" y="534036"/>
                    </a:cubicBezTo>
                    <a:cubicBezTo>
                      <a:pt x="473252" y="549216"/>
                      <a:pt x="475006" y="565272"/>
                      <a:pt x="461792" y="578486"/>
                    </a:cubicBezTo>
                    <a:cubicBezTo>
                      <a:pt x="458722" y="581556"/>
                      <a:pt x="417606" y="591087"/>
                      <a:pt x="417342" y="591186"/>
                    </a:cubicBezTo>
                    <a:cubicBezTo>
                      <a:pt x="408479" y="594510"/>
                      <a:pt x="400777" y="600488"/>
                      <a:pt x="391942" y="603886"/>
                    </a:cubicBezTo>
                    <a:cubicBezTo>
                      <a:pt x="373200" y="611094"/>
                      <a:pt x="334792" y="622936"/>
                      <a:pt x="334792" y="622936"/>
                    </a:cubicBezTo>
                    <a:cubicBezTo>
                      <a:pt x="330559" y="629286"/>
                      <a:pt x="327955" y="637100"/>
                      <a:pt x="322092" y="641986"/>
                    </a:cubicBezTo>
                    <a:cubicBezTo>
                      <a:pt x="314820" y="648046"/>
                      <a:pt x="305393" y="650957"/>
                      <a:pt x="296692" y="654686"/>
                    </a:cubicBezTo>
                    <a:cubicBezTo>
                      <a:pt x="276796" y="663213"/>
                      <a:pt x="262376" y="663580"/>
                      <a:pt x="239542" y="667386"/>
                    </a:cubicBezTo>
                    <a:cubicBezTo>
                      <a:pt x="214142" y="663153"/>
                      <a:pt x="187771" y="662829"/>
                      <a:pt x="163342" y="654686"/>
                    </a:cubicBezTo>
                    <a:cubicBezTo>
                      <a:pt x="141675" y="647464"/>
                      <a:pt x="145555" y="631812"/>
                      <a:pt x="137942" y="616586"/>
                    </a:cubicBezTo>
                    <a:cubicBezTo>
                      <a:pt x="134529" y="609760"/>
                      <a:pt x="129475" y="603886"/>
                      <a:pt x="125242" y="597536"/>
                    </a:cubicBezTo>
                    <a:cubicBezTo>
                      <a:pt x="119744" y="553549"/>
                      <a:pt x="120853" y="552388"/>
                      <a:pt x="112542" y="514986"/>
                    </a:cubicBezTo>
                    <a:cubicBezTo>
                      <a:pt x="110649" y="506467"/>
                      <a:pt x="109256" y="497758"/>
                      <a:pt x="106192" y="489586"/>
                    </a:cubicBezTo>
                    <a:cubicBezTo>
                      <a:pt x="102868" y="480723"/>
                      <a:pt x="97725" y="472653"/>
                      <a:pt x="93492" y="464186"/>
                    </a:cubicBezTo>
                    <a:cubicBezTo>
                      <a:pt x="82655" y="388327"/>
                      <a:pt x="93458" y="445018"/>
                      <a:pt x="80792" y="400686"/>
                    </a:cubicBezTo>
                    <a:cubicBezTo>
                      <a:pt x="78394" y="392295"/>
                      <a:pt x="77377" y="383505"/>
                      <a:pt x="74442" y="375286"/>
                    </a:cubicBezTo>
                    <a:cubicBezTo>
                      <a:pt x="66774" y="353817"/>
                      <a:pt x="54571" y="333903"/>
                      <a:pt x="49042" y="311786"/>
                    </a:cubicBezTo>
                    <a:cubicBezTo>
                      <a:pt x="42979" y="287533"/>
                      <a:pt x="41948" y="278548"/>
                      <a:pt x="29992" y="254636"/>
                    </a:cubicBezTo>
                    <a:cubicBezTo>
                      <a:pt x="0" y="194653"/>
                      <a:pt x="18911" y="246794"/>
                      <a:pt x="4592" y="203836"/>
                    </a:cubicBezTo>
                    <a:cubicBezTo>
                      <a:pt x="13059" y="191136"/>
                      <a:pt x="25165" y="180216"/>
                      <a:pt x="29992" y="165736"/>
                    </a:cubicBezTo>
                    <a:cubicBezTo>
                      <a:pt x="38235" y="141006"/>
                      <a:pt x="44809" y="143511"/>
                      <a:pt x="55392" y="127636"/>
                    </a:cubicBezTo>
                    <a:close/>
                  </a:path>
                </a:pathLst>
              </a:custGeom>
              <a:solidFill>
                <a:schemeClr val="accent2">
                  <a:lumMod val="60000"/>
                  <a:lumOff val="40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4" name="Freeform 1343"/>
              <p:cNvSpPr/>
              <p:nvPr/>
            </p:nvSpPr>
            <p:spPr>
              <a:xfrm>
                <a:off x="4114800" y="4808174"/>
                <a:ext cx="736834" cy="919526"/>
              </a:xfrm>
              <a:custGeom>
                <a:avLst/>
                <a:gdLst>
                  <a:gd name="connsiteX0" fmla="*/ 120650 w 736834"/>
                  <a:gd name="connsiteY0" fmla="*/ 68626 h 919526"/>
                  <a:gd name="connsiteX1" fmla="*/ 127000 w 736834"/>
                  <a:gd name="connsiteY1" fmla="*/ 24176 h 919526"/>
                  <a:gd name="connsiteX2" fmla="*/ 133350 w 736834"/>
                  <a:gd name="connsiteY2" fmla="*/ 5126 h 919526"/>
                  <a:gd name="connsiteX3" fmla="*/ 266700 w 736834"/>
                  <a:gd name="connsiteY3" fmla="*/ 17826 h 919526"/>
                  <a:gd name="connsiteX4" fmla="*/ 406400 w 736834"/>
                  <a:gd name="connsiteY4" fmla="*/ 30526 h 919526"/>
                  <a:gd name="connsiteX5" fmla="*/ 431800 w 736834"/>
                  <a:gd name="connsiteY5" fmla="*/ 36876 h 919526"/>
                  <a:gd name="connsiteX6" fmla="*/ 438150 w 736834"/>
                  <a:gd name="connsiteY6" fmla="*/ 55926 h 919526"/>
                  <a:gd name="connsiteX7" fmla="*/ 463550 w 736834"/>
                  <a:gd name="connsiteY7" fmla="*/ 94026 h 919526"/>
                  <a:gd name="connsiteX8" fmla="*/ 463550 w 736834"/>
                  <a:gd name="connsiteY8" fmla="*/ 94026 h 919526"/>
                  <a:gd name="connsiteX9" fmla="*/ 501650 w 736834"/>
                  <a:gd name="connsiteY9" fmla="*/ 113076 h 919526"/>
                  <a:gd name="connsiteX10" fmla="*/ 527050 w 736834"/>
                  <a:gd name="connsiteY10" fmla="*/ 151176 h 919526"/>
                  <a:gd name="connsiteX11" fmla="*/ 565150 w 736834"/>
                  <a:gd name="connsiteY11" fmla="*/ 176576 h 919526"/>
                  <a:gd name="connsiteX12" fmla="*/ 584200 w 736834"/>
                  <a:gd name="connsiteY12" fmla="*/ 182926 h 919526"/>
                  <a:gd name="connsiteX13" fmla="*/ 622300 w 736834"/>
                  <a:gd name="connsiteY13" fmla="*/ 201976 h 919526"/>
                  <a:gd name="connsiteX14" fmla="*/ 647700 w 736834"/>
                  <a:gd name="connsiteY14" fmla="*/ 227376 h 919526"/>
                  <a:gd name="connsiteX15" fmla="*/ 673100 w 736834"/>
                  <a:gd name="connsiteY15" fmla="*/ 265476 h 919526"/>
                  <a:gd name="connsiteX16" fmla="*/ 692150 w 736834"/>
                  <a:gd name="connsiteY16" fmla="*/ 290876 h 919526"/>
                  <a:gd name="connsiteX17" fmla="*/ 698500 w 736834"/>
                  <a:gd name="connsiteY17" fmla="*/ 316276 h 919526"/>
                  <a:gd name="connsiteX18" fmla="*/ 704850 w 736834"/>
                  <a:gd name="connsiteY18" fmla="*/ 373426 h 919526"/>
                  <a:gd name="connsiteX19" fmla="*/ 717550 w 736834"/>
                  <a:gd name="connsiteY19" fmla="*/ 424226 h 919526"/>
                  <a:gd name="connsiteX20" fmla="*/ 723900 w 736834"/>
                  <a:gd name="connsiteY20" fmla="*/ 481376 h 919526"/>
                  <a:gd name="connsiteX21" fmla="*/ 730250 w 736834"/>
                  <a:gd name="connsiteY21" fmla="*/ 519476 h 919526"/>
                  <a:gd name="connsiteX22" fmla="*/ 736600 w 736834"/>
                  <a:gd name="connsiteY22" fmla="*/ 595676 h 919526"/>
                  <a:gd name="connsiteX23" fmla="*/ 730250 w 736834"/>
                  <a:gd name="connsiteY23" fmla="*/ 684576 h 919526"/>
                  <a:gd name="connsiteX24" fmla="*/ 704850 w 736834"/>
                  <a:gd name="connsiteY24" fmla="*/ 735376 h 919526"/>
                  <a:gd name="connsiteX25" fmla="*/ 660400 w 736834"/>
                  <a:gd name="connsiteY25" fmla="*/ 792526 h 919526"/>
                  <a:gd name="connsiteX26" fmla="*/ 641350 w 736834"/>
                  <a:gd name="connsiteY26" fmla="*/ 849676 h 919526"/>
                  <a:gd name="connsiteX27" fmla="*/ 635000 w 736834"/>
                  <a:gd name="connsiteY27" fmla="*/ 868726 h 919526"/>
                  <a:gd name="connsiteX28" fmla="*/ 622300 w 736834"/>
                  <a:gd name="connsiteY28" fmla="*/ 919526 h 919526"/>
                  <a:gd name="connsiteX29" fmla="*/ 488950 w 736834"/>
                  <a:gd name="connsiteY29" fmla="*/ 913176 h 919526"/>
                  <a:gd name="connsiteX30" fmla="*/ 355600 w 736834"/>
                  <a:gd name="connsiteY30" fmla="*/ 856026 h 919526"/>
                  <a:gd name="connsiteX31" fmla="*/ 279400 w 736834"/>
                  <a:gd name="connsiteY31" fmla="*/ 830626 h 919526"/>
                  <a:gd name="connsiteX32" fmla="*/ 95250 w 736834"/>
                  <a:gd name="connsiteY32" fmla="*/ 760776 h 919526"/>
                  <a:gd name="connsiteX33" fmla="*/ 57150 w 736834"/>
                  <a:gd name="connsiteY33" fmla="*/ 741726 h 919526"/>
                  <a:gd name="connsiteX34" fmla="*/ 6350 w 736834"/>
                  <a:gd name="connsiteY34" fmla="*/ 709976 h 919526"/>
                  <a:gd name="connsiteX35" fmla="*/ 0 w 736834"/>
                  <a:gd name="connsiteY35" fmla="*/ 690926 h 919526"/>
                  <a:gd name="connsiteX36" fmla="*/ 6350 w 736834"/>
                  <a:gd name="connsiteY36" fmla="*/ 659176 h 919526"/>
                  <a:gd name="connsiteX37" fmla="*/ 12700 w 736834"/>
                  <a:gd name="connsiteY37" fmla="*/ 602026 h 919526"/>
                  <a:gd name="connsiteX38" fmla="*/ 19050 w 736834"/>
                  <a:gd name="connsiteY38" fmla="*/ 487726 h 919526"/>
                  <a:gd name="connsiteX39" fmla="*/ 25400 w 736834"/>
                  <a:gd name="connsiteY39" fmla="*/ 443276 h 919526"/>
                  <a:gd name="connsiteX40" fmla="*/ 31750 w 736834"/>
                  <a:gd name="connsiteY40" fmla="*/ 386126 h 919526"/>
                  <a:gd name="connsiteX41" fmla="*/ 44450 w 736834"/>
                  <a:gd name="connsiteY41" fmla="*/ 278176 h 919526"/>
                  <a:gd name="connsiteX42" fmla="*/ 50800 w 736834"/>
                  <a:gd name="connsiteY42" fmla="*/ 246426 h 919526"/>
                  <a:gd name="connsiteX43" fmla="*/ 69850 w 736834"/>
                  <a:gd name="connsiteY43" fmla="*/ 221026 h 919526"/>
                  <a:gd name="connsiteX44" fmla="*/ 76200 w 736834"/>
                  <a:gd name="connsiteY44" fmla="*/ 201976 h 919526"/>
                  <a:gd name="connsiteX45" fmla="*/ 95250 w 736834"/>
                  <a:gd name="connsiteY45" fmla="*/ 189276 h 919526"/>
                  <a:gd name="connsiteX46" fmla="*/ 101600 w 736834"/>
                  <a:gd name="connsiteY46" fmla="*/ 138476 h 919526"/>
                  <a:gd name="connsiteX47" fmla="*/ 120650 w 736834"/>
                  <a:gd name="connsiteY47" fmla="*/ 68626 h 91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36834" h="919526">
                    <a:moveTo>
                      <a:pt x="120650" y="68626"/>
                    </a:moveTo>
                    <a:cubicBezTo>
                      <a:pt x="124883" y="49576"/>
                      <a:pt x="124065" y="38852"/>
                      <a:pt x="127000" y="24176"/>
                    </a:cubicBezTo>
                    <a:cubicBezTo>
                      <a:pt x="128313" y="17612"/>
                      <a:pt x="126715" y="6011"/>
                      <a:pt x="133350" y="5126"/>
                    </a:cubicBezTo>
                    <a:cubicBezTo>
                      <a:pt x="171792" y="0"/>
                      <a:pt x="225782" y="13593"/>
                      <a:pt x="266700" y="17826"/>
                    </a:cubicBezTo>
                    <a:cubicBezTo>
                      <a:pt x="313210" y="22637"/>
                      <a:pt x="406400" y="30526"/>
                      <a:pt x="406400" y="30526"/>
                    </a:cubicBezTo>
                    <a:cubicBezTo>
                      <a:pt x="414867" y="32643"/>
                      <a:pt x="424985" y="31424"/>
                      <a:pt x="431800" y="36876"/>
                    </a:cubicBezTo>
                    <a:cubicBezTo>
                      <a:pt x="437027" y="41057"/>
                      <a:pt x="434899" y="50075"/>
                      <a:pt x="438150" y="55926"/>
                    </a:cubicBezTo>
                    <a:cubicBezTo>
                      <a:pt x="445563" y="69269"/>
                      <a:pt x="455083" y="81326"/>
                      <a:pt x="463550" y="94026"/>
                    </a:cubicBezTo>
                    <a:lnTo>
                      <a:pt x="463550" y="94026"/>
                    </a:lnTo>
                    <a:cubicBezTo>
                      <a:pt x="489840" y="102789"/>
                      <a:pt x="477031" y="96663"/>
                      <a:pt x="501650" y="113076"/>
                    </a:cubicBezTo>
                    <a:cubicBezTo>
                      <a:pt x="510117" y="125776"/>
                      <a:pt x="514350" y="142709"/>
                      <a:pt x="527050" y="151176"/>
                    </a:cubicBezTo>
                    <a:cubicBezTo>
                      <a:pt x="539750" y="159643"/>
                      <a:pt x="550670" y="171749"/>
                      <a:pt x="565150" y="176576"/>
                    </a:cubicBezTo>
                    <a:cubicBezTo>
                      <a:pt x="571500" y="178693"/>
                      <a:pt x="578213" y="179933"/>
                      <a:pt x="584200" y="182926"/>
                    </a:cubicBezTo>
                    <a:cubicBezTo>
                      <a:pt x="633439" y="207545"/>
                      <a:pt x="574417" y="186015"/>
                      <a:pt x="622300" y="201976"/>
                    </a:cubicBezTo>
                    <a:cubicBezTo>
                      <a:pt x="630767" y="210443"/>
                      <a:pt x="640220" y="218026"/>
                      <a:pt x="647700" y="227376"/>
                    </a:cubicBezTo>
                    <a:cubicBezTo>
                      <a:pt x="657235" y="239295"/>
                      <a:pt x="663942" y="253265"/>
                      <a:pt x="673100" y="265476"/>
                    </a:cubicBezTo>
                    <a:lnTo>
                      <a:pt x="692150" y="290876"/>
                    </a:lnTo>
                    <a:cubicBezTo>
                      <a:pt x="694267" y="299343"/>
                      <a:pt x="697173" y="307650"/>
                      <a:pt x="698500" y="316276"/>
                    </a:cubicBezTo>
                    <a:cubicBezTo>
                      <a:pt x="701415" y="335220"/>
                      <a:pt x="702139" y="354451"/>
                      <a:pt x="704850" y="373426"/>
                    </a:cubicBezTo>
                    <a:cubicBezTo>
                      <a:pt x="708681" y="400245"/>
                      <a:pt x="710163" y="402065"/>
                      <a:pt x="717550" y="424226"/>
                    </a:cubicBezTo>
                    <a:cubicBezTo>
                      <a:pt x="719667" y="443276"/>
                      <a:pt x="721367" y="462377"/>
                      <a:pt x="723900" y="481376"/>
                    </a:cubicBezTo>
                    <a:cubicBezTo>
                      <a:pt x="725602" y="494138"/>
                      <a:pt x="728828" y="506680"/>
                      <a:pt x="730250" y="519476"/>
                    </a:cubicBezTo>
                    <a:cubicBezTo>
                      <a:pt x="733065" y="544808"/>
                      <a:pt x="734483" y="570276"/>
                      <a:pt x="736600" y="595676"/>
                    </a:cubicBezTo>
                    <a:cubicBezTo>
                      <a:pt x="734483" y="625309"/>
                      <a:pt x="736834" y="655606"/>
                      <a:pt x="730250" y="684576"/>
                    </a:cubicBezTo>
                    <a:cubicBezTo>
                      <a:pt x="726054" y="703037"/>
                      <a:pt x="718237" y="721989"/>
                      <a:pt x="704850" y="735376"/>
                    </a:cubicBezTo>
                    <a:cubicBezTo>
                      <a:pt x="682952" y="757274"/>
                      <a:pt x="673005" y="763114"/>
                      <a:pt x="660400" y="792526"/>
                    </a:cubicBezTo>
                    <a:cubicBezTo>
                      <a:pt x="652490" y="810983"/>
                      <a:pt x="647700" y="830626"/>
                      <a:pt x="641350" y="849676"/>
                    </a:cubicBezTo>
                    <a:cubicBezTo>
                      <a:pt x="639233" y="856026"/>
                      <a:pt x="636623" y="862232"/>
                      <a:pt x="635000" y="868726"/>
                    </a:cubicBezTo>
                    <a:lnTo>
                      <a:pt x="622300" y="919526"/>
                    </a:lnTo>
                    <a:cubicBezTo>
                      <a:pt x="577850" y="917409"/>
                      <a:pt x="533060" y="919057"/>
                      <a:pt x="488950" y="913176"/>
                    </a:cubicBezTo>
                    <a:cubicBezTo>
                      <a:pt x="433465" y="905778"/>
                      <a:pt x="409305" y="873928"/>
                      <a:pt x="355600" y="856026"/>
                    </a:cubicBezTo>
                    <a:lnTo>
                      <a:pt x="279400" y="830626"/>
                    </a:lnTo>
                    <a:cubicBezTo>
                      <a:pt x="217482" y="809987"/>
                      <a:pt x="153508" y="789905"/>
                      <a:pt x="95250" y="760776"/>
                    </a:cubicBezTo>
                    <a:cubicBezTo>
                      <a:pt x="82550" y="754426"/>
                      <a:pt x="69615" y="748525"/>
                      <a:pt x="57150" y="741726"/>
                    </a:cubicBezTo>
                    <a:cubicBezTo>
                      <a:pt x="36088" y="730238"/>
                      <a:pt x="25014" y="722418"/>
                      <a:pt x="6350" y="709976"/>
                    </a:cubicBezTo>
                    <a:cubicBezTo>
                      <a:pt x="4233" y="703626"/>
                      <a:pt x="0" y="697619"/>
                      <a:pt x="0" y="690926"/>
                    </a:cubicBezTo>
                    <a:cubicBezTo>
                      <a:pt x="0" y="680133"/>
                      <a:pt x="4824" y="669860"/>
                      <a:pt x="6350" y="659176"/>
                    </a:cubicBezTo>
                    <a:cubicBezTo>
                      <a:pt x="9061" y="640201"/>
                      <a:pt x="11284" y="621141"/>
                      <a:pt x="12700" y="602026"/>
                    </a:cubicBezTo>
                    <a:cubicBezTo>
                      <a:pt x="15519" y="563972"/>
                      <a:pt x="16007" y="525763"/>
                      <a:pt x="19050" y="487726"/>
                    </a:cubicBezTo>
                    <a:cubicBezTo>
                      <a:pt x="20244" y="472807"/>
                      <a:pt x="23544" y="458128"/>
                      <a:pt x="25400" y="443276"/>
                    </a:cubicBezTo>
                    <a:cubicBezTo>
                      <a:pt x="27777" y="424257"/>
                      <a:pt x="30015" y="405215"/>
                      <a:pt x="31750" y="386126"/>
                    </a:cubicBezTo>
                    <a:cubicBezTo>
                      <a:pt x="44102" y="250254"/>
                      <a:pt x="29720" y="344460"/>
                      <a:pt x="44450" y="278176"/>
                    </a:cubicBezTo>
                    <a:cubicBezTo>
                      <a:pt x="46791" y="267640"/>
                      <a:pt x="46417" y="256289"/>
                      <a:pt x="50800" y="246426"/>
                    </a:cubicBezTo>
                    <a:cubicBezTo>
                      <a:pt x="55098" y="236755"/>
                      <a:pt x="63500" y="229493"/>
                      <a:pt x="69850" y="221026"/>
                    </a:cubicBezTo>
                    <a:cubicBezTo>
                      <a:pt x="71967" y="214676"/>
                      <a:pt x="72019" y="207203"/>
                      <a:pt x="76200" y="201976"/>
                    </a:cubicBezTo>
                    <a:cubicBezTo>
                      <a:pt x="80968" y="196017"/>
                      <a:pt x="92416" y="196362"/>
                      <a:pt x="95250" y="189276"/>
                    </a:cubicBezTo>
                    <a:cubicBezTo>
                      <a:pt x="101588" y="173431"/>
                      <a:pt x="99814" y="155447"/>
                      <a:pt x="101600" y="138476"/>
                    </a:cubicBezTo>
                    <a:cubicBezTo>
                      <a:pt x="109291" y="65407"/>
                      <a:pt x="116417" y="87676"/>
                      <a:pt x="120650" y="68626"/>
                    </a:cubicBezTo>
                    <a:close/>
                  </a:path>
                </a:pathLst>
              </a:custGeom>
              <a:solidFill>
                <a:schemeClr val="accent2">
                  <a:lumMod val="60000"/>
                  <a:lumOff val="40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43" name="Group 1342"/>
              <p:cNvGrpSpPr/>
              <p:nvPr/>
            </p:nvGrpSpPr>
            <p:grpSpPr>
              <a:xfrm>
                <a:off x="3797273" y="4349152"/>
                <a:ext cx="801779" cy="1289648"/>
                <a:chOff x="3797273" y="3358552"/>
                <a:chExt cx="801779" cy="1289648"/>
              </a:xfrm>
              <a:solidFill>
                <a:schemeClr val="accent2"/>
              </a:solidFill>
            </p:grpSpPr>
            <p:sp>
              <p:nvSpPr>
                <p:cNvPr id="1341" name="Can 1340"/>
                <p:cNvSpPr/>
                <p:nvPr/>
              </p:nvSpPr>
              <p:spPr>
                <a:xfrm>
                  <a:off x="4103796" y="3886200"/>
                  <a:ext cx="495256" cy="762000"/>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2" name="Freeform 1341"/>
                <p:cNvSpPr/>
                <p:nvPr/>
              </p:nvSpPr>
              <p:spPr>
                <a:xfrm>
                  <a:off x="3797273" y="3358552"/>
                  <a:ext cx="546127" cy="1289648"/>
                </a:xfrm>
                <a:custGeom>
                  <a:avLst/>
                  <a:gdLst>
                    <a:gd name="connsiteX0" fmla="*/ 340812 w 546127"/>
                    <a:gd name="connsiteY0" fmla="*/ 635598 h 1289648"/>
                    <a:gd name="connsiteX1" fmla="*/ 347162 w 546127"/>
                    <a:gd name="connsiteY1" fmla="*/ 559398 h 1289648"/>
                    <a:gd name="connsiteX2" fmla="*/ 359862 w 546127"/>
                    <a:gd name="connsiteY2" fmla="*/ 533998 h 1289648"/>
                    <a:gd name="connsiteX3" fmla="*/ 372562 w 546127"/>
                    <a:gd name="connsiteY3" fmla="*/ 495898 h 1289648"/>
                    <a:gd name="connsiteX4" fmla="*/ 391612 w 546127"/>
                    <a:gd name="connsiteY4" fmla="*/ 470498 h 1289648"/>
                    <a:gd name="connsiteX5" fmla="*/ 404312 w 546127"/>
                    <a:gd name="connsiteY5" fmla="*/ 445098 h 1289648"/>
                    <a:gd name="connsiteX6" fmla="*/ 423362 w 546127"/>
                    <a:gd name="connsiteY6" fmla="*/ 426048 h 1289648"/>
                    <a:gd name="connsiteX7" fmla="*/ 461462 w 546127"/>
                    <a:gd name="connsiteY7" fmla="*/ 387948 h 1289648"/>
                    <a:gd name="connsiteX8" fmla="*/ 474162 w 546127"/>
                    <a:gd name="connsiteY8" fmla="*/ 368898 h 1289648"/>
                    <a:gd name="connsiteX9" fmla="*/ 486862 w 546127"/>
                    <a:gd name="connsiteY9" fmla="*/ 337148 h 1289648"/>
                    <a:gd name="connsiteX10" fmla="*/ 505912 w 546127"/>
                    <a:gd name="connsiteY10" fmla="*/ 273648 h 1289648"/>
                    <a:gd name="connsiteX11" fmla="*/ 493212 w 546127"/>
                    <a:gd name="connsiteY11" fmla="*/ 184748 h 1289648"/>
                    <a:gd name="connsiteX12" fmla="*/ 474162 w 546127"/>
                    <a:gd name="connsiteY12" fmla="*/ 159348 h 1289648"/>
                    <a:gd name="connsiteX13" fmla="*/ 417012 w 546127"/>
                    <a:gd name="connsiteY13" fmla="*/ 76798 h 1289648"/>
                    <a:gd name="connsiteX14" fmla="*/ 397962 w 546127"/>
                    <a:gd name="connsiteY14" fmla="*/ 64098 h 1289648"/>
                    <a:gd name="connsiteX15" fmla="*/ 385262 w 546127"/>
                    <a:gd name="connsiteY15" fmla="*/ 38698 h 1289648"/>
                    <a:gd name="connsiteX16" fmla="*/ 366212 w 546127"/>
                    <a:gd name="connsiteY16" fmla="*/ 25998 h 1289648"/>
                    <a:gd name="connsiteX17" fmla="*/ 309062 w 546127"/>
                    <a:gd name="connsiteY17" fmla="*/ 598 h 1289648"/>
                    <a:gd name="connsiteX18" fmla="*/ 169362 w 546127"/>
                    <a:gd name="connsiteY18" fmla="*/ 6948 h 1289648"/>
                    <a:gd name="connsiteX19" fmla="*/ 99512 w 546127"/>
                    <a:gd name="connsiteY19" fmla="*/ 70448 h 1289648"/>
                    <a:gd name="connsiteX20" fmla="*/ 86812 w 546127"/>
                    <a:gd name="connsiteY20" fmla="*/ 89498 h 1289648"/>
                    <a:gd name="connsiteX21" fmla="*/ 55062 w 546127"/>
                    <a:gd name="connsiteY21" fmla="*/ 121248 h 1289648"/>
                    <a:gd name="connsiteX22" fmla="*/ 36012 w 546127"/>
                    <a:gd name="connsiteY22" fmla="*/ 152998 h 1289648"/>
                    <a:gd name="connsiteX23" fmla="*/ 16962 w 546127"/>
                    <a:gd name="connsiteY23" fmla="*/ 203798 h 1289648"/>
                    <a:gd name="connsiteX24" fmla="*/ 10612 w 546127"/>
                    <a:gd name="connsiteY24" fmla="*/ 229198 h 1289648"/>
                    <a:gd name="connsiteX25" fmla="*/ 4262 w 546127"/>
                    <a:gd name="connsiteY25" fmla="*/ 286348 h 1289648"/>
                    <a:gd name="connsiteX26" fmla="*/ 16962 w 546127"/>
                    <a:gd name="connsiteY26" fmla="*/ 622898 h 1289648"/>
                    <a:gd name="connsiteX27" fmla="*/ 23312 w 546127"/>
                    <a:gd name="connsiteY27" fmla="*/ 730848 h 1289648"/>
                    <a:gd name="connsiteX28" fmla="*/ 29662 w 546127"/>
                    <a:gd name="connsiteY28" fmla="*/ 768948 h 1289648"/>
                    <a:gd name="connsiteX29" fmla="*/ 36012 w 546127"/>
                    <a:gd name="connsiteY29" fmla="*/ 826098 h 1289648"/>
                    <a:gd name="connsiteX30" fmla="*/ 48712 w 546127"/>
                    <a:gd name="connsiteY30" fmla="*/ 864198 h 1289648"/>
                    <a:gd name="connsiteX31" fmla="*/ 55062 w 546127"/>
                    <a:gd name="connsiteY31" fmla="*/ 883248 h 1289648"/>
                    <a:gd name="connsiteX32" fmla="*/ 61412 w 546127"/>
                    <a:gd name="connsiteY32" fmla="*/ 908648 h 1289648"/>
                    <a:gd name="connsiteX33" fmla="*/ 74112 w 546127"/>
                    <a:gd name="connsiteY33" fmla="*/ 940398 h 1289648"/>
                    <a:gd name="connsiteX34" fmla="*/ 93162 w 546127"/>
                    <a:gd name="connsiteY34" fmla="*/ 1022948 h 1289648"/>
                    <a:gd name="connsiteX35" fmla="*/ 118562 w 546127"/>
                    <a:gd name="connsiteY35" fmla="*/ 1086448 h 1289648"/>
                    <a:gd name="connsiteX36" fmla="*/ 131262 w 546127"/>
                    <a:gd name="connsiteY36" fmla="*/ 1124548 h 1289648"/>
                    <a:gd name="connsiteX37" fmla="*/ 156662 w 546127"/>
                    <a:gd name="connsiteY37" fmla="*/ 1194398 h 1289648"/>
                    <a:gd name="connsiteX38" fmla="*/ 163012 w 546127"/>
                    <a:gd name="connsiteY38" fmla="*/ 1219798 h 1289648"/>
                    <a:gd name="connsiteX39" fmla="*/ 175712 w 546127"/>
                    <a:gd name="connsiteY39" fmla="*/ 1245198 h 1289648"/>
                    <a:gd name="connsiteX40" fmla="*/ 182062 w 546127"/>
                    <a:gd name="connsiteY40" fmla="*/ 1264248 h 1289648"/>
                    <a:gd name="connsiteX41" fmla="*/ 226512 w 546127"/>
                    <a:gd name="connsiteY41" fmla="*/ 1283298 h 1289648"/>
                    <a:gd name="connsiteX42" fmla="*/ 366212 w 546127"/>
                    <a:gd name="connsiteY42" fmla="*/ 1276948 h 1289648"/>
                    <a:gd name="connsiteX43" fmla="*/ 544012 w 546127"/>
                    <a:gd name="connsiteY43" fmla="*/ 1289648 h 1289648"/>
                    <a:gd name="connsiteX44" fmla="*/ 340812 w 546127"/>
                    <a:gd name="connsiteY44" fmla="*/ 635598 h 128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46127" h="1289648">
                      <a:moveTo>
                        <a:pt x="340812" y="635598"/>
                      </a:moveTo>
                      <a:cubicBezTo>
                        <a:pt x="342929" y="610198"/>
                        <a:pt x="342465" y="584449"/>
                        <a:pt x="347162" y="559398"/>
                      </a:cubicBezTo>
                      <a:cubicBezTo>
                        <a:pt x="348906" y="550094"/>
                        <a:pt x="356346" y="542787"/>
                        <a:pt x="359862" y="533998"/>
                      </a:cubicBezTo>
                      <a:cubicBezTo>
                        <a:pt x="364834" y="521569"/>
                        <a:pt x="366575" y="507872"/>
                        <a:pt x="372562" y="495898"/>
                      </a:cubicBezTo>
                      <a:cubicBezTo>
                        <a:pt x="377295" y="486432"/>
                        <a:pt x="386003" y="479473"/>
                        <a:pt x="391612" y="470498"/>
                      </a:cubicBezTo>
                      <a:cubicBezTo>
                        <a:pt x="396629" y="462471"/>
                        <a:pt x="398810" y="452801"/>
                        <a:pt x="404312" y="445098"/>
                      </a:cubicBezTo>
                      <a:cubicBezTo>
                        <a:pt x="409532" y="437790"/>
                        <a:pt x="417518" y="432866"/>
                        <a:pt x="423362" y="426048"/>
                      </a:cubicBezTo>
                      <a:cubicBezTo>
                        <a:pt x="454867" y="389292"/>
                        <a:pt x="427926" y="410305"/>
                        <a:pt x="461462" y="387948"/>
                      </a:cubicBezTo>
                      <a:cubicBezTo>
                        <a:pt x="465695" y="381598"/>
                        <a:pt x="470749" y="375724"/>
                        <a:pt x="474162" y="368898"/>
                      </a:cubicBezTo>
                      <a:cubicBezTo>
                        <a:pt x="479260" y="358703"/>
                        <a:pt x="482967" y="347860"/>
                        <a:pt x="486862" y="337148"/>
                      </a:cubicBezTo>
                      <a:cubicBezTo>
                        <a:pt x="499230" y="303136"/>
                        <a:pt x="498331" y="303972"/>
                        <a:pt x="505912" y="273648"/>
                      </a:cubicBezTo>
                      <a:cubicBezTo>
                        <a:pt x="505707" y="271597"/>
                        <a:pt x="501844" y="202012"/>
                        <a:pt x="493212" y="184748"/>
                      </a:cubicBezTo>
                      <a:cubicBezTo>
                        <a:pt x="488479" y="175282"/>
                        <a:pt x="480033" y="168154"/>
                        <a:pt x="474162" y="159348"/>
                      </a:cubicBezTo>
                      <a:cubicBezTo>
                        <a:pt x="459461" y="137296"/>
                        <a:pt x="436382" y="89712"/>
                        <a:pt x="417012" y="76798"/>
                      </a:cubicBezTo>
                      <a:lnTo>
                        <a:pt x="397962" y="64098"/>
                      </a:lnTo>
                      <a:cubicBezTo>
                        <a:pt x="393729" y="55631"/>
                        <a:pt x="391322" y="45970"/>
                        <a:pt x="385262" y="38698"/>
                      </a:cubicBezTo>
                      <a:cubicBezTo>
                        <a:pt x="380376" y="32835"/>
                        <a:pt x="372422" y="30434"/>
                        <a:pt x="366212" y="25998"/>
                      </a:cubicBezTo>
                      <a:cubicBezTo>
                        <a:pt x="329814" y="0"/>
                        <a:pt x="353600" y="9506"/>
                        <a:pt x="309062" y="598"/>
                      </a:cubicBezTo>
                      <a:lnTo>
                        <a:pt x="169362" y="6948"/>
                      </a:lnTo>
                      <a:cubicBezTo>
                        <a:pt x="139971" y="13806"/>
                        <a:pt x="116324" y="46911"/>
                        <a:pt x="99512" y="70448"/>
                      </a:cubicBezTo>
                      <a:cubicBezTo>
                        <a:pt x="95076" y="76658"/>
                        <a:pt x="91838" y="83755"/>
                        <a:pt x="86812" y="89498"/>
                      </a:cubicBezTo>
                      <a:cubicBezTo>
                        <a:pt x="76956" y="100762"/>
                        <a:pt x="64412" y="109561"/>
                        <a:pt x="55062" y="121248"/>
                      </a:cubicBezTo>
                      <a:cubicBezTo>
                        <a:pt x="47352" y="130886"/>
                        <a:pt x="41532" y="141959"/>
                        <a:pt x="36012" y="152998"/>
                      </a:cubicBezTo>
                      <a:cubicBezTo>
                        <a:pt x="31539" y="161945"/>
                        <a:pt x="20626" y="190974"/>
                        <a:pt x="16962" y="203798"/>
                      </a:cubicBezTo>
                      <a:cubicBezTo>
                        <a:pt x="14564" y="212189"/>
                        <a:pt x="12729" y="220731"/>
                        <a:pt x="10612" y="229198"/>
                      </a:cubicBezTo>
                      <a:cubicBezTo>
                        <a:pt x="8495" y="248248"/>
                        <a:pt x="4262" y="267181"/>
                        <a:pt x="4262" y="286348"/>
                      </a:cubicBezTo>
                      <a:cubicBezTo>
                        <a:pt x="4262" y="535326"/>
                        <a:pt x="0" y="487203"/>
                        <a:pt x="16962" y="622898"/>
                      </a:cubicBezTo>
                      <a:cubicBezTo>
                        <a:pt x="19079" y="658881"/>
                        <a:pt x="20189" y="694938"/>
                        <a:pt x="23312" y="730848"/>
                      </a:cubicBezTo>
                      <a:cubicBezTo>
                        <a:pt x="24427" y="743675"/>
                        <a:pt x="27960" y="756186"/>
                        <a:pt x="29662" y="768948"/>
                      </a:cubicBezTo>
                      <a:cubicBezTo>
                        <a:pt x="32195" y="787947"/>
                        <a:pt x="32253" y="807303"/>
                        <a:pt x="36012" y="826098"/>
                      </a:cubicBezTo>
                      <a:cubicBezTo>
                        <a:pt x="38637" y="839225"/>
                        <a:pt x="44479" y="851498"/>
                        <a:pt x="48712" y="864198"/>
                      </a:cubicBezTo>
                      <a:cubicBezTo>
                        <a:pt x="50829" y="870548"/>
                        <a:pt x="53439" y="876754"/>
                        <a:pt x="55062" y="883248"/>
                      </a:cubicBezTo>
                      <a:cubicBezTo>
                        <a:pt x="57179" y="891715"/>
                        <a:pt x="58652" y="900369"/>
                        <a:pt x="61412" y="908648"/>
                      </a:cubicBezTo>
                      <a:cubicBezTo>
                        <a:pt x="65017" y="919462"/>
                        <a:pt x="70760" y="929503"/>
                        <a:pt x="74112" y="940398"/>
                      </a:cubicBezTo>
                      <a:cubicBezTo>
                        <a:pt x="112435" y="1064946"/>
                        <a:pt x="69164" y="934955"/>
                        <a:pt x="93162" y="1022948"/>
                      </a:cubicBezTo>
                      <a:cubicBezTo>
                        <a:pt x="111214" y="1089138"/>
                        <a:pt x="98208" y="1035562"/>
                        <a:pt x="118562" y="1086448"/>
                      </a:cubicBezTo>
                      <a:cubicBezTo>
                        <a:pt x="123534" y="1098877"/>
                        <a:pt x="126290" y="1112119"/>
                        <a:pt x="131262" y="1124548"/>
                      </a:cubicBezTo>
                      <a:cubicBezTo>
                        <a:pt x="139679" y="1145589"/>
                        <a:pt x="151227" y="1172659"/>
                        <a:pt x="156662" y="1194398"/>
                      </a:cubicBezTo>
                      <a:cubicBezTo>
                        <a:pt x="158779" y="1202865"/>
                        <a:pt x="159948" y="1211626"/>
                        <a:pt x="163012" y="1219798"/>
                      </a:cubicBezTo>
                      <a:cubicBezTo>
                        <a:pt x="166336" y="1228661"/>
                        <a:pt x="171983" y="1236497"/>
                        <a:pt x="175712" y="1245198"/>
                      </a:cubicBezTo>
                      <a:cubicBezTo>
                        <a:pt x="178349" y="1251350"/>
                        <a:pt x="177881" y="1259021"/>
                        <a:pt x="182062" y="1264248"/>
                      </a:cubicBezTo>
                      <a:cubicBezTo>
                        <a:pt x="193025" y="1277952"/>
                        <a:pt x="211260" y="1279485"/>
                        <a:pt x="226512" y="1283298"/>
                      </a:cubicBezTo>
                      <a:cubicBezTo>
                        <a:pt x="353503" y="1276614"/>
                        <a:pt x="306890" y="1276948"/>
                        <a:pt x="366212" y="1276948"/>
                      </a:cubicBezTo>
                      <a:cubicBezTo>
                        <a:pt x="546127" y="1283374"/>
                        <a:pt x="544012" y="1223994"/>
                        <a:pt x="544012" y="1289648"/>
                      </a:cubicBezTo>
                      <a:lnTo>
                        <a:pt x="340812" y="63559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51" name="Freeform 1350"/>
              <p:cNvSpPr/>
              <p:nvPr/>
            </p:nvSpPr>
            <p:spPr>
              <a:xfrm>
                <a:off x="3690129" y="5283200"/>
                <a:ext cx="1009567" cy="447328"/>
              </a:xfrm>
              <a:custGeom>
                <a:avLst/>
                <a:gdLst>
                  <a:gd name="connsiteX0" fmla="*/ 24621 w 1186671"/>
                  <a:gd name="connsiteY0" fmla="*/ 222250 h 889000"/>
                  <a:gd name="connsiteX1" fmla="*/ 50021 w 1186671"/>
                  <a:gd name="connsiteY1" fmla="*/ 114300 h 889000"/>
                  <a:gd name="connsiteX2" fmla="*/ 62721 w 1186671"/>
                  <a:gd name="connsiteY2" fmla="*/ 88900 h 889000"/>
                  <a:gd name="connsiteX3" fmla="*/ 75421 w 1186671"/>
                  <a:gd name="connsiteY3" fmla="*/ 31750 h 889000"/>
                  <a:gd name="connsiteX4" fmla="*/ 81771 w 1186671"/>
                  <a:gd name="connsiteY4" fmla="*/ 12700 h 889000"/>
                  <a:gd name="connsiteX5" fmla="*/ 100821 w 1186671"/>
                  <a:gd name="connsiteY5" fmla="*/ 0 h 889000"/>
                  <a:gd name="connsiteX6" fmla="*/ 170671 w 1186671"/>
                  <a:gd name="connsiteY6" fmla="*/ 12700 h 889000"/>
                  <a:gd name="connsiteX7" fmla="*/ 183371 w 1186671"/>
                  <a:gd name="connsiteY7" fmla="*/ 31750 h 889000"/>
                  <a:gd name="connsiteX8" fmla="*/ 196071 w 1186671"/>
                  <a:gd name="connsiteY8" fmla="*/ 57150 h 889000"/>
                  <a:gd name="connsiteX9" fmla="*/ 215121 w 1186671"/>
                  <a:gd name="connsiteY9" fmla="*/ 95250 h 889000"/>
                  <a:gd name="connsiteX10" fmla="*/ 240521 w 1186671"/>
                  <a:gd name="connsiteY10" fmla="*/ 101600 h 889000"/>
                  <a:gd name="connsiteX11" fmla="*/ 253221 w 1186671"/>
                  <a:gd name="connsiteY11" fmla="*/ 133350 h 889000"/>
                  <a:gd name="connsiteX12" fmla="*/ 265921 w 1186671"/>
                  <a:gd name="connsiteY12" fmla="*/ 184150 h 889000"/>
                  <a:gd name="connsiteX13" fmla="*/ 272271 w 1186671"/>
                  <a:gd name="connsiteY13" fmla="*/ 203200 h 889000"/>
                  <a:gd name="connsiteX14" fmla="*/ 284971 w 1186671"/>
                  <a:gd name="connsiteY14" fmla="*/ 317500 h 889000"/>
                  <a:gd name="connsiteX15" fmla="*/ 291321 w 1186671"/>
                  <a:gd name="connsiteY15" fmla="*/ 368300 h 889000"/>
                  <a:gd name="connsiteX16" fmla="*/ 323071 w 1186671"/>
                  <a:gd name="connsiteY16" fmla="*/ 412750 h 889000"/>
                  <a:gd name="connsiteX17" fmla="*/ 342121 w 1186671"/>
                  <a:gd name="connsiteY17" fmla="*/ 419100 h 889000"/>
                  <a:gd name="connsiteX18" fmla="*/ 354821 w 1186671"/>
                  <a:gd name="connsiteY18" fmla="*/ 444500 h 889000"/>
                  <a:gd name="connsiteX19" fmla="*/ 494521 w 1186671"/>
                  <a:gd name="connsiteY19" fmla="*/ 431800 h 889000"/>
                  <a:gd name="connsiteX20" fmla="*/ 513571 w 1186671"/>
                  <a:gd name="connsiteY20" fmla="*/ 425450 h 889000"/>
                  <a:gd name="connsiteX21" fmla="*/ 564371 w 1186671"/>
                  <a:gd name="connsiteY21" fmla="*/ 419100 h 889000"/>
                  <a:gd name="connsiteX22" fmla="*/ 659621 w 1186671"/>
                  <a:gd name="connsiteY22" fmla="*/ 431800 h 889000"/>
                  <a:gd name="connsiteX23" fmla="*/ 678671 w 1186671"/>
                  <a:gd name="connsiteY23" fmla="*/ 450850 h 889000"/>
                  <a:gd name="connsiteX24" fmla="*/ 723121 w 1186671"/>
                  <a:gd name="connsiteY24" fmla="*/ 482600 h 889000"/>
                  <a:gd name="connsiteX25" fmla="*/ 742171 w 1186671"/>
                  <a:gd name="connsiteY25" fmla="*/ 488950 h 889000"/>
                  <a:gd name="connsiteX26" fmla="*/ 824721 w 1186671"/>
                  <a:gd name="connsiteY26" fmla="*/ 514350 h 889000"/>
                  <a:gd name="connsiteX27" fmla="*/ 869171 w 1186671"/>
                  <a:gd name="connsiteY27" fmla="*/ 520700 h 889000"/>
                  <a:gd name="connsiteX28" fmla="*/ 907271 w 1186671"/>
                  <a:gd name="connsiteY28" fmla="*/ 527050 h 889000"/>
                  <a:gd name="connsiteX29" fmla="*/ 977121 w 1186671"/>
                  <a:gd name="connsiteY29" fmla="*/ 533400 h 889000"/>
                  <a:gd name="connsiteX30" fmla="*/ 1066021 w 1186671"/>
                  <a:gd name="connsiteY30" fmla="*/ 546100 h 889000"/>
                  <a:gd name="connsiteX31" fmla="*/ 1085071 w 1186671"/>
                  <a:gd name="connsiteY31" fmla="*/ 552450 h 889000"/>
                  <a:gd name="connsiteX32" fmla="*/ 1104121 w 1186671"/>
                  <a:gd name="connsiteY32" fmla="*/ 565150 h 889000"/>
                  <a:gd name="connsiteX33" fmla="*/ 1161271 w 1186671"/>
                  <a:gd name="connsiteY33" fmla="*/ 622300 h 889000"/>
                  <a:gd name="connsiteX34" fmla="*/ 1173971 w 1186671"/>
                  <a:gd name="connsiteY34" fmla="*/ 641350 h 889000"/>
                  <a:gd name="connsiteX35" fmla="*/ 1186671 w 1186671"/>
                  <a:gd name="connsiteY35" fmla="*/ 679450 h 889000"/>
                  <a:gd name="connsiteX36" fmla="*/ 1180321 w 1186671"/>
                  <a:gd name="connsiteY36" fmla="*/ 717550 h 889000"/>
                  <a:gd name="connsiteX37" fmla="*/ 1135871 w 1186671"/>
                  <a:gd name="connsiteY37" fmla="*/ 742950 h 889000"/>
                  <a:gd name="connsiteX38" fmla="*/ 1116821 w 1186671"/>
                  <a:gd name="connsiteY38" fmla="*/ 762000 h 889000"/>
                  <a:gd name="connsiteX39" fmla="*/ 1078721 w 1186671"/>
                  <a:gd name="connsiteY39" fmla="*/ 781050 h 889000"/>
                  <a:gd name="connsiteX40" fmla="*/ 1059671 w 1186671"/>
                  <a:gd name="connsiteY40" fmla="*/ 793750 h 889000"/>
                  <a:gd name="connsiteX41" fmla="*/ 881871 w 1186671"/>
                  <a:gd name="connsiteY41" fmla="*/ 825500 h 889000"/>
                  <a:gd name="connsiteX42" fmla="*/ 812021 w 1186671"/>
                  <a:gd name="connsiteY42" fmla="*/ 838200 h 889000"/>
                  <a:gd name="connsiteX43" fmla="*/ 767571 w 1186671"/>
                  <a:gd name="connsiteY43" fmla="*/ 850900 h 889000"/>
                  <a:gd name="connsiteX44" fmla="*/ 678671 w 1186671"/>
                  <a:gd name="connsiteY44" fmla="*/ 863600 h 889000"/>
                  <a:gd name="connsiteX45" fmla="*/ 627871 w 1186671"/>
                  <a:gd name="connsiteY45" fmla="*/ 869950 h 889000"/>
                  <a:gd name="connsiteX46" fmla="*/ 494521 w 1186671"/>
                  <a:gd name="connsiteY46" fmla="*/ 889000 h 889000"/>
                  <a:gd name="connsiteX47" fmla="*/ 310371 w 1186671"/>
                  <a:gd name="connsiteY47" fmla="*/ 882650 h 889000"/>
                  <a:gd name="connsiteX48" fmla="*/ 259571 w 1186671"/>
                  <a:gd name="connsiteY48" fmla="*/ 876300 h 889000"/>
                  <a:gd name="connsiteX49" fmla="*/ 215121 w 1186671"/>
                  <a:gd name="connsiteY49" fmla="*/ 857250 h 889000"/>
                  <a:gd name="connsiteX50" fmla="*/ 151621 w 1186671"/>
                  <a:gd name="connsiteY50" fmla="*/ 838200 h 889000"/>
                  <a:gd name="connsiteX51" fmla="*/ 132571 w 1186671"/>
                  <a:gd name="connsiteY51" fmla="*/ 825500 h 889000"/>
                  <a:gd name="connsiteX52" fmla="*/ 107171 w 1186671"/>
                  <a:gd name="connsiteY52" fmla="*/ 819150 h 889000"/>
                  <a:gd name="connsiteX53" fmla="*/ 94471 w 1186671"/>
                  <a:gd name="connsiteY53" fmla="*/ 787400 h 889000"/>
                  <a:gd name="connsiteX54" fmla="*/ 50021 w 1186671"/>
                  <a:gd name="connsiteY54" fmla="*/ 711200 h 889000"/>
                  <a:gd name="connsiteX55" fmla="*/ 43671 w 1186671"/>
                  <a:gd name="connsiteY55" fmla="*/ 685800 h 889000"/>
                  <a:gd name="connsiteX56" fmla="*/ 37321 w 1186671"/>
                  <a:gd name="connsiteY56" fmla="*/ 666750 h 889000"/>
                  <a:gd name="connsiteX57" fmla="*/ 24621 w 1186671"/>
                  <a:gd name="connsiteY57" fmla="*/ 590550 h 889000"/>
                  <a:gd name="connsiteX58" fmla="*/ 18271 w 1186671"/>
                  <a:gd name="connsiteY58" fmla="*/ 565150 h 889000"/>
                  <a:gd name="connsiteX59" fmla="*/ 24621 w 1186671"/>
                  <a:gd name="connsiteY59" fmla="*/ 22225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6671" h="889000">
                    <a:moveTo>
                      <a:pt x="24621" y="222250"/>
                    </a:moveTo>
                    <a:cubicBezTo>
                      <a:pt x="29913" y="147108"/>
                      <a:pt x="39866" y="149844"/>
                      <a:pt x="50021" y="114300"/>
                    </a:cubicBezTo>
                    <a:cubicBezTo>
                      <a:pt x="52622" y="105198"/>
                      <a:pt x="59397" y="97763"/>
                      <a:pt x="62721" y="88900"/>
                    </a:cubicBezTo>
                    <a:cubicBezTo>
                      <a:pt x="67610" y="75863"/>
                      <a:pt x="72404" y="43820"/>
                      <a:pt x="75421" y="31750"/>
                    </a:cubicBezTo>
                    <a:cubicBezTo>
                      <a:pt x="77044" y="25256"/>
                      <a:pt x="77590" y="17927"/>
                      <a:pt x="81771" y="12700"/>
                    </a:cubicBezTo>
                    <a:cubicBezTo>
                      <a:pt x="86539" y="6741"/>
                      <a:pt x="94471" y="4233"/>
                      <a:pt x="100821" y="0"/>
                    </a:cubicBezTo>
                    <a:cubicBezTo>
                      <a:pt x="100990" y="28"/>
                      <a:pt x="167017" y="10612"/>
                      <a:pt x="170671" y="12700"/>
                    </a:cubicBezTo>
                    <a:cubicBezTo>
                      <a:pt x="177297" y="16486"/>
                      <a:pt x="179585" y="25124"/>
                      <a:pt x="183371" y="31750"/>
                    </a:cubicBezTo>
                    <a:cubicBezTo>
                      <a:pt x="188067" y="39969"/>
                      <a:pt x="192342" y="48449"/>
                      <a:pt x="196071" y="57150"/>
                    </a:cubicBezTo>
                    <a:cubicBezTo>
                      <a:pt x="201142" y="68983"/>
                      <a:pt x="202918" y="87115"/>
                      <a:pt x="215121" y="95250"/>
                    </a:cubicBezTo>
                    <a:cubicBezTo>
                      <a:pt x="222383" y="100091"/>
                      <a:pt x="232054" y="99483"/>
                      <a:pt x="240521" y="101600"/>
                    </a:cubicBezTo>
                    <a:cubicBezTo>
                      <a:pt x="244754" y="112183"/>
                      <a:pt x="249869" y="122455"/>
                      <a:pt x="253221" y="133350"/>
                    </a:cubicBezTo>
                    <a:cubicBezTo>
                      <a:pt x="258354" y="150033"/>
                      <a:pt x="261328" y="167311"/>
                      <a:pt x="265921" y="184150"/>
                    </a:cubicBezTo>
                    <a:cubicBezTo>
                      <a:pt x="267682" y="190608"/>
                      <a:pt x="270154" y="196850"/>
                      <a:pt x="272271" y="203200"/>
                    </a:cubicBezTo>
                    <a:cubicBezTo>
                      <a:pt x="282131" y="311659"/>
                      <a:pt x="273935" y="234731"/>
                      <a:pt x="284971" y="317500"/>
                    </a:cubicBezTo>
                    <a:cubicBezTo>
                      <a:pt x="287226" y="334415"/>
                      <a:pt x="287182" y="351744"/>
                      <a:pt x="291321" y="368300"/>
                    </a:cubicBezTo>
                    <a:cubicBezTo>
                      <a:pt x="295294" y="384191"/>
                      <a:pt x="309417" y="403647"/>
                      <a:pt x="323071" y="412750"/>
                    </a:cubicBezTo>
                    <a:cubicBezTo>
                      <a:pt x="328640" y="416463"/>
                      <a:pt x="335771" y="416983"/>
                      <a:pt x="342121" y="419100"/>
                    </a:cubicBezTo>
                    <a:cubicBezTo>
                      <a:pt x="346354" y="427567"/>
                      <a:pt x="345471" y="443024"/>
                      <a:pt x="354821" y="444500"/>
                    </a:cubicBezTo>
                    <a:cubicBezTo>
                      <a:pt x="382998" y="448949"/>
                      <a:pt x="454538" y="441796"/>
                      <a:pt x="494521" y="431800"/>
                    </a:cubicBezTo>
                    <a:cubicBezTo>
                      <a:pt x="501015" y="430177"/>
                      <a:pt x="506985" y="426647"/>
                      <a:pt x="513571" y="425450"/>
                    </a:cubicBezTo>
                    <a:cubicBezTo>
                      <a:pt x="530361" y="422397"/>
                      <a:pt x="547438" y="421217"/>
                      <a:pt x="564371" y="419100"/>
                    </a:cubicBezTo>
                    <a:cubicBezTo>
                      <a:pt x="596121" y="423333"/>
                      <a:pt x="628759" y="423227"/>
                      <a:pt x="659621" y="431800"/>
                    </a:cubicBezTo>
                    <a:cubicBezTo>
                      <a:pt x="668274" y="434204"/>
                      <a:pt x="671853" y="445006"/>
                      <a:pt x="678671" y="450850"/>
                    </a:cubicBezTo>
                    <a:cubicBezTo>
                      <a:pt x="682698" y="454302"/>
                      <a:pt x="715080" y="478580"/>
                      <a:pt x="723121" y="482600"/>
                    </a:cubicBezTo>
                    <a:cubicBezTo>
                      <a:pt x="729108" y="485593"/>
                      <a:pt x="735821" y="486833"/>
                      <a:pt x="742171" y="488950"/>
                    </a:cubicBezTo>
                    <a:cubicBezTo>
                      <a:pt x="768207" y="528004"/>
                      <a:pt x="746144" y="505619"/>
                      <a:pt x="824721" y="514350"/>
                    </a:cubicBezTo>
                    <a:cubicBezTo>
                      <a:pt x="839597" y="516003"/>
                      <a:pt x="854378" y="518424"/>
                      <a:pt x="869171" y="520700"/>
                    </a:cubicBezTo>
                    <a:cubicBezTo>
                      <a:pt x="881896" y="522658"/>
                      <a:pt x="894484" y="525546"/>
                      <a:pt x="907271" y="527050"/>
                    </a:cubicBezTo>
                    <a:cubicBezTo>
                      <a:pt x="930490" y="529782"/>
                      <a:pt x="953908" y="530614"/>
                      <a:pt x="977121" y="533400"/>
                    </a:cubicBezTo>
                    <a:cubicBezTo>
                      <a:pt x="1006842" y="536967"/>
                      <a:pt x="1066021" y="546100"/>
                      <a:pt x="1066021" y="546100"/>
                    </a:cubicBezTo>
                    <a:cubicBezTo>
                      <a:pt x="1072371" y="548217"/>
                      <a:pt x="1079084" y="549457"/>
                      <a:pt x="1085071" y="552450"/>
                    </a:cubicBezTo>
                    <a:cubicBezTo>
                      <a:pt x="1091897" y="555863"/>
                      <a:pt x="1098016" y="560571"/>
                      <a:pt x="1104121" y="565150"/>
                    </a:cubicBezTo>
                    <a:cubicBezTo>
                      <a:pt x="1137988" y="590550"/>
                      <a:pt x="1135871" y="588433"/>
                      <a:pt x="1161271" y="622300"/>
                    </a:cubicBezTo>
                    <a:cubicBezTo>
                      <a:pt x="1165850" y="628405"/>
                      <a:pt x="1170871" y="634376"/>
                      <a:pt x="1173971" y="641350"/>
                    </a:cubicBezTo>
                    <a:cubicBezTo>
                      <a:pt x="1179408" y="653583"/>
                      <a:pt x="1186671" y="679450"/>
                      <a:pt x="1186671" y="679450"/>
                    </a:cubicBezTo>
                    <a:cubicBezTo>
                      <a:pt x="1184554" y="692150"/>
                      <a:pt x="1186079" y="706034"/>
                      <a:pt x="1180321" y="717550"/>
                    </a:cubicBezTo>
                    <a:cubicBezTo>
                      <a:pt x="1176988" y="724216"/>
                      <a:pt x="1138833" y="740834"/>
                      <a:pt x="1135871" y="742950"/>
                    </a:cubicBezTo>
                    <a:cubicBezTo>
                      <a:pt x="1128563" y="748170"/>
                      <a:pt x="1123720" y="756251"/>
                      <a:pt x="1116821" y="762000"/>
                    </a:cubicBezTo>
                    <a:cubicBezTo>
                      <a:pt x="1089524" y="784748"/>
                      <a:pt x="1107360" y="766731"/>
                      <a:pt x="1078721" y="781050"/>
                    </a:cubicBezTo>
                    <a:cubicBezTo>
                      <a:pt x="1071895" y="784463"/>
                      <a:pt x="1066911" y="791337"/>
                      <a:pt x="1059671" y="793750"/>
                    </a:cubicBezTo>
                    <a:cubicBezTo>
                      <a:pt x="973781" y="822380"/>
                      <a:pt x="978920" y="807855"/>
                      <a:pt x="881871" y="825500"/>
                    </a:cubicBezTo>
                    <a:cubicBezTo>
                      <a:pt x="858588" y="829733"/>
                      <a:pt x="835123" y="833066"/>
                      <a:pt x="812021" y="838200"/>
                    </a:cubicBezTo>
                    <a:cubicBezTo>
                      <a:pt x="796978" y="841543"/>
                      <a:pt x="782708" y="848017"/>
                      <a:pt x="767571" y="850900"/>
                    </a:cubicBezTo>
                    <a:cubicBezTo>
                      <a:pt x="738165" y="856501"/>
                      <a:pt x="708374" y="859887"/>
                      <a:pt x="678671" y="863600"/>
                    </a:cubicBezTo>
                    <a:lnTo>
                      <a:pt x="627871" y="869950"/>
                    </a:lnTo>
                    <a:lnTo>
                      <a:pt x="494521" y="889000"/>
                    </a:lnTo>
                    <a:lnTo>
                      <a:pt x="310371" y="882650"/>
                    </a:lnTo>
                    <a:cubicBezTo>
                      <a:pt x="293331" y="881729"/>
                      <a:pt x="276060" y="880697"/>
                      <a:pt x="259571" y="876300"/>
                    </a:cubicBezTo>
                    <a:cubicBezTo>
                      <a:pt x="243995" y="872146"/>
                      <a:pt x="230167" y="863037"/>
                      <a:pt x="215121" y="857250"/>
                    </a:cubicBezTo>
                    <a:cubicBezTo>
                      <a:pt x="186410" y="846207"/>
                      <a:pt x="178490" y="844917"/>
                      <a:pt x="151621" y="838200"/>
                    </a:cubicBezTo>
                    <a:cubicBezTo>
                      <a:pt x="145271" y="833967"/>
                      <a:pt x="139586" y="828506"/>
                      <a:pt x="132571" y="825500"/>
                    </a:cubicBezTo>
                    <a:cubicBezTo>
                      <a:pt x="124549" y="822062"/>
                      <a:pt x="113342" y="825321"/>
                      <a:pt x="107171" y="819150"/>
                    </a:cubicBezTo>
                    <a:cubicBezTo>
                      <a:pt x="99111" y="811090"/>
                      <a:pt x="99100" y="797816"/>
                      <a:pt x="94471" y="787400"/>
                    </a:cubicBezTo>
                    <a:cubicBezTo>
                      <a:pt x="82471" y="760400"/>
                      <a:pt x="66355" y="735700"/>
                      <a:pt x="50021" y="711200"/>
                    </a:cubicBezTo>
                    <a:cubicBezTo>
                      <a:pt x="47904" y="702733"/>
                      <a:pt x="46069" y="694191"/>
                      <a:pt x="43671" y="685800"/>
                    </a:cubicBezTo>
                    <a:cubicBezTo>
                      <a:pt x="41832" y="679364"/>
                      <a:pt x="38944" y="673244"/>
                      <a:pt x="37321" y="666750"/>
                    </a:cubicBezTo>
                    <a:cubicBezTo>
                      <a:pt x="28546" y="631651"/>
                      <a:pt x="31789" y="629976"/>
                      <a:pt x="24621" y="590550"/>
                    </a:cubicBezTo>
                    <a:cubicBezTo>
                      <a:pt x="23060" y="581964"/>
                      <a:pt x="20388" y="573617"/>
                      <a:pt x="18271" y="565150"/>
                    </a:cubicBezTo>
                    <a:cubicBezTo>
                      <a:pt x="0" y="400710"/>
                      <a:pt x="19329" y="297392"/>
                      <a:pt x="24621" y="222250"/>
                    </a:cubicBezTo>
                    <a:close/>
                  </a:path>
                </a:pathLst>
              </a:cu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3" name="Freeform 1352"/>
              <p:cNvSpPr/>
              <p:nvPr/>
            </p:nvSpPr>
            <p:spPr>
              <a:xfrm>
                <a:off x="3516049" y="5685334"/>
                <a:ext cx="1186250" cy="377713"/>
              </a:xfrm>
              <a:custGeom>
                <a:avLst/>
                <a:gdLst>
                  <a:gd name="connsiteX0" fmla="*/ 16398 w 1394348"/>
                  <a:gd name="connsiteY0" fmla="*/ 306151 h 750651"/>
                  <a:gd name="connsiteX1" fmla="*/ 29098 w 1394348"/>
                  <a:gd name="connsiteY1" fmla="*/ 274401 h 750651"/>
                  <a:gd name="connsiteX2" fmla="*/ 48148 w 1394348"/>
                  <a:gd name="connsiteY2" fmla="*/ 210901 h 750651"/>
                  <a:gd name="connsiteX3" fmla="*/ 86248 w 1394348"/>
                  <a:gd name="connsiteY3" fmla="*/ 153751 h 750651"/>
                  <a:gd name="connsiteX4" fmla="*/ 137048 w 1394348"/>
                  <a:gd name="connsiteY4" fmla="*/ 83901 h 750651"/>
                  <a:gd name="connsiteX5" fmla="*/ 156098 w 1394348"/>
                  <a:gd name="connsiteY5" fmla="*/ 58501 h 750651"/>
                  <a:gd name="connsiteX6" fmla="*/ 206898 w 1394348"/>
                  <a:gd name="connsiteY6" fmla="*/ 7701 h 750651"/>
                  <a:gd name="connsiteX7" fmla="*/ 238648 w 1394348"/>
                  <a:gd name="connsiteY7" fmla="*/ 1351 h 750651"/>
                  <a:gd name="connsiteX8" fmla="*/ 283098 w 1394348"/>
                  <a:gd name="connsiteY8" fmla="*/ 7701 h 750651"/>
                  <a:gd name="connsiteX9" fmla="*/ 333898 w 1394348"/>
                  <a:gd name="connsiteY9" fmla="*/ 58501 h 750651"/>
                  <a:gd name="connsiteX10" fmla="*/ 359298 w 1394348"/>
                  <a:gd name="connsiteY10" fmla="*/ 77551 h 750651"/>
                  <a:gd name="connsiteX11" fmla="*/ 397398 w 1394348"/>
                  <a:gd name="connsiteY11" fmla="*/ 102951 h 750651"/>
                  <a:gd name="connsiteX12" fmla="*/ 435498 w 1394348"/>
                  <a:gd name="connsiteY12" fmla="*/ 153751 h 750651"/>
                  <a:gd name="connsiteX13" fmla="*/ 448198 w 1394348"/>
                  <a:gd name="connsiteY13" fmla="*/ 179151 h 750651"/>
                  <a:gd name="connsiteX14" fmla="*/ 467248 w 1394348"/>
                  <a:gd name="connsiteY14" fmla="*/ 191851 h 750651"/>
                  <a:gd name="connsiteX15" fmla="*/ 479948 w 1394348"/>
                  <a:gd name="connsiteY15" fmla="*/ 217251 h 750651"/>
                  <a:gd name="connsiteX16" fmla="*/ 498998 w 1394348"/>
                  <a:gd name="connsiteY16" fmla="*/ 229951 h 750651"/>
                  <a:gd name="connsiteX17" fmla="*/ 549798 w 1394348"/>
                  <a:gd name="connsiteY17" fmla="*/ 261701 h 750651"/>
                  <a:gd name="connsiteX18" fmla="*/ 606948 w 1394348"/>
                  <a:gd name="connsiteY18" fmla="*/ 249001 h 750651"/>
                  <a:gd name="connsiteX19" fmla="*/ 651398 w 1394348"/>
                  <a:gd name="connsiteY19" fmla="*/ 236301 h 750651"/>
                  <a:gd name="connsiteX20" fmla="*/ 670448 w 1394348"/>
                  <a:gd name="connsiteY20" fmla="*/ 223601 h 750651"/>
                  <a:gd name="connsiteX21" fmla="*/ 708548 w 1394348"/>
                  <a:gd name="connsiteY21" fmla="*/ 210901 h 750651"/>
                  <a:gd name="connsiteX22" fmla="*/ 759348 w 1394348"/>
                  <a:gd name="connsiteY22" fmla="*/ 191851 h 750651"/>
                  <a:gd name="connsiteX23" fmla="*/ 784748 w 1394348"/>
                  <a:gd name="connsiteY23" fmla="*/ 179151 h 750651"/>
                  <a:gd name="connsiteX24" fmla="*/ 860948 w 1394348"/>
                  <a:gd name="connsiteY24" fmla="*/ 160101 h 750651"/>
                  <a:gd name="connsiteX25" fmla="*/ 943498 w 1394348"/>
                  <a:gd name="connsiteY25" fmla="*/ 109301 h 750651"/>
                  <a:gd name="connsiteX26" fmla="*/ 975248 w 1394348"/>
                  <a:gd name="connsiteY26" fmla="*/ 90251 h 750651"/>
                  <a:gd name="connsiteX27" fmla="*/ 1013348 w 1394348"/>
                  <a:gd name="connsiteY27" fmla="*/ 77551 h 750651"/>
                  <a:gd name="connsiteX28" fmla="*/ 1076848 w 1394348"/>
                  <a:gd name="connsiteY28" fmla="*/ 64851 h 750651"/>
                  <a:gd name="connsiteX29" fmla="*/ 1102248 w 1394348"/>
                  <a:gd name="connsiteY29" fmla="*/ 58501 h 750651"/>
                  <a:gd name="connsiteX30" fmla="*/ 1172098 w 1394348"/>
                  <a:gd name="connsiteY30" fmla="*/ 71201 h 750651"/>
                  <a:gd name="connsiteX31" fmla="*/ 1178448 w 1394348"/>
                  <a:gd name="connsiteY31" fmla="*/ 96601 h 750651"/>
                  <a:gd name="connsiteX32" fmla="*/ 1191148 w 1394348"/>
                  <a:gd name="connsiteY32" fmla="*/ 122001 h 750651"/>
                  <a:gd name="connsiteX33" fmla="*/ 1197498 w 1394348"/>
                  <a:gd name="connsiteY33" fmla="*/ 141051 h 750651"/>
                  <a:gd name="connsiteX34" fmla="*/ 1222898 w 1394348"/>
                  <a:gd name="connsiteY34" fmla="*/ 166451 h 750651"/>
                  <a:gd name="connsiteX35" fmla="*/ 1267348 w 1394348"/>
                  <a:gd name="connsiteY35" fmla="*/ 223601 h 750651"/>
                  <a:gd name="connsiteX36" fmla="*/ 1286398 w 1394348"/>
                  <a:gd name="connsiteY36" fmla="*/ 249001 h 750651"/>
                  <a:gd name="connsiteX37" fmla="*/ 1305448 w 1394348"/>
                  <a:gd name="connsiteY37" fmla="*/ 274401 h 750651"/>
                  <a:gd name="connsiteX38" fmla="*/ 1318148 w 1394348"/>
                  <a:gd name="connsiteY38" fmla="*/ 293451 h 750651"/>
                  <a:gd name="connsiteX39" fmla="*/ 1337198 w 1394348"/>
                  <a:gd name="connsiteY39" fmla="*/ 312501 h 750651"/>
                  <a:gd name="connsiteX40" fmla="*/ 1356248 w 1394348"/>
                  <a:gd name="connsiteY40" fmla="*/ 369651 h 750651"/>
                  <a:gd name="connsiteX41" fmla="*/ 1368948 w 1394348"/>
                  <a:gd name="connsiteY41" fmla="*/ 395051 h 750651"/>
                  <a:gd name="connsiteX42" fmla="*/ 1381648 w 1394348"/>
                  <a:gd name="connsiteY42" fmla="*/ 439501 h 750651"/>
                  <a:gd name="connsiteX43" fmla="*/ 1394348 w 1394348"/>
                  <a:gd name="connsiteY43" fmla="*/ 477601 h 750651"/>
                  <a:gd name="connsiteX44" fmla="*/ 1387998 w 1394348"/>
                  <a:gd name="connsiteY44" fmla="*/ 522051 h 750651"/>
                  <a:gd name="connsiteX45" fmla="*/ 1356248 w 1394348"/>
                  <a:gd name="connsiteY45" fmla="*/ 560151 h 750651"/>
                  <a:gd name="connsiteX46" fmla="*/ 1343548 w 1394348"/>
                  <a:gd name="connsiteY46" fmla="*/ 579201 h 750651"/>
                  <a:gd name="connsiteX47" fmla="*/ 1324498 w 1394348"/>
                  <a:gd name="connsiteY47" fmla="*/ 604601 h 750651"/>
                  <a:gd name="connsiteX48" fmla="*/ 1286398 w 1394348"/>
                  <a:gd name="connsiteY48" fmla="*/ 661751 h 750651"/>
                  <a:gd name="connsiteX49" fmla="*/ 1273698 w 1394348"/>
                  <a:gd name="connsiteY49" fmla="*/ 680801 h 750651"/>
                  <a:gd name="connsiteX50" fmla="*/ 1216548 w 1394348"/>
                  <a:gd name="connsiteY50" fmla="*/ 725251 h 750651"/>
                  <a:gd name="connsiteX51" fmla="*/ 1178448 w 1394348"/>
                  <a:gd name="connsiteY51" fmla="*/ 750651 h 750651"/>
                  <a:gd name="connsiteX52" fmla="*/ 1146698 w 1394348"/>
                  <a:gd name="connsiteY52" fmla="*/ 744301 h 750651"/>
                  <a:gd name="connsiteX53" fmla="*/ 1064148 w 1394348"/>
                  <a:gd name="connsiteY53" fmla="*/ 680801 h 750651"/>
                  <a:gd name="connsiteX54" fmla="*/ 1019698 w 1394348"/>
                  <a:gd name="connsiteY54" fmla="*/ 636351 h 750651"/>
                  <a:gd name="connsiteX55" fmla="*/ 930798 w 1394348"/>
                  <a:gd name="connsiteY55" fmla="*/ 553801 h 750651"/>
                  <a:gd name="connsiteX56" fmla="*/ 905398 w 1394348"/>
                  <a:gd name="connsiteY56" fmla="*/ 522051 h 750651"/>
                  <a:gd name="connsiteX57" fmla="*/ 879998 w 1394348"/>
                  <a:gd name="connsiteY57" fmla="*/ 496651 h 750651"/>
                  <a:gd name="connsiteX58" fmla="*/ 829198 w 1394348"/>
                  <a:gd name="connsiteY58" fmla="*/ 426801 h 750651"/>
                  <a:gd name="connsiteX59" fmla="*/ 816498 w 1394348"/>
                  <a:gd name="connsiteY59" fmla="*/ 401401 h 750651"/>
                  <a:gd name="connsiteX60" fmla="*/ 797448 w 1394348"/>
                  <a:gd name="connsiteY60" fmla="*/ 395051 h 750651"/>
                  <a:gd name="connsiteX61" fmla="*/ 727598 w 1394348"/>
                  <a:gd name="connsiteY61" fmla="*/ 414101 h 750651"/>
                  <a:gd name="connsiteX62" fmla="*/ 708548 w 1394348"/>
                  <a:gd name="connsiteY62" fmla="*/ 420451 h 750651"/>
                  <a:gd name="connsiteX63" fmla="*/ 689498 w 1394348"/>
                  <a:gd name="connsiteY63" fmla="*/ 426801 h 750651"/>
                  <a:gd name="connsiteX64" fmla="*/ 664098 w 1394348"/>
                  <a:gd name="connsiteY64" fmla="*/ 439501 h 750651"/>
                  <a:gd name="connsiteX65" fmla="*/ 638698 w 1394348"/>
                  <a:gd name="connsiteY65" fmla="*/ 445851 h 750651"/>
                  <a:gd name="connsiteX66" fmla="*/ 568848 w 1394348"/>
                  <a:gd name="connsiteY66" fmla="*/ 471251 h 750651"/>
                  <a:gd name="connsiteX67" fmla="*/ 543448 w 1394348"/>
                  <a:gd name="connsiteY67" fmla="*/ 483951 h 750651"/>
                  <a:gd name="connsiteX68" fmla="*/ 518048 w 1394348"/>
                  <a:gd name="connsiteY68" fmla="*/ 490301 h 750651"/>
                  <a:gd name="connsiteX69" fmla="*/ 498998 w 1394348"/>
                  <a:gd name="connsiteY69" fmla="*/ 503001 h 750651"/>
                  <a:gd name="connsiteX70" fmla="*/ 473598 w 1394348"/>
                  <a:gd name="connsiteY70" fmla="*/ 515701 h 750651"/>
                  <a:gd name="connsiteX71" fmla="*/ 454548 w 1394348"/>
                  <a:gd name="connsiteY71" fmla="*/ 522051 h 750651"/>
                  <a:gd name="connsiteX72" fmla="*/ 397398 w 1394348"/>
                  <a:gd name="connsiteY72" fmla="*/ 541101 h 750651"/>
                  <a:gd name="connsiteX73" fmla="*/ 359298 w 1394348"/>
                  <a:gd name="connsiteY73" fmla="*/ 560151 h 750651"/>
                  <a:gd name="connsiteX74" fmla="*/ 295798 w 1394348"/>
                  <a:gd name="connsiteY74" fmla="*/ 585551 h 750651"/>
                  <a:gd name="connsiteX75" fmla="*/ 238648 w 1394348"/>
                  <a:gd name="connsiteY75" fmla="*/ 604601 h 750651"/>
                  <a:gd name="connsiteX76" fmla="*/ 219598 w 1394348"/>
                  <a:gd name="connsiteY76" fmla="*/ 610951 h 750651"/>
                  <a:gd name="connsiteX77" fmla="*/ 86248 w 1394348"/>
                  <a:gd name="connsiteY77" fmla="*/ 598251 h 750651"/>
                  <a:gd name="connsiteX78" fmla="*/ 60848 w 1394348"/>
                  <a:gd name="connsiteY78" fmla="*/ 591901 h 750651"/>
                  <a:gd name="connsiteX79" fmla="*/ 41798 w 1394348"/>
                  <a:gd name="connsiteY79" fmla="*/ 579201 h 750651"/>
                  <a:gd name="connsiteX80" fmla="*/ 29098 w 1394348"/>
                  <a:gd name="connsiteY80" fmla="*/ 560151 h 750651"/>
                  <a:gd name="connsiteX81" fmla="*/ 10048 w 1394348"/>
                  <a:gd name="connsiteY81" fmla="*/ 509351 h 750651"/>
                  <a:gd name="connsiteX82" fmla="*/ 10048 w 1394348"/>
                  <a:gd name="connsiteY82" fmla="*/ 376001 h 750651"/>
                  <a:gd name="connsiteX83" fmla="*/ 16398 w 1394348"/>
                  <a:gd name="connsiteY83" fmla="*/ 356951 h 750651"/>
                  <a:gd name="connsiteX84" fmla="*/ 16398 w 1394348"/>
                  <a:gd name="connsiteY84" fmla="*/ 306151 h 75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394348" h="750651">
                    <a:moveTo>
                      <a:pt x="16398" y="306151"/>
                    </a:moveTo>
                    <a:cubicBezTo>
                      <a:pt x="18515" y="292393"/>
                      <a:pt x="25493" y="285215"/>
                      <a:pt x="29098" y="274401"/>
                    </a:cubicBezTo>
                    <a:cubicBezTo>
                      <a:pt x="36086" y="253436"/>
                      <a:pt x="39290" y="231147"/>
                      <a:pt x="48148" y="210901"/>
                    </a:cubicBezTo>
                    <a:lnTo>
                      <a:pt x="86248" y="153751"/>
                    </a:lnTo>
                    <a:cubicBezTo>
                      <a:pt x="110689" y="117089"/>
                      <a:pt x="94369" y="140806"/>
                      <a:pt x="137048" y="83901"/>
                    </a:cubicBezTo>
                    <a:cubicBezTo>
                      <a:pt x="143398" y="75434"/>
                      <a:pt x="148614" y="65985"/>
                      <a:pt x="156098" y="58501"/>
                    </a:cubicBezTo>
                    <a:cubicBezTo>
                      <a:pt x="173031" y="41568"/>
                      <a:pt x="183416" y="12397"/>
                      <a:pt x="206898" y="7701"/>
                    </a:cubicBezTo>
                    <a:lnTo>
                      <a:pt x="238648" y="1351"/>
                    </a:lnTo>
                    <a:cubicBezTo>
                      <a:pt x="253465" y="3468"/>
                      <a:pt x="270264" y="0"/>
                      <a:pt x="283098" y="7701"/>
                    </a:cubicBezTo>
                    <a:cubicBezTo>
                      <a:pt x="303633" y="20022"/>
                      <a:pt x="314740" y="44133"/>
                      <a:pt x="333898" y="58501"/>
                    </a:cubicBezTo>
                    <a:cubicBezTo>
                      <a:pt x="342365" y="64851"/>
                      <a:pt x="350628" y="71482"/>
                      <a:pt x="359298" y="77551"/>
                    </a:cubicBezTo>
                    <a:cubicBezTo>
                      <a:pt x="371802" y="86304"/>
                      <a:pt x="386605" y="92158"/>
                      <a:pt x="397398" y="102951"/>
                    </a:cubicBezTo>
                    <a:cubicBezTo>
                      <a:pt x="412365" y="117918"/>
                      <a:pt x="426032" y="134819"/>
                      <a:pt x="435498" y="153751"/>
                    </a:cubicBezTo>
                    <a:cubicBezTo>
                      <a:pt x="439731" y="162218"/>
                      <a:pt x="442138" y="171879"/>
                      <a:pt x="448198" y="179151"/>
                    </a:cubicBezTo>
                    <a:cubicBezTo>
                      <a:pt x="453084" y="185014"/>
                      <a:pt x="460898" y="187618"/>
                      <a:pt x="467248" y="191851"/>
                    </a:cubicBezTo>
                    <a:cubicBezTo>
                      <a:pt x="471481" y="200318"/>
                      <a:pt x="473888" y="209979"/>
                      <a:pt x="479948" y="217251"/>
                    </a:cubicBezTo>
                    <a:cubicBezTo>
                      <a:pt x="484834" y="223114"/>
                      <a:pt x="492788" y="225515"/>
                      <a:pt x="498998" y="229951"/>
                    </a:cubicBezTo>
                    <a:cubicBezTo>
                      <a:pt x="537466" y="257428"/>
                      <a:pt x="510017" y="241810"/>
                      <a:pt x="549798" y="261701"/>
                    </a:cubicBezTo>
                    <a:lnTo>
                      <a:pt x="606948" y="249001"/>
                    </a:lnTo>
                    <a:cubicBezTo>
                      <a:pt x="614505" y="247257"/>
                      <a:pt x="642734" y="240633"/>
                      <a:pt x="651398" y="236301"/>
                    </a:cubicBezTo>
                    <a:cubicBezTo>
                      <a:pt x="658224" y="232888"/>
                      <a:pt x="663474" y="226701"/>
                      <a:pt x="670448" y="223601"/>
                    </a:cubicBezTo>
                    <a:cubicBezTo>
                      <a:pt x="682681" y="218164"/>
                      <a:pt x="696315" y="216338"/>
                      <a:pt x="708548" y="210901"/>
                    </a:cubicBezTo>
                    <a:cubicBezTo>
                      <a:pt x="762060" y="187118"/>
                      <a:pt x="684077" y="206905"/>
                      <a:pt x="759348" y="191851"/>
                    </a:cubicBezTo>
                    <a:cubicBezTo>
                      <a:pt x="767815" y="187618"/>
                      <a:pt x="775681" y="181871"/>
                      <a:pt x="784748" y="179151"/>
                    </a:cubicBezTo>
                    <a:cubicBezTo>
                      <a:pt x="818807" y="168933"/>
                      <a:pt x="828565" y="178606"/>
                      <a:pt x="860948" y="160101"/>
                    </a:cubicBezTo>
                    <a:cubicBezTo>
                      <a:pt x="945937" y="111536"/>
                      <a:pt x="866793" y="158113"/>
                      <a:pt x="943498" y="109301"/>
                    </a:cubicBezTo>
                    <a:cubicBezTo>
                      <a:pt x="953911" y="102675"/>
                      <a:pt x="963539" y="94154"/>
                      <a:pt x="975248" y="90251"/>
                    </a:cubicBezTo>
                    <a:cubicBezTo>
                      <a:pt x="987948" y="86018"/>
                      <a:pt x="1000361" y="80798"/>
                      <a:pt x="1013348" y="77551"/>
                    </a:cubicBezTo>
                    <a:cubicBezTo>
                      <a:pt x="1034289" y="72316"/>
                      <a:pt x="1055907" y="70086"/>
                      <a:pt x="1076848" y="64851"/>
                    </a:cubicBezTo>
                    <a:lnTo>
                      <a:pt x="1102248" y="58501"/>
                    </a:lnTo>
                    <a:cubicBezTo>
                      <a:pt x="1125531" y="62734"/>
                      <a:pt x="1150931" y="60618"/>
                      <a:pt x="1172098" y="71201"/>
                    </a:cubicBezTo>
                    <a:cubicBezTo>
                      <a:pt x="1179904" y="75104"/>
                      <a:pt x="1175384" y="88429"/>
                      <a:pt x="1178448" y="96601"/>
                    </a:cubicBezTo>
                    <a:cubicBezTo>
                      <a:pt x="1181772" y="105464"/>
                      <a:pt x="1187419" y="113300"/>
                      <a:pt x="1191148" y="122001"/>
                    </a:cubicBezTo>
                    <a:cubicBezTo>
                      <a:pt x="1193785" y="128153"/>
                      <a:pt x="1193607" y="135604"/>
                      <a:pt x="1197498" y="141051"/>
                    </a:cubicBezTo>
                    <a:cubicBezTo>
                      <a:pt x="1204458" y="150794"/>
                      <a:pt x="1215164" y="157310"/>
                      <a:pt x="1222898" y="166451"/>
                    </a:cubicBezTo>
                    <a:cubicBezTo>
                      <a:pt x="1238487" y="184874"/>
                      <a:pt x="1252633" y="204472"/>
                      <a:pt x="1267348" y="223601"/>
                    </a:cubicBezTo>
                    <a:cubicBezTo>
                      <a:pt x="1273801" y="231990"/>
                      <a:pt x="1280048" y="240534"/>
                      <a:pt x="1286398" y="249001"/>
                    </a:cubicBezTo>
                    <a:cubicBezTo>
                      <a:pt x="1292748" y="257468"/>
                      <a:pt x="1299577" y="265595"/>
                      <a:pt x="1305448" y="274401"/>
                    </a:cubicBezTo>
                    <a:cubicBezTo>
                      <a:pt x="1309681" y="280751"/>
                      <a:pt x="1313262" y="287588"/>
                      <a:pt x="1318148" y="293451"/>
                    </a:cubicBezTo>
                    <a:cubicBezTo>
                      <a:pt x="1323897" y="300350"/>
                      <a:pt x="1330848" y="306151"/>
                      <a:pt x="1337198" y="312501"/>
                    </a:cubicBezTo>
                    <a:cubicBezTo>
                      <a:pt x="1344569" y="341985"/>
                      <a:pt x="1342584" y="338907"/>
                      <a:pt x="1356248" y="369651"/>
                    </a:cubicBezTo>
                    <a:cubicBezTo>
                      <a:pt x="1360093" y="378301"/>
                      <a:pt x="1365219" y="386350"/>
                      <a:pt x="1368948" y="395051"/>
                    </a:cubicBezTo>
                    <a:cubicBezTo>
                      <a:pt x="1376061" y="411649"/>
                      <a:pt x="1376277" y="421599"/>
                      <a:pt x="1381648" y="439501"/>
                    </a:cubicBezTo>
                    <a:cubicBezTo>
                      <a:pt x="1385495" y="452323"/>
                      <a:pt x="1390115" y="464901"/>
                      <a:pt x="1394348" y="477601"/>
                    </a:cubicBezTo>
                    <a:cubicBezTo>
                      <a:pt x="1392231" y="492418"/>
                      <a:pt x="1394270" y="508461"/>
                      <a:pt x="1387998" y="522051"/>
                    </a:cubicBezTo>
                    <a:cubicBezTo>
                      <a:pt x="1381070" y="537061"/>
                      <a:pt x="1366397" y="547102"/>
                      <a:pt x="1356248" y="560151"/>
                    </a:cubicBezTo>
                    <a:cubicBezTo>
                      <a:pt x="1351563" y="566175"/>
                      <a:pt x="1347984" y="572991"/>
                      <a:pt x="1343548" y="579201"/>
                    </a:cubicBezTo>
                    <a:cubicBezTo>
                      <a:pt x="1337397" y="587813"/>
                      <a:pt x="1330522" y="595899"/>
                      <a:pt x="1324498" y="604601"/>
                    </a:cubicBezTo>
                    <a:cubicBezTo>
                      <a:pt x="1311466" y="623425"/>
                      <a:pt x="1299098" y="642701"/>
                      <a:pt x="1286398" y="661751"/>
                    </a:cubicBezTo>
                    <a:cubicBezTo>
                      <a:pt x="1282165" y="668101"/>
                      <a:pt x="1279722" y="676116"/>
                      <a:pt x="1273698" y="680801"/>
                    </a:cubicBezTo>
                    <a:cubicBezTo>
                      <a:pt x="1254648" y="695618"/>
                      <a:pt x="1233613" y="708186"/>
                      <a:pt x="1216548" y="725251"/>
                    </a:cubicBezTo>
                    <a:cubicBezTo>
                      <a:pt x="1192765" y="749034"/>
                      <a:pt x="1206017" y="741461"/>
                      <a:pt x="1178448" y="750651"/>
                    </a:cubicBezTo>
                    <a:cubicBezTo>
                      <a:pt x="1167865" y="748534"/>
                      <a:pt x="1156201" y="749418"/>
                      <a:pt x="1146698" y="744301"/>
                    </a:cubicBezTo>
                    <a:cubicBezTo>
                      <a:pt x="1145981" y="743915"/>
                      <a:pt x="1073415" y="690068"/>
                      <a:pt x="1064148" y="680801"/>
                    </a:cubicBezTo>
                    <a:cubicBezTo>
                      <a:pt x="1049331" y="665984"/>
                      <a:pt x="1036060" y="649441"/>
                      <a:pt x="1019698" y="636351"/>
                    </a:cubicBezTo>
                    <a:cubicBezTo>
                      <a:pt x="985562" y="609042"/>
                      <a:pt x="960457" y="590875"/>
                      <a:pt x="930798" y="553801"/>
                    </a:cubicBezTo>
                    <a:cubicBezTo>
                      <a:pt x="922331" y="543218"/>
                      <a:pt x="914402" y="532181"/>
                      <a:pt x="905398" y="522051"/>
                    </a:cubicBezTo>
                    <a:cubicBezTo>
                      <a:pt x="897443" y="513102"/>
                      <a:pt x="887953" y="505600"/>
                      <a:pt x="879998" y="496651"/>
                    </a:cubicBezTo>
                    <a:cubicBezTo>
                      <a:pt x="866756" y="481754"/>
                      <a:pt x="837685" y="443775"/>
                      <a:pt x="829198" y="426801"/>
                    </a:cubicBezTo>
                    <a:cubicBezTo>
                      <a:pt x="824965" y="418334"/>
                      <a:pt x="823191" y="408094"/>
                      <a:pt x="816498" y="401401"/>
                    </a:cubicBezTo>
                    <a:cubicBezTo>
                      <a:pt x="811765" y="396668"/>
                      <a:pt x="803798" y="397168"/>
                      <a:pt x="797448" y="395051"/>
                    </a:cubicBezTo>
                    <a:cubicBezTo>
                      <a:pt x="752571" y="404026"/>
                      <a:pt x="775937" y="397988"/>
                      <a:pt x="727598" y="414101"/>
                    </a:cubicBezTo>
                    <a:lnTo>
                      <a:pt x="708548" y="420451"/>
                    </a:lnTo>
                    <a:cubicBezTo>
                      <a:pt x="702198" y="422568"/>
                      <a:pt x="695485" y="423808"/>
                      <a:pt x="689498" y="426801"/>
                    </a:cubicBezTo>
                    <a:cubicBezTo>
                      <a:pt x="681031" y="431034"/>
                      <a:pt x="672961" y="436177"/>
                      <a:pt x="664098" y="439501"/>
                    </a:cubicBezTo>
                    <a:cubicBezTo>
                      <a:pt x="655926" y="442565"/>
                      <a:pt x="646801" y="442610"/>
                      <a:pt x="638698" y="445851"/>
                    </a:cubicBezTo>
                    <a:cubicBezTo>
                      <a:pt x="567068" y="474503"/>
                      <a:pt x="632670" y="458487"/>
                      <a:pt x="568848" y="471251"/>
                    </a:cubicBezTo>
                    <a:cubicBezTo>
                      <a:pt x="560381" y="475484"/>
                      <a:pt x="552311" y="480627"/>
                      <a:pt x="543448" y="483951"/>
                    </a:cubicBezTo>
                    <a:cubicBezTo>
                      <a:pt x="535276" y="487015"/>
                      <a:pt x="526070" y="486863"/>
                      <a:pt x="518048" y="490301"/>
                    </a:cubicBezTo>
                    <a:cubicBezTo>
                      <a:pt x="511033" y="493307"/>
                      <a:pt x="505624" y="499215"/>
                      <a:pt x="498998" y="503001"/>
                    </a:cubicBezTo>
                    <a:cubicBezTo>
                      <a:pt x="490779" y="507697"/>
                      <a:pt x="482299" y="511972"/>
                      <a:pt x="473598" y="515701"/>
                    </a:cubicBezTo>
                    <a:cubicBezTo>
                      <a:pt x="467446" y="518338"/>
                      <a:pt x="460815" y="519701"/>
                      <a:pt x="454548" y="522051"/>
                    </a:cubicBezTo>
                    <a:cubicBezTo>
                      <a:pt x="406724" y="539985"/>
                      <a:pt x="439959" y="530461"/>
                      <a:pt x="397398" y="541101"/>
                    </a:cubicBezTo>
                    <a:cubicBezTo>
                      <a:pt x="367329" y="561147"/>
                      <a:pt x="390368" y="548201"/>
                      <a:pt x="359298" y="560151"/>
                    </a:cubicBezTo>
                    <a:cubicBezTo>
                      <a:pt x="338020" y="568335"/>
                      <a:pt x="317425" y="578342"/>
                      <a:pt x="295798" y="585551"/>
                    </a:cubicBezTo>
                    <a:lnTo>
                      <a:pt x="238648" y="604601"/>
                    </a:lnTo>
                    <a:lnTo>
                      <a:pt x="219598" y="610951"/>
                    </a:lnTo>
                    <a:cubicBezTo>
                      <a:pt x="175148" y="606718"/>
                      <a:pt x="130581" y="603571"/>
                      <a:pt x="86248" y="598251"/>
                    </a:cubicBezTo>
                    <a:cubicBezTo>
                      <a:pt x="77583" y="597211"/>
                      <a:pt x="68870" y="595339"/>
                      <a:pt x="60848" y="591901"/>
                    </a:cubicBezTo>
                    <a:cubicBezTo>
                      <a:pt x="53833" y="588895"/>
                      <a:pt x="48148" y="583434"/>
                      <a:pt x="41798" y="579201"/>
                    </a:cubicBezTo>
                    <a:cubicBezTo>
                      <a:pt x="37565" y="572851"/>
                      <a:pt x="32511" y="566977"/>
                      <a:pt x="29098" y="560151"/>
                    </a:cubicBezTo>
                    <a:cubicBezTo>
                      <a:pt x="21505" y="544965"/>
                      <a:pt x="15544" y="525838"/>
                      <a:pt x="10048" y="509351"/>
                    </a:cubicBezTo>
                    <a:cubicBezTo>
                      <a:pt x="822" y="444771"/>
                      <a:pt x="0" y="461409"/>
                      <a:pt x="10048" y="376001"/>
                    </a:cubicBezTo>
                    <a:cubicBezTo>
                      <a:pt x="10830" y="369353"/>
                      <a:pt x="14775" y="363445"/>
                      <a:pt x="16398" y="356951"/>
                    </a:cubicBezTo>
                    <a:cubicBezTo>
                      <a:pt x="24408" y="324909"/>
                      <a:pt x="14281" y="319909"/>
                      <a:pt x="16398" y="306151"/>
                    </a:cubicBezTo>
                    <a:close/>
                  </a:path>
                </a:pathLst>
              </a:cu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4" name="TextBox 1353"/>
              <p:cNvSpPr txBox="1"/>
              <p:nvPr/>
            </p:nvSpPr>
            <p:spPr>
              <a:xfrm>
                <a:off x="3431825" y="5696975"/>
                <a:ext cx="670211" cy="255903"/>
              </a:xfrm>
              <a:prstGeom prst="rect">
                <a:avLst/>
              </a:prstGeom>
              <a:noFill/>
            </p:spPr>
            <p:txBody>
              <a:bodyPr wrap="square" rtlCol="0">
                <a:spAutoFit/>
              </a:bodyPr>
              <a:lstStyle/>
              <a:p>
                <a:r>
                  <a:rPr lang="en-US" dirty="0"/>
                  <a:t>HSP70</a:t>
                </a:r>
              </a:p>
            </p:txBody>
          </p:sp>
        </p:grpSp>
        <p:grpSp>
          <p:nvGrpSpPr>
            <p:cNvPr id="1358" name="Group 1357"/>
            <p:cNvGrpSpPr/>
            <p:nvPr/>
          </p:nvGrpSpPr>
          <p:grpSpPr>
            <a:xfrm>
              <a:off x="3923926" y="4686806"/>
              <a:ext cx="1586928" cy="1745072"/>
              <a:chOff x="5486400" y="4658273"/>
              <a:chExt cx="816138" cy="993462"/>
            </a:xfrm>
            <a:solidFill>
              <a:schemeClr val="accent2"/>
            </a:solidFill>
          </p:grpSpPr>
          <p:sp>
            <p:nvSpPr>
              <p:cNvPr id="1355" name="Can 1354"/>
              <p:cNvSpPr/>
              <p:nvPr/>
            </p:nvSpPr>
            <p:spPr>
              <a:xfrm>
                <a:off x="5791276" y="4876800"/>
                <a:ext cx="295008" cy="742758"/>
              </a:xfrm>
              <a:prstGeom prst="can">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6" name="Freeform 1355"/>
              <p:cNvSpPr/>
              <p:nvPr/>
            </p:nvSpPr>
            <p:spPr>
              <a:xfrm>
                <a:off x="5885610" y="4658273"/>
                <a:ext cx="416928" cy="993462"/>
              </a:xfrm>
              <a:custGeom>
                <a:avLst/>
                <a:gdLst>
                  <a:gd name="connsiteX0" fmla="*/ 184990 w 416928"/>
                  <a:gd name="connsiteY0" fmla="*/ 256627 h 993462"/>
                  <a:gd name="connsiteX1" fmla="*/ 210390 w 416928"/>
                  <a:gd name="connsiteY1" fmla="*/ 370927 h 993462"/>
                  <a:gd name="connsiteX2" fmla="*/ 223090 w 416928"/>
                  <a:gd name="connsiteY2" fmla="*/ 472527 h 993462"/>
                  <a:gd name="connsiteX3" fmla="*/ 210390 w 416928"/>
                  <a:gd name="connsiteY3" fmla="*/ 701127 h 993462"/>
                  <a:gd name="connsiteX4" fmla="*/ 210390 w 416928"/>
                  <a:gd name="connsiteY4" fmla="*/ 980527 h 993462"/>
                  <a:gd name="connsiteX5" fmla="*/ 248490 w 416928"/>
                  <a:gd name="connsiteY5" fmla="*/ 993227 h 993462"/>
                  <a:gd name="connsiteX6" fmla="*/ 350090 w 416928"/>
                  <a:gd name="connsiteY6" fmla="*/ 942427 h 993462"/>
                  <a:gd name="connsiteX7" fmla="*/ 375490 w 416928"/>
                  <a:gd name="connsiteY7" fmla="*/ 878927 h 993462"/>
                  <a:gd name="connsiteX8" fmla="*/ 375490 w 416928"/>
                  <a:gd name="connsiteY8" fmla="*/ 548727 h 993462"/>
                  <a:gd name="connsiteX9" fmla="*/ 350090 w 416928"/>
                  <a:gd name="connsiteY9" fmla="*/ 459827 h 993462"/>
                  <a:gd name="connsiteX10" fmla="*/ 337390 w 416928"/>
                  <a:gd name="connsiteY10" fmla="*/ 396327 h 993462"/>
                  <a:gd name="connsiteX11" fmla="*/ 350090 w 416928"/>
                  <a:gd name="connsiteY11" fmla="*/ 345527 h 993462"/>
                  <a:gd name="connsiteX12" fmla="*/ 362790 w 416928"/>
                  <a:gd name="connsiteY12" fmla="*/ 243927 h 993462"/>
                  <a:gd name="connsiteX13" fmla="*/ 388190 w 416928"/>
                  <a:gd name="connsiteY13" fmla="*/ 205827 h 993462"/>
                  <a:gd name="connsiteX14" fmla="*/ 388190 w 416928"/>
                  <a:gd name="connsiteY14" fmla="*/ 15327 h 993462"/>
                  <a:gd name="connsiteX15" fmla="*/ 350090 w 416928"/>
                  <a:gd name="connsiteY15" fmla="*/ 2627 h 993462"/>
                  <a:gd name="connsiteX16" fmla="*/ 70690 w 416928"/>
                  <a:gd name="connsiteY16" fmla="*/ 15327 h 993462"/>
                  <a:gd name="connsiteX17" fmla="*/ 57990 w 416928"/>
                  <a:gd name="connsiteY17" fmla="*/ 116927 h 993462"/>
                  <a:gd name="connsiteX18" fmla="*/ 96090 w 416928"/>
                  <a:gd name="connsiteY18" fmla="*/ 142327 h 993462"/>
                  <a:gd name="connsiteX19" fmla="*/ 184990 w 416928"/>
                  <a:gd name="connsiteY19" fmla="*/ 180427 h 993462"/>
                  <a:gd name="connsiteX20" fmla="*/ 223090 w 416928"/>
                  <a:gd name="connsiteY20" fmla="*/ 205827 h 993462"/>
                  <a:gd name="connsiteX21" fmla="*/ 184990 w 416928"/>
                  <a:gd name="connsiteY21" fmla="*/ 256627 h 99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6928" h="993462">
                    <a:moveTo>
                      <a:pt x="184990" y="256627"/>
                    </a:moveTo>
                    <a:cubicBezTo>
                      <a:pt x="182873" y="284144"/>
                      <a:pt x="203941" y="329007"/>
                      <a:pt x="210390" y="370927"/>
                    </a:cubicBezTo>
                    <a:cubicBezTo>
                      <a:pt x="215580" y="404660"/>
                      <a:pt x="218857" y="438660"/>
                      <a:pt x="223090" y="472527"/>
                    </a:cubicBezTo>
                    <a:cubicBezTo>
                      <a:pt x="218857" y="548727"/>
                      <a:pt x="216243" y="625034"/>
                      <a:pt x="210390" y="701127"/>
                    </a:cubicBezTo>
                    <a:cubicBezTo>
                      <a:pt x="201630" y="815007"/>
                      <a:pt x="175569" y="849948"/>
                      <a:pt x="210390" y="980527"/>
                    </a:cubicBezTo>
                    <a:cubicBezTo>
                      <a:pt x="213839" y="993462"/>
                      <a:pt x="235790" y="988994"/>
                      <a:pt x="248490" y="993227"/>
                    </a:cubicBezTo>
                    <a:cubicBezTo>
                      <a:pt x="263655" y="987161"/>
                      <a:pt x="334872" y="963733"/>
                      <a:pt x="350090" y="942427"/>
                    </a:cubicBezTo>
                    <a:cubicBezTo>
                      <a:pt x="363341" y="923876"/>
                      <a:pt x="367023" y="900094"/>
                      <a:pt x="375490" y="878927"/>
                    </a:cubicBezTo>
                    <a:cubicBezTo>
                      <a:pt x="390835" y="710130"/>
                      <a:pt x="395542" y="739222"/>
                      <a:pt x="375490" y="548727"/>
                    </a:cubicBezTo>
                    <a:cubicBezTo>
                      <a:pt x="371171" y="507695"/>
                      <a:pt x="359392" y="497033"/>
                      <a:pt x="350090" y="459827"/>
                    </a:cubicBezTo>
                    <a:cubicBezTo>
                      <a:pt x="344855" y="438886"/>
                      <a:pt x="341623" y="417494"/>
                      <a:pt x="337390" y="396327"/>
                    </a:cubicBezTo>
                    <a:cubicBezTo>
                      <a:pt x="341623" y="379394"/>
                      <a:pt x="347221" y="362744"/>
                      <a:pt x="350090" y="345527"/>
                    </a:cubicBezTo>
                    <a:cubicBezTo>
                      <a:pt x="355701" y="311861"/>
                      <a:pt x="353810" y="276855"/>
                      <a:pt x="362790" y="243927"/>
                    </a:cubicBezTo>
                    <a:cubicBezTo>
                      <a:pt x="366806" y="229201"/>
                      <a:pt x="379723" y="218527"/>
                      <a:pt x="388190" y="205827"/>
                    </a:cubicBezTo>
                    <a:cubicBezTo>
                      <a:pt x="402186" y="135846"/>
                      <a:pt x="416928" y="94356"/>
                      <a:pt x="388190" y="15327"/>
                    </a:cubicBezTo>
                    <a:cubicBezTo>
                      <a:pt x="383615" y="2746"/>
                      <a:pt x="362790" y="6860"/>
                      <a:pt x="350090" y="2627"/>
                    </a:cubicBezTo>
                    <a:cubicBezTo>
                      <a:pt x="256957" y="6860"/>
                      <a:pt x="162651" y="0"/>
                      <a:pt x="70690" y="15327"/>
                    </a:cubicBezTo>
                    <a:cubicBezTo>
                      <a:pt x="26134" y="22753"/>
                      <a:pt x="52454" y="107239"/>
                      <a:pt x="57990" y="116927"/>
                    </a:cubicBezTo>
                    <a:cubicBezTo>
                      <a:pt x="65563" y="130179"/>
                      <a:pt x="82438" y="135501"/>
                      <a:pt x="96090" y="142327"/>
                    </a:cubicBezTo>
                    <a:cubicBezTo>
                      <a:pt x="238571" y="213567"/>
                      <a:pt x="0" y="74718"/>
                      <a:pt x="184990" y="180427"/>
                    </a:cubicBezTo>
                    <a:cubicBezTo>
                      <a:pt x="198242" y="188000"/>
                      <a:pt x="217731" y="191535"/>
                      <a:pt x="223090" y="205827"/>
                    </a:cubicBezTo>
                    <a:cubicBezTo>
                      <a:pt x="232009" y="229610"/>
                      <a:pt x="187107" y="229110"/>
                      <a:pt x="184990" y="256627"/>
                    </a:cubicBezTo>
                    <a:close/>
                  </a:path>
                </a:pathLst>
              </a:cu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7" name="Freeform 1356"/>
              <p:cNvSpPr/>
              <p:nvPr/>
            </p:nvSpPr>
            <p:spPr>
              <a:xfrm>
                <a:off x="5486400" y="4802979"/>
                <a:ext cx="363385" cy="759621"/>
              </a:xfrm>
              <a:custGeom>
                <a:avLst/>
                <a:gdLst>
                  <a:gd name="connsiteX0" fmla="*/ 148144 w 363385"/>
                  <a:gd name="connsiteY0" fmla="*/ 145687 h 759621"/>
                  <a:gd name="connsiteX1" fmla="*/ 160844 w 363385"/>
                  <a:gd name="connsiteY1" fmla="*/ 196487 h 759621"/>
                  <a:gd name="connsiteX2" fmla="*/ 211644 w 363385"/>
                  <a:gd name="connsiteY2" fmla="*/ 755287 h 759621"/>
                  <a:gd name="connsiteX3" fmla="*/ 275144 w 363385"/>
                  <a:gd name="connsiteY3" fmla="*/ 742587 h 759621"/>
                  <a:gd name="connsiteX4" fmla="*/ 300544 w 363385"/>
                  <a:gd name="connsiteY4" fmla="*/ 666387 h 759621"/>
                  <a:gd name="connsiteX5" fmla="*/ 325944 w 363385"/>
                  <a:gd name="connsiteY5" fmla="*/ 488587 h 759621"/>
                  <a:gd name="connsiteX6" fmla="*/ 275144 w 363385"/>
                  <a:gd name="connsiteY6" fmla="*/ 107587 h 759621"/>
                  <a:gd name="connsiteX7" fmla="*/ 237044 w 363385"/>
                  <a:gd name="connsiteY7" fmla="*/ 56787 h 759621"/>
                  <a:gd name="connsiteX8" fmla="*/ 224344 w 363385"/>
                  <a:gd name="connsiteY8" fmla="*/ 18687 h 759621"/>
                  <a:gd name="connsiteX9" fmla="*/ 186244 w 363385"/>
                  <a:gd name="connsiteY9" fmla="*/ 5987 h 759621"/>
                  <a:gd name="connsiteX10" fmla="*/ 173544 w 363385"/>
                  <a:gd name="connsiteY10" fmla="*/ 44087 h 759621"/>
                  <a:gd name="connsiteX11" fmla="*/ 148144 w 363385"/>
                  <a:gd name="connsiteY11" fmla="*/ 145687 h 75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3385" h="759621">
                    <a:moveTo>
                      <a:pt x="148144" y="145687"/>
                    </a:moveTo>
                    <a:cubicBezTo>
                      <a:pt x="146027" y="171087"/>
                      <a:pt x="160102" y="179048"/>
                      <a:pt x="160844" y="196487"/>
                    </a:cubicBezTo>
                    <a:cubicBezTo>
                      <a:pt x="184807" y="759621"/>
                      <a:pt x="0" y="684739"/>
                      <a:pt x="211644" y="755287"/>
                    </a:cubicBezTo>
                    <a:cubicBezTo>
                      <a:pt x="232811" y="751054"/>
                      <a:pt x="259880" y="757851"/>
                      <a:pt x="275144" y="742587"/>
                    </a:cubicBezTo>
                    <a:cubicBezTo>
                      <a:pt x="294076" y="723655"/>
                      <a:pt x="295293" y="692641"/>
                      <a:pt x="300544" y="666387"/>
                    </a:cubicBezTo>
                    <a:cubicBezTo>
                      <a:pt x="320762" y="565297"/>
                      <a:pt x="310860" y="624341"/>
                      <a:pt x="325944" y="488587"/>
                    </a:cubicBezTo>
                    <a:cubicBezTo>
                      <a:pt x="304938" y="205007"/>
                      <a:pt x="363385" y="231124"/>
                      <a:pt x="275144" y="107587"/>
                    </a:cubicBezTo>
                    <a:cubicBezTo>
                      <a:pt x="262841" y="90363"/>
                      <a:pt x="249744" y="73720"/>
                      <a:pt x="237044" y="56787"/>
                    </a:cubicBezTo>
                    <a:cubicBezTo>
                      <a:pt x="232811" y="44087"/>
                      <a:pt x="233810" y="28153"/>
                      <a:pt x="224344" y="18687"/>
                    </a:cubicBezTo>
                    <a:cubicBezTo>
                      <a:pt x="214878" y="9221"/>
                      <a:pt x="198218" y="0"/>
                      <a:pt x="186244" y="5987"/>
                    </a:cubicBezTo>
                    <a:cubicBezTo>
                      <a:pt x="174270" y="11974"/>
                      <a:pt x="174756" y="30755"/>
                      <a:pt x="173544" y="44087"/>
                    </a:cubicBezTo>
                    <a:cubicBezTo>
                      <a:pt x="170478" y="77815"/>
                      <a:pt x="150261" y="120287"/>
                      <a:pt x="148144" y="145687"/>
                    </a:cubicBezTo>
                    <a:close/>
                  </a:path>
                </a:pathLst>
              </a:cu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62" name="Group 12"/>
            <p:cNvGrpSpPr/>
            <p:nvPr/>
          </p:nvGrpSpPr>
          <p:grpSpPr>
            <a:xfrm>
              <a:off x="140717" y="5450190"/>
              <a:ext cx="112883" cy="265768"/>
              <a:chOff x="3787140" y="2644140"/>
              <a:chExt cx="102873" cy="419738"/>
            </a:xfrm>
          </p:grpSpPr>
          <p:cxnSp>
            <p:nvCxnSpPr>
              <p:cNvPr id="1763"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4"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65"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6"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67" name="Group 13"/>
            <p:cNvGrpSpPr/>
            <p:nvPr/>
          </p:nvGrpSpPr>
          <p:grpSpPr>
            <a:xfrm>
              <a:off x="274500" y="5450189"/>
              <a:ext cx="112883" cy="265768"/>
              <a:chOff x="3787140" y="2644140"/>
              <a:chExt cx="102873" cy="419738"/>
            </a:xfrm>
          </p:grpSpPr>
          <p:cxnSp>
            <p:nvCxnSpPr>
              <p:cNvPr id="1768"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9"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0"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1"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72" name="Group 48"/>
            <p:cNvGrpSpPr/>
            <p:nvPr/>
          </p:nvGrpSpPr>
          <p:grpSpPr>
            <a:xfrm>
              <a:off x="410372" y="5450192"/>
              <a:ext cx="112883" cy="265768"/>
              <a:chOff x="3787140" y="2644140"/>
              <a:chExt cx="102873" cy="419738"/>
            </a:xfrm>
          </p:grpSpPr>
          <p:cxnSp>
            <p:nvCxnSpPr>
              <p:cNvPr id="177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7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77" name="Group 53"/>
            <p:cNvGrpSpPr/>
            <p:nvPr/>
          </p:nvGrpSpPr>
          <p:grpSpPr>
            <a:xfrm>
              <a:off x="544156" y="5450190"/>
              <a:ext cx="112883" cy="265768"/>
              <a:chOff x="3787140" y="2644140"/>
              <a:chExt cx="102873" cy="419738"/>
            </a:xfrm>
          </p:grpSpPr>
          <p:cxnSp>
            <p:nvCxnSpPr>
              <p:cNvPr id="1778"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79"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80"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1"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82" name="Group 118"/>
            <p:cNvGrpSpPr/>
            <p:nvPr/>
          </p:nvGrpSpPr>
          <p:grpSpPr>
            <a:xfrm>
              <a:off x="-2022806" y="5450206"/>
              <a:ext cx="112883" cy="265768"/>
              <a:chOff x="3787140" y="2644140"/>
              <a:chExt cx="102873" cy="419738"/>
            </a:xfrm>
          </p:grpSpPr>
          <p:cxnSp>
            <p:nvCxnSpPr>
              <p:cNvPr id="1783" name="Straight Connector 17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84" name="Straight Connector 17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85" name="Oval 17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6" name="Oval 17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87" name="Group 123"/>
            <p:cNvGrpSpPr/>
            <p:nvPr/>
          </p:nvGrpSpPr>
          <p:grpSpPr>
            <a:xfrm>
              <a:off x="-1889022" y="5450204"/>
              <a:ext cx="112883" cy="265768"/>
              <a:chOff x="3787140" y="2644140"/>
              <a:chExt cx="102873" cy="419738"/>
            </a:xfrm>
          </p:grpSpPr>
          <p:cxnSp>
            <p:nvCxnSpPr>
              <p:cNvPr id="1788" name="Straight Connector 17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89" name="Straight Connector 17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90" name="Oval 17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1" name="Oval 17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2" name="Group 128"/>
            <p:cNvGrpSpPr/>
            <p:nvPr/>
          </p:nvGrpSpPr>
          <p:grpSpPr>
            <a:xfrm>
              <a:off x="-1753151" y="5450208"/>
              <a:ext cx="112883" cy="265768"/>
              <a:chOff x="3787140" y="2644140"/>
              <a:chExt cx="102873" cy="419738"/>
            </a:xfrm>
          </p:grpSpPr>
          <p:cxnSp>
            <p:nvCxnSpPr>
              <p:cNvPr id="1793" name="Straight Connector 17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94" name="Straight Connector 17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95" name="Oval 17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6" name="Oval 17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7" name="Group 133"/>
            <p:cNvGrpSpPr/>
            <p:nvPr/>
          </p:nvGrpSpPr>
          <p:grpSpPr>
            <a:xfrm>
              <a:off x="-1619367" y="5450206"/>
              <a:ext cx="112883" cy="265768"/>
              <a:chOff x="3787140" y="2644140"/>
              <a:chExt cx="102873" cy="419738"/>
            </a:xfrm>
          </p:grpSpPr>
          <p:cxnSp>
            <p:nvCxnSpPr>
              <p:cNvPr id="1798" name="Straight Connector 17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99" name="Straight Connector 17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00" name="Oval 17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1" name="Oval 18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02" name="Group 138"/>
            <p:cNvGrpSpPr/>
            <p:nvPr/>
          </p:nvGrpSpPr>
          <p:grpSpPr>
            <a:xfrm>
              <a:off x="-1483496" y="5450209"/>
              <a:ext cx="112883" cy="265768"/>
              <a:chOff x="3787140" y="2644140"/>
              <a:chExt cx="102873" cy="419738"/>
            </a:xfrm>
          </p:grpSpPr>
          <p:cxnSp>
            <p:nvCxnSpPr>
              <p:cNvPr id="1803" name="Straight Connector 18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04" name="Straight Connector 18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05" name="Oval 18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6" name="Oval 18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07" name="Group 143"/>
            <p:cNvGrpSpPr/>
            <p:nvPr/>
          </p:nvGrpSpPr>
          <p:grpSpPr>
            <a:xfrm>
              <a:off x="-1349712" y="5450208"/>
              <a:ext cx="112883" cy="265768"/>
              <a:chOff x="3787140" y="2644140"/>
              <a:chExt cx="102873" cy="419738"/>
            </a:xfrm>
          </p:grpSpPr>
          <p:cxnSp>
            <p:nvCxnSpPr>
              <p:cNvPr id="1808" name="Straight Connector 18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09" name="Straight Connector 18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10" name="Oval 18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1" name="Oval 18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12" name="Group 148"/>
            <p:cNvGrpSpPr/>
            <p:nvPr/>
          </p:nvGrpSpPr>
          <p:grpSpPr>
            <a:xfrm>
              <a:off x="-1213840" y="5450211"/>
              <a:ext cx="112883" cy="265768"/>
              <a:chOff x="3787140" y="2644140"/>
              <a:chExt cx="102873" cy="419738"/>
            </a:xfrm>
          </p:grpSpPr>
          <p:cxnSp>
            <p:nvCxnSpPr>
              <p:cNvPr id="1813" name="Straight Connector 18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4" name="Straight Connector 18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15" name="Oval 18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6" name="Oval 18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17" name="Group 153"/>
            <p:cNvGrpSpPr/>
            <p:nvPr/>
          </p:nvGrpSpPr>
          <p:grpSpPr>
            <a:xfrm>
              <a:off x="-1080057" y="5450209"/>
              <a:ext cx="112883" cy="265768"/>
              <a:chOff x="3787140" y="2644140"/>
              <a:chExt cx="102873" cy="419738"/>
            </a:xfrm>
          </p:grpSpPr>
          <p:cxnSp>
            <p:nvCxnSpPr>
              <p:cNvPr id="1818" name="Straight Connector 18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9" name="Straight Connector 18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0" name="Oval 18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1" name="Oval 18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22" name="Group 158"/>
            <p:cNvGrpSpPr/>
            <p:nvPr/>
          </p:nvGrpSpPr>
          <p:grpSpPr>
            <a:xfrm>
              <a:off x="-937912" y="5450213"/>
              <a:ext cx="112883" cy="265768"/>
              <a:chOff x="3787140" y="2644140"/>
              <a:chExt cx="102873" cy="419738"/>
            </a:xfrm>
          </p:grpSpPr>
          <p:cxnSp>
            <p:nvCxnSpPr>
              <p:cNvPr id="1823" name="Straight Connector 18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24" name="Straight Connector 18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5" name="Oval 18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6" name="Oval 18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27" name="Group 163"/>
            <p:cNvGrpSpPr/>
            <p:nvPr/>
          </p:nvGrpSpPr>
          <p:grpSpPr>
            <a:xfrm>
              <a:off x="-804128" y="5450211"/>
              <a:ext cx="112883" cy="265768"/>
              <a:chOff x="3787140" y="2644140"/>
              <a:chExt cx="102873" cy="419738"/>
            </a:xfrm>
          </p:grpSpPr>
          <p:cxnSp>
            <p:nvCxnSpPr>
              <p:cNvPr id="1828" name="Straight Connector 18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29" name="Straight Connector 18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30" name="Oval 18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1" name="Oval 18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32" name="Group 168"/>
            <p:cNvGrpSpPr/>
            <p:nvPr/>
          </p:nvGrpSpPr>
          <p:grpSpPr>
            <a:xfrm>
              <a:off x="-668257" y="5450215"/>
              <a:ext cx="112883" cy="265768"/>
              <a:chOff x="3787140" y="2644140"/>
              <a:chExt cx="102873" cy="419738"/>
            </a:xfrm>
          </p:grpSpPr>
          <p:cxnSp>
            <p:nvCxnSpPr>
              <p:cNvPr id="1833" name="Straight Connector 18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34" name="Straight Connector 18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35" name="Oval 18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6" name="Oval 18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37" name="Group 173"/>
            <p:cNvGrpSpPr/>
            <p:nvPr/>
          </p:nvGrpSpPr>
          <p:grpSpPr>
            <a:xfrm>
              <a:off x="-534473" y="5450213"/>
              <a:ext cx="112883" cy="265768"/>
              <a:chOff x="3787140" y="2644140"/>
              <a:chExt cx="102873" cy="419738"/>
            </a:xfrm>
          </p:grpSpPr>
          <p:cxnSp>
            <p:nvCxnSpPr>
              <p:cNvPr id="1838" name="Straight Connector 18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39" name="Straight Connector 18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40" name="Oval 18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1" name="Oval 18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2" name="Group 178"/>
            <p:cNvGrpSpPr/>
            <p:nvPr/>
          </p:nvGrpSpPr>
          <p:grpSpPr>
            <a:xfrm>
              <a:off x="-398601" y="5450217"/>
              <a:ext cx="112883" cy="265768"/>
              <a:chOff x="3787140" y="2644140"/>
              <a:chExt cx="102873" cy="419738"/>
            </a:xfrm>
          </p:grpSpPr>
          <p:cxnSp>
            <p:nvCxnSpPr>
              <p:cNvPr id="1843" name="Straight Connector 18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44" name="Straight Connector 18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45" name="Oval 18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6" name="Oval 18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7" name="Group 183"/>
            <p:cNvGrpSpPr/>
            <p:nvPr/>
          </p:nvGrpSpPr>
          <p:grpSpPr>
            <a:xfrm>
              <a:off x="-264818" y="5450215"/>
              <a:ext cx="112883" cy="265768"/>
              <a:chOff x="3787140" y="2644140"/>
              <a:chExt cx="102873" cy="419738"/>
            </a:xfrm>
          </p:grpSpPr>
          <p:cxnSp>
            <p:nvCxnSpPr>
              <p:cNvPr id="1848" name="Straight Connector 18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49" name="Straight Connector 18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50" name="Oval 18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1" name="Oval 18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52" name="Group 188"/>
            <p:cNvGrpSpPr/>
            <p:nvPr/>
          </p:nvGrpSpPr>
          <p:grpSpPr>
            <a:xfrm>
              <a:off x="-128946" y="5450219"/>
              <a:ext cx="112883" cy="265768"/>
              <a:chOff x="3787140" y="2644140"/>
              <a:chExt cx="102873" cy="419738"/>
            </a:xfrm>
          </p:grpSpPr>
          <p:cxnSp>
            <p:nvCxnSpPr>
              <p:cNvPr id="1853" name="Straight Connector 18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54" name="Straight Connector 18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55" name="Oval 18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6" name="Oval 18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57" name="Group 193"/>
            <p:cNvGrpSpPr/>
            <p:nvPr/>
          </p:nvGrpSpPr>
          <p:grpSpPr>
            <a:xfrm>
              <a:off x="4837" y="5450217"/>
              <a:ext cx="112883" cy="265768"/>
              <a:chOff x="3787140" y="2644140"/>
              <a:chExt cx="102873" cy="419738"/>
            </a:xfrm>
          </p:grpSpPr>
          <p:cxnSp>
            <p:nvCxnSpPr>
              <p:cNvPr id="1858" name="Straight Connector 18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59" name="Straight Connector 18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60" name="Oval 18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1" name="Oval 18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62" name="Group 198"/>
            <p:cNvGrpSpPr/>
            <p:nvPr/>
          </p:nvGrpSpPr>
          <p:grpSpPr>
            <a:xfrm rot="10800000">
              <a:off x="11835" y="5727143"/>
              <a:ext cx="112883" cy="265768"/>
              <a:chOff x="3787140" y="2644140"/>
              <a:chExt cx="102873" cy="419738"/>
            </a:xfrm>
          </p:grpSpPr>
          <p:cxnSp>
            <p:nvCxnSpPr>
              <p:cNvPr id="1863" name="Straight Connector 18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4" name="Straight Connector 18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65" name="Oval 18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6" name="Oval 18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67" name="Group 203"/>
            <p:cNvGrpSpPr/>
            <p:nvPr/>
          </p:nvGrpSpPr>
          <p:grpSpPr>
            <a:xfrm rot="10800000">
              <a:off x="-121948" y="5727145"/>
              <a:ext cx="112883" cy="265768"/>
              <a:chOff x="3787140" y="2644140"/>
              <a:chExt cx="102873" cy="419738"/>
            </a:xfrm>
          </p:grpSpPr>
          <p:cxnSp>
            <p:nvCxnSpPr>
              <p:cNvPr id="1868" name="Straight Connector 18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9" name="Straight Connector 18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0" name="Oval 18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1" name="Oval 18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72" name="Group 208"/>
            <p:cNvGrpSpPr/>
            <p:nvPr/>
          </p:nvGrpSpPr>
          <p:grpSpPr>
            <a:xfrm rot="10800000">
              <a:off x="-257820" y="5727141"/>
              <a:ext cx="112883" cy="265768"/>
              <a:chOff x="3787140" y="2644140"/>
              <a:chExt cx="102873" cy="419738"/>
            </a:xfrm>
          </p:grpSpPr>
          <p:cxnSp>
            <p:nvCxnSpPr>
              <p:cNvPr id="1873" name="Straight Connector 18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74" name="Straight Connector 18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5" name="Oval 18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6" name="Oval 18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77" name="Group 213"/>
            <p:cNvGrpSpPr/>
            <p:nvPr/>
          </p:nvGrpSpPr>
          <p:grpSpPr>
            <a:xfrm rot="10800000">
              <a:off x="-391603" y="5727143"/>
              <a:ext cx="112883" cy="265768"/>
              <a:chOff x="3787140" y="2644140"/>
              <a:chExt cx="102873" cy="419738"/>
            </a:xfrm>
          </p:grpSpPr>
          <p:cxnSp>
            <p:nvCxnSpPr>
              <p:cNvPr id="1878" name="Straight Connector 18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79" name="Straight Connector 18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80" name="Oval 18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1" name="Oval 18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82" name="Group 218"/>
            <p:cNvGrpSpPr/>
            <p:nvPr/>
          </p:nvGrpSpPr>
          <p:grpSpPr>
            <a:xfrm rot="10800000">
              <a:off x="-527475" y="5727139"/>
              <a:ext cx="112883" cy="265768"/>
              <a:chOff x="3787140" y="2644140"/>
              <a:chExt cx="102873" cy="419738"/>
            </a:xfrm>
          </p:grpSpPr>
          <p:cxnSp>
            <p:nvCxnSpPr>
              <p:cNvPr id="1883" name="Straight Connector 18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84" name="Straight Connector 18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85" name="Oval 18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6" name="Oval 18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87" name="Group 223"/>
            <p:cNvGrpSpPr/>
            <p:nvPr/>
          </p:nvGrpSpPr>
          <p:grpSpPr>
            <a:xfrm rot="10800000">
              <a:off x="-661259" y="5727141"/>
              <a:ext cx="112883" cy="265768"/>
              <a:chOff x="3787140" y="2644140"/>
              <a:chExt cx="102873" cy="419738"/>
            </a:xfrm>
          </p:grpSpPr>
          <p:cxnSp>
            <p:nvCxnSpPr>
              <p:cNvPr id="1888" name="Straight Connector 18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89" name="Straight Connector 18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90" name="Oval 18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1" name="Oval 18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2" name="Group 228"/>
            <p:cNvGrpSpPr/>
            <p:nvPr/>
          </p:nvGrpSpPr>
          <p:grpSpPr>
            <a:xfrm rot="10800000">
              <a:off x="-797130" y="5727137"/>
              <a:ext cx="112883" cy="265768"/>
              <a:chOff x="3787140" y="2644140"/>
              <a:chExt cx="102873" cy="419738"/>
            </a:xfrm>
          </p:grpSpPr>
          <p:cxnSp>
            <p:nvCxnSpPr>
              <p:cNvPr id="1893" name="Straight Connector 18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94" name="Straight Connector 18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95" name="Oval 18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6" name="Oval 18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7" name="Group 233"/>
            <p:cNvGrpSpPr/>
            <p:nvPr/>
          </p:nvGrpSpPr>
          <p:grpSpPr>
            <a:xfrm rot="10800000">
              <a:off x="-930914" y="5727139"/>
              <a:ext cx="112883" cy="265768"/>
              <a:chOff x="3787140" y="2644140"/>
              <a:chExt cx="102873" cy="419738"/>
            </a:xfrm>
          </p:grpSpPr>
          <p:cxnSp>
            <p:nvCxnSpPr>
              <p:cNvPr id="1898" name="Straight Connector 18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99" name="Straight Connector 18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00" name="Oval 18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1" name="Oval 19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02" name="Group 238"/>
            <p:cNvGrpSpPr/>
            <p:nvPr/>
          </p:nvGrpSpPr>
          <p:grpSpPr>
            <a:xfrm rot="10800000">
              <a:off x="-1073059" y="5727135"/>
              <a:ext cx="112883" cy="265768"/>
              <a:chOff x="3787140" y="2644140"/>
              <a:chExt cx="102873" cy="419738"/>
            </a:xfrm>
          </p:grpSpPr>
          <p:cxnSp>
            <p:nvCxnSpPr>
              <p:cNvPr id="1903" name="Straight Connector 19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04" name="Straight Connector 19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05" name="Oval 19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6" name="Oval 19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07" name="Group 243"/>
            <p:cNvGrpSpPr/>
            <p:nvPr/>
          </p:nvGrpSpPr>
          <p:grpSpPr>
            <a:xfrm rot="10800000">
              <a:off x="-1206842" y="5727137"/>
              <a:ext cx="112883" cy="265768"/>
              <a:chOff x="3787140" y="2644140"/>
              <a:chExt cx="102873" cy="419738"/>
            </a:xfrm>
          </p:grpSpPr>
          <p:cxnSp>
            <p:nvCxnSpPr>
              <p:cNvPr id="1908" name="Straight Connector 19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09" name="Straight Connector 19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10" name="Oval 19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1" name="Oval 19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12" name="Group 248"/>
            <p:cNvGrpSpPr/>
            <p:nvPr/>
          </p:nvGrpSpPr>
          <p:grpSpPr>
            <a:xfrm rot="10800000">
              <a:off x="-1342714" y="5727134"/>
              <a:ext cx="112883" cy="265768"/>
              <a:chOff x="3787140" y="2644140"/>
              <a:chExt cx="102873" cy="419738"/>
            </a:xfrm>
          </p:grpSpPr>
          <p:cxnSp>
            <p:nvCxnSpPr>
              <p:cNvPr id="1913" name="Straight Connector 19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4" name="Straight Connector 19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15" name="Oval 19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6" name="Oval 19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17" name="Group 253"/>
            <p:cNvGrpSpPr/>
            <p:nvPr/>
          </p:nvGrpSpPr>
          <p:grpSpPr>
            <a:xfrm rot="10800000">
              <a:off x="-1476498" y="5727135"/>
              <a:ext cx="112883" cy="265768"/>
              <a:chOff x="3787140" y="2644140"/>
              <a:chExt cx="102873" cy="419738"/>
            </a:xfrm>
          </p:grpSpPr>
          <p:cxnSp>
            <p:nvCxnSpPr>
              <p:cNvPr id="1918" name="Straight Connector 19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9" name="Straight Connector 19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0" name="Oval 19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1" name="Oval 19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22" name="Group 258"/>
            <p:cNvGrpSpPr/>
            <p:nvPr/>
          </p:nvGrpSpPr>
          <p:grpSpPr>
            <a:xfrm rot="10800000">
              <a:off x="-1612369" y="5727132"/>
              <a:ext cx="112883" cy="265768"/>
              <a:chOff x="3787140" y="2644140"/>
              <a:chExt cx="102873" cy="419738"/>
            </a:xfrm>
          </p:grpSpPr>
          <p:cxnSp>
            <p:nvCxnSpPr>
              <p:cNvPr id="1923" name="Straight Connector 19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24" name="Straight Connector 19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5" name="Oval 19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6" name="Oval 19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27" name="Group 263"/>
            <p:cNvGrpSpPr/>
            <p:nvPr/>
          </p:nvGrpSpPr>
          <p:grpSpPr>
            <a:xfrm rot="10800000">
              <a:off x="-1746153" y="5727134"/>
              <a:ext cx="112883" cy="265768"/>
              <a:chOff x="3787140" y="2644140"/>
              <a:chExt cx="102873" cy="419738"/>
            </a:xfrm>
          </p:grpSpPr>
          <p:cxnSp>
            <p:nvCxnSpPr>
              <p:cNvPr id="1928" name="Straight Connector 19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29" name="Straight Connector 19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30" name="Oval 19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1" name="Oval 19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32" name="Group 268"/>
            <p:cNvGrpSpPr/>
            <p:nvPr/>
          </p:nvGrpSpPr>
          <p:grpSpPr>
            <a:xfrm rot="10800000">
              <a:off x="-1882024" y="5727130"/>
              <a:ext cx="112883" cy="265768"/>
              <a:chOff x="3787140" y="2644140"/>
              <a:chExt cx="102873" cy="419738"/>
            </a:xfrm>
          </p:grpSpPr>
          <p:cxnSp>
            <p:nvCxnSpPr>
              <p:cNvPr id="1933" name="Straight Connector 19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34" name="Straight Connector 19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35" name="Oval 19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6" name="Oval 19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37" name="Group 273"/>
            <p:cNvGrpSpPr/>
            <p:nvPr/>
          </p:nvGrpSpPr>
          <p:grpSpPr>
            <a:xfrm rot="10800000">
              <a:off x="-2015808" y="5727132"/>
              <a:ext cx="112883" cy="265768"/>
              <a:chOff x="3787140" y="2644140"/>
              <a:chExt cx="102873" cy="419738"/>
            </a:xfrm>
          </p:grpSpPr>
          <p:cxnSp>
            <p:nvCxnSpPr>
              <p:cNvPr id="1938" name="Straight Connector 19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39" name="Straight Connector 19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40" name="Oval 19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1" name="Oval 19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2" name="Group 338"/>
            <p:cNvGrpSpPr/>
            <p:nvPr/>
          </p:nvGrpSpPr>
          <p:grpSpPr>
            <a:xfrm rot="10800000">
              <a:off x="551154" y="5727116"/>
              <a:ext cx="112883" cy="265768"/>
              <a:chOff x="3787140" y="2644140"/>
              <a:chExt cx="102873" cy="419738"/>
            </a:xfrm>
          </p:grpSpPr>
          <p:cxnSp>
            <p:nvCxnSpPr>
              <p:cNvPr id="1943" name="Straight Connector 19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44" name="Straight Connector 19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45" name="Oval 19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6" name="Oval 19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7" name="Group 343"/>
            <p:cNvGrpSpPr/>
            <p:nvPr/>
          </p:nvGrpSpPr>
          <p:grpSpPr>
            <a:xfrm rot="10800000">
              <a:off x="417370" y="5727118"/>
              <a:ext cx="112883" cy="265768"/>
              <a:chOff x="3787140" y="2644140"/>
              <a:chExt cx="102873" cy="419738"/>
            </a:xfrm>
          </p:grpSpPr>
          <p:cxnSp>
            <p:nvCxnSpPr>
              <p:cNvPr id="1948" name="Straight Connector 19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49" name="Straight Connector 19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50" name="Oval 19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1" name="Oval 19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52" name="Group 348"/>
            <p:cNvGrpSpPr/>
            <p:nvPr/>
          </p:nvGrpSpPr>
          <p:grpSpPr>
            <a:xfrm rot="10800000">
              <a:off x="281498" y="5727115"/>
              <a:ext cx="112883" cy="265768"/>
              <a:chOff x="3787140" y="2644140"/>
              <a:chExt cx="102873" cy="419738"/>
            </a:xfrm>
          </p:grpSpPr>
          <p:cxnSp>
            <p:nvCxnSpPr>
              <p:cNvPr id="1953" name="Straight Connector 19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54" name="Straight Connector 19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55" name="Oval 19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6" name="Oval 19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57" name="Group 353"/>
            <p:cNvGrpSpPr/>
            <p:nvPr/>
          </p:nvGrpSpPr>
          <p:grpSpPr>
            <a:xfrm rot="10800000">
              <a:off x="147715" y="5727116"/>
              <a:ext cx="112883" cy="265768"/>
              <a:chOff x="3787140" y="2644140"/>
              <a:chExt cx="102873" cy="419738"/>
            </a:xfrm>
          </p:grpSpPr>
          <p:cxnSp>
            <p:nvCxnSpPr>
              <p:cNvPr id="1958" name="Straight Connector 19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59" name="Straight Connector 19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60" name="Oval 19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1" name="Oval 19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62" name="Group 12"/>
            <p:cNvGrpSpPr/>
            <p:nvPr/>
          </p:nvGrpSpPr>
          <p:grpSpPr>
            <a:xfrm>
              <a:off x="-2563214" y="5450190"/>
              <a:ext cx="112883" cy="265768"/>
              <a:chOff x="3787140" y="2644140"/>
              <a:chExt cx="102873" cy="419738"/>
            </a:xfrm>
          </p:grpSpPr>
          <p:cxnSp>
            <p:nvCxnSpPr>
              <p:cNvPr id="1963"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4"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65"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6"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67" name="Group 13"/>
            <p:cNvGrpSpPr/>
            <p:nvPr/>
          </p:nvGrpSpPr>
          <p:grpSpPr>
            <a:xfrm>
              <a:off x="-2429431" y="5450189"/>
              <a:ext cx="112883" cy="265768"/>
              <a:chOff x="3787140" y="2644140"/>
              <a:chExt cx="102873" cy="419738"/>
            </a:xfrm>
          </p:grpSpPr>
          <p:cxnSp>
            <p:nvCxnSpPr>
              <p:cNvPr id="1968"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9"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0"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1"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72" name="Group 48"/>
            <p:cNvGrpSpPr/>
            <p:nvPr/>
          </p:nvGrpSpPr>
          <p:grpSpPr>
            <a:xfrm>
              <a:off x="-2293559" y="5450192"/>
              <a:ext cx="112883" cy="265768"/>
              <a:chOff x="3787140" y="2644140"/>
              <a:chExt cx="102873" cy="419738"/>
            </a:xfrm>
          </p:grpSpPr>
          <p:cxnSp>
            <p:nvCxnSpPr>
              <p:cNvPr id="197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7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77" name="Group 53"/>
            <p:cNvGrpSpPr/>
            <p:nvPr/>
          </p:nvGrpSpPr>
          <p:grpSpPr>
            <a:xfrm>
              <a:off x="-2159775" y="5450190"/>
              <a:ext cx="112883" cy="265768"/>
              <a:chOff x="3787140" y="2644140"/>
              <a:chExt cx="102873" cy="419738"/>
            </a:xfrm>
          </p:grpSpPr>
          <p:cxnSp>
            <p:nvCxnSpPr>
              <p:cNvPr id="1978"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79"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80"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1"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82" name="Group 118"/>
            <p:cNvGrpSpPr/>
            <p:nvPr/>
          </p:nvGrpSpPr>
          <p:grpSpPr>
            <a:xfrm>
              <a:off x="-4726737" y="5450206"/>
              <a:ext cx="112883" cy="265768"/>
              <a:chOff x="3787140" y="2644140"/>
              <a:chExt cx="102873" cy="419738"/>
            </a:xfrm>
          </p:grpSpPr>
          <p:cxnSp>
            <p:nvCxnSpPr>
              <p:cNvPr id="1983" name="Straight Connector 19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84" name="Straight Connector 19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85" name="Oval 19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6" name="Oval 19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87" name="Group 123"/>
            <p:cNvGrpSpPr/>
            <p:nvPr/>
          </p:nvGrpSpPr>
          <p:grpSpPr>
            <a:xfrm>
              <a:off x="-4592953" y="5450204"/>
              <a:ext cx="112883" cy="265768"/>
              <a:chOff x="3787140" y="2644140"/>
              <a:chExt cx="102873" cy="419738"/>
            </a:xfrm>
          </p:grpSpPr>
          <p:cxnSp>
            <p:nvCxnSpPr>
              <p:cNvPr id="1988" name="Straight Connector 19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89" name="Straight Connector 19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90" name="Oval 19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1" name="Oval 19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2" name="Group 128"/>
            <p:cNvGrpSpPr/>
            <p:nvPr/>
          </p:nvGrpSpPr>
          <p:grpSpPr>
            <a:xfrm>
              <a:off x="-4457082" y="5450208"/>
              <a:ext cx="112883" cy="265768"/>
              <a:chOff x="3787140" y="2644140"/>
              <a:chExt cx="102873" cy="419738"/>
            </a:xfrm>
          </p:grpSpPr>
          <p:cxnSp>
            <p:nvCxnSpPr>
              <p:cNvPr id="1993" name="Straight Connector 19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94" name="Straight Connector 19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95" name="Oval 19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6" name="Oval 19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7" name="Group 133"/>
            <p:cNvGrpSpPr/>
            <p:nvPr/>
          </p:nvGrpSpPr>
          <p:grpSpPr>
            <a:xfrm>
              <a:off x="-4323298" y="5450206"/>
              <a:ext cx="112883" cy="265768"/>
              <a:chOff x="3787140" y="2644140"/>
              <a:chExt cx="102873" cy="419738"/>
            </a:xfrm>
          </p:grpSpPr>
          <p:cxnSp>
            <p:nvCxnSpPr>
              <p:cNvPr id="1998" name="Straight Connector 19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99" name="Straight Connector 19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00" name="Oval 19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1" name="Oval 20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2" name="Group 138"/>
            <p:cNvGrpSpPr/>
            <p:nvPr/>
          </p:nvGrpSpPr>
          <p:grpSpPr>
            <a:xfrm>
              <a:off x="-4187427" y="5450209"/>
              <a:ext cx="112883" cy="265768"/>
              <a:chOff x="3787140" y="2644140"/>
              <a:chExt cx="102873" cy="419738"/>
            </a:xfrm>
          </p:grpSpPr>
          <p:cxnSp>
            <p:nvCxnSpPr>
              <p:cNvPr id="2003" name="Straight Connector 20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04" name="Straight Connector 20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05" name="Oval 20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6" name="Oval 20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7" name="Group 143"/>
            <p:cNvGrpSpPr/>
            <p:nvPr/>
          </p:nvGrpSpPr>
          <p:grpSpPr>
            <a:xfrm>
              <a:off x="-4053643" y="5450208"/>
              <a:ext cx="112883" cy="265768"/>
              <a:chOff x="3787140" y="2644140"/>
              <a:chExt cx="102873" cy="419738"/>
            </a:xfrm>
          </p:grpSpPr>
          <p:cxnSp>
            <p:nvCxnSpPr>
              <p:cNvPr id="2008" name="Straight Connector 20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09" name="Straight Connector 20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10" name="Oval 20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1" name="Oval 20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2" name="Group 148"/>
            <p:cNvGrpSpPr/>
            <p:nvPr/>
          </p:nvGrpSpPr>
          <p:grpSpPr>
            <a:xfrm>
              <a:off x="-3917771" y="5450211"/>
              <a:ext cx="112883" cy="265768"/>
              <a:chOff x="3787140" y="2644140"/>
              <a:chExt cx="102873" cy="419738"/>
            </a:xfrm>
          </p:grpSpPr>
          <p:cxnSp>
            <p:nvCxnSpPr>
              <p:cNvPr id="2013" name="Straight Connector 20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4" name="Straight Connector 20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15" name="Oval 20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6" name="Oval 20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7" name="Group 153"/>
            <p:cNvGrpSpPr/>
            <p:nvPr/>
          </p:nvGrpSpPr>
          <p:grpSpPr>
            <a:xfrm>
              <a:off x="-3783988" y="5450209"/>
              <a:ext cx="112883" cy="265768"/>
              <a:chOff x="3787140" y="2644140"/>
              <a:chExt cx="102873" cy="419738"/>
            </a:xfrm>
          </p:grpSpPr>
          <p:cxnSp>
            <p:nvCxnSpPr>
              <p:cNvPr id="2018" name="Straight Connector 20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9" name="Straight Connector 20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0" name="Oval 20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1" name="Oval 20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2" name="Group 158"/>
            <p:cNvGrpSpPr/>
            <p:nvPr/>
          </p:nvGrpSpPr>
          <p:grpSpPr>
            <a:xfrm>
              <a:off x="-3641843" y="5450213"/>
              <a:ext cx="112883" cy="265768"/>
              <a:chOff x="3787140" y="2644140"/>
              <a:chExt cx="102873" cy="419738"/>
            </a:xfrm>
          </p:grpSpPr>
          <p:cxnSp>
            <p:nvCxnSpPr>
              <p:cNvPr id="2023" name="Straight Connector 20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24" name="Straight Connector 20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5" name="Oval 20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6" name="Oval 20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7" name="Group 163"/>
            <p:cNvGrpSpPr/>
            <p:nvPr/>
          </p:nvGrpSpPr>
          <p:grpSpPr>
            <a:xfrm>
              <a:off x="-3508059" y="5450211"/>
              <a:ext cx="112883" cy="265768"/>
              <a:chOff x="3787140" y="2644140"/>
              <a:chExt cx="102873" cy="419738"/>
            </a:xfrm>
          </p:grpSpPr>
          <p:cxnSp>
            <p:nvCxnSpPr>
              <p:cNvPr id="2028" name="Straight Connector 20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29" name="Straight Connector 20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30" name="Oval 20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1" name="Oval 20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2" name="Group 168"/>
            <p:cNvGrpSpPr/>
            <p:nvPr/>
          </p:nvGrpSpPr>
          <p:grpSpPr>
            <a:xfrm>
              <a:off x="-3372188" y="5450215"/>
              <a:ext cx="112883" cy="265768"/>
              <a:chOff x="3787140" y="2644140"/>
              <a:chExt cx="102873" cy="419738"/>
            </a:xfrm>
          </p:grpSpPr>
          <p:cxnSp>
            <p:nvCxnSpPr>
              <p:cNvPr id="2033" name="Straight Connector 20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34" name="Straight Connector 20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35" name="Oval 20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6" name="Oval 20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7" name="Group 173"/>
            <p:cNvGrpSpPr/>
            <p:nvPr/>
          </p:nvGrpSpPr>
          <p:grpSpPr>
            <a:xfrm>
              <a:off x="-3238404" y="5450213"/>
              <a:ext cx="112883" cy="265768"/>
              <a:chOff x="3787140" y="2644140"/>
              <a:chExt cx="102873" cy="419738"/>
            </a:xfrm>
          </p:grpSpPr>
          <p:cxnSp>
            <p:nvCxnSpPr>
              <p:cNvPr id="2038" name="Straight Connector 20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39" name="Straight Connector 20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40" name="Oval 20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1" name="Oval 20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2" name="Group 178"/>
            <p:cNvGrpSpPr/>
            <p:nvPr/>
          </p:nvGrpSpPr>
          <p:grpSpPr>
            <a:xfrm>
              <a:off x="-3102532" y="5450217"/>
              <a:ext cx="112883" cy="265768"/>
              <a:chOff x="3787140" y="2644140"/>
              <a:chExt cx="102873" cy="419738"/>
            </a:xfrm>
          </p:grpSpPr>
          <p:cxnSp>
            <p:nvCxnSpPr>
              <p:cNvPr id="2043" name="Straight Connector 20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44" name="Straight Connector 20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45" name="Oval 20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6" name="Oval 20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7" name="Group 183"/>
            <p:cNvGrpSpPr/>
            <p:nvPr/>
          </p:nvGrpSpPr>
          <p:grpSpPr>
            <a:xfrm>
              <a:off x="-2968749" y="5450215"/>
              <a:ext cx="112883" cy="265768"/>
              <a:chOff x="3787140" y="2644140"/>
              <a:chExt cx="102873" cy="419738"/>
            </a:xfrm>
          </p:grpSpPr>
          <p:cxnSp>
            <p:nvCxnSpPr>
              <p:cNvPr id="2048" name="Straight Connector 20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49" name="Straight Connector 20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50" name="Oval 20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1" name="Oval 20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2" name="Group 188"/>
            <p:cNvGrpSpPr/>
            <p:nvPr/>
          </p:nvGrpSpPr>
          <p:grpSpPr>
            <a:xfrm>
              <a:off x="-2832877" y="5450219"/>
              <a:ext cx="112883" cy="265768"/>
              <a:chOff x="3787140" y="2644140"/>
              <a:chExt cx="102873" cy="419738"/>
            </a:xfrm>
          </p:grpSpPr>
          <p:cxnSp>
            <p:nvCxnSpPr>
              <p:cNvPr id="2053" name="Straight Connector 20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54" name="Straight Connector 20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55" name="Oval 20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6" name="Oval 20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7" name="Group 193"/>
            <p:cNvGrpSpPr/>
            <p:nvPr/>
          </p:nvGrpSpPr>
          <p:grpSpPr>
            <a:xfrm>
              <a:off x="-2699094" y="5450217"/>
              <a:ext cx="112883" cy="265768"/>
              <a:chOff x="3787140" y="2644140"/>
              <a:chExt cx="102873" cy="419738"/>
            </a:xfrm>
          </p:grpSpPr>
          <p:cxnSp>
            <p:nvCxnSpPr>
              <p:cNvPr id="2058" name="Straight Connector 20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59" name="Straight Connector 20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60" name="Oval 20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1" name="Oval 20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62" name="Group 198"/>
            <p:cNvGrpSpPr/>
            <p:nvPr/>
          </p:nvGrpSpPr>
          <p:grpSpPr>
            <a:xfrm rot="10800000">
              <a:off x="-2692096" y="5727143"/>
              <a:ext cx="112883" cy="265768"/>
              <a:chOff x="3787140" y="2644140"/>
              <a:chExt cx="102873" cy="419738"/>
            </a:xfrm>
          </p:grpSpPr>
          <p:cxnSp>
            <p:nvCxnSpPr>
              <p:cNvPr id="2063" name="Straight Connector 20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4" name="Straight Connector 20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65" name="Oval 20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6" name="Oval 20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67" name="Group 203"/>
            <p:cNvGrpSpPr/>
            <p:nvPr/>
          </p:nvGrpSpPr>
          <p:grpSpPr>
            <a:xfrm rot="10800000">
              <a:off x="-2825879" y="5727145"/>
              <a:ext cx="112883" cy="265768"/>
              <a:chOff x="3787140" y="2644140"/>
              <a:chExt cx="102873" cy="419738"/>
            </a:xfrm>
          </p:grpSpPr>
          <p:cxnSp>
            <p:nvCxnSpPr>
              <p:cNvPr id="2068" name="Straight Connector 20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9" name="Straight Connector 20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0" name="Oval 20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1" name="Oval 20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72" name="Group 208"/>
            <p:cNvGrpSpPr/>
            <p:nvPr/>
          </p:nvGrpSpPr>
          <p:grpSpPr>
            <a:xfrm rot="10800000">
              <a:off x="-2961751" y="5727141"/>
              <a:ext cx="112883" cy="265768"/>
              <a:chOff x="3787140" y="2644140"/>
              <a:chExt cx="102873" cy="419738"/>
            </a:xfrm>
          </p:grpSpPr>
          <p:cxnSp>
            <p:nvCxnSpPr>
              <p:cNvPr id="2073" name="Straight Connector 20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74" name="Straight Connector 20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5" name="Oval 20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6" name="Oval 20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77" name="Group 213"/>
            <p:cNvGrpSpPr/>
            <p:nvPr/>
          </p:nvGrpSpPr>
          <p:grpSpPr>
            <a:xfrm rot="10800000">
              <a:off x="-3095534" y="5727143"/>
              <a:ext cx="112883" cy="265768"/>
              <a:chOff x="3787140" y="2644140"/>
              <a:chExt cx="102873" cy="419738"/>
            </a:xfrm>
          </p:grpSpPr>
          <p:cxnSp>
            <p:nvCxnSpPr>
              <p:cNvPr id="2078" name="Straight Connector 20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79" name="Straight Connector 20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80" name="Oval 20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1" name="Oval 20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82" name="Group 218"/>
            <p:cNvGrpSpPr/>
            <p:nvPr/>
          </p:nvGrpSpPr>
          <p:grpSpPr>
            <a:xfrm rot="10800000">
              <a:off x="-3231406" y="5727139"/>
              <a:ext cx="112883" cy="265768"/>
              <a:chOff x="3787140" y="2644140"/>
              <a:chExt cx="102873" cy="419738"/>
            </a:xfrm>
          </p:grpSpPr>
          <p:cxnSp>
            <p:nvCxnSpPr>
              <p:cNvPr id="2083" name="Straight Connector 20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84" name="Straight Connector 20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85" name="Oval 20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6" name="Oval 20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87" name="Group 223"/>
            <p:cNvGrpSpPr/>
            <p:nvPr/>
          </p:nvGrpSpPr>
          <p:grpSpPr>
            <a:xfrm rot="10800000">
              <a:off x="-3365190" y="5727141"/>
              <a:ext cx="112883" cy="265768"/>
              <a:chOff x="3787140" y="2644140"/>
              <a:chExt cx="102873" cy="419738"/>
            </a:xfrm>
          </p:grpSpPr>
          <p:cxnSp>
            <p:nvCxnSpPr>
              <p:cNvPr id="2088" name="Straight Connector 20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89" name="Straight Connector 20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90" name="Oval 20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1" name="Oval 20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2" name="Group 228"/>
            <p:cNvGrpSpPr/>
            <p:nvPr/>
          </p:nvGrpSpPr>
          <p:grpSpPr>
            <a:xfrm rot="10800000">
              <a:off x="-3501061" y="5727137"/>
              <a:ext cx="112883" cy="265768"/>
              <a:chOff x="3787140" y="2644140"/>
              <a:chExt cx="102873" cy="419738"/>
            </a:xfrm>
          </p:grpSpPr>
          <p:cxnSp>
            <p:nvCxnSpPr>
              <p:cNvPr id="2093" name="Straight Connector 20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94" name="Straight Connector 20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95" name="Oval 20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6" name="Oval 20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7" name="Group 233"/>
            <p:cNvGrpSpPr/>
            <p:nvPr/>
          </p:nvGrpSpPr>
          <p:grpSpPr>
            <a:xfrm rot="10800000">
              <a:off x="-3634845" y="5727139"/>
              <a:ext cx="112883" cy="265768"/>
              <a:chOff x="3787140" y="2644140"/>
              <a:chExt cx="102873" cy="419738"/>
            </a:xfrm>
          </p:grpSpPr>
          <p:cxnSp>
            <p:nvCxnSpPr>
              <p:cNvPr id="2098" name="Straight Connector 20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99" name="Straight Connector 20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00" name="Oval 20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1" name="Oval 21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2" name="Group 238"/>
            <p:cNvGrpSpPr/>
            <p:nvPr/>
          </p:nvGrpSpPr>
          <p:grpSpPr>
            <a:xfrm rot="10800000">
              <a:off x="-3776990" y="5727135"/>
              <a:ext cx="112883" cy="265768"/>
              <a:chOff x="3787140" y="2644140"/>
              <a:chExt cx="102873" cy="419738"/>
            </a:xfrm>
          </p:grpSpPr>
          <p:cxnSp>
            <p:nvCxnSpPr>
              <p:cNvPr id="2103" name="Straight Connector 21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04" name="Straight Connector 21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05" name="Oval 21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6" name="Oval 21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7" name="Group 243"/>
            <p:cNvGrpSpPr/>
            <p:nvPr/>
          </p:nvGrpSpPr>
          <p:grpSpPr>
            <a:xfrm rot="10800000">
              <a:off x="-3910773" y="5727137"/>
              <a:ext cx="112883" cy="265768"/>
              <a:chOff x="3787140" y="2644140"/>
              <a:chExt cx="102873" cy="419738"/>
            </a:xfrm>
          </p:grpSpPr>
          <p:cxnSp>
            <p:nvCxnSpPr>
              <p:cNvPr id="2108" name="Straight Connector 21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09" name="Straight Connector 21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10" name="Oval 21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1" name="Oval 21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12" name="Group 248"/>
            <p:cNvGrpSpPr/>
            <p:nvPr/>
          </p:nvGrpSpPr>
          <p:grpSpPr>
            <a:xfrm rot="10800000">
              <a:off x="-4046645" y="5727134"/>
              <a:ext cx="112883" cy="265768"/>
              <a:chOff x="3787140" y="2644140"/>
              <a:chExt cx="102873" cy="419738"/>
            </a:xfrm>
          </p:grpSpPr>
          <p:cxnSp>
            <p:nvCxnSpPr>
              <p:cNvPr id="2113" name="Straight Connector 21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4" name="Straight Connector 21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15" name="Oval 21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6" name="Oval 21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17" name="Group 253"/>
            <p:cNvGrpSpPr/>
            <p:nvPr/>
          </p:nvGrpSpPr>
          <p:grpSpPr>
            <a:xfrm rot="10800000">
              <a:off x="-4180429" y="5727135"/>
              <a:ext cx="112883" cy="265768"/>
              <a:chOff x="3787140" y="2644140"/>
              <a:chExt cx="102873" cy="419738"/>
            </a:xfrm>
          </p:grpSpPr>
          <p:cxnSp>
            <p:nvCxnSpPr>
              <p:cNvPr id="2118" name="Straight Connector 21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9" name="Straight Connector 21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0" name="Oval 21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1" name="Oval 21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22" name="Group 258"/>
            <p:cNvGrpSpPr/>
            <p:nvPr/>
          </p:nvGrpSpPr>
          <p:grpSpPr>
            <a:xfrm rot="10800000">
              <a:off x="-4316300" y="5727132"/>
              <a:ext cx="112883" cy="265768"/>
              <a:chOff x="3787140" y="2644140"/>
              <a:chExt cx="102873" cy="419738"/>
            </a:xfrm>
          </p:grpSpPr>
          <p:cxnSp>
            <p:nvCxnSpPr>
              <p:cNvPr id="2123" name="Straight Connector 21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24" name="Straight Connector 21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5" name="Oval 21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6" name="Oval 21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27" name="Group 263"/>
            <p:cNvGrpSpPr/>
            <p:nvPr/>
          </p:nvGrpSpPr>
          <p:grpSpPr>
            <a:xfrm rot="10800000">
              <a:off x="-4450084" y="5727134"/>
              <a:ext cx="112883" cy="265768"/>
              <a:chOff x="3787140" y="2644140"/>
              <a:chExt cx="102873" cy="419738"/>
            </a:xfrm>
          </p:grpSpPr>
          <p:cxnSp>
            <p:nvCxnSpPr>
              <p:cNvPr id="2128" name="Straight Connector 21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29" name="Straight Connector 21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30" name="Oval 21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1" name="Oval 21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32" name="Group 268"/>
            <p:cNvGrpSpPr/>
            <p:nvPr/>
          </p:nvGrpSpPr>
          <p:grpSpPr>
            <a:xfrm rot="10800000">
              <a:off x="-4585955" y="5727130"/>
              <a:ext cx="112883" cy="265768"/>
              <a:chOff x="3787140" y="2644140"/>
              <a:chExt cx="102873" cy="419738"/>
            </a:xfrm>
          </p:grpSpPr>
          <p:cxnSp>
            <p:nvCxnSpPr>
              <p:cNvPr id="2133" name="Straight Connector 21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34" name="Straight Connector 21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35" name="Oval 21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6" name="Oval 21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37" name="Group 273"/>
            <p:cNvGrpSpPr/>
            <p:nvPr/>
          </p:nvGrpSpPr>
          <p:grpSpPr>
            <a:xfrm rot="10800000">
              <a:off x="-4719739" y="5727132"/>
              <a:ext cx="112883" cy="265768"/>
              <a:chOff x="3787140" y="2644140"/>
              <a:chExt cx="102873" cy="419738"/>
            </a:xfrm>
          </p:grpSpPr>
          <p:cxnSp>
            <p:nvCxnSpPr>
              <p:cNvPr id="2138" name="Straight Connector 21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39" name="Straight Connector 21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40" name="Oval 21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1" name="Oval 21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2" name="Group 338"/>
            <p:cNvGrpSpPr/>
            <p:nvPr/>
          </p:nvGrpSpPr>
          <p:grpSpPr>
            <a:xfrm rot="10800000">
              <a:off x="-2152777" y="5727116"/>
              <a:ext cx="112883" cy="265768"/>
              <a:chOff x="3787140" y="2644140"/>
              <a:chExt cx="102873" cy="419738"/>
            </a:xfrm>
          </p:grpSpPr>
          <p:cxnSp>
            <p:nvCxnSpPr>
              <p:cNvPr id="2143" name="Straight Connector 21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44" name="Straight Connector 21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45" name="Oval 21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6" name="Oval 21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7" name="Group 343"/>
            <p:cNvGrpSpPr/>
            <p:nvPr/>
          </p:nvGrpSpPr>
          <p:grpSpPr>
            <a:xfrm rot="10800000">
              <a:off x="-2286561" y="5727118"/>
              <a:ext cx="112883" cy="265768"/>
              <a:chOff x="3787140" y="2644140"/>
              <a:chExt cx="102873" cy="419738"/>
            </a:xfrm>
          </p:grpSpPr>
          <p:cxnSp>
            <p:nvCxnSpPr>
              <p:cNvPr id="2148" name="Straight Connector 21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49" name="Straight Connector 21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0" name="Oval 21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1" name="Oval 21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2" name="Group 348"/>
            <p:cNvGrpSpPr/>
            <p:nvPr/>
          </p:nvGrpSpPr>
          <p:grpSpPr>
            <a:xfrm rot="10800000">
              <a:off x="-2422433" y="5727115"/>
              <a:ext cx="112883" cy="265768"/>
              <a:chOff x="3787140" y="2644140"/>
              <a:chExt cx="102873" cy="419738"/>
            </a:xfrm>
          </p:grpSpPr>
          <p:cxnSp>
            <p:nvCxnSpPr>
              <p:cNvPr id="2153" name="Straight Connector 21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54" name="Straight Connector 21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5" name="Oval 21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6" name="Oval 21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7" name="Group 353"/>
            <p:cNvGrpSpPr/>
            <p:nvPr/>
          </p:nvGrpSpPr>
          <p:grpSpPr>
            <a:xfrm rot="10800000">
              <a:off x="-2556216" y="5727116"/>
              <a:ext cx="112883" cy="265768"/>
              <a:chOff x="3787140" y="2644140"/>
              <a:chExt cx="102873" cy="419738"/>
            </a:xfrm>
          </p:grpSpPr>
          <p:cxnSp>
            <p:nvCxnSpPr>
              <p:cNvPr id="2158" name="Straight Connector 21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59" name="Straight Connector 21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60" name="Oval 21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1" name="Oval 21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139604" y="1412776"/>
            <a:ext cx="9824172" cy="1520720"/>
            <a:chOff x="-286520" y="2086277"/>
            <a:chExt cx="9824172" cy="1520720"/>
          </a:xfrm>
        </p:grpSpPr>
        <p:grpSp>
          <p:nvGrpSpPr>
            <p:cNvPr id="13" name="Group 12"/>
            <p:cNvGrpSpPr/>
            <p:nvPr/>
          </p:nvGrpSpPr>
          <p:grpSpPr>
            <a:xfrm>
              <a:off x="3921984" y="2971733"/>
              <a:ext cx="97751" cy="170588"/>
              <a:chOff x="3787140" y="2644140"/>
              <a:chExt cx="102873" cy="419738"/>
            </a:xfrm>
          </p:grpSpPr>
          <p:cxnSp>
            <p:nvCxnSpPr>
              <p:cNvPr id="8"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4037833" y="2971732"/>
              <a:ext cx="97751" cy="170588"/>
              <a:chOff x="3787140" y="2644140"/>
              <a:chExt cx="102873" cy="419738"/>
            </a:xfrm>
          </p:grpSpPr>
          <p:cxnSp>
            <p:nvCxnSpPr>
              <p:cNvPr id="15"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155490" y="2971735"/>
              <a:ext cx="97751" cy="170588"/>
              <a:chOff x="3787140" y="2644140"/>
              <a:chExt cx="102873" cy="419738"/>
            </a:xfrm>
          </p:grpSpPr>
          <p:cxnSp>
            <p:nvCxnSpPr>
              <p:cNvPr id="50"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4271340" y="2971733"/>
              <a:ext cx="97751" cy="170588"/>
              <a:chOff x="3787140" y="2644140"/>
              <a:chExt cx="102873" cy="419738"/>
            </a:xfrm>
          </p:grpSpPr>
          <p:cxnSp>
            <p:nvCxnSpPr>
              <p:cNvPr id="55"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4388997" y="2971736"/>
              <a:ext cx="97751" cy="170588"/>
              <a:chOff x="3787140" y="2644140"/>
              <a:chExt cx="102873" cy="419738"/>
            </a:xfrm>
          </p:grpSpPr>
          <p:cxnSp>
            <p:nvCxnSpPr>
              <p:cNvPr id="60"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4504847" y="2971735"/>
              <a:ext cx="97751" cy="170588"/>
              <a:chOff x="3787140" y="2644140"/>
              <a:chExt cx="102873" cy="419738"/>
            </a:xfrm>
          </p:grpSpPr>
          <p:cxnSp>
            <p:nvCxnSpPr>
              <p:cNvPr id="65"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4622504" y="2971737"/>
              <a:ext cx="97751" cy="170588"/>
              <a:chOff x="3787140" y="2644140"/>
              <a:chExt cx="102873" cy="419738"/>
            </a:xfrm>
          </p:grpSpPr>
          <p:cxnSp>
            <p:nvCxnSpPr>
              <p:cNvPr id="70" name="Straight Connector 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4738354" y="2971736"/>
              <a:ext cx="97751" cy="170588"/>
              <a:chOff x="3787140" y="2644140"/>
              <a:chExt cx="102873" cy="419738"/>
            </a:xfrm>
          </p:grpSpPr>
          <p:cxnSp>
            <p:nvCxnSpPr>
              <p:cNvPr id="75" name="Straight Connector 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4861443" y="2971738"/>
              <a:ext cx="97751" cy="170588"/>
              <a:chOff x="3787140" y="2644140"/>
              <a:chExt cx="102873" cy="419738"/>
            </a:xfrm>
          </p:grpSpPr>
          <p:cxnSp>
            <p:nvCxnSpPr>
              <p:cNvPr id="80" name="Straight Connector 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 name="Oval 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4977293" y="2971737"/>
              <a:ext cx="97751" cy="170588"/>
              <a:chOff x="3787140" y="2644140"/>
              <a:chExt cx="102873" cy="419738"/>
            </a:xfrm>
          </p:grpSpPr>
          <p:cxnSp>
            <p:nvCxnSpPr>
              <p:cNvPr id="85" name="Straight Connector 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 name="Oval 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5094950" y="2971739"/>
              <a:ext cx="97751" cy="170588"/>
              <a:chOff x="3787140" y="2644140"/>
              <a:chExt cx="102873" cy="419738"/>
            </a:xfrm>
          </p:grpSpPr>
          <p:cxnSp>
            <p:nvCxnSpPr>
              <p:cNvPr id="90" name="Straight Connector 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 name="Oval 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5210800" y="2971738"/>
              <a:ext cx="97751" cy="170588"/>
              <a:chOff x="3787140" y="2644140"/>
              <a:chExt cx="102873" cy="419738"/>
            </a:xfrm>
          </p:grpSpPr>
          <p:cxnSp>
            <p:nvCxnSpPr>
              <p:cNvPr id="95" name="Straight Connector 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5328457" y="2971741"/>
              <a:ext cx="97751" cy="170588"/>
              <a:chOff x="3787140" y="2644140"/>
              <a:chExt cx="102873" cy="419738"/>
            </a:xfrm>
          </p:grpSpPr>
          <p:cxnSp>
            <p:nvCxnSpPr>
              <p:cNvPr id="100" name="Straight Connector 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5444307" y="2971739"/>
              <a:ext cx="97751" cy="170588"/>
              <a:chOff x="3787140" y="2644140"/>
              <a:chExt cx="102873" cy="419738"/>
            </a:xfrm>
          </p:grpSpPr>
          <p:cxnSp>
            <p:nvCxnSpPr>
              <p:cNvPr id="105" name="Straight Connector 1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 name="Oval 1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5561964" y="2971742"/>
              <a:ext cx="97751" cy="170588"/>
              <a:chOff x="3787140" y="2644140"/>
              <a:chExt cx="102873" cy="419738"/>
            </a:xfrm>
          </p:grpSpPr>
          <p:cxnSp>
            <p:nvCxnSpPr>
              <p:cNvPr id="110" name="Straight Connector 1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5677814" y="2971741"/>
              <a:ext cx="97751" cy="170588"/>
              <a:chOff x="3787140" y="2644140"/>
              <a:chExt cx="102873" cy="419738"/>
            </a:xfrm>
          </p:grpSpPr>
          <p:cxnSp>
            <p:nvCxnSpPr>
              <p:cNvPr id="115" name="Straight Connector 1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2048490" y="2971743"/>
              <a:ext cx="97751" cy="170588"/>
              <a:chOff x="3787140" y="2644140"/>
              <a:chExt cx="102873" cy="419738"/>
            </a:xfrm>
          </p:grpSpPr>
          <p:cxnSp>
            <p:nvCxnSpPr>
              <p:cNvPr id="120" name="Straight Connector 1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 name="Oval 1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2164339" y="2971742"/>
              <a:ext cx="97751" cy="170588"/>
              <a:chOff x="3787140" y="2644140"/>
              <a:chExt cx="102873" cy="419738"/>
            </a:xfrm>
          </p:grpSpPr>
          <p:cxnSp>
            <p:nvCxnSpPr>
              <p:cNvPr id="125" name="Straight Connector 1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 name="Oval 1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2281997" y="2971744"/>
              <a:ext cx="97751" cy="170588"/>
              <a:chOff x="3787140" y="2644140"/>
              <a:chExt cx="102873" cy="419738"/>
            </a:xfrm>
          </p:grpSpPr>
          <p:cxnSp>
            <p:nvCxnSpPr>
              <p:cNvPr id="130" name="Straight Connector 1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2" name="Oval 1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 name="Group 133"/>
            <p:cNvGrpSpPr/>
            <p:nvPr/>
          </p:nvGrpSpPr>
          <p:grpSpPr>
            <a:xfrm>
              <a:off x="2397846" y="2971743"/>
              <a:ext cx="97751" cy="170588"/>
              <a:chOff x="3787140" y="2644140"/>
              <a:chExt cx="102873" cy="419738"/>
            </a:xfrm>
          </p:grpSpPr>
          <p:cxnSp>
            <p:nvCxnSpPr>
              <p:cNvPr id="135" name="Straight Connector 1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7" name="Oval 1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 name="Group 138"/>
            <p:cNvGrpSpPr/>
            <p:nvPr/>
          </p:nvGrpSpPr>
          <p:grpSpPr>
            <a:xfrm>
              <a:off x="2515504" y="2971745"/>
              <a:ext cx="97751" cy="170588"/>
              <a:chOff x="3787140" y="2644140"/>
              <a:chExt cx="102873" cy="419738"/>
            </a:xfrm>
          </p:grpSpPr>
          <p:cxnSp>
            <p:nvCxnSpPr>
              <p:cNvPr id="140" name="Straight Connector 1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 name="Oval 1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2631353" y="2971744"/>
              <a:ext cx="97751" cy="170588"/>
              <a:chOff x="3787140" y="2644140"/>
              <a:chExt cx="102873" cy="419738"/>
            </a:xfrm>
          </p:grpSpPr>
          <p:cxnSp>
            <p:nvCxnSpPr>
              <p:cNvPr id="145" name="Straight Connector 1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2749011" y="2971746"/>
              <a:ext cx="97751" cy="170588"/>
              <a:chOff x="3787140" y="2644140"/>
              <a:chExt cx="102873" cy="419738"/>
            </a:xfrm>
          </p:grpSpPr>
          <p:cxnSp>
            <p:nvCxnSpPr>
              <p:cNvPr id="150" name="Straight Connector 1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 name="Oval 1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2864860" y="2971745"/>
              <a:ext cx="97751" cy="170588"/>
              <a:chOff x="3787140" y="2644140"/>
              <a:chExt cx="102873" cy="419738"/>
            </a:xfrm>
          </p:grpSpPr>
          <p:cxnSp>
            <p:nvCxnSpPr>
              <p:cNvPr id="155" name="Straight Connector 1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7" name="Oval 1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9" name="Group 158"/>
            <p:cNvGrpSpPr/>
            <p:nvPr/>
          </p:nvGrpSpPr>
          <p:grpSpPr>
            <a:xfrm>
              <a:off x="2987950" y="2971748"/>
              <a:ext cx="97751" cy="170588"/>
              <a:chOff x="3787140" y="2644140"/>
              <a:chExt cx="102873" cy="419738"/>
            </a:xfrm>
          </p:grpSpPr>
          <p:cxnSp>
            <p:nvCxnSpPr>
              <p:cNvPr id="160" name="Straight Connector 1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62" name="Oval 1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4" name="Group 163"/>
            <p:cNvGrpSpPr/>
            <p:nvPr/>
          </p:nvGrpSpPr>
          <p:grpSpPr>
            <a:xfrm>
              <a:off x="3103799" y="2971746"/>
              <a:ext cx="97751" cy="170588"/>
              <a:chOff x="3787140" y="2644140"/>
              <a:chExt cx="102873" cy="419738"/>
            </a:xfrm>
          </p:grpSpPr>
          <p:cxnSp>
            <p:nvCxnSpPr>
              <p:cNvPr id="165" name="Straight Connector 1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67" name="Oval 1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9" name="Group 168"/>
            <p:cNvGrpSpPr/>
            <p:nvPr/>
          </p:nvGrpSpPr>
          <p:grpSpPr>
            <a:xfrm>
              <a:off x="3221457" y="2971749"/>
              <a:ext cx="97751" cy="170588"/>
              <a:chOff x="3787140" y="2644140"/>
              <a:chExt cx="102873" cy="419738"/>
            </a:xfrm>
          </p:grpSpPr>
          <p:cxnSp>
            <p:nvCxnSpPr>
              <p:cNvPr id="170" name="Straight Connector 1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2" name="Oval 1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3337306" y="2971748"/>
              <a:ext cx="97751" cy="170588"/>
              <a:chOff x="3787140" y="2644140"/>
              <a:chExt cx="102873" cy="419738"/>
            </a:xfrm>
          </p:grpSpPr>
          <p:cxnSp>
            <p:nvCxnSpPr>
              <p:cNvPr id="175" name="Straight Connector 1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 name="Group 178"/>
            <p:cNvGrpSpPr/>
            <p:nvPr/>
          </p:nvGrpSpPr>
          <p:grpSpPr>
            <a:xfrm>
              <a:off x="3454964" y="2971750"/>
              <a:ext cx="97751" cy="170588"/>
              <a:chOff x="3787140" y="2644140"/>
              <a:chExt cx="102873" cy="419738"/>
            </a:xfrm>
          </p:grpSpPr>
          <p:cxnSp>
            <p:nvCxnSpPr>
              <p:cNvPr id="180" name="Straight Connector 1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 name="Oval 1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 name="Group 183"/>
            <p:cNvGrpSpPr/>
            <p:nvPr/>
          </p:nvGrpSpPr>
          <p:grpSpPr>
            <a:xfrm>
              <a:off x="3570812" y="2971749"/>
              <a:ext cx="97751" cy="170588"/>
              <a:chOff x="3787140" y="2644140"/>
              <a:chExt cx="102873" cy="419738"/>
            </a:xfrm>
          </p:grpSpPr>
          <p:cxnSp>
            <p:nvCxnSpPr>
              <p:cNvPr id="185" name="Straight Connector 1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 name="Oval 1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 name="Group 188"/>
            <p:cNvGrpSpPr/>
            <p:nvPr/>
          </p:nvGrpSpPr>
          <p:grpSpPr>
            <a:xfrm>
              <a:off x="3688470" y="2971751"/>
              <a:ext cx="97751" cy="170588"/>
              <a:chOff x="3787140" y="2644140"/>
              <a:chExt cx="102873" cy="419738"/>
            </a:xfrm>
          </p:grpSpPr>
          <p:cxnSp>
            <p:nvCxnSpPr>
              <p:cNvPr id="190" name="Straight Connector 1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 name="Oval 1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 name="Group 193"/>
            <p:cNvGrpSpPr/>
            <p:nvPr/>
          </p:nvGrpSpPr>
          <p:grpSpPr>
            <a:xfrm>
              <a:off x="3804319" y="2971750"/>
              <a:ext cx="97751" cy="170588"/>
              <a:chOff x="3787140" y="2644140"/>
              <a:chExt cx="102873" cy="419738"/>
            </a:xfrm>
          </p:grpSpPr>
          <p:cxnSp>
            <p:nvCxnSpPr>
              <p:cNvPr id="195" name="Straight Connector 1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 name="Oval 1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 name="Group 198"/>
            <p:cNvGrpSpPr/>
            <p:nvPr/>
          </p:nvGrpSpPr>
          <p:grpSpPr>
            <a:xfrm>
              <a:off x="7678012" y="2971692"/>
              <a:ext cx="97751" cy="170588"/>
              <a:chOff x="3787140" y="2644140"/>
              <a:chExt cx="102873" cy="419738"/>
            </a:xfrm>
          </p:grpSpPr>
          <p:cxnSp>
            <p:nvCxnSpPr>
              <p:cNvPr id="200" name="Straight Connector 1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 name="Oval 2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 name="Group 203"/>
            <p:cNvGrpSpPr/>
            <p:nvPr/>
          </p:nvGrpSpPr>
          <p:grpSpPr>
            <a:xfrm>
              <a:off x="7793861" y="2971691"/>
              <a:ext cx="97751" cy="170588"/>
              <a:chOff x="3787140" y="2644140"/>
              <a:chExt cx="102873" cy="419738"/>
            </a:xfrm>
          </p:grpSpPr>
          <p:cxnSp>
            <p:nvCxnSpPr>
              <p:cNvPr id="205" name="Straight Connector 2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 name="Oval 2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 name="Group 208"/>
            <p:cNvGrpSpPr/>
            <p:nvPr/>
          </p:nvGrpSpPr>
          <p:grpSpPr>
            <a:xfrm>
              <a:off x="7911519" y="2971693"/>
              <a:ext cx="97751" cy="170588"/>
              <a:chOff x="3787140" y="2644140"/>
              <a:chExt cx="102873" cy="419738"/>
            </a:xfrm>
          </p:grpSpPr>
          <p:cxnSp>
            <p:nvCxnSpPr>
              <p:cNvPr id="210" name="Straight Connector 2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 name="Oval 2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 name="Group 213"/>
            <p:cNvGrpSpPr/>
            <p:nvPr/>
          </p:nvGrpSpPr>
          <p:grpSpPr>
            <a:xfrm>
              <a:off x="8027368" y="2971692"/>
              <a:ext cx="97751" cy="170588"/>
              <a:chOff x="3787140" y="2644140"/>
              <a:chExt cx="102873" cy="419738"/>
            </a:xfrm>
          </p:grpSpPr>
          <p:cxnSp>
            <p:nvCxnSpPr>
              <p:cNvPr id="215" name="Straight Connector 2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7" name="Oval 2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8145026" y="2971694"/>
              <a:ext cx="97751" cy="170588"/>
              <a:chOff x="3787140" y="2644140"/>
              <a:chExt cx="102873" cy="419738"/>
            </a:xfrm>
          </p:grpSpPr>
          <p:cxnSp>
            <p:nvCxnSpPr>
              <p:cNvPr id="220" name="Straight Connector 2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2" name="Oval 2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Oval 2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4" name="Group 223"/>
            <p:cNvGrpSpPr/>
            <p:nvPr/>
          </p:nvGrpSpPr>
          <p:grpSpPr>
            <a:xfrm>
              <a:off x="8260875" y="2971693"/>
              <a:ext cx="97751" cy="170588"/>
              <a:chOff x="3787140" y="2644140"/>
              <a:chExt cx="102873" cy="419738"/>
            </a:xfrm>
          </p:grpSpPr>
          <p:cxnSp>
            <p:nvCxnSpPr>
              <p:cNvPr id="225" name="Straight Connector 2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7" name="Oval 2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9" name="Group 228"/>
            <p:cNvGrpSpPr/>
            <p:nvPr/>
          </p:nvGrpSpPr>
          <p:grpSpPr>
            <a:xfrm>
              <a:off x="8378533" y="2971695"/>
              <a:ext cx="97751" cy="170588"/>
              <a:chOff x="3787140" y="2644140"/>
              <a:chExt cx="102873" cy="419738"/>
            </a:xfrm>
          </p:grpSpPr>
          <p:cxnSp>
            <p:nvCxnSpPr>
              <p:cNvPr id="230" name="Straight Connector 2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2" name="Oval 2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Oval 2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8494382" y="2971694"/>
              <a:ext cx="97751" cy="170588"/>
              <a:chOff x="3787140" y="2644140"/>
              <a:chExt cx="102873" cy="419738"/>
            </a:xfrm>
          </p:grpSpPr>
          <p:cxnSp>
            <p:nvCxnSpPr>
              <p:cNvPr id="235" name="Straight Connector 2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7" name="Oval 2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9" name="Group 238"/>
            <p:cNvGrpSpPr/>
            <p:nvPr/>
          </p:nvGrpSpPr>
          <p:grpSpPr>
            <a:xfrm>
              <a:off x="8617472" y="2971697"/>
              <a:ext cx="97751" cy="170588"/>
              <a:chOff x="3787140" y="2644140"/>
              <a:chExt cx="102873" cy="419738"/>
            </a:xfrm>
          </p:grpSpPr>
          <p:cxnSp>
            <p:nvCxnSpPr>
              <p:cNvPr id="240" name="Straight Connector 2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42" name="Oval 2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4" name="Group 243"/>
            <p:cNvGrpSpPr/>
            <p:nvPr/>
          </p:nvGrpSpPr>
          <p:grpSpPr>
            <a:xfrm>
              <a:off x="8733321" y="2971695"/>
              <a:ext cx="97751" cy="170588"/>
              <a:chOff x="3787140" y="2644140"/>
              <a:chExt cx="102873" cy="419738"/>
            </a:xfrm>
          </p:grpSpPr>
          <p:cxnSp>
            <p:nvCxnSpPr>
              <p:cNvPr id="245" name="Straight Connector 2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47" name="Oval 2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9" name="Group 248"/>
            <p:cNvGrpSpPr/>
            <p:nvPr/>
          </p:nvGrpSpPr>
          <p:grpSpPr>
            <a:xfrm>
              <a:off x="8850979" y="2971698"/>
              <a:ext cx="97751" cy="170588"/>
              <a:chOff x="3787140" y="2644140"/>
              <a:chExt cx="102873" cy="419738"/>
            </a:xfrm>
          </p:grpSpPr>
          <p:cxnSp>
            <p:nvCxnSpPr>
              <p:cNvPr id="250" name="Straight Connector 2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2" name="Oval 2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4" name="Group 253"/>
            <p:cNvGrpSpPr/>
            <p:nvPr/>
          </p:nvGrpSpPr>
          <p:grpSpPr>
            <a:xfrm>
              <a:off x="8966828" y="2971697"/>
              <a:ext cx="97751" cy="170588"/>
              <a:chOff x="3787140" y="2644140"/>
              <a:chExt cx="102873" cy="419738"/>
            </a:xfrm>
          </p:grpSpPr>
          <p:cxnSp>
            <p:nvCxnSpPr>
              <p:cNvPr id="255" name="Straight Connector 2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7" name="Oval 2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9" name="Group 258"/>
            <p:cNvGrpSpPr/>
            <p:nvPr/>
          </p:nvGrpSpPr>
          <p:grpSpPr>
            <a:xfrm>
              <a:off x="9084486" y="2971699"/>
              <a:ext cx="97751" cy="170588"/>
              <a:chOff x="3787140" y="2644140"/>
              <a:chExt cx="102873" cy="419738"/>
            </a:xfrm>
          </p:grpSpPr>
          <p:cxnSp>
            <p:nvCxnSpPr>
              <p:cNvPr id="260" name="Straight Connector 2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62" name="Oval 2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4" name="Group 263"/>
            <p:cNvGrpSpPr/>
            <p:nvPr/>
          </p:nvGrpSpPr>
          <p:grpSpPr>
            <a:xfrm>
              <a:off x="9200335" y="2971698"/>
              <a:ext cx="97751" cy="170588"/>
              <a:chOff x="3787140" y="2644140"/>
              <a:chExt cx="102873" cy="419738"/>
            </a:xfrm>
          </p:grpSpPr>
          <p:cxnSp>
            <p:nvCxnSpPr>
              <p:cNvPr id="265" name="Straight Connector 2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67" name="Oval 2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9" name="Group 268"/>
            <p:cNvGrpSpPr/>
            <p:nvPr/>
          </p:nvGrpSpPr>
          <p:grpSpPr>
            <a:xfrm>
              <a:off x="9317993" y="2971701"/>
              <a:ext cx="97751" cy="170588"/>
              <a:chOff x="3787140" y="2644140"/>
              <a:chExt cx="102873" cy="419738"/>
            </a:xfrm>
          </p:grpSpPr>
          <p:cxnSp>
            <p:nvCxnSpPr>
              <p:cNvPr id="270" name="Straight Connector 2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72" name="Oval 2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4" name="Group 273"/>
            <p:cNvGrpSpPr/>
            <p:nvPr/>
          </p:nvGrpSpPr>
          <p:grpSpPr>
            <a:xfrm>
              <a:off x="9433842" y="2971699"/>
              <a:ext cx="97751" cy="170588"/>
              <a:chOff x="3787140" y="2644140"/>
              <a:chExt cx="102873" cy="419738"/>
            </a:xfrm>
          </p:grpSpPr>
          <p:cxnSp>
            <p:nvCxnSpPr>
              <p:cNvPr id="275" name="Straight Connector 2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77" name="Oval 2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9" name="Group 278"/>
            <p:cNvGrpSpPr/>
            <p:nvPr/>
          </p:nvGrpSpPr>
          <p:grpSpPr>
            <a:xfrm>
              <a:off x="5804518" y="2971701"/>
              <a:ext cx="97751" cy="170588"/>
              <a:chOff x="3787140" y="2644140"/>
              <a:chExt cx="102873" cy="419738"/>
            </a:xfrm>
          </p:grpSpPr>
          <p:cxnSp>
            <p:nvCxnSpPr>
              <p:cNvPr id="280" name="Straight Connector 2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2" name="Oval 2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4" name="Group 283"/>
            <p:cNvGrpSpPr/>
            <p:nvPr/>
          </p:nvGrpSpPr>
          <p:grpSpPr>
            <a:xfrm>
              <a:off x="5920368" y="2971701"/>
              <a:ext cx="97751" cy="170588"/>
              <a:chOff x="3787140" y="2644140"/>
              <a:chExt cx="102873" cy="419738"/>
            </a:xfrm>
          </p:grpSpPr>
          <p:cxnSp>
            <p:nvCxnSpPr>
              <p:cNvPr id="285" name="Straight Connector 2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7" name="Oval 2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Oval 2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9" name="Group 288"/>
            <p:cNvGrpSpPr/>
            <p:nvPr/>
          </p:nvGrpSpPr>
          <p:grpSpPr>
            <a:xfrm>
              <a:off x="6038025" y="2971703"/>
              <a:ext cx="97751" cy="170588"/>
              <a:chOff x="3787140" y="2644140"/>
              <a:chExt cx="102873" cy="419738"/>
            </a:xfrm>
          </p:grpSpPr>
          <p:cxnSp>
            <p:nvCxnSpPr>
              <p:cNvPr id="290" name="Straight Connector 2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2" name="Oval 2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Oval 2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4" name="Group 293"/>
            <p:cNvGrpSpPr/>
            <p:nvPr/>
          </p:nvGrpSpPr>
          <p:grpSpPr>
            <a:xfrm>
              <a:off x="6153875" y="2971701"/>
              <a:ext cx="97751" cy="170588"/>
              <a:chOff x="3787140" y="2644140"/>
              <a:chExt cx="102873" cy="419738"/>
            </a:xfrm>
          </p:grpSpPr>
          <p:cxnSp>
            <p:nvCxnSpPr>
              <p:cNvPr id="295" name="Straight Connector 2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7" name="Oval 2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9" name="Group 298"/>
            <p:cNvGrpSpPr/>
            <p:nvPr/>
          </p:nvGrpSpPr>
          <p:grpSpPr>
            <a:xfrm>
              <a:off x="6271532" y="2971704"/>
              <a:ext cx="97751" cy="170588"/>
              <a:chOff x="3787140" y="2644140"/>
              <a:chExt cx="102873" cy="419738"/>
            </a:xfrm>
          </p:grpSpPr>
          <p:cxnSp>
            <p:nvCxnSpPr>
              <p:cNvPr id="300" name="Straight Connector 2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02" name="Oval 3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Oval 3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4" name="Group 303"/>
            <p:cNvGrpSpPr/>
            <p:nvPr/>
          </p:nvGrpSpPr>
          <p:grpSpPr>
            <a:xfrm>
              <a:off x="6387381" y="2971703"/>
              <a:ext cx="97751" cy="170588"/>
              <a:chOff x="3787140" y="2644140"/>
              <a:chExt cx="102873" cy="419738"/>
            </a:xfrm>
          </p:grpSpPr>
          <p:cxnSp>
            <p:nvCxnSpPr>
              <p:cNvPr id="305" name="Straight Connector 3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07" name="Oval 3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Oval 3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9" name="Group 308"/>
            <p:cNvGrpSpPr/>
            <p:nvPr/>
          </p:nvGrpSpPr>
          <p:grpSpPr>
            <a:xfrm>
              <a:off x="6505039" y="2971705"/>
              <a:ext cx="97751" cy="170588"/>
              <a:chOff x="3787140" y="2644140"/>
              <a:chExt cx="102873" cy="419738"/>
            </a:xfrm>
          </p:grpSpPr>
          <p:cxnSp>
            <p:nvCxnSpPr>
              <p:cNvPr id="310" name="Straight Connector 3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2" name="Oval 3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Oval 3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4" name="Group 313"/>
            <p:cNvGrpSpPr/>
            <p:nvPr/>
          </p:nvGrpSpPr>
          <p:grpSpPr>
            <a:xfrm>
              <a:off x="6620888" y="2971704"/>
              <a:ext cx="97751" cy="170588"/>
              <a:chOff x="3787140" y="2644140"/>
              <a:chExt cx="102873" cy="419738"/>
            </a:xfrm>
          </p:grpSpPr>
          <p:cxnSp>
            <p:nvCxnSpPr>
              <p:cNvPr id="315" name="Straight Connector 3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7" name="Oval 3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9" name="Group 318"/>
            <p:cNvGrpSpPr/>
            <p:nvPr/>
          </p:nvGrpSpPr>
          <p:grpSpPr>
            <a:xfrm>
              <a:off x="6743978" y="2971707"/>
              <a:ext cx="97751" cy="170588"/>
              <a:chOff x="3787140" y="2644140"/>
              <a:chExt cx="102873" cy="419738"/>
            </a:xfrm>
          </p:grpSpPr>
          <p:cxnSp>
            <p:nvCxnSpPr>
              <p:cNvPr id="320" name="Straight Connector 3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22" name="Oval 3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Oval 3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4" name="Group 323"/>
            <p:cNvGrpSpPr/>
            <p:nvPr/>
          </p:nvGrpSpPr>
          <p:grpSpPr>
            <a:xfrm>
              <a:off x="6859828" y="2971705"/>
              <a:ext cx="97751" cy="170588"/>
              <a:chOff x="3787140" y="2644140"/>
              <a:chExt cx="102873" cy="419738"/>
            </a:xfrm>
          </p:grpSpPr>
          <p:cxnSp>
            <p:nvCxnSpPr>
              <p:cNvPr id="325" name="Straight Connector 3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27" name="Oval 3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9" name="Group 328"/>
            <p:cNvGrpSpPr/>
            <p:nvPr/>
          </p:nvGrpSpPr>
          <p:grpSpPr>
            <a:xfrm>
              <a:off x="6977485" y="2971708"/>
              <a:ext cx="97751" cy="170588"/>
              <a:chOff x="3787140" y="2644140"/>
              <a:chExt cx="102873" cy="419738"/>
            </a:xfrm>
          </p:grpSpPr>
          <p:cxnSp>
            <p:nvCxnSpPr>
              <p:cNvPr id="330" name="Straight Connector 3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1" name="Straight Connector 3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32" name="Oval 3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Oval 3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4" name="Group 333"/>
            <p:cNvGrpSpPr/>
            <p:nvPr/>
          </p:nvGrpSpPr>
          <p:grpSpPr>
            <a:xfrm>
              <a:off x="7093334" y="2971707"/>
              <a:ext cx="97751" cy="170588"/>
              <a:chOff x="3787140" y="2644140"/>
              <a:chExt cx="102873" cy="419738"/>
            </a:xfrm>
          </p:grpSpPr>
          <p:cxnSp>
            <p:nvCxnSpPr>
              <p:cNvPr id="335" name="Straight Connector 3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37" name="Oval 3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Oval 3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9" name="Group 338"/>
            <p:cNvGrpSpPr/>
            <p:nvPr/>
          </p:nvGrpSpPr>
          <p:grpSpPr>
            <a:xfrm>
              <a:off x="7210992" y="2971709"/>
              <a:ext cx="97751" cy="170588"/>
              <a:chOff x="3787140" y="2644140"/>
              <a:chExt cx="102873" cy="419738"/>
            </a:xfrm>
          </p:grpSpPr>
          <p:cxnSp>
            <p:nvCxnSpPr>
              <p:cNvPr id="340" name="Straight Connector 3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42" name="Oval 3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Oval 3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4" name="Group 343"/>
            <p:cNvGrpSpPr/>
            <p:nvPr/>
          </p:nvGrpSpPr>
          <p:grpSpPr>
            <a:xfrm>
              <a:off x="7326841" y="2971708"/>
              <a:ext cx="97751" cy="170588"/>
              <a:chOff x="3787140" y="2644140"/>
              <a:chExt cx="102873" cy="419738"/>
            </a:xfrm>
          </p:grpSpPr>
          <p:cxnSp>
            <p:nvCxnSpPr>
              <p:cNvPr id="345" name="Straight Connector 3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47" name="Oval 3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Oval 3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9" name="Group 348"/>
            <p:cNvGrpSpPr/>
            <p:nvPr/>
          </p:nvGrpSpPr>
          <p:grpSpPr>
            <a:xfrm>
              <a:off x="7444498" y="2971710"/>
              <a:ext cx="97751" cy="170588"/>
              <a:chOff x="3787140" y="2644140"/>
              <a:chExt cx="102873" cy="419738"/>
            </a:xfrm>
          </p:grpSpPr>
          <p:cxnSp>
            <p:nvCxnSpPr>
              <p:cNvPr id="350" name="Straight Connector 3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1" name="Straight Connector 3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2" name="Oval 3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Oval 3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4" name="Group 353"/>
            <p:cNvGrpSpPr/>
            <p:nvPr/>
          </p:nvGrpSpPr>
          <p:grpSpPr>
            <a:xfrm>
              <a:off x="7560348" y="2971709"/>
              <a:ext cx="97751" cy="170588"/>
              <a:chOff x="3787140" y="2644140"/>
              <a:chExt cx="102873" cy="419738"/>
            </a:xfrm>
          </p:grpSpPr>
          <p:cxnSp>
            <p:nvCxnSpPr>
              <p:cNvPr id="355" name="Straight Connector 3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7" name="Oval 3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Oval 3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1" name="Group 12"/>
            <p:cNvGrpSpPr/>
            <p:nvPr/>
          </p:nvGrpSpPr>
          <p:grpSpPr>
            <a:xfrm rot="10800000">
              <a:off x="7566408" y="3149457"/>
              <a:ext cx="97751" cy="170588"/>
              <a:chOff x="3787140" y="2644140"/>
              <a:chExt cx="102873" cy="419738"/>
            </a:xfrm>
          </p:grpSpPr>
          <p:cxnSp>
            <p:nvCxnSpPr>
              <p:cNvPr id="677"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8"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9"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0"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2" name="Group 13"/>
            <p:cNvGrpSpPr/>
            <p:nvPr/>
          </p:nvGrpSpPr>
          <p:grpSpPr>
            <a:xfrm rot="10800000">
              <a:off x="7450558" y="3149459"/>
              <a:ext cx="97751" cy="170588"/>
              <a:chOff x="3787140" y="2644140"/>
              <a:chExt cx="102873" cy="419738"/>
            </a:xfrm>
          </p:grpSpPr>
          <p:cxnSp>
            <p:nvCxnSpPr>
              <p:cNvPr id="673"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4"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5"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6"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3" name="Group 48"/>
            <p:cNvGrpSpPr/>
            <p:nvPr/>
          </p:nvGrpSpPr>
          <p:grpSpPr>
            <a:xfrm rot="10800000">
              <a:off x="7332901" y="3149457"/>
              <a:ext cx="97751" cy="170588"/>
              <a:chOff x="3787140" y="2644140"/>
              <a:chExt cx="102873" cy="419738"/>
            </a:xfrm>
          </p:grpSpPr>
          <p:cxnSp>
            <p:nvCxnSpPr>
              <p:cNvPr id="669"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0"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1"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2"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4" name="Group 53"/>
            <p:cNvGrpSpPr/>
            <p:nvPr/>
          </p:nvGrpSpPr>
          <p:grpSpPr>
            <a:xfrm rot="10800000">
              <a:off x="7217051" y="3149457"/>
              <a:ext cx="97751" cy="170588"/>
              <a:chOff x="3787140" y="2644140"/>
              <a:chExt cx="102873" cy="419738"/>
            </a:xfrm>
          </p:grpSpPr>
          <p:cxnSp>
            <p:nvCxnSpPr>
              <p:cNvPr id="665"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6"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67"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8"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5" name="Group 58"/>
            <p:cNvGrpSpPr/>
            <p:nvPr/>
          </p:nvGrpSpPr>
          <p:grpSpPr>
            <a:xfrm rot="10800000">
              <a:off x="7099394" y="3149455"/>
              <a:ext cx="97751" cy="170588"/>
              <a:chOff x="3787140" y="2644140"/>
              <a:chExt cx="102873" cy="419738"/>
            </a:xfrm>
          </p:grpSpPr>
          <p:cxnSp>
            <p:nvCxnSpPr>
              <p:cNvPr id="661"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2"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63"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4"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6" name="Group 63"/>
            <p:cNvGrpSpPr/>
            <p:nvPr/>
          </p:nvGrpSpPr>
          <p:grpSpPr>
            <a:xfrm rot="10800000">
              <a:off x="6983544" y="3149457"/>
              <a:ext cx="97751" cy="170588"/>
              <a:chOff x="3787140" y="2644140"/>
              <a:chExt cx="102873" cy="419738"/>
            </a:xfrm>
          </p:grpSpPr>
          <p:cxnSp>
            <p:nvCxnSpPr>
              <p:cNvPr id="657"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8"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9"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0"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7" name="Group 68"/>
            <p:cNvGrpSpPr/>
            <p:nvPr/>
          </p:nvGrpSpPr>
          <p:grpSpPr>
            <a:xfrm rot="10800000">
              <a:off x="6865887" y="3149454"/>
              <a:ext cx="97751" cy="170588"/>
              <a:chOff x="3787140" y="2644140"/>
              <a:chExt cx="102873" cy="419738"/>
            </a:xfrm>
          </p:grpSpPr>
          <p:cxnSp>
            <p:nvCxnSpPr>
              <p:cNvPr id="653" name="Straight Connector 6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4" name="Straight Connector 6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5" name="Oval 6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6" name="Oval 6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8" name="Group 73"/>
            <p:cNvGrpSpPr/>
            <p:nvPr/>
          </p:nvGrpSpPr>
          <p:grpSpPr>
            <a:xfrm rot="10800000">
              <a:off x="6750037" y="3149455"/>
              <a:ext cx="97751" cy="170588"/>
              <a:chOff x="3787140" y="2644140"/>
              <a:chExt cx="102873" cy="419738"/>
            </a:xfrm>
          </p:grpSpPr>
          <p:cxnSp>
            <p:nvCxnSpPr>
              <p:cNvPr id="649" name="Straight Connector 6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0" name="Straight Connector 6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1" name="Oval 6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2" name="Oval 6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9" name="Group 78"/>
            <p:cNvGrpSpPr/>
            <p:nvPr/>
          </p:nvGrpSpPr>
          <p:grpSpPr>
            <a:xfrm rot="10800000">
              <a:off x="6626948" y="3149453"/>
              <a:ext cx="97751" cy="170588"/>
              <a:chOff x="3787140" y="2644140"/>
              <a:chExt cx="102873" cy="419738"/>
            </a:xfrm>
          </p:grpSpPr>
          <p:cxnSp>
            <p:nvCxnSpPr>
              <p:cNvPr id="645" name="Straight Connector 6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46" name="Straight Connector 6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47" name="Oval 6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8" name="Oval 6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0" name="Group 83"/>
            <p:cNvGrpSpPr/>
            <p:nvPr/>
          </p:nvGrpSpPr>
          <p:grpSpPr>
            <a:xfrm rot="10800000">
              <a:off x="6511098" y="3149454"/>
              <a:ext cx="97751" cy="170588"/>
              <a:chOff x="3787140" y="2644140"/>
              <a:chExt cx="102873" cy="419738"/>
            </a:xfrm>
          </p:grpSpPr>
          <p:cxnSp>
            <p:nvCxnSpPr>
              <p:cNvPr id="641" name="Straight Connector 6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42" name="Straight Connector 6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43" name="Oval 6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4" name="Oval 6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1" name="Group 88"/>
            <p:cNvGrpSpPr/>
            <p:nvPr/>
          </p:nvGrpSpPr>
          <p:grpSpPr>
            <a:xfrm rot="10800000">
              <a:off x="6393441" y="3149452"/>
              <a:ext cx="97751" cy="170588"/>
              <a:chOff x="3787140" y="2644140"/>
              <a:chExt cx="102873" cy="419738"/>
            </a:xfrm>
          </p:grpSpPr>
          <p:cxnSp>
            <p:nvCxnSpPr>
              <p:cNvPr id="637" name="Straight Connector 6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8" name="Straight Connector 6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9" name="Oval 6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0" name="Oval 6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2" name="Group 93"/>
            <p:cNvGrpSpPr/>
            <p:nvPr/>
          </p:nvGrpSpPr>
          <p:grpSpPr>
            <a:xfrm rot="10800000">
              <a:off x="6277591" y="3149453"/>
              <a:ext cx="97751" cy="170588"/>
              <a:chOff x="3787140" y="2644140"/>
              <a:chExt cx="102873" cy="419738"/>
            </a:xfrm>
          </p:grpSpPr>
          <p:cxnSp>
            <p:nvCxnSpPr>
              <p:cNvPr id="633" name="Straight Connector 6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4" name="Straight Connector 6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5" name="Oval 6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6" name="Oval 6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3" name="Group 98"/>
            <p:cNvGrpSpPr/>
            <p:nvPr/>
          </p:nvGrpSpPr>
          <p:grpSpPr>
            <a:xfrm rot="10800000">
              <a:off x="6159934" y="3149450"/>
              <a:ext cx="97751" cy="170588"/>
              <a:chOff x="3787140" y="2644140"/>
              <a:chExt cx="102873" cy="419738"/>
            </a:xfrm>
          </p:grpSpPr>
          <p:cxnSp>
            <p:nvCxnSpPr>
              <p:cNvPr id="629" name="Straight Connector 6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0" name="Straight Connector 6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1" name="Oval 6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2" name="Oval 6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4" name="Group 103"/>
            <p:cNvGrpSpPr/>
            <p:nvPr/>
          </p:nvGrpSpPr>
          <p:grpSpPr>
            <a:xfrm rot="10800000">
              <a:off x="6044084" y="3149452"/>
              <a:ext cx="97751" cy="170588"/>
              <a:chOff x="3787140" y="2644140"/>
              <a:chExt cx="102873" cy="419738"/>
            </a:xfrm>
          </p:grpSpPr>
          <p:cxnSp>
            <p:nvCxnSpPr>
              <p:cNvPr id="625" name="Straight Connector 6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6" name="Straight Connector 6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7" name="Oval 6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8" name="Oval 6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5" name="Group 108"/>
            <p:cNvGrpSpPr/>
            <p:nvPr/>
          </p:nvGrpSpPr>
          <p:grpSpPr>
            <a:xfrm rot="10800000">
              <a:off x="5926427" y="3149450"/>
              <a:ext cx="97751" cy="170588"/>
              <a:chOff x="3787140" y="2644140"/>
              <a:chExt cx="102873" cy="419738"/>
            </a:xfrm>
          </p:grpSpPr>
          <p:cxnSp>
            <p:nvCxnSpPr>
              <p:cNvPr id="621" name="Straight Connector 6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2" name="Straight Connector 6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3" name="Oval 6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4" name="Oval 6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6" name="Group 113"/>
            <p:cNvGrpSpPr/>
            <p:nvPr/>
          </p:nvGrpSpPr>
          <p:grpSpPr>
            <a:xfrm rot="10800000">
              <a:off x="5810577" y="3149450"/>
              <a:ext cx="97751" cy="170588"/>
              <a:chOff x="3787140" y="2644140"/>
              <a:chExt cx="102873" cy="419738"/>
            </a:xfrm>
          </p:grpSpPr>
          <p:cxnSp>
            <p:nvCxnSpPr>
              <p:cNvPr id="617" name="Straight Connector 6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8" name="Straight Connector 6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9" name="Oval 6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0" name="Oval 6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7" name="Group 118"/>
            <p:cNvGrpSpPr/>
            <p:nvPr/>
          </p:nvGrpSpPr>
          <p:grpSpPr>
            <a:xfrm rot="10800000">
              <a:off x="9439901" y="3149448"/>
              <a:ext cx="97751" cy="170588"/>
              <a:chOff x="3787140" y="2644140"/>
              <a:chExt cx="102873" cy="419738"/>
            </a:xfrm>
          </p:grpSpPr>
          <p:cxnSp>
            <p:nvCxnSpPr>
              <p:cNvPr id="613" name="Straight Connector 6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4" name="Straight Connector 6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5" name="Oval 6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6" name="Oval 6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8" name="Group 123"/>
            <p:cNvGrpSpPr/>
            <p:nvPr/>
          </p:nvGrpSpPr>
          <p:grpSpPr>
            <a:xfrm rot="10800000">
              <a:off x="9324052" y="3149450"/>
              <a:ext cx="97751" cy="170588"/>
              <a:chOff x="3787140" y="2644140"/>
              <a:chExt cx="102873" cy="419738"/>
            </a:xfrm>
          </p:grpSpPr>
          <p:cxnSp>
            <p:nvCxnSpPr>
              <p:cNvPr id="609" name="Straight Connector 6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0" name="Straight Connector 6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1" name="Oval 6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2" name="Oval 6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9" name="Group 128"/>
            <p:cNvGrpSpPr/>
            <p:nvPr/>
          </p:nvGrpSpPr>
          <p:grpSpPr>
            <a:xfrm rot="10800000">
              <a:off x="9206394" y="3149447"/>
              <a:ext cx="97751" cy="170588"/>
              <a:chOff x="3787140" y="2644140"/>
              <a:chExt cx="102873" cy="419738"/>
            </a:xfrm>
          </p:grpSpPr>
          <p:cxnSp>
            <p:nvCxnSpPr>
              <p:cNvPr id="605" name="Straight Connector 6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07" name="Oval 6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8" name="Oval 6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0" name="Group 133"/>
            <p:cNvGrpSpPr/>
            <p:nvPr/>
          </p:nvGrpSpPr>
          <p:grpSpPr>
            <a:xfrm rot="10800000">
              <a:off x="9090545" y="3149448"/>
              <a:ext cx="97751" cy="170588"/>
              <a:chOff x="3787140" y="2644140"/>
              <a:chExt cx="102873" cy="419738"/>
            </a:xfrm>
          </p:grpSpPr>
          <p:cxnSp>
            <p:nvCxnSpPr>
              <p:cNvPr id="601" name="Straight Connector 6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03" name="Oval 6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4" name="Oval 6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1" name="Group 138"/>
            <p:cNvGrpSpPr/>
            <p:nvPr/>
          </p:nvGrpSpPr>
          <p:grpSpPr>
            <a:xfrm rot="10800000">
              <a:off x="8972888" y="3149446"/>
              <a:ext cx="97751" cy="170588"/>
              <a:chOff x="3787140" y="2644140"/>
              <a:chExt cx="102873" cy="419738"/>
            </a:xfrm>
          </p:grpSpPr>
          <p:cxnSp>
            <p:nvCxnSpPr>
              <p:cNvPr id="597" name="Straight Connector 5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8" name="Straight Connector 5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9" name="Oval 5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0" name="Oval 5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2" name="Group 143"/>
            <p:cNvGrpSpPr/>
            <p:nvPr/>
          </p:nvGrpSpPr>
          <p:grpSpPr>
            <a:xfrm rot="10800000">
              <a:off x="8857039" y="3149447"/>
              <a:ext cx="97751" cy="170588"/>
              <a:chOff x="3787140" y="2644140"/>
              <a:chExt cx="102873" cy="419738"/>
            </a:xfrm>
          </p:grpSpPr>
          <p:cxnSp>
            <p:nvCxnSpPr>
              <p:cNvPr id="593" name="Straight Connector 5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5" name="Oval 5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6" name="Oval 5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3" name="Group 148"/>
            <p:cNvGrpSpPr/>
            <p:nvPr/>
          </p:nvGrpSpPr>
          <p:grpSpPr>
            <a:xfrm rot="10800000">
              <a:off x="8739381" y="3149444"/>
              <a:ext cx="97751" cy="170588"/>
              <a:chOff x="3787140" y="2644140"/>
              <a:chExt cx="102873" cy="419738"/>
            </a:xfrm>
          </p:grpSpPr>
          <p:cxnSp>
            <p:nvCxnSpPr>
              <p:cNvPr id="589" name="Straight Connector 5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1" name="Oval 5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2" name="Oval 5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4" name="Group 153"/>
            <p:cNvGrpSpPr/>
            <p:nvPr/>
          </p:nvGrpSpPr>
          <p:grpSpPr>
            <a:xfrm rot="10800000">
              <a:off x="8623532" y="3149446"/>
              <a:ext cx="97751" cy="170588"/>
              <a:chOff x="3787140" y="2644140"/>
              <a:chExt cx="102873" cy="419738"/>
            </a:xfrm>
          </p:grpSpPr>
          <p:cxnSp>
            <p:nvCxnSpPr>
              <p:cNvPr id="585" name="Straight Connector 5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6" name="Straight Connector 5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87" name="Oval 5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8" name="Oval 5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5" name="Group 158"/>
            <p:cNvGrpSpPr/>
            <p:nvPr/>
          </p:nvGrpSpPr>
          <p:grpSpPr>
            <a:xfrm rot="10800000">
              <a:off x="8500441" y="3149443"/>
              <a:ext cx="97751" cy="170588"/>
              <a:chOff x="3787140" y="2644140"/>
              <a:chExt cx="102873" cy="419738"/>
            </a:xfrm>
          </p:grpSpPr>
          <p:cxnSp>
            <p:nvCxnSpPr>
              <p:cNvPr id="581" name="Straight Connector 5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83" name="Oval 5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4" name="Oval 5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6" name="Group 163"/>
            <p:cNvGrpSpPr/>
            <p:nvPr/>
          </p:nvGrpSpPr>
          <p:grpSpPr>
            <a:xfrm rot="10800000">
              <a:off x="8384592" y="3149444"/>
              <a:ext cx="97751" cy="170588"/>
              <a:chOff x="3787140" y="2644140"/>
              <a:chExt cx="102873" cy="419738"/>
            </a:xfrm>
          </p:grpSpPr>
          <p:cxnSp>
            <p:nvCxnSpPr>
              <p:cNvPr id="577" name="Straight Connector 5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9" name="Oval 5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0" name="Oval 5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7" name="Group 168"/>
            <p:cNvGrpSpPr/>
            <p:nvPr/>
          </p:nvGrpSpPr>
          <p:grpSpPr>
            <a:xfrm rot="10800000">
              <a:off x="8266935" y="3149442"/>
              <a:ext cx="97751" cy="170588"/>
              <a:chOff x="3787140" y="2644140"/>
              <a:chExt cx="102873" cy="419738"/>
            </a:xfrm>
          </p:grpSpPr>
          <p:cxnSp>
            <p:nvCxnSpPr>
              <p:cNvPr id="573" name="Straight Connector 5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4" name="Straight Connector 5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5" name="Oval 5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6" name="Oval 5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8" name="Group 173"/>
            <p:cNvGrpSpPr/>
            <p:nvPr/>
          </p:nvGrpSpPr>
          <p:grpSpPr>
            <a:xfrm rot="10800000">
              <a:off x="8151086" y="3149443"/>
              <a:ext cx="97751" cy="170588"/>
              <a:chOff x="3787140" y="2644140"/>
              <a:chExt cx="102873" cy="419738"/>
            </a:xfrm>
          </p:grpSpPr>
          <p:cxnSp>
            <p:nvCxnSpPr>
              <p:cNvPr id="569" name="Straight Connector 5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1" name="Oval 5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2" name="Oval 5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9" name="Group 178"/>
            <p:cNvGrpSpPr/>
            <p:nvPr/>
          </p:nvGrpSpPr>
          <p:grpSpPr>
            <a:xfrm rot="10800000">
              <a:off x="8033428" y="3149441"/>
              <a:ext cx="97751" cy="170588"/>
              <a:chOff x="3787140" y="2644140"/>
              <a:chExt cx="102873" cy="419738"/>
            </a:xfrm>
          </p:grpSpPr>
          <p:cxnSp>
            <p:nvCxnSpPr>
              <p:cNvPr id="565" name="Straight Connector 5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67" name="Oval 5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8" name="Oval 5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0" name="Group 183"/>
            <p:cNvGrpSpPr/>
            <p:nvPr/>
          </p:nvGrpSpPr>
          <p:grpSpPr>
            <a:xfrm rot="10800000">
              <a:off x="7917579" y="3149442"/>
              <a:ext cx="97751" cy="170588"/>
              <a:chOff x="3787140" y="2644140"/>
              <a:chExt cx="102873" cy="419738"/>
            </a:xfrm>
          </p:grpSpPr>
          <p:cxnSp>
            <p:nvCxnSpPr>
              <p:cNvPr id="561" name="Straight Connector 5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2" name="Straight Connector 5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63" name="Oval 5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4" name="Oval 5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1" name="Group 188"/>
            <p:cNvGrpSpPr/>
            <p:nvPr/>
          </p:nvGrpSpPr>
          <p:grpSpPr>
            <a:xfrm rot="10800000">
              <a:off x="7799921" y="3149440"/>
              <a:ext cx="97751" cy="170588"/>
              <a:chOff x="3787140" y="2644140"/>
              <a:chExt cx="102873" cy="419738"/>
            </a:xfrm>
          </p:grpSpPr>
          <p:cxnSp>
            <p:nvCxnSpPr>
              <p:cNvPr id="557" name="Straight Connector 5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9" name="Oval 5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0" name="Oval 5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2" name="Group 193"/>
            <p:cNvGrpSpPr/>
            <p:nvPr/>
          </p:nvGrpSpPr>
          <p:grpSpPr>
            <a:xfrm rot="10800000">
              <a:off x="7684072" y="3149441"/>
              <a:ext cx="97751" cy="170588"/>
              <a:chOff x="3787140" y="2644140"/>
              <a:chExt cx="102873" cy="419738"/>
            </a:xfrm>
          </p:grpSpPr>
          <p:cxnSp>
            <p:nvCxnSpPr>
              <p:cNvPr id="553" name="Straight Connector 5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5" name="Oval 5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6" name="Oval 5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3" name="Group 198"/>
            <p:cNvGrpSpPr/>
            <p:nvPr/>
          </p:nvGrpSpPr>
          <p:grpSpPr>
            <a:xfrm rot="10800000">
              <a:off x="3810379" y="3149499"/>
              <a:ext cx="97751" cy="170588"/>
              <a:chOff x="3787140" y="2644140"/>
              <a:chExt cx="102873" cy="419738"/>
            </a:xfrm>
          </p:grpSpPr>
          <p:cxnSp>
            <p:nvCxnSpPr>
              <p:cNvPr id="549" name="Straight Connector 5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0" name="Straight Connector 5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1" name="Oval 5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2" name="Oval 5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4" name="Group 203"/>
            <p:cNvGrpSpPr/>
            <p:nvPr/>
          </p:nvGrpSpPr>
          <p:grpSpPr>
            <a:xfrm rot="10800000">
              <a:off x="3694530" y="3149500"/>
              <a:ext cx="97751" cy="170588"/>
              <a:chOff x="3787140" y="2644140"/>
              <a:chExt cx="102873" cy="419738"/>
            </a:xfrm>
          </p:grpSpPr>
          <p:cxnSp>
            <p:nvCxnSpPr>
              <p:cNvPr id="545" name="Straight Connector 5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6" name="Straight Connector 5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47" name="Oval 5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Oval 5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5" name="Group 208"/>
            <p:cNvGrpSpPr/>
            <p:nvPr/>
          </p:nvGrpSpPr>
          <p:grpSpPr>
            <a:xfrm rot="10800000">
              <a:off x="3576872" y="3149498"/>
              <a:ext cx="97751" cy="170588"/>
              <a:chOff x="3787140" y="2644140"/>
              <a:chExt cx="102873" cy="419738"/>
            </a:xfrm>
          </p:grpSpPr>
          <p:cxnSp>
            <p:nvCxnSpPr>
              <p:cNvPr id="541" name="Straight Connector 5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2" name="Straight Connector 5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43" name="Oval 5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4" name="Oval 5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6" name="Group 213"/>
            <p:cNvGrpSpPr/>
            <p:nvPr/>
          </p:nvGrpSpPr>
          <p:grpSpPr>
            <a:xfrm rot="10800000">
              <a:off x="3461023" y="3149499"/>
              <a:ext cx="97751" cy="170588"/>
              <a:chOff x="3787140" y="2644140"/>
              <a:chExt cx="102873" cy="419738"/>
            </a:xfrm>
          </p:grpSpPr>
          <p:cxnSp>
            <p:nvCxnSpPr>
              <p:cNvPr id="537" name="Straight Connector 5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8" name="Straight Connector 5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9" name="Oval 5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0" name="Oval 5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7" name="Group 218"/>
            <p:cNvGrpSpPr/>
            <p:nvPr/>
          </p:nvGrpSpPr>
          <p:grpSpPr>
            <a:xfrm rot="10800000">
              <a:off x="3343365" y="3149497"/>
              <a:ext cx="97751" cy="170588"/>
              <a:chOff x="3787140" y="2644140"/>
              <a:chExt cx="102873" cy="419738"/>
            </a:xfrm>
          </p:grpSpPr>
          <p:cxnSp>
            <p:nvCxnSpPr>
              <p:cNvPr id="533" name="Straight Connector 5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5" name="Oval 5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6" name="Oval 5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8" name="Group 223"/>
            <p:cNvGrpSpPr/>
            <p:nvPr/>
          </p:nvGrpSpPr>
          <p:grpSpPr>
            <a:xfrm rot="10800000">
              <a:off x="3227516" y="3149498"/>
              <a:ext cx="97751" cy="170588"/>
              <a:chOff x="3787140" y="2644140"/>
              <a:chExt cx="102873" cy="419738"/>
            </a:xfrm>
          </p:grpSpPr>
          <p:cxnSp>
            <p:nvCxnSpPr>
              <p:cNvPr id="529" name="Straight Connector 5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0" name="Straight Connector 5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1" name="Oval 5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 name="Oval 5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9" name="Group 228"/>
            <p:cNvGrpSpPr/>
            <p:nvPr/>
          </p:nvGrpSpPr>
          <p:grpSpPr>
            <a:xfrm rot="10800000">
              <a:off x="3109858" y="3149495"/>
              <a:ext cx="97751" cy="170588"/>
              <a:chOff x="3787140" y="2644140"/>
              <a:chExt cx="102873" cy="419738"/>
            </a:xfrm>
          </p:grpSpPr>
          <p:cxnSp>
            <p:nvCxnSpPr>
              <p:cNvPr id="525" name="Straight Connector 5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6" name="Straight Connector 5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7" name="Oval 5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8" name="Oval 5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0" name="Group 233"/>
            <p:cNvGrpSpPr/>
            <p:nvPr/>
          </p:nvGrpSpPr>
          <p:grpSpPr>
            <a:xfrm rot="10800000">
              <a:off x="2994009" y="3149497"/>
              <a:ext cx="97751" cy="170588"/>
              <a:chOff x="3787140" y="2644140"/>
              <a:chExt cx="102873" cy="419738"/>
            </a:xfrm>
          </p:grpSpPr>
          <p:cxnSp>
            <p:nvCxnSpPr>
              <p:cNvPr id="521" name="Straight Connector 5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3" name="Oval 5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4" name="Oval 5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1" name="Group 238"/>
            <p:cNvGrpSpPr/>
            <p:nvPr/>
          </p:nvGrpSpPr>
          <p:grpSpPr>
            <a:xfrm rot="10800000">
              <a:off x="2870920" y="3149494"/>
              <a:ext cx="97751" cy="170588"/>
              <a:chOff x="3787140" y="2644140"/>
              <a:chExt cx="102873" cy="419738"/>
            </a:xfrm>
          </p:grpSpPr>
          <p:cxnSp>
            <p:nvCxnSpPr>
              <p:cNvPr id="517" name="Straight Connector 5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9" name="Oval 5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0" name="Oval 5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2" name="Group 243"/>
            <p:cNvGrpSpPr/>
            <p:nvPr/>
          </p:nvGrpSpPr>
          <p:grpSpPr>
            <a:xfrm rot="10800000">
              <a:off x="2755070" y="3149495"/>
              <a:ext cx="97751" cy="170588"/>
              <a:chOff x="3787140" y="2644140"/>
              <a:chExt cx="102873" cy="419738"/>
            </a:xfrm>
          </p:grpSpPr>
          <p:cxnSp>
            <p:nvCxnSpPr>
              <p:cNvPr id="513" name="Straight Connector 5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5" name="Oval 5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Oval 5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3" name="Group 248"/>
            <p:cNvGrpSpPr/>
            <p:nvPr/>
          </p:nvGrpSpPr>
          <p:grpSpPr>
            <a:xfrm rot="10800000">
              <a:off x="2637412" y="3149493"/>
              <a:ext cx="97751" cy="170588"/>
              <a:chOff x="3787140" y="2644140"/>
              <a:chExt cx="102873" cy="419738"/>
            </a:xfrm>
          </p:grpSpPr>
          <p:cxnSp>
            <p:nvCxnSpPr>
              <p:cNvPr id="509" name="Straight Connector 5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1" name="Oval 5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 name="Oval 5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4" name="Group 253"/>
            <p:cNvGrpSpPr/>
            <p:nvPr/>
          </p:nvGrpSpPr>
          <p:grpSpPr>
            <a:xfrm rot="10800000">
              <a:off x="2521563" y="3149494"/>
              <a:ext cx="97751" cy="170588"/>
              <a:chOff x="3787140" y="2644140"/>
              <a:chExt cx="102873" cy="419738"/>
            </a:xfrm>
          </p:grpSpPr>
          <p:cxnSp>
            <p:nvCxnSpPr>
              <p:cNvPr id="505" name="Straight Connector 5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07" name="Oval 5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8" name="Oval 5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5" name="Group 258"/>
            <p:cNvGrpSpPr/>
            <p:nvPr/>
          </p:nvGrpSpPr>
          <p:grpSpPr>
            <a:xfrm rot="10800000">
              <a:off x="2403905" y="3149492"/>
              <a:ext cx="97751" cy="170588"/>
              <a:chOff x="3787140" y="2644140"/>
              <a:chExt cx="102873" cy="419738"/>
            </a:xfrm>
          </p:grpSpPr>
          <p:cxnSp>
            <p:nvCxnSpPr>
              <p:cNvPr id="501" name="Straight Connector 5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03" name="Oval 5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4" name="Oval 5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6" name="Group 263"/>
            <p:cNvGrpSpPr/>
            <p:nvPr/>
          </p:nvGrpSpPr>
          <p:grpSpPr>
            <a:xfrm rot="10800000">
              <a:off x="2288056" y="3149493"/>
              <a:ext cx="97751" cy="170588"/>
              <a:chOff x="3787140" y="2644140"/>
              <a:chExt cx="102873" cy="419738"/>
            </a:xfrm>
          </p:grpSpPr>
          <p:cxnSp>
            <p:nvCxnSpPr>
              <p:cNvPr id="497" name="Straight Connector 4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8" name="Straight Connector 4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9" name="Oval 4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0" name="Oval 4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7" name="Group 268"/>
            <p:cNvGrpSpPr/>
            <p:nvPr/>
          </p:nvGrpSpPr>
          <p:grpSpPr>
            <a:xfrm rot="10800000">
              <a:off x="2170398" y="3149491"/>
              <a:ext cx="97751" cy="170588"/>
              <a:chOff x="3787140" y="2644140"/>
              <a:chExt cx="102873" cy="419738"/>
            </a:xfrm>
          </p:grpSpPr>
          <p:cxnSp>
            <p:nvCxnSpPr>
              <p:cNvPr id="493" name="Straight Connector 4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5" name="Oval 4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6" name="Oval 4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8" name="Group 273"/>
            <p:cNvGrpSpPr/>
            <p:nvPr/>
          </p:nvGrpSpPr>
          <p:grpSpPr>
            <a:xfrm rot="10800000">
              <a:off x="2054549" y="3149492"/>
              <a:ext cx="97751" cy="170588"/>
              <a:chOff x="3787140" y="2644140"/>
              <a:chExt cx="102873" cy="419738"/>
            </a:xfrm>
          </p:grpSpPr>
          <p:cxnSp>
            <p:nvCxnSpPr>
              <p:cNvPr id="489" name="Straight Connector 4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1" name="Oval 4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2" name="Oval 4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9" name="Group 278"/>
            <p:cNvGrpSpPr/>
            <p:nvPr/>
          </p:nvGrpSpPr>
          <p:grpSpPr>
            <a:xfrm rot="10800000">
              <a:off x="5683873" y="3149489"/>
              <a:ext cx="97751" cy="170588"/>
              <a:chOff x="3787140" y="2644140"/>
              <a:chExt cx="102873" cy="419738"/>
            </a:xfrm>
          </p:grpSpPr>
          <p:cxnSp>
            <p:nvCxnSpPr>
              <p:cNvPr id="485" name="Straight Connector 4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87" name="Oval 4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8" name="Oval 4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0" name="Group 283"/>
            <p:cNvGrpSpPr/>
            <p:nvPr/>
          </p:nvGrpSpPr>
          <p:grpSpPr>
            <a:xfrm rot="10800000">
              <a:off x="5568023" y="3149491"/>
              <a:ext cx="97751" cy="170588"/>
              <a:chOff x="3787140" y="2644140"/>
              <a:chExt cx="102873" cy="419738"/>
            </a:xfrm>
          </p:grpSpPr>
          <p:cxnSp>
            <p:nvCxnSpPr>
              <p:cNvPr id="481" name="Straight Connector 4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2" name="Straight Connector 4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83" name="Oval 4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4" name="Oval 4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1" name="Group 288"/>
            <p:cNvGrpSpPr/>
            <p:nvPr/>
          </p:nvGrpSpPr>
          <p:grpSpPr>
            <a:xfrm rot="10800000">
              <a:off x="5450366" y="3149488"/>
              <a:ext cx="97751" cy="170588"/>
              <a:chOff x="3787140" y="2644140"/>
              <a:chExt cx="102873" cy="419738"/>
            </a:xfrm>
          </p:grpSpPr>
          <p:cxnSp>
            <p:nvCxnSpPr>
              <p:cNvPr id="477" name="Straight Connector 4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8" name="Straight Connector 4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9" name="Oval 4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Oval 4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2" name="Group 293"/>
            <p:cNvGrpSpPr/>
            <p:nvPr/>
          </p:nvGrpSpPr>
          <p:grpSpPr>
            <a:xfrm rot="10800000">
              <a:off x="5334517" y="3149489"/>
              <a:ext cx="97751" cy="170588"/>
              <a:chOff x="3787140" y="2644140"/>
              <a:chExt cx="102873" cy="419738"/>
            </a:xfrm>
          </p:grpSpPr>
          <p:cxnSp>
            <p:nvCxnSpPr>
              <p:cNvPr id="473" name="Straight Connector 4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4" name="Straight Connector 4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5" name="Oval 4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Oval 4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3" name="Group 298"/>
            <p:cNvGrpSpPr/>
            <p:nvPr/>
          </p:nvGrpSpPr>
          <p:grpSpPr>
            <a:xfrm rot="10800000">
              <a:off x="5216860" y="3149487"/>
              <a:ext cx="97751" cy="170588"/>
              <a:chOff x="3787140" y="2644140"/>
              <a:chExt cx="102873" cy="419738"/>
            </a:xfrm>
          </p:grpSpPr>
          <p:cxnSp>
            <p:nvCxnSpPr>
              <p:cNvPr id="469" name="Straight Connector 4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1" name="Oval 4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Oval 4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4" name="Group 303"/>
            <p:cNvGrpSpPr/>
            <p:nvPr/>
          </p:nvGrpSpPr>
          <p:grpSpPr>
            <a:xfrm rot="10800000">
              <a:off x="5101010" y="3149488"/>
              <a:ext cx="97751" cy="170588"/>
              <a:chOff x="3787140" y="2644140"/>
              <a:chExt cx="102873" cy="419738"/>
            </a:xfrm>
          </p:grpSpPr>
          <p:cxnSp>
            <p:nvCxnSpPr>
              <p:cNvPr id="465" name="Straight Connector 4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6" name="Straight Connector 4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67" name="Oval 4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8" name="Oval 4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5" name="Group 308"/>
            <p:cNvGrpSpPr/>
            <p:nvPr/>
          </p:nvGrpSpPr>
          <p:grpSpPr>
            <a:xfrm rot="10800000">
              <a:off x="4983353" y="3149486"/>
              <a:ext cx="97751" cy="170588"/>
              <a:chOff x="3787140" y="2644140"/>
              <a:chExt cx="102873" cy="419738"/>
            </a:xfrm>
          </p:grpSpPr>
          <p:cxnSp>
            <p:nvCxnSpPr>
              <p:cNvPr id="461" name="Straight Connector 4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2" name="Straight Connector 4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63" name="Oval 4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4" name="Oval 4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6" name="Group 313"/>
            <p:cNvGrpSpPr/>
            <p:nvPr/>
          </p:nvGrpSpPr>
          <p:grpSpPr>
            <a:xfrm rot="10800000">
              <a:off x="4867503" y="3149487"/>
              <a:ext cx="97751" cy="170588"/>
              <a:chOff x="3787140" y="2644140"/>
              <a:chExt cx="102873" cy="419738"/>
            </a:xfrm>
          </p:grpSpPr>
          <p:cxnSp>
            <p:nvCxnSpPr>
              <p:cNvPr id="457" name="Straight Connector 4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8" name="Straight Connector 4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9" name="Oval 4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 name="Oval 4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7" name="Group 318"/>
            <p:cNvGrpSpPr/>
            <p:nvPr/>
          </p:nvGrpSpPr>
          <p:grpSpPr>
            <a:xfrm rot="10800000">
              <a:off x="4744413" y="3149485"/>
              <a:ext cx="97751" cy="170588"/>
              <a:chOff x="3787140" y="2644140"/>
              <a:chExt cx="102873" cy="419738"/>
            </a:xfrm>
          </p:grpSpPr>
          <p:cxnSp>
            <p:nvCxnSpPr>
              <p:cNvPr id="453" name="Straight Connector 4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4" name="Straight Connector 4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5" name="Oval 4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6" name="Oval 4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8" name="Group 323"/>
            <p:cNvGrpSpPr/>
            <p:nvPr/>
          </p:nvGrpSpPr>
          <p:grpSpPr>
            <a:xfrm rot="10800000">
              <a:off x="4628564" y="3149486"/>
              <a:ext cx="97751" cy="170588"/>
              <a:chOff x="3787140" y="2644140"/>
              <a:chExt cx="102873" cy="419738"/>
            </a:xfrm>
          </p:grpSpPr>
          <p:cxnSp>
            <p:nvCxnSpPr>
              <p:cNvPr id="449" name="Straight Connector 4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1" name="Oval 4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2" name="Oval 4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9" name="Group 328"/>
            <p:cNvGrpSpPr/>
            <p:nvPr/>
          </p:nvGrpSpPr>
          <p:grpSpPr>
            <a:xfrm rot="10800000">
              <a:off x="4510907" y="3149483"/>
              <a:ext cx="97751" cy="170588"/>
              <a:chOff x="3787140" y="2644140"/>
              <a:chExt cx="102873" cy="419738"/>
            </a:xfrm>
          </p:grpSpPr>
          <p:cxnSp>
            <p:nvCxnSpPr>
              <p:cNvPr id="445" name="Straight Connector 4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47" name="Oval 4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8" name="Oval 4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0" name="Group 333"/>
            <p:cNvGrpSpPr/>
            <p:nvPr/>
          </p:nvGrpSpPr>
          <p:grpSpPr>
            <a:xfrm rot="10800000">
              <a:off x="4395057" y="3149485"/>
              <a:ext cx="97751" cy="170588"/>
              <a:chOff x="3787140" y="2644140"/>
              <a:chExt cx="102873" cy="419738"/>
            </a:xfrm>
          </p:grpSpPr>
          <p:cxnSp>
            <p:nvCxnSpPr>
              <p:cNvPr id="441" name="Straight Connector 4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43" name="Oval 4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4" name="Oval 4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1" name="Group 338"/>
            <p:cNvGrpSpPr/>
            <p:nvPr/>
          </p:nvGrpSpPr>
          <p:grpSpPr>
            <a:xfrm rot="10800000">
              <a:off x="4277400" y="3149482"/>
              <a:ext cx="97751" cy="170588"/>
              <a:chOff x="3787140" y="2644140"/>
              <a:chExt cx="102873" cy="419738"/>
            </a:xfrm>
          </p:grpSpPr>
          <p:cxnSp>
            <p:nvCxnSpPr>
              <p:cNvPr id="437" name="Straight Connector 4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9" name="Oval 4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 name="Oval 4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2" name="Group 343"/>
            <p:cNvGrpSpPr/>
            <p:nvPr/>
          </p:nvGrpSpPr>
          <p:grpSpPr>
            <a:xfrm rot="10800000">
              <a:off x="4161550" y="3149483"/>
              <a:ext cx="97751" cy="170588"/>
              <a:chOff x="3787140" y="2644140"/>
              <a:chExt cx="102873" cy="419738"/>
            </a:xfrm>
          </p:grpSpPr>
          <p:cxnSp>
            <p:nvCxnSpPr>
              <p:cNvPr id="433" name="Straight Connector 4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5" name="Oval 4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6" name="Oval 4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3" name="Group 348"/>
            <p:cNvGrpSpPr/>
            <p:nvPr/>
          </p:nvGrpSpPr>
          <p:grpSpPr>
            <a:xfrm rot="10800000">
              <a:off x="4043893" y="3149481"/>
              <a:ext cx="97751" cy="170588"/>
              <a:chOff x="3787140" y="2644140"/>
              <a:chExt cx="102873" cy="419738"/>
            </a:xfrm>
          </p:grpSpPr>
          <p:cxnSp>
            <p:nvCxnSpPr>
              <p:cNvPr id="429" name="Straight Connector 4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1" name="Oval 4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2" name="Oval 4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4" name="Group 353"/>
            <p:cNvGrpSpPr/>
            <p:nvPr/>
          </p:nvGrpSpPr>
          <p:grpSpPr>
            <a:xfrm rot="10800000">
              <a:off x="3928043" y="3149482"/>
              <a:ext cx="97751" cy="170588"/>
              <a:chOff x="3787140" y="2644140"/>
              <a:chExt cx="102873" cy="419738"/>
            </a:xfrm>
          </p:grpSpPr>
          <p:cxnSp>
            <p:nvCxnSpPr>
              <p:cNvPr id="425" name="Straight Connector 4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26" name="Straight Connector 4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27" name="Oval 4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Oval 4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65" name="Trapezoid 1364"/>
            <p:cNvSpPr/>
            <p:nvPr/>
          </p:nvSpPr>
          <p:spPr>
            <a:xfrm rot="10800000">
              <a:off x="5652120" y="2817268"/>
              <a:ext cx="1282247" cy="660592"/>
            </a:xfrm>
            <a:prstGeom prst="trapezoid">
              <a:avLst>
                <a:gd name="adj" fmla="val 11711"/>
              </a:avLst>
            </a:prstGeom>
            <a:solidFill>
              <a:schemeClr val="accent3">
                <a:lumMod val="75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6" name="TextBox 1365"/>
            <p:cNvSpPr txBox="1"/>
            <p:nvPr/>
          </p:nvSpPr>
          <p:spPr>
            <a:xfrm>
              <a:off x="5580112" y="2708920"/>
              <a:ext cx="1460015" cy="369332"/>
            </a:xfrm>
            <a:prstGeom prst="rect">
              <a:avLst/>
            </a:prstGeom>
            <a:noFill/>
          </p:spPr>
          <p:txBody>
            <a:bodyPr wrap="none" rtlCol="0">
              <a:spAutoFit/>
            </a:bodyPr>
            <a:lstStyle/>
            <a:p>
              <a:r>
                <a:rPr lang="en-US" dirty="0"/>
                <a:t>SAM complex</a:t>
              </a:r>
            </a:p>
          </p:txBody>
        </p:sp>
        <p:grpSp>
          <p:nvGrpSpPr>
            <p:cNvPr id="1327" name="Group 1326"/>
            <p:cNvGrpSpPr/>
            <p:nvPr/>
          </p:nvGrpSpPr>
          <p:grpSpPr>
            <a:xfrm>
              <a:off x="1586974" y="2974190"/>
              <a:ext cx="97751" cy="170588"/>
              <a:chOff x="3787140" y="2644140"/>
              <a:chExt cx="102873" cy="419738"/>
            </a:xfrm>
          </p:grpSpPr>
          <p:cxnSp>
            <p:nvCxnSpPr>
              <p:cNvPr id="1328" name="Straight Connector 13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29" name="Straight Connector 13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31" name="Oval 13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4" name="Oval 133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5" name="Group 1344"/>
            <p:cNvGrpSpPr/>
            <p:nvPr/>
          </p:nvGrpSpPr>
          <p:grpSpPr>
            <a:xfrm>
              <a:off x="1702823" y="2974188"/>
              <a:ext cx="97751" cy="170588"/>
              <a:chOff x="3787140" y="2644140"/>
              <a:chExt cx="102873" cy="419738"/>
            </a:xfrm>
          </p:grpSpPr>
          <p:cxnSp>
            <p:nvCxnSpPr>
              <p:cNvPr id="1347" name="Straight Connector 134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67" name="Straight Connector 1366"/>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68" name="Oval 1367"/>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9" name="Oval 1368"/>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0" name="Group 1369"/>
            <p:cNvGrpSpPr/>
            <p:nvPr/>
          </p:nvGrpSpPr>
          <p:grpSpPr>
            <a:xfrm>
              <a:off x="1820481" y="2974191"/>
              <a:ext cx="97751" cy="170588"/>
              <a:chOff x="3787140" y="2644140"/>
              <a:chExt cx="102873" cy="419738"/>
            </a:xfrm>
          </p:grpSpPr>
          <p:cxnSp>
            <p:nvCxnSpPr>
              <p:cNvPr id="1371" name="Straight Connector 137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72" name="Straight Connector 137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74" name="Oval 1373"/>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5" name="Oval 1374"/>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6" name="Group 1375"/>
            <p:cNvGrpSpPr/>
            <p:nvPr/>
          </p:nvGrpSpPr>
          <p:grpSpPr>
            <a:xfrm>
              <a:off x="1936330" y="2974190"/>
              <a:ext cx="97751" cy="170588"/>
              <a:chOff x="3787140" y="2644140"/>
              <a:chExt cx="102873" cy="419738"/>
            </a:xfrm>
          </p:grpSpPr>
          <p:cxnSp>
            <p:nvCxnSpPr>
              <p:cNvPr id="1377" name="Straight Connector 13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78" name="Straight Connector 13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80" name="Oval 13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1" name="Oval 13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2" name="Group 1381"/>
            <p:cNvGrpSpPr/>
            <p:nvPr/>
          </p:nvGrpSpPr>
          <p:grpSpPr>
            <a:xfrm>
              <a:off x="-286520" y="2974200"/>
              <a:ext cx="97751" cy="170588"/>
              <a:chOff x="3787140" y="2644140"/>
              <a:chExt cx="102873" cy="419738"/>
            </a:xfrm>
          </p:grpSpPr>
          <p:cxnSp>
            <p:nvCxnSpPr>
              <p:cNvPr id="1383" name="Straight Connector 13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85" name="Oval 13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6" name="Oval 13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7" name="Group 1386"/>
            <p:cNvGrpSpPr/>
            <p:nvPr/>
          </p:nvGrpSpPr>
          <p:grpSpPr>
            <a:xfrm>
              <a:off x="-170671" y="2974198"/>
              <a:ext cx="97751" cy="170588"/>
              <a:chOff x="3787140" y="2644140"/>
              <a:chExt cx="102873" cy="419738"/>
            </a:xfrm>
          </p:grpSpPr>
          <p:cxnSp>
            <p:nvCxnSpPr>
              <p:cNvPr id="1388" name="Straight Connector 13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89" name="Straight Connector 13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90" name="Oval 13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1" name="Oval 13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2" name="Group 1391"/>
            <p:cNvGrpSpPr/>
            <p:nvPr/>
          </p:nvGrpSpPr>
          <p:grpSpPr>
            <a:xfrm>
              <a:off x="-53013" y="2974201"/>
              <a:ext cx="97751" cy="170588"/>
              <a:chOff x="3787140" y="2644140"/>
              <a:chExt cx="102873" cy="419738"/>
            </a:xfrm>
          </p:grpSpPr>
          <p:cxnSp>
            <p:nvCxnSpPr>
              <p:cNvPr id="1393" name="Straight Connector 13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94" name="Straight Connector 13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95" name="Oval 13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6" name="Oval 13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7" name="Group 1396"/>
            <p:cNvGrpSpPr/>
            <p:nvPr/>
          </p:nvGrpSpPr>
          <p:grpSpPr>
            <a:xfrm>
              <a:off x="62836" y="2974200"/>
              <a:ext cx="97751" cy="170588"/>
              <a:chOff x="3787140" y="2644140"/>
              <a:chExt cx="102873" cy="419738"/>
            </a:xfrm>
          </p:grpSpPr>
          <p:cxnSp>
            <p:nvCxnSpPr>
              <p:cNvPr id="1398" name="Straight Connector 13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99" name="Straight Connector 13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00" name="Oval 13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1" name="Oval 14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2" name="Group 1401"/>
            <p:cNvGrpSpPr/>
            <p:nvPr/>
          </p:nvGrpSpPr>
          <p:grpSpPr>
            <a:xfrm>
              <a:off x="180494" y="2974202"/>
              <a:ext cx="97751" cy="170588"/>
              <a:chOff x="3787140" y="2644140"/>
              <a:chExt cx="102873" cy="419738"/>
            </a:xfrm>
          </p:grpSpPr>
          <p:cxnSp>
            <p:nvCxnSpPr>
              <p:cNvPr id="1403" name="Straight Connector 14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04" name="Straight Connector 14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05" name="Oval 14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6" name="Oval 14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7" name="Group 1406"/>
            <p:cNvGrpSpPr/>
            <p:nvPr/>
          </p:nvGrpSpPr>
          <p:grpSpPr>
            <a:xfrm>
              <a:off x="296343" y="2974201"/>
              <a:ext cx="97751" cy="170588"/>
              <a:chOff x="3787140" y="2644140"/>
              <a:chExt cx="102873" cy="419738"/>
            </a:xfrm>
          </p:grpSpPr>
          <p:cxnSp>
            <p:nvCxnSpPr>
              <p:cNvPr id="1408" name="Straight Connector 14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09" name="Straight Connector 14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10" name="Oval 14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1" name="Oval 14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2" name="Group 1411"/>
            <p:cNvGrpSpPr/>
            <p:nvPr/>
          </p:nvGrpSpPr>
          <p:grpSpPr>
            <a:xfrm>
              <a:off x="414001" y="2974203"/>
              <a:ext cx="97751" cy="170588"/>
              <a:chOff x="3787140" y="2644140"/>
              <a:chExt cx="102873" cy="419738"/>
            </a:xfrm>
          </p:grpSpPr>
          <p:cxnSp>
            <p:nvCxnSpPr>
              <p:cNvPr id="1413" name="Straight Connector 14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4" name="Straight Connector 14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15" name="Oval 14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6" name="Oval 14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7" name="Group 1416"/>
            <p:cNvGrpSpPr/>
            <p:nvPr/>
          </p:nvGrpSpPr>
          <p:grpSpPr>
            <a:xfrm>
              <a:off x="529850" y="2974202"/>
              <a:ext cx="97751" cy="170588"/>
              <a:chOff x="3787140" y="2644140"/>
              <a:chExt cx="102873" cy="419738"/>
            </a:xfrm>
          </p:grpSpPr>
          <p:cxnSp>
            <p:nvCxnSpPr>
              <p:cNvPr id="1418" name="Straight Connector 14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9" name="Straight Connector 14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0" name="Oval 14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1" name="Oval 14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2" name="Group 1421"/>
            <p:cNvGrpSpPr/>
            <p:nvPr/>
          </p:nvGrpSpPr>
          <p:grpSpPr>
            <a:xfrm>
              <a:off x="652940" y="2974204"/>
              <a:ext cx="97751" cy="170588"/>
              <a:chOff x="3787140" y="2644140"/>
              <a:chExt cx="102873" cy="419738"/>
            </a:xfrm>
          </p:grpSpPr>
          <p:cxnSp>
            <p:nvCxnSpPr>
              <p:cNvPr id="1423" name="Straight Connector 14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24" name="Straight Connector 14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5" name="Oval 14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6" name="Oval 14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7" name="Group 1426"/>
            <p:cNvGrpSpPr/>
            <p:nvPr/>
          </p:nvGrpSpPr>
          <p:grpSpPr>
            <a:xfrm>
              <a:off x="768789" y="2974203"/>
              <a:ext cx="97751" cy="170588"/>
              <a:chOff x="3787140" y="2644140"/>
              <a:chExt cx="102873" cy="419738"/>
            </a:xfrm>
          </p:grpSpPr>
          <p:cxnSp>
            <p:nvCxnSpPr>
              <p:cNvPr id="1428" name="Straight Connector 14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29" name="Straight Connector 14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30" name="Oval 14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1" name="Oval 14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2" name="Group 1431"/>
            <p:cNvGrpSpPr/>
            <p:nvPr/>
          </p:nvGrpSpPr>
          <p:grpSpPr>
            <a:xfrm>
              <a:off x="886447" y="2974206"/>
              <a:ext cx="97751" cy="170588"/>
              <a:chOff x="3787140" y="2644140"/>
              <a:chExt cx="102873" cy="419738"/>
            </a:xfrm>
          </p:grpSpPr>
          <p:cxnSp>
            <p:nvCxnSpPr>
              <p:cNvPr id="1433" name="Straight Connector 14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34" name="Straight Connector 14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35" name="Oval 14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6" name="Oval 14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7" name="Group 1436"/>
            <p:cNvGrpSpPr/>
            <p:nvPr/>
          </p:nvGrpSpPr>
          <p:grpSpPr>
            <a:xfrm>
              <a:off x="1002296" y="2974204"/>
              <a:ext cx="97751" cy="170588"/>
              <a:chOff x="3787140" y="2644140"/>
              <a:chExt cx="102873" cy="419738"/>
            </a:xfrm>
          </p:grpSpPr>
          <p:cxnSp>
            <p:nvCxnSpPr>
              <p:cNvPr id="1438" name="Straight Connector 14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39" name="Straight Connector 14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40" name="Oval 14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1" name="Oval 14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2" name="Group 1441"/>
            <p:cNvGrpSpPr/>
            <p:nvPr/>
          </p:nvGrpSpPr>
          <p:grpSpPr>
            <a:xfrm>
              <a:off x="1119954" y="2974207"/>
              <a:ext cx="97751" cy="170588"/>
              <a:chOff x="3787140" y="2644140"/>
              <a:chExt cx="102873" cy="419738"/>
            </a:xfrm>
          </p:grpSpPr>
          <p:cxnSp>
            <p:nvCxnSpPr>
              <p:cNvPr id="1443" name="Straight Connector 14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44" name="Straight Connector 14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45" name="Oval 14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6" name="Oval 14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7" name="Group 1446"/>
            <p:cNvGrpSpPr/>
            <p:nvPr/>
          </p:nvGrpSpPr>
          <p:grpSpPr>
            <a:xfrm>
              <a:off x="1235802" y="2974206"/>
              <a:ext cx="97751" cy="170588"/>
              <a:chOff x="3787140" y="2644140"/>
              <a:chExt cx="102873" cy="419738"/>
            </a:xfrm>
          </p:grpSpPr>
          <p:cxnSp>
            <p:nvCxnSpPr>
              <p:cNvPr id="1448" name="Straight Connector 14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49" name="Straight Connector 14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50" name="Oval 14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1" name="Oval 14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2" name="Group 1451"/>
            <p:cNvGrpSpPr/>
            <p:nvPr/>
          </p:nvGrpSpPr>
          <p:grpSpPr>
            <a:xfrm>
              <a:off x="1353460" y="2974208"/>
              <a:ext cx="97751" cy="170588"/>
              <a:chOff x="3787140" y="2644140"/>
              <a:chExt cx="102873" cy="419738"/>
            </a:xfrm>
          </p:grpSpPr>
          <p:cxnSp>
            <p:nvCxnSpPr>
              <p:cNvPr id="1453" name="Straight Connector 14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54" name="Straight Connector 14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55" name="Oval 14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6" name="Oval 14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7" name="Group 1456"/>
            <p:cNvGrpSpPr/>
            <p:nvPr/>
          </p:nvGrpSpPr>
          <p:grpSpPr>
            <a:xfrm>
              <a:off x="1469309" y="2974207"/>
              <a:ext cx="97751" cy="170588"/>
              <a:chOff x="3787140" y="2644140"/>
              <a:chExt cx="102873" cy="419738"/>
            </a:xfrm>
          </p:grpSpPr>
          <p:cxnSp>
            <p:nvCxnSpPr>
              <p:cNvPr id="1458" name="Straight Connector 14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59" name="Straight Connector 14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60" name="Oval 14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1" name="Oval 14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2" name="Group 198"/>
            <p:cNvGrpSpPr/>
            <p:nvPr/>
          </p:nvGrpSpPr>
          <p:grpSpPr>
            <a:xfrm rot="10800000">
              <a:off x="1475369" y="3151956"/>
              <a:ext cx="97751" cy="170588"/>
              <a:chOff x="3787140" y="2644140"/>
              <a:chExt cx="102873" cy="419738"/>
            </a:xfrm>
          </p:grpSpPr>
          <p:cxnSp>
            <p:nvCxnSpPr>
              <p:cNvPr id="1463" name="Straight Connector 14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4" name="Straight Connector 14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65" name="Oval 14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6" name="Oval 14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7" name="Group 203"/>
            <p:cNvGrpSpPr/>
            <p:nvPr/>
          </p:nvGrpSpPr>
          <p:grpSpPr>
            <a:xfrm rot="10800000">
              <a:off x="1359520" y="3151957"/>
              <a:ext cx="97751" cy="170588"/>
              <a:chOff x="3787140" y="2644140"/>
              <a:chExt cx="102873" cy="419738"/>
            </a:xfrm>
          </p:grpSpPr>
          <p:cxnSp>
            <p:nvCxnSpPr>
              <p:cNvPr id="1468" name="Straight Connector 14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9" name="Straight Connector 14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0" name="Oval 14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1" name="Oval 14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72" name="Group 208"/>
            <p:cNvGrpSpPr/>
            <p:nvPr/>
          </p:nvGrpSpPr>
          <p:grpSpPr>
            <a:xfrm rot="10800000">
              <a:off x="1241862" y="3151955"/>
              <a:ext cx="97751" cy="170588"/>
              <a:chOff x="3787140" y="2644140"/>
              <a:chExt cx="102873" cy="419738"/>
            </a:xfrm>
          </p:grpSpPr>
          <p:cxnSp>
            <p:nvCxnSpPr>
              <p:cNvPr id="1473" name="Straight Connector 14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74" name="Straight Connector 14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5" name="Oval 14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6" name="Oval 14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77" name="Group 213"/>
            <p:cNvGrpSpPr/>
            <p:nvPr/>
          </p:nvGrpSpPr>
          <p:grpSpPr>
            <a:xfrm rot="10800000">
              <a:off x="1126013" y="3151956"/>
              <a:ext cx="97751" cy="170588"/>
              <a:chOff x="3787140" y="2644140"/>
              <a:chExt cx="102873" cy="419738"/>
            </a:xfrm>
          </p:grpSpPr>
          <p:cxnSp>
            <p:nvCxnSpPr>
              <p:cNvPr id="1478" name="Straight Connector 14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79" name="Straight Connector 14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80" name="Oval 14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1" name="Oval 14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82" name="Group 218"/>
            <p:cNvGrpSpPr/>
            <p:nvPr/>
          </p:nvGrpSpPr>
          <p:grpSpPr>
            <a:xfrm rot="10800000">
              <a:off x="1008355" y="3151953"/>
              <a:ext cx="97751" cy="170588"/>
              <a:chOff x="3787140" y="2644140"/>
              <a:chExt cx="102873" cy="419738"/>
            </a:xfrm>
          </p:grpSpPr>
          <p:cxnSp>
            <p:nvCxnSpPr>
              <p:cNvPr id="1483" name="Straight Connector 14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84" name="Straight Connector 14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85" name="Oval 14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6" name="Oval 14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87" name="Group 223"/>
            <p:cNvGrpSpPr/>
            <p:nvPr/>
          </p:nvGrpSpPr>
          <p:grpSpPr>
            <a:xfrm rot="10800000">
              <a:off x="892506" y="3151955"/>
              <a:ext cx="97751" cy="170588"/>
              <a:chOff x="3787140" y="2644140"/>
              <a:chExt cx="102873" cy="419738"/>
            </a:xfrm>
          </p:grpSpPr>
          <p:cxnSp>
            <p:nvCxnSpPr>
              <p:cNvPr id="1488" name="Straight Connector 14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89" name="Straight Connector 14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90" name="Oval 14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1" name="Oval 14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2" name="Group 228"/>
            <p:cNvGrpSpPr/>
            <p:nvPr/>
          </p:nvGrpSpPr>
          <p:grpSpPr>
            <a:xfrm rot="10800000">
              <a:off x="774848" y="3151952"/>
              <a:ext cx="97751" cy="170588"/>
              <a:chOff x="3787140" y="2644140"/>
              <a:chExt cx="102873" cy="419738"/>
            </a:xfrm>
          </p:grpSpPr>
          <p:cxnSp>
            <p:nvCxnSpPr>
              <p:cNvPr id="1493" name="Straight Connector 14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94" name="Straight Connector 14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95" name="Oval 14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6" name="Oval 14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7" name="Group 233"/>
            <p:cNvGrpSpPr/>
            <p:nvPr/>
          </p:nvGrpSpPr>
          <p:grpSpPr>
            <a:xfrm rot="10800000">
              <a:off x="658999" y="3151953"/>
              <a:ext cx="97751" cy="170588"/>
              <a:chOff x="3787140" y="2644140"/>
              <a:chExt cx="102873" cy="419738"/>
            </a:xfrm>
          </p:grpSpPr>
          <p:cxnSp>
            <p:nvCxnSpPr>
              <p:cNvPr id="1498" name="Straight Connector 14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99" name="Straight Connector 14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00" name="Oval 14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1" name="Oval 15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2" name="Group 238"/>
            <p:cNvGrpSpPr/>
            <p:nvPr/>
          </p:nvGrpSpPr>
          <p:grpSpPr>
            <a:xfrm rot="10800000">
              <a:off x="535910" y="3151951"/>
              <a:ext cx="97751" cy="170588"/>
              <a:chOff x="3787140" y="2644140"/>
              <a:chExt cx="102873" cy="419738"/>
            </a:xfrm>
          </p:grpSpPr>
          <p:cxnSp>
            <p:nvCxnSpPr>
              <p:cNvPr id="1503" name="Straight Connector 15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04" name="Straight Connector 15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05" name="Oval 15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6" name="Oval 15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7" name="Group 243"/>
            <p:cNvGrpSpPr/>
            <p:nvPr/>
          </p:nvGrpSpPr>
          <p:grpSpPr>
            <a:xfrm rot="10800000">
              <a:off x="420060" y="3151952"/>
              <a:ext cx="97751" cy="170588"/>
              <a:chOff x="3787140" y="2644140"/>
              <a:chExt cx="102873" cy="419738"/>
            </a:xfrm>
          </p:grpSpPr>
          <p:cxnSp>
            <p:nvCxnSpPr>
              <p:cNvPr id="1508" name="Straight Connector 15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09" name="Straight Connector 15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10" name="Oval 15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1" name="Oval 15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12" name="Group 248"/>
            <p:cNvGrpSpPr/>
            <p:nvPr/>
          </p:nvGrpSpPr>
          <p:grpSpPr>
            <a:xfrm rot="10800000">
              <a:off x="302402" y="3151950"/>
              <a:ext cx="97751" cy="170588"/>
              <a:chOff x="3787140" y="2644140"/>
              <a:chExt cx="102873" cy="419738"/>
            </a:xfrm>
          </p:grpSpPr>
          <p:cxnSp>
            <p:nvCxnSpPr>
              <p:cNvPr id="1513" name="Straight Connector 15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4" name="Straight Connector 15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15" name="Oval 15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6" name="Oval 15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17" name="Group 253"/>
            <p:cNvGrpSpPr/>
            <p:nvPr/>
          </p:nvGrpSpPr>
          <p:grpSpPr>
            <a:xfrm rot="10800000">
              <a:off x="186553" y="3151951"/>
              <a:ext cx="97751" cy="170588"/>
              <a:chOff x="3787140" y="2644140"/>
              <a:chExt cx="102873" cy="419738"/>
            </a:xfrm>
          </p:grpSpPr>
          <p:cxnSp>
            <p:nvCxnSpPr>
              <p:cNvPr id="1518" name="Straight Connector 15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9" name="Straight Connector 15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0" name="Oval 15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1" name="Oval 15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2" name="Group 258"/>
            <p:cNvGrpSpPr/>
            <p:nvPr/>
          </p:nvGrpSpPr>
          <p:grpSpPr>
            <a:xfrm rot="10800000">
              <a:off x="68895" y="3151949"/>
              <a:ext cx="97751" cy="170588"/>
              <a:chOff x="3787140" y="2644140"/>
              <a:chExt cx="102873" cy="419738"/>
            </a:xfrm>
          </p:grpSpPr>
          <p:cxnSp>
            <p:nvCxnSpPr>
              <p:cNvPr id="1523" name="Straight Connector 15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4" name="Straight Connector 15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5" name="Oval 15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6" name="Oval 15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7" name="Group 263"/>
            <p:cNvGrpSpPr/>
            <p:nvPr/>
          </p:nvGrpSpPr>
          <p:grpSpPr>
            <a:xfrm rot="10800000">
              <a:off x="-46954" y="3151950"/>
              <a:ext cx="97751" cy="170588"/>
              <a:chOff x="3787140" y="2644140"/>
              <a:chExt cx="102873" cy="419738"/>
            </a:xfrm>
          </p:grpSpPr>
          <p:cxnSp>
            <p:nvCxnSpPr>
              <p:cNvPr id="1528" name="Straight Connector 15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9" name="Straight Connector 15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30" name="Oval 15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1" name="Oval 15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32" name="Group 268"/>
            <p:cNvGrpSpPr/>
            <p:nvPr/>
          </p:nvGrpSpPr>
          <p:grpSpPr>
            <a:xfrm rot="10800000">
              <a:off x="-164612" y="3151947"/>
              <a:ext cx="97751" cy="170588"/>
              <a:chOff x="3787140" y="2644140"/>
              <a:chExt cx="102873" cy="419738"/>
            </a:xfrm>
          </p:grpSpPr>
          <p:cxnSp>
            <p:nvCxnSpPr>
              <p:cNvPr id="1533" name="Straight Connector 15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34" name="Straight Connector 15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35" name="Oval 15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6" name="Oval 15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37" name="Group 273"/>
            <p:cNvGrpSpPr/>
            <p:nvPr/>
          </p:nvGrpSpPr>
          <p:grpSpPr>
            <a:xfrm rot="10800000">
              <a:off x="-280461" y="3151949"/>
              <a:ext cx="97751" cy="170588"/>
              <a:chOff x="3787140" y="2644140"/>
              <a:chExt cx="102873" cy="419738"/>
            </a:xfrm>
          </p:grpSpPr>
          <p:cxnSp>
            <p:nvCxnSpPr>
              <p:cNvPr id="1538" name="Straight Connector 15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39" name="Straight Connector 15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40" name="Oval 15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1" name="Oval 15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2" name="Group 338"/>
            <p:cNvGrpSpPr/>
            <p:nvPr/>
          </p:nvGrpSpPr>
          <p:grpSpPr>
            <a:xfrm rot="10800000">
              <a:off x="1942390" y="3151939"/>
              <a:ext cx="97751" cy="170588"/>
              <a:chOff x="3787140" y="2644140"/>
              <a:chExt cx="102873" cy="419738"/>
            </a:xfrm>
          </p:grpSpPr>
          <p:cxnSp>
            <p:nvCxnSpPr>
              <p:cNvPr id="1543" name="Straight Connector 15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44" name="Straight Connector 15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45" name="Oval 15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6" name="Oval 15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7" name="Group 343"/>
            <p:cNvGrpSpPr/>
            <p:nvPr/>
          </p:nvGrpSpPr>
          <p:grpSpPr>
            <a:xfrm rot="10800000">
              <a:off x="1826540" y="3151940"/>
              <a:ext cx="97751" cy="170588"/>
              <a:chOff x="3787140" y="2644140"/>
              <a:chExt cx="102873" cy="419738"/>
            </a:xfrm>
          </p:grpSpPr>
          <p:cxnSp>
            <p:nvCxnSpPr>
              <p:cNvPr id="1548" name="Straight Connector 15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49" name="Straight Connector 15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50" name="Oval 15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1" name="Oval 15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2" name="Group 348"/>
            <p:cNvGrpSpPr/>
            <p:nvPr/>
          </p:nvGrpSpPr>
          <p:grpSpPr>
            <a:xfrm rot="10800000">
              <a:off x="1708883" y="3151937"/>
              <a:ext cx="97751" cy="170588"/>
              <a:chOff x="3787140" y="2644140"/>
              <a:chExt cx="102873" cy="419738"/>
            </a:xfrm>
          </p:grpSpPr>
          <p:cxnSp>
            <p:nvCxnSpPr>
              <p:cNvPr id="1553" name="Straight Connector 15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54" name="Straight Connector 15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55" name="Oval 15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6" name="Oval 15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7" name="Group 353"/>
            <p:cNvGrpSpPr/>
            <p:nvPr/>
          </p:nvGrpSpPr>
          <p:grpSpPr>
            <a:xfrm rot="10800000">
              <a:off x="1593033" y="3151939"/>
              <a:ext cx="97751" cy="170588"/>
              <a:chOff x="3787140" y="2644140"/>
              <a:chExt cx="102873" cy="419738"/>
            </a:xfrm>
          </p:grpSpPr>
          <p:cxnSp>
            <p:nvCxnSpPr>
              <p:cNvPr id="1558" name="Straight Connector 15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59" name="Straight Connector 15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60" name="Oval 15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1" name="Oval 15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411760" y="2086277"/>
              <a:ext cx="2644269" cy="1520720"/>
              <a:chOff x="4492994" y="2086277"/>
              <a:chExt cx="2644269" cy="1520720"/>
            </a:xfrm>
            <a:solidFill>
              <a:schemeClr val="accent3">
                <a:lumMod val="75000"/>
              </a:schemeClr>
            </a:solidFill>
            <a:effectLst/>
          </p:grpSpPr>
          <p:sp>
            <p:nvSpPr>
              <p:cNvPr id="1338" name="Freeform 1337"/>
              <p:cNvSpPr/>
              <p:nvPr/>
            </p:nvSpPr>
            <p:spPr>
              <a:xfrm>
                <a:off x="5084619" y="2202083"/>
                <a:ext cx="871433" cy="788250"/>
              </a:xfrm>
              <a:custGeom>
                <a:avLst/>
                <a:gdLst>
                  <a:gd name="connsiteX0" fmla="*/ 653006 w 749206"/>
                  <a:gd name="connsiteY0" fmla="*/ 171450 h 850900"/>
                  <a:gd name="connsiteX1" fmla="*/ 633956 w 749206"/>
                  <a:gd name="connsiteY1" fmla="*/ 152400 h 850900"/>
                  <a:gd name="connsiteX2" fmla="*/ 595856 w 749206"/>
                  <a:gd name="connsiteY2" fmla="*/ 133350 h 850900"/>
                  <a:gd name="connsiteX3" fmla="*/ 557756 w 749206"/>
                  <a:gd name="connsiteY3" fmla="*/ 107950 h 850900"/>
                  <a:gd name="connsiteX4" fmla="*/ 526006 w 749206"/>
                  <a:gd name="connsiteY4" fmla="*/ 82550 h 850900"/>
                  <a:gd name="connsiteX5" fmla="*/ 500606 w 749206"/>
                  <a:gd name="connsiteY5" fmla="*/ 57150 h 850900"/>
                  <a:gd name="connsiteX6" fmla="*/ 475206 w 749206"/>
                  <a:gd name="connsiteY6" fmla="*/ 44450 h 850900"/>
                  <a:gd name="connsiteX7" fmla="*/ 443456 w 749206"/>
                  <a:gd name="connsiteY7" fmla="*/ 31750 h 850900"/>
                  <a:gd name="connsiteX8" fmla="*/ 411706 w 749206"/>
                  <a:gd name="connsiteY8" fmla="*/ 12700 h 850900"/>
                  <a:gd name="connsiteX9" fmla="*/ 373606 w 749206"/>
                  <a:gd name="connsiteY9" fmla="*/ 0 h 850900"/>
                  <a:gd name="connsiteX10" fmla="*/ 316456 w 749206"/>
                  <a:gd name="connsiteY10" fmla="*/ 12700 h 850900"/>
                  <a:gd name="connsiteX11" fmla="*/ 278356 w 749206"/>
                  <a:gd name="connsiteY11" fmla="*/ 57150 h 850900"/>
                  <a:gd name="connsiteX12" fmla="*/ 259306 w 749206"/>
                  <a:gd name="connsiteY12" fmla="*/ 76200 h 850900"/>
                  <a:gd name="connsiteX13" fmla="*/ 208506 w 749206"/>
                  <a:gd name="connsiteY13" fmla="*/ 139700 h 850900"/>
                  <a:gd name="connsiteX14" fmla="*/ 176756 w 749206"/>
                  <a:gd name="connsiteY14" fmla="*/ 177800 h 850900"/>
                  <a:gd name="connsiteX15" fmla="*/ 100556 w 749206"/>
                  <a:gd name="connsiteY15" fmla="*/ 304800 h 850900"/>
                  <a:gd name="connsiteX16" fmla="*/ 56106 w 749206"/>
                  <a:gd name="connsiteY16" fmla="*/ 387350 h 850900"/>
                  <a:gd name="connsiteX17" fmla="*/ 30706 w 749206"/>
                  <a:gd name="connsiteY17" fmla="*/ 476250 h 850900"/>
                  <a:gd name="connsiteX18" fmla="*/ 24356 w 749206"/>
                  <a:gd name="connsiteY18" fmla="*/ 514350 h 850900"/>
                  <a:gd name="connsiteX19" fmla="*/ 5306 w 749206"/>
                  <a:gd name="connsiteY19" fmla="*/ 596900 h 850900"/>
                  <a:gd name="connsiteX20" fmla="*/ 11656 w 749206"/>
                  <a:gd name="connsiteY20" fmla="*/ 774700 h 850900"/>
                  <a:gd name="connsiteX21" fmla="*/ 30706 w 749206"/>
                  <a:gd name="connsiteY21" fmla="*/ 793750 h 850900"/>
                  <a:gd name="connsiteX22" fmla="*/ 81506 w 749206"/>
                  <a:gd name="connsiteY22" fmla="*/ 831850 h 850900"/>
                  <a:gd name="connsiteX23" fmla="*/ 189456 w 749206"/>
                  <a:gd name="connsiteY23" fmla="*/ 850900 h 850900"/>
                  <a:gd name="connsiteX24" fmla="*/ 348206 w 749206"/>
                  <a:gd name="connsiteY24" fmla="*/ 838200 h 850900"/>
                  <a:gd name="connsiteX25" fmla="*/ 392656 w 749206"/>
                  <a:gd name="connsiteY25" fmla="*/ 825500 h 850900"/>
                  <a:gd name="connsiteX26" fmla="*/ 430756 w 749206"/>
                  <a:gd name="connsiteY26" fmla="*/ 806450 h 850900"/>
                  <a:gd name="connsiteX27" fmla="*/ 532356 w 749206"/>
                  <a:gd name="connsiteY27" fmla="*/ 755650 h 850900"/>
                  <a:gd name="connsiteX28" fmla="*/ 564106 w 749206"/>
                  <a:gd name="connsiteY28" fmla="*/ 730250 h 850900"/>
                  <a:gd name="connsiteX29" fmla="*/ 614906 w 749206"/>
                  <a:gd name="connsiteY29" fmla="*/ 679450 h 850900"/>
                  <a:gd name="connsiteX30" fmla="*/ 646656 w 749206"/>
                  <a:gd name="connsiteY30" fmla="*/ 654050 h 850900"/>
                  <a:gd name="connsiteX31" fmla="*/ 684756 w 749206"/>
                  <a:gd name="connsiteY31" fmla="*/ 615950 h 850900"/>
                  <a:gd name="connsiteX32" fmla="*/ 691106 w 749206"/>
                  <a:gd name="connsiteY32" fmla="*/ 596900 h 850900"/>
                  <a:gd name="connsiteX33" fmla="*/ 716506 w 749206"/>
                  <a:gd name="connsiteY33" fmla="*/ 552450 h 850900"/>
                  <a:gd name="connsiteX34" fmla="*/ 722856 w 749206"/>
                  <a:gd name="connsiteY34" fmla="*/ 527050 h 850900"/>
                  <a:gd name="connsiteX35" fmla="*/ 710156 w 749206"/>
                  <a:gd name="connsiteY35" fmla="*/ 431800 h 850900"/>
                  <a:gd name="connsiteX36" fmla="*/ 684756 w 749206"/>
                  <a:gd name="connsiteY36" fmla="*/ 254000 h 850900"/>
                  <a:gd name="connsiteX37" fmla="*/ 665706 w 749206"/>
                  <a:gd name="connsiteY37" fmla="*/ 247650 h 850900"/>
                  <a:gd name="connsiteX38" fmla="*/ 653006 w 749206"/>
                  <a:gd name="connsiteY38" fmla="*/ 17145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9206" h="850900">
                    <a:moveTo>
                      <a:pt x="653006" y="171450"/>
                    </a:moveTo>
                    <a:cubicBezTo>
                      <a:pt x="647714" y="155575"/>
                      <a:pt x="641428" y="157381"/>
                      <a:pt x="633956" y="152400"/>
                    </a:cubicBezTo>
                    <a:cubicBezTo>
                      <a:pt x="622142" y="144524"/>
                      <a:pt x="608121" y="140504"/>
                      <a:pt x="595856" y="133350"/>
                    </a:cubicBezTo>
                    <a:cubicBezTo>
                      <a:pt x="582672" y="125659"/>
                      <a:pt x="570100" y="116928"/>
                      <a:pt x="557756" y="107950"/>
                    </a:cubicBezTo>
                    <a:cubicBezTo>
                      <a:pt x="546795" y="99978"/>
                      <a:pt x="536136" y="91554"/>
                      <a:pt x="526006" y="82550"/>
                    </a:cubicBezTo>
                    <a:cubicBezTo>
                      <a:pt x="517057" y="74595"/>
                      <a:pt x="510185" y="64334"/>
                      <a:pt x="500606" y="57150"/>
                    </a:cubicBezTo>
                    <a:cubicBezTo>
                      <a:pt x="493033" y="51470"/>
                      <a:pt x="483856" y="48295"/>
                      <a:pt x="475206" y="44450"/>
                    </a:cubicBezTo>
                    <a:cubicBezTo>
                      <a:pt x="464790" y="39821"/>
                      <a:pt x="453651" y="36848"/>
                      <a:pt x="443456" y="31750"/>
                    </a:cubicBezTo>
                    <a:cubicBezTo>
                      <a:pt x="432417" y="26230"/>
                      <a:pt x="422942" y="17807"/>
                      <a:pt x="411706" y="12700"/>
                    </a:cubicBezTo>
                    <a:cubicBezTo>
                      <a:pt x="399519" y="7160"/>
                      <a:pt x="373606" y="0"/>
                      <a:pt x="373606" y="0"/>
                    </a:cubicBezTo>
                    <a:cubicBezTo>
                      <a:pt x="354556" y="4233"/>
                      <a:pt x="334175" y="4522"/>
                      <a:pt x="316456" y="12700"/>
                    </a:cubicBezTo>
                    <a:cubicBezTo>
                      <a:pt x="295787" y="22239"/>
                      <a:pt x="291243" y="41686"/>
                      <a:pt x="278356" y="57150"/>
                    </a:cubicBezTo>
                    <a:cubicBezTo>
                      <a:pt x="272607" y="64049"/>
                      <a:pt x="265107" y="69345"/>
                      <a:pt x="259306" y="76200"/>
                    </a:cubicBezTo>
                    <a:cubicBezTo>
                      <a:pt x="241797" y="96893"/>
                      <a:pt x="225599" y="118662"/>
                      <a:pt x="208506" y="139700"/>
                    </a:cubicBezTo>
                    <a:cubicBezTo>
                      <a:pt x="198081" y="152530"/>
                      <a:pt x="185926" y="164045"/>
                      <a:pt x="176756" y="177800"/>
                    </a:cubicBezTo>
                    <a:cubicBezTo>
                      <a:pt x="150698" y="216888"/>
                      <a:pt x="118068" y="263939"/>
                      <a:pt x="100556" y="304800"/>
                    </a:cubicBezTo>
                    <a:cubicBezTo>
                      <a:pt x="75493" y="363279"/>
                      <a:pt x="90448" y="335837"/>
                      <a:pt x="56106" y="387350"/>
                    </a:cubicBezTo>
                    <a:cubicBezTo>
                      <a:pt x="41189" y="476850"/>
                      <a:pt x="62134" y="366253"/>
                      <a:pt x="30706" y="476250"/>
                    </a:cubicBezTo>
                    <a:cubicBezTo>
                      <a:pt x="27169" y="488630"/>
                      <a:pt x="27251" y="501805"/>
                      <a:pt x="24356" y="514350"/>
                    </a:cubicBezTo>
                    <a:cubicBezTo>
                      <a:pt x="0" y="619891"/>
                      <a:pt x="20973" y="502900"/>
                      <a:pt x="5306" y="596900"/>
                    </a:cubicBezTo>
                    <a:cubicBezTo>
                      <a:pt x="7423" y="656167"/>
                      <a:pt x="4067" y="715883"/>
                      <a:pt x="11656" y="774700"/>
                    </a:cubicBezTo>
                    <a:cubicBezTo>
                      <a:pt x="12805" y="783606"/>
                      <a:pt x="23756" y="788063"/>
                      <a:pt x="30706" y="793750"/>
                    </a:cubicBezTo>
                    <a:cubicBezTo>
                      <a:pt x="47088" y="807154"/>
                      <a:pt x="60750" y="827699"/>
                      <a:pt x="81506" y="831850"/>
                    </a:cubicBezTo>
                    <a:cubicBezTo>
                      <a:pt x="159682" y="847485"/>
                      <a:pt x="123637" y="841497"/>
                      <a:pt x="189456" y="850900"/>
                    </a:cubicBezTo>
                    <a:cubicBezTo>
                      <a:pt x="235366" y="848484"/>
                      <a:pt x="298387" y="849697"/>
                      <a:pt x="348206" y="838200"/>
                    </a:cubicBezTo>
                    <a:cubicBezTo>
                      <a:pt x="363221" y="834735"/>
                      <a:pt x="378274" y="831032"/>
                      <a:pt x="392656" y="825500"/>
                    </a:cubicBezTo>
                    <a:cubicBezTo>
                      <a:pt x="405909" y="820403"/>
                      <a:pt x="417649" y="811911"/>
                      <a:pt x="430756" y="806450"/>
                    </a:cubicBezTo>
                    <a:cubicBezTo>
                      <a:pt x="484431" y="784085"/>
                      <a:pt x="471837" y="804065"/>
                      <a:pt x="532356" y="755650"/>
                    </a:cubicBezTo>
                    <a:cubicBezTo>
                      <a:pt x="542939" y="747183"/>
                      <a:pt x="554147" y="739443"/>
                      <a:pt x="564106" y="730250"/>
                    </a:cubicBezTo>
                    <a:cubicBezTo>
                      <a:pt x="581703" y="714007"/>
                      <a:pt x="596206" y="694410"/>
                      <a:pt x="614906" y="679450"/>
                    </a:cubicBezTo>
                    <a:cubicBezTo>
                      <a:pt x="625489" y="670983"/>
                      <a:pt x="636627" y="663167"/>
                      <a:pt x="646656" y="654050"/>
                    </a:cubicBezTo>
                    <a:cubicBezTo>
                      <a:pt x="659946" y="641968"/>
                      <a:pt x="684756" y="615950"/>
                      <a:pt x="684756" y="615950"/>
                    </a:cubicBezTo>
                    <a:cubicBezTo>
                      <a:pt x="686873" y="609600"/>
                      <a:pt x="688469" y="603052"/>
                      <a:pt x="691106" y="596900"/>
                    </a:cubicBezTo>
                    <a:cubicBezTo>
                      <a:pt x="700774" y="574342"/>
                      <a:pt x="703751" y="571582"/>
                      <a:pt x="716506" y="552450"/>
                    </a:cubicBezTo>
                    <a:cubicBezTo>
                      <a:pt x="718623" y="543983"/>
                      <a:pt x="722856" y="535777"/>
                      <a:pt x="722856" y="527050"/>
                    </a:cubicBezTo>
                    <a:cubicBezTo>
                      <a:pt x="722856" y="477069"/>
                      <a:pt x="719511" y="469220"/>
                      <a:pt x="710156" y="431800"/>
                    </a:cubicBezTo>
                    <a:cubicBezTo>
                      <a:pt x="706573" y="338631"/>
                      <a:pt x="749206" y="286225"/>
                      <a:pt x="684756" y="254000"/>
                    </a:cubicBezTo>
                    <a:cubicBezTo>
                      <a:pt x="678769" y="251007"/>
                      <a:pt x="672056" y="249767"/>
                      <a:pt x="665706" y="247650"/>
                    </a:cubicBezTo>
                    <a:cubicBezTo>
                      <a:pt x="643613" y="214511"/>
                      <a:pt x="658298" y="187325"/>
                      <a:pt x="653006" y="171450"/>
                    </a:cubicBezTo>
                    <a:close/>
                  </a:path>
                </a:pathLst>
              </a:cu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5" name="Can 1324"/>
              <p:cNvSpPr/>
              <p:nvPr/>
            </p:nvSpPr>
            <p:spPr>
              <a:xfrm>
                <a:off x="4885004" y="2830512"/>
                <a:ext cx="1363275" cy="700008"/>
              </a:xfrm>
              <a:prstGeom prst="can">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0" name="Freeform 1329"/>
              <p:cNvSpPr/>
              <p:nvPr/>
            </p:nvSpPr>
            <p:spPr>
              <a:xfrm>
                <a:off x="4492994" y="2130504"/>
                <a:ext cx="923799" cy="133531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36" name="Group 1335"/>
              <p:cNvGrpSpPr/>
              <p:nvPr/>
            </p:nvGrpSpPr>
            <p:grpSpPr>
              <a:xfrm>
                <a:off x="6391739" y="2086277"/>
                <a:ext cx="745524" cy="1520720"/>
                <a:chOff x="4574901" y="1612680"/>
                <a:chExt cx="481081" cy="1232120"/>
              </a:xfrm>
              <a:grpFill/>
            </p:grpSpPr>
            <p:sp>
              <p:nvSpPr>
                <p:cNvPr id="1332" name="Freeform 1331"/>
                <p:cNvSpPr/>
                <p:nvPr/>
              </p:nvSpPr>
              <p:spPr>
                <a:xfrm>
                  <a:off x="4602844" y="1644436"/>
                  <a:ext cx="453138" cy="120036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3" name="Freeform 1332"/>
                <p:cNvSpPr/>
                <p:nvPr/>
              </p:nvSpPr>
              <p:spPr>
                <a:xfrm>
                  <a:off x="4574901" y="1612680"/>
                  <a:ext cx="453138" cy="120036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19" name="TextBox 18"/>
          <p:cNvSpPr txBox="1"/>
          <p:nvPr/>
        </p:nvSpPr>
        <p:spPr>
          <a:xfrm>
            <a:off x="73996" y="692696"/>
            <a:ext cx="1103251" cy="461665"/>
          </a:xfrm>
          <a:prstGeom prst="rect">
            <a:avLst/>
          </a:prstGeom>
          <a:noFill/>
        </p:spPr>
        <p:txBody>
          <a:bodyPr wrap="none" rtlCol="0">
            <a:spAutoFit/>
          </a:bodyPr>
          <a:lstStyle/>
          <a:p>
            <a:r>
              <a:rPr lang="en-US" sz="2400" dirty="0"/>
              <a:t>Cytosol</a:t>
            </a:r>
          </a:p>
        </p:txBody>
      </p:sp>
      <p:sp>
        <p:nvSpPr>
          <p:cNvPr id="2165" name="TextBox 2164"/>
          <p:cNvSpPr txBox="1"/>
          <p:nvPr/>
        </p:nvSpPr>
        <p:spPr>
          <a:xfrm>
            <a:off x="-108520" y="3212976"/>
            <a:ext cx="2142510" cy="830997"/>
          </a:xfrm>
          <a:prstGeom prst="rect">
            <a:avLst/>
          </a:prstGeom>
          <a:noFill/>
        </p:spPr>
        <p:txBody>
          <a:bodyPr wrap="none" rtlCol="0">
            <a:spAutoFit/>
          </a:bodyPr>
          <a:lstStyle/>
          <a:p>
            <a:pPr algn="ctr"/>
            <a:r>
              <a:rPr lang="en-US" sz="2400" dirty="0" err="1"/>
              <a:t>Intramembrane</a:t>
            </a:r>
            <a:endParaRPr lang="en-US" sz="2400" dirty="0"/>
          </a:p>
          <a:p>
            <a:pPr algn="ctr"/>
            <a:r>
              <a:rPr lang="en-US" sz="2400" dirty="0"/>
              <a:t>space</a:t>
            </a:r>
          </a:p>
        </p:txBody>
      </p:sp>
      <p:sp>
        <p:nvSpPr>
          <p:cNvPr id="2166" name="TextBox 2165"/>
          <p:cNvSpPr txBox="1"/>
          <p:nvPr/>
        </p:nvSpPr>
        <p:spPr>
          <a:xfrm>
            <a:off x="-3381" y="5661248"/>
            <a:ext cx="1952971" cy="830997"/>
          </a:xfrm>
          <a:prstGeom prst="rect">
            <a:avLst/>
          </a:prstGeom>
          <a:noFill/>
        </p:spPr>
        <p:txBody>
          <a:bodyPr wrap="none" rtlCol="0">
            <a:spAutoFit/>
          </a:bodyPr>
          <a:lstStyle/>
          <a:p>
            <a:pPr algn="ctr"/>
            <a:r>
              <a:rPr lang="en-US" sz="2400" dirty="0"/>
              <a:t>Mitochondrial</a:t>
            </a:r>
          </a:p>
          <a:p>
            <a:pPr algn="ctr"/>
            <a:r>
              <a:rPr lang="en-US" sz="2400" dirty="0"/>
              <a:t>matrix</a:t>
            </a:r>
          </a:p>
        </p:txBody>
      </p:sp>
      <p:cxnSp>
        <p:nvCxnSpPr>
          <p:cNvPr id="2169" name="Straight Connector 2168"/>
          <p:cNvCxnSpPr/>
          <p:nvPr/>
        </p:nvCxnSpPr>
        <p:spPr>
          <a:xfrm>
            <a:off x="3602531" y="3275378"/>
            <a:ext cx="293222" cy="0"/>
          </a:xfrm>
          <a:prstGeom prst="line">
            <a:avLst/>
          </a:prstGeom>
          <a:ln w="508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2170" name="Freeform 2169"/>
          <p:cNvSpPr/>
          <p:nvPr/>
        </p:nvSpPr>
        <p:spPr>
          <a:xfrm>
            <a:off x="1466914" y="3215659"/>
            <a:ext cx="1914861" cy="796066"/>
          </a:xfrm>
          <a:custGeom>
            <a:avLst/>
            <a:gdLst>
              <a:gd name="connsiteX0" fmla="*/ 1914861 w 1914861"/>
              <a:gd name="connsiteY0" fmla="*/ 64546 h 796066"/>
              <a:gd name="connsiteX1" fmla="*/ 1861072 w 1914861"/>
              <a:gd name="connsiteY1" fmla="*/ 32273 h 796066"/>
              <a:gd name="connsiteX2" fmla="*/ 1731981 w 1914861"/>
              <a:gd name="connsiteY2" fmla="*/ 10758 h 796066"/>
              <a:gd name="connsiteX3" fmla="*/ 1699708 w 1914861"/>
              <a:gd name="connsiteY3" fmla="*/ 0 h 796066"/>
              <a:gd name="connsiteX4" fmla="*/ 1549101 w 1914861"/>
              <a:gd name="connsiteY4" fmla="*/ 21515 h 796066"/>
              <a:gd name="connsiteX5" fmla="*/ 1506070 w 1914861"/>
              <a:gd name="connsiteY5" fmla="*/ 43031 h 796066"/>
              <a:gd name="connsiteX6" fmla="*/ 1473797 w 1914861"/>
              <a:gd name="connsiteY6" fmla="*/ 75304 h 796066"/>
              <a:gd name="connsiteX7" fmla="*/ 1441524 w 1914861"/>
              <a:gd name="connsiteY7" fmla="*/ 96819 h 796066"/>
              <a:gd name="connsiteX8" fmla="*/ 1376978 w 1914861"/>
              <a:gd name="connsiteY8" fmla="*/ 204395 h 796066"/>
              <a:gd name="connsiteX9" fmla="*/ 1344705 w 1914861"/>
              <a:gd name="connsiteY9" fmla="*/ 290457 h 796066"/>
              <a:gd name="connsiteX10" fmla="*/ 1301675 w 1914861"/>
              <a:gd name="connsiteY10" fmla="*/ 473337 h 796066"/>
              <a:gd name="connsiteX11" fmla="*/ 1290917 w 1914861"/>
              <a:gd name="connsiteY11" fmla="*/ 537882 h 796066"/>
              <a:gd name="connsiteX12" fmla="*/ 1269402 w 1914861"/>
              <a:gd name="connsiteY12" fmla="*/ 580913 h 796066"/>
              <a:gd name="connsiteX13" fmla="*/ 1215614 w 1914861"/>
              <a:gd name="connsiteY13" fmla="*/ 688490 h 796066"/>
              <a:gd name="connsiteX14" fmla="*/ 1151068 w 1914861"/>
              <a:gd name="connsiteY14" fmla="*/ 731520 h 796066"/>
              <a:gd name="connsiteX15" fmla="*/ 989703 w 1914861"/>
              <a:gd name="connsiteY15" fmla="*/ 796066 h 796066"/>
              <a:gd name="connsiteX16" fmla="*/ 839096 w 1914861"/>
              <a:gd name="connsiteY16" fmla="*/ 785308 h 796066"/>
              <a:gd name="connsiteX17" fmla="*/ 796065 w 1914861"/>
              <a:gd name="connsiteY17" fmla="*/ 763793 h 796066"/>
              <a:gd name="connsiteX18" fmla="*/ 763792 w 1914861"/>
              <a:gd name="connsiteY18" fmla="*/ 753035 h 796066"/>
              <a:gd name="connsiteX19" fmla="*/ 710004 w 1914861"/>
              <a:gd name="connsiteY19" fmla="*/ 731520 h 796066"/>
              <a:gd name="connsiteX20" fmla="*/ 634701 w 1914861"/>
              <a:gd name="connsiteY20" fmla="*/ 634701 h 796066"/>
              <a:gd name="connsiteX21" fmla="*/ 591670 w 1914861"/>
              <a:gd name="connsiteY21" fmla="*/ 570155 h 796066"/>
              <a:gd name="connsiteX22" fmla="*/ 537882 w 1914861"/>
              <a:gd name="connsiteY22" fmla="*/ 505610 h 796066"/>
              <a:gd name="connsiteX23" fmla="*/ 527124 w 1914861"/>
              <a:gd name="connsiteY23" fmla="*/ 473337 h 796066"/>
              <a:gd name="connsiteX24" fmla="*/ 494851 w 1914861"/>
              <a:gd name="connsiteY24" fmla="*/ 462579 h 796066"/>
              <a:gd name="connsiteX25" fmla="*/ 441063 w 1914861"/>
              <a:gd name="connsiteY25" fmla="*/ 419548 h 796066"/>
              <a:gd name="connsiteX26" fmla="*/ 236668 w 1914861"/>
              <a:gd name="connsiteY26" fmla="*/ 441064 h 796066"/>
              <a:gd name="connsiteX27" fmla="*/ 161364 w 1914861"/>
              <a:gd name="connsiteY27" fmla="*/ 473337 h 796066"/>
              <a:gd name="connsiteX28" fmla="*/ 129091 w 1914861"/>
              <a:gd name="connsiteY28" fmla="*/ 494852 h 796066"/>
              <a:gd name="connsiteX29" fmla="*/ 75303 w 1914861"/>
              <a:gd name="connsiteY29" fmla="*/ 559398 h 796066"/>
              <a:gd name="connsiteX30" fmla="*/ 53788 w 1914861"/>
              <a:gd name="connsiteY30" fmla="*/ 591671 h 796066"/>
              <a:gd name="connsiteX31" fmla="*/ 32272 w 1914861"/>
              <a:gd name="connsiteY31" fmla="*/ 613186 h 796066"/>
              <a:gd name="connsiteX32" fmla="*/ 0 w 1914861"/>
              <a:gd name="connsiteY32" fmla="*/ 634701 h 7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4861" h="796066">
                <a:moveTo>
                  <a:pt x="1914861" y="64546"/>
                </a:moveTo>
                <a:cubicBezTo>
                  <a:pt x="1896931" y="53788"/>
                  <a:pt x="1881132" y="38173"/>
                  <a:pt x="1861072" y="32273"/>
                </a:cubicBezTo>
                <a:cubicBezTo>
                  <a:pt x="1819221" y="19964"/>
                  <a:pt x="1774758" y="19313"/>
                  <a:pt x="1731981" y="10758"/>
                </a:cubicBezTo>
                <a:cubicBezTo>
                  <a:pt x="1720862" y="8534"/>
                  <a:pt x="1710466" y="3586"/>
                  <a:pt x="1699708" y="0"/>
                </a:cubicBezTo>
                <a:cubicBezTo>
                  <a:pt x="1663841" y="3587"/>
                  <a:pt x="1591638" y="5563"/>
                  <a:pt x="1549101" y="21515"/>
                </a:cubicBezTo>
                <a:cubicBezTo>
                  <a:pt x="1534085" y="27146"/>
                  <a:pt x="1519120" y="33710"/>
                  <a:pt x="1506070" y="43031"/>
                </a:cubicBezTo>
                <a:cubicBezTo>
                  <a:pt x="1493690" y="51874"/>
                  <a:pt x="1485484" y="65565"/>
                  <a:pt x="1473797" y="75304"/>
                </a:cubicBezTo>
                <a:cubicBezTo>
                  <a:pt x="1463865" y="83581"/>
                  <a:pt x="1452282" y="89647"/>
                  <a:pt x="1441524" y="96819"/>
                </a:cubicBezTo>
                <a:cubicBezTo>
                  <a:pt x="1407690" y="141931"/>
                  <a:pt x="1400000" y="146839"/>
                  <a:pt x="1376978" y="204395"/>
                </a:cubicBezTo>
                <a:cubicBezTo>
                  <a:pt x="1318392" y="350862"/>
                  <a:pt x="1420493" y="138884"/>
                  <a:pt x="1344705" y="290457"/>
                </a:cubicBezTo>
                <a:cubicBezTo>
                  <a:pt x="1327661" y="358635"/>
                  <a:pt x="1315641" y="403505"/>
                  <a:pt x="1301675" y="473337"/>
                </a:cubicBezTo>
                <a:cubicBezTo>
                  <a:pt x="1297397" y="494725"/>
                  <a:pt x="1297185" y="516990"/>
                  <a:pt x="1290917" y="537882"/>
                </a:cubicBezTo>
                <a:cubicBezTo>
                  <a:pt x="1286309" y="553242"/>
                  <a:pt x="1275915" y="566259"/>
                  <a:pt x="1269402" y="580913"/>
                </a:cubicBezTo>
                <a:cubicBezTo>
                  <a:pt x="1255056" y="613193"/>
                  <a:pt x="1241652" y="662452"/>
                  <a:pt x="1215614" y="688490"/>
                </a:cubicBezTo>
                <a:cubicBezTo>
                  <a:pt x="1197330" y="706774"/>
                  <a:pt x="1173090" y="717968"/>
                  <a:pt x="1151068" y="731520"/>
                </a:cubicBezTo>
                <a:cubicBezTo>
                  <a:pt x="1062236" y="786185"/>
                  <a:pt x="1091388" y="770645"/>
                  <a:pt x="989703" y="796066"/>
                </a:cubicBezTo>
                <a:cubicBezTo>
                  <a:pt x="939501" y="792480"/>
                  <a:pt x="888741" y="793582"/>
                  <a:pt x="839096" y="785308"/>
                </a:cubicBezTo>
                <a:cubicBezTo>
                  <a:pt x="823278" y="782672"/>
                  <a:pt x="810805" y="770110"/>
                  <a:pt x="796065" y="763793"/>
                </a:cubicBezTo>
                <a:cubicBezTo>
                  <a:pt x="785642" y="759326"/>
                  <a:pt x="774410" y="757017"/>
                  <a:pt x="763792" y="753035"/>
                </a:cubicBezTo>
                <a:cubicBezTo>
                  <a:pt x="745711" y="746255"/>
                  <a:pt x="727933" y="738692"/>
                  <a:pt x="710004" y="731520"/>
                </a:cubicBezTo>
                <a:cubicBezTo>
                  <a:pt x="684414" y="700812"/>
                  <a:pt x="654913" y="670071"/>
                  <a:pt x="634701" y="634701"/>
                </a:cubicBezTo>
                <a:cubicBezTo>
                  <a:pt x="599966" y="573916"/>
                  <a:pt x="630016" y="608503"/>
                  <a:pt x="591670" y="570155"/>
                </a:cubicBezTo>
                <a:cubicBezTo>
                  <a:pt x="567004" y="496158"/>
                  <a:pt x="603010" y="583763"/>
                  <a:pt x="537882" y="505610"/>
                </a:cubicBezTo>
                <a:cubicBezTo>
                  <a:pt x="530623" y="496899"/>
                  <a:pt x="535142" y="481355"/>
                  <a:pt x="527124" y="473337"/>
                </a:cubicBezTo>
                <a:cubicBezTo>
                  <a:pt x="519106" y="465319"/>
                  <a:pt x="504993" y="467650"/>
                  <a:pt x="494851" y="462579"/>
                </a:cubicBezTo>
                <a:cubicBezTo>
                  <a:pt x="467707" y="449007"/>
                  <a:pt x="461076" y="439562"/>
                  <a:pt x="441063" y="419548"/>
                </a:cubicBezTo>
                <a:cubicBezTo>
                  <a:pt x="397939" y="422423"/>
                  <a:pt x="295521" y="419663"/>
                  <a:pt x="236668" y="441064"/>
                </a:cubicBezTo>
                <a:cubicBezTo>
                  <a:pt x="211003" y="450397"/>
                  <a:pt x="185790" y="461124"/>
                  <a:pt x="161364" y="473337"/>
                </a:cubicBezTo>
                <a:cubicBezTo>
                  <a:pt x="149800" y="479119"/>
                  <a:pt x="139849" y="487680"/>
                  <a:pt x="129091" y="494852"/>
                </a:cubicBezTo>
                <a:cubicBezTo>
                  <a:pt x="75673" y="574980"/>
                  <a:pt x="144328" y="476568"/>
                  <a:pt x="75303" y="559398"/>
                </a:cubicBezTo>
                <a:cubicBezTo>
                  <a:pt x="67026" y="569330"/>
                  <a:pt x="61865" y="581575"/>
                  <a:pt x="53788" y="591671"/>
                </a:cubicBezTo>
                <a:cubicBezTo>
                  <a:pt x="47452" y="599591"/>
                  <a:pt x="40192" y="606850"/>
                  <a:pt x="32272" y="613186"/>
                </a:cubicBezTo>
                <a:cubicBezTo>
                  <a:pt x="22176" y="621262"/>
                  <a:pt x="0" y="634701"/>
                  <a:pt x="0" y="634701"/>
                </a:cubicBezTo>
              </a:path>
            </a:pathLst>
          </a:custGeom>
          <a:no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nvGrpSpPr>
          <p:cNvPr id="25" name="Group 24"/>
          <p:cNvGrpSpPr/>
          <p:nvPr/>
        </p:nvGrpSpPr>
        <p:grpSpPr>
          <a:xfrm>
            <a:off x="749785" y="1048758"/>
            <a:ext cx="2433049" cy="796066"/>
            <a:chOff x="749785" y="862194"/>
            <a:chExt cx="2433049" cy="796066"/>
          </a:xfrm>
        </p:grpSpPr>
        <p:cxnSp>
          <p:nvCxnSpPr>
            <p:cNvPr id="21" name="Straight Connector 20"/>
            <p:cNvCxnSpPr/>
            <p:nvPr/>
          </p:nvCxnSpPr>
          <p:spPr>
            <a:xfrm>
              <a:off x="2889612" y="938180"/>
              <a:ext cx="293222" cy="0"/>
            </a:xfrm>
            <a:prstGeom prst="line">
              <a:avLst/>
            </a:prstGeom>
            <a:ln w="508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22" name="Freeform 21"/>
            <p:cNvSpPr/>
            <p:nvPr/>
          </p:nvSpPr>
          <p:spPr>
            <a:xfrm>
              <a:off x="749785" y="862194"/>
              <a:ext cx="1914861" cy="796066"/>
            </a:xfrm>
            <a:custGeom>
              <a:avLst/>
              <a:gdLst>
                <a:gd name="connsiteX0" fmla="*/ 1914861 w 1914861"/>
                <a:gd name="connsiteY0" fmla="*/ 64546 h 796066"/>
                <a:gd name="connsiteX1" fmla="*/ 1861072 w 1914861"/>
                <a:gd name="connsiteY1" fmla="*/ 32273 h 796066"/>
                <a:gd name="connsiteX2" fmla="*/ 1731981 w 1914861"/>
                <a:gd name="connsiteY2" fmla="*/ 10758 h 796066"/>
                <a:gd name="connsiteX3" fmla="*/ 1699708 w 1914861"/>
                <a:gd name="connsiteY3" fmla="*/ 0 h 796066"/>
                <a:gd name="connsiteX4" fmla="*/ 1549101 w 1914861"/>
                <a:gd name="connsiteY4" fmla="*/ 21515 h 796066"/>
                <a:gd name="connsiteX5" fmla="*/ 1506070 w 1914861"/>
                <a:gd name="connsiteY5" fmla="*/ 43031 h 796066"/>
                <a:gd name="connsiteX6" fmla="*/ 1473797 w 1914861"/>
                <a:gd name="connsiteY6" fmla="*/ 75304 h 796066"/>
                <a:gd name="connsiteX7" fmla="*/ 1441524 w 1914861"/>
                <a:gd name="connsiteY7" fmla="*/ 96819 h 796066"/>
                <a:gd name="connsiteX8" fmla="*/ 1376978 w 1914861"/>
                <a:gd name="connsiteY8" fmla="*/ 204395 h 796066"/>
                <a:gd name="connsiteX9" fmla="*/ 1344705 w 1914861"/>
                <a:gd name="connsiteY9" fmla="*/ 290457 h 796066"/>
                <a:gd name="connsiteX10" fmla="*/ 1301675 w 1914861"/>
                <a:gd name="connsiteY10" fmla="*/ 473337 h 796066"/>
                <a:gd name="connsiteX11" fmla="*/ 1290917 w 1914861"/>
                <a:gd name="connsiteY11" fmla="*/ 537882 h 796066"/>
                <a:gd name="connsiteX12" fmla="*/ 1269402 w 1914861"/>
                <a:gd name="connsiteY12" fmla="*/ 580913 h 796066"/>
                <a:gd name="connsiteX13" fmla="*/ 1215614 w 1914861"/>
                <a:gd name="connsiteY13" fmla="*/ 688490 h 796066"/>
                <a:gd name="connsiteX14" fmla="*/ 1151068 w 1914861"/>
                <a:gd name="connsiteY14" fmla="*/ 731520 h 796066"/>
                <a:gd name="connsiteX15" fmla="*/ 989703 w 1914861"/>
                <a:gd name="connsiteY15" fmla="*/ 796066 h 796066"/>
                <a:gd name="connsiteX16" fmla="*/ 839096 w 1914861"/>
                <a:gd name="connsiteY16" fmla="*/ 785308 h 796066"/>
                <a:gd name="connsiteX17" fmla="*/ 796065 w 1914861"/>
                <a:gd name="connsiteY17" fmla="*/ 763793 h 796066"/>
                <a:gd name="connsiteX18" fmla="*/ 763792 w 1914861"/>
                <a:gd name="connsiteY18" fmla="*/ 753035 h 796066"/>
                <a:gd name="connsiteX19" fmla="*/ 710004 w 1914861"/>
                <a:gd name="connsiteY19" fmla="*/ 731520 h 796066"/>
                <a:gd name="connsiteX20" fmla="*/ 634701 w 1914861"/>
                <a:gd name="connsiteY20" fmla="*/ 634701 h 796066"/>
                <a:gd name="connsiteX21" fmla="*/ 591670 w 1914861"/>
                <a:gd name="connsiteY21" fmla="*/ 570155 h 796066"/>
                <a:gd name="connsiteX22" fmla="*/ 537882 w 1914861"/>
                <a:gd name="connsiteY22" fmla="*/ 505610 h 796066"/>
                <a:gd name="connsiteX23" fmla="*/ 527124 w 1914861"/>
                <a:gd name="connsiteY23" fmla="*/ 473337 h 796066"/>
                <a:gd name="connsiteX24" fmla="*/ 494851 w 1914861"/>
                <a:gd name="connsiteY24" fmla="*/ 462579 h 796066"/>
                <a:gd name="connsiteX25" fmla="*/ 441063 w 1914861"/>
                <a:gd name="connsiteY25" fmla="*/ 419548 h 796066"/>
                <a:gd name="connsiteX26" fmla="*/ 236668 w 1914861"/>
                <a:gd name="connsiteY26" fmla="*/ 441064 h 796066"/>
                <a:gd name="connsiteX27" fmla="*/ 161364 w 1914861"/>
                <a:gd name="connsiteY27" fmla="*/ 473337 h 796066"/>
                <a:gd name="connsiteX28" fmla="*/ 129091 w 1914861"/>
                <a:gd name="connsiteY28" fmla="*/ 494852 h 796066"/>
                <a:gd name="connsiteX29" fmla="*/ 75303 w 1914861"/>
                <a:gd name="connsiteY29" fmla="*/ 559398 h 796066"/>
                <a:gd name="connsiteX30" fmla="*/ 53788 w 1914861"/>
                <a:gd name="connsiteY30" fmla="*/ 591671 h 796066"/>
                <a:gd name="connsiteX31" fmla="*/ 32272 w 1914861"/>
                <a:gd name="connsiteY31" fmla="*/ 613186 h 796066"/>
                <a:gd name="connsiteX32" fmla="*/ 0 w 1914861"/>
                <a:gd name="connsiteY32" fmla="*/ 634701 h 7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4861" h="796066">
                  <a:moveTo>
                    <a:pt x="1914861" y="64546"/>
                  </a:moveTo>
                  <a:cubicBezTo>
                    <a:pt x="1896931" y="53788"/>
                    <a:pt x="1881132" y="38173"/>
                    <a:pt x="1861072" y="32273"/>
                  </a:cubicBezTo>
                  <a:cubicBezTo>
                    <a:pt x="1819221" y="19964"/>
                    <a:pt x="1774758" y="19313"/>
                    <a:pt x="1731981" y="10758"/>
                  </a:cubicBezTo>
                  <a:cubicBezTo>
                    <a:pt x="1720862" y="8534"/>
                    <a:pt x="1710466" y="3586"/>
                    <a:pt x="1699708" y="0"/>
                  </a:cubicBezTo>
                  <a:cubicBezTo>
                    <a:pt x="1663841" y="3587"/>
                    <a:pt x="1591638" y="5563"/>
                    <a:pt x="1549101" y="21515"/>
                  </a:cubicBezTo>
                  <a:cubicBezTo>
                    <a:pt x="1534085" y="27146"/>
                    <a:pt x="1519120" y="33710"/>
                    <a:pt x="1506070" y="43031"/>
                  </a:cubicBezTo>
                  <a:cubicBezTo>
                    <a:pt x="1493690" y="51874"/>
                    <a:pt x="1485484" y="65565"/>
                    <a:pt x="1473797" y="75304"/>
                  </a:cubicBezTo>
                  <a:cubicBezTo>
                    <a:pt x="1463865" y="83581"/>
                    <a:pt x="1452282" y="89647"/>
                    <a:pt x="1441524" y="96819"/>
                  </a:cubicBezTo>
                  <a:cubicBezTo>
                    <a:pt x="1407690" y="141931"/>
                    <a:pt x="1400000" y="146839"/>
                    <a:pt x="1376978" y="204395"/>
                  </a:cubicBezTo>
                  <a:cubicBezTo>
                    <a:pt x="1318392" y="350862"/>
                    <a:pt x="1420493" y="138884"/>
                    <a:pt x="1344705" y="290457"/>
                  </a:cubicBezTo>
                  <a:cubicBezTo>
                    <a:pt x="1327661" y="358635"/>
                    <a:pt x="1315641" y="403505"/>
                    <a:pt x="1301675" y="473337"/>
                  </a:cubicBezTo>
                  <a:cubicBezTo>
                    <a:pt x="1297397" y="494725"/>
                    <a:pt x="1297185" y="516990"/>
                    <a:pt x="1290917" y="537882"/>
                  </a:cubicBezTo>
                  <a:cubicBezTo>
                    <a:pt x="1286309" y="553242"/>
                    <a:pt x="1275915" y="566259"/>
                    <a:pt x="1269402" y="580913"/>
                  </a:cubicBezTo>
                  <a:cubicBezTo>
                    <a:pt x="1255056" y="613193"/>
                    <a:pt x="1241652" y="662452"/>
                    <a:pt x="1215614" y="688490"/>
                  </a:cubicBezTo>
                  <a:cubicBezTo>
                    <a:pt x="1197330" y="706774"/>
                    <a:pt x="1173090" y="717968"/>
                    <a:pt x="1151068" y="731520"/>
                  </a:cubicBezTo>
                  <a:cubicBezTo>
                    <a:pt x="1062236" y="786185"/>
                    <a:pt x="1091388" y="770645"/>
                    <a:pt x="989703" y="796066"/>
                  </a:cubicBezTo>
                  <a:cubicBezTo>
                    <a:pt x="939501" y="792480"/>
                    <a:pt x="888741" y="793582"/>
                    <a:pt x="839096" y="785308"/>
                  </a:cubicBezTo>
                  <a:cubicBezTo>
                    <a:pt x="823278" y="782672"/>
                    <a:pt x="810805" y="770110"/>
                    <a:pt x="796065" y="763793"/>
                  </a:cubicBezTo>
                  <a:cubicBezTo>
                    <a:pt x="785642" y="759326"/>
                    <a:pt x="774410" y="757017"/>
                    <a:pt x="763792" y="753035"/>
                  </a:cubicBezTo>
                  <a:cubicBezTo>
                    <a:pt x="745711" y="746255"/>
                    <a:pt x="727933" y="738692"/>
                    <a:pt x="710004" y="731520"/>
                  </a:cubicBezTo>
                  <a:cubicBezTo>
                    <a:pt x="684414" y="700812"/>
                    <a:pt x="654913" y="670071"/>
                    <a:pt x="634701" y="634701"/>
                  </a:cubicBezTo>
                  <a:cubicBezTo>
                    <a:pt x="599966" y="573916"/>
                    <a:pt x="630016" y="608503"/>
                    <a:pt x="591670" y="570155"/>
                  </a:cubicBezTo>
                  <a:cubicBezTo>
                    <a:pt x="567004" y="496158"/>
                    <a:pt x="603010" y="583763"/>
                    <a:pt x="537882" y="505610"/>
                  </a:cubicBezTo>
                  <a:cubicBezTo>
                    <a:pt x="530623" y="496899"/>
                    <a:pt x="535142" y="481355"/>
                    <a:pt x="527124" y="473337"/>
                  </a:cubicBezTo>
                  <a:cubicBezTo>
                    <a:pt x="519106" y="465319"/>
                    <a:pt x="504993" y="467650"/>
                    <a:pt x="494851" y="462579"/>
                  </a:cubicBezTo>
                  <a:cubicBezTo>
                    <a:pt x="467707" y="449007"/>
                    <a:pt x="461076" y="439562"/>
                    <a:pt x="441063" y="419548"/>
                  </a:cubicBezTo>
                  <a:cubicBezTo>
                    <a:pt x="397939" y="422423"/>
                    <a:pt x="295521" y="419663"/>
                    <a:pt x="236668" y="441064"/>
                  </a:cubicBezTo>
                  <a:cubicBezTo>
                    <a:pt x="211003" y="450397"/>
                    <a:pt x="185790" y="461124"/>
                    <a:pt x="161364" y="473337"/>
                  </a:cubicBezTo>
                  <a:cubicBezTo>
                    <a:pt x="149800" y="479119"/>
                    <a:pt x="139849" y="487680"/>
                    <a:pt x="129091" y="494852"/>
                  </a:cubicBezTo>
                  <a:cubicBezTo>
                    <a:pt x="75673" y="574980"/>
                    <a:pt x="144328" y="476568"/>
                    <a:pt x="75303" y="559398"/>
                  </a:cubicBezTo>
                  <a:cubicBezTo>
                    <a:pt x="67026" y="569330"/>
                    <a:pt x="61865" y="581575"/>
                    <a:pt x="53788" y="591671"/>
                  </a:cubicBezTo>
                  <a:cubicBezTo>
                    <a:pt x="47452" y="599591"/>
                    <a:pt x="40192" y="606850"/>
                    <a:pt x="32272" y="613186"/>
                  </a:cubicBezTo>
                  <a:cubicBezTo>
                    <a:pt x="22176" y="621262"/>
                    <a:pt x="0" y="634701"/>
                    <a:pt x="0" y="634701"/>
                  </a:cubicBezTo>
                </a:path>
              </a:pathLst>
            </a:custGeom>
            <a:no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cxnSp>
        <p:nvCxnSpPr>
          <p:cNvPr id="2178" name="Straight Connector 2177"/>
          <p:cNvCxnSpPr/>
          <p:nvPr/>
        </p:nvCxnSpPr>
        <p:spPr>
          <a:xfrm>
            <a:off x="2648739" y="1124744"/>
            <a:ext cx="267077" cy="0"/>
          </a:xfrm>
          <a:prstGeom prst="line">
            <a:avLst/>
          </a:prstGeom>
          <a:ln w="5080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2179" name="Straight Connector 2178"/>
          <p:cNvCxnSpPr/>
          <p:nvPr/>
        </p:nvCxnSpPr>
        <p:spPr>
          <a:xfrm>
            <a:off x="3364971" y="3275378"/>
            <a:ext cx="267077" cy="0"/>
          </a:xfrm>
          <a:prstGeom prst="line">
            <a:avLst/>
          </a:prstGeom>
          <a:ln w="50800">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614308" y="609600"/>
            <a:ext cx="5663842" cy="646331"/>
          </a:xfrm>
          <a:prstGeom prst="rect">
            <a:avLst/>
          </a:prstGeom>
          <a:noFill/>
        </p:spPr>
        <p:txBody>
          <a:bodyPr wrap="square" rtlCol="0">
            <a:spAutoFit/>
          </a:bodyPr>
          <a:lstStyle/>
          <a:p>
            <a:r>
              <a:rPr lang="en-US" dirty="0"/>
              <a:t>Either a stop signal or signal for re-translocation from matrix to inner membrane space</a:t>
            </a:r>
          </a:p>
        </p:txBody>
      </p:sp>
      <p:cxnSp>
        <p:nvCxnSpPr>
          <p:cNvPr id="29" name="Straight Arrow Connector 28"/>
          <p:cNvCxnSpPr>
            <a:stCxn id="23" idx="1"/>
          </p:cNvCxnSpPr>
          <p:nvPr/>
        </p:nvCxnSpPr>
        <p:spPr>
          <a:xfrm flipH="1">
            <a:off x="2752738" y="932766"/>
            <a:ext cx="861570" cy="191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80"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Targeting of proteins into the Mitochondria </a:t>
            </a:r>
          </a:p>
        </p:txBody>
      </p:sp>
      <p:sp>
        <p:nvSpPr>
          <p:cNvPr id="2167" name="TextBox 2166"/>
          <p:cNvSpPr txBox="1"/>
          <p:nvPr/>
        </p:nvSpPr>
        <p:spPr>
          <a:xfrm>
            <a:off x="3356145" y="2426207"/>
            <a:ext cx="639791" cy="369332"/>
          </a:xfrm>
          <a:prstGeom prst="rect">
            <a:avLst/>
          </a:prstGeom>
          <a:solidFill>
            <a:schemeClr val="accent3">
              <a:lumMod val="75000"/>
            </a:schemeClr>
          </a:solidFill>
        </p:spPr>
        <p:txBody>
          <a:bodyPr wrap="none" rtlCol="0">
            <a:spAutoFit/>
          </a:bodyPr>
          <a:lstStyle/>
          <a:p>
            <a:r>
              <a:rPr lang="en-US" dirty="0"/>
              <a:t>TOM</a:t>
            </a:r>
          </a:p>
        </p:txBody>
      </p:sp>
      <p:sp>
        <p:nvSpPr>
          <p:cNvPr id="2168" name="TextBox 2167"/>
          <p:cNvSpPr txBox="1"/>
          <p:nvPr/>
        </p:nvSpPr>
        <p:spPr>
          <a:xfrm>
            <a:off x="3642191" y="4571836"/>
            <a:ext cx="785793" cy="369332"/>
          </a:xfrm>
          <a:prstGeom prst="rect">
            <a:avLst/>
          </a:prstGeom>
          <a:solidFill>
            <a:schemeClr val="accent2"/>
          </a:solidFill>
        </p:spPr>
        <p:txBody>
          <a:bodyPr wrap="none" rtlCol="0">
            <a:spAutoFit/>
          </a:bodyPr>
          <a:lstStyle/>
          <a:p>
            <a:r>
              <a:rPr lang="en-US" dirty="0"/>
              <a:t>TIM23</a:t>
            </a:r>
          </a:p>
        </p:txBody>
      </p:sp>
      <p:sp>
        <p:nvSpPr>
          <p:cNvPr id="2171" name="Freeform 2170"/>
          <p:cNvSpPr/>
          <p:nvPr/>
        </p:nvSpPr>
        <p:spPr>
          <a:xfrm>
            <a:off x="4386145" y="4220552"/>
            <a:ext cx="459304" cy="1118681"/>
          </a:xfrm>
          <a:custGeom>
            <a:avLst/>
            <a:gdLst>
              <a:gd name="connsiteX0" fmla="*/ 214009 w 369651"/>
              <a:gd name="connsiteY0" fmla="*/ 9728 h 1118681"/>
              <a:gd name="connsiteX1" fmla="*/ 214009 w 369651"/>
              <a:gd name="connsiteY1" fmla="*/ 9728 h 1118681"/>
              <a:gd name="connsiteX2" fmla="*/ 97277 w 369651"/>
              <a:gd name="connsiteY2" fmla="*/ 68094 h 1118681"/>
              <a:gd name="connsiteX3" fmla="*/ 48638 w 369651"/>
              <a:gd name="connsiteY3" fmla="*/ 136187 h 1118681"/>
              <a:gd name="connsiteX4" fmla="*/ 38911 w 369651"/>
              <a:gd name="connsiteY4" fmla="*/ 165370 h 1118681"/>
              <a:gd name="connsiteX5" fmla="*/ 19455 w 369651"/>
              <a:gd name="connsiteY5" fmla="*/ 184826 h 1118681"/>
              <a:gd name="connsiteX6" fmla="*/ 9728 w 369651"/>
              <a:gd name="connsiteY6" fmla="*/ 223736 h 1118681"/>
              <a:gd name="connsiteX7" fmla="*/ 0 w 369651"/>
              <a:gd name="connsiteY7" fmla="*/ 340468 h 1118681"/>
              <a:gd name="connsiteX8" fmla="*/ 19455 w 369651"/>
              <a:gd name="connsiteY8" fmla="*/ 680936 h 1118681"/>
              <a:gd name="connsiteX9" fmla="*/ 38911 w 369651"/>
              <a:gd name="connsiteY9" fmla="*/ 943583 h 1118681"/>
              <a:gd name="connsiteX10" fmla="*/ 48638 w 369651"/>
              <a:gd name="connsiteY10" fmla="*/ 1001949 h 1118681"/>
              <a:gd name="connsiteX11" fmla="*/ 58366 w 369651"/>
              <a:gd name="connsiteY11" fmla="*/ 1031132 h 1118681"/>
              <a:gd name="connsiteX12" fmla="*/ 223736 w 369651"/>
              <a:gd name="connsiteY12" fmla="*/ 1118681 h 1118681"/>
              <a:gd name="connsiteX13" fmla="*/ 272375 w 369651"/>
              <a:gd name="connsiteY13" fmla="*/ 1108953 h 1118681"/>
              <a:gd name="connsiteX14" fmla="*/ 291830 w 369651"/>
              <a:gd name="connsiteY14" fmla="*/ 1070043 h 1118681"/>
              <a:gd name="connsiteX15" fmla="*/ 311285 w 369651"/>
              <a:gd name="connsiteY15" fmla="*/ 1050587 h 1118681"/>
              <a:gd name="connsiteX16" fmla="*/ 330741 w 369651"/>
              <a:gd name="connsiteY16" fmla="*/ 992221 h 1118681"/>
              <a:gd name="connsiteX17" fmla="*/ 350196 w 369651"/>
              <a:gd name="connsiteY17" fmla="*/ 826851 h 1118681"/>
              <a:gd name="connsiteX18" fmla="*/ 340468 w 369651"/>
              <a:gd name="connsiteY18" fmla="*/ 729574 h 1118681"/>
              <a:gd name="connsiteX19" fmla="*/ 369651 w 369651"/>
              <a:gd name="connsiteY19" fmla="*/ 330740 h 1118681"/>
              <a:gd name="connsiteX20" fmla="*/ 340468 w 369651"/>
              <a:gd name="connsiteY20" fmla="*/ 58366 h 1118681"/>
              <a:gd name="connsiteX21" fmla="*/ 321013 w 369651"/>
              <a:gd name="connsiteY21" fmla="*/ 19455 h 1118681"/>
              <a:gd name="connsiteX22" fmla="*/ 291830 w 369651"/>
              <a:gd name="connsiteY22" fmla="*/ 0 h 1118681"/>
              <a:gd name="connsiteX23" fmla="*/ 262647 w 369651"/>
              <a:gd name="connsiteY23" fmla="*/ 29183 h 1118681"/>
              <a:gd name="connsiteX24" fmla="*/ 175098 w 369651"/>
              <a:gd name="connsiteY24" fmla="*/ 29183 h 1118681"/>
              <a:gd name="connsiteX25" fmla="*/ 136187 w 369651"/>
              <a:gd name="connsiteY25" fmla="*/ 38911 h 1118681"/>
              <a:gd name="connsiteX26" fmla="*/ 214009 w 369651"/>
              <a:gd name="connsiteY26" fmla="*/ 9728 h 111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651" h="1118681">
                <a:moveTo>
                  <a:pt x="214009" y="9728"/>
                </a:moveTo>
                <a:lnTo>
                  <a:pt x="214009" y="9728"/>
                </a:lnTo>
                <a:cubicBezTo>
                  <a:pt x="175098" y="29183"/>
                  <a:pt x="133474" y="43963"/>
                  <a:pt x="97277" y="68094"/>
                </a:cubicBezTo>
                <a:cubicBezTo>
                  <a:pt x="90038" y="72920"/>
                  <a:pt x="56204" y="124838"/>
                  <a:pt x="48638" y="136187"/>
                </a:cubicBezTo>
                <a:cubicBezTo>
                  <a:pt x="45396" y="145915"/>
                  <a:pt x="44186" y="156577"/>
                  <a:pt x="38911" y="165370"/>
                </a:cubicBezTo>
                <a:cubicBezTo>
                  <a:pt x="34192" y="173235"/>
                  <a:pt x="23557" y="176623"/>
                  <a:pt x="19455" y="184826"/>
                </a:cubicBezTo>
                <a:cubicBezTo>
                  <a:pt x="13476" y="196784"/>
                  <a:pt x="12970" y="210766"/>
                  <a:pt x="9728" y="223736"/>
                </a:cubicBezTo>
                <a:cubicBezTo>
                  <a:pt x="6485" y="262647"/>
                  <a:pt x="0" y="301422"/>
                  <a:pt x="0" y="340468"/>
                </a:cubicBezTo>
                <a:cubicBezTo>
                  <a:pt x="0" y="463499"/>
                  <a:pt x="12811" y="561343"/>
                  <a:pt x="19455" y="680936"/>
                </a:cubicBezTo>
                <a:cubicBezTo>
                  <a:pt x="37388" y="1003745"/>
                  <a:pt x="13452" y="803555"/>
                  <a:pt x="38911" y="943583"/>
                </a:cubicBezTo>
                <a:cubicBezTo>
                  <a:pt x="42439" y="962989"/>
                  <a:pt x="44359" y="982695"/>
                  <a:pt x="48638" y="1001949"/>
                </a:cubicBezTo>
                <a:cubicBezTo>
                  <a:pt x="50862" y="1011959"/>
                  <a:pt x="50807" y="1024203"/>
                  <a:pt x="58366" y="1031132"/>
                </a:cubicBezTo>
                <a:cubicBezTo>
                  <a:pt x="150272" y="1115379"/>
                  <a:pt x="135752" y="1104017"/>
                  <a:pt x="223736" y="1118681"/>
                </a:cubicBezTo>
                <a:cubicBezTo>
                  <a:pt x="239949" y="1115438"/>
                  <a:pt x="258921" y="1118563"/>
                  <a:pt x="272375" y="1108953"/>
                </a:cubicBezTo>
                <a:cubicBezTo>
                  <a:pt x="284175" y="1100525"/>
                  <a:pt x="283786" y="1082109"/>
                  <a:pt x="291830" y="1070043"/>
                </a:cubicBezTo>
                <a:cubicBezTo>
                  <a:pt x="296917" y="1062412"/>
                  <a:pt x="304800" y="1057072"/>
                  <a:pt x="311285" y="1050587"/>
                </a:cubicBezTo>
                <a:cubicBezTo>
                  <a:pt x="317770" y="1031132"/>
                  <a:pt x="325767" y="1012116"/>
                  <a:pt x="330741" y="992221"/>
                </a:cubicBezTo>
                <a:cubicBezTo>
                  <a:pt x="341893" y="947613"/>
                  <a:pt x="346785" y="864366"/>
                  <a:pt x="350196" y="826851"/>
                </a:cubicBezTo>
                <a:cubicBezTo>
                  <a:pt x="346953" y="794425"/>
                  <a:pt x="339633" y="762151"/>
                  <a:pt x="340468" y="729574"/>
                </a:cubicBezTo>
                <a:cubicBezTo>
                  <a:pt x="342517" y="649654"/>
                  <a:pt x="360420" y="441515"/>
                  <a:pt x="369651" y="330740"/>
                </a:cubicBezTo>
                <a:cubicBezTo>
                  <a:pt x="361595" y="145432"/>
                  <a:pt x="387081" y="163244"/>
                  <a:pt x="340468" y="58366"/>
                </a:cubicBezTo>
                <a:cubicBezTo>
                  <a:pt x="334578" y="45115"/>
                  <a:pt x="330296" y="30595"/>
                  <a:pt x="321013" y="19455"/>
                </a:cubicBezTo>
                <a:cubicBezTo>
                  <a:pt x="313529" y="10474"/>
                  <a:pt x="301558" y="6485"/>
                  <a:pt x="291830" y="0"/>
                </a:cubicBezTo>
                <a:cubicBezTo>
                  <a:pt x="282102" y="9728"/>
                  <a:pt x="274093" y="21552"/>
                  <a:pt x="262647" y="29183"/>
                </a:cubicBezTo>
                <a:cubicBezTo>
                  <a:pt x="233910" y="48341"/>
                  <a:pt x="206729" y="34455"/>
                  <a:pt x="175098" y="29183"/>
                </a:cubicBezTo>
                <a:lnTo>
                  <a:pt x="136187" y="38911"/>
                </a:lnTo>
                <a:lnTo>
                  <a:pt x="214009" y="9728"/>
                </a:lnTo>
                <a:close/>
              </a:path>
            </a:pathLst>
          </a:cu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2" name="TextBox 2171"/>
          <p:cNvSpPr txBox="1"/>
          <p:nvPr/>
        </p:nvSpPr>
        <p:spPr>
          <a:xfrm rot="16200000">
            <a:off x="4294665" y="4620243"/>
            <a:ext cx="616515" cy="369332"/>
          </a:xfrm>
          <a:prstGeom prst="rect">
            <a:avLst/>
          </a:prstGeom>
          <a:solidFill>
            <a:schemeClr val="accent2">
              <a:lumMod val="75000"/>
            </a:schemeClr>
          </a:solidFill>
        </p:spPr>
        <p:txBody>
          <a:bodyPr wrap="none" rtlCol="0">
            <a:spAutoFit/>
          </a:bodyPr>
          <a:lstStyle/>
          <a:p>
            <a:r>
              <a:rPr lang="en-US" dirty="0"/>
              <a:t>PAM</a:t>
            </a:r>
          </a:p>
        </p:txBody>
      </p:sp>
      <p:sp>
        <p:nvSpPr>
          <p:cNvPr id="2173" name="TextBox 2172"/>
          <p:cNvSpPr txBox="1"/>
          <p:nvPr/>
        </p:nvSpPr>
        <p:spPr>
          <a:xfrm>
            <a:off x="5874440" y="4552374"/>
            <a:ext cx="785792" cy="369332"/>
          </a:xfrm>
          <a:prstGeom prst="rect">
            <a:avLst/>
          </a:prstGeom>
          <a:noFill/>
        </p:spPr>
        <p:txBody>
          <a:bodyPr wrap="none" rtlCol="0">
            <a:spAutoFit/>
          </a:bodyPr>
          <a:lstStyle/>
          <a:p>
            <a:r>
              <a:rPr lang="en-US" dirty="0"/>
              <a:t>TIM22</a:t>
            </a:r>
          </a:p>
        </p:txBody>
      </p:sp>
      <p:cxnSp>
        <p:nvCxnSpPr>
          <p:cNvPr id="24" name="Curved Connector 23"/>
          <p:cNvCxnSpPr/>
          <p:nvPr/>
        </p:nvCxnSpPr>
        <p:spPr>
          <a:xfrm rot="16200000" flipH="1">
            <a:off x="2569612" y="1976325"/>
            <a:ext cx="1813029" cy="372240"/>
          </a:xfrm>
          <a:prstGeom prst="curvedConnector3">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5648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672665" y="3861048"/>
            <a:ext cx="13221329" cy="1612088"/>
            <a:chOff x="-4726737" y="4368919"/>
            <a:chExt cx="14061070" cy="2565281"/>
          </a:xfrm>
        </p:grpSpPr>
        <p:grpSp>
          <p:nvGrpSpPr>
            <p:cNvPr id="1005" name="Group 12"/>
            <p:cNvGrpSpPr/>
            <p:nvPr/>
          </p:nvGrpSpPr>
          <p:grpSpPr>
            <a:xfrm>
              <a:off x="2849323" y="5449255"/>
              <a:ext cx="112883" cy="265768"/>
              <a:chOff x="3787140" y="2644140"/>
              <a:chExt cx="102873" cy="419738"/>
            </a:xfrm>
          </p:grpSpPr>
          <p:cxnSp>
            <p:nvCxnSpPr>
              <p:cNvPr id="1321"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22"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23"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4"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6" name="Group 13"/>
            <p:cNvGrpSpPr/>
            <p:nvPr/>
          </p:nvGrpSpPr>
          <p:grpSpPr>
            <a:xfrm>
              <a:off x="2983106" y="5449254"/>
              <a:ext cx="112883" cy="265768"/>
              <a:chOff x="3787140" y="2644140"/>
              <a:chExt cx="102873" cy="419738"/>
            </a:xfrm>
          </p:grpSpPr>
          <p:cxnSp>
            <p:nvCxnSpPr>
              <p:cNvPr id="1317"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8"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9"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0"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7" name="Group 48"/>
            <p:cNvGrpSpPr/>
            <p:nvPr/>
          </p:nvGrpSpPr>
          <p:grpSpPr>
            <a:xfrm>
              <a:off x="3118978" y="5449257"/>
              <a:ext cx="112883" cy="265768"/>
              <a:chOff x="3787140" y="2644140"/>
              <a:chExt cx="102873" cy="419738"/>
            </a:xfrm>
          </p:grpSpPr>
          <p:cxnSp>
            <p:nvCxnSpPr>
              <p:cNvPr id="131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8" name="Group 53"/>
            <p:cNvGrpSpPr/>
            <p:nvPr/>
          </p:nvGrpSpPr>
          <p:grpSpPr>
            <a:xfrm>
              <a:off x="3252762" y="5449255"/>
              <a:ext cx="112883" cy="265768"/>
              <a:chOff x="3787140" y="2644140"/>
              <a:chExt cx="102873" cy="419738"/>
            </a:xfrm>
          </p:grpSpPr>
          <p:cxnSp>
            <p:nvCxnSpPr>
              <p:cNvPr id="1309"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0"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1"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2"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09" name="Group 58"/>
            <p:cNvGrpSpPr/>
            <p:nvPr/>
          </p:nvGrpSpPr>
          <p:grpSpPr>
            <a:xfrm>
              <a:off x="3388633" y="5449259"/>
              <a:ext cx="112883" cy="265768"/>
              <a:chOff x="3787140" y="2644140"/>
              <a:chExt cx="102873" cy="419738"/>
            </a:xfrm>
          </p:grpSpPr>
          <p:cxnSp>
            <p:nvCxnSpPr>
              <p:cNvPr id="1305"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06"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07"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8"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0" name="Group 63"/>
            <p:cNvGrpSpPr/>
            <p:nvPr/>
          </p:nvGrpSpPr>
          <p:grpSpPr>
            <a:xfrm>
              <a:off x="3522417" y="5449257"/>
              <a:ext cx="112883" cy="265768"/>
              <a:chOff x="3787140" y="2644140"/>
              <a:chExt cx="102873" cy="419738"/>
            </a:xfrm>
          </p:grpSpPr>
          <p:cxnSp>
            <p:nvCxnSpPr>
              <p:cNvPr id="1301"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02"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03"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4"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1" name="Group 68"/>
            <p:cNvGrpSpPr/>
            <p:nvPr/>
          </p:nvGrpSpPr>
          <p:grpSpPr>
            <a:xfrm>
              <a:off x="3658289" y="5449261"/>
              <a:ext cx="112883" cy="265768"/>
              <a:chOff x="3787140" y="2644140"/>
              <a:chExt cx="102873" cy="419738"/>
            </a:xfrm>
          </p:grpSpPr>
          <p:cxnSp>
            <p:nvCxnSpPr>
              <p:cNvPr id="1297" name="Straight Connector 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8" name="Straight Connector 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9" name="Oval 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0" name="Oval 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2" name="Group 73"/>
            <p:cNvGrpSpPr/>
            <p:nvPr/>
          </p:nvGrpSpPr>
          <p:grpSpPr>
            <a:xfrm>
              <a:off x="3792072" y="5449259"/>
              <a:ext cx="112883" cy="265768"/>
              <a:chOff x="3787140" y="2644140"/>
              <a:chExt cx="102873" cy="419738"/>
            </a:xfrm>
          </p:grpSpPr>
          <p:cxnSp>
            <p:nvCxnSpPr>
              <p:cNvPr id="1293" name="Straight Connector 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4" name="Straight Connector 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5" name="Oval 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6" name="Oval 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3" name="Group 78"/>
            <p:cNvGrpSpPr/>
            <p:nvPr/>
          </p:nvGrpSpPr>
          <p:grpSpPr>
            <a:xfrm>
              <a:off x="3934217" y="5449263"/>
              <a:ext cx="112883" cy="265768"/>
              <a:chOff x="3787140" y="2644140"/>
              <a:chExt cx="102873" cy="419738"/>
            </a:xfrm>
          </p:grpSpPr>
          <p:cxnSp>
            <p:nvCxnSpPr>
              <p:cNvPr id="1289" name="Straight Connector 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90" name="Straight Connector 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91" name="Oval 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2" name="Oval 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4" name="Group 83"/>
            <p:cNvGrpSpPr/>
            <p:nvPr/>
          </p:nvGrpSpPr>
          <p:grpSpPr>
            <a:xfrm>
              <a:off x="4068001" y="5449261"/>
              <a:ext cx="112883" cy="265768"/>
              <a:chOff x="3787140" y="2644140"/>
              <a:chExt cx="102873" cy="419738"/>
            </a:xfrm>
          </p:grpSpPr>
          <p:cxnSp>
            <p:nvCxnSpPr>
              <p:cNvPr id="1285" name="Straight Connector 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86" name="Straight Connector 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87" name="Oval 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8" name="Oval 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5" name="Group 88"/>
            <p:cNvGrpSpPr/>
            <p:nvPr/>
          </p:nvGrpSpPr>
          <p:grpSpPr>
            <a:xfrm>
              <a:off x="4203872" y="5449265"/>
              <a:ext cx="112883" cy="265768"/>
              <a:chOff x="3787140" y="2644140"/>
              <a:chExt cx="102873" cy="419738"/>
            </a:xfrm>
          </p:grpSpPr>
          <p:cxnSp>
            <p:nvCxnSpPr>
              <p:cNvPr id="1281" name="Straight Connector 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82" name="Straight Connector 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83" name="Oval 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4" name="Oval 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6" name="Group 93"/>
            <p:cNvGrpSpPr/>
            <p:nvPr/>
          </p:nvGrpSpPr>
          <p:grpSpPr>
            <a:xfrm>
              <a:off x="4337656" y="5449263"/>
              <a:ext cx="112883" cy="265768"/>
              <a:chOff x="3787140" y="2644140"/>
              <a:chExt cx="102873" cy="419738"/>
            </a:xfrm>
          </p:grpSpPr>
          <p:cxnSp>
            <p:nvCxnSpPr>
              <p:cNvPr id="1277" name="Straight Connector 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8" name="Straight Connector 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9" name="Oval 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0" name="Oval 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7" name="Group 98"/>
            <p:cNvGrpSpPr/>
            <p:nvPr/>
          </p:nvGrpSpPr>
          <p:grpSpPr>
            <a:xfrm>
              <a:off x="4473528" y="5449267"/>
              <a:ext cx="112883" cy="265768"/>
              <a:chOff x="3787140" y="2644140"/>
              <a:chExt cx="102873" cy="419738"/>
            </a:xfrm>
          </p:grpSpPr>
          <p:cxnSp>
            <p:nvCxnSpPr>
              <p:cNvPr id="1273" name="Straight Connector 12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4" name="Straight Connector 12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5" name="Oval 12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6" name="Oval 12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8" name="Group 103"/>
            <p:cNvGrpSpPr/>
            <p:nvPr/>
          </p:nvGrpSpPr>
          <p:grpSpPr>
            <a:xfrm>
              <a:off x="4607311" y="5449265"/>
              <a:ext cx="112883" cy="265768"/>
              <a:chOff x="3787140" y="2644140"/>
              <a:chExt cx="102873" cy="419738"/>
            </a:xfrm>
          </p:grpSpPr>
          <p:cxnSp>
            <p:nvCxnSpPr>
              <p:cNvPr id="1269" name="Straight Connector 12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1" name="Oval 12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2" name="Oval 12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9" name="Group 108"/>
            <p:cNvGrpSpPr/>
            <p:nvPr/>
          </p:nvGrpSpPr>
          <p:grpSpPr>
            <a:xfrm>
              <a:off x="4743183" y="5449269"/>
              <a:ext cx="112883" cy="265768"/>
              <a:chOff x="3787140" y="2644140"/>
              <a:chExt cx="102873" cy="419738"/>
            </a:xfrm>
          </p:grpSpPr>
          <p:cxnSp>
            <p:nvCxnSpPr>
              <p:cNvPr id="1265" name="Straight Connector 12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6" name="Straight Connector 12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67" name="Oval 12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8" name="Oval 12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0" name="Group 113"/>
            <p:cNvGrpSpPr/>
            <p:nvPr/>
          </p:nvGrpSpPr>
          <p:grpSpPr>
            <a:xfrm>
              <a:off x="4876966" y="5449267"/>
              <a:ext cx="112883" cy="265768"/>
              <a:chOff x="3787140" y="2644140"/>
              <a:chExt cx="102873" cy="419738"/>
            </a:xfrm>
          </p:grpSpPr>
          <p:cxnSp>
            <p:nvCxnSpPr>
              <p:cNvPr id="1261" name="Straight Connector 12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2" name="Straight Connector 12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63" name="Oval 12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4" name="Oval 12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1" name="Group 118"/>
            <p:cNvGrpSpPr/>
            <p:nvPr/>
          </p:nvGrpSpPr>
          <p:grpSpPr>
            <a:xfrm>
              <a:off x="685800" y="5449271"/>
              <a:ext cx="112883" cy="265768"/>
              <a:chOff x="3787140" y="2644140"/>
              <a:chExt cx="102873" cy="419738"/>
            </a:xfrm>
          </p:grpSpPr>
          <p:cxnSp>
            <p:nvCxnSpPr>
              <p:cNvPr id="1257" name="Straight Connector 12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9" name="Oval 12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0" name="Oval 12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2" name="Group 123"/>
            <p:cNvGrpSpPr/>
            <p:nvPr/>
          </p:nvGrpSpPr>
          <p:grpSpPr>
            <a:xfrm>
              <a:off x="819584" y="5449269"/>
              <a:ext cx="112883" cy="265768"/>
              <a:chOff x="3787140" y="2644140"/>
              <a:chExt cx="102873" cy="419738"/>
            </a:xfrm>
          </p:grpSpPr>
          <p:cxnSp>
            <p:nvCxnSpPr>
              <p:cNvPr id="1253" name="Straight Connector 12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4" name="Straight Connector 12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5" name="Oval 12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6" name="Oval 12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3" name="Group 128"/>
            <p:cNvGrpSpPr/>
            <p:nvPr/>
          </p:nvGrpSpPr>
          <p:grpSpPr>
            <a:xfrm>
              <a:off x="955455" y="5449273"/>
              <a:ext cx="112883" cy="265768"/>
              <a:chOff x="3787140" y="2644140"/>
              <a:chExt cx="102873" cy="419738"/>
            </a:xfrm>
          </p:grpSpPr>
          <p:cxnSp>
            <p:nvCxnSpPr>
              <p:cNvPr id="1249" name="Straight Connector 12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50" name="Straight Connector 12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51" name="Oval 12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2" name="Oval 12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4" name="Group 133"/>
            <p:cNvGrpSpPr/>
            <p:nvPr/>
          </p:nvGrpSpPr>
          <p:grpSpPr>
            <a:xfrm>
              <a:off x="1089239" y="5449271"/>
              <a:ext cx="112883" cy="265768"/>
              <a:chOff x="3787140" y="2644140"/>
              <a:chExt cx="102873" cy="419738"/>
            </a:xfrm>
          </p:grpSpPr>
          <p:cxnSp>
            <p:nvCxnSpPr>
              <p:cNvPr id="1245" name="Straight Connector 12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47" name="Oval 12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8" name="Oval 12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5" name="Group 138"/>
            <p:cNvGrpSpPr/>
            <p:nvPr/>
          </p:nvGrpSpPr>
          <p:grpSpPr>
            <a:xfrm>
              <a:off x="1225110" y="5449274"/>
              <a:ext cx="112883" cy="265768"/>
              <a:chOff x="3787140" y="2644140"/>
              <a:chExt cx="102873" cy="419738"/>
            </a:xfrm>
          </p:grpSpPr>
          <p:cxnSp>
            <p:nvCxnSpPr>
              <p:cNvPr id="1241" name="Straight Connector 12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42" name="Straight Connector 12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43" name="Oval 12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4" name="Oval 12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6" name="Group 143"/>
            <p:cNvGrpSpPr/>
            <p:nvPr/>
          </p:nvGrpSpPr>
          <p:grpSpPr>
            <a:xfrm>
              <a:off x="1358894" y="5449273"/>
              <a:ext cx="112883" cy="265768"/>
              <a:chOff x="3787140" y="2644140"/>
              <a:chExt cx="102873" cy="419738"/>
            </a:xfrm>
          </p:grpSpPr>
          <p:cxnSp>
            <p:nvCxnSpPr>
              <p:cNvPr id="1237" name="Straight Connector 12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8" name="Straight Connector 12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9" name="Oval 12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0" name="Oval 12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7" name="Group 148"/>
            <p:cNvGrpSpPr/>
            <p:nvPr/>
          </p:nvGrpSpPr>
          <p:grpSpPr>
            <a:xfrm>
              <a:off x="1494766" y="5449276"/>
              <a:ext cx="112883" cy="265768"/>
              <a:chOff x="3787140" y="2644140"/>
              <a:chExt cx="102873" cy="419738"/>
            </a:xfrm>
          </p:grpSpPr>
          <p:cxnSp>
            <p:nvCxnSpPr>
              <p:cNvPr id="1233" name="Straight Connector 12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5" name="Oval 12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6" name="Oval 12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8" name="Group 153"/>
            <p:cNvGrpSpPr/>
            <p:nvPr/>
          </p:nvGrpSpPr>
          <p:grpSpPr>
            <a:xfrm>
              <a:off x="1628549" y="5449274"/>
              <a:ext cx="112883" cy="265768"/>
              <a:chOff x="3787140" y="2644140"/>
              <a:chExt cx="102873" cy="419738"/>
            </a:xfrm>
          </p:grpSpPr>
          <p:cxnSp>
            <p:nvCxnSpPr>
              <p:cNvPr id="1229" name="Straight Connector 12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30" name="Straight Connector 12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31" name="Oval 12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2" name="Oval 12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29" name="Group 158"/>
            <p:cNvGrpSpPr/>
            <p:nvPr/>
          </p:nvGrpSpPr>
          <p:grpSpPr>
            <a:xfrm>
              <a:off x="1770694" y="5449278"/>
              <a:ext cx="112883" cy="265768"/>
              <a:chOff x="3787140" y="2644140"/>
              <a:chExt cx="102873" cy="419738"/>
            </a:xfrm>
          </p:grpSpPr>
          <p:cxnSp>
            <p:nvCxnSpPr>
              <p:cNvPr id="1225" name="Straight Connector 12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26" name="Straight Connector 12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7" name="Oval 12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8" name="Oval 12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0" name="Group 163"/>
            <p:cNvGrpSpPr/>
            <p:nvPr/>
          </p:nvGrpSpPr>
          <p:grpSpPr>
            <a:xfrm>
              <a:off x="1904478" y="5449276"/>
              <a:ext cx="112883" cy="265768"/>
              <a:chOff x="3787140" y="2644140"/>
              <a:chExt cx="102873" cy="419738"/>
            </a:xfrm>
          </p:grpSpPr>
          <p:cxnSp>
            <p:nvCxnSpPr>
              <p:cNvPr id="1221" name="Straight Connector 12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3" name="Oval 12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4" name="Oval 12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1" name="Group 168"/>
            <p:cNvGrpSpPr/>
            <p:nvPr/>
          </p:nvGrpSpPr>
          <p:grpSpPr>
            <a:xfrm>
              <a:off x="2040349" y="5449280"/>
              <a:ext cx="112883" cy="265768"/>
              <a:chOff x="3787140" y="2644140"/>
              <a:chExt cx="102873" cy="419738"/>
            </a:xfrm>
          </p:grpSpPr>
          <p:cxnSp>
            <p:nvCxnSpPr>
              <p:cNvPr id="1217" name="Straight Connector 12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8" name="Straight Connector 12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9" name="Oval 12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0" name="Oval 12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2" name="Group 173"/>
            <p:cNvGrpSpPr/>
            <p:nvPr/>
          </p:nvGrpSpPr>
          <p:grpSpPr>
            <a:xfrm>
              <a:off x="2174133" y="5449278"/>
              <a:ext cx="112883" cy="265768"/>
              <a:chOff x="3787140" y="2644140"/>
              <a:chExt cx="102873" cy="419738"/>
            </a:xfrm>
          </p:grpSpPr>
          <p:cxnSp>
            <p:nvCxnSpPr>
              <p:cNvPr id="1213" name="Straight Connector 12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4" name="Straight Connector 12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5" name="Oval 12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6" name="Oval 12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3" name="Group 178"/>
            <p:cNvGrpSpPr/>
            <p:nvPr/>
          </p:nvGrpSpPr>
          <p:grpSpPr>
            <a:xfrm>
              <a:off x="2310005" y="5449282"/>
              <a:ext cx="112883" cy="265768"/>
              <a:chOff x="3787140" y="2644140"/>
              <a:chExt cx="102873" cy="419738"/>
            </a:xfrm>
          </p:grpSpPr>
          <p:cxnSp>
            <p:nvCxnSpPr>
              <p:cNvPr id="1209" name="Straight Connector 12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11" name="Oval 12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2" name="Oval 12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4" name="Group 183"/>
            <p:cNvGrpSpPr/>
            <p:nvPr/>
          </p:nvGrpSpPr>
          <p:grpSpPr>
            <a:xfrm>
              <a:off x="2443788" y="5449280"/>
              <a:ext cx="112883" cy="265768"/>
              <a:chOff x="3787140" y="2644140"/>
              <a:chExt cx="102873" cy="419738"/>
            </a:xfrm>
          </p:grpSpPr>
          <p:cxnSp>
            <p:nvCxnSpPr>
              <p:cNvPr id="1205" name="Straight Connector 12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06" name="Straight Connector 12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07" name="Oval 12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8" name="Oval 12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5" name="Group 188"/>
            <p:cNvGrpSpPr/>
            <p:nvPr/>
          </p:nvGrpSpPr>
          <p:grpSpPr>
            <a:xfrm>
              <a:off x="2579660" y="5449284"/>
              <a:ext cx="112883" cy="265768"/>
              <a:chOff x="3787140" y="2644140"/>
              <a:chExt cx="102873" cy="419738"/>
            </a:xfrm>
          </p:grpSpPr>
          <p:cxnSp>
            <p:nvCxnSpPr>
              <p:cNvPr id="1201" name="Straight Connector 12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02" name="Straight Connector 12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03" name="Oval 12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4" name="Oval 12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6" name="Group 193"/>
            <p:cNvGrpSpPr/>
            <p:nvPr/>
          </p:nvGrpSpPr>
          <p:grpSpPr>
            <a:xfrm>
              <a:off x="2713443" y="5449282"/>
              <a:ext cx="112883" cy="265768"/>
              <a:chOff x="3787140" y="2644140"/>
              <a:chExt cx="102873" cy="419738"/>
            </a:xfrm>
          </p:grpSpPr>
          <p:cxnSp>
            <p:nvCxnSpPr>
              <p:cNvPr id="1197" name="Straight Connector 11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9" name="Oval 11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0" name="Oval 11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7" name="Group 198"/>
            <p:cNvGrpSpPr/>
            <p:nvPr/>
          </p:nvGrpSpPr>
          <p:grpSpPr>
            <a:xfrm>
              <a:off x="7186808" y="5449191"/>
              <a:ext cx="112883" cy="265768"/>
              <a:chOff x="3787140" y="2644140"/>
              <a:chExt cx="102873" cy="419738"/>
            </a:xfrm>
          </p:grpSpPr>
          <p:cxnSp>
            <p:nvCxnSpPr>
              <p:cNvPr id="1193" name="Straight Connector 11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4" name="Straight Connector 11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5" name="Oval 11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6" name="Oval 11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8" name="Group 203"/>
            <p:cNvGrpSpPr/>
            <p:nvPr/>
          </p:nvGrpSpPr>
          <p:grpSpPr>
            <a:xfrm>
              <a:off x="7320592" y="5449189"/>
              <a:ext cx="112883" cy="265768"/>
              <a:chOff x="3787140" y="2644140"/>
              <a:chExt cx="102873" cy="419738"/>
            </a:xfrm>
          </p:grpSpPr>
          <p:cxnSp>
            <p:nvCxnSpPr>
              <p:cNvPr id="1189" name="Straight Connector 11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0" name="Straight Connector 11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91" name="Oval 11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2" name="Oval 11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9" name="Group 208"/>
            <p:cNvGrpSpPr/>
            <p:nvPr/>
          </p:nvGrpSpPr>
          <p:grpSpPr>
            <a:xfrm>
              <a:off x="7456464" y="5449193"/>
              <a:ext cx="112883" cy="265768"/>
              <a:chOff x="3787140" y="2644140"/>
              <a:chExt cx="102873" cy="419738"/>
            </a:xfrm>
          </p:grpSpPr>
          <p:cxnSp>
            <p:nvCxnSpPr>
              <p:cNvPr id="1185" name="Straight Connector 11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87" name="Oval 11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8" name="Oval 11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0" name="Group 213"/>
            <p:cNvGrpSpPr/>
            <p:nvPr/>
          </p:nvGrpSpPr>
          <p:grpSpPr>
            <a:xfrm>
              <a:off x="7590247" y="5449191"/>
              <a:ext cx="112883" cy="265768"/>
              <a:chOff x="3787140" y="2644140"/>
              <a:chExt cx="102873" cy="419738"/>
            </a:xfrm>
          </p:grpSpPr>
          <p:cxnSp>
            <p:nvCxnSpPr>
              <p:cNvPr id="1181" name="Straight Connector 11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82" name="Straight Connector 11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83" name="Oval 11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4" name="Oval 11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1" name="Group 218"/>
            <p:cNvGrpSpPr/>
            <p:nvPr/>
          </p:nvGrpSpPr>
          <p:grpSpPr>
            <a:xfrm>
              <a:off x="7726119" y="5449195"/>
              <a:ext cx="112883" cy="265768"/>
              <a:chOff x="3787140" y="2644140"/>
              <a:chExt cx="102873" cy="419738"/>
            </a:xfrm>
          </p:grpSpPr>
          <p:cxnSp>
            <p:nvCxnSpPr>
              <p:cNvPr id="1177" name="Straight Connector 11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8" name="Straight Connector 11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9" name="Oval 11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0" name="Oval 11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2" name="Group 223"/>
            <p:cNvGrpSpPr/>
            <p:nvPr/>
          </p:nvGrpSpPr>
          <p:grpSpPr>
            <a:xfrm>
              <a:off x="7859902" y="5449193"/>
              <a:ext cx="112883" cy="265768"/>
              <a:chOff x="3787140" y="2644140"/>
              <a:chExt cx="102873" cy="419738"/>
            </a:xfrm>
          </p:grpSpPr>
          <p:cxnSp>
            <p:nvCxnSpPr>
              <p:cNvPr id="1173" name="Straight Connector 11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4" name="Straight Connector 11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5" name="Oval 11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6" name="Oval 11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3" name="Group 228"/>
            <p:cNvGrpSpPr/>
            <p:nvPr/>
          </p:nvGrpSpPr>
          <p:grpSpPr>
            <a:xfrm>
              <a:off x="7995774" y="5449197"/>
              <a:ext cx="112883" cy="265768"/>
              <a:chOff x="3787140" y="2644140"/>
              <a:chExt cx="102873" cy="419738"/>
            </a:xfrm>
          </p:grpSpPr>
          <p:cxnSp>
            <p:nvCxnSpPr>
              <p:cNvPr id="1169" name="Straight Connector 11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70" name="Straight Connector 11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1" name="Oval 11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2" name="Oval 11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4" name="Group 233"/>
            <p:cNvGrpSpPr/>
            <p:nvPr/>
          </p:nvGrpSpPr>
          <p:grpSpPr>
            <a:xfrm>
              <a:off x="8129558" y="5449195"/>
              <a:ext cx="112883" cy="265768"/>
              <a:chOff x="3787140" y="2644140"/>
              <a:chExt cx="102873" cy="419738"/>
            </a:xfrm>
          </p:grpSpPr>
          <p:cxnSp>
            <p:nvCxnSpPr>
              <p:cNvPr id="1165" name="Straight Connector 11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6" name="Straight Connector 11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67" name="Oval 11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8" name="Oval 11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5" name="Group 238"/>
            <p:cNvGrpSpPr/>
            <p:nvPr/>
          </p:nvGrpSpPr>
          <p:grpSpPr>
            <a:xfrm>
              <a:off x="8271703" y="5449198"/>
              <a:ext cx="112883" cy="265768"/>
              <a:chOff x="3787140" y="2644140"/>
              <a:chExt cx="102873" cy="419738"/>
            </a:xfrm>
          </p:grpSpPr>
          <p:cxnSp>
            <p:nvCxnSpPr>
              <p:cNvPr id="1161" name="Straight Connector 11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2" name="Straight Connector 11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63" name="Oval 11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4" name="Oval 11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6" name="Group 243"/>
            <p:cNvGrpSpPr/>
            <p:nvPr/>
          </p:nvGrpSpPr>
          <p:grpSpPr>
            <a:xfrm>
              <a:off x="8405486" y="5449197"/>
              <a:ext cx="112883" cy="265768"/>
              <a:chOff x="3787140" y="2644140"/>
              <a:chExt cx="102873" cy="419738"/>
            </a:xfrm>
          </p:grpSpPr>
          <p:cxnSp>
            <p:nvCxnSpPr>
              <p:cNvPr id="1157" name="Straight Connector 11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8" name="Straight Connector 11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9" name="Oval 11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0" name="Oval 11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7" name="Group 248"/>
            <p:cNvGrpSpPr/>
            <p:nvPr/>
          </p:nvGrpSpPr>
          <p:grpSpPr>
            <a:xfrm>
              <a:off x="8541358" y="5449200"/>
              <a:ext cx="112883" cy="265768"/>
              <a:chOff x="3787140" y="2644140"/>
              <a:chExt cx="102873" cy="419738"/>
            </a:xfrm>
          </p:grpSpPr>
          <p:cxnSp>
            <p:nvCxnSpPr>
              <p:cNvPr id="1153" name="Straight Connector 11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4" name="Straight Connector 11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5" name="Oval 11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6" name="Oval 11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8" name="Group 253"/>
            <p:cNvGrpSpPr/>
            <p:nvPr/>
          </p:nvGrpSpPr>
          <p:grpSpPr>
            <a:xfrm>
              <a:off x="8675141" y="5449198"/>
              <a:ext cx="112883" cy="265768"/>
              <a:chOff x="3787140" y="2644140"/>
              <a:chExt cx="102873" cy="419738"/>
            </a:xfrm>
          </p:grpSpPr>
          <p:cxnSp>
            <p:nvCxnSpPr>
              <p:cNvPr id="1149" name="Straight Connector 11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50" name="Straight Connector 11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1" name="Oval 11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2" name="Oval 11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9" name="Group 258"/>
            <p:cNvGrpSpPr/>
            <p:nvPr/>
          </p:nvGrpSpPr>
          <p:grpSpPr>
            <a:xfrm>
              <a:off x="8811013" y="5449202"/>
              <a:ext cx="112883" cy="265768"/>
              <a:chOff x="3787140" y="2644140"/>
              <a:chExt cx="102873" cy="419738"/>
            </a:xfrm>
          </p:grpSpPr>
          <p:cxnSp>
            <p:nvCxnSpPr>
              <p:cNvPr id="1145" name="Straight Connector 11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46" name="Straight Connector 11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47" name="Oval 11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8" name="Oval 11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0" name="Group 263"/>
            <p:cNvGrpSpPr/>
            <p:nvPr/>
          </p:nvGrpSpPr>
          <p:grpSpPr>
            <a:xfrm>
              <a:off x="8944797" y="5449200"/>
              <a:ext cx="112883" cy="265768"/>
              <a:chOff x="3787140" y="2644140"/>
              <a:chExt cx="102873" cy="419738"/>
            </a:xfrm>
          </p:grpSpPr>
          <p:cxnSp>
            <p:nvCxnSpPr>
              <p:cNvPr id="1141" name="Straight Connector 11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42" name="Straight Connector 11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43" name="Oval 11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4" name="Oval 11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1" name="Group 268"/>
            <p:cNvGrpSpPr/>
            <p:nvPr/>
          </p:nvGrpSpPr>
          <p:grpSpPr>
            <a:xfrm>
              <a:off x="9080668" y="5449204"/>
              <a:ext cx="112883" cy="265768"/>
              <a:chOff x="3787140" y="2644140"/>
              <a:chExt cx="102873" cy="419738"/>
            </a:xfrm>
          </p:grpSpPr>
          <p:cxnSp>
            <p:nvCxnSpPr>
              <p:cNvPr id="1137" name="Straight Connector 11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8" name="Straight Connector 11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9" name="Oval 11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0" name="Oval 11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2" name="Group 273"/>
            <p:cNvGrpSpPr/>
            <p:nvPr/>
          </p:nvGrpSpPr>
          <p:grpSpPr>
            <a:xfrm>
              <a:off x="9214452" y="5449202"/>
              <a:ext cx="112883" cy="265768"/>
              <a:chOff x="3787140" y="2644140"/>
              <a:chExt cx="102873" cy="419738"/>
            </a:xfrm>
          </p:grpSpPr>
          <p:cxnSp>
            <p:nvCxnSpPr>
              <p:cNvPr id="1133" name="Straight Connector 11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4" name="Straight Connector 11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5" name="Oval 11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6" name="Oval 11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3" name="Group 278"/>
            <p:cNvGrpSpPr/>
            <p:nvPr/>
          </p:nvGrpSpPr>
          <p:grpSpPr>
            <a:xfrm>
              <a:off x="5023286" y="5449206"/>
              <a:ext cx="112883" cy="265768"/>
              <a:chOff x="3787140" y="2644140"/>
              <a:chExt cx="102873" cy="419738"/>
            </a:xfrm>
          </p:grpSpPr>
          <p:cxnSp>
            <p:nvCxnSpPr>
              <p:cNvPr id="1129" name="Straight Connector 11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0" name="Straight Connector 11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31" name="Oval 11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2" name="Oval 11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4" name="Group 283"/>
            <p:cNvGrpSpPr/>
            <p:nvPr/>
          </p:nvGrpSpPr>
          <p:grpSpPr>
            <a:xfrm>
              <a:off x="5157069" y="5449204"/>
              <a:ext cx="112883" cy="265768"/>
              <a:chOff x="3787140" y="2644140"/>
              <a:chExt cx="102873" cy="419738"/>
            </a:xfrm>
          </p:grpSpPr>
          <p:cxnSp>
            <p:nvCxnSpPr>
              <p:cNvPr id="1125" name="Straight Connector 11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6" name="Straight Connector 11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7" name="Oval 11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8" name="Oval 11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5" name="Group 288"/>
            <p:cNvGrpSpPr/>
            <p:nvPr/>
          </p:nvGrpSpPr>
          <p:grpSpPr>
            <a:xfrm>
              <a:off x="5292941" y="5449208"/>
              <a:ext cx="112883" cy="265768"/>
              <a:chOff x="3787140" y="2644140"/>
              <a:chExt cx="102873" cy="419738"/>
            </a:xfrm>
          </p:grpSpPr>
          <p:cxnSp>
            <p:nvCxnSpPr>
              <p:cNvPr id="1121" name="Straight Connector 11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2" name="Straight Connector 11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3" name="Oval 11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4" name="Oval 11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6" name="Group 293"/>
            <p:cNvGrpSpPr/>
            <p:nvPr/>
          </p:nvGrpSpPr>
          <p:grpSpPr>
            <a:xfrm>
              <a:off x="5426724" y="5449206"/>
              <a:ext cx="112883" cy="265768"/>
              <a:chOff x="3787140" y="2644140"/>
              <a:chExt cx="102873" cy="419738"/>
            </a:xfrm>
          </p:grpSpPr>
          <p:cxnSp>
            <p:nvCxnSpPr>
              <p:cNvPr id="1117" name="Straight Connector 11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8" name="Straight Connector 11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9" name="Oval 11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0" name="Oval 11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7" name="Group 298"/>
            <p:cNvGrpSpPr/>
            <p:nvPr/>
          </p:nvGrpSpPr>
          <p:grpSpPr>
            <a:xfrm>
              <a:off x="5562596" y="5449210"/>
              <a:ext cx="112883" cy="265768"/>
              <a:chOff x="3787140" y="2644140"/>
              <a:chExt cx="102873" cy="419738"/>
            </a:xfrm>
          </p:grpSpPr>
          <p:cxnSp>
            <p:nvCxnSpPr>
              <p:cNvPr id="1113" name="Straight Connector 11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4" name="Straight Connector 11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5" name="Oval 11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6" name="Oval 11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8" name="Group 303"/>
            <p:cNvGrpSpPr/>
            <p:nvPr/>
          </p:nvGrpSpPr>
          <p:grpSpPr>
            <a:xfrm>
              <a:off x="5696380" y="5449208"/>
              <a:ext cx="112883" cy="265768"/>
              <a:chOff x="3787140" y="2644140"/>
              <a:chExt cx="102873" cy="419738"/>
            </a:xfrm>
          </p:grpSpPr>
          <p:cxnSp>
            <p:nvCxnSpPr>
              <p:cNvPr id="1109" name="Straight Connector 11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0" name="Straight Connector 11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11" name="Oval 11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2" name="Oval 11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9" name="Group 308"/>
            <p:cNvGrpSpPr/>
            <p:nvPr/>
          </p:nvGrpSpPr>
          <p:grpSpPr>
            <a:xfrm>
              <a:off x="5832251" y="5449212"/>
              <a:ext cx="112883" cy="265768"/>
              <a:chOff x="3787140" y="2644140"/>
              <a:chExt cx="102873" cy="419738"/>
            </a:xfrm>
          </p:grpSpPr>
          <p:cxnSp>
            <p:nvCxnSpPr>
              <p:cNvPr id="1105" name="Straight Connector 11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06" name="Straight Connector 11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07" name="Oval 11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8" name="Oval 11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0" name="Group 313"/>
            <p:cNvGrpSpPr/>
            <p:nvPr/>
          </p:nvGrpSpPr>
          <p:grpSpPr>
            <a:xfrm>
              <a:off x="5966035" y="5449210"/>
              <a:ext cx="112883" cy="265768"/>
              <a:chOff x="3787140" y="2644140"/>
              <a:chExt cx="102873" cy="419738"/>
            </a:xfrm>
          </p:grpSpPr>
          <p:cxnSp>
            <p:nvCxnSpPr>
              <p:cNvPr id="1101" name="Straight Connector 11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03" name="Oval 11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4" name="Oval 11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1" name="Group 318"/>
            <p:cNvGrpSpPr/>
            <p:nvPr/>
          </p:nvGrpSpPr>
          <p:grpSpPr>
            <a:xfrm>
              <a:off x="6108180" y="5449214"/>
              <a:ext cx="112883" cy="265768"/>
              <a:chOff x="3787140" y="2644140"/>
              <a:chExt cx="102873" cy="419738"/>
            </a:xfrm>
          </p:grpSpPr>
          <p:cxnSp>
            <p:nvCxnSpPr>
              <p:cNvPr id="1097" name="Straight Connector 10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8" name="Straight Connector 10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9" name="Oval 10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0" name="Oval 10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2" name="Group 323"/>
            <p:cNvGrpSpPr/>
            <p:nvPr/>
          </p:nvGrpSpPr>
          <p:grpSpPr>
            <a:xfrm>
              <a:off x="6241963" y="5449212"/>
              <a:ext cx="112883" cy="265768"/>
              <a:chOff x="3787140" y="2644140"/>
              <a:chExt cx="102873" cy="419738"/>
            </a:xfrm>
          </p:grpSpPr>
          <p:cxnSp>
            <p:nvCxnSpPr>
              <p:cNvPr id="1093" name="Straight Connector 3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4" name="Straight Connector 3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5" name="Oval 3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6" name="Oval 3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3" name="Group 328"/>
            <p:cNvGrpSpPr/>
            <p:nvPr/>
          </p:nvGrpSpPr>
          <p:grpSpPr>
            <a:xfrm>
              <a:off x="6377835" y="5449216"/>
              <a:ext cx="112883" cy="265768"/>
              <a:chOff x="3787140" y="2644140"/>
              <a:chExt cx="102873" cy="419738"/>
            </a:xfrm>
          </p:grpSpPr>
          <p:cxnSp>
            <p:nvCxnSpPr>
              <p:cNvPr id="1089" name="Straight Connector 3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0" name="Straight Connector 3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91" name="Oval 3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2" name="Oval 3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4" name="Group 333"/>
            <p:cNvGrpSpPr/>
            <p:nvPr/>
          </p:nvGrpSpPr>
          <p:grpSpPr>
            <a:xfrm>
              <a:off x="6511619" y="5449214"/>
              <a:ext cx="112883" cy="265768"/>
              <a:chOff x="3787140" y="2644140"/>
              <a:chExt cx="102873" cy="419738"/>
            </a:xfrm>
          </p:grpSpPr>
          <p:cxnSp>
            <p:nvCxnSpPr>
              <p:cNvPr id="1085" name="Straight Connector 3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86" name="Straight Connector 3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87" name="Oval 3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8" name="Oval 3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5" name="Group 338"/>
            <p:cNvGrpSpPr/>
            <p:nvPr/>
          </p:nvGrpSpPr>
          <p:grpSpPr>
            <a:xfrm>
              <a:off x="6647490" y="5449217"/>
              <a:ext cx="112883" cy="265768"/>
              <a:chOff x="3787140" y="2644140"/>
              <a:chExt cx="102873" cy="419738"/>
            </a:xfrm>
          </p:grpSpPr>
          <p:cxnSp>
            <p:nvCxnSpPr>
              <p:cNvPr id="1081" name="Straight Connector 3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82" name="Straight Connector 3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83" name="Oval 3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4" name="Oval 3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6" name="Group 343"/>
            <p:cNvGrpSpPr/>
            <p:nvPr/>
          </p:nvGrpSpPr>
          <p:grpSpPr>
            <a:xfrm>
              <a:off x="6781274" y="5449216"/>
              <a:ext cx="112883" cy="265768"/>
              <a:chOff x="3787140" y="2644140"/>
              <a:chExt cx="102873" cy="419738"/>
            </a:xfrm>
          </p:grpSpPr>
          <p:cxnSp>
            <p:nvCxnSpPr>
              <p:cNvPr id="1077" name="Straight Connector 3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8" name="Straight Connector 3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9" name="Oval 3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0" name="Oval 3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7" name="Group 348"/>
            <p:cNvGrpSpPr/>
            <p:nvPr/>
          </p:nvGrpSpPr>
          <p:grpSpPr>
            <a:xfrm>
              <a:off x="6917145" y="5449219"/>
              <a:ext cx="112883" cy="265768"/>
              <a:chOff x="3787140" y="2644140"/>
              <a:chExt cx="102873" cy="419738"/>
            </a:xfrm>
          </p:grpSpPr>
          <p:cxnSp>
            <p:nvCxnSpPr>
              <p:cNvPr id="1073" name="Straight Connector 3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4" name="Straight Connector 3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5" name="Oval 3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6" name="Oval 3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8" name="Group 353"/>
            <p:cNvGrpSpPr/>
            <p:nvPr/>
          </p:nvGrpSpPr>
          <p:grpSpPr>
            <a:xfrm>
              <a:off x="7050929" y="5449217"/>
              <a:ext cx="112883" cy="265768"/>
              <a:chOff x="3787140" y="2644140"/>
              <a:chExt cx="102873" cy="419738"/>
            </a:xfrm>
          </p:grpSpPr>
          <p:cxnSp>
            <p:nvCxnSpPr>
              <p:cNvPr id="1069" name="Straight Connector 3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70" name="Straight Connector 3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1" name="Oval 3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2" name="Oval 3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5" name="Group 12"/>
            <p:cNvGrpSpPr/>
            <p:nvPr/>
          </p:nvGrpSpPr>
          <p:grpSpPr>
            <a:xfrm rot="10800000">
              <a:off x="7057927" y="5726143"/>
              <a:ext cx="112883" cy="265768"/>
              <a:chOff x="3787140" y="2644140"/>
              <a:chExt cx="102873" cy="419738"/>
            </a:xfrm>
          </p:grpSpPr>
          <p:cxnSp>
            <p:nvCxnSpPr>
              <p:cNvPr id="1001"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02"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03"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4"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6" name="Group 13"/>
            <p:cNvGrpSpPr/>
            <p:nvPr/>
          </p:nvGrpSpPr>
          <p:grpSpPr>
            <a:xfrm rot="10800000">
              <a:off x="6924143" y="5726145"/>
              <a:ext cx="112883" cy="265768"/>
              <a:chOff x="3787140" y="2644140"/>
              <a:chExt cx="102873" cy="419738"/>
            </a:xfrm>
          </p:grpSpPr>
          <p:cxnSp>
            <p:nvCxnSpPr>
              <p:cNvPr id="997"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8"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9"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0"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7" name="Group 48"/>
            <p:cNvGrpSpPr/>
            <p:nvPr/>
          </p:nvGrpSpPr>
          <p:grpSpPr>
            <a:xfrm rot="10800000">
              <a:off x="6788272" y="5726142"/>
              <a:ext cx="112883" cy="265768"/>
              <a:chOff x="3787140" y="2644140"/>
              <a:chExt cx="102873" cy="419738"/>
            </a:xfrm>
          </p:grpSpPr>
          <p:cxnSp>
            <p:nvCxnSpPr>
              <p:cNvPr id="99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8" name="Group 53"/>
            <p:cNvGrpSpPr/>
            <p:nvPr/>
          </p:nvGrpSpPr>
          <p:grpSpPr>
            <a:xfrm rot="10800000">
              <a:off x="6654488" y="5726143"/>
              <a:ext cx="112883" cy="265768"/>
              <a:chOff x="3787140" y="2644140"/>
              <a:chExt cx="102873" cy="419738"/>
            </a:xfrm>
          </p:grpSpPr>
          <p:cxnSp>
            <p:nvCxnSpPr>
              <p:cNvPr id="989"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90"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91"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2"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9" name="Group 58"/>
            <p:cNvGrpSpPr/>
            <p:nvPr/>
          </p:nvGrpSpPr>
          <p:grpSpPr>
            <a:xfrm rot="10800000">
              <a:off x="6518617" y="5726140"/>
              <a:ext cx="112883" cy="265768"/>
              <a:chOff x="3787140" y="2644140"/>
              <a:chExt cx="102873" cy="419738"/>
            </a:xfrm>
          </p:grpSpPr>
          <p:cxnSp>
            <p:nvCxnSpPr>
              <p:cNvPr id="985"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86"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87"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8"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0" name="Group 63"/>
            <p:cNvGrpSpPr/>
            <p:nvPr/>
          </p:nvGrpSpPr>
          <p:grpSpPr>
            <a:xfrm rot="10800000">
              <a:off x="6384833" y="5726142"/>
              <a:ext cx="112883" cy="265768"/>
              <a:chOff x="3787140" y="2644140"/>
              <a:chExt cx="102873" cy="419738"/>
            </a:xfrm>
          </p:grpSpPr>
          <p:cxnSp>
            <p:nvCxnSpPr>
              <p:cNvPr id="981"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82"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83"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4"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1" name="Group 68"/>
            <p:cNvGrpSpPr/>
            <p:nvPr/>
          </p:nvGrpSpPr>
          <p:grpSpPr>
            <a:xfrm rot="10800000">
              <a:off x="6248961" y="5726138"/>
              <a:ext cx="112883" cy="265768"/>
              <a:chOff x="3787140" y="2644140"/>
              <a:chExt cx="102873" cy="419738"/>
            </a:xfrm>
          </p:grpSpPr>
          <p:cxnSp>
            <p:nvCxnSpPr>
              <p:cNvPr id="977" name="Straight Connector 9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8" name="Straight Connector 9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9" name="Oval 9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0" name="Oval 9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2" name="Group 73"/>
            <p:cNvGrpSpPr/>
            <p:nvPr/>
          </p:nvGrpSpPr>
          <p:grpSpPr>
            <a:xfrm rot="10800000">
              <a:off x="6115178" y="5726140"/>
              <a:ext cx="112883" cy="265768"/>
              <a:chOff x="3787140" y="2644140"/>
              <a:chExt cx="102873" cy="419738"/>
            </a:xfrm>
          </p:grpSpPr>
          <p:cxnSp>
            <p:nvCxnSpPr>
              <p:cNvPr id="973" name="Straight Connector 9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4" name="Straight Connector 9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5" name="Oval 9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6" name="Oval 9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3" name="Group 78"/>
            <p:cNvGrpSpPr/>
            <p:nvPr/>
          </p:nvGrpSpPr>
          <p:grpSpPr>
            <a:xfrm rot="10800000">
              <a:off x="5973033" y="5726136"/>
              <a:ext cx="112883" cy="265768"/>
              <a:chOff x="3787140" y="2644140"/>
              <a:chExt cx="102873" cy="419738"/>
            </a:xfrm>
          </p:grpSpPr>
          <p:cxnSp>
            <p:nvCxnSpPr>
              <p:cNvPr id="969" name="Straight Connector 9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70" name="Straight Connector 9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1" name="Oval 9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2" name="Oval 9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4" name="Group 83"/>
            <p:cNvGrpSpPr/>
            <p:nvPr/>
          </p:nvGrpSpPr>
          <p:grpSpPr>
            <a:xfrm rot="10800000">
              <a:off x="5839249" y="5726138"/>
              <a:ext cx="112883" cy="265768"/>
              <a:chOff x="3787140" y="2644140"/>
              <a:chExt cx="102873" cy="419738"/>
            </a:xfrm>
          </p:grpSpPr>
          <p:cxnSp>
            <p:nvCxnSpPr>
              <p:cNvPr id="965" name="Straight Connector 9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6" name="Straight Connector 9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67" name="Oval 9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8" name="Oval 9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5" name="Group 88"/>
            <p:cNvGrpSpPr/>
            <p:nvPr/>
          </p:nvGrpSpPr>
          <p:grpSpPr>
            <a:xfrm rot="10800000">
              <a:off x="5703378" y="5726134"/>
              <a:ext cx="112883" cy="265768"/>
              <a:chOff x="3787140" y="2644140"/>
              <a:chExt cx="102873" cy="419738"/>
            </a:xfrm>
          </p:grpSpPr>
          <p:cxnSp>
            <p:nvCxnSpPr>
              <p:cNvPr id="961" name="Straight Connector 9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2" name="Straight Connector 9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63" name="Oval 9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4" name="Oval 9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6" name="Group 93"/>
            <p:cNvGrpSpPr/>
            <p:nvPr/>
          </p:nvGrpSpPr>
          <p:grpSpPr>
            <a:xfrm rot="10800000">
              <a:off x="5569594" y="5726136"/>
              <a:ext cx="112883" cy="265768"/>
              <a:chOff x="3787140" y="2644140"/>
              <a:chExt cx="102873" cy="419738"/>
            </a:xfrm>
          </p:grpSpPr>
          <p:cxnSp>
            <p:nvCxnSpPr>
              <p:cNvPr id="957" name="Straight Connector 9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8" name="Straight Connector 9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9" name="Oval 9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0" name="Oval 9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7" name="Group 98"/>
            <p:cNvGrpSpPr/>
            <p:nvPr/>
          </p:nvGrpSpPr>
          <p:grpSpPr>
            <a:xfrm rot="10800000">
              <a:off x="5433722" y="5726132"/>
              <a:ext cx="112883" cy="265768"/>
              <a:chOff x="3787140" y="2644140"/>
              <a:chExt cx="102873" cy="419738"/>
            </a:xfrm>
          </p:grpSpPr>
          <p:cxnSp>
            <p:nvCxnSpPr>
              <p:cNvPr id="953" name="Straight Connector 9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4" name="Straight Connector 9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5" name="Oval 9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6" name="Oval 9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8" name="Group 103"/>
            <p:cNvGrpSpPr/>
            <p:nvPr/>
          </p:nvGrpSpPr>
          <p:grpSpPr>
            <a:xfrm rot="10800000">
              <a:off x="5299939" y="5726134"/>
              <a:ext cx="112883" cy="265768"/>
              <a:chOff x="3787140" y="2644140"/>
              <a:chExt cx="102873" cy="419738"/>
            </a:xfrm>
          </p:grpSpPr>
          <p:cxnSp>
            <p:nvCxnSpPr>
              <p:cNvPr id="949" name="Straight Connector 9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50" name="Straight Connector 9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51" name="Oval 9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2" name="Oval 9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9" name="Group 108"/>
            <p:cNvGrpSpPr/>
            <p:nvPr/>
          </p:nvGrpSpPr>
          <p:grpSpPr>
            <a:xfrm rot="10800000">
              <a:off x="5164067" y="5726130"/>
              <a:ext cx="112883" cy="265768"/>
              <a:chOff x="3787140" y="2644140"/>
              <a:chExt cx="102873" cy="419738"/>
            </a:xfrm>
          </p:grpSpPr>
          <p:cxnSp>
            <p:nvCxnSpPr>
              <p:cNvPr id="945" name="Straight Connector 9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46" name="Straight Connector 9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47" name="Oval 9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8" name="Oval 9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0" name="Group 113"/>
            <p:cNvGrpSpPr/>
            <p:nvPr/>
          </p:nvGrpSpPr>
          <p:grpSpPr>
            <a:xfrm rot="10800000">
              <a:off x="5030284" y="5726132"/>
              <a:ext cx="112883" cy="265768"/>
              <a:chOff x="3787140" y="2644140"/>
              <a:chExt cx="102873" cy="419738"/>
            </a:xfrm>
          </p:grpSpPr>
          <p:cxnSp>
            <p:nvCxnSpPr>
              <p:cNvPr id="941" name="Straight Connector 9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42" name="Straight Connector 9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43" name="Oval 9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4" name="Oval 9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1" name="Group 118"/>
            <p:cNvGrpSpPr/>
            <p:nvPr/>
          </p:nvGrpSpPr>
          <p:grpSpPr>
            <a:xfrm rot="10800000">
              <a:off x="9221450" y="5726128"/>
              <a:ext cx="112883" cy="265768"/>
              <a:chOff x="3787140" y="2644140"/>
              <a:chExt cx="102873" cy="419738"/>
            </a:xfrm>
          </p:grpSpPr>
          <p:cxnSp>
            <p:nvCxnSpPr>
              <p:cNvPr id="937" name="Straight Connector 9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8" name="Straight Connector 9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9" name="Oval 9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0" name="Oval 9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2" name="Group 123"/>
            <p:cNvGrpSpPr/>
            <p:nvPr/>
          </p:nvGrpSpPr>
          <p:grpSpPr>
            <a:xfrm rot="10800000">
              <a:off x="9087666" y="5726130"/>
              <a:ext cx="112883" cy="265768"/>
              <a:chOff x="3787140" y="2644140"/>
              <a:chExt cx="102873" cy="419738"/>
            </a:xfrm>
          </p:grpSpPr>
          <p:cxnSp>
            <p:nvCxnSpPr>
              <p:cNvPr id="933" name="Straight Connector 9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4" name="Straight Connector 9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5" name="Oval 9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6" name="Oval 9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3" name="Group 128"/>
            <p:cNvGrpSpPr/>
            <p:nvPr/>
          </p:nvGrpSpPr>
          <p:grpSpPr>
            <a:xfrm rot="10800000">
              <a:off x="8951795" y="5726126"/>
              <a:ext cx="112883" cy="265768"/>
              <a:chOff x="3787140" y="2644140"/>
              <a:chExt cx="102873" cy="419738"/>
            </a:xfrm>
          </p:grpSpPr>
          <p:cxnSp>
            <p:nvCxnSpPr>
              <p:cNvPr id="929" name="Straight Connector 9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30" name="Straight Connector 9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31" name="Oval 9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2" name="Oval 9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4" name="Group 133"/>
            <p:cNvGrpSpPr/>
            <p:nvPr/>
          </p:nvGrpSpPr>
          <p:grpSpPr>
            <a:xfrm rot="10800000">
              <a:off x="8818011" y="5726128"/>
              <a:ext cx="112883" cy="265768"/>
              <a:chOff x="3787140" y="2644140"/>
              <a:chExt cx="102873" cy="419738"/>
            </a:xfrm>
          </p:grpSpPr>
          <p:cxnSp>
            <p:nvCxnSpPr>
              <p:cNvPr id="925" name="Straight Connector 9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26" name="Straight Connector 9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7" name="Oval 9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8" name="Oval 9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5" name="Group 138"/>
            <p:cNvGrpSpPr/>
            <p:nvPr/>
          </p:nvGrpSpPr>
          <p:grpSpPr>
            <a:xfrm rot="10800000">
              <a:off x="8682139" y="5726124"/>
              <a:ext cx="112883" cy="265768"/>
              <a:chOff x="3787140" y="2644140"/>
              <a:chExt cx="102873" cy="419738"/>
            </a:xfrm>
          </p:grpSpPr>
          <p:cxnSp>
            <p:nvCxnSpPr>
              <p:cNvPr id="921" name="Straight Connector 9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22" name="Straight Connector 9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3" name="Oval 9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4" name="Oval 9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6" name="Group 143"/>
            <p:cNvGrpSpPr/>
            <p:nvPr/>
          </p:nvGrpSpPr>
          <p:grpSpPr>
            <a:xfrm rot="10800000">
              <a:off x="8548356" y="5726126"/>
              <a:ext cx="112883" cy="265768"/>
              <a:chOff x="3787140" y="2644140"/>
              <a:chExt cx="102873" cy="419738"/>
            </a:xfrm>
          </p:grpSpPr>
          <p:cxnSp>
            <p:nvCxnSpPr>
              <p:cNvPr id="917" name="Straight Connector 9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8" name="Straight Connector 9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9" name="Oval 9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0" name="Oval 9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7" name="Group 148"/>
            <p:cNvGrpSpPr/>
            <p:nvPr/>
          </p:nvGrpSpPr>
          <p:grpSpPr>
            <a:xfrm rot="10800000">
              <a:off x="8412484" y="5726123"/>
              <a:ext cx="112883" cy="265768"/>
              <a:chOff x="3787140" y="2644140"/>
              <a:chExt cx="102873" cy="419738"/>
            </a:xfrm>
          </p:grpSpPr>
          <p:cxnSp>
            <p:nvCxnSpPr>
              <p:cNvPr id="913" name="Straight Connector 9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4" name="Straight Connector 9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5" name="Oval 9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6" name="Oval 9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8" name="Group 153"/>
            <p:cNvGrpSpPr/>
            <p:nvPr/>
          </p:nvGrpSpPr>
          <p:grpSpPr>
            <a:xfrm rot="10800000">
              <a:off x="8278701" y="5726124"/>
              <a:ext cx="112883" cy="265768"/>
              <a:chOff x="3787140" y="2644140"/>
              <a:chExt cx="102873" cy="419738"/>
            </a:xfrm>
          </p:grpSpPr>
          <p:cxnSp>
            <p:nvCxnSpPr>
              <p:cNvPr id="909" name="Straight Connector 9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0" name="Straight Connector 9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1" name="Oval 9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2" name="Oval 9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9" name="Group 158"/>
            <p:cNvGrpSpPr/>
            <p:nvPr/>
          </p:nvGrpSpPr>
          <p:grpSpPr>
            <a:xfrm rot="10800000">
              <a:off x="8136556" y="5726121"/>
              <a:ext cx="112883" cy="265768"/>
              <a:chOff x="3787140" y="2644140"/>
              <a:chExt cx="102873" cy="419738"/>
            </a:xfrm>
          </p:grpSpPr>
          <p:cxnSp>
            <p:nvCxnSpPr>
              <p:cNvPr id="905" name="Straight Connector 9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06" name="Straight Connector 9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07" name="Oval 9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8" name="Oval 9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0" name="Group 163"/>
            <p:cNvGrpSpPr/>
            <p:nvPr/>
          </p:nvGrpSpPr>
          <p:grpSpPr>
            <a:xfrm rot="10800000">
              <a:off x="8002772" y="5726123"/>
              <a:ext cx="112883" cy="265768"/>
              <a:chOff x="3787140" y="2644140"/>
              <a:chExt cx="102873" cy="419738"/>
            </a:xfrm>
          </p:grpSpPr>
          <p:cxnSp>
            <p:nvCxnSpPr>
              <p:cNvPr id="901" name="Straight Connector 9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02" name="Straight Connector 9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03" name="Oval 9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4" name="Oval 9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1" name="Group 168"/>
            <p:cNvGrpSpPr/>
            <p:nvPr/>
          </p:nvGrpSpPr>
          <p:grpSpPr>
            <a:xfrm rot="10800000">
              <a:off x="7866900" y="5726119"/>
              <a:ext cx="112883" cy="265768"/>
              <a:chOff x="3787140" y="2644140"/>
              <a:chExt cx="102873" cy="419738"/>
            </a:xfrm>
          </p:grpSpPr>
          <p:cxnSp>
            <p:nvCxnSpPr>
              <p:cNvPr id="897" name="Straight Connector 8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8" name="Straight Connector 8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9" name="Oval 8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0" name="Oval 8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2" name="Group 173"/>
            <p:cNvGrpSpPr/>
            <p:nvPr/>
          </p:nvGrpSpPr>
          <p:grpSpPr>
            <a:xfrm rot="10800000">
              <a:off x="7733117" y="5726121"/>
              <a:ext cx="112883" cy="265768"/>
              <a:chOff x="3787140" y="2644140"/>
              <a:chExt cx="102873" cy="419738"/>
            </a:xfrm>
          </p:grpSpPr>
          <p:cxnSp>
            <p:nvCxnSpPr>
              <p:cNvPr id="893" name="Straight Connector 8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5" name="Oval 8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6" name="Oval 8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3" name="Group 178"/>
            <p:cNvGrpSpPr/>
            <p:nvPr/>
          </p:nvGrpSpPr>
          <p:grpSpPr>
            <a:xfrm rot="10800000">
              <a:off x="7597245" y="5726117"/>
              <a:ext cx="112883" cy="265768"/>
              <a:chOff x="3787140" y="2644140"/>
              <a:chExt cx="102873" cy="419738"/>
            </a:xfrm>
          </p:grpSpPr>
          <p:cxnSp>
            <p:nvCxnSpPr>
              <p:cNvPr id="889" name="Straight Connector 8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91" name="Oval 8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2" name="Oval 8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4" name="Group 183"/>
            <p:cNvGrpSpPr/>
            <p:nvPr/>
          </p:nvGrpSpPr>
          <p:grpSpPr>
            <a:xfrm rot="10800000">
              <a:off x="7463462" y="5726119"/>
              <a:ext cx="112883" cy="265768"/>
              <a:chOff x="3787140" y="2644140"/>
              <a:chExt cx="102873" cy="419738"/>
            </a:xfrm>
          </p:grpSpPr>
          <p:cxnSp>
            <p:nvCxnSpPr>
              <p:cNvPr id="885" name="Straight Connector 8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86" name="Straight Connector 8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87" name="Oval 8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8" name="Oval 8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5" name="Group 188"/>
            <p:cNvGrpSpPr/>
            <p:nvPr/>
          </p:nvGrpSpPr>
          <p:grpSpPr>
            <a:xfrm rot="10800000">
              <a:off x="7327590" y="5726115"/>
              <a:ext cx="112883" cy="265768"/>
              <a:chOff x="3787140" y="2644140"/>
              <a:chExt cx="102873" cy="419738"/>
            </a:xfrm>
          </p:grpSpPr>
          <p:cxnSp>
            <p:nvCxnSpPr>
              <p:cNvPr id="881" name="Straight Connector 8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83" name="Oval 8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4" name="Oval 8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6" name="Group 193"/>
            <p:cNvGrpSpPr/>
            <p:nvPr/>
          </p:nvGrpSpPr>
          <p:grpSpPr>
            <a:xfrm rot="10800000">
              <a:off x="7193806" y="5726117"/>
              <a:ext cx="112883" cy="265768"/>
              <a:chOff x="3787140" y="2644140"/>
              <a:chExt cx="102873" cy="419738"/>
            </a:xfrm>
          </p:grpSpPr>
          <p:cxnSp>
            <p:nvCxnSpPr>
              <p:cNvPr id="877" name="Straight Connector 8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9" name="Oval 8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0" name="Oval 8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7" name="Group 198"/>
            <p:cNvGrpSpPr/>
            <p:nvPr/>
          </p:nvGrpSpPr>
          <p:grpSpPr>
            <a:xfrm rot="10800000">
              <a:off x="2720441" y="5726208"/>
              <a:ext cx="112883" cy="265768"/>
              <a:chOff x="3787140" y="2644140"/>
              <a:chExt cx="102873" cy="419738"/>
            </a:xfrm>
          </p:grpSpPr>
          <p:cxnSp>
            <p:nvCxnSpPr>
              <p:cNvPr id="873" name="Straight Connector 8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4" name="Straight Connector 8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5" name="Oval 8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6" name="Oval 8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8" name="Group 203"/>
            <p:cNvGrpSpPr/>
            <p:nvPr/>
          </p:nvGrpSpPr>
          <p:grpSpPr>
            <a:xfrm rot="10800000">
              <a:off x="2586658" y="5726210"/>
              <a:ext cx="112883" cy="265768"/>
              <a:chOff x="3787140" y="2644140"/>
              <a:chExt cx="102873" cy="419738"/>
            </a:xfrm>
          </p:grpSpPr>
          <p:cxnSp>
            <p:nvCxnSpPr>
              <p:cNvPr id="869" name="Straight Connector 8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1" name="Oval 8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2" name="Oval 8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9" name="Group 208"/>
            <p:cNvGrpSpPr/>
            <p:nvPr/>
          </p:nvGrpSpPr>
          <p:grpSpPr>
            <a:xfrm rot="10800000">
              <a:off x="2450786" y="5726206"/>
              <a:ext cx="112883" cy="265768"/>
              <a:chOff x="3787140" y="2644140"/>
              <a:chExt cx="102873" cy="419738"/>
            </a:xfrm>
          </p:grpSpPr>
          <p:cxnSp>
            <p:nvCxnSpPr>
              <p:cNvPr id="865" name="Straight Connector 8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7" name="Oval 8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8" name="Oval 8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0" name="Group 213"/>
            <p:cNvGrpSpPr/>
            <p:nvPr/>
          </p:nvGrpSpPr>
          <p:grpSpPr>
            <a:xfrm rot="10800000">
              <a:off x="2317003" y="5726208"/>
              <a:ext cx="112883" cy="265768"/>
              <a:chOff x="3787140" y="2644140"/>
              <a:chExt cx="102873" cy="419738"/>
            </a:xfrm>
          </p:grpSpPr>
          <p:cxnSp>
            <p:nvCxnSpPr>
              <p:cNvPr id="861" name="Straight Connector 8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2" name="Straight Connector 8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3" name="Oval 8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4" name="Oval 8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1" name="Group 218"/>
            <p:cNvGrpSpPr/>
            <p:nvPr/>
          </p:nvGrpSpPr>
          <p:grpSpPr>
            <a:xfrm rot="10800000">
              <a:off x="2181131" y="5726204"/>
              <a:ext cx="112883" cy="265768"/>
              <a:chOff x="3787140" y="2644140"/>
              <a:chExt cx="102873" cy="419738"/>
            </a:xfrm>
          </p:grpSpPr>
          <p:cxnSp>
            <p:nvCxnSpPr>
              <p:cNvPr id="857" name="Straight Connector 8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9" name="Oval 8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0" name="Oval 8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2" name="Group 223"/>
            <p:cNvGrpSpPr/>
            <p:nvPr/>
          </p:nvGrpSpPr>
          <p:grpSpPr>
            <a:xfrm rot="10800000">
              <a:off x="2047347" y="5726206"/>
              <a:ext cx="112883" cy="265768"/>
              <a:chOff x="3787140" y="2644140"/>
              <a:chExt cx="102873" cy="419738"/>
            </a:xfrm>
          </p:grpSpPr>
          <p:cxnSp>
            <p:nvCxnSpPr>
              <p:cNvPr id="853" name="Straight Connector 8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5" name="Oval 8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6" name="Oval 8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3" name="Group 228"/>
            <p:cNvGrpSpPr/>
            <p:nvPr/>
          </p:nvGrpSpPr>
          <p:grpSpPr>
            <a:xfrm rot="10800000">
              <a:off x="1911476" y="5726202"/>
              <a:ext cx="112883" cy="265768"/>
              <a:chOff x="3787140" y="2644140"/>
              <a:chExt cx="102873" cy="419738"/>
            </a:xfrm>
          </p:grpSpPr>
          <p:cxnSp>
            <p:nvCxnSpPr>
              <p:cNvPr id="849" name="Straight Connector 8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0" name="Straight Connector 8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51" name="Oval 8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2" name="Oval 8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4" name="Group 233"/>
            <p:cNvGrpSpPr/>
            <p:nvPr/>
          </p:nvGrpSpPr>
          <p:grpSpPr>
            <a:xfrm rot="10800000">
              <a:off x="1777692" y="5726204"/>
              <a:ext cx="112883" cy="265768"/>
              <a:chOff x="3787140" y="2644140"/>
              <a:chExt cx="102873" cy="419738"/>
            </a:xfrm>
          </p:grpSpPr>
          <p:cxnSp>
            <p:nvCxnSpPr>
              <p:cNvPr id="845" name="Straight Connector 8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47" name="Oval 8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8" name="Oval 8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5" name="Group 238"/>
            <p:cNvGrpSpPr/>
            <p:nvPr/>
          </p:nvGrpSpPr>
          <p:grpSpPr>
            <a:xfrm rot="10800000">
              <a:off x="1635547" y="5726200"/>
              <a:ext cx="112883" cy="265768"/>
              <a:chOff x="3787140" y="2644140"/>
              <a:chExt cx="102873" cy="419738"/>
            </a:xfrm>
          </p:grpSpPr>
          <p:cxnSp>
            <p:nvCxnSpPr>
              <p:cNvPr id="841" name="Straight Connector 8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43" name="Oval 8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4" name="Oval 8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6" name="Group 243"/>
            <p:cNvGrpSpPr/>
            <p:nvPr/>
          </p:nvGrpSpPr>
          <p:grpSpPr>
            <a:xfrm rot="10800000">
              <a:off x="1501764" y="5726202"/>
              <a:ext cx="112883" cy="265768"/>
              <a:chOff x="3787140" y="2644140"/>
              <a:chExt cx="102873" cy="419738"/>
            </a:xfrm>
          </p:grpSpPr>
          <p:cxnSp>
            <p:nvCxnSpPr>
              <p:cNvPr id="837" name="Straight Connector 8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8" name="Straight Connector 8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9" name="Oval 8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0" name="Oval 8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7" name="Group 248"/>
            <p:cNvGrpSpPr/>
            <p:nvPr/>
          </p:nvGrpSpPr>
          <p:grpSpPr>
            <a:xfrm rot="10800000">
              <a:off x="1365892" y="5726199"/>
              <a:ext cx="112883" cy="265768"/>
              <a:chOff x="3787140" y="2644140"/>
              <a:chExt cx="102873" cy="419738"/>
            </a:xfrm>
          </p:grpSpPr>
          <p:cxnSp>
            <p:nvCxnSpPr>
              <p:cNvPr id="833" name="Straight Connector 8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5" name="Oval 8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6" name="Oval 8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8" name="Group 253"/>
            <p:cNvGrpSpPr/>
            <p:nvPr/>
          </p:nvGrpSpPr>
          <p:grpSpPr>
            <a:xfrm rot="10800000">
              <a:off x="1232108" y="5726200"/>
              <a:ext cx="112883" cy="265768"/>
              <a:chOff x="3787140" y="2644140"/>
              <a:chExt cx="102873" cy="419738"/>
            </a:xfrm>
          </p:grpSpPr>
          <p:cxnSp>
            <p:nvCxnSpPr>
              <p:cNvPr id="829" name="Straight Connector 8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31" name="Oval 8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2" name="Oval 8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9" name="Group 258"/>
            <p:cNvGrpSpPr/>
            <p:nvPr/>
          </p:nvGrpSpPr>
          <p:grpSpPr>
            <a:xfrm rot="10800000">
              <a:off x="1096237" y="5726197"/>
              <a:ext cx="112883" cy="265768"/>
              <a:chOff x="3787140" y="2644140"/>
              <a:chExt cx="102873" cy="419738"/>
            </a:xfrm>
          </p:grpSpPr>
          <p:cxnSp>
            <p:nvCxnSpPr>
              <p:cNvPr id="825" name="Straight Connector 8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26" name="Straight Connector 8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7" name="Oval 8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8" name="Oval 8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0" name="Group 263"/>
            <p:cNvGrpSpPr/>
            <p:nvPr/>
          </p:nvGrpSpPr>
          <p:grpSpPr>
            <a:xfrm rot="10800000">
              <a:off x="962453" y="5726199"/>
              <a:ext cx="112883" cy="265768"/>
              <a:chOff x="3787140" y="2644140"/>
              <a:chExt cx="102873" cy="419738"/>
            </a:xfrm>
          </p:grpSpPr>
          <p:cxnSp>
            <p:nvCxnSpPr>
              <p:cNvPr id="821" name="Straight Connector 8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3" name="Oval 8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4" name="Oval 8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1" name="Group 268"/>
            <p:cNvGrpSpPr/>
            <p:nvPr/>
          </p:nvGrpSpPr>
          <p:grpSpPr>
            <a:xfrm rot="10800000">
              <a:off x="826582" y="5726195"/>
              <a:ext cx="112883" cy="265768"/>
              <a:chOff x="3787140" y="2644140"/>
              <a:chExt cx="102873" cy="419738"/>
            </a:xfrm>
          </p:grpSpPr>
          <p:cxnSp>
            <p:nvCxnSpPr>
              <p:cNvPr id="817" name="Straight Connector 8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9" name="Oval 8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0" name="Oval 8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2" name="Group 273"/>
            <p:cNvGrpSpPr/>
            <p:nvPr/>
          </p:nvGrpSpPr>
          <p:grpSpPr>
            <a:xfrm rot="10800000">
              <a:off x="692798" y="5726197"/>
              <a:ext cx="112883" cy="265768"/>
              <a:chOff x="3787140" y="2644140"/>
              <a:chExt cx="102873" cy="419738"/>
            </a:xfrm>
          </p:grpSpPr>
          <p:cxnSp>
            <p:nvCxnSpPr>
              <p:cNvPr id="813" name="Straight Connector 8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4" name="Straight Connector 8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5" name="Oval 8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6" name="Oval 8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3" name="Group 278"/>
            <p:cNvGrpSpPr/>
            <p:nvPr/>
          </p:nvGrpSpPr>
          <p:grpSpPr>
            <a:xfrm rot="10800000">
              <a:off x="4883964" y="5726193"/>
              <a:ext cx="112883" cy="265768"/>
              <a:chOff x="3787140" y="2644140"/>
              <a:chExt cx="102873" cy="419738"/>
            </a:xfrm>
          </p:grpSpPr>
          <p:cxnSp>
            <p:nvCxnSpPr>
              <p:cNvPr id="809" name="Straight Connector 8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0" name="Straight Connector 8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1" name="Oval 8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2" name="Oval 8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4" name="Group 283"/>
            <p:cNvGrpSpPr/>
            <p:nvPr/>
          </p:nvGrpSpPr>
          <p:grpSpPr>
            <a:xfrm rot="10800000">
              <a:off x="4750181" y="5726195"/>
              <a:ext cx="112883" cy="265768"/>
              <a:chOff x="3787140" y="2644140"/>
              <a:chExt cx="102873" cy="419738"/>
            </a:xfrm>
          </p:grpSpPr>
          <p:cxnSp>
            <p:nvCxnSpPr>
              <p:cNvPr id="805" name="Straight Connector 8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6" name="Straight Connector 8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07" name="Oval 8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8" name="Oval 8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5" name="Group 288"/>
            <p:cNvGrpSpPr/>
            <p:nvPr/>
          </p:nvGrpSpPr>
          <p:grpSpPr>
            <a:xfrm rot="10800000">
              <a:off x="4614309" y="5726191"/>
              <a:ext cx="112883" cy="265768"/>
              <a:chOff x="3787140" y="2644140"/>
              <a:chExt cx="102873" cy="419738"/>
            </a:xfrm>
          </p:grpSpPr>
          <p:cxnSp>
            <p:nvCxnSpPr>
              <p:cNvPr id="801" name="Straight Connector 8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2" name="Straight Connector 8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03" name="Oval 8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4" name="Oval 8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6" name="Group 293"/>
            <p:cNvGrpSpPr/>
            <p:nvPr/>
          </p:nvGrpSpPr>
          <p:grpSpPr>
            <a:xfrm rot="10800000">
              <a:off x="4480526" y="5726193"/>
              <a:ext cx="112883" cy="265768"/>
              <a:chOff x="3787140" y="2644140"/>
              <a:chExt cx="102873" cy="419738"/>
            </a:xfrm>
          </p:grpSpPr>
          <p:cxnSp>
            <p:nvCxnSpPr>
              <p:cNvPr id="797" name="Straight Connector 7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8" name="Straight Connector 7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9" name="Oval 7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0" name="Oval 7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7" name="Group 298"/>
            <p:cNvGrpSpPr/>
            <p:nvPr/>
          </p:nvGrpSpPr>
          <p:grpSpPr>
            <a:xfrm rot="10800000">
              <a:off x="4344654" y="5726189"/>
              <a:ext cx="112883" cy="265768"/>
              <a:chOff x="3787140" y="2644140"/>
              <a:chExt cx="102873" cy="419738"/>
            </a:xfrm>
          </p:grpSpPr>
          <p:cxnSp>
            <p:nvCxnSpPr>
              <p:cNvPr id="793" name="Straight Connector 7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4" name="Straight Connector 7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5" name="Oval 7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6" name="Oval 7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8" name="Group 303"/>
            <p:cNvGrpSpPr/>
            <p:nvPr/>
          </p:nvGrpSpPr>
          <p:grpSpPr>
            <a:xfrm rot="10800000">
              <a:off x="4210870" y="5726191"/>
              <a:ext cx="112883" cy="265768"/>
              <a:chOff x="3787140" y="2644140"/>
              <a:chExt cx="102873" cy="419738"/>
            </a:xfrm>
          </p:grpSpPr>
          <p:cxnSp>
            <p:nvCxnSpPr>
              <p:cNvPr id="789" name="Straight Connector 7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0" name="Straight Connector 7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1" name="Oval 7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2" name="Oval 7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9" name="Group 308"/>
            <p:cNvGrpSpPr/>
            <p:nvPr/>
          </p:nvGrpSpPr>
          <p:grpSpPr>
            <a:xfrm rot="10800000">
              <a:off x="4074999" y="5726187"/>
              <a:ext cx="112883" cy="265768"/>
              <a:chOff x="3787140" y="2644140"/>
              <a:chExt cx="102873" cy="419738"/>
            </a:xfrm>
          </p:grpSpPr>
          <p:cxnSp>
            <p:nvCxnSpPr>
              <p:cNvPr id="785" name="Straight Connector 7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87" name="Oval 7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8" name="Oval 7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0" name="Group 313"/>
            <p:cNvGrpSpPr/>
            <p:nvPr/>
          </p:nvGrpSpPr>
          <p:grpSpPr>
            <a:xfrm rot="10800000">
              <a:off x="3941215" y="5726189"/>
              <a:ext cx="112883" cy="265768"/>
              <a:chOff x="3787140" y="2644140"/>
              <a:chExt cx="102873" cy="419738"/>
            </a:xfrm>
          </p:grpSpPr>
          <p:cxnSp>
            <p:nvCxnSpPr>
              <p:cNvPr id="781" name="Straight Connector 7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2" name="Straight Connector 7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83" name="Oval 7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4" name="Oval 7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1" name="Group 318"/>
            <p:cNvGrpSpPr/>
            <p:nvPr/>
          </p:nvGrpSpPr>
          <p:grpSpPr>
            <a:xfrm rot="10800000">
              <a:off x="3799070" y="5726185"/>
              <a:ext cx="112883" cy="265768"/>
              <a:chOff x="3787140" y="2644140"/>
              <a:chExt cx="102873" cy="419738"/>
            </a:xfrm>
          </p:grpSpPr>
          <p:cxnSp>
            <p:nvCxnSpPr>
              <p:cNvPr id="777" name="Straight Connector 7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9" name="Oval 7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0" name="Oval 7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2" name="Group 323"/>
            <p:cNvGrpSpPr/>
            <p:nvPr/>
          </p:nvGrpSpPr>
          <p:grpSpPr>
            <a:xfrm rot="10800000">
              <a:off x="3665287" y="5726187"/>
              <a:ext cx="112883" cy="265768"/>
              <a:chOff x="3787140" y="2644140"/>
              <a:chExt cx="102873" cy="419738"/>
            </a:xfrm>
          </p:grpSpPr>
          <p:cxnSp>
            <p:nvCxnSpPr>
              <p:cNvPr id="773" name="Straight Connector 7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4" name="Straight Connector 7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5" name="Oval 7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6" name="Oval 7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3" name="Group 328"/>
            <p:cNvGrpSpPr/>
            <p:nvPr/>
          </p:nvGrpSpPr>
          <p:grpSpPr>
            <a:xfrm rot="10800000">
              <a:off x="3529415" y="5726183"/>
              <a:ext cx="112883" cy="265768"/>
              <a:chOff x="3787140" y="2644140"/>
              <a:chExt cx="102873" cy="419738"/>
            </a:xfrm>
          </p:grpSpPr>
          <p:cxnSp>
            <p:nvCxnSpPr>
              <p:cNvPr id="769" name="Straight Connector 7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70" name="Straight Connector 7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1" name="Oval 7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2" name="Oval 7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4" name="Group 333"/>
            <p:cNvGrpSpPr/>
            <p:nvPr/>
          </p:nvGrpSpPr>
          <p:grpSpPr>
            <a:xfrm rot="10800000">
              <a:off x="3395631" y="5726185"/>
              <a:ext cx="112883" cy="265768"/>
              <a:chOff x="3787140" y="2644140"/>
              <a:chExt cx="102873" cy="419738"/>
            </a:xfrm>
          </p:grpSpPr>
          <p:cxnSp>
            <p:nvCxnSpPr>
              <p:cNvPr id="765" name="Straight Connector 7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6" name="Straight Connector 7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7" name="Oval 7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8" name="Oval 7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5" name="Group 338"/>
            <p:cNvGrpSpPr/>
            <p:nvPr/>
          </p:nvGrpSpPr>
          <p:grpSpPr>
            <a:xfrm rot="10800000">
              <a:off x="3259760" y="5726181"/>
              <a:ext cx="112883" cy="265768"/>
              <a:chOff x="3787140" y="2644140"/>
              <a:chExt cx="102873" cy="419738"/>
            </a:xfrm>
          </p:grpSpPr>
          <p:cxnSp>
            <p:nvCxnSpPr>
              <p:cNvPr id="761" name="Straight Connector 7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2" name="Straight Connector 7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3" name="Oval 7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4" name="Oval 7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6" name="Group 343"/>
            <p:cNvGrpSpPr/>
            <p:nvPr/>
          </p:nvGrpSpPr>
          <p:grpSpPr>
            <a:xfrm rot="10800000">
              <a:off x="3125976" y="5726183"/>
              <a:ext cx="112883" cy="265768"/>
              <a:chOff x="3787140" y="2644140"/>
              <a:chExt cx="102873" cy="419738"/>
            </a:xfrm>
          </p:grpSpPr>
          <p:cxnSp>
            <p:nvCxnSpPr>
              <p:cNvPr id="757" name="Straight Connector 7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9" name="Oval 7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0" name="Oval 7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7" name="Group 348"/>
            <p:cNvGrpSpPr/>
            <p:nvPr/>
          </p:nvGrpSpPr>
          <p:grpSpPr>
            <a:xfrm rot="10800000">
              <a:off x="2990104" y="5726180"/>
              <a:ext cx="112883" cy="265768"/>
              <a:chOff x="3787140" y="2644140"/>
              <a:chExt cx="102873" cy="419738"/>
            </a:xfrm>
          </p:grpSpPr>
          <p:cxnSp>
            <p:nvCxnSpPr>
              <p:cNvPr id="753" name="Straight Connector 7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4" name="Straight Connector 7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5" name="Oval 7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6" name="Oval 7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8" name="Group 353"/>
            <p:cNvGrpSpPr/>
            <p:nvPr/>
          </p:nvGrpSpPr>
          <p:grpSpPr>
            <a:xfrm rot="10800000">
              <a:off x="2856321" y="5726181"/>
              <a:ext cx="112883" cy="265768"/>
              <a:chOff x="3787140" y="2644140"/>
              <a:chExt cx="102873" cy="419738"/>
            </a:xfrm>
          </p:grpSpPr>
          <p:cxnSp>
            <p:nvCxnSpPr>
              <p:cNvPr id="749" name="Straight Connector 7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0" name="Straight Connector 7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51" name="Oval 7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2" name="Oval 7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62" name="Group 1361"/>
            <p:cNvGrpSpPr/>
            <p:nvPr/>
          </p:nvGrpSpPr>
          <p:grpSpPr>
            <a:xfrm>
              <a:off x="1235439" y="4368919"/>
              <a:ext cx="1907093" cy="2565281"/>
              <a:chOff x="3431825" y="4285614"/>
              <a:chExt cx="1419809" cy="1777433"/>
            </a:xfrm>
          </p:grpSpPr>
          <p:sp>
            <p:nvSpPr>
              <p:cNvPr id="1346" name="Freeform 1345"/>
              <p:cNvSpPr/>
              <p:nvPr/>
            </p:nvSpPr>
            <p:spPr>
              <a:xfrm>
                <a:off x="3965156" y="4285614"/>
                <a:ext cx="606844" cy="667386"/>
              </a:xfrm>
              <a:custGeom>
                <a:avLst/>
                <a:gdLst>
                  <a:gd name="connsiteX0" fmla="*/ 55392 w 558418"/>
                  <a:gd name="connsiteY0" fmla="*/ 127636 h 667386"/>
                  <a:gd name="connsiteX1" fmla="*/ 93492 w 558418"/>
                  <a:gd name="connsiteY1" fmla="*/ 70486 h 667386"/>
                  <a:gd name="connsiteX2" fmla="*/ 112542 w 558418"/>
                  <a:gd name="connsiteY2" fmla="*/ 57786 h 667386"/>
                  <a:gd name="connsiteX3" fmla="*/ 144292 w 558418"/>
                  <a:gd name="connsiteY3" fmla="*/ 32386 h 667386"/>
                  <a:gd name="connsiteX4" fmla="*/ 226842 w 558418"/>
                  <a:gd name="connsiteY4" fmla="*/ 636 h 667386"/>
                  <a:gd name="connsiteX5" fmla="*/ 341142 w 558418"/>
                  <a:gd name="connsiteY5" fmla="*/ 6986 h 667386"/>
                  <a:gd name="connsiteX6" fmla="*/ 404642 w 558418"/>
                  <a:gd name="connsiteY6" fmla="*/ 13336 h 667386"/>
                  <a:gd name="connsiteX7" fmla="*/ 410992 w 558418"/>
                  <a:gd name="connsiteY7" fmla="*/ 51436 h 667386"/>
                  <a:gd name="connsiteX8" fmla="*/ 442742 w 558418"/>
                  <a:gd name="connsiteY8" fmla="*/ 95886 h 667386"/>
                  <a:gd name="connsiteX9" fmla="*/ 480842 w 558418"/>
                  <a:gd name="connsiteY9" fmla="*/ 133986 h 667386"/>
                  <a:gd name="connsiteX10" fmla="*/ 525292 w 558418"/>
                  <a:gd name="connsiteY10" fmla="*/ 191136 h 667386"/>
                  <a:gd name="connsiteX11" fmla="*/ 544342 w 558418"/>
                  <a:gd name="connsiteY11" fmla="*/ 235586 h 667386"/>
                  <a:gd name="connsiteX12" fmla="*/ 550692 w 558418"/>
                  <a:gd name="connsiteY12" fmla="*/ 254636 h 667386"/>
                  <a:gd name="connsiteX13" fmla="*/ 544342 w 558418"/>
                  <a:gd name="connsiteY13" fmla="*/ 451486 h 667386"/>
                  <a:gd name="connsiteX14" fmla="*/ 493542 w 558418"/>
                  <a:gd name="connsiteY14" fmla="*/ 514986 h 667386"/>
                  <a:gd name="connsiteX15" fmla="*/ 480842 w 558418"/>
                  <a:gd name="connsiteY15" fmla="*/ 534036 h 667386"/>
                  <a:gd name="connsiteX16" fmla="*/ 461792 w 558418"/>
                  <a:gd name="connsiteY16" fmla="*/ 578486 h 667386"/>
                  <a:gd name="connsiteX17" fmla="*/ 417342 w 558418"/>
                  <a:gd name="connsiteY17" fmla="*/ 591186 h 667386"/>
                  <a:gd name="connsiteX18" fmla="*/ 391942 w 558418"/>
                  <a:gd name="connsiteY18" fmla="*/ 603886 h 667386"/>
                  <a:gd name="connsiteX19" fmla="*/ 334792 w 558418"/>
                  <a:gd name="connsiteY19" fmla="*/ 622936 h 667386"/>
                  <a:gd name="connsiteX20" fmla="*/ 322092 w 558418"/>
                  <a:gd name="connsiteY20" fmla="*/ 641986 h 667386"/>
                  <a:gd name="connsiteX21" fmla="*/ 296692 w 558418"/>
                  <a:gd name="connsiteY21" fmla="*/ 654686 h 667386"/>
                  <a:gd name="connsiteX22" fmla="*/ 239542 w 558418"/>
                  <a:gd name="connsiteY22" fmla="*/ 667386 h 667386"/>
                  <a:gd name="connsiteX23" fmla="*/ 163342 w 558418"/>
                  <a:gd name="connsiteY23" fmla="*/ 654686 h 667386"/>
                  <a:gd name="connsiteX24" fmla="*/ 137942 w 558418"/>
                  <a:gd name="connsiteY24" fmla="*/ 616586 h 667386"/>
                  <a:gd name="connsiteX25" fmla="*/ 125242 w 558418"/>
                  <a:gd name="connsiteY25" fmla="*/ 597536 h 667386"/>
                  <a:gd name="connsiteX26" fmla="*/ 112542 w 558418"/>
                  <a:gd name="connsiteY26" fmla="*/ 514986 h 667386"/>
                  <a:gd name="connsiteX27" fmla="*/ 106192 w 558418"/>
                  <a:gd name="connsiteY27" fmla="*/ 489586 h 667386"/>
                  <a:gd name="connsiteX28" fmla="*/ 93492 w 558418"/>
                  <a:gd name="connsiteY28" fmla="*/ 464186 h 667386"/>
                  <a:gd name="connsiteX29" fmla="*/ 80792 w 558418"/>
                  <a:gd name="connsiteY29" fmla="*/ 400686 h 667386"/>
                  <a:gd name="connsiteX30" fmla="*/ 74442 w 558418"/>
                  <a:gd name="connsiteY30" fmla="*/ 375286 h 667386"/>
                  <a:gd name="connsiteX31" fmla="*/ 49042 w 558418"/>
                  <a:gd name="connsiteY31" fmla="*/ 311786 h 667386"/>
                  <a:gd name="connsiteX32" fmla="*/ 29992 w 558418"/>
                  <a:gd name="connsiteY32" fmla="*/ 254636 h 667386"/>
                  <a:gd name="connsiteX33" fmla="*/ 4592 w 558418"/>
                  <a:gd name="connsiteY33" fmla="*/ 203836 h 667386"/>
                  <a:gd name="connsiteX34" fmla="*/ 29992 w 558418"/>
                  <a:gd name="connsiteY34" fmla="*/ 165736 h 667386"/>
                  <a:gd name="connsiteX35" fmla="*/ 55392 w 558418"/>
                  <a:gd name="connsiteY35" fmla="*/ 127636 h 6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418" h="667386">
                    <a:moveTo>
                      <a:pt x="55392" y="127636"/>
                    </a:moveTo>
                    <a:cubicBezTo>
                      <a:pt x="65975" y="111761"/>
                      <a:pt x="57947" y="95876"/>
                      <a:pt x="93492" y="70486"/>
                    </a:cubicBezTo>
                    <a:cubicBezTo>
                      <a:pt x="99702" y="66050"/>
                      <a:pt x="106192" y="62019"/>
                      <a:pt x="112542" y="57786"/>
                    </a:cubicBezTo>
                    <a:cubicBezTo>
                      <a:pt x="132430" y="27954"/>
                      <a:pt x="114954" y="45722"/>
                      <a:pt x="144292" y="32386"/>
                    </a:cubicBezTo>
                    <a:cubicBezTo>
                      <a:pt x="215541" y="0"/>
                      <a:pt x="170373" y="11930"/>
                      <a:pt x="226842" y="636"/>
                    </a:cubicBezTo>
                    <a:lnTo>
                      <a:pt x="341142" y="6986"/>
                    </a:lnTo>
                    <a:cubicBezTo>
                      <a:pt x="362360" y="8502"/>
                      <a:pt x="386695" y="1915"/>
                      <a:pt x="404642" y="13336"/>
                    </a:cubicBezTo>
                    <a:cubicBezTo>
                      <a:pt x="415504" y="20248"/>
                      <a:pt x="405597" y="39746"/>
                      <a:pt x="410992" y="51436"/>
                    </a:cubicBezTo>
                    <a:cubicBezTo>
                      <a:pt x="418622" y="67968"/>
                      <a:pt x="430981" y="81986"/>
                      <a:pt x="442742" y="95886"/>
                    </a:cubicBezTo>
                    <a:cubicBezTo>
                      <a:pt x="454343" y="109597"/>
                      <a:pt x="469815" y="119809"/>
                      <a:pt x="480842" y="133986"/>
                    </a:cubicBezTo>
                    <a:lnTo>
                      <a:pt x="525292" y="191136"/>
                    </a:lnTo>
                    <a:cubicBezTo>
                      <a:pt x="540184" y="235812"/>
                      <a:pt x="520802" y="180659"/>
                      <a:pt x="544342" y="235586"/>
                    </a:cubicBezTo>
                    <a:cubicBezTo>
                      <a:pt x="546979" y="241738"/>
                      <a:pt x="548575" y="248286"/>
                      <a:pt x="550692" y="254636"/>
                    </a:cubicBezTo>
                    <a:cubicBezTo>
                      <a:pt x="548575" y="320253"/>
                      <a:pt x="558418" y="387362"/>
                      <a:pt x="544342" y="451486"/>
                    </a:cubicBezTo>
                    <a:cubicBezTo>
                      <a:pt x="538530" y="477962"/>
                      <a:pt x="508578" y="492432"/>
                      <a:pt x="493542" y="514986"/>
                    </a:cubicBezTo>
                    <a:cubicBezTo>
                      <a:pt x="489309" y="521336"/>
                      <a:pt x="484255" y="527210"/>
                      <a:pt x="480842" y="534036"/>
                    </a:cubicBezTo>
                    <a:cubicBezTo>
                      <a:pt x="473252" y="549216"/>
                      <a:pt x="475006" y="565272"/>
                      <a:pt x="461792" y="578486"/>
                    </a:cubicBezTo>
                    <a:cubicBezTo>
                      <a:pt x="458722" y="581556"/>
                      <a:pt x="417606" y="591087"/>
                      <a:pt x="417342" y="591186"/>
                    </a:cubicBezTo>
                    <a:cubicBezTo>
                      <a:pt x="408479" y="594510"/>
                      <a:pt x="400777" y="600488"/>
                      <a:pt x="391942" y="603886"/>
                    </a:cubicBezTo>
                    <a:cubicBezTo>
                      <a:pt x="373200" y="611094"/>
                      <a:pt x="334792" y="622936"/>
                      <a:pt x="334792" y="622936"/>
                    </a:cubicBezTo>
                    <a:cubicBezTo>
                      <a:pt x="330559" y="629286"/>
                      <a:pt x="327955" y="637100"/>
                      <a:pt x="322092" y="641986"/>
                    </a:cubicBezTo>
                    <a:cubicBezTo>
                      <a:pt x="314820" y="648046"/>
                      <a:pt x="305393" y="650957"/>
                      <a:pt x="296692" y="654686"/>
                    </a:cubicBezTo>
                    <a:cubicBezTo>
                      <a:pt x="276796" y="663213"/>
                      <a:pt x="262376" y="663580"/>
                      <a:pt x="239542" y="667386"/>
                    </a:cubicBezTo>
                    <a:cubicBezTo>
                      <a:pt x="214142" y="663153"/>
                      <a:pt x="187771" y="662829"/>
                      <a:pt x="163342" y="654686"/>
                    </a:cubicBezTo>
                    <a:cubicBezTo>
                      <a:pt x="141675" y="647464"/>
                      <a:pt x="145555" y="631812"/>
                      <a:pt x="137942" y="616586"/>
                    </a:cubicBezTo>
                    <a:cubicBezTo>
                      <a:pt x="134529" y="609760"/>
                      <a:pt x="129475" y="603886"/>
                      <a:pt x="125242" y="597536"/>
                    </a:cubicBezTo>
                    <a:cubicBezTo>
                      <a:pt x="119744" y="553549"/>
                      <a:pt x="120853" y="552388"/>
                      <a:pt x="112542" y="514986"/>
                    </a:cubicBezTo>
                    <a:cubicBezTo>
                      <a:pt x="110649" y="506467"/>
                      <a:pt x="109256" y="497758"/>
                      <a:pt x="106192" y="489586"/>
                    </a:cubicBezTo>
                    <a:cubicBezTo>
                      <a:pt x="102868" y="480723"/>
                      <a:pt x="97725" y="472653"/>
                      <a:pt x="93492" y="464186"/>
                    </a:cubicBezTo>
                    <a:cubicBezTo>
                      <a:pt x="82655" y="388327"/>
                      <a:pt x="93458" y="445018"/>
                      <a:pt x="80792" y="400686"/>
                    </a:cubicBezTo>
                    <a:cubicBezTo>
                      <a:pt x="78394" y="392295"/>
                      <a:pt x="77377" y="383505"/>
                      <a:pt x="74442" y="375286"/>
                    </a:cubicBezTo>
                    <a:cubicBezTo>
                      <a:pt x="66774" y="353817"/>
                      <a:pt x="54571" y="333903"/>
                      <a:pt x="49042" y="311786"/>
                    </a:cubicBezTo>
                    <a:cubicBezTo>
                      <a:pt x="42979" y="287533"/>
                      <a:pt x="41948" y="278548"/>
                      <a:pt x="29992" y="254636"/>
                    </a:cubicBezTo>
                    <a:cubicBezTo>
                      <a:pt x="0" y="194653"/>
                      <a:pt x="18911" y="246794"/>
                      <a:pt x="4592" y="203836"/>
                    </a:cubicBezTo>
                    <a:cubicBezTo>
                      <a:pt x="13059" y="191136"/>
                      <a:pt x="25165" y="180216"/>
                      <a:pt x="29992" y="165736"/>
                    </a:cubicBezTo>
                    <a:cubicBezTo>
                      <a:pt x="38235" y="141006"/>
                      <a:pt x="44809" y="143511"/>
                      <a:pt x="55392" y="127636"/>
                    </a:cubicBezTo>
                    <a:close/>
                  </a:path>
                </a:pathLst>
              </a:custGeom>
              <a:solidFill>
                <a:schemeClr val="accent2">
                  <a:lumMod val="60000"/>
                  <a:lumOff val="40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4" name="Freeform 1343"/>
              <p:cNvSpPr/>
              <p:nvPr/>
            </p:nvSpPr>
            <p:spPr>
              <a:xfrm>
                <a:off x="4114800" y="4808174"/>
                <a:ext cx="736834" cy="919526"/>
              </a:xfrm>
              <a:custGeom>
                <a:avLst/>
                <a:gdLst>
                  <a:gd name="connsiteX0" fmla="*/ 120650 w 736834"/>
                  <a:gd name="connsiteY0" fmla="*/ 68626 h 919526"/>
                  <a:gd name="connsiteX1" fmla="*/ 127000 w 736834"/>
                  <a:gd name="connsiteY1" fmla="*/ 24176 h 919526"/>
                  <a:gd name="connsiteX2" fmla="*/ 133350 w 736834"/>
                  <a:gd name="connsiteY2" fmla="*/ 5126 h 919526"/>
                  <a:gd name="connsiteX3" fmla="*/ 266700 w 736834"/>
                  <a:gd name="connsiteY3" fmla="*/ 17826 h 919526"/>
                  <a:gd name="connsiteX4" fmla="*/ 406400 w 736834"/>
                  <a:gd name="connsiteY4" fmla="*/ 30526 h 919526"/>
                  <a:gd name="connsiteX5" fmla="*/ 431800 w 736834"/>
                  <a:gd name="connsiteY5" fmla="*/ 36876 h 919526"/>
                  <a:gd name="connsiteX6" fmla="*/ 438150 w 736834"/>
                  <a:gd name="connsiteY6" fmla="*/ 55926 h 919526"/>
                  <a:gd name="connsiteX7" fmla="*/ 463550 w 736834"/>
                  <a:gd name="connsiteY7" fmla="*/ 94026 h 919526"/>
                  <a:gd name="connsiteX8" fmla="*/ 463550 w 736834"/>
                  <a:gd name="connsiteY8" fmla="*/ 94026 h 919526"/>
                  <a:gd name="connsiteX9" fmla="*/ 501650 w 736834"/>
                  <a:gd name="connsiteY9" fmla="*/ 113076 h 919526"/>
                  <a:gd name="connsiteX10" fmla="*/ 527050 w 736834"/>
                  <a:gd name="connsiteY10" fmla="*/ 151176 h 919526"/>
                  <a:gd name="connsiteX11" fmla="*/ 565150 w 736834"/>
                  <a:gd name="connsiteY11" fmla="*/ 176576 h 919526"/>
                  <a:gd name="connsiteX12" fmla="*/ 584200 w 736834"/>
                  <a:gd name="connsiteY12" fmla="*/ 182926 h 919526"/>
                  <a:gd name="connsiteX13" fmla="*/ 622300 w 736834"/>
                  <a:gd name="connsiteY13" fmla="*/ 201976 h 919526"/>
                  <a:gd name="connsiteX14" fmla="*/ 647700 w 736834"/>
                  <a:gd name="connsiteY14" fmla="*/ 227376 h 919526"/>
                  <a:gd name="connsiteX15" fmla="*/ 673100 w 736834"/>
                  <a:gd name="connsiteY15" fmla="*/ 265476 h 919526"/>
                  <a:gd name="connsiteX16" fmla="*/ 692150 w 736834"/>
                  <a:gd name="connsiteY16" fmla="*/ 290876 h 919526"/>
                  <a:gd name="connsiteX17" fmla="*/ 698500 w 736834"/>
                  <a:gd name="connsiteY17" fmla="*/ 316276 h 919526"/>
                  <a:gd name="connsiteX18" fmla="*/ 704850 w 736834"/>
                  <a:gd name="connsiteY18" fmla="*/ 373426 h 919526"/>
                  <a:gd name="connsiteX19" fmla="*/ 717550 w 736834"/>
                  <a:gd name="connsiteY19" fmla="*/ 424226 h 919526"/>
                  <a:gd name="connsiteX20" fmla="*/ 723900 w 736834"/>
                  <a:gd name="connsiteY20" fmla="*/ 481376 h 919526"/>
                  <a:gd name="connsiteX21" fmla="*/ 730250 w 736834"/>
                  <a:gd name="connsiteY21" fmla="*/ 519476 h 919526"/>
                  <a:gd name="connsiteX22" fmla="*/ 736600 w 736834"/>
                  <a:gd name="connsiteY22" fmla="*/ 595676 h 919526"/>
                  <a:gd name="connsiteX23" fmla="*/ 730250 w 736834"/>
                  <a:gd name="connsiteY23" fmla="*/ 684576 h 919526"/>
                  <a:gd name="connsiteX24" fmla="*/ 704850 w 736834"/>
                  <a:gd name="connsiteY24" fmla="*/ 735376 h 919526"/>
                  <a:gd name="connsiteX25" fmla="*/ 660400 w 736834"/>
                  <a:gd name="connsiteY25" fmla="*/ 792526 h 919526"/>
                  <a:gd name="connsiteX26" fmla="*/ 641350 w 736834"/>
                  <a:gd name="connsiteY26" fmla="*/ 849676 h 919526"/>
                  <a:gd name="connsiteX27" fmla="*/ 635000 w 736834"/>
                  <a:gd name="connsiteY27" fmla="*/ 868726 h 919526"/>
                  <a:gd name="connsiteX28" fmla="*/ 622300 w 736834"/>
                  <a:gd name="connsiteY28" fmla="*/ 919526 h 919526"/>
                  <a:gd name="connsiteX29" fmla="*/ 488950 w 736834"/>
                  <a:gd name="connsiteY29" fmla="*/ 913176 h 919526"/>
                  <a:gd name="connsiteX30" fmla="*/ 355600 w 736834"/>
                  <a:gd name="connsiteY30" fmla="*/ 856026 h 919526"/>
                  <a:gd name="connsiteX31" fmla="*/ 279400 w 736834"/>
                  <a:gd name="connsiteY31" fmla="*/ 830626 h 919526"/>
                  <a:gd name="connsiteX32" fmla="*/ 95250 w 736834"/>
                  <a:gd name="connsiteY32" fmla="*/ 760776 h 919526"/>
                  <a:gd name="connsiteX33" fmla="*/ 57150 w 736834"/>
                  <a:gd name="connsiteY33" fmla="*/ 741726 h 919526"/>
                  <a:gd name="connsiteX34" fmla="*/ 6350 w 736834"/>
                  <a:gd name="connsiteY34" fmla="*/ 709976 h 919526"/>
                  <a:gd name="connsiteX35" fmla="*/ 0 w 736834"/>
                  <a:gd name="connsiteY35" fmla="*/ 690926 h 919526"/>
                  <a:gd name="connsiteX36" fmla="*/ 6350 w 736834"/>
                  <a:gd name="connsiteY36" fmla="*/ 659176 h 919526"/>
                  <a:gd name="connsiteX37" fmla="*/ 12700 w 736834"/>
                  <a:gd name="connsiteY37" fmla="*/ 602026 h 919526"/>
                  <a:gd name="connsiteX38" fmla="*/ 19050 w 736834"/>
                  <a:gd name="connsiteY38" fmla="*/ 487726 h 919526"/>
                  <a:gd name="connsiteX39" fmla="*/ 25400 w 736834"/>
                  <a:gd name="connsiteY39" fmla="*/ 443276 h 919526"/>
                  <a:gd name="connsiteX40" fmla="*/ 31750 w 736834"/>
                  <a:gd name="connsiteY40" fmla="*/ 386126 h 919526"/>
                  <a:gd name="connsiteX41" fmla="*/ 44450 w 736834"/>
                  <a:gd name="connsiteY41" fmla="*/ 278176 h 919526"/>
                  <a:gd name="connsiteX42" fmla="*/ 50800 w 736834"/>
                  <a:gd name="connsiteY42" fmla="*/ 246426 h 919526"/>
                  <a:gd name="connsiteX43" fmla="*/ 69850 w 736834"/>
                  <a:gd name="connsiteY43" fmla="*/ 221026 h 919526"/>
                  <a:gd name="connsiteX44" fmla="*/ 76200 w 736834"/>
                  <a:gd name="connsiteY44" fmla="*/ 201976 h 919526"/>
                  <a:gd name="connsiteX45" fmla="*/ 95250 w 736834"/>
                  <a:gd name="connsiteY45" fmla="*/ 189276 h 919526"/>
                  <a:gd name="connsiteX46" fmla="*/ 101600 w 736834"/>
                  <a:gd name="connsiteY46" fmla="*/ 138476 h 919526"/>
                  <a:gd name="connsiteX47" fmla="*/ 120650 w 736834"/>
                  <a:gd name="connsiteY47" fmla="*/ 68626 h 91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36834" h="919526">
                    <a:moveTo>
                      <a:pt x="120650" y="68626"/>
                    </a:moveTo>
                    <a:cubicBezTo>
                      <a:pt x="124883" y="49576"/>
                      <a:pt x="124065" y="38852"/>
                      <a:pt x="127000" y="24176"/>
                    </a:cubicBezTo>
                    <a:cubicBezTo>
                      <a:pt x="128313" y="17612"/>
                      <a:pt x="126715" y="6011"/>
                      <a:pt x="133350" y="5126"/>
                    </a:cubicBezTo>
                    <a:cubicBezTo>
                      <a:pt x="171792" y="0"/>
                      <a:pt x="225782" y="13593"/>
                      <a:pt x="266700" y="17826"/>
                    </a:cubicBezTo>
                    <a:cubicBezTo>
                      <a:pt x="313210" y="22637"/>
                      <a:pt x="406400" y="30526"/>
                      <a:pt x="406400" y="30526"/>
                    </a:cubicBezTo>
                    <a:cubicBezTo>
                      <a:pt x="414867" y="32643"/>
                      <a:pt x="424985" y="31424"/>
                      <a:pt x="431800" y="36876"/>
                    </a:cubicBezTo>
                    <a:cubicBezTo>
                      <a:pt x="437027" y="41057"/>
                      <a:pt x="434899" y="50075"/>
                      <a:pt x="438150" y="55926"/>
                    </a:cubicBezTo>
                    <a:cubicBezTo>
                      <a:pt x="445563" y="69269"/>
                      <a:pt x="455083" y="81326"/>
                      <a:pt x="463550" y="94026"/>
                    </a:cubicBezTo>
                    <a:lnTo>
                      <a:pt x="463550" y="94026"/>
                    </a:lnTo>
                    <a:cubicBezTo>
                      <a:pt x="489840" y="102789"/>
                      <a:pt x="477031" y="96663"/>
                      <a:pt x="501650" y="113076"/>
                    </a:cubicBezTo>
                    <a:cubicBezTo>
                      <a:pt x="510117" y="125776"/>
                      <a:pt x="514350" y="142709"/>
                      <a:pt x="527050" y="151176"/>
                    </a:cubicBezTo>
                    <a:cubicBezTo>
                      <a:pt x="539750" y="159643"/>
                      <a:pt x="550670" y="171749"/>
                      <a:pt x="565150" y="176576"/>
                    </a:cubicBezTo>
                    <a:cubicBezTo>
                      <a:pt x="571500" y="178693"/>
                      <a:pt x="578213" y="179933"/>
                      <a:pt x="584200" y="182926"/>
                    </a:cubicBezTo>
                    <a:cubicBezTo>
                      <a:pt x="633439" y="207545"/>
                      <a:pt x="574417" y="186015"/>
                      <a:pt x="622300" y="201976"/>
                    </a:cubicBezTo>
                    <a:cubicBezTo>
                      <a:pt x="630767" y="210443"/>
                      <a:pt x="640220" y="218026"/>
                      <a:pt x="647700" y="227376"/>
                    </a:cubicBezTo>
                    <a:cubicBezTo>
                      <a:pt x="657235" y="239295"/>
                      <a:pt x="663942" y="253265"/>
                      <a:pt x="673100" y="265476"/>
                    </a:cubicBezTo>
                    <a:lnTo>
                      <a:pt x="692150" y="290876"/>
                    </a:lnTo>
                    <a:cubicBezTo>
                      <a:pt x="694267" y="299343"/>
                      <a:pt x="697173" y="307650"/>
                      <a:pt x="698500" y="316276"/>
                    </a:cubicBezTo>
                    <a:cubicBezTo>
                      <a:pt x="701415" y="335220"/>
                      <a:pt x="702139" y="354451"/>
                      <a:pt x="704850" y="373426"/>
                    </a:cubicBezTo>
                    <a:cubicBezTo>
                      <a:pt x="708681" y="400245"/>
                      <a:pt x="710163" y="402065"/>
                      <a:pt x="717550" y="424226"/>
                    </a:cubicBezTo>
                    <a:cubicBezTo>
                      <a:pt x="719667" y="443276"/>
                      <a:pt x="721367" y="462377"/>
                      <a:pt x="723900" y="481376"/>
                    </a:cubicBezTo>
                    <a:cubicBezTo>
                      <a:pt x="725602" y="494138"/>
                      <a:pt x="728828" y="506680"/>
                      <a:pt x="730250" y="519476"/>
                    </a:cubicBezTo>
                    <a:cubicBezTo>
                      <a:pt x="733065" y="544808"/>
                      <a:pt x="734483" y="570276"/>
                      <a:pt x="736600" y="595676"/>
                    </a:cubicBezTo>
                    <a:cubicBezTo>
                      <a:pt x="734483" y="625309"/>
                      <a:pt x="736834" y="655606"/>
                      <a:pt x="730250" y="684576"/>
                    </a:cubicBezTo>
                    <a:cubicBezTo>
                      <a:pt x="726054" y="703037"/>
                      <a:pt x="718237" y="721989"/>
                      <a:pt x="704850" y="735376"/>
                    </a:cubicBezTo>
                    <a:cubicBezTo>
                      <a:pt x="682952" y="757274"/>
                      <a:pt x="673005" y="763114"/>
                      <a:pt x="660400" y="792526"/>
                    </a:cubicBezTo>
                    <a:cubicBezTo>
                      <a:pt x="652490" y="810983"/>
                      <a:pt x="647700" y="830626"/>
                      <a:pt x="641350" y="849676"/>
                    </a:cubicBezTo>
                    <a:cubicBezTo>
                      <a:pt x="639233" y="856026"/>
                      <a:pt x="636623" y="862232"/>
                      <a:pt x="635000" y="868726"/>
                    </a:cubicBezTo>
                    <a:lnTo>
                      <a:pt x="622300" y="919526"/>
                    </a:lnTo>
                    <a:cubicBezTo>
                      <a:pt x="577850" y="917409"/>
                      <a:pt x="533060" y="919057"/>
                      <a:pt x="488950" y="913176"/>
                    </a:cubicBezTo>
                    <a:cubicBezTo>
                      <a:pt x="433465" y="905778"/>
                      <a:pt x="409305" y="873928"/>
                      <a:pt x="355600" y="856026"/>
                    </a:cubicBezTo>
                    <a:lnTo>
                      <a:pt x="279400" y="830626"/>
                    </a:lnTo>
                    <a:cubicBezTo>
                      <a:pt x="217482" y="809987"/>
                      <a:pt x="153508" y="789905"/>
                      <a:pt x="95250" y="760776"/>
                    </a:cubicBezTo>
                    <a:cubicBezTo>
                      <a:pt x="82550" y="754426"/>
                      <a:pt x="69615" y="748525"/>
                      <a:pt x="57150" y="741726"/>
                    </a:cubicBezTo>
                    <a:cubicBezTo>
                      <a:pt x="36088" y="730238"/>
                      <a:pt x="25014" y="722418"/>
                      <a:pt x="6350" y="709976"/>
                    </a:cubicBezTo>
                    <a:cubicBezTo>
                      <a:pt x="4233" y="703626"/>
                      <a:pt x="0" y="697619"/>
                      <a:pt x="0" y="690926"/>
                    </a:cubicBezTo>
                    <a:cubicBezTo>
                      <a:pt x="0" y="680133"/>
                      <a:pt x="4824" y="669860"/>
                      <a:pt x="6350" y="659176"/>
                    </a:cubicBezTo>
                    <a:cubicBezTo>
                      <a:pt x="9061" y="640201"/>
                      <a:pt x="11284" y="621141"/>
                      <a:pt x="12700" y="602026"/>
                    </a:cubicBezTo>
                    <a:cubicBezTo>
                      <a:pt x="15519" y="563972"/>
                      <a:pt x="16007" y="525763"/>
                      <a:pt x="19050" y="487726"/>
                    </a:cubicBezTo>
                    <a:cubicBezTo>
                      <a:pt x="20244" y="472807"/>
                      <a:pt x="23544" y="458128"/>
                      <a:pt x="25400" y="443276"/>
                    </a:cubicBezTo>
                    <a:cubicBezTo>
                      <a:pt x="27777" y="424257"/>
                      <a:pt x="30015" y="405215"/>
                      <a:pt x="31750" y="386126"/>
                    </a:cubicBezTo>
                    <a:cubicBezTo>
                      <a:pt x="44102" y="250254"/>
                      <a:pt x="29720" y="344460"/>
                      <a:pt x="44450" y="278176"/>
                    </a:cubicBezTo>
                    <a:cubicBezTo>
                      <a:pt x="46791" y="267640"/>
                      <a:pt x="46417" y="256289"/>
                      <a:pt x="50800" y="246426"/>
                    </a:cubicBezTo>
                    <a:cubicBezTo>
                      <a:pt x="55098" y="236755"/>
                      <a:pt x="63500" y="229493"/>
                      <a:pt x="69850" y="221026"/>
                    </a:cubicBezTo>
                    <a:cubicBezTo>
                      <a:pt x="71967" y="214676"/>
                      <a:pt x="72019" y="207203"/>
                      <a:pt x="76200" y="201976"/>
                    </a:cubicBezTo>
                    <a:cubicBezTo>
                      <a:pt x="80968" y="196017"/>
                      <a:pt x="92416" y="196362"/>
                      <a:pt x="95250" y="189276"/>
                    </a:cubicBezTo>
                    <a:cubicBezTo>
                      <a:pt x="101588" y="173431"/>
                      <a:pt x="99814" y="155447"/>
                      <a:pt x="101600" y="138476"/>
                    </a:cubicBezTo>
                    <a:cubicBezTo>
                      <a:pt x="109291" y="65407"/>
                      <a:pt x="116417" y="87676"/>
                      <a:pt x="120650" y="68626"/>
                    </a:cubicBezTo>
                    <a:close/>
                  </a:path>
                </a:pathLst>
              </a:custGeom>
              <a:solidFill>
                <a:schemeClr val="accent2">
                  <a:lumMod val="60000"/>
                  <a:lumOff val="40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43" name="Group 1342"/>
              <p:cNvGrpSpPr/>
              <p:nvPr/>
            </p:nvGrpSpPr>
            <p:grpSpPr>
              <a:xfrm>
                <a:off x="3797273" y="4349152"/>
                <a:ext cx="801779" cy="1289648"/>
                <a:chOff x="3797273" y="3358552"/>
                <a:chExt cx="801779" cy="1289648"/>
              </a:xfrm>
              <a:solidFill>
                <a:schemeClr val="accent2"/>
              </a:solidFill>
            </p:grpSpPr>
            <p:sp>
              <p:nvSpPr>
                <p:cNvPr id="1341" name="Can 1340"/>
                <p:cNvSpPr/>
                <p:nvPr/>
              </p:nvSpPr>
              <p:spPr>
                <a:xfrm>
                  <a:off x="4103796" y="3886200"/>
                  <a:ext cx="495256" cy="762000"/>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2" name="Freeform 1341"/>
                <p:cNvSpPr/>
                <p:nvPr/>
              </p:nvSpPr>
              <p:spPr>
                <a:xfrm>
                  <a:off x="3797273" y="3358552"/>
                  <a:ext cx="546127" cy="1289648"/>
                </a:xfrm>
                <a:custGeom>
                  <a:avLst/>
                  <a:gdLst>
                    <a:gd name="connsiteX0" fmla="*/ 340812 w 546127"/>
                    <a:gd name="connsiteY0" fmla="*/ 635598 h 1289648"/>
                    <a:gd name="connsiteX1" fmla="*/ 347162 w 546127"/>
                    <a:gd name="connsiteY1" fmla="*/ 559398 h 1289648"/>
                    <a:gd name="connsiteX2" fmla="*/ 359862 w 546127"/>
                    <a:gd name="connsiteY2" fmla="*/ 533998 h 1289648"/>
                    <a:gd name="connsiteX3" fmla="*/ 372562 w 546127"/>
                    <a:gd name="connsiteY3" fmla="*/ 495898 h 1289648"/>
                    <a:gd name="connsiteX4" fmla="*/ 391612 w 546127"/>
                    <a:gd name="connsiteY4" fmla="*/ 470498 h 1289648"/>
                    <a:gd name="connsiteX5" fmla="*/ 404312 w 546127"/>
                    <a:gd name="connsiteY5" fmla="*/ 445098 h 1289648"/>
                    <a:gd name="connsiteX6" fmla="*/ 423362 w 546127"/>
                    <a:gd name="connsiteY6" fmla="*/ 426048 h 1289648"/>
                    <a:gd name="connsiteX7" fmla="*/ 461462 w 546127"/>
                    <a:gd name="connsiteY7" fmla="*/ 387948 h 1289648"/>
                    <a:gd name="connsiteX8" fmla="*/ 474162 w 546127"/>
                    <a:gd name="connsiteY8" fmla="*/ 368898 h 1289648"/>
                    <a:gd name="connsiteX9" fmla="*/ 486862 w 546127"/>
                    <a:gd name="connsiteY9" fmla="*/ 337148 h 1289648"/>
                    <a:gd name="connsiteX10" fmla="*/ 505912 w 546127"/>
                    <a:gd name="connsiteY10" fmla="*/ 273648 h 1289648"/>
                    <a:gd name="connsiteX11" fmla="*/ 493212 w 546127"/>
                    <a:gd name="connsiteY11" fmla="*/ 184748 h 1289648"/>
                    <a:gd name="connsiteX12" fmla="*/ 474162 w 546127"/>
                    <a:gd name="connsiteY12" fmla="*/ 159348 h 1289648"/>
                    <a:gd name="connsiteX13" fmla="*/ 417012 w 546127"/>
                    <a:gd name="connsiteY13" fmla="*/ 76798 h 1289648"/>
                    <a:gd name="connsiteX14" fmla="*/ 397962 w 546127"/>
                    <a:gd name="connsiteY14" fmla="*/ 64098 h 1289648"/>
                    <a:gd name="connsiteX15" fmla="*/ 385262 w 546127"/>
                    <a:gd name="connsiteY15" fmla="*/ 38698 h 1289648"/>
                    <a:gd name="connsiteX16" fmla="*/ 366212 w 546127"/>
                    <a:gd name="connsiteY16" fmla="*/ 25998 h 1289648"/>
                    <a:gd name="connsiteX17" fmla="*/ 309062 w 546127"/>
                    <a:gd name="connsiteY17" fmla="*/ 598 h 1289648"/>
                    <a:gd name="connsiteX18" fmla="*/ 169362 w 546127"/>
                    <a:gd name="connsiteY18" fmla="*/ 6948 h 1289648"/>
                    <a:gd name="connsiteX19" fmla="*/ 99512 w 546127"/>
                    <a:gd name="connsiteY19" fmla="*/ 70448 h 1289648"/>
                    <a:gd name="connsiteX20" fmla="*/ 86812 w 546127"/>
                    <a:gd name="connsiteY20" fmla="*/ 89498 h 1289648"/>
                    <a:gd name="connsiteX21" fmla="*/ 55062 w 546127"/>
                    <a:gd name="connsiteY21" fmla="*/ 121248 h 1289648"/>
                    <a:gd name="connsiteX22" fmla="*/ 36012 w 546127"/>
                    <a:gd name="connsiteY22" fmla="*/ 152998 h 1289648"/>
                    <a:gd name="connsiteX23" fmla="*/ 16962 w 546127"/>
                    <a:gd name="connsiteY23" fmla="*/ 203798 h 1289648"/>
                    <a:gd name="connsiteX24" fmla="*/ 10612 w 546127"/>
                    <a:gd name="connsiteY24" fmla="*/ 229198 h 1289648"/>
                    <a:gd name="connsiteX25" fmla="*/ 4262 w 546127"/>
                    <a:gd name="connsiteY25" fmla="*/ 286348 h 1289648"/>
                    <a:gd name="connsiteX26" fmla="*/ 16962 w 546127"/>
                    <a:gd name="connsiteY26" fmla="*/ 622898 h 1289648"/>
                    <a:gd name="connsiteX27" fmla="*/ 23312 w 546127"/>
                    <a:gd name="connsiteY27" fmla="*/ 730848 h 1289648"/>
                    <a:gd name="connsiteX28" fmla="*/ 29662 w 546127"/>
                    <a:gd name="connsiteY28" fmla="*/ 768948 h 1289648"/>
                    <a:gd name="connsiteX29" fmla="*/ 36012 w 546127"/>
                    <a:gd name="connsiteY29" fmla="*/ 826098 h 1289648"/>
                    <a:gd name="connsiteX30" fmla="*/ 48712 w 546127"/>
                    <a:gd name="connsiteY30" fmla="*/ 864198 h 1289648"/>
                    <a:gd name="connsiteX31" fmla="*/ 55062 w 546127"/>
                    <a:gd name="connsiteY31" fmla="*/ 883248 h 1289648"/>
                    <a:gd name="connsiteX32" fmla="*/ 61412 w 546127"/>
                    <a:gd name="connsiteY32" fmla="*/ 908648 h 1289648"/>
                    <a:gd name="connsiteX33" fmla="*/ 74112 w 546127"/>
                    <a:gd name="connsiteY33" fmla="*/ 940398 h 1289648"/>
                    <a:gd name="connsiteX34" fmla="*/ 93162 w 546127"/>
                    <a:gd name="connsiteY34" fmla="*/ 1022948 h 1289648"/>
                    <a:gd name="connsiteX35" fmla="*/ 118562 w 546127"/>
                    <a:gd name="connsiteY35" fmla="*/ 1086448 h 1289648"/>
                    <a:gd name="connsiteX36" fmla="*/ 131262 w 546127"/>
                    <a:gd name="connsiteY36" fmla="*/ 1124548 h 1289648"/>
                    <a:gd name="connsiteX37" fmla="*/ 156662 w 546127"/>
                    <a:gd name="connsiteY37" fmla="*/ 1194398 h 1289648"/>
                    <a:gd name="connsiteX38" fmla="*/ 163012 w 546127"/>
                    <a:gd name="connsiteY38" fmla="*/ 1219798 h 1289648"/>
                    <a:gd name="connsiteX39" fmla="*/ 175712 w 546127"/>
                    <a:gd name="connsiteY39" fmla="*/ 1245198 h 1289648"/>
                    <a:gd name="connsiteX40" fmla="*/ 182062 w 546127"/>
                    <a:gd name="connsiteY40" fmla="*/ 1264248 h 1289648"/>
                    <a:gd name="connsiteX41" fmla="*/ 226512 w 546127"/>
                    <a:gd name="connsiteY41" fmla="*/ 1283298 h 1289648"/>
                    <a:gd name="connsiteX42" fmla="*/ 366212 w 546127"/>
                    <a:gd name="connsiteY42" fmla="*/ 1276948 h 1289648"/>
                    <a:gd name="connsiteX43" fmla="*/ 544012 w 546127"/>
                    <a:gd name="connsiteY43" fmla="*/ 1289648 h 1289648"/>
                    <a:gd name="connsiteX44" fmla="*/ 340812 w 546127"/>
                    <a:gd name="connsiteY44" fmla="*/ 635598 h 128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46127" h="1289648">
                      <a:moveTo>
                        <a:pt x="340812" y="635598"/>
                      </a:moveTo>
                      <a:cubicBezTo>
                        <a:pt x="342929" y="610198"/>
                        <a:pt x="342465" y="584449"/>
                        <a:pt x="347162" y="559398"/>
                      </a:cubicBezTo>
                      <a:cubicBezTo>
                        <a:pt x="348906" y="550094"/>
                        <a:pt x="356346" y="542787"/>
                        <a:pt x="359862" y="533998"/>
                      </a:cubicBezTo>
                      <a:cubicBezTo>
                        <a:pt x="364834" y="521569"/>
                        <a:pt x="366575" y="507872"/>
                        <a:pt x="372562" y="495898"/>
                      </a:cubicBezTo>
                      <a:cubicBezTo>
                        <a:pt x="377295" y="486432"/>
                        <a:pt x="386003" y="479473"/>
                        <a:pt x="391612" y="470498"/>
                      </a:cubicBezTo>
                      <a:cubicBezTo>
                        <a:pt x="396629" y="462471"/>
                        <a:pt x="398810" y="452801"/>
                        <a:pt x="404312" y="445098"/>
                      </a:cubicBezTo>
                      <a:cubicBezTo>
                        <a:pt x="409532" y="437790"/>
                        <a:pt x="417518" y="432866"/>
                        <a:pt x="423362" y="426048"/>
                      </a:cubicBezTo>
                      <a:cubicBezTo>
                        <a:pt x="454867" y="389292"/>
                        <a:pt x="427926" y="410305"/>
                        <a:pt x="461462" y="387948"/>
                      </a:cubicBezTo>
                      <a:cubicBezTo>
                        <a:pt x="465695" y="381598"/>
                        <a:pt x="470749" y="375724"/>
                        <a:pt x="474162" y="368898"/>
                      </a:cubicBezTo>
                      <a:cubicBezTo>
                        <a:pt x="479260" y="358703"/>
                        <a:pt x="482967" y="347860"/>
                        <a:pt x="486862" y="337148"/>
                      </a:cubicBezTo>
                      <a:cubicBezTo>
                        <a:pt x="499230" y="303136"/>
                        <a:pt x="498331" y="303972"/>
                        <a:pt x="505912" y="273648"/>
                      </a:cubicBezTo>
                      <a:cubicBezTo>
                        <a:pt x="505707" y="271597"/>
                        <a:pt x="501844" y="202012"/>
                        <a:pt x="493212" y="184748"/>
                      </a:cubicBezTo>
                      <a:cubicBezTo>
                        <a:pt x="488479" y="175282"/>
                        <a:pt x="480033" y="168154"/>
                        <a:pt x="474162" y="159348"/>
                      </a:cubicBezTo>
                      <a:cubicBezTo>
                        <a:pt x="459461" y="137296"/>
                        <a:pt x="436382" y="89712"/>
                        <a:pt x="417012" y="76798"/>
                      </a:cubicBezTo>
                      <a:lnTo>
                        <a:pt x="397962" y="64098"/>
                      </a:lnTo>
                      <a:cubicBezTo>
                        <a:pt x="393729" y="55631"/>
                        <a:pt x="391322" y="45970"/>
                        <a:pt x="385262" y="38698"/>
                      </a:cubicBezTo>
                      <a:cubicBezTo>
                        <a:pt x="380376" y="32835"/>
                        <a:pt x="372422" y="30434"/>
                        <a:pt x="366212" y="25998"/>
                      </a:cubicBezTo>
                      <a:cubicBezTo>
                        <a:pt x="329814" y="0"/>
                        <a:pt x="353600" y="9506"/>
                        <a:pt x="309062" y="598"/>
                      </a:cubicBezTo>
                      <a:lnTo>
                        <a:pt x="169362" y="6948"/>
                      </a:lnTo>
                      <a:cubicBezTo>
                        <a:pt x="139971" y="13806"/>
                        <a:pt x="116324" y="46911"/>
                        <a:pt x="99512" y="70448"/>
                      </a:cubicBezTo>
                      <a:cubicBezTo>
                        <a:pt x="95076" y="76658"/>
                        <a:pt x="91838" y="83755"/>
                        <a:pt x="86812" y="89498"/>
                      </a:cubicBezTo>
                      <a:cubicBezTo>
                        <a:pt x="76956" y="100762"/>
                        <a:pt x="64412" y="109561"/>
                        <a:pt x="55062" y="121248"/>
                      </a:cubicBezTo>
                      <a:cubicBezTo>
                        <a:pt x="47352" y="130886"/>
                        <a:pt x="41532" y="141959"/>
                        <a:pt x="36012" y="152998"/>
                      </a:cubicBezTo>
                      <a:cubicBezTo>
                        <a:pt x="31539" y="161945"/>
                        <a:pt x="20626" y="190974"/>
                        <a:pt x="16962" y="203798"/>
                      </a:cubicBezTo>
                      <a:cubicBezTo>
                        <a:pt x="14564" y="212189"/>
                        <a:pt x="12729" y="220731"/>
                        <a:pt x="10612" y="229198"/>
                      </a:cubicBezTo>
                      <a:cubicBezTo>
                        <a:pt x="8495" y="248248"/>
                        <a:pt x="4262" y="267181"/>
                        <a:pt x="4262" y="286348"/>
                      </a:cubicBezTo>
                      <a:cubicBezTo>
                        <a:pt x="4262" y="535326"/>
                        <a:pt x="0" y="487203"/>
                        <a:pt x="16962" y="622898"/>
                      </a:cubicBezTo>
                      <a:cubicBezTo>
                        <a:pt x="19079" y="658881"/>
                        <a:pt x="20189" y="694938"/>
                        <a:pt x="23312" y="730848"/>
                      </a:cubicBezTo>
                      <a:cubicBezTo>
                        <a:pt x="24427" y="743675"/>
                        <a:pt x="27960" y="756186"/>
                        <a:pt x="29662" y="768948"/>
                      </a:cubicBezTo>
                      <a:cubicBezTo>
                        <a:pt x="32195" y="787947"/>
                        <a:pt x="32253" y="807303"/>
                        <a:pt x="36012" y="826098"/>
                      </a:cubicBezTo>
                      <a:cubicBezTo>
                        <a:pt x="38637" y="839225"/>
                        <a:pt x="44479" y="851498"/>
                        <a:pt x="48712" y="864198"/>
                      </a:cubicBezTo>
                      <a:cubicBezTo>
                        <a:pt x="50829" y="870548"/>
                        <a:pt x="53439" y="876754"/>
                        <a:pt x="55062" y="883248"/>
                      </a:cubicBezTo>
                      <a:cubicBezTo>
                        <a:pt x="57179" y="891715"/>
                        <a:pt x="58652" y="900369"/>
                        <a:pt x="61412" y="908648"/>
                      </a:cubicBezTo>
                      <a:cubicBezTo>
                        <a:pt x="65017" y="919462"/>
                        <a:pt x="70760" y="929503"/>
                        <a:pt x="74112" y="940398"/>
                      </a:cubicBezTo>
                      <a:cubicBezTo>
                        <a:pt x="112435" y="1064946"/>
                        <a:pt x="69164" y="934955"/>
                        <a:pt x="93162" y="1022948"/>
                      </a:cubicBezTo>
                      <a:cubicBezTo>
                        <a:pt x="111214" y="1089138"/>
                        <a:pt x="98208" y="1035562"/>
                        <a:pt x="118562" y="1086448"/>
                      </a:cubicBezTo>
                      <a:cubicBezTo>
                        <a:pt x="123534" y="1098877"/>
                        <a:pt x="126290" y="1112119"/>
                        <a:pt x="131262" y="1124548"/>
                      </a:cubicBezTo>
                      <a:cubicBezTo>
                        <a:pt x="139679" y="1145589"/>
                        <a:pt x="151227" y="1172659"/>
                        <a:pt x="156662" y="1194398"/>
                      </a:cubicBezTo>
                      <a:cubicBezTo>
                        <a:pt x="158779" y="1202865"/>
                        <a:pt x="159948" y="1211626"/>
                        <a:pt x="163012" y="1219798"/>
                      </a:cubicBezTo>
                      <a:cubicBezTo>
                        <a:pt x="166336" y="1228661"/>
                        <a:pt x="171983" y="1236497"/>
                        <a:pt x="175712" y="1245198"/>
                      </a:cubicBezTo>
                      <a:cubicBezTo>
                        <a:pt x="178349" y="1251350"/>
                        <a:pt x="177881" y="1259021"/>
                        <a:pt x="182062" y="1264248"/>
                      </a:cubicBezTo>
                      <a:cubicBezTo>
                        <a:pt x="193025" y="1277952"/>
                        <a:pt x="211260" y="1279485"/>
                        <a:pt x="226512" y="1283298"/>
                      </a:cubicBezTo>
                      <a:cubicBezTo>
                        <a:pt x="353503" y="1276614"/>
                        <a:pt x="306890" y="1276948"/>
                        <a:pt x="366212" y="1276948"/>
                      </a:cubicBezTo>
                      <a:cubicBezTo>
                        <a:pt x="546127" y="1283374"/>
                        <a:pt x="544012" y="1223994"/>
                        <a:pt x="544012" y="1289648"/>
                      </a:cubicBezTo>
                      <a:lnTo>
                        <a:pt x="340812" y="63559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51" name="Freeform 1350"/>
              <p:cNvSpPr/>
              <p:nvPr/>
            </p:nvSpPr>
            <p:spPr>
              <a:xfrm>
                <a:off x="3690129" y="5283200"/>
                <a:ext cx="1009567" cy="447328"/>
              </a:xfrm>
              <a:custGeom>
                <a:avLst/>
                <a:gdLst>
                  <a:gd name="connsiteX0" fmla="*/ 24621 w 1186671"/>
                  <a:gd name="connsiteY0" fmla="*/ 222250 h 889000"/>
                  <a:gd name="connsiteX1" fmla="*/ 50021 w 1186671"/>
                  <a:gd name="connsiteY1" fmla="*/ 114300 h 889000"/>
                  <a:gd name="connsiteX2" fmla="*/ 62721 w 1186671"/>
                  <a:gd name="connsiteY2" fmla="*/ 88900 h 889000"/>
                  <a:gd name="connsiteX3" fmla="*/ 75421 w 1186671"/>
                  <a:gd name="connsiteY3" fmla="*/ 31750 h 889000"/>
                  <a:gd name="connsiteX4" fmla="*/ 81771 w 1186671"/>
                  <a:gd name="connsiteY4" fmla="*/ 12700 h 889000"/>
                  <a:gd name="connsiteX5" fmla="*/ 100821 w 1186671"/>
                  <a:gd name="connsiteY5" fmla="*/ 0 h 889000"/>
                  <a:gd name="connsiteX6" fmla="*/ 170671 w 1186671"/>
                  <a:gd name="connsiteY6" fmla="*/ 12700 h 889000"/>
                  <a:gd name="connsiteX7" fmla="*/ 183371 w 1186671"/>
                  <a:gd name="connsiteY7" fmla="*/ 31750 h 889000"/>
                  <a:gd name="connsiteX8" fmla="*/ 196071 w 1186671"/>
                  <a:gd name="connsiteY8" fmla="*/ 57150 h 889000"/>
                  <a:gd name="connsiteX9" fmla="*/ 215121 w 1186671"/>
                  <a:gd name="connsiteY9" fmla="*/ 95250 h 889000"/>
                  <a:gd name="connsiteX10" fmla="*/ 240521 w 1186671"/>
                  <a:gd name="connsiteY10" fmla="*/ 101600 h 889000"/>
                  <a:gd name="connsiteX11" fmla="*/ 253221 w 1186671"/>
                  <a:gd name="connsiteY11" fmla="*/ 133350 h 889000"/>
                  <a:gd name="connsiteX12" fmla="*/ 265921 w 1186671"/>
                  <a:gd name="connsiteY12" fmla="*/ 184150 h 889000"/>
                  <a:gd name="connsiteX13" fmla="*/ 272271 w 1186671"/>
                  <a:gd name="connsiteY13" fmla="*/ 203200 h 889000"/>
                  <a:gd name="connsiteX14" fmla="*/ 284971 w 1186671"/>
                  <a:gd name="connsiteY14" fmla="*/ 317500 h 889000"/>
                  <a:gd name="connsiteX15" fmla="*/ 291321 w 1186671"/>
                  <a:gd name="connsiteY15" fmla="*/ 368300 h 889000"/>
                  <a:gd name="connsiteX16" fmla="*/ 323071 w 1186671"/>
                  <a:gd name="connsiteY16" fmla="*/ 412750 h 889000"/>
                  <a:gd name="connsiteX17" fmla="*/ 342121 w 1186671"/>
                  <a:gd name="connsiteY17" fmla="*/ 419100 h 889000"/>
                  <a:gd name="connsiteX18" fmla="*/ 354821 w 1186671"/>
                  <a:gd name="connsiteY18" fmla="*/ 444500 h 889000"/>
                  <a:gd name="connsiteX19" fmla="*/ 494521 w 1186671"/>
                  <a:gd name="connsiteY19" fmla="*/ 431800 h 889000"/>
                  <a:gd name="connsiteX20" fmla="*/ 513571 w 1186671"/>
                  <a:gd name="connsiteY20" fmla="*/ 425450 h 889000"/>
                  <a:gd name="connsiteX21" fmla="*/ 564371 w 1186671"/>
                  <a:gd name="connsiteY21" fmla="*/ 419100 h 889000"/>
                  <a:gd name="connsiteX22" fmla="*/ 659621 w 1186671"/>
                  <a:gd name="connsiteY22" fmla="*/ 431800 h 889000"/>
                  <a:gd name="connsiteX23" fmla="*/ 678671 w 1186671"/>
                  <a:gd name="connsiteY23" fmla="*/ 450850 h 889000"/>
                  <a:gd name="connsiteX24" fmla="*/ 723121 w 1186671"/>
                  <a:gd name="connsiteY24" fmla="*/ 482600 h 889000"/>
                  <a:gd name="connsiteX25" fmla="*/ 742171 w 1186671"/>
                  <a:gd name="connsiteY25" fmla="*/ 488950 h 889000"/>
                  <a:gd name="connsiteX26" fmla="*/ 824721 w 1186671"/>
                  <a:gd name="connsiteY26" fmla="*/ 514350 h 889000"/>
                  <a:gd name="connsiteX27" fmla="*/ 869171 w 1186671"/>
                  <a:gd name="connsiteY27" fmla="*/ 520700 h 889000"/>
                  <a:gd name="connsiteX28" fmla="*/ 907271 w 1186671"/>
                  <a:gd name="connsiteY28" fmla="*/ 527050 h 889000"/>
                  <a:gd name="connsiteX29" fmla="*/ 977121 w 1186671"/>
                  <a:gd name="connsiteY29" fmla="*/ 533400 h 889000"/>
                  <a:gd name="connsiteX30" fmla="*/ 1066021 w 1186671"/>
                  <a:gd name="connsiteY30" fmla="*/ 546100 h 889000"/>
                  <a:gd name="connsiteX31" fmla="*/ 1085071 w 1186671"/>
                  <a:gd name="connsiteY31" fmla="*/ 552450 h 889000"/>
                  <a:gd name="connsiteX32" fmla="*/ 1104121 w 1186671"/>
                  <a:gd name="connsiteY32" fmla="*/ 565150 h 889000"/>
                  <a:gd name="connsiteX33" fmla="*/ 1161271 w 1186671"/>
                  <a:gd name="connsiteY33" fmla="*/ 622300 h 889000"/>
                  <a:gd name="connsiteX34" fmla="*/ 1173971 w 1186671"/>
                  <a:gd name="connsiteY34" fmla="*/ 641350 h 889000"/>
                  <a:gd name="connsiteX35" fmla="*/ 1186671 w 1186671"/>
                  <a:gd name="connsiteY35" fmla="*/ 679450 h 889000"/>
                  <a:gd name="connsiteX36" fmla="*/ 1180321 w 1186671"/>
                  <a:gd name="connsiteY36" fmla="*/ 717550 h 889000"/>
                  <a:gd name="connsiteX37" fmla="*/ 1135871 w 1186671"/>
                  <a:gd name="connsiteY37" fmla="*/ 742950 h 889000"/>
                  <a:gd name="connsiteX38" fmla="*/ 1116821 w 1186671"/>
                  <a:gd name="connsiteY38" fmla="*/ 762000 h 889000"/>
                  <a:gd name="connsiteX39" fmla="*/ 1078721 w 1186671"/>
                  <a:gd name="connsiteY39" fmla="*/ 781050 h 889000"/>
                  <a:gd name="connsiteX40" fmla="*/ 1059671 w 1186671"/>
                  <a:gd name="connsiteY40" fmla="*/ 793750 h 889000"/>
                  <a:gd name="connsiteX41" fmla="*/ 881871 w 1186671"/>
                  <a:gd name="connsiteY41" fmla="*/ 825500 h 889000"/>
                  <a:gd name="connsiteX42" fmla="*/ 812021 w 1186671"/>
                  <a:gd name="connsiteY42" fmla="*/ 838200 h 889000"/>
                  <a:gd name="connsiteX43" fmla="*/ 767571 w 1186671"/>
                  <a:gd name="connsiteY43" fmla="*/ 850900 h 889000"/>
                  <a:gd name="connsiteX44" fmla="*/ 678671 w 1186671"/>
                  <a:gd name="connsiteY44" fmla="*/ 863600 h 889000"/>
                  <a:gd name="connsiteX45" fmla="*/ 627871 w 1186671"/>
                  <a:gd name="connsiteY45" fmla="*/ 869950 h 889000"/>
                  <a:gd name="connsiteX46" fmla="*/ 494521 w 1186671"/>
                  <a:gd name="connsiteY46" fmla="*/ 889000 h 889000"/>
                  <a:gd name="connsiteX47" fmla="*/ 310371 w 1186671"/>
                  <a:gd name="connsiteY47" fmla="*/ 882650 h 889000"/>
                  <a:gd name="connsiteX48" fmla="*/ 259571 w 1186671"/>
                  <a:gd name="connsiteY48" fmla="*/ 876300 h 889000"/>
                  <a:gd name="connsiteX49" fmla="*/ 215121 w 1186671"/>
                  <a:gd name="connsiteY49" fmla="*/ 857250 h 889000"/>
                  <a:gd name="connsiteX50" fmla="*/ 151621 w 1186671"/>
                  <a:gd name="connsiteY50" fmla="*/ 838200 h 889000"/>
                  <a:gd name="connsiteX51" fmla="*/ 132571 w 1186671"/>
                  <a:gd name="connsiteY51" fmla="*/ 825500 h 889000"/>
                  <a:gd name="connsiteX52" fmla="*/ 107171 w 1186671"/>
                  <a:gd name="connsiteY52" fmla="*/ 819150 h 889000"/>
                  <a:gd name="connsiteX53" fmla="*/ 94471 w 1186671"/>
                  <a:gd name="connsiteY53" fmla="*/ 787400 h 889000"/>
                  <a:gd name="connsiteX54" fmla="*/ 50021 w 1186671"/>
                  <a:gd name="connsiteY54" fmla="*/ 711200 h 889000"/>
                  <a:gd name="connsiteX55" fmla="*/ 43671 w 1186671"/>
                  <a:gd name="connsiteY55" fmla="*/ 685800 h 889000"/>
                  <a:gd name="connsiteX56" fmla="*/ 37321 w 1186671"/>
                  <a:gd name="connsiteY56" fmla="*/ 666750 h 889000"/>
                  <a:gd name="connsiteX57" fmla="*/ 24621 w 1186671"/>
                  <a:gd name="connsiteY57" fmla="*/ 590550 h 889000"/>
                  <a:gd name="connsiteX58" fmla="*/ 18271 w 1186671"/>
                  <a:gd name="connsiteY58" fmla="*/ 565150 h 889000"/>
                  <a:gd name="connsiteX59" fmla="*/ 24621 w 1186671"/>
                  <a:gd name="connsiteY59" fmla="*/ 22225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6671" h="889000">
                    <a:moveTo>
                      <a:pt x="24621" y="222250"/>
                    </a:moveTo>
                    <a:cubicBezTo>
                      <a:pt x="29913" y="147108"/>
                      <a:pt x="39866" y="149844"/>
                      <a:pt x="50021" y="114300"/>
                    </a:cubicBezTo>
                    <a:cubicBezTo>
                      <a:pt x="52622" y="105198"/>
                      <a:pt x="59397" y="97763"/>
                      <a:pt x="62721" y="88900"/>
                    </a:cubicBezTo>
                    <a:cubicBezTo>
                      <a:pt x="67610" y="75863"/>
                      <a:pt x="72404" y="43820"/>
                      <a:pt x="75421" y="31750"/>
                    </a:cubicBezTo>
                    <a:cubicBezTo>
                      <a:pt x="77044" y="25256"/>
                      <a:pt x="77590" y="17927"/>
                      <a:pt x="81771" y="12700"/>
                    </a:cubicBezTo>
                    <a:cubicBezTo>
                      <a:pt x="86539" y="6741"/>
                      <a:pt x="94471" y="4233"/>
                      <a:pt x="100821" y="0"/>
                    </a:cubicBezTo>
                    <a:cubicBezTo>
                      <a:pt x="100990" y="28"/>
                      <a:pt x="167017" y="10612"/>
                      <a:pt x="170671" y="12700"/>
                    </a:cubicBezTo>
                    <a:cubicBezTo>
                      <a:pt x="177297" y="16486"/>
                      <a:pt x="179585" y="25124"/>
                      <a:pt x="183371" y="31750"/>
                    </a:cubicBezTo>
                    <a:cubicBezTo>
                      <a:pt x="188067" y="39969"/>
                      <a:pt x="192342" y="48449"/>
                      <a:pt x="196071" y="57150"/>
                    </a:cubicBezTo>
                    <a:cubicBezTo>
                      <a:pt x="201142" y="68983"/>
                      <a:pt x="202918" y="87115"/>
                      <a:pt x="215121" y="95250"/>
                    </a:cubicBezTo>
                    <a:cubicBezTo>
                      <a:pt x="222383" y="100091"/>
                      <a:pt x="232054" y="99483"/>
                      <a:pt x="240521" y="101600"/>
                    </a:cubicBezTo>
                    <a:cubicBezTo>
                      <a:pt x="244754" y="112183"/>
                      <a:pt x="249869" y="122455"/>
                      <a:pt x="253221" y="133350"/>
                    </a:cubicBezTo>
                    <a:cubicBezTo>
                      <a:pt x="258354" y="150033"/>
                      <a:pt x="261328" y="167311"/>
                      <a:pt x="265921" y="184150"/>
                    </a:cubicBezTo>
                    <a:cubicBezTo>
                      <a:pt x="267682" y="190608"/>
                      <a:pt x="270154" y="196850"/>
                      <a:pt x="272271" y="203200"/>
                    </a:cubicBezTo>
                    <a:cubicBezTo>
                      <a:pt x="282131" y="311659"/>
                      <a:pt x="273935" y="234731"/>
                      <a:pt x="284971" y="317500"/>
                    </a:cubicBezTo>
                    <a:cubicBezTo>
                      <a:pt x="287226" y="334415"/>
                      <a:pt x="287182" y="351744"/>
                      <a:pt x="291321" y="368300"/>
                    </a:cubicBezTo>
                    <a:cubicBezTo>
                      <a:pt x="295294" y="384191"/>
                      <a:pt x="309417" y="403647"/>
                      <a:pt x="323071" y="412750"/>
                    </a:cubicBezTo>
                    <a:cubicBezTo>
                      <a:pt x="328640" y="416463"/>
                      <a:pt x="335771" y="416983"/>
                      <a:pt x="342121" y="419100"/>
                    </a:cubicBezTo>
                    <a:cubicBezTo>
                      <a:pt x="346354" y="427567"/>
                      <a:pt x="345471" y="443024"/>
                      <a:pt x="354821" y="444500"/>
                    </a:cubicBezTo>
                    <a:cubicBezTo>
                      <a:pt x="382998" y="448949"/>
                      <a:pt x="454538" y="441796"/>
                      <a:pt x="494521" y="431800"/>
                    </a:cubicBezTo>
                    <a:cubicBezTo>
                      <a:pt x="501015" y="430177"/>
                      <a:pt x="506985" y="426647"/>
                      <a:pt x="513571" y="425450"/>
                    </a:cubicBezTo>
                    <a:cubicBezTo>
                      <a:pt x="530361" y="422397"/>
                      <a:pt x="547438" y="421217"/>
                      <a:pt x="564371" y="419100"/>
                    </a:cubicBezTo>
                    <a:cubicBezTo>
                      <a:pt x="596121" y="423333"/>
                      <a:pt x="628759" y="423227"/>
                      <a:pt x="659621" y="431800"/>
                    </a:cubicBezTo>
                    <a:cubicBezTo>
                      <a:pt x="668274" y="434204"/>
                      <a:pt x="671853" y="445006"/>
                      <a:pt x="678671" y="450850"/>
                    </a:cubicBezTo>
                    <a:cubicBezTo>
                      <a:pt x="682698" y="454302"/>
                      <a:pt x="715080" y="478580"/>
                      <a:pt x="723121" y="482600"/>
                    </a:cubicBezTo>
                    <a:cubicBezTo>
                      <a:pt x="729108" y="485593"/>
                      <a:pt x="735821" y="486833"/>
                      <a:pt x="742171" y="488950"/>
                    </a:cubicBezTo>
                    <a:cubicBezTo>
                      <a:pt x="768207" y="528004"/>
                      <a:pt x="746144" y="505619"/>
                      <a:pt x="824721" y="514350"/>
                    </a:cubicBezTo>
                    <a:cubicBezTo>
                      <a:pt x="839597" y="516003"/>
                      <a:pt x="854378" y="518424"/>
                      <a:pt x="869171" y="520700"/>
                    </a:cubicBezTo>
                    <a:cubicBezTo>
                      <a:pt x="881896" y="522658"/>
                      <a:pt x="894484" y="525546"/>
                      <a:pt x="907271" y="527050"/>
                    </a:cubicBezTo>
                    <a:cubicBezTo>
                      <a:pt x="930490" y="529782"/>
                      <a:pt x="953908" y="530614"/>
                      <a:pt x="977121" y="533400"/>
                    </a:cubicBezTo>
                    <a:cubicBezTo>
                      <a:pt x="1006842" y="536967"/>
                      <a:pt x="1066021" y="546100"/>
                      <a:pt x="1066021" y="546100"/>
                    </a:cubicBezTo>
                    <a:cubicBezTo>
                      <a:pt x="1072371" y="548217"/>
                      <a:pt x="1079084" y="549457"/>
                      <a:pt x="1085071" y="552450"/>
                    </a:cubicBezTo>
                    <a:cubicBezTo>
                      <a:pt x="1091897" y="555863"/>
                      <a:pt x="1098016" y="560571"/>
                      <a:pt x="1104121" y="565150"/>
                    </a:cubicBezTo>
                    <a:cubicBezTo>
                      <a:pt x="1137988" y="590550"/>
                      <a:pt x="1135871" y="588433"/>
                      <a:pt x="1161271" y="622300"/>
                    </a:cubicBezTo>
                    <a:cubicBezTo>
                      <a:pt x="1165850" y="628405"/>
                      <a:pt x="1170871" y="634376"/>
                      <a:pt x="1173971" y="641350"/>
                    </a:cubicBezTo>
                    <a:cubicBezTo>
                      <a:pt x="1179408" y="653583"/>
                      <a:pt x="1186671" y="679450"/>
                      <a:pt x="1186671" y="679450"/>
                    </a:cubicBezTo>
                    <a:cubicBezTo>
                      <a:pt x="1184554" y="692150"/>
                      <a:pt x="1186079" y="706034"/>
                      <a:pt x="1180321" y="717550"/>
                    </a:cubicBezTo>
                    <a:cubicBezTo>
                      <a:pt x="1176988" y="724216"/>
                      <a:pt x="1138833" y="740834"/>
                      <a:pt x="1135871" y="742950"/>
                    </a:cubicBezTo>
                    <a:cubicBezTo>
                      <a:pt x="1128563" y="748170"/>
                      <a:pt x="1123720" y="756251"/>
                      <a:pt x="1116821" y="762000"/>
                    </a:cubicBezTo>
                    <a:cubicBezTo>
                      <a:pt x="1089524" y="784748"/>
                      <a:pt x="1107360" y="766731"/>
                      <a:pt x="1078721" y="781050"/>
                    </a:cubicBezTo>
                    <a:cubicBezTo>
                      <a:pt x="1071895" y="784463"/>
                      <a:pt x="1066911" y="791337"/>
                      <a:pt x="1059671" y="793750"/>
                    </a:cubicBezTo>
                    <a:cubicBezTo>
                      <a:pt x="973781" y="822380"/>
                      <a:pt x="978920" y="807855"/>
                      <a:pt x="881871" y="825500"/>
                    </a:cubicBezTo>
                    <a:cubicBezTo>
                      <a:pt x="858588" y="829733"/>
                      <a:pt x="835123" y="833066"/>
                      <a:pt x="812021" y="838200"/>
                    </a:cubicBezTo>
                    <a:cubicBezTo>
                      <a:pt x="796978" y="841543"/>
                      <a:pt x="782708" y="848017"/>
                      <a:pt x="767571" y="850900"/>
                    </a:cubicBezTo>
                    <a:cubicBezTo>
                      <a:pt x="738165" y="856501"/>
                      <a:pt x="708374" y="859887"/>
                      <a:pt x="678671" y="863600"/>
                    </a:cubicBezTo>
                    <a:lnTo>
                      <a:pt x="627871" y="869950"/>
                    </a:lnTo>
                    <a:lnTo>
                      <a:pt x="494521" y="889000"/>
                    </a:lnTo>
                    <a:lnTo>
                      <a:pt x="310371" y="882650"/>
                    </a:lnTo>
                    <a:cubicBezTo>
                      <a:pt x="293331" y="881729"/>
                      <a:pt x="276060" y="880697"/>
                      <a:pt x="259571" y="876300"/>
                    </a:cubicBezTo>
                    <a:cubicBezTo>
                      <a:pt x="243995" y="872146"/>
                      <a:pt x="230167" y="863037"/>
                      <a:pt x="215121" y="857250"/>
                    </a:cubicBezTo>
                    <a:cubicBezTo>
                      <a:pt x="186410" y="846207"/>
                      <a:pt x="178490" y="844917"/>
                      <a:pt x="151621" y="838200"/>
                    </a:cubicBezTo>
                    <a:cubicBezTo>
                      <a:pt x="145271" y="833967"/>
                      <a:pt x="139586" y="828506"/>
                      <a:pt x="132571" y="825500"/>
                    </a:cubicBezTo>
                    <a:cubicBezTo>
                      <a:pt x="124549" y="822062"/>
                      <a:pt x="113342" y="825321"/>
                      <a:pt x="107171" y="819150"/>
                    </a:cubicBezTo>
                    <a:cubicBezTo>
                      <a:pt x="99111" y="811090"/>
                      <a:pt x="99100" y="797816"/>
                      <a:pt x="94471" y="787400"/>
                    </a:cubicBezTo>
                    <a:cubicBezTo>
                      <a:pt x="82471" y="760400"/>
                      <a:pt x="66355" y="735700"/>
                      <a:pt x="50021" y="711200"/>
                    </a:cubicBezTo>
                    <a:cubicBezTo>
                      <a:pt x="47904" y="702733"/>
                      <a:pt x="46069" y="694191"/>
                      <a:pt x="43671" y="685800"/>
                    </a:cubicBezTo>
                    <a:cubicBezTo>
                      <a:pt x="41832" y="679364"/>
                      <a:pt x="38944" y="673244"/>
                      <a:pt x="37321" y="666750"/>
                    </a:cubicBezTo>
                    <a:cubicBezTo>
                      <a:pt x="28546" y="631651"/>
                      <a:pt x="31789" y="629976"/>
                      <a:pt x="24621" y="590550"/>
                    </a:cubicBezTo>
                    <a:cubicBezTo>
                      <a:pt x="23060" y="581964"/>
                      <a:pt x="20388" y="573617"/>
                      <a:pt x="18271" y="565150"/>
                    </a:cubicBezTo>
                    <a:cubicBezTo>
                      <a:pt x="0" y="400710"/>
                      <a:pt x="19329" y="297392"/>
                      <a:pt x="24621" y="222250"/>
                    </a:cubicBezTo>
                    <a:close/>
                  </a:path>
                </a:pathLst>
              </a:cu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3" name="Freeform 1352"/>
              <p:cNvSpPr/>
              <p:nvPr/>
            </p:nvSpPr>
            <p:spPr>
              <a:xfrm>
                <a:off x="3516049" y="5685334"/>
                <a:ext cx="1186250" cy="377713"/>
              </a:xfrm>
              <a:custGeom>
                <a:avLst/>
                <a:gdLst>
                  <a:gd name="connsiteX0" fmla="*/ 16398 w 1394348"/>
                  <a:gd name="connsiteY0" fmla="*/ 306151 h 750651"/>
                  <a:gd name="connsiteX1" fmla="*/ 29098 w 1394348"/>
                  <a:gd name="connsiteY1" fmla="*/ 274401 h 750651"/>
                  <a:gd name="connsiteX2" fmla="*/ 48148 w 1394348"/>
                  <a:gd name="connsiteY2" fmla="*/ 210901 h 750651"/>
                  <a:gd name="connsiteX3" fmla="*/ 86248 w 1394348"/>
                  <a:gd name="connsiteY3" fmla="*/ 153751 h 750651"/>
                  <a:gd name="connsiteX4" fmla="*/ 137048 w 1394348"/>
                  <a:gd name="connsiteY4" fmla="*/ 83901 h 750651"/>
                  <a:gd name="connsiteX5" fmla="*/ 156098 w 1394348"/>
                  <a:gd name="connsiteY5" fmla="*/ 58501 h 750651"/>
                  <a:gd name="connsiteX6" fmla="*/ 206898 w 1394348"/>
                  <a:gd name="connsiteY6" fmla="*/ 7701 h 750651"/>
                  <a:gd name="connsiteX7" fmla="*/ 238648 w 1394348"/>
                  <a:gd name="connsiteY7" fmla="*/ 1351 h 750651"/>
                  <a:gd name="connsiteX8" fmla="*/ 283098 w 1394348"/>
                  <a:gd name="connsiteY8" fmla="*/ 7701 h 750651"/>
                  <a:gd name="connsiteX9" fmla="*/ 333898 w 1394348"/>
                  <a:gd name="connsiteY9" fmla="*/ 58501 h 750651"/>
                  <a:gd name="connsiteX10" fmla="*/ 359298 w 1394348"/>
                  <a:gd name="connsiteY10" fmla="*/ 77551 h 750651"/>
                  <a:gd name="connsiteX11" fmla="*/ 397398 w 1394348"/>
                  <a:gd name="connsiteY11" fmla="*/ 102951 h 750651"/>
                  <a:gd name="connsiteX12" fmla="*/ 435498 w 1394348"/>
                  <a:gd name="connsiteY12" fmla="*/ 153751 h 750651"/>
                  <a:gd name="connsiteX13" fmla="*/ 448198 w 1394348"/>
                  <a:gd name="connsiteY13" fmla="*/ 179151 h 750651"/>
                  <a:gd name="connsiteX14" fmla="*/ 467248 w 1394348"/>
                  <a:gd name="connsiteY14" fmla="*/ 191851 h 750651"/>
                  <a:gd name="connsiteX15" fmla="*/ 479948 w 1394348"/>
                  <a:gd name="connsiteY15" fmla="*/ 217251 h 750651"/>
                  <a:gd name="connsiteX16" fmla="*/ 498998 w 1394348"/>
                  <a:gd name="connsiteY16" fmla="*/ 229951 h 750651"/>
                  <a:gd name="connsiteX17" fmla="*/ 549798 w 1394348"/>
                  <a:gd name="connsiteY17" fmla="*/ 261701 h 750651"/>
                  <a:gd name="connsiteX18" fmla="*/ 606948 w 1394348"/>
                  <a:gd name="connsiteY18" fmla="*/ 249001 h 750651"/>
                  <a:gd name="connsiteX19" fmla="*/ 651398 w 1394348"/>
                  <a:gd name="connsiteY19" fmla="*/ 236301 h 750651"/>
                  <a:gd name="connsiteX20" fmla="*/ 670448 w 1394348"/>
                  <a:gd name="connsiteY20" fmla="*/ 223601 h 750651"/>
                  <a:gd name="connsiteX21" fmla="*/ 708548 w 1394348"/>
                  <a:gd name="connsiteY21" fmla="*/ 210901 h 750651"/>
                  <a:gd name="connsiteX22" fmla="*/ 759348 w 1394348"/>
                  <a:gd name="connsiteY22" fmla="*/ 191851 h 750651"/>
                  <a:gd name="connsiteX23" fmla="*/ 784748 w 1394348"/>
                  <a:gd name="connsiteY23" fmla="*/ 179151 h 750651"/>
                  <a:gd name="connsiteX24" fmla="*/ 860948 w 1394348"/>
                  <a:gd name="connsiteY24" fmla="*/ 160101 h 750651"/>
                  <a:gd name="connsiteX25" fmla="*/ 943498 w 1394348"/>
                  <a:gd name="connsiteY25" fmla="*/ 109301 h 750651"/>
                  <a:gd name="connsiteX26" fmla="*/ 975248 w 1394348"/>
                  <a:gd name="connsiteY26" fmla="*/ 90251 h 750651"/>
                  <a:gd name="connsiteX27" fmla="*/ 1013348 w 1394348"/>
                  <a:gd name="connsiteY27" fmla="*/ 77551 h 750651"/>
                  <a:gd name="connsiteX28" fmla="*/ 1076848 w 1394348"/>
                  <a:gd name="connsiteY28" fmla="*/ 64851 h 750651"/>
                  <a:gd name="connsiteX29" fmla="*/ 1102248 w 1394348"/>
                  <a:gd name="connsiteY29" fmla="*/ 58501 h 750651"/>
                  <a:gd name="connsiteX30" fmla="*/ 1172098 w 1394348"/>
                  <a:gd name="connsiteY30" fmla="*/ 71201 h 750651"/>
                  <a:gd name="connsiteX31" fmla="*/ 1178448 w 1394348"/>
                  <a:gd name="connsiteY31" fmla="*/ 96601 h 750651"/>
                  <a:gd name="connsiteX32" fmla="*/ 1191148 w 1394348"/>
                  <a:gd name="connsiteY32" fmla="*/ 122001 h 750651"/>
                  <a:gd name="connsiteX33" fmla="*/ 1197498 w 1394348"/>
                  <a:gd name="connsiteY33" fmla="*/ 141051 h 750651"/>
                  <a:gd name="connsiteX34" fmla="*/ 1222898 w 1394348"/>
                  <a:gd name="connsiteY34" fmla="*/ 166451 h 750651"/>
                  <a:gd name="connsiteX35" fmla="*/ 1267348 w 1394348"/>
                  <a:gd name="connsiteY35" fmla="*/ 223601 h 750651"/>
                  <a:gd name="connsiteX36" fmla="*/ 1286398 w 1394348"/>
                  <a:gd name="connsiteY36" fmla="*/ 249001 h 750651"/>
                  <a:gd name="connsiteX37" fmla="*/ 1305448 w 1394348"/>
                  <a:gd name="connsiteY37" fmla="*/ 274401 h 750651"/>
                  <a:gd name="connsiteX38" fmla="*/ 1318148 w 1394348"/>
                  <a:gd name="connsiteY38" fmla="*/ 293451 h 750651"/>
                  <a:gd name="connsiteX39" fmla="*/ 1337198 w 1394348"/>
                  <a:gd name="connsiteY39" fmla="*/ 312501 h 750651"/>
                  <a:gd name="connsiteX40" fmla="*/ 1356248 w 1394348"/>
                  <a:gd name="connsiteY40" fmla="*/ 369651 h 750651"/>
                  <a:gd name="connsiteX41" fmla="*/ 1368948 w 1394348"/>
                  <a:gd name="connsiteY41" fmla="*/ 395051 h 750651"/>
                  <a:gd name="connsiteX42" fmla="*/ 1381648 w 1394348"/>
                  <a:gd name="connsiteY42" fmla="*/ 439501 h 750651"/>
                  <a:gd name="connsiteX43" fmla="*/ 1394348 w 1394348"/>
                  <a:gd name="connsiteY43" fmla="*/ 477601 h 750651"/>
                  <a:gd name="connsiteX44" fmla="*/ 1387998 w 1394348"/>
                  <a:gd name="connsiteY44" fmla="*/ 522051 h 750651"/>
                  <a:gd name="connsiteX45" fmla="*/ 1356248 w 1394348"/>
                  <a:gd name="connsiteY45" fmla="*/ 560151 h 750651"/>
                  <a:gd name="connsiteX46" fmla="*/ 1343548 w 1394348"/>
                  <a:gd name="connsiteY46" fmla="*/ 579201 h 750651"/>
                  <a:gd name="connsiteX47" fmla="*/ 1324498 w 1394348"/>
                  <a:gd name="connsiteY47" fmla="*/ 604601 h 750651"/>
                  <a:gd name="connsiteX48" fmla="*/ 1286398 w 1394348"/>
                  <a:gd name="connsiteY48" fmla="*/ 661751 h 750651"/>
                  <a:gd name="connsiteX49" fmla="*/ 1273698 w 1394348"/>
                  <a:gd name="connsiteY49" fmla="*/ 680801 h 750651"/>
                  <a:gd name="connsiteX50" fmla="*/ 1216548 w 1394348"/>
                  <a:gd name="connsiteY50" fmla="*/ 725251 h 750651"/>
                  <a:gd name="connsiteX51" fmla="*/ 1178448 w 1394348"/>
                  <a:gd name="connsiteY51" fmla="*/ 750651 h 750651"/>
                  <a:gd name="connsiteX52" fmla="*/ 1146698 w 1394348"/>
                  <a:gd name="connsiteY52" fmla="*/ 744301 h 750651"/>
                  <a:gd name="connsiteX53" fmla="*/ 1064148 w 1394348"/>
                  <a:gd name="connsiteY53" fmla="*/ 680801 h 750651"/>
                  <a:gd name="connsiteX54" fmla="*/ 1019698 w 1394348"/>
                  <a:gd name="connsiteY54" fmla="*/ 636351 h 750651"/>
                  <a:gd name="connsiteX55" fmla="*/ 930798 w 1394348"/>
                  <a:gd name="connsiteY55" fmla="*/ 553801 h 750651"/>
                  <a:gd name="connsiteX56" fmla="*/ 905398 w 1394348"/>
                  <a:gd name="connsiteY56" fmla="*/ 522051 h 750651"/>
                  <a:gd name="connsiteX57" fmla="*/ 879998 w 1394348"/>
                  <a:gd name="connsiteY57" fmla="*/ 496651 h 750651"/>
                  <a:gd name="connsiteX58" fmla="*/ 829198 w 1394348"/>
                  <a:gd name="connsiteY58" fmla="*/ 426801 h 750651"/>
                  <a:gd name="connsiteX59" fmla="*/ 816498 w 1394348"/>
                  <a:gd name="connsiteY59" fmla="*/ 401401 h 750651"/>
                  <a:gd name="connsiteX60" fmla="*/ 797448 w 1394348"/>
                  <a:gd name="connsiteY60" fmla="*/ 395051 h 750651"/>
                  <a:gd name="connsiteX61" fmla="*/ 727598 w 1394348"/>
                  <a:gd name="connsiteY61" fmla="*/ 414101 h 750651"/>
                  <a:gd name="connsiteX62" fmla="*/ 708548 w 1394348"/>
                  <a:gd name="connsiteY62" fmla="*/ 420451 h 750651"/>
                  <a:gd name="connsiteX63" fmla="*/ 689498 w 1394348"/>
                  <a:gd name="connsiteY63" fmla="*/ 426801 h 750651"/>
                  <a:gd name="connsiteX64" fmla="*/ 664098 w 1394348"/>
                  <a:gd name="connsiteY64" fmla="*/ 439501 h 750651"/>
                  <a:gd name="connsiteX65" fmla="*/ 638698 w 1394348"/>
                  <a:gd name="connsiteY65" fmla="*/ 445851 h 750651"/>
                  <a:gd name="connsiteX66" fmla="*/ 568848 w 1394348"/>
                  <a:gd name="connsiteY66" fmla="*/ 471251 h 750651"/>
                  <a:gd name="connsiteX67" fmla="*/ 543448 w 1394348"/>
                  <a:gd name="connsiteY67" fmla="*/ 483951 h 750651"/>
                  <a:gd name="connsiteX68" fmla="*/ 518048 w 1394348"/>
                  <a:gd name="connsiteY68" fmla="*/ 490301 h 750651"/>
                  <a:gd name="connsiteX69" fmla="*/ 498998 w 1394348"/>
                  <a:gd name="connsiteY69" fmla="*/ 503001 h 750651"/>
                  <a:gd name="connsiteX70" fmla="*/ 473598 w 1394348"/>
                  <a:gd name="connsiteY70" fmla="*/ 515701 h 750651"/>
                  <a:gd name="connsiteX71" fmla="*/ 454548 w 1394348"/>
                  <a:gd name="connsiteY71" fmla="*/ 522051 h 750651"/>
                  <a:gd name="connsiteX72" fmla="*/ 397398 w 1394348"/>
                  <a:gd name="connsiteY72" fmla="*/ 541101 h 750651"/>
                  <a:gd name="connsiteX73" fmla="*/ 359298 w 1394348"/>
                  <a:gd name="connsiteY73" fmla="*/ 560151 h 750651"/>
                  <a:gd name="connsiteX74" fmla="*/ 295798 w 1394348"/>
                  <a:gd name="connsiteY74" fmla="*/ 585551 h 750651"/>
                  <a:gd name="connsiteX75" fmla="*/ 238648 w 1394348"/>
                  <a:gd name="connsiteY75" fmla="*/ 604601 h 750651"/>
                  <a:gd name="connsiteX76" fmla="*/ 219598 w 1394348"/>
                  <a:gd name="connsiteY76" fmla="*/ 610951 h 750651"/>
                  <a:gd name="connsiteX77" fmla="*/ 86248 w 1394348"/>
                  <a:gd name="connsiteY77" fmla="*/ 598251 h 750651"/>
                  <a:gd name="connsiteX78" fmla="*/ 60848 w 1394348"/>
                  <a:gd name="connsiteY78" fmla="*/ 591901 h 750651"/>
                  <a:gd name="connsiteX79" fmla="*/ 41798 w 1394348"/>
                  <a:gd name="connsiteY79" fmla="*/ 579201 h 750651"/>
                  <a:gd name="connsiteX80" fmla="*/ 29098 w 1394348"/>
                  <a:gd name="connsiteY80" fmla="*/ 560151 h 750651"/>
                  <a:gd name="connsiteX81" fmla="*/ 10048 w 1394348"/>
                  <a:gd name="connsiteY81" fmla="*/ 509351 h 750651"/>
                  <a:gd name="connsiteX82" fmla="*/ 10048 w 1394348"/>
                  <a:gd name="connsiteY82" fmla="*/ 376001 h 750651"/>
                  <a:gd name="connsiteX83" fmla="*/ 16398 w 1394348"/>
                  <a:gd name="connsiteY83" fmla="*/ 356951 h 750651"/>
                  <a:gd name="connsiteX84" fmla="*/ 16398 w 1394348"/>
                  <a:gd name="connsiteY84" fmla="*/ 306151 h 75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394348" h="750651">
                    <a:moveTo>
                      <a:pt x="16398" y="306151"/>
                    </a:moveTo>
                    <a:cubicBezTo>
                      <a:pt x="18515" y="292393"/>
                      <a:pt x="25493" y="285215"/>
                      <a:pt x="29098" y="274401"/>
                    </a:cubicBezTo>
                    <a:cubicBezTo>
                      <a:pt x="36086" y="253436"/>
                      <a:pt x="39290" y="231147"/>
                      <a:pt x="48148" y="210901"/>
                    </a:cubicBezTo>
                    <a:lnTo>
                      <a:pt x="86248" y="153751"/>
                    </a:lnTo>
                    <a:cubicBezTo>
                      <a:pt x="110689" y="117089"/>
                      <a:pt x="94369" y="140806"/>
                      <a:pt x="137048" y="83901"/>
                    </a:cubicBezTo>
                    <a:cubicBezTo>
                      <a:pt x="143398" y="75434"/>
                      <a:pt x="148614" y="65985"/>
                      <a:pt x="156098" y="58501"/>
                    </a:cubicBezTo>
                    <a:cubicBezTo>
                      <a:pt x="173031" y="41568"/>
                      <a:pt x="183416" y="12397"/>
                      <a:pt x="206898" y="7701"/>
                    </a:cubicBezTo>
                    <a:lnTo>
                      <a:pt x="238648" y="1351"/>
                    </a:lnTo>
                    <a:cubicBezTo>
                      <a:pt x="253465" y="3468"/>
                      <a:pt x="270264" y="0"/>
                      <a:pt x="283098" y="7701"/>
                    </a:cubicBezTo>
                    <a:cubicBezTo>
                      <a:pt x="303633" y="20022"/>
                      <a:pt x="314740" y="44133"/>
                      <a:pt x="333898" y="58501"/>
                    </a:cubicBezTo>
                    <a:cubicBezTo>
                      <a:pt x="342365" y="64851"/>
                      <a:pt x="350628" y="71482"/>
                      <a:pt x="359298" y="77551"/>
                    </a:cubicBezTo>
                    <a:cubicBezTo>
                      <a:pt x="371802" y="86304"/>
                      <a:pt x="386605" y="92158"/>
                      <a:pt x="397398" y="102951"/>
                    </a:cubicBezTo>
                    <a:cubicBezTo>
                      <a:pt x="412365" y="117918"/>
                      <a:pt x="426032" y="134819"/>
                      <a:pt x="435498" y="153751"/>
                    </a:cubicBezTo>
                    <a:cubicBezTo>
                      <a:pt x="439731" y="162218"/>
                      <a:pt x="442138" y="171879"/>
                      <a:pt x="448198" y="179151"/>
                    </a:cubicBezTo>
                    <a:cubicBezTo>
                      <a:pt x="453084" y="185014"/>
                      <a:pt x="460898" y="187618"/>
                      <a:pt x="467248" y="191851"/>
                    </a:cubicBezTo>
                    <a:cubicBezTo>
                      <a:pt x="471481" y="200318"/>
                      <a:pt x="473888" y="209979"/>
                      <a:pt x="479948" y="217251"/>
                    </a:cubicBezTo>
                    <a:cubicBezTo>
                      <a:pt x="484834" y="223114"/>
                      <a:pt x="492788" y="225515"/>
                      <a:pt x="498998" y="229951"/>
                    </a:cubicBezTo>
                    <a:cubicBezTo>
                      <a:pt x="537466" y="257428"/>
                      <a:pt x="510017" y="241810"/>
                      <a:pt x="549798" y="261701"/>
                    </a:cubicBezTo>
                    <a:lnTo>
                      <a:pt x="606948" y="249001"/>
                    </a:lnTo>
                    <a:cubicBezTo>
                      <a:pt x="614505" y="247257"/>
                      <a:pt x="642734" y="240633"/>
                      <a:pt x="651398" y="236301"/>
                    </a:cubicBezTo>
                    <a:cubicBezTo>
                      <a:pt x="658224" y="232888"/>
                      <a:pt x="663474" y="226701"/>
                      <a:pt x="670448" y="223601"/>
                    </a:cubicBezTo>
                    <a:cubicBezTo>
                      <a:pt x="682681" y="218164"/>
                      <a:pt x="696315" y="216338"/>
                      <a:pt x="708548" y="210901"/>
                    </a:cubicBezTo>
                    <a:cubicBezTo>
                      <a:pt x="762060" y="187118"/>
                      <a:pt x="684077" y="206905"/>
                      <a:pt x="759348" y="191851"/>
                    </a:cubicBezTo>
                    <a:cubicBezTo>
                      <a:pt x="767815" y="187618"/>
                      <a:pt x="775681" y="181871"/>
                      <a:pt x="784748" y="179151"/>
                    </a:cubicBezTo>
                    <a:cubicBezTo>
                      <a:pt x="818807" y="168933"/>
                      <a:pt x="828565" y="178606"/>
                      <a:pt x="860948" y="160101"/>
                    </a:cubicBezTo>
                    <a:cubicBezTo>
                      <a:pt x="945937" y="111536"/>
                      <a:pt x="866793" y="158113"/>
                      <a:pt x="943498" y="109301"/>
                    </a:cubicBezTo>
                    <a:cubicBezTo>
                      <a:pt x="953911" y="102675"/>
                      <a:pt x="963539" y="94154"/>
                      <a:pt x="975248" y="90251"/>
                    </a:cubicBezTo>
                    <a:cubicBezTo>
                      <a:pt x="987948" y="86018"/>
                      <a:pt x="1000361" y="80798"/>
                      <a:pt x="1013348" y="77551"/>
                    </a:cubicBezTo>
                    <a:cubicBezTo>
                      <a:pt x="1034289" y="72316"/>
                      <a:pt x="1055907" y="70086"/>
                      <a:pt x="1076848" y="64851"/>
                    </a:cubicBezTo>
                    <a:lnTo>
                      <a:pt x="1102248" y="58501"/>
                    </a:lnTo>
                    <a:cubicBezTo>
                      <a:pt x="1125531" y="62734"/>
                      <a:pt x="1150931" y="60618"/>
                      <a:pt x="1172098" y="71201"/>
                    </a:cubicBezTo>
                    <a:cubicBezTo>
                      <a:pt x="1179904" y="75104"/>
                      <a:pt x="1175384" y="88429"/>
                      <a:pt x="1178448" y="96601"/>
                    </a:cubicBezTo>
                    <a:cubicBezTo>
                      <a:pt x="1181772" y="105464"/>
                      <a:pt x="1187419" y="113300"/>
                      <a:pt x="1191148" y="122001"/>
                    </a:cubicBezTo>
                    <a:cubicBezTo>
                      <a:pt x="1193785" y="128153"/>
                      <a:pt x="1193607" y="135604"/>
                      <a:pt x="1197498" y="141051"/>
                    </a:cubicBezTo>
                    <a:cubicBezTo>
                      <a:pt x="1204458" y="150794"/>
                      <a:pt x="1215164" y="157310"/>
                      <a:pt x="1222898" y="166451"/>
                    </a:cubicBezTo>
                    <a:cubicBezTo>
                      <a:pt x="1238487" y="184874"/>
                      <a:pt x="1252633" y="204472"/>
                      <a:pt x="1267348" y="223601"/>
                    </a:cubicBezTo>
                    <a:cubicBezTo>
                      <a:pt x="1273801" y="231990"/>
                      <a:pt x="1280048" y="240534"/>
                      <a:pt x="1286398" y="249001"/>
                    </a:cubicBezTo>
                    <a:cubicBezTo>
                      <a:pt x="1292748" y="257468"/>
                      <a:pt x="1299577" y="265595"/>
                      <a:pt x="1305448" y="274401"/>
                    </a:cubicBezTo>
                    <a:cubicBezTo>
                      <a:pt x="1309681" y="280751"/>
                      <a:pt x="1313262" y="287588"/>
                      <a:pt x="1318148" y="293451"/>
                    </a:cubicBezTo>
                    <a:cubicBezTo>
                      <a:pt x="1323897" y="300350"/>
                      <a:pt x="1330848" y="306151"/>
                      <a:pt x="1337198" y="312501"/>
                    </a:cubicBezTo>
                    <a:cubicBezTo>
                      <a:pt x="1344569" y="341985"/>
                      <a:pt x="1342584" y="338907"/>
                      <a:pt x="1356248" y="369651"/>
                    </a:cubicBezTo>
                    <a:cubicBezTo>
                      <a:pt x="1360093" y="378301"/>
                      <a:pt x="1365219" y="386350"/>
                      <a:pt x="1368948" y="395051"/>
                    </a:cubicBezTo>
                    <a:cubicBezTo>
                      <a:pt x="1376061" y="411649"/>
                      <a:pt x="1376277" y="421599"/>
                      <a:pt x="1381648" y="439501"/>
                    </a:cubicBezTo>
                    <a:cubicBezTo>
                      <a:pt x="1385495" y="452323"/>
                      <a:pt x="1390115" y="464901"/>
                      <a:pt x="1394348" y="477601"/>
                    </a:cubicBezTo>
                    <a:cubicBezTo>
                      <a:pt x="1392231" y="492418"/>
                      <a:pt x="1394270" y="508461"/>
                      <a:pt x="1387998" y="522051"/>
                    </a:cubicBezTo>
                    <a:cubicBezTo>
                      <a:pt x="1381070" y="537061"/>
                      <a:pt x="1366397" y="547102"/>
                      <a:pt x="1356248" y="560151"/>
                    </a:cubicBezTo>
                    <a:cubicBezTo>
                      <a:pt x="1351563" y="566175"/>
                      <a:pt x="1347984" y="572991"/>
                      <a:pt x="1343548" y="579201"/>
                    </a:cubicBezTo>
                    <a:cubicBezTo>
                      <a:pt x="1337397" y="587813"/>
                      <a:pt x="1330522" y="595899"/>
                      <a:pt x="1324498" y="604601"/>
                    </a:cubicBezTo>
                    <a:cubicBezTo>
                      <a:pt x="1311466" y="623425"/>
                      <a:pt x="1299098" y="642701"/>
                      <a:pt x="1286398" y="661751"/>
                    </a:cubicBezTo>
                    <a:cubicBezTo>
                      <a:pt x="1282165" y="668101"/>
                      <a:pt x="1279722" y="676116"/>
                      <a:pt x="1273698" y="680801"/>
                    </a:cubicBezTo>
                    <a:cubicBezTo>
                      <a:pt x="1254648" y="695618"/>
                      <a:pt x="1233613" y="708186"/>
                      <a:pt x="1216548" y="725251"/>
                    </a:cubicBezTo>
                    <a:cubicBezTo>
                      <a:pt x="1192765" y="749034"/>
                      <a:pt x="1206017" y="741461"/>
                      <a:pt x="1178448" y="750651"/>
                    </a:cubicBezTo>
                    <a:cubicBezTo>
                      <a:pt x="1167865" y="748534"/>
                      <a:pt x="1156201" y="749418"/>
                      <a:pt x="1146698" y="744301"/>
                    </a:cubicBezTo>
                    <a:cubicBezTo>
                      <a:pt x="1145981" y="743915"/>
                      <a:pt x="1073415" y="690068"/>
                      <a:pt x="1064148" y="680801"/>
                    </a:cubicBezTo>
                    <a:cubicBezTo>
                      <a:pt x="1049331" y="665984"/>
                      <a:pt x="1036060" y="649441"/>
                      <a:pt x="1019698" y="636351"/>
                    </a:cubicBezTo>
                    <a:cubicBezTo>
                      <a:pt x="985562" y="609042"/>
                      <a:pt x="960457" y="590875"/>
                      <a:pt x="930798" y="553801"/>
                    </a:cubicBezTo>
                    <a:cubicBezTo>
                      <a:pt x="922331" y="543218"/>
                      <a:pt x="914402" y="532181"/>
                      <a:pt x="905398" y="522051"/>
                    </a:cubicBezTo>
                    <a:cubicBezTo>
                      <a:pt x="897443" y="513102"/>
                      <a:pt x="887953" y="505600"/>
                      <a:pt x="879998" y="496651"/>
                    </a:cubicBezTo>
                    <a:cubicBezTo>
                      <a:pt x="866756" y="481754"/>
                      <a:pt x="837685" y="443775"/>
                      <a:pt x="829198" y="426801"/>
                    </a:cubicBezTo>
                    <a:cubicBezTo>
                      <a:pt x="824965" y="418334"/>
                      <a:pt x="823191" y="408094"/>
                      <a:pt x="816498" y="401401"/>
                    </a:cubicBezTo>
                    <a:cubicBezTo>
                      <a:pt x="811765" y="396668"/>
                      <a:pt x="803798" y="397168"/>
                      <a:pt x="797448" y="395051"/>
                    </a:cubicBezTo>
                    <a:cubicBezTo>
                      <a:pt x="752571" y="404026"/>
                      <a:pt x="775937" y="397988"/>
                      <a:pt x="727598" y="414101"/>
                    </a:cubicBezTo>
                    <a:lnTo>
                      <a:pt x="708548" y="420451"/>
                    </a:lnTo>
                    <a:cubicBezTo>
                      <a:pt x="702198" y="422568"/>
                      <a:pt x="695485" y="423808"/>
                      <a:pt x="689498" y="426801"/>
                    </a:cubicBezTo>
                    <a:cubicBezTo>
                      <a:pt x="681031" y="431034"/>
                      <a:pt x="672961" y="436177"/>
                      <a:pt x="664098" y="439501"/>
                    </a:cubicBezTo>
                    <a:cubicBezTo>
                      <a:pt x="655926" y="442565"/>
                      <a:pt x="646801" y="442610"/>
                      <a:pt x="638698" y="445851"/>
                    </a:cubicBezTo>
                    <a:cubicBezTo>
                      <a:pt x="567068" y="474503"/>
                      <a:pt x="632670" y="458487"/>
                      <a:pt x="568848" y="471251"/>
                    </a:cubicBezTo>
                    <a:cubicBezTo>
                      <a:pt x="560381" y="475484"/>
                      <a:pt x="552311" y="480627"/>
                      <a:pt x="543448" y="483951"/>
                    </a:cubicBezTo>
                    <a:cubicBezTo>
                      <a:pt x="535276" y="487015"/>
                      <a:pt x="526070" y="486863"/>
                      <a:pt x="518048" y="490301"/>
                    </a:cubicBezTo>
                    <a:cubicBezTo>
                      <a:pt x="511033" y="493307"/>
                      <a:pt x="505624" y="499215"/>
                      <a:pt x="498998" y="503001"/>
                    </a:cubicBezTo>
                    <a:cubicBezTo>
                      <a:pt x="490779" y="507697"/>
                      <a:pt x="482299" y="511972"/>
                      <a:pt x="473598" y="515701"/>
                    </a:cubicBezTo>
                    <a:cubicBezTo>
                      <a:pt x="467446" y="518338"/>
                      <a:pt x="460815" y="519701"/>
                      <a:pt x="454548" y="522051"/>
                    </a:cubicBezTo>
                    <a:cubicBezTo>
                      <a:pt x="406724" y="539985"/>
                      <a:pt x="439959" y="530461"/>
                      <a:pt x="397398" y="541101"/>
                    </a:cubicBezTo>
                    <a:cubicBezTo>
                      <a:pt x="367329" y="561147"/>
                      <a:pt x="390368" y="548201"/>
                      <a:pt x="359298" y="560151"/>
                    </a:cubicBezTo>
                    <a:cubicBezTo>
                      <a:pt x="338020" y="568335"/>
                      <a:pt x="317425" y="578342"/>
                      <a:pt x="295798" y="585551"/>
                    </a:cubicBezTo>
                    <a:lnTo>
                      <a:pt x="238648" y="604601"/>
                    </a:lnTo>
                    <a:lnTo>
                      <a:pt x="219598" y="610951"/>
                    </a:lnTo>
                    <a:cubicBezTo>
                      <a:pt x="175148" y="606718"/>
                      <a:pt x="130581" y="603571"/>
                      <a:pt x="86248" y="598251"/>
                    </a:cubicBezTo>
                    <a:cubicBezTo>
                      <a:pt x="77583" y="597211"/>
                      <a:pt x="68870" y="595339"/>
                      <a:pt x="60848" y="591901"/>
                    </a:cubicBezTo>
                    <a:cubicBezTo>
                      <a:pt x="53833" y="588895"/>
                      <a:pt x="48148" y="583434"/>
                      <a:pt x="41798" y="579201"/>
                    </a:cubicBezTo>
                    <a:cubicBezTo>
                      <a:pt x="37565" y="572851"/>
                      <a:pt x="32511" y="566977"/>
                      <a:pt x="29098" y="560151"/>
                    </a:cubicBezTo>
                    <a:cubicBezTo>
                      <a:pt x="21505" y="544965"/>
                      <a:pt x="15544" y="525838"/>
                      <a:pt x="10048" y="509351"/>
                    </a:cubicBezTo>
                    <a:cubicBezTo>
                      <a:pt x="822" y="444771"/>
                      <a:pt x="0" y="461409"/>
                      <a:pt x="10048" y="376001"/>
                    </a:cubicBezTo>
                    <a:cubicBezTo>
                      <a:pt x="10830" y="369353"/>
                      <a:pt x="14775" y="363445"/>
                      <a:pt x="16398" y="356951"/>
                    </a:cubicBezTo>
                    <a:cubicBezTo>
                      <a:pt x="24408" y="324909"/>
                      <a:pt x="14281" y="319909"/>
                      <a:pt x="16398" y="306151"/>
                    </a:cubicBezTo>
                    <a:close/>
                  </a:path>
                </a:pathLst>
              </a:cu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4" name="TextBox 1353"/>
              <p:cNvSpPr txBox="1"/>
              <p:nvPr/>
            </p:nvSpPr>
            <p:spPr>
              <a:xfrm>
                <a:off x="3431825" y="5696975"/>
                <a:ext cx="670211" cy="255903"/>
              </a:xfrm>
              <a:prstGeom prst="rect">
                <a:avLst/>
              </a:prstGeom>
              <a:noFill/>
            </p:spPr>
            <p:txBody>
              <a:bodyPr wrap="square" rtlCol="0">
                <a:spAutoFit/>
              </a:bodyPr>
              <a:lstStyle/>
              <a:p>
                <a:r>
                  <a:rPr lang="en-US" dirty="0"/>
                  <a:t>HSP70</a:t>
                </a:r>
              </a:p>
            </p:txBody>
          </p:sp>
        </p:grpSp>
        <p:grpSp>
          <p:nvGrpSpPr>
            <p:cNvPr id="1358" name="Group 1357"/>
            <p:cNvGrpSpPr/>
            <p:nvPr/>
          </p:nvGrpSpPr>
          <p:grpSpPr>
            <a:xfrm>
              <a:off x="3923926" y="4686806"/>
              <a:ext cx="1586928" cy="1745072"/>
              <a:chOff x="5486400" y="4658273"/>
              <a:chExt cx="816138" cy="993462"/>
            </a:xfrm>
            <a:solidFill>
              <a:schemeClr val="accent2"/>
            </a:solidFill>
          </p:grpSpPr>
          <p:sp>
            <p:nvSpPr>
              <p:cNvPr id="1355" name="Can 1354"/>
              <p:cNvSpPr/>
              <p:nvPr/>
            </p:nvSpPr>
            <p:spPr>
              <a:xfrm>
                <a:off x="5791276" y="4876800"/>
                <a:ext cx="295008" cy="742758"/>
              </a:xfrm>
              <a:prstGeom prst="can">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6" name="Freeform 1355"/>
              <p:cNvSpPr/>
              <p:nvPr/>
            </p:nvSpPr>
            <p:spPr>
              <a:xfrm>
                <a:off x="5885610" y="4658273"/>
                <a:ext cx="416928" cy="993462"/>
              </a:xfrm>
              <a:custGeom>
                <a:avLst/>
                <a:gdLst>
                  <a:gd name="connsiteX0" fmla="*/ 184990 w 416928"/>
                  <a:gd name="connsiteY0" fmla="*/ 256627 h 993462"/>
                  <a:gd name="connsiteX1" fmla="*/ 210390 w 416928"/>
                  <a:gd name="connsiteY1" fmla="*/ 370927 h 993462"/>
                  <a:gd name="connsiteX2" fmla="*/ 223090 w 416928"/>
                  <a:gd name="connsiteY2" fmla="*/ 472527 h 993462"/>
                  <a:gd name="connsiteX3" fmla="*/ 210390 w 416928"/>
                  <a:gd name="connsiteY3" fmla="*/ 701127 h 993462"/>
                  <a:gd name="connsiteX4" fmla="*/ 210390 w 416928"/>
                  <a:gd name="connsiteY4" fmla="*/ 980527 h 993462"/>
                  <a:gd name="connsiteX5" fmla="*/ 248490 w 416928"/>
                  <a:gd name="connsiteY5" fmla="*/ 993227 h 993462"/>
                  <a:gd name="connsiteX6" fmla="*/ 350090 w 416928"/>
                  <a:gd name="connsiteY6" fmla="*/ 942427 h 993462"/>
                  <a:gd name="connsiteX7" fmla="*/ 375490 w 416928"/>
                  <a:gd name="connsiteY7" fmla="*/ 878927 h 993462"/>
                  <a:gd name="connsiteX8" fmla="*/ 375490 w 416928"/>
                  <a:gd name="connsiteY8" fmla="*/ 548727 h 993462"/>
                  <a:gd name="connsiteX9" fmla="*/ 350090 w 416928"/>
                  <a:gd name="connsiteY9" fmla="*/ 459827 h 993462"/>
                  <a:gd name="connsiteX10" fmla="*/ 337390 w 416928"/>
                  <a:gd name="connsiteY10" fmla="*/ 396327 h 993462"/>
                  <a:gd name="connsiteX11" fmla="*/ 350090 w 416928"/>
                  <a:gd name="connsiteY11" fmla="*/ 345527 h 993462"/>
                  <a:gd name="connsiteX12" fmla="*/ 362790 w 416928"/>
                  <a:gd name="connsiteY12" fmla="*/ 243927 h 993462"/>
                  <a:gd name="connsiteX13" fmla="*/ 388190 w 416928"/>
                  <a:gd name="connsiteY13" fmla="*/ 205827 h 993462"/>
                  <a:gd name="connsiteX14" fmla="*/ 388190 w 416928"/>
                  <a:gd name="connsiteY14" fmla="*/ 15327 h 993462"/>
                  <a:gd name="connsiteX15" fmla="*/ 350090 w 416928"/>
                  <a:gd name="connsiteY15" fmla="*/ 2627 h 993462"/>
                  <a:gd name="connsiteX16" fmla="*/ 70690 w 416928"/>
                  <a:gd name="connsiteY16" fmla="*/ 15327 h 993462"/>
                  <a:gd name="connsiteX17" fmla="*/ 57990 w 416928"/>
                  <a:gd name="connsiteY17" fmla="*/ 116927 h 993462"/>
                  <a:gd name="connsiteX18" fmla="*/ 96090 w 416928"/>
                  <a:gd name="connsiteY18" fmla="*/ 142327 h 993462"/>
                  <a:gd name="connsiteX19" fmla="*/ 184990 w 416928"/>
                  <a:gd name="connsiteY19" fmla="*/ 180427 h 993462"/>
                  <a:gd name="connsiteX20" fmla="*/ 223090 w 416928"/>
                  <a:gd name="connsiteY20" fmla="*/ 205827 h 993462"/>
                  <a:gd name="connsiteX21" fmla="*/ 184990 w 416928"/>
                  <a:gd name="connsiteY21" fmla="*/ 256627 h 99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6928" h="993462">
                    <a:moveTo>
                      <a:pt x="184990" y="256627"/>
                    </a:moveTo>
                    <a:cubicBezTo>
                      <a:pt x="182873" y="284144"/>
                      <a:pt x="203941" y="329007"/>
                      <a:pt x="210390" y="370927"/>
                    </a:cubicBezTo>
                    <a:cubicBezTo>
                      <a:pt x="215580" y="404660"/>
                      <a:pt x="218857" y="438660"/>
                      <a:pt x="223090" y="472527"/>
                    </a:cubicBezTo>
                    <a:cubicBezTo>
                      <a:pt x="218857" y="548727"/>
                      <a:pt x="216243" y="625034"/>
                      <a:pt x="210390" y="701127"/>
                    </a:cubicBezTo>
                    <a:cubicBezTo>
                      <a:pt x="201630" y="815007"/>
                      <a:pt x="175569" y="849948"/>
                      <a:pt x="210390" y="980527"/>
                    </a:cubicBezTo>
                    <a:cubicBezTo>
                      <a:pt x="213839" y="993462"/>
                      <a:pt x="235790" y="988994"/>
                      <a:pt x="248490" y="993227"/>
                    </a:cubicBezTo>
                    <a:cubicBezTo>
                      <a:pt x="263655" y="987161"/>
                      <a:pt x="334872" y="963733"/>
                      <a:pt x="350090" y="942427"/>
                    </a:cubicBezTo>
                    <a:cubicBezTo>
                      <a:pt x="363341" y="923876"/>
                      <a:pt x="367023" y="900094"/>
                      <a:pt x="375490" y="878927"/>
                    </a:cubicBezTo>
                    <a:cubicBezTo>
                      <a:pt x="390835" y="710130"/>
                      <a:pt x="395542" y="739222"/>
                      <a:pt x="375490" y="548727"/>
                    </a:cubicBezTo>
                    <a:cubicBezTo>
                      <a:pt x="371171" y="507695"/>
                      <a:pt x="359392" y="497033"/>
                      <a:pt x="350090" y="459827"/>
                    </a:cubicBezTo>
                    <a:cubicBezTo>
                      <a:pt x="344855" y="438886"/>
                      <a:pt x="341623" y="417494"/>
                      <a:pt x="337390" y="396327"/>
                    </a:cubicBezTo>
                    <a:cubicBezTo>
                      <a:pt x="341623" y="379394"/>
                      <a:pt x="347221" y="362744"/>
                      <a:pt x="350090" y="345527"/>
                    </a:cubicBezTo>
                    <a:cubicBezTo>
                      <a:pt x="355701" y="311861"/>
                      <a:pt x="353810" y="276855"/>
                      <a:pt x="362790" y="243927"/>
                    </a:cubicBezTo>
                    <a:cubicBezTo>
                      <a:pt x="366806" y="229201"/>
                      <a:pt x="379723" y="218527"/>
                      <a:pt x="388190" y="205827"/>
                    </a:cubicBezTo>
                    <a:cubicBezTo>
                      <a:pt x="402186" y="135846"/>
                      <a:pt x="416928" y="94356"/>
                      <a:pt x="388190" y="15327"/>
                    </a:cubicBezTo>
                    <a:cubicBezTo>
                      <a:pt x="383615" y="2746"/>
                      <a:pt x="362790" y="6860"/>
                      <a:pt x="350090" y="2627"/>
                    </a:cubicBezTo>
                    <a:cubicBezTo>
                      <a:pt x="256957" y="6860"/>
                      <a:pt x="162651" y="0"/>
                      <a:pt x="70690" y="15327"/>
                    </a:cubicBezTo>
                    <a:cubicBezTo>
                      <a:pt x="26134" y="22753"/>
                      <a:pt x="52454" y="107239"/>
                      <a:pt x="57990" y="116927"/>
                    </a:cubicBezTo>
                    <a:cubicBezTo>
                      <a:pt x="65563" y="130179"/>
                      <a:pt x="82438" y="135501"/>
                      <a:pt x="96090" y="142327"/>
                    </a:cubicBezTo>
                    <a:cubicBezTo>
                      <a:pt x="238571" y="213567"/>
                      <a:pt x="0" y="74718"/>
                      <a:pt x="184990" y="180427"/>
                    </a:cubicBezTo>
                    <a:cubicBezTo>
                      <a:pt x="198242" y="188000"/>
                      <a:pt x="217731" y="191535"/>
                      <a:pt x="223090" y="205827"/>
                    </a:cubicBezTo>
                    <a:cubicBezTo>
                      <a:pt x="232009" y="229610"/>
                      <a:pt x="187107" y="229110"/>
                      <a:pt x="184990" y="256627"/>
                    </a:cubicBezTo>
                    <a:close/>
                  </a:path>
                </a:pathLst>
              </a:cu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7" name="Freeform 1356"/>
              <p:cNvSpPr/>
              <p:nvPr/>
            </p:nvSpPr>
            <p:spPr>
              <a:xfrm>
                <a:off x="5486400" y="4802979"/>
                <a:ext cx="363385" cy="759621"/>
              </a:xfrm>
              <a:custGeom>
                <a:avLst/>
                <a:gdLst>
                  <a:gd name="connsiteX0" fmla="*/ 148144 w 363385"/>
                  <a:gd name="connsiteY0" fmla="*/ 145687 h 759621"/>
                  <a:gd name="connsiteX1" fmla="*/ 160844 w 363385"/>
                  <a:gd name="connsiteY1" fmla="*/ 196487 h 759621"/>
                  <a:gd name="connsiteX2" fmla="*/ 211644 w 363385"/>
                  <a:gd name="connsiteY2" fmla="*/ 755287 h 759621"/>
                  <a:gd name="connsiteX3" fmla="*/ 275144 w 363385"/>
                  <a:gd name="connsiteY3" fmla="*/ 742587 h 759621"/>
                  <a:gd name="connsiteX4" fmla="*/ 300544 w 363385"/>
                  <a:gd name="connsiteY4" fmla="*/ 666387 h 759621"/>
                  <a:gd name="connsiteX5" fmla="*/ 325944 w 363385"/>
                  <a:gd name="connsiteY5" fmla="*/ 488587 h 759621"/>
                  <a:gd name="connsiteX6" fmla="*/ 275144 w 363385"/>
                  <a:gd name="connsiteY6" fmla="*/ 107587 h 759621"/>
                  <a:gd name="connsiteX7" fmla="*/ 237044 w 363385"/>
                  <a:gd name="connsiteY7" fmla="*/ 56787 h 759621"/>
                  <a:gd name="connsiteX8" fmla="*/ 224344 w 363385"/>
                  <a:gd name="connsiteY8" fmla="*/ 18687 h 759621"/>
                  <a:gd name="connsiteX9" fmla="*/ 186244 w 363385"/>
                  <a:gd name="connsiteY9" fmla="*/ 5987 h 759621"/>
                  <a:gd name="connsiteX10" fmla="*/ 173544 w 363385"/>
                  <a:gd name="connsiteY10" fmla="*/ 44087 h 759621"/>
                  <a:gd name="connsiteX11" fmla="*/ 148144 w 363385"/>
                  <a:gd name="connsiteY11" fmla="*/ 145687 h 75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3385" h="759621">
                    <a:moveTo>
                      <a:pt x="148144" y="145687"/>
                    </a:moveTo>
                    <a:cubicBezTo>
                      <a:pt x="146027" y="171087"/>
                      <a:pt x="160102" y="179048"/>
                      <a:pt x="160844" y="196487"/>
                    </a:cubicBezTo>
                    <a:cubicBezTo>
                      <a:pt x="184807" y="759621"/>
                      <a:pt x="0" y="684739"/>
                      <a:pt x="211644" y="755287"/>
                    </a:cubicBezTo>
                    <a:cubicBezTo>
                      <a:pt x="232811" y="751054"/>
                      <a:pt x="259880" y="757851"/>
                      <a:pt x="275144" y="742587"/>
                    </a:cubicBezTo>
                    <a:cubicBezTo>
                      <a:pt x="294076" y="723655"/>
                      <a:pt x="295293" y="692641"/>
                      <a:pt x="300544" y="666387"/>
                    </a:cubicBezTo>
                    <a:cubicBezTo>
                      <a:pt x="320762" y="565297"/>
                      <a:pt x="310860" y="624341"/>
                      <a:pt x="325944" y="488587"/>
                    </a:cubicBezTo>
                    <a:cubicBezTo>
                      <a:pt x="304938" y="205007"/>
                      <a:pt x="363385" y="231124"/>
                      <a:pt x="275144" y="107587"/>
                    </a:cubicBezTo>
                    <a:cubicBezTo>
                      <a:pt x="262841" y="90363"/>
                      <a:pt x="249744" y="73720"/>
                      <a:pt x="237044" y="56787"/>
                    </a:cubicBezTo>
                    <a:cubicBezTo>
                      <a:pt x="232811" y="44087"/>
                      <a:pt x="233810" y="28153"/>
                      <a:pt x="224344" y="18687"/>
                    </a:cubicBezTo>
                    <a:cubicBezTo>
                      <a:pt x="214878" y="9221"/>
                      <a:pt x="198218" y="0"/>
                      <a:pt x="186244" y="5987"/>
                    </a:cubicBezTo>
                    <a:cubicBezTo>
                      <a:pt x="174270" y="11974"/>
                      <a:pt x="174756" y="30755"/>
                      <a:pt x="173544" y="44087"/>
                    </a:cubicBezTo>
                    <a:cubicBezTo>
                      <a:pt x="170478" y="77815"/>
                      <a:pt x="150261" y="120287"/>
                      <a:pt x="148144" y="145687"/>
                    </a:cubicBezTo>
                    <a:close/>
                  </a:path>
                </a:pathLst>
              </a:cu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62" name="Group 12"/>
            <p:cNvGrpSpPr/>
            <p:nvPr/>
          </p:nvGrpSpPr>
          <p:grpSpPr>
            <a:xfrm>
              <a:off x="140717" y="5450190"/>
              <a:ext cx="112883" cy="265768"/>
              <a:chOff x="3787140" y="2644140"/>
              <a:chExt cx="102873" cy="419738"/>
            </a:xfrm>
          </p:grpSpPr>
          <p:cxnSp>
            <p:nvCxnSpPr>
              <p:cNvPr id="1763"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4"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65"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6"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67" name="Group 13"/>
            <p:cNvGrpSpPr/>
            <p:nvPr/>
          </p:nvGrpSpPr>
          <p:grpSpPr>
            <a:xfrm>
              <a:off x="274500" y="5450189"/>
              <a:ext cx="112883" cy="265768"/>
              <a:chOff x="3787140" y="2644140"/>
              <a:chExt cx="102873" cy="419738"/>
            </a:xfrm>
          </p:grpSpPr>
          <p:cxnSp>
            <p:nvCxnSpPr>
              <p:cNvPr id="1768"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9"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0"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1"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72" name="Group 48"/>
            <p:cNvGrpSpPr/>
            <p:nvPr/>
          </p:nvGrpSpPr>
          <p:grpSpPr>
            <a:xfrm>
              <a:off x="410372" y="5450192"/>
              <a:ext cx="112883" cy="265768"/>
              <a:chOff x="3787140" y="2644140"/>
              <a:chExt cx="102873" cy="419738"/>
            </a:xfrm>
          </p:grpSpPr>
          <p:cxnSp>
            <p:nvCxnSpPr>
              <p:cNvPr id="177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7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77" name="Group 53"/>
            <p:cNvGrpSpPr/>
            <p:nvPr/>
          </p:nvGrpSpPr>
          <p:grpSpPr>
            <a:xfrm>
              <a:off x="544156" y="5450190"/>
              <a:ext cx="112883" cy="265768"/>
              <a:chOff x="3787140" y="2644140"/>
              <a:chExt cx="102873" cy="419738"/>
            </a:xfrm>
          </p:grpSpPr>
          <p:cxnSp>
            <p:nvCxnSpPr>
              <p:cNvPr id="1778"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79"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80"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1"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82" name="Group 118"/>
            <p:cNvGrpSpPr/>
            <p:nvPr/>
          </p:nvGrpSpPr>
          <p:grpSpPr>
            <a:xfrm>
              <a:off x="-2022806" y="5450206"/>
              <a:ext cx="112883" cy="265768"/>
              <a:chOff x="3787140" y="2644140"/>
              <a:chExt cx="102873" cy="419738"/>
            </a:xfrm>
          </p:grpSpPr>
          <p:cxnSp>
            <p:nvCxnSpPr>
              <p:cNvPr id="1783" name="Straight Connector 17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84" name="Straight Connector 17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85" name="Oval 17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6" name="Oval 17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87" name="Group 123"/>
            <p:cNvGrpSpPr/>
            <p:nvPr/>
          </p:nvGrpSpPr>
          <p:grpSpPr>
            <a:xfrm>
              <a:off x="-1889022" y="5450204"/>
              <a:ext cx="112883" cy="265768"/>
              <a:chOff x="3787140" y="2644140"/>
              <a:chExt cx="102873" cy="419738"/>
            </a:xfrm>
          </p:grpSpPr>
          <p:cxnSp>
            <p:nvCxnSpPr>
              <p:cNvPr id="1788" name="Straight Connector 17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89" name="Straight Connector 17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90" name="Oval 17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1" name="Oval 17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2" name="Group 128"/>
            <p:cNvGrpSpPr/>
            <p:nvPr/>
          </p:nvGrpSpPr>
          <p:grpSpPr>
            <a:xfrm>
              <a:off x="-1753151" y="5450208"/>
              <a:ext cx="112883" cy="265768"/>
              <a:chOff x="3787140" y="2644140"/>
              <a:chExt cx="102873" cy="419738"/>
            </a:xfrm>
          </p:grpSpPr>
          <p:cxnSp>
            <p:nvCxnSpPr>
              <p:cNvPr id="1793" name="Straight Connector 17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94" name="Straight Connector 17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95" name="Oval 17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6" name="Oval 17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7" name="Group 133"/>
            <p:cNvGrpSpPr/>
            <p:nvPr/>
          </p:nvGrpSpPr>
          <p:grpSpPr>
            <a:xfrm>
              <a:off x="-1619367" y="5450206"/>
              <a:ext cx="112883" cy="265768"/>
              <a:chOff x="3787140" y="2644140"/>
              <a:chExt cx="102873" cy="419738"/>
            </a:xfrm>
          </p:grpSpPr>
          <p:cxnSp>
            <p:nvCxnSpPr>
              <p:cNvPr id="1798" name="Straight Connector 17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99" name="Straight Connector 17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00" name="Oval 17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1" name="Oval 18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02" name="Group 138"/>
            <p:cNvGrpSpPr/>
            <p:nvPr/>
          </p:nvGrpSpPr>
          <p:grpSpPr>
            <a:xfrm>
              <a:off x="-1483496" y="5450209"/>
              <a:ext cx="112883" cy="265768"/>
              <a:chOff x="3787140" y="2644140"/>
              <a:chExt cx="102873" cy="419738"/>
            </a:xfrm>
          </p:grpSpPr>
          <p:cxnSp>
            <p:nvCxnSpPr>
              <p:cNvPr id="1803" name="Straight Connector 18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04" name="Straight Connector 18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05" name="Oval 18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6" name="Oval 18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07" name="Group 143"/>
            <p:cNvGrpSpPr/>
            <p:nvPr/>
          </p:nvGrpSpPr>
          <p:grpSpPr>
            <a:xfrm>
              <a:off x="-1349712" y="5450208"/>
              <a:ext cx="112883" cy="265768"/>
              <a:chOff x="3787140" y="2644140"/>
              <a:chExt cx="102873" cy="419738"/>
            </a:xfrm>
          </p:grpSpPr>
          <p:cxnSp>
            <p:nvCxnSpPr>
              <p:cNvPr id="1808" name="Straight Connector 18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09" name="Straight Connector 18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10" name="Oval 18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1" name="Oval 18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12" name="Group 148"/>
            <p:cNvGrpSpPr/>
            <p:nvPr/>
          </p:nvGrpSpPr>
          <p:grpSpPr>
            <a:xfrm>
              <a:off x="-1213840" y="5450211"/>
              <a:ext cx="112883" cy="265768"/>
              <a:chOff x="3787140" y="2644140"/>
              <a:chExt cx="102873" cy="419738"/>
            </a:xfrm>
          </p:grpSpPr>
          <p:cxnSp>
            <p:nvCxnSpPr>
              <p:cNvPr id="1813" name="Straight Connector 18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4" name="Straight Connector 18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15" name="Oval 18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6" name="Oval 18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17" name="Group 153"/>
            <p:cNvGrpSpPr/>
            <p:nvPr/>
          </p:nvGrpSpPr>
          <p:grpSpPr>
            <a:xfrm>
              <a:off x="-1080057" y="5450209"/>
              <a:ext cx="112883" cy="265768"/>
              <a:chOff x="3787140" y="2644140"/>
              <a:chExt cx="102873" cy="419738"/>
            </a:xfrm>
          </p:grpSpPr>
          <p:cxnSp>
            <p:nvCxnSpPr>
              <p:cNvPr id="1818" name="Straight Connector 18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9" name="Straight Connector 18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0" name="Oval 18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1" name="Oval 18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22" name="Group 158"/>
            <p:cNvGrpSpPr/>
            <p:nvPr/>
          </p:nvGrpSpPr>
          <p:grpSpPr>
            <a:xfrm>
              <a:off x="-937912" y="5450213"/>
              <a:ext cx="112883" cy="265768"/>
              <a:chOff x="3787140" y="2644140"/>
              <a:chExt cx="102873" cy="419738"/>
            </a:xfrm>
          </p:grpSpPr>
          <p:cxnSp>
            <p:nvCxnSpPr>
              <p:cNvPr id="1823" name="Straight Connector 18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24" name="Straight Connector 18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5" name="Oval 18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6" name="Oval 18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27" name="Group 163"/>
            <p:cNvGrpSpPr/>
            <p:nvPr/>
          </p:nvGrpSpPr>
          <p:grpSpPr>
            <a:xfrm>
              <a:off x="-804128" y="5450211"/>
              <a:ext cx="112883" cy="265768"/>
              <a:chOff x="3787140" y="2644140"/>
              <a:chExt cx="102873" cy="419738"/>
            </a:xfrm>
          </p:grpSpPr>
          <p:cxnSp>
            <p:nvCxnSpPr>
              <p:cNvPr id="1828" name="Straight Connector 18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29" name="Straight Connector 18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30" name="Oval 18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1" name="Oval 18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32" name="Group 168"/>
            <p:cNvGrpSpPr/>
            <p:nvPr/>
          </p:nvGrpSpPr>
          <p:grpSpPr>
            <a:xfrm>
              <a:off x="-668257" y="5450215"/>
              <a:ext cx="112883" cy="265768"/>
              <a:chOff x="3787140" y="2644140"/>
              <a:chExt cx="102873" cy="419738"/>
            </a:xfrm>
          </p:grpSpPr>
          <p:cxnSp>
            <p:nvCxnSpPr>
              <p:cNvPr id="1833" name="Straight Connector 18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34" name="Straight Connector 18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35" name="Oval 18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6" name="Oval 18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37" name="Group 173"/>
            <p:cNvGrpSpPr/>
            <p:nvPr/>
          </p:nvGrpSpPr>
          <p:grpSpPr>
            <a:xfrm>
              <a:off x="-534473" y="5450213"/>
              <a:ext cx="112883" cy="265768"/>
              <a:chOff x="3787140" y="2644140"/>
              <a:chExt cx="102873" cy="419738"/>
            </a:xfrm>
          </p:grpSpPr>
          <p:cxnSp>
            <p:nvCxnSpPr>
              <p:cNvPr id="1838" name="Straight Connector 18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39" name="Straight Connector 18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40" name="Oval 18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1" name="Oval 18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2" name="Group 178"/>
            <p:cNvGrpSpPr/>
            <p:nvPr/>
          </p:nvGrpSpPr>
          <p:grpSpPr>
            <a:xfrm>
              <a:off x="-398601" y="5450217"/>
              <a:ext cx="112883" cy="265768"/>
              <a:chOff x="3787140" y="2644140"/>
              <a:chExt cx="102873" cy="419738"/>
            </a:xfrm>
          </p:grpSpPr>
          <p:cxnSp>
            <p:nvCxnSpPr>
              <p:cNvPr id="1843" name="Straight Connector 18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44" name="Straight Connector 18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45" name="Oval 18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6" name="Oval 18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7" name="Group 183"/>
            <p:cNvGrpSpPr/>
            <p:nvPr/>
          </p:nvGrpSpPr>
          <p:grpSpPr>
            <a:xfrm>
              <a:off x="-264818" y="5450215"/>
              <a:ext cx="112883" cy="265768"/>
              <a:chOff x="3787140" y="2644140"/>
              <a:chExt cx="102873" cy="419738"/>
            </a:xfrm>
          </p:grpSpPr>
          <p:cxnSp>
            <p:nvCxnSpPr>
              <p:cNvPr id="1848" name="Straight Connector 18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49" name="Straight Connector 18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50" name="Oval 18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1" name="Oval 18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52" name="Group 188"/>
            <p:cNvGrpSpPr/>
            <p:nvPr/>
          </p:nvGrpSpPr>
          <p:grpSpPr>
            <a:xfrm>
              <a:off x="-128946" y="5450219"/>
              <a:ext cx="112883" cy="265768"/>
              <a:chOff x="3787140" y="2644140"/>
              <a:chExt cx="102873" cy="419738"/>
            </a:xfrm>
          </p:grpSpPr>
          <p:cxnSp>
            <p:nvCxnSpPr>
              <p:cNvPr id="1853" name="Straight Connector 18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54" name="Straight Connector 18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55" name="Oval 18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6" name="Oval 18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57" name="Group 193"/>
            <p:cNvGrpSpPr/>
            <p:nvPr/>
          </p:nvGrpSpPr>
          <p:grpSpPr>
            <a:xfrm>
              <a:off x="4837" y="5450217"/>
              <a:ext cx="112883" cy="265768"/>
              <a:chOff x="3787140" y="2644140"/>
              <a:chExt cx="102873" cy="419738"/>
            </a:xfrm>
          </p:grpSpPr>
          <p:cxnSp>
            <p:nvCxnSpPr>
              <p:cNvPr id="1858" name="Straight Connector 18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59" name="Straight Connector 18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60" name="Oval 18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1" name="Oval 18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62" name="Group 198"/>
            <p:cNvGrpSpPr/>
            <p:nvPr/>
          </p:nvGrpSpPr>
          <p:grpSpPr>
            <a:xfrm rot="10800000">
              <a:off x="11835" y="5727143"/>
              <a:ext cx="112883" cy="265768"/>
              <a:chOff x="3787140" y="2644140"/>
              <a:chExt cx="102873" cy="419738"/>
            </a:xfrm>
          </p:grpSpPr>
          <p:cxnSp>
            <p:nvCxnSpPr>
              <p:cNvPr id="1863" name="Straight Connector 18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4" name="Straight Connector 18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65" name="Oval 18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6" name="Oval 18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67" name="Group 203"/>
            <p:cNvGrpSpPr/>
            <p:nvPr/>
          </p:nvGrpSpPr>
          <p:grpSpPr>
            <a:xfrm rot="10800000">
              <a:off x="-121948" y="5727145"/>
              <a:ext cx="112883" cy="265768"/>
              <a:chOff x="3787140" y="2644140"/>
              <a:chExt cx="102873" cy="419738"/>
            </a:xfrm>
          </p:grpSpPr>
          <p:cxnSp>
            <p:nvCxnSpPr>
              <p:cNvPr id="1868" name="Straight Connector 18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9" name="Straight Connector 18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0" name="Oval 18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1" name="Oval 18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72" name="Group 208"/>
            <p:cNvGrpSpPr/>
            <p:nvPr/>
          </p:nvGrpSpPr>
          <p:grpSpPr>
            <a:xfrm rot="10800000">
              <a:off x="-257820" y="5727141"/>
              <a:ext cx="112883" cy="265768"/>
              <a:chOff x="3787140" y="2644140"/>
              <a:chExt cx="102873" cy="419738"/>
            </a:xfrm>
          </p:grpSpPr>
          <p:cxnSp>
            <p:nvCxnSpPr>
              <p:cNvPr id="1873" name="Straight Connector 18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74" name="Straight Connector 18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5" name="Oval 18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6" name="Oval 18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77" name="Group 213"/>
            <p:cNvGrpSpPr/>
            <p:nvPr/>
          </p:nvGrpSpPr>
          <p:grpSpPr>
            <a:xfrm rot="10800000">
              <a:off x="-391603" y="5727143"/>
              <a:ext cx="112883" cy="265768"/>
              <a:chOff x="3787140" y="2644140"/>
              <a:chExt cx="102873" cy="419738"/>
            </a:xfrm>
          </p:grpSpPr>
          <p:cxnSp>
            <p:nvCxnSpPr>
              <p:cNvPr id="1878" name="Straight Connector 18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79" name="Straight Connector 18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80" name="Oval 18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1" name="Oval 18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82" name="Group 218"/>
            <p:cNvGrpSpPr/>
            <p:nvPr/>
          </p:nvGrpSpPr>
          <p:grpSpPr>
            <a:xfrm rot="10800000">
              <a:off x="-527475" y="5727139"/>
              <a:ext cx="112883" cy="265768"/>
              <a:chOff x="3787140" y="2644140"/>
              <a:chExt cx="102873" cy="419738"/>
            </a:xfrm>
          </p:grpSpPr>
          <p:cxnSp>
            <p:nvCxnSpPr>
              <p:cNvPr id="1883" name="Straight Connector 18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84" name="Straight Connector 18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85" name="Oval 18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6" name="Oval 18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87" name="Group 223"/>
            <p:cNvGrpSpPr/>
            <p:nvPr/>
          </p:nvGrpSpPr>
          <p:grpSpPr>
            <a:xfrm rot="10800000">
              <a:off x="-661259" y="5727141"/>
              <a:ext cx="112883" cy="265768"/>
              <a:chOff x="3787140" y="2644140"/>
              <a:chExt cx="102873" cy="419738"/>
            </a:xfrm>
          </p:grpSpPr>
          <p:cxnSp>
            <p:nvCxnSpPr>
              <p:cNvPr id="1888" name="Straight Connector 18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89" name="Straight Connector 18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90" name="Oval 18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1" name="Oval 18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2" name="Group 228"/>
            <p:cNvGrpSpPr/>
            <p:nvPr/>
          </p:nvGrpSpPr>
          <p:grpSpPr>
            <a:xfrm rot="10800000">
              <a:off x="-797130" y="5727137"/>
              <a:ext cx="112883" cy="265768"/>
              <a:chOff x="3787140" y="2644140"/>
              <a:chExt cx="102873" cy="419738"/>
            </a:xfrm>
          </p:grpSpPr>
          <p:cxnSp>
            <p:nvCxnSpPr>
              <p:cNvPr id="1893" name="Straight Connector 18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94" name="Straight Connector 18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95" name="Oval 18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6" name="Oval 18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7" name="Group 233"/>
            <p:cNvGrpSpPr/>
            <p:nvPr/>
          </p:nvGrpSpPr>
          <p:grpSpPr>
            <a:xfrm rot="10800000">
              <a:off x="-930914" y="5727139"/>
              <a:ext cx="112883" cy="265768"/>
              <a:chOff x="3787140" y="2644140"/>
              <a:chExt cx="102873" cy="419738"/>
            </a:xfrm>
          </p:grpSpPr>
          <p:cxnSp>
            <p:nvCxnSpPr>
              <p:cNvPr id="1898" name="Straight Connector 18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99" name="Straight Connector 18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00" name="Oval 18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1" name="Oval 19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02" name="Group 238"/>
            <p:cNvGrpSpPr/>
            <p:nvPr/>
          </p:nvGrpSpPr>
          <p:grpSpPr>
            <a:xfrm rot="10800000">
              <a:off x="-1073059" y="5727135"/>
              <a:ext cx="112883" cy="265768"/>
              <a:chOff x="3787140" y="2644140"/>
              <a:chExt cx="102873" cy="419738"/>
            </a:xfrm>
          </p:grpSpPr>
          <p:cxnSp>
            <p:nvCxnSpPr>
              <p:cNvPr id="1903" name="Straight Connector 19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04" name="Straight Connector 19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05" name="Oval 19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6" name="Oval 19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07" name="Group 243"/>
            <p:cNvGrpSpPr/>
            <p:nvPr/>
          </p:nvGrpSpPr>
          <p:grpSpPr>
            <a:xfrm rot="10800000">
              <a:off x="-1206842" y="5727137"/>
              <a:ext cx="112883" cy="265768"/>
              <a:chOff x="3787140" y="2644140"/>
              <a:chExt cx="102873" cy="419738"/>
            </a:xfrm>
          </p:grpSpPr>
          <p:cxnSp>
            <p:nvCxnSpPr>
              <p:cNvPr id="1908" name="Straight Connector 19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09" name="Straight Connector 19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10" name="Oval 19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1" name="Oval 19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12" name="Group 248"/>
            <p:cNvGrpSpPr/>
            <p:nvPr/>
          </p:nvGrpSpPr>
          <p:grpSpPr>
            <a:xfrm rot="10800000">
              <a:off x="-1342714" y="5727134"/>
              <a:ext cx="112883" cy="265768"/>
              <a:chOff x="3787140" y="2644140"/>
              <a:chExt cx="102873" cy="419738"/>
            </a:xfrm>
          </p:grpSpPr>
          <p:cxnSp>
            <p:nvCxnSpPr>
              <p:cNvPr id="1913" name="Straight Connector 19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4" name="Straight Connector 19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15" name="Oval 19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6" name="Oval 19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17" name="Group 253"/>
            <p:cNvGrpSpPr/>
            <p:nvPr/>
          </p:nvGrpSpPr>
          <p:grpSpPr>
            <a:xfrm rot="10800000">
              <a:off x="-1476498" y="5727135"/>
              <a:ext cx="112883" cy="265768"/>
              <a:chOff x="3787140" y="2644140"/>
              <a:chExt cx="102873" cy="419738"/>
            </a:xfrm>
          </p:grpSpPr>
          <p:cxnSp>
            <p:nvCxnSpPr>
              <p:cNvPr id="1918" name="Straight Connector 19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9" name="Straight Connector 19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0" name="Oval 19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1" name="Oval 19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22" name="Group 258"/>
            <p:cNvGrpSpPr/>
            <p:nvPr/>
          </p:nvGrpSpPr>
          <p:grpSpPr>
            <a:xfrm rot="10800000">
              <a:off x="-1612369" y="5727132"/>
              <a:ext cx="112883" cy="265768"/>
              <a:chOff x="3787140" y="2644140"/>
              <a:chExt cx="102873" cy="419738"/>
            </a:xfrm>
          </p:grpSpPr>
          <p:cxnSp>
            <p:nvCxnSpPr>
              <p:cNvPr id="1923" name="Straight Connector 19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24" name="Straight Connector 19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5" name="Oval 19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6" name="Oval 19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27" name="Group 263"/>
            <p:cNvGrpSpPr/>
            <p:nvPr/>
          </p:nvGrpSpPr>
          <p:grpSpPr>
            <a:xfrm rot="10800000">
              <a:off x="-1746153" y="5727134"/>
              <a:ext cx="112883" cy="265768"/>
              <a:chOff x="3787140" y="2644140"/>
              <a:chExt cx="102873" cy="419738"/>
            </a:xfrm>
          </p:grpSpPr>
          <p:cxnSp>
            <p:nvCxnSpPr>
              <p:cNvPr id="1928" name="Straight Connector 19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29" name="Straight Connector 19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30" name="Oval 19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1" name="Oval 19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32" name="Group 268"/>
            <p:cNvGrpSpPr/>
            <p:nvPr/>
          </p:nvGrpSpPr>
          <p:grpSpPr>
            <a:xfrm rot="10800000">
              <a:off x="-1882024" y="5727130"/>
              <a:ext cx="112883" cy="265768"/>
              <a:chOff x="3787140" y="2644140"/>
              <a:chExt cx="102873" cy="419738"/>
            </a:xfrm>
          </p:grpSpPr>
          <p:cxnSp>
            <p:nvCxnSpPr>
              <p:cNvPr id="1933" name="Straight Connector 19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34" name="Straight Connector 19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35" name="Oval 19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6" name="Oval 19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37" name="Group 273"/>
            <p:cNvGrpSpPr/>
            <p:nvPr/>
          </p:nvGrpSpPr>
          <p:grpSpPr>
            <a:xfrm rot="10800000">
              <a:off x="-2015808" y="5727132"/>
              <a:ext cx="112883" cy="265768"/>
              <a:chOff x="3787140" y="2644140"/>
              <a:chExt cx="102873" cy="419738"/>
            </a:xfrm>
          </p:grpSpPr>
          <p:cxnSp>
            <p:nvCxnSpPr>
              <p:cNvPr id="1938" name="Straight Connector 19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39" name="Straight Connector 19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40" name="Oval 19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1" name="Oval 19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2" name="Group 338"/>
            <p:cNvGrpSpPr/>
            <p:nvPr/>
          </p:nvGrpSpPr>
          <p:grpSpPr>
            <a:xfrm rot="10800000">
              <a:off x="551154" y="5727116"/>
              <a:ext cx="112883" cy="265768"/>
              <a:chOff x="3787140" y="2644140"/>
              <a:chExt cx="102873" cy="419738"/>
            </a:xfrm>
          </p:grpSpPr>
          <p:cxnSp>
            <p:nvCxnSpPr>
              <p:cNvPr id="1943" name="Straight Connector 19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44" name="Straight Connector 19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45" name="Oval 19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6" name="Oval 19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7" name="Group 343"/>
            <p:cNvGrpSpPr/>
            <p:nvPr/>
          </p:nvGrpSpPr>
          <p:grpSpPr>
            <a:xfrm rot="10800000">
              <a:off x="417370" y="5727118"/>
              <a:ext cx="112883" cy="265768"/>
              <a:chOff x="3787140" y="2644140"/>
              <a:chExt cx="102873" cy="419738"/>
            </a:xfrm>
          </p:grpSpPr>
          <p:cxnSp>
            <p:nvCxnSpPr>
              <p:cNvPr id="1948" name="Straight Connector 19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49" name="Straight Connector 19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50" name="Oval 19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1" name="Oval 19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52" name="Group 348"/>
            <p:cNvGrpSpPr/>
            <p:nvPr/>
          </p:nvGrpSpPr>
          <p:grpSpPr>
            <a:xfrm rot="10800000">
              <a:off x="281498" y="5727115"/>
              <a:ext cx="112883" cy="265768"/>
              <a:chOff x="3787140" y="2644140"/>
              <a:chExt cx="102873" cy="419738"/>
            </a:xfrm>
          </p:grpSpPr>
          <p:cxnSp>
            <p:nvCxnSpPr>
              <p:cNvPr id="1953" name="Straight Connector 19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54" name="Straight Connector 19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55" name="Oval 19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6" name="Oval 19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57" name="Group 353"/>
            <p:cNvGrpSpPr/>
            <p:nvPr/>
          </p:nvGrpSpPr>
          <p:grpSpPr>
            <a:xfrm rot="10800000">
              <a:off x="147715" y="5727116"/>
              <a:ext cx="112883" cy="265768"/>
              <a:chOff x="3787140" y="2644140"/>
              <a:chExt cx="102873" cy="419738"/>
            </a:xfrm>
          </p:grpSpPr>
          <p:cxnSp>
            <p:nvCxnSpPr>
              <p:cNvPr id="1958" name="Straight Connector 19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59" name="Straight Connector 19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60" name="Oval 19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1" name="Oval 19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62" name="Group 12"/>
            <p:cNvGrpSpPr/>
            <p:nvPr/>
          </p:nvGrpSpPr>
          <p:grpSpPr>
            <a:xfrm>
              <a:off x="-2563214" y="5450190"/>
              <a:ext cx="112883" cy="265768"/>
              <a:chOff x="3787140" y="2644140"/>
              <a:chExt cx="102873" cy="419738"/>
            </a:xfrm>
          </p:grpSpPr>
          <p:cxnSp>
            <p:nvCxnSpPr>
              <p:cNvPr id="1963"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4"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65"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6"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67" name="Group 13"/>
            <p:cNvGrpSpPr/>
            <p:nvPr/>
          </p:nvGrpSpPr>
          <p:grpSpPr>
            <a:xfrm>
              <a:off x="-2429431" y="5450189"/>
              <a:ext cx="112883" cy="265768"/>
              <a:chOff x="3787140" y="2644140"/>
              <a:chExt cx="102873" cy="419738"/>
            </a:xfrm>
          </p:grpSpPr>
          <p:cxnSp>
            <p:nvCxnSpPr>
              <p:cNvPr id="1968"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9"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0"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1"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72" name="Group 48"/>
            <p:cNvGrpSpPr/>
            <p:nvPr/>
          </p:nvGrpSpPr>
          <p:grpSpPr>
            <a:xfrm>
              <a:off x="-2293559" y="5450192"/>
              <a:ext cx="112883" cy="265768"/>
              <a:chOff x="3787140" y="2644140"/>
              <a:chExt cx="102873" cy="419738"/>
            </a:xfrm>
          </p:grpSpPr>
          <p:cxnSp>
            <p:nvCxnSpPr>
              <p:cNvPr id="1973"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74"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5"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6"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77" name="Group 53"/>
            <p:cNvGrpSpPr/>
            <p:nvPr/>
          </p:nvGrpSpPr>
          <p:grpSpPr>
            <a:xfrm>
              <a:off x="-2159775" y="5450190"/>
              <a:ext cx="112883" cy="265768"/>
              <a:chOff x="3787140" y="2644140"/>
              <a:chExt cx="102873" cy="419738"/>
            </a:xfrm>
          </p:grpSpPr>
          <p:cxnSp>
            <p:nvCxnSpPr>
              <p:cNvPr id="1978"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79"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80"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1"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82" name="Group 118"/>
            <p:cNvGrpSpPr/>
            <p:nvPr/>
          </p:nvGrpSpPr>
          <p:grpSpPr>
            <a:xfrm>
              <a:off x="-4726737" y="5450206"/>
              <a:ext cx="112883" cy="265768"/>
              <a:chOff x="3787140" y="2644140"/>
              <a:chExt cx="102873" cy="419738"/>
            </a:xfrm>
          </p:grpSpPr>
          <p:cxnSp>
            <p:nvCxnSpPr>
              <p:cNvPr id="1983" name="Straight Connector 19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84" name="Straight Connector 19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85" name="Oval 19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6" name="Oval 19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87" name="Group 123"/>
            <p:cNvGrpSpPr/>
            <p:nvPr/>
          </p:nvGrpSpPr>
          <p:grpSpPr>
            <a:xfrm>
              <a:off x="-4592953" y="5450204"/>
              <a:ext cx="112883" cy="265768"/>
              <a:chOff x="3787140" y="2644140"/>
              <a:chExt cx="102873" cy="419738"/>
            </a:xfrm>
          </p:grpSpPr>
          <p:cxnSp>
            <p:nvCxnSpPr>
              <p:cNvPr id="1988" name="Straight Connector 19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89" name="Straight Connector 19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90" name="Oval 19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1" name="Oval 19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2" name="Group 128"/>
            <p:cNvGrpSpPr/>
            <p:nvPr/>
          </p:nvGrpSpPr>
          <p:grpSpPr>
            <a:xfrm>
              <a:off x="-4457082" y="5450208"/>
              <a:ext cx="112883" cy="265768"/>
              <a:chOff x="3787140" y="2644140"/>
              <a:chExt cx="102873" cy="419738"/>
            </a:xfrm>
          </p:grpSpPr>
          <p:cxnSp>
            <p:nvCxnSpPr>
              <p:cNvPr id="1993" name="Straight Connector 19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94" name="Straight Connector 19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95" name="Oval 19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6" name="Oval 19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7" name="Group 133"/>
            <p:cNvGrpSpPr/>
            <p:nvPr/>
          </p:nvGrpSpPr>
          <p:grpSpPr>
            <a:xfrm>
              <a:off x="-4323298" y="5450206"/>
              <a:ext cx="112883" cy="265768"/>
              <a:chOff x="3787140" y="2644140"/>
              <a:chExt cx="102873" cy="419738"/>
            </a:xfrm>
          </p:grpSpPr>
          <p:cxnSp>
            <p:nvCxnSpPr>
              <p:cNvPr id="1998" name="Straight Connector 19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99" name="Straight Connector 19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00" name="Oval 19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1" name="Oval 20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2" name="Group 138"/>
            <p:cNvGrpSpPr/>
            <p:nvPr/>
          </p:nvGrpSpPr>
          <p:grpSpPr>
            <a:xfrm>
              <a:off x="-4187427" y="5450209"/>
              <a:ext cx="112883" cy="265768"/>
              <a:chOff x="3787140" y="2644140"/>
              <a:chExt cx="102873" cy="419738"/>
            </a:xfrm>
          </p:grpSpPr>
          <p:cxnSp>
            <p:nvCxnSpPr>
              <p:cNvPr id="2003" name="Straight Connector 20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04" name="Straight Connector 20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05" name="Oval 20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6" name="Oval 20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7" name="Group 143"/>
            <p:cNvGrpSpPr/>
            <p:nvPr/>
          </p:nvGrpSpPr>
          <p:grpSpPr>
            <a:xfrm>
              <a:off x="-4053643" y="5450208"/>
              <a:ext cx="112883" cy="265768"/>
              <a:chOff x="3787140" y="2644140"/>
              <a:chExt cx="102873" cy="419738"/>
            </a:xfrm>
          </p:grpSpPr>
          <p:cxnSp>
            <p:nvCxnSpPr>
              <p:cNvPr id="2008" name="Straight Connector 20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09" name="Straight Connector 20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10" name="Oval 20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1" name="Oval 20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2" name="Group 148"/>
            <p:cNvGrpSpPr/>
            <p:nvPr/>
          </p:nvGrpSpPr>
          <p:grpSpPr>
            <a:xfrm>
              <a:off x="-3917771" y="5450211"/>
              <a:ext cx="112883" cy="265768"/>
              <a:chOff x="3787140" y="2644140"/>
              <a:chExt cx="102873" cy="419738"/>
            </a:xfrm>
          </p:grpSpPr>
          <p:cxnSp>
            <p:nvCxnSpPr>
              <p:cNvPr id="2013" name="Straight Connector 20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4" name="Straight Connector 20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15" name="Oval 20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6" name="Oval 20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7" name="Group 153"/>
            <p:cNvGrpSpPr/>
            <p:nvPr/>
          </p:nvGrpSpPr>
          <p:grpSpPr>
            <a:xfrm>
              <a:off x="-3783988" y="5450209"/>
              <a:ext cx="112883" cy="265768"/>
              <a:chOff x="3787140" y="2644140"/>
              <a:chExt cx="102873" cy="419738"/>
            </a:xfrm>
          </p:grpSpPr>
          <p:cxnSp>
            <p:nvCxnSpPr>
              <p:cNvPr id="2018" name="Straight Connector 20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9" name="Straight Connector 20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0" name="Oval 20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1" name="Oval 20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2" name="Group 158"/>
            <p:cNvGrpSpPr/>
            <p:nvPr/>
          </p:nvGrpSpPr>
          <p:grpSpPr>
            <a:xfrm>
              <a:off x="-3641843" y="5450213"/>
              <a:ext cx="112883" cy="265768"/>
              <a:chOff x="3787140" y="2644140"/>
              <a:chExt cx="102873" cy="419738"/>
            </a:xfrm>
          </p:grpSpPr>
          <p:cxnSp>
            <p:nvCxnSpPr>
              <p:cNvPr id="2023" name="Straight Connector 20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24" name="Straight Connector 20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5" name="Oval 20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6" name="Oval 20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7" name="Group 163"/>
            <p:cNvGrpSpPr/>
            <p:nvPr/>
          </p:nvGrpSpPr>
          <p:grpSpPr>
            <a:xfrm>
              <a:off x="-3508059" y="5450211"/>
              <a:ext cx="112883" cy="265768"/>
              <a:chOff x="3787140" y="2644140"/>
              <a:chExt cx="102873" cy="419738"/>
            </a:xfrm>
          </p:grpSpPr>
          <p:cxnSp>
            <p:nvCxnSpPr>
              <p:cNvPr id="2028" name="Straight Connector 20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29" name="Straight Connector 20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30" name="Oval 20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1" name="Oval 20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2" name="Group 168"/>
            <p:cNvGrpSpPr/>
            <p:nvPr/>
          </p:nvGrpSpPr>
          <p:grpSpPr>
            <a:xfrm>
              <a:off x="-3372188" y="5450215"/>
              <a:ext cx="112883" cy="265768"/>
              <a:chOff x="3787140" y="2644140"/>
              <a:chExt cx="102873" cy="419738"/>
            </a:xfrm>
          </p:grpSpPr>
          <p:cxnSp>
            <p:nvCxnSpPr>
              <p:cNvPr id="2033" name="Straight Connector 20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34" name="Straight Connector 20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35" name="Oval 20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6" name="Oval 20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7" name="Group 173"/>
            <p:cNvGrpSpPr/>
            <p:nvPr/>
          </p:nvGrpSpPr>
          <p:grpSpPr>
            <a:xfrm>
              <a:off x="-3238404" y="5450213"/>
              <a:ext cx="112883" cy="265768"/>
              <a:chOff x="3787140" y="2644140"/>
              <a:chExt cx="102873" cy="419738"/>
            </a:xfrm>
          </p:grpSpPr>
          <p:cxnSp>
            <p:nvCxnSpPr>
              <p:cNvPr id="2038" name="Straight Connector 20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39" name="Straight Connector 20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40" name="Oval 20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1" name="Oval 20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2" name="Group 178"/>
            <p:cNvGrpSpPr/>
            <p:nvPr/>
          </p:nvGrpSpPr>
          <p:grpSpPr>
            <a:xfrm>
              <a:off x="-3102532" y="5450217"/>
              <a:ext cx="112883" cy="265768"/>
              <a:chOff x="3787140" y="2644140"/>
              <a:chExt cx="102873" cy="419738"/>
            </a:xfrm>
          </p:grpSpPr>
          <p:cxnSp>
            <p:nvCxnSpPr>
              <p:cNvPr id="2043" name="Straight Connector 20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44" name="Straight Connector 20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45" name="Oval 20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6" name="Oval 20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7" name="Group 183"/>
            <p:cNvGrpSpPr/>
            <p:nvPr/>
          </p:nvGrpSpPr>
          <p:grpSpPr>
            <a:xfrm>
              <a:off x="-2968749" y="5450215"/>
              <a:ext cx="112883" cy="265768"/>
              <a:chOff x="3787140" y="2644140"/>
              <a:chExt cx="102873" cy="419738"/>
            </a:xfrm>
          </p:grpSpPr>
          <p:cxnSp>
            <p:nvCxnSpPr>
              <p:cNvPr id="2048" name="Straight Connector 20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49" name="Straight Connector 20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50" name="Oval 20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1" name="Oval 20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2" name="Group 188"/>
            <p:cNvGrpSpPr/>
            <p:nvPr/>
          </p:nvGrpSpPr>
          <p:grpSpPr>
            <a:xfrm>
              <a:off x="-2832877" y="5450219"/>
              <a:ext cx="112883" cy="265768"/>
              <a:chOff x="3787140" y="2644140"/>
              <a:chExt cx="102873" cy="419738"/>
            </a:xfrm>
          </p:grpSpPr>
          <p:cxnSp>
            <p:nvCxnSpPr>
              <p:cNvPr id="2053" name="Straight Connector 20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54" name="Straight Connector 20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55" name="Oval 20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6" name="Oval 20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7" name="Group 193"/>
            <p:cNvGrpSpPr/>
            <p:nvPr/>
          </p:nvGrpSpPr>
          <p:grpSpPr>
            <a:xfrm>
              <a:off x="-2699094" y="5450217"/>
              <a:ext cx="112883" cy="265768"/>
              <a:chOff x="3787140" y="2644140"/>
              <a:chExt cx="102873" cy="419738"/>
            </a:xfrm>
          </p:grpSpPr>
          <p:cxnSp>
            <p:nvCxnSpPr>
              <p:cNvPr id="2058" name="Straight Connector 20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59" name="Straight Connector 20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60" name="Oval 20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1" name="Oval 20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62" name="Group 198"/>
            <p:cNvGrpSpPr/>
            <p:nvPr/>
          </p:nvGrpSpPr>
          <p:grpSpPr>
            <a:xfrm rot="10800000">
              <a:off x="-2692096" y="5727143"/>
              <a:ext cx="112883" cy="265768"/>
              <a:chOff x="3787140" y="2644140"/>
              <a:chExt cx="102873" cy="419738"/>
            </a:xfrm>
          </p:grpSpPr>
          <p:cxnSp>
            <p:nvCxnSpPr>
              <p:cNvPr id="2063" name="Straight Connector 20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4" name="Straight Connector 20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65" name="Oval 20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6" name="Oval 20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67" name="Group 203"/>
            <p:cNvGrpSpPr/>
            <p:nvPr/>
          </p:nvGrpSpPr>
          <p:grpSpPr>
            <a:xfrm rot="10800000">
              <a:off x="-2825879" y="5727145"/>
              <a:ext cx="112883" cy="265768"/>
              <a:chOff x="3787140" y="2644140"/>
              <a:chExt cx="102873" cy="419738"/>
            </a:xfrm>
          </p:grpSpPr>
          <p:cxnSp>
            <p:nvCxnSpPr>
              <p:cNvPr id="2068" name="Straight Connector 20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9" name="Straight Connector 20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0" name="Oval 20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1" name="Oval 20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72" name="Group 208"/>
            <p:cNvGrpSpPr/>
            <p:nvPr/>
          </p:nvGrpSpPr>
          <p:grpSpPr>
            <a:xfrm rot="10800000">
              <a:off x="-2961751" y="5727141"/>
              <a:ext cx="112883" cy="265768"/>
              <a:chOff x="3787140" y="2644140"/>
              <a:chExt cx="102873" cy="419738"/>
            </a:xfrm>
          </p:grpSpPr>
          <p:cxnSp>
            <p:nvCxnSpPr>
              <p:cNvPr id="2073" name="Straight Connector 20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74" name="Straight Connector 20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5" name="Oval 20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6" name="Oval 20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77" name="Group 213"/>
            <p:cNvGrpSpPr/>
            <p:nvPr/>
          </p:nvGrpSpPr>
          <p:grpSpPr>
            <a:xfrm rot="10800000">
              <a:off x="-3095534" y="5727143"/>
              <a:ext cx="112883" cy="265768"/>
              <a:chOff x="3787140" y="2644140"/>
              <a:chExt cx="102873" cy="419738"/>
            </a:xfrm>
          </p:grpSpPr>
          <p:cxnSp>
            <p:nvCxnSpPr>
              <p:cNvPr id="2078" name="Straight Connector 20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79" name="Straight Connector 20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80" name="Oval 20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1" name="Oval 20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82" name="Group 218"/>
            <p:cNvGrpSpPr/>
            <p:nvPr/>
          </p:nvGrpSpPr>
          <p:grpSpPr>
            <a:xfrm rot="10800000">
              <a:off x="-3231406" y="5727139"/>
              <a:ext cx="112883" cy="265768"/>
              <a:chOff x="3787140" y="2644140"/>
              <a:chExt cx="102873" cy="419738"/>
            </a:xfrm>
          </p:grpSpPr>
          <p:cxnSp>
            <p:nvCxnSpPr>
              <p:cNvPr id="2083" name="Straight Connector 20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84" name="Straight Connector 20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85" name="Oval 20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6" name="Oval 20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87" name="Group 223"/>
            <p:cNvGrpSpPr/>
            <p:nvPr/>
          </p:nvGrpSpPr>
          <p:grpSpPr>
            <a:xfrm rot="10800000">
              <a:off x="-3365190" y="5727141"/>
              <a:ext cx="112883" cy="265768"/>
              <a:chOff x="3787140" y="2644140"/>
              <a:chExt cx="102873" cy="419738"/>
            </a:xfrm>
          </p:grpSpPr>
          <p:cxnSp>
            <p:nvCxnSpPr>
              <p:cNvPr id="2088" name="Straight Connector 20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89" name="Straight Connector 20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90" name="Oval 20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1" name="Oval 20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2" name="Group 228"/>
            <p:cNvGrpSpPr/>
            <p:nvPr/>
          </p:nvGrpSpPr>
          <p:grpSpPr>
            <a:xfrm rot="10800000">
              <a:off x="-3501061" y="5727137"/>
              <a:ext cx="112883" cy="265768"/>
              <a:chOff x="3787140" y="2644140"/>
              <a:chExt cx="102873" cy="419738"/>
            </a:xfrm>
          </p:grpSpPr>
          <p:cxnSp>
            <p:nvCxnSpPr>
              <p:cNvPr id="2093" name="Straight Connector 20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94" name="Straight Connector 20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95" name="Oval 20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6" name="Oval 20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7" name="Group 233"/>
            <p:cNvGrpSpPr/>
            <p:nvPr/>
          </p:nvGrpSpPr>
          <p:grpSpPr>
            <a:xfrm rot="10800000">
              <a:off x="-3634845" y="5727139"/>
              <a:ext cx="112883" cy="265768"/>
              <a:chOff x="3787140" y="2644140"/>
              <a:chExt cx="102873" cy="419738"/>
            </a:xfrm>
          </p:grpSpPr>
          <p:cxnSp>
            <p:nvCxnSpPr>
              <p:cNvPr id="2098" name="Straight Connector 20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99" name="Straight Connector 20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00" name="Oval 20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1" name="Oval 21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2" name="Group 238"/>
            <p:cNvGrpSpPr/>
            <p:nvPr/>
          </p:nvGrpSpPr>
          <p:grpSpPr>
            <a:xfrm rot="10800000">
              <a:off x="-3776990" y="5727135"/>
              <a:ext cx="112883" cy="265768"/>
              <a:chOff x="3787140" y="2644140"/>
              <a:chExt cx="102873" cy="419738"/>
            </a:xfrm>
          </p:grpSpPr>
          <p:cxnSp>
            <p:nvCxnSpPr>
              <p:cNvPr id="2103" name="Straight Connector 21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04" name="Straight Connector 21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05" name="Oval 21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6" name="Oval 21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7" name="Group 243"/>
            <p:cNvGrpSpPr/>
            <p:nvPr/>
          </p:nvGrpSpPr>
          <p:grpSpPr>
            <a:xfrm rot="10800000">
              <a:off x="-3910773" y="5727137"/>
              <a:ext cx="112883" cy="265768"/>
              <a:chOff x="3787140" y="2644140"/>
              <a:chExt cx="102873" cy="419738"/>
            </a:xfrm>
          </p:grpSpPr>
          <p:cxnSp>
            <p:nvCxnSpPr>
              <p:cNvPr id="2108" name="Straight Connector 21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09" name="Straight Connector 21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10" name="Oval 21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1" name="Oval 21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12" name="Group 248"/>
            <p:cNvGrpSpPr/>
            <p:nvPr/>
          </p:nvGrpSpPr>
          <p:grpSpPr>
            <a:xfrm rot="10800000">
              <a:off x="-4046645" y="5727134"/>
              <a:ext cx="112883" cy="265768"/>
              <a:chOff x="3787140" y="2644140"/>
              <a:chExt cx="102873" cy="419738"/>
            </a:xfrm>
          </p:grpSpPr>
          <p:cxnSp>
            <p:nvCxnSpPr>
              <p:cNvPr id="2113" name="Straight Connector 21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4" name="Straight Connector 21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15" name="Oval 21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6" name="Oval 21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17" name="Group 253"/>
            <p:cNvGrpSpPr/>
            <p:nvPr/>
          </p:nvGrpSpPr>
          <p:grpSpPr>
            <a:xfrm rot="10800000">
              <a:off x="-4180429" y="5727135"/>
              <a:ext cx="112883" cy="265768"/>
              <a:chOff x="3787140" y="2644140"/>
              <a:chExt cx="102873" cy="419738"/>
            </a:xfrm>
          </p:grpSpPr>
          <p:cxnSp>
            <p:nvCxnSpPr>
              <p:cNvPr id="2118" name="Straight Connector 21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9" name="Straight Connector 21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0" name="Oval 21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1" name="Oval 21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22" name="Group 258"/>
            <p:cNvGrpSpPr/>
            <p:nvPr/>
          </p:nvGrpSpPr>
          <p:grpSpPr>
            <a:xfrm rot="10800000">
              <a:off x="-4316300" y="5727132"/>
              <a:ext cx="112883" cy="265768"/>
              <a:chOff x="3787140" y="2644140"/>
              <a:chExt cx="102873" cy="419738"/>
            </a:xfrm>
          </p:grpSpPr>
          <p:cxnSp>
            <p:nvCxnSpPr>
              <p:cNvPr id="2123" name="Straight Connector 21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24" name="Straight Connector 21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5" name="Oval 21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6" name="Oval 21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27" name="Group 263"/>
            <p:cNvGrpSpPr/>
            <p:nvPr/>
          </p:nvGrpSpPr>
          <p:grpSpPr>
            <a:xfrm rot="10800000">
              <a:off x="-4450084" y="5727134"/>
              <a:ext cx="112883" cy="265768"/>
              <a:chOff x="3787140" y="2644140"/>
              <a:chExt cx="102873" cy="419738"/>
            </a:xfrm>
          </p:grpSpPr>
          <p:cxnSp>
            <p:nvCxnSpPr>
              <p:cNvPr id="2128" name="Straight Connector 21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29" name="Straight Connector 21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30" name="Oval 21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1" name="Oval 21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32" name="Group 268"/>
            <p:cNvGrpSpPr/>
            <p:nvPr/>
          </p:nvGrpSpPr>
          <p:grpSpPr>
            <a:xfrm rot="10800000">
              <a:off x="-4585955" y="5727130"/>
              <a:ext cx="112883" cy="265768"/>
              <a:chOff x="3787140" y="2644140"/>
              <a:chExt cx="102873" cy="419738"/>
            </a:xfrm>
          </p:grpSpPr>
          <p:cxnSp>
            <p:nvCxnSpPr>
              <p:cNvPr id="2133" name="Straight Connector 21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34" name="Straight Connector 21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35" name="Oval 21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6" name="Oval 21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37" name="Group 273"/>
            <p:cNvGrpSpPr/>
            <p:nvPr/>
          </p:nvGrpSpPr>
          <p:grpSpPr>
            <a:xfrm rot="10800000">
              <a:off x="-4719739" y="5727132"/>
              <a:ext cx="112883" cy="265768"/>
              <a:chOff x="3787140" y="2644140"/>
              <a:chExt cx="102873" cy="419738"/>
            </a:xfrm>
          </p:grpSpPr>
          <p:cxnSp>
            <p:nvCxnSpPr>
              <p:cNvPr id="2138" name="Straight Connector 21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39" name="Straight Connector 21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40" name="Oval 21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1" name="Oval 21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2" name="Group 338"/>
            <p:cNvGrpSpPr/>
            <p:nvPr/>
          </p:nvGrpSpPr>
          <p:grpSpPr>
            <a:xfrm rot="10800000">
              <a:off x="-2152777" y="5727116"/>
              <a:ext cx="112883" cy="265768"/>
              <a:chOff x="3787140" y="2644140"/>
              <a:chExt cx="102873" cy="419738"/>
            </a:xfrm>
          </p:grpSpPr>
          <p:cxnSp>
            <p:nvCxnSpPr>
              <p:cNvPr id="2143" name="Straight Connector 21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44" name="Straight Connector 21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45" name="Oval 21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6" name="Oval 21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7" name="Group 343"/>
            <p:cNvGrpSpPr/>
            <p:nvPr/>
          </p:nvGrpSpPr>
          <p:grpSpPr>
            <a:xfrm rot="10800000">
              <a:off x="-2286561" y="5727118"/>
              <a:ext cx="112883" cy="265768"/>
              <a:chOff x="3787140" y="2644140"/>
              <a:chExt cx="102873" cy="419738"/>
            </a:xfrm>
          </p:grpSpPr>
          <p:cxnSp>
            <p:nvCxnSpPr>
              <p:cNvPr id="2148" name="Straight Connector 21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49" name="Straight Connector 21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0" name="Oval 21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1" name="Oval 21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2" name="Group 348"/>
            <p:cNvGrpSpPr/>
            <p:nvPr/>
          </p:nvGrpSpPr>
          <p:grpSpPr>
            <a:xfrm rot="10800000">
              <a:off x="-2422433" y="5727115"/>
              <a:ext cx="112883" cy="265768"/>
              <a:chOff x="3787140" y="2644140"/>
              <a:chExt cx="102873" cy="419738"/>
            </a:xfrm>
          </p:grpSpPr>
          <p:cxnSp>
            <p:nvCxnSpPr>
              <p:cNvPr id="2153" name="Straight Connector 21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54" name="Straight Connector 21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5" name="Oval 21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6" name="Oval 21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7" name="Group 353"/>
            <p:cNvGrpSpPr/>
            <p:nvPr/>
          </p:nvGrpSpPr>
          <p:grpSpPr>
            <a:xfrm rot="10800000">
              <a:off x="-2556216" y="5727116"/>
              <a:ext cx="112883" cy="265768"/>
              <a:chOff x="3787140" y="2644140"/>
              <a:chExt cx="102873" cy="419738"/>
            </a:xfrm>
          </p:grpSpPr>
          <p:cxnSp>
            <p:nvCxnSpPr>
              <p:cNvPr id="2158" name="Straight Connector 21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59" name="Straight Connector 21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60" name="Oval 21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1" name="Oval 21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139604" y="1412776"/>
            <a:ext cx="9824172" cy="1520720"/>
            <a:chOff x="-286520" y="2086277"/>
            <a:chExt cx="9824172" cy="1520720"/>
          </a:xfrm>
        </p:grpSpPr>
        <p:grpSp>
          <p:nvGrpSpPr>
            <p:cNvPr id="13" name="Group 12"/>
            <p:cNvGrpSpPr/>
            <p:nvPr/>
          </p:nvGrpSpPr>
          <p:grpSpPr>
            <a:xfrm>
              <a:off x="3921984" y="2971733"/>
              <a:ext cx="97751" cy="170588"/>
              <a:chOff x="3787140" y="2644140"/>
              <a:chExt cx="102873" cy="419738"/>
            </a:xfrm>
          </p:grpSpPr>
          <p:cxnSp>
            <p:nvCxnSpPr>
              <p:cNvPr id="8"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4037833" y="2971732"/>
              <a:ext cx="97751" cy="170588"/>
              <a:chOff x="3787140" y="2644140"/>
              <a:chExt cx="102873" cy="419738"/>
            </a:xfrm>
          </p:grpSpPr>
          <p:cxnSp>
            <p:nvCxnSpPr>
              <p:cNvPr id="15"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155490" y="2971735"/>
              <a:ext cx="97751" cy="170588"/>
              <a:chOff x="3787140" y="2644140"/>
              <a:chExt cx="102873" cy="419738"/>
            </a:xfrm>
          </p:grpSpPr>
          <p:cxnSp>
            <p:nvCxnSpPr>
              <p:cNvPr id="50"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4271340" y="2971733"/>
              <a:ext cx="97751" cy="170588"/>
              <a:chOff x="3787140" y="2644140"/>
              <a:chExt cx="102873" cy="419738"/>
            </a:xfrm>
          </p:grpSpPr>
          <p:cxnSp>
            <p:nvCxnSpPr>
              <p:cNvPr id="55"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4388997" y="2971736"/>
              <a:ext cx="97751" cy="170588"/>
              <a:chOff x="3787140" y="2644140"/>
              <a:chExt cx="102873" cy="419738"/>
            </a:xfrm>
          </p:grpSpPr>
          <p:cxnSp>
            <p:nvCxnSpPr>
              <p:cNvPr id="60"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4504847" y="2971735"/>
              <a:ext cx="97751" cy="170588"/>
              <a:chOff x="3787140" y="2644140"/>
              <a:chExt cx="102873" cy="419738"/>
            </a:xfrm>
          </p:grpSpPr>
          <p:cxnSp>
            <p:nvCxnSpPr>
              <p:cNvPr id="65"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4622504" y="2971737"/>
              <a:ext cx="97751" cy="170588"/>
              <a:chOff x="3787140" y="2644140"/>
              <a:chExt cx="102873" cy="419738"/>
            </a:xfrm>
          </p:grpSpPr>
          <p:cxnSp>
            <p:nvCxnSpPr>
              <p:cNvPr id="70" name="Straight Connector 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4738354" y="2971736"/>
              <a:ext cx="97751" cy="170588"/>
              <a:chOff x="3787140" y="2644140"/>
              <a:chExt cx="102873" cy="419738"/>
            </a:xfrm>
          </p:grpSpPr>
          <p:cxnSp>
            <p:nvCxnSpPr>
              <p:cNvPr id="75" name="Straight Connector 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4861443" y="2971738"/>
              <a:ext cx="97751" cy="170588"/>
              <a:chOff x="3787140" y="2644140"/>
              <a:chExt cx="102873" cy="419738"/>
            </a:xfrm>
          </p:grpSpPr>
          <p:cxnSp>
            <p:nvCxnSpPr>
              <p:cNvPr id="80" name="Straight Connector 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 name="Oval 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4977293" y="2971737"/>
              <a:ext cx="97751" cy="170588"/>
              <a:chOff x="3787140" y="2644140"/>
              <a:chExt cx="102873" cy="419738"/>
            </a:xfrm>
          </p:grpSpPr>
          <p:cxnSp>
            <p:nvCxnSpPr>
              <p:cNvPr id="85" name="Straight Connector 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7" name="Oval 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5094950" y="2971739"/>
              <a:ext cx="97751" cy="170588"/>
              <a:chOff x="3787140" y="2644140"/>
              <a:chExt cx="102873" cy="419738"/>
            </a:xfrm>
          </p:grpSpPr>
          <p:cxnSp>
            <p:nvCxnSpPr>
              <p:cNvPr id="90" name="Straight Connector 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2" name="Oval 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5210800" y="2971738"/>
              <a:ext cx="97751" cy="170588"/>
              <a:chOff x="3787140" y="2644140"/>
              <a:chExt cx="102873" cy="419738"/>
            </a:xfrm>
          </p:grpSpPr>
          <p:cxnSp>
            <p:nvCxnSpPr>
              <p:cNvPr id="95" name="Straight Connector 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5328457" y="2971741"/>
              <a:ext cx="97751" cy="170588"/>
              <a:chOff x="3787140" y="2644140"/>
              <a:chExt cx="102873" cy="419738"/>
            </a:xfrm>
          </p:grpSpPr>
          <p:cxnSp>
            <p:nvCxnSpPr>
              <p:cNvPr id="100" name="Straight Connector 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5444307" y="2971739"/>
              <a:ext cx="97751" cy="170588"/>
              <a:chOff x="3787140" y="2644140"/>
              <a:chExt cx="102873" cy="419738"/>
            </a:xfrm>
          </p:grpSpPr>
          <p:cxnSp>
            <p:nvCxnSpPr>
              <p:cNvPr id="105" name="Straight Connector 1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7" name="Oval 1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5561964" y="2971742"/>
              <a:ext cx="97751" cy="170588"/>
              <a:chOff x="3787140" y="2644140"/>
              <a:chExt cx="102873" cy="419738"/>
            </a:xfrm>
          </p:grpSpPr>
          <p:cxnSp>
            <p:nvCxnSpPr>
              <p:cNvPr id="110" name="Straight Connector 1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5677814" y="2971741"/>
              <a:ext cx="97751" cy="170588"/>
              <a:chOff x="3787140" y="2644140"/>
              <a:chExt cx="102873" cy="419738"/>
            </a:xfrm>
          </p:grpSpPr>
          <p:cxnSp>
            <p:nvCxnSpPr>
              <p:cNvPr id="115" name="Straight Connector 1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2048490" y="2971743"/>
              <a:ext cx="97751" cy="170588"/>
              <a:chOff x="3787140" y="2644140"/>
              <a:chExt cx="102873" cy="419738"/>
            </a:xfrm>
          </p:grpSpPr>
          <p:cxnSp>
            <p:nvCxnSpPr>
              <p:cNvPr id="120" name="Straight Connector 1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2" name="Oval 1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2164339" y="2971742"/>
              <a:ext cx="97751" cy="170588"/>
              <a:chOff x="3787140" y="2644140"/>
              <a:chExt cx="102873" cy="419738"/>
            </a:xfrm>
          </p:grpSpPr>
          <p:cxnSp>
            <p:nvCxnSpPr>
              <p:cNvPr id="125" name="Straight Connector 1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7" name="Oval 1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2281997" y="2971744"/>
              <a:ext cx="97751" cy="170588"/>
              <a:chOff x="3787140" y="2644140"/>
              <a:chExt cx="102873" cy="419738"/>
            </a:xfrm>
          </p:grpSpPr>
          <p:cxnSp>
            <p:nvCxnSpPr>
              <p:cNvPr id="130" name="Straight Connector 1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2" name="Oval 1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 name="Group 133"/>
            <p:cNvGrpSpPr/>
            <p:nvPr/>
          </p:nvGrpSpPr>
          <p:grpSpPr>
            <a:xfrm>
              <a:off x="2397846" y="2971743"/>
              <a:ext cx="97751" cy="170588"/>
              <a:chOff x="3787140" y="2644140"/>
              <a:chExt cx="102873" cy="419738"/>
            </a:xfrm>
          </p:grpSpPr>
          <p:cxnSp>
            <p:nvCxnSpPr>
              <p:cNvPr id="135" name="Straight Connector 1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7" name="Oval 1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 name="Group 138"/>
            <p:cNvGrpSpPr/>
            <p:nvPr/>
          </p:nvGrpSpPr>
          <p:grpSpPr>
            <a:xfrm>
              <a:off x="2515504" y="2971745"/>
              <a:ext cx="97751" cy="170588"/>
              <a:chOff x="3787140" y="2644140"/>
              <a:chExt cx="102873" cy="419738"/>
            </a:xfrm>
          </p:grpSpPr>
          <p:cxnSp>
            <p:nvCxnSpPr>
              <p:cNvPr id="140" name="Straight Connector 1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 name="Oval 1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2631353" y="2971744"/>
              <a:ext cx="97751" cy="170588"/>
              <a:chOff x="3787140" y="2644140"/>
              <a:chExt cx="102873" cy="419738"/>
            </a:xfrm>
          </p:grpSpPr>
          <p:cxnSp>
            <p:nvCxnSpPr>
              <p:cNvPr id="145" name="Straight Connector 1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2749011" y="2971746"/>
              <a:ext cx="97751" cy="170588"/>
              <a:chOff x="3787140" y="2644140"/>
              <a:chExt cx="102873" cy="419738"/>
            </a:xfrm>
          </p:grpSpPr>
          <p:cxnSp>
            <p:nvCxnSpPr>
              <p:cNvPr id="150" name="Straight Connector 1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 name="Oval 1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2864860" y="2971745"/>
              <a:ext cx="97751" cy="170588"/>
              <a:chOff x="3787140" y="2644140"/>
              <a:chExt cx="102873" cy="419738"/>
            </a:xfrm>
          </p:grpSpPr>
          <p:cxnSp>
            <p:nvCxnSpPr>
              <p:cNvPr id="155" name="Straight Connector 1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7" name="Oval 1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9" name="Group 158"/>
            <p:cNvGrpSpPr/>
            <p:nvPr/>
          </p:nvGrpSpPr>
          <p:grpSpPr>
            <a:xfrm>
              <a:off x="2987950" y="2971748"/>
              <a:ext cx="97751" cy="170588"/>
              <a:chOff x="3787140" y="2644140"/>
              <a:chExt cx="102873" cy="419738"/>
            </a:xfrm>
          </p:grpSpPr>
          <p:cxnSp>
            <p:nvCxnSpPr>
              <p:cNvPr id="160" name="Straight Connector 1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62" name="Oval 1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4" name="Group 163"/>
            <p:cNvGrpSpPr/>
            <p:nvPr/>
          </p:nvGrpSpPr>
          <p:grpSpPr>
            <a:xfrm>
              <a:off x="3103799" y="2971746"/>
              <a:ext cx="97751" cy="170588"/>
              <a:chOff x="3787140" y="2644140"/>
              <a:chExt cx="102873" cy="419738"/>
            </a:xfrm>
          </p:grpSpPr>
          <p:cxnSp>
            <p:nvCxnSpPr>
              <p:cNvPr id="165" name="Straight Connector 1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67" name="Oval 1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9" name="Group 168"/>
            <p:cNvGrpSpPr/>
            <p:nvPr/>
          </p:nvGrpSpPr>
          <p:grpSpPr>
            <a:xfrm>
              <a:off x="3221457" y="2971749"/>
              <a:ext cx="97751" cy="170588"/>
              <a:chOff x="3787140" y="2644140"/>
              <a:chExt cx="102873" cy="419738"/>
            </a:xfrm>
          </p:grpSpPr>
          <p:cxnSp>
            <p:nvCxnSpPr>
              <p:cNvPr id="170" name="Straight Connector 1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2" name="Oval 1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3337306" y="2971748"/>
              <a:ext cx="97751" cy="170588"/>
              <a:chOff x="3787140" y="2644140"/>
              <a:chExt cx="102873" cy="419738"/>
            </a:xfrm>
          </p:grpSpPr>
          <p:cxnSp>
            <p:nvCxnSpPr>
              <p:cNvPr id="175" name="Straight Connector 1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9" name="Group 178"/>
            <p:cNvGrpSpPr/>
            <p:nvPr/>
          </p:nvGrpSpPr>
          <p:grpSpPr>
            <a:xfrm>
              <a:off x="3454964" y="2971750"/>
              <a:ext cx="97751" cy="170588"/>
              <a:chOff x="3787140" y="2644140"/>
              <a:chExt cx="102873" cy="419738"/>
            </a:xfrm>
          </p:grpSpPr>
          <p:cxnSp>
            <p:nvCxnSpPr>
              <p:cNvPr id="180" name="Straight Connector 1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2" name="Oval 1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4" name="Group 183"/>
            <p:cNvGrpSpPr/>
            <p:nvPr/>
          </p:nvGrpSpPr>
          <p:grpSpPr>
            <a:xfrm>
              <a:off x="3570812" y="2971749"/>
              <a:ext cx="97751" cy="170588"/>
              <a:chOff x="3787140" y="2644140"/>
              <a:chExt cx="102873" cy="419738"/>
            </a:xfrm>
          </p:grpSpPr>
          <p:cxnSp>
            <p:nvCxnSpPr>
              <p:cNvPr id="185" name="Straight Connector 1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7" name="Oval 1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9" name="Group 188"/>
            <p:cNvGrpSpPr/>
            <p:nvPr/>
          </p:nvGrpSpPr>
          <p:grpSpPr>
            <a:xfrm>
              <a:off x="3688470" y="2971751"/>
              <a:ext cx="97751" cy="170588"/>
              <a:chOff x="3787140" y="2644140"/>
              <a:chExt cx="102873" cy="419738"/>
            </a:xfrm>
          </p:grpSpPr>
          <p:cxnSp>
            <p:nvCxnSpPr>
              <p:cNvPr id="190" name="Straight Connector 1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2" name="Oval 1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4" name="Group 193"/>
            <p:cNvGrpSpPr/>
            <p:nvPr/>
          </p:nvGrpSpPr>
          <p:grpSpPr>
            <a:xfrm>
              <a:off x="3804319" y="2971750"/>
              <a:ext cx="97751" cy="170588"/>
              <a:chOff x="3787140" y="2644140"/>
              <a:chExt cx="102873" cy="419738"/>
            </a:xfrm>
          </p:grpSpPr>
          <p:cxnSp>
            <p:nvCxnSpPr>
              <p:cNvPr id="195" name="Straight Connector 1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7" name="Oval 1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 name="Group 198"/>
            <p:cNvGrpSpPr/>
            <p:nvPr/>
          </p:nvGrpSpPr>
          <p:grpSpPr>
            <a:xfrm>
              <a:off x="7678012" y="2971692"/>
              <a:ext cx="97751" cy="170588"/>
              <a:chOff x="3787140" y="2644140"/>
              <a:chExt cx="102873" cy="419738"/>
            </a:xfrm>
          </p:grpSpPr>
          <p:cxnSp>
            <p:nvCxnSpPr>
              <p:cNvPr id="200" name="Straight Connector 1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2" name="Oval 2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 name="Group 203"/>
            <p:cNvGrpSpPr/>
            <p:nvPr/>
          </p:nvGrpSpPr>
          <p:grpSpPr>
            <a:xfrm>
              <a:off x="7793861" y="2971691"/>
              <a:ext cx="97751" cy="170588"/>
              <a:chOff x="3787140" y="2644140"/>
              <a:chExt cx="102873" cy="419738"/>
            </a:xfrm>
          </p:grpSpPr>
          <p:cxnSp>
            <p:nvCxnSpPr>
              <p:cNvPr id="205" name="Straight Connector 2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7" name="Oval 2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 name="Group 208"/>
            <p:cNvGrpSpPr/>
            <p:nvPr/>
          </p:nvGrpSpPr>
          <p:grpSpPr>
            <a:xfrm>
              <a:off x="7911519" y="2971693"/>
              <a:ext cx="97751" cy="170588"/>
              <a:chOff x="3787140" y="2644140"/>
              <a:chExt cx="102873" cy="419738"/>
            </a:xfrm>
          </p:grpSpPr>
          <p:cxnSp>
            <p:nvCxnSpPr>
              <p:cNvPr id="210" name="Straight Connector 2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2" name="Oval 2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4" name="Group 213"/>
            <p:cNvGrpSpPr/>
            <p:nvPr/>
          </p:nvGrpSpPr>
          <p:grpSpPr>
            <a:xfrm>
              <a:off x="8027368" y="2971692"/>
              <a:ext cx="97751" cy="170588"/>
              <a:chOff x="3787140" y="2644140"/>
              <a:chExt cx="102873" cy="419738"/>
            </a:xfrm>
          </p:grpSpPr>
          <p:cxnSp>
            <p:nvCxnSpPr>
              <p:cNvPr id="215" name="Straight Connector 2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7" name="Oval 2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8145026" y="2971694"/>
              <a:ext cx="97751" cy="170588"/>
              <a:chOff x="3787140" y="2644140"/>
              <a:chExt cx="102873" cy="419738"/>
            </a:xfrm>
          </p:grpSpPr>
          <p:cxnSp>
            <p:nvCxnSpPr>
              <p:cNvPr id="220" name="Straight Connector 2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2" name="Oval 2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Oval 2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4" name="Group 223"/>
            <p:cNvGrpSpPr/>
            <p:nvPr/>
          </p:nvGrpSpPr>
          <p:grpSpPr>
            <a:xfrm>
              <a:off x="8260875" y="2971693"/>
              <a:ext cx="97751" cy="170588"/>
              <a:chOff x="3787140" y="2644140"/>
              <a:chExt cx="102873" cy="419738"/>
            </a:xfrm>
          </p:grpSpPr>
          <p:cxnSp>
            <p:nvCxnSpPr>
              <p:cNvPr id="225" name="Straight Connector 2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7" name="Oval 2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9" name="Group 228"/>
            <p:cNvGrpSpPr/>
            <p:nvPr/>
          </p:nvGrpSpPr>
          <p:grpSpPr>
            <a:xfrm>
              <a:off x="8378533" y="2971695"/>
              <a:ext cx="97751" cy="170588"/>
              <a:chOff x="3787140" y="2644140"/>
              <a:chExt cx="102873" cy="419738"/>
            </a:xfrm>
          </p:grpSpPr>
          <p:cxnSp>
            <p:nvCxnSpPr>
              <p:cNvPr id="230" name="Straight Connector 2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2" name="Oval 2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Oval 2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8494382" y="2971694"/>
              <a:ext cx="97751" cy="170588"/>
              <a:chOff x="3787140" y="2644140"/>
              <a:chExt cx="102873" cy="419738"/>
            </a:xfrm>
          </p:grpSpPr>
          <p:cxnSp>
            <p:nvCxnSpPr>
              <p:cNvPr id="235" name="Straight Connector 2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7" name="Oval 2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9" name="Group 238"/>
            <p:cNvGrpSpPr/>
            <p:nvPr/>
          </p:nvGrpSpPr>
          <p:grpSpPr>
            <a:xfrm>
              <a:off x="8617472" y="2971697"/>
              <a:ext cx="97751" cy="170588"/>
              <a:chOff x="3787140" y="2644140"/>
              <a:chExt cx="102873" cy="419738"/>
            </a:xfrm>
          </p:grpSpPr>
          <p:cxnSp>
            <p:nvCxnSpPr>
              <p:cNvPr id="240" name="Straight Connector 2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42" name="Oval 2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4" name="Group 243"/>
            <p:cNvGrpSpPr/>
            <p:nvPr/>
          </p:nvGrpSpPr>
          <p:grpSpPr>
            <a:xfrm>
              <a:off x="8733321" y="2971695"/>
              <a:ext cx="97751" cy="170588"/>
              <a:chOff x="3787140" y="2644140"/>
              <a:chExt cx="102873" cy="419738"/>
            </a:xfrm>
          </p:grpSpPr>
          <p:cxnSp>
            <p:nvCxnSpPr>
              <p:cNvPr id="245" name="Straight Connector 2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47" name="Oval 2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9" name="Group 248"/>
            <p:cNvGrpSpPr/>
            <p:nvPr/>
          </p:nvGrpSpPr>
          <p:grpSpPr>
            <a:xfrm>
              <a:off x="8850979" y="2971698"/>
              <a:ext cx="97751" cy="170588"/>
              <a:chOff x="3787140" y="2644140"/>
              <a:chExt cx="102873" cy="419738"/>
            </a:xfrm>
          </p:grpSpPr>
          <p:cxnSp>
            <p:nvCxnSpPr>
              <p:cNvPr id="250" name="Straight Connector 2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2" name="Oval 2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4" name="Group 253"/>
            <p:cNvGrpSpPr/>
            <p:nvPr/>
          </p:nvGrpSpPr>
          <p:grpSpPr>
            <a:xfrm>
              <a:off x="8966828" y="2971697"/>
              <a:ext cx="97751" cy="170588"/>
              <a:chOff x="3787140" y="2644140"/>
              <a:chExt cx="102873" cy="419738"/>
            </a:xfrm>
          </p:grpSpPr>
          <p:cxnSp>
            <p:nvCxnSpPr>
              <p:cNvPr id="255" name="Straight Connector 2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7" name="Oval 2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9" name="Group 258"/>
            <p:cNvGrpSpPr/>
            <p:nvPr/>
          </p:nvGrpSpPr>
          <p:grpSpPr>
            <a:xfrm>
              <a:off x="9084486" y="2971699"/>
              <a:ext cx="97751" cy="170588"/>
              <a:chOff x="3787140" y="2644140"/>
              <a:chExt cx="102873" cy="419738"/>
            </a:xfrm>
          </p:grpSpPr>
          <p:cxnSp>
            <p:nvCxnSpPr>
              <p:cNvPr id="260" name="Straight Connector 2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62" name="Oval 2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4" name="Group 263"/>
            <p:cNvGrpSpPr/>
            <p:nvPr/>
          </p:nvGrpSpPr>
          <p:grpSpPr>
            <a:xfrm>
              <a:off x="9200335" y="2971698"/>
              <a:ext cx="97751" cy="170588"/>
              <a:chOff x="3787140" y="2644140"/>
              <a:chExt cx="102873" cy="419738"/>
            </a:xfrm>
          </p:grpSpPr>
          <p:cxnSp>
            <p:nvCxnSpPr>
              <p:cNvPr id="265" name="Straight Connector 2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67" name="Oval 2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9" name="Group 268"/>
            <p:cNvGrpSpPr/>
            <p:nvPr/>
          </p:nvGrpSpPr>
          <p:grpSpPr>
            <a:xfrm>
              <a:off x="9317993" y="2971701"/>
              <a:ext cx="97751" cy="170588"/>
              <a:chOff x="3787140" y="2644140"/>
              <a:chExt cx="102873" cy="419738"/>
            </a:xfrm>
          </p:grpSpPr>
          <p:cxnSp>
            <p:nvCxnSpPr>
              <p:cNvPr id="270" name="Straight Connector 26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72" name="Oval 27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4" name="Group 273"/>
            <p:cNvGrpSpPr/>
            <p:nvPr/>
          </p:nvGrpSpPr>
          <p:grpSpPr>
            <a:xfrm>
              <a:off x="9433842" y="2971699"/>
              <a:ext cx="97751" cy="170588"/>
              <a:chOff x="3787140" y="2644140"/>
              <a:chExt cx="102873" cy="419738"/>
            </a:xfrm>
          </p:grpSpPr>
          <p:cxnSp>
            <p:nvCxnSpPr>
              <p:cNvPr id="275" name="Straight Connector 27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77" name="Oval 27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9" name="Group 278"/>
            <p:cNvGrpSpPr/>
            <p:nvPr/>
          </p:nvGrpSpPr>
          <p:grpSpPr>
            <a:xfrm>
              <a:off x="5804518" y="2971701"/>
              <a:ext cx="97751" cy="170588"/>
              <a:chOff x="3787140" y="2644140"/>
              <a:chExt cx="102873" cy="419738"/>
            </a:xfrm>
          </p:grpSpPr>
          <p:cxnSp>
            <p:nvCxnSpPr>
              <p:cNvPr id="280" name="Straight Connector 27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2" name="Oval 28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4" name="Group 283"/>
            <p:cNvGrpSpPr/>
            <p:nvPr/>
          </p:nvGrpSpPr>
          <p:grpSpPr>
            <a:xfrm>
              <a:off x="5920368" y="2971701"/>
              <a:ext cx="97751" cy="170588"/>
              <a:chOff x="3787140" y="2644140"/>
              <a:chExt cx="102873" cy="419738"/>
            </a:xfrm>
          </p:grpSpPr>
          <p:cxnSp>
            <p:nvCxnSpPr>
              <p:cNvPr id="285" name="Straight Connector 2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7" name="Oval 2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Oval 2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9" name="Group 288"/>
            <p:cNvGrpSpPr/>
            <p:nvPr/>
          </p:nvGrpSpPr>
          <p:grpSpPr>
            <a:xfrm>
              <a:off x="6038025" y="2971703"/>
              <a:ext cx="97751" cy="170588"/>
              <a:chOff x="3787140" y="2644140"/>
              <a:chExt cx="102873" cy="419738"/>
            </a:xfrm>
          </p:grpSpPr>
          <p:cxnSp>
            <p:nvCxnSpPr>
              <p:cNvPr id="290" name="Straight Connector 28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2" name="Oval 29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Oval 29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4" name="Group 293"/>
            <p:cNvGrpSpPr/>
            <p:nvPr/>
          </p:nvGrpSpPr>
          <p:grpSpPr>
            <a:xfrm>
              <a:off x="6153875" y="2971701"/>
              <a:ext cx="97751" cy="170588"/>
              <a:chOff x="3787140" y="2644140"/>
              <a:chExt cx="102873" cy="419738"/>
            </a:xfrm>
          </p:grpSpPr>
          <p:cxnSp>
            <p:nvCxnSpPr>
              <p:cNvPr id="295" name="Straight Connector 29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7" name="Oval 29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9" name="Group 298"/>
            <p:cNvGrpSpPr/>
            <p:nvPr/>
          </p:nvGrpSpPr>
          <p:grpSpPr>
            <a:xfrm>
              <a:off x="6271532" y="2971704"/>
              <a:ext cx="97751" cy="170588"/>
              <a:chOff x="3787140" y="2644140"/>
              <a:chExt cx="102873" cy="419738"/>
            </a:xfrm>
          </p:grpSpPr>
          <p:cxnSp>
            <p:nvCxnSpPr>
              <p:cNvPr id="300" name="Straight Connector 29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02" name="Oval 30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Oval 30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4" name="Group 303"/>
            <p:cNvGrpSpPr/>
            <p:nvPr/>
          </p:nvGrpSpPr>
          <p:grpSpPr>
            <a:xfrm>
              <a:off x="6387381" y="2971703"/>
              <a:ext cx="97751" cy="170588"/>
              <a:chOff x="3787140" y="2644140"/>
              <a:chExt cx="102873" cy="419738"/>
            </a:xfrm>
          </p:grpSpPr>
          <p:cxnSp>
            <p:nvCxnSpPr>
              <p:cNvPr id="305" name="Straight Connector 3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07" name="Oval 3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Oval 3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9" name="Group 308"/>
            <p:cNvGrpSpPr/>
            <p:nvPr/>
          </p:nvGrpSpPr>
          <p:grpSpPr>
            <a:xfrm>
              <a:off x="6505039" y="2971705"/>
              <a:ext cx="97751" cy="170588"/>
              <a:chOff x="3787140" y="2644140"/>
              <a:chExt cx="102873" cy="419738"/>
            </a:xfrm>
          </p:grpSpPr>
          <p:cxnSp>
            <p:nvCxnSpPr>
              <p:cNvPr id="310" name="Straight Connector 30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2" name="Oval 31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Oval 31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4" name="Group 313"/>
            <p:cNvGrpSpPr/>
            <p:nvPr/>
          </p:nvGrpSpPr>
          <p:grpSpPr>
            <a:xfrm>
              <a:off x="6620888" y="2971704"/>
              <a:ext cx="97751" cy="170588"/>
              <a:chOff x="3787140" y="2644140"/>
              <a:chExt cx="102873" cy="419738"/>
            </a:xfrm>
          </p:grpSpPr>
          <p:cxnSp>
            <p:nvCxnSpPr>
              <p:cNvPr id="315" name="Straight Connector 3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7" name="Oval 3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9" name="Group 318"/>
            <p:cNvGrpSpPr/>
            <p:nvPr/>
          </p:nvGrpSpPr>
          <p:grpSpPr>
            <a:xfrm>
              <a:off x="6743978" y="2971707"/>
              <a:ext cx="97751" cy="170588"/>
              <a:chOff x="3787140" y="2644140"/>
              <a:chExt cx="102873" cy="419738"/>
            </a:xfrm>
          </p:grpSpPr>
          <p:cxnSp>
            <p:nvCxnSpPr>
              <p:cNvPr id="320" name="Straight Connector 31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22" name="Oval 32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Oval 32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4" name="Group 323"/>
            <p:cNvGrpSpPr/>
            <p:nvPr/>
          </p:nvGrpSpPr>
          <p:grpSpPr>
            <a:xfrm>
              <a:off x="6859828" y="2971705"/>
              <a:ext cx="97751" cy="170588"/>
              <a:chOff x="3787140" y="2644140"/>
              <a:chExt cx="102873" cy="419738"/>
            </a:xfrm>
          </p:grpSpPr>
          <p:cxnSp>
            <p:nvCxnSpPr>
              <p:cNvPr id="325" name="Straight Connector 3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27" name="Oval 3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9" name="Group 328"/>
            <p:cNvGrpSpPr/>
            <p:nvPr/>
          </p:nvGrpSpPr>
          <p:grpSpPr>
            <a:xfrm>
              <a:off x="6977485" y="2971708"/>
              <a:ext cx="97751" cy="170588"/>
              <a:chOff x="3787140" y="2644140"/>
              <a:chExt cx="102873" cy="419738"/>
            </a:xfrm>
          </p:grpSpPr>
          <p:cxnSp>
            <p:nvCxnSpPr>
              <p:cNvPr id="330" name="Straight Connector 32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1" name="Straight Connector 33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32" name="Oval 33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Oval 33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4" name="Group 333"/>
            <p:cNvGrpSpPr/>
            <p:nvPr/>
          </p:nvGrpSpPr>
          <p:grpSpPr>
            <a:xfrm>
              <a:off x="7093334" y="2971707"/>
              <a:ext cx="97751" cy="170588"/>
              <a:chOff x="3787140" y="2644140"/>
              <a:chExt cx="102873" cy="419738"/>
            </a:xfrm>
          </p:grpSpPr>
          <p:cxnSp>
            <p:nvCxnSpPr>
              <p:cNvPr id="335" name="Straight Connector 33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37" name="Oval 33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Oval 33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9" name="Group 338"/>
            <p:cNvGrpSpPr/>
            <p:nvPr/>
          </p:nvGrpSpPr>
          <p:grpSpPr>
            <a:xfrm>
              <a:off x="7210992" y="2971709"/>
              <a:ext cx="97751" cy="170588"/>
              <a:chOff x="3787140" y="2644140"/>
              <a:chExt cx="102873" cy="419738"/>
            </a:xfrm>
          </p:grpSpPr>
          <p:cxnSp>
            <p:nvCxnSpPr>
              <p:cNvPr id="340" name="Straight Connector 33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42" name="Oval 34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Oval 34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4" name="Group 343"/>
            <p:cNvGrpSpPr/>
            <p:nvPr/>
          </p:nvGrpSpPr>
          <p:grpSpPr>
            <a:xfrm>
              <a:off x="7326841" y="2971708"/>
              <a:ext cx="97751" cy="170588"/>
              <a:chOff x="3787140" y="2644140"/>
              <a:chExt cx="102873" cy="419738"/>
            </a:xfrm>
          </p:grpSpPr>
          <p:cxnSp>
            <p:nvCxnSpPr>
              <p:cNvPr id="345" name="Straight Connector 3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47" name="Oval 3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Oval 3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9" name="Group 348"/>
            <p:cNvGrpSpPr/>
            <p:nvPr/>
          </p:nvGrpSpPr>
          <p:grpSpPr>
            <a:xfrm>
              <a:off x="7444498" y="2971710"/>
              <a:ext cx="97751" cy="170588"/>
              <a:chOff x="3787140" y="2644140"/>
              <a:chExt cx="102873" cy="419738"/>
            </a:xfrm>
          </p:grpSpPr>
          <p:cxnSp>
            <p:nvCxnSpPr>
              <p:cNvPr id="350" name="Straight Connector 3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1" name="Straight Connector 3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2" name="Oval 3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Oval 3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4" name="Group 353"/>
            <p:cNvGrpSpPr/>
            <p:nvPr/>
          </p:nvGrpSpPr>
          <p:grpSpPr>
            <a:xfrm>
              <a:off x="7560348" y="2971709"/>
              <a:ext cx="97751" cy="170588"/>
              <a:chOff x="3787140" y="2644140"/>
              <a:chExt cx="102873" cy="419738"/>
            </a:xfrm>
          </p:grpSpPr>
          <p:cxnSp>
            <p:nvCxnSpPr>
              <p:cNvPr id="355" name="Straight Connector 3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7" name="Oval 3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Oval 3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1" name="Group 12"/>
            <p:cNvGrpSpPr/>
            <p:nvPr/>
          </p:nvGrpSpPr>
          <p:grpSpPr>
            <a:xfrm rot="10800000">
              <a:off x="7566408" y="3149457"/>
              <a:ext cx="97751" cy="170588"/>
              <a:chOff x="3787140" y="2644140"/>
              <a:chExt cx="102873" cy="419738"/>
            </a:xfrm>
          </p:grpSpPr>
          <p:cxnSp>
            <p:nvCxnSpPr>
              <p:cNvPr id="677" name="Straight Connector 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8" name="Straight Connector 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9" name="Oval 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0" name="Oval 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2" name="Group 13"/>
            <p:cNvGrpSpPr/>
            <p:nvPr/>
          </p:nvGrpSpPr>
          <p:grpSpPr>
            <a:xfrm rot="10800000">
              <a:off x="7450558" y="3149459"/>
              <a:ext cx="97751" cy="170588"/>
              <a:chOff x="3787140" y="2644140"/>
              <a:chExt cx="102873" cy="419738"/>
            </a:xfrm>
          </p:grpSpPr>
          <p:cxnSp>
            <p:nvCxnSpPr>
              <p:cNvPr id="673" name="Straight Connector 1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4" name="Straight Connector 1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5" name="Oval 1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6" name="Oval 1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3" name="Group 48"/>
            <p:cNvGrpSpPr/>
            <p:nvPr/>
          </p:nvGrpSpPr>
          <p:grpSpPr>
            <a:xfrm rot="10800000">
              <a:off x="7332901" y="3149457"/>
              <a:ext cx="97751" cy="170588"/>
              <a:chOff x="3787140" y="2644140"/>
              <a:chExt cx="102873" cy="419738"/>
            </a:xfrm>
          </p:grpSpPr>
          <p:cxnSp>
            <p:nvCxnSpPr>
              <p:cNvPr id="669" name="Straight Connector 4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0" name="Straight Connector 5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71" name="Oval 5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2" name="Oval 5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4" name="Group 53"/>
            <p:cNvGrpSpPr/>
            <p:nvPr/>
          </p:nvGrpSpPr>
          <p:grpSpPr>
            <a:xfrm rot="10800000">
              <a:off x="7217051" y="3149457"/>
              <a:ext cx="97751" cy="170588"/>
              <a:chOff x="3787140" y="2644140"/>
              <a:chExt cx="102873" cy="419738"/>
            </a:xfrm>
          </p:grpSpPr>
          <p:cxnSp>
            <p:nvCxnSpPr>
              <p:cNvPr id="665" name="Straight Connector 5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6" name="Straight Connector 5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67" name="Oval 5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8" name="Oval 5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5" name="Group 58"/>
            <p:cNvGrpSpPr/>
            <p:nvPr/>
          </p:nvGrpSpPr>
          <p:grpSpPr>
            <a:xfrm rot="10800000">
              <a:off x="7099394" y="3149455"/>
              <a:ext cx="97751" cy="170588"/>
              <a:chOff x="3787140" y="2644140"/>
              <a:chExt cx="102873" cy="419738"/>
            </a:xfrm>
          </p:grpSpPr>
          <p:cxnSp>
            <p:nvCxnSpPr>
              <p:cNvPr id="661" name="Straight Connector 59"/>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2" name="Straight Connector 60"/>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63" name="Oval 61"/>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4" name="Oval 62"/>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6" name="Group 63"/>
            <p:cNvGrpSpPr/>
            <p:nvPr/>
          </p:nvGrpSpPr>
          <p:grpSpPr>
            <a:xfrm rot="10800000">
              <a:off x="6983544" y="3149457"/>
              <a:ext cx="97751" cy="170588"/>
              <a:chOff x="3787140" y="2644140"/>
              <a:chExt cx="102873" cy="419738"/>
            </a:xfrm>
          </p:grpSpPr>
          <p:cxnSp>
            <p:nvCxnSpPr>
              <p:cNvPr id="657" name="Straight Connector 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8" name="Straight Connector 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9" name="Oval 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0" name="Oval 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7" name="Group 68"/>
            <p:cNvGrpSpPr/>
            <p:nvPr/>
          </p:nvGrpSpPr>
          <p:grpSpPr>
            <a:xfrm rot="10800000">
              <a:off x="6865887" y="3149454"/>
              <a:ext cx="97751" cy="170588"/>
              <a:chOff x="3787140" y="2644140"/>
              <a:chExt cx="102873" cy="419738"/>
            </a:xfrm>
          </p:grpSpPr>
          <p:cxnSp>
            <p:nvCxnSpPr>
              <p:cNvPr id="653" name="Straight Connector 6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4" name="Straight Connector 6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5" name="Oval 6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6" name="Oval 6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8" name="Group 73"/>
            <p:cNvGrpSpPr/>
            <p:nvPr/>
          </p:nvGrpSpPr>
          <p:grpSpPr>
            <a:xfrm rot="10800000">
              <a:off x="6750037" y="3149455"/>
              <a:ext cx="97751" cy="170588"/>
              <a:chOff x="3787140" y="2644140"/>
              <a:chExt cx="102873" cy="419738"/>
            </a:xfrm>
          </p:grpSpPr>
          <p:cxnSp>
            <p:nvCxnSpPr>
              <p:cNvPr id="649" name="Straight Connector 6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0" name="Straight Connector 6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1" name="Oval 6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2" name="Oval 6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9" name="Group 78"/>
            <p:cNvGrpSpPr/>
            <p:nvPr/>
          </p:nvGrpSpPr>
          <p:grpSpPr>
            <a:xfrm rot="10800000">
              <a:off x="6626948" y="3149453"/>
              <a:ext cx="97751" cy="170588"/>
              <a:chOff x="3787140" y="2644140"/>
              <a:chExt cx="102873" cy="419738"/>
            </a:xfrm>
          </p:grpSpPr>
          <p:cxnSp>
            <p:nvCxnSpPr>
              <p:cNvPr id="645" name="Straight Connector 6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46" name="Straight Connector 6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47" name="Oval 6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8" name="Oval 6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0" name="Group 83"/>
            <p:cNvGrpSpPr/>
            <p:nvPr/>
          </p:nvGrpSpPr>
          <p:grpSpPr>
            <a:xfrm rot="10800000">
              <a:off x="6511098" y="3149454"/>
              <a:ext cx="97751" cy="170588"/>
              <a:chOff x="3787140" y="2644140"/>
              <a:chExt cx="102873" cy="419738"/>
            </a:xfrm>
          </p:grpSpPr>
          <p:cxnSp>
            <p:nvCxnSpPr>
              <p:cNvPr id="641" name="Straight Connector 6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42" name="Straight Connector 6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43" name="Oval 6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4" name="Oval 6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1" name="Group 88"/>
            <p:cNvGrpSpPr/>
            <p:nvPr/>
          </p:nvGrpSpPr>
          <p:grpSpPr>
            <a:xfrm rot="10800000">
              <a:off x="6393441" y="3149452"/>
              <a:ext cx="97751" cy="170588"/>
              <a:chOff x="3787140" y="2644140"/>
              <a:chExt cx="102873" cy="419738"/>
            </a:xfrm>
          </p:grpSpPr>
          <p:cxnSp>
            <p:nvCxnSpPr>
              <p:cNvPr id="637" name="Straight Connector 6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8" name="Straight Connector 6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9" name="Oval 6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0" name="Oval 6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2" name="Group 93"/>
            <p:cNvGrpSpPr/>
            <p:nvPr/>
          </p:nvGrpSpPr>
          <p:grpSpPr>
            <a:xfrm rot="10800000">
              <a:off x="6277591" y="3149453"/>
              <a:ext cx="97751" cy="170588"/>
              <a:chOff x="3787140" y="2644140"/>
              <a:chExt cx="102873" cy="419738"/>
            </a:xfrm>
          </p:grpSpPr>
          <p:cxnSp>
            <p:nvCxnSpPr>
              <p:cNvPr id="633" name="Straight Connector 6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4" name="Straight Connector 6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5" name="Oval 6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6" name="Oval 6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3" name="Group 98"/>
            <p:cNvGrpSpPr/>
            <p:nvPr/>
          </p:nvGrpSpPr>
          <p:grpSpPr>
            <a:xfrm rot="10800000">
              <a:off x="6159934" y="3149450"/>
              <a:ext cx="97751" cy="170588"/>
              <a:chOff x="3787140" y="2644140"/>
              <a:chExt cx="102873" cy="419738"/>
            </a:xfrm>
          </p:grpSpPr>
          <p:cxnSp>
            <p:nvCxnSpPr>
              <p:cNvPr id="629" name="Straight Connector 6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0" name="Straight Connector 6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1" name="Oval 6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2" name="Oval 6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4" name="Group 103"/>
            <p:cNvGrpSpPr/>
            <p:nvPr/>
          </p:nvGrpSpPr>
          <p:grpSpPr>
            <a:xfrm rot="10800000">
              <a:off x="6044084" y="3149452"/>
              <a:ext cx="97751" cy="170588"/>
              <a:chOff x="3787140" y="2644140"/>
              <a:chExt cx="102873" cy="419738"/>
            </a:xfrm>
          </p:grpSpPr>
          <p:cxnSp>
            <p:nvCxnSpPr>
              <p:cNvPr id="625" name="Straight Connector 6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6" name="Straight Connector 6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7" name="Oval 6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8" name="Oval 6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5" name="Group 108"/>
            <p:cNvGrpSpPr/>
            <p:nvPr/>
          </p:nvGrpSpPr>
          <p:grpSpPr>
            <a:xfrm rot="10800000">
              <a:off x="5926427" y="3149450"/>
              <a:ext cx="97751" cy="170588"/>
              <a:chOff x="3787140" y="2644140"/>
              <a:chExt cx="102873" cy="419738"/>
            </a:xfrm>
          </p:grpSpPr>
          <p:cxnSp>
            <p:nvCxnSpPr>
              <p:cNvPr id="621" name="Straight Connector 6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2" name="Straight Connector 6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3" name="Oval 6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4" name="Oval 6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6" name="Group 113"/>
            <p:cNvGrpSpPr/>
            <p:nvPr/>
          </p:nvGrpSpPr>
          <p:grpSpPr>
            <a:xfrm rot="10800000">
              <a:off x="5810577" y="3149450"/>
              <a:ext cx="97751" cy="170588"/>
              <a:chOff x="3787140" y="2644140"/>
              <a:chExt cx="102873" cy="419738"/>
            </a:xfrm>
          </p:grpSpPr>
          <p:cxnSp>
            <p:nvCxnSpPr>
              <p:cNvPr id="617" name="Straight Connector 6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8" name="Straight Connector 6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9" name="Oval 6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0" name="Oval 6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7" name="Group 118"/>
            <p:cNvGrpSpPr/>
            <p:nvPr/>
          </p:nvGrpSpPr>
          <p:grpSpPr>
            <a:xfrm rot="10800000">
              <a:off x="9439901" y="3149448"/>
              <a:ext cx="97751" cy="170588"/>
              <a:chOff x="3787140" y="2644140"/>
              <a:chExt cx="102873" cy="419738"/>
            </a:xfrm>
          </p:grpSpPr>
          <p:cxnSp>
            <p:nvCxnSpPr>
              <p:cNvPr id="613" name="Straight Connector 6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4" name="Straight Connector 6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5" name="Oval 6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6" name="Oval 6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8" name="Group 123"/>
            <p:cNvGrpSpPr/>
            <p:nvPr/>
          </p:nvGrpSpPr>
          <p:grpSpPr>
            <a:xfrm rot="10800000">
              <a:off x="9324052" y="3149450"/>
              <a:ext cx="97751" cy="170588"/>
              <a:chOff x="3787140" y="2644140"/>
              <a:chExt cx="102873" cy="419738"/>
            </a:xfrm>
          </p:grpSpPr>
          <p:cxnSp>
            <p:nvCxnSpPr>
              <p:cNvPr id="609" name="Straight Connector 6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0" name="Straight Connector 6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1" name="Oval 6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2" name="Oval 6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9" name="Group 128"/>
            <p:cNvGrpSpPr/>
            <p:nvPr/>
          </p:nvGrpSpPr>
          <p:grpSpPr>
            <a:xfrm rot="10800000">
              <a:off x="9206394" y="3149447"/>
              <a:ext cx="97751" cy="170588"/>
              <a:chOff x="3787140" y="2644140"/>
              <a:chExt cx="102873" cy="419738"/>
            </a:xfrm>
          </p:grpSpPr>
          <p:cxnSp>
            <p:nvCxnSpPr>
              <p:cNvPr id="605" name="Straight Connector 6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07" name="Oval 6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8" name="Oval 6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0" name="Group 133"/>
            <p:cNvGrpSpPr/>
            <p:nvPr/>
          </p:nvGrpSpPr>
          <p:grpSpPr>
            <a:xfrm rot="10800000">
              <a:off x="9090545" y="3149448"/>
              <a:ext cx="97751" cy="170588"/>
              <a:chOff x="3787140" y="2644140"/>
              <a:chExt cx="102873" cy="419738"/>
            </a:xfrm>
          </p:grpSpPr>
          <p:cxnSp>
            <p:nvCxnSpPr>
              <p:cNvPr id="601" name="Straight Connector 6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03" name="Oval 6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4" name="Oval 6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1" name="Group 138"/>
            <p:cNvGrpSpPr/>
            <p:nvPr/>
          </p:nvGrpSpPr>
          <p:grpSpPr>
            <a:xfrm rot="10800000">
              <a:off x="8972888" y="3149446"/>
              <a:ext cx="97751" cy="170588"/>
              <a:chOff x="3787140" y="2644140"/>
              <a:chExt cx="102873" cy="419738"/>
            </a:xfrm>
          </p:grpSpPr>
          <p:cxnSp>
            <p:nvCxnSpPr>
              <p:cNvPr id="597" name="Straight Connector 5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8" name="Straight Connector 5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9" name="Oval 5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0" name="Oval 5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2" name="Group 143"/>
            <p:cNvGrpSpPr/>
            <p:nvPr/>
          </p:nvGrpSpPr>
          <p:grpSpPr>
            <a:xfrm rot="10800000">
              <a:off x="8857039" y="3149447"/>
              <a:ext cx="97751" cy="170588"/>
              <a:chOff x="3787140" y="2644140"/>
              <a:chExt cx="102873" cy="419738"/>
            </a:xfrm>
          </p:grpSpPr>
          <p:cxnSp>
            <p:nvCxnSpPr>
              <p:cNvPr id="593" name="Straight Connector 5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5" name="Oval 5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6" name="Oval 5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3" name="Group 148"/>
            <p:cNvGrpSpPr/>
            <p:nvPr/>
          </p:nvGrpSpPr>
          <p:grpSpPr>
            <a:xfrm rot="10800000">
              <a:off x="8739381" y="3149444"/>
              <a:ext cx="97751" cy="170588"/>
              <a:chOff x="3787140" y="2644140"/>
              <a:chExt cx="102873" cy="419738"/>
            </a:xfrm>
          </p:grpSpPr>
          <p:cxnSp>
            <p:nvCxnSpPr>
              <p:cNvPr id="589" name="Straight Connector 5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91" name="Oval 5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2" name="Oval 5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4" name="Group 153"/>
            <p:cNvGrpSpPr/>
            <p:nvPr/>
          </p:nvGrpSpPr>
          <p:grpSpPr>
            <a:xfrm rot="10800000">
              <a:off x="8623532" y="3149446"/>
              <a:ext cx="97751" cy="170588"/>
              <a:chOff x="3787140" y="2644140"/>
              <a:chExt cx="102873" cy="419738"/>
            </a:xfrm>
          </p:grpSpPr>
          <p:cxnSp>
            <p:nvCxnSpPr>
              <p:cNvPr id="585" name="Straight Connector 5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6" name="Straight Connector 5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87" name="Oval 5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8" name="Oval 5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5" name="Group 158"/>
            <p:cNvGrpSpPr/>
            <p:nvPr/>
          </p:nvGrpSpPr>
          <p:grpSpPr>
            <a:xfrm rot="10800000">
              <a:off x="8500441" y="3149443"/>
              <a:ext cx="97751" cy="170588"/>
              <a:chOff x="3787140" y="2644140"/>
              <a:chExt cx="102873" cy="419738"/>
            </a:xfrm>
          </p:grpSpPr>
          <p:cxnSp>
            <p:nvCxnSpPr>
              <p:cNvPr id="581" name="Straight Connector 5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83" name="Oval 5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4" name="Oval 5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6" name="Group 163"/>
            <p:cNvGrpSpPr/>
            <p:nvPr/>
          </p:nvGrpSpPr>
          <p:grpSpPr>
            <a:xfrm rot="10800000">
              <a:off x="8384592" y="3149444"/>
              <a:ext cx="97751" cy="170588"/>
              <a:chOff x="3787140" y="2644140"/>
              <a:chExt cx="102873" cy="419738"/>
            </a:xfrm>
          </p:grpSpPr>
          <p:cxnSp>
            <p:nvCxnSpPr>
              <p:cNvPr id="577" name="Straight Connector 5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9" name="Oval 5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0" name="Oval 5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7" name="Group 168"/>
            <p:cNvGrpSpPr/>
            <p:nvPr/>
          </p:nvGrpSpPr>
          <p:grpSpPr>
            <a:xfrm rot="10800000">
              <a:off x="8266935" y="3149442"/>
              <a:ext cx="97751" cy="170588"/>
              <a:chOff x="3787140" y="2644140"/>
              <a:chExt cx="102873" cy="419738"/>
            </a:xfrm>
          </p:grpSpPr>
          <p:cxnSp>
            <p:nvCxnSpPr>
              <p:cNvPr id="573" name="Straight Connector 5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4" name="Straight Connector 5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5" name="Oval 5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6" name="Oval 5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8" name="Group 173"/>
            <p:cNvGrpSpPr/>
            <p:nvPr/>
          </p:nvGrpSpPr>
          <p:grpSpPr>
            <a:xfrm rot="10800000">
              <a:off x="8151086" y="3149443"/>
              <a:ext cx="97751" cy="170588"/>
              <a:chOff x="3787140" y="2644140"/>
              <a:chExt cx="102873" cy="419738"/>
            </a:xfrm>
          </p:grpSpPr>
          <p:cxnSp>
            <p:nvCxnSpPr>
              <p:cNvPr id="569" name="Straight Connector 5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71" name="Oval 5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2" name="Oval 5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9" name="Group 178"/>
            <p:cNvGrpSpPr/>
            <p:nvPr/>
          </p:nvGrpSpPr>
          <p:grpSpPr>
            <a:xfrm rot="10800000">
              <a:off x="8033428" y="3149441"/>
              <a:ext cx="97751" cy="170588"/>
              <a:chOff x="3787140" y="2644140"/>
              <a:chExt cx="102873" cy="419738"/>
            </a:xfrm>
          </p:grpSpPr>
          <p:cxnSp>
            <p:nvCxnSpPr>
              <p:cNvPr id="565" name="Straight Connector 5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67" name="Oval 5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8" name="Oval 5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0" name="Group 183"/>
            <p:cNvGrpSpPr/>
            <p:nvPr/>
          </p:nvGrpSpPr>
          <p:grpSpPr>
            <a:xfrm rot="10800000">
              <a:off x="7917579" y="3149442"/>
              <a:ext cx="97751" cy="170588"/>
              <a:chOff x="3787140" y="2644140"/>
              <a:chExt cx="102873" cy="419738"/>
            </a:xfrm>
          </p:grpSpPr>
          <p:cxnSp>
            <p:nvCxnSpPr>
              <p:cNvPr id="561" name="Straight Connector 5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2" name="Straight Connector 5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63" name="Oval 5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4" name="Oval 5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1" name="Group 188"/>
            <p:cNvGrpSpPr/>
            <p:nvPr/>
          </p:nvGrpSpPr>
          <p:grpSpPr>
            <a:xfrm rot="10800000">
              <a:off x="7799921" y="3149440"/>
              <a:ext cx="97751" cy="170588"/>
              <a:chOff x="3787140" y="2644140"/>
              <a:chExt cx="102873" cy="419738"/>
            </a:xfrm>
          </p:grpSpPr>
          <p:cxnSp>
            <p:nvCxnSpPr>
              <p:cNvPr id="557" name="Straight Connector 5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9" name="Oval 5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0" name="Oval 5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2" name="Group 193"/>
            <p:cNvGrpSpPr/>
            <p:nvPr/>
          </p:nvGrpSpPr>
          <p:grpSpPr>
            <a:xfrm rot="10800000">
              <a:off x="7684072" y="3149441"/>
              <a:ext cx="97751" cy="170588"/>
              <a:chOff x="3787140" y="2644140"/>
              <a:chExt cx="102873" cy="419738"/>
            </a:xfrm>
          </p:grpSpPr>
          <p:cxnSp>
            <p:nvCxnSpPr>
              <p:cNvPr id="553" name="Straight Connector 5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5" name="Oval 5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6" name="Oval 5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3" name="Group 198"/>
            <p:cNvGrpSpPr/>
            <p:nvPr/>
          </p:nvGrpSpPr>
          <p:grpSpPr>
            <a:xfrm rot="10800000">
              <a:off x="3810379" y="3149499"/>
              <a:ext cx="97751" cy="170588"/>
              <a:chOff x="3787140" y="2644140"/>
              <a:chExt cx="102873" cy="419738"/>
            </a:xfrm>
          </p:grpSpPr>
          <p:cxnSp>
            <p:nvCxnSpPr>
              <p:cNvPr id="549" name="Straight Connector 5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0" name="Straight Connector 5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1" name="Oval 5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2" name="Oval 5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4" name="Group 203"/>
            <p:cNvGrpSpPr/>
            <p:nvPr/>
          </p:nvGrpSpPr>
          <p:grpSpPr>
            <a:xfrm rot="10800000">
              <a:off x="3694530" y="3149500"/>
              <a:ext cx="97751" cy="170588"/>
              <a:chOff x="3787140" y="2644140"/>
              <a:chExt cx="102873" cy="419738"/>
            </a:xfrm>
          </p:grpSpPr>
          <p:cxnSp>
            <p:nvCxnSpPr>
              <p:cNvPr id="545" name="Straight Connector 5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6" name="Straight Connector 5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47" name="Oval 5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Oval 5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5" name="Group 208"/>
            <p:cNvGrpSpPr/>
            <p:nvPr/>
          </p:nvGrpSpPr>
          <p:grpSpPr>
            <a:xfrm rot="10800000">
              <a:off x="3576872" y="3149498"/>
              <a:ext cx="97751" cy="170588"/>
              <a:chOff x="3787140" y="2644140"/>
              <a:chExt cx="102873" cy="419738"/>
            </a:xfrm>
          </p:grpSpPr>
          <p:cxnSp>
            <p:nvCxnSpPr>
              <p:cNvPr id="541" name="Straight Connector 5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2" name="Straight Connector 5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43" name="Oval 5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4" name="Oval 5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6" name="Group 213"/>
            <p:cNvGrpSpPr/>
            <p:nvPr/>
          </p:nvGrpSpPr>
          <p:grpSpPr>
            <a:xfrm rot="10800000">
              <a:off x="3461023" y="3149499"/>
              <a:ext cx="97751" cy="170588"/>
              <a:chOff x="3787140" y="2644140"/>
              <a:chExt cx="102873" cy="419738"/>
            </a:xfrm>
          </p:grpSpPr>
          <p:cxnSp>
            <p:nvCxnSpPr>
              <p:cNvPr id="537" name="Straight Connector 5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8" name="Straight Connector 5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9" name="Oval 5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0" name="Oval 5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7" name="Group 218"/>
            <p:cNvGrpSpPr/>
            <p:nvPr/>
          </p:nvGrpSpPr>
          <p:grpSpPr>
            <a:xfrm rot="10800000">
              <a:off x="3343365" y="3149497"/>
              <a:ext cx="97751" cy="170588"/>
              <a:chOff x="3787140" y="2644140"/>
              <a:chExt cx="102873" cy="419738"/>
            </a:xfrm>
          </p:grpSpPr>
          <p:cxnSp>
            <p:nvCxnSpPr>
              <p:cNvPr id="533" name="Straight Connector 5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5" name="Oval 5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6" name="Oval 5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8" name="Group 223"/>
            <p:cNvGrpSpPr/>
            <p:nvPr/>
          </p:nvGrpSpPr>
          <p:grpSpPr>
            <a:xfrm rot="10800000">
              <a:off x="3227516" y="3149498"/>
              <a:ext cx="97751" cy="170588"/>
              <a:chOff x="3787140" y="2644140"/>
              <a:chExt cx="102873" cy="419738"/>
            </a:xfrm>
          </p:grpSpPr>
          <p:cxnSp>
            <p:nvCxnSpPr>
              <p:cNvPr id="529" name="Straight Connector 5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0" name="Straight Connector 5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1" name="Oval 5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 name="Oval 5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9" name="Group 228"/>
            <p:cNvGrpSpPr/>
            <p:nvPr/>
          </p:nvGrpSpPr>
          <p:grpSpPr>
            <a:xfrm rot="10800000">
              <a:off x="3109858" y="3149495"/>
              <a:ext cx="97751" cy="170588"/>
              <a:chOff x="3787140" y="2644140"/>
              <a:chExt cx="102873" cy="419738"/>
            </a:xfrm>
          </p:grpSpPr>
          <p:cxnSp>
            <p:nvCxnSpPr>
              <p:cNvPr id="525" name="Straight Connector 5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6" name="Straight Connector 5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7" name="Oval 5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8" name="Oval 5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0" name="Group 233"/>
            <p:cNvGrpSpPr/>
            <p:nvPr/>
          </p:nvGrpSpPr>
          <p:grpSpPr>
            <a:xfrm rot="10800000">
              <a:off x="2994009" y="3149497"/>
              <a:ext cx="97751" cy="170588"/>
              <a:chOff x="3787140" y="2644140"/>
              <a:chExt cx="102873" cy="419738"/>
            </a:xfrm>
          </p:grpSpPr>
          <p:cxnSp>
            <p:nvCxnSpPr>
              <p:cNvPr id="521" name="Straight Connector 52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3" name="Oval 52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4" name="Oval 52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1" name="Group 238"/>
            <p:cNvGrpSpPr/>
            <p:nvPr/>
          </p:nvGrpSpPr>
          <p:grpSpPr>
            <a:xfrm rot="10800000">
              <a:off x="2870920" y="3149494"/>
              <a:ext cx="97751" cy="170588"/>
              <a:chOff x="3787140" y="2644140"/>
              <a:chExt cx="102873" cy="419738"/>
            </a:xfrm>
          </p:grpSpPr>
          <p:cxnSp>
            <p:nvCxnSpPr>
              <p:cNvPr id="517" name="Straight Connector 51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9" name="Oval 51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0" name="Oval 51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2" name="Group 243"/>
            <p:cNvGrpSpPr/>
            <p:nvPr/>
          </p:nvGrpSpPr>
          <p:grpSpPr>
            <a:xfrm rot="10800000">
              <a:off x="2755070" y="3149495"/>
              <a:ext cx="97751" cy="170588"/>
              <a:chOff x="3787140" y="2644140"/>
              <a:chExt cx="102873" cy="419738"/>
            </a:xfrm>
          </p:grpSpPr>
          <p:cxnSp>
            <p:nvCxnSpPr>
              <p:cNvPr id="513" name="Straight Connector 5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5" name="Oval 5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Oval 5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3" name="Group 248"/>
            <p:cNvGrpSpPr/>
            <p:nvPr/>
          </p:nvGrpSpPr>
          <p:grpSpPr>
            <a:xfrm rot="10800000">
              <a:off x="2637412" y="3149493"/>
              <a:ext cx="97751" cy="170588"/>
              <a:chOff x="3787140" y="2644140"/>
              <a:chExt cx="102873" cy="419738"/>
            </a:xfrm>
          </p:grpSpPr>
          <p:cxnSp>
            <p:nvCxnSpPr>
              <p:cNvPr id="509" name="Straight Connector 50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11" name="Oval 51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 name="Oval 51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4" name="Group 253"/>
            <p:cNvGrpSpPr/>
            <p:nvPr/>
          </p:nvGrpSpPr>
          <p:grpSpPr>
            <a:xfrm rot="10800000">
              <a:off x="2521563" y="3149494"/>
              <a:ext cx="97751" cy="170588"/>
              <a:chOff x="3787140" y="2644140"/>
              <a:chExt cx="102873" cy="419738"/>
            </a:xfrm>
          </p:grpSpPr>
          <p:cxnSp>
            <p:nvCxnSpPr>
              <p:cNvPr id="505" name="Straight Connector 50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07" name="Oval 50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8" name="Oval 50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5" name="Group 258"/>
            <p:cNvGrpSpPr/>
            <p:nvPr/>
          </p:nvGrpSpPr>
          <p:grpSpPr>
            <a:xfrm rot="10800000">
              <a:off x="2403905" y="3149492"/>
              <a:ext cx="97751" cy="170588"/>
              <a:chOff x="3787140" y="2644140"/>
              <a:chExt cx="102873" cy="419738"/>
            </a:xfrm>
          </p:grpSpPr>
          <p:cxnSp>
            <p:nvCxnSpPr>
              <p:cNvPr id="501" name="Straight Connector 50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03" name="Oval 50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4" name="Oval 50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6" name="Group 263"/>
            <p:cNvGrpSpPr/>
            <p:nvPr/>
          </p:nvGrpSpPr>
          <p:grpSpPr>
            <a:xfrm rot="10800000">
              <a:off x="2288056" y="3149493"/>
              <a:ext cx="97751" cy="170588"/>
              <a:chOff x="3787140" y="2644140"/>
              <a:chExt cx="102873" cy="419738"/>
            </a:xfrm>
          </p:grpSpPr>
          <p:cxnSp>
            <p:nvCxnSpPr>
              <p:cNvPr id="497" name="Straight Connector 49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8" name="Straight Connector 49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9" name="Oval 49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0" name="Oval 49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7" name="Group 268"/>
            <p:cNvGrpSpPr/>
            <p:nvPr/>
          </p:nvGrpSpPr>
          <p:grpSpPr>
            <a:xfrm rot="10800000">
              <a:off x="2170398" y="3149491"/>
              <a:ext cx="97751" cy="170588"/>
              <a:chOff x="3787140" y="2644140"/>
              <a:chExt cx="102873" cy="419738"/>
            </a:xfrm>
          </p:grpSpPr>
          <p:cxnSp>
            <p:nvCxnSpPr>
              <p:cNvPr id="493" name="Straight Connector 4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5" name="Oval 4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6" name="Oval 4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8" name="Group 273"/>
            <p:cNvGrpSpPr/>
            <p:nvPr/>
          </p:nvGrpSpPr>
          <p:grpSpPr>
            <a:xfrm rot="10800000">
              <a:off x="2054549" y="3149492"/>
              <a:ext cx="97751" cy="170588"/>
              <a:chOff x="3787140" y="2644140"/>
              <a:chExt cx="102873" cy="419738"/>
            </a:xfrm>
          </p:grpSpPr>
          <p:cxnSp>
            <p:nvCxnSpPr>
              <p:cNvPr id="489" name="Straight Connector 48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1" name="Oval 49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2" name="Oval 49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9" name="Group 278"/>
            <p:cNvGrpSpPr/>
            <p:nvPr/>
          </p:nvGrpSpPr>
          <p:grpSpPr>
            <a:xfrm rot="10800000">
              <a:off x="5683873" y="3149489"/>
              <a:ext cx="97751" cy="170588"/>
              <a:chOff x="3787140" y="2644140"/>
              <a:chExt cx="102873" cy="419738"/>
            </a:xfrm>
          </p:grpSpPr>
          <p:cxnSp>
            <p:nvCxnSpPr>
              <p:cNvPr id="485" name="Straight Connector 48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87" name="Oval 48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8" name="Oval 48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0" name="Group 283"/>
            <p:cNvGrpSpPr/>
            <p:nvPr/>
          </p:nvGrpSpPr>
          <p:grpSpPr>
            <a:xfrm rot="10800000">
              <a:off x="5568023" y="3149491"/>
              <a:ext cx="97751" cy="170588"/>
              <a:chOff x="3787140" y="2644140"/>
              <a:chExt cx="102873" cy="419738"/>
            </a:xfrm>
          </p:grpSpPr>
          <p:cxnSp>
            <p:nvCxnSpPr>
              <p:cNvPr id="481" name="Straight Connector 48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2" name="Straight Connector 48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83" name="Oval 48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4" name="Oval 48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1" name="Group 288"/>
            <p:cNvGrpSpPr/>
            <p:nvPr/>
          </p:nvGrpSpPr>
          <p:grpSpPr>
            <a:xfrm rot="10800000">
              <a:off x="5450366" y="3149488"/>
              <a:ext cx="97751" cy="170588"/>
              <a:chOff x="3787140" y="2644140"/>
              <a:chExt cx="102873" cy="419738"/>
            </a:xfrm>
          </p:grpSpPr>
          <p:cxnSp>
            <p:nvCxnSpPr>
              <p:cNvPr id="477" name="Straight Connector 4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8" name="Straight Connector 4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9" name="Oval 47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Oval 47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2" name="Group 293"/>
            <p:cNvGrpSpPr/>
            <p:nvPr/>
          </p:nvGrpSpPr>
          <p:grpSpPr>
            <a:xfrm rot="10800000">
              <a:off x="5334517" y="3149489"/>
              <a:ext cx="97751" cy="170588"/>
              <a:chOff x="3787140" y="2644140"/>
              <a:chExt cx="102873" cy="419738"/>
            </a:xfrm>
          </p:grpSpPr>
          <p:cxnSp>
            <p:nvCxnSpPr>
              <p:cNvPr id="473" name="Straight Connector 4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4" name="Straight Connector 4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5" name="Oval 4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Oval 4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3" name="Group 298"/>
            <p:cNvGrpSpPr/>
            <p:nvPr/>
          </p:nvGrpSpPr>
          <p:grpSpPr>
            <a:xfrm rot="10800000">
              <a:off x="5216860" y="3149487"/>
              <a:ext cx="97751" cy="170588"/>
              <a:chOff x="3787140" y="2644140"/>
              <a:chExt cx="102873" cy="419738"/>
            </a:xfrm>
          </p:grpSpPr>
          <p:cxnSp>
            <p:nvCxnSpPr>
              <p:cNvPr id="469" name="Straight Connector 46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1" name="Oval 47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Oval 47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4" name="Group 303"/>
            <p:cNvGrpSpPr/>
            <p:nvPr/>
          </p:nvGrpSpPr>
          <p:grpSpPr>
            <a:xfrm rot="10800000">
              <a:off x="5101010" y="3149488"/>
              <a:ext cx="97751" cy="170588"/>
              <a:chOff x="3787140" y="2644140"/>
              <a:chExt cx="102873" cy="419738"/>
            </a:xfrm>
          </p:grpSpPr>
          <p:cxnSp>
            <p:nvCxnSpPr>
              <p:cNvPr id="465" name="Straight Connector 46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6" name="Straight Connector 46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67" name="Oval 46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8" name="Oval 46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5" name="Group 308"/>
            <p:cNvGrpSpPr/>
            <p:nvPr/>
          </p:nvGrpSpPr>
          <p:grpSpPr>
            <a:xfrm rot="10800000">
              <a:off x="4983353" y="3149486"/>
              <a:ext cx="97751" cy="170588"/>
              <a:chOff x="3787140" y="2644140"/>
              <a:chExt cx="102873" cy="419738"/>
            </a:xfrm>
          </p:grpSpPr>
          <p:cxnSp>
            <p:nvCxnSpPr>
              <p:cNvPr id="461" name="Straight Connector 46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2" name="Straight Connector 46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63" name="Oval 46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4" name="Oval 46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6" name="Group 313"/>
            <p:cNvGrpSpPr/>
            <p:nvPr/>
          </p:nvGrpSpPr>
          <p:grpSpPr>
            <a:xfrm rot="10800000">
              <a:off x="4867503" y="3149487"/>
              <a:ext cx="97751" cy="170588"/>
              <a:chOff x="3787140" y="2644140"/>
              <a:chExt cx="102873" cy="419738"/>
            </a:xfrm>
          </p:grpSpPr>
          <p:cxnSp>
            <p:nvCxnSpPr>
              <p:cNvPr id="457" name="Straight Connector 45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8" name="Straight Connector 45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9" name="Oval 45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 name="Oval 45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7" name="Group 318"/>
            <p:cNvGrpSpPr/>
            <p:nvPr/>
          </p:nvGrpSpPr>
          <p:grpSpPr>
            <a:xfrm rot="10800000">
              <a:off x="4744413" y="3149485"/>
              <a:ext cx="97751" cy="170588"/>
              <a:chOff x="3787140" y="2644140"/>
              <a:chExt cx="102873" cy="419738"/>
            </a:xfrm>
          </p:grpSpPr>
          <p:cxnSp>
            <p:nvCxnSpPr>
              <p:cNvPr id="453" name="Straight Connector 4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4" name="Straight Connector 4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5" name="Oval 4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6" name="Oval 4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8" name="Group 323"/>
            <p:cNvGrpSpPr/>
            <p:nvPr/>
          </p:nvGrpSpPr>
          <p:grpSpPr>
            <a:xfrm rot="10800000">
              <a:off x="4628564" y="3149486"/>
              <a:ext cx="97751" cy="170588"/>
              <a:chOff x="3787140" y="2644140"/>
              <a:chExt cx="102873" cy="419738"/>
            </a:xfrm>
          </p:grpSpPr>
          <p:cxnSp>
            <p:nvCxnSpPr>
              <p:cNvPr id="449" name="Straight Connector 44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51" name="Oval 45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2" name="Oval 45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9" name="Group 328"/>
            <p:cNvGrpSpPr/>
            <p:nvPr/>
          </p:nvGrpSpPr>
          <p:grpSpPr>
            <a:xfrm rot="10800000">
              <a:off x="4510907" y="3149483"/>
              <a:ext cx="97751" cy="170588"/>
              <a:chOff x="3787140" y="2644140"/>
              <a:chExt cx="102873" cy="419738"/>
            </a:xfrm>
          </p:grpSpPr>
          <p:cxnSp>
            <p:nvCxnSpPr>
              <p:cNvPr id="445" name="Straight Connector 44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47" name="Oval 44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8" name="Oval 44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0" name="Group 333"/>
            <p:cNvGrpSpPr/>
            <p:nvPr/>
          </p:nvGrpSpPr>
          <p:grpSpPr>
            <a:xfrm rot="10800000">
              <a:off x="4395057" y="3149485"/>
              <a:ext cx="97751" cy="170588"/>
              <a:chOff x="3787140" y="2644140"/>
              <a:chExt cx="102873" cy="419738"/>
            </a:xfrm>
          </p:grpSpPr>
          <p:cxnSp>
            <p:nvCxnSpPr>
              <p:cNvPr id="441" name="Straight Connector 44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43" name="Oval 442"/>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4" name="Oval 44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1" name="Group 338"/>
            <p:cNvGrpSpPr/>
            <p:nvPr/>
          </p:nvGrpSpPr>
          <p:grpSpPr>
            <a:xfrm rot="10800000">
              <a:off x="4277400" y="3149482"/>
              <a:ext cx="97751" cy="170588"/>
              <a:chOff x="3787140" y="2644140"/>
              <a:chExt cx="102873" cy="419738"/>
            </a:xfrm>
          </p:grpSpPr>
          <p:cxnSp>
            <p:nvCxnSpPr>
              <p:cNvPr id="437" name="Straight Connector 43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9" name="Oval 438"/>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 name="Oval 439"/>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2" name="Group 343"/>
            <p:cNvGrpSpPr/>
            <p:nvPr/>
          </p:nvGrpSpPr>
          <p:grpSpPr>
            <a:xfrm rot="10800000">
              <a:off x="4161550" y="3149483"/>
              <a:ext cx="97751" cy="170588"/>
              <a:chOff x="3787140" y="2644140"/>
              <a:chExt cx="102873" cy="419738"/>
            </a:xfrm>
          </p:grpSpPr>
          <p:cxnSp>
            <p:nvCxnSpPr>
              <p:cNvPr id="433" name="Straight Connector 4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5" name="Oval 4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6" name="Oval 4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3" name="Group 348"/>
            <p:cNvGrpSpPr/>
            <p:nvPr/>
          </p:nvGrpSpPr>
          <p:grpSpPr>
            <a:xfrm rot="10800000">
              <a:off x="4043893" y="3149481"/>
              <a:ext cx="97751" cy="170588"/>
              <a:chOff x="3787140" y="2644140"/>
              <a:chExt cx="102873" cy="419738"/>
            </a:xfrm>
          </p:grpSpPr>
          <p:cxnSp>
            <p:nvCxnSpPr>
              <p:cNvPr id="429" name="Straight Connector 428"/>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1" name="Oval 4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2" name="Oval 431"/>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4" name="Group 353"/>
            <p:cNvGrpSpPr/>
            <p:nvPr/>
          </p:nvGrpSpPr>
          <p:grpSpPr>
            <a:xfrm rot="10800000">
              <a:off x="3928043" y="3149482"/>
              <a:ext cx="97751" cy="170588"/>
              <a:chOff x="3787140" y="2644140"/>
              <a:chExt cx="102873" cy="419738"/>
            </a:xfrm>
          </p:grpSpPr>
          <p:cxnSp>
            <p:nvCxnSpPr>
              <p:cNvPr id="425" name="Straight Connector 424"/>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26" name="Straight Connector 425"/>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27" name="Oval 426"/>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Oval 427"/>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65" name="Trapezoid 1364"/>
            <p:cNvSpPr/>
            <p:nvPr/>
          </p:nvSpPr>
          <p:spPr>
            <a:xfrm rot="10800000">
              <a:off x="5652120" y="2817268"/>
              <a:ext cx="1282247" cy="660592"/>
            </a:xfrm>
            <a:prstGeom prst="trapezoid">
              <a:avLst>
                <a:gd name="adj" fmla="val 11711"/>
              </a:avLst>
            </a:prstGeom>
            <a:solidFill>
              <a:schemeClr val="accent3">
                <a:lumMod val="75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6" name="TextBox 1365"/>
            <p:cNvSpPr txBox="1"/>
            <p:nvPr/>
          </p:nvSpPr>
          <p:spPr>
            <a:xfrm>
              <a:off x="5580112" y="2708920"/>
              <a:ext cx="1460015" cy="369332"/>
            </a:xfrm>
            <a:prstGeom prst="rect">
              <a:avLst/>
            </a:prstGeom>
            <a:noFill/>
          </p:spPr>
          <p:txBody>
            <a:bodyPr wrap="none" rtlCol="0">
              <a:spAutoFit/>
            </a:bodyPr>
            <a:lstStyle/>
            <a:p>
              <a:r>
                <a:rPr lang="en-US" dirty="0"/>
                <a:t>SAM complex</a:t>
              </a:r>
            </a:p>
          </p:txBody>
        </p:sp>
        <p:grpSp>
          <p:nvGrpSpPr>
            <p:cNvPr id="1327" name="Group 1326"/>
            <p:cNvGrpSpPr/>
            <p:nvPr/>
          </p:nvGrpSpPr>
          <p:grpSpPr>
            <a:xfrm>
              <a:off x="1586974" y="2974190"/>
              <a:ext cx="97751" cy="170588"/>
              <a:chOff x="3787140" y="2644140"/>
              <a:chExt cx="102873" cy="419738"/>
            </a:xfrm>
          </p:grpSpPr>
          <p:cxnSp>
            <p:nvCxnSpPr>
              <p:cNvPr id="1328" name="Straight Connector 13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29" name="Straight Connector 13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31" name="Oval 1330"/>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4" name="Oval 1333"/>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5" name="Group 1344"/>
            <p:cNvGrpSpPr/>
            <p:nvPr/>
          </p:nvGrpSpPr>
          <p:grpSpPr>
            <a:xfrm>
              <a:off x="1702823" y="2974188"/>
              <a:ext cx="97751" cy="170588"/>
              <a:chOff x="3787140" y="2644140"/>
              <a:chExt cx="102873" cy="419738"/>
            </a:xfrm>
          </p:grpSpPr>
          <p:cxnSp>
            <p:nvCxnSpPr>
              <p:cNvPr id="1347" name="Straight Connector 134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67" name="Straight Connector 1366"/>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68" name="Oval 1367"/>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9" name="Oval 1368"/>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0" name="Group 1369"/>
            <p:cNvGrpSpPr/>
            <p:nvPr/>
          </p:nvGrpSpPr>
          <p:grpSpPr>
            <a:xfrm>
              <a:off x="1820481" y="2974191"/>
              <a:ext cx="97751" cy="170588"/>
              <a:chOff x="3787140" y="2644140"/>
              <a:chExt cx="102873" cy="419738"/>
            </a:xfrm>
          </p:grpSpPr>
          <p:cxnSp>
            <p:nvCxnSpPr>
              <p:cNvPr id="1371" name="Straight Connector 1370"/>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72" name="Straight Connector 1371"/>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74" name="Oval 1373"/>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5" name="Oval 1374"/>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6" name="Group 1375"/>
            <p:cNvGrpSpPr/>
            <p:nvPr/>
          </p:nvGrpSpPr>
          <p:grpSpPr>
            <a:xfrm>
              <a:off x="1936330" y="2974190"/>
              <a:ext cx="97751" cy="170588"/>
              <a:chOff x="3787140" y="2644140"/>
              <a:chExt cx="102873" cy="419738"/>
            </a:xfrm>
          </p:grpSpPr>
          <p:cxnSp>
            <p:nvCxnSpPr>
              <p:cNvPr id="1377" name="Straight Connector 1376"/>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78" name="Straight Connector 1377"/>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80" name="Oval 13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1" name="Oval 13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2" name="Group 1381"/>
            <p:cNvGrpSpPr/>
            <p:nvPr/>
          </p:nvGrpSpPr>
          <p:grpSpPr>
            <a:xfrm>
              <a:off x="-286520" y="2974200"/>
              <a:ext cx="97751" cy="170588"/>
              <a:chOff x="3787140" y="2644140"/>
              <a:chExt cx="102873" cy="419738"/>
            </a:xfrm>
          </p:grpSpPr>
          <p:cxnSp>
            <p:nvCxnSpPr>
              <p:cNvPr id="1383" name="Straight Connector 13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85" name="Oval 13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6" name="Oval 13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7" name="Group 1386"/>
            <p:cNvGrpSpPr/>
            <p:nvPr/>
          </p:nvGrpSpPr>
          <p:grpSpPr>
            <a:xfrm>
              <a:off x="-170671" y="2974198"/>
              <a:ext cx="97751" cy="170588"/>
              <a:chOff x="3787140" y="2644140"/>
              <a:chExt cx="102873" cy="419738"/>
            </a:xfrm>
          </p:grpSpPr>
          <p:cxnSp>
            <p:nvCxnSpPr>
              <p:cNvPr id="1388" name="Straight Connector 13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89" name="Straight Connector 13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90" name="Oval 13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1" name="Oval 13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2" name="Group 1391"/>
            <p:cNvGrpSpPr/>
            <p:nvPr/>
          </p:nvGrpSpPr>
          <p:grpSpPr>
            <a:xfrm>
              <a:off x="-53013" y="2974201"/>
              <a:ext cx="97751" cy="170588"/>
              <a:chOff x="3787140" y="2644140"/>
              <a:chExt cx="102873" cy="419738"/>
            </a:xfrm>
          </p:grpSpPr>
          <p:cxnSp>
            <p:nvCxnSpPr>
              <p:cNvPr id="1393" name="Straight Connector 13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94" name="Straight Connector 13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95" name="Oval 13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6" name="Oval 13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7" name="Group 1396"/>
            <p:cNvGrpSpPr/>
            <p:nvPr/>
          </p:nvGrpSpPr>
          <p:grpSpPr>
            <a:xfrm>
              <a:off x="62836" y="2974200"/>
              <a:ext cx="97751" cy="170588"/>
              <a:chOff x="3787140" y="2644140"/>
              <a:chExt cx="102873" cy="419738"/>
            </a:xfrm>
          </p:grpSpPr>
          <p:cxnSp>
            <p:nvCxnSpPr>
              <p:cNvPr id="1398" name="Straight Connector 13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99" name="Straight Connector 13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00" name="Oval 13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1" name="Oval 14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2" name="Group 1401"/>
            <p:cNvGrpSpPr/>
            <p:nvPr/>
          </p:nvGrpSpPr>
          <p:grpSpPr>
            <a:xfrm>
              <a:off x="180494" y="2974202"/>
              <a:ext cx="97751" cy="170588"/>
              <a:chOff x="3787140" y="2644140"/>
              <a:chExt cx="102873" cy="419738"/>
            </a:xfrm>
          </p:grpSpPr>
          <p:cxnSp>
            <p:nvCxnSpPr>
              <p:cNvPr id="1403" name="Straight Connector 14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04" name="Straight Connector 14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05" name="Oval 14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6" name="Oval 14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7" name="Group 1406"/>
            <p:cNvGrpSpPr/>
            <p:nvPr/>
          </p:nvGrpSpPr>
          <p:grpSpPr>
            <a:xfrm>
              <a:off x="296343" y="2974201"/>
              <a:ext cx="97751" cy="170588"/>
              <a:chOff x="3787140" y="2644140"/>
              <a:chExt cx="102873" cy="419738"/>
            </a:xfrm>
          </p:grpSpPr>
          <p:cxnSp>
            <p:nvCxnSpPr>
              <p:cNvPr id="1408" name="Straight Connector 14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09" name="Straight Connector 14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10" name="Oval 14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1" name="Oval 14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2" name="Group 1411"/>
            <p:cNvGrpSpPr/>
            <p:nvPr/>
          </p:nvGrpSpPr>
          <p:grpSpPr>
            <a:xfrm>
              <a:off x="414001" y="2974203"/>
              <a:ext cx="97751" cy="170588"/>
              <a:chOff x="3787140" y="2644140"/>
              <a:chExt cx="102873" cy="419738"/>
            </a:xfrm>
          </p:grpSpPr>
          <p:cxnSp>
            <p:nvCxnSpPr>
              <p:cNvPr id="1413" name="Straight Connector 14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4" name="Straight Connector 14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15" name="Oval 14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6" name="Oval 14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7" name="Group 1416"/>
            <p:cNvGrpSpPr/>
            <p:nvPr/>
          </p:nvGrpSpPr>
          <p:grpSpPr>
            <a:xfrm>
              <a:off x="529850" y="2974202"/>
              <a:ext cx="97751" cy="170588"/>
              <a:chOff x="3787140" y="2644140"/>
              <a:chExt cx="102873" cy="419738"/>
            </a:xfrm>
          </p:grpSpPr>
          <p:cxnSp>
            <p:nvCxnSpPr>
              <p:cNvPr id="1418" name="Straight Connector 14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19" name="Straight Connector 14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0" name="Oval 14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1" name="Oval 14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2" name="Group 1421"/>
            <p:cNvGrpSpPr/>
            <p:nvPr/>
          </p:nvGrpSpPr>
          <p:grpSpPr>
            <a:xfrm>
              <a:off x="652940" y="2974204"/>
              <a:ext cx="97751" cy="170588"/>
              <a:chOff x="3787140" y="2644140"/>
              <a:chExt cx="102873" cy="419738"/>
            </a:xfrm>
          </p:grpSpPr>
          <p:cxnSp>
            <p:nvCxnSpPr>
              <p:cNvPr id="1423" name="Straight Connector 14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24" name="Straight Connector 14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25" name="Oval 14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6" name="Oval 14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7" name="Group 1426"/>
            <p:cNvGrpSpPr/>
            <p:nvPr/>
          </p:nvGrpSpPr>
          <p:grpSpPr>
            <a:xfrm>
              <a:off x="768789" y="2974203"/>
              <a:ext cx="97751" cy="170588"/>
              <a:chOff x="3787140" y="2644140"/>
              <a:chExt cx="102873" cy="419738"/>
            </a:xfrm>
          </p:grpSpPr>
          <p:cxnSp>
            <p:nvCxnSpPr>
              <p:cNvPr id="1428" name="Straight Connector 14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29" name="Straight Connector 14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30" name="Oval 14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1" name="Oval 14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2" name="Group 1431"/>
            <p:cNvGrpSpPr/>
            <p:nvPr/>
          </p:nvGrpSpPr>
          <p:grpSpPr>
            <a:xfrm>
              <a:off x="886447" y="2974206"/>
              <a:ext cx="97751" cy="170588"/>
              <a:chOff x="3787140" y="2644140"/>
              <a:chExt cx="102873" cy="419738"/>
            </a:xfrm>
          </p:grpSpPr>
          <p:cxnSp>
            <p:nvCxnSpPr>
              <p:cNvPr id="1433" name="Straight Connector 14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34" name="Straight Connector 14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35" name="Oval 14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6" name="Oval 14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7" name="Group 1436"/>
            <p:cNvGrpSpPr/>
            <p:nvPr/>
          </p:nvGrpSpPr>
          <p:grpSpPr>
            <a:xfrm>
              <a:off x="1002296" y="2974204"/>
              <a:ext cx="97751" cy="170588"/>
              <a:chOff x="3787140" y="2644140"/>
              <a:chExt cx="102873" cy="419738"/>
            </a:xfrm>
          </p:grpSpPr>
          <p:cxnSp>
            <p:nvCxnSpPr>
              <p:cNvPr id="1438" name="Straight Connector 14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39" name="Straight Connector 14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40" name="Oval 14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1" name="Oval 14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2" name="Group 1441"/>
            <p:cNvGrpSpPr/>
            <p:nvPr/>
          </p:nvGrpSpPr>
          <p:grpSpPr>
            <a:xfrm>
              <a:off x="1119954" y="2974207"/>
              <a:ext cx="97751" cy="170588"/>
              <a:chOff x="3787140" y="2644140"/>
              <a:chExt cx="102873" cy="419738"/>
            </a:xfrm>
          </p:grpSpPr>
          <p:cxnSp>
            <p:nvCxnSpPr>
              <p:cNvPr id="1443" name="Straight Connector 14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44" name="Straight Connector 14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45" name="Oval 14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6" name="Oval 14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7" name="Group 1446"/>
            <p:cNvGrpSpPr/>
            <p:nvPr/>
          </p:nvGrpSpPr>
          <p:grpSpPr>
            <a:xfrm>
              <a:off x="1235802" y="2974206"/>
              <a:ext cx="97751" cy="170588"/>
              <a:chOff x="3787140" y="2644140"/>
              <a:chExt cx="102873" cy="419738"/>
            </a:xfrm>
          </p:grpSpPr>
          <p:cxnSp>
            <p:nvCxnSpPr>
              <p:cNvPr id="1448" name="Straight Connector 14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49" name="Straight Connector 14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50" name="Oval 14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1" name="Oval 14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2" name="Group 1451"/>
            <p:cNvGrpSpPr/>
            <p:nvPr/>
          </p:nvGrpSpPr>
          <p:grpSpPr>
            <a:xfrm>
              <a:off x="1353460" y="2974208"/>
              <a:ext cx="97751" cy="170588"/>
              <a:chOff x="3787140" y="2644140"/>
              <a:chExt cx="102873" cy="419738"/>
            </a:xfrm>
          </p:grpSpPr>
          <p:cxnSp>
            <p:nvCxnSpPr>
              <p:cNvPr id="1453" name="Straight Connector 14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54" name="Straight Connector 14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55" name="Oval 14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6" name="Oval 14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7" name="Group 1456"/>
            <p:cNvGrpSpPr/>
            <p:nvPr/>
          </p:nvGrpSpPr>
          <p:grpSpPr>
            <a:xfrm>
              <a:off x="1469309" y="2974207"/>
              <a:ext cx="97751" cy="170588"/>
              <a:chOff x="3787140" y="2644140"/>
              <a:chExt cx="102873" cy="419738"/>
            </a:xfrm>
          </p:grpSpPr>
          <p:cxnSp>
            <p:nvCxnSpPr>
              <p:cNvPr id="1458" name="Straight Connector 14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59" name="Straight Connector 14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60" name="Oval 14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1" name="Oval 14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2" name="Group 198"/>
            <p:cNvGrpSpPr/>
            <p:nvPr/>
          </p:nvGrpSpPr>
          <p:grpSpPr>
            <a:xfrm rot="10800000">
              <a:off x="1475369" y="3151956"/>
              <a:ext cx="97751" cy="170588"/>
              <a:chOff x="3787140" y="2644140"/>
              <a:chExt cx="102873" cy="419738"/>
            </a:xfrm>
          </p:grpSpPr>
          <p:cxnSp>
            <p:nvCxnSpPr>
              <p:cNvPr id="1463" name="Straight Connector 146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4" name="Straight Connector 146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65" name="Oval 146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6" name="Oval 146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7" name="Group 203"/>
            <p:cNvGrpSpPr/>
            <p:nvPr/>
          </p:nvGrpSpPr>
          <p:grpSpPr>
            <a:xfrm rot="10800000">
              <a:off x="1359520" y="3151957"/>
              <a:ext cx="97751" cy="170588"/>
              <a:chOff x="3787140" y="2644140"/>
              <a:chExt cx="102873" cy="419738"/>
            </a:xfrm>
          </p:grpSpPr>
          <p:cxnSp>
            <p:nvCxnSpPr>
              <p:cNvPr id="1468" name="Straight Connector 146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69" name="Straight Connector 146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0" name="Oval 146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1" name="Oval 147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72" name="Group 208"/>
            <p:cNvGrpSpPr/>
            <p:nvPr/>
          </p:nvGrpSpPr>
          <p:grpSpPr>
            <a:xfrm rot="10800000">
              <a:off x="1241862" y="3151955"/>
              <a:ext cx="97751" cy="170588"/>
              <a:chOff x="3787140" y="2644140"/>
              <a:chExt cx="102873" cy="419738"/>
            </a:xfrm>
          </p:grpSpPr>
          <p:cxnSp>
            <p:nvCxnSpPr>
              <p:cNvPr id="1473" name="Straight Connector 147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74" name="Straight Connector 147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75" name="Oval 147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6" name="Oval 147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77" name="Group 213"/>
            <p:cNvGrpSpPr/>
            <p:nvPr/>
          </p:nvGrpSpPr>
          <p:grpSpPr>
            <a:xfrm rot="10800000">
              <a:off x="1126013" y="3151956"/>
              <a:ext cx="97751" cy="170588"/>
              <a:chOff x="3787140" y="2644140"/>
              <a:chExt cx="102873" cy="419738"/>
            </a:xfrm>
          </p:grpSpPr>
          <p:cxnSp>
            <p:nvCxnSpPr>
              <p:cNvPr id="1478" name="Straight Connector 147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79" name="Straight Connector 147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80" name="Oval 147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1" name="Oval 148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82" name="Group 218"/>
            <p:cNvGrpSpPr/>
            <p:nvPr/>
          </p:nvGrpSpPr>
          <p:grpSpPr>
            <a:xfrm rot="10800000">
              <a:off x="1008355" y="3151953"/>
              <a:ext cx="97751" cy="170588"/>
              <a:chOff x="3787140" y="2644140"/>
              <a:chExt cx="102873" cy="419738"/>
            </a:xfrm>
          </p:grpSpPr>
          <p:cxnSp>
            <p:nvCxnSpPr>
              <p:cNvPr id="1483" name="Straight Connector 148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84" name="Straight Connector 148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85" name="Oval 148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6" name="Oval 148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87" name="Group 223"/>
            <p:cNvGrpSpPr/>
            <p:nvPr/>
          </p:nvGrpSpPr>
          <p:grpSpPr>
            <a:xfrm rot="10800000">
              <a:off x="892506" y="3151955"/>
              <a:ext cx="97751" cy="170588"/>
              <a:chOff x="3787140" y="2644140"/>
              <a:chExt cx="102873" cy="419738"/>
            </a:xfrm>
          </p:grpSpPr>
          <p:cxnSp>
            <p:nvCxnSpPr>
              <p:cNvPr id="1488" name="Straight Connector 148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89" name="Straight Connector 148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90" name="Oval 148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1" name="Oval 149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2" name="Group 228"/>
            <p:cNvGrpSpPr/>
            <p:nvPr/>
          </p:nvGrpSpPr>
          <p:grpSpPr>
            <a:xfrm rot="10800000">
              <a:off x="774848" y="3151952"/>
              <a:ext cx="97751" cy="170588"/>
              <a:chOff x="3787140" y="2644140"/>
              <a:chExt cx="102873" cy="419738"/>
            </a:xfrm>
          </p:grpSpPr>
          <p:cxnSp>
            <p:nvCxnSpPr>
              <p:cNvPr id="1493" name="Straight Connector 149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94" name="Straight Connector 149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95" name="Oval 149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6" name="Oval 149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7" name="Group 233"/>
            <p:cNvGrpSpPr/>
            <p:nvPr/>
          </p:nvGrpSpPr>
          <p:grpSpPr>
            <a:xfrm rot="10800000">
              <a:off x="658999" y="3151953"/>
              <a:ext cx="97751" cy="170588"/>
              <a:chOff x="3787140" y="2644140"/>
              <a:chExt cx="102873" cy="419738"/>
            </a:xfrm>
          </p:grpSpPr>
          <p:cxnSp>
            <p:nvCxnSpPr>
              <p:cNvPr id="1498" name="Straight Connector 149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99" name="Straight Connector 149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00" name="Oval 149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1" name="Oval 150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2" name="Group 238"/>
            <p:cNvGrpSpPr/>
            <p:nvPr/>
          </p:nvGrpSpPr>
          <p:grpSpPr>
            <a:xfrm rot="10800000">
              <a:off x="535910" y="3151951"/>
              <a:ext cx="97751" cy="170588"/>
              <a:chOff x="3787140" y="2644140"/>
              <a:chExt cx="102873" cy="419738"/>
            </a:xfrm>
          </p:grpSpPr>
          <p:cxnSp>
            <p:nvCxnSpPr>
              <p:cNvPr id="1503" name="Straight Connector 150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04" name="Straight Connector 150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05" name="Oval 150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6" name="Oval 150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7" name="Group 243"/>
            <p:cNvGrpSpPr/>
            <p:nvPr/>
          </p:nvGrpSpPr>
          <p:grpSpPr>
            <a:xfrm rot="10800000">
              <a:off x="420060" y="3151952"/>
              <a:ext cx="97751" cy="170588"/>
              <a:chOff x="3787140" y="2644140"/>
              <a:chExt cx="102873" cy="419738"/>
            </a:xfrm>
          </p:grpSpPr>
          <p:cxnSp>
            <p:nvCxnSpPr>
              <p:cNvPr id="1508" name="Straight Connector 150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09" name="Straight Connector 150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10" name="Oval 150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1" name="Oval 151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12" name="Group 248"/>
            <p:cNvGrpSpPr/>
            <p:nvPr/>
          </p:nvGrpSpPr>
          <p:grpSpPr>
            <a:xfrm rot="10800000">
              <a:off x="302402" y="3151950"/>
              <a:ext cx="97751" cy="170588"/>
              <a:chOff x="3787140" y="2644140"/>
              <a:chExt cx="102873" cy="419738"/>
            </a:xfrm>
          </p:grpSpPr>
          <p:cxnSp>
            <p:nvCxnSpPr>
              <p:cNvPr id="1513" name="Straight Connector 151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4" name="Straight Connector 151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15" name="Oval 151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6" name="Oval 151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17" name="Group 253"/>
            <p:cNvGrpSpPr/>
            <p:nvPr/>
          </p:nvGrpSpPr>
          <p:grpSpPr>
            <a:xfrm rot="10800000">
              <a:off x="186553" y="3151951"/>
              <a:ext cx="97751" cy="170588"/>
              <a:chOff x="3787140" y="2644140"/>
              <a:chExt cx="102873" cy="419738"/>
            </a:xfrm>
          </p:grpSpPr>
          <p:cxnSp>
            <p:nvCxnSpPr>
              <p:cNvPr id="1518" name="Straight Connector 151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19" name="Straight Connector 151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0" name="Oval 151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1" name="Oval 152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2" name="Group 258"/>
            <p:cNvGrpSpPr/>
            <p:nvPr/>
          </p:nvGrpSpPr>
          <p:grpSpPr>
            <a:xfrm rot="10800000">
              <a:off x="68895" y="3151949"/>
              <a:ext cx="97751" cy="170588"/>
              <a:chOff x="3787140" y="2644140"/>
              <a:chExt cx="102873" cy="419738"/>
            </a:xfrm>
          </p:grpSpPr>
          <p:cxnSp>
            <p:nvCxnSpPr>
              <p:cNvPr id="1523" name="Straight Connector 152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4" name="Straight Connector 152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25" name="Oval 152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6" name="Oval 152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7" name="Group 263"/>
            <p:cNvGrpSpPr/>
            <p:nvPr/>
          </p:nvGrpSpPr>
          <p:grpSpPr>
            <a:xfrm rot="10800000">
              <a:off x="-46954" y="3151950"/>
              <a:ext cx="97751" cy="170588"/>
              <a:chOff x="3787140" y="2644140"/>
              <a:chExt cx="102873" cy="419738"/>
            </a:xfrm>
          </p:grpSpPr>
          <p:cxnSp>
            <p:nvCxnSpPr>
              <p:cNvPr id="1528" name="Straight Connector 152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9" name="Straight Connector 152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30" name="Oval 152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1" name="Oval 153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32" name="Group 268"/>
            <p:cNvGrpSpPr/>
            <p:nvPr/>
          </p:nvGrpSpPr>
          <p:grpSpPr>
            <a:xfrm rot="10800000">
              <a:off x="-164612" y="3151947"/>
              <a:ext cx="97751" cy="170588"/>
              <a:chOff x="3787140" y="2644140"/>
              <a:chExt cx="102873" cy="419738"/>
            </a:xfrm>
          </p:grpSpPr>
          <p:cxnSp>
            <p:nvCxnSpPr>
              <p:cNvPr id="1533" name="Straight Connector 153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34" name="Straight Connector 153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35" name="Oval 153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6" name="Oval 153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37" name="Group 273"/>
            <p:cNvGrpSpPr/>
            <p:nvPr/>
          </p:nvGrpSpPr>
          <p:grpSpPr>
            <a:xfrm rot="10800000">
              <a:off x="-280461" y="3151949"/>
              <a:ext cx="97751" cy="170588"/>
              <a:chOff x="3787140" y="2644140"/>
              <a:chExt cx="102873" cy="419738"/>
            </a:xfrm>
          </p:grpSpPr>
          <p:cxnSp>
            <p:nvCxnSpPr>
              <p:cNvPr id="1538" name="Straight Connector 153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39" name="Straight Connector 153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40" name="Oval 153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1" name="Oval 154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2" name="Group 338"/>
            <p:cNvGrpSpPr/>
            <p:nvPr/>
          </p:nvGrpSpPr>
          <p:grpSpPr>
            <a:xfrm rot="10800000">
              <a:off x="1942390" y="3151939"/>
              <a:ext cx="97751" cy="170588"/>
              <a:chOff x="3787140" y="2644140"/>
              <a:chExt cx="102873" cy="419738"/>
            </a:xfrm>
          </p:grpSpPr>
          <p:cxnSp>
            <p:nvCxnSpPr>
              <p:cNvPr id="1543" name="Straight Connector 154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44" name="Straight Connector 154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45" name="Oval 154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6" name="Oval 154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7" name="Group 343"/>
            <p:cNvGrpSpPr/>
            <p:nvPr/>
          </p:nvGrpSpPr>
          <p:grpSpPr>
            <a:xfrm rot="10800000">
              <a:off x="1826540" y="3151940"/>
              <a:ext cx="97751" cy="170588"/>
              <a:chOff x="3787140" y="2644140"/>
              <a:chExt cx="102873" cy="419738"/>
            </a:xfrm>
          </p:grpSpPr>
          <p:cxnSp>
            <p:nvCxnSpPr>
              <p:cNvPr id="1548" name="Straight Connector 154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49" name="Straight Connector 154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50" name="Oval 154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1" name="Oval 155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2" name="Group 348"/>
            <p:cNvGrpSpPr/>
            <p:nvPr/>
          </p:nvGrpSpPr>
          <p:grpSpPr>
            <a:xfrm rot="10800000">
              <a:off x="1708883" y="3151937"/>
              <a:ext cx="97751" cy="170588"/>
              <a:chOff x="3787140" y="2644140"/>
              <a:chExt cx="102873" cy="419738"/>
            </a:xfrm>
          </p:grpSpPr>
          <p:cxnSp>
            <p:nvCxnSpPr>
              <p:cNvPr id="1553" name="Straight Connector 1552"/>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54" name="Straight Connector 1553"/>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55" name="Oval 1554"/>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6" name="Oval 1555"/>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7" name="Group 353"/>
            <p:cNvGrpSpPr/>
            <p:nvPr/>
          </p:nvGrpSpPr>
          <p:grpSpPr>
            <a:xfrm rot="10800000">
              <a:off x="1593033" y="3151939"/>
              <a:ext cx="97751" cy="170588"/>
              <a:chOff x="3787140" y="2644140"/>
              <a:chExt cx="102873" cy="419738"/>
            </a:xfrm>
          </p:grpSpPr>
          <p:cxnSp>
            <p:nvCxnSpPr>
              <p:cNvPr id="1558" name="Straight Connector 1557"/>
              <p:cNvCxnSpPr/>
              <p:nvPr/>
            </p:nvCxnSpPr>
            <p:spPr>
              <a:xfrm rot="16200000" flipH="1">
                <a:off x="3627438" y="2849562"/>
                <a:ext cx="396875" cy="317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59" name="Straight Connector 1558"/>
              <p:cNvCxnSpPr/>
              <p:nvPr/>
            </p:nvCxnSpPr>
            <p:spPr>
              <a:xfrm rot="5400000">
                <a:off x="3656014" y="2852739"/>
                <a:ext cx="396878" cy="25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60" name="Oval 1559"/>
              <p:cNvSpPr/>
              <p:nvPr/>
            </p:nvSpPr>
            <p:spPr>
              <a:xfrm flipV="1">
                <a:off x="3787140"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1" name="Oval 1560"/>
              <p:cNvSpPr/>
              <p:nvPr/>
            </p:nvSpPr>
            <p:spPr>
              <a:xfrm flipV="1">
                <a:off x="3844294" y="2644140"/>
                <a:ext cx="45719" cy="45719"/>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411760" y="2086277"/>
              <a:ext cx="2644269" cy="1520720"/>
              <a:chOff x="4492994" y="2086277"/>
              <a:chExt cx="2644269" cy="1520720"/>
            </a:xfrm>
            <a:solidFill>
              <a:schemeClr val="accent3">
                <a:lumMod val="75000"/>
              </a:schemeClr>
            </a:solidFill>
            <a:effectLst/>
          </p:grpSpPr>
          <p:sp>
            <p:nvSpPr>
              <p:cNvPr id="1338" name="Freeform 1337"/>
              <p:cNvSpPr/>
              <p:nvPr/>
            </p:nvSpPr>
            <p:spPr>
              <a:xfrm>
                <a:off x="5084619" y="2202083"/>
                <a:ext cx="871433" cy="788250"/>
              </a:xfrm>
              <a:custGeom>
                <a:avLst/>
                <a:gdLst>
                  <a:gd name="connsiteX0" fmla="*/ 653006 w 749206"/>
                  <a:gd name="connsiteY0" fmla="*/ 171450 h 850900"/>
                  <a:gd name="connsiteX1" fmla="*/ 633956 w 749206"/>
                  <a:gd name="connsiteY1" fmla="*/ 152400 h 850900"/>
                  <a:gd name="connsiteX2" fmla="*/ 595856 w 749206"/>
                  <a:gd name="connsiteY2" fmla="*/ 133350 h 850900"/>
                  <a:gd name="connsiteX3" fmla="*/ 557756 w 749206"/>
                  <a:gd name="connsiteY3" fmla="*/ 107950 h 850900"/>
                  <a:gd name="connsiteX4" fmla="*/ 526006 w 749206"/>
                  <a:gd name="connsiteY4" fmla="*/ 82550 h 850900"/>
                  <a:gd name="connsiteX5" fmla="*/ 500606 w 749206"/>
                  <a:gd name="connsiteY5" fmla="*/ 57150 h 850900"/>
                  <a:gd name="connsiteX6" fmla="*/ 475206 w 749206"/>
                  <a:gd name="connsiteY6" fmla="*/ 44450 h 850900"/>
                  <a:gd name="connsiteX7" fmla="*/ 443456 w 749206"/>
                  <a:gd name="connsiteY7" fmla="*/ 31750 h 850900"/>
                  <a:gd name="connsiteX8" fmla="*/ 411706 w 749206"/>
                  <a:gd name="connsiteY8" fmla="*/ 12700 h 850900"/>
                  <a:gd name="connsiteX9" fmla="*/ 373606 w 749206"/>
                  <a:gd name="connsiteY9" fmla="*/ 0 h 850900"/>
                  <a:gd name="connsiteX10" fmla="*/ 316456 w 749206"/>
                  <a:gd name="connsiteY10" fmla="*/ 12700 h 850900"/>
                  <a:gd name="connsiteX11" fmla="*/ 278356 w 749206"/>
                  <a:gd name="connsiteY11" fmla="*/ 57150 h 850900"/>
                  <a:gd name="connsiteX12" fmla="*/ 259306 w 749206"/>
                  <a:gd name="connsiteY12" fmla="*/ 76200 h 850900"/>
                  <a:gd name="connsiteX13" fmla="*/ 208506 w 749206"/>
                  <a:gd name="connsiteY13" fmla="*/ 139700 h 850900"/>
                  <a:gd name="connsiteX14" fmla="*/ 176756 w 749206"/>
                  <a:gd name="connsiteY14" fmla="*/ 177800 h 850900"/>
                  <a:gd name="connsiteX15" fmla="*/ 100556 w 749206"/>
                  <a:gd name="connsiteY15" fmla="*/ 304800 h 850900"/>
                  <a:gd name="connsiteX16" fmla="*/ 56106 w 749206"/>
                  <a:gd name="connsiteY16" fmla="*/ 387350 h 850900"/>
                  <a:gd name="connsiteX17" fmla="*/ 30706 w 749206"/>
                  <a:gd name="connsiteY17" fmla="*/ 476250 h 850900"/>
                  <a:gd name="connsiteX18" fmla="*/ 24356 w 749206"/>
                  <a:gd name="connsiteY18" fmla="*/ 514350 h 850900"/>
                  <a:gd name="connsiteX19" fmla="*/ 5306 w 749206"/>
                  <a:gd name="connsiteY19" fmla="*/ 596900 h 850900"/>
                  <a:gd name="connsiteX20" fmla="*/ 11656 w 749206"/>
                  <a:gd name="connsiteY20" fmla="*/ 774700 h 850900"/>
                  <a:gd name="connsiteX21" fmla="*/ 30706 w 749206"/>
                  <a:gd name="connsiteY21" fmla="*/ 793750 h 850900"/>
                  <a:gd name="connsiteX22" fmla="*/ 81506 w 749206"/>
                  <a:gd name="connsiteY22" fmla="*/ 831850 h 850900"/>
                  <a:gd name="connsiteX23" fmla="*/ 189456 w 749206"/>
                  <a:gd name="connsiteY23" fmla="*/ 850900 h 850900"/>
                  <a:gd name="connsiteX24" fmla="*/ 348206 w 749206"/>
                  <a:gd name="connsiteY24" fmla="*/ 838200 h 850900"/>
                  <a:gd name="connsiteX25" fmla="*/ 392656 w 749206"/>
                  <a:gd name="connsiteY25" fmla="*/ 825500 h 850900"/>
                  <a:gd name="connsiteX26" fmla="*/ 430756 w 749206"/>
                  <a:gd name="connsiteY26" fmla="*/ 806450 h 850900"/>
                  <a:gd name="connsiteX27" fmla="*/ 532356 w 749206"/>
                  <a:gd name="connsiteY27" fmla="*/ 755650 h 850900"/>
                  <a:gd name="connsiteX28" fmla="*/ 564106 w 749206"/>
                  <a:gd name="connsiteY28" fmla="*/ 730250 h 850900"/>
                  <a:gd name="connsiteX29" fmla="*/ 614906 w 749206"/>
                  <a:gd name="connsiteY29" fmla="*/ 679450 h 850900"/>
                  <a:gd name="connsiteX30" fmla="*/ 646656 w 749206"/>
                  <a:gd name="connsiteY30" fmla="*/ 654050 h 850900"/>
                  <a:gd name="connsiteX31" fmla="*/ 684756 w 749206"/>
                  <a:gd name="connsiteY31" fmla="*/ 615950 h 850900"/>
                  <a:gd name="connsiteX32" fmla="*/ 691106 w 749206"/>
                  <a:gd name="connsiteY32" fmla="*/ 596900 h 850900"/>
                  <a:gd name="connsiteX33" fmla="*/ 716506 w 749206"/>
                  <a:gd name="connsiteY33" fmla="*/ 552450 h 850900"/>
                  <a:gd name="connsiteX34" fmla="*/ 722856 w 749206"/>
                  <a:gd name="connsiteY34" fmla="*/ 527050 h 850900"/>
                  <a:gd name="connsiteX35" fmla="*/ 710156 w 749206"/>
                  <a:gd name="connsiteY35" fmla="*/ 431800 h 850900"/>
                  <a:gd name="connsiteX36" fmla="*/ 684756 w 749206"/>
                  <a:gd name="connsiteY36" fmla="*/ 254000 h 850900"/>
                  <a:gd name="connsiteX37" fmla="*/ 665706 w 749206"/>
                  <a:gd name="connsiteY37" fmla="*/ 247650 h 850900"/>
                  <a:gd name="connsiteX38" fmla="*/ 653006 w 749206"/>
                  <a:gd name="connsiteY38" fmla="*/ 17145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9206" h="850900">
                    <a:moveTo>
                      <a:pt x="653006" y="171450"/>
                    </a:moveTo>
                    <a:cubicBezTo>
                      <a:pt x="647714" y="155575"/>
                      <a:pt x="641428" y="157381"/>
                      <a:pt x="633956" y="152400"/>
                    </a:cubicBezTo>
                    <a:cubicBezTo>
                      <a:pt x="622142" y="144524"/>
                      <a:pt x="608121" y="140504"/>
                      <a:pt x="595856" y="133350"/>
                    </a:cubicBezTo>
                    <a:cubicBezTo>
                      <a:pt x="582672" y="125659"/>
                      <a:pt x="570100" y="116928"/>
                      <a:pt x="557756" y="107950"/>
                    </a:cubicBezTo>
                    <a:cubicBezTo>
                      <a:pt x="546795" y="99978"/>
                      <a:pt x="536136" y="91554"/>
                      <a:pt x="526006" y="82550"/>
                    </a:cubicBezTo>
                    <a:cubicBezTo>
                      <a:pt x="517057" y="74595"/>
                      <a:pt x="510185" y="64334"/>
                      <a:pt x="500606" y="57150"/>
                    </a:cubicBezTo>
                    <a:cubicBezTo>
                      <a:pt x="493033" y="51470"/>
                      <a:pt x="483856" y="48295"/>
                      <a:pt x="475206" y="44450"/>
                    </a:cubicBezTo>
                    <a:cubicBezTo>
                      <a:pt x="464790" y="39821"/>
                      <a:pt x="453651" y="36848"/>
                      <a:pt x="443456" y="31750"/>
                    </a:cubicBezTo>
                    <a:cubicBezTo>
                      <a:pt x="432417" y="26230"/>
                      <a:pt x="422942" y="17807"/>
                      <a:pt x="411706" y="12700"/>
                    </a:cubicBezTo>
                    <a:cubicBezTo>
                      <a:pt x="399519" y="7160"/>
                      <a:pt x="373606" y="0"/>
                      <a:pt x="373606" y="0"/>
                    </a:cubicBezTo>
                    <a:cubicBezTo>
                      <a:pt x="354556" y="4233"/>
                      <a:pt x="334175" y="4522"/>
                      <a:pt x="316456" y="12700"/>
                    </a:cubicBezTo>
                    <a:cubicBezTo>
                      <a:pt x="295787" y="22239"/>
                      <a:pt x="291243" y="41686"/>
                      <a:pt x="278356" y="57150"/>
                    </a:cubicBezTo>
                    <a:cubicBezTo>
                      <a:pt x="272607" y="64049"/>
                      <a:pt x="265107" y="69345"/>
                      <a:pt x="259306" y="76200"/>
                    </a:cubicBezTo>
                    <a:cubicBezTo>
                      <a:pt x="241797" y="96893"/>
                      <a:pt x="225599" y="118662"/>
                      <a:pt x="208506" y="139700"/>
                    </a:cubicBezTo>
                    <a:cubicBezTo>
                      <a:pt x="198081" y="152530"/>
                      <a:pt x="185926" y="164045"/>
                      <a:pt x="176756" y="177800"/>
                    </a:cubicBezTo>
                    <a:cubicBezTo>
                      <a:pt x="150698" y="216888"/>
                      <a:pt x="118068" y="263939"/>
                      <a:pt x="100556" y="304800"/>
                    </a:cubicBezTo>
                    <a:cubicBezTo>
                      <a:pt x="75493" y="363279"/>
                      <a:pt x="90448" y="335837"/>
                      <a:pt x="56106" y="387350"/>
                    </a:cubicBezTo>
                    <a:cubicBezTo>
                      <a:pt x="41189" y="476850"/>
                      <a:pt x="62134" y="366253"/>
                      <a:pt x="30706" y="476250"/>
                    </a:cubicBezTo>
                    <a:cubicBezTo>
                      <a:pt x="27169" y="488630"/>
                      <a:pt x="27251" y="501805"/>
                      <a:pt x="24356" y="514350"/>
                    </a:cubicBezTo>
                    <a:cubicBezTo>
                      <a:pt x="0" y="619891"/>
                      <a:pt x="20973" y="502900"/>
                      <a:pt x="5306" y="596900"/>
                    </a:cubicBezTo>
                    <a:cubicBezTo>
                      <a:pt x="7423" y="656167"/>
                      <a:pt x="4067" y="715883"/>
                      <a:pt x="11656" y="774700"/>
                    </a:cubicBezTo>
                    <a:cubicBezTo>
                      <a:pt x="12805" y="783606"/>
                      <a:pt x="23756" y="788063"/>
                      <a:pt x="30706" y="793750"/>
                    </a:cubicBezTo>
                    <a:cubicBezTo>
                      <a:pt x="47088" y="807154"/>
                      <a:pt x="60750" y="827699"/>
                      <a:pt x="81506" y="831850"/>
                    </a:cubicBezTo>
                    <a:cubicBezTo>
                      <a:pt x="159682" y="847485"/>
                      <a:pt x="123637" y="841497"/>
                      <a:pt x="189456" y="850900"/>
                    </a:cubicBezTo>
                    <a:cubicBezTo>
                      <a:pt x="235366" y="848484"/>
                      <a:pt x="298387" y="849697"/>
                      <a:pt x="348206" y="838200"/>
                    </a:cubicBezTo>
                    <a:cubicBezTo>
                      <a:pt x="363221" y="834735"/>
                      <a:pt x="378274" y="831032"/>
                      <a:pt x="392656" y="825500"/>
                    </a:cubicBezTo>
                    <a:cubicBezTo>
                      <a:pt x="405909" y="820403"/>
                      <a:pt x="417649" y="811911"/>
                      <a:pt x="430756" y="806450"/>
                    </a:cubicBezTo>
                    <a:cubicBezTo>
                      <a:pt x="484431" y="784085"/>
                      <a:pt x="471837" y="804065"/>
                      <a:pt x="532356" y="755650"/>
                    </a:cubicBezTo>
                    <a:cubicBezTo>
                      <a:pt x="542939" y="747183"/>
                      <a:pt x="554147" y="739443"/>
                      <a:pt x="564106" y="730250"/>
                    </a:cubicBezTo>
                    <a:cubicBezTo>
                      <a:pt x="581703" y="714007"/>
                      <a:pt x="596206" y="694410"/>
                      <a:pt x="614906" y="679450"/>
                    </a:cubicBezTo>
                    <a:cubicBezTo>
                      <a:pt x="625489" y="670983"/>
                      <a:pt x="636627" y="663167"/>
                      <a:pt x="646656" y="654050"/>
                    </a:cubicBezTo>
                    <a:cubicBezTo>
                      <a:pt x="659946" y="641968"/>
                      <a:pt x="684756" y="615950"/>
                      <a:pt x="684756" y="615950"/>
                    </a:cubicBezTo>
                    <a:cubicBezTo>
                      <a:pt x="686873" y="609600"/>
                      <a:pt x="688469" y="603052"/>
                      <a:pt x="691106" y="596900"/>
                    </a:cubicBezTo>
                    <a:cubicBezTo>
                      <a:pt x="700774" y="574342"/>
                      <a:pt x="703751" y="571582"/>
                      <a:pt x="716506" y="552450"/>
                    </a:cubicBezTo>
                    <a:cubicBezTo>
                      <a:pt x="718623" y="543983"/>
                      <a:pt x="722856" y="535777"/>
                      <a:pt x="722856" y="527050"/>
                    </a:cubicBezTo>
                    <a:cubicBezTo>
                      <a:pt x="722856" y="477069"/>
                      <a:pt x="719511" y="469220"/>
                      <a:pt x="710156" y="431800"/>
                    </a:cubicBezTo>
                    <a:cubicBezTo>
                      <a:pt x="706573" y="338631"/>
                      <a:pt x="749206" y="286225"/>
                      <a:pt x="684756" y="254000"/>
                    </a:cubicBezTo>
                    <a:cubicBezTo>
                      <a:pt x="678769" y="251007"/>
                      <a:pt x="672056" y="249767"/>
                      <a:pt x="665706" y="247650"/>
                    </a:cubicBezTo>
                    <a:cubicBezTo>
                      <a:pt x="643613" y="214511"/>
                      <a:pt x="658298" y="187325"/>
                      <a:pt x="653006" y="171450"/>
                    </a:cubicBezTo>
                    <a:close/>
                  </a:path>
                </a:pathLst>
              </a:cu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5" name="Can 1324"/>
              <p:cNvSpPr/>
              <p:nvPr/>
            </p:nvSpPr>
            <p:spPr>
              <a:xfrm>
                <a:off x="4885004" y="2830512"/>
                <a:ext cx="1363275" cy="700008"/>
              </a:xfrm>
              <a:prstGeom prst="can">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0" name="Freeform 1329"/>
              <p:cNvSpPr/>
              <p:nvPr/>
            </p:nvSpPr>
            <p:spPr>
              <a:xfrm>
                <a:off x="4492994" y="2130504"/>
                <a:ext cx="923799" cy="133531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36" name="Group 1335"/>
              <p:cNvGrpSpPr/>
              <p:nvPr/>
            </p:nvGrpSpPr>
            <p:grpSpPr>
              <a:xfrm>
                <a:off x="6391739" y="2086277"/>
                <a:ext cx="745524" cy="1520720"/>
                <a:chOff x="4574901" y="1612680"/>
                <a:chExt cx="481081" cy="1232120"/>
              </a:xfrm>
              <a:grpFill/>
            </p:grpSpPr>
            <p:sp>
              <p:nvSpPr>
                <p:cNvPr id="1332" name="Freeform 1331"/>
                <p:cNvSpPr/>
                <p:nvPr/>
              </p:nvSpPr>
              <p:spPr>
                <a:xfrm>
                  <a:off x="4602844" y="1644436"/>
                  <a:ext cx="453138" cy="120036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3" name="Freeform 1332"/>
                <p:cNvSpPr/>
                <p:nvPr/>
              </p:nvSpPr>
              <p:spPr>
                <a:xfrm>
                  <a:off x="4574901" y="1612680"/>
                  <a:ext cx="453138" cy="1200364"/>
                </a:xfrm>
                <a:custGeom>
                  <a:avLst/>
                  <a:gdLst>
                    <a:gd name="connsiteX0" fmla="*/ 64257 w 453138"/>
                    <a:gd name="connsiteY0" fmla="*/ 1092414 h 1200364"/>
                    <a:gd name="connsiteX1" fmla="*/ 76957 w 453138"/>
                    <a:gd name="connsiteY1" fmla="*/ 978114 h 1200364"/>
                    <a:gd name="connsiteX2" fmla="*/ 83307 w 453138"/>
                    <a:gd name="connsiteY2" fmla="*/ 920964 h 1200364"/>
                    <a:gd name="connsiteX3" fmla="*/ 96007 w 453138"/>
                    <a:gd name="connsiteY3" fmla="*/ 857464 h 1200364"/>
                    <a:gd name="connsiteX4" fmla="*/ 108707 w 453138"/>
                    <a:gd name="connsiteY4" fmla="*/ 838414 h 1200364"/>
                    <a:gd name="connsiteX5" fmla="*/ 121407 w 453138"/>
                    <a:gd name="connsiteY5" fmla="*/ 800314 h 1200364"/>
                    <a:gd name="connsiteX6" fmla="*/ 134107 w 453138"/>
                    <a:gd name="connsiteY6" fmla="*/ 774914 h 1200364"/>
                    <a:gd name="connsiteX7" fmla="*/ 140457 w 453138"/>
                    <a:gd name="connsiteY7" fmla="*/ 755864 h 1200364"/>
                    <a:gd name="connsiteX8" fmla="*/ 184907 w 453138"/>
                    <a:gd name="connsiteY8" fmla="*/ 698714 h 1200364"/>
                    <a:gd name="connsiteX9" fmla="*/ 216657 w 453138"/>
                    <a:gd name="connsiteY9" fmla="*/ 660614 h 1200364"/>
                    <a:gd name="connsiteX10" fmla="*/ 273807 w 453138"/>
                    <a:gd name="connsiteY10" fmla="*/ 609814 h 1200364"/>
                    <a:gd name="connsiteX11" fmla="*/ 286507 w 453138"/>
                    <a:gd name="connsiteY11" fmla="*/ 584414 h 1200364"/>
                    <a:gd name="connsiteX12" fmla="*/ 330957 w 453138"/>
                    <a:gd name="connsiteY12" fmla="*/ 539964 h 1200364"/>
                    <a:gd name="connsiteX13" fmla="*/ 350007 w 453138"/>
                    <a:gd name="connsiteY13" fmla="*/ 520914 h 1200364"/>
                    <a:gd name="connsiteX14" fmla="*/ 369057 w 453138"/>
                    <a:gd name="connsiteY14" fmla="*/ 495514 h 1200364"/>
                    <a:gd name="connsiteX15" fmla="*/ 375407 w 453138"/>
                    <a:gd name="connsiteY15" fmla="*/ 432014 h 1200364"/>
                    <a:gd name="connsiteX16" fmla="*/ 388107 w 453138"/>
                    <a:gd name="connsiteY16" fmla="*/ 374864 h 1200364"/>
                    <a:gd name="connsiteX17" fmla="*/ 394457 w 453138"/>
                    <a:gd name="connsiteY17" fmla="*/ 209764 h 1200364"/>
                    <a:gd name="connsiteX18" fmla="*/ 407157 w 453138"/>
                    <a:gd name="connsiteY18" fmla="*/ 133564 h 1200364"/>
                    <a:gd name="connsiteX19" fmla="*/ 400807 w 453138"/>
                    <a:gd name="connsiteY19" fmla="*/ 89114 h 1200364"/>
                    <a:gd name="connsiteX20" fmla="*/ 375407 w 453138"/>
                    <a:gd name="connsiteY20" fmla="*/ 76414 h 1200364"/>
                    <a:gd name="connsiteX21" fmla="*/ 311907 w 453138"/>
                    <a:gd name="connsiteY21" fmla="*/ 25614 h 1200364"/>
                    <a:gd name="connsiteX22" fmla="*/ 280157 w 453138"/>
                    <a:gd name="connsiteY22" fmla="*/ 12914 h 1200364"/>
                    <a:gd name="connsiteX23" fmla="*/ 254757 w 453138"/>
                    <a:gd name="connsiteY23" fmla="*/ 214 h 1200364"/>
                    <a:gd name="connsiteX24" fmla="*/ 203957 w 453138"/>
                    <a:gd name="connsiteY24" fmla="*/ 6564 h 1200364"/>
                    <a:gd name="connsiteX25" fmla="*/ 178557 w 453138"/>
                    <a:gd name="connsiteY25" fmla="*/ 31964 h 1200364"/>
                    <a:gd name="connsiteX26" fmla="*/ 140457 w 453138"/>
                    <a:gd name="connsiteY26" fmla="*/ 82764 h 1200364"/>
                    <a:gd name="connsiteX27" fmla="*/ 121407 w 453138"/>
                    <a:gd name="connsiteY27" fmla="*/ 108164 h 1200364"/>
                    <a:gd name="connsiteX28" fmla="*/ 102357 w 453138"/>
                    <a:gd name="connsiteY28" fmla="*/ 165314 h 1200364"/>
                    <a:gd name="connsiteX29" fmla="*/ 89657 w 453138"/>
                    <a:gd name="connsiteY29" fmla="*/ 216114 h 1200364"/>
                    <a:gd name="connsiteX30" fmla="*/ 76957 w 453138"/>
                    <a:gd name="connsiteY30" fmla="*/ 311364 h 1200364"/>
                    <a:gd name="connsiteX31" fmla="*/ 70607 w 453138"/>
                    <a:gd name="connsiteY31" fmla="*/ 343114 h 1200364"/>
                    <a:gd name="connsiteX32" fmla="*/ 64257 w 453138"/>
                    <a:gd name="connsiteY32" fmla="*/ 393914 h 1200364"/>
                    <a:gd name="connsiteX33" fmla="*/ 45207 w 453138"/>
                    <a:gd name="connsiteY33" fmla="*/ 419314 h 1200364"/>
                    <a:gd name="connsiteX34" fmla="*/ 32507 w 453138"/>
                    <a:gd name="connsiteY34" fmla="*/ 489164 h 1200364"/>
                    <a:gd name="connsiteX35" fmla="*/ 26157 w 453138"/>
                    <a:gd name="connsiteY35" fmla="*/ 514564 h 1200364"/>
                    <a:gd name="connsiteX36" fmla="*/ 19807 w 453138"/>
                    <a:gd name="connsiteY36" fmla="*/ 584414 h 1200364"/>
                    <a:gd name="connsiteX37" fmla="*/ 13457 w 453138"/>
                    <a:gd name="connsiteY37" fmla="*/ 616164 h 1200364"/>
                    <a:gd name="connsiteX38" fmla="*/ 757 w 453138"/>
                    <a:gd name="connsiteY38" fmla="*/ 997164 h 1200364"/>
                    <a:gd name="connsiteX39" fmla="*/ 7107 w 453138"/>
                    <a:gd name="connsiteY39" fmla="*/ 1149564 h 1200364"/>
                    <a:gd name="connsiteX40" fmla="*/ 13457 w 453138"/>
                    <a:gd name="connsiteY40" fmla="*/ 1168614 h 1200364"/>
                    <a:gd name="connsiteX41" fmla="*/ 32507 w 453138"/>
                    <a:gd name="connsiteY41" fmla="*/ 1187664 h 1200364"/>
                    <a:gd name="connsiteX42" fmla="*/ 57907 w 453138"/>
                    <a:gd name="connsiteY42" fmla="*/ 1200364 h 1200364"/>
                    <a:gd name="connsiteX43" fmla="*/ 64257 w 453138"/>
                    <a:gd name="connsiteY43" fmla="*/ 1092414 h 12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3138" h="1200364">
                      <a:moveTo>
                        <a:pt x="64257" y="1092414"/>
                      </a:moveTo>
                      <a:cubicBezTo>
                        <a:pt x="67432" y="1055372"/>
                        <a:pt x="67897" y="1086838"/>
                        <a:pt x="76957" y="978114"/>
                      </a:cubicBezTo>
                      <a:cubicBezTo>
                        <a:pt x="78549" y="959013"/>
                        <a:pt x="80774" y="939963"/>
                        <a:pt x="83307" y="920964"/>
                      </a:cubicBezTo>
                      <a:cubicBezTo>
                        <a:pt x="84324" y="913339"/>
                        <a:pt x="91122" y="868862"/>
                        <a:pt x="96007" y="857464"/>
                      </a:cubicBezTo>
                      <a:cubicBezTo>
                        <a:pt x="99013" y="850449"/>
                        <a:pt x="105607" y="845388"/>
                        <a:pt x="108707" y="838414"/>
                      </a:cubicBezTo>
                      <a:cubicBezTo>
                        <a:pt x="114144" y="826181"/>
                        <a:pt x="115420" y="812288"/>
                        <a:pt x="121407" y="800314"/>
                      </a:cubicBezTo>
                      <a:cubicBezTo>
                        <a:pt x="125640" y="791847"/>
                        <a:pt x="130378" y="783615"/>
                        <a:pt x="134107" y="774914"/>
                      </a:cubicBezTo>
                      <a:cubicBezTo>
                        <a:pt x="136744" y="768762"/>
                        <a:pt x="137206" y="761715"/>
                        <a:pt x="140457" y="755864"/>
                      </a:cubicBezTo>
                      <a:cubicBezTo>
                        <a:pt x="159445" y="721685"/>
                        <a:pt x="161767" y="721854"/>
                        <a:pt x="184907" y="698714"/>
                      </a:cubicBezTo>
                      <a:cubicBezTo>
                        <a:pt x="195993" y="665456"/>
                        <a:pt x="183705" y="690270"/>
                        <a:pt x="216657" y="660614"/>
                      </a:cubicBezTo>
                      <a:cubicBezTo>
                        <a:pt x="278795" y="604690"/>
                        <a:pt x="231892" y="637757"/>
                        <a:pt x="273807" y="609814"/>
                      </a:cubicBezTo>
                      <a:cubicBezTo>
                        <a:pt x="278040" y="601347"/>
                        <a:pt x="280513" y="591740"/>
                        <a:pt x="286507" y="584414"/>
                      </a:cubicBezTo>
                      <a:cubicBezTo>
                        <a:pt x="299776" y="568197"/>
                        <a:pt x="316140" y="554781"/>
                        <a:pt x="330957" y="539964"/>
                      </a:cubicBezTo>
                      <a:cubicBezTo>
                        <a:pt x="337307" y="533614"/>
                        <a:pt x="344619" y="528098"/>
                        <a:pt x="350007" y="520914"/>
                      </a:cubicBezTo>
                      <a:lnTo>
                        <a:pt x="369057" y="495514"/>
                      </a:lnTo>
                      <a:cubicBezTo>
                        <a:pt x="371174" y="474347"/>
                        <a:pt x="372596" y="453100"/>
                        <a:pt x="375407" y="432014"/>
                      </a:cubicBezTo>
                      <a:cubicBezTo>
                        <a:pt x="377710" y="414739"/>
                        <a:pt x="383795" y="392110"/>
                        <a:pt x="388107" y="374864"/>
                      </a:cubicBezTo>
                      <a:cubicBezTo>
                        <a:pt x="390224" y="319831"/>
                        <a:pt x="390123" y="264667"/>
                        <a:pt x="394457" y="209764"/>
                      </a:cubicBezTo>
                      <a:cubicBezTo>
                        <a:pt x="396484" y="184094"/>
                        <a:pt x="405804" y="159279"/>
                        <a:pt x="407157" y="133564"/>
                      </a:cubicBezTo>
                      <a:cubicBezTo>
                        <a:pt x="407944" y="118618"/>
                        <a:pt x="408076" y="102198"/>
                        <a:pt x="400807" y="89114"/>
                      </a:cubicBezTo>
                      <a:cubicBezTo>
                        <a:pt x="396210" y="80839"/>
                        <a:pt x="383110" y="81916"/>
                        <a:pt x="375407" y="76414"/>
                      </a:cubicBezTo>
                      <a:cubicBezTo>
                        <a:pt x="299354" y="22090"/>
                        <a:pt x="453138" y="107999"/>
                        <a:pt x="311907" y="25614"/>
                      </a:cubicBezTo>
                      <a:cubicBezTo>
                        <a:pt x="302061" y="19871"/>
                        <a:pt x="290573" y="17543"/>
                        <a:pt x="280157" y="12914"/>
                      </a:cubicBezTo>
                      <a:cubicBezTo>
                        <a:pt x="271507" y="9069"/>
                        <a:pt x="263224" y="4447"/>
                        <a:pt x="254757" y="214"/>
                      </a:cubicBezTo>
                      <a:cubicBezTo>
                        <a:pt x="237824" y="2331"/>
                        <a:pt x="219709" y="0"/>
                        <a:pt x="203957" y="6564"/>
                      </a:cubicBezTo>
                      <a:cubicBezTo>
                        <a:pt x="192904" y="11169"/>
                        <a:pt x="186222" y="22766"/>
                        <a:pt x="178557" y="31964"/>
                      </a:cubicBezTo>
                      <a:cubicBezTo>
                        <a:pt x="165006" y="48225"/>
                        <a:pt x="153157" y="65831"/>
                        <a:pt x="140457" y="82764"/>
                      </a:cubicBezTo>
                      <a:cubicBezTo>
                        <a:pt x="134107" y="91231"/>
                        <a:pt x="125338" y="98338"/>
                        <a:pt x="121407" y="108164"/>
                      </a:cubicBezTo>
                      <a:cubicBezTo>
                        <a:pt x="99514" y="162898"/>
                        <a:pt x="116029" y="117463"/>
                        <a:pt x="102357" y="165314"/>
                      </a:cubicBezTo>
                      <a:cubicBezTo>
                        <a:pt x="93915" y="194862"/>
                        <a:pt x="95190" y="177383"/>
                        <a:pt x="89657" y="216114"/>
                      </a:cubicBezTo>
                      <a:cubicBezTo>
                        <a:pt x="76237" y="310051"/>
                        <a:pt x="90252" y="238243"/>
                        <a:pt x="76957" y="311364"/>
                      </a:cubicBezTo>
                      <a:cubicBezTo>
                        <a:pt x="75026" y="321983"/>
                        <a:pt x="72248" y="332447"/>
                        <a:pt x="70607" y="343114"/>
                      </a:cubicBezTo>
                      <a:cubicBezTo>
                        <a:pt x="68012" y="359981"/>
                        <a:pt x="69653" y="377725"/>
                        <a:pt x="64257" y="393914"/>
                      </a:cubicBezTo>
                      <a:cubicBezTo>
                        <a:pt x="60910" y="403954"/>
                        <a:pt x="51557" y="410847"/>
                        <a:pt x="45207" y="419314"/>
                      </a:cubicBezTo>
                      <a:cubicBezTo>
                        <a:pt x="40612" y="446886"/>
                        <a:pt x="38424" y="462539"/>
                        <a:pt x="32507" y="489164"/>
                      </a:cubicBezTo>
                      <a:cubicBezTo>
                        <a:pt x="30614" y="497683"/>
                        <a:pt x="28274" y="506097"/>
                        <a:pt x="26157" y="514564"/>
                      </a:cubicBezTo>
                      <a:cubicBezTo>
                        <a:pt x="24040" y="537847"/>
                        <a:pt x="22707" y="561215"/>
                        <a:pt x="19807" y="584414"/>
                      </a:cubicBezTo>
                      <a:cubicBezTo>
                        <a:pt x="18468" y="595124"/>
                        <a:pt x="13823" y="605377"/>
                        <a:pt x="13457" y="616164"/>
                      </a:cubicBezTo>
                      <a:cubicBezTo>
                        <a:pt x="0" y="1013149"/>
                        <a:pt x="26675" y="841658"/>
                        <a:pt x="757" y="997164"/>
                      </a:cubicBezTo>
                      <a:cubicBezTo>
                        <a:pt x="2874" y="1047964"/>
                        <a:pt x="3351" y="1098859"/>
                        <a:pt x="7107" y="1149564"/>
                      </a:cubicBezTo>
                      <a:cubicBezTo>
                        <a:pt x="7601" y="1156239"/>
                        <a:pt x="9744" y="1163045"/>
                        <a:pt x="13457" y="1168614"/>
                      </a:cubicBezTo>
                      <a:cubicBezTo>
                        <a:pt x="18438" y="1176086"/>
                        <a:pt x="25199" y="1182444"/>
                        <a:pt x="32507" y="1187664"/>
                      </a:cubicBezTo>
                      <a:cubicBezTo>
                        <a:pt x="40210" y="1193166"/>
                        <a:pt x="49440" y="1196131"/>
                        <a:pt x="57907" y="1200364"/>
                      </a:cubicBezTo>
                      <a:cubicBezTo>
                        <a:pt x="75962" y="1146200"/>
                        <a:pt x="61082" y="1129456"/>
                        <a:pt x="64257" y="1092414"/>
                      </a:cubicBezTo>
                      <a:close/>
                    </a:path>
                  </a:pathLst>
                </a:custGeom>
                <a:grp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19" name="TextBox 18"/>
          <p:cNvSpPr txBox="1"/>
          <p:nvPr/>
        </p:nvSpPr>
        <p:spPr>
          <a:xfrm>
            <a:off x="73996" y="692696"/>
            <a:ext cx="1103251" cy="461665"/>
          </a:xfrm>
          <a:prstGeom prst="rect">
            <a:avLst/>
          </a:prstGeom>
          <a:noFill/>
        </p:spPr>
        <p:txBody>
          <a:bodyPr wrap="none" rtlCol="0">
            <a:spAutoFit/>
          </a:bodyPr>
          <a:lstStyle/>
          <a:p>
            <a:r>
              <a:rPr lang="en-US" sz="2400" dirty="0"/>
              <a:t>Cytosol</a:t>
            </a:r>
          </a:p>
        </p:txBody>
      </p:sp>
      <p:sp>
        <p:nvSpPr>
          <p:cNvPr id="2165" name="TextBox 2164"/>
          <p:cNvSpPr txBox="1"/>
          <p:nvPr/>
        </p:nvSpPr>
        <p:spPr>
          <a:xfrm>
            <a:off x="-108520" y="3212976"/>
            <a:ext cx="2142510" cy="830997"/>
          </a:xfrm>
          <a:prstGeom prst="rect">
            <a:avLst/>
          </a:prstGeom>
          <a:noFill/>
        </p:spPr>
        <p:txBody>
          <a:bodyPr wrap="none" rtlCol="0">
            <a:spAutoFit/>
          </a:bodyPr>
          <a:lstStyle/>
          <a:p>
            <a:pPr algn="ctr"/>
            <a:r>
              <a:rPr lang="en-US" sz="2400" dirty="0" err="1"/>
              <a:t>Intramembrane</a:t>
            </a:r>
            <a:endParaRPr lang="en-US" sz="2400" dirty="0"/>
          </a:p>
          <a:p>
            <a:pPr algn="ctr"/>
            <a:r>
              <a:rPr lang="en-US" sz="2400" dirty="0"/>
              <a:t>space</a:t>
            </a:r>
          </a:p>
        </p:txBody>
      </p:sp>
      <p:sp>
        <p:nvSpPr>
          <p:cNvPr id="2166" name="TextBox 2165"/>
          <p:cNvSpPr txBox="1"/>
          <p:nvPr/>
        </p:nvSpPr>
        <p:spPr>
          <a:xfrm>
            <a:off x="-3381" y="5661248"/>
            <a:ext cx="1952971" cy="830997"/>
          </a:xfrm>
          <a:prstGeom prst="rect">
            <a:avLst/>
          </a:prstGeom>
          <a:noFill/>
        </p:spPr>
        <p:txBody>
          <a:bodyPr wrap="none" rtlCol="0">
            <a:spAutoFit/>
          </a:bodyPr>
          <a:lstStyle/>
          <a:p>
            <a:pPr algn="ctr"/>
            <a:r>
              <a:rPr lang="en-US" sz="2400" dirty="0"/>
              <a:t>Mitochondrial</a:t>
            </a:r>
          </a:p>
          <a:p>
            <a:pPr algn="ctr"/>
            <a:r>
              <a:rPr lang="en-US" sz="2400" dirty="0"/>
              <a:t>matrix</a:t>
            </a:r>
          </a:p>
        </p:txBody>
      </p:sp>
      <p:cxnSp>
        <p:nvCxnSpPr>
          <p:cNvPr id="24" name="Curved Connector 23"/>
          <p:cNvCxnSpPr/>
          <p:nvPr/>
        </p:nvCxnSpPr>
        <p:spPr>
          <a:xfrm rot="16200000" flipH="1">
            <a:off x="2569612" y="1976325"/>
            <a:ext cx="1813029" cy="372240"/>
          </a:xfrm>
          <a:prstGeom prst="curvedConnector3">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2169" name="Straight Connector 2168"/>
          <p:cNvCxnSpPr/>
          <p:nvPr/>
        </p:nvCxnSpPr>
        <p:spPr>
          <a:xfrm>
            <a:off x="3602531" y="3275378"/>
            <a:ext cx="293222" cy="0"/>
          </a:xfrm>
          <a:prstGeom prst="line">
            <a:avLst/>
          </a:prstGeom>
          <a:ln w="508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2170" name="Freeform 2169"/>
          <p:cNvSpPr/>
          <p:nvPr/>
        </p:nvSpPr>
        <p:spPr>
          <a:xfrm>
            <a:off x="1466914" y="3215659"/>
            <a:ext cx="1914861" cy="796066"/>
          </a:xfrm>
          <a:custGeom>
            <a:avLst/>
            <a:gdLst>
              <a:gd name="connsiteX0" fmla="*/ 1914861 w 1914861"/>
              <a:gd name="connsiteY0" fmla="*/ 64546 h 796066"/>
              <a:gd name="connsiteX1" fmla="*/ 1861072 w 1914861"/>
              <a:gd name="connsiteY1" fmla="*/ 32273 h 796066"/>
              <a:gd name="connsiteX2" fmla="*/ 1731981 w 1914861"/>
              <a:gd name="connsiteY2" fmla="*/ 10758 h 796066"/>
              <a:gd name="connsiteX3" fmla="*/ 1699708 w 1914861"/>
              <a:gd name="connsiteY3" fmla="*/ 0 h 796066"/>
              <a:gd name="connsiteX4" fmla="*/ 1549101 w 1914861"/>
              <a:gd name="connsiteY4" fmla="*/ 21515 h 796066"/>
              <a:gd name="connsiteX5" fmla="*/ 1506070 w 1914861"/>
              <a:gd name="connsiteY5" fmla="*/ 43031 h 796066"/>
              <a:gd name="connsiteX6" fmla="*/ 1473797 w 1914861"/>
              <a:gd name="connsiteY6" fmla="*/ 75304 h 796066"/>
              <a:gd name="connsiteX7" fmla="*/ 1441524 w 1914861"/>
              <a:gd name="connsiteY7" fmla="*/ 96819 h 796066"/>
              <a:gd name="connsiteX8" fmla="*/ 1376978 w 1914861"/>
              <a:gd name="connsiteY8" fmla="*/ 204395 h 796066"/>
              <a:gd name="connsiteX9" fmla="*/ 1344705 w 1914861"/>
              <a:gd name="connsiteY9" fmla="*/ 290457 h 796066"/>
              <a:gd name="connsiteX10" fmla="*/ 1301675 w 1914861"/>
              <a:gd name="connsiteY10" fmla="*/ 473337 h 796066"/>
              <a:gd name="connsiteX11" fmla="*/ 1290917 w 1914861"/>
              <a:gd name="connsiteY11" fmla="*/ 537882 h 796066"/>
              <a:gd name="connsiteX12" fmla="*/ 1269402 w 1914861"/>
              <a:gd name="connsiteY12" fmla="*/ 580913 h 796066"/>
              <a:gd name="connsiteX13" fmla="*/ 1215614 w 1914861"/>
              <a:gd name="connsiteY13" fmla="*/ 688490 h 796066"/>
              <a:gd name="connsiteX14" fmla="*/ 1151068 w 1914861"/>
              <a:gd name="connsiteY14" fmla="*/ 731520 h 796066"/>
              <a:gd name="connsiteX15" fmla="*/ 989703 w 1914861"/>
              <a:gd name="connsiteY15" fmla="*/ 796066 h 796066"/>
              <a:gd name="connsiteX16" fmla="*/ 839096 w 1914861"/>
              <a:gd name="connsiteY16" fmla="*/ 785308 h 796066"/>
              <a:gd name="connsiteX17" fmla="*/ 796065 w 1914861"/>
              <a:gd name="connsiteY17" fmla="*/ 763793 h 796066"/>
              <a:gd name="connsiteX18" fmla="*/ 763792 w 1914861"/>
              <a:gd name="connsiteY18" fmla="*/ 753035 h 796066"/>
              <a:gd name="connsiteX19" fmla="*/ 710004 w 1914861"/>
              <a:gd name="connsiteY19" fmla="*/ 731520 h 796066"/>
              <a:gd name="connsiteX20" fmla="*/ 634701 w 1914861"/>
              <a:gd name="connsiteY20" fmla="*/ 634701 h 796066"/>
              <a:gd name="connsiteX21" fmla="*/ 591670 w 1914861"/>
              <a:gd name="connsiteY21" fmla="*/ 570155 h 796066"/>
              <a:gd name="connsiteX22" fmla="*/ 537882 w 1914861"/>
              <a:gd name="connsiteY22" fmla="*/ 505610 h 796066"/>
              <a:gd name="connsiteX23" fmla="*/ 527124 w 1914861"/>
              <a:gd name="connsiteY23" fmla="*/ 473337 h 796066"/>
              <a:gd name="connsiteX24" fmla="*/ 494851 w 1914861"/>
              <a:gd name="connsiteY24" fmla="*/ 462579 h 796066"/>
              <a:gd name="connsiteX25" fmla="*/ 441063 w 1914861"/>
              <a:gd name="connsiteY25" fmla="*/ 419548 h 796066"/>
              <a:gd name="connsiteX26" fmla="*/ 236668 w 1914861"/>
              <a:gd name="connsiteY26" fmla="*/ 441064 h 796066"/>
              <a:gd name="connsiteX27" fmla="*/ 161364 w 1914861"/>
              <a:gd name="connsiteY27" fmla="*/ 473337 h 796066"/>
              <a:gd name="connsiteX28" fmla="*/ 129091 w 1914861"/>
              <a:gd name="connsiteY28" fmla="*/ 494852 h 796066"/>
              <a:gd name="connsiteX29" fmla="*/ 75303 w 1914861"/>
              <a:gd name="connsiteY29" fmla="*/ 559398 h 796066"/>
              <a:gd name="connsiteX30" fmla="*/ 53788 w 1914861"/>
              <a:gd name="connsiteY30" fmla="*/ 591671 h 796066"/>
              <a:gd name="connsiteX31" fmla="*/ 32272 w 1914861"/>
              <a:gd name="connsiteY31" fmla="*/ 613186 h 796066"/>
              <a:gd name="connsiteX32" fmla="*/ 0 w 1914861"/>
              <a:gd name="connsiteY32" fmla="*/ 634701 h 7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4861" h="796066">
                <a:moveTo>
                  <a:pt x="1914861" y="64546"/>
                </a:moveTo>
                <a:cubicBezTo>
                  <a:pt x="1896931" y="53788"/>
                  <a:pt x="1881132" y="38173"/>
                  <a:pt x="1861072" y="32273"/>
                </a:cubicBezTo>
                <a:cubicBezTo>
                  <a:pt x="1819221" y="19964"/>
                  <a:pt x="1774758" y="19313"/>
                  <a:pt x="1731981" y="10758"/>
                </a:cubicBezTo>
                <a:cubicBezTo>
                  <a:pt x="1720862" y="8534"/>
                  <a:pt x="1710466" y="3586"/>
                  <a:pt x="1699708" y="0"/>
                </a:cubicBezTo>
                <a:cubicBezTo>
                  <a:pt x="1663841" y="3587"/>
                  <a:pt x="1591638" y="5563"/>
                  <a:pt x="1549101" y="21515"/>
                </a:cubicBezTo>
                <a:cubicBezTo>
                  <a:pt x="1534085" y="27146"/>
                  <a:pt x="1519120" y="33710"/>
                  <a:pt x="1506070" y="43031"/>
                </a:cubicBezTo>
                <a:cubicBezTo>
                  <a:pt x="1493690" y="51874"/>
                  <a:pt x="1485484" y="65565"/>
                  <a:pt x="1473797" y="75304"/>
                </a:cubicBezTo>
                <a:cubicBezTo>
                  <a:pt x="1463865" y="83581"/>
                  <a:pt x="1452282" y="89647"/>
                  <a:pt x="1441524" y="96819"/>
                </a:cubicBezTo>
                <a:cubicBezTo>
                  <a:pt x="1407690" y="141931"/>
                  <a:pt x="1400000" y="146839"/>
                  <a:pt x="1376978" y="204395"/>
                </a:cubicBezTo>
                <a:cubicBezTo>
                  <a:pt x="1318392" y="350862"/>
                  <a:pt x="1420493" y="138884"/>
                  <a:pt x="1344705" y="290457"/>
                </a:cubicBezTo>
                <a:cubicBezTo>
                  <a:pt x="1327661" y="358635"/>
                  <a:pt x="1315641" y="403505"/>
                  <a:pt x="1301675" y="473337"/>
                </a:cubicBezTo>
                <a:cubicBezTo>
                  <a:pt x="1297397" y="494725"/>
                  <a:pt x="1297185" y="516990"/>
                  <a:pt x="1290917" y="537882"/>
                </a:cubicBezTo>
                <a:cubicBezTo>
                  <a:pt x="1286309" y="553242"/>
                  <a:pt x="1275915" y="566259"/>
                  <a:pt x="1269402" y="580913"/>
                </a:cubicBezTo>
                <a:cubicBezTo>
                  <a:pt x="1255056" y="613193"/>
                  <a:pt x="1241652" y="662452"/>
                  <a:pt x="1215614" y="688490"/>
                </a:cubicBezTo>
                <a:cubicBezTo>
                  <a:pt x="1197330" y="706774"/>
                  <a:pt x="1173090" y="717968"/>
                  <a:pt x="1151068" y="731520"/>
                </a:cubicBezTo>
                <a:cubicBezTo>
                  <a:pt x="1062236" y="786185"/>
                  <a:pt x="1091388" y="770645"/>
                  <a:pt x="989703" y="796066"/>
                </a:cubicBezTo>
                <a:cubicBezTo>
                  <a:pt x="939501" y="792480"/>
                  <a:pt x="888741" y="793582"/>
                  <a:pt x="839096" y="785308"/>
                </a:cubicBezTo>
                <a:cubicBezTo>
                  <a:pt x="823278" y="782672"/>
                  <a:pt x="810805" y="770110"/>
                  <a:pt x="796065" y="763793"/>
                </a:cubicBezTo>
                <a:cubicBezTo>
                  <a:pt x="785642" y="759326"/>
                  <a:pt x="774410" y="757017"/>
                  <a:pt x="763792" y="753035"/>
                </a:cubicBezTo>
                <a:cubicBezTo>
                  <a:pt x="745711" y="746255"/>
                  <a:pt x="727933" y="738692"/>
                  <a:pt x="710004" y="731520"/>
                </a:cubicBezTo>
                <a:cubicBezTo>
                  <a:pt x="684414" y="700812"/>
                  <a:pt x="654913" y="670071"/>
                  <a:pt x="634701" y="634701"/>
                </a:cubicBezTo>
                <a:cubicBezTo>
                  <a:pt x="599966" y="573916"/>
                  <a:pt x="630016" y="608503"/>
                  <a:pt x="591670" y="570155"/>
                </a:cubicBezTo>
                <a:cubicBezTo>
                  <a:pt x="567004" y="496158"/>
                  <a:pt x="603010" y="583763"/>
                  <a:pt x="537882" y="505610"/>
                </a:cubicBezTo>
                <a:cubicBezTo>
                  <a:pt x="530623" y="496899"/>
                  <a:pt x="535142" y="481355"/>
                  <a:pt x="527124" y="473337"/>
                </a:cubicBezTo>
                <a:cubicBezTo>
                  <a:pt x="519106" y="465319"/>
                  <a:pt x="504993" y="467650"/>
                  <a:pt x="494851" y="462579"/>
                </a:cubicBezTo>
                <a:cubicBezTo>
                  <a:pt x="467707" y="449007"/>
                  <a:pt x="461076" y="439562"/>
                  <a:pt x="441063" y="419548"/>
                </a:cubicBezTo>
                <a:cubicBezTo>
                  <a:pt x="397939" y="422423"/>
                  <a:pt x="295521" y="419663"/>
                  <a:pt x="236668" y="441064"/>
                </a:cubicBezTo>
                <a:cubicBezTo>
                  <a:pt x="211003" y="450397"/>
                  <a:pt x="185790" y="461124"/>
                  <a:pt x="161364" y="473337"/>
                </a:cubicBezTo>
                <a:cubicBezTo>
                  <a:pt x="149800" y="479119"/>
                  <a:pt x="139849" y="487680"/>
                  <a:pt x="129091" y="494852"/>
                </a:cubicBezTo>
                <a:cubicBezTo>
                  <a:pt x="75673" y="574980"/>
                  <a:pt x="144328" y="476568"/>
                  <a:pt x="75303" y="559398"/>
                </a:cubicBezTo>
                <a:cubicBezTo>
                  <a:pt x="67026" y="569330"/>
                  <a:pt x="61865" y="581575"/>
                  <a:pt x="53788" y="591671"/>
                </a:cubicBezTo>
                <a:cubicBezTo>
                  <a:pt x="47452" y="599591"/>
                  <a:pt x="40192" y="606850"/>
                  <a:pt x="32272" y="613186"/>
                </a:cubicBezTo>
                <a:cubicBezTo>
                  <a:pt x="22176" y="621262"/>
                  <a:pt x="0" y="634701"/>
                  <a:pt x="0" y="634701"/>
                </a:cubicBezTo>
              </a:path>
            </a:pathLst>
          </a:custGeom>
          <a:no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nvGrpSpPr>
          <p:cNvPr id="25" name="Group 24"/>
          <p:cNvGrpSpPr/>
          <p:nvPr/>
        </p:nvGrpSpPr>
        <p:grpSpPr>
          <a:xfrm>
            <a:off x="749785" y="1048758"/>
            <a:ext cx="2433049" cy="796066"/>
            <a:chOff x="749785" y="862194"/>
            <a:chExt cx="2433049" cy="796066"/>
          </a:xfrm>
        </p:grpSpPr>
        <p:cxnSp>
          <p:nvCxnSpPr>
            <p:cNvPr id="21" name="Straight Connector 20"/>
            <p:cNvCxnSpPr/>
            <p:nvPr/>
          </p:nvCxnSpPr>
          <p:spPr>
            <a:xfrm>
              <a:off x="2889612" y="938180"/>
              <a:ext cx="293222" cy="0"/>
            </a:xfrm>
            <a:prstGeom prst="line">
              <a:avLst/>
            </a:prstGeom>
            <a:ln w="508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22" name="Freeform 21"/>
            <p:cNvSpPr/>
            <p:nvPr/>
          </p:nvSpPr>
          <p:spPr>
            <a:xfrm>
              <a:off x="749785" y="862194"/>
              <a:ext cx="1914861" cy="796066"/>
            </a:xfrm>
            <a:custGeom>
              <a:avLst/>
              <a:gdLst>
                <a:gd name="connsiteX0" fmla="*/ 1914861 w 1914861"/>
                <a:gd name="connsiteY0" fmla="*/ 64546 h 796066"/>
                <a:gd name="connsiteX1" fmla="*/ 1861072 w 1914861"/>
                <a:gd name="connsiteY1" fmla="*/ 32273 h 796066"/>
                <a:gd name="connsiteX2" fmla="*/ 1731981 w 1914861"/>
                <a:gd name="connsiteY2" fmla="*/ 10758 h 796066"/>
                <a:gd name="connsiteX3" fmla="*/ 1699708 w 1914861"/>
                <a:gd name="connsiteY3" fmla="*/ 0 h 796066"/>
                <a:gd name="connsiteX4" fmla="*/ 1549101 w 1914861"/>
                <a:gd name="connsiteY4" fmla="*/ 21515 h 796066"/>
                <a:gd name="connsiteX5" fmla="*/ 1506070 w 1914861"/>
                <a:gd name="connsiteY5" fmla="*/ 43031 h 796066"/>
                <a:gd name="connsiteX6" fmla="*/ 1473797 w 1914861"/>
                <a:gd name="connsiteY6" fmla="*/ 75304 h 796066"/>
                <a:gd name="connsiteX7" fmla="*/ 1441524 w 1914861"/>
                <a:gd name="connsiteY7" fmla="*/ 96819 h 796066"/>
                <a:gd name="connsiteX8" fmla="*/ 1376978 w 1914861"/>
                <a:gd name="connsiteY8" fmla="*/ 204395 h 796066"/>
                <a:gd name="connsiteX9" fmla="*/ 1344705 w 1914861"/>
                <a:gd name="connsiteY9" fmla="*/ 290457 h 796066"/>
                <a:gd name="connsiteX10" fmla="*/ 1301675 w 1914861"/>
                <a:gd name="connsiteY10" fmla="*/ 473337 h 796066"/>
                <a:gd name="connsiteX11" fmla="*/ 1290917 w 1914861"/>
                <a:gd name="connsiteY11" fmla="*/ 537882 h 796066"/>
                <a:gd name="connsiteX12" fmla="*/ 1269402 w 1914861"/>
                <a:gd name="connsiteY12" fmla="*/ 580913 h 796066"/>
                <a:gd name="connsiteX13" fmla="*/ 1215614 w 1914861"/>
                <a:gd name="connsiteY13" fmla="*/ 688490 h 796066"/>
                <a:gd name="connsiteX14" fmla="*/ 1151068 w 1914861"/>
                <a:gd name="connsiteY14" fmla="*/ 731520 h 796066"/>
                <a:gd name="connsiteX15" fmla="*/ 989703 w 1914861"/>
                <a:gd name="connsiteY15" fmla="*/ 796066 h 796066"/>
                <a:gd name="connsiteX16" fmla="*/ 839096 w 1914861"/>
                <a:gd name="connsiteY16" fmla="*/ 785308 h 796066"/>
                <a:gd name="connsiteX17" fmla="*/ 796065 w 1914861"/>
                <a:gd name="connsiteY17" fmla="*/ 763793 h 796066"/>
                <a:gd name="connsiteX18" fmla="*/ 763792 w 1914861"/>
                <a:gd name="connsiteY18" fmla="*/ 753035 h 796066"/>
                <a:gd name="connsiteX19" fmla="*/ 710004 w 1914861"/>
                <a:gd name="connsiteY19" fmla="*/ 731520 h 796066"/>
                <a:gd name="connsiteX20" fmla="*/ 634701 w 1914861"/>
                <a:gd name="connsiteY20" fmla="*/ 634701 h 796066"/>
                <a:gd name="connsiteX21" fmla="*/ 591670 w 1914861"/>
                <a:gd name="connsiteY21" fmla="*/ 570155 h 796066"/>
                <a:gd name="connsiteX22" fmla="*/ 537882 w 1914861"/>
                <a:gd name="connsiteY22" fmla="*/ 505610 h 796066"/>
                <a:gd name="connsiteX23" fmla="*/ 527124 w 1914861"/>
                <a:gd name="connsiteY23" fmla="*/ 473337 h 796066"/>
                <a:gd name="connsiteX24" fmla="*/ 494851 w 1914861"/>
                <a:gd name="connsiteY24" fmla="*/ 462579 h 796066"/>
                <a:gd name="connsiteX25" fmla="*/ 441063 w 1914861"/>
                <a:gd name="connsiteY25" fmla="*/ 419548 h 796066"/>
                <a:gd name="connsiteX26" fmla="*/ 236668 w 1914861"/>
                <a:gd name="connsiteY26" fmla="*/ 441064 h 796066"/>
                <a:gd name="connsiteX27" fmla="*/ 161364 w 1914861"/>
                <a:gd name="connsiteY27" fmla="*/ 473337 h 796066"/>
                <a:gd name="connsiteX28" fmla="*/ 129091 w 1914861"/>
                <a:gd name="connsiteY28" fmla="*/ 494852 h 796066"/>
                <a:gd name="connsiteX29" fmla="*/ 75303 w 1914861"/>
                <a:gd name="connsiteY29" fmla="*/ 559398 h 796066"/>
                <a:gd name="connsiteX30" fmla="*/ 53788 w 1914861"/>
                <a:gd name="connsiteY30" fmla="*/ 591671 h 796066"/>
                <a:gd name="connsiteX31" fmla="*/ 32272 w 1914861"/>
                <a:gd name="connsiteY31" fmla="*/ 613186 h 796066"/>
                <a:gd name="connsiteX32" fmla="*/ 0 w 1914861"/>
                <a:gd name="connsiteY32" fmla="*/ 634701 h 7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4861" h="796066">
                  <a:moveTo>
                    <a:pt x="1914861" y="64546"/>
                  </a:moveTo>
                  <a:cubicBezTo>
                    <a:pt x="1896931" y="53788"/>
                    <a:pt x="1881132" y="38173"/>
                    <a:pt x="1861072" y="32273"/>
                  </a:cubicBezTo>
                  <a:cubicBezTo>
                    <a:pt x="1819221" y="19964"/>
                    <a:pt x="1774758" y="19313"/>
                    <a:pt x="1731981" y="10758"/>
                  </a:cubicBezTo>
                  <a:cubicBezTo>
                    <a:pt x="1720862" y="8534"/>
                    <a:pt x="1710466" y="3586"/>
                    <a:pt x="1699708" y="0"/>
                  </a:cubicBezTo>
                  <a:cubicBezTo>
                    <a:pt x="1663841" y="3587"/>
                    <a:pt x="1591638" y="5563"/>
                    <a:pt x="1549101" y="21515"/>
                  </a:cubicBezTo>
                  <a:cubicBezTo>
                    <a:pt x="1534085" y="27146"/>
                    <a:pt x="1519120" y="33710"/>
                    <a:pt x="1506070" y="43031"/>
                  </a:cubicBezTo>
                  <a:cubicBezTo>
                    <a:pt x="1493690" y="51874"/>
                    <a:pt x="1485484" y="65565"/>
                    <a:pt x="1473797" y="75304"/>
                  </a:cubicBezTo>
                  <a:cubicBezTo>
                    <a:pt x="1463865" y="83581"/>
                    <a:pt x="1452282" y="89647"/>
                    <a:pt x="1441524" y="96819"/>
                  </a:cubicBezTo>
                  <a:cubicBezTo>
                    <a:pt x="1407690" y="141931"/>
                    <a:pt x="1400000" y="146839"/>
                    <a:pt x="1376978" y="204395"/>
                  </a:cubicBezTo>
                  <a:cubicBezTo>
                    <a:pt x="1318392" y="350862"/>
                    <a:pt x="1420493" y="138884"/>
                    <a:pt x="1344705" y="290457"/>
                  </a:cubicBezTo>
                  <a:cubicBezTo>
                    <a:pt x="1327661" y="358635"/>
                    <a:pt x="1315641" y="403505"/>
                    <a:pt x="1301675" y="473337"/>
                  </a:cubicBezTo>
                  <a:cubicBezTo>
                    <a:pt x="1297397" y="494725"/>
                    <a:pt x="1297185" y="516990"/>
                    <a:pt x="1290917" y="537882"/>
                  </a:cubicBezTo>
                  <a:cubicBezTo>
                    <a:pt x="1286309" y="553242"/>
                    <a:pt x="1275915" y="566259"/>
                    <a:pt x="1269402" y="580913"/>
                  </a:cubicBezTo>
                  <a:cubicBezTo>
                    <a:pt x="1255056" y="613193"/>
                    <a:pt x="1241652" y="662452"/>
                    <a:pt x="1215614" y="688490"/>
                  </a:cubicBezTo>
                  <a:cubicBezTo>
                    <a:pt x="1197330" y="706774"/>
                    <a:pt x="1173090" y="717968"/>
                    <a:pt x="1151068" y="731520"/>
                  </a:cubicBezTo>
                  <a:cubicBezTo>
                    <a:pt x="1062236" y="786185"/>
                    <a:pt x="1091388" y="770645"/>
                    <a:pt x="989703" y="796066"/>
                  </a:cubicBezTo>
                  <a:cubicBezTo>
                    <a:pt x="939501" y="792480"/>
                    <a:pt x="888741" y="793582"/>
                    <a:pt x="839096" y="785308"/>
                  </a:cubicBezTo>
                  <a:cubicBezTo>
                    <a:pt x="823278" y="782672"/>
                    <a:pt x="810805" y="770110"/>
                    <a:pt x="796065" y="763793"/>
                  </a:cubicBezTo>
                  <a:cubicBezTo>
                    <a:pt x="785642" y="759326"/>
                    <a:pt x="774410" y="757017"/>
                    <a:pt x="763792" y="753035"/>
                  </a:cubicBezTo>
                  <a:cubicBezTo>
                    <a:pt x="745711" y="746255"/>
                    <a:pt x="727933" y="738692"/>
                    <a:pt x="710004" y="731520"/>
                  </a:cubicBezTo>
                  <a:cubicBezTo>
                    <a:pt x="684414" y="700812"/>
                    <a:pt x="654913" y="670071"/>
                    <a:pt x="634701" y="634701"/>
                  </a:cubicBezTo>
                  <a:cubicBezTo>
                    <a:pt x="599966" y="573916"/>
                    <a:pt x="630016" y="608503"/>
                    <a:pt x="591670" y="570155"/>
                  </a:cubicBezTo>
                  <a:cubicBezTo>
                    <a:pt x="567004" y="496158"/>
                    <a:pt x="603010" y="583763"/>
                    <a:pt x="537882" y="505610"/>
                  </a:cubicBezTo>
                  <a:cubicBezTo>
                    <a:pt x="530623" y="496899"/>
                    <a:pt x="535142" y="481355"/>
                    <a:pt x="527124" y="473337"/>
                  </a:cubicBezTo>
                  <a:cubicBezTo>
                    <a:pt x="519106" y="465319"/>
                    <a:pt x="504993" y="467650"/>
                    <a:pt x="494851" y="462579"/>
                  </a:cubicBezTo>
                  <a:cubicBezTo>
                    <a:pt x="467707" y="449007"/>
                    <a:pt x="461076" y="439562"/>
                    <a:pt x="441063" y="419548"/>
                  </a:cubicBezTo>
                  <a:cubicBezTo>
                    <a:pt x="397939" y="422423"/>
                    <a:pt x="295521" y="419663"/>
                    <a:pt x="236668" y="441064"/>
                  </a:cubicBezTo>
                  <a:cubicBezTo>
                    <a:pt x="211003" y="450397"/>
                    <a:pt x="185790" y="461124"/>
                    <a:pt x="161364" y="473337"/>
                  </a:cubicBezTo>
                  <a:cubicBezTo>
                    <a:pt x="149800" y="479119"/>
                    <a:pt x="139849" y="487680"/>
                    <a:pt x="129091" y="494852"/>
                  </a:cubicBezTo>
                  <a:cubicBezTo>
                    <a:pt x="75673" y="574980"/>
                    <a:pt x="144328" y="476568"/>
                    <a:pt x="75303" y="559398"/>
                  </a:cubicBezTo>
                  <a:cubicBezTo>
                    <a:pt x="67026" y="569330"/>
                    <a:pt x="61865" y="581575"/>
                    <a:pt x="53788" y="591671"/>
                  </a:cubicBezTo>
                  <a:cubicBezTo>
                    <a:pt x="47452" y="599591"/>
                    <a:pt x="40192" y="606850"/>
                    <a:pt x="32272" y="613186"/>
                  </a:cubicBezTo>
                  <a:cubicBezTo>
                    <a:pt x="22176" y="621262"/>
                    <a:pt x="0" y="634701"/>
                    <a:pt x="0" y="634701"/>
                  </a:cubicBezTo>
                </a:path>
              </a:pathLst>
            </a:custGeom>
            <a:no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cxnSp>
        <p:nvCxnSpPr>
          <p:cNvPr id="2178" name="Straight Connector 2177"/>
          <p:cNvCxnSpPr/>
          <p:nvPr/>
        </p:nvCxnSpPr>
        <p:spPr>
          <a:xfrm>
            <a:off x="2648739" y="1124744"/>
            <a:ext cx="267077" cy="0"/>
          </a:xfrm>
          <a:prstGeom prst="line">
            <a:avLst/>
          </a:prstGeom>
          <a:ln w="5080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2179" name="Straight Connector 2178"/>
          <p:cNvCxnSpPr/>
          <p:nvPr/>
        </p:nvCxnSpPr>
        <p:spPr>
          <a:xfrm>
            <a:off x="3364971" y="3275378"/>
            <a:ext cx="267077" cy="0"/>
          </a:xfrm>
          <a:prstGeom prst="line">
            <a:avLst/>
          </a:prstGeom>
          <a:ln w="50800">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800545" y="2795694"/>
            <a:ext cx="5663842" cy="646331"/>
          </a:xfrm>
          <a:prstGeom prst="rect">
            <a:avLst/>
          </a:prstGeom>
          <a:noFill/>
        </p:spPr>
        <p:txBody>
          <a:bodyPr wrap="square" rtlCol="0">
            <a:spAutoFit/>
          </a:bodyPr>
          <a:lstStyle/>
          <a:p>
            <a:r>
              <a:rPr lang="en-US" dirty="0"/>
              <a:t>Either a stop signal or signal for re-translocation from matrix to inner membrane space</a:t>
            </a:r>
          </a:p>
        </p:txBody>
      </p:sp>
      <p:cxnSp>
        <p:nvCxnSpPr>
          <p:cNvPr id="29" name="Straight Arrow Connector 28"/>
          <p:cNvCxnSpPr>
            <a:stCxn id="23" idx="1"/>
          </p:cNvCxnSpPr>
          <p:nvPr/>
        </p:nvCxnSpPr>
        <p:spPr>
          <a:xfrm flipH="1">
            <a:off x="3938975" y="3118860"/>
            <a:ext cx="861570" cy="191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67"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Targeting of proteins into the Mitochondria </a:t>
            </a:r>
          </a:p>
        </p:txBody>
      </p:sp>
      <p:sp>
        <p:nvSpPr>
          <p:cNvPr id="2168" name="TextBox 2167"/>
          <p:cNvSpPr txBox="1"/>
          <p:nvPr/>
        </p:nvSpPr>
        <p:spPr>
          <a:xfrm>
            <a:off x="3356145" y="2426207"/>
            <a:ext cx="639791" cy="369332"/>
          </a:xfrm>
          <a:prstGeom prst="rect">
            <a:avLst/>
          </a:prstGeom>
          <a:solidFill>
            <a:schemeClr val="accent3">
              <a:lumMod val="75000"/>
            </a:schemeClr>
          </a:solidFill>
        </p:spPr>
        <p:txBody>
          <a:bodyPr wrap="none" rtlCol="0">
            <a:spAutoFit/>
          </a:bodyPr>
          <a:lstStyle/>
          <a:p>
            <a:r>
              <a:rPr lang="en-US" dirty="0"/>
              <a:t>TOM</a:t>
            </a:r>
          </a:p>
        </p:txBody>
      </p:sp>
      <p:sp>
        <p:nvSpPr>
          <p:cNvPr id="2171" name="TextBox 2170"/>
          <p:cNvSpPr txBox="1"/>
          <p:nvPr/>
        </p:nvSpPr>
        <p:spPr>
          <a:xfrm>
            <a:off x="3642191" y="4571836"/>
            <a:ext cx="785793" cy="369332"/>
          </a:xfrm>
          <a:prstGeom prst="rect">
            <a:avLst/>
          </a:prstGeom>
          <a:solidFill>
            <a:schemeClr val="accent2"/>
          </a:solidFill>
        </p:spPr>
        <p:txBody>
          <a:bodyPr wrap="none" rtlCol="0">
            <a:spAutoFit/>
          </a:bodyPr>
          <a:lstStyle/>
          <a:p>
            <a:r>
              <a:rPr lang="en-US" dirty="0"/>
              <a:t>TIM23</a:t>
            </a:r>
          </a:p>
        </p:txBody>
      </p:sp>
      <p:sp>
        <p:nvSpPr>
          <p:cNvPr id="2172" name="Freeform 2171"/>
          <p:cNvSpPr/>
          <p:nvPr/>
        </p:nvSpPr>
        <p:spPr>
          <a:xfrm>
            <a:off x="4386145" y="4220552"/>
            <a:ext cx="459304" cy="1118681"/>
          </a:xfrm>
          <a:custGeom>
            <a:avLst/>
            <a:gdLst>
              <a:gd name="connsiteX0" fmla="*/ 214009 w 369651"/>
              <a:gd name="connsiteY0" fmla="*/ 9728 h 1118681"/>
              <a:gd name="connsiteX1" fmla="*/ 214009 w 369651"/>
              <a:gd name="connsiteY1" fmla="*/ 9728 h 1118681"/>
              <a:gd name="connsiteX2" fmla="*/ 97277 w 369651"/>
              <a:gd name="connsiteY2" fmla="*/ 68094 h 1118681"/>
              <a:gd name="connsiteX3" fmla="*/ 48638 w 369651"/>
              <a:gd name="connsiteY3" fmla="*/ 136187 h 1118681"/>
              <a:gd name="connsiteX4" fmla="*/ 38911 w 369651"/>
              <a:gd name="connsiteY4" fmla="*/ 165370 h 1118681"/>
              <a:gd name="connsiteX5" fmla="*/ 19455 w 369651"/>
              <a:gd name="connsiteY5" fmla="*/ 184826 h 1118681"/>
              <a:gd name="connsiteX6" fmla="*/ 9728 w 369651"/>
              <a:gd name="connsiteY6" fmla="*/ 223736 h 1118681"/>
              <a:gd name="connsiteX7" fmla="*/ 0 w 369651"/>
              <a:gd name="connsiteY7" fmla="*/ 340468 h 1118681"/>
              <a:gd name="connsiteX8" fmla="*/ 19455 w 369651"/>
              <a:gd name="connsiteY8" fmla="*/ 680936 h 1118681"/>
              <a:gd name="connsiteX9" fmla="*/ 38911 w 369651"/>
              <a:gd name="connsiteY9" fmla="*/ 943583 h 1118681"/>
              <a:gd name="connsiteX10" fmla="*/ 48638 w 369651"/>
              <a:gd name="connsiteY10" fmla="*/ 1001949 h 1118681"/>
              <a:gd name="connsiteX11" fmla="*/ 58366 w 369651"/>
              <a:gd name="connsiteY11" fmla="*/ 1031132 h 1118681"/>
              <a:gd name="connsiteX12" fmla="*/ 223736 w 369651"/>
              <a:gd name="connsiteY12" fmla="*/ 1118681 h 1118681"/>
              <a:gd name="connsiteX13" fmla="*/ 272375 w 369651"/>
              <a:gd name="connsiteY13" fmla="*/ 1108953 h 1118681"/>
              <a:gd name="connsiteX14" fmla="*/ 291830 w 369651"/>
              <a:gd name="connsiteY14" fmla="*/ 1070043 h 1118681"/>
              <a:gd name="connsiteX15" fmla="*/ 311285 w 369651"/>
              <a:gd name="connsiteY15" fmla="*/ 1050587 h 1118681"/>
              <a:gd name="connsiteX16" fmla="*/ 330741 w 369651"/>
              <a:gd name="connsiteY16" fmla="*/ 992221 h 1118681"/>
              <a:gd name="connsiteX17" fmla="*/ 350196 w 369651"/>
              <a:gd name="connsiteY17" fmla="*/ 826851 h 1118681"/>
              <a:gd name="connsiteX18" fmla="*/ 340468 w 369651"/>
              <a:gd name="connsiteY18" fmla="*/ 729574 h 1118681"/>
              <a:gd name="connsiteX19" fmla="*/ 369651 w 369651"/>
              <a:gd name="connsiteY19" fmla="*/ 330740 h 1118681"/>
              <a:gd name="connsiteX20" fmla="*/ 340468 w 369651"/>
              <a:gd name="connsiteY20" fmla="*/ 58366 h 1118681"/>
              <a:gd name="connsiteX21" fmla="*/ 321013 w 369651"/>
              <a:gd name="connsiteY21" fmla="*/ 19455 h 1118681"/>
              <a:gd name="connsiteX22" fmla="*/ 291830 w 369651"/>
              <a:gd name="connsiteY22" fmla="*/ 0 h 1118681"/>
              <a:gd name="connsiteX23" fmla="*/ 262647 w 369651"/>
              <a:gd name="connsiteY23" fmla="*/ 29183 h 1118681"/>
              <a:gd name="connsiteX24" fmla="*/ 175098 w 369651"/>
              <a:gd name="connsiteY24" fmla="*/ 29183 h 1118681"/>
              <a:gd name="connsiteX25" fmla="*/ 136187 w 369651"/>
              <a:gd name="connsiteY25" fmla="*/ 38911 h 1118681"/>
              <a:gd name="connsiteX26" fmla="*/ 214009 w 369651"/>
              <a:gd name="connsiteY26" fmla="*/ 9728 h 111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651" h="1118681">
                <a:moveTo>
                  <a:pt x="214009" y="9728"/>
                </a:moveTo>
                <a:lnTo>
                  <a:pt x="214009" y="9728"/>
                </a:lnTo>
                <a:cubicBezTo>
                  <a:pt x="175098" y="29183"/>
                  <a:pt x="133474" y="43963"/>
                  <a:pt x="97277" y="68094"/>
                </a:cubicBezTo>
                <a:cubicBezTo>
                  <a:pt x="90038" y="72920"/>
                  <a:pt x="56204" y="124838"/>
                  <a:pt x="48638" y="136187"/>
                </a:cubicBezTo>
                <a:cubicBezTo>
                  <a:pt x="45396" y="145915"/>
                  <a:pt x="44186" y="156577"/>
                  <a:pt x="38911" y="165370"/>
                </a:cubicBezTo>
                <a:cubicBezTo>
                  <a:pt x="34192" y="173235"/>
                  <a:pt x="23557" y="176623"/>
                  <a:pt x="19455" y="184826"/>
                </a:cubicBezTo>
                <a:cubicBezTo>
                  <a:pt x="13476" y="196784"/>
                  <a:pt x="12970" y="210766"/>
                  <a:pt x="9728" y="223736"/>
                </a:cubicBezTo>
                <a:cubicBezTo>
                  <a:pt x="6485" y="262647"/>
                  <a:pt x="0" y="301422"/>
                  <a:pt x="0" y="340468"/>
                </a:cubicBezTo>
                <a:cubicBezTo>
                  <a:pt x="0" y="463499"/>
                  <a:pt x="12811" y="561343"/>
                  <a:pt x="19455" y="680936"/>
                </a:cubicBezTo>
                <a:cubicBezTo>
                  <a:pt x="37388" y="1003745"/>
                  <a:pt x="13452" y="803555"/>
                  <a:pt x="38911" y="943583"/>
                </a:cubicBezTo>
                <a:cubicBezTo>
                  <a:pt x="42439" y="962989"/>
                  <a:pt x="44359" y="982695"/>
                  <a:pt x="48638" y="1001949"/>
                </a:cubicBezTo>
                <a:cubicBezTo>
                  <a:pt x="50862" y="1011959"/>
                  <a:pt x="50807" y="1024203"/>
                  <a:pt x="58366" y="1031132"/>
                </a:cubicBezTo>
                <a:cubicBezTo>
                  <a:pt x="150272" y="1115379"/>
                  <a:pt x="135752" y="1104017"/>
                  <a:pt x="223736" y="1118681"/>
                </a:cubicBezTo>
                <a:cubicBezTo>
                  <a:pt x="239949" y="1115438"/>
                  <a:pt x="258921" y="1118563"/>
                  <a:pt x="272375" y="1108953"/>
                </a:cubicBezTo>
                <a:cubicBezTo>
                  <a:pt x="284175" y="1100525"/>
                  <a:pt x="283786" y="1082109"/>
                  <a:pt x="291830" y="1070043"/>
                </a:cubicBezTo>
                <a:cubicBezTo>
                  <a:pt x="296917" y="1062412"/>
                  <a:pt x="304800" y="1057072"/>
                  <a:pt x="311285" y="1050587"/>
                </a:cubicBezTo>
                <a:cubicBezTo>
                  <a:pt x="317770" y="1031132"/>
                  <a:pt x="325767" y="1012116"/>
                  <a:pt x="330741" y="992221"/>
                </a:cubicBezTo>
                <a:cubicBezTo>
                  <a:pt x="341893" y="947613"/>
                  <a:pt x="346785" y="864366"/>
                  <a:pt x="350196" y="826851"/>
                </a:cubicBezTo>
                <a:cubicBezTo>
                  <a:pt x="346953" y="794425"/>
                  <a:pt x="339633" y="762151"/>
                  <a:pt x="340468" y="729574"/>
                </a:cubicBezTo>
                <a:cubicBezTo>
                  <a:pt x="342517" y="649654"/>
                  <a:pt x="360420" y="441515"/>
                  <a:pt x="369651" y="330740"/>
                </a:cubicBezTo>
                <a:cubicBezTo>
                  <a:pt x="361595" y="145432"/>
                  <a:pt x="387081" y="163244"/>
                  <a:pt x="340468" y="58366"/>
                </a:cubicBezTo>
                <a:cubicBezTo>
                  <a:pt x="334578" y="45115"/>
                  <a:pt x="330296" y="30595"/>
                  <a:pt x="321013" y="19455"/>
                </a:cubicBezTo>
                <a:cubicBezTo>
                  <a:pt x="313529" y="10474"/>
                  <a:pt x="301558" y="6485"/>
                  <a:pt x="291830" y="0"/>
                </a:cubicBezTo>
                <a:cubicBezTo>
                  <a:pt x="282102" y="9728"/>
                  <a:pt x="274093" y="21552"/>
                  <a:pt x="262647" y="29183"/>
                </a:cubicBezTo>
                <a:cubicBezTo>
                  <a:pt x="233910" y="48341"/>
                  <a:pt x="206729" y="34455"/>
                  <a:pt x="175098" y="29183"/>
                </a:cubicBezTo>
                <a:lnTo>
                  <a:pt x="136187" y="38911"/>
                </a:lnTo>
                <a:lnTo>
                  <a:pt x="214009" y="9728"/>
                </a:lnTo>
                <a:close/>
              </a:path>
            </a:pathLst>
          </a:cu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3" name="TextBox 2172"/>
          <p:cNvSpPr txBox="1"/>
          <p:nvPr/>
        </p:nvSpPr>
        <p:spPr>
          <a:xfrm rot="16200000">
            <a:off x="4294665" y="4620243"/>
            <a:ext cx="616515" cy="369332"/>
          </a:xfrm>
          <a:prstGeom prst="rect">
            <a:avLst/>
          </a:prstGeom>
          <a:solidFill>
            <a:schemeClr val="accent2">
              <a:lumMod val="75000"/>
            </a:schemeClr>
          </a:solidFill>
        </p:spPr>
        <p:txBody>
          <a:bodyPr wrap="none" rtlCol="0">
            <a:spAutoFit/>
          </a:bodyPr>
          <a:lstStyle/>
          <a:p>
            <a:r>
              <a:rPr lang="en-US" dirty="0"/>
              <a:t>PAM</a:t>
            </a:r>
          </a:p>
        </p:txBody>
      </p:sp>
      <p:sp>
        <p:nvSpPr>
          <p:cNvPr id="2174" name="TextBox 2173"/>
          <p:cNvSpPr txBox="1"/>
          <p:nvPr/>
        </p:nvSpPr>
        <p:spPr>
          <a:xfrm>
            <a:off x="5874440" y="4552374"/>
            <a:ext cx="785792" cy="369332"/>
          </a:xfrm>
          <a:prstGeom prst="rect">
            <a:avLst/>
          </a:prstGeom>
          <a:noFill/>
        </p:spPr>
        <p:txBody>
          <a:bodyPr wrap="none" rtlCol="0">
            <a:spAutoFit/>
          </a:bodyPr>
          <a:lstStyle/>
          <a:p>
            <a:r>
              <a:rPr lang="en-US" dirty="0"/>
              <a:t>TIM22</a:t>
            </a:r>
          </a:p>
        </p:txBody>
      </p:sp>
    </p:spTree>
    <p:extLst>
      <p:ext uri="{BB962C8B-B14F-4D97-AF65-F5344CB8AC3E}">
        <p14:creationId xmlns:p14="http://schemas.microsoft.com/office/powerpoint/2010/main" val="2998176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C167F-6D40-24DF-83D5-86B5AEA715B7}"/>
              </a:ext>
            </a:extLst>
          </p:cNvPr>
          <p:cNvPicPr>
            <a:picLocks noChangeAspect="1"/>
          </p:cNvPicPr>
          <p:nvPr/>
        </p:nvPicPr>
        <p:blipFill>
          <a:blip r:embed="rId3"/>
          <a:stretch>
            <a:fillRect/>
          </a:stretch>
        </p:blipFill>
        <p:spPr>
          <a:xfrm>
            <a:off x="2843808" y="126804"/>
            <a:ext cx="6311588" cy="6731195"/>
          </a:xfrm>
          <a:prstGeom prst="rect">
            <a:avLst/>
          </a:prstGeom>
        </p:spPr>
      </p:pic>
      <p:sp>
        <p:nvSpPr>
          <p:cNvPr id="3" name="Rounded Rectangle 2">
            <a:extLst>
              <a:ext uri="{FF2B5EF4-FFF2-40B4-BE49-F238E27FC236}">
                <a16:creationId xmlns:a16="http://schemas.microsoft.com/office/drawing/2014/main" id="{B7F97A65-18E7-815C-D376-E5AEB1748959}"/>
              </a:ext>
            </a:extLst>
          </p:cNvPr>
          <p:cNvSpPr/>
          <p:nvPr/>
        </p:nvSpPr>
        <p:spPr>
          <a:xfrm>
            <a:off x="3466764" y="1340768"/>
            <a:ext cx="5544616" cy="1800200"/>
          </a:xfrm>
          <a:prstGeom prst="roundRect">
            <a:avLst/>
          </a:prstGeom>
          <a:noFill/>
          <a:ln w="603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5" name="Title 1">
            <a:extLst>
              <a:ext uri="{FF2B5EF4-FFF2-40B4-BE49-F238E27FC236}">
                <a16:creationId xmlns:a16="http://schemas.microsoft.com/office/drawing/2014/main" id="{77069474-2658-8AF2-BF45-150F0662598E}"/>
              </a:ext>
            </a:extLst>
          </p:cNvPr>
          <p:cNvSpPr>
            <a:spLocks noGrp="1"/>
          </p:cNvSpPr>
          <p:nvPr>
            <p:ph type="title"/>
          </p:nvPr>
        </p:nvSpPr>
        <p:spPr>
          <a:xfrm>
            <a:off x="457200" y="46038"/>
            <a:ext cx="1954560" cy="563562"/>
          </a:xfrm>
          <a:solidFill>
            <a:srgbClr val="000055"/>
          </a:solidFill>
          <a:effectLst>
            <a:softEdge rad="38100"/>
          </a:effectLst>
        </p:spPr>
        <p:txBody>
          <a:bodyPr>
            <a:noAutofit/>
          </a:bodyPr>
          <a:lstStyle/>
          <a:p>
            <a:r>
              <a:rPr lang="en-US" sz="3600" dirty="0" err="1">
                <a:solidFill>
                  <a:schemeClr val="bg1"/>
                </a:solidFill>
              </a:rPr>
              <a:t>Micos</a:t>
            </a:r>
            <a:endParaRPr lang="en-US" sz="3600" dirty="0">
              <a:solidFill>
                <a:schemeClr val="bg1"/>
              </a:solidFill>
            </a:endParaRPr>
          </a:p>
        </p:txBody>
      </p:sp>
      <p:sp>
        <p:nvSpPr>
          <p:cNvPr id="6" name="TextBox 5">
            <a:extLst>
              <a:ext uri="{FF2B5EF4-FFF2-40B4-BE49-F238E27FC236}">
                <a16:creationId xmlns:a16="http://schemas.microsoft.com/office/drawing/2014/main" id="{6C2624CB-D833-548B-26FF-E791649B0457}"/>
              </a:ext>
            </a:extLst>
          </p:cNvPr>
          <p:cNvSpPr txBox="1"/>
          <p:nvPr/>
        </p:nvSpPr>
        <p:spPr>
          <a:xfrm>
            <a:off x="24902" y="3140968"/>
            <a:ext cx="3425025" cy="1477328"/>
          </a:xfrm>
          <a:prstGeom prst="rect">
            <a:avLst/>
          </a:prstGeom>
          <a:noFill/>
        </p:spPr>
        <p:txBody>
          <a:bodyPr wrap="square" rtlCol="0">
            <a:spAutoFit/>
          </a:bodyPr>
          <a:lstStyle/>
          <a:p>
            <a:r>
              <a:rPr lang="en-CZ" b="1" dirty="0"/>
              <a:t>Mitochondrila Cristae Organization:</a:t>
            </a:r>
          </a:p>
          <a:p>
            <a:endParaRPr lang="en-CZ" dirty="0"/>
          </a:p>
          <a:p>
            <a:r>
              <a:rPr lang="en-CZ" dirty="0"/>
              <a:t>MIC proteins, that ficiliate flding of the inner membrane.</a:t>
            </a:r>
          </a:p>
        </p:txBody>
      </p:sp>
    </p:spTree>
    <p:extLst>
      <p:ext uri="{BB962C8B-B14F-4D97-AF65-F5344CB8AC3E}">
        <p14:creationId xmlns:p14="http://schemas.microsoft.com/office/powerpoint/2010/main" val="309846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7"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Targeting of proteins into the Mitochondria </a:t>
            </a:r>
          </a:p>
        </p:txBody>
      </p:sp>
      <p:sp>
        <p:nvSpPr>
          <p:cNvPr id="2" name="TextBox 1"/>
          <p:cNvSpPr txBox="1"/>
          <p:nvPr/>
        </p:nvSpPr>
        <p:spPr>
          <a:xfrm>
            <a:off x="179512" y="759522"/>
            <a:ext cx="8784976" cy="5262979"/>
          </a:xfrm>
          <a:prstGeom prst="rect">
            <a:avLst/>
          </a:prstGeom>
          <a:noFill/>
        </p:spPr>
        <p:txBody>
          <a:bodyPr wrap="square" rtlCol="0">
            <a:spAutoFit/>
          </a:bodyPr>
          <a:lstStyle/>
          <a:p>
            <a:r>
              <a:rPr lang="en-US" sz="2400" dirty="0"/>
              <a:t>Quick repeat:</a:t>
            </a:r>
          </a:p>
          <a:p>
            <a:r>
              <a:rPr lang="en-US" sz="2400" dirty="0"/>
              <a:t>	</a:t>
            </a:r>
          </a:p>
          <a:p>
            <a:pPr marL="457200" indent="-457200"/>
            <a:r>
              <a:rPr lang="en-US" sz="2400" dirty="0"/>
              <a:t>	Targeting peptide – rich in charged residues</a:t>
            </a:r>
          </a:p>
          <a:p>
            <a:pPr marL="457200" indent="-457200"/>
            <a:endParaRPr lang="en-US" sz="2400" dirty="0"/>
          </a:p>
          <a:p>
            <a:pPr marL="457200" indent="-457200"/>
            <a:r>
              <a:rPr lang="en-US" sz="2400" dirty="0"/>
              <a:t>	</a:t>
            </a:r>
            <a:r>
              <a:rPr lang="en-US" sz="2400" b="1" dirty="0"/>
              <a:t>TOM</a:t>
            </a:r>
            <a:r>
              <a:rPr lang="en-US" sz="2400" dirty="0"/>
              <a:t> complex transports across outer membrane – cytosolic HSP70 are used to deliver the protein to the TOM complex</a:t>
            </a:r>
          </a:p>
          <a:p>
            <a:pPr marL="457200" indent="-457200"/>
            <a:r>
              <a:rPr lang="en-US" sz="2400" dirty="0"/>
              <a:t>	</a:t>
            </a:r>
          </a:p>
          <a:p>
            <a:pPr marL="457200" indent="-457200"/>
            <a:r>
              <a:rPr lang="en-US" sz="2400" dirty="0"/>
              <a:t>	</a:t>
            </a:r>
            <a:r>
              <a:rPr lang="en-US" sz="2400" b="1" dirty="0"/>
              <a:t>TIM</a:t>
            </a:r>
            <a:r>
              <a:rPr lang="en-US" sz="2400" dirty="0"/>
              <a:t> complex transports across inner membrane – </a:t>
            </a:r>
            <a:r>
              <a:rPr lang="en-US" sz="2400" b="1" dirty="0"/>
              <a:t>mtHSP70</a:t>
            </a:r>
            <a:r>
              <a:rPr lang="en-US" sz="2400" dirty="0"/>
              <a:t> facilitates the transport</a:t>
            </a:r>
          </a:p>
          <a:p>
            <a:endParaRPr lang="en-US" sz="2400" dirty="0"/>
          </a:p>
          <a:p>
            <a:r>
              <a:rPr lang="en-US" sz="2400" dirty="0"/>
              <a:t>	</a:t>
            </a:r>
            <a:r>
              <a:rPr lang="en-US" sz="2400" b="1" dirty="0"/>
              <a:t>Tim22</a:t>
            </a:r>
            <a:r>
              <a:rPr lang="en-US" sz="2400" dirty="0"/>
              <a:t> complex – transports inner membrane proteins</a:t>
            </a:r>
          </a:p>
          <a:p>
            <a:endParaRPr lang="en-US" sz="2400" dirty="0"/>
          </a:p>
          <a:p>
            <a:r>
              <a:rPr lang="en-US" sz="2400" dirty="0"/>
              <a:t>	</a:t>
            </a:r>
            <a:r>
              <a:rPr lang="en-US" sz="2400" b="1" dirty="0"/>
              <a:t>Tim23</a:t>
            </a:r>
            <a:r>
              <a:rPr lang="en-US" sz="2400" dirty="0"/>
              <a:t> complex – transports into the matrix</a:t>
            </a:r>
          </a:p>
          <a:p>
            <a:r>
              <a:rPr lang="en-US" sz="2400" dirty="0"/>
              <a:t>	</a:t>
            </a:r>
          </a:p>
        </p:txBody>
      </p:sp>
    </p:spTree>
    <p:extLst>
      <p:ext uri="{BB962C8B-B14F-4D97-AF65-F5344CB8AC3E}">
        <p14:creationId xmlns:p14="http://schemas.microsoft.com/office/powerpoint/2010/main" val="2701433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3528" y="57126"/>
            <a:ext cx="8568952" cy="563562"/>
          </a:xfrm>
          <a:solidFill>
            <a:srgbClr val="000055"/>
          </a:solidFill>
          <a:effectLst>
            <a:softEdge rad="38100"/>
          </a:effectLst>
        </p:spPr>
        <p:txBody>
          <a:bodyPr>
            <a:noAutofit/>
          </a:bodyPr>
          <a:lstStyle/>
          <a:p>
            <a:r>
              <a:rPr lang="en-US" sz="3600" dirty="0">
                <a:solidFill>
                  <a:schemeClr val="bg1"/>
                </a:solidFill>
              </a:rPr>
              <a:t>Mitochondrion – Iron-Sulfur cluster assembly</a:t>
            </a:r>
          </a:p>
        </p:txBody>
      </p:sp>
      <p:sp>
        <p:nvSpPr>
          <p:cNvPr id="2" name="TextBox 1"/>
          <p:cNvSpPr txBox="1"/>
          <p:nvPr/>
        </p:nvSpPr>
        <p:spPr>
          <a:xfrm>
            <a:off x="323528" y="1124744"/>
            <a:ext cx="184731" cy="369332"/>
          </a:xfrm>
          <a:prstGeom prst="rect">
            <a:avLst/>
          </a:prstGeom>
          <a:noFill/>
        </p:spPr>
        <p:txBody>
          <a:bodyPr wrap="none" rtlCol="0">
            <a:spAutoFit/>
          </a:bodyPr>
          <a:lstStyle/>
          <a:p>
            <a:endParaRPr lang="en-US" dirty="0"/>
          </a:p>
        </p:txBody>
      </p:sp>
      <p:sp>
        <p:nvSpPr>
          <p:cNvPr id="4" name="TextBox 3"/>
          <p:cNvSpPr txBox="1"/>
          <p:nvPr/>
        </p:nvSpPr>
        <p:spPr>
          <a:xfrm>
            <a:off x="107505" y="847745"/>
            <a:ext cx="8928992" cy="4524315"/>
          </a:xfrm>
          <a:prstGeom prst="rect">
            <a:avLst/>
          </a:prstGeom>
          <a:noFill/>
        </p:spPr>
        <p:txBody>
          <a:bodyPr wrap="square" rtlCol="0">
            <a:spAutoFit/>
          </a:bodyPr>
          <a:lstStyle/>
          <a:p>
            <a:r>
              <a:rPr lang="en-US" sz="2400" dirty="0"/>
              <a:t>Iron-Sulfur clusters are part of Iron-Sulfur cluster proteins</a:t>
            </a:r>
          </a:p>
          <a:p>
            <a:endParaRPr lang="en-US" sz="2400" dirty="0"/>
          </a:p>
          <a:p>
            <a:endParaRPr lang="en-US" sz="2400" dirty="0"/>
          </a:p>
          <a:p>
            <a:endParaRPr lang="en-US" sz="2400" dirty="0"/>
          </a:p>
          <a:p>
            <a:r>
              <a:rPr lang="en-US" sz="2400" dirty="0"/>
              <a:t>There are vital part of …</a:t>
            </a:r>
          </a:p>
          <a:p>
            <a:endParaRPr lang="en-US" sz="2400" dirty="0"/>
          </a:p>
          <a:p>
            <a:endParaRPr lang="en-US" sz="2400" dirty="0"/>
          </a:p>
          <a:p>
            <a:endParaRPr lang="en-US" sz="2400" dirty="0"/>
          </a:p>
          <a:p>
            <a:r>
              <a:rPr lang="en-US" sz="2400" dirty="0"/>
              <a:t>For example:</a:t>
            </a:r>
          </a:p>
          <a:p>
            <a:r>
              <a:rPr lang="en-US" sz="2400" dirty="0"/>
              <a:t>	</a:t>
            </a:r>
            <a:r>
              <a:rPr lang="en-US" sz="2400" dirty="0" err="1"/>
              <a:t>Ferredoxins</a:t>
            </a:r>
            <a:endParaRPr lang="en-US" sz="2400" dirty="0"/>
          </a:p>
          <a:p>
            <a:r>
              <a:rPr lang="en-US" sz="2400" dirty="0"/>
              <a:t>	</a:t>
            </a:r>
            <a:r>
              <a:rPr lang="en-US" sz="2400" dirty="0" err="1"/>
              <a:t>aconitase</a:t>
            </a:r>
            <a:endParaRPr lang="en-US" sz="2400" dirty="0"/>
          </a:p>
          <a:p>
            <a:r>
              <a:rPr lang="en-US" sz="2400" dirty="0"/>
              <a:t>	</a:t>
            </a:r>
          </a:p>
        </p:txBody>
      </p:sp>
    </p:spTree>
    <p:extLst>
      <p:ext uri="{BB962C8B-B14F-4D97-AF65-F5344CB8AC3E}">
        <p14:creationId xmlns:p14="http://schemas.microsoft.com/office/powerpoint/2010/main" val="1626297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3528" y="57126"/>
            <a:ext cx="8568952" cy="563562"/>
          </a:xfrm>
          <a:solidFill>
            <a:srgbClr val="000055"/>
          </a:solidFill>
          <a:effectLst>
            <a:softEdge rad="38100"/>
          </a:effectLst>
        </p:spPr>
        <p:txBody>
          <a:bodyPr>
            <a:noAutofit/>
          </a:bodyPr>
          <a:lstStyle/>
          <a:p>
            <a:r>
              <a:rPr lang="en-US" sz="3600" dirty="0">
                <a:solidFill>
                  <a:schemeClr val="bg1"/>
                </a:solidFill>
              </a:rPr>
              <a:t>Several Fe-S assembly systems</a:t>
            </a:r>
          </a:p>
        </p:txBody>
      </p:sp>
      <p:sp>
        <p:nvSpPr>
          <p:cNvPr id="2" name="TextBox 1"/>
          <p:cNvSpPr txBox="1"/>
          <p:nvPr/>
        </p:nvSpPr>
        <p:spPr>
          <a:xfrm>
            <a:off x="323528" y="1124744"/>
            <a:ext cx="184731" cy="369332"/>
          </a:xfrm>
          <a:prstGeom prst="rect">
            <a:avLst/>
          </a:prstGeom>
          <a:noFill/>
        </p:spPr>
        <p:txBody>
          <a:bodyPr wrap="none" rtlCol="0">
            <a:spAutoFit/>
          </a:bodyPr>
          <a:lstStyle/>
          <a:p>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370206510"/>
              </p:ext>
            </p:extLst>
          </p:nvPr>
        </p:nvGraphicFramePr>
        <p:xfrm>
          <a:off x="917776" y="908720"/>
          <a:ext cx="7398640" cy="5405586"/>
        </p:xfrm>
        <a:graphic>
          <a:graphicData uri="http://schemas.openxmlformats.org/drawingml/2006/table">
            <a:tbl>
              <a:tblPr firstRow="1" bandRow="1">
                <a:tableStyleId>{5C22544A-7EE6-4342-B048-85BDC9FD1C3A}</a:tableStyleId>
              </a:tblPr>
              <a:tblGrid>
                <a:gridCol w="1965597">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1688627">
                  <a:extLst>
                    <a:ext uri="{9D8B030D-6E8A-4147-A177-3AD203B41FA5}">
                      <a16:colId xmlns:a16="http://schemas.microsoft.com/office/drawing/2014/main" val="20004"/>
                    </a:ext>
                  </a:extLst>
                </a:gridCol>
              </a:tblGrid>
              <a:tr h="742146">
                <a:tc>
                  <a:txBody>
                    <a:bodyPr/>
                    <a:lstStyle/>
                    <a:p>
                      <a:pPr algn="ctr"/>
                      <a:r>
                        <a:rPr lang="en-US" dirty="0"/>
                        <a:t>Fe-S cluster assembly system</a:t>
                      </a:r>
                    </a:p>
                  </a:txBody>
                  <a:tcPr/>
                </a:tc>
                <a:tc>
                  <a:txBody>
                    <a:bodyPr/>
                    <a:lstStyle/>
                    <a:p>
                      <a:pPr algn="ctr"/>
                      <a:r>
                        <a:rPr lang="en-US" dirty="0"/>
                        <a:t>Cytosolic</a:t>
                      </a:r>
                    </a:p>
                  </a:txBody>
                  <a:tcPr/>
                </a:tc>
                <a:tc>
                  <a:txBody>
                    <a:bodyPr/>
                    <a:lstStyle/>
                    <a:p>
                      <a:pPr algn="ctr"/>
                      <a:r>
                        <a:rPr lang="en-US" dirty="0"/>
                        <a:t>Mitochondrial</a:t>
                      </a:r>
                    </a:p>
                  </a:txBody>
                  <a:tcPr/>
                </a:tc>
                <a:tc>
                  <a:txBody>
                    <a:bodyPr/>
                    <a:lstStyle/>
                    <a:p>
                      <a:pPr algn="ctr"/>
                      <a:r>
                        <a:rPr lang="en-US" dirty="0"/>
                        <a:t>Plastid</a:t>
                      </a:r>
                    </a:p>
                  </a:txBody>
                  <a:tcPr/>
                </a:tc>
                <a:tc>
                  <a:txBody>
                    <a:bodyPr/>
                    <a:lstStyle/>
                    <a:p>
                      <a:pPr algn="ctr"/>
                      <a:r>
                        <a:rPr lang="en-US" dirty="0"/>
                        <a:t>Prokaryotes</a:t>
                      </a:r>
                    </a:p>
                  </a:txBody>
                  <a:tcPr/>
                </a:tc>
                <a:extLst>
                  <a:ext uri="{0D108BD9-81ED-4DB2-BD59-A6C34878D82A}">
                    <a16:rowId xmlns:a16="http://schemas.microsoft.com/office/drawing/2014/main" val="10000"/>
                  </a:ext>
                </a:extLst>
              </a:tr>
              <a:tr h="998124">
                <a:tc>
                  <a:txBody>
                    <a:bodyPr/>
                    <a:lstStyle/>
                    <a:p>
                      <a:pPr algn="ctr"/>
                      <a:r>
                        <a:rPr lang="en-US" dirty="0"/>
                        <a:t>Cytosolic Iron Sulfur Cluster Assembly (CIA)</a:t>
                      </a:r>
                    </a:p>
                  </a:txBody>
                  <a:tcPr/>
                </a:tc>
                <a:tc>
                  <a:txBody>
                    <a:bodyPr/>
                    <a:lstStyle/>
                    <a:p>
                      <a:pPr algn="ctr"/>
                      <a:r>
                        <a:rPr lang="en-US" sz="6600" dirty="0"/>
                        <a:t>+</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001"/>
                  </a:ext>
                </a:extLst>
              </a:tr>
              <a:tr h="998124">
                <a:tc>
                  <a:txBody>
                    <a:bodyPr/>
                    <a:lstStyle/>
                    <a:p>
                      <a:pPr algn="ctr"/>
                      <a:r>
                        <a:rPr lang="en-US" dirty="0"/>
                        <a:t>Iron sulfur cluster (ISC)</a:t>
                      </a:r>
                    </a:p>
                  </a:txBody>
                  <a:tcPr/>
                </a:tc>
                <a:tc>
                  <a:txBody>
                    <a:bodyPr/>
                    <a:lstStyle/>
                    <a:p>
                      <a:pPr algn="ctr"/>
                      <a:endParaRPr lang="en-US" sz="7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7200" dirty="0"/>
                        <a:t>+</a:t>
                      </a:r>
                    </a:p>
                  </a:txBody>
                  <a:tcPr/>
                </a:tc>
                <a:tc>
                  <a:txBody>
                    <a:bodyPr/>
                    <a:lstStyle/>
                    <a:p>
                      <a:pPr algn="ctr"/>
                      <a:endParaRPr lang="en-US" sz="7200" dirty="0"/>
                    </a:p>
                  </a:txBody>
                  <a:tcPr/>
                </a:tc>
                <a:tc>
                  <a:txBody>
                    <a:bodyPr/>
                    <a:lstStyle/>
                    <a:p>
                      <a:pPr algn="ctr"/>
                      <a:r>
                        <a:rPr lang="en-US" sz="7200" dirty="0"/>
                        <a:t>+</a:t>
                      </a:r>
                    </a:p>
                  </a:txBody>
                  <a:tcPr/>
                </a:tc>
                <a:extLst>
                  <a:ext uri="{0D108BD9-81ED-4DB2-BD59-A6C34878D82A}">
                    <a16:rowId xmlns:a16="http://schemas.microsoft.com/office/drawing/2014/main" val="10002"/>
                  </a:ext>
                </a:extLst>
              </a:tr>
              <a:tr h="998124">
                <a:tc>
                  <a:txBody>
                    <a:bodyPr/>
                    <a:lstStyle/>
                    <a:p>
                      <a:pPr algn="ctr"/>
                      <a:r>
                        <a:rPr lang="en-US" dirty="0"/>
                        <a:t>Sulfur Mobilization (SUF)</a:t>
                      </a:r>
                    </a:p>
                  </a:txBody>
                  <a:tcPr/>
                </a:tc>
                <a:tc>
                  <a:txBody>
                    <a:bodyPr/>
                    <a:lstStyle/>
                    <a:p>
                      <a:pPr algn="ctr"/>
                      <a:endParaRPr lang="en-US" sz="7200" dirty="0"/>
                    </a:p>
                  </a:txBody>
                  <a:tcPr/>
                </a:tc>
                <a:tc>
                  <a:txBody>
                    <a:bodyPr/>
                    <a:lstStyle/>
                    <a:p>
                      <a:pPr algn="ctr"/>
                      <a:endParaRPr lang="en-US" sz="7200" dirty="0"/>
                    </a:p>
                  </a:txBody>
                  <a:tcPr/>
                </a:tc>
                <a:tc>
                  <a:txBody>
                    <a:bodyPr/>
                    <a:lstStyle/>
                    <a:p>
                      <a:pPr algn="ctr"/>
                      <a:r>
                        <a:rPr lang="en-US" sz="7200" dirty="0"/>
                        <a:t>+</a:t>
                      </a:r>
                    </a:p>
                  </a:txBody>
                  <a:tcPr/>
                </a:tc>
                <a:tc>
                  <a:txBody>
                    <a:bodyPr/>
                    <a:lstStyle/>
                    <a:p>
                      <a:pPr algn="ctr"/>
                      <a:r>
                        <a:rPr lang="en-US" sz="7200" dirty="0"/>
                        <a:t>+</a:t>
                      </a:r>
                    </a:p>
                  </a:txBody>
                  <a:tcPr/>
                </a:tc>
                <a:extLst>
                  <a:ext uri="{0D108BD9-81ED-4DB2-BD59-A6C34878D82A}">
                    <a16:rowId xmlns:a16="http://schemas.microsoft.com/office/drawing/2014/main" val="10003"/>
                  </a:ext>
                </a:extLst>
              </a:tr>
              <a:tr h="998124">
                <a:tc>
                  <a:txBody>
                    <a:bodyPr/>
                    <a:lstStyle/>
                    <a:p>
                      <a:pPr algn="ctr"/>
                      <a:r>
                        <a:rPr lang="en-US" dirty="0"/>
                        <a:t>Nitrogen fixation (NIF)</a:t>
                      </a:r>
                    </a:p>
                    <a:p>
                      <a:pPr algn="ctr"/>
                      <a:endParaRPr lang="en-US" dirty="0"/>
                    </a:p>
                  </a:txBody>
                  <a:tcPr/>
                </a:tc>
                <a:tc>
                  <a:txBody>
                    <a:bodyPr/>
                    <a:lstStyle/>
                    <a:p>
                      <a:pPr algn="ctr"/>
                      <a:endParaRPr lang="en-US" sz="7200"/>
                    </a:p>
                  </a:txBody>
                  <a:tcPr/>
                </a:tc>
                <a:tc>
                  <a:txBody>
                    <a:bodyPr/>
                    <a:lstStyle/>
                    <a:p>
                      <a:pPr algn="ctr"/>
                      <a:endParaRPr lang="en-US" sz="7200" dirty="0"/>
                    </a:p>
                  </a:txBody>
                  <a:tcPr/>
                </a:tc>
                <a:tc>
                  <a:txBody>
                    <a:bodyPr/>
                    <a:lstStyle/>
                    <a:p>
                      <a:pPr algn="ctr"/>
                      <a:endParaRPr lang="en-US" sz="7200" dirty="0"/>
                    </a:p>
                  </a:txBody>
                  <a:tcPr/>
                </a:tc>
                <a:tc>
                  <a:txBody>
                    <a:bodyPr/>
                    <a:lstStyle/>
                    <a:p>
                      <a:pPr algn="ctr"/>
                      <a:r>
                        <a:rPr lang="en-US" sz="7200" dirty="0"/>
                        <a:t>+</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3329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6821" y="2348880"/>
            <a:ext cx="6912768" cy="3528392"/>
          </a:xfrm>
          <a:prstGeom prst="ellipse">
            <a:avLst/>
          </a:prstGeom>
          <a:noFill/>
          <a:ln w="635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IS</a:t>
            </a:r>
          </a:p>
        </p:txBody>
      </p:sp>
      <p:sp>
        <p:nvSpPr>
          <p:cNvPr id="7" name="Oval 6"/>
          <p:cNvSpPr/>
          <p:nvPr/>
        </p:nvSpPr>
        <p:spPr>
          <a:xfrm>
            <a:off x="250837" y="2492896"/>
            <a:ext cx="6624736" cy="3240360"/>
          </a:xfrm>
          <a:prstGeom prst="ellipse">
            <a:avLst/>
          </a:prstGeom>
          <a:noFill/>
          <a:ln w="635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323528" y="-14882"/>
            <a:ext cx="8568952" cy="563562"/>
          </a:xfrm>
          <a:solidFill>
            <a:srgbClr val="000055"/>
          </a:solidFill>
          <a:effectLst>
            <a:softEdge rad="38100"/>
          </a:effectLst>
        </p:spPr>
        <p:txBody>
          <a:bodyPr>
            <a:noAutofit/>
          </a:bodyPr>
          <a:lstStyle/>
          <a:p>
            <a:r>
              <a:rPr lang="en-US" sz="3600" dirty="0">
                <a:solidFill>
                  <a:schemeClr val="bg1"/>
                </a:solidFill>
              </a:rPr>
              <a:t>Mitochondrion – Iron-Sulfur cluster assembly</a:t>
            </a:r>
          </a:p>
        </p:txBody>
      </p:sp>
      <p:sp>
        <p:nvSpPr>
          <p:cNvPr id="2" name="TextBox 1"/>
          <p:cNvSpPr txBox="1"/>
          <p:nvPr/>
        </p:nvSpPr>
        <p:spPr>
          <a:xfrm>
            <a:off x="250837" y="1556792"/>
            <a:ext cx="184731" cy="369332"/>
          </a:xfrm>
          <a:prstGeom prst="rect">
            <a:avLst/>
          </a:prstGeom>
          <a:noFill/>
        </p:spPr>
        <p:txBody>
          <a:bodyPr wrap="none" rtlCol="0">
            <a:spAutoFit/>
          </a:bodyPr>
          <a:lstStyle/>
          <a:p>
            <a:endParaRPr lang="en-US" dirty="0"/>
          </a:p>
        </p:txBody>
      </p:sp>
      <p:grpSp>
        <p:nvGrpSpPr>
          <p:cNvPr id="92" name="Group 91"/>
          <p:cNvGrpSpPr/>
          <p:nvPr/>
        </p:nvGrpSpPr>
        <p:grpSpPr>
          <a:xfrm>
            <a:off x="3648937" y="1556792"/>
            <a:ext cx="1955036" cy="2012159"/>
            <a:chOff x="3648937" y="1556792"/>
            <a:chExt cx="1955036" cy="2012159"/>
          </a:xfrm>
        </p:grpSpPr>
        <p:sp>
          <p:nvSpPr>
            <p:cNvPr id="52" name="Oval 51"/>
            <p:cNvSpPr/>
            <p:nvPr/>
          </p:nvSpPr>
          <p:spPr>
            <a:xfrm>
              <a:off x="3957032" y="2280320"/>
              <a:ext cx="652505" cy="360040"/>
            </a:xfrm>
            <a:prstGeom prst="ellipse">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p:cNvGrpSpPr/>
            <p:nvPr/>
          </p:nvGrpSpPr>
          <p:grpSpPr>
            <a:xfrm>
              <a:off x="3953136" y="1556792"/>
              <a:ext cx="1650837" cy="1669906"/>
              <a:chOff x="4025827" y="1124744"/>
              <a:chExt cx="1650837" cy="1669906"/>
            </a:xfrm>
          </p:grpSpPr>
          <p:cxnSp>
            <p:nvCxnSpPr>
              <p:cNvPr id="49" name="Straight Connector 48"/>
              <p:cNvCxnSpPr/>
              <p:nvPr/>
            </p:nvCxnSpPr>
            <p:spPr>
              <a:xfrm>
                <a:off x="4355975" y="1124744"/>
                <a:ext cx="13550" cy="1669906"/>
              </a:xfrm>
              <a:prstGeom prst="line">
                <a:avLst/>
              </a:prstGeom>
              <a:ln w="38100">
                <a:headEnd type="stealth"/>
                <a:tailEnd type="none"/>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4025827" y="1844824"/>
                <a:ext cx="690189" cy="369332"/>
              </a:xfrm>
              <a:prstGeom prst="rect">
                <a:avLst/>
              </a:prstGeom>
              <a:noFill/>
            </p:spPr>
            <p:txBody>
              <a:bodyPr wrap="none" rtlCol="0">
                <a:spAutoFit/>
              </a:bodyPr>
              <a:lstStyle/>
              <a:p>
                <a:r>
                  <a:rPr lang="en-US" dirty="0"/>
                  <a:t>Atm1</a:t>
                </a:r>
              </a:p>
            </p:txBody>
          </p:sp>
          <p:sp>
            <p:nvSpPr>
              <p:cNvPr id="55" name="TextBox 54"/>
              <p:cNvSpPr txBox="1"/>
              <p:nvPr/>
            </p:nvSpPr>
            <p:spPr>
              <a:xfrm>
                <a:off x="4364510" y="1239143"/>
                <a:ext cx="1312154" cy="461665"/>
              </a:xfrm>
              <a:prstGeom prst="rect">
                <a:avLst/>
              </a:prstGeom>
              <a:noFill/>
            </p:spPr>
            <p:txBody>
              <a:bodyPr wrap="none" rtlCol="0">
                <a:spAutoFit/>
              </a:bodyPr>
              <a:lstStyle/>
              <a:p>
                <a:r>
                  <a:rPr lang="en-US" sz="2400" dirty="0"/>
                  <a:t>X - factor</a:t>
                </a:r>
              </a:p>
            </p:txBody>
          </p:sp>
        </p:grpSp>
        <p:sp>
          <p:nvSpPr>
            <p:cNvPr id="46" name="Arc 45"/>
            <p:cNvSpPr/>
            <p:nvPr/>
          </p:nvSpPr>
          <p:spPr>
            <a:xfrm rot="5201750">
              <a:off x="3648609" y="2920551"/>
              <a:ext cx="648728" cy="648072"/>
            </a:xfrm>
            <a:prstGeom prst="arc">
              <a:avLst>
                <a:gd name="adj1" fmla="val 16194503"/>
                <a:gd name="adj2" fmla="val 219406"/>
              </a:avLst>
            </a:prstGeom>
            <a:ln w="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1" name="Group 90"/>
          <p:cNvGrpSpPr/>
          <p:nvPr/>
        </p:nvGrpSpPr>
        <p:grpSpPr>
          <a:xfrm>
            <a:off x="3504257" y="2780928"/>
            <a:ext cx="2547206" cy="2446531"/>
            <a:chOff x="3504257" y="2780928"/>
            <a:chExt cx="2547206" cy="2446531"/>
          </a:xfrm>
        </p:grpSpPr>
        <p:grpSp>
          <p:nvGrpSpPr>
            <p:cNvPr id="71" name="Group 70"/>
            <p:cNvGrpSpPr/>
            <p:nvPr/>
          </p:nvGrpSpPr>
          <p:grpSpPr>
            <a:xfrm>
              <a:off x="3504257" y="2780928"/>
              <a:ext cx="1755168" cy="1872208"/>
              <a:chOff x="3576948" y="2348880"/>
              <a:chExt cx="1755168" cy="1872208"/>
            </a:xfrm>
          </p:grpSpPr>
          <p:sp>
            <p:nvSpPr>
              <p:cNvPr id="31" name="Oval 30"/>
              <p:cNvSpPr/>
              <p:nvPr/>
            </p:nvSpPr>
            <p:spPr>
              <a:xfrm>
                <a:off x="4788024" y="2348880"/>
                <a:ext cx="504056" cy="504056"/>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828060" y="3717032"/>
                <a:ext cx="504056" cy="504056"/>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rot="5224513">
                <a:off x="3906452" y="2641582"/>
                <a:ext cx="823162" cy="1482170"/>
                <a:chOff x="1835696" y="3140968"/>
                <a:chExt cx="823162" cy="1482170"/>
              </a:xfrm>
            </p:grpSpPr>
            <p:cxnSp>
              <p:nvCxnSpPr>
                <p:cNvPr id="38" name="Straight Arrow Connector 37"/>
                <p:cNvCxnSpPr/>
                <p:nvPr/>
              </p:nvCxnSpPr>
              <p:spPr>
                <a:xfrm>
                  <a:off x="1835696" y="3140968"/>
                  <a:ext cx="792088" cy="0"/>
                </a:xfrm>
                <a:prstGeom prst="straightConnector1">
                  <a:avLst/>
                </a:prstGeom>
                <a:ln w="38100">
                  <a:tailEnd type="arrow"/>
                </a:ln>
                <a:effectLst/>
              </p:spPr>
              <p:style>
                <a:lnRef idx="2">
                  <a:schemeClr val="accent1"/>
                </a:lnRef>
                <a:fillRef idx="0">
                  <a:schemeClr val="accent1"/>
                </a:fillRef>
                <a:effectRef idx="1">
                  <a:schemeClr val="accent1"/>
                </a:effectRef>
                <a:fontRef idx="minor">
                  <a:schemeClr val="tx1"/>
                </a:fontRef>
              </p:style>
            </p:cxnSp>
            <p:sp>
              <p:nvSpPr>
                <p:cNvPr id="39" name="Arc 38"/>
                <p:cNvSpPr/>
                <p:nvPr/>
              </p:nvSpPr>
              <p:spPr>
                <a:xfrm rot="16560299">
                  <a:off x="2118798" y="3035390"/>
                  <a:ext cx="432048" cy="648072"/>
                </a:xfrm>
                <a:prstGeom prst="arc">
                  <a:avLst>
                    <a:gd name="adj1" fmla="val 16200000"/>
                    <a:gd name="adj2" fmla="val 19879264"/>
                  </a:avLst>
                </a:prstGeom>
                <a:ln w="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0" name="Straight Connector 39"/>
                <p:cNvCxnSpPr/>
                <p:nvPr/>
              </p:nvCxnSpPr>
              <p:spPr>
                <a:xfrm rot="16375487" flipH="1">
                  <a:off x="1328141" y="3950117"/>
                  <a:ext cx="1322269" cy="23773"/>
                </a:xfrm>
                <a:prstGeom prst="line">
                  <a:avLst/>
                </a:prstGeom>
                <a:ln w="38100"/>
                <a:effectLst/>
              </p:spPr>
              <p:style>
                <a:lnRef idx="2">
                  <a:schemeClr val="accent1"/>
                </a:lnRef>
                <a:fillRef idx="0">
                  <a:schemeClr val="accent1"/>
                </a:fillRef>
                <a:effectRef idx="1">
                  <a:schemeClr val="accent1"/>
                </a:effectRef>
                <a:fontRef idx="minor">
                  <a:schemeClr val="tx1"/>
                </a:fontRef>
              </p:style>
            </p:cxnSp>
          </p:grpSp>
          <p:sp>
            <p:nvSpPr>
              <p:cNvPr id="41" name="Oval 40"/>
              <p:cNvSpPr/>
              <p:nvPr/>
            </p:nvSpPr>
            <p:spPr>
              <a:xfrm>
                <a:off x="5006911" y="3840728"/>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006911" y="3984744"/>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934903" y="3912736"/>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5078919" y="3912736"/>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8" name="TextBox 57"/>
            <p:cNvSpPr txBox="1"/>
            <p:nvPr/>
          </p:nvSpPr>
          <p:spPr>
            <a:xfrm>
              <a:off x="4355293" y="4581128"/>
              <a:ext cx="1696170" cy="646331"/>
            </a:xfrm>
            <a:prstGeom prst="rect">
              <a:avLst/>
            </a:prstGeom>
            <a:noFill/>
          </p:spPr>
          <p:txBody>
            <a:bodyPr wrap="none" rtlCol="0">
              <a:spAutoFit/>
            </a:bodyPr>
            <a:lstStyle/>
            <a:p>
              <a:r>
                <a:rPr lang="en-US" dirty="0"/>
                <a:t>Mitochondrial </a:t>
              </a:r>
            </a:p>
            <a:p>
              <a:r>
                <a:rPr lang="en-US" dirty="0"/>
                <a:t>mature proteins</a:t>
              </a:r>
            </a:p>
          </p:txBody>
        </p:sp>
      </p:grpSp>
      <p:grpSp>
        <p:nvGrpSpPr>
          <p:cNvPr id="93" name="Group 92"/>
          <p:cNvGrpSpPr/>
          <p:nvPr/>
        </p:nvGrpSpPr>
        <p:grpSpPr>
          <a:xfrm>
            <a:off x="2771117" y="1023119"/>
            <a:ext cx="6409395" cy="2055133"/>
            <a:chOff x="2771117" y="1023119"/>
            <a:chExt cx="6409395" cy="2055133"/>
          </a:xfrm>
        </p:grpSpPr>
        <p:sp>
          <p:nvSpPr>
            <p:cNvPr id="54" name="TextBox 53"/>
            <p:cNvSpPr txBox="1"/>
            <p:nvPr/>
          </p:nvSpPr>
          <p:spPr>
            <a:xfrm>
              <a:off x="2771117" y="1023119"/>
              <a:ext cx="6099619" cy="461665"/>
            </a:xfrm>
            <a:prstGeom prst="rect">
              <a:avLst/>
            </a:prstGeom>
            <a:noFill/>
            <a:ln w="34925">
              <a:solidFill>
                <a:schemeClr val="tx2">
                  <a:lumMod val="60000"/>
                  <a:lumOff val="40000"/>
                </a:schemeClr>
              </a:solidFill>
            </a:ln>
          </p:spPr>
          <p:txBody>
            <a:bodyPr wrap="none" rtlCol="0">
              <a:spAutoFit/>
            </a:bodyPr>
            <a:lstStyle/>
            <a:p>
              <a:r>
                <a:rPr lang="en-US" sz="2400" dirty="0"/>
                <a:t>CIA machinery – cytosolic Fe-S cluster assembly</a:t>
              </a:r>
            </a:p>
          </p:txBody>
        </p:sp>
        <p:grpSp>
          <p:nvGrpSpPr>
            <p:cNvPr id="73" name="Group 72"/>
            <p:cNvGrpSpPr/>
            <p:nvPr/>
          </p:nvGrpSpPr>
          <p:grpSpPr>
            <a:xfrm>
              <a:off x="6590957" y="1485525"/>
              <a:ext cx="2589555" cy="1592727"/>
              <a:chOff x="6663648" y="1053477"/>
              <a:chExt cx="2589555" cy="1592727"/>
            </a:xfrm>
          </p:grpSpPr>
          <p:sp>
            <p:nvSpPr>
              <p:cNvPr id="59" name="Arc 58"/>
              <p:cNvSpPr/>
              <p:nvPr/>
            </p:nvSpPr>
            <p:spPr>
              <a:xfrm rot="21342193">
                <a:off x="6687014" y="1053477"/>
                <a:ext cx="648728" cy="648072"/>
              </a:xfrm>
              <a:prstGeom prst="arc">
                <a:avLst>
                  <a:gd name="adj1" fmla="val 16194503"/>
                  <a:gd name="adj2" fmla="val 219406"/>
                </a:avLst>
              </a:prstGeom>
              <a:ln w="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2" name="Straight Connector 61"/>
              <p:cNvCxnSpPr/>
              <p:nvPr/>
            </p:nvCxnSpPr>
            <p:spPr>
              <a:xfrm>
                <a:off x="7330852" y="1346740"/>
                <a:ext cx="0" cy="498084"/>
              </a:xfrm>
              <a:prstGeom prst="line">
                <a:avLst/>
              </a:prstGeom>
              <a:ln w="38100">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64" name="Oval 63"/>
              <p:cNvSpPr/>
              <p:nvPr/>
            </p:nvSpPr>
            <p:spPr>
              <a:xfrm>
                <a:off x="7092280" y="1865745"/>
                <a:ext cx="504056" cy="504056"/>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271131" y="1989441"/>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271131" y="2133457"/>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199123" y="2061449"/>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343139" y="2061449"/>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6663648" y="2276872"/>
                <a:ext cx="2589555" cy="369332"/>
              </a:xfrm>
              <a:prstGeom prst="rect">
                <a:avLst/>
              </a:prstGeom>
              <a:noFill/>
            </p:spPr>
            <p:txBody>
              <a:bodyPr wrap="none" rtlCol="0">
                <a:spAutoFit/>
              </a:bodyPr>
              <a:lstStyle/>
              <a:p>
                <a:r>
                  <a:rPr lang="en-US" dirty="0"/>
                  <a:t>Cytosolic mature proteins</a:t>
                </a:r>
              </a:p>
            </p:txBody>
          </p:sp>
        </p:grpSp>
      </p:grpSp>
      <p:grpSp>
        <p:nvGrpSpPr>
          <p:cNvPr id="89" name="Group 88"/>
          <p:cNvGrpSpPr/>
          <p:nvPr/>
        </p:nvGrpSpPr>
        <p:grpSpPr>
          <a:xfrm>
            <a:off x="1508449" y="1700808"/>
            <a:ext cx="672727" cy="1665047"/>
            <a:chOff x="1508449" y="1700808"/>
            <a:chExt cx="672727" cy="1665047"/>
          </a:xfrm>
        </p:grpSpPr>
        <p:sp>
          <p:nvSpPr>
            <p:cNvPr id="79" name="Oval 78"/>
            <p:cNvSpPr/>
            <p:nvPr/>
          </p:nvSpPr>
          <p:spPr>
            <a:xfrm>
              <a:off x="1669344" y="1988840"/>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p:cNvSpPr txBox="1"/>
            <p:nvPr/>
          </p:nvSpPr>
          <p:spPr>
            <a:xfrm>
              <a:off x="1546981" y="1700808"/>
              <a:ext cx="402482" cy="369332"/>
            </a:xfrm>
            <a:prstGeom prst="rect">
              <a:avLst/>
            </a:prstGeom>
            <a:noFill/>
          </p:spPr>
          <p:txBody>
            <a:bodyPr wrap="none" rtlCol="0">
              <a:spAutoFit/>
            </a:bodyPr>
            <a:lstStyle/>
            <a:p>
              <a:r>
                <a:rPr lang="en-US" dirty="0"/>
                <a:t>Fe</a:t>
              </a:r>
            </a:p>
          </p:txBody>
        </p:sp>
        <p:cxnSp>
          <p:nvCxnSpPr>
            <p:cNvPr id="82" name="Straight Arrow Connector 81"/>
            <p:cNvCxnSpPr>
              <a:stCxn id="79" idx="4"/>
            </p:cNvCxnSpPr>
            <p:nvPr/>
          </p:nvCxnSpPr>
          <p:spPr>
            <a:xfrm>
              <a:off x="1741352" y="2132856"/>
              <a:ext cx="258720" cy="12329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5" name="Oval 84"/>
            <p:cNvSpPr/>
            <p:nvPr/>
          </p:nvSpPr>
          <p:spPr>
            <a:xfrm rot="20773681">
              <a:off x="1508449" y="2492412"/>
              <a:ext cx="652505" cy="360040"/>
            </a:xfrm>
            <a:prstGeom prst="ellipse">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rot="20791927">
              <a:off x="1525997" y="2496183"/>
              <a:ext cx="655179" cy="369332"/>
            </a:xfrm>
            <a:prstGeom prst="rect">
              <a:avLst/>
            </a:prstGeom>
            <a:noFill/>
          </p:spPr>
          <p:txBody>
            <a:bodyPr wrap="none" rtlCol="0">
              <a:spAutoFit/>
            </a:bodyPr>
            <a:lstStyle/>
            <a:p>
              <a:r>
                <a:rPr lang="en-US" dirty="0" err="1"/>
                <a:t>Mrs</a:t>
              </a:r>
              <a:r>
                <a:rPr lang="en-US" dirty="0"/>
                <a:t>?</a:t>
              </a:r>
            </a:p>
          </p:txBody>
        </p:sp>
      </p:grpSp>
      <p:grpSp>
        <p:nvGrpSpPr>
          <p:cNvPr id="21" name="Group 20"/>
          <p:cNvGrpSpPr/>
          <p:nvPr/>
        </p:nvGrpSpPr>
        <p:grpSpPr>
          <a:xfrm>
            <a:off x="2555093" y="3212976"/>
            <a:ext cx="864096" cy="936104"/>
            <a:chOff x="3851920" y="3068960"/>
            <a:chExt cx="864096" cy="936104"/>
          </a:xfrm>
        </p:grpSpPr>
        <p:grpSp>
          <p:nvGrpSpPr>
            <p:cNvPr id="20" name="Group 19"/>
            <p:cNvGrpSpPr/>
            <p:nvPr/>
          </p:nvGrpSpPr>
          <p:grpSpPr>
            <a:xfrm>
              <a:off x="4139952" y="3573016"/>
              <a:ext cx="288032" cy="288032"/>
              <a:chOff x="2843808" y="2564904"/>
              <a:chExt cx="288032" cy="288032"/>
            </a:xfrm>
          </p:grpSpPr>
          <p:sp>
            <p:nvSpPr>
              <p:cNvPr id="11" name="Oval 10"/>
              <p:cNvSpPr/>
              <p:nvPr/>
            </p:nvSpPr>
            <p:spPr>
              <a:xfrm>
                <a:off x="2915816" y="2564904"/>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915816" y="2708920"/>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843808" y="2636912"/>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987824" y="2636912"/>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851920" y="3068960"/>
              <a:ext cx="864096" cy="936104"/>
              <a:chOff x="1103397" y="3044186"/>
              <a:chExt cx="864096" cy="936104"/>
            </a:xfrm>
          </p:grpSpPr>
          <p:sp>
            <p:nvSpPr>
              <p:cNvPr id="18" name="Pie 17"/>
              <p:cNvSpPr/>
              <p:nvPr/>
            </p:nvSpPr>
            <p:spPr>
              <a:xfrm rot="8033282">
                <a:off x="1067393" y="3080190"/>
                <a:ext cx="936104" cy="864096"/>
              </a:xfrm>
              <a:prstGeom prst="pie">
                <a:avLst/>
              </a:prstGeom>
              <a:solidFill>
                <a:schemeClr val="accent6">
                  <a:lumMod val="7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1246744" y="3142906"/>
                <a:ext cx="577402" cy="369332"/>
              </a:xfrm>
              <a:prstGeom prst="rect">
                <a:avLst/>
              </a:prstGeom>
              <a:noFill/>
            </p:spPr>
            <p:txBody>
              <a:bodyPr wrap="none" rtlCol="0">
                <a:spAutoFit/>
              </a:bodyPr>
              <a:lstStyle/>
              <a:p>
                <a:r>
                  <a:rPr lang="en-US" dirty="0" err="1"/>
                  <a:t>IscU</a:t>
                </a:r>
                <a:endParaRPr lang="en-US" dirty="0"/>
              </a:p>
            </p:txBody>
          </p:sp>
        </p:grpSp>
      </p:grpSp>
      <p:grpSp>
        <p:nvGrpSpPr>
          <p:cNvPr id="90" name="Group 89"/>
          <p:cNvGrpSpPr/>
          <p:nvPr/>
        </p:nvGrpSpPr>
        <p:grpSpPr>
          <a:xfrm>
            <a:off x="405553" y="3212976"/>
            <a:ext cx="3091131" cy="1814969"/>
            <a:chOff x="405553" y="3212976"/>
            <a:chExt cx="3091131" cy="1814969"/>
          </a:xfrm>
        </p:grpSpPr>
        <p:grpSp>
          <p:nvGrpSpPr>
            <p:cNvPr id="70" name="Group 69"/>
            <p:cNvGrpSpPr/>
            <p:nvPr/>
          </p:nvGrpSpPr>
          <p:grpSpPr>
            <a:xfrm>
              <a:off x="826901" y="3212976"/>
              <a:ext cx="1752412" cy="1602229"/>
              <a:chOff x="899592" y="2780928"/>
              <a:chExt cx="1752412" cy="1602229"/>
            </a:xfrm>
          </p:grpSpPr>
          <p:grpSp>
            <p:nvGrpSpPr>
              <p:cNvPr id="16" name="Group 15"/>
              <p:cNvGrpSpPr/>
              <p:nvPr/>
            </p:nvGrpSpPr>
            <p:grpSpPr>
              <a:xfrm>
                <a:off x="899592" y="2780928"/>
                <a:ext cx="864096" cy="936104"/>
                <a:chOff x="1103397" y="3044186"/>
                <a:chExt cx="864096" cy="936104"/>
              </a:xfrm>
            </p:grpSpPr>
            <p:sp>
              <p:nvSpPr>
                <p:cNvPr id="9" name="Pie 8"/>
                <p:cNvSpPr/>
                <p:nvPr/>
              </p:nvSpPr>
              <p:spPr>
                <a:xfrm rot="8033282">
                  <a:off x="1067393" y="3080190"/>
                  <a:ext cx="936104" cy="864096"/>
                </a:xfrm>
                <a:prstGeom prst="pie">
                  <a:avLst/>
                </a:prstGeom>
                <a:solidFill>
                  <a:schemeClr val="accent6">
                    <a:lumMod val="7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1246744" y="3142906"/>
                  <a:ext cx="577402" cy="369332"/>
                </a:xfrm>
                <a:prstGeom prst="rect">
                  <a:avLst/>
                </a:prstGeom>
                <a:noFill/>
              </p:spPr>
              <p:txBody>
                <a:bodyPr wrap="none" rtlCol="0">
                  <a:spAutoFit/>
                </a:bodyPr>
                <a:lstStyle/>
                <a:p>
                  <a:r>
                    <a:rPr lang="en-US" dirty="0" err="1"/>
                    <a:t>IscU</a:t>
                  </a:r>
                  <a:endParaRPr lang="en-US" dirty="0"/>
                </a:p>
              </p:txBody>
            </p:sp>
          </p:grpSp>
          <p:sp>
            <p:nvSpPr>
              <p:cNvPr id="23" name="Freeform 22"/>
              <p:cNvSpPr/>
              <p:nvPr/>
            </p:nvSpPr>
            <p:spPr>
              <a:xfrm>
                <a:off x="1689652" y="3833665"/>
                <a:ext cx="766222" cy="549492"/>
              </a:xfrm>
              <a:custGeom>
                <a:avLst/>
                <a:gdLst>
                  <a:gd name="connsiteX0" fmla="*/ 69574 w 766222"/>
                  <a:gd name="connsiteY0" fmla="*/ 92292 h 549492"/>
                  <a:gd name="connsiteX1" fmla="*/ 69574 w 766222"/>
                  <a:gd name="connsiteY1" fmla="*/ 92292 h 549492"/>
                  <a:gd name="connsiteX2" fmla="*/ 467139 w 766222"/>
                  <a:gd name="connsiteY2" fmla="*/ 12778 h 549492"/>
                  <a:gd name="connsiteX3" fmla="*/ 566531 w 766222"/>
                  <a:gd name="connsiteY3" fmla="*/ 62474 h 549492"/>
                  <a:gd name="connsiteX4" fmla="*/ 626165 w 766222"/>
                  <a:gd name="connsiteY4" fmla="*/ 92292 h 549492"/>
                  <a:gd name="connsiteX5" fmla="*/ 725557 w 766222"/>
                  <a:gd name="connsiteY5" fmla="*/ 151926 h 549492"/>
                  <a:gd name="connsiteX6" fmla="*/ 745435 w 766222"/>
                  <a:gd name="connsiteY6" fmla="*/ 171805 h 549492"/>
                  <a:gd name="connsiteX7" fmla="*/ 765313 w 766222"/>
                  <a:gd name="connsiteY7" fmla="*/ 221500 h 549492"/>
                  <a:gd name="connsiteX8" fmla="*/ 745435 w 766222"/>
                  <a:gd name="connsiteY8" fmla="*/ 430222 h 549492"/>
                  <a:gd name="connsiteX9" fmla="*/ 705678 w 766222"/>
                  <a:gd name="connsiteY9" fmla="*/ 479918 h 549492"/>
                  <a:gd name="connsiteX10" fmla="*/ 685800 w 766222"/>
                  <a:gd name="connsiteY10" fmla="*/ 519674 h 549492"/>
                  <a:gd name="connsiteX11" fmla="*/ 616226 w 766222"/>
                  <a:gd name="connsiteY11" fmla="*/ 549492 h 549492"/>
                  <a:gd name="connsiteX12" fmla="*/ 327991 w 766222"/>
                  <a:gd name="connsiteY12" fmla="*/ 519674 h 549492"/>
                  <a:gd name="connsiteX13" fmla="*/ 278296 w 766222"/>
                  <a:gd name="connsiteY13" fmla="*/ 499796 h 549492"/>
                  <a:gd name="connsiteX14" fmla="*/ 228600 w 766222"/>
                  <a:gd name="connsiteY14" fmla="*/ 460039 h 549492"/>
                  <a:gd name="connsiteX15" fmla="*/ 198783 w 766222"/>
                  <a:gd name="connsiteY15" fmla="*/ 420283 h 549492"/>
                  <a:gd name="connsiteX16" fmla="*/ 168965 w 766222"/>
                  <a:gd name="connsiteY16" fmla="*/ 400405 h 549492"/>
                  <a:gd name="connsiteX17" fmla="*/ 89452 w 766222"/>
                  <a:gd name="connsiteY17" fmla="*/ 301013 h 549492"/>
                  <a:gd name="connsiteX18" fmla="*/ 49696 w 766222"/>
                  <a:gd name="connsiteY18" fmla="*/ 221500 h 549492"/>
                  <a:gd name="connsiteX19" fmla="*/ 29818 w 766222"/>
                  <a:gd name="connsiteY19" fmla="*/ 191683 h 549492"/>
                  <a:gd name="connsiteX20" fmla="*/ 0 w 766222"/>
                  <a:gd name="connsiteY20" fmla="*/ 132048 h 549492"/>
                  <a:gd name="connsiteX21" fmla="*/ 39757 w 766222"/>
                  <a:gd name="connsiteY21" fmla="*/ 112170 h 549492"/>
                  <a:gd name="connsiteX22" fmla="*/ 69574 w 766222"/>
                  <a:gd name="connsiteY22" fmla="*/ 92292 h 54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222" h="549492">
                    <a:moveTo>
                      <a:pt x="69574" y="92292"/>
                    </a:moveTo>
                    <a:lnTo>
                      <a:pt x="69574" y="92292"/>
                    </a:lnTo>
                    <a:cubicBezTo>
                      <a:pt x="313737" y="-29791"/>
                      <a:pt x="181873" y="-188"/>
                      <a:pt x="467139" y="12778"/>
                    </a:cubicBezTo>
                    <a:lnTo>
                      <a:pt x="566531" y="62474"/>
                    </a:lnTo>
                    <a:cubicBezTo>
                      <a:pt x="586409" y="72413"/>
                      <a:pt x="606869" y="81266"/>
                      <a:pt x="626165" y="92292"/>
                    </a:cubicBezTo>
                    <a:cubicBezTo>
                      <a:pt x="638218" y="99180"/>
                      <a:pt x="703877" y="134582"/>
                      <a:pt x="725557" y="151926"/>
                    </a:cubicBezTo>
                    <a:cubicBezTo>
                      <a:pt x="732874" y="157780"/>
                      <a:pt x="738809" y="165179"/>
                      <a:pt x="745435" y="171805"/>
                    </a:cubicBezTo>
                    <a:cubicBezTo>
                      <a:pt x="752061" y="188370"/>
                      <a:pt x="764538" y="203676"/>
                      <a:pt x="765313" y="221500"/>
                    </a:cubicBezTo>
                    <a:cubicBezTo>
                      <a:pt x="765472" y="225168"/>
                      <a:pt x="772388" y="376316"/>
                      <a:pt x="745435" y="430222"/>
                    </a:cubicBezTo>
                    <a:cubicBezTo>
                      <a:pt x="709330" y="502432"/>
                      <a:pt x="742656" y="424452"/>
                      <a:pt x="705678" y="479918"/>
                    </a:cubicBezTo>
                    <a:cubicBezTo>
                      <a:pt x="697459" y="492246"/>
                      <a:pt x="696277" y="509197"/>
                      <a:pt x="685800" y="519674"/>
                    </a:cubicBezTo>
                    <a:cubicBezTo>
                      <a:pt x="673519" y="531955"/>
                      <a:pt x="634044" y="543552"/>
                      <a:pt x="616226" y="549492"/>
                    </a:cubicBezTo>
                    <a:cubicBezTo>
                      <a:pt x="520148" y="539553"/>
                      <a:pt x="423554" y="533728"/>
                      <a:pt x="327991" y="519674"/>
                    </a:cubicBezTo>
                    <a:cubicBezTo>
                      <a:pt x="310340" y="517078"/>
                      <a:pt x="294254" y="507775"/>
                      <a:pt x="278296" y="499796"/>
                    </a:cubicBezTo>
                    <a:cubicBezTo>
                      <a:pt x="259950" y="490623"/>
                      <a:pt x="241809" y="475890"/>
                      <a:pt x="228600" y="460039"/>
                    </a:cubicBezTo>
                    <a:cubicBezTo>
                      <a:pt x="217995" y="447313"/>
                      <a:pt x="210496" y="431996"/>
                      <a:pt x="198783" y="420283"/>
                    </a:cubicBezTo>
                    <a:cubicBezTo>
                      <a:pt x="190336" y="411836"/>
                      <a:pt x="178293" y="407867"/>
                      <a:pt x="168965" y="400405"/>
                    </a:cubicBezTo>
                    <a:cubicBezTo>
                      <a:pt x="143134" y="379740"/>
                      <a:pt x="92932" y="307973"/>
                      <a:pt x="89452" y="301013"/>
                    </a:cubicBezTo>
                    <a:cubicBezTo>
                      <a:pt x="76200" y="274509"/>
                      <a:pt x="66133" y="246156"/>
                      <a:pt x="49696" y="221500"/>
                    </a:cubicBezTo>
                    <a:cubicBezTo>
                      <a:pt x="43070" y="211561"/>
                      <a:pt x="35160" y="202367"/>
                      <a:pt x="29818" y="191683"/>
                    </a:cubicBezTo>
                    <a:cubicBezTo>
                      <a:pt x="-11332" y="109384"/>
                      <a:pt x="56966" y="217497"/>
                      <a:pt x="0" y="132048"/>
                    </a:cubicBezTo>
                    <a:cubicBezTo>
                      <a:pt x="13252" y="125422"/>
                      <a:pt x="26138" y="118006"/>
                      <a:pt x="39757" y="112170"/>
                    </a:cubicBezTo>
                    <a:cubicBezTo>
                      <a:pt x="49387" y="108043"/>
                      <a:pt x="64604" y="95605"/>
                      <a:pt x="69574" y="92292"/>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p:nvPr/>
            </p:nvGrpSpPr>
            <p:grpSpPr>
              <a:xfrm>
                <a:off x="1835696" y="3140968"/>
                <a:ext cx="816308" cy="609962"/>
                <a:chOff x="1835696" y="3140968"/>
                <a:chExt cx="816308" cy="609962"/>
              </a:xfrm>
            </p:grpSpPr>
            <p:cxnSp>
              <p:nvCxnSpPr>
                <p:cNvPr id="25" name="Straight Arrow Connector 24"/>
                <p:cNvCxnSpPr/>
                <p:nvPr/>
              </p:nvCxnSpPr>
              <p:spPr>
                <a:xfrm>
                  <a:off x="1835696" y="3140968"/>
                  <a:ext cx="792088" cy="0"/>
                </a:xfrm>
                <a:prstGeom prst="straightConnector1">
                  <a:avLst/>
                </a:prstGeom>
                <a:ln w="38100">
                  <a:tailEnd type="arrow"/>
                </a:ln>
                <a:effectLst/>
              </p:spPr>
              <p:style>
                <a:lnRef idx="2">
                  <a:schemeClr val="accent1"/>
                </a:lnRef>
                <a:fillRef idx="0">
                  <a:schemeClr val="accent1"/>
                </a:fillRef>
                <a:effectRef idx="1">
                  <a:schemeClr val="accent1"/>
                </a:effectRef>
                <a:fontRef idx="minor">
                  <a:schemeClr val="tx1"/>
                </a:fontRef>
              </p:style>
            </p:cxnSp>
            <p:sp>
              <p:nvSpPr>
                <p:cNvPr id="27" name="Arc 26"/>
                <p:cNvSpPr/>
                <p:nvPr/>
              </p:nvSpPr>
              <p:spPr>
                <a:xfrm rot="16560299">
                  <a:off x="2111944" y="3032957"/>
                  <a:ext cx="432048" cy="648072"/>
                </a:xfrm>
                <a:prstGeom prst="arc">
                  <a:avLst>
                    <a:gd name="adj1" fmla="val 16200000"/>
                    <a:gd name="adj2" fmla="val 19879264"/>
                  </a:avLst>
                </a:prstGeom>
                <a:ln w="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Connector 28"/>
                <p:cNvCxnSpPr/>
                <p:nvPr/>
              </p:nvCxnSpPr>
              <p:spPr>
                <a:xfrm flipH="1">
                  <a:off x="1979712" y="3284984"/>
                  <a:ext cx="25998" cy="465946"/>
                </a:xfrm>
                <a:prstGeom prst="line">
                  <a:avLst/>
                </a:prstGeom>
                <a:ln w="38100"/>
                <a:effectLst/>
              </p:spPr>
              <p:style>
                <a:lnRef idx="2">
                  <a:schemeClr val="accent1"/>
                </a:lnRef>
                <a:fillRef idx="0">
                  <a:schemeClr val="accent1"/>
                </a:fillRef>
                <a:effectRef idx="1">
                  <a:schemeClr val="accent1"/>
                </a:effectRef>
                <a:fontRef idx="minor">
                  <a:schemeClr val="tx1"/>
                </a:fontRef>
              </p:style>
            </p:cxnSp>
          </p:grpSp>
        </p:grpSp>
        <p:sp>
          <p:nvSpPr>
            <p:cNvPr id="30" name="TextBox 29"/>
            <p:cNvSpPr txBox="1"/>
            <p:nvPr/>
          </p:nvSpPr>
          <p:spPr>
            <a:xfrm>
              <a:off x="1690997" y="4293096"/>
              <a:ext cx="535724" cy="369332"/>
            </a:xfrm>
            <a:prstGeom prst="rect">
              <a:avLst/>
            </a:prstGeom>
            <a:noFill/>
          </p:spPr>
          <p:txBody>
            <a:bodyPr wrap="none" rtlCol="0">
              <a:spAutoFit/>
            </a:bodyPr>
            <a:lstStyle/>
            <a:p>
              <a:r>
                <a:rPr lang="en-US" dirty="0" err="1"/>
                <a:t>IscS</a:t>
              </a:r>
              <a:endParaRPr lang="en-US" dirty="0"/>
            </a:p>
          </p:txBody>
        </p:sp>
        <p:sp>
          <p:nvSpPr>
            <p:cNvPr id="74" name="Oval 73"/>
            <p:cNvSpPr/>
            <p:nvPr/>
          </p:nvSpPr>
          <p:spPr>
            <a:xfrm>
              <a:off x="1399747" y="4592668"/>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1221782" y="4658613"/>
              <a:ext cx="499945" cy="369332"/>
            </a:xfrm>
            <a:prstGeom prst="rect">
              <a:avLst/>
            </a:prstGeom>
            <a:noFill/>
          </p:spPr>
          <p:txBody>
            <a:bodyPr wrap="none" rtlCol="0">
              <a:spAutoFit/>
            </a:bodyPr>
            <a:lstStyle/>
            <a:p>
              <a:r>
                <a:rPr lang="en-US" dirty="0" err="1"/>
                <a:t>Cys</a:t>
              </a:r>
              <a:endParaRPr lang="en-US" dirty="0"/>
            </a:p>
          </p:txBody>
        </p:sp>
        <p:cxnSp>
          <p:nvCxnSpPr>
            <p:cNvPr id="77" name="Straight Arrow Connector 76"/>
            <p:cNvCxnSpPr/>
            <p:nvPr/>
          </p:nvCxnSpPr>
          <p:spPr>
            <a:xfrm flipV="1">
              <a:off x="1616961" y="4592668"/>
              <a:ext cx="104766" cy="1324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2226721" y="4265713"/>
              <a:ext cx="1269963" cy="646331"/>
            </a:xfrm>
            <a:prstGeom prst="rect">
              <a:avLst/>
            </a:prstGeom>
            <a:noFill/>
          </p:spPr>
          <p:txBody>
            <a:bodyPr wrap="none" rtlCol="0">
              <a:spAutoFit/>
            </a:bodyPr>
            <a:lstStyle/>
            <a:p>
              <a:r>
                <a:rPr lang="en-US" dirty="0" err="1"/>
                <a:t>Cystein</a:t>
              </a:r>
              <a:endParaRPr lang="en-US" dirty="0"/>
            </a:p>
            <a:p>
              <a:r>
                <a:rPr lang="en-US" dirty="0" err="1"/>
                <a:t>desulfurase</a:t>
              </a:r>
              <a:endParaRPr lang="en-US" dirty="0"/>
            </a:p>
          </p:txBody>
        </p:sp>
        <p:sp>
          <p:nvSpPr>
            <p:cNvPr id="87" name="TextBox 86"/>
            <p:cNvSpPr txBox="1"/>
            <p:nvPr/>
          </p:nvSpPr>
          <p:spPr>
            <a:xfrm>
              <a:off x="405553" y="3717032"/>
              <a:ext cx="926087" cy="646331"/>
            </a:xfrm>
            <a:prstGeom prst="rect">
              <a:avLst/>
            </a:prstGeom>
            <a:noFill/>
          </p:spPr>
          <p:txBody>
            <a:bodyPr wrap="none" rtlCol="0">
              <a:spAutoFit/>
            </a:bodyPr>
            <a:lstStyle/>
            <a:p>
              <a:r>
                <a:rPr lang="en-US" dirty="0"/>
                <a:t>Scaffold</a:t>
              </a:r>
            </a:p>
            <a:p>
              <a:r>
                <a:rPr lang="en-US" dirty="0"/>
                <a:t>protein</a:t>
              </a:r>
            </a:p>
          </p:txBody>
        </p:sp>
      </p:grpSp>
    </p:spTree>
    <p:extLst>
      <p:ext uri="{BB962C8B-B14F-4D97-AF65-F5344CB8AC3E}">
        <p14:creationId xmlns:p14="http://schemas.microsoft.com/office/powerpoint/2010/main" val="234658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Quick rep.</a:t>
            </a:r>
          </a:p>
        </p:txBody>
      </p:sp>
      <p:sp>
        <p:nvSpPr>
          <p:cNvPr id="3" name="TextBox 2"/>
          <p:cNvSpPr txBox="1"/>
          <p:nvPr/>
        </p:nvSpPr>
        <p:spPr>
          <a:xfrm>
            <a:off x="179513" y="980728"/>
            <a:ext cx="8784976" cy="5262979"/>
          </a:xfrm>
          <a:prstGeom prst="rect">
            <a:avLst/>
          </a:prstGeom>
          <a:noFill/>
        </p:spPr>
        <p:txBody>
          <a:bodyPr wrap="square" rtlCol="0">
            <a:spAutoFit/>
          </a:bodyPr>
          <a:lstStyle/>
          <a:p>
            <a:pPr marL="342900" indent="-342900">
              <a:buFont typeface="Arial" pitchFamily="34" charset="0"/>
              <a:buChar char="•"/>
            </a:pPr>
            <a:r>
              <a:rPr lang="en-US" sz="2400" dirty="0"/>
              <a:t>Mitochondria originated through endosymbiosis</a:t>
            </a:r>
          </a:p>
          <a:p>
            <a:pPr marL="342900" indent="-342900">
              <a:buFont typeface="Arial" pitchFamily="34" charset="0"/>
              <a:buChar char="•"/>
            </a:pPr>
            <a:endParaRPr lang="en-US" sz="2400" dirty="0"/>
          </a:p>
          <a:p>
            <a:pPr marL="342900" indent="-342900">
              <a:buFont typeface="Arial" pitchFamily="34" charset="0"/>
              <a:buChar char="•"/>
            </a:pPr>
            <a:endParaRPr lang="en-US" sz="2400" dirty="0"/>
          </a:p>
          <a:p>
            <a:pPr marL="342900" indent="-342900">
              <a:buFont typeface="Arial" pitchFamily="34" charset="0"/>
              <a:buChar char="•"/>
            </a:pPr>
            <a:r>
              <a:rPr lang="en-US" sz="2400" dirty="0"/>
              <a:t>Most of mitochondrial genes were transferred to nucleus and are imported to mitochondria post-</a:t>
            </a:r>
            <a:r>
              <a:rPr lang="en-US" sz="2400" dirty="0" err="1"/>
              <a:t>translationaly</a:t>
            </a:r>
            <a:endParaRPr lang="en-US" sz="2400" dirty="0"/>
          </a:p>
          <a:p>
            <a:pPr marL="342900" indent="-342900">
              <a:buFont typeface="Arial" pitchFamily="34" charset="0"/>
              <a:buChar char="•"/>
            </a:pPr>
            <a:endParaRPr lang="en-US" sz="2400" dirty="0"/>
          </a:p>
          <a:p>
            <a:endParaRPr lang="en-US" sz="2400" dirty="0"/>
          </a:p>
          <a:p>
            <a:pPr marL="342900" indent="-342900">
              <a:buFont typeface="Arial" pitchFamily="34" charset="0"/>
              <a:buChar char="•"/>
            </a:pPr>
            <a:r>
              <a:rPr lang="en-US" sz="2400" dirty="0"/>
              <a:t>Proteins are imported into mitochondria through TOM and TIM complexes</a:t>
            </a:r>
          </a:p>
          <a:p>
            <a:pPr marL="342900" indent="-342900">
              <a:buFont typeface="Arial" pitchFamily="34" charset="0"/>
              <a:buChar char="•"/>
            </a:pPr>
            <a:endParaRPr lang="en-US" sz="2400" dirty="0"/>
          </a:p>
          <a:p>
            <a:pPr marL="342900" indent="-342900">
              <a:buFont typeface="Arial" pitchFamily="34" charset="0"/>
              <a:buChar char="•"/>
            </a:pPr>
            <a:endParaRPr lang="en-US" sz="2400" dirty="0"/>
          </a:p>
          <a:p>
            <a:pPr marL="342900" indent="-342900">
              <a:buFont typeface="Arial" pitchFamily="34" charset="0"/>
              <a:buChar char="•"/>
            </a:pPr>
            <a:r>
              <a:rPr lang="en-US" sz="2400" dirty="0"/>
              <a:t>Iron-Sulfur assembly is an obligatory function of mitochondria and is done through bacterial type ISC system </a:t>
            </a:r>
          </a:p>
          <a:p>
            <a:endParaRPr lang="en-US" sz="2400" dirty="0"/>
          </a:p>
        </p:txBody>
      </p:sp>
    </p:spTree>
    <p:extLst>
      <p:ext uri="{BB962C8B-B14F-4D97-AF65-F5344CB8AC3E}">
        <p14:creationId xmlns:p14="http://schemas.microsoft.com/office/powerpoint/2010/main" val="1626297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Anaerobic lifestyle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080" y="1828100"/>
            <a:ext cx="4821822" cy="3600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673" y="1988840"/>
            <a:ext cx="3048000" cy="4064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528" y="785811"/>
            <a:ext cx="2620640" cy="176672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832" y="3933056"/>
            <a:ext cx="2667000" cy="17145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5946" y="3789040"/>
            <a:ext cx="2800230" cy="198052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8823" y="3861048"/>
            <a:ext cx="2565665" cy="1924249"/>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1323" y="756537"/>
            <a:ext cx="2143125" cy="2143125"/>
          </a:xfrm>
          <a:prstGeom prst="rect">
            <a:avLst/>
          </a:prstGeom>
        </p:spPr>
      </p:pic>
      <p:sp>
        <p:nvSpPr>
          <p:cNvPr id="12" name="TextBox 11"/>
          <p:cNvSpPr txBox="1"/>
          <p:nvPr/>
        </p:nvSpPr>
        <p:spPr>
          <a:xfrm>
            <a:off x="1115616" y="2552535"/>
            <a:ext cx="1287853" cy="369332"/>
          </a:xfrm>
          <a:prstGeom prst="rect">
            <a:avLst/>
          </a:prstGeom>
          <a:noFill/>
        </p:spPr>
        <p:txBody>
          <a:bodyPr wrap="none" rtlCol="0">
            <a:spAutoFit/>
          </a:bodyPr>
          <a:lstStyle/>
          <a:p>
            <a:r>
              <a:rPr lang="en-US" dirty="0"/>
              <a:t>Anoxic mud</a:t>
            </a:r>
          </a:p>
        </p:txBody>
      </p:sp>
      <p:sp>
        <p:nvSpPr>
          <p:cNvPr id="13" name="TextBox 12"/>
          <p:cNvSpPr txBox="1"/>
          <p:nvPr/>
        </p:nvSpPr>
        <p:spPr>
          <a:xfrm>
            <a:off x="4112134" y="5764060"/>
            <a:ext cx="782587" cy="369332"/>
          </a:xfrm>
          <a:prstGeom prst="rect">
            <a:avLst/>
          </a:prstGeom>
          <a:noFill/>
        </p:spPr>
        <p:txBody>
          <a:bodyPr wrap="none" rtlCol="0">
            <a:spAutoFit/>
          </a:bodyPr>
          <a:lstStyle/>
          <a:p>
            <a:r>
              <a:rPr lang="en-US" dirty="0"/>
              <a:t>Ocean</a:t>
            </a:r>
          </a:p>
        </p:txBody>
      </p:sp>
      <p:sp>
        <p:nvSpPr>
          <p:cNvPr id="14" name="TextBox 13"/>
          <p:cNvSpPr txBox="1"/>
          <p:nvPr/>
        </p:nvSpPr>
        <p:spPr>
          <a:xfrm>
            <a:off x="971600" y="5589240"/>
            <a:ext cx="1427186" cy="369332"/>
          </a:xfrm>
          <a:prstGeom prst="rect">
            <a:avLst/>
          </a:prstGeom>
          <a:noFill/>
        </p:spPr>
        <p:txBody>
          <a:bodyPr wrap="none" rtlCol="0">
            <a:spAutoFit/>
          </a:bodyPr>
          <a:lstStyle/>
          <a:p>
            <a:r>
              <a:rPr lang="en-US" dirty="0"/>
              <a:t>Bacterial mat</a:t>
            </a:r>
          </a:p>
        </p:txBody>
      </p:sp>
      <p:sp>
        <p:nvSpPr>
          <p:cNvPr id="15" name="TextBox 14"/>
          <p:cNvSpPr txBox="1"/>
          <p:nvPr/>
        </p:nvSpPr>
        <p:spPr>
          <a:xfrm>
            <a:off x="7355056" y="2903224"/>
            <a:ext cx="529312" cy="369332"/>
          </a:xfrm>
          <a:prstGeom prst="rect">
            <a:avLst/>
          </a:prstGeom>
          <a:noFill/>
        </p:spPr>
        <p:txBody>
          <a:bodyPr wrap="none" rtlCol="0">
            <a:spAutoFit/>
          </a:bodyPr>
          <a:lstStyle/>
          <a:p>
            <a:r>
              <a:rPr lang="en-US" dirty="0"/>
              <a:t>Gut</a:t>
            </a:r>
          </a:p>
        </p:txBody>
      </p:sp>
      <p:sp>
        <p:nvSpPr>
          <p:cNvPr id="16" name="TextBox 15"/>
          <p:cNvSpPr txBox="1"/>
          <p:nvPr/>
        </p:nvSpPr>
        <p:spPr>
          <a:xfrm>
            <a:off x="4232174" y="2559506"/>
            <a:ext cx="1048685" cy="369332"/>
          </a:xfrm>
          <a:prstGeom prst="rect">
            <a:avLst/>
          </a:prstGeom>
          <a:noFill/>
        </p:spPr>
        <p:txBody>
          <a:bodyPr wrap="none" rtlCol="0">
            <a:spAutoFit/>
          </a:bodyPr>
          <a:lstStyle/>
          <a:p>
            <a:r>
              <a:rPr lang="en-US" dirty="0"/>
              <a:t>Deep sea</a:t>
            </a:r>
          </a:p>
        </p:txBody>
      </p:sp>
      <p:sp>
        <p:nvSpPr>
          <p:cNvPr id="17" name="TextBox 16"/>
          <p:cNvSpPr txBox="1"/>
          <p:nvPr/>
        </p:nvSpPr>
        <p:spPr>
          <a:xfrm>
            <a:off x="7092280" y="5785624"/>
            <a:ext cx="972574" cy="369332"/>
          </a:xfrm>
          <a:prstGeom prst="rect">
            <a:avLst/>
          </a:prstGeom>
          <a:noFill/>
        </p:spPr>
        <p:txBody>
          <a:bodyPr wrap="none" rtlCol="0">
            <a:spAutoFit/>
          </a:bodyPr>
          <a:lstStyle/>
          <a:p>
            <a:r>
              <a:rPr lang="en-US" dirty="0"/>
              <a:t>marshes</a:t>
            </a:r>
          </a:p>
        </p:txBody>
      </p:sp>
      <p:grpSp>
        <p:nvGrpSpPr>
          <p:cNvPr id="19" name="Group 18"/>
          <p:cNvGrpSpPr/>
          <p:nvPr/>
        </p:nvGrpSpPr>
        <p:grpSpPr>
          <a:xfrm>
            <a:off x="-684584" y="692696"/>
            <a:ext cx="3672408" cy="2044505"/>
            <a:chOff x="-684584" y="692696"/>
            <a:chExt cx="3672408" cy="2044505"/>
          </a:xfrm>
        </p:grpSpPr>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5926" y="785811"/>
              <a:ext cx="3333750" cy="1762125"/>
            </a:xfrm>
            <a:prstGeom prst="rect">
              <a:avLst/>
            </a:prstGeom>
          </p:spPr>
        </p:pic>
        <p:sp>
          <p:nvSpPr>
            <p:cNvPr id="18" name="Rectangle 17"/>
            <p:cNvSpPr/>
            <p:nvPr/>
          </p:nvSpPr>
          <p:spPr>
            <a:xfrm>
              <a:off x="-684584" y="692696"/>
              <a:ext cx="1440160" cy="20445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3129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Anaerobic life-style</a:t>
            </a:r>
          </a:p>
        </p:txBody>
      </p:sp>
      <p:sp>
        <p:nvSpPr>
          <p:cNvPr id="3" name="TextBox 2"/>
          <p:cNvSpPr txBox="1"/>
          <p:nvPr/>
        </p:nvSpPr>
        <p:spPr>
          <a:xfrm>
            <a:off x="179513" y="1299532"/>
            <a:ext cx="8784976" cy="3416320"/>
          </a:xfrm>
          <a:prstGeom prst="rect">
            <a:avLst/>
          </a:prstGeom>
          <a:noFill/>
        </p:spPr>
        <p:txBody>
          <a:bodyPr wrap="square" rtlCol="0">
            <a:spAutoFit/>
          </a:bodyPr>
          <a:lstStyle/>
          <a:p>
            <a:pPr marL="342900" indent="-342900">
              <a:buFont typeface="Arial" pitchFamily="34" charset="0"/>
              <a:buChar char="•"/>
            </a:pPr>
            <a:r>
              <a:rPr lang="en-US" sz="2400" dirty="0"/>
              <a:t>Few terms:</a:t>
            </a:r>
          </a:p>
          <a:p>
            <a:endParaRPr lang="en-US" sz="2400" dirty="0"/>
          </a:p>
          <a:p>
            <a:pPr marL="1257300" indent="-342900">
              <a:buFont typeface="Courier New" pitchFamily="49" charset="0"/>
              <a:buChar char="o"/>
            </a:pPr>
            <a:r>
              <a:rPr lang="en-US" sz="2400" b="1" dirty="0"/>
              <a:t>Facultative anaerobes:</a:t>
            </a:r>
            <a:r>
              <a:rPr lang="en-US" sz="2400" dirty="0"/>
              <a:t> tolerate oxygen </a:t>
            </a:r>
          </a:p>
          <a:p>
            <a:pPr marL="1257300" indent="-342900">
              <a:buFont typeface="Courier New" pitchFamily="49" charset="0"/>
              <a:buChar char="o"/>
            </a:pPr>
            <a:endParaRPr lang="en-US" sz="2400" dirty="0"/>
          </a:p>
          <a:p>
            <a:pPr marL="1257300" indent="-342900">
              <a:buFont typeface="Courier New" pitchFamily="49" charset="0"/>
              <a:buChar char="o"/>
            </a:pPr>
            <a:r>
              <a:rPr lang="en-US" sz="2400" b="1" dirty="0"/>
              <a:t>Strict anaerobes: </a:t>
            </a:r>
            <a:r>
              <a:rPr lang="en-US" sz="2400" dirty="0"/>
              <a:t>oxygen is toxic</a:t>
            </a:r>
          </a:p>
          <a:p>
            <a:pPr marL="1257300" indent="-342900">
              <a:buFont typeface="Courier New" pitchFamily="49" charset="0"/>
              <a:buChar char="o"/>
            </a:pPr>
            <a:endParaRPr lang="en-US" sz="2400" dirty="0"/>
          </a:p>
          <a:p>
            <a:pPr marL="1257300" indent="-342900">
              <a:buFont typeface="Courier New" pitchFamily="49" charset="0"/>
              <a:buChar char="o"/>
            </a:pPr>
            <a:r>
              <a:rPr lang="en-US" sz="2400" b="1" dirty="0" err="1"/>
              <a:t>Microaerophiles</a:t>
            </a:r>
            <a:r>
              <a:rPr lang="en-US" sz="2400" b="1" dirty="0"/>
              <a:t>: </a:t>
            </a:r>
            <a:r>
              <a:rPr lang="en-US" sz="2400" dirty="0"/>
              <a:t>live in an environment with low-level of oxygen</a:t>
            </a:r>
          </a:p>
          <a:p>
            <a:endParaRPr lang="en-US" sz="2400" dirty="0"/>
          </a:p>
        </p:txBody>
      </p:sp>
    </p:spTree>
    <p:extLst>
      <p:ext uri="{BB962C8B-B14F-4D97-AF65-F5344CB8AC3E}">
        <p14:creationId xmlns:p14="http://schemas.microsoft.com/office/powerpoint/2010/main" val="1388189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Mitochondria – functions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04786" y="509658"/>
            <a:ext cx="3606434" cy="9001001"/>
          </a:xfrm>
          <a:prstGeom prst="rect">
            <a:avLst/>
          </a:prstGeom>
        </p:spPr>
      </p:pic>
      <p:sp>
        <p:nvSpPr>
          <p:cNvPr id="5" name="TextBox 4"/>
          <p:cNvSpPr txBox="1"/>
          <p:nvPr/>
        </p:nvSpPr>
        <p:spPr>
          <a:xfrm>
            <a:off x="251521" y="862261"/>
            <a:ext cx="8280920" cy="1569660"/>
          </a:xfrm>
          <a:prstGeom prst="rect">
            <a:avLst/>
          </a:prstGeom>
          <a:noFill/>
        </p:spPr>
        <p:txBody>
          <a:bodyPr wrap="square" rtlCol="0">
            <a:spAutoFit/>
          </a:bodyPr>
          <a:lstStyle/>
          <a:p>
            <a:pPr marL="342900" indent="-342900">
              <a:buFont typeface="Arial" pitchFamily="34" charset="0"/>
              <a:buChar char="•"/>
            </a:pPr>
            <a:r>
              <a:rPr lang="en-US" sz="2400" dirty="0"/>
              <a:t>Oxidative phosphorylation </a:t>
            </a:r>
            <a:r>
              <a:rPr lang="en-US" sz="2400" dirty="0">
                <a:sym typeface="Wingdings" pitchFamily="2" charset="2"/>
              </a:rPr>
              <a:t></a:t>
            </a:r>
            <a:r>
              <a:rPr lang="en-US" sz="2400" dirty="0"/>
              <a:t> Pyruvate – Acetyl-CoA – Proton Gradient – ATP synthesis</a:t>
            </a:r>
          </a:p>
          <a:p>
            <a:pPr marL="342900" indent="-342900">
              <a:buFont typeface="Arial" pitchFamily="34" charset="0"/>
              <a:buChar char="•"/>
            </a:pPr>
            <a:endParaRPr lang="en-US" sz="2400" dirty="0"/>
          </a:p>
          <a:p>
            <a:pPr marL="342900" indent="-342900">
              <a:buFont typeface="Arial" pitchFamily="34" charset="0"/>
              <a:buChar char="•"/>
            </a:pPr>
            <a:r>
              <a:rPr lang="en-US" sz="2400" dirty="0"/>
              <a:t>Also called cellular respiration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What happens to mitochondria?</a:t>
            </a:r>
          </a:p>
        </p:txBody>
      </p:sp>
      <p:grpSp>
        <p:nvGrpSpPr>
          <p:cNvPr id="5" name="Group 21"/>
          <p:cNvGrpSpPr>
            <a:grpSpLocks/>
          </p:cNvGrpSpPr>
          <p:nvPr/>
        </p:nvGrpSpPr>
        <p:grpSpPr bwMode="auto">
          <a:xfrm>
            <a:off x="933846" y="908721"/>
            <a:ext cx="7608888" cy="1212851"/>
            <a:chOff x="432" y="1178"/>
            <a:chExt cx="4793" cy="764"/>
          </a:xfrm>
        </p:grpSpPr>
        <p:grpSp>
          <p:nvGrpSpPr>
            <p:cNvPr id="6" name="Group 22"/>
            <p:cNvGrpSpPr>
              <a:grpSpLocks/>
            </p:cNvGrpSpPr>
            <p:nvPr/>
          </p:nvGrpSpPr>
          <p:grpSpPr bwMode="auto">
            <a:xfrm>
              <a:off x="432" y="1296"/>
              <a:ext cx="912" cy="384"/>
              <a:chOff x="4464" y="1728"/>
              <a:chExt cx="288" cy="144"/>
            </a:xfrm>
          </p:grpSpPr>
          <p:sp>
            <p:nvSpPr>
              <p:cNvPr id="9" name="Oval 23"/>
              <p:cNvSpPr>
                <a:spLocks noChangeArrowheads="1"/>
              </p:cNvSpPr>
              <p:nvPr/>
            </p:nvSpPr>
            <p:spPr bwMode="auto">
              <a:xfrm>
                <a:off x="4464" y="1728"/>
                <a:ext cx="288" cy="14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 name="Freeform 24"/>
              <p:cNvSpPr>
                <a:spLocks/>
              </p:cNvSpPr>
              <p:nvPr/>
            </p:nvSpPr>
            <p:spPr bwMode="auto">
              <a:xfrm>
                <a:off x="4498" y="1750"/>
                <a:ext cx="217" cy="108"/>
              </a:xfrm>
              <a:custGeom>
                <a:avLst/>
                <a:gdLst>
                  <a:gd name="T0" fmla="*/ 36 w 217"/>
                  <a:gd name="T1" fmla="*/ 2 h 108"/>
                  <a:gd name="T2" fmla="*/ 52 w 217"/>
                  <a:gd name="T3" fmla="*/ 34 h 108"/>
                  <a:gd name="T4" fmla="*/ 68 w 217"/>
                  <a:gd name="T5" fmla="*/ 4 h 108"/>
                  <a:gd name="T6" fmla="*/ 82 w 217"/>
                  <a:gd name="T7" fmla="*/ 38 h 108"/>
                  <a:gd name="T8" fmla="*/ 98 w 217"/>
                  <a:gd name="T9" fmla="*/ 12 h 108"/>
                  <a:gd name="T10" fmla="*/ 106 w 217"/>
                  <a:gd name="T11" fmla="*/ 0 h 108"/>
                  <a:gd name="T12" fmla="*/ 128 w 217"/>
                  <a:gd name="T13" fmla="*/ 36 h 108"/>
                  <a:gd name="T14" fmla="*/ 148 w 217"/>
                  <a:gd name="T15" fmla="*/ 6 h 108"/>
                  <a:gd name="T16" fmla="*/ 152 w 217"/>
                  <a:gd name="T17" fmla="*/ 34 h 108"/>
                  <a:gd name="T18" fmla="*/ 190 w 217"/>
                  <a:gd name="T19" fmla="*/ 22 h 108"/>
                  <a:gd name="T20" fmla="*/ 204 w 217"/>
                  <a:gd name="T21" fmla="*/ 32 h 108"/>
                  <a:gd name="T22" fmla="*/ 184 w 217"/>
                  <a:gd name="T23" fmla="*/ 42 h 108"/>
                  <a:gd name="T24" fmla="*/ 214 w 217"/>
                  <a:gd name="T25" fmla="*/ 60 h 108"/>
                  <a:gd name="T26" fmla="*/ 206 w 217"/>
                  <a:gd name="T27" fmla="*/ 82 h 108"/>
                  <a:gd name="T28" fmla="*/ 180 w 217"/>
                  <a:gd name="T29" fmla="*/ 68 h 108"/>
                  <a:gd name="T30" fmla="*/ 174 w 217"/>
                  <a:gd name="T31" fmla="*/ 70 h 108"/>
                  <a:gd name="T32" fmla="*/ 178 w 217"/>
                  <a:gd name="T33" fmla="*/ 76 h 108"/>
                  <a:gd name="T34" fmla="*/ 182 w 217"/>
                  <a:gd name="T35" fmla="*/ 88 h 108"/>
                  <a:gd name="T36" fmla="*/ 168 w 217"/>
                  <a:gd name="T37" fmla="*/ 100 h 108"/>
                  <a:gd name="T38" fmla="*/ 142 w 217"/>
                  <a:gd name="T39" fmla="*/ 70 h 108"/>
                  <a:gd name="T40" fmla="*/ 114 w 217"/>
                  <a:gd name="T41" fmla="*/ 108 h 108"/>
                  <a:gd name="T42" fmla="*/ 96 w 217"/>
                  <a:gd name="T43" fmla="*/ 76 h 108"/>
                  <a:gd name="T44" fmla="*/ 66 w 217"/>
                  <a:gd name="T45" fmla="*/ 98 h 108"/>
                  <a:gd name="T46" fmla="*/ 62 w 217"/>
                  <a:gd name="T47" fmla="*/ 68 h 108"/>
                  <a:gd name="T48" fmla="*/ 28 w 217"/>
                  <a:gd name="T49" fmla="*/ 72 h 108"/>
                  <a:gd name="T50" fmla="*/ 4 w 217"/>
                  <a:gd name="T51" fmla="*/ 68 h 108"/>
                  <a:gd name="T52" fmla="*/ 0 w 217"/>
                  <a:gd name="T53" fmla="*/ 56 h 108"/>
                  <a:gd name="T54" fmla="*/ 18 w 217"/>
                  <a:gd name="T55" fmla="*/ 56 h 108"/>
                  <a:gd name="T56" fmla="*/ 24 w 217"/>
                  <a:gd name="T57" fmla="*/ 58 h 108"/>
                  <a:gd name="T58" fmla="*/ 22 w 217"/>
                  <a:gd name="T59" fmla="*/ 36 h 108"/>
                  <a:gd name="T60" fmla="*/ 26 w 217"/>
                  <a:gd name="T61" fmla="*/ 6 h 108"/>
                  <a:gd name="T62" fmla="*/ 36 w 217"/>
                  <a:gd name="T63" fmla="*/ 2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en-US"/>
              </a:p>
            </p:txBody>
          </p:sp>
        </p:grpSp>
        <p:sp>
          <p:nvSpPr>
            <p:cNvPr id="7" name="Rectangle 25"/>
            <p:cNvSpPr>
              <a:spLocks noChangeArrowheads="1"/>
            </p:cNvSpPr>
            <p:nvPr/>
          </p:nvSpPr>
          <p:spPr bwMode="auto">
            <a:xfrm>
              <a:off x="1680" y="1178"/>
              <a:ext cx="2388" cy="330"/>
            </a:xfrm>
            <a:prstGeom prst="rect">
              <a:avLst/>
            </a:prstGeom>
            <a:noFill/>
            <a:ln w="9525">
              <a:noFill/>
              <a:miter lim="800000"/>
              <a:headEnd/>
              <a:tailEnd/>
            </a:ln>
            <a:effectLst/>
          </p:spPr>
          <p:txBody>
            <a:bodyPr wrap="none">
              <a:spAutoFit/>
            </a:bodyPr>
            <a:lstStyle/>
            <a:p>
              <a:r>
                <a:rPr lang="en-US" sz="2800" b="1" dirty="0"/>
                <a:t>Anaerobic mitochondria</a:t>
              </a:r>
              <a:endParaRPr lang="en-US" dirty="0"/>
            </a:p>
          </p:txBody>
        </p:sp>
        <p:sp>
          <p:nvSpPr>
            <p:cNvPr id="8" name="Text Box 26"/>
            <p:cNvSpPr txBox="1">
              <a:spLocks noChangeArrowheads="1"/>
            </p:cNvSpPr>
            <p:nvPr/>
          </p:nvSpPr>
          <p:spPr bwMode="auto">
            <a:xfrm>
              <a:off x="1958" y="1496"/>
              <a:ext cx="326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buFont typeface="Wingdings" charset="2"/>
                <a:buChar char="§"/>
              </a:pPr>
              <a:r>
                <a:rPr lang="en-US" sz="2000" b="1" dirty="0">
                  <a:latin typeface="+mn-lt"/>
                </a:rPr>
                <a:t> Electron transport/oxidative phosphorylation</a:t>
              </a:r>
            </a:p>
            <a:p>
              <a:pPr>
                <a:buFont typeface="Wingdings" charset="2"/>
                <a:buChar char="§"/>
              </a:pPr>
              <a:r>
                <a:rPr lang="en-US" sz="2000" b="1" dirty="0">
                  <a:latin typeface="+mn-lt"/>
                </a:rPr>
                <a:t> use alternate electron acceptor, not O</a:t>
              </a:r>
              <a:r>
                <a:rPr lang="en-US" sz="2000" b="1" baseline="-25000" dirty="0">
                  <a:latin typeface="+mn-lt"/>
                </a:rPr>
                <a:t>2</a:t>
              </a:r>
              <a:endParaRPr lang="en-US" sz="2000" dirty="0">
                <a:latin typeface="+mn-lt"/>
              </a:endParaRPr>
            </a:p>
          </p:txBody>
        </p:sp>
      </p:grpSp>
      <p:sp>
        <p:nvSpPr>
          <p:cNvPr id="11" name="TextBox 10"/>
          <p:cNvSpPr txBox="1"/>
          <p:nvPr/>
        </p:nvSpPr>
        <p:spPr>
          <a:xfrm>
            <a:off x="467544" y="3631664"/>
            <a:ext cx="8280920" cy="2308324"/>
          </a:xfrm>
          <a:prstGeom prst="rect">
            <a:avLst/>
          </a:prstGeom>
          <a:noFill/>
        </p:spPr>
        <p:txBody>
          <a:bodyPr wrap="square" rtlCol="0">
            <a:spAutoFit/>
          </a:bodyPr>
          <a:lstStyle/>
          <a:p>
            <a:pPr marL="342900" indent="-342900">
              <a:buFont typeface="Arial" pitchFamily="34" charset="0"/>
              <a:buChar char="•"/>
            </a:pPr>
            <a:r>
              <a:rPr lang="en-US" sz="2400" b="1" dirty="0"/>
              <a:t>However many organisms seemed not to contain any mitochondrion </a:t>
            </a:r>
          </a:p>
          <a:p>
            <a:pPr marL="342900" indent="-342900">
              <a:buFont typeface="Arial" pitchFamily="34" charset="0"/>
              <a:buChar char="•"/>
            </a:pPr>
            <a:endParaRPr lang="en-US" sz="2400" b="1" dirty="0"/>
          </a:p>
          <a:p>
            <a:pPr marL="342900" indent="-342900">
              <a:buFont typeface="Arial" pitchFamily="34" charset="0"/>
              <a:buChar char="•"/>
            </a:pPr>
            <a:r>
              <a:rPr lang="en-US" sz="2400" b="1" dirty="0"/>
              <a:t>In past they were considered primarily </a:t>
            </a:r>
            <a:r>
              <a:rPr lang="en-US" sz="2400" b="1" dirty="0" err="1"/>
              <a:t>amitochondriate</a:t>
            </a:r>
            <a:endParaRPr lang="en-US" sz="2400" b="1" dirty="0"/>
          </a:p>
          <a:p>
            <a:pPr marL="342900" indent="-342900">
              <a:buFont typeface="Arial" pitchFamily="34" charset="0"/>
              <a:buChar char="•"/>
            </a:pPr>
            <a:endParaRPr lang="en-US" sz="2400" b="1" dirty="0"/>
          </a:p>
          <a:p>
            <a:pPr marL="342900" indent="-342900">
              <a:buFont typeface="Arial" pitchFamily="34" charset="0"/>
              <a:buChar char="•"/>
            </a:pPr>
            <a:r>
              <a:rPr lang="en-US" sz="2400" b="1" dirty="0"/>
              <a:t>However,…</a:t>
            </a:r>
          </a:p>
        </p:txBody>
      </p:sp>
      <p:sp>
        <p:nvSpPr>
          <p:cNvPr id="18" name="AutoShape 31"/>
          <p:cNvSpPr>
            <a:spLocks noChangeArrowheads="1"/>
          </p:cNvSpPr>
          <p:nvPr/>
        </p:nvSpPr>
        <p:spPr bwMode="auto">
          <a:xfrm>
            <a:off x="1475656" y="1268760"/>
            <a:ext cx="317500" cy="304800"/>
          </a:xfrm>
          <a:custGeom>
            <a:avLst/>
            <a:gdLst>
              <a:gd name="T0" fmla="*/ 2333478 w 21600"/>
              <a:gd name="T1" fmla="*/ 0 h 21600"/>
              <a:gd name="T2" fmla="*/ 683404 w 21600"/>
              <a:gd name="T3" fmla="*/ 629821 h 21600"/>
              <a:gd name="T4" fmla="*/ 0 w 21600"/>
              <a:gd name="T5" fmla="*/ 2150533 h 21600"/>
              <a:gd name="T6" fmla="*/ 683404 w 21600"/>
              <a:gd name="T7" fmla="*/ 3671245 h 21600"/>
              <a:gd name="T8" fmla="*/ 2333478 w 21600"/>
              <a:gd name="T9" fmla="*/ 4301067 h 21600"/>
              <a:gd name="T10" fmla="*/ 3983552 w 21600"/>
              <a:gd name="T11" fmla="*/ 3671245 h 21600"/>
              <a:gd name="T12" fmla="*/ 4666956 w 21600"/>
              <a:gd name="T13" fmla="*/ 2150533 h 21600"/>
              <a:gd name="T14" fmla="*/ 3983552 w 21600"/>
              <a:gd name="T15" fmla="*/ 62982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2162911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err="1">
                <a:solidFill>
                  <a:schemeClr val="bg1"/>
                </a:solidFill>
              </a:rPr>
              <a:t>Amitochondriate</a:t>
            </a:r>
            <a:r>
              <a:rPr lang="en-US" sz="3600" dirty="0">
                <a:solidFill>
                  <a:schemeClr val="bg1"/>
                </a:solidFill>
              </a:rPr>
              <a:t> organisms</a:t>
            </a:r>
          </a:p>
        </p:txBody>
      </p:sp>
      <p:sp>
        <p:nvSpPr>
          <p:cNvPr id="24" name="TextBox 23"/>
          <p:cNvSpPr txBox="1"/>
          <p:nvPr/>
        </p:nvSpPr>
        <p:spPr>
          <a:xfrm>
            <a:off x="457201" y="836712"/>
            <a:ext cx="7787208" cy="3785652"/>
          </a:xfrm>
          <a:prstGeom prst="rect">
            <a:avLst/>
          </a:prstGeom>
          <a:noFill/>
        </p:spPr>
        <p:txBody>
          <a:bodyPr wrap="square" rtlCol="0">
            <a:spAutoFit/>
          </a:bodyPr>
          <a:lstStyle/>
          <a:p>
            <a:pPr marL="342900" indent="-342900">
              <a:buFont typeface="Arial" pitchFamily="34" charset="0"/>
              <a:buChar char="•"/>
            </a:pPr>
            <a:endParaRPr lang="en-US" sz="2400" dirty="0"/>
          </a:p>
          <a:p>
            <a:pPr marL="342900" indent="-342900">
              <a:buFont typeface="Arial" pitchFamily="34" charset="0"/>
              <a:buChar char="•"/>
            </a:pPr>
            <a:r>
              <a:rPr lang="en-US" sz="2400" dirty="0"/>
              <a:t>Organisms that do not possess mitochondria</a:t>
            </a:r>
          </a:p>
          <a:p>
            <a:pPr marL="342900" indent="-342900">
              <a:buFont typeface="Arial" pitchFamily="34" charset="0"/>
              <a:buChar char="•"/>
            </a:pPr>
            <a:endParaRPr lang="en-US" sz="2400" dirty="0"/>
          </a:p>
          <a:p>
            <a:pPr marL="342900" indent="-342900">
              <a:buFont typeface="Arial" pitchFamily="34" charset="0"/>
              <a:buChar char="•"/>
            </a:pPr>
            <a:endParaRPr lang="en-US" sz="2400" dirty="0"/>
          </a:p>
          <a:p>
            <a:pPr marL="342900" indent="-342900">
              <a:buFont typeface="Arial" pitchFamily="34" charset="0"/>
              <a:buChar char="•"/>
            </a:pPr>
            <a:endParaRPr lang="en-US" sz="2400" dirty="0"/>
          </a:p>
          <a:p>
            <a:pPr marL="342900" indent="-342900">
              <a:buFont typeface="Arial" pitchFamily="34" charset="0"/>
              <a:buChar char="•"/>
            </a:pPr>
            <a:endParaRPr lang="en-US" sz="2400" dirty="0"/>
          </a:p>
          <a:p>
            <a:pPr marL="342900" indent="-342900">
              <a:buFont typeface="Arial" pitchFamily="34" charset="0"/>
              <a:buChar char="•"/>
            </a:pPr>
            <a:endParaRPr lang="en-US" sz="2400" dirty="0"/>
          </a:p>
          <a:p>
            <a:pPr marL="342900" indent="-342900">
              <a:buFont typeface="Arial" pitchFamily="34" charset="0"/>
              <a:buChar char="•"/>
            </a:pPr>
            <a:r>
              <a:rPr lang="en-US" sz="2400" dirty="0"/>
              <a:t>Primarily </a:t>
            </a:r>
            <a:r>
              <a:rPr lang="en-US" sz="2400" dirty="0" err="1"/>
              <a:t>amitochondirate</a:t>
            </a:r>
            <a:r>
              <a:rPr lang="en-US" sz="2400" dirty="0"/>
              <a:t> – originated before the acquisition of mitochondria</a:t>
            </a:r>
          </a:p>
          <a:p>
            <a:endParaRPr lang="en-US" sz="2400" dirty="0"/>
          </a:p>
        </p:txBody>
      </p:sp>
    </p:spTree>
    <p:extLst>
      <p:ext uri="{BB962C8B-B14F-4D97-AF65-F5344CB8AC3E}">
        <p14:creationId xmlns:p14="http://schemas.microsoft.com/office/powerpoint/2010/main" val="2185423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err="1">
                <a:solidFill>
                  <a:schemeClr val="bg1"/>
                </a:solidFill>
              </a:rPr>
              <a:t>Amitochondriate</a:t>
            </a:r>
            <a:r>
              <a:rPr lang="en-US" sz="3600" dirty="0">
                <a:solidFill>
                  <a:schemeClr val="bg1"/>
                </a:solidFill>
              </a:rPr>
              <a:t> organisms</a:t>
            </a:r>
          </a:p>
        </p:txBody>
      </p:sp>
      <p:pic>
        <p:nvPicPr>
          <p:cNvPr id="18" name="Picture 5" descr="euktree2011nostem.tif"/>
          <p:cNvPicPr>
            <a:picLocks noChangeAspect="1"/>
          </p:cNvPicPr>
          <p:nvPr/>
        </p:nvPicPr>
        <p:blipFill>
          <a:blip r:embed="rId2">
            <a:extLst>
              <a:ext uri="{28A0092B-C50C-407E-A947-70E740481C1C}">
                <a14:useLocalDpi xmlns:a14="http://schemas.microsoft.com/office/drawing/2010/main" val="0"/>
              </a:ext>
            </a:extLst>
          </a:blip>
          <a:srcRect b="10004"/>
          <a:stretch>
            <a:fillRect/>
          </a:stretch>
        </p:blipFill>
        <p:spPr bwMode="auto">
          <a:xfrm>
            <a:off x="1467731" y="3909788"/>
            <a:ext cx="6228286" cy="295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67544" y="1506869"/>
            <a:ext cx="2448272" cy="3578315"/>
            <a:chOff x="467544" y="1506869"/>
            <a:chExt cx="2448272" cy="3578315"/>
          </a:xfrm>
        </p:grpSpPr>
        <p:grpSp>
          <p:nvGrpSpPr>
            <p:cNvPr id="22" name="Group 21"/>
            <p:cNvGrpSpPr/>
            <p:nvPr/>
          </p:nvGrpSpPr>
          <p:grpSpPr>
            <a:xfrm>
              <a:off x="467544" y="1506869"/>
              <a:ext cx="1847303" cy="2786227"/>
              <a:chOff x="2095333" y="3739117"/>
              <a:chExt cx="1847303" cy="2786227"/>
            </a:xfrm>
          </p:grpSpPr>
          <p:sp>
            <p:nvSpPr>
              <p:cNvPr id="20" name="TextBox 19"/>
              <p:cNvSpPr txBox="1"/>
              <p:nvPr/>
            </p:nvSpPr>
            <p:spPr>
              <a:xfrm>
                <a:off x="2331554" y="6063679"/>
                <a:ext cx="1611082" cy="461665"/>
              </a:xfrm>
              <a:prstGeom prst="rect">
                <a:avLst/>
              </a:prstGeom>
              <a:noFill/>
            </p:spPr>
            <p:txBody>
              <a:bodyPr wrap="none" rtlCol="0">
                <a:spAutoFit/>
              </a:bodyPr>
              <a:lstStyle/>
              <a:p>
                <a:r>
                  <a:rPr lang="en-US" sz="2400" dirty="0" err="1"/>
                  <a:t>Entamoeba</a:t>
                </a:r>
                <a:endParaRPr lang="en-US" sz="24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333" y="3739117"/>
                <a:ext cx="1800832" cy="2387062"/>
              </a:xfrm>
              <a:prstGeom prst="rect">
                <a:avLst/>
              </a:prstGeom>
              <a:ln w="31750">
                <a:solidFill>
                  <a:schemeClr val="tx2">
                    <a:lumMod val="50000"/>
                  </a:schemeClr>
                </a:solidFill>
              </a:ln>
            </p:spPr>
          </p:pic>
        </p:grpSp>
        <p:cxnSp>
          <p:nvCxnSpPr>
            <p:cNvPr id="5" name="Straight Arrow Connector 4"/>
            <p:cNvCxnSpPr/>
            <p:nvPr/>
          </p:nvCxnSpPr>
          <p:spPr>
            <a:xfrm>
              <a:off x="1367960" y="4293096"/>
              <a:ext cx="1547856" cy="7920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5270785" y="692696"/>
            <a:ext cx="1749487" cy="5486509"/>
            <a:chOff x="5270785" y="692696"/>
            <a:chExt cx="1749487" cy="5486509"/>
          </a:xfrm>
        </p:grpSpPr>
        <p:grpSp>
          <p:nvGrpSpPr>
            <p:cNvPr id="19" name="Group 18"/>
            <p:cNvGrpSpPr/>
            <p:nvPr/>
          </p:nvGrpSpPr>
          <p:grpSpPr>
            <a:xfrm>
              <a:off x="5270785" y="692696"/>
              <a:ext cx="1749487" cy="2808312"/>
              <a:chOff x="4499992" y="620688"/>
              <a:chExt cx="1749487" cy="2808312"/>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620688"/>
                <a:ext cx="1749487" cy="2399034"/>
              </a:xfrm>
              <a:prstGeom prst="rect">
                <a:avLst/>
              </a:prstGeom>
              <a:ln w="31750">
                <a:solidFill>
                  <a:schemeClr val="tx2">
                    <a:lumMod val="50000"/>
                  </a:schemeClr>
                </a:solidFill>
              </a:ln>
            </p:spPr>
          </p:pic>
          <p:sp>
            <p:nvSpPr>
              <p:cNvPr id="17" name="TextBox 16"/>
              <p:cNvSpPr txBox="1"/>
              <p:nvPr/>
            </p:nvSpPr>
            <p:spPr>
              <a:xfrm>
                <a:off x="4881728" y="2967335"/>
                <a:ext cx="1079719" cy="461665"/>
              </a:xfrm>
              <a:prstGeom prst="rect">
                <a:avLst/>
              </a:prstGeom>
              <a:noFill/>
            </p:spPr>
            <p:txBody>
              <a:bodyPr wrap="none" rtlCol="0">
                <a:spAutoFit/>
              </a:bodyPr>
              <a:lstStyle/>
              <a:p>
                <a:r>
                  <a:rPr lang="en-US" sz="2400" dirty="0"/>
                  <a:t>Giardia</a:t>
                </a:r>
              </a:p>
            </p:txBody>
          </p:sp>
        </p:grpSp>
        <p:cxnSp>
          <p:nvCxnSpPr>
            <p:cNvPr id="24" name="Straight Arrow Connector 23"/>
            <p:cNvCxnSpPr>
              <a:stCxn id="17" idx="2"/>
            </p:cNvCxnSpPr>
            <p:nvPr/>
          </p:nvCxnSpPr>
          <p:spPr>
            <a:xfrm>
              <a:off x="6192381" y="3501008"/>
              <a:ext cx="431531" cy="267819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6623912" y="2096852"/>
            <a:ext cx="2478767" cy="4082353"/>
            <a:chOff x="6623912" y="2096852"/>
            <a:chExt cx="2478767" cy="4082353"/>
          </a:xfrm>
        </p:grpSpPr>
        <p:grpSp>
          <p:nvGrpSpPr>
            <p:cNvPr id="16" name="Group 15"/>
            <p:cNvGrpSpPr/>
            <p:nvPr/>
          </p:nvGrpSpPr>
          <p:grpSpPr>
            <a:xfrm>
              <a:off x="7300738" y="2096852"/>
              <a:ext cx="1801941" cy="2808312"/>
              <a:chOff x="179512" y="620688"/>
              <a:chExt cx="1801941" cy="2808312"/>
            </a:xfrm>
            <a:effectLst>
              <a:glow>
                <a:schemeClr val="accent1"/>
              </a:glow>
            </a:effectLst>
          </p:grpSpPr>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79512" y="620688"/>
                <a:ext cx="1801941" cy="2399034"/>
              </a:xfrm>
              <a:prstGeom prst="rect">
                <a:avLst/>
              </a:prstGeom>
              <a:ln w="31750">
                <a:solidFill>
                  <a:schemeClr val="tx2">
                    <a:lumMod val="50000"/>
                  </a:schemeClr>
                </a:solidFill>
              </a:ln>
            </p:spPr>
          </p:pic>
          <p:sp>
            <p:nvSpPr>
              <p:cNvPr id="15" name="TextBox 14"/>
              <p:cNvSpPr txBox="1"/>
              <p:nvPr/>
            </p:nvSpPr>
            <p:spPr>
              <a:xfrm>
                <a:off x="179512" y="2967335"/>
                <a:ext cx="1784591" cy="461665"/>
              </a:xfrm>
              <a:prstGeom prst="rect">
                <a:avLst/>
              </a:prstGeom>
              <a:noFill/>
            </p:spPr>
            <p:txBody>
              <a:bodyPr wrap="none" rtlCol="0">
                <a:spAutoFit/>
              </a:bodyPr>
              <a:lstStyle/>
              <a:p>
                <a:r>
                  <a:rPr lang="en-US" sz="2400" dirty="0" err="1"/>
                  <a:t>Trichomonas</a:t>
                </a:r>
                <a:endParaRPr lang="en-US" sz="2400" dirty="0"/>
              </a:p>
            </p:txBody>
          </p:sp>
        </p:grpSp>
        <p:cxnSp>
          <p:nvCxnSpPr>
            <p:cNvPr id="25" name="Straight Arrow Connector 24"/>
            <p:cNvCxnSpPr>
              <a:stCxn id="15" idx="2"/>
            </p:cNvCxnSpPr>
            <p:nvPr/>
          </p:nvCxnSpPr>
          <p:spPr>
            <a:xfrm flipH="1">
              <a:off x="6623912" y="4905164"/>
              <a:ext cx="1569122" cy="127404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1078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2341329"/>
            <a:ext cx="7878247" cy="1938992"/>
          </a:xfrm>
          <a:prstGeom prst="rect">
            <a:avLst/>
          </a:prstGeom>
          <a:noFill/>
        </p:spPr>
        <p:txBody>
          <a:bodyPr wrap="none" rtlCol="0">
            <a:spAutoFit/>
          </a:bodyPr>
          <a:lstStyle/>
          <a:p>
            <a:pPr algn="ctr"/>
            <a:r>
              <a:rPr lang="en-US" sz="6000" dirty="0"/>
              <a:t>How are they generating</a:t>
            </a:r>
          </a:p>
          <a:p>
            <a:pPr algn="ctr"/>
            <a:r>
              <a:rPr lang="en-US" sz="6000" dirty="0"/>
              <a:t>energy?</a:t>
            </a:r>
          </a:p>
        </p:txBody>
      </p:sp>
    </p:spTree>
    <p:extLst>
      <p:ext uri="{BB962C8B-B14F-4D97-AF65-F5344CB8AC3E}">
        <p14:creationId xmlns:p14="http://schemas.microsoft.com/office/powerpoint/2010/main" val="2658509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i="1" dirty="0" err="1">
                <a:solidFill>
                  <a:schemeClr val="bg1"/>
                </a:solidFill>
              </a:rPr>
              <a:t>Trichomonas</a:t>
            </a:r>
            <a:r>
              <a:rPr lang="en-US" sz="3600" i="1" dirty="0">
                <a:solidFill>
                  <a:schemeClr val="bg1"/>
                </a:solidFill>
              </a:rPr>
              <a:t> </a:t>
            </a:r>
            <a:r>
              <a:rPr lang="en-US" sz="3600" i="1" dirty="0" err="1">
                <a:solidFill>
                  <a:schemeClr val="bg1"/>
                </a:solidFill>
              </a:rPr>
              <a:t>vaginalis</a:t>
            </a:r>
            <a:endParaRPr lang="en-US" sz="3600" i="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692696"/>
            <a:ext cx="3219450" cy="4286250"/>
          </a:xfrm>
          <a:prstGeom prst="rect">
            <a:avLst/>
          </a:prstGeom>
        </p:spPr>
      </p:pic>
      <p:pic>
        <p:nvPicPr>
          <p:cNvPr id="13" name="Picture 4" descr="TV_hydrogen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3007" y="3524304"/>
            <a:ext cx="1969631" cy="446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23528" y="836712"/>
            <a:ext cx="5150973" cy="3600986"/>
          </a:xfrm>
          <a:prstGeom prst="rect">
            <a:avLst/>
          </a:prstGeom>
          <a:noFill/>
        </p:spPr>
        <p:txBody>
          <a:bodyPr wrap="square" rtlCol="0">
            <a:spAutoFit/>
          </a:bodyPr>
          <a:lstStyle/>
          <a:p>
            <a:pPr marL="342900" indent="-342900">
              <a:buFont typeface="Arial" pitchFamily="34" charset="0"/>
              <a:buChar char="•"/>
            </a:pPr>
            <a:r>
              <a:rPr lang="en-US" sz="2400" dirty="0"/>
              <a:t>Parasite of men – STD </a:t>
            </a:r>
            <a:r>
              <a:rPr lang="en-US" sz="2400" dirty="0" err="1"/>
              <a:t>trichomoniasis</a:t>
            </a:r>
            <a:endParaRPr lang="en-US" sz="2400" dirty="0"/>
          </a:p>
          <a:p>
            <a:endParaRPr lang="en-US" sz="2400" dirty="0"/>
          </a:p>
          <a:p>
            <a:endParaRPr lang="en-US" sz="2400" dirty="0"/>
          </a:p>
          <a:p>
            <a:pPr marL="342900" indent="-342900">
              <a:buFont typeface="Arial" pitchFamily="34" charset="0"/>
              <a:buChar char="•"/>
            </a:pPr>
            <a:r>
              <a:rPr lang="en-US" sz="2400" dirty="0"/>
              <a:t>Posses </a:t>
            </a:r>
            <a:r>
              <a:rPr lang="en-US" sz="2400" dirty="0" err="1"/>
              <a:t>Hydrogenosomes</a:t>
            </a:r>
            <a:r>
              <a:rPr lang="en-US" sz="2400" dirty="0"/>
              <a:t>:</a:t>
            </a:r>
          </a:p>
          <a:p>
            <a:pPr marL="509588" indent="-52388">
              <a:buFont typeface="Arial" pitchFamily="34" charset="0"/>
              <a:buChar char="•"/>
            </a:pPr>
            <a:r>
              <a:rPr lang="en-US" sz="2400" dirty="0"/>
              <a:t>Double membrane bound organelle</a:t>
            </a:r>
          </a:p>
          <a:p>
            <a:pPr marL="509588" indent="-52388">
              <a:buFont typeface="Arial" pitchFamily="34" charset="0"/>
              <a:buChar char="•"/>
            </a:pPr>
            <a:r>
              <a:rPr lang="en-US" sz="2400" dirty="0"/>
              <a:t>no DNA</a:t>
            </a:r>
          </a:p>
          <a:p>
            <a:pPr marL="509588" indent="-52388">
              <a:buFont typeface="Arial" pitchFamily="34" charset="0"/>
              <a:buChar char="•"/>
            </a:pPr>
            <a:r>
              <a:rPr lang="en-US" sz="2400" dirty="0"/>
              <a:t>no cristae</a:t>
            </a:r>
          </a:p>
          <a:p>
            <a:endParaRPr lang="en-US" dirty="0"/>
          </a:p>
          <a:p>
            <a:endParaRPr lang="en-US" dirty="0"/>
          </a:p>
        </p:txBody>
      </p:sp>
    </p:spTree>
    <p:extLst>
      <p:ext uri="{BB962C8B-B14F-4D97-AF65-F5344CB8AC3E}">
        <p14:creationId xmlns:p14="http://schemas.microsoft.com/office/powerpoint/2010/main" val="74468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16632"/>
            <a:ext cx="8229600" cy="563562"/>
          </a:xfrm>
          <a:solidFill>
            <a:srgbClr val="000055"/>
          </a:solidFill>
          <a:effectLst>
            <a:softEdge rad="38100"/>
          </a:effectLst>
        </p:spPr>
        <p:txBody>
          <a:bodyPr>
            <a:noAutofit/>
          </a:bodyPr>
          <a:lstStyle/>
          <a:p>
            <a:r>
              <a:rPr lang="en-US" sz="3600" i="1" dirty="0" err="1">
                <a:solidFill>
                  <a:schemeClr val="bg1"/>
                </a:solidFill>
              </a:rPr>
              <a:t>Hydrogenosomes</a:t>
            </a:r>
            <a:endParaRPr lang="en-US" sz="3600" i="1" dirty="0">
              <a:solidFill>
                <a:schemeClr val="bg1"/>
              </a:solidFill>
            </a:endParaRPr>
          </a:p>
        </p:txBody>
      </p:sp>
      <p:grpSp>
        <p:nvGrpSpPr>
          <p:cNvPr id="2" name="Group 1"/>
          <p:cNvGrpSpPr/>
          <p:nvPr/>
        </p:nvGrpSpPr>
        <p:grpSpPr>
          <a:xfrm>
            <a:off x="226568" y="836712"/>
            <a:ext cx="8906282" cy="5184576"/>
            <a:chOff x="3959412" y="29883"/>
            <a:chExt cx="5142425" cy="3361764"/>
          </a:xfrm>
        </p:grpSpPr>
        <p:grpSp>
          <p:nvGrpSpPr>
            <p:cNvPr id="14" name="Group 13"/>
            <p:cNvGrpSpPr>
              <a:grpSpLocks noChangeAspect="1"/>
            </p:cNvGrpSpPr>
            <p:nvPr/>
          </p:nvGrpSpPr>
          <p:grpSpPr>
            <a:xfrm>
              <a:off x="4092989" y="152400"/>
              <a:ext cx="4898611" cy="3151580"/>
              <a:chOff x="228600" y="1329531"/>
              <a:chExt cx="6289675" cy="4046537"/>
            </a:xfrm>
          </p:grpSpPr>
          <p:pic>
            <p:nvPicPr>
              <p:cNvPr id="15" name="Picture 23" descr="anaerobic pathways"/>
              <p:cNvPicPr>
                <a:picLocks noChangeAspect="1" noChangeArrowheads="1"/>
              </p:cNvPicPr>
              <p:nvPr/>
            </p:nvPicPr>
            <p:blipFill>
              <a:blip r:embed="rId2"/>
              <a:srcRect/>
              <a:stretch>
                <a:fillRect/>
              </a:stretch>
            </p:blipFill>
            <p:spPr bwMode="auto">
              <a:xfrm>
                <a:off x="228600" y="1329531"/>
                <a:ext cx="6289675" cy="4046537"/>
              </a:xfrm>
              <a:prstGeom prst="rect">
                <a:avLst/>
              </a:prstGeom>
              <a:noFill/>
              <a:ln w="9525">
                <a:noFill/>
                <a:miter lim="800000"/>
                <a:headEnd/>
                <a:tailEnd/>
              </a:ln>
            </p:spPr>
          </p:pic>
          <p:sp>
            <p:nvSpPr>
              <p:cNvPr id="16" name="Text Box 14"/>
              <p:cNvSpPr txBox="1">
                <a:spLocks noChangeArrowheads="1"/>
              </p:cNvSpPr>
              <p:nvPr/>
            </p:nvSpPr>
            <p:spPr bwMode="auto">
              <a:xfrm>
                <a:off x="228600" y="4343400"/>
                <a:ext cx="1070012" cy="369332"/>
              </a:xfrm>
              <a:prstGeom prst="rect">
                <a:avLst/>
              </a:prstGeom>
              <a:noFill/>
              <a:ln w="9525">
                <a:noFill/>
                <a:miter lim="800000"/>
                <a:headEnd/>
                <a:tailEnd/>
              </a:ln>
            </p:spPr>
            <p:txBody>
              <a:bodyPr wrap="none">
                <a:prstTxWarp prst="textNoShape">
                  <a:avLst/>
                </a:prstTxWarp>
                <a:spAutoFit/>
              </a:bodyPr>
              <a:lstStyle/>
              <a:p>
                <a:r>
                  <a:rPr lang="en-US" sz="1800" dirty="0">
                    <a:latin typeface="Arial"/>
                    <a:cs typeface="Arial"/>
                  </a:rPr>
                  <a:t>pyruvate</a:t>
                </a:r>
              </a:p>
            </p:txBody>
          </p:sp>
        </p:grpSp>
        <p:sp>
          <p:nvSpPr>
            <p:cNvPr id="17" name="Rounded Rectangle 16"/>
            <p:cNvSpPr/>
            <p:nvPr/>
          </p:nvSpPr>
          <p:spPr>
            <a:xfrm>
              <a:off x="3959412" y="29883"/>
              <a:ext cx="5142425" cy="3361764"/>
            </a:xfrm>
            <a:prstGeom prst="round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4047845" y="99133"/>
              <a:ext cx="4976626" cy="3217808"/>
            </a:xfrm>
            <a:prstGeom prst="round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7486009" y="922262"/>
              <a:ext cx="825867" cy="2422694"/>
              <a:chOff x="7486009" y="922262"/>
              <a:chExt cx="825867" cy="2422694"/>
            </a:xfrm>
          </p:grpSpPr>
          <p:sp>
            <p:nvSpPr>
              <p:cNvPr id="20" name="TextBox 19"/>
              <p:cNvSpPr txBox="1"/>
              <p:nvPr/>
            </p:nvSpPr>
            <p:spPr>
              <a:xfrm>
                <a:off x="7486009" y="922262"/>
                <a:ext cx="825867" cy="461665"/>
              </a:xfrm>
              <a:prstGeom prst="rect">
                <a:avLst/>
              </a:prstGeom>
              <a:noFill/>
            </p:spPr>
            <p:txBody>
              <a:bodyPr wrap="none" rtlCol="0">
                <a:spAutoFit/>
              </a:bodyPr>
              <a:lstStyle/>
              <a:p>
                <a:r>
                  <a:rPr lang="en-US" sz="2400" b="1" dirty="0">
                    <a:solidFill>
                      <a:srgbClr val="FF0000"/>
                    </a:solidFill>
                  </a:rPr>
                  <a:t>ASCT</a:t>
                </a:r>
              </a:p>
            </p:txBody>
          </p:sp>
          <p:sp>
            <p:nvSpPr>
              <p:cNvPr id="21" name="TextBox 20"/>
              <p:cNvSpPr txBox="1"/>
              <p:nvPr/>
            </p:nvSpPr>
            <p:spPr>
              <a:xfrm>
                <a:off x="7622465" y="2883291"/>
                <a:ext cx="647834" cy="461665"/>
              </a:xfrm>
              <a:prstGeom prst="rect">
                <a:avLst/>
              </a:prstGeom>
              <a:noFill/>
            </p:spPr>
            <p:txBody>
              <a:bodyPr wrap="none" rtlCol="0">
                <a:spAutoFit/>
              </a:bodyPr>
              <a:lstStyle/>
              <a:p>
                <a:r>
                  <a:rPr lang="en-US" sz="2400" b="1" dirty="0">
                    <a:solidFill>
                      <a:srgbClr val="FF0000"/>
                    </a:solidFill>
                  </a:rPr>
                  <a:t>STK</a:t>
                </a:r>
              </a:p>
            </p:txBody>
          </p:sp>
        </p:grpSp>
      </p:grpSp>
      <p:grpSp>
        <p:nvGrpSpPr>
          <p:cNvPr id="26" name="Group 25"/>
          <p:cNvGrpSpPr/>
          <p:nvPr/>
        </p:nvGrpSpPr>
        <p:grpSpPr>
          <a:xfrm>
            <a:off x="3275781" y="2212956"/>
            <a:ext cx="5666146" cy="3664316"/>
            <a:chOff x="3275781" y="2212956"/>
            <a:chExt cx="5666146" cy="3664316"/>
          </a:xfrm>
          <a:solidFill>
            <a:schemeClr val="bg1"/>
          </a:solidFill>
          <a:effectLst/>
        </p:grpSpPr>
        <p:sp>
          <p:nvSpPr>
            <p:cNvPr id="23" name="Rectangle 22"/>
            <p:cNvSpPr/>
            <p:nvPr/>
          </p:nvSpPr>
          <p:spPr>
            <a:xfrm>
              <a:off x="5470264" y="2212956"/>
              <a:ext cx="3471663" cy="19361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788024" y="3717032"/>
              <a:ext cx="3471663" cy="216024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275781" y="4337370"/>
              <a:ext cx="3471663" cy="138395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p:cNvSpPr/>
          <p:nvPr/>
        </p:nvSpPr>
        <p:spPr>
          <a:xfrm>
            <a:off x="1172345" y="1025660"/>
            <a:ext cx="4479775" cy="1251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790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16632"/>
            <a:ext cx="8229600" cy="563562"/>
          </a:xfrm>
          <a:solidFill>
            <a:srgbClr val="000055"/>
          </a:solidFill>
          <a:effectLst>
            <a:softEdge rad="38100"/>
          </a:effectLst>
        </p:spPr>
        <p:txBody>
          <a:bodyPr>
            <a:noAutofit/>
          </a:bodyPr>
          <a:lstStyle/>
          <a:p>
            <a:r>
              <a:rPr lang="en-US" sz="3600" i="1" dirty="0" err="1">
                <a:solidFill>
                  <a:schemeClr val="bg1"/>
                </a:solidFill>
              </a:rPr>
              <a:t>Hydrogenosomes</a:t>
            </a:r>
            <a:endParaRPr lang="en-US" sz="3600" i="1" dirty="0">
              <a:solidFill>
                <a:schemeClr val="bg1"/>
              </a:solidFill>
            </a:endParaRPr>
          </a:p>
        </p:txBody>
      </p:sp>
      <p:grpSp>
        <p:nvGrpSpPr>
          <p:cNvPr id="2" name="Group 1"/>
          <p:cNvGrpSpPr/>
          <p:nvPr/>
        </p:nvGrpSpPr>
        <p:grpSpPr>
          <a:xfrm>
            <a:off x="226568" y="836712"/>
            <a:ext cx="8906282" cy="5184576"/>
            <a:chOff x="3959412" y="29883"/>
            <a:chExt cx="5142425" cy="3361764"/>
          </a:xfrm>
        </p:grpSpPr>
        <p:grpSp>
          <p:nvGrpSpPr>
            <p:cNvPr id="14" name="Group 13"/>
            <p:cNvGrpSpPr>
              <a:grpSpLocks noChangeAspect="1"/>
            </p:cNvGrpSpPr>
            <p:nvPr/>
          </p:nvGrpSpPr>
          <p:grpSpPr>
            <a:xfrm>
              <a:off x="4092989" y="152400"/>
              <a:ext cx="4898611" cy="3151580"/>
              <a:chOff x="228600" y="1329531"/>
              <a:chExt cx="6289675" cy="4046537"/>
            </a:xfrm>
          </p:grpSpPr>
          <p:pic>
            <p:nvPicPr>
              <p:cNvPr id="15" name="Picture 23" descr="anaerobic pathways"/>
              <p:cNvPicPr>
                <a:picLocks noChangeAspect="1" noChangeArrowheads="1"/>
              </p:cNvPicPr>
              <p:nvPr/>
            </p:nvPicPr>
            <p:blipFill>
              <a:blip r:embed="rId2"/>
              <a:srcRect/>
              <a:stretch>
                <a:fillRect/>
              </a:stretch>
            </p:blipFill>
            <p:spPr bwMode="auto">
              <a:xfrm>
                <a:off x="228600" y="1329531"/>
                <a:ext cx="6289675" cy="4046537"/>
              </a:xfrm>
              <a:prstGeom prst="rect">
                <a:avLst/>
              </a:prstGeom>
              <a:noFill/>
              <a:ln w="9525">
                <a:noFill/>
                <a:miter lim="800000"/>
                <a:headEnd/>
                <a:tailEnd/>
              </a:ln>
            </p:spPr>
          </p:pic>
          <p:sp>
            <p:nvSpPr>
              <p:cNvPr id="16" name="Text Box 14"/>
              <p:cNvSpPr txBox="1">
                <a:spLocks noChangeArrowheads="1"/>
              </p:cNvSpPr>
              <p:nvPr/>
            </p:nvSpPr>
            <p:spPr bwMode="auto">
              <a:xfrm>
                <a:off x="228600" y="4343400"/>
                <a:ext cx="1070012" cy="369332"/>
              </a:xfrm>
              <a:prstGeom prst="rect">
                <a:avLst/>
              </a:prstGeom>
              <a:noFill/>
              <a:ln w="9525">
                <a:noFill/>
                <a:miter lim="800000"/>
                <a:headEnd/>
                <a:tailEnd/>
              </a:ln>
            </p:spPr>
            <p:txBody>
              <a:bodyPr wrap="none">
                <a:prstTxWarp prst="textNoShape">
                  <a:avLst/>
                </a:prstTxWarp>
                <a:spAutoFit/>
              </a:bodyPr>
              <a:lstStyle/>
              <a:p>
                <a:r>
                  <a:rPr lang="en-US" sz="1800" dirty="0">
                    <a:latin typeface="Arial"/>
                    <a:cs typeface="Arial"/>
                  </a:rPr>
                  <a:t>pyruvate</a:t>
                </a:r>
              </a:p>
            </p:txBody>
          </p:sp>
        </p:grpSp>
        <p:sp>
          <p:nvSpPr>
            <p:cNvPr id="17" name="Rounded Rectangle 16"/>
            <p:cNvSpPr/>
            <p:nvPr/>
          </p:nvSpPr>
          <p:spPr>
            <a:xfrm>
              <a:off x="3959412" y="29883"/>
              <a:ext cx="5142425" cy="3361764"/>
            </a:xfrm>
            <a:prstGeom prst="round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4047845" y="99133"/>
              <a:ext cx="4976626" cy="3217808"/>
            </a:xfrm>
            <a:prstGeom prst="round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7486009" y="922262"/>
              <a:ext cx="825867" cy="2422694"/>
              <a:chOff x="7486009" y="922262"/>
              <a:chExt cx="825867" cy="2422694"/>
            </a:xfrm>
          </p:grpSpPr>
          <p:sp>
            <p:nvSpPr>
              <p:cNvPr id="20" name="TextBox 19"/>
              <p:cNvSpPr txBox="1"/>
              <p:nvPr/>
            </p:nvSpPr>
            <p:spPr>
              <a:xfrm>
                <a:off x="7486009" y="922262"/>
                <a:ext cx="825867" cy="461665"/>
              </a:xfrm>
              <a:prstGeom prst="rect">
                <a:avLst/>
              </a:prstGeom>
              <a:noFill/>
            </p:spPr>
            <p:txBody>
              <a:bodyPr wrap="none" rtlCol="0">
                <a:spAutoFit/>
              </a:bodyPr>
              <a:lstStyle/>
              <a:p>
                <a:r>
                  <a:rPr lang="en-US" sz="2400" b="1" dirty="0">
                    <a:solidFill>
                      <a:srgbClr val="FF0000"/>
                    </a:solidFill>
                  </a:rPr>
                  <a:t>ASCT</a:t>
                </a:r>
              </a:p>
            </p:txBody>
          </p:sp>
          <p:sp>
            <p:nvSpPr>
              <p:cNvPr id="21" name="TextBox 20"/>
              <p:cNvSpPr txBox="1"/>
              <p:nvPr/>
            </p:nvSpPr>
            <p:spPr>
              <a:xfrm>
                <a:off x="7622465" y="2883291"/>
                <a:ext cx="647834" cy="461665"/>
              </a:xfrm>
              <a:prstGeom prst="rect">
                <a:avLst/>
              </a:prstGeom>
              <a:noFill/>
            </p:spPr>
            <p:txBody>
              <a:bodyPr wrap="none" rtlCol="0">
                <a:spAutoFit/>
              </a:bodyPr>
              <a:lstStyle/>
              <a:p>
                <a:r>
                  <a:rPr lang="en-US" sz="2400" b="1" dirty="0">
                    <a:solidFill>
                      <a:srgbClr val="FF0000"/>
                    </a:solidFill>
                  </a:rPr>
                  <a:t>STK</a:t>
                </a:r>
              </a:p>
            </p:txBody>
          </p:sp>
        </p:grpSp>
      </p:grpSp>
      <p:grpSp>
        <p:nvGrpSpPr>
          <p:cNvPr id="26" name="Group 25"/>
          <p:cNvGrpSpPr/>
          <p:nvPr/>
        </p:nvGrpSpPr>
        <p:grpSpPr>
          <a:xfrm>
            <a:off x="3275781" y="2212956"/>
            <a:ext cx="5666146" cy="3664316"/>
            <a:chOff x="3275781" y="2212956"/>
            <a:chExt cx="5666146" cy="3664316"/>
          </a:xfrm>
          <a:solidFill>
            <a:schemeClr val="bg1"/>
          </a:solidFill>
          <a:effectLst/>
        </p:grpSpPr>
        <p:sp>
          <p:nvSpPr>
            <p:cNvPr id="23" name="Rectangle 22"/>
            <p:cNvSpPr/>
            <p:nvPr/>
          </p:nvSpPr>
          <p:spPr>
            <a:xfrm>
              <a:off x="5470264" y="2212956"/>
              <a:ext cx="3471663" cy="19361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788024" y="3717032"/>
              <a:ext cx="3471663" cy="216024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275781" y="4337370"/>
              <a:ext cx="3471663" cy="138395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98584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16632"/>
            <a:ext cx="8229600" cy="563562"/>
          </a:xfrm>
          <a:solidFill>
            <a:srgbClr val="000055"/>
          </a:solidFill>
          <a:effectLst>
            <a:softEdge rad="38100"/>
          </a:effectLst>
        </p:spPr>
        <p:txBody>
          <a:bodyPr>
            <a:noAutofit/>
          </a:bodyPr>
          <a:lstStyle/>
          <a:p>
            <a:r>
              <a:rPr lang="en-US" sz="3600" i="1" dirty="0" err="1">
                <a:solidFill>
                  <a:schemeClr val="bg1"/>
                </a:solidFill>
              </a:rPr>
              <a:t>Hydrogenosomes</a:t>
            </a:r>
            <a:endParaRPr lang="en-US" sz="3600" i="1" dirty="0">
              <a:solidFill>
                <a:schemeClr val="bg1"/>
              </a:solidFill>
            </a:endParaRPr>
          </a:p>
        </p:txBody>
      </p:sp>
      <p:grpSp>
        <p:nvGrpSpPr>
          <p:cNvPr id="2" name="Group 1"/>
          <p:cNvGrpSpPr/>
          <p:nvPr/>
        </p:nvGrpSpPr>
        <p:grpSpPr>
          <a:xfrm>
            <a:off x="226568" y="908720"/>
            <a:ext cx="8906282" cy="5184576"/>
            <a:chOff x="3959412" y="29883"/>
            <a:chExt cx="5142425" cy="3361764"/>
          </a:xfrm>
        </p:grpSpPr>
        <p:grpSp>
          <p:nvGrpSpPr>
            <p:cNvPr id="14" name="Group 13"/>
            <p:cNvGrpSpPr>
              <a:grpSpLocks noChangeAspect="1"/>
            </p:cNvGrpSpPr>
            <p:nvPr/>
          </p:nvGrpSpPr>
          <p:grpSpPr>
            <a:xfrm>
              <a:off x="4092989" y="152400"/>
              <a:ext cx="4898611" cy="3151580"/>
              <a:chOff x="228600" y="1329531"/>
              <a:chExt cx="6289675" cy="4046537"/>
            </a:xfrm>
          </p:grpSpPr>
          <p:pic>
            <p:nvPicPr>
              <p:cNvPr id="15" name="Picture 23" descr="anaerobic pathways"/>
              <p:cNvPicPr>
                <a:picLocks noChangeAspect="1" noChangeArrowheads="1"/>
              </p:cNvPicPr>
              <p:nvPr/>
            </p:nvPicPr>
            <p:blipFill>
              <a:blip r:embed="rId2"/>
              <a:srcRect/>
              <a:stretch>
                <a:fillRect/>
              </a:stretch>
            </p:blipFill>
            <p:spPr bwMode="auto">
              <a:xfrm>
                <a:off x="228600" y="1329531"/>
                <a:ext cx="6289675" cy="4046537"/>
              </a:xfrm>
              <a:prstGeom prst="rect">
                <a:avLst/>
              </a:prstGeom>
              <a:noFill/>
              <a:ln w="9525">
                <a:noFill/>
                <a:miter lim="800000"/>
                <a:headEnd/>
                <a:tailEnd/>
              </a:ln>
            </p:spPr>
          </p:pic>
          <p:sp>
            <p:nvSpPr>
              <p:cNvPr id="16" name="Text Box 14"/>
              <p:cNvSpPr txBox="1">
                <a:spLocks noChangeArrowheads="1"/>
              </p:cNvSpPr>
              <p:nvPr/>
            </p:nvSpPr>
            <p:spPr bwMode="auto">
              <a:xfrm>
                <a:off x="228600" y="4343400"/>
                <a:ext cx="1070012" cy="369332"/>
              </a:xfrm>
              <a:prstGeom prst="rect">
                <a:avLst/>
              </a:prstGeom>
              <a:noFill/>
              <a:ln w="9525">
                <a:noFill/>
                <a:miter lim="800000"/>
                <a:headEnd/>
                <a:tailEnd/>
              </a:ln>
            </p:spPr>
            <p:txBody>
              <a:bodyPr wrap="none">
                <a:prstTxWarp prst="textNoShape">
                  <a:avLst/>
                </a:prstTxWarp>
                <a:spAutoFit/>
              </a:bodyPr>
              <a:lstStyle/>
              <a:p>
                <a:r>
                  <a:rPr lang="en-US" sz="1800" dirty="0">
                    <a:latin typeface="Arial"/>
                    <a:cs typeface="Arial"/>
                  </a:rPr>
                  <a:t>pyruvate</a:t>
                </a:r>
              </a:p>
            </p:txBody>
          </p:sp>
        </p:grpSp>
        <p:sp>
          <p:nvSpPr>
            <p:cNvPr id="17" name="Rounded Rectangle 16"/>
            <p:cNvSpPr/>
            <p:nvPr/>
          </p:nvSpPr>
          <p:spPr>
            <a:xfrm>
              <a:off x="3959412" y="29883"/>
              <a:ext cx="5142425" cy="3361764"/>
            </a:xfrm>
            <a:prstGeom prst="round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4047845" y="99133"/>
              <a:ext cx="4976626" cy="3217808"/>
            </a:xfrm>
            <a:prstGeom prst="round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7486009" y="922262"/>
              <a:ext cx="825867" cy="2422694"/>
              <a:chOff x="7486009" y="922262"/>
              <a:chExt cx="825867" cy="2422694"/>
            </a:xfrm>
          </p:grpSpPr>
          <p:sp>
            <p:nvSpPr>
              <p:cNvPr id="20" name="TextBox 19"/>
              <p:cNvSpPr txBox="1"/>
              <p:nvPr/>
            </p:nvSpPr>
            <p:spPr>
              <a:xfrm>
                <a:off x="7486009" y="922262"/>
                <a:ext cx="825867" cy="461665"/>
              </a:xfrm>
              <a:prstGeom prst="rect">
                <a:avLst/>
              </a:prstGeom>
              <a:noFill/>
            </p:spPr>
            <p:txBody>
              <a:bodyPr wrap="none" rtlCol="0">
                <a:spAutoFit/>
              </a:bodyPr>
              <a:lstStyle/>
              <a:p>
                <a:r>
                  <a:rPr lang="en-US" sz="2400" b="1" dirty="0">
                    <a:solidFill>
                      <a:srgbClr val="FF0000"/>
                    </a:solidFill>
                  </a:rPr>
                  <a:t>ASCT</a:t>
                </a:r>
              </a:p>
            </p:txBody>
          </p:sp>
          <p:sp>
            <p:nvSpPr>
              <p:cNvPr id="21" name="TextBox 20"/>
              <p:cNvSpPr txBox="1"/>
              <p:nvPr/>
            </p:nvSpPr>
            <p:spPr>
              <a:xfrm>
                <a:off x="7622465" y="2883291"/>
                <a:ext cx="647834" cy="461665"/>
              </a:xfrm>
              <a:prstGeom prst="rect">
                <a:avLst/>
              </a:prstGeom>
              <a:noFill/>
            </p:spPr>
            <p:txBody>
              <a:bodyPr wrap="none" rtlCol="0">
                <a:spAutoFit/>
              </a:bodyPr>
              <a:lstStyle/>
              <a:p>
                <a:r>
                  <a:rPr lang="en-US" sz="2400" b="1" dirty="0">
                    <a:solidFill>
                      <a:srgbClr val="FF0000"/>
                    </a:solidFill>
                  </a:rPr>
                  <a:t>STK</a:t>
                </a:r>
              </a:p>
            </p:txBody>
          </p:sp>
        </p:grpSp>
      </p:grpSp>
      <p:grpSp>
        <p:nvGrpSpPr>
          <p:cNvPr id="26" name="Group 25"/>
          <p:cNvGrpSpPr/>
          <p:nvPr/>
        </p:nvGrpSpPr>
        <p:grpSpPr>
          <a:xfrm>
            <a:off x="3275781" y="3689498"/>
            <a:ext cx="4983906" cy="2187774"/>
            <a:chOff x="3275781" y="3689498"/>
            <a:chExt cx="4983906" cy="2187774"/>
          </a:xfrm>
          <a:solidFill>
            <a:schemeClr val="bg1"/>
          </a:solidFill>
          <a:effectLst/>
        </p:grpSpPr>
        <p:sp>
          <p:nvSpPr>
            <p:cNvPr id="24" name="Rectangle 23"/>
            <p:cNvSpPr/>
            <p:nvPr/>
          </p:nvSpPr>
          <p:spPr>
            <a:xfrm>
              <a:off x="4788024" y="3689498"/>
              <a:ext cx="3471663" cy="218777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275781" y="4337370"/>
              <a:ext cx="3471663" cy="138395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Rectangle 21"/>
          <p:cNvSpPr/>
          <p:nvPr/>
        </p:nvSpPr>
        <p:spPr>
          <a:xfrm>
            <a:off x="4940424" y="3645024"/>
            <a:ext cx="375671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084168" y="3573016"/>
            <a:ext cx="1512167"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3419872" y="4149080"/>
            <a:ext cx="695383" cy="461665"/>
          </a:xfrm>
          <a:prstGeom prst="rect">
            <a:avLst/>
          </a:prstGeom>
          <a:noFill/>
        </p:spPr>
        <p:txBody>
          <a:bodyPr wrap="none" rtlCol="0">
            <a:spAutoFit/>
          </a:bodyPr>
          <a:lstStyle/>
          <a:p>
            <a:r>
              <a:rPr lang="en-US" sz="2400" b="1" dirty="0">
                <a:solidFill>
                  <a:srgbClr val="FF0000"/>
                </a:solidFill>
              </a:rPr>
              <a:t>PFO</a:t>
            </a:r>
          </a:p>
        </p:txBody>
      </p:sp>
      <p:sp>
        <p:nvSpPr>
          <p:cNvPr id="29" name="TextBox 28"/>
          <p:cNvSpPr txBox="1"/>
          <p:nvPr/>
        </p:nvSpPr>
        <p:spPr>
          <a:xfrm>
            <a:off x="5148064" y="1311151"/>
            <a:ext cx="1072794" cy="461665"/>
          </a:xfrm>
          <a:prstGeom prst="rect">
            <a:avLst/>
          </a:prstGeom>
          <a:noFill/>
        </p:spPr>
        <p:txBody>
          <a:bodyPr wrap="none" rtlCol="0">
            <a:spAutoFit/>
          </a:bodyPr>
          <a:lstStyle/>
          <a:p>
            <a:r>
              <a:rPr lang="en-US" sz="2400" b="1" dirty="0">
                <a:solidFill>
                  <a:srgbClr val="FF0000"/>
                </a:solidFill>
              </a:rPr>
              <a:t>Fe-</a:t>
            </a:r>
            <a:r>
              <a:rPr lang="en-US" sz="2400" b="1" dirty="0" err="1">
                <a:solidFill>
                  <a:srgbClr val="FF0000"/>
                </a:solidFill>
              </a:rPr>
              <a:t>Hyd</a:t>
            </a:r>
            <a:endParaRPr lang="en-US" sz="2400" b="1" dirty="0">
              <a:solidFill>
                <a:srgbClr val="FF0000"/>
              </a:solidFill>
            </a:endParaRPr>
          </a:p>
        </p:txBody>
      </p:sp>
    </p:spTree>
    <p:extLst>
      <p:ext uri="{BB962C8B-B14F-4D97-AF65-F5344CB8AC3E}">
        <p14:creationId xmlns:p14="http://schemas.microsoft.com/office/powerpoint/2010/main" val="643050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16632"/>
            <a:ext cx="8229600" cy="563562"/>
          </a:xfrm>
          <a:solidFill>
            <a:srgbClr val="000055"/>
          </a:solidFill>
          <a:effectLst>
            <a:softEdge rad="38100"/>
          </a:effectLst>
        </p:spPr>
        <p:txBody>
          <a:bodyPr>
            <a:noAutofit/>
          </a:bodyPr>
          <a:lstStyle/>
          <a:p>
            <a:r>
              <a:rPr lang="en-US" sz="3600" i="1" dirty="0" err="1">
                <a:solidFill>
                  <a:schemeClr val="bg1"/>
                </a:solidFill>
              </a:rPr>
              <a:t>Hydrogenosomes</a:t>
            </a:r>
            <a:endParaRPr lang="en-US" sz="3600" i="1" dirty="0">
              <a:solidFill>
                <a:schemeClr val="bg1"/>
              </a:solidFill>
            </a:endParaRPr>
          </a:p>
        </p:txBody>
      </p:sp>
      <p:grpSp>
        <p:nvGrpSpPr>
          <p:cNvPr id="2" name="Group 1"/>
          <p:cNvGrpSpPr/>
          <p:nvPr/>
        </p:nvGrpSpPr>
        <p:grpSpPr>
          <a:xfrm>
            <a:off x="226568" y="836712"/>
            <a:ext cx="8906282" cy="5184576"/>
            <a:chOff x="3959412" y="29883"/>
            <a:chExt cx="5142425" cy="3361764"/>
          </a:xfrm>
        </p:grpSpPr>
        <p:grpSp>
          <p:nvGrpSpPr>
            <p:cNvPr id="14" name="Group 13"/>
            <p:cNvGrpSpPr>
              <a:grpSpLocks noChangeAspect="1"/>
            </p:cNvGrpSpPr>
            <p:nvPr/>
          </p:nvGrpSpPr>
          <p:grpSpPr>
            <a:xfrm>
              <a:off x="4092989" y="152400"/>
              <a:ext cx="4898611" cy="3151580"/>
              <a:chOff x="228600" y="1329531"/>
              <a:chExt cx="6289675" cy="4046537"/>
            </a:xfrm>
          </p:grpSpPr>
          <p:pic>
            <p:nvPicPr>
              <p:cNvPr id="15" name="Picture 23" descr="anaerobic pathways"/>
              <p:cNvPicPr>
                <a:picLocks noChangeAspect="1" noChangeArrowheads="1"/>
              </p:cNvPicPr>
              <p:nvPr/>
            </p:nvPicPr>
            <p:blipFill>
              <a:blip r:embed="rId2"/>
              <a:srcRect/>
              <a:stretch>
                <a:fillRect/>
              </a:stretch>
            </p:blipFill>
            <p:spPr bwMode="auto">
              <a:xfrm>
                <a:off x="228600" y="1329531"/>
                <a:ext cx="6289675" cy="4046537"/>
              </a:xfrm>
              <a:prstGeom prst="rect">
                <a:avLst/>
              </a:prstGeom>
              <a:noFill/>
              <a:ln w="9525">
                <a:noFill/>
                <a:miter lim="800000"/>
                <a:headEnd/>
                <a:tailEnd/>
              </a:ln>
            </p:spPr>
          </p:pic>
          <p:sp>
            <p:nvSpPr>
              <p:cNvPr id="16" name="Text Box 14"/>
              <p:cNvSpPr txBox="1">
                <a:spLocks noChangeArrowheads="1"/>
              </p:cNvSpPr>
              <p:nvPr/>
            </p:nvSpPr>
            <p:spPr bwMode="auto">
              <a:xfrm>
                <a:off x="228600" y="4343400"/>
                <a:ext cx="1070012" cy="369332"/>
              </a:xfrm>
              <a:prstGeom prst="rect">
                <a:avLst/>
              </a:prstGeom>
              <a:noFill/>
              <a:ln w="9525">
                <a:noFill/>
                <a:miter lim="800000"/>
                <a:headEnd/>
                <a:tailEnd/>
              </a:ln>
            </p:spPr>
            <p:txBody>
              <a:bodyPr wrap="none">
                <a:prstTxWarp prst="textNoShape">
                  <a:avLst/>
                </a:prstTxWarp>
                <a:spAutoFit/>
              </a:bodyPr>
              <a:lstStyle/>
              <a:p>
                <a:r>
                  <a:rPr lang="en-US" sz="1800" dirty="0">
                    <a:latin typeface="Arial"/>
                    <a:cs typeface="Arial"/>
                  </a:rPr>
                  <a:t>pyruvate</a:t>
                </a:r>
              </a:p>
            </p:txBody>
          </p:sp>
        </p:grpSp>
        <p:sp>
          <p:nvSpPr>
            <p:cNvPr id="17" name="Rounded Rectangle 16"/>
            <p:cNvSpPr/>
            <p:nvPr/>
          </p:nvSpPr>
          <p:spPr>
            <a:xfrm>
              <a:off x="3959412" y="29883"/>
              <a:ext cx="5142425" cy="3361764"/>
            </a:xfrm>
            <a:prstGeom prst="round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4047845" y="99133"/>
              <a:ext cx="4976626" cy="3217808"/>
            </a:xfrm>
            <a:prstGeom prst="round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7486009" y="922262"/>
              <a:ext cx="825867" cy="2422694"/>
              <a:chOff x="7486009" y="922262"/>
              <a:chExt cx="825867" cy="2422694"/>
            </a:xfrm>
          </p:grpSpPr>
          <p:sp>
            <p:nvSpPr>
              <p:cNvPr id="20" name="TextBox 19"/>
              <p:cNvSpPr txBox="1"/>
              <p:nvPr/>
            </p:nvSpPr>
            <p:spPr>
              <a:xfrm>
                <a:off x="7486009" y="922262"/>
                <a:ext cx="825867" cy="461665"/>
              </a:xfrm>
              <a:prstGeom prst="rect">
                <a:avLst/>
              </a:prstGeom>
              <a:noFill/>
            </p:spPr>
            <p:txBody>
              <a:bodyPr wrap="none" rtlCol="0">
                <a:spAutoFit/>
              </a:bodyPr>
              <a:lstStyle/>
              <a:p>
                <a:r>
                  <a:rPr lang="en-US" sz="2400" b="1" dirty="0">
                    <a:solidFill>
                      <a:srgbClr val="FF0000"/>
                    </a:solidFill>
                  </a:rPr>
                  <a:t>ASCT</a:t>
                </a:r>
              </a:p>
            </p:txBody>
          </p:sp>
          <p:sp>
            <p:nvSpPr>
              <p:cNvPr id="21" name="TextBox 20"/>
              <p:cNvSpPr txBox="1"/>
              <p:nvPr/>
            </p:nvSpPr>
            <p:spPr>
              <a:xfrm>
                <a:off x="7622465" y="2883291"/>
                <a:ext cx="647834" cy="461665"/>
              </a:xfrm>
              <a:prstGeom prst="rect">
                <a:avLst/>
              </a:prstGeom>
              <a:noFill/>
            </p:spPr>
            <p:txBody>
              <a:bodyPr wrap="none" rtlCol="0">
                <a:spAutoFit/>
              </a:bodyPr>
              <a:lstStyle/>
              <a:p>
                <a:r>
                  <a:rPr lang="en-US" sz="2400" b="1" dirty="0">
                    <a:solidFill>
                      <a:srgbClr val="FF0000"/>
                    </a:solidFill>
                  </a:rPr>
                  <a:t>STK</a:t>
                </a:r>
              </a:p>
            </p:txBody>
          </p:sp>
        </p:grpSp>
      </p:grpSp>
    </p:spTree>
    <p:extLst>
      <p:ext uri="{BB962C8B-B14F-4D97-AF65-F5344CB8AC3E}">
        <p14:creationId xmlns:p14="http://schemas.microsoft.com/office/powerpoint/2010/main" val="3744098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err="1">
                <a:solidFill>
                  <a:schemeClr val="bg1"/>
                </a:solidFill>
              </a:rPr>
              <a:t>Amitochondriate</a:t>
            </a:r>
            <a:r>
              <a:rPr lang="en-US" sz="3600" dirty="0">
                <a:solidFill>
                  <a:schemeClr val="bg1"/>
                </a:solidFill>
              </a:rPr>
              <a:t> organisms</a:t>
            </a:r>
          </a:p>
        </p:txBody>
      </p:sp>
      <p:pic>
        <p:nvPicPr>
          <p:cNvPr id="18" name="Picture 5" descr="euktree2011nostem.tif"/>
          <p:cNvPicPr>
            <a:picLocks noChangeAspect="1"/>
          </p:cNvPicPr>
          <p:nvPr/>
        </p:nvPicPr>
        <p:blipFill>
          <a:blip r:embed="rId2">
            <a:extLst>
              <a:ext uri="{28A0092B-C50C-407E-A947-70E740481C1C}">
                <a14:useLocalDpi xmlns:a14="http://schemas.microsoft.com/office/drawing/2010/main" val="0"/>
              </a:ext>
            </a:extLst>
          </a:blip>
          <a:srcRect b="10004"/>
          <a:stretch>
            <a:fillRect/>
          </a:stretch>
        </p:blipFill>
        <p:spPr bwMode="auto">
          <a:xfrm>
            <a:off x="1467731" y="3909788"/>
            <a:ext cx="6228286" cy="295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p:nvPr/>
        </p:nvGrpSpPr>
        <p:grpSpPr>
          <a:xfrm>
            <a:off x="467544" y="1506869"/>
            <a:ext cx="1847303" cy="2786227"/>
            <a:chOff x="2095333" y="3739117"/>
            <a:chExt cx="1847303" cy="2786227"/>
          </a:xfrm>
        </p:grpSpPr>
        <p:sp>
          <p:nvSpPr>
            <p:cNvPr id="20" name="TextBox 19"/>
            <p:cNvSpPr txBox="1"/>
            <p:nvPr/>
          </p:nvSpPr>
          <p:spPr>
            <a:xfrm>
              <a:off x="2331554" y="6063679"/>
              <a:ext cx="1611082" cy="461665"/>
            </a:xfrm>
            <a:prstGeom prst="rect">
              <a:avLst/>
            </a:prstGeom>
            <a:noFill/>
          </p:spPr>
          <p:txBody>
            <a:bodyPr wrap="none" rtlCol="0">
              <a:spAutoFit/>
            </a:bodyPr>
            <a:lstStyle/>
            <a:p>
              <a:r>
                <a:rPr lang="en-US" sz="2400" dirty="0" err="1"/>
                <a:t>Entamoeba</a:t>
              </a:r>
              <a:endParaRPr lang="en-US" sz="24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333" y="3739117"/>
              <a:ext cx="1800832" cy="2387062"/>
            </a:xfrm>
            <a:prstGeom prst="rect">
              <a:avLst/>
            </a:prstGeom>
            <a:ln w="31750">
              <a:solidFill>
                <a:schemeClr val="tx2">
                  <a:lumMod val="50000"/>
                </a:schemeClr>
              </a:solidFill>
            </a:ln>
          </p:spPr>
        </p:pic>
      </p:grpSp>
      <p:grpSp>
        <p:nvGrpSpPr>
          <p:cNvPr id="16" name="Group 15"/>
          <p:cNvGrpSpPr/>
          <p:nvPr/>
        </p:nvGrpSpPr>
        <p:grpSpPr>
          <a:xfrm>
            <a:off x="7300738" y="2096852"/>
            <a:ext cx="1801941" cy="2808312"/>
            <a:chOff x="179512" y="620688"/>
            <a:chExt cx="1801941" cy="2808312"/>
          </a:xfrm>
          <a:effectLst>
            <a:glow>
              <a:schemeClr val="accent1"/>
            </a:glow>
          </a:effectLst>
        </p:grpSpPr>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rightnessContrast contrast="-93000"/>
                      </a14:imgEffect>
                    </a14:imgLayer>
                  </a14:imgProps>
                </a:ext>
                <a:ext uri="{28A0092B-C50C-407E-A947-70E740481C1C}">
                  <a14:useLocalDpi xmlns:a14="http://schemas.microsoft.com/office/drawing/2010/main" val="0"/>
                </a:ext>
              </a:extLst>
            </a:blip>
            <a:stretch>
              <a:fillRect/>
            </a:stretch>
          </p:blipFill>
          <p:spPr>
            <a:xfrm>
              <a:off x="179512" y="620688"/>
              <a:ext cx="1801941" cy="2399034"/>
            </a:xfrm>
            <a:prstGeom prst="rect">
              <a:avLst/>
            </a:prstGeom>
            <a:ln w="31750">
              <a:solidFill>
                <a:schemeClr val="tx2">
                  <a:lumMod val="50000"/>
                </a:schemeClr>
              </a:solidFill>
            </a:ln>
          </p:spPr>
        </p:pic>
        <p:sp>
          <p:nvSpPr>
            <p:cNvPr id="15" name="TextBox 14"/>
            <p:cNvSpPr txBox="1"/>
            <p:nvPr/>
          </p:nvSpPr>
          <p:spPr>
            <a:xfrm>
              <a:off x="179512" y="2967335"/>
              <a:ext cx="1784591" cy="461665"/>
            </a:xfrm>
            <a:prstGeom prst="rect">
              <a:avLst/>
            </a:prstGeom>
            <a:noFill/>
          </p:spPr>
          <p:txBody>
            <a:bodyPr wrap="none" rtlCol="0">
              <a:spAutoFit/>
            </a:bodyPr>
            <a:lstStyle/>
            <a:p>
              <a:r>
                <a:rPr lang="en-US" sz="2400" dirty="0" err="1"/>
                <a:t>Trichomonas</a:t>
              </a:r>
              <a:endParaRPr lang="en-US" sz="2400" dirty="0"/>
            </a:p>
          </p:txBody>
        </p:sp>
      </p:grpSp>
      <p:grpSp>
        <p:nvGrpSpPr>
          <p:cNvPr id="19" name="Group 18"/>
          <p:cNvGrpSpPr/>
          <p:nvPr/>
        </p:nvGrpSpPr>
        <p:grpSpPr>
          <a:xfrm>
            <a:off x="5270785" y="692696"/>
            <a:ext cx="1749487" cy="2808312"/>
            <a:chOff x="4499992" y="620688"/>
            <a:chExt cx="1749487" cy="2808312"/>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9992" y="620688"/>
              <a:ext cx="1749487" cy="2399034"/>
            </a:xfrm>
            <a:prstGeom prst="rect">
              <a:avLst/>
            </a:prstGeom>
            <a:ln w="31750">
              <a:solidFill>
                <a:schemeClr val="tx2">
                  <a:lumMod val="50000"/>
                </a:schemeClr>
              </a:solidFill>
            </a:ln>
          </p:spPr>
        </p:pic>
        <p:sp>
          <p:nvSpPr>
            <p:cNvPr id="17" name="TextBox 16"/>
            <p:cNvSpPr txBox="1"/>
            <p:nvPr/>
          </p:nvSpPr>
          <p:spPr>
            <a:xfrm>
              <a:off x="4881728" y="2967335"/>
              <a:ext cx="1079719" cy="461665"/>
            </a:xfrm>
            <a:prstGeom prst="rect">
              <a:avLst/>
            </a:prstGeom>
            <a:noFill/>
          </p:spPr>
          <p:txBody>
            <a:bodyPr wrap="none" rtlCol="0">
              <a:spAutoFit/>
            </a:bodyPr>
            <a:lstStyle/>
            <a:p>
              <a:r>
                <a:rPr lang="en-US" sz="2400" dirty="0"/>
                <a:t>Giardia</a:t>
              </a:r>
            </a:p>
          </p:txBody>
        </p:sp>
      </p:grpSp>
      <p:cxnSp>
        <p:nvCxnSpPr>
          <p:cNvPr id="5" name="Straight Arrow Connector 4"/>
          <p:cNvCxnSpPr/>
          <p:nvPr/>
        </p:nvCxnSpPr>
        <p:spPr>
          <a:xfrm>
            <a:off x="1367960" y="4293096"/>
            <a:ext cx="1547856" cy="7920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7" idx="2"/>
          </p:cNvCxnSpPr>
          <p:nvPr/>
        </p:nvCxnSpPr>
        <p:spPr>
          <a:xfrm>
            <a:off x="6192381" y="3501008"/>
            <a:ext cx="431531" cy="267819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5" idx="2"/>
          </p:cNvCxnSpPr>
          <p:nvPr/>
        </p:nvCxnSpPr>
        <p:spPr>
          <a:xfrm flipH="1">
            <a:off x="6623912" y="4905164"/>
            <a:ext cx="1569122" cy="127404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152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Mitochondria – more functions….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04786" y="509658"/>
            <a:ext cx="3606434" cy="9001001"/>
          </a:xfrm>
          <a:prstGeom prst="rect">
            <a:avLst/>
          </a:prstGeom>
        </p:spPr>
      </p:pic>
      <p:grpSp>
        <p:nvGrpSpPr>
          <p:cNvPr id="8" name="Group 7"/>
          <p:cNvGrpSpPr/>
          <p:nvPr/>
        </p:nvGrpSpPr>
        <p:grpSpPr>
          <a:xfrm>
            <a:off x="323528" y="1239143"/>
            <a:ext cx="7056784" cy="3197969"/>
            <a:chOff x="323528" y="1239143"/>
            <a:chExt cx="7056784" cy="3197969"/>
          </a:xfrm>
        </p:grpSpPr>
        <p:sp>
          <p:nvSpPr>
            <p:cNvPr id="3" name="TextBox 2"/>
            <p:cNvSpPr txBox="1"/>
            <p:nvPr/>
          </p:nvSpPr>
          <p:spPr>
            <a:xfrm>
              <a:off x="323528" y="1239143"/>
              <a:ext cx="3193438" cy="461665"/>
            </a:xfrm>
            <a:prstGeom prst="rect">
              <a:avLst/>
            </a:prstGeom>
            <a:noFill/>
          </p:spPr>
          <p:txBody>
            <a:bodyPr wrap="none" rtlCol="0">
              <a:spAutoFit/>
            </a:bodyPr>
            <a:lstStyle/>
            <a:p>
              <a:pPr marL="342900" indent="-342900">
                <a:buFont typeface="Arial" pitchFamily="34" charset="0"/>
                <a:buChar char="•"/>
              </a:pPr>
              <a:r>
                <a:rPr lang="en-US" sz="2400" dirty="0"/>
                <a:t>Fe-S cluster assembly</a:t>
              </a:r>
            </a:p>
          </p:txBody>
        </p:sp>
        <p:cxnSp>
          <p:nvCxnSpPr>
            <p:cNvPr id="7" name="Straight Arrow Connector 6"/>
            <p:cNvCxnSpPr/>
            <p:nvPr/>
          </p:nvCxnSpPr>
          <p:spPr>
            <a:xfrm flipH="1">
              <a:off x="7164288" y="3068960"/>
              <a:ext cx="216024" cy="1368152"/>
            </a:xfrm>
            <a:prstGeom prst="straightConnector1">
              <a:avLst/>
            </a:prstGeom>
            <a:ln w="79375">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323528" y="1700808"/>
            <a:ext cx="5832648" cy="3600400"/>
            <a:chOff x="323528" y="1700808"/>
            <a:chExt cx="5832648" cy="3600400"/>
          </a:xfrm>
        </p:grpSpPr>
        <p:sp>
          <p:nvSpPr>
            <p:cNvPr id="9" name="TextBox 8"/>
            <p:cNvSpPr txBox="1"/>
            <p:nvPr/>
          </p:nvSpPr>
          <p:spPr>
            <a:xfrm>
              <a:off x="323528" y="1700808"/>
              <a:ext cx="3270319" cy="461665"/>
            </a:xfrm>
            <a:prstGeom prst="rect">
              <a:avLst/>
            </a:prstGeom>
            <a:noFill/>
          </p:spPr>
          <p:txBody>
            <a:bodyPr wrap="none" rtlCol="0">
              <a:spAutoFit/>
            </a:bodyPr>
            <a:lstStyle/>
            <a:p>
              <a:pPr marL="342900" indent="-342900">
                <a:buFont typeface="Arial" pitchFamily="34" charset="0"/>
                <a:buChar char="•"/>
              </a:pPr>
              <a:r>
                <a:rPr lang="en-US" sz="2400" dirty="0"/>
                <a:t>Fatty acid metabolism</a:t>
              </a:r>
            </a:p>
          </p:txBody>
        </p:sp>
        <p:cxnSp>
          <p:nvCxnSpPr>
            <p:cNvPr id="10" name="Straight Arrow Connector 9"/>
            <p:cNvCxnSpPr/>
            <p:nvPr/>
          </p:nvCxnSpPr>
          <p:spPr>
            <a:xfrm flipH="1">
              <a:off x="5940152" y="3933056"/>
              <a:ext cx="216024" cy="1368152"/>
            </a:xfrm>
            <a:prstGeom prst="straightConnector1">
              <a:avLst/>
            </a:prstGeom>
            <a:ln w="79375">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23528" y="2175247"/>
            <a:ext cx="3470181" cy="3130153"/>
            <a:chOff x="323528" y="1599183"/>
            <a:chExt cx="3470181" cy="3130153"/>
          </a:xfrm>
        </p:grpSpPr>
        <p:sp>
          <p:nvSpPr>
            <p:cNvPr id="13" name="TextBox 12"/>
            <p:cNvSpPr txBox="1"/>
            <p:nvPr/>
          </p:nvSpPr>
          <p:spPr>
            <a:xfrm>
              <a:off x="323528" y="1599183"/>
              <a:ext cx="3470181" cy="461665"/>
            </a:xfrm>
            <a:prstGeom prst="rect">
              <a:avLst/>
            </a:prstGeom>
            <a:noFill/>
          </p:spPr>
          <p:txBody>
            <a:bodyPr wrap="none" rtlCol="0">
              <a:spAutoFit/>
            </a:bodyPr>
            <a:lstStyle/>
            <a:p>
              <a:pPr marL="342900" indent="-342900">
                <a:buFont typeface="Arial" pitchFamily="34" charset="0"/>
                <a:buChar char="•"/>
              </a:pPr>
              <a:r>
                <a:rPr lang="en-US" sz="2400" dirty="0"/>
                <a:t>Amino acid metabolism</a:t>
              </a:r>
            </a:p>
          </p:txBody>
        </p:sp>
        <p:cxnSp>
          <p:nvCxnSpPr>
            <p:cNvPr id="14" name="Straight Arrow Connector 13"/>
            <p:cNvCxnSpPr/>
            <p:nvPr/>
          </p:nvCxnSpPr>
          <p:spPr>
            <a:xfrm flipH="1">
              <a:off x="3408954" y="3361184"/>
              <a:ext cx="216024" cy="1368152"/>
            </a:xfrm>
            <a:prstGeom prst="straightConnector1">
              <a:avLst/>
            </a:prstGeom>
            <a:ln w="79375">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323528" y="2679303"/>
            <a:ext cx="2358081" cy="1219794"/>
            <a:chOff x="323528" y="1569566"/>
            <a:chExt cx="2358081" cy="1219794"/>
          </a:xfrm>
        </p:grpSpPr>
        <p:sp>
          <p:nvSpPr>
            <p:cNvPr id="16" name="TextBox 15"/>
            <p:cNvSpPr txBox="1"/>
            <p:nvPr/>
          </p:nvSpPr>
          <p:spPr>
            <a:xfrm>
              <a:off x="323528" y="1569566"/>
              <a:ext cx="2358081" cy="461665"/>
            </a:xfrm>
            <a:prstGeom prst="rect">
              <a:avLst/>
            </a:prstGeom>
            <a:noFill/>
          </p:spPr>
          <p:txBody>
            <a:bodyPr wrap="none" rtlCol="0">
              <a:spAutoFit/>
            </a:bodyPr>
            <a:lstStyle/>
            <a:p>
              <a:pPr marL="342900" indent="-342900">
                <a:buFont typeface="Arial" pitchFamily="34" charset="0"/>
                <a:buChar char="•"/>
              </a:pPr>
              <a:r>
                <a:rPr lang="en-US" sz="2400" dirty="0"/>
                <a:t>Protein import</a:t>
              </a:r>
            </a:p>
          </p:txBody>
        </p:sp>
        <p:cxnSp>
          <p:nvCxnSpPr>
            <p:cNvPr id="17" name="Straight Arrow Connector 16"/>
            <p:cNvCxnSpPr/>
            <p:nvPr/>
          </p:nvCxnSpPr>
          <p:spPr>
            <a:xfrm flipH="1">
              <a:off x="971600" y="1959223"/>
              <a:ext cx="108012" cy="830137"/>
            </a:xfrm>
            <a:prstGeom prst="straightConnector1">
              <a:avLst/>
            </a:prstGeom>
            <a:ln w="79375">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323528" y="764704"/>
            <a:ext cx="2876172" cy="461665"/>
          </a:xfrm>
          <a:prstGeom prst="rect">
            <a:avLst/>
          </a:prstGeom>
          <a:noFill/>
        </p:spPr>
        <p:txBody>
          <a:bodyPr wrap="none" rtlCol="0">
            <a:spAutoFit/>
          </a:bodyPr>
          <a:lstStyle/>
          <a:p>
            <a:pPr marL="342900" indent="-342900">
              <a:buFont typeface="Arial" pitchFamily="34" charset="0"/>
              <a:buChar char="•"/>
            </a:pPr>
            <a:r>
              <a:rPr lang="en-US" sz="2400" dirty="0"/>
              <a:t>Energy generation </a:t>
            </a:r>
          </a:p>
        </p:txBody>
      </p:sp>
    </p:spTree>
    <p:extLst>
      <p:ext uri="{BB962C8B-B14F-4D97-AF65-F5344CB8AC3E}">
        <p14:creationId xmlns:p14="http://schemas.microsoft.com/office/powerpoint/2010/main" val="162629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err="1">
                <a:solidFill>
                  <a:schemeClr val="bg1"/>
                </a:solidFill>
              </a:rPr>
              <a:t>Amitochondriate</a:t>
            </a:r>
            <a:r>
              <a:rPr lang="en-US" sz="3600" dirty="0">
                <a:solidFill>
                  <a:schemeClr val="bg1"/>
                </a:solidFill>
              </a:rPr>
              <a:t> organisms</a:t>
            </a:r>
          </a:p>
        </p:txBody>
      </p:sp>
      <p:grpSp>
        <p:nvGrpSpPr>
          <p:cNvPr id="22" name="Group 21"/>
          <p:cNvGrpSpPr/>
          <p:nvPr/>
        </p:nvGrpSpPr>
        <p:grpSpPr>
          <a:xfrm>
            <a:off x="323528" y="3933056"/>
            <a:ext cx="1847303" cy="2786227"/>
            <a:chOff x="2095333" y="3739117"/>
            <a:chExt cx="1847303" cy="2786227"/>
          </a:xfrm>
        </p:grpSpPr>
        <p:sp>
          <p:nvSpPr>
            <p:cNvPr id="20" name="TextBox 19"/>
            <p:cNvSpPr txBox="1"/>
            <p:nvPr/>
          </p:nvSpPr>
          <p:spPr>
            <a:xfrm>
              <a:off x="2331554" y="6063679"/>
              <a:ext cx="1611082" cy="461665"/>
            </a:xfrm>
            <a:prstGeom prst="rect">
              <a:avLst/>
            </a:prstGeom>
            <a:noFill/>
          </p:spPr>
          <p:txBody>
            <a:bodyPr wrap="none" rtlCol="0">
              <a:spAutoFit/>
            </a:bodyPr>
            <a:lstStyle/>
            <a:p>
              <a:r>
                <a:rPr lang="en-US" sz="2400" dirty="0" err="1"/>
                <a:t>Entamoeba</a:t>
              </a:r>
              <a:endParaRPr lang="en-US" sz="24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333" y="3739117"/>
              <a:ext cx="1800832" cy="2387062"/>
            </a:xfrm>
            <a:prstGeom prst="rect">
              <a:avLst/>
            </a:prstGeom>
            <a:ln w="31750">
              <a:solidFill>
                <a:schemeClr val="tx2">
                  <a:lumMod val="50000"/>
                </a:schemeClr>
              </a:solidFill>
            </a:ln>
          </p:spPr>
        </p:pic>
      </p:grpSp>
      <p:grpSp>
        <p:nvGrpSpPr>
          <p:cNvPr id="19" name="Group 18"/>
          <p:cNvGrpSpPr/>
          <p:nvPr/>
        </p:nvGrpSpPr>
        <p:grpSpPr>
          <a:xfrm>
            <a:off x="374873" y="836712"/>
            <a:ext cx="1749487" cy="2808312"/>
            <a:chOff x="4499992" y="620688"/>
            <a:chExt cx="1749487" cy="280831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620688"/>
              <a:ext cx="1749487" cy="2399034"/>
            </a:xfrm>
            <a:prstGeom prst="rect">
              <a:avLst/>
            </a:prstGeom>
            <a:ln w="31750">
              <a:solidFill>
                <a:schemeClr val="tx2">
                  <a:lumMod val="50000"/>
                </a:schemeClr>
              </a:solidFill>
            </a:ln>
          </p:spPr>
        </p:pic>
        <p:sp>
          <p:nvSpPr>
            <p:cNvPr id="17" name="TextBox 16"/>
            <p:cNvSpPr txBox="1"/>
            <p:nvPr/>
          </p:nvSpPr>
          <p:spPr>
            <a:xfrm>
              <a:off x="4881728" y="2967335"/>
              <a:ext cx="1079719" cy="461665"/>
            </a:xfrm>
            <a:prstGeom prst="rect">
              <a:avLst/>
            </a:prstGeom>
            <a:noFill/>
          </p:spPr>
          <p:txBody>
            <a:bodyPr wrap="none" rtlCol="0">
              <a:spAutoFit/>
            </a:bodyPr>
            <a:lstStyle/>
            <a:p>
              <a:r>
                <a:rPr lang="en-US" sz="2400" dirty="0"/>
                <a:t>Giardia</a:t>
              </a:r>
            </a:p>
          </p:txBody>
        </p:sp>
      </p:grpSp>
      <p:sp>
        <p:nvSpPr>
          <p:cNvPr id="3" name="TextBox 2"/>
          <p:cNvSpPr txBox="1"/>
          <p:nvPr/>
        </p:nvSpPr>
        <p:spPr>
          <a:xfrm>
            <a:off x="2699792" y="980728"/>
            <a:ext cx="1858201" cy="1477328"/>
          </a:xfrm>
          <a:prstGeom prst="rect">
            <a:avLst/>
          </a:prstGeom>
          <a:noFill/>
        </p:spPr>
        <p:txBody>
          <a:bodyPr wrap="none" rtlCol="0">
            <a:spAutoFit/>
          </a:bodyPr>
          <a:lstStyle/>
          <a:p>
            <a:r>
              <a:rPr lang="en-US" dirty="0"/>
              <a:t>Intestinal parasite</a:t>
            </a:r>
          </a:p>
          <a:p>
            <a:endParaRPr lang="en-US" dirty="0"/>
          </a:p>
          <a:p>
            <a:r>
              <a:rPr lang="en-US" dirty="0"/>
              <a:t>Beaver fever</a:t>
            </a:r>
          </a:p>
          <a:p>
            <a:endParaRPr lang="en-US" dirty="0"/>
          </a:p>
          <a:p>
            <a:r>
              <a:rPr lang="en-US" dirty="0"/>
              <a:t>No organelle</a:t>
            </a:r>
          </a:p>
        </p:txBody>
      </p:sp>
      <p:sp>
        <p:nvSpPr>
          <p:cNvPr id="21" name="TextBox 20"/>
          <p:cNvSpPr txBox="1"/>
          <p:nvPr/>
        </p:nvSpPr>
        <p:spPr>
          <a:xfrm>
            <a:off x="2699792" y="4399944"/>
            <a:ext cx="1858201" cy="1477328"/>
          </a:xfrm>
          <a:prstGeom prst="rect">
            <a:avLst/>
          </a:prstGeom>
          <a:noFill/>
        </p:spPr>
        <p:txBody>
          <a:bodyPr wrap="none" rtlCol="0">
            <a:spAutoFit/>
          </a:bodyPr>
          <a:lstStyle/>
          <a:p>
            <a:r>
              <a:rPr lang="en-US" dirty="0"/>
              <a:t>Intestinal parasite</a:t>
            </a:r>
          </a:p>
          <a:p>
            <a:endParaRPr lang="en-US" dirty="0"/>
          </a:p>
          <a:p>
            <a:r>
              <a:rPr lang="en-US" dirty="0"/>
              <a:t>dysentery</a:t>
            </a:r>
          </a:p>
          <a:p>
            <a:endParaRPr lang="en-US" dirty="0"/>
          </a:p>
          <a:p>
            <a:r>
              <a:rPr lang="en-US" dirty="0"/>
              <a:t>No organelle</a:t>
            </a:r>
          </a:p>
        </p:txBody>
      </p:sp>
    </p:spTree>
    <p:extLst>
      <p:ext uri="{BB962C8B-B14F-4D97-AF65-F5344CB8AC3E}">
        <p14:creationId xmlns:p14="http://schemas.microsoft.com/office/powerpoint/2010/main" val="10193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16632"/>
            <a:ext cx="8229600" cy="563562"/>
          </a:xfrm>
          <a:solidFill>
            <a:srgbClr val="000055"/>
          </a:solidFill>
          <a:effectLst>
            <a:softEdge rad="38100"/>
          </a:effectLst>
        </p:spPr>
        <p:txBody>
          <a:bodyPr>
            <a:noAutofit/>
          </a:bodyPr>
          <a:lstStyle/>
          <a:p>
            <a:r>
              <a:rPr lang="en-US" sz="3600" dirty="0">
                <a:solidFill>
                  <a:schemeClr val="bg1"/>
                </a:solidFill>
              </a:rPr>
              <a:t>In cytosol</a:t>
            </a:r>
          </a:p>
        </p:txBody>
      </p:sp>
      <p:pic>
        <p:nvPicPr>
          <p:cNvPr id="12" name="Picture 11"/>
          <p:cNvPicPr>
            <a:picLocks noChangeAspect="1"/>
          </p:cNvPicPr>
          <p:nvPr/>
        </p:nvPicPr>
        <p:blipFill>
          <a:blip r:embed="rId2"/>
          <a:stretch>
            <a:fillRect/>
          </a:stretch>
        </p:blipFill>
        <p:spPr>
          <a:xfrm>
            <a:off x="107504" y="1534585"/>
            <a:ext cx="4536504" cy="3229376"/>
          </a:xfrm>
          <a:prstGeom prst="rect">
            <a:avLst/>
          </a:prstGeom>
        </p:spPr>
      </p:pic>
      <p:sp>
        <p:nvSpPr>
          <p:cNvPr id="13" name="Text Box 14"/>
          <p:cNvSpPr txBox="1">
            <a:spLocks noChangeArrowheads="1"/>
          </p:cNvSpPr>
          <p:nvPr/>
        </p:nvSpPr>
        <p:spPr bwMode="auto">
          <a:xfrm>
            <a:off x="-36512" y="4725144"/>
            <a:ext cx="856010" cy="295466"/>
          </a:xfrm>
          <a:prstGeom prst="rect">
            <a:avLst/>
          </a:prstGeom>
          <a:noFill/>
          <a:ln w="9525">
            <a:noFill/>
            <a:miter lim="800000"/>
            <a:headEnd/>
            <a:tailEnd/>
          </a:ln>
        </p:spPr>
        <p:txBody>
          <a:bodyPr wrap="none">
            <a:prstTxWarp prst="textNoShape">
              <a:avLst/>
            </a:prstTxWarp>
            <a:spAutoFit/>
          </a:bodyPr>
          <a:lstStyle/>
          <a:p>
            <a:r>
              <a:rPr lang="en-US" sz="1800" dirty="0">
                <a:latin typeface="Arial"/>
                <a:cs typeface="Arial"/>
              </a:rPr>
              <a:t>pyruvate</a:t>
            </a:r>
          </a:p>
        </p:txBody>
      </p:sp>
      <p:sp>
        <p:nvSpPr>
          <p:cNvPr id="22" name="Rectangle 21"/>
          <p:cNvSpPr/>
          <p:nvPr/>
        </p:nvSpPr>
        <p:spPr>
          <a:xfrm>
            <a:off x="5868144" y="4293096"/>
            <a:ext cx="115329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ADP</a:t>
            </a:r>
          </a:p>
        </p:txBody>
      </p:sp>
      <p:cxnSp>
        <p:nvCxnSpPr>
          <p:cNvPr id="23" name="Straight Arrow Connector 22"/>
          <p:cNvCxnSpPr/>
          <p:nvPr/>
        </p:nvCxnSpPr>
        <p:spPr>
          <a:xfrm flipV="1">
            <a:off x="4644008" y="4001386"/>
            <a:ext cx="2714613" cy="3678"/>
          </a:xfrm>
          <a:prstGeom prst="straightConnector1">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 Box 14"/>
          <p:cNvSpPr txBox="1">
            <a:spLocks noChangeArrowheads="1"/>
          </p:cNvSpPr>
          <p:nvPr/>
        </p:nvSpPr>
        <p:spPr bwMode="auto">
          <a:xfrm>
            <a:off x="7380312" y="3717032"/>
            <a:ext cx="1194558" cy="461665"/>
          </a:xfrm>
          <a:prstGeom prst="rect">
            <a:avLst/>
          </a:prstGeom>
          <a:noFill/>
          <a:ln w="9525">
            <a:noFill/>
            <a:miter lim="800000"/>
            <a:headEnd/>
            <a:tailEnd/>
          </a:ln>
        </p:spPr>
        <p:txBody>
          <a:bodyPr wrap="none">
            <a:prstTxWarp prst="textNoShape">
              <a:avLst/>
            </a:prstTxWarp>
            <a:spAutoFit/>
          </a:bodyPr>
          <a:lstStyle/>
          <a:p>
            <a:r>
              <a:rPr lang="en-US" sz="2400" dirty="0">
                <a:latin typeface="Arial"/>
                <a:cs typeface="Arial"/>
              </a:rPr>
              <a:t>acetate</a:t>
            </a:r>
          </a:p>
        </p:txBody>
      </p:sp>
      <p:cxnSp>
        <p:nvCxnSpPr>
          <p:cNvPr id="28" name="Straight Arrow Connector 27"/>
          <p:cNvCxnSpPr>
            <a:endCxn id="29" idx="0"/>
          </p:cNvCxnSpPr>
          <p:nvPr/>
        </p:nvCxnSpPr>
        <p:spPr>
          <a:xfrm>
            <a:off x="5797724" y="4005064"/>
            <a:ext cx="18077" cy="2150948"/>
          </a:xfrm>
          <a:prstGeom prst="straightConnector1">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364088" y="6156012"/>
            <a:ext cx="903425" cy="369332"/>
          </a:xfrm>
          <a:prstGeom prst="rect">
            <a:avLst/>
          </a:prstGeom>
          <a:noFill/>
        </p:spPr>
        <p:txBody>
          <a:bodyPr wrap="none" rtlCol="0">
            <a:spAutoFit/>
          </a:bodyPr>
          <a:lstStyle/>
          <a:p>
            <a:r>
              <a:rPr lang="en-US" dirty="0"/>
              <a:t>ethanol</a:t>
            </a:r>
          </a:p>
        </p:txBody>
      </p:sp>
      <p:sp>
        <p:nvSpPr>
          <p:cNvPr id="32" name="TextBox 31"/>
          <p:cNvSpPr txBox="1"/>
          <p:nvPr/>
        </p:nvSpPr>
        <p:spPr>
          <a:xfrm>
            <a:off x="5796136" y="5538718"/>
            <a:ext cx="2797497" cy="400110"/>
          </a:xfrm>
          <a:prstGeom prst="rect">
            <a:avLst/>
          </a:prstGeom>
          <a:noFill/>
          <a:ln>
            <a:noFill/>
          </a:ln>
          <a:effectLst/>
        </p:spPr>
        <p:txBody>
          <a:bodyPr wrap="none" rtlCol="0">
            <a:spAutoFit/>
          </a:bodyPr>
          <a:lstStyle/>
          <a:p>
            <a:r>
              <a:rPr lang="en-US" sz="2000" dirty="0"/>
              <a:t>Alcohol dehydrogenase E</a:t>
            </a:r>
          </a:p>
        </p:txBody>
      </p:sp>
      <p:cxnSp>
        <p:nvCxnSpPr>
          <p:cNvPr id="33" name="Shape 36"/>
          <p:cNvCxnSpPr/>
          <p:nvPr/>
        </p:nvCxnSpPr>
        <p:spPr>
          <a:xfrm rot="5400000" flipH="1" flipV="1">
            <a:off x="6867674" y="3822027"/>
            <a:ext cx="1588" cy="848841"/>
          </a:xfrm>
          <a:prstGeom prst="curvedConnector4">
            <a:avLst>
              <a:gd name="adj1" fmla="val 13329093"/>
              <a:gd name="adj2" fmla="val 101617"/>
            </a:avLst>
          </a:prstGeom>
          <a:ln>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6876256" y="4293096"/>
            <a:ext cx="1006104"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ATP</a:t>
            </a:r>
          </a:p>
        </p:txBody>
      </p:sp>
      <p:sp>
        <p:nvSpPr>
          <p:cNvPr id="36" name="TextBox 35"/>
          <p:cNvSpPr txBox="1"/>
          <p:nvPr/>
        </p:nvSpPr>
        <p:spPr>
          <a:xfrm>
            <a:off x="4716016" y="3604954"/>
            <a:ext cx="2555380" cy="400110"/>
          </a:xfrm>
          <a:prstGeom prst="rect">
            <a:avLst/>
          </a:prstGeom>
          <a:noFill/>
          <a:ln>
            <a:noFill/>
          </a:ln>
          <a:effectLst/>
        </p:spPr>
        <p:txBody>
          <a:bodyPr wrap="none" rtlCol="0">
            <a:spAutoFit/>
          </a:bodyPr>
          <a:lstStyle/>
          <a:p>
            <a:r>
              <a:rPr lang="en-US" sz="2000" dirty="0"/>
              <a:t>Acetyl-CoA </a:t>
            </a:r>
            <a:r>
              <a:rPr lang="en-US" sz="2000" dirty="0" err="1"/>
              <a:t>Synthetase</a:t>
            </a:r>
            <a:endParaRPr lang="en-US" sz="2000" dirty="0"/>
          </a:p>
        </p:txBody>
      </p:sp>
      <p:sp>
        <p:nvSpPr>
          <p:cNvPr id="8" name="Rectangle 7"/>
          <p:cNvSpPr/>
          <p:nvPr/>
        </p:nvSpPr>
        <p:spPr>
          <a:xfrm>
            <a:off x="4355976" y="4293096"/>
            <a:ext cx="576064"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3075036" y="2717012"/>
            <a:ext cx="5666147" cy="3808332"/>
            <a:chOff x="3275781" y="2212956"/>
            <a:chExt cx="5666147" cy="3664316"/>
          </a:xfrm>
          <a:solidFill>
            <a:schemeClr val="bg1"/>
          </a:solidFill>
          <a:effectLst/>
        </p:grpSpPr>
        <p:sp>
          <p:nvSpPr>
            <p:cNvPr id="16" name="Rectangle 15"/>
            <p:cNvSpPr/>
            <p:nvPr/>
          </p:nvSpPr>
          <p:spPr>
            <a:xfrm>
              <a:off x="4844754" y="2212956"/>
              <a:ext cx="4097174" cy="19361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788024" y="3717032"/>
              <a:ext cx="3987591" cy="216024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275781" y="4337370"/>
              <a:ext cx="3471663" cy="138395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8"/>
          <p:cNvSpPr/>
          <p:nvPr/>
        </p:nvSpPr>
        <p:spPr>
          <a:xfrm>
            <a:off x="971600" y="1484784"/>
            <a:ext cx="4479775" cy="1251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0669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16632"/>
            <a:ext cx="8229600" cy="563562"/>
          </a:xfrm>
          <a:solidFill>
            <a:srgbClr val="000055"/>
          </a:solidFill>
          <a:effectLst>
            <a:softEdge rad="38100"/>
          </a:effectLst>
        </p:spPr>
        <p:txBody>
          <a:bodyPr>
            <a:noAutofit/>
          </a:bodyPr>
          <a:lstStyle/>
          <a:p>
            <a:r>
              <a:rPr lang="en-US" sz="3600" dirty="0">
                <a:solidFill>
                  <a:schemeClr val="bg1"/>
                </a:solidFill>
              </a:rPr>
              <a:t>In cytosol</a:t>
            </a:r>
          </a:p>
        </p:txBody>
      </p:sp>
      <p:pic>
        <p:nvPicPr>
          <p:cNvPr id="12" name="Picture 11"/>
          <p:cNvPicPr>
            <a:picLocks noChangeAspect="1"/>
          </p:cNvPicPr>
          <p:nvPr/>
        </p:nvPicPr>
        <p:blipFill>
          <a:blip r:embed="rId2"/>
          <a:stretch>
            <a:fillRect/>
          </a:stretch>
        </p:blipFill>
        <p:spPr>
          <a:xfrm>
            <a:off x="107504" y="1534585"/>
            <a:ext cx="4536504" cy="3229376"/>
          </a:xfrm>
          <a:prstGeom prst="rect">
            <a:avLst/>
          </a:prstGeom>
        </p:spPr>
      </p:pic>
      <p:sp>
        <p:nvSpPr>
          <p:cNvPr id="13" name="Text Box 14"/>
          <p:cNvSpPr txBox="1">
            <a:spLocks noChangeArrowheads="1"/>
          </p:cNvSpPr>
          <p:nvPr/>
        </p:nvSpPr>
        <p:spPr bwMode="auto">
          <a:xfrm>
            <a:off x="-36512" y="4725144"/>
            <a:ext cx="856010" cy="295466"/>
          </a:xfrm>
          <a:prstGeom prst="rect">
            <a:avLst/>
          </a:prstGeom>
          <a:noFill/>
          <a:ln w="9525">
            <a:noFill/>
            <a:miter lim="800000"/>
            <a:headEnd/>
            <a:tailEnd/>
          </a:ln>
        </p:spPr>
        <p:txBody>
          <a:bodyPr wrap="none">
            <a:prstTxWarp prst="textNoShape">
              <a:avLst/>
            </a:prstTxWarp>
            <a:spAutoFit/>
          </a:bodyPr>
          <a:lstStyle/>
          <a:p>
            <a:r>
              <a:rPr lang="en-US" sz="1800" dirty="0">
                <a:latin typeface="Arial"/>
                <a:cs typeface="Arial"/>
              </a:rPr>
              <a:t>pyruvate</a:t>
            </a:r>
          </a:p>
        </p:txBody>
      </p:sp>
      <p:sp>
        <p:nvSpPr>
          <p:cNvPr id="22" name="Rectangle 21"/>
          <p:cNvSpPr/>
          <p:nvPr/>
        </p:nvSpPr>
        <p:spPr>
          <a:xfrm>
            <a:off x="5868144" y="4293096"/>
            <a:ext cx="115329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ADP</a:t>
            </a:r>
          </a:p>
        </p:txBody>
      </p:sp>
      <p:cxnSp>
        <p:nvCxnSpPr>
          <p:cNvPr id="23" name="Straight Arrow Connector 22"/>
          <p:cNvCxnSpPr/>
          <p:nvPr/>
        </p:nvCxnSpPr>
        <p:spPr>
          <a:xfrm flipV="1">
            <a:off x="4644008" y="4001386"/>
            <a:ext cx="2714613" cy="3678"/>
          </a:xfrm>
          <a:prstGeom prst="straightConnector1">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 Box 14"/>
          <p:cNvSpPr txBox="1">
            <a:spLocks noChangeArrowheads="1"/>
          </p:cNvSpPr>
          <p:nvPr/>
        </p:nvSpPr>
        <p:spPr bwMode="auto">
          <a:xfrm>
            <a:off x="7380312" y="3717032"/>
            <a:ext cx="1194558" cy="461665"/>
          </a:xfrm>
          <a:prstGeom prst="rect">
            <a:avLst/>
          </a:prstGeom>
          <a:noFill/>
          <a:ln w="9525">
            <a:noFill/>
            <a:miter lim="800000"/>
            <a:headEnd/>
            <a:tailEnd/>
          </a:ln>
        </p:spPr>
        <p:txBody>
          <a:bodyPr wrap="none">
            <a:prstTxWarp prst="textNoShape">
              <a:avLst/>
            </a:prstTxWarp>
            <a:spAutoFit/>
          </a:bodyPr>
          <a:lstStyle/>
          <a:p>
            <a:r>
              <a:rPr lang="en-US" sz="2400" dirty="0">
                <a:latin typeface="Arial"/>
                <a:cs typeface="Arial"/>
              </a:rPr>
              <a:t>acetate</a:t>
            </a:r>
          </a:p>
        </p:txBody>
      </p:sp>
      <p:cxnSp>
        <p:nvCxnSpPr>
          <p:cNvPr id="28" name="Straight Arrow Connector 27"/>
          <p:cNvCxnSpPr>
            <a:endCxn id="29" idx="0"/>
          </p:cNvCxnSpPr>
          <p:nvPr/>
        </p:nvCxnSpPr>
        <p:spPr>
          <a:xfrm>
            <a:off x="5797724" y="4005064"/>
            <a:ext cx="18077" cy="2150948"/>
          </a:xfrm>
          <a:prstGeom prst="straightConnector1">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364088" y="6156012"/>
            <a:ext cx="903425" cy="369332"/>
          </a:xfrm>
          <a:prstGeom prst="rect">
            <a:avLst/>
          </a:prstGeom>
          <a:noFill/>
        </p:spPr>
        <p:txBody>
          <a:bodyPr wrap="none" rtlCol="0">
            <a:spAutoFit/>
          </a:bodyPr>
          <a:lstStyle/>
          <a:p>
            <a:r>
              <a:rPr lang="en-US" dirty="0"/>
              <a:t>ethanol</a:t>
            </a:r>
          </a:p>
        </p:txBody>
      </p:sp>
      <p:sp>
        <p:nvSpPr>
          <p:cNvPr id="32" name="TextBox 31"/>
          <p:cNvSpPr txBox="1"/>
          <p:nvPr/>
        </p:nvSpPr>
        <p:spPr>
          <a:xfrm>
            <a:off x="5796136" y="5538718"/>
            <a:ext cx="2797497" cy="400110"/>
          </a:xfrm>
          <a:prstGeom prst="rect">
            <a:avLst/>
          </a:prstGeom>
          <a:noFill/>
          <a:ln>
            <a:noFill/>
          </a:ln>
          <a:effectLst/>
        </p:spPr>
        <p:txBody>
          <a:bodyPr wrap="none" rtlCol="0">
            <a:spAutoFit/>
          </a:bodyPr>
          <a:lstStyle/>
          <a:p>
            <a:r>
              <a:rPr lang="en-US" sz="2000" dirty="0"/>
              <a:t>Alcohol dehydrogenase E</a:t>
            </a:r>
          </a:p>
        </p:txBody>
      </p:sp>
      <p:cxnSp>
        <p:nvCxnSpPr>
          <p:cNvPr id="33" name="Shape 36"/>
          <p:cNvCxnSpPr/>
          <p:nvPr/>
        </p:nvCxnSpPr>
        <p:spPr>
          <a:xfrm rot="5400000" flipH="1" flipV="1">
            <a:off x="6867674" y="3822027"/>
            <a:ext cx="1588" cy="848841"/>
          </a:xfrm>
          <a:prstGeom prst="curvedConnector4">
            <a:avLst>
              <a:gd name="adj1" fmla="val 13329093"/>
              <a:gd name="adj2" fmla="val 101617"/>
            </a:avLst>
          </a:prstGeom>
          <a:ln>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6876256" y="4293096"/>
            <a:ext cx="1006104"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ATP</a:t>
            </a:r>
          </a:p>
        </p:txBody>
      </p:sp>
      <p:sp>
        <p:nvSpPr>
          <p:cNvPr id="36" name="TextBox 35"/>
          <p:cNvSpPr txBox="1"/>
          <p:nvPr/>
        </p:nvSpPr>
        <p:spPr>
          <a:xfrm>
            <a:off x="4716016" y="3604954"/>
            <a:ext cx="2555380" cy="400110"/>
          </a:xfrm>
          <a:prstGeom prst="rect">
            <a:avLst/>
          </a:prstGeom>
          <a:noFill/>
          <a:ln>
            <a:noFill/>
          </a:ln>
          <a:effectLst/>
        </p:spPr>
        <p:txBody>
          <a:bodyPr wrap="none" rtlCol="0">
            <a:spAutoFit/>
          </a:bodyPr>
          <a:lstStyle/>
          <a:p>
            <a:r>
              <a:rPr lang="en-US" sz="2000" dirty="0"/>
              <a:t>Acetyl-CoA </a:t>
            </a:r>
            <a:r>
              <a:rPr lang="en-US" sz="2000" dirty="0" err="1"/>
              <a:t>Synthetase</a:t>
            </a:r>
            <a:endParaRPr lang="en-US" sz="2000" dirty="0"/>
          </a:p>
        </p:txBody>
      </p:sp>
      <p:sp>
        <p:nvSpPr>
          <p:cNvPr id="8" name="Rectangle 7"/>
          <p:cNvSpPr/>
          <p:nvPr/>
        </p:nvSpPr>
        <p:spPr>
          <a:xfrm>
            <a:off x="4355976" y="4293096"/>
            <a:ext cx="576064"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3075036" y="2717012"/>
            <a:ext cx="5666147" cy="3808332"/>
            <a:chOff x="3275781" y="2212956"/>
            <a:chExt cx="5666147" cy="3664316"/>
          </a:xfrm>
          <a:solidFill>
            <a:schemeClr val="bg1"/>
          </a:solidFill>
          <a:effectLst/>
        </p:grpSpPr>
        <p:sp>
          <p:nvSpPr>
            <p:cNvPr id="16" name="Rectangle 15"/>
            <p:cNvSpPr/>
            <p:nvPr/>
          </p:nvSpPr>
          <p:spPr>
            <a:xfrm>
              <a:off x="4844754" y="2212956"/>
              <a:ext cx="4097174" cy="19361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788024" y="3717032"/>
              <a:ext cx="3987591" cy="216024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275781" y="4337370"/>
              <a:ext cx="3471663" cy="138395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4427984" y="1763524"/>
            <a:ext cx="292068"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1780652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16632"/>
            <a:ext cx="8229600" cy="563562"/>
          </a:xfrm>
          <a:solidFill>
            <a:srgbClr val="000055"/>
          </a:solidFill>
          <a:effectLst>
            <a:softEdge rad="38100"/>
          </a:effectLst>
        </p:spPr>
        <p:txBody>
          <a:bodyPr>
            <a:noAutofit/>
          </a:bodyPr>
          <a:lstStyle/>
          <a:p>
            <a:r>
              <a:rPr lang="en-US" sz="3600" dirty="0">
                <a:solidFill>
                  <a:schemeClr val="bg1"/>
                </a:solidFill>
              </a:rPr>
              <a:t>In cytosol</a:t>
            </a:r>
          </a:p>
        </p:txBody>
      </p:sp>
      <p:pic>
        <p:nvPicPr>
          <p:cNvPr id="12" name="Picture 11"/>
          <p:cNvPicPr>
            <a:picLocks noChangeAspect="1"/>
          </p:cNvPicPr>
          <p:nvPr/>
        </p:nvPicPr>
        <p:blipFill>
          <a:blip r:embed="rId2"/>
          <a:stretch>
            <a:fillRect/>
          </a:stretch>
        </p:blipFill>
        <p:spPr>
          <a:xfrm>
            <a:off x="107504" y="1534585"/>
            <a:ext cx="4536504" cy="3229376"/>
          </a:xfrm>
          <a:prstGeom prst="rect">
            <a:avLst/>
          </a:prstGeom>
        </p:spPr>
      </p:pic>
      <p:sp>
        <p:nvSpPr>
          <p:cNvPr id="13" name="Text Box 14"/>
          <p:cNvSpPr txBox="1">
            <a:spLocks noChangeArrowheads="1"/>
          </p:cNvSpPr>
          <p:nvPr/>
        </p:nvSpPr>
        <p:spPr bwMode="auto">
          <a:xfrm>
            <a:off x="-36512" y="4725144"/>
            <a:ext cx="856010" cy="295466"/>
          </a:xfrm>
          <a:prstGeom prst="rect">
            <a:avLst/>
          </a:prstGeom>
          <a:noFill/>
          <a:ln w="9525">
            <a:noFill/>
            <a:miter lim="800000"/>
            <a:headEnd/>
            <a:tailEnd/>
          </a:ln>
        </p:spPr>
        <p:txBody>
          <a:bodyPr wrap="none">
            <a:prstTxWarp prst="textNoShape">
              <a:avLst/>
            </a:prstTxWarp>
            <a:spAutoFit/>
          </a:bodyPr>
          <a:lstStyle/>
          <a:p>
            <a:r>
              <a:rPr lang="en-US" sz="1800" dirty="0">
                <a:latin typeface="Arial"/>
                <a:cs typeface="Arial"/>
              </a:rPr>
              <a:t>pyruvate</a:t>
            </a:r>
          </a:p>
        </p:txBody>
      </p:sp>
      <p:sp>
        <p:nvSpPr>
          <p:cNvPr id="22" name="Rectangle 21"/>
          <p:cNvSpPr/>
          <p:nvPr/>
        </p:nvSpPr>
        <p:spPr>
          <a:xfrm>
            <a:off x="5868144" y="4293096"/>
            <a:ext cx="115329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ADP</a:t>
            </a:r>
          </a:p>
        </p:txBody>
      </p:sp>
      <p:cxnSp>
        <p:nvCxnSpPr>
          <p:cNvPr id="23" name="Straight Arrow Connector 22"/>
          <p:cNvCxnSpPr/>
          <p:nvPr/>
        </p:nvCxnSpPr>
        <p:spPr>
          <a:xfrm flipV="1">
            <a:off x="4644008" y="4001386"/>
            <a:ext cx="2714613" cy="3678"/>
          </a:xfrm>
          <a:prstGeom prst="straightConnector1">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 Box 14"/>
          <p:cNvSpPr txBox="1">
            <a:spLocks noChangeArrowheads="1"/>
          </p:cNvSpPr>
          <p:nvPr/>
        </p:nvSpPr>
        <p:spPr bwMode="auto">
          <a:xfrm>
            <a:off x="7380312" y="3717032"/>
            <a:ext cx="1194558" cy="461665"/>
          </a:xfrm>
          <a:prstGeom prst="rect">
            <a:avLst/>
          </a:prstGeom>
          <a:noFill/>
          <a:ln w="9525">
            <a:noFill/>
            <a:miter lim="800000"/>
            <a:headEnd/>
            <a:tailEnd/>
          </a:ln>
        </p:spPr>
        <p:txBody>
          <a:bodyPr wrap="none">
            <a:prstTxWarp prst="textNoShape">
              <a:avLst/>
            </a:prstTxWarp>
            <a:spAutoFit/>
          </a:bodyPr>
          <a:lstStyle/>
          <a:p>
            <a:r>
              <a:rPr lang="en-US" sz="2400" dirty="0">
                <a:latin typeface="Arial"/>
                <a:cs typeface="Arial"/>
              </a:rPr>
              <a:t>acetate</a:t>
            </a:r>
          </a:p>
        </p:txBody>
      </p:sp>
      <p:cxnSp>
        <p:nvCxnSpPr>
          <p:cNvPr id="28" name="Straight Arrow Connector 27"/>
          <p:cNvCxnSpPr>
            <a:endCxn id="29" idx="0"/>
          </p:cNvCxnSpPr>
          <p:nvPr/>
        </p:nvCxnSpPr>
        <p:spPr>
          <a:xfrm>
            <a:off x="5797724" y="4005064"/>
            <a:ext cx="18077" cy="2150948"/>
          </a:xfrm>
          <a:prstGeom prst="straightConnector1">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364088" y="6156012"/>
            <a:ext cx="903425" cy="369332"/>
          </a:xfrm>
          <a:prstGeom prst="rect">
            <a:avLst/>
          </a:prstGeom>
          <a:noFill/>
        </p:spPr>
        <p:txBody>
          <a:bodyPr wrap="none" rtlCol="0">
            <a:spAutoFit/>
          </a:bodyPr>
          <a:lstStyle/>
          <a:p>
            <a:r>
              <a:rPr lang="en-US" dirty="0"/>
              <a:t>ethanol</a:t>
            </a:r>
          </a:p>
        </p:txBody>
      </p:sp>
      <p:sp>
        <p:nvSpPr>
          <p:cNvPr id="32" name="TextBox 31"/>
          <p:cNvSpPr txBox="1"/>
          <p:nvPr/>
        </p:nvSpPr>
        <p:spPr>
          <a:xfrm>
            <a:off x="5796136" y="5538718"/>
            <a:ext cx="2797497" cy="400110"/>
          </a:xfrm>
          <a:prstGeom prst="rect">
            <a:avLst/>
          </a:prstGeom>
          <a:noFill/>
          <a:ln>
            <a:noFill/>
          </a:ln>
          <a:effectLst/>
        </p:spPr>
        <p:txBody>
          <a:bodyPr wrap="none" rtlCol="0">
            <a:spAutoFit/>
          </a:bodyPr>
          <a:lstStyle/>
          <a:p>
            <a:r>
              <a:rPr lang="en-US" sz="2000" dirty="0"/>
              <a:t>Alcohol dehydrogenase E</a:t>
            </a:r>
          </a:p>
        </p:txBody>
      </p:sp>
      <p:cxnSp>
        <p:nvCxnSpPr>
          <p:cNvPr id="33" name="Shape 36"/>
          <p:cNvCxnSpPr/>
          <p:nvPr/>
        </p:nvCxnSpPr>
        <p:spPr>
          <a:xfrm rot="5400000" flipH="1" flipV="1">
            <a:off x="6867674" y="3822027"/>
            <a:ext cx="1588" cy="848841"/>
          </a:xfrm>
          <a:prstGeom prst="curvedConnector4">
            <a:avLst>
              <a:gd name="adj1" fmla="val 13329093"/>
              <a:gd name="adj2" fmla="val 101617"/>
            </a:avLst>
          </a:prstGeom>
          <a:ln>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6876256" y="4293096"/>
            <a:ext cx="1006104"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ATP</a:t>
            </a:r>
          </a:p>
        </p:txBody>
      </p:sp>
      <p:sp>
        <p:nvSpPr>
          <p:cNvPr id="36" name="TextBox 35"/>
          <p:cNvSpPr txBox="1"/>
          <p:nvPr/>
        </p:nvSpPr>
        <p:spPr>
          <a:xfrm>
            <a:off x="4716016" y="3604954"/>
            <a:ext cx="2555380" cy="400110"/>
          </a:xfrm>
          <a:prstGeom prst="rect">
            <a:avLst/>
          </a:prstGeom>
          <a:noFill/>
          <a:ln>
            <a:noFill/>
          </a:ln>
          <a:effectLst/>
        </p:spPr>
        <p:txBody>
          <a:bodyPr wrap="none" rtlCol="0">
            <a:spAutoFit/>
          </a:bodyPr>
          <a:lstStyle/>
          <a:p>
            <a:r>
              <a:rPr lang="en-US" sz="2000" dirty="0"/>
              <a:t>Acetyl-CoA </a:t>
            </a:r>
            <a:r>
              <a:rPr lang="en-US" sz="2000" dirty="0" err="1"/>
              <a:t>Synthetase</a:t>
            </a:r>
            <a:endParaRPr lang="en-US" sz="2000" dirty="0"/>
          </a:p>
        </p:txBody>
      </p:sp>
      <p:sp>
        <p:nvSpPr>
          <p:cNvPr id="8" name="Rectangle 7"/>
          <p:cNvSpPr/>
          <p:nvPr/>
        </p:nvSpPr>
        <p:spPr>
          <a:xfrm>
            <a:off x="4355976" y="4293096"/>
            <a:ext cx="576064"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427984" y="1763524"/>
            <a:ext cx="292068"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672378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16632"/>
            <a:ext cx="8229600" cy="563562"/>
          </a:xfrm>
          <a:solidFill>
            <a:srgbClr val="000055"/>
          </a:solidFill>
          <a:effectLst>
            <a:softEdge rad="38100"/>
          </a:effectLst>
        </p:spPr>
        <p:txBody>
          <a:bodyPr>
            <a:noAutofit/>
          </a:bodyPr>
          <a:lstStyle/>
          <a:p>
            <a:r>
              <a:rPr lang="en-US" sz="3600" dirty="0" err="1">
                <a:solidFill>
                  <a:schemeClr val="bg1"/>
                </a:solidFill>
              </a:rPr>
              <a:t>Amitochondriate</a:t>
            </a:r>
            <a:r>
              <a:rPr lang="en-US" sz="3600" dirty="0">
                <a:solidFill>
                  <a:schemeClr val="bg1"/>
                </a:solidFill>
              </a:rPr>
              <a:t> organisms</a:t>
            </a:r>
          </a:p>
        </p:txBody>
      </p:sp>
      <p:sp>
        <p:nvSpPr>
          <p:cNvPr id="2" name="TextBox 1"/>
          <p:cNvSpPr txBox="1"/>
          <p:nvPr/>
        </p:nvSpPr>
        <p:spPr>
          <a:xfrm>
            <a:off x="323529" y="1052736"/>
            <a:ext cx="8496944" cy="5632311"/>
          </a:xfrm>
          <a:prstGeom prst="rect">
            <a:avLst/>
          </a:prstGeom>
          <a:noFill/>
        </p:spPr>
        <p:txBody>
          <a:bodyPr wrap="square" rtlCol="0">
            <a:spAutoFit/>
          </a:bodyPr>
          <a:lstStyle/>
          <a:p>
            <a:r>
              <a:rPr lang="en-US" sz="2800" dirty="0"/>
              <a:t>At this point of the lecture we still think they are truly </a:t>
            </a:r>
            <a:r>
              <a:rPr lang="en-US" sz="2800" dirty="0" err="1"/>
              <a:t>amitochondriate</a:t>
            </a:r>
            <a:r>
              <a:rPr lang="en-US" sz="2800" dirty="0"/>
              <a:t>…</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pPr algn="ctr"/>
            <a:r>
              <a:rPr lang="en-US" sz="8000" dirty="0"/>
              <a:t>Do we?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446" y="2060848"/>
            <a:ext cx="2849109" cy="3240360"/>
          </a:xfrm>
          <a:prstGeom prst="rect">
            <a:avLst/>
          </a:prstGeom>
        </p:spPr>
      </p:pic>
    </p:spTree>
    <p:extLst>
      <p:ext uri="{BB962C8B-B14F-4D97-AF65-F5344CB8AC3E}">
        <p14:creationId xmlns:p14="http://schemas.microsoft.com/office/powerpoint/2010/main" val="367972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euktree2011nostem.tif"/>
          <p:cNvPicPr>
            <a:picLocks noChangeAspect="1"/>
          </p:cNvPicPr>
          <p:nvPr/>
        </p:nvPicPr>
        <p:blipFill>
          <a:blip r:embed="rId2">
            <a:extLst>
              <a:ext uri="{28A0092B-C50C-407E-A947-70E740481C1C}">
                <a14:useLocalDpi xmlns:a14="http://schemas.microsoft.com/office/drawing/2010/main" val="0"/>
              </a:ext>
            </a:extLst>
          </a:blip>
          <a:srcRect b="10004"/>
          <a:stretch>
            <a:fillRect/>
          </a:stretch>
        </p:blipFill>
        <p:spPr bwMode="auto">
          <a:xfrm>
            <a:off x="1467731" y="3909788"/>
            <a:ext cx="6228286" cy="295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67544" y="1506869"/>
            <a:ext cx="2448272" cy="3578315"/>
            <a:chOff x="467544" y="1506869"/>
            <a:chExt cx="2448272" cy="3578315"/>
          </a:xfrm>
        </p:grpSpPr>
        <p:grpSp>
          <p:nvGrpSpPr>
            <p:cNvPr id="22" name="Group 21"/>
            <p:cNvGrpSpPr/>
            <p:nvPr/>
          </p:nvGrpSpPr>
          <p:grpSpPr>
            <a:xfrm>
              <a:off x="467544" y="1506869"/>
              <a:ext cx="1847303" cy="2786227"/>
              <a:chOff x="2095333" y="3739117"/>
              <a:chExt cx="1847303" cy="2786227"/>
            </a:xfrm>
          </p:grpSpPr>
          <p:sp>
            <p:nvSpPr>
              <p:cNvPr id="20" name="TextBox 19"/>
              <p:cNvSpPr txBox="1"/>
              <p:nvPr/>
            </p:nvSpPr>
            <p:spPr>
              <a:xfrm>
                <a:off x="2331554" y="6063679"/>
                <a:ext cx="1611082" cy="461665"/>
              </a:xfrm>
              <a:prstGeom prst="rect">
                <a:avLst/>
              </a:prstGeom>
              <a:noFill/>
            </p:spPr>
            <p:txBody>
              <a:bodyPr wrap="none" rtlCol="0">
                <a:spAutoFit/>
              </a:bodyPr>
              <a:lstStyle/>
              <a:p>
                <a:r>
                  <a:rPr lang="en-US" sz="2400" dirty="0" err="1"/>
                  <a:t>Entamoeba</a:t>
                </a:r>
                <a:endParaRPr lang="en-US" sz="24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333" y="3739117"/>
                <a:ext cx="1800832" cy="2387062"/>
              </a:xfrm>
              <a:prstGeom prst="rect">
                <a:avLst/>
              </a:prstGeom>
              <a:ln w="31750">
                <a:solidFill>
                  <a:schemeClr val="tx2">
                    <a:lumMod val="50000"/>
                  </a:schemeClr>
                </a:solidFill>
              </a:ln>
            </p:spPr>
          </p:pic>
        </p:grpSp>
        <p:cxnSp>
          <p:nvCxnSpPr>
            <p:cNvPr id="5" name="Straight Arrow Connector 4"/>
            <p:cNvCxnSpPr/>
            <p:nvPr/>
          </p:nvCxnSpPr>
          <p:spPr>
            <a:xfrm>
              <a:off x="1367960" y="4293096"/>
              <a:ext cx="1547856" cy="7920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5270785" y="692696"/>
            <a:ext cx="1749487" cy="5486509"/>
            <a:chOff x="5270785" y="692696"/>
            <a:chExt cx="1749487" cy="5486509"/>
          </a:xfrm>
        </p:grpSpPr>
        <p:grpSp>
          <p:nvGrpSpPr>
            <p:cNvPr id="19" name="Group 18"/>
            <p:cNvGrpSpPr/>
            <p:nvPr/>
          </p:nvGrpSpPr>
          <p:grpSpPr>
            <a:xfrm>
              <a:off x="5270785" y="692696"/>
              <a:ext cx="1749487" cy="2808312"/>
              <a:chOff x="4499992" y="620688"/>
              <a:chExt cx="1749487" cy="2808312"/>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620688"/>
                <a:ext cx="1749487" cy="2399034"/>
              </a:xfrm>
              <a:prstGeom prst="rect">
                <a:avLst/>
              </a:prstGeom>
              <a:ln w="31750">
                <a:solidFill>
                  <a:schemeClr val="tx2">
                    <a:lumMod val="50000"/>
                  </a:schemeClr>
                </a:solidFill>
              </a:ln>
            </p:spPr>
          </p:pic>
          <p:sp>
            <p:nvSpPr>
              <p:cNvPr id="17" name="TextBox 16"/>
              <p:cNvSpPr txBox="1"/>
              <p:nvPr/>
            </p:nvSpPr>
            <p:spPr>
              <a:xfrm>
                <a:off x="4881728" y="2967335"/>
                <a:ext cx="1079719" cy="461665"/>
              </a:xfrm>
              <a:prstGeom prst="rect">
                <a:avLst/>
              </a:prstGeom>
              <a:noFill/>
            </p:spPr>
            <p:txBody>
              <a:bodyPr wrap="none" rtlCol="0">
                <a:spAutoFit/>
              </a:bodyPr>
              <a:lstStyle/>
              <a:p>
                <a:r>
                  <a:rPr lang="en-US" sz="2400" dirty="0"/>
                  <a:t>Giardia</a:t>
                </a:r>
              </a:p>
            </p:txBody>
          </p:sp>
        </p:grpSp>
        <p:cxnSp>
          <p:nvCxnSpPr>
            <p:cNvPr id="24" name="Straight Arrow Connector 23"/>
            <p:cNvCxnSpPr>
              <a:stCxn id="17" idx="2"/>
            </p:cNvCxnSpPr>
            <p:nvPr/>
          </p:nvCxnSpPr>
          <p:spPr>
            <a:xfrm>
              <a:off x="6192381" y="3501008"/>
              <a:ext cx="431531" cy="267819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6623912" y="2096852"/>
            <a:ext cx="2478767" cy="4082353"/>
            <a:chOff x="6623912" y="2096852"/>
            <a:chExt cx="2478767" cy="4082353"/>
          </a:xfrm>
        </p:grpSpPr>
        <p:grpSp>
          <p:nvGrpSpPr>
            <p:cNvPr id="16" name="Group 15"/>
            <p:cNvGrpSpPr/>
            <p:nvPr/>
          </p:nvGrpSpPr>
          <p:grpSpPr>
            <a:xfrm>
              <a:off x="7300738" y="2096852"/>
              <a:ext cx="1801941" cy="2808312"/>
              <a:chOff x="179512" y="620688"/>
              <a:chExt cx="1801941" cy="2808312"/>
            </a:xfrm>
            <a:effectLst>
              <a:glow>
                <a:schemeClr val="accent1"/>
              </a:glow>
            </a:effectLst>
          </p:grpSpPr>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79512" y="620688"/>
                <a:ext cx="1801941" cy="2399034"/>
              </a:xfrm>
              <a:prstGeom prst="rect">
                <a:avLst/>
              </a:prstGeom>
              <a:ln w="31750">
                <a:solidFill>
                  <a:schemeClr val="tx2">
                    <a:lumMod val="50000"/>
                  </a:schemeClr>
                </a:solidFill>
              </a:ln>
            </p:spPr>
          </p:pic>
          <p:sp>
            <p:nvSpPr>
              <p:cNvPr id="15" name="TextBox 14"/>
              <p:cNvSpPr txBox="1"/>
              <p:nvPr/>
            </p:nvSpPr>
            <p:spPr>
              <a:xfrm>
                <a:off x="179512" y="2967335"/>
                <a:ext cx="1784591" cy="461665"/>
              </a:xfrm>
              <a:prstGeom prst="rect">
                <a:avLst/>
              </a:prstGeom>
              <a:noFill/>
            </p:spPr>
            <p:txBody>
              <a:bodyPr wrap="none" rtlCol="0">
                <a:spAutoFit/>
              </a:bodyPr>
              <a:lstStyle/>
              <a:p>
                <a:r>
                  <a:rPr lang="en-US" sz="2400" dirty="0" err="1"/>
                  <a:t>Trichomonas</a:t>
                </a:r>
                <a:endParaRPr lang="en-US" sz="2400" dirty="0"/>
              </a:p>
            </p:txBody>
          </p:sp>
        </p:grpSp>
        <p:cxnSp>
          <p:nvCxnSpPr>
            <p:cNvPr id="25" name="Straight Arrow Connector 24"/>
            <p:cNvCxnSpPr>
              <a:stCxn id="15" idx="2"/>
            </p:cNvCxnSpPr>
            <p:nvPr/>
          </p:nvCxnSpPr>
          <p:spPr>
            <a:xfrm flipH="1">
              <a:off x="6623912" y="4905164"/>
              <a:ext cx="1569122" cy="127404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sp>
        <p:nvSpPr>
          <p:cNvPr id="21" name="Title 1"/>
          <p:cNvSpPr txBox="1">
            <a:spLocks/>
          </p:cNvSpPr>
          <p:nvPr/>
        </p:nvSpPr>
        <p:spPr>
          <a:xfrm>
            <a:off x="467544" y="116632"/>
            <a:ext cx="8229600" cy="563562"/>
          </a:xfrm>
          <a:prstGeom prst="rect">
            <a:avLst/>
          </a:prstGeom>
          <a:solidFill>
            <a:srgbClr val="000055"/>
          </a:solidFill>
          <a:effectLst>
            <a:softEdge rad="38100"/>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Genes of mitochondrial origin</a:t>
            </a:r>
          </a:p>
        </p:txBody>
      </p:sp>
    </p:spTree>
    <p:extLst>
      <p:ext uri="{BB962C8B-B14F-4D97-AF65-F5344CB8AC3E}">
        <p14:creationId xmlns:p14="http://schemas.microsoft.com/office/powerpoint/2010/main" val="1502751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467544" y="44624"/>
            <a:ext cx="8229600" cy="563562"/>
          </a:xfrm>
          <a:prstGeom prst="rect">
            <a:avLst/>
          </a:prstGeom>
          <a:solidFill>
            <a:srgbClr val="000055"/>
          </a:solidFill>
          <a:effectLst>
            <a:softEdge rad="38100"/>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Genes of mitochondrial origin</a:t>
            </a:r>
          </a:p>
        </p:txBody>
      </p:sp>
      <p:pic>
        <p:nvPicPr>
          <p:cNvPr id="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26" y="647929"/>
            <a:ext cx="6953694" cy="62992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Text Box 4"/>
          <p:cNvSpPr txBox="1">
            <a:spLocks noChangeArrowheads="1"/>
          </p:cNvSpPr>
          <p:nvPr/>
        </p:nvSpPr>
        <p:spPr bwMode="auto">
          <a:xfrm>
            <a:off x="6013053" y="6669360"/>
            <a:ext cx="4319587"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sz="1200" b="1" dirty="0" err="1">
                <a:latin typeface="Arial" pitchFamily="34" charset="0"/>
              </a:rPr>
              <a:t>Germot</a:t>
            </a:r>
            <a:r>
              <a:rPr lang="en-GB" sz="1200" b="1" dirty="0">
                <a:latin typeface="Arial" pitchFamily="34" charset="0"/>
              </a:rPr>
              <a:t> A et al. PNAS 1996;93:14614-14617</a:t>
            </a:r>
          </a:p>
        </p:txBody>
      </p:sp>
    </p:spTree>
    <p:extLst>
      <p:ext uri="{BB962C8B-B14F-4D97-AF65-F5344CB8AC3E}">
        <p14:creationId xmlns:p14="http://schemas.microsoft.com/office/powerpoint/2010/main" val="593084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6821" y="2348880"/>
            <a:ext cx="6912768" cy="3528392"/>
          </a:xfrm>
          <a:prstGeom prst="ellipse">
            <a:avLst/>
          </a:prstGeom>
          <a:noFill/>
          <a:ln w="635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IS</a:t>
            </a:r>
          </a:p>
        </p:txBody>
      </p:sp>
      <p:sp>
        <p:nvSpPr>
          <p:cNvPr id="7" name="Oval 6"/>
          <p:cNvSpPr/>
          <p:nvPr/>
        </p:nvSpPr>
        <p:spPr>
          <a:xfrm>
            <a:off x="250837" y="2492896"/>
            <a:ext cx="6624736" cy="3240360"/>
          </a:xfrm>
          <a:prstGeom prst="ellipse">
            <a:avLst/>
          </a:prstGeom>
          <a:noFill/>
          <a:ln w="635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50837" y="1556792"/>
            <a:ext cx="184731" cy="369332"/>
          </a:xfrm>
          <a:prstGeom prst="rect">
            <a:avLst/>
          </a:prstGeom>
          <a:noFill/>
        </p:spPr>
        <p:txBody>
          <a:bodyPr wrap="none" rtlCol="0">
            <a:spAutoFit/>
          </a:bodyPr>
          <a:lstStyle/>
          <a:p>
            <a:endParaRPr lang="en-US" dirty="0"/>
          </a:p>
        </p:txBody>
      </p:sp>
      <p:grpSp>
        <p:nvGrpSpPr>
          <p:cNvPr id="92" name="Group 91"/>
          <p:cNvGrpSpPr/>
          <p:nvPr/>
        </p:nvGrpSpPr>
        <p:grpSpPr>
          <a:xfrm>
            <a:off x="3648937" y="1556792"/>
            <a:ext cx="1955036" cy="2012159"/>
            <a:chOff x="3648937" y="1556792"/>
            <a:chExt cx="1955036" cy="2012159"/>
          </a:xfrm>
        </p:grpSpPr>
        <p:sp>
          <p:nvSpPr>
            <p:cNvPr id="52" name="Oval 51"/>
            <p:cNvSpPr/>
            <p:nvPr/>
          </p:nvSpPr>
          <p:spPr>
            <a:xfrm>
              <a:off x="3957032" y="2280320"/>
              <a:ext cx="652505" cy="360040"/>
            </a:xfrm>
            <a:prstGeom prst="ellipse">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p:cNvGrpSpPr/>
            <p:nvPr/>
          </p:nvGrpSpPr>
          <p:grpSpPr>
            <a:xfrm>
              <a:off x="3953136" y="1556792"/>
              <a:ext cx="1650837" cy="1669906"/>
              <a:chOff x="4025827" y="1124744"/>
              <a:chExt cx="1650837" cy="1669906"/>
            </a:xfrm>
          </p:grpSpPr>
          <p:cxnSp>
            <p:nvCxnSpPr>
              <p:cNvPr id="49" name="Straight Connector 48"/>
              <p:cNvCxnSpPr/>
              <p:nvPr/>
            </p:nvCxnSpPr>
            <p:spPr>
              <a:xfrm>
                <a:off x="4355975" y="1124744"/>
                <a:ext cx="13550" cy="1669906"/>
              </a:xfrm>
              <a:prstGeom prst="line">
                <a:avLst/>
              </a:prstGeom>
              <a:ln w="38100">
                <a:headEnd type="stealth"/>
                <a:tailEnd type="none"/>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4025827" y="1844824"/>
                <a:ext cx="690189" cy="369332"/>
              </a:xfrm>
              <a:prstGeom prst="rect">
                <a:avLst/>
              </a:prstGeom>
              <a:noFill/>
            </p:spPr>
            <p:txBody>
              <a:bodyPr wrap="none" rtlCol="0">
                <a:spAutoFit/>
              </a:bodyPr>
              <a:lstStyle/>
              <a:p>
                <a:r>
                  <a:rPr lang="en-US" dirty="0"/>
                  <a:t>Atm1</a:t>
                </a:r>
              </a:p>
            </p:txBody>
          </p:sp>
          <p:sp>
            <p:nvSpPr>
              <p:cNvPr id="55" name="TextBox 54"/>
              <p:cNvSpPr txBox="1"/>
              <p:nvPr/>
            </p:nvSpPr>
            <p:spPr>
              <a:xfrm>
                <a:off x="4364510" y="1239143"/>
                <a:ext cx="1312154" cy="461665"/>
              </a:xfrm>
              <a:prstGeom prst="rect">
                <a:avLst/>
              </a:prstGeom>
              <a:noFill/>
            </p:spPr>
            <p:txBody>
              <a:bodyPr wrap="none" rtlCol="0">
                <a:spAutoFit/>
              </a:bodyPr>
              <a:lstStyle/>
              <a:p>
                <a:r>
                  <a:rPr lang="en-US" sz="2400" dirty="0"/>
                  <a:t>X - factor</a:t>
                </a:r>
              </a:p>
            </p:txBody>
          </p:sp>
        </p:grpSp>
        <p:sp>
          <p:nvSpPr>
            <p:cNvPr id="46" name="Arc 45"/>
            <p:cNvSpPr/>
            <p:nvPr/>
          </p:nvSpPr>
          <p:spPr>
            <a:xfrm rot="5201750">
              <a:off x="3648609" y="2920551"/>
              <a:ext cx="648728" cy="648072"/>
            </a:xfrm>
            <a:prstGeom prst="arc">
              <a:avLst>
                <a:gd name="adj1" fmla="val 16194503"/>
                <a:gd name="adj2" fmla="val 219406"/>
              </a:avLst>
            </a:prstGeom>
            <a:ln w="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1" name="Group 90"/>
          <p:cNvGrpSpPr/>
          <p:nvPr/>
        </p:nvGrpSpPr>
        <p:grpSpPr>
          <a:xfrm>
            <a:off x="3504257" y="2780928"/>
            <a:ext cx="2547206" cy="2446531"/>
            <a:chOff x="3504257" y="2780928"/>
            <a:chExt cx="2547206" cy="2446531"/>
          </a:xfrm>
        </p:grpSpPr>
        <p:grpSp>
          <p:nvGrpSpPr>
            <p:cNvPr id="71" name="Group 70"/>
            <p:cNvGrpSpPr/>
            <p:nvPr/>
          </p:nvGrpSpPr>
          <p:grpSpPr>
            <a:xfrm>
              <a:off x="3504257" y="2780928"/>
              <a:ext cx="1755168" cy="1872208"/>
              <a:chOff x="3576948" y="2348880"/>
              <a:chExt cx="1755168" cy="1872208"/>
            </a:xfrm>
          </p:grpSpPr>
          <p:sp>
            <p:nvSpPr>
              <p:cNvPr id="31" name="Oval 30"/>
              <p:cNvSpPr/>
              <p:nvPr/>
            </p:nvSpPr>
            <p:spPr>
              <a:xfrm>
                <a:off x="4788024" y="2348880"/>
                <a:ext cx="504056" cy="504056"/>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828060" y="3717032"/>
                <a:ext cx="504056" cy="504056"/>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rot="5224513">
                <a:off x="3906452" y="2641582"/>
                <a:ext cx="823162" cy="1482170"/>
                <a:chOff x="1835696" y="3140968"/>
                <a:chExt cx="823162" cy="1482170"/>
              </a:xfrm>
            </p:grpSpPr>
            <p:cxnSp>
              <p:nvCxnSpPr>
                <p:cNvPr id="38" name="Straight Arrow Connector 37"/>
                <p:cNvCxnSpPr/>
                <p:nvPr/>
              </p:nvCxnSpPr>
              <p:spPr>
                <a:xfrm>
                  <a:off x="1835696" y="3140968"/>
                  <a:ext cx="792088" cy="0"/>
                </a:xfrm>
                <a:prstGeom prst="straightConnector1">
                  <a:avLst/>
                </a:prstGeom>
                <a:ln w="38100">
                  <a:tailEnd type="arrow"/>
                </a:ln>
                <a:effectLst/>
              </p:spPr>
              <p:style>
                <a:lnRef idx="2">
                  <a:schemeClr val="accent1"/>
                </a:lnRef>
                <a:fillRef idx="0">
                  <a:schemeClr val="accent1"/>
                </a:fillRef>
                <a:effectRef idx="1">
                  <a:schemeClr val="accent1"/>
                </a:effectRef>
                <a:fontRef idx="minor">
                  <a:schemeClr val="tx1"/>
                </a:fontRef>
              </p:style>
            </p:cxnSp>
            <p:sp>
              <p:nvSpPr>
                <p:cNvPr id="39" name="Arc 38"/>
                <p:cNvSpPr/>
                <p:nvPr/>
              </p:nvSpPr>
              <p:spPr>
                <a:xfrm rot="16560299">
                  <a:off x="2118798" y="3035390"/>
                  <a:ext cx="432048" cy="648072"/>
                </a:xfrm>
                <a:prstGeom prst="arc">
                  <a:avLst>
                    <a:gd name="adj1" fmla="val 16200000"/>
                    <a:gd name="adj2" fmla="val 19879264"/>
                  </a:avLst>
                </a:prstGeom>
                <a:ln w="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0" name="Straight Connector 39"/>
                <p:cNvCxnSpPr/>
                <p:nvPr/>
              </p:nvCxnSpPr>
              <p:spPr>
                <a:xfrm rot="16375487" flipH="1">
                  <a:off x="1328141" y="3950117"/>
                  <a:ext cx="1322269" cy="23773"/>
                </a:xfrm>
                <a:prstGeom prst="line">
                  <a:avLst/>
                </a:prstGeom>
                <a:ln w="38100"/>
                <a:effectLst/>
              </p:spPr>
              <p:style>
                <a:lnRef idx="2">
                  <a:schemeClr val="accent1"/>
                </a:lnRef>
                <a:fillRef idx="0">
                  <a:schemeClr val="accent1"/>
                </a:fillRef>
                <a:effectRef idx="1">
                  <a:schemeClr val="accent1"/>
                </a:effectRef>
                <a:fontRef idx="minor">
                  <a:schemeClr val="tx1"/>
                </a:fontRef>
              </p:style>
            </p:cxnSp>
          </p:grpSp>
          <p:sp>
            <p:nvSpPr>
              <p:cNvPr id="41" name="Oval 40"/>
              <p:cNvSpPr/>
              <p:nvPr/>
            </p:nvSpPr>
            <p:spPr>
              <a:xfrm>
                <a:off x="5006911" y="3840728"/>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006911" y="3984744"/>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934903" y="3912736"/>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5078919" y="3912736"/>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8" name="TextBox 57"/>
            <p:cNvSpPr txBox="1"/>
            <p:nvPr/>
          </p:nvSpPr>
          <p:spPr>
            <a:xfrm>
              <a:off x="4355293" y="4581128"/>
              <a:ext cx="1696170" cy="646331"/>
            </a:xfrm>
            <a:prstGeom prst="rect">
              <a:avLst/>
            </a:prstGeom>
            <a:noFill/>
          </p:spPr>
          <p:txBody>
            <a:bodyPr wrap="none" rtlCol="0">
              <a:spAutoFit/>
            </a:bodyPr>
            <a:lstStyle/>
            <a:p>
              <a:r>
                <a:rPr lang="en-US" dirty="0"/>
                <a:t>Mitochondrial </a:t>
              </a:r>
            </a:p>
            <a:p>
              <a:r>
                <a:rPr lang="en-US" dirty="0"/>
                <a:t>mature proteins</a:t>
              </a:r>
            </a:p>
          </p:txBody>
        </p:sp>
      </p:grpSp>
      <p:grpSp>
        <p:nvGrpSpPr>
          <p:cNvPr id="93" name="Group 92"/>
          <p:cNvGrpSpPr/>
          <p:nvPr/>
        </p:nvGrpSpPr>
        <p:grpSpPr>
          <a:xfrm>
            <a:off x="2771117" y="1023119"/>
            <a:ext cx="6409395" cy="2055133"/>
            <a:chOff x="2771117" y="1023119"/>
            <a:chExt cx="6409395" cy="2055133"/>
          </a:xfrm>
        </p:grpSpPr>
        <p:sp>
          <p:nvSpPr>
            <p:cNvPr id="54" name="TextBox 53"/>
            <p:cNvSpPr txBox="1"/>
            <p:nvPr/>
          </p:nvSpPr>
          <p:spPr>
            <a:xfrm>
              <a:off x="2771117" y="1023119"/>
              <a:ext cx="6099619" cy="461665"/>
            </a:xfrm>
            <a:prstGeom prst="rect">
              <a:avLst/>
            </a:prstGeom>
            <a:noFill/>
            <a:ln w="34925">
              <a:solidFill>
                <a:schemeClr val="tx2">
                  <a:lumMod val="60000"/>
                  <a:lumOff val="40000"/>
                </a:schemeClr>
              </a:solidFill>
            </a:ln>
          </p:spPr>
          <p:txBody>
            <a:bodyPr wrap="none" rtlCol="0">
              <a:spAutoFit/>
            </a:bodyPr>
            <a:lstStyle/>
            <a:p>
              <a:r>
                <a:rPr lang="en-US" sz="2400" dirty="0"/>
                <a:t>CIA machinery – cytosolic Fe-S cluster assembly</a:t>
              </a:r>
            </a:p>
          </p:txBody>
        </p:sp>
        <p:grpSp>
          <p:nvGrpSpPr>
            <p:cNvPr id="73" name="Group 72"/>
            <p:cNvGrpSpPr/>
            <p:nvPr/>
          </p:nvGrpSpPr>
          <p:grpSpPr>
            <a:xfrm>
              <a:off x="6590957" y="1485525"/>
              <a:ext cx="2589555" cy="1592727"/>
              <a:chOff x="6663648" y="1053477"/>
              <a:chExt cx="2589555" cy="1592727"/>
            </a:xfrm>
          </p:grpSpPr>
          <p:sp>
            <p:nvSpPr>
              <p:cNvPr id="59" name="Arc 58"/>
              <p:cNvSpPr/>
              <p:nvPr/>
            </p:nvSpPr>
            <p:spPr>
              <a:xfrm rot="21342193">
                <a:off x="6687014" y="1053477"/>
                <a:ext cx="648728" cy="648072"/>
              </a:xfrm>
              <a:prstGeom prst="arc">
                <a:avLst>
                  <a:gd name="adj1" fmla="val 16194503"/>
                  <a:gd name="adj2" fmla="val 219406"/>
                </a:avLst>
              </a:prstGeom>
              <a:ln w="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2" name="Straight Connector 61"/>
              <p:cNvCxnSpPr/>
              <p:nvPr/>
            </p:nvCxnSpPr>
            <p:spPr>
              <a:xfrm>
                <a:off x="7330852" y="1346740"/>
                <a:ext cx="0" cy="498084"/>
              </a:xfrm>
              <a:prstGeom prst="line">
                <a:avLst/>
              </a:prstGeom>
              <a:ln w="38100">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64" name="Oval 63"/>
              <p:cNvSpPr/>
              <p:nvPr/>
            </p:nvSpPr>
            <p:spPr>
              <a:xfrm>
                <a:off x="7092280" y="1865745"/>
                <a:ext cx="504056" cy="504056"/>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271131" y="1989441"/>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271131" y="2133457"/>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199123" y="2061449"/>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343139" y="2061449"/>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6663648" y="2276872"/>
                <a:ext cx="2589555" cy="369332"/>
              </a:xfrm>
              <a:prstGeom prst="rect">
                <a:avLst/>
              </a:prstGeom>
              <a:noFill/>
            </p:spPr>
            <p:txBody>
              <a:bodyPr wrap="none" rtlCol="0">
                <a:spAutoFit/>
              </a:bodyPr>
              <a:lstStyle/>
              <a:p>
                <a:r>
                  <a:rPr lang="en-US" dirty="0"/>
                  <a:t>Cytosolic mature proteins</a:t>
                </a:r>
              </a:p>
            </p:txBody>
          </p:sp>
        </p:grpSp>
      </p:grpSp>
      <p:grpSp>
        <p:nvGrpSpPr>
          <p:cNvPr id="89" name="Group 88"/>
          <p:cNvGrpSpPr/>
          <p:nvPr/>
        </p:nvGrpSpPr>
        <p:grpSpPr>
          <a:xfrm>
            <a:off x="1508449" y="1700808"/>
            <a:ext cx="672727" cy="1665047"/>
            <a:chOff x="1508449" y="1700808"/>
            <a:chExt cx="672727" cy="1665047"/>
          </a:xfrm>
        </p:grpSpPr>
        <p:sp>
          <p:nvSpPr>
            <p:cNvPr id="79" name="Oval 78"/>
            <p:cNvSpPr/>
            <p:nvPr/>
          </p:nvSpPr>
          <p:spPr>
            <a:xfrm>
              <a:off x="1669344" y="1988840"/>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p:cNvSpPr txBox="1"/>
            <p:nvPr/>
          </p:nvSpPr>
          <p:spPr>
            <a:xfrm>
              <a:off x="1546981" y="1700808"/>
              <a:ext cx="402482" cy="369332"/>
            </a:xfrm>
            <a:prstGeom prst="rect">
              <a:avLst/>
            </a:prstGeom>
            <a:noFill/>
          </p:spPr>
          <p:txBody>
            <a:bodyPr wrap="none" rtlCol="0">
              <a:spAutoFit/>
            </a:bodyPr>
            <a:lstStyle/>
            <a:p>
              <a:r>
                <a:rPr lang="en-US" dirty="0"/>
                <a:t>Fe</a:t>
              </a:r>
            </a:p>
          </p:txBody>
        </p:sp>
        <p:cxnSp>
          <p:nvCxnSpPr>
            <p:cNvPr id="82" name="Straight Arrow Connector 81"/>
            <p:cNvCxnSpPr>
              <a:stCxn id="79" idx="4"/>
            </p:cNvCxnSpPr>
            <p:nvPr/>
          </p:nvCxnSpPr>
          <p:spPr>
            <a:xfrm>
              <a:off x="1741352" y="2132856"/>
              <a:ext cx="258720" cy="12329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5" name="Oval 84"/>
            <p:cNvSpPr/>
            <p:nvPr/>
          </p:nvSpPr>
          <p:spPr>
            <a:xfrm rot="20773681">
              <a:off x="1508449" y="2492412"/>
              <a:ext cx="652505" cy="360040"/>
            </a:xfrm>
            <a:prstGeom prst="ellipse">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rot="20791927">
              <a:off x="1525997" y="2496183"/>
              <a:ext cx="655179" cy="369332"/>
            </a:xfrm>
            <a:prstGeom prst="rect">
              <a:avLst/>
            </a:prstGeom>
            <a:noFill/>
          </p:spPr>
          <p:txBody>
            <a:bodyPr wrap="none" rtlCol="0">
              <a:spAutoFit/>
            </a:bodyPr>
            <a:lstStyle/>
            <a:p>
              <a:r>
                <a:rPr lang="en-US" dirty="0" err="1"/>
                <a:t>Mrs</a:t>
              </a:r>
              <a:r>
                <a:rPr lang="en-US" dirty="0"/>
                <a:t>?</a:t>
              </a:r>
            </a:p>
          </p:txBody>
        </p:sp>
      </p:grpSp>
      <p:grpSp>
        <p:nvGrpSpPr>
          <p:cNvPr id="21" name="Group 20"/>
          <p:cNvGrpSpPr/>
          <p:nvPr/>
        </p:nvGrpSpPr>
        <p:grpSpPr>
          <a:xfrm>
            <a:off x="2555093" y="3212976"/>
            <a:ext cx="864096" cy="936104"/>
            <a:chOff x="3851920" y="3068960"/>
            <a:chExt cx="864096" cy="936104"/>
          </a:xfrm>
        </p:grpSpPr>
        <p:grpSp>
          <p:nvGrpSpPr>
            <p:cNvPr id="20" name="Group 19"/>
            <p:cNvGrpSpPr/>
            <p:nvPr/>
          </p:nvGrpSpPr>
          <p:grpSpPr>
            <a:xfrm>
              <a:off x="4139952" y="3573016"/>
              <a:ext cx="288032" cy="288032"/>
              <a:chOff x="2843808" y="2564904"/>
              <a:chExt cx="288032" cy="288032"/>
            </a:xfrm>
          </p:grpSpPr>
          <p:sp>
            <p:nvSpPr>
              <p:cNvPr id="11" name="Oval 10"/>
              <p:cNvSpPr/>
              <p:nvPr/>
            </p:nvSpPr>
            <p:spPr>
              <a:xfrm>
                <a:off x="2915816" y="2564904"/>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915816" y="2708920"/>
                <a:ext cx="144016" cy="144016"/>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843808" y="2636912"/>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987824" y="2636912"/>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851920" y="3068960"/>
              <a:ext cx="864096" cy="936104"/>
              <a:chOff x="1103397" y="3044186"/>
              <a:chExt cx="864096" cy="936104"/>
            </a:xfrm>
          </p:grpSpPr>
          <p:sp>
            <p:nvSpPr>
              <p:cNvPr id="18" name="Pie 17"/>
              <p:cNvSpPr/>
              <p:nvPr/>
            </p:nvSpPr>
            <p:spPr>
              <a:xfrm rot="8033282">
                <a:off x="1067393" y="3080190"/>
                <a:ext cx="936104" cy="864096"/>
              </a:xfrm>
              <a:prstGeom prst="pie">
                <a:avLst/>
              </a:prstGeom>
              <a:solidFill>
                <a:schemeClr val="accent6">
                  <a:lumMod val="7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1246744" y="3142906"/>
                <a:ext cx="577402" cy="369332"/>
              </a:xfrm>
              <a:prstGeom prst="rect">
                <a:avLst/>
              </a:prstGeom>
              <a:noFill/>
            </p:spPr>
            <p:txBody>
              <a:bodyPr wrap="none" rtlCol="0">
                <a:spAutoFit/>
              </a:bodyPr>
              <a:lstStyle/>
              <a:p>
                <a:r>
                  <a:rPr lang="en-US" dirty="0" err="1"/>
                  <a:t>IscU</a:t>
                </a:r>
                <a:endParaRPr lang="en-US" dirty="0"/>
              </a:p>
            </p:txBody>
          </p:sp>
        </p:grpSp>
      </p:grpSp>
      <p:grpSp>
        <p:nvGrpSpPr>
          <p:cNvPr id="90" name="Group 89"/>
          <p:cNvGrpSpPr/>
          <p:nvPr/>
        </p:nvGrpSpPr>
        <p:grpSpPr>
          <a:xfrm>
            <a:off x="405553" y="3212976"/>
            <a:ext cx="3091131" cy="1814969"/>
            <a:chOff x="405553" y="3212976"/>
            <a:chExt cx="3091131" cy="1814969"/>
          </a:xfrm>
        </p:grpSpPr>
        <p:grpSp>
          <p:nvGrpSpPr>
            <p:cNvPr id="70" name="Group 69"/>
            <p:cNvGrpSpPr/>
            <p:nvPr/>
          </p:nvGrpSpPr>
          <p:grpSpPr>
            <a:xfrm>
              <a:off x="826901" y="3212976"/>
              <a:ext cx="1752412" cy="1602229"/>
              <a:chOff x="899592" y="2780928"/>
              <a:chExt cx="1752412" cy="1602229"/>
            </a:xfrm>
          </p:grpSpPr>
          <p:grpSp>
            <p:nvGrpSpPr>
              <p:cNvPr id="16" name="Group 15"/>
              <p:cNvGrpSpPr/>
              <p:nvPr/>
            </p:nvGrpSpPr>
            <p:grpSpPr>
              <a:xfrm>
                <a:off x="899592" y="2780928"/>
                <a:ext cx="864096" cy="936104"/>
                <a:chOff x="1103397" y="3044186"/>
                <a:chExt cx="864096" cy="936104"/>
              </a:xfrm>
            </p:grpSpPr>
            <p:sp>
              <p:nvSpPr>
                <p:cNvPr id="9" name="Pie 8"/>
                <p:cNvSpPr/>
                <p:nvPr/>
              </p:nvSpPr>
              <p:spPr>
                <a:xfrm rot="8033282">
                  <a:off x="1067393" y="3080190"/>
                  <a:ext cx="936104" cy="864096"/>
                </a:xfrm>
                <a:prstGeom prst="pie">
                  <a:avLst/>
                </a:prstGeom>
                <a:solidFill>
                  <a:schemeClr val="accent6">
                    <a:lumMod val="7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1246744" y="3142906"/>
                  <a:ext cx="577402" cy="369332"/>
                </a:xfrm>
                <a:prstGeom prst="rect">
                  <a:avLst/>
                </a:prstGeom>
                <a:noFill/>
              </p:spPr>
              <p:txBody>
                <a:bodyPr wrap="none" rtlCol="0">
                  <a:spAutoFit/>
                </a:bodyPr>
                <a:lstStyle/>
                <a:p>
                  <a:r>
                    <a:rPr lang="en-US" dirty="0" err="1"/>
                    <a:t>IscU</a:t>
                  </a:r>
                  <a:endParaRPr lang="en-US" dirty="0"/>
                </a:p>
              </p:txBody>
            </p:sp>
          </p:grpSp>
          <p:sp>
            <p:nvSpPr>
              <p:cNvPr id="23" name="Freeform 22"/>
              <p:cNvSpPr/>
              <p:nvPr/>
            </p:nvSpPr>
            <p:spPr>
              <a:xfrm>
                <a:off x="1689652" y="3833665"/>
                <a:ext cx="766222" cy="549492"/>
              </a:xfrm>
              <a:custGeom>
                <a:avLst/>
                <a:gdLst>
                  <a:gd name="connsiteX0" fmla="*/ 69574 w 766222"/>
                  <a:gd name="connsiteY0" fmla="*/ 92292 h 549492"/>
                  <a:gd name="connsiteX1" fmla="*/ 69574 w 766222"/>
                  <a:gd name="connsiteY1" fmla="*/ 92292 h 549492"/>
                  <a:gd name="connsiteX2" fmla="*/ 467139 w 766222"/>
                  <a:gd name="connsiteY2" fmla="*/ 12778 h 549492"/>
                  <a:gd name="connsiteX3" fmla="*/ 566531 w 766222"/>
                  <a:gd name="connsiteY3" fmla="*/ 62474 h 549492"/>
                  <a:gd name="connsiteX4" fmla="*/ 626165 w 766222"/>
                  <a:gd name="connsiteY4" fmla="*/ 92292 h 549492"/>
                  <a:gd name="connsiteX5" fmla="*/ 725557 w 766222"/>
                  <a:gd name="connsiteY5" fmla="*/ 151926 h 549492"/>
                  <a:gd name="connsiteX6" fmla="*/ 745435 w 766222"/>
                  <a:gd name="connsiteY6" fmla="*/ 171805 h 549492"/>
                  <a:gd name="connsiteX7" fmla="*/ 765313 w 766222"/>
                  <a:gd name="connsiteY7" fmla="*/ 221500 h 549492"/>
                  <a:gd name="connsiteX8" fmla="*/ 745435 w 766222"/>
                  <a:gd name="connsiteY8" fmla="*/ 430222 h 549492"/>
                  <a:gd name="connsiteX9" fmla="*/ 705678 w 766222"/>
                  <a:gd name="connsiteY9" fmla="*/ 479918 h 549492"/>
                  <a:gd name="connsiteX10" fmla="*/ 685800 w 766222"/>
                  <a:gd name="connsiteY10" fmla="*/ 519674 h 549492"/>
                  <a:gd name="connsiteX11" fmla="*/ 616226 w 766222"/>
                  <a:gd name="connsiteY11" fmla="*/ 549492 h 549492"/>
                  <a:gd name="connsiteX12" fmla="*/ 327991 w 766222"/>
                  <a:gd name="connsiteY12" fmla="*/ 519674 h 549492"/>
                  <a:gd name="connsiteX13" fmla="*/ 278296 w 766222"/>
                  <a:gd name="connsiteY13" fmla="*/ 499796 h 549492"/>
                  <a:gd name="connsiteX14" fmla="*/ 228600 w 766222"/>
                  <a:gd name="connsiteY14" fmla="*/ 460039 h 549492"/>
                  <a:gd name="connsiteX15" fmla="*/ 198783 w 766222"/>
                  <a:gd name="connsiteY15" fmla="*/ 420283 h 549492"/>
                  <a:gd name="connsiteX16" fmla="*/ 168965 w 766222"/>
                  <a:gd name="connsiteY16" fmla="*/ 400405 h 549492"/>
                  <a:gd name="connsiteX17" fmla="*/ 89452 w 766222"/>
                  <a:gd name="connsiteY17" fmla="*/ 301013 h 549492"/>
                  <a:gd name="connsiteX18" fmla="*/ 49696 w 766222"/>
                  <a:gd name="connsiteY18" fmla="*/ 221500 h 549492"/>
                  <a:gd name="connsiteX19" fmla="*/ 29818 w 766222"/>
                  <a:gd name="connsiteY19" fmla="*/ 191683 h 549492"/>
                  <a:gd name="connsiteX20" fmla="*/ 0 w 766222"/>
                  <a:gd name="connsiteY20" fmla="*/ 132048 h 549492"/>
                  <a:gd name="connsiteX21" fmla="*/ 39757 w 766222"/>
                  <a:gd name="connsiteY21" fmla="*/ 112170 h 549492"/>
                  <a:gd name="connsiteX22" fmla="*/ 69574 w 766222"/>
                  <a:gd name="connsiteY22" fmla="*/ 92292 h 54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222" h="549492">
                    <a:moveTo>
                      <a:pt x="69574" y="92292"/>
                    </a:moveTo>
                    <a:lnTo>
                      <a:pt x="69574" y="92292"/>
                    </a:lnTo>
                    <a:cubicBezTo>
                      <a:pt x="313737" y="-29791"/>
                      <a:pt x="181873" y="-188"/>
                      <a:pt x="467139" y="12778"/>
                    </a:cubicBezTo>
                    <a:lnTo>
                      <a:pt x="566531" y="62474"/>
                    </a:lnTo>
                    <a:cubicBezTo>
                      <a:pt x="586409" y="72413"/>
                      <a:pt x="606869" y="81266"/>
                      <a:pt x="626165" y="92292"/>
                    </a:cubicBezTo>
                    <a:cubicBezTo>
                      <a:pt x="638218" y="99180"/>
                      <a:pt x="703877" y="134582"/>
                      <a:pt x="725557" y="151926"/>
                    </a:cubicBezTo>
                    <a:cubicBezTo>
                      <a:pt x="732874" y="157780"/>
                      <a:pt x="738809" y="165179"/>
                      <a:pt x="745435" y="171805"/>
                    </a:cubicBezTo>
                    <a:cubicBezTo>
                      <a:pt x="752061" y="188370"/>
                      <a:pt x="764538" y="203676"/>
                      <a:pt x="765313" y="221500"/>
                    </a:cubicBezTo>
                    <a:cubicBezTo>
                      <a:pt x="765472" y="225168"/>
                      <a:pt x="772388" y="376316"/>
                      <a:pt x="745435" y="430222"/>
                    </a:cubicBezTo>
                    <a:cubicBezTo>
                      <a:pt x="709330" y="502432"/>
                      <a:pt x="742656" y="424452"/>
                      <a:pt x="705678" y="479918"/>
                    </a:cubicBezTo>
                    <a:cubicBezTo>
                      <a:pt x="697459" y="492246"/>
                      <a:pt x="696277" y="509197"/>
                      <a:pt x="685800" y="519674"/>
                    </a:cubicBezTo>
                    <a:cubicBezTo>
                      <a:pt x="673519" y="531955"/>
                      <a:pt x="634044" y="543552"/>
                      <a:pt x="616226" y="549492"/>
                    </a:cubicBezTo>
                    <a:cubicBezTo>
                      <a:pt x="520148" y="539553"/>
                      <a:pt x="423554" y="533728"/>
                      <a:pt x="327991" y="519674"/>
                    </a:cubicBezTo>
                    <a:cubicBezTo>
                      <a:pt x="310340" y="517078"/>
                      <a:pt x="294254" y="507775"/>
                      <a:pt x="278296" y="499796"/>
                    </a:cubicBezTo>
                    <a:cubicBezTo>
                      <a:pt x="259950" y="490623"/>
                      <a:pt x="241809" y="475890"/>
                      <a:pt x="228600" y="460039"/>
                    </a:cubicBezTo>
                    <a:cubicBezTo>
                      <a:pt x="217995" y="447313"/>
                      <a:pt x="210496" y="431996"/>
                      <a:pt x="198783" y="420283"/>
                    </a:cubicBezTo>
                    <a:cubicBezTo>
                      <a:pt x="190336" y="411836"/>
                      <a:pt x="178293" y="407867"/>
                      <a:pt x="168965" y="400405"/>
                    </a:cubicBezTo>
                    <a:cubicBezTo>
                      <a:pt x="143134" y="379740"/>
                      <a:pt x="92932" y="307973"/>
                      <a:pt x="89452" y="301013"/>
                    </a:cubicBezTo>
                    <a:cubicBezTo>
                      <a:pt x="76200" y="274509"/>
                      <a:pt x="66133" y="246156"/>
                      <a:pt x="49696" y="221500"/>
                    </a:cubicBezTo>
                    <a:cubicBezTo>
                      <a:pt x="43070" y="211561"/>
                      <a:pt x="35160" y="202367"/>
                      <a:pt x="29818" y="191683"/>
                    </a:cubicBezTo>
                    <a:cubicBezTo>
                      <a:pt x="-11332" y="109384"/>
                      <a:pt x="56966" y="217497"/>
                      <a:pt x="0" y="132048"/>
                    </a:cubicBezTo>
                    <a:cubicBezTo>
                      <a:pt x="13252" y="125422"/>
                      <a:pt x="26138" y="118006"/>
                      <a:pt x="39757" y="112170"/>
                    </a:cubicBezTo>
                    <a:cubicBezTo>
                      <a:pt x="49387" y="108043"/>
                      <a:pt x="64604" y="95605"/>
                      <a:pt x="69574" y="92292"/>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p:nvPr/>
            </p:nvGrpSpPr>
            <p:grpSpPr>
              <a:xfrm>
                <a:off x="1835696" y="3140968"/>
                <a:ext cx="816308" cy="609962"/>
                <a:chOff x="1835696" y="3140968"/>
                <a:chExt cx="816308" cy="609962"/>
              </a:xfrm>
            </p:grpSpPr>
            <p:cxnSp>
              <p:nvCxnSpPr>
                <p:cNvPr id="25" name="Straight Arrow Connector 24"/>
                <p:cNvCxnSpPr/>
                <p:nvPr/>
              </p:nvCxnSpPr>
              <p:spPr>
                <a:xfrm>
                  <a:off x="1835696" y="3140968"/>
                  <a:ext cx="792088" cy="0"/>
                </a:xfrm>
                <a:prstGeom prst="straightConnector1">
                  <a:avLst/>
                </a:prstGeom>
                <a:ln w="38100">
                  <a:tailEnd type="arrow"/>
                </a:ln>
                <a:effectLst/>
              </p:spPr>
              <p:style>
                <a:lnRef idx="2">
                  <a:schemeClr val="accent1"/>
                </a:lnRef>
                <a:fillRef idx="0">
                  <a:schemeClr val="accent1"/>
                </a:fillRef>
                <a:effectRef idx="1">
                  <a:schemeClr val="accent1"/>
                </a:effectRef>
                <a:fontRef idx="minor">
                  <a:schemeClr val="tx1"/>
                </a:fontRef>
              </p:style>
            </p:cxnSp>
            <p:sp>
              <p:nvSpPr>
                <p:cNvPr id="27" name="Arc 26"/>
                <p:cNvSpPr/>
                <p:nvPr/>
              </p:nvSpPr>
              <p:spPr>
                <a:xfrm rot="16560299">
                  <a:off x="2111944" y="3032957"/>
                  <a:ext cx="432048" cy="648072"/>
                </a:xfrm>
                <a:prstGeom prst="arc">
                  <a:avLst>
                    <a:gd name="adj1" fmla="val 16200000"/>
                    <a:gd name="adj2" fmla="val 19879264"/>
                  </a:avLst>
                </a:prstGeom>
                <a:ln w="381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Connector 28"/>
                <p:cNvCxnSpPr/>
                <p:nvPr/>
              </p:nvCxnSpPr>
              <p:spPr>
                <a:xfrm flipH="1">
                  <a:off x="1979712" y="3284984"/>
                  <a:ext cx="25998" cy="465946"/>
                </a:xfrm>
                <a:prstGeom prst="line">
                  <a:avLst/>
                </a:prstGeom>
                <a:ln w="38100"/>
                <a:effectLst/>
              </p:spPr>
              <p:style>
                <a:lnRef idx="2">
                  <a:schemeClr val="accent1"/>
                </a:lnRef>
                <a:fillRef idx="0">
                  <a:schemeClr val="accent1"/>
                </a:fillRef>
                <a:effectRef idx="1">
                  <a:schemeClr val="accent1"/>
                </a:effectRef>
                <a:fontRef idx="minor">
                  <a:schemeClr val="tx1"/>
                </a:fontRef>
              </p:style>
            </p:cxnSp>
          </p:grpSp>
        </p:grpSp>
        <p:sp>
          <p:nvSpPr>
            <p:cNvPr id="30" name="TextBox 29"/>
            <p:cNvSpPr txBox="1"/>
            <p:nvPr/>
          </p:nvSpPr>
          <p:spPr>
            <a:xfrm>
              <a:off x="1690997" y="4293096"/>
              <a:ext cx="535724" cy="369332"/>
            </a:xfrm>
            <a:prstGeom prst="rect">
              <a:avLst/>
            </a:prstGeom>
            <a:noFill/>
          </p:spPr>
          <p:txBody>
            <a:bodyPr wrap="none" rtlCol="0">
              <a:spAutoFit/>
            </a:bodyPr>
            <a:lstStyle/>
            <a:p>
              <a:r>
                <a:rPr lang="en-US" dirty="0" err="1"/>
                <a:t>IscS</a:t>
              </a:r>
              <a:endParaRPr lang="en-US" dirty="0"/>
            </a:p>
          </p:txBody>
        </p:sp>
        <p:sp>
          <p:nvSpPr>
            <p:cNvPr id="74" name="Oval 73"/>
            <p:cNvSpPr/>
            <p:nvPr/>
          </p:nvSpPr>
          <p:spPr>
            <a:xfrm>
              <a:off x="1399747" y="4592668"/>
              <a:ext cx="144016" cy="144016"/>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1221782" y="4658613"/>
              <a:ext cx="499945" cy="369332"/>
            </a:xfrm>
            <a:prstGeom prst="rect">
              <a:avLst/>
            </a:prstGeom>
            <a:noFill/>
          </p:spPr>
          <p:txBody>
            <a:bodyPr wrap="none" rtlCol="0">
              <a:spAutoFit/>
            </a:bodyPr>
            <a:lstStyle/>
            <a:p>
              <a:r>
                <a:rPr lang="en-US" dirty="0" err="1"/>
                <a:t>Cys</a:t>
              </a:r>
              <a:endParaRPr lang="en-US" dirty="0"/>
            </a:p>
          </p:txBody>
        </p:sp>
        <p:cxnSp>
          <p:nvCxnSpPr>
            <p:cNvPr id="77" name="Straight Arrow Connector 76"/>
            <p:cNvCxnSpPr/>
            <p:nvPr/>
          </p:nvCxnSpPr>
          <p:spPr>
            <a:xfrm flipV="1">
              <a:off x="1616961" y="4592668"/>
              <a:ext cx="104766" cy="1324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2226721" y="4265713"/>
              <a:ext cx="1269963" cy="646331"/>
            </a:xfrm>
            <a:prstGeom prst="rect">
              <a:avLst/>
            </a:prstGeom>
            <a:noFill/>
          </p:spPr>
          <p:txBody>
            <a:bodyPr wrap="none" rtlCol="0">
              <a:spAutoFit/>
            </a:bodyPr>
            <a:lstStyle/>
            <a:p>
              <a:r>
                <a:rPr lang="en-US" dirty="0" err="1"/>
                <a:t>Cystein</a:t>
              </a:r>
              <a:endParaRPr lang="en-US" dirty="0"/>
            </a:p>
            <a:p>
              <a:r>
                <a:rPr lang="en-US" dirty="0" err="1"/>
                <a:t>desulfurase</a:t>
              </a:r>
              <a:endParaRPr lang="en-US" dirty="0"/>
            </a:p>
          </p:txBody>
        </p:sp>
        <p:sp>
          <p:nvSpPr>
            <p:cNvPr id="87" name="TextBox 86"/>
            <p:cNvSpPr txBox="1"/>
            <p:nvPr/>
          </p:nvSpPr>
          <p:spPr>
            <a:xfrm>
              <a:off x="405553" y="3717032"/>
              <a:ext cx="926087" cy="646331"/>
            </a:xfrm>
            <a:prstGeom prst="rect">
              <a:avLst/>
            </a:prstGeom>
            <a:noFill/>
          </p:spPr>
          <p:txBody>
            <a:bodyPr wrap="none" rtlCol="0">
              <a:spAutoFit/>
            </a:bodyPr>
            <a:lstStyle/>
            <a:p>
              <a:r>
                <a:rPr lang="en-US" dirty="0"/>
                <a:t>Scaffold</a:t>
              </a:r>
            </a:p>
            <a:p>
              <a:r>
                <a:rPr lang="en-US" dirty="0"/>
                <a:t>protein</a:t>
              </a:r>
            </a:p>
          </p:txBody>
        </p:sp>
      </p:grpSp>
      <p:sp>
        <p:nvSpPr>
          <p:cNvPr id="76" name="Title 1"/>
          <p:cNvSpPr txBox="1">
            <a:spLocks/>
          </p:cNvSpPr>
          <p:nvPr/>
        </p:nvSpPr>
        <p:spPr>
          <a:xfrm>
            <a:off x="467544" y="44624"/>
            <a:ext cx="8229600" cy="563562"/>
          </a:xfrm>
          <a:prstGeom prst="rect">
            <a:avLst/>
          </a:prstGeom>
          <a:solidFill>
            <a:srgbClr val="000055"/>
          </a:solidFill>
          <a:effectLst>
            <a:softEdge rad="38100"/>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a:solidFill>
                  <a:schemeClr val="bg1"/>
                </a:solidFill>
              </a:rPr>
              <a:t>Hydrogenosome</a:t>
            </a:r>
            <a:r>
              <a:rPr lang="en-US" sz="3600" dirty="0">
                <a:solidFill>
                  <a:schemeClr val="bg1"/>
                </a:solidFill>
              </a:rPr>
              <a:t> = mitochondrion</a:t>
            </a:r>
          </a:p>
        </p:txBody>
      </p:sp>
      <p:sp>
        <p:nvSpPr>
          <p:cNvPr id="6" name="Rectangle 5"/>
          <p:cNvSpPr/>
          <p:nvPr/>
        </p:nvSpPr>
        <p:spPr>
          <a:xfrm>
            <a:off x="1616961" y="4210655"/>
            <a:ext cx="1874236" cy="693638"/>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532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467544" y="44624"/>
            <a:ext cx="8229600" cy="563562"/>
          </a:xfrm>
          <a:prstGeom prst="rect">
            <a:avLst/>
          </a:prstGeom>
          <a:solidFill>
            <a:srgbClr val="000055"/>
          </a:solidFill>
          <a:effectLst>
            <a:softEdge rad="38100"/>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a:solidFill>
                  <a:schemeClr val="bg1"/>
                </a:solidFill>
              </a:rPr>
              <a:t>Hydrogenosome</a:t>
            </a:r>
            <a:r>
              <a:rPr lang="en-US" sz="3600" dirty="0">
                <a:solidFill>
                  <a:schemeClr val="bg1"/>
                </a:solidFill>
              </a:rPr>
              <a:t> = mitochondrion</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33938"/>
            <a:ext cx="3816424" cy="61199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4"/>
          <p:cNvSpPr txBox="1">
            <a:spLocks noChangeArrowheads="1"/>
          </p:cNvSpPr>
          <p:nvPr/>
        </p:nvSpPr>
        <p:spPr bwMode="auto">
          <a:xfrm>
            <a:off x="4211960" y="6669360"/>
            <a:ext cx="4319587"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sz="1200" b="1" dirty="0" err="1">
                <a:latin typeface="Arial" pitchFamily="34" charset="0"/>
              </a:rPr>
              <a:t>Sutak</a:t>
            </a:r>
            <a:r>
              <a:rPr lang="en-GB" sz="1200" b="1" dirty="0">
                <a:latin typeface="Arial" pitchFamily="34" charset="0"/>
              </a:rPr>
              <a:t> R et al. PNAS 2004;101:10368-10373</a:t>
            </a:r>
          </a:p>
        </p:txBody>
      </p:sp>
      <p:sp>
        <p:nvSpPr>
          <p:cNvPr id="2" name="TextBox 1"/>
          <p:cNvSpPr txBox="1"/>
          <p:nvPr/>
        </p:nvSpPr>
        <p:spPr>
          <a:xfrm>
            <a:off x="4582345" y="1052736"/>
            <a:ext cx="4454152" cy="2062103"/>
          </a:xfrm>
          <a:prstGeom prst="rect">
            <a:avLst/>
          </a:prstGeom>
          <a:noFill/>
        </p:spPr>
        <p:txBody>
          <a:bodyPr wrap="square" rtlCol="0">
            <a:spAutoFit/>
          </a:bodyPr>
          <a:lstStyle/>
          <a:p>
            <a:r>
              <a:rPr lang="en-US" sz="2400" dirty="0"/>
              <a:t>Other evidence:</a:t>
            </a:r>
          </a:p>
          <a:p>
            <a:endParaRPr lang="en-US" sz="2400" dirty="0"/>
          </a:p>
          <a:p>
            <a:pPr marL="342900" indent="-342900">
              <a:buFont typeface="Arial" pitchFamily="34" charset="0"/>
              <a:buChar char="•"/>
            </a:pPr>
            <a:r>
              <a:rPr lang="en-US" sz="2000" dirty="0"/>
              <a:t>Other proteins of mitochondrial origin targeted to </a:t>
            </a:r>
            <a:r>
              <a:rPr lang="en-US" sz="2000" dirty="0" err="1"/>
              <a:t>hydrogenosome</a:t>
            </a:r>
            <a:endParaRPr lang="en-US" sz="2000" dirty="0"/>
          </a:p>
          <a:p>
            <a:pPr marL="342900" indent="-342900">
              <a:buFont typeface="Arial" pitchFamily="34" charset="0"/>
              <a:buChar char="•"/>
            </a:pPr>
            <a:endParaRPr lang="en-US" sz="2000" dirty="0"/>
          </a:p>
          <a:p>
            <a:pPr marL="342900" indent="-342900">
              <a:buFont typeface="Arial" pitchFamily="34" charset="0"/>
              <a:buChar char="•"/>
            </a:pPr>
            <a:r>
              <a:rPr lang="en-US" sz="2000" dirty="0"/>
              <a:t>Similar targeting machinery</a:t>
            </a:r>
          </a:p>
        </p:txBody>
      </p:sp>
    </p:spTree>
    <p:extLst>
      <p:ext uri="{BB962C8B-B14F-4D97-AF65-F5344CB8AC3E}">
        <p14:creationId xmlns:p14="http://schemas.microsoft.com/office/powerpoint/2010/main" val="16190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euktree2011nostem.tif"/>
          <p:cNvPicPr>
            <a:picLocks noChangeAspect="1"/>
          </p:cNvPicPr>
          <p:nvPr/>
        </p:nvPicPr>
        <p:blipFill>
          <a:blip r:embed="rId2">
            <a:extLst>
              <a:ext uri="{28A0092B-C50C-407E-A947-70E740481C1C}">
                <a14:useLocalDpi xmlns:a14="http://schemas.microsoft.com/office/drawing/2010/main" val="0"/>
              </a:ext>
            </a:extLst>
          </a:blip>
          <a:srcRect b="10004"/>
          <a:stretch>
            <a:fillRect/>
          </a:stretch>
        </p:blipFill>
        <p:spPr bwMode="auto">
          <a:xfrm>
            <a:off x="1467731" y="3909788"/>
            <a:ext cx="6228286" cy="295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67544" y="1506869"/>
            <a:ext cx="2448272" cy="3578315"/>
            <a:chOff x="467544" y="1506869"/>
            <a:chExt cx="2448272" cy="3578315"/>
          </a:xfrm>
        </p:grpSpPr>
        <p:grpSp>
          <p:nvGrpSpPr>
            <p:cNvPr id="22" name="Group 21"/>
            <p:cNvGrpSpPr/>
            <p:nvPr/>
          </p:nvGrpSpPr>
          <p:grpSpPr>
            <a:xfrm>
              <a:off x="467544" y="1506869"/>
              <a:ext cx="1847303" cy="2786227"/>
              <a:chOff x="2095333" y="3739117"/>
              <a:chExt cx="1847303" cy="2786227"/>
            </a:xfrm>
          </p:grpSpPr>
          <p:sp>
            <p:nvSpPr>
              <p:cNvPr id="20" name="TextBox 19"/>
              <p:cNvSpPr txBox="1"/>
              <p:nvPr/>
            </p:nvSpPr>
            <p:spPr>
              <a:xfrm>
                <a:off x="2331554" y="6063679"/>
                <a:ext cx="1611082" cy="461665"/>
              </a:xfrm>
              <a:prstGeom prst="rect">
                <a:avLst/>
              </a:prstGeom>
              <a:noFill/>
            </p:spPr>
            <p:txBody>
              <a:bodyPr wrap="none" rtlCol="0">
                <a:spAutoFit/>
              </a:bodyPr>
              <a:lstStyle/>
              <a:p>
                <a:r>
                  <a:rPr lang="en-US" sz="2400" dirty="0" err="1"/>
                  <a:t>Entamoeba</a:t>
                </a:r>
                <a:endParaRPr lang="en-US" sz="24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333" y="3739117"/>
                <a:ext cx="1800832" cy="2387062"/>
              </a:xfrm>
              <a:prstGeom prst="rect">
                <a:avLst/>
              </a:prstGeom>
              <a:ln w="31750">
                <a:solidFill>
                  <a:schemeClr val="tx2">
                    <a:lumMod val="50000"/>
                  </a:schemeClr>
                </a:solidFill>
              </a:ln>
            </p:spPr>
          </p:pic>
        </p:grpSp>
        <p:cxnSp>
          <p:nvCxnSpPr>
            <p:cNvPr id="5" name="Straight Arrow Connector 4"/>
            <p:cNvCxnSpPr/>
            <p:nvPr/>
          </p:nvCxnSpPr>
          <p:spPr>
            <a:xfrm>
              <a:off x="1367960" y="4293096"/>
              <a:ext cx="1547856" cy="7920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5270785" y="692696"/>
            <a:ext cx="1749487" cy="5486509"/>
            <a:chOff x="5270785" y="692696"/>
            <a:chExt cx="1749487" cy="5486509"/>
          </a:xfrm>
        </p:grpSpPr>
        <p:grpSp>
          <p:nvGrpSpPr>
            <p:cNvPr id="19" name="Group 18"/>
            <p:cNvGrpSpPr/>
            <p:nvPr/>
          </p:nvGrpSpPr>
          <p:grpSpPr>
            <a:xfrm>
              <a:off x="5270785" y="692696"/>
              <a:ext cx="1749487" cy="2808312"/>
              <a:chOff x="4499992" y="620688"/>
              <a:chExt cx="1749487" cy="2808312"/>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620688"/>
                <a:ext cx="1749487" cy="2399034"/>
              </a:xfrm>
              <a:prstGeom prst="rect">
                <a:avLst/>
              </a:prstGeom>
              <a:ln w="31750">
                <a:solidFill>
                  <a:schemeClr val="tx2">
                    <a:lumMod val="50000"/>
                  </a:schemeClr>
                </a:solidFill>
              </a:ln>
            </p:spPr>
          </p:pic>
          <p:sp>
            <p:nvSpPr>
              <p:cNvPr id="17" name="TextBox 16"/>
              <p:cNvSpPr txBox="1"/>
              <p:nvPr/>
            </p:nvSpPr>
            <p:spPr>
              <a:xfrm>
                <a:off x="4881728" y="2967335"/>
                <a:ext cx="1079719" cy="461665"/>
              </a:xfrm>
              <a:prstGeom prst="rect">
                <a:avLst/>
              </a:prstGeom>
              <a:noFill/>
            </p:spPr>
            <p:txBody>
              <a:bodyPr wrap="none" rtlCol="0">
                <a:spAutoFit/>
              </a:bodyPr>
              <a:lstStyle/>
              <a:p>
                <a:r>
                  <a:rPr lang="en-US" sz="2400" dirty="0"/>
                  <a:t>Giardia</a:t>
                </a:r>
              </a:p>
            </p:txBody>
          </p:sp>
        </p:grpSp>
        <p:cxnSp>
          <p:nvCxnSpPr>
            <p:cNvPr id="24" name="Straight Arrow Connector 23"/>
            <p:cNvCxnSpPr>
              <a:stCxn id="17" idx="2"/>
            </p:cNvCxnSpPr>
            <p:nvPr/>
          </p:nvCxnSpPr>
          <p:spPr>
            <a:xfrm>
              <a:off x="6192381" y="3501008"/>
              <a:ext cx="431531" cy="267819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6623912" y="2096852"/>
            <a:ext cx="2478767" cy="4082353"/>
            <a:chOff x="6623912" y="2096852"/>
            <a:chExt cx="2478767" cy="4082353"/>
          </a:xfrm>
        </p:grpSpPr>
        <p:grpSp>
          <p:nvGrpSpPr>
            <p:cNvPr id="16" name="Group 15"/>
            <p:cNvGrpSpPr/>
            <p:nvPr/>
          </p:nvGrpSpPr>
          <p:grpSpPr>
            <a:xfrm>
              <a:off x="7300738" y="2096852"/>
              <a:ext cx="1801941" cy="2808312"/>
              <a:chOff x="179512" y="620688"/>
              <a:chExt cx="1801941" cy="2808312"/>
            </a:xfrm>
            <a:effectLst>
              <a:glow>
                <a:schemeClr val="accent1"/>
              </a:glow>
            </a:effectLst>
          </p:grpSpPr>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79512" y="620688"/>
                <a:ext cx="1801941" cy="2399034"/>
              </a:xfrm>
              <a:prstGeom prst="rect">
                <a:avLst/>
              </a:prstGeom>
              <a:ln w="31750">
                <a:solidFill>
                  <a:schemeClr val="tx2">
                    <a:lumMod val="50000"/>
                  </a:schemeClr>
                </a:solidFill>
              </a:ln>
            </p:spPr>
          </p:pic>
          <p:sp>
            <p:nvSpPr>
              <p:cNvPr id="15" name="TextBox 14"/>
              <p:cNvSpPr txBox="1"/>
              <p:nvPr/>
            </p:nvSpPr>
            <p:spPr>
              <a:xfrm>
                <a:off x="179512" y="2967335"/>
                <a:ext cx="1784591" cy="461665"/>
              </a:xfrm>
              <a:prstGeom prst="rect">
                <a:avLst/>
              </a:prstGeom>
              <a:noFill/>
            </p:spPr>
            <p:txBody>
              <a:bodyPr wrap="none" rtlCol="0">
                <a:spAutoFit/>
              </a:bodyPr>
              <a:lstStyle/>
              <a:p>
                <a:r>
                  <a:rPr lang="en-US" sz="2400" dirty="0" err="1"/>
                  <a:t>Trichomonas</a:t>
                </a:r>
                <a:endParaRPr lang="en-US" sz="2400" dirty="0"/>
              </a:p>
            </p:txBody>
          </p:sp>
        </p:grpSp>
        <p:cxnSp>
          <p:nvCxnSpPr>
            <p:cNvPr id="25" name="Straight Arrow Connector 24"/>
            <p:cNvCxnSpPr>
              <a:stCxn id="15" idx="2"/>
            </p:cNvCxnSpPr>
            <p:nvPr/>
          </p:nvCxnSpPr>
          <p:spPr>
            <a:xfrm flipH="1">
              <a:off x="6623912" y="4905164"/>
              <a:ext cx="1569122" cy="127404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sp>
        <p:nvSpPr>
          <p:cNvPr id="21" name="Title 1"/>
          <p:cNvSpPr txBox="1">
            <a:spLocks/>
          </p:cNvSpPr>
          <p:nvPr/>
        </p:nvSpPr>
        <p:spPr>
          <a:xfrm>
            <a:off x="467544" y="116632"/>
            <a:ext cx="8229600" cy="563562"/>
          </a:xfrm>
          <a:prstGeom prst="rect">
            <a:avLst/>
          </a:prstGeom>
          <a:solidFill>
            <a:srgbClr val="000055"/>
          </a:solidFill>
          <a:effectLst>
            <a:softEdge rad="38100"/>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How about </a:t>
            </a:r>
            <a:r>
              <a:rPr lang="en-US" sz="3600" i="1" dirty="0">
                <a:solidFill>
                  <a:schemeClr val="bg1"/>
                </a:solidFill>
              </a:rPr>
              <a:t>Giardia</a:t>
            </a:r>
            <a:r>
              <a:rPr lang="en-US" sz="3600" dirty="0">
                <a:solidFill>
                  <a:schemeClr val="bg1"/>
                </a:solidFill>
              </a:rPr>
              <a:t> and </a:t>
            </a:r>
            <a:r>
              <a:rPr lang="en-US" sz="3600" i="1" dirty="0" err="1">
                <a:solidFill>
                  <a:schemeClr val="bg1"/>
                </a:solidFill>
              </a:rPr>
              <a:t>Entamoeba</a:t>
            </a:r>
            <a:endParaRPr lang="en-US" sz="3600" i="1" dirty="0">
              <a:solidFill>
                <a:schemeClr val="bg1"/>
              </a:solidFill>
            </a:endParaRPr>
          </a:p>
        </p:txBody>
      </p:sp>
    </p:spTree>
    <p:extLst>
      <p:ext uri="{BB962C8B-B14F-4D97-AF65-F5344CB8AC3E}">
        <p14:creationId xmlns:p14="http://schemas.microsoft.com/office/powerpoint/2010/main" val="845094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Mitochondria – more functions….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04786" y="509658"/>
            <a:ext cx="3606434" cy="9001001"/>
          </a:xfrm>
          <a:prstGeom prst="rect">
            <a:avLst/>
          </a:prstGeom>
        </p:spPr>
      </p:pic>
      <p:grpSp>
        <p:nvGrpSpPr>
          <p:cNvPr id="8" name="Group 7"/>
          <p:cNvGrpSpPr/>
          <p:nvPr/>
        </p:nvGrpSpPr>
        <p:grpSpPr>
          <a:xfrm>
            <a:off x="323528" y="1239143"/>
            <a:ext cx="7056784" cy="3197969"/>
            <a:chOff x="323528" y="1239143"/>
            <a:chExt cx="7056784" cy="3197969"/>
          </a:xfrm>
        </p:grpSpPr>
        <p:sp>
          <p:nvSpPr>
            <p:cNvPr id="3" name="TextBox 2"/>
            <p:cNvSpPr txBox="1"/>
            <p:nvPr/>
          </p:nvSpPr>
          <p:spPr>
            <a:xfrm>
              <a:off x="323528" y="1239143"/>
              <a:ext cx="3249095" cy="461665"/>
            </a:xfrm>
            <a:prstGeom prst="rect">
              <a:avLst/>
            </a:prstGeom>
            <a:noFill/>
          </p:spPr>
          <p:txBody>
            <a:bodyPr wrap="none" rtlCol="0">
              <a:spAutoFit/>
            </a:bodyPr>
            <a:lstStyle/>
            <a:p>
              <a:pPr marL="342900" indent="-342900">
                <a:buFont typeface="Arial" pitchFamily="34" charset="0"/>
                <a:buChar char="•"/>
              </a:pPr>
              <a:r>
                <a:rPr lang="en-US" sz="2400" b="1" dirty="0"/>
                <a:t>Fe-S cluster assembly</a:t>
              </a:r>
            </a:p>
          </p:txBody>
        </p:sp>
        <p:cxnSp>
          <p:nvCxnSpPr>
            <p:cNvPr id="7" name="Straight Arrow Connector 6"/>
            <p:cNvCxnSpPr/>
            <p:nvPr/>
          </p:nvCxnSpPr>
          <p:spPr>
            <a:xfrm flipH="1">
              <a:off x="7164288" y="3068960"/>
              <a:ext cx="216024" cy="1368152"/>
            </a:xfrm>
            <a:prstGeom prst="straightConnector1">
              <a:avLst/>
            </a:prstGeom>
            <a:ln w="79375">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323528" y="1700808"/>
            <a:ext cx="5832648" cy="3600400"/>
            <a:chOff x="323528" y="1700808"/>
            <a:chExt cx="5832648" cy="3600400"/>
          </a:xfrm>
        </p:grpSpPr>
        <p:sp>
          <p:nvSpPr>
            <p:cNvPr id="9" name="TextBox 8"/>
            <p:cNvSpPr txBox="1"/>
            <p:nvPr/>
          </p:nvSpPr>
          <p:spPr>
            <a:xfrm>
              <a:off x="323528" y="1700808"/>
              <a:ext cx="3270319" cy="461665"/>
            </a:xfrm>
            <a:prstGeom prst="rect">
              <a:avLst/>
            </a:prstGeom>
            <a:noFill/>
          </p:spPr>
          <p:txBody>
            <a:bodyPr wrap="none" rtlCol="0">
              <a:spAutoFit/>
            </a:bodyPr>
            <a:lstStyle/>
            <a:p>
              <a:pPr marL="342900" indent="-342900">
                <a:buFont typeface="Arial" pitchFamily="34" charset="0"/>
                <a:buChar char="•"/>
              </a:pPr>
              <a:r>
                <a:rPr lang="en-US" sz="2400" dirty="0"/>
                <a:t>Fatty acid metabolism</a:t>
              </a:r>
            </a:p>
          </p:txBody>
        </p:sp>
        <p:cxnSp>
          <p:nvCxnSpPr>
            <p:cNvPr id="10" name="Straight Arrow Connector 9"/>
            <p:cNvCxnSpPr/>
            <p:nvPr/>
          </p:nvCxnSpPr>
          <p:spPr>
            <a:xfrm flipH="1">
              <a:off x="5940152" y="3933056"/>
              <a:ext cx="216024" cy="1368152"/>
            </a:xfrm>
            <a:prstGeom prst="straightConnector1">
              <a:avLst/>
            </a:prstGeom>
            <a:ln w="79375">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23528" y="2175247"/>
            <a:ext cx="3545842" cy="3130153"/>
            <a:chOff x="323528" y="1599183"/>
            <a:chExt cx="3545842" cy="3130153"/>
          </a:xfrm>
        </p:grpSpPr>
        <p:sp>
          <p:nvSpPr>
            <p:cNvPr id="13" name="TextBox 12"/>
            <p:cNvSpPr txBox="1"/>
            <p:nvPr/>
          </p:nvSpPr>
          <p:spPr>
            <a:xfrm>
              <a:off x="323528" y="1599183"/>
              <a:ext cx="3545842" cy="461665"/>
            </a:xfrm>
            <a:prstGeom prst="rect">
              <a:avLst/>
            </a:prstGeom>
            <a:noFill/>
          </p:spPr>
          <p:txBody>
            <a:bodyPr wrap="none" rtlCol="0">
              <a:spAutoFit/>
            </a:bodyPr>
            <a:lstStyle/>
            <a:p>
              <a:pPr marL="342900" indent="-342900">
                <a:buFont typeface="Arial" pitchFamily="34" charset="0"/>
                <a:buChar char="•"/>
              </a:pPr>
              <a:r>
                <a:rPr lang="en-US" sz="2400" dirty="0"/>
                <a:t>Amino acid metabolism</a:t>
              </a:r>
            </a:p>
          </p:txBody>
        </p:sp>
        <p:cxnSp>
          <p:nvCxnSpPr>
            <p:cNvPr id="14" name="Straight Arrow Connector 13"/>
            <p:cNvCxnSpPr/>
            <p:nvPr/>
          </p:nvCxnSpPr>
          <p:spPr>
            <a:xfrm flipH="1">
              <a:off x="3408954" y="3361184"/>
              <a:ext cx="216024" cy="1368152"/>
            </a:xfrm>
            <a:prstGeom prst="straightConnector1">
              <a:avLst/>
            </a:prstGeom>
            <a:ln w="79375">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323528" y="2679303"/>
            <a:ext cx="2405274" cy="1219794"/>
            <a:chOff x="323528" y="1569566"/>
            <a:chExt cx="2405274" cy="1219794"/>
          </a:xfrm>
        </p:grpSpPr>
        <p:sp>
          <p:nvSpPr>
            <p:cNvPr id="16" name="TextBox 15"/>
            <p:cNvSpPr txBox="1"/>
            <p:nvPr/>
          </p:nvSpPr>
          <p:spPr>
            <a:xfrm>
              <a:off x="323528" y="1569566"/>
              <a:ext cx="2405274" cy="461665"/>
            </a:xfrm>
            <a:prstGeom prst="rect">
              <a:avLst/>
            </a:prstGeom>
            <a:noFill/>
          </p:spPr>
          <p:txBody>
            <a:bodyPr wrap="none" rtlCol="0">
              <a:spAutoFit/>
            </a:bodyPr>
            <a:lstStyle/>
            <a:p>
              <a:pPr marL="342900" indent="-342900">
                <a:buFont typeface="Arial" pitchFamily="34" charset="0"/>
                <a:buChar char="•"/>
              </a:pPr>
              <a:r>
                <a:rPr lang="en-US" sz="2400" b="1" dirty="0"/>
                <a:t>Protein import</a:t>
              </a:r>
            </a:p>
          </p:txBody>
        </p:sp>
        <p:cxnSp>
          <p:nvCxnSpPr>
            <p:cNvPr id="17" name="Straight Arrow Connector 16"/>
            <p:cNvCxnSpPr/>
            <p:nvPr/>
          </p:nvCxnSpPr>
          <p:spPr>
            <a:xfrm flipH="1">
              <a:off x="971600" y="1959223"/>
              <a:ext cx="108012" cy="830137"/>
            </a:xfrm>
            <a:prstGeom prst="straightConnector1">
              <a:avLst/>
            </a:prstGeom>
            <a:ln w="79375">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323528" y="764704"/>
            <a:ext cx="2920479" cy="461665"/>
          </a:xfrm>
          <a:prstGeom prst="rect">
            <a:avLst/>
          </a:prstGeom>
          <a:noFill/>
        </p:spPr>
        <p:txBody>
          <a:bodyPr wrap="none" rtlCol="0">
            <a:spAutoFit/>
          </a:bodyPr>
          <a:lstStyle/>
          <a:p>
            <a:pPr marL="342900" indent="-342900">
              <a:buFont typeface="Arial" pitchFamily="34" charset="0"/>
              <a:buChar char="•"/>
            </a:pPr>
            <a:r>
              <a:rPr lang="en-US" sz="2400" b="1" dirty="0"/>
              <a:t>Energy generation </a:t>
            </a:r>
          </a:p>
        </p:txBody>
      </p:sp>
    </p:spTree>
    <p:extLst>
      <p:ext uri="{BB962C8B-B14F-4D97-AF65-F5344CB8AC3E}">
        <p14:creationId xmlns:p14="http://schemas.microsoft.com/office/powerpoint/2010/main" val="20615038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467544" y="116632"/>
            <a:ext cx="8229600" cy="563562"/>
          </a:xfrm>
          <a:prstGeom prst="rect">
            <a:avLst/>
          </a:prstGeom>
          <a:solidFill>
            <a:srgbClr val="000055"/>
          </a:solidFill>
          <a:effectLst>
            <a:softEdge rad="38100"/>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i="1" dirty="0">
                <a:solidFill>
                  <a:schemeClr val="bg1"/>
                </a:solidFill>
              </a:rPr>
              <a:t>Giardia </a:t>
            </a:r>
            <a:r>
              <a:rPr lang="en-US" sz="3600" i="1" dirty="0" err="1">
                <a:solidFill>
                  <a:schemeClr val="bg1"/>
                </a:solidFill>
              </a:rPr>
              <a:t>intestinalis</a:t>
            </a:r>
            <a:endParaRPr lang="en-US" sz="3600" i="1" dirty="0">
              <a:solidFill>
                <a:schemeClr val="bg1"/>
              </a:solidFill>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692696"/>
            <a:ext cx="1749487" cy="2399034"/>
          </a:xfrm>
          <a:prstGeom prst="rect">
            <a:avLst/>
          </a:prstGeom>
          <a:ln w="31750">
            <a:solidFill>
              <a:schemeClr val="tx2">
                <a:lumMod val="50000"/>
              </a:schemeClr>
            </a:solidFill>
          </a:ln>
        </p:spPr>
      </p:pic>
      <p:sp>
        <p:nvSpPr>
          <p:cNvPr id="9" name="TextBox 8"/>
          <p:cNvSpPr txBox="1"/>
          <p:nvPr/>
        </p:nvSpPr>
        <p:spPr>
          <a:xfrm>
            <a:off x="323528" y="980728"/>
            <a:ext cx="6696744" cy="1938992"/>
          </a:xfrm>
          <a:prstGeom prst="rect">
            <a:avLst/>
          </a:prstGeom>
          <a:noFill/>
        </p:spPr>
        <p:txBody>
          <a:bodyPr wrap="square" rtlCol="0">
            <a:spAutoFit/>
          </a:bodyPr>
          <a:lstStyle/>
          <a:p>
            <a:pPr marL="342900" indent="-342900">
              <a:buAutoNum type="arabicPeriod"/>
            </a:pPr>
            <a:r>
              <a:rPr lang="en-US" sz="2400" dirty="0"/>
              <a:t>CPN60 gene discovered in </a:t>
            </a:r>
            <a:r>
              <a:rPr lang="en-US" sz="2400" i="1" dirty="0"/>
              <a:t>Giardia</a:t>
            </a:r>
            <a:r>
              <a:rPr lang="en-US" sz="2400" dirty="0"/>
              <a:t> genome</a:t>
            </a:r>
          </a:p>
          <a:p>
            <a:pPr marL="342900" indent="-342900">
              <a:buAutoNum type="arabicPeriod"/>
            </a:pPr>
            <a:endParaRPr lang="en-US" sz="2400" dirty="0"/>
          </a:p>
          <a:p>
            <a:pPr marL="342900" indent="-342900">
              <a:buAutoNum type="arabicPeriod"/>
            </a:pPr>
            <a:r>
              <a:rPr lang="en-US" sz="2400" dirty="0"/>
              <a:t>Subsequently </a:t>
            </a:r>
            <a:r>
              <a:rPr lang="en-US" sz="2400" dirty="0" err="1"/>
              <a:t>Isc</a:t>
            </a:r>
            <a:r>
              <a:rPr lang="en-US" sz="2400" dirty="0"/>
              <a:t> system (Fe-S cluster assembly system) was discovered and localized in Giardia</a:t>
            </a:r>
          </a:p>
          <a:p>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67" y="3429000"/>
            <a:ext cx="6223139"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172" y="3645024"/>
            <a:ext cx="2193324"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83568" y="5949280"/>
            <a:ext cx="4617226" cy="461665"/>
          </a:xfrm>
          <a:prstGeom prst="rect">
            <a:avLst/>
          </a:prstGeom>
          <a:noFill/>
          <a:ln w="47625">
            <a:solidFill>
              <a:srgbClr val="FF0000"/>
            </a:solidFill>
          </a:ln>
        </p:spPr>
        <p:txBody>
          <a:bodyPr wrap="none" rtlCol="0">
            <a:spAutoFit/>
          </a:bodyPr>
          <a:lstStyle/>
          <a:p>
            <a:r>
              <a:rPr lang="en-US" sz="2400" dirty="0"/>
              <a:t>This organelle was called </a:t>
            </a:r>
            <a:r>
              <a:rPr lang="en-US" sz="2400" b="1" dirty="0" err="1"/>
              <a:t>Mitosome</a:t>
            </a:r>
            <a:endParaRPr lang="en-US" sz="2400" b="1" dirty="0"/>
          </a:p>
        </p:txBody>
      </p:sp>
    </p:spTree>
    <p:extLst>
      <p:ext uri="{BB962C8B-B14F-4D97-AF65-F5344CB8AC3E}">
        <p14:creationId xmlns:p14="http://schemas.microsoft.com/office/powerpoint/2010/main" val="310316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467544" y="116632"/>
            <a:ext cx="8229600" cy="563562"/>
          </a:xfrm>
          <a:prstGeom prst="rect">
            <a:avLst/>
          </a:prstGeom>
          <a:solidFill>
            <a:srgbClr val="000055"/>
          </a:solidFill>
          <a:effectLst>
            <a:softEdge rad="38100"/>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i="1" dirty="0">
                <a:solidFill>
                  <a:schemeClr val="bg1"/>
                </a:solidFill>
              </a:rPr>
              <a:t>Giardia </a:t>
            </a:r>
            <a:r>
              <a:rPr lang="en-US" sz="3600" dirty="0">
                <a:solidFill>
                  <a:schemeClr val="bg1"/>
                </a:solidFill>
              </a:rPr>
              <a:t>mitosomes</a:t>
            </a:r>
          </a:p>
        </p:txBody>
      </p:sp>
      <p:sp>
        <p:nvSpPr>
          <p:cNvPr id="11" name="TextBox 10"/>
          <p:cNvSpPr txBox="1"/>
          <p:nvPr/>
        </p:nvSpPr>
        <p:spPr>
          <a:xfrm>
            <a:off x="207612" y="1578272"/>
            <a:ext cx="8486234" cy="4154984"/>
          </a:xfrm>
          <a:prstGeom prst="rect">
            <a:avLst/>
          </a:prstGeom>
          <a:noFill/>
        </p:spPr>
        <p:txBody>
          <a:bodyPr wrap="square" rtlCol="0">
            <a:spAutoFit/>
          </a:bodyPr>
          <a:lstStyle/>
          <a:p>
            <a:pPr marL="342900" indent="-342900">
              <a:buFont typeface="Arial" pitchFamily="34" charset="0"/>
              <a:buChar char="•"/>
            </a:pPr>
            <a:r>
              <a:rPr lang="en-US" sz="2400" dirty="0"/>
              <a:t>Shown to have common targeting system with </a:t>
            </a:r>
            <a:r>
              <a:rPr lang="en-US" sz="2400" dirty="0" err="1"/>
              <a:t>Hydrogenosomes</a:t>
            </a:r>
            <a:r>
              <a:rPr lang="en-US" sz="2400" dirty="0"/>
              <a:t> and Mitochondria</a:t>
            </a:r>
          </a:p>
          <a:p>
            <a:pPr marL="342900" indent="-342900">
              <a:buFont typeface="Arial" pitchFamily="34" charset="0"/>
              <a:buChar char="•"/>
            </a:pPr>
            <a:endParaRPr lang="en-US" sz="2400" dirty="0"/>
          </a:p>
          <a:p>
            <a:pPr marL="342900" indent="-342900">
              <a:buFont typeface="Arial" pitchFamily="34" charset="0"/>
              <a:buChar char="•"/>
            </a:pPr>
            <a:r>
              <a:rPr lang="en-US" sz="2400" dirty="0"/>
              <a:t>TOM complex proteins have been identified</a:t>
            </a:r>
          </a:p>
          <a:p>
            <a:pPr marL="342900" indent="-342900">
              <a:buFont typeface="Arial" pitchFamily="34" charset="0"/>
              <a:buChar char="•"/>
            </a:pPr>
            <a:endParaRPr lang="en-US" sz="2400" dirty="0"/>
          </a:p>
          <a:p>
            <a:pPr marL="342900" indent="-342900">
              <a:buFont typeface="Arial" pitchFamily="34" charset="0"/>
              <a:buChar char="•"/>
            </a:pPr>
            <a:r>
              <a:rPr lang="en-US" sz="2400" dirty="0"/>
              <a:t>However, TIM pore complex proteins have not yet been identified</a:t>
            </a:r>
          </a:p>
          <a:p>
            <a:pPr marL="342900" indent="-342900">
              <a:buFont typeface="Arial" pitchFamily="34" charset="0"/>
              <a:buChar char="•"/>
            </a:pPr>
            <a:endParaRPr lang="en-US" sz="2400" dirty="0"/>
          </a:p>
          <a:p>
            <a:pPr marL="342900" indent="-342900">
              <a:buFont typeface="Arial" pitchFamily="34" charset="0"/>
              <a:buChar char="•"/>
            </a:pPr>
            <a:r>
              <a:rPr lang="en-US" sz="2400" dirty="0"/>
              <a:t>The only known function is Fe-S cluster assembly</a:t>
            </a:r>
          </a:p>
          <a:p>
            <a:pPr marL="342900" indent="-342900">
              <a:buFont typeface="Arial" pitchFamily="34" charset="0"/>
              <a:buChar char="•"/>
            </a:pPr>
            <a:endParaRPr lang="en-US" sz="2400" dirty="0"/>
          </a:p>
          <a:p>
            <a:pPr marL="342900" indent="-342900">
              <a:buFont typeface="Arial" pitchFamily="34" charset="0"/>
              <a:buChar char="•"/>
            </a:pPr>
            <a:r>
              <a:rPr lang="en-US" sz="2400" dirty="0"/>
              <a:t>ATP is being imported into </a:t>
            </a:r>
            <a:r>
              <a:rPr lang="en-US" sz="2400" dirty="0" err="1"/>
              <a:t>mitosome</a:t>
            </a:r>
            <a:r>
              <a:rPr lang="en-US" sz="2400" dirty="0"/>
              <a:t> rather than made</a:t>
            </a:r>
          </a:p>
        </p:txBody>
      </p:sp>
    </p:spTree>
    <p:extLst>
      <p:ext uri="{BB962C8B-B14F-4D97-AF65-F5344CB8AC3E}">
        <p14:creationId xmlns:p14="http://schemas.microsoft.com/office/powerpoint/2010/main" val="3409308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467544" y="116632"/>
            <a:ext cx="8229600" cy="563562"/>
          </a:xfrm>
          <a:prstGeom prst="rect">
            <a:avLst/>
          </a:prstGeom>
          <a:solidFill>
            <a:srgbClr val="000055"/>
          </a:solidFill>
          <a:effectLst>
            <a:softEdge rad="38100"/>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i="1" dirty="0" err="1">
                <a:solidFill>
                  <a:schemeClr val="bg1"/>
                </a:solidFill>
              </a:rPr>
              <a:t>Entamoeba</a:t>
            </a:r>
            <a:r>
              <a:rPr lang="en-US" sz="3600" i="1" dirty="0">
                <a:solidFill>
                  <a:schemeClr val="bg1"/>
                </a:solidFill>
              </a:rPr>
              <a:t> </a:t>
            </a:r>
            <a:r>
              <a:rPr lang="en-US" sz="3600" dirty="0">
                <a:solidFill>
                  <a:schemeClr val="bg1"/>
                </a:solidFill>
              </a:rPr>
              <a:t>mitosomes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264" y="897922"/>
            <a:ext cx="1800832" cy="2387062"/>
          </a:xfrm>
          <a:prstGeom prst="rect">
            <a:avLst/>
          </a:prstGeom>
          <a:ln w="31750">
            <a:solidFill>
              <a:schemeClr val="tx2">
                <a:lumMod val="50000"/>
              </a:schemeClr>
            </a:solidFill>
          </a:ln>
        </p:spPr>
      </p:pic>
      <p:pic>
        <p:nvPicPr>
          <p:cNvPr id="5" name="Picture 8"/>
          <p:cNvPicPr>
            <a:picLocks noGrp="1" noChangeAspect="1" noChangeArrowheads="1"/>
          </p:cNvPicPr>
          <p:nvPr>
            <p:ph sz="quarter" idx="1"/>
          </p:nvPr>
        </p:nvPicPr>
        <p:blipFill>
          <a:blip r:embed="rId3"/>
          <a:srcRect/>
          <a:stretch>
            <a:fillRect/>
          </a:stretch>
        </p:blipFill>
        <p:spPr>
          <a:xfrm>
            <a:off x="539552" y="1341973"/>
            <a:ext cx="3810000" cy="1592263"/>
          </a:xfrm>
        </p:spPr>
      </p:pic>
      <p:sp>
        <p:nvSpPr>
          <p:cNvPr id="2" name="TextBox 1"/>
          <p:cNvSpPr txBox="1"/>
          <p:nvPr/>
        </p:nvSpPr>
        <p:spPr>
          <a:xfrm>
            <a:off x="323528" y="908720"/>
            <a:ext cx="4696350" cy="461665"/>
          </a:xfrm>
          <a:prstGeom prst="rect">
            <a:avLst/>
          </a:prstGeom>
          <a:noFill/>
        </p:spPr>
        <p:txBody>
          <a:bodyPr wrap="none" rtlCol="0">
            <a:spAutoFit/>
          </a:bodyPr>
          <a:lstStyle/>
          <a:p>
            <a:r>
              <a:rPr lang="en-US" sz="2400" dirty="0"/>
              <a:t>CPN60  gene of mitochondrial origin</a:t>
            </a:r>
          </a:p>
        </p:txBody>
      </p:sp>
      <p:sp>
        <p:nvSpPr>
          <p:cNvPr id="3" name="TextBox 2"/>
          <p:cNvSpPr txBox="1"/>
          <p:nvPr/>
        </p:nvSpPr>
        <p:spPr>
          <a:xfrm>
            <a:off x="611560" y="3645024"/>
            <a:ext cx="3740319" cy="461665"/>
          </a:xfrm>
          <a:prstGeom prst="rect">
            <a:avLst/>
          </a:prstGeom>
          <a:noFill/>
        </p:spPr>
        <p:txBody>
          <a:bodyPr wrap="none" rtlCol="0">
            <a:spAutoFit/>
          </a:bodyPr>
          <a:lstStyle/>
          <a:p>
            <a:r>
              <a:rPr lang="en-US" sz="2400" b="1" dirty="0"/>
              <a:t>Iron-Sulfur cluster assembly</a:t>
            </a:r>
          </a:p>
        </p:txBody>
      </p:sp>
      <p:sp>
        <p:nvSpPr>
          <p:cNvPr id="6" name="TextBox 5"/>
          <p:cNvSpPr txBox="1"/>
          <p:nvPr/>
        </p:nvSpPr>
        <p:spPr>
          <a:xfrm>
            <a:off x="575096" y="4005064"/>
            <a:ext cx="5523500" cy="1600438"/>
          </a:xfrm>
          <a:prstGeom prst="rect">
            <a:avLst/>
          </a:prstGeom>
          <a:noFill/>
        </p:spPr>
        <p:txBody>
          <a:bodyPr wrap="none" rtlCol="0">
            <a:spAutoFit/>
          </a:bodyPr>
          <a:lstStyle/>
          <a:p>
            <a:endParaRPr lang="en-US" dirty="0"/>
          </a:p>
          <a:p>
            <a:pPr marL="342900" indent="-342900">
              <a:buFont typeface="Arial" pitchFamily="34" charset="0"/>
              <a:buChar char="•"/>
            </a:pPr>
            <a:r>
              <a:rPr lang="en-US" sz="2000" dirty="0"/>
              <a:t>Does not have </a:t>
            </a:r>
            <a:r>
              <a:rPr lang="en-US" sz="2000" b="1" dirty="0" err="1">
                <a:solidFill>
                  <a:srgbClr val="FF0000"/>
                </a:solidFill>
              </a:rPr>
              <a:t>Ics</a:t>
            </a:r>
            <a:r>
              <a:rPr lang="en-US" sz="2000" dirty="0"/>
              <a:t> system but </a:t>
            </a:r>
            <a:r>
              <a:rPr lang="en-US" sz="2000" b="1" dirty="0" err="1">
                <a:solidFill>
                  <a:srgbClr val="FF0000"/>
                </a:solidFill>
              </a:rPr>
              <a:t>Nif</a:t>
            </a:r>
            <a:r>
              <a:rPr lang="en-US" sz="2000" dirty="0"/>
              <a:t> system instead</a:t>
            </a:r>
          </a:p>
          <a:p>
            <a:pPr marL="342900" indent="-342900">
              <a:buFont typeface="Arial" pitchFamily="34" charset="0"/>
              <a:buChar char="•"/>
            </a:pPr>
            <a:endParaRPr lang="en-US" sz="2000" dirty="0"/>
          </a:p>
          <a:p>
            <a:pPr marL="342900" indent="-342900">
              <a:buFont typeface="Arial" pitchFamily="34" charset="0"/>
              <a:buChar char="•"/>
            </a:pPr>
            <a:r>
              <a:rPr lang="en-US" sz="2000" dirty="0"/>
              <a:t>Does not localize into the organelle</a:t>
            </a:r>
          </a:p>
          <a:p>
            <a:pPr marL="342900" indent="-342900">
              <a:buFont typeface="Arial" pitchFamily="34" charset="0"/>
              <a:buChar char="•"/>
            </a:pPr>
            <a:endParaRPr lang="en-US" sz="2000" dirty="0"/>
          </a:p>
        </p:txBody>
      </p:sp>
    </p:spTree>
    <p:extLst>
      <p:ext uri="{BB962C8B-B14F-4D97-AF65-F5344CB8AC3E}">
        <p14:creationId xmlns:p14="http://schemas.microsoft.com/office/powerpoint/2010/main" val="147497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467544" y="116632"/>
            <a:ext cx="8229600" cy="563562"/>
          </a:xfrm>
          <a:prstGeom prst="rect">
            <a:avLst/>
          </a:prstGeom>
          <a:solidFill>
            <a:srgbClr val="000055"/>
          </a:solidFill>
          <a:effectLst>
            <a:softEdge rad="38100"/>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i="1" dirty="0" err="1">
                <a:solidFill>
                  <a:schemeClr val="bg1"/>
                </a:solidFill>
              </a:rPr>
              <a:t>Entamoeba</a:t>
            </a:r>
            <a:r>
              <a:rPr lang="en-US" sz="3600" i="1" dirty="0">
                <a:solidFill>
                  <a:schemeClr val="bg1"/>
                </a:solidFill>
              </a:rPr>
              <a:t> </a:t>
            </a:r>
            <a:r>
              <a:rPr lang="en-US" sz="3600" dirty="0">
                <a:solidFill>
                  <a:schemeClr val="bg1"/>
                </a:solidFill>
              </a:rPr>
              <a:t>mitosomes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264" y="897922"/>
            <a:ext cx="1800832" cy="2387062"/>
          </a:xfrm>
          <a:prstGeom prst="rect">
            <a:avLst/>
          </a:prstGeom>
          <a:ln w="31750">
            <a:solidFill>
              <a:schemeClr val="tx2">
                <a:lumMod val="50000"/>
              </a:schemeClr>
            </a:solidFill>
          </a:ln>
        </p:spPr>
      </p:pic>
      <p:pic>
        <p:nvPicPr>
          <p:cNvPr id="5" name="Picture 8"/>
          <p:cNvPicPr>
            <a:picLocks noGrp="1" noChangeAspect="1" noChangeArrowheads="1"/>
          </p:cNvPicPr>
          <p:nvPr>
            <p:ph sz="quarter" idx="1"/>
          </p:nvPr>
        </p:nvPicPr>
        <p:blipFill>
          <a:blip r:embed="rId3"/>
          <a:srcRect/>
          <a:stretch>
            <a:fillRect/>
          </a:stretch>
        </p:blipFill>
        <p:spPr>
          <a:xfrm>
            <a:off x="539552" y="1341973"/>
            <a:ext cx="3810000" cy="1592263"/>
          </a:xfrm>
        </p:spPr>
      </p:pic>
      <p:sp>
        <p:nvSpPr>
          <p:cNvPr id="2" name="TextBox 1"/>
          <p:cNvSpPr txBox="1"/>
          <p:nvPr/>
        </p:nvSpPr>
        <p:spPr>
          <a:xfrm>
            <a:off x="323528" y="908720"/>
            <a:ext cx="4696350" cy="461665"/>
          </a:xfrm>
          <a:prstGeom prst="rect">
            <a:avLst/>
          </a:prstGeom>
          <a:noFill/>
        </p:spPr>
        <p:txBody>
          <a:bodyPr wrap="none" rtlCol="0">
            <a:spAutoFit/>
          </a:bodyPr>
          <a:lstStyle/>
          <a:p>
            <a:r>
              <a:rPr lang="en-US" sz="2400" dirty="0"/>
              <a:t>CPN60  gene of mitochondrial origin</a:t>
            </a:r>
          </a:p>
        </p:txBody>
      </p:sp>
      <p:sp>
        <p:nvSpPr>
          <p:cNvPr id="6" name="TextBox 5"/>
          <p:cNvSpPr txBox="1"/>
          <p:nvPr/>
        </p:nvSpPr>
        <p:spPr>
          <a:xfrm>
            <a:off x="529139" y="4041065"/>
            <a:ext cx="6413231" cy="1292662"/>
          </a:xfrm>
          <a:prstGeom prst="rect">
            <a:avLst/>
          </a:prstGeom>
          <a:noFill/>
        </p:spPr>
        <p:txBody>
          <a:bodyPr wrap="none" rtlCol="0">
            <a:spAutoFit/>
          </a:bodyPr>
          <a:lstStyle/>
          <a:p>
            <a:endParaRPr lang="en-US" dirty="0"/>
          </a:p>
          <a:p>
            <a:pPr marL="342900" indent="-342900">
              <a:buFont typeface="Arial" pitchFamily="34" charset="0"/>
              <a:buChar char="•"/>
            </a:pPr>
            <a:r>
              <a:rPr lang="en-US" sz="2000" b="1" dirty="0"/>
              <a:t>Does not have </a:t>
            </a:r>
            <a:r>
              <a:rPr lang="en-US" sz="2000" b="1" dirty="0" err="1"/>
              <a:t>Ics</a:t>
            </a:r>
            <a:r>
              <a:rPr lang="en-US" sz="2000" b="1" dirty="0"/>
              <a:t> system but </a:t>
            </a:r>
            <a:r>
              <a:rPr lang="en-US" sz="2000" b="1" dirty="0" err="1"/>
              <a:t>Suf</a:t>
            </a:r>
            <a:r>
              <a:rPr lang="en-US" sz="2000" b="1" dirty="0"/>
              <a:t> system instead</a:t>
            </a:r>
          </a:p>
          <a:p>
            <a:endParaRPr lang="en-US" sz="2000" dirty="0"/>
          </a:p>
          <a:p>
            <a:pPr marL="342900" indent="-342900">
              <a:buFont typeface="Arial" pitchFamily="34" charset="0"/>
              <a:buChar char="•"/>
            </a:pPr>
            <a:r>
              <a:rPr lang="en-US" sz="2000" b="1" dirty="0"/>
              <a:t>Also functions in cyst formation – again crucial function</a:t>
            </a:r>
          </a:p>
        </p:txBody>
      </p:sp>
    </p:spTree>
    <p:extLst>
      <p:ext uri="{BB962C8B-B14F-4D97-AF65-F5344CB8AC3E}">
        <p14:creationId xmlns:p14="http://schemas.microsoft.com/office/powerpoint/2010/main" val="180603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16632"/>
            <a:ext cx="8229600" cy="563562"/>
          </a:xfrm>
          <a:solidFill>
            <a:srgbClr val="000055"/>
          </a:solidFill>
          <a:effectLst>
            <a:softEdge rad="38100"/>
          </a:effectLst>
        </p:spPr>
        <p:txBody>
          <a:bodyPr>
            <a:noAutofit/>
          </a:bodyPr>
          <a:lstStyle/>
          <a:p>
            <a:r>
              <a:rPr lang="en-US" sz="3600" dirty="0">
                <a:solidFill>
                  <a:schemeClr val="bg1"/>
                </a:solidFill>
              </a:rPr>
              <a:t>To summarize…</a:t>
            </a:r>
          </a:p>
        </p:txBody>
      </p:sp>
      <p:sp>
        <p:nvSpPr>
          <p:cNvPr id="3" name="TextBox 2"/>
          <p:cNvSpPr txBox="1"/>
          <p:nvPr/>
        </p:nvSpPr>
        <p:spPr>
          <a:xfrm>
            <a:off x="179513" y="980728"/>
            <a:ext cx="8784976" cy="6001643"/>
          </a:xfrm>
          <a:prstGeom prst="rect">
            <a:avLst/>
          </a:prstGeom>
          <a:noFill/>
        </p:spPr>
        <p:txBody>
          <a:bodyPr wrap="square" rtlCol="0">
            <a:spAutoFit/>
          </a:bodyPr>
          <a:lstStyle/>
          <a:p>
            <a:r>
              <a:rPr lang="en-US" sz="2400" b="1" dirty="0"/>
              <a:t>Three basic categories of organelles:</a:t>
            </a:r>
          </a:p>
          <a:p>
            <a:endParaRPr lang="en-US" sz="2400" dirty="0"/>
          </a:p>
          <a:p>
            <a:r>
              <a:rPr lang="en-US" sz="2400" dirty="0"/>
              <a:t>Mitochondrion – genome, electron transport chain, Import machinery, Fe-S cluster synthesis</a:t>
            </a:r>
          </a:p>
          <a:p>
            <a:endParaRPr lang="en-US" sz="2400" dirty="0"/>
          </a:p>
          <a:p>
            <a:endParaRPr lang="en-US" sz="2400" dirty="0"/>
          </a:p>
          <a:p>
            <a:r>
              <a:rPr lang="en-US" sz="2400" dirty="0" err="1"/>
              <a:t>Hydrogenosome</a:t>
            </a:r>
            <a:r>
              <a:rPr lang="en-US" sz="2400" dirty="0"/>
              <a:t> – no genome, PFO/</a:t>
            </a:r>
            <a:r>
              <a:rPr lang="en-US" sz="2400" dirty="0" err="1"/>
              <a:t>Hydrogenase</a:t>
            </a:r>
            <a:r>
              <a:rPr lang="en-US" sz="2400" dirty="0"/>
              <a:t> – </a:t>
            </a:r>
            <a:r>
              <a:rPr lang="en-US" sz="2400" dirty="0" err="1"/>
              <a:t>genrates</a:t>
            </a:r>
            <a:r>
              <a:rPr lang="en-US" sz="2400" dirty="0"/>
              <a:t> energy, Import machinery, Fe-S cluster synthesis</a:t>
            </a:r>
          </a:p>
          <a:p>
            <a:endParaRPr lang="en-US" sz="2400" dirty="0"/>
          </a:p>
          <a:p>
            <a:endParaRPr lang="en-US" sz="2400" dirty="0"/>
          </a:p>
          <a:p>
            <a:r>
              <a:rPr lang="en-US" sz="2400" dirty="0"/>
              <a:t>Mitosomes – tiny, no genome, does not generate energy, highly reduced import machinery, Fe-S cluster synthesis (usually)</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303321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A9A352-8390-271C-EEF0-8C09068D1E3E}"/>
              </a:ext>
            </a:extLst>
          </p:cNvPr>
          <p:cNvSpPr txBox="1">
            <a:spLocks/>
          </p:cNvSpPr>
          <p:nvPr/>
        </p:nvSpPr>
        <p:spPr>
          <a:xfrm>
            <a:off x="457200" y="2278286"/>
            <a:ext cx="8229600" cy="1150714"/>
          </a:xfrm>
          <a:prstGeom prst="rect">
            <a:avLst/>
          </a:prstGeom>
          <a:solidFill>
            <a:srgbClr val="000055"/>
          </a:solidFill>
          <a:effectLst>
            <a:softEdge rad="38100"/>
          </a:effectLst>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bg1"/>
                </a:solidFill>
              </a:rPr>
              <a:t>5 minutes break….</a:t>
            </a:r>
          </a:p>
        </p:txBody>
      </p:sp>
    </p:spTree>
    <p:extLst>
      <p:ext uri="{BB962C8B-B14F-4D97-AF65-F5344CB8AC3E}">
        <p14:creationId xmlns:p14="http://schemas.microsoft.com/office/powerpoint/2010/main" val="242841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16632"/>
            <a:ext cx="8229600" cy="563562"/>
          </a:xfrm>
          <a:solidFill>
            <a:srgbClr val="000055"/>
          </a:solidFill>
          <a:effectLst>
            <a:softEdge rad="38100"/>
          </a:effectLst>
        </p:spPr>
        <p:txBody>
          <a:bodyPr>
            <a:noAutofit/>
          </a:bodyPr>
          <a:lstStyle/>
          <a:p>
            <a:r>
              <a:rPr lang="en-US" sz="3600" dirty="0">
                <a:solidFill>
                  <a:schemeClr val="bg1"/>
                </a:solidFill>
              </a:rPr>
              <a:t>To make it more complicated</a:t>
            </a:r>
          </a:p>
        </p:txBody>
      </p:sp>
      <p:pic>
        <p:nvPicPr>
          <p:cNvPr id="5" name="Picture 4" descr="euk_tree2"/>
          <p:cNvPicPr>
            <a:picLocks noChangeAspect="1" noChangeArrowheads="1"/>
          </p:cNvPicPr>
          <p:nvPr/>
        </p:nvPicPr>
        <p:blipFill>
          <a:blip r:embed="rId2"/>
          <a:srcRect/>
          <a:stretch>
            <a:fillRect/>
          </a:stretch>
        </p:blipFill>
        <p:spPr bwMode="auto">
          <a:xfrm>
            <a:off x="35496" y="739924"/>
            <a:ext cx="8967787" cy="5713412"/>
          </a:xfrm>
          <a:prstGeom prst="rect">
            <a:avLst/>
          </a:prstGeom>
          <a:noFill/>
          <a:ln w="9525">
            <a:noFill/>
            <a:miter lim="800000"/>
            <a:headEnd/>
            <a:tailEnd/>
          </a:ln>
        </p:spPr>
      </p:pic>
    </p:spTree>
    <p:extLst>
      <p:ext uri="{BB962C8B-B14F-4D97-AF65-F5344CB8AC3E}">
        <p14:creationId xmlns:p14="http://schemas.microsoft.com/office/powerpoint/2010/main" val="12682242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ChangeArrowheads="1"/>
          </p:cNvSpPr>
          <p:nvPr>
            <p:ph type="body" idx="4294967295"/>
          </p:nvPr>
        </p:nvSpPr>
        <p:spPr>
          <a:xfrm>
            <a:off x="152400" y="980728"/>
            <a:ext cx="8839200" cy="4572000"/>
          </a:xfrm>
        </p:spPr>
        <p:txBody>
          <a:bodyPr>
            <a:normAutofit/>
          </a:bodyPr>
          <a:lstStyle/>
          <a:p>
            <a:r>
              <a:rPr lang="en-US" sz="2400" b="1" dirty="0"/>
              <a:t>Infects gastro-intestinal tract of humans and animals.</a:t>
            </a:r>
          </a:p>
          <a:p>
            <a:pPr eaLnBrk="1" hangingPunct="1"/>
            <a:r>
              <a:rPr lang="en-US" sz="2400" b="1" dirty="0"/>
              <a:t>9 species of </a:t>
            </a:r>
            <a:r>
              <a:rPr lang="en-US" sz="2400" b="1" i="1" dirty="0" err="1"/>
              <a:t>Blastocystis</a:t>
            </a:r>
            <a:r>
              <a:rPr lang="en-US" sz="2400" b="1" dirty="0"/>
              <a:t> that infect humans.</a:t>
            </a:r>
          </a:p>
          <a:p>
            <a:pPr eaLnBrk="1" hangingPunct="1"/>
            <a:r>
              <a:rPr lang="en-US" sz="2400" b="1" dirty="0"/>
              <a:t>Strict anaerobe</a:t>
            </a:r>
          </a:p>
          <a:p>
            <a:pPr eaLnBrk="1" hangingPunct="1"/>
            <a:r>
              <a:rPr lang="en-US" sz="2400" b="1" dirty="0" err="1"/>
              <a:t>Stramenopile</a:t>
            </a:r>
            <a:endParaRPr lang="en-GB" sz="2400" b="1" dirty="0"/>
          </a:p>
        </p:txBody>
      </p:sp>
      <p:pic>
        <p:nvPicPr>
          <p:cNvPr id="163844" name="Picture 4" descr="Blasto3PEP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89040"/>
            <a:ext cx="32004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Picture 6" descr="NucleusandOrganel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904456"/>
            <a:ext cx="1827213"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67544" y="116632"/>
            <a:ext cx="8229600" cy="563562"/>
          </a:xfrm>
          <a:prstGeom prst="rect">
            <a:avLst/>
          </a:prstGeom>
          <a:solidFill>
            <a:srgbClr val="000055"/>
          </a:solidFill>
          <a:effectLst>
            <a:softEdge rad="38100"/>
          </a:effectLst>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a:solidFill>
                  <a:schemeClr val="bg1"/>
                </a:solidFill>
              </a:rPr>
              <a:t>Blastocystis</a:t>
            </a:r>
            <a:endParaRPr lang="en-US" sz="3600" dirty="0">
              <a:solidFill>
                <a:schemeClr val="bg1"/>
              </a:solidFill>
            </a:endParaRPr>
          </a:p>
        </p:txBody>
      </p:sp>
    </p:spTree>
    <p:extLst>
      <p:ext uri="{BB962C8B-B14F-4D97-AF65-F5344CB8AC3E}">
        <p14:creationId xmlns:p14="http://schemas.microsoft.com/office/powerpoint/2010/main" val="1314076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ChangeArrowheads="1"/>
          </p:cNvSpPr>
          <p:nvPr>
            <p:ph type="body" idx="4294967295"/>
          </p:nvPr>
        </p:nvSpPr>
        <p:spPr>
          <a:xfrm>
            <a:off x="152400" y="980728"/>
            <a:ext cx="8839200" cy="4572000"/>
          </a:xfrm>
        </p:spPr>
        <p:txBody>
          <a:bodyPr>
            <a:normAutofit fontScale="92500" lnSpcReduction="10000"/>
          </a:bodyPr>
          <a:lstStyle/>
          <a:p>
            <a:r>
              <a:rPr lang="en-GB" sz="2400" b="1" dirty="0"/>
              <a:t>Possess PFO and Fe-</a:t>
            </a:r>
            <a:r>
              <a:rPr lang="en-GB" sz="2400" b="1" dirty="0" err="1"/>
              <a:t>Hydrogenase</a:t>
            </a:r>
            <a:r>
              <a:rPr lang="en-GB" sz="2400" b="1" dirty="0"/>
              <a:t> </a:t>
            </a:r>
            <a:r>
              <a:rPr lang="en-GB" sz="2400" b="1" dirty="0">
                <a:sym typeface="Wingdings" pitchFamily="2" charset="2"/>
              </a:rPr>
              <a:t> Therefore it is </a:t>
            </a:r>
            <a:r>
              <a:rPr lang="en-GB" sz="2400" b="1" dirty="0" err="1">
                <a:sym typeface="Wingdings" pitchFamily="2" charset="2"/>
              </a:rPr>
              <a:t>Hydrogenosome</a:t>
            </a:r>
            <a:endParaRPr lang="en-GB" sz="2400" b="1" dirty="0">
              <a:sym typeface="Wingdings" pitchFamily="2" charset="2"/>
            </a:endParaRPr>
          </a:p>
          <a:p>
            <a:endParaRPr lang="en-GB" sz="2400" b="1" dirty="0">
              <a:sym typeface="Wingdings" pitchFamily="2" charset="2"/>
            </a:endParaRPr>
          </a:p>
          <a:p>
            <a:r>
              <a:rPr lang="en-GB" sz="2400" b="1" dirty="0">
                <a:sym typeface="Wingdings" pitchFamily="2" charset="2"/>
              </a:rPr>
              <a:t>But also has genome</a:t>
            </a:r>
          </a:p>
          <a:p>
            <a:endParaRPr lang="en-GB" sz="2400" b="1" dirty="0">
              <a:sym typeface="Wingdings" pitchFamily="2" charset="2"/>
            </a:endParaRPr>
          </a:p>
          <a:p>
            <a:r>
              <a:rPr lang="en-GB" sz="2400" b="1" dirty="0">
                <a:sym typeface="Wingdings" pitchFamily="2" charset="2"/>
              </a:rPr>
              <a:t>And partial TCA cycle, and classical mitochondrial pyruvate dehydrogenase</a:t>
            </a:r>
          </a:p>
          <a:p>
            <a:endParaRPr lang="en-GB" sz="2400" b="1" dirty="0">
              <a:sym typeface="Wingdings" pitchFamily="2" charset="2"/>
            </a:endParaRPr>
          </a:p>
          <a:p>
            <a:r>
              <a:rPr lang="en-GB" sz="2400" b="1" dirty="0">
                <a:sym typeface="Wingdings" pitchFamily="2" charset="2"/>
              </a:rPr>
              <a:t>So it is </a:t>
            </a:r>
            <a:r>
              <a:rPr lang="en-GB" sz="2400" b="1" dirty="0" err="1">
                <a:sym typeface="Wingdings" pitchFamily="2" charset="2"/>
              </a:rPr>
              <a:t>Hydrogenosome</a:t>
            </a:r>
            <a:r>
              <a:rPr lang="en-GB" sz="2400" b="1" dirty="0">
                <a:sym typeface="Wingdings" pitchFamily="2" charset="2"/>
              </a:rPr>
              <a:t>/Mitochondria?</a:t>
            </a:r>
          </a:p>
          <a:p>
            <a:endParaRPr lang="en-GB" sz="2400" b="1" dirty="0">
              <a:sym typeface="Wingdings" pitchFamily="2" charset="2"/>
            </a:endParaRPr>
          </a:p>
          <a:p>
            <a:r>
              <a:rPr lang="en-GB" sz="2400" b="1" dirty="0">
                <a:sym typeface="Wingdings" pitchFamily="2" charset="2"/>
              </a:rPr>
              <a:t>There is several organisms whose organelle are </a:t>
            </a:r>
            <a:r>
              <a:rPr lang="en-GB" sz="2400" b="1" dirty="0" err="1">
                <a:sym typeface="Wingdings" pitchFamily="2" charset="2"/>
              </a:rPr>
              <a:t>bluring</a:t>
            </a:r>
            <a:r>
              <a:rPr lang="en-GB" sz="2400" b="1" dirty="0">
                <a:sym typeface="Wingdings" pitchFamily="2" charset="2"/>
              </a:rPr>
              <a:t> the </a:t>
            </a:r>
            <a:r>
              <a:rPr lang="en-GB" sz="2400" b="1" dirty="0" err="1">
                <a:sym typeface="Wingdings" pitchFamily="2" charset="2"/>
              </a:rPr>
              <a:t>bouindaries</a:t>
            </a:r>
            <a:endParaRPr lang="en-GB" sz="2400" b="1" dirty="0">
              <a:sym typeface="Wingdings" pitchFamily="2" charset="2"/>
            </a:endParaRPr>
          </a:p>
          <a:p>
            <a:endParaRPr lang="en-GB" sz="2400" b="1" dirty="0">
              <a:sym typeface="Wingdings" pitchFamily="2" charset="2"/>
            </a:endParaRPr>
          </a:p>
          <a:p>
            <a:r>
              <a:rPr lang="en-GB" sz="2400" b="1" dirty="0">
                <a:sym typeface="Wingdings" pitchFamily="2" charset="2"/>
              </a:rPr>
              <a:t>Extremely dynamic system </a:t>
            </a:r>
            <a:endParaRPr lang="en-GB" sz="2400" b="1" dirty="0"/>
          </a:p>
        </p:txBody>
      </p:sp>
      <p:sp>
        <p:nvSpPr>
          <p:cNvPr id="8" name="Title 1"/>
          <p:cNvSpPr txBox="1">
            <a:spLocks/>
          </p:cNvSpPr>
          <p:nvPr/>
        </p:nvSpPr>
        <p:spPr>
          <a:xfrm>
            <a:off x="467544" y="116632"/>
            <a:ext cx="8229600" cy="563562"/>
          </a:xfrm>
          <a:prstGeom prst="rect">
            <a:avLst/>
          </a:prstGeom>
          <a:solidFill>
            <a:srgbClr val="000055"/>
          </a:solidFill>
          <a:effectLst>
            <a:softEdge rad="38100"/>
          </a:effectLst>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a:solidFill>
                  <a:schemeClr val="bg1"/>
                </a:solidFill>
              </a:rPr>
              <a:t>Blastocystis</a:t>
            </a:r>
            <a:r>
              <a:rPr lang="en-US" sz="3600" dirty="0">
                <a:solidFill>
                  <a:schemeClr val="bg1"/>
                </a:solidFill>
              </a:rPr>
              <a:t> organelle</a:t>
            </a:r>
          </a:p>
        </p:txBody>
      </p:sp>
    </p:spTree>
    <p:extLst>
      <p:ext uri="{BB962C8B-B14F-4D97-AF65-F5344CB8AC3E}">
        <p14:creationId xmlns:p14="http://schemas.microsoft.com/office/powerpoint/2010/main" val="1483235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3" name="Group 5"/>
          <p:cNvGrpSpPr>
            <a:grpSpLocks/>
          </p:cNvGrpSpPr>
          <p:nvPr/>
        </p:nvGrpSpPr>
        <p:grpSpPr bwMode="auto">
          <a:xfrm>
            <a:off x="1641475" y="990600"/>
            <a:ext cx="1828800" cy="762000"/>
            <a:chOff x="4464" y="1728"/>
            <a:chExt cx="288" cy="144"/>
          </a:xfrm>
        </p:grpSpPr>
        <p:sp>
          <p:nvSpPr>
            <p:cNvPr id="51228" name="Oval 6"/>
            <p:cNvSpPr>
              <a:spLocks noChangeArrowheads="1"/>
            </p:cNvSpPr>
            <p:nvPr/>
          </p:nvSpPr>
          <p:spPr bwMode="auto">
            <a:xfrm>
              <a:off x="4464" y="1728"/>
              <a:ext cx="288" cy="144"/>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29" name="Freeform 7"/>
            <p:cNvSpPr>
              <a:spLocks/>
            </p:cNvSpPr>
            <p:nvPr/>
          </p:nvSpPr>
          <p:spPr bwMode="auto">
            <a:xfrm>
              <a:off x="4498" y="1750"/>
              <a:ext cx="217" cy="108"/>
            </a:xfrm>
            <a:custGeom>
              <a:avLst/>
              <a:gdLst>
                <a:gd name="T0" fmla="*/ 36 w 217"/>
                <a:gd name="T1" fmla="*/ 2 h 108"/>
                <a:gd name="T2" fmla="*/ 52 w 217"/>
                <a:gd name="T3" fmla="*/ 34 h 108"/>
                <a:gd name="T4" fmla="*/ 68 w 217"/>
                <a:gd name="T5" fmla="*/ 4 h 108"/>
                <a:gd name="T6" fmla="*/ 82 w 217"/>
                <a:gd name="T7" fmla="*/ 38 h 108"/>
                <a:gd name="T8" fmla="*/ 98 w 217"/>
                <a:gd name="T9" fmla="*/ 12 h 108"/>
                <a:gd name="T10" fmla="*/ 106 w 217"/>
                <a:gd name="T11" fmla="*/ 0 h 108"/>
                <a:gd name="T12" fmla="*/ 128 w 217"/>
                <a:gd name="T13" fmla="*/ 36 h 108"/>
                <a:gd name="T14" fmla="*/ 148 w 217"/>
                <a:gd name="T15" fmla="*/ 6 h 108"/>
                <a:gd name="T16" fmla="*/ 152 w 217"/>
                <a:gd name="T17" fmla="*/ 34 h 108"/>
                <a:gd name="T18" fmla="*/ 190 w 217"/>
                <a:gd name="T19" fmla="*/ 22 h 108"/>
                <a:gd name="T20" fmla="*/ 204 w 217"/>
                <a:gd name="T21" fmla="*/ 32 h 108"/>
                <a:gd name="T22" fmla="*/ 184 w 217"/>
                <a:gd name="T23" fmla="*/ 42 h 108"/>
                <a:gd name="T24" fmla="*/ 214 w 217"/>
                <a:gd name="T25" fmla="*/ 60 h 108"/>
                <a:gd name="T26" fmla="*/ 206 w 217"/>
                <a:gd name="T27" fmla="*/ 82 h 108"/>
                <a:gd name="T28" fmla="*/ 180 w 217"/>
                <a:gd name="T29" fmla="*/ 68 h 108"/>
                <a:gd name="T30" fmla="*/ 174 w 217"/>
                <a:gd name="T31" fmla="*/ 70 h 108"/>
                <a:gd name="T32" fmla="*/ 178 w 217"/>
                <a:gd name="T33" fmla="*/ 76 h 108"/>
                <a:gd name="T34" fmla="*/ 182 w 217"/>
                <a:gd name="T35" fmla="*/ 88 h 108"/>
                <a:gd name="T36" fmla="*/ 168 w 217"/>
                <a:gd name="T37" fmla="*/ 100 h 108"/>
                <a:gd name="T38" fmla="*/ 142 w 217"/>
                <a:gd name="T39" fmla="*/ 70 h 108"/>
                <a:gd name="T40" fmla="*/ 114 w 217"/>
                <a:gd name="T41" fmla="*/ 108 h 108"/>
                <a:gd name="T42" fmla="*/ 96 w 217"/>
                <a:gd name="T43" fmla="*/ 76 h 108"/>
                <a:gd name="T44" fmla="*/ 66 w 217"/>
                <a:gd name="T45" fmla="*/ 98 h 108"/>
                <a:gd name="T46" fmla="*/ 62 w 217"/>
                <a:gd name="T47" fmla="*/ 68 h 108"/>
                <a:gd name="T48" fmla="*/ 28 w 217"/>
                <a:gd name="T49" fmla="*/ 72 h 108"/>
                <a:gd name="T50" fmla="*/ 4 w 217"/>
                <a:gd name="T51" fmla="*/ 68 h 108"/>
                <a:gd name="T52" fmla="*/ 0 w 217"/>
                <a:gd name="T53" fmla="*/ 56 h 108"/>
                <a:gd name="T54" fmla="*/ 18 w 217"/>
                <a:gd name="T55" fmla="*/ 56 h 108"/>
                <a:gd name="T56" fmla="*/ 24 w 217"/>
                <a:gd name="T57" fmla="*/ 58 h 108"/>
                <a:gd name="T58" fmla="*/ 22 w 217"/>
                <a:gd name="T59" fmla="*/ 36 h 108"/>
                <a:gd name="T60" fmla="*/ 26 w 217"/>
                <a:gd name="T61" fmla="*/ 6 h 108"/>
                <a:gd name="T62" fmla="*/ 36 w 217"/>
                <a:gd name="T63" fmla="*/ 2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en-US"/>
            </a:p>
          </p:txBody>
        </p:sp>
      </p:grpSp>
      <p:sp>
        <p:nvSpPr>
          <p:cNvPr id="51204" name="Line 8"/>
          <p:cNvSpPr>
            <a:spLocks noChangeShapeType="1"/>
          </p:cNvSpPr>
          <p:nvPr/>
        </p:nvSpPr>
        <p:spPr bwMode="auto">
          <a:xfrm>
            <a:off x="1489075" y="1295400"/>
            <a:ext cx="685800" cy="464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05" name="Line 9"/>
          <p:cNvSpPr>
            <a:spLocks noChangeShapeType="1"/>
          </p:cNvSpPr>
          <p:nvPr/>
        </p:nvSpPr>
        <p:spPr bwMode="auto">
          <a:xfrm rot="21515343" flipH="1">
            <a:off x="2708275" y="1295400"/>
            <a:ext cx="990600" cy="464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2" name="Text Box 10"/>
          <p:cNvSpPr txBox="1">
            <a:spLocks noChangeArrowheads="1"/>
          </p:cNvSpPr>
          <p:nvPr/>
        </p:nvSpPr>
        <p:spPr bwMode="auto">
          <a:xfrm>
            <a:off x="4025900" y="1046163"/>
            <a:ext cx="3519681" cy="52322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2800" b="1" dirty="0">
                <a:latin typeface="+mn-lt"/>
              </a:rPr>
              <a:t>Classical mitochondria</a:t>
            </a:r>
            <a:endParaRPr lang="en-US" dirty="0">
              <a:latin typeface="+mn-lt"/>
            </a:endParaRPr>
          </a:p>
        </p:txBody>
      </p:sp>
      <p:grpSp>
        <p:nvGrpSpPr>
          <p:cNvPr id="51207" name="Group 11"/>
          <p:cNvGrpSpPr>
            <a:grpSpLocks/>
          </p:cNvGrpSpPr>
          <p:nvPr/>
        </p:nvGrpSpPr>
        <p:grpSpPr bwMode="auto">
          <a:xfrm>
            <a:off x="1954213" y="3546476"/>
            <a:ext cx="6365875" cy="1190626"/>
            <a:chOff x="576" y="1946"/>
            <a:chExt cx="4010" cy="750"/>
          </a:xfrm>
        </p:grpSpPr>
        <p:sp>
          <p:nvSpPr>
            <p:cNvPr id="51224" name="Oval 12"/>
            <p:cNvSpPr>
              <a:spLocks noChangeArrowheads="1"/>
            </p:cNvSpPr>
            <p:nvPr/>
          </p:nvSpPr>
          <p:spPr bwMode="auto">
            <a:xfrm>
              <a:off x="576" y="2016"/>
              <a:ext cx="672" cy="384"/>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25" name="Oval 13"/>
            <p:cNvSpPr>
              <a:spLocks noChangeArrowheads="1"/>
            </p:cNvSpPr>
            <p:nvPr/>
          </p:nvSpPr>
          <p:spPr bwMode="auto">
            <a:xfrm>
              <a:off x="624" y="2064"/>
              <a:ext cx="576" cy="288"/>
            </a:xfrm>
            <a:prstGeom prst="ellipse">
              <a:avLst/>
            </a:prstGeom>
            <a:solidFill>
              <a:srgbClr val="E34E52"/>
            </a:solidFill>
            <a:ln w="9525">
              <a:solidFill>
                <a:schemeClr val="tx1"/>
              </a:solidFill>
              <a:round/>
              <a:headEnd/>
              <a:tailEnd/>
            </a:ln>
          </p:spPr>
          <p:txBody>
            <a:bodyPr wrap="none" anchor="ctr"/>
            <a:lstStyle/>
            <a:p>
              <a:endParaRPr lang="en-US"/>
            </a:p>
          </p:txBody>
        </p:sp>
        <p:sp>
          <p:nvSpPr>
            <p:cNvPr id="28686" name="Rectangle 14"/>
            <p:cNvSpPr>
              <a:spLocks noChangeArrowheads="1"/>
            </p:cNvSpPr>
            <p:nvPr/>
          </p:nvSpPr>
          <p:spPr bwMode="auto">
            <a:xfrm>
              <a:off x="1536" y="1946"/>
              <a:ext cx="1743" cy="330"/>
            </a:xfrm>
            <a:prstGeom prst="rect">
              <a:avLst/>
            </a:prstGeom>
            <a:noFill/>
            <a:ln w="9525">
              <a:noFill/>
              <a:miter lim="800000"/>
              <a:headEnd/>
              <a:tailEnd/>
            </a:ln>
            <a:effectLst/>
          </p:spPr>
          <p:txBody>
            <a:bodyPr wrap="none">
              <a:spAutoFit/>
            </a:bodyPr>
            <a:lstStyle/>
            <a:p>
              <a:r>
                <a:rPr lang="en-US" sz="2800" b="1" dirty="0" err="1"/>
                <a:t>Hydrogenosomes</a:t>
              </a:r>
              <a:endParaRPr lang="en-US" dirty="0"/>
            </a:p>
          </p:txBody>
        </p:sp>
        <p:sp>
          <p:nvSpPr>
            <p:cNvPr id="51227" name="Rectangle 15"/>
            <p:cNvSpPr>
              <a:spLocks noChangeArrowheads="1"/>
            </p:cNvSpPr>
            <p:nvPr/>
          </p:nvSpPr>
          <p:spPr bwMode="auto">
            <a:xfrm>
              <a:off x="1776" y="2289"/>
              <a:ext cx="28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charset="2"/>
                <a:buChar char="§"/>
              </a:pPr>
              <a:r>
                <a:rPr lang="en-US" sz="1800" b="1" dirty="0"/>
                <a:t> No oxidative phosphorylation (usually)</a:t>
              </a:r>
            </a:p>
            <a:p>
              <a:pPr>
                <a:buFont typeface="Wingdings" charset="2"/>
                <a:buChar char="§"/>
              </a:pPr>
              <a:r>
                <a:rPr lang="en-US" sz="1800" b="1" dirty="0"/>
                <a:t> Anaerobic ATP generation producing H</a:t>
              </a:r>
              <a:r>
                <a:rPr lang="en-US" sz="1800" b="1" baseline="-25000" dirty="0"/>
                <a:t>2</a:t>
              </a:r>
              <a:r>
                <a:rPr lang="en-US" sz="1800" b="1" dirty="0"/>
                <a:t> gas</a:t>
              </a:r>
              <a:endParaRPr lang="en-US" dirty="0"/>
            </a:p>
          </p:txBody>
        </p:sp>
      </p:grpSp>
      <p:grpSp>
        <p:nvGrpSpPr>
          <p:cNvPr id="51208" name="Group 16"/>
          <p:cNvGrpSpPr>
            <a:grpSpLocks/>
          </p:cNvGrpSpPr>
          <p:nvPr/>
        </p:nvGrpSpPr>
        <p:grpSpPr bwMode="auto">
          <a:xfrm>
            <a:off x="2251075" y="4916488"/>
            <a:ext cx="6740525" cy="1668462"/>
            <a:chOff x="720" y="2618"/>
            <a:chExt cx="4246" cy="1051"/>
          </a:xfrm>
        </p:grpSpPr>
        <p:sp>
          <p:nvSpPr>
            <p:cNvPr id="51220" name="Oval 17"/>
            <p:cNvSpPr>
              <a:spLocks noChangeArrowheads="1"/>
            </p:cNvSpPr>
            <p:nvPr/>
          </p:nvSpPr>
          <p:spPr bwMode="auto">
            <a:xfrm>
              <a:off x="720" y="2784"/>
              <a:ext cx="288" cy="240"/>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21" name="Oval 18"/>
            <p:cNvSpPr>
              <a:spLocks noChangeArrowheads="1"/>
            </p:cNvSpPr>
            <p:nvPr/>
          </p:nvSpPr>
          <p:spPr bwMode="auto">
            <a:xfrm>
              <a:off x="768" y="2832"/>
              <a:ext cx="192" cy="144"/>
            </a:xfrm>
            <a:prstGeom prst="ellipse">
              <a:avLst/>
            </a:prstGeom>
            <a:solidFill>
              <a:srgbClr val="E34E52"/>
            </a:solidFill>
            <a:ln w="9525">
              <a:solidFill>
                <a:schemeClr val="tx1"/>
              </a:solidFill>
              <a:round/>
              <a:headEnd/>
              <a:tailEnd/>
            </a:ln>
          </p:spPr>
          <p:txBody>
            <a:bodyPr wrap="none" anchor="ctr"/>
            <a:lstStyle/>
            <a:p>
              <a:endParaRPr lang="en-US"/>
            </a:p>
          </p:txBody>
        </p:sp>
        <p:sp>
          <p:nvSpPr>
            <p:cNvPr id="28691" name="Rectangle 19"/>
            <p:cNvSpPr>
              <a:spLocks noChangeArrowheads="1"/>
            </p:cNvSpPr>
            <p:nvPr/>
          </p:nvSpPr>
          <p:spPr bwMode="auto">
            <a:xfrm>
              <a:off x="1344" y="2618"/>
              <a:ext cx="1166" cy="330"/>
            </a:xfrm>
            <a:prstGeom prst="rect">
              <a:avLst/>
            </a:prstGeom>
            <a:noFill/>
            <a:ln w="9525">
              <a:noFill/>
              <a:miter lim="800000"/>
              <a:headEnd/>
              <a:tailEnd/>
            </a:ln>
            <a:effectLst/>
          </p:spPr>
          <p:txBody>
            <a:bodyPr wrap="none">
              <a:spAutoFit/>
            </a:bodyPr>
            <a:lstStyle/>
            <a:p>
              <a:r>
                <a:rPr lang="en-US" sz="2800" b="1" dirty="0"/>
                <a:t>Mitosomes</a:t>
              </a:r>
              <a:endParaRPr lang="en-US" b="1" dirty="0"/>
            </a:p>
          </p:txBody>
        </p:sp>
        <p:sp>
          <p:nvSpPr>
            <p:cNvPr id="51223" name="Rectangle 20"/>
            <p:cNvSpPr>
              <a:spLocks noChangeArrowheads="1"/>
            </p:cNvSpPr>
            <p:nvPr/>
          </p:nvSpPr>
          <p:spPr bwMode="auto">
            <a:xfrm>
              <a:off x="1584" y="2913"/>
              <a:ext cx="3382"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charset="2"/>
                <a:buChar char="§"/>
              </a:pPr>
              <a:r>
                <a:rPr lang="en-US" sz="1800" b="1" dirty="0"/>
                <a:t> No electron transport, oxidative phosphorylation</a:t>
              </a:r>
            </a:p>
            <a:p>
              <a:pPr>
                <a:buFont typeface="Wingdings" charset="2"/>
                <a:buChar char="§"/>
              </a:pPr>
              <a:r>
                <a:rPr lang="en-US" sz="1800" b="1" dirty="0"/>
                <a:t> Some mitochondrial-derived proteins</a:t>
              </a:r>
            </a:p>
            <a:p>
              <a:pPr>
                <a:buFont typeface="Wingdings" charset="2"/>
                <a:buChar char="§"/>
              </a:pPr>
              <a:r>
                <a:rPr lang="en-US" sz="1800" b="1" dirty="0"/>
                <a:t> Protein import apparatus and Fe-S cluster biogenesis</a:t>
              </a:r>
            </a:p>
            <a:p>
              <a:pPr>
                <a:buFont typeface="Wingdings" charset="2"/>
                <a:buChar char="§"/>
              </a:pPr>
              <a:r>
                <a:rPr lang="en-US" sz="1800" b="1" dirty="0"/>
                <a:t> Unknown functions</a:t>
              </a:r>
              <a:endParaRPr lang="en-US" dirty="0"/>
            </a:p>
          </p:txBody>
        </p:sp>
      </p:grpSp>
      <p:grpSp>
        <p:nvGrpSpPr>
          <p:cNvPr id="51209" name="Group 21"/>
          <p:cNvGrpSpPr>
            <a:grpSpLocks/>
          </p:cNvGrpSpPr>
          <p:nvPr/>
        </p:nvGrpSpPr>
        <p:grpSpPr bwMode="auto">
          <a:xfrm>
            <a:off x="1793875" y="2098676"/>
            <a:ext cx="7094538" cy="1150938"/>
            <a:chOff x="432" y="1178"/>
            <a:chExt cx="4469" cy="725"/>
          </a:xfrm>
        </p:grpSpPr>
        <p:grpSp>
          <p:nvGrpSpPr>
            <p:cNvPr id="51215" name="Group 22"/>
            <p:cNvGrpSpPr>
              <a:grpSpLocks/>
            </p:cNvGrpSpPr>
            <p:nvPr/>
          </p:nvGrpSpPr>
          <p:grpSpPr bwMode="auto">
            <a:xfrm>
              <a:off x="432" y="1296"/>
              <a:ext cx="912" cy="384"/>
              <a:chOff x="4464" y="1728"/>
              <a:chExt cx="288" cy="144"/>
            </a:xfrm>
          </p:grpSpPr>
          <p:sp>
            <p:nvSpPr>
              <p:cNvPr id="51218" name="Oval 23"/>
              <p:cNvSpPr>
                <a:spLocks noChangeArrowheads="1"/>
              </p:cNvSpPr>
              <p:nvPr/>
            </p:nvSpPr>
            <p:spPr bwMode="auto">
              <a:xfrm>
                <a:off x="4464" y="1728"/>
                <a:ext cx="288" cy="144"/>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19" name="Freeform 24"/>
              <p:cNvSpPr>
                <a:spLocks/>
              </p:cNvSpPr>
              <p:nvPr/>
            </p:nvSpPr>
            <p:spPr bwMode="auto">
              <a:xfrm>
                <a:off x="4498" y="1750"/>
                <a:ext cx="217" cy="108"/>
              </a:xfrm>
              <a:custGeom>
                <a:avLst/>
                <a:gdLst>
                  <a:gd name="T0" fmla="*/ 36 w 217"/>
                  <a:gd name="T1" fmla="*/ 2 h 108"/>
                  <a:gd name="T2" fmla="*/ 52 w 217"/>
                  <a:gd name="T3" fmla="*/ 34 h 108"/>
                  <a:gd name="T4" fmla="*/ 68 w 217"/>
                  <a:gd name="T5" fmla="*/ 4 h 108"/>
                  <a:gd name="T6" fmla="*/ 82 w 217"/>
                  <a:gd name="T7" fmla="*/ 38 h 108"/>
                  <a:gd name="T8" fmla="*/ 98 w 217"/>
                  <a:gd name="T9" fmla="*/ 12 h 108"/>
                  <a:gd name="T10" fmla="*/ 106 w 217"/>
                  <a:gd name="T11" fmla="*/ 0 h 108"/>
                  <a:gd name="T12" fmla="*/ 128 w 217"/>
                  <a:gd name="T13" fmla="*/ 36 h 108"/>
                  <a:gd name="T14" fmla="*/ 148 w 217"/>
                  <a:gd name="T15" fmla="*/ 6 h 108"/>
                  <a:gd name="T16" fmla="*/ 152 w 217"/>
                  <a:gd name="T17" fmla="*/ 34 h 108"/>
                  <a:gd name="T18" fmla="*/ 190 w 217"/>
                  <a:gd name="T19" fmla="*/ 22 h 108"/>
                  <a:gd name="T20" fmla="*/ 204 w 217"/>
                  <a:gd name="T21" fmla="*/ 32 h 108"/>
                  <a:gd name="T22" fmla="*/ 184 w 217"/>
                  <a:gd name="T23" fmla="*/ 42 h 108"/>
                  <a:gd name="T24" fmla="*/ 214 w 217"/>
                  <a:gd name="T25" fmla="*/ 60 h 108"/>
                  <a:gd name="T26" fmla="*/ 206 w 217"/>
                  <a:gd name="T27" fmla="*/ 82 h 108"/>
                  <a:gd name="T28" fmla="*/ 180 w 217"/>
                  <a:gd name="T29" fmla="*/ 68 h 108"/>
                  <a:gd name="T30" fmla="*/ 174 w 217"/>
                  <a:gd name="T31" fmla="*/ 70 h 108"/>
                  <a:gd name="T32" fmla="*/ 178 w 217"/>
                  <a:gd name="T33" fmla="*/ 76 h 108"/>
                  <a:gd name="T34" fmla="*/ 182 w 217"/>
                  <a:gd name="T35" fmla="*/ 88 h 108"/>
                  <a:gd name="T36" fmla="*/ 168 w 217"/>
                  <a:gd name="T37" fmla="*/ 100 h 108"/>
                  <a:gd name="T38" fmla="*/ 142 w 217"/>
                  <a:gd name="T39" fmla="*/ 70 h 108"/>
                  <a:gd name="T40" fmla="*/ 114 w 217"/>
                  <a:gd name="T41" fmla="*/ 108 h 108"/>
                  <a:gd name="T42" fmla="*/ 96 w 217"/>
                  <a:gd name="T43" fmla="*/ 76 h 108"/>
                  <a:gd name="T44" fmla="*/ 66 w 217"/>
                  <a:gd name="T45" fmla="*/ 98 h 108"/>
                  <a:gd name="T46" fmla="*/ 62 w 217"/>
                  <a:gd name="T47" fmla="*/ 68 h 108"/>
                  <a:gd name="T48" fmla="*/ 28 w 217"/>
                  <a:gd name="T49" fmla="*/ 72 h 108"/>
                  <a:gd name="T50" fmla="*/ 4 w 217"/>
                  <a:gd name="T51" fmla="*/ 68 h 108"/>
                  <a:gd name="T52" fmla="*/ 0 w 217"/>
                  <a:gd name="T53" fmla="*/ 56 h 108"/>
                  <a:gd name="T54" fmla="*/ 18 w 217"/>
                  <a:gd name="T55" fmla="*/ 56 h 108"/>
                  <a:gd name="T56" fmla="*/ 24 w 217"/>
                  <a:gd name="T57" fmla="*/ 58 h 108"/>
                  <a:gd name="T58" fmla="*/ 22 w 217"/>
                  <a:gd name="T59" fmla="*/ 36 h 108"/>
                  <a:gd name="T60" fmla="*/ 26 w 217"/>
                  <a:gd name="T61" fmla="*/ 6 h 108"/>
                  <a:gd name="T62" fmla="*/ 36 w 217"/>
                  <a:gd name="T63" fmla="*/ 2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en-US"/>
              </a:p>
            </p:txBody>
          </p:sp>
        </p:grpSp>
        <p:sp>
          <p:nvSpPr>
            <p:cNvPr id="28697" name="Rectangle 25"/>
            <p:cNvSpPr>
              <a:spLocks noChangeArrowheads="1"/>
            </p:cNvSpPr>
            <p:nvPr/>
          </p:nvSpPr>
          <p:spPr bwMode="auto">
            <a:xfrm>
              <a:off x="1680" y="1178"/>
              <a:ext cx="2388" cy="330"/>
            </a:xfrm>
            <a:prstGeom prst="rect">
              <a:avLst/>
            </a:prstGeom>
            <a:noFill/>
            <a:ln w="9525">
              <a:noFill/>
              <a:miter lim="800000"/>
              <a:headEnd/>
              <a:tailEnd/>
            </a:ln>
            <a:effectLst/>
          </p:spPr>
          <p:txBody>
            <a:bodyPr wrap="none">
              <a:spAutoFit/>
            </a:bodyPr>
            <a:lstStyle/>
            <a:p>
              <a:r>
                <a:rPr lang="en-US" sz="2800" b="1" dirty="0"/>
                <a:t>Anaerobic mitochondria</a:t>
              </a:r>
              <a:endParaRPr lang="en-US" dirty="0"/>
            </a:p>
          </p:txBody>
        </p:sp>
        <p:sp>
          <p:nvSpPr>
            <p:cNvPr id="51217" name="Text Box 26"/>
            <p:cNvSpPr txBox="1">
              <a:spLocks noChangeArrowheads="1"/>
            </p:cNvSpPr>
            <p:nvPr/>
          </p:nvSpPr>
          <p:spPr bwMode="auto">
            <a:xfrm>
              <a:off x="1958" y="1496"/>
              <a:ext cx="294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buFont typeface="Wingdings" charset="2"/>
                <a:buChar char="§"/>
              </a:pPr>
              <a:r>
                <a:rPr lang="en-US" sz="1800" b="1">
                  <a:latin typeface="+mn-lt"/>
                </a:rPr>
                <a:t> Electron transport/oxidative phosphorylation</a:t>
              </a:r>
            </a:p>
            <a:p>
              <a:pPr>
                <a:buFont typeface="Wingdings" charset="2"/>
                <a:buChar char="§"/>
              </a:pPr>
              <a:r>
                <a:rPr lang="en-US" sz="1800" b="1">
                  <a:latin typeface="+mn-lt"/>
                </a:rPr>
                <a:t> use alternate electron acceptor, not O</a:t>
              </a:r>
              <a:r>
                <a:rPr lang="en-US" sz="1800" b="1" baseline="-25000">
                  <a:latin typeface="+mn-lt"/>
                </a:rPr>
                <a:t>2</a:t>
              </a:r>
              <a:endParaRPr lang="en-US">
                <a:latin typeface="+mn-lt"/>
              </a:endParaRPr>
            </a:p>
          </p:txBody>
        </p:sp>
      </p:grpSp>
      <p:grpSp>
        <p:nvGrpSpPr>
          <p:cNvPr id="51210" name="Group 27"/>
          <p:cNvGrpSpPr>
            <a:grpSpLocks/>
          </p:cNvGrpSpPr>
          <p:nvPr/>
        </p:nvGrpSpPr>
        <p:grpSpPr bwMode="auto">
          <a:xfrm>
            <a:off x="2005013" y="3024188"/>
            <a:ext cx="1044575" cy="557212"/>
            <a:chOff x="480" y="1953"/>
            <a:chExt cx="658" cy="351"/>
          </a:xfrm>
        </p:grpSpPr>
        <p:sp>
          <p:nvSpPr>
            <p:cNvPr id="51213" name="AutoShape 28"/>
            <p:cNvSpPr>
              <a:spLocks noChangeArrowheads="1"/>
            </p:cNvSpPr>
            <p:nvPr/>
          </p:nvSpPr>
          <p:spPr bwMode="auto">
            <a:xfrm>
              <a:off x="480" y="1968"/>
              <a:ext cx="192" cy="336"/>
            </a:xfrm>
            <a:prstGeom prst="star4">
              <a:avLst>
                <a:gd name="adj" fmla="val 19792"/>
              </a:avLst>
            </a:prstGeom>
            <a:solidFill>
              <a:srgbClr val="FFFF00"/>
            </a:solidFill>
            <a:ln w="9525">
              <a:solidFill>
                <a:schemeClr val="tx1"/>
              </a:solidFill>
              <a:miter lim="800000"/>
              <a:headEnd/>
              <a:tailEnd/>
            </a:ln>
          </p:spPr>
          <p:txBody>
            <a:bodyPr wrap="none" anchor="ctr"/>
            <a:lstStyle/>
            <a:p>
              <a:endParaRPr lang="en-US"/>
            </a:p>
          </p:txBody>
        </p:sp>
        <p:sp>
          <p:nvSpPr>
            <p:cNvPr id="51214" name="Text Box 29"/>
            <p:cNvSpPr txBox="1">
              <a:spLocks noChangeArrowheads="1"/>
            </p:cNvSpPr>
            <p:nvPr/>
          </p:nvSpPr>
          <p:spPr bwMode="auto">
            <a:xfrm>
              <a:off x="643" y="1953"/>
              <a:ext cx="49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sz="1400" b="1">
                  <a:latin typeface="+mn-lt"/>
                </a:rPr>
                <a:t>loss of </a:t>
              </a:r>
            </a:p>
            <a:p>
              <a:pPr algn="ctr"/>
              <a:r>
                <a:rPr lang="en-US" sz="1400" b="1">
                  <a:latin typeface="+mn-lt"/>
                </a:rPr>
                <a:t>genome</a:t>
              </a:r>
            </a:p>
          </p:txBody>
        </p:sp>
      </p:grpSp>
      <p:sp>
        <p:nvSpPr>
          <p:cNvPr id="51211" name="AutoShape 30"/>
          <p:cNvSpPr>
            <a:spLocks noChangeArrowheads="1"/>
          </p:cNvSpPr>
          <p:nvPr/>
        </p:nvSpPr>
        <p:spPr bwMode="auto">
          <a:xfrm>
            <a:off x="2314575" y="1219200"/>
            <a:ext cx="355600" cy="342900"/>
          </a:xfrm>
          <a:custGeom>
            <a:avLst/>
            <a:gdLst>
              <a:gd name="T0" fmla="*/ 2927115 w 21600"/>
              <a:gd name="T1" fmla="*/ 0 h 21600"/>
              <a:gd name="T2" fmla="*/ 857259 w 21600"/>
              <a:gd name="T3" fmla="*/ 797131 h 21600"/>
              <a:gd name="T4" fmla="*/ 0 w 21600"/>
              <a:gd name="T5" fmla="*/ 2721769 h 21600"/>
              <a:gd name="T6" fmla="*/ 857259 w 21600"/>
              <a:gd name="T7" fmla="*/ 4646406 h 21600"/>
              <a:gd name="T8" fmla="*/ 2927115 w 21600"/>
              <a:gd name="T9" fmla="*/ 5443538 h 21600"/>
              <a:gd name="T10" fmla="*/ 4996970 w 21600"/>
              <a:gd name="T11" fmla="*/ 4646406 h 21600"/>
              <a:gd name="T12" fmla="*/ 5854230 w 21600"/>
              <a:gd name="T13" fmla="*/ 2721769 h 21600"/>
              <a:gd name="T14" fmla="*/ 4996970 w 21600"/>
              <a:gd name="T15" fmla="*/ 79713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12" name="AutoShape 31"/>
          <p:cNvSpPr>
            <a:spLocks noChangeArrowheads="1"/>
          </p:cNvSpPr>
          <p:nvPr/>
        </p:nvSpPr>
        <p:spPr bwMode="auto">
          <a:xfrm>
            <a:off x="2238375" y="2451100"/>
            <a:ext cx="317500" cy="304800"/>
          </a:xfrm>
          <a:custGeom>
            <a:avLst/>
            <a:gdLst>
              <a:gd name="T0" fmla="*/ 2333478 w 21600"/>
              <a:gd name="T1" fmla="*/ 0 h 21600"/>
              <a:gd name="T2" fmla="*/ 683404 w 21600"/>
              <a:gd name="T3" fmla="*/ 629821 h 21600"/>
              <a:gd name="T4" fmla="*/ 0 w 21600"/>
              <a:gd name="T5" fmla="*/ 2150533 h 21600"/>
              <a:gd name="T6" fmla="*/ 683404 w 21600"/>
              <a:gd name="T7" fmla="*/ 3671245 h 21600"/>
              <a:gd name="T8" fmla="*/ 2333478 w 21600"/>
              <a:gd name="T9" fmla="*/ 4301067 h 21600"/>
              <a:gd name="T10" fmla="*/ 3983552 w 21600"/>
              <a:gd name="T11" fmla="*/ 3671245 h 21600"/>
              <a:gd name="T12" fmla="*/ 4666956 w 21600"/>
              <a:gd name="T13" fmla="*/ 2150533 h 21600"/>
              <a:gd name="T14" fmla="*/ 3983552 w 21600"/>
              <a:gd name="T15" fmla="*/ 62982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Title 1"/>
          <p:cNvSpPr txBox="1">
            <a:spLocks/>
          </p:cNvSpPr>
          <p:nvPr/>
        </p:nvSpPr>
        <p:spPr>
          <a:xfrm>
            <a:off x="457200" y="46038"/>
            <a:ext cx="8229600" cy="563562"/>
          </a:xfrm>
          <a:prstGeom prst="rect">
            <a:avLst/>
          </a:prstGeom>
          <a:solidFill>
            <a:srgbClr val="000055"/>
          </a:solidFill>
          <a:effectLst>
            <a:softEdge rad="38100"/>
          </a:effectLst>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a:solidFill>
                  <a:schemeClr val="bg1"/>
                </a:solidFill>
              </a:rPr>
              <a:t>What happens to mitochondria?</a:t>
            </a:r>
            <a:endParaRPr lang="en-US" sz="3600" dirty="0">
              <a:solidFill>
                <a:schemeClr val="bg1"/>
              </a:solidFill>
            </a:endParaRPr>
          </a:p>
        </p:txBody>
      </p:sp>
      <p:grpSp>
        <p:nvGrpSpPr>
          <p:cNvPr id="35" name="Group 34"/>
          <p:cNvGrpSpPr/>
          <p:nvPr/>
        </p:nvGrpSpPr>
        <p:grpSpPr>
          <a:xfrm>
            <a:off x="609600" y="609601"/>
            <a:ext cx="785674" cy="6172197"/>
            <a:chOff x="8151813" y="609601"/>
            <a:chExt cx="785674" cy="6172197"/>
          </a:xfrm>
        </p:grpSpPr>
        <p:cxnSp>
          <p:nvCxnSpPr>
            <p:cNvPr id="32" name="Straight Arrow Connector 31"/>
            <p:cNvCxnSpPr/>
            <p:nvPr/>
          </p:nvCxnSpPr>
          <p:spPr>
            <a:xfrm rot="5400000">
              <a:off x="5066508" y="3694906"/>
              <a:ext cx="6172197" cy="1588"/>
            </a:xfrm>
            <a:prstGeom prst="straightConnector1">
              <a:avLst/>
            </a:prstGeom>
            <a:ln w="269875">
              <a:tailEnd type="stealth"/>
            </a:ln>
          </p:spPr>
          <p:style>
            <a:lnRef idx="2">
              <a:schemeClr val="accent1"/>
            </a:lnRef>
            <a:fillRef idx="0">
              <a:schemeClr val="accent1"/>
            </a:fillRef>
            <a:effectRef idx="1">
              <a:schemeClr val="accent1"/>
            </a:effectRef>
            <a:fontRef idx="minor">
              <a:schemeClr val="tx1"/>
            </a:fontRef>
          </p:style>
        </p:cxnSp>
        <p:sp>
          <p:nvSpPr>
            <p:cNvPr id="34" name="Text Box 10"/>
            <p:cNvSpPr txBox="1">
              <a:spLocks noChangeArrowheads="1"/>
            </p:cNvSpPr>
            <p:nvPr/>
          </p:nvSpPr>
          <p:spPr bwMode="auto">
            <a:xfrm rot="5400000">
              <a:off x="7310624" y="3097537"/>
              <a:ext cx="2545839" cy="707886"/>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4000" b="1" dirty="0">
                  <a:latin typeface="+mn-lt"/>
                </a:rPr>
                <a:t>Continuum</a:t>
              </a:r>
              <a:endParaRPr lang="en-US" sz="4000" dirty="0">
                <a:latin typeface="+mn-lt"/>
              </a:endParaRPr>
            </a:p>
          </p:txBody>
        </p:sp>
      </p:grpSp>
      <p:cxnSp>
        <p:nvCxnSpPr>
          <p:cNvPr id="5" name="Straight Arrow Connector 4">
            <a:extLst>
              <a:ext uri="{FF2B5EF4-FFF2-40B4-BE49-F238E27FC236}">
                <a16:creationId xmlns:a16="http://schemas.microsoft.com/office/drawing/2014/main" id="{EEB1D548-5ECA-95CC-0246-3E7286C627FF}"/>
              </a:ext>
            </a:extLst>
          </p:cNvPr>
          <p:cNvCxnSpPr/>
          <p:nvPr/>
        </p:nvCxnSpPr>
        <p:spPr>
          <a:xfrm flipH="1">
            <a:off x="3347864" y="1752600"/>
            <a:ext cx="2088232" cy="236240"/>
          </a:xfrm>
          <a:prstGeom prst="straightConnector1">
            <a:avLst/>
          </a:prstGeom>
          <a:ln w="6032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341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63562"/>
          </a:xfrm>
          <a:solidFill>
            <a:srgbClr val="000055"/>
          </a:solidFill>
          <a:effectLst>
            <a:softEdge rad="38100"/>
          </a:effectLst>
        </p:spPr>
        <p:txBody>
          <a:bodyPr>
            <a:noAutofit/>
          </a:bodyPr>
          <a:lstStyle/>
          <a:p>
            <a:r>
              <a:rPr lang="en-US" sz="3600" dirty="0">
                <a:solidFill>
                  <a:schemeClr val="bg1"/>
                </a:solidFill>
              </a:rPr>
              <a:t>Mitochondria</a:t>
            </a:r>
          </a:p>
        </p:txBody>
      </p:sp>
      <p:grpSp>
        <p:nvGrpSpPr>
          <p:cNvPr id="16" name="Group 15"/>
          <p:cNvGrpSpPr/>
          <p:nvPr/>
        </p:nvGrpSpPr>
        <p:grpSpPr>
          <a:xfrm>
            <a:off x="5148064" y="3887394"/>
            <a:ext cx="3960440" cy="2958029"/>
            <a:chOff x="4139952" y="3368080"/>
            <a:chExt cx="4690864" cy="3272407"/>
          </a:xfrm>
        </p:grpSpPr>
        <p:pic>
          <p:nvPicPr>
            <p:cNvPr id="4" name="Picture 3"/>
            <p:cNvPicPr>
              <a:picLocks noChangeAspect="1"/>
            </p:cNvPicPr>
            <p:nvPr/>
          </p:nvPicPr>
          <p:blipFill>
            <a:blip r:embed="rId2"/>
            <a:stretch>
              <a:fillRect/>
            </a:stretch>
          </p:blipFill>
          <p:spPr>
            <a:xfrm>
              <a:off x="4716016" y="3682458"/>
              <a:ext cx="4114800" cy="2958029"/>
            </a:xfrm>
            <a:prstGeom prst="rect">
              <a:avLst/>
            </a:prstGeom>
          </p:spPr>
        </p:pic>
        <p:cxnSp>
          <p:nvCxnSpPr>
            <p:cNvPr id="7" name="Straight Arrow Connector 6"/>
            <p:cNvCxnSpPr/>
            <p:nvPr/>
          </p:nvCxnSpPr>
          <p:spPr>
            <a:xfrm flipH="1">
              <a:off x="8003364" y="3368080"/>
              <a:ext cx="1588" cy="530882"/>
            </a:xfrm>
            <a:prstGeom prst="straightConnector1">
              <a:avLst/>
            </a:prstGeom>
            <a:ln w="508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139952" y="4952256"/>
              <a:ext cx="885224" cy="0"/>
            </a:xfrm>
            <a:prstGeom prst="straightConnector1">
              <a:avLst/>
            </a:prstGeom>
            <a:ln w="508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181313" y="620688"/>
            <a:ext cx="7779694" cy="4154984"/>
          </a:xfrm>
          <a:prstGeom prst="rect">
            <a:avLst/>
          </a:prstGeom>
          <a:noFill/>
        </p:spPr>
        <p:txBody>
          <a:bodyPr wrap="none" rtlCol="0">
            <a:spAutoFit/>
          </a:bodyPr>
          <a:lstStyle/>
          <a:p>
            <a:pPr marL="342900" indent="-342900">
              <a:buFont typeface="Arial" pitchFamily="34" charset="0"/>
              <a:buChar char="•"/>
            </a:pPr>
            <a:r>
              <a:rPr lang="en-US" sz="2400" dirty="0"/>
              <a:t>Often Considered “The Powerhouse of the Cell”</a:t>
            </a:r>
          </a:p>
          <a:p>
            <a:pPr marL="342900" indent="-342900">
              <a:buFont typeface="Arial" pitchFamily="34" charset="0"/>
              <a:buChar char="•"/>
            </a:pPr>
            <a:endParaRPr lang="en-US" sz="2400" dirty="0"/>
          </a:p>
          <a:p>
            <a:pPr marL="342900" indent="-342900">
              <a:buFont typeface="Arial" pitchFamily="34" charset="0"/>
              <a:buChar char="•"/>
            </a:pPr>
            <a:r>
              <a:rPr lang="en-US" sz="2400" dirty="0"/>
              <a:t>Contains its own genome – “semi-autonomous organelle” </a:t>
            </a:r>
          </a:p>
          <a:p>
            <a:pPr marL="342900" indent="-342900">
              <a:buFont typeface="Arial" pitchFamily="34" charset="0"/>
              <a:buChar char="•"/>
            </a:pPr>
            <a:endParaRPr lang="en-US" sz="2400" dirty="0"/>
          </a:p>
          <a:p>
            <a:pPr marL="342900" indent="-342900">
              <a:buFont typeface="Arial" pitchFamily="34" charset="0"/>
              <a:buChar char="•"/>
            </a:pPr>
            <a:r>
              <a:rPr lang="en-US" sz="2400" dirty="0"/>
              <a:t>Double membrane bound</a:t>
            </a:r>
          </a:p>
          <a:p>
            <a:pPr marL="342900" indent="-342900">
              <a:buFont typeface="Arial" pitchFamily="34" charset="0"/>
              <a:buChar char="•"/>
            </a:pPr>
            <a:endParaRPr lang="en-US" sz="2400" dirty="0"/>
          </a:p>
          <a:p>
            <a:pPr marL="342900" indent="-342900">
              <a:buFont typeface="Arial" pitchFamily="34" charset="0"/>
              <a:buChar char="•"/>
            </a:pPr>
            <a:r>
              <a:rPr lang="en-US" sz="2400" dirty="0"/>
              <a:t>Cristae – formed by the folding of the inner membrane </a:t>
            </a:r>
          </a:p>
          <a:p>
            <a:pPr marL="342900" indent="-342900">
              <a:buFont typeface="Arial" pitchFamily="34" charset="0"/>
              <a:buChar char="•"/>
            </a:pPr>
            <a:endParaRPr lang="en-US" sz="2400" dirty="0"/>
          </a:p>
          <a:p>
            <a:pPr marL="342900" indent="-342900">
              <a:buFont typeface="Arial" pitchFamily="34" charset="0"/>
              <a:buChar char="•"/>
            </a:pPr>
            <a:r>
              <a:rPr lang="en-US" sz="2400" dirty="0"/>
              <a:t>One of signature characteristics of Eukaryotic cell</a:t>
            </a:r>
          </a:p>
          <a:p>
            <a:pPr marL="342900" indent="-342900">
              <a:buFont typeface="Arial" pitchFamily="34" charset="0"/>
              <a:buChar char="•"/>
            </a:pPr>
            <a:endParaRPr lang="en-US" sz="2400" dirty="0"/>
          </a:p>
          <a:p>
            <a:pPr marL="342900" indent="-342900">
              <a:buFont typeface="Arial" pitchFamily="34" charset="0"/>
              <a:buChar char="•"/>
            </a:pPr>
            <a:endParaRPr lang="en-US" sz="2400" dirty="0"/>
          </a:p>
        </p:txBody>
      </p:sp>
    </p:spTree>
    <p:extLst>
      <p:ext uri="{BB962C8B-B14F-4D97-AF65-F5344CB8AC3E}">
        <p14:creationId xmlns:p14="http://schemas.microsoft.com/office/powerpoint/2010/main" val="25609445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16632"/>
            <a:ext cx="8229600" cy="563562"/>
          </a:xfrm>
          <a:solidFill>
            <a:srgbClr val="000055"/>
          </a:solidFill>
          <a:effectLst>
            <a:softEdge rad="38100"/>
          </a:effectLst>
        </p:spPr>
        <p:txBody>
          <a:bodyPr>
            <a:noAutofit/>
          </a:bodyPr>
          <a:lstStyle/>
          <a:p>
            <a:r>
              <a:rPr lang="en-US" sz="3600" dirty="0">
                <a:solidFill>
                  <a:schemeClr val="bg1"/>
                </a:solidFill>
              </a:rPr>
              <a:t>To make it more complicated</a:t>
            </a:r>
          </a:p>
        </p:txBody>
      </p:sp>
      <p:pic>
        <p:nvPicPr>
          <p:cNvPr id="5" name="Picture 4" descr="euk_tree2"/>
          <p:cNvPicPr>
            <a:picLocks noChangeAspect="1" noChangeArrowheads="1"/>
          </p:cNvPicPr>
          <p:nvPr/>
        </p:nvPicPr>
        <p:blipFill>
          <a:blip r:embed="rId2"/>
          <a:srcRect/>
          <a:stretch>
            <a:fillRect/>
          </a:stretch>
        </p:blipFill>
        <p:spPr bwMode="auto">
          <a:xfrm>
            <a:off x="35496" y="739924"/>
            <a:ext cx="8967787" cy="5713412"/>
          </a:xfrm>
          <a:prstGeom prst="rect">
            <a:avLst/>
          </a:prstGeom>
          <a:noFill/>
          <a:ln w="9525">
            <a:noFill/>
            <a:miter lim="800000"/>
            <a:headEnd/>
            <a:tailEnd/>
          </a:ln>
        </p:spPr>
      </p:pic>
      <p:cxnSp>
        <p:nvCxnSpPr>
          <p:cNvPr id="2" name="Straight Arrow Connector 1">
            <a:extLst>
              <a:ext uri="{FF2B5EF4-FFF2-40B4-BE49-F238E27FC236}">
                <a16:creationId xmlns:a16="http://schemas.microsoft.com/office/drawing/2014/main" id="{79083FD7-2829-A70E-6FEE-7B70438ADCB7}"/>
              </a:ext>
            </a:extLst>
          </p:cNvPr>
          <p:cNvCxnSpPr>
            <a:cxnSpLocks/>
          </p:cNvCxnSpPr>
          <p:nvPr/>
        </p:nvCxnSpPr>
        <p:spPr>
          <a:xfrm>
            <a:off x="3563888" y="1196752"/>
            <a:ext cx="576064" cy="43204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84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457200" y="46038"/>
            <a:ext cx="8229600" cy="563562"/>
          </a:xfrm>
          <a:prstGeom prst="rect">
            <a:avLst/>
          </a:prstGeom>
          <a:solidFill>
            <a:srgbClr val="000055"/>
          </a:solidFill>
          <a:effectLst>
            <a:softEdge rad="38100"/>
          </a:effectLst>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00" i="1" dirty="0" err="1">
                <a:solidFill>
                  <a:schemeClr val="bg1"/>
                </a:solidFill>
                <a:effectLst/>
              </a:rPr>
              <a:t>Brevimastigomonas</a:t>
            </a:r>
            <a:r>
              <a:rPr lang="en-GB" sz="3200" i="1" dirty="0">
                <a:solidFill>
                  <a:schemeClr val="bg1"/>
                </a:solidFill>
                <a:effectLst/>
              </a:rPr>
              <a:t> </a:t>
            </a:r>
            <a:r>
              <a:rPr lang="en-GB" sz="3200" i="1" dirty="0" err="1">
                <a:solidFill>
                  <a:schemeClr val="bg1"/>
                </a:solidFill>
                <a:effectLst/>
              </a:rPr>
              <a:t>motovehiculus</a:t>
            </a:r>
            <a:r>
              <a:rPr lang="en-GB" sz="3200" i="1" dirty="0">
                <a:solidFill>
                  <a:schemeClr val="bg1"/>
                </a:solidFill>
                <a:effectLst/>
              </a:rPr>
              <a:t> </a:t>
            </a:r>
            <a:endParaRPr lang="en-GB" sz="3200" i="1" dirty="0">
              <a:solidFill>
                <a:schemeClr val="bg1"/>
              </a:solidFill>
            </a:endParaRPr>
          </a:p>
        </p:txBody>
      </p:sp>
      <p:pic>
        <p:nvPicPr>
          <p:cNvPr id="3" name="Picture 2">
            <a:extLst>
              <a:ext uri="{FF2B5EF4-FFF2-40B4-BE49-F238E27FC236}">
                <a16:creationId xmlns:a16="http://schemas.microsoft.com/office/drawing/2014/main" id="{B7BC11D8-38CF-2F58-D210-C0B8A5A41A06}"/>
              </a:ext>
            </a:extLst>
          </p:cNvPr>
          <p:cNvPicPr>
            <a:picLocks noChangeAspect="1"/>
          </p:cNvPicPr>
          <p:nvPr/>
        </p:nvPicPr>
        <p:blipFill>
          <a:blip r:embed="rId3"/>
          <a:stretch>
            <a:fillRect/>
          </a:stretch>
        </p:blipFill>
        <p:spPr>
          <a:xfrm>
            <a:off x="611560" y="764704"/>
            <a:ext cx="7772400" cy="5508145"/>
          </a:xfrm>
          <a:prstGeom prst="rect">
            <a:avLst/>
          </a:prstGeom>
        </p:spPr>
      </p:pic>
    </p:spTree>
    <p:extLst>
      <p:ext uri="{BB962C8B-B14F-4D97-AF65-F5344CB8AC3E}">
        <p14:creationId xmlns:p14="http://schemas.microsoft.com/office/powerpoint/2010/main" val="1868749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3" name="Group 5"/>
          <p:cNvGrpSpPr>
            <a:grpSpLocks/>
          </p:cNvGrpSpPr>
          <p:nvPr/>
        </p:nvGrpSpPr>
        <p:grpSpPr bwMode="auto">
          <a:xfrm>
            <a:off x="1641475" y="990600"/>
            <a:ext cx="1828800" cy="762000"/>
            <a:chOff x="4464" y="1728"/>
            <a:chExt cx="288" cy="144"/>
          </a:xfrm>
        </p:grpSpPr>
        <p:sp>
          <p:nvSpPr>
            <p:cNvPr id="51228" name="Oval 6"/>
            <p:cNvSpPr>
              <a:spLocks noChangeArrowheads="1"/>
            </p:cNvSpPr>
            <p:nvPr/>
          </p:nvSpPr>
          <p:spPr bwMode="auto">
            <a:xfrm>
              <a:off x="4464" y="1728"/>
              <a:ext cx="288" cy="144"/>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29" name="Freeform 7"/>
            <p:cNvSpPr>
              <a:spLocks/>
            </p:cNvSpPr>
            <p:nvPr/>
          </p:nvSpPr>
          <p:spPr bwMode="auto">
            <a:xfrm>
              <a:off x="4498" y="1750"/>
              <a:ext cx="217" cy="108"/>
            </a:xfrm>
            <a:custGeom>
              <a:avLst/>
              <a:gdLst>
                <a:gd name="T0" fmla="*/ 36 w 217"/>
                <a:gd name="T1" fmla="*/ 2 h 108"/>
                <a:gd name="T2" fmla="*/ 52 w 217"/>
                <a:gd name="T3" fmla="*/ 34 h 108"/>
                <a:gd name="T4" fmla="*/ 68 w 217"/>
                <a:gd name="T5" fmla="*/ 4 h 108"/>
                <a:gd name="T6" fmla="*/ 82 w 217"/>
                <a:gd name="T7" fmla="*/ 38 h 108"/>
                <a:gd name="T8" fmla="*/ 98 w 217"/>
                <a:gd name="T9" fmla="*/ 12 h 108"/>
                <a:gd name="T10" fmla="*/ 106 w 217"/>
                <a:gd name="T11" fmla="*/ 0 h 108"/>
                <a:gd name="T12" fmla="*/ 128 w 217"/>
                <a:gd name="T13" fmla="*/ 36 h 108"/>
                <a:gd name="T14" fmla="*/ 148 w 217"/>
                <a:gd name="T15" fmla="*/ 6 h 108"/>
                <a:gd name="T16" fmla="*/ 152 w 217"/>
                <a:gd name="T17" fmla="*/ 34 h 108"/>
                <a:gd name="T18" fmla="*/ 190 w 217"/>
                <a:gd name="T19" fmla="*/ 22 h 108"/>
                <a:gd name="T20" fmla="*/ 204 w 217"/>
                <a:gd name="T21" fmla="*/ 32 h 108"/>
                <a:gd name="T22" fmla="*/ 184 w 217"/>
                <a:gd name="T23" fmla="*/ 42 h 108"/>
                <a:gd name="T24" fmla="*/ 214 w 217"/>
                <a:gd name="T25" fmla="*/ 60 h 108"/>
                <a:gd name="T26" fmla="*/ 206 w 217"/>
                <a:gd name="T27" fmla="*/ 82 h 108"/>
                <a:gd name="T28" fmla="*/ 180 w 217"/>
                <a:gd name="T29" fmla="*/ 68 h 108"/>
                <a:gd name="T30" fmla="*/ 174 w 217"/>
                <a:gd name="T31" fmla="*/ 70 h 108"/>
                <a:gd name="T32" fmla="*/ 178 w 217"/>
                <a:gd name="T33" fmla="*/ 76 h 108"/>
                <a:gd name="T34" fmla="*/ 182 w 217"/>
                <a:gd name="T35" fmla="*/ 88 h 108"/>
                <a:gd name="T36" fmla="*/ 168 w 217"/>
                <a:gd name="T37" fmla="*/ 100 h 108"/>
                <a:gd name="T38" fmla="*/ 142 w 217"/>
                <a:gd name="T39" fmla="*/ 70 h 108"/>
                <a:gd name="T40" fmla="*/ 114 w 217"/>
                <a:gd name="T41" fmla="*/ 108 h 108"/>
                <a:gd name="T42" fmla="*/ 96 w 217"/>
                <a:gd name="T43" fmla="*/ 76 h 108"/>
                <a:gd name="T44" fmla="*/ 66 w 217"/>
                <a:gd name="T45" fmla="*/ 98 h 108"/>
                <a:gd name="T46" fmla="*/ 62 w 217"/>
                <a:gd name="T47" fmla="*/ 68 h 108"/>
                <a:gd name="T48" fmla="*/ 28 w 217"/>
                <a:gd name="T49" fmla="*/ 72 h 108"/>
                <a:gd name="T50" fmla="*/ 4 w 217"/>
                <a:gd name="T51" fmla="*/ 68 h 108"/>
                <a:gd name="T52" fmla="*/ 0 w 217"/>
                <a:gd name="T53" fmla="*/ 56 h 108"/>
                <a:gd name="T54" fmla="*/ 18 w 217"/>
                <a:gd name="T55" fmla="*/ 56 h 108"/>
                <a:gd name="T56" fmla="*/ 24 w 217"/>
                <a:gd name="T57" fmla="*/ 58 h 108"/>
                <a:gd name="T58" fmla="*/ 22 w 217"/>
                <a:gd name="T59" fmla="*/ 36 h 108"/>
                <a:gd name="T60" fmla="*/ 26 w 217"/>
                <a:gd name="T61" fmla="*/ 6 h 108"/>
                <a:gd name="T62" fmla="*/ 36 w 217"/>
                <a:gd name="T63" fmla="*/ 2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en-US"/>
            </a:p>
          </p:txBody>
        </p:sp>
      </p:grpSp>
      <p:sp>
        <p:nvSpPr>
          <p:cNvPr id="51204" name="Line 8"/>
          <p:cNvSpPr>
            <a:spLocks noChangeShapeType="1"/>
          </p:cNvSpPr>
          <p:nvPr/>
        </p:nvSpPr>
        <p:spPr bwMode="auto">
          <a:xfrm>
            <a:off x="1489075" y="1295400"/>
            <a:ext cx="685800" cy="464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05" name="Line 9"/>
          <p:cNvSpPr>
            <a:spLocks noChangeShapeType="1"/>
          </p:cNvSpPr>
          <p:nvPr/>
        </p:nvSpPr>
        <p:spPr bwMode="auto">
          <a:xfrm rot="21515343" flipH="1">
            <a:off x="2708275" y="1295400"/>
            <a:ext cx="990600" cy="464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2" name="Text Box 10"/>
          <p:cNvSpPr txBox="1">
            <a:spLocks noChangeArrowheads="1"/>
          </p:cNvSpPr>
          <p:nvPr/>
        </p:nvSpPr>
        <p:spPr bwMode="auto">
          <a:xfrm>
            <a:off x="4025900" y="1046163"/>
            <a:ext cx="3519681" cy="52322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2800" b="1" dirty="0">
                <a:latin typeface="+mn-lt"/>
              </a:rPr>
              <a:t>Classical mitochondria</a:t>
            </a:r>
            <a:endParaRPr lang="en-US" dirty="0">
              <a:latin typeface="+mn-lt"/>
            </a:endParaRPr>
          </a:p>
        </p:txBody>
      </p:sp>
      <p:grpSp>
        <p:nvGrpSpPr>
          <p:cNvPr id="51207" name="Group 11"/>
          <p:cNvGrpSpPr>
            <a:grpSpLocks/>
          </p:cNvGrpSpPr>
          <p:nvPr/>
        </p:nvGrpSpPr>
        <p:grpSpPr bwMode="auto">
          <a:xfrm>
            <a:off x="1954213" y="3546476"/>
            <a:ext cx="6365875" cy="1190626"/>
            <a:chOff x="576" y="1946"/>
            <a:chExt cx="4010" cy="750"/>
          </a:xfrm>
        </p:grpSpPr>
        <p:sp>
          <p:nvSpPr>
            <p:cNvPr id="51224" name="Oval 12"/>
            <p:cNvSpPr>
              <a:spLocks noChangeArrowheads="1"/>
            </p:cNvSpPr>
            <p:nvPr/>
          </p:nvSpPr>
          <p:spPr bwMode="auto">
            <a:xfrm>
              <a:off x="576" y="2016"/>
              <a:ext cx="672" cy="384"/>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25" name="Oval 13"/>
            <p:cNvSpPr>
              <a:spLocks noChangeArrowheads="1"/>
            </p:cNvSpPr>
            <p:nvPr/>
          </p:nvSpPr>
          <p:spPr bwMode="auto">
            <a:xfrm>
              <a:off x="624" y="2064"/>
              <a:ext cx="576" cy="288"/>
            </a:xfrm>
            <a:prstGeom prst="ellipse">
              <a:avLst/>
            </a:prstGeom>
            <a:solidFill>
              <a:srgbClr val="E34E52"/>
            </a:solidFill>
            <a:ln w="9525">
              <a:solidFill>
                <a:schemeClr val="tx1"/>
              </a:solidFill>
              <a:round/>
              <a:headEnd/>
              <a:tailEnd/>
            </a:ln>
          </p:spPr>
          <p:txBody>
            <a:bodyPr wrap="none" anchor="ctr"/>
            <a:lstStyle/>
            <a:p>
              <a:endParaRPr lang="en-US"/>
            </a:p>
          </p:txBody>
        </p:sp>
        <p:sp>
          <p:nvSpPr>
            <p:cNvPr id="28686" name="Rectangle 14"/>
            <p:cNvSpPr>
              <a:spLocks noChangeArrowheads="1"/>
            </p:cNvSpPr>
            <p:nvPr/>
          </p:nvSpPr>
          <p:spPr bwMode="auto">
            <a:xfrm>
              <a:off x="1536" y="1946"/>
              <a:ext cx="1743" cy="330"/>
            </a:xfrm>
            <a:prstGeom prst="rect">
              <a:avLst/>
            </a:prstGeom>
            <a:noFill/>
            <a:ln w="9525">
              <a:noFill/>
              <a:miter lim="800000"/>
              <a:headEnd/>
              <a:tailEnd/>
            </a:ln>
            <a:effectLst/>
          </p:spPr>
          <p:txBody>
            <a:bodyPr wrap="none">
              <a:spAutoFit/>
            </a:bodyPr>
            <a:lstStyle/>
            <a:p>
              <a:r>
                <a:rPr lang="en-US" sz="2800" b="1" dirty="0" err="1"/>
                <a:t>Hydrogenosomes</a:t>
              </a:r>
              <a:endParaRPr lang="en-US" dirty="0"/>
            </a:p>
          </p:txBody>
        </p:sp>
        <p:sp>
          <p:nvSpPr>
            <p:cNvPr id="51227" name="Rectangle 15"/>
            <p:cNvSpPr>
              <a:spLocks noChangeArrowheads="1"/>
            </p:cNvSpPr>
            <p:nvPr/>
          </p:nvSpPr>
          <p:spPr bwMode="auto">
            <a:xfrm>
              <a:off x="1776" y="2289"/>
              <a:ext cx="28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charset="2"/>
                <a:buChar char="§"/>
              </a:pPr>
              <a:r>
                <a:rPr lang="en-US" sz="1800" b="1" dirty="0"/>
                <a:t> No oxidative phosphorylation (usually)</a:t>
              </a:r>
            </a:p>
            <a:p>
              <a:pPr>
                <a:buFont typeface="Wingdings" charset="2"/>
                <a:buChar char="§"/>
              </a:pPr>
              <a:r>
                <a:rPr lang="en-US" sz="1800" b="1" dirty="0"/>
                <a:t> Anaerobic ATP generation producing H</a:t>
              </a:r>
              <a:r>
                <a:rPr lang="en-US" sz="1800" b="1" baseline="-25000" dirty="0"/>
                <a:t>2</a:t>
              </a:r>
              <a:r>
                <a:rPr lang="en-US" sz="1800" b="1" dirty="0"/>
                <a:t> gas</a:t>
              </a:r>
              <a:endParaRPr lang="en-US" dirty="0"/>
            </a:p>
          </p:txBody>
        </p:sp>
      </p:grpSp>
      <p:grpSp>
        <p:nvGrpSpPr>
          <p:cNvPr id="51208" name="Group 16"/>
          <p:cNvGrpSpPr>
            <a:grpSpLocks/>
          </p:cNvGrpSpPr>
          <p:nvPr/>
        </p:nvGrpSpPr>
        <p:grpSpPr bwMode="auto">
          <a:xfrm>
            <a:off x="2251075" y="4916488"/>
            <a:ext cx="6740525" cy="1668462"/>
            <a:chOff x="720" y="2618"/>
            <a:chExt cx="4246" cy="1051"/>
          </a:xfrm>
        </p:grpSpPr>
        <p:sp>
          <p:nvSpPr>
            <p:cNvPr id="51220" name="Oval 17"/>
            <p:cNvSpPr>
              <a:spLocks noChangeArrowheads="1"/>
            </p:cNvSpPr>
            <p:nvPr/>
          </p:nvSpPr>
          <p:spPr bwMode="auto">
            <a:xfrm>
              <a:off x="720" y="2784"/>
              <a:ext cx="288" cy="240"/>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21" name="Oval 18"/>
            <p:cNvSpPr>
              <a:spLocks noChangeArrowheads="1"/>
            </p:cNvSpPr>
            <p:nvPr/>
          </p:nvSpPr>
          <p:spPr bwMode="auto">
            <a:xfrm>
              <a:off x="768" y="2832"/>
              <a:ext cx="192" cy="144"/>
            </a:xfrm>
            <a:prstGeom prst="ellipse">
              <a:avLst/>
            </a:prstGeom>
            <a:solidFill>
              <a:srgbClr val="E34E52"/>
            </a:solidFill>
            <a:ln w="9525">
              <a:solidFill>
                <a:schemeClr val="tx1"/>
              </a:solidFill>
              <a:round/>
              <a:headEnd/>
              <a:tailEnd/>
            </a:ln>
          </p:spPr>
          <p:txBody>
            <a:bodyPr wrap="none" anchor="ctr"/>
            <a:lstStyle/>
            <a:p>
              <a:endParaRPr lang="en-US"/>
            </a:p>
          </p:txBody>
        </p:sp>
        <p:sp>
          <p:nvSpPr>
            <p:cNvPr id="28691" name="Rectangle 19"/>
            <p:cNvSpPr>
              <a:spLocks noChangeArrowheads="1"/>
            </p:cNvSpPr>
            <p:nvPr/>
          </p:nvSpPr>
          <p:spPr bwMode="auto">
            <a:xfrm>
              <a:off x="1344" y="2618"/>
              <a:ext cx="1166" cy="330"/>
            </a:xfrm>
            <a:prstGeom prst="rect">
              <a:avLst/>
            </a:prstGeom>
            <a:noFill/>
            <a:ln w="9525">
              <a:noFill/>
              <a:miter lim="800000"/>
              <a:headEnd/>
              <a:tailEnd/>
            </a:ln>
            <a:effectLst/>
          </p:spPr>
          <p:txBody>
            <a:bodyPr wrap="none">
              <a:spAutoFit/>
            </a:bodyPr>
            <a:lstStyle/>
            <a:p>
              <a:r>
                <a:rPr lang="en-US" sz="2800" b="1" dirty="0"/>
                <a:t>Mitosomes</a:t>
              </a:r>
              <a:endParaRPr lang="en-US" b="1" dirty="0"/>
            </a:p>
          </p:txBody>
        </p:sp>
        <p:sp>
          <p:nvSpPr>
            <p:cNvPr id="51223" name="Rectangle 20"/>
            <p:cNvSpPr>
              <a:spLocks noChangeArrowheads="1"/>
            </p:cNvSpPr>
            <p:nvPr/>
          </p:nvSpPr>
          <p:spPr bwMode="auto">
            <a:xfrm>
              <a:off x="1584" y="2913"/>
              <a:ext cx="3382"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charset="2"/>
                <a:buChar char="§"/>
              </a:pPr>
              <a:r>
                <a:rPr lang="en-US" sz="1800" b="1" dirty="0"/>
                <a:t> No electron transport, oxidative phosphorylation</a:t>
              </a:r>
            </a:p>
            <a:p>
              <a:pPr>
                <a:buFont typeface="Wingdings" charset="2"/>
                <a:buChar char="§"/>
              </a:pPr>
              <a:r>
                <a:rPr lang="en-US" sz="1800" b="1" dirty="0"/>
                <a:t> Some mitochondrial-derived proteins</a:t>
              </a:r>
            </a:p>
            <a:p>
              <a:pPr>
                <a:buFont typeface="Wingdings" charset="2"/>
                <a:buChar char="§"/>
              </a:pPr>
              <a:r>
                <a:rPr lang="en-US" sz="1800" b="1" dirty="0"/>
                <a:t> Protein import apparatus and Fe-S cluster biogenesis</a:t>
              </a:r>
            </a:p>
            <a:p>
              <a:pPr>
                <a:buFont typeface="Wingdings" charset="2"/>
                <a:buChar char="§"/>
              </a:pPr>
              <a:r>
                <a:rPr lang="en-US" sz="1800" b="1" dirty="0"/>
                <a:t> Unknown functions</a:t>
              </a:r>
              <a:endParaRPr lang="en-US" dirty="0"/>
            </a:p>
          </p:txBody>
        </p:sp>
      </p:grpSp>
      <p:grpSp>
        <p:nvGrpSpPr>
          <p:cNvPr id="51209" name="Group 21"/>
          <p:cNvGrpSpPr>
            <a:grpSpLocks/>
          </p:cNvGrpSpPr>
          <p:nvPr/>
        </p:nvGrpSpPr>
        <p:grpSpPr bwMode="auto">
          <a:xfrm>
            <a:off x="1793875" y="2098676"/>
            <a:ext cx="7094538" cy="1150938"/>
            <a:chOff x="432" y="1178"/>
            <a:chExt cx="4469" cy="725"/>
          </a:xfrm>
        </p:grpSpPr>
        <p:grpSp>
          <p:nvGrpSpPr>
            <p:cNvPr id="51215" name="Group 22"/>
            <p:cNvGrpSpPr>
              <a:grpSpLocks/>
            </p:cNvGrpSpPr>
            <p:nvPr/>
          </p:nvGrpSpPr>
          <p:grpSpPr bwMode="auto">
            <a:xfrm>
              <a:off x="432" y="1296"/>
              <a:ext cx="912" cy="384"/>
              <a:chOff x="4464" y="1728"/>
              <a:chExt cx="288" cy="144"/>
            </a:xfrm>
          </p:grpSpPr>
          <p:sp>
            <p:nvSpPr>
              <p:cNvPr id="51218" name="Oval 23"/>
              <p:cNvSpPr>
                <a:spLocks noChangeArrowheads="1"/>
              </p:cNvSpPr>
              <p:nvPr/>
            </p:nvSpPr>
            <p:spPr bwMode="auto">
              <a:xfrm>
                <a:off x="4464" y="1728"/>
                <a:ext cx="288" cy="144"/>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19" name="Freeform 24"/>
              <p:cNvSpPr>
                <a:spLocks/>
              </p:cNvSpPr>
              <p:nvPr/>
            </p:nvSpPr>
            <p:spPr bwMode="auto">
              <a:xfrm>
                <a:off x="4498" y="1750"/>
                <a:ext cx="217" cy="108"/>
              </a:xfrm>
              <a:custGeom>
                <a:avLst/>
                <a:gdLst>
                  <a:gd name="T0" fmla="*/ 36 w 217"/>
                  <a:gd name="T1" fmla="*/ 2 h 108"/>
                  <a:gd name="T2" fmla="*/ 52 w 217"/>
                  <a:gd name="T3" fmla="*/ 34 h 108"/>
                  <a:gd name="T4" fmla="*/ 68 w 217"/>
                  <a:gd name="T5" fmla="*/ 4 h 108"/>
                  <a:gd name="T6" fmla="*/ 82 w 217"/>
                  <a:gd name="T7" fmla="*/ 38 h 108"/>
                  <a:gd name="T8" fmla="*/ 98 w 217"/>
                  <a:gd name="T9" fmla="*/ 12 h 108"/>
                  <a:gd name="T10" fmla="*/ 106 w 217"/>
                  <a:gd name="T11" fmla="*/ 0 h 108"/>
                  <a:gd name="T12" fmla="*/ 128 w 217"/>
                  <a:gd name="T13" fmla="*/ 36 h 108"/>
                  <a:gd name="T14" fmla="*/ 148 w 217"/>
                  <a:gd name="T15" fmla="*/ 6 h 108"/>
                  <a:gd name="T16" fmla="*/ 152 w 217"/>
                  <a:gd name="T17" fmla="*/ 34 h 108"/>
                  <a:gd name="T18" fmla="*/ 190 w 217"/>
                  <a:gd name="T19" fmla="*/ 22 h 108"/>
                  <a:gd name="T20" fmla="*/ 204 w 217"/>
                  <a:gd name="T21" fmla="*/ 32 h 108"/>
                  <a:gd name="T22" fmla="*/ 184 w 217"/>
                  <a:gd name="T23" fmla="*/ 42 h 108"/>
                  <a:gd name="T24" fmla="*/ 214 w 217"/>
                  <a:gd name="T25" fmla="*/ 60 h 108"/>
                  <a:gd name="T26" fmla="*/ 206 w 217"/>
                  <a:gd name="T27" fmla="*/ 82 h 108"/>
                  <a:gd name="T28" fmla="*/ 180 w 217"/>
                  <a:gd name="T29" fmla="*/ 68 h 108"/>
                  <a:gd name="T30" fmla="*/ 174 w 217"/>
                  <a:gd name="T31" fmla="*/ 70 h 108"/>
                  <a:gd name="T32" fmla="*/ 178 w 217"/>
                  <a:gd name="T33" fmla="*/ 76 h 108"/>
                  <a:gd name="T34" fmla="*/ 182 w 217"/>
                  <a:gd name="T35" fmla="*/ 88 h 108"/>
                  <a:gd name="T36" fmla="*/ 168 w 217"/>
                  <a:gd name="T37" fmla="*/ 100 h 108"/>
                  <a:gd name="T38" fmla="*/ 142 w 217"/>
                  <a:gd name="T39" fmla="*/ 70 h 108"/>
                  <a:gd name="T40" fmla="*/ 114 w 217"/>
                  <a:gd name="T41" fmla="*/ 108 h 108"/>
                  <a:gd name="T42" fmla="*/ 96 w 217"/>
                  <a:gd name="T43" fmla="*/ 76 h 108"/>
                  <a:gd name="T44" fmla="*/ 66 w 217"/>
                  <a:gd name="T45" fmla="*/ 98 h 108"/>
                  <a:gd name="T46" fmla="*/ 62 w 217"/>
                  <a:gd name="T47" fmla="*/ 68 h 108"/>
                  <a:gd name="T48" fmla="*/ 28 w 217"/>
                  <a:gd name="T49" fmla="*/ 72 h 108"/>
                  <a:gd name="T50" fmla="*/ 4 w 217"/>
                  <a:gd name="T51" fmla="*/ 68 h 108"/>
                  <a:gd name="T52" fmla="*/ 0 w 217"/>
                  <a:gd name="T53" fmla="*/ 56 h 108"/>
                  <a:gd name="T54" fmla="*/ 18 w 217"/>
                  <a:gd name="T55" fmla="*/ 56 h 108"/>
                  <a:gd name="T56" fmla="*/ 24 w 217"/>
                  <a:gd name="T57" fmla="*/ 58 h 108"/>
                  <a:gd name="T58" fmla="*/ 22 w 217"/>
                  <a:gd name="T59" fmla="*/ 36 h 108"/>
                  <a:gd name="T60" fmla="*/ 26 w 217"/>
                  <a:gd name="T61" fmla="*/ 6 h 108"/>
                  <a:gd name="T62" fmla="*/ 36 w 217"/>
                  <a:gd name="T63" fmla="*/ 2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en-US"/>
              </a:p>
            </p:txBody>
          </p:sp>
        </p:grpSp>
        <p:sp>
          <p:nvSpPr>
            <p:cNvPr id="28697" name="Rectangle 25"/>
            <p:cNvSpPr>
              <a:spLocks noChangeArrowheads="1"/>
            </p:cNvSpPr>
            <p:nvPr/>
          </p:nvSpPr>
          <p:spPr bwMode="auto">
            <a:xfrm>
              <a:off x="1680" y="1178"/>
              <a:ext cx="2388" cy="330"/>
            </a:xfrm>
            <a:prstGeom prst="rect">
              <a:avLst/>
            </a:prstGeom>
            <a:noFill/>
            <a:ln w="9525">
              <a:noFill/>
              <a:miter lim="800000"/>
              <a:headEnd/>
              <a:tailEnd/>
            </a:ln>
            <a:effectLst/>
          </p:spPr>
          <p:txBody>
            <a:bodyPr wrap="none">
              <a:spAutoFit/>
            </a:bodyPr>
            <a:lstStyle/>
            <a:p>
              <a:r>
                <a:rPr lang="en-US" sz="2800" b="1" dirty="0"/>
                <a:t>Anaerobic mitochondria</a:t>
              </a:r>
              <a:endParaRPr lang="en-US" dirty="0"/>
            </a:p>
          </p:txBody>
        </p:sp>
        <p:sp>
          <p:nvSpPr>
            <p:cNvPr id="51217" name="Text Box 26"/>
            <p:cNvSpPr txBox="1">
              <a:spLocks noChangeArrowheads="1"/>
            </p:cNvSpPr>
            <p:nvPr/>
          </p:nvSpPr>
          <p:spPr bwMode="auto">
            <a:xfrm>
              <a:off x="1958" y="1496"/>
              <a:ext cx="294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buFont typeface="Wingdings" charset="2"/>
                <a:buChar char="§"/>
              </a:pPr>
              <a:r>
                <a:rPr lang="en-US" sz="1800" b="1">
                  <a:latin typeface="+mn-lt"/>
                </a:rPr>
                <a:t> Electron transport/oxidative phosphorylation</a:t>
              </a:r>
            </a:p>
            <a:p>
              <a:pPr>
                <a:buFont typeface="Wingdings" charset="2"/>
                <a:buChar char="§"/>
              </a:pPr>
              <a:r>
                <a:rPr lang="en-US" sz="1800" b="1">
                  <a:latin typeface="+mn-lt"/>
                </a:rPr>
                <a:t> use alternate electron acceptor, not O</a:t>
              </a:r>
              <a:r>
                <a:rPr lang="en-US" sz="1800" b="1" baseline="-25000">
                  <a:latin typeface="+mn-lt"/>
                </a:rPr>
                <a:t>2</a:t>
              </a:r>
              <a:endParaRPr lang="en-US">
                <a:latin typeface="+mn-lt"/>
              </a:endParaRPr>
            </a:p>
          </p:txBody>
        </p:sp>
      </p:grpSp>
      <p:grpSp>
        <p:nvGrpSpPr>
          <p:cNvPr id="51210" name="Group 27"/>
          <p:cNvGrpSpPr>
            <a:grpSpLocks/>
          </p:cNvGrpSpPr>
          <p:nvPr/>
        </p:nvGrpSpPr>
        <p:grpSpPr bwMode="auto">
          <a:xfrm>
            <a:off x="2005013" y="3024188"/>
            <a:ext cx="1044575" cy="557212"/>
            <a:chOff x="480" y="1953"/>
            <a:chExt cx="658" cy="351"/>
          </a:xfrm>
        </p:grpSpPr>
        <p:sp>
          <p:nvSpPr>
            <p:cNvPr id="51213" name="AutoShape 28"/>
            <p:cNvSpPr>
              <a:spLocks noChangeArrowheads="1"/>
            </p:cNvSpPr>
            <p:nvPr/>
          </p:nvSpPr>
          <p:spPr bwMode="auto">
            <a:xfrm>
              <a:off x="480" y="1968"/>
              <a:ext cx="192" cy="336"/>
            </a:xfrm>
            <a:prstGeom prst="star4">
              <a:avLst>
                <a:gd name="adj" fmla="val 19792"/>
              </a:avLst>
            </a:prstGeom>
            <a:solidFill>
              <a:srgbClr val="FFFF00"/>
            </a:solidFill>
            <a:ln w="9525">
              <a:solidFill>
                <a:schemeClr val="tx1"/>
              </a:solidFill>
              <a:miter lim="800000"/>
              <a:headEnd/>
              <a:tailEnd/>
            </a:ln>
          </p:spPr>
          <p:txBody>
            <a:bodyPr wrap="none" anchor="ctr"/>
            <a:lstStyle/>
            <a:p>
              <a:endParaRPr lang="en-US"/>
            </a:p>
          </p:txBody>
        </p:sp>
        <p:sp>
          <p:nvSpPr>
            <p:cNvPr id="51214" name="Text Box 29"/>
            <p:cNvSpPr txBox="1">
              <a:spLocks noChangeArrowheads="1"/>
            </p:cNvSpPr>
            <p:nvPr/>
          </p:nvSpPr>
          <p:spPr bwMode="auto">
            <a:xfrm>
              <a:off x="643" y="1953"/>
              <a:ext cx="49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sz="1400" b="1">
                  <a:latin typeface="+mn-lt"/>
                </a:rPr>
                <a:t>loss of </a:t>
              </a:r>
            </a:p>
            <a:p>
              <a:pPr algn="ctr"/>
              <a:r>
                <a:rPr lang="en-US" sz="1400" b="1">
                  <a:latin typeface="+mn-lt"/>
                </a:rPr>
                <a:t>genome</a:t>
              </a:r>
            </a:p>
          </p:txBody>
        </p:sp>
      </p:grpSp>
      <p:sp>
        <p:nvSpPr>
          <p:cNvPr id="51211" name="AutoShape 30"/>
          <p:cNvSpPr>
            <a:spLocks noChangeArrowheads="1"/>
          </p:cNvSpPr>
          <p:nvPr/>
        </p:nvSpPr>
        <p:spPr bwMode="auto">
          <a:xfrm>
            <a:off x="2314575" y="1219200"/>
            <a:ext cx="355600" cy="342900"/>
          </a:xfrm>
          <a:custGeom>
            <a:avLst/>
            <a:gdLst>
              <a:gd name="T0" fmla="*/ 2927115 w 21600"/>
              <a:gd name="T1" fmla="*/ 0 h 21600"/>
              <a:gd name="T2" fmla="*/ 857259 w 21600"/>
              <a:gd name="T3" fmla="*/ 797131 h 21600"/>
              <a:gd name="T4" fmla="*/ 0 w 21600"/>
              <a:gd name="T5" fmla="*/ 2721769 h 21600"/>
              <a:gd name="T6" fmla="*/ 857259 w 21600"/>
              <a:gd name="T7" fmla="*/ 4646406 h 21600"/>
              <a:gd name="T8" fmla="*/ 2927115 w 21600"/>
              <a:gd name="T9" fmla="*/ 5443538 h 21600"/>
              <a:gd name="T10" fmla="*/ 4996970 w 21600"/>
              <a:gd name="T11" fmla="*/ 4646406 h 21600"/>
              <a:gd name="T12" fmla="*/ 5854230 w 21600"/>
              <a:gd name="T13" fmla="*/ 2721769 h 21600"/>
              <a:gd name="T14" fmla="*/ 4996970 w 21600"/>
              <a:gd name="T15" fmla="*/ 79713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12" name="AutoShape 31"/>
          <p:cNvSpPr>
            <a:spLocks noChangeArrowheads="1"/>
          </p:cNvSpPr>
          <p:nvPr/>
        </p:nvSpPr>
        <p:spPr bwMode="auto">
          <a:xfrm>
            <a:off x="2238375" y="2451100"/>
            <a:ext cx="317500" cy="304800"/>
          </a:xfrm>
          <a:custGeom>
            <a:avLst/>
            <a:gdLst>
              <a:gd name="T0" fmla="*/ 2333478 w 21600"/>
              <a:gd name="T1" fmla="*/ 0 h 21600"/>
              <a:gd name="T2" fmla="*/ 683404 w 21600"/>
              <a:gd name="T3" fmla="*/ 629821 h 21600"/>
              <a:gd name="T4" fmla="*/ 0 w 21600"/>
              <a:gd name="T5" fmla="*/ 2150533 h 21600"/>
              <a:gd name="T6" fmla="*/ 683404 w 21600"/>
              <a:gd name="T7" fmla="*/ 3671245 h 21600"/>
              <a:gd name="T8" fmla="*/ 2333478 w 21600"/>
              <a:gd name="T9" fmla="*/ 4301067 h 21600"/>
              <a:gd name="T10" fmla="*/ 3983552 w 21600"/>
              <a:gd name="T11" fmla="*/ 3671245 h 21600"/>
              <a:gd name="T12" fmla="*/ 4666956 w 21600"/>
              <a:gd name="T13" fmla="*/ 2150533 h 21600"/>
              <a:gd name="T14" fmla="*/ 3983552 w 21600"/>
              <a:gd name="T15" fmla="*/ 62982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Title 1"/>
          <p:cNvSpPr txBox="1">
            <a:spLocks/>
          </p:cNvSpPr>
          <p:nvPr/>
        </p:nvSpPr>
        <p:spPr>
          <a:xfrm>
            <a:off x="457200" y="46038"/>
            <a:ext cx="8229600" cy="563562"/>
          </a:xfrm>
          <a:prstGeom prst="rect">
            <a:avLst/>
          </a:prstGeom>
          <a:solidFill>
            <a:srgbClr val="000055"/>
          </a:solidFill>
          <a:effectLst>
            <a:softEdge rad="38100"/>
          </a:effectLst>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a:solidFill>
                  <a:schemeClr val="bg1"/>
                </a:solidFill>
              </a:rPr>
              <a:t>What happens to mitochondria?</a:t>
            </a:r>
            <a:endParaRPr lang="en-US" sz="3600" dirty="0">
              <a:solidFill>
                <a:schemeClr val="bg1"/>
              </a:solidFill>
            </a:endParaRPr>
          </a:p>
        </p:txBody>
      </p:sp>
      <p:cxnSp>
        <p:nvCxnSpPr>
          <p:cNvPr id="5" name="Straight Arrow Connector 4">
            <a:extLst>
              <a:ext uri="{FF2B5EF4-FFF2-40B4-BE49-F238E27FC236}">
                <a16:creationId xmlns:a16="http://schemas.microsoft.com/office/drawing/2014/main" id="{EEB1D548-5ECA-95CC-0246-3E7286C627FF}"/>
              </a:ext>
            </a:extLst>
          </p:cNvPr>
          <p:cNvCxnSpPr/>
          <p:nvPr/>
        </p:nvCxnSpPr>
        <p:spPr>
          <a:xfrm flipH="1">
            <a:off x="3347864" y="1752600"/>
            <a:ext cx="2088232" cy="236240"/>
          </a:xfrm>
          <a:prstGeom prst="straightConnector1">
            <a:avLst/>
          </a:prstGeom>
          <a:ln w="6032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343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44624"/>
            <a:ext cx="8229600" cy="563562"/>
          </a:xfrm>
          <a:solidFill>
            <a:srgbClr val="000055"/>
          </a:solidFill>
          <a:effectLst>
            <a:softEdge rad="38100"/>
          </a:effectLst>
        </p:spPr>
        <p:txBody>
          <a:bodyPr>
            <a:noAutofit/>
          </a:bodyPr>
          <a:lstStyle/>
          <a:p>
            <a:r>
              <a:rPr lang="en-US" sz="3600" dirty="0" err="1">
                <a:solidFill>
                  <a:schemeClr val="bg1"/>
                </a:solidFill>
              </a:rPr>
              <a:t>Metopid</a:t>
            </a:r>
            <a:r>
              <a:rPr lang="en-US" sz="3600" dirty="0">
                <a:solidFill>
                  <a:schemeClr val="bg1"/>
                </a:solidFill>
              </a:rPr>
              <a:t> Ciliates</a:t>
            </a:r>
          </a:p>
        </p:txBody>
      </p:sp>
      <p:pic>
        <p:nvPicPr>
          <p:cNvPr id="5" name="Picture 4" descr="euk_tree2"/>
          <p:cNvPicPr>
            <a:picLocks noChangeAspect="1" noChangeArrowheads="1"/>
          </p:cNvPicPr>
          <p:nvPr/>
        </p:nvPicPr>
        <p:blipFill>
          <a:blip r:embed="rId2"/>
          <a:srcRect/>
          <a:stretch>
            <a:fillRect/>
          </a:stretch>
        </p:blipFill>
        <p:spPr bwMode="auto">
          <a:xfrm>
            <a:off x="35496" y="739924"/>
            <a:ext cx="8967787" cy="5713412"/>
          </a:xfrm>
          <a:prstGeom prst="rect">
            <a:avLst/>
          </a:prstGeom>
          <a:noFill/>
          <a:ln w="9525">
            <a:noFill/>
            <a:miter lim="800000"/>
            <a:headEnd/>
            <a:tailEnd/>
          </a:ln>
        </p:spPr>
      </p:pic>
      <p:cxnSp>
        <p:nvCxnSpPr>
          <p:cNvPr id="2" name="Straight Arrow Connector 1">
            <a:extLst>
              <a:ext uri="{FF2B5EF4-FFF2-40B4-BE49-F238E27FC236}">
                <a16:creationId xmlns:a16="http://schemas.microsoft.com/office/drawing/2014/main" id="{79083FD7-2829-A70E-6FEE-7B70438ADCB7}"/>
              </a:ext>
            </a:extLst>
          </p:cNvPr>
          <p:cNvCxnSpPr>
            <a:cxnSpLocks/>
          </p:cNvCxnSpPr>
          <p:nvPr/>
        </p:nvCxnSpPr>
        <p:spPr>
          <a:xfrm flipH="1">
            <a:off x="6660232" y="1628800"/>
            <a:ext cx="648072" cy="50405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609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E71A08-DAFD-C97B-7212-84EA312E3F95}"/>
              </a:ext>
            </a:extLst>
          </p:cNvPr>
          <p:cNvPicPr>
            <a:picLocks noChangeAspect="1"/>
          </p:cNvPicPr>
          <p:nvPr/>
        </p:nvPicPr>
        <p:blipFill>
          <a:blip r:embed="rId2"/>
          <a:stretch>
            <a:fillRect/>
          </a:stretch>
        </p:blipFill>
        <p:spPr>
          <a:xfrm>
            <a:off x="455374" y="680194"/>
            <a:ext cx="5225480" cy="5733256"/>
          </a:xfrm>
          <a:prstGeom prst="rect">
            <a:avLst/>
          </a:prstGeom>
        </p:spPr>
      </p:pic>
      <p:sp>
        <p:nvSpPr>
          <p:cNvPr id="7" name="Rounded Rectangle 6">
            <a:extLst>
              <a:ext uri="{FF2B5EF4-FFF2-40B4-BE49-F238E27FC236}">
                <a16:creationId xmlns:a16="http://schemas.microsoft.com/office/drawing/2014/main" id="{B9FCF1F2-0ACC-4E39-7633-989EA7BD2244}"/>
              </a:ext>
            </a:extLst>
          </p:cNvPr>
          <p:cNvSpPr/>
          <p:nvPr/>
        </p:nvSpPr>
        <p:spPr>
          <a:xfrm>
            <a:off x="1763688" y="4797152"/>
            <a:ext cx="3917166" cy="1728192"/>
          </a:xfrm>
          <a:prstGeom prst="round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10" name="Title 1">
            <a:extLst>
              <a:ext uri="{FF2B5EF4-FFF2-40B4-BE49-F238E27FC236}">
                <a16:creationId xmlns:a16="http://schemas.microsoft.com/office/drawing/2014/main" id="{2D0027EB-0D2B-5C36-4E0C-D33E8E3C6591}"/>
              </a:ext>
            </a:extLst>
          </p:cNvPr>
          <p:cNvSpPr>
            <a:spLocks noGrp="1"/>
          </p:cNvSpPr>
          <p:nvPr>
            <p:ph type="title"/>
          </p:nvPr>
        </p:nvSpPr>
        <p:spPr>
          <a:xfrm>
            <a:off x="467544" y="44624"/>
            <a:ext cx="8229600" cy="563562"/>
          </a:xfrm>
          <a:solidFill>
            <a:srgbClr val="000055"/>
          </a:solidFill>
          <a:effectLst>
            <a:softEdge rad="38100"/>
          </a:effectLst>
        </p:spPr>
        <p:txBody>
          <a:bodyPr>
            <a:noAutofit/>
          </a:bodyPr>
          <a:lstStyle/>
          <a:p>
            <a:r>
              <a:rPr lang="en-US" sz="3600" dirty="0" err="1">
                <a:solidFill>
                  <a:schemeClr val="bg1"/>
                </a:solidFill>
              </a:rPr>
              <a:t>Metopid</a:t>
            </a:r>
            <a:r>
              <a:rPr lang="en-US" sz="3600" dirty="0">
                <a:solidFill>
                  <a:schemeClr val="bg1"/>
                </a:solidFill>
              </a:rPr>
              <a:t> Ciliates</a:t>
            </a:r>
          </a:p>
        </p:txBody>
      </p:sp>
    </p:spTree>
    <p:extLst>
      <p:ext uri="{BB962C8B-B14F-4D97-AF65-F5344CB8AC3E}">
        <p14:creationId xmlns:p14="http://schemas.microsoft.com/office/powerpoint/2010/main" val="4068648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16632"/>
            <a:ext cx="8229600" cy="563562"/>
          </a:xfrm>
          <a:solidFill>
            <a:srgbClr val="000055"/>
          </a:solidFill>
          <a:effectLst>
            <a:softEdge rad="38100"/>
          </a:effectLst>
        </p:spPr>
        <p:txBody>
          <a:bodyPr>
            <a:noAutofit/>
          </a:bodyPr>
          <a:lstStyle/>
          <a:p>
            <a:r>
              <a:rPr lang="en-US" sz="3600" dirty="0" err="1">
                <a:solidFill>
                  <a:schemeClr val="bg1"/>
                </a:solidFill>
              </a:rPr>
              <a:t>Metopid</a:t>
            </a:r>
            <a:r>
              <a:rPr lang="en-US" sz="3600" dirty="0">
                <a:solidFill>
                  <a:schemeClr val="bg1"/>
                </a:solidFill>
              </a:rPr>
              <a:t> Ciliates</a:t>
            </a:r>
          </a:p>
        </p:txBody>
      </p:sp>
      <p:pic>
        <p:nvPicPr>
          <p:cNvPr id="6" name="Picture 5">
            <a:extLst>
              <a:ext uri="{FF2B5EF4-FFF2-40B4-BE49-F238E27FC236}">
                <a16:creationId xmlns:a16="http://schemas.microsoft.com/office/drawing/2014/main" id="{E602E422-6EA9-B72C-8F9C-64D4AD248F81}"/>
              </a:ext>
            </a:extLst>
          </p:cNvPr>
          <p:cNvPicPr>
            <a:picLocks noChangeAspect="1"/>
          </p:cNvPicPr>
          <p:nvPr/>
        </p:nvPicPr>
        <p:blipFill>
          <a:blip r:embed="rId2"/>
          <a:stretch>
            <a:fillRect/>
          </a:stretch>
        </p:blipFill>
        <p:spPr>
          <a:xfrm>
            <a:off x="12708" y="680194"/>
            <a:ext cx="9137377" cy="5462263"/>
          </a:xfrm>
          <a:prstGeom prst="rect">
            <a:avLst/>
          </a:prstGeom>
        </p:spPr>
      </p:pic>
      <p:sp>
        <p:nvSpPr>
          <p:cNvPr id="2" name="Oval 1">
            <a:extLst>
              <a:ext uri="{FF2B5EF4-FFF2-40B4-BE49-F238E27FC236}">
                <a16:creationId xmlns:a16="http://schemas.microsoft.com/office/drawing/2014/main" id="{028C71C1-AA69-42C5-2831-1B67A95DB6B3}"/>
              </a:ext>
            </a:extLst>
          </p:cNvPr>
          <p:cNvSpPr/>
          <p:nvPr/>
        </p:nvSpPr>
        <p:spPr>
          <a:xfrm>
            <a:off x="1907704" y="2708920"/>
            <a:ext cx="1296144" cy="1080120"/>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dirty="0"/>
          </a:p>
        </p:txBody>
      </p:sp>
      <p:sp>
        <p:nvSpPr>
          <p:cNvPr id="5" name="Oval 4">
            <a:extLst>
              <a:ext uri="{FF2B5EF4-FFF2-40B4-BE49-F238E27FC236}">
                <a16:creationId xmlns:a16="http://schemas.microsoft.com/office/drawing/2014/main" id="{851B21E6-AD7B-26E9-8127-20040ADA842B}"/>
              </a:ext>
            </a:extLst>
          </p:cNvPr>
          <p:cNvSpPr/>
          <p:nvPr/>
        </p:nvSpPr>
        <p:spPr>
          <a:xfrm>
            <a:off x="3563888" y="1916832"/>
            <a:ext cx="1800200" cy="1080120"/>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dirty="0"/>
          </a:p>
        </p:txBody>
      </p:sp>
      <p:sp>
        <p:nvSpPr>
          <p:cNvPr id="7" name="Oval 6">
            <a:extLst>
              <a:ext uri="{FF2B5EF4-FFF2-40B4-BE49-F238E27FC236}">
                <a16:creationId xmlns:a16="http://schemas.microsoft.com/office/drawing/2014/main" id="{5A72F6CF-3EC8-E083-322C-1437356F4431}"/>
              </a:ext>
            </a:extLst>
          </p:cNvPr>
          <p:cNvSpPr/>
          <p:nvPr/>
        </p:nvSpPr>
        <p:spPr>
          <a:xfrm>
            <a:off x="2411760" y="4581128"/>
            <a:ext cx="1800200" cy="792088"/>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dirty="0"/>
          </a:p>
        </p:txBody>
      </p:sp>
      <p:sp>
        <p:nvSpPr>
          <p:cNvPr id="8" name="Oval 7">
            <a:extLst>
              <a:ext uri="{FF2B5EF4-FFF2-40B4-BE49-F238E27FC236}">
                <a16:creationId xmlns:a16="http://schemas.microsoft.com/office/drawing/2014/main" id="{0AB6CD76-A342-1B90-5FE4-CE46F61D3109}"/>
              </a:ext>
            </a:extLst>
          </p:cNvPr>
          <p:cNvSpPr/>
          <p:nvPr/>
        </p:nvSpPr>
        <p:spPr>
          <a:xfrm rot="20784505">
            <a:off x="2028147" y="819866"/>
            <a:ext cx="1725051" cy="923204"/>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dirty="0"/>
          </a:p>
        </p:txBody>
      </p:sp>
    </p:spTree>
    <p:extLst>
      <p:ext uri="{BB962C8B-B14F-4D97-AF65-F5344CB8AC3E}">
        <p14:creationId xmlns:p14="http://schemas.microsoft.com/office/powerpoint/2010/main" val="13934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3" name="Group 5"/>
          <p:cNvGrpSpPr>
            <a:grpSpLocks/>
          </p:cNvGrpSpPr>
          <p:nvPr/>
        </p:nvGrpSpPr>
        <p:grpSpPr bwMode="auto">
          <a:xfrm>
            <a:off x="1641475" y="990600"/>
            <a:ext cx="1828800" cy="762000"/>
            <a:chOff x="4464" y="1728"/>
            <a:chExt cx="288" cy="144"/>
          </a:xfrm>
        </p:grpSpPr>
        <p:sp>
          <p:nvSpPr>
            <p:cNvPr id="51228" name="Oval 6"/>
            <p:cNvSpPr>
              <a:spLocks noChangeArrowheads="1"/>
            </p:cNvSpPr>
            <p:nvPr/>
          </p:nvSpPr>
          <p:spPr bwMode="auto">
            <a:xfrm>
              <a:off x="4464" y="1728"/>
              <a:ext cx="288" cy="144"/>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29" name="Freeform 7"/>
            <p:cNvSpPr>
              <a:spLocks/>
            </p:cNvSpPr>
            <p:nvPr/>
          </p:nvSpPr>
          <p:spPr bwMode="auto">
            <a:xfrm>
              <a:off x="4498" y="1750"/>
              <a:ext cx="217" cy="108"/>
            </a:xfrm>
            <a:custGeom>
              <a:avLst/>
              <a:gdLst>
                <a:gd name="T0" fmla="*/ 36 w 217"/>
                <a:gd name="T1" fmla="*/ 2 h 108"/>
                <a:gd name="T2" fmla="*/ 52 w 217"/>
                <a:gd name="T3" fmla="*/ 34 h 108"/>
                <a:gd name="T4" fmla="*/ 68 w 217"/>
                <a:gd name="T5" fmla="*/ 4 h 108"/>
                <a:gd name="T6" fmla="*/ 82 w 217"/>
                <a:gd name="T7" fmla="*/ 38 h 108"/>
                <a:gd name="T8" fmla="*/ 98 w 217"/>
                <a:gd name="T9" fmla="*/ 12 h 108"/>
                <a:gd name="T10" fmla="*/ 106 w 217"/>
                <a:gd name="T11" fmla="*/ 0 h 108"/>
                <a:gd name="T12" fmla="*/ 128 w 217"/>
                <a:gd name="T13" fmla="*/ 36 h 108"/>
                <a:gd name="T14" fmla="*/ 148 w 217"/>
                <a:gd name="T15" fmla="*/ 6 h 108"/>
                <a:gd name="T16" fmla="*/ 152 w 217"/>
                <a:gd name="T17" fmla="*/ 34 h 108"/>
                <a:gd name="T18" fmla="*/ 190 w 217"/>
                <a:gd name="T19" fmla="*/ 22 h 108"/>
                <a:gd name="T20" fmla="*/ 204 w 217"/>
                <a:gd name="T21" fmla="*/ 32 h 108"/>
                <a:gd name="T22" fmla="*/ 184 w 217"/>
                <a:gd name="T23" fmla="*/ 42 h 108"/>
                <a:gd name="T24" fmla="*/ 214 w 217"/>
                <a:gd name="T25" fmla="*/ 60 h 108"/>
                <a:gd name="T26" fmla="*/ 206 w 217"/>
                <a:gd name="T27" fmla="*/ 82 h 108"/>
                <a:gd name="T28" fmla="*/ 180 w 217"/>
                <a:gd name="T29" fmla="*/ 68 h 108"/>
                <a:gd name="T30" fmla="*/ 174 w 217"/>
                <a:gd name="T31" fmla="*/ 70 h 108"/>
                <a:gd name="T32" fmla="*/ 178 w 217"/>
                <a:gd name="T33" fmla="*/ 76 h 108"/>
                <a:gd name="T34" fmla="*/ 182 w 217"/>
                <a:gd name="T35" fmla="*/ 88 h 108"/>
                <a:gd name="T36" fmla="*/ 168 w 217"/>
                <a:gd name="T37" fmla="*/ 100 h 108"/>
                <a:gd name="T38" fmla="*/ 142 w 217"/>
                <a:gd name="T39" fmla="*/ 70 h 108"/>
                <a:gd name="T40" fmla="*/ 114 w 217"/>
                <a:gd name="T41" fmla="*/ 108 h 108"/>
                <a:gd name="T42" fmla="*/ 96 w 217"/>
                <a:gd name="T43" fmla="*/ 76 h 108"/>
                <a:gd name="T44" fmla="*/ 66 w 217"/>
                <a:gd name="T45" fmla="*/ 98 h 108"/>
                <a:gd name="T46" fmla="*/ 62 w 217"/>
                <a:gd name="T47" fmla="*/ 68 h 108"/>
                <a:gd name="T48" fmla="*/ 28 w 217"/>
                <a:gd name="T49" fmla="*/ 72 h 108"/>
                <a:gd name="T50" fmla="*/ 4 w 217"/>
                <a:gd name="T51" fmla="*/ 68 h 108"/>
                <a:gd name="T52" fmla="*/ 0 w 217"/>
                <a:gd name="T53" fmla="*/ 56 h 108"/>
                <a:gd name="T54" fmla="*/ 18 w 217"/>
                <a:gd name="T55" fmla="*/ 56 h 108"/>
                <a:gd name="T56" fmla="*/ 24 w 217"/>
                <a:gd name="T57" fmla="*/ 58 h 108"/>
                <a:gd name="T58" fmla="*/ 22 w 217"/>
                <a:gd name="T59" fmla="*/ 36 h 108"/>
                <a:gd name="T60" fmla="*/ 26 w 217"/>
                <a:gd name="T61" fmla="*/ 6 h 108"/>
                <a:gd name="T62" fmla="*/ 36 w 217"/>
                <a:gd name="T63" fmla="*/ 2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en-US"/>
            </a:p>
          </p:txBody>
        </p:sp>
      </p:grpSp>
      <p:sp>
        <p:nvSpPr>
          <p:cNvPr id="51204" name="Line 8"/>
          <p:cNvSpPr>
            <a:spLocks noChangeShapeType="1"/>
          </p:cNvSpPr>
          <p:nvPr/>
        </p:nvSpPr>
        <p:spPr bwMode="auto">
          <a:xfrm>
            <a:off x="1489075" y="1295400"/>
            <a:ext cx="685800" cy="464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05" name="Line 9"/>
          <p:cNvSpPr>
            <a:spLocks noChangeShapeType="1"/>
          </p:cNvSpPr>
          <p:nvPr/>
        </p:nvSpPr>
        <p:spPr bwMode="auto">
          <a:xfrm rot="21515343" flipH="1">
            <a:off x="2708275" y="1295400"/>
            <a:ext cx="990600" cy="464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2" name="Text Box 10"/>
          <p:cNvSpPr txBox="1">
            <a:spLocks noChangeArrowheads="1"/>
          </p:cNvSpPr>
          <p:nvPr/>
        </p:nvSpPr>
        <p:spPr bwMode="auto">
          <a:xfrm>
            <a:off x="4025900" y="1046163"/>
            <a:ext cx="3519681" cy="52322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2800" b="1" dirty="0">
                <a:latin typeface="+mn-lt"/>
              </a:rPr>
              <a:t>Classical mitochondria</a:t>
            </a:r>
            <a:endParaRPr lang="en-US" dirty="0">
              <a:latin typeface="+mn-lt"/>
            </a:endParaRPr>
          </a:p>
        </p:txBody>
      </p:sp>
      <p:grpSp>
        <p:nvGrpSpPr>
          <p:cNvPr id="51207" name="Group 11"/>
          <p:cNvGrpSpPr>
            <a:grpSpLocks/>
          </p:cNvGrpSpPr>
          <p:nvPr/>
        </p:nvGrpSpPr>
        <p:grpSpPr bwMode="auto">
          <a:xfrm>
            <a:off x="1954213" y="3546476"/>
            <a:ext cx="6365875" cy="1190626"/>
            <a:chOff x="576" y="1946"/>
            <a:chExt cx="4010" cy="750"/>
          </a:xfrm>
        </p:grpSpPr>
        <p:sp>
          <p:nvSpPr>
            <p:cNvPr id="51224" name="Oval 12"/>
            <p:cNvSpPr>
              <a:spLocks noChangeArrowheads="1"/>
            </p:cNvSpPr>
            <p:nvPr/>
          </p:nvSpPr>
          <p:spPr bwMode="auto">
            <a:xfrm>
              <a:off x="576" y="2016"/>
              <a:ext cx="672" cy="384"/>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25" name="Oval 13"/>
            <p:cNvSpPr>
              <a:spLocks noChangeArrowheads="1"/>
            </p:cNvSpPr>
            <p:nvPr/>
          </p:nvSpPr>
          <p:spPr bwMode="auto">
            <a:xfrm>
              <a:off x="624" y="2064"/>
              <a:ext cx="576" cy="288"/>
            </a:xfrm>
            <a:prstGeom prst="ellipse">
              <a:avLst/>
            </a:prstGeom>
            <a:solidFill>
              <a:srgbClr val="E34E52"/>
            </a:solidFill>
            <a:ln w="9525">
              <a:solidFill>
                <a:schemeClr val="tx1"/>
              </a:solidFill>
              <a:round/>
              <a:headEnd/>
              <a:tailEnd/>
            </a:ln>
          </p:spPr>
          <p:txBody>
            <a:bodyPr wrap="none" anchor="ctr"/>
            <a:lstStyle/>
            <a:p>
              <a:endParaRPr lang="en-US"/>
            </a:p>
          </p:txBody>
        </p:sp>
        <p:sp>
          <p:nvSpPr>
            <p:cNvPr id="28686" name="Rectangle 14"/>
            <p:cNvSpPr>
              <a:spLocks noChangeArrowheads="1"/>
            </p:cNvSpPr>
            <p:nvPr/>
          </p:nvSpPr>
          <p:spPr bwMode="auto">
            <a:xfrm>
              <a:off x="1536" y="1946"/>
              <a:ext cx="1743" cy="330"/>
            </a:xfrm>
            <a:prstGeom prst="rect">
              <a:avLst/>
            </a:prstGeom>
            <a:noFill/>
            <a:ln w="9525">
              <a:noFill/>
              <a:miter lim="800000"/>
              <a:headEnd/>
              <a:tailEnd/>
            </a:ln>
            <a:effectLst/>
          </p:spPr>
          <p:txBody>
            <a:bodyPr wrap="none">
              <a:spAutoFit/>
            </a:bodyPr>
            <a:lstStyle/>
            <a:p>
              <a:r>
                <a:rPr lang="en-US" sz="2800" b="1" dirty="0" err="1"/>
                <a:t>Hydrogenosomes</a:t>
              </a:r>
              <a:endParaRPr lang="en-US" dirty="0"/>
            </a:p>
          </p:txBody>
        </p:sp>
        <p:sp>
          <p:nvSpPr>
            <p:cNvPr id="51227" name="Rectangle 15"/>
            <p:cNvSpPr>
              <a:spLocks noChangeArrowheads="1"/>
            </p:cNvSpPr>
            <p:nvPr/>
          </p:nvSpPr>
          <p:spPr bwMode="auto">
            <a:xfrm>
              <a:off x="1776" y="2289"/>
              <a:ext cx="28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charset="2"/>
                <a:buChar char="§"/>
              </a:pPr>
              <a:r>
                <a:rPr lang="en-US" sz="1800" b="1" dirty="0"/>
                <a:t> No oxidative phosphorylation (usually)</a:t>
              </a:r>
            </a:p>
            <a:p>
              <a:pPr>
                <a:buFont typeface="Wingdings" charset="2"/>
                <a:buChar char="§"/>
              </a:pPr>
              <a:r>
                <a:rPr lang="en-US" sz="1800" b="1" dirty="0"/>
                <a:t> Anaerobic ATP generation producing H</a:t>
              </a:r>
              <a:r>
                <a:rPr lang="en-US" sz="1800" b="1" baseline="-25000" dirty="0"/>
                <a:t>2</a:t>
              </a:r>
              <a:r>
                <a:rPr lang="en-US" sz="1800" b="1" dirty="0"/>
                <a:t> gas</a:t>
              </a:r>
              <a:endParaRPr lang="en-US" dirty="0"/>
            </a:p>
          </p:txBody>
        </p:sp>
      </p:grpSp>
      <p:grpSp>
        <p:nvGrpSpPr>
          <p:cNvPr id="51208" name="Group 16"/>
          <p:cNvGrpSpPr>
            <a:grpSpLocks/>
          </p:cNvGrpSpPr>
          <p:nvPr/>
        </p:nvGrpSpPr>
        <p:grpSpPr bwMode="auto">
          <a:xfrm>
            <a:off x="2251075" y="4916488"/>
            <a:ext cx="6740525" cy="1668462"/>
            <a:chOff x="720" y="2618"/>
            <a:chExt cx="4246" cy="1051"/>
          </a:xfrm>
        </p:grpSpPr>
        <p:sp>
          <p:nvSpPr>
            <p:cNvPr id="51220" name="Oval 17"/>
            <p:cNvSpPr>
              <a:spLocks noChangeArrowheads="1"/>
            </p:cNvSpPr>
            <p:nvPr/>
          </p:nvSpPr>
          <p:spPr bwMode="auto">
            <a:xfrm>
              <a:off x="720" y="2784"/>
              <a:ext cx="288" cy="240"/>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21" name="Oval 18"/>
            <p:cNvSpPr>
              <a:spLocks noChangeArrowheads="1"/>
            </p:cNvSpPr>
            <p:nvPr/>
          </p:nvSpPr>
          <p:spPr bwMode="auto">
            <a:xfrm>
              <a:off x="768" y="2832"/>
              <a:ext cx="192" cy="144"/>
            </a:xfrm>
            <a:prstGeom prst="ellipse">
              <a:avLst/>
            </a:prstGeom>
            <a:solidFill>
              <a:srgbClr val="E34E52"/>
            </a:solidFill>
            <a:ln w="9525">
              <a:solidFill>
                <a:schemeClr val="tx1"/>
              </a:solidFill>
              <a:round/>
              <a:headEnd/>
              <a:tailEnd/>
            </a:ln>
          </p:spPr>
          <p:txBody>
            <a:bodyPr wrap="none" anchor="ctr"/>
            <a:lstStyle/>
            <a:p>
              <a:endParaRPr lang="en-US"/>
            </a:p>
          </p:txBody>
        </p:sp>
        <p:sp>
          <p:nvSpPr>
            <p:cNvPr id="28691" name="Rectangle 19"/>
            <p:cNvSpPr>
              <a:spLocks noChangeArrowheads="1"/>
            </p:cNvSpPr>
            <p:nvPr/>
          </p:nvSpPr>
          <p:spPr bwMode="auto">
            <a:xfrm>
              <a:off x="1344" y="2618"/>
              <a:ext cx="1166" cy="330"/>
            </a:xfrm>
            <a:prstGeom prst="rect">
              <a:avLst/>
            </a:prstGeom>
            <a:noFill/>
            <a:ln w="9525">
              <a:noFill/>
              <a:miter lim="800000"/>
              <a:headEnd/>
              <a:tailEnd/>
            </a:ln>
            <a:effectLst/>
          </p:spPr>
          <p:txBody>
            <a:bodyPr wrap="none">
              <a:spAutoFit/>
            </a:bodyPr>
            <a:lstStyle/>
            <a:p>
              <a:r>
                <a:rPr lang="en-US" sz="2800" b="1" dirty="0"/>
                <a:t>Mitosomes</a:t>
              </a:r>
              <a:endParaRPr lang="en-US" b="1" dirty="0"/>
            </a:p>
          </p:txBody>
        </p:sp>
        <p:sp>
          <p:nvSpPr>
            <p:cNvPr id="51223" name="Rectangle 20"/>
            <p:cNvSpPr>
              <a:spLocks noChangeArrowheads="1"/>
            </p:cNvSpPr>
            <p:nvPr/>
          </p:nvSpPr>
          <p:spPr bwMode="auto">
            <a:xfrm>
              <a:off x="1584" y="2913"/>
              <a:ext cx="3382"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charset="2"/>
                <a:buChar char="§"/>
              </a:pPr>
              <a:r>
                <a:rPr lang="en-US" sz="1800" b="1" dirty="0"/>
                <a:t> No electron transport, oxidative phosphorylation</a:t>
              </a:r>
            </a:p>
            <a:p>
              <a:pPr>
                <a:buFont typeface="Wingdings" charset="2"/>
                <a:buChar char="§"/>
              </a:pPr>
              <a:r>
                <a:rPr lang="en-US" sz="1800" b="1" dirty="0"/>
                <a:t> Some mitochondrial-derived proteins</a:t>
              </a:r>
            </a:p>
            <a:p>
              <a:pPr>
                <a:buFont typeface="Wingdings" charset="2"/>
                <a:buChar char="§"/>
              </a:pPr>
              <a:r>
                <a:rPr lang="en-US" sz="1800" b="1" dirty="0"/>
                <a:t> Protein import apparatus and Fe-S cluster biogenesis</a:t>
              </a:r>
            </a:p>
            <a:p>
              <a:pPr>
                <a:buFont typeface="Wingdings" charset="2"/>
                <a:buChar char="§"/>
              </a:pPr>
              <a:r>
                <a:rPr lang="en-US" sz="1800" b="1" dirty="0"/>
                <a:t> Unknown functions</a:t>
              </a:r>
              <a:endParaRPr lang="en-US" dirty="0"/>
            </a:p>
          </p:txBody>
        </p:sp>
      </p:grpSp>
      <p:grpSp>
        <p:nvGrpSpPr>
          <p:cNvPr id="51209" name="Group 21"/>
          <p:cNvGrpSpPr>
            <a:grpSpLocks/>
          </p:cNvGrpSpPr>
          <p:nvPr/>
        </p:nvGrpSpPr>
        <p:grpSpPr bwMode="auto">
          <a:xfrm>
            <a:off x="1793875" y="2098676"/>
            <a:ext cx="7094538" cy="1150938"/>
            <a:chOff x="432" y="1178"/>
            <a:chExt cx="4469" cy="725"/>
          </a:xfrm>
        </p:grpSpPr>
        <p:grpSp>
          <p:nvGrpSpPr>
            <p:cNvPr id="51215" name="Group 22"/>
            <p:cNvGrpSpPr>
              <a:grpSpLocks/>
            </p:cNvGrpSpPr>
            <p:nvPr/>
          </p:nvGrpSpPr>
          <p:grpSpPr bwMode="auto">
            <a:xfrm>
              <a:off x="432" y="1296"/>
              <a:ext cx="912" cy="384"/>
              <a:chOff x="4464" y="1728"/>
              <a:chExt cx="288" cy="144"/>
            </a:xfrm>
          </p:grpSpPr>
          <p:sp>
            <p:nvSpPr>
              <p:cNvPr id="51218" name="Oval 23"/>
              <p:cNvSpPr>
                <a:spLocks noChangeArrowheads="1"/>
              </p:cNvSpPr>
              <p:nvPr/>
            </p:nvSpPr>
            <p:spPr bwMode="auto">
              <a:xfrm>
                <a:off x="4464" y="1728"/>
                <a:ext cx="288" cy="144"/>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19" name="Freeform 24"/>
              <p:cNvSpPr>
                <a:spLocks/>
              </p:cNvSpPr>
              <p:nvPr/>
            </p:nvSpPr>
            <p:spPr bwMode="auto">
              <a:xfrm>
                <a:off x="4498" y="1750"/>
                <a:ext cx="217" cy="108"/>
              </a:xfrm>
              <a:custGeom>
                <a:avLst/>
                <a:gdLst>
                  <a:gd name="T0" fmla="*/ 36 w 217"/>
                  <a:gd name="T1" fmla="*/ 2 h 108"/>
                  <a:gd name="T2" fmla="*/ 52 w 217"/>
                  <a:gd name="T3" fmla="*/ 34 h 108"/>
                  <a:gd name="T4" fmla="*/ 68 w 217"/>
                  <a:gd name="T5" fmla="*/ 4 h 108"/>
                  <a:gd name="T6" fmla="*/ 82 w 217"/>
                  <a:gd name="T7" fmla="*/ 38 h 108"/>
                  <a:gd name="T8" fmla="*/ 98 w 217"/>
                  <a:gd name="T9" fmla="*/ 12 h 108"/>
                  <a:gd name="T10" fmla="*/ 106 w 217"/>
                  <a:gd name="T11" fmla="*/ 0 h 108"/>
                  <a:gd name="T12" fmla="*/ 128 w 217"/>
                  <a:gd name="T13" fmla="*/ 36 h 108"/>
                  <a:gd name="T14" fmla="*/ 148 w 217"/>
                  <a:gd name="T15" fmla="*/ 6 h 108"/>
                  <a:gd name="T16" fmla="*/ 152 w 217"/>
                  <a:gd name="T17" fmla="*/ 34 h 108"/>
                  <a:gd name="T18" fmla="*/ 190 w 217"/>
                  <a:gd name="T19" fmla="*/ 22 h 108"/>
                  <a:gd name="T20" fmla="*/ 204 w 217"/>
                  <a:gd name="T21" fmla="*/ 32 h 108"/>
                  <a:gd name="T22" fmla="*/ 184 w 217"/>
                  <a:gd name="T23" fmla="*/ 42 h 108"/>
                  <a:gd name="T24" fmla="*/ 214 w 217"/>
                  <a:gd name="T25" fmla="*/ 60 h 108"/>
                  <a:gd name="T26" fmla="*/ 206 w 217"/>
                  <a:gd name="T27" fmla="*/ 82 h 108"/>
                  <a:gd name="T28" fmla="*/ 180 w 217"/>
                  <a:gd name="T29" fmla="*/ 68 h 108"/>
                  <a:gd name="T30" fmla="*/ 174 w 217"/>
                  <a:gd name="T31" fmla="*/ 70 h 108"/>
                  <a:gd name="T32" fmla="*/ 178 w 217"/>
                  <a:gd name="T33" fmla="*/ 76 h 108"/>
                  <a:gd name="T34" fmla="*/ 182 w 217"/>
                  <a:gd name="T35" fmla="*/ 88 h 108"/>
                  <a:gd name="T36" fmla="*/ 168 w 217"/>
                  <a:gd name="T37" fmla="*/ 100 h 108"/>
                  <a:gd name="T38" fmla="*/ 142 w 217"/>
                  <a:gd name="T39" fmla="*/ 70 h 108"/>
                  <a:gd name="T40" fmla="*/ 114 w 217"/>
                  <a:gd name="T41" fmla="*/ 108 h 108"/>
                  <a:gd name="T42" fmla="*/ 96 w 217"/>
                  <a:gd name="T43" fmla="*/ 76 h 108"/>
                  <a:gd name="T44" fmla="*/ 66 w 217"/>
                  <a:gd name="T45" fmla="*/ 98 h 108"/>
                  <a:gd name="T46" fmla="*/ 62 w 217"/>
                  <a:gd name="T47" fmla="*/ 68 h 108"/>
                  <a:gd name="T48" fmla="*/ 28 w 217"/>
                  <a:gd name="T49" fmla="*/ 72 h 108"/>
                  <a:gd name="T50" fmla="*/ 4 w 217"/>
                  <a:gd name="T51" fmla="*/ 68 h 108"/>
                  <a:gd name="T52" fmla="*/ 0 w 217"/>
                  <a:gd name="T53" fmla="*/ 56 h 108"/>
                  <a:gd name="T54" fmla="*/ 18 w 217"/>
                  <a:gd name="T55" fmla="*/ 56 h 108"/>
                  <a:gd name="T56" fmla="*/ 24 w 217"/>
                  <a:gd name="T57" fmla="*/ 58 h 108"/>
                  <a:gd name="T58" fmla="*/ 22 w 217"/>
                  <a:gd name="T59" fmla="*/ 36 h 108"/>
                  <a:gd name="T60" fmla="*/ 26 w 217"/>
                  <a:gd name="T61" fmla="*/ 6 h 108"/>
                  <a:gd name="T62" fmla="*/ 36 w 217"/>
                  <a:gd name="T63" fmla="*/ 2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en-US"/>
              </a:p>
            </p:txBody>
          </p:sp>
        </p:grpSp>
        <p:sp>
          <p:nvSpPr>
            <p:cNvPr id="28697" name="Rectangle 25"/>
            <p:cNvSpPr>
              <a:spLocks noChangeArrowheads="1"/>
            </p:cNvSpPr>
            <p:nvPr/>
          </p:nvSpPr>
          <p:spPr bwMode="auto">
            <a:xfrm>
              <a:off x="1680" y="1178"/>
              <a:ext cx="2388" cy="330"/>
            </a:xfrm>
            <a:prstGeom prst="rect">
              <a:avLst/>
            </a:prstGeom>
            <a:noFill/>
            <a:ln w="9525">
              <a:noFill/>
              <a:miter lim="800000"/>
              <a:headEnd/>
              <a:tailEnd/>
            </a:ln>
            <a:effectLst/>
          </p:spPr>
          <p:txBody>
            <a:bodyPr wrap="none">
              <a:spAutoFit/>
            </a:bodyPr>
            <a:lstStyle/>
            <a:p>
              <a:r>
                <a:rPr lang="en-US" sz="2800" b="1" dirty="0"/>
                <a:t>Anaerobic mitochondria</a:t>
              </a:r>
              <a:endParaRPr lang="en-US" dirty="0"/>
            </a:p>
          </p:txBody>
        </p:sp>
        <p:sp>
          <p:nvSpPr>
            <p:cNvPr id="51217" name="Text Box 26"/>
            <p:cNvSpPr txBox="1">
              <a:spLocks noChangeArrowheads="1"/>
            </p:cNvSpPr>
            <p:nvPr/>
          </p:nvSpPr>
          <p:spPr bwMode="auto">
            <a:xfrm>
              <a:off x="1958" y="1496"/>
              <a:ext cx="294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buFont typeface="Wingdings" charset="2"/>
                <a:buChar char="§"/>
              </a:pPr>
              <a:r>
                <a:rPr lang="en-US" sz="1800" b="1">
                  <a:latin typeface="+mn-lt"/>
                </a:rPr>
                <a:t> Electron transport/oxidative phosphorylation</a:t>
              </a:r>
            </a:p>
            <a:p>
              <a:pPr>
                <a:buFont typeface="Wingdings" charset="2"/>
                <a:buChar char="§"/>
              </a:pPr>
              <a:r>
                <a:rPr lang="en-US" sz="1800" b="1">
                  <a:latin typeface="+mn-lt"/>
                </a:rPr>
                <a:t> use alternate electron acceptor, not O</a:t>
              </a:r>
              <a:r>
                <a:rPr lang="en-US" sz="1800" b="1" baseline="-25000">
                  <a:latin typeface="+mn-lt"/>
                </a:rPr>
                <a:t>2</a:t>
              </a:r>
              <a:endParaRPr lang="en-US">
                <a:latin typeface="+mn-lt"/>
              </a:endParaRPr>
            </a:p>
          </p:txBody>
        </p:sp>
      </p:grpSp>
      <p:grpSp>
        <p:nvGrpSpPr>
          <p:cNvPr id="51210" name="Group 27"/>
          <p:cNvGrpSpPr>
            <a:grpSpLocks/>
          </p:cNvGrpSpPr>
          <p:nvPr/>
        </p:nvGrpSpPr>
        <p:grpSpPr bwMode="auto">
          <a:xfrm>
            <a:off x="2005013" y="3024188"/>
            <a:ext cx="1044575" cy="557212"/>
            <a:chOff x="480" y="1953"/>
            <a:chExt cx="658" cy="351"/>
          </a:xfrm>
        </p:grpSpPr>
        <p:sp>
          <p:nvSpPr>
            <p:cNvPr id="51213" name="AutoShape 28"/>
            <p:cNvSpPr>
              <a:spLocks noChangeArrowheads="1"/>
            </p:cNvSpPr>
            <p:nvPr/>
          </p:nvSpPr>
          <p:spPr bwMode="auto">
            <a:xfrm>
              <a:off x="480" y="1968"/>
              <a:ext cx="192" cy="336"/>
            </a:xfrm>
            <a:prstGeom prst="star4">
              <a:avLst>
                <a:gd name="adj" fmla="val 19792"/>
              </a:avLst>
            </a:prstGeom>
            <a:solidFill>
              <a:srgbClr val="FFFF00"/>
            </a:solidFill>
            <a:ln w="9525">
              <a:solidFill>
                <a:schemeClr val="tx1"/>
              </a:solidFill>
              <a:miter lim="800000"/>
              <a:headEnd/>
              <a:tailEnd/>
            </a:ln>
          </p:spPr>
          <p:txBody>
            <a:bodyPr wrap="none" anchor="ctr"/>
            <a:lstStyle/>
            <a:p>
              <a:endParaRPr lang="en-US"/>
            </a:p>
          </p:txBody>
        </p:sp>
        <p:sp>
          <p:nvSpPr>
            <p:cNvPr id="51214" name="Text Box 29"/>
            <p:cNvSpPr txBox="1">
              <a:spLocks noChangeArrowheads="1"/>
            </p:cNvSpPr>
            <p:nvPr/>
          </p:nvSpPr>
          <p:spPr bwMode="auto">
            <a:xfrm>
              <a:off x="643" y="1953"/>
              <a:ext cx="49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sz="1400" b="1">
                  <a:latin typeface="+mn-lt"/>
                </a:rPr>
                <a:t>loss of </a:t>
              </a:r>
            </a:p>
            <a:p>
              <a:pPr algn="ctr"/>
              <a:r>
                <a:rPr lang="en-US" sz="1400" b="1">
                  <a:latin typeface="+mn-lt"/>
                </a:rPr>
                <a:t>genome</a:t>
              </a:r>
            </a:p>
          </p:txBody>
        </p:sp>
      </p:grpSp>
      <p:sp>
        <p:nvSpPr>
          <p:cNvPr id="51211" name="AutoShape 30"/>
          <p:cNvSpPr>
            <a:spLocks noChangeArrowheads="1"/>
          </p:cNvSpPr>
          <p:nvPr/>
        </p:nvSpPr>
        <p:spPr bwMode="auto">
          <a:xfrm>
            <a:off x="2314575" y="1219200"/>
            <a:ext cx="355600" cy="342900"/>
          </a:xfrm>
          <a:custGeom>
            <a:avLst/>
            <a:gdLst>
              <a:gd name="T0" fmla="*/ 2927115 w 21600"/>
              <a:gd name="T1" fmla="*/ 0 h 21600"/>
              <a:gd name="T2" fmla="*/ 857259 w 21600"/>
              <a:gd name="T3" fmla="*/ 797131 h 21600"/>
              <a:gd name="T4" fmla="*/ 0 w 21600"/>
              <a:gd name="T5" fmla="*/ 2721769 h 21600"/>
              <a:gd name="T6" fmla="*/ 857259 w 21600"/>
              <a:gd name="T7" fmla="*/ 4646406 h 21600"/>
              <a:gd name="T8" fmla="*/ 2927115 w 21600"/>
              <a:gd name="T9" fmla="*/ 5443538 h 21600"/>
              <a:gd name="T10" fmla="*/ 4996970 w 21600"/>
              <a:gd name="T11" fmla="*/ 4646406 h 21600"/>
              <a:gd name="T12" fmla="*/ 5854230 w 21600"/>
              <a:gd name="T13" fmla="*/ 2721769 h 21600"/>
              <a:gd name="T14" fmla="*/ 4996970 w 21600"/>
              <a:gd name="T15" fmla="*/ 79713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12" name="AutoShape 31"/>
          <p:cNvSpPr>
            <a:spLocks noChangeArrowheads="1"/>
          </p:cNvSpPr>
          <p:nvPr/>
        </p:nvSpPr>
        <p:spPr bwMode="auto">
          <a:xfrm>
            <a:off x="2238375" y="2451100"/>
            <a:ext cx="317500" cy="304800"/>
          </a:xfrm>
          <a:custGeom>
            <a:avLst/>
            <a:gdLst>
              <a:gd name="T0" fmla="*/ 2333478 w 21600"/>
              <a:gd name="T1" fmla="*/ 0 h 21600"/>
              <a:gd name="T2" fmla="*/ 683404 w 21600"/>
              <a:gd name="T3" fmla="*/ 629821 h 21600"/>
              <a:gd name="T4" fmla="*/ 0 w 21600"/>
              <a:gd name="T5" fmla="*/ 2150533 h 21600"/>
              <a:gd name="T6" fmla="*/ 683404 w 21600"/>
              <a:gd name="T7" fmla="*/ 3671245 h 21600"/>
              <a:gd name="T8" fmla="*/ 2333478 w 21600"/>
              <a:gd name="T9" fmla="*/ 4301067 h 21600"/>
              <a:gd name="T10" fmla="*/ 3983552 w 21600"/>
              <a:gd name="T11" fmla="*/ 3671245 h 21600"/>
              <a:gd name="T12" fmla="*/ 4666956 w 21600"/>
              <a:gd name="T13" fmla="*/ 2150533 h 21600"/>
              <a:gd name="T14" fmla="*/ 3983552 w 21600"/>
              <a:gd name="T15" fmla="*/ 62982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Title 1"/>
          <p:cNvSpPr txBox="1">
            <a:spLocks/>
          </p:cNvSpPr>
          <p:nvPr/>
        </p:nvSpPr>
        <p:spPr>
          <a:xfrm>
            <a:off x="457200" y="46038"/>
            <a:ext cx="8229600" cy="563562"/>
          </a:xfrm>
          <a:prstGeom prst="rect">
            <a:avLst/>
          </a:prstGeom>
          <a:solidFill>
            <a:srgbClr val="000055"/>
          </a:solidFill>
          <a:effectLst>
            <a:softEdge rad="38100"/>
          </a:effectLst>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a:solidFill>
                  <a:schemeClr val="bg1"/>
                </a:solidFill>
              </a:rPr>
              <a:t>What happens to mitochondria?</a:t>
            </a:r>
            <a:endParaRPr lang="en-US" sz="3600" dirty="0">
              <a:solidFill>
                <a:schemeClr val="bg1"/>
              </a:solidFill>
            </a:endParaRPr>
          </a:p>
        </p:txBody>
      </p:sp>
      <p:cxnSp>
        <p:nvCxnSpPr>
          <p:cNvPr id="2" name="Straight Arrow Connector 1">
            <a:extLst>
              <a:ext uri="{FF2B5EF4-FFF2-40B4-BE49-F238E27FC236}">
                <a16:creationId xmlns:a16="http://schemas.microsoft.com/office/drawing/2014/main" id="{450DF70B-BAE0-FF7A-CCC9-68EAD321B3AC}"/>
              </a:ext>
            </a:extLst>
          </p:cNvPr>
          <p:cNvCxnSpPr/>
          <p:nvPr/>
        </p:nvCxnSpPr>
        <p:spPr>
          <a:xfrm flipH="1">
            <a:off x="2968982" y="4488160"/>
            <a:ext cx="2088232" cy="236240"/>
          </a:xfrm>
          <a:prstGeom prst="straightConnector1">
            <a:avLst/>
          </a:prstGeom>
          <a:ln w="6032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85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Metamonada_backbone.pdf"/>
          <p:cNvPicPr>
            <a:picLocks noChangeAspect="1"/>
          </p:cNvPicPr>
          <p:nvPr/>
        </p:nvPicPr>
        <p:blipFill>
          <a:blip r:embed="rId3"/>
          <a:stretch>
            <a:fillRect/>
          </a:stretch>
        </p:blipFill>
        <p:spPr>
          <a:xfrm>
            <a:off x="0" y="381000"/>
            <a:ext cx="9144000" cy="6701118"/>
          </a:xfrm>
          <a:prstGeom prst="rect">
            <a:avLst/>
          </a:prstGeom>
        </p:spPr>
      </p:pic>
      <p:sp>
        <p:nvSpPr>
          <p:cNvPr id="14" name="TextBox 13"/>
          <p:cNvSpPr txBox="1"/>
          <p:nvPr/>
        </p:nvSpPr>
        <p:spPr>
          <a:xfrm>
            <a:off x="76200" y="15007"/>
            <a:ext cx="8960296" cy="461665"/>
          </a:xfrm>
          <a:prstGeom prst="rect">
            <a:avLst/>
          </a:prstGeom>
          <a:solidFill>
            <a:schemeClr val="tx2">
              <a:lumMod val="75000"/>
            </a:schemeClr>
          </a:solidFill>
          <a:ln>
            <a:noFill/>
          </a:ln>
          <a:effectLst>
            <a:softEdge rad="25400"/>
          </a:effectLst>
        </p:spPr>
        <p:txBody>
          <a:bodyPr wrap="square" rtlCol="0">
            <a:spAutoFit/>
          </a:bodyPr>
          <a:lstStyle/>
          <a:p>
            <a:pPr algn="ctr"/>
            <a:r>
              <a:rPr lang="en-US" sz="2400" b="1" dirty="0" err="1">
                <a:solidFill>
                  <a:srgbClr val="FFFFFF"/>
                </a:solidFill>
              </a:rPr>
              <a:t>Metamonada</a:t>
            </a:r>
            <a:endParaRPr lang="en-US" sz="2400" b="1" dirty="0">
              <a:solidFill>
                <a:srgbClr val="FFFFFF"/>
              </a:solidFill>
            </a:endParaRPr>
          </a:p>
        </p:txBody>
      </p:sp>
      <p:sp>
        <p:nvSpPr>
          <p:cNvPr id="12" name="TextBox 11"/>
          <p:cNvSpPr txBox="1"/>
          <p:nvPr/>
        </p:nvSpPr>
        <p:spPr>
          <a:xfrm>
            <a:off x="1066800" y="498902"/>
            <a:ext cx="1668621" cy="415498"/>
          </a:xfrm>
          <a:prstGeom prst="rect">
            <a:avLst/>
          </a:prstGeom>
          <a:noFill/>
        </p:spPr>
        <p:txBody>
          <a:bodyPr wrap="none" rtlCol="0">
            <a:spAutoFit/>
          </a:bodyPr>
          <a:lstStyle/>
          <a:p>
            <a:r>
              <a:rPr lang="en-US" sz="2100" i="1" dirty="0" err="1">
                <a:solidFill>
                  <a:schemeClr val="tx2">
                    <a:lumMod val="75000"/>
                  </a:schemeClr>
                </a:solidFill>
              </a:rPr>
              <a:t>Trimastix</a:t>
            </a:r>
            <a:r>
              <a:rPr lang="en-US" sz="2100" dirty="0">
                <a:solidFill>
                  <a:schemeClr val="tx2">
                    <a:lumMod val="75000"/>
                  </a:schemeClr>
                </a:solidFill>
              </a:rPr>
              <a:t> PCT</a:t>
            </a:r>
          </a:p>
        </p:txBody>
      </p:sp>
      <p:sp>
        <p:nvSpPr>
          <p:cNvPr id="13" name="TextBox 12"/>
          <p:cNvSpPr txBox="1"/>
          <p:nvPr/>
        </p:nvSpPr>
        <p:spPr>
          <a:xfrm>
            <a:off x="1066800" y="1184702"/>
            <a:ext cx="2354506" cy="415498"/>
          </a:xfrm>
          <a:prstGeom prst="rect">
            <a:avLst/>
          </a:prstGeom>
          <a:noFill/>
        </p:spPr>
        <p:txBody>
          <a:bodyPr wrap="none" rtlCol="0">
            <a:spAutoFit/>
          </a:bodyPr>
          <a:lstStyle/>
          <a:p>
            <a:r>
              <a:rPr lang="en-US" sz="2100" i="1" dirty="0" err="1">
                <a:solidFill>
                  <a:schemeClr val="tx2">
                    <a:lumMod val="75000"/>
                  </a:schemeClr>
                </a:solidFill>
              </a:rPr>
              <a:t>Trimastix</a:t>
            </a:r>
            <a:r>
              <a:rPr lang="en-US" sz="2100" i="1" dirty="0">
                <a:solidFill>
                  <a:schemeClr val="tx2">
                    <a:lumMod val="75000"/>
                  </a:schemeClr>
                </a:solidFill>
              </a:rPr>
              <a:t> </a:t>
            </a:r>
            <a:r>
              <a:rPr lang="en-US" sz="2100" i="1" dirty="0" err="1">
                <a:solidFill>
                  <a:schemeClr val="tx2">
                    <a:lumMod val="75000"/>
                  </a:schemeClr>
                </a:solidFill>
              </a:rPr>
              <a:t>pyriformis</a:t>
            </a:r>
            <a:endParaRPr lang="en-US" sz="2100" dirty="0">
              <a:solidFill>
                <a:schemeClr val="tx2">
                  <a:lumMod val="75000"/>
                </a:schemeClr>
              </a:solidFill>
            </a:endParaRPr>
          </a:p>
        </p:txBody>
      </p:sp>
      <p:sp>
        <p:nvSpPr>
          <p:cNvPr id="16" name="TextBox 15"/>
          <p:cNvSpPr txBox="1"/>
          <p:nvPr/>
        </p:nvSpPr>
        <p:spPr>
          <a:xfrm>
            <a:off x="1524000" y="838200"/>
            <a:ext cx="2858137" cy="415498"/>
          </a:xfrm>
          <a:prstGeom prst="rect">
            <a:avLst/>
          </a:prstGeom>
          <a:noFill/>
        </p:spPr>
        <p:txBody>
          <a:bodyPr wrap="none" rtlCol="0">
            <a:spAutoFit/>
          </a:bodyPr>
          <a:lstStyle/>
          <a:p>
            <a:r>
              <a:rPr lang="en-US" sz="2100" i="1" dirty="0" err="1">
                <a:solidFill>
                  <a:srgbClr val="FF0000"/>
                </a:solidFill>
              </a:rPr>
              <a:t>Monocercomonoides</a:t>
            </a:r>
            <a:r>
              <a:rPr lang="en-US" sz="2100" i="1" dirty="0">
                <a:solidFill>
                  <a:srgbClr val="FF0000"/>
                </a:solidFill>
              </a:rPr>
              <a:t> </a:t>
            </a:r>
            <a:r>
              <a:rPr lang="en-US" sz="2100" dirty="0">
                <a:solidFill>
                  <a:srgbClr val="FF0000"/>
                </a:solidFill>
              </a:rPr>
              <a:t>sp.</a:t>
            </a:r>
          </a:p>
        </p:txBody>
      </p:sp>
      <p:sp>
        <p:nvSpPr>
          <p:cNvPr id="17" name="TextBox 16"/>
          <p:cNvSpPr txBox="1"/>
          <p:nvPr/>
        </p:nvSpPr>
        <p:spPr>
          <a:xfrm>
            <a:off x="1951318" y="1568823"/>
            <a:ext cx="2577129" cy="415498"/>
          </a:xfrm>
          <a:prstGeom prst="rect">
            <a:avLst/>
          </a:prstGeom>
          <a:noFill/>
        </p:spPr>
        <p:txBody>
          <a:bodyPr wrap="none" rtlCol="0">
            <a:spAutoFit/>
          </a:bodyPr>
          <a:lstStyle/>
          <a:p>
            <a:r>
              <a:rPr lang="en-US" sz="2100" i="1" dirty="0" err="1">
                <a:solidFill>
                  <a:srgbClr val="FF0000"/>
                </a:solidFill>
              </a:rPr>
              <a:t>Tritrichomonas</a:t>
            </a:r>
            <a:r>
              <a:rPr lang="en-US" sz="2100" i="1" dirty="0">
                <a:solidFill>
                  <a:srgbClr val="FF0000"/>
                </a:solidFill>
              </a:rPr>
              <a:t> </a:t>
            </a:r>
            <a:r>
              <a:rPr lang="en-US" sz="2100" i="1" dirty="0" err="1">
                <a:solidFill>
                  <a:srgbClr val="FF0000"/>
                </a:solidFill>
              </a:rPr>
              <a:t>foetus</a:t>
            </a:r>
            <a:endParaRPr lang="en-US" sz="2100" dirty="0">
              <a:solidFill>
                <a:srgbClr val="FF0000"/>
              </a:solidFill>
            </a:endParaRPr>
          </a:p>
        </p:txBody>
      </p:sp>
      <p:sp>
        <p:nvSpPr>
          <p:cNvPr id="18" name="TextBox 17"/>
          <p:cNvSpPr txBox="1"/>
          <p:nvPr/>
        </p:nvSpPr>
        <p:spPr>
          <a:xfrm>
            <a:off x="2057400" y="1905000"/>
            <a:ext cx="3106665" cy="415498"/>
          </a:xfrm>
          <a:prstGeom prst="rect">
            <a:avLst/>
          </a:prstGeom>
          <a:noFill/>
        </p:spPr>
        <p:txBody>
          <a:bodyPr wrap="none" rtlCol="0">
            <a:spAutoFit/>
          </a:bodyPr>
          <a:lstStyle/>
          <a:p>
            <a:r>
              <a:rPr lang="en-US" sz="2100" i="1" dirty="0" err="1">
                <a:solidFill>
                  <a:srgbClr val="FF0000"/>
                </a:solidFill>
              </a:rPr>
              <a:t>Pentatrichomonas</a:t>
            </a:r>
            <a:r>
              <a:rPr lang="en-US" sz="2100" i="1" dirty="0">
                <a:solidFill>
                  <a:srgbClr val="FF0000"/>
                </a:solidFill>
              </a:rPr>
              <a:t> </a:t>
            </a:r>
            <a:r>
              <a:rPr lang="en-US" sz="2100" i="1" dirty="0" err="1">
                <a:solidFill>
                  <a:srgbClr val="FF0000"/>
                </a:solidFill>
              </a:rPr>
              <a:t>hominis</a:t>
            </a:r>
            <a:endParaRPr lang="en-US" sz="2100" dirty="0">
              <a:solidFill>
                <a:srgbClr val="FF0000"/>
              </a:solidFill>
            </a:endParaRPr>
          </a:p>
        </p:txBody>
      </p:sp>
      <p:sp>
        <p:nvSpPr>
          <p:cNvPr id="19" name="TextBox 18"/>
          <p:cNvSpPr txBox="1"/>
          <p:nvPr/>
        </p:nvSpPr>
        <p:spPr>
          <a:xfrm>
            <a:off x="1981200" y="2251502"/>
            <a:ext cx="2619208" cy="415498"/>
          </a:xfrm>
          <a:prstGeom prst="rect">
            <a:avLst/>
          </a:prstGeom>
          <a:noFill/>
        </p:spPr>
        <p:txBody>
          <a:bodyPr wrap="none" rtlCol="0">
            <a:spAutoFit/>
          </a:bodyPr>
          <a:lstStyle/>
          <a:p>
            <a:r>
              <a:rPr lang="en-US" sz="2100" i="1" dirty="0" err="1">
                <a:solidFill>
                  <a:srgbClr val="FF0000"/>
                </a:solidFill>
              </a:rPr>
              <a:t>Trichomonas</a:t>
            </a:r>
            <a:r>
              <a:rPr lang="en-US" sz="2100" i="1" dirty="0">
                <a:solidFill>
                  <a:srgbClr val="FF0000"/>
                </a:solidFill>
              </a:rPr>
              <a:t> </a:t>
            </a:r>
            <a:r>
              <a:rPr lang="en-US" sz="2100" i="1" dirty="0" err="1">
                <a:solidFill>
                  <a:srgbClr val="FF0000"/>
                </a:solidFill>
              </a:rPr>
              <a:t>vaginalis</a:t>
            </a:r>
            <a:endParaRPr lang="en-US" sz="2100" dirty="0">
              <a:solidFill>
                <a:srgbClr val="FF0000"/>
              </a:solidFill>
            </a:endParaRPr>
          </a:p>
        </p:txBody>
      </p:sp>
      <p:sp>
        <p:nvSpPr>
          <p:cNvPr id="20" name="TextBox 19"/>
          <p:cNvSpPr txBox="1"/>
          <p:nvPr/>
        </p:nvSpPr>
        <p:spPr>
          <a:xfrm>
            <a:off x="1585259" y="2587679"/>
            <a:ext cx="3522851" cy="415498"/>
          </a:xfrm>
          <a:prstGeom prst="rect">
            <a:avLst/>
          </a:prstGeom>
          <a:noFill/>
        </p:spPr>
        <p:txBody>
          <a:bodyPr wrap="none" rtlCol="0">
            <a:spAutoFit/>
          </a:bodyPr>
          <a:lstStyle/>
          <a:p>
            <a:r>
              <a:rPr lang="en-US" sz="2100" i="1" dirty="0">
                <a:solidFill>
                  <a:schemeClr val="tx2">
                    <a:lumMod val="75000"/>
                  </a:schemeClr>
                </a:solidFill>
              </a:rPr>
              <a:t>Carpediemonas membranifera</a:t>
            </a:r>
            <a:endParaRPr lang="en-US" sz="2100" dirty="0">
              <a:solidFill>
                <a:schemeClr val="tx2">
                  <a:lumMod val="75000"/>
                </a:schemeClr>
              </a:solidFill>
            </a:endParaRPr>
          </a:p>
        </p:txBody>
      </p:sp>
      <p:sp>
        <p:nvSpPr>
          <p:cNvPr id="21" name="TextBox 20"/>
          <p:cNvSpPr txBox="1"/>
          <p:nvPr/>
        </p:nvSpPr>
        <p:spPr>
          <a:xfrm>
            <a:off x="2057400" y="4343400"/>
            <a:ext cx="1925959" cy="415498"/>
          </a:xfrm>
          <a:prstGeom prst="rect">
            <a:avLst/>
          </a:prstGeom>
          <a:noFill/>
        </p:spPr>
        <p:txBody>
          <a:bodyPr wrap="none" rtlCol="0">
            <a:spAutoFit/>
          </a:bodyPr>
          <a:lstStyle/>
          <a:p>
            <a:r>
              <a:rPr lang="en-US" sz="2100" i="1" dirty="0">
                <a:solidFill>
                  <a:schemeClr val="tx2">
                    <a:lumMod val="75000"/>
                  </a:schemeClr>
                </a:solidFill>
              </a:rPr>
              <a:t>Kipferlia </a:t>
            </a:r>
            <a:r>
              <a:rPr lang="en-US" sz="2100" i="1" dirty="0" err="1">
                <a:solidFill>
                  <a:schemeClr val="tx2">
                    <a:lumMod val="75000"/>
                  </a:schemeClr>
                </a:solidFill>
              </a:rPr>
              <a:t>bialata</a:t>
            </a:r>
            <a:endParaRPr lang="en-US" sz="2100" dirty="0">
              <a:solidFill>
                <a:schemeClr val="tx2">
                  <a:lumMod val="75000"/>
                </a:schemeClr>
              </a:solidFill>
            </a:endParaRPr>
          </a:p>
        </p:txBody>
      </p:sp>
      <p:sp>
        <p:nvSpPr>
          <p:cNvPr id="22" name="TextBox 21"/>
          <p:cNvSpPr txBox="1"/>
          <p:nvPr/>
        </p:nvSpPr>
        <p:spPr>
          <a:xfrm>
            <a:off x="1524000" y="2937302"/>
            <a:ext cx="2931587" cy="415498"/>
          </a:xfrm>
          <a:prstGeom prst="rect">
            <a:avLst/>
          </a:prstGeom>
          <a:noFill/>
        </p:spPr>
        <p:txBody>
          <a:bodyPr wrap="none" rtlCol="0">
            <a:spAutoFit/>
          </a:bodyPr>
          <a:lstStyle/>
          <a:p>
            <a:r>
              <a:rPr lang="en-US" sz="2100" i="1" dirty="0" err="1">
                <a:solidFill>
                  <a:schemeClr val="tx2">
                    <a:lumMod val="75000"/>
                  </a:schemeClr>
                </a:solidFill>
              </a:rPr>
              <a:t>Ergobibamus</a:t>
            </a:r>
            <a:r>
              <a:rPr lang="en-US" sz="2100" i="1" dirty="0">
                <a:solidFill>
                  <a:schemeClr val="tx2">
                    <a:lumMod val="75000"/>
                  </a:schemeClr>
                </a:solidFill>
              </a:rPr>
              <a:t> </a:t>
            </a:r>
            <a:r>
              <a:rPr lang="en-US" sz="2100" i="1" dirty="0" err="1">
                <a:solidFill>
                  <a:schemeClr val="tx2">
                    <a:lumMod val="75000"/>
                  </a:schemeClr>
                </a:solidFill>
              </a:rPr>
              <a:t>cyprinoides</a:t>
            </a:r>
            <a:endParaRPr lang="en-US" sz="2100" dirty="0">
              <a:solidFill>
                <a:schemeClr val="tx2">
                  <a:lumMod val="75000"/>
                </a:schemeClr>
              </a:solidFill>
            </a:endParaRPr>
          </a:p>
        </p:txBody>
      </p:sp>
      <p:sp>
        <p:nvSpPr>
          <p:cNvPr id="23" name="TextBox 22"/>
          <p:cNvSpPr txBox="1"/>
          <p:nvPr/>
        </p:nvSpPr>
        <p:spPr>
          <a:xfrm>
            <a:off x="2067012" y="3276600"/>
            <a:ext cx="1533311" cy="415498"/>
          </a:xfrm>
          <a:prstGeom prst="rect">
            <a:avLst/>
          </a:prstGeom>
          <a:noFill/>
        </p:spPr>
        <p:txBody>
          <a:bodyPr wrap="none" rtlCol="0">
            <a:spAutoFit/>
          </a:bodyPr>
          <a:lstStyle/>
          <a:p>
            <a:r>
              <a:rPr lang="en-US" sz="2100" dirty="0">
                <a:solidFill>
                  <a:schemeClr val="tx2">
                    <a:lumMod val="75000"/>
                  </a:schemeClr>
                </a:solidFill>
              </a:rPr>
              <a:t>CLO</a:t>
            </a:r>
            <a:r>
              <a:rPr lang="en-US" sz="2100" i="1" dirty="0">
                <a:solidFill>
                  <a:schemeClr val="tx2">
                    <a:lumMod val="75000"/>
                  </a:schemeClr>
                </a:solidFill>
              </a:rPr>
              <a:t> </a:t>
            </a:r>
            <a:r>
              <a:rPr lang="en-US" sz="2100" dirty="0">
                <a:solidFill>
                  <a:schemeClr val="tx2">
                    <a:lumMod val="75000"/>
                  </a:schemeClr>
                </a:solidFill>
              </a:rPr>
              <a:t>NY0171</a:t>
            </a:r>
          </a:p>
        </p:txBody>
      </p:sp>
      <p:sp>
        <p:nvSpPr>
          <p:cNvPr id="25" name="TextBox 24"/>
          <p:cNvSpPr txBox="1"/>
          <p:nvPr/>
        </p:nvSpPr>
        <p:spPr>
          <a:xfrm>
            <a:off x="1981200" y="3657600"/>
            <a:ext cx="2579364" cy="415498"/>
          </a:xfrm>
          <a:prstGeom prst="rect">
            <a:avLst/>
          </a:prstGeom>
          <a:noFill/>
        </p:spPr>
        <p:txBody>
          <a:bodyPr wrap="none" rtlCol="0">
            <a:spAutoFit/>
          </a:bodyPr>
          <a:lstStyle/>
          <a:p>
            <a:r>
              <a:rPr lang="en-US" sz="2100" i="1" dirty="0">
                <a:solidFill>
                  <a:schemeClr val="tx2">
                    <a:lumMod val="75000"/>
                  </a:schemeClr>
                </a:solidFill>
              </a:rPr>
              <a:t>Chilomastix </a:t>
            </a:r>
            <a:r>
              <a:rPr lang="en-US" sz="2100" i="1" dirty="0" err="1">
                <a:solidFill>
                  <a:schemeClr val="tx2">
                    <a:lumMod val="75000"/>
                  </a:schemeClr>
                </a:solidFill>
              </a:rPr>
              <a:t>cuspidata</a:t>
            </a:r>
            <a:endParaRPr lang="en-US" sz="2100" dirty="0">
              <a:solidFill>
                <a:schemeClr val="tx2">
                  <a:lumMod val="75000"/>
                </a:schemeClr>
              </a:solidFill>
            </a:endParaRPr>
          </a:p>
        </p:txBody>
      </p:sp>
      <p:sp>
        <p:nvSpPr>
          <p:cNvPr id="26" name="TextBox 25"/>
          <p:cNvSpPr txBox="1"/>
          <p:nvPr/>
        </p:nvSpPr>
        <p:spPr>
          <a:xfrm>
            <a:off x="2438400" y="4004102"/>
            <a:ext cx="2316034" cy="415498"/>
          </a:xfrm>
          <a:prstGeom prst="rect">
            <a:avLst/>
          </a:prstGeom>
          <a:noFill/>
        </p:spPr>
        <p:txBody>
          <a:bodyPr wrap="none" rtlCol="0">
            <a:spAutoFit/>
          </a:bodyPr>
          <a:lstStyle/>
          <a:p>
            <a:r>
              <a:rPr lang="en-US" sz="2100" i="1" dirty="0">
                <a:solidFill>
                  <a:srgbClr val="FD4244"/>
                </a:solidFill>
              </a:rPr>
              <a:t>Chilomastix</a:t>
            </a:r>
            <a:r>
              <a:rPr lang="en-US" sz="2100" i="1" dirty="0">
                <a:solidFill>
                  <a:schemeClr val="tx2">
                    <a:lumMod val="75000"/>
                  </a:schemeClr>
                </a:solidFill>
              </a:rPr>
              <a:t> </a:t>
            </a:r>
            <a:r>
              <a:rPr lang="en-US" sz="2100" i="1" dirty="0" err="1">
                <a:solidFill>
                  <a:srgbClr val="FD4244"/>
                </a:solidFill>
              </a:rPr>
              <a:t>caulleri</a:t>
            </a:r>
            <a:endParaRPr lang="en-US" sz="2100" dirty="0">
              <a:solidFill>
                <a:srgbClr val="FD4244"/>
              </a:solidFill>
            </a:endParaRPr>
          </a:p>
        </p:txBody>
      </p:sp>
      <p:sp>
        <p:nvSpPr>
          <p:cNvPr id="27" name="TextBox 26"/>
          <p:cNvSpPr txBox="1"/>
          <p:nvPr/>
        </p:nvSpPr>
        <p:spPr>
          <a:xfrm>
            <a:off x="2057400" y="4689902"/>
            <a:ext cx="1996047" cy="415498"/>
          </a:xfrm>
          <a:prstGeom prst="rect">
            <a:avLst/>
          </a:prstGeom>
          <a:noFill/>
        </p:spPr>
        <p:txBody>
          <a:bodyPr wrap="none" rtlCol="0">
            <a:spAutoFit/>
          </a:bodyPr>
          <a:lstStyle/>
          <a:p>
            <a:r>
              <a:rPr lang="en-US" sz="2100" i="1" dirty="0">
                <a:solidFill>
                  <a:schemeClr val="tx2">
                    <a:lumMod val="75000"/>
                  </a:schemeClr>
                </a:solidFill>
              </a:rPr>
              <a:t>Dysnectes </a:t>
            </a:r>
            <a:r>
              <a:rPr lang="en-US" sz="2100" i="1" dirty="0" err="1">
                <a:solidFill>
                  <a:schemeClr val="tx2">
                    <a:lumMod val="75000"/>
                  </a:schemeClr>
                </a:solidFill>
              </a:rPr>
              <a:t>brevis</a:t>
            </a:r>
            <a:endParaRPr lang="en-US" sz="2100" dirty="0">
              <a:solidFill>
                <a:schemeClr val="tx2">
                  <a:lumMod val="75000"/>
                </a:schemeClr>
              </a:solidFill>
            </a:endParaRPr>
          </a:p>
        </p:txBody>
      </p:sp>
      <p:sp>
        <p:nvSpPr>
          <p:cNvPr id="28" name="TextBox 27"/>
          <p:cNvSpPr txBox="1"/>
          <p:nvPr/>
        </p:nvSpPr>
        <p:spPr>
          <a:xfrm>
            <a:off x="2819400" y="5029200"/>
            <a:ext cx="2232872" cy="415498"/>
          </a:xfrm>
          <a:prstGeom prst="rect">
            <a:avLst/>
          </a:prstGeom>
          <a:noFill/>
        </p:spPr>
        <p:txBody>
          <a:bodyPr wrap="none" rtlCol="0">
            <a:spAutoFit/>
          </a:bodyPr>
          <a:lstStyle/>
          <a:p>
            <a:r>
              <a:rPr lang="en-US" sz="2100" i="1" dirty="0">
                <a:solidFill>
                  <a:srgbClr val="FF0000"/>
                </a:solidFill>
              </a:rPr>
              <a:t>Giardia intestinalis</a:t>
            </a:r>
            <a:endParaRPr lang="en-US" sz="2100" dirty="0">
              <a:solidFill>
                <a:srgbClr val="FF0000"/>
              </a:solidFill>
            </a:endParaRPr>
          </a:p>
        </p:txBody>
      </p:sp>
      <p:sp>
        <p:nvSpPr>
          <p:cNvPr id="29" name="TextBox 28"/>
          <p:cNvSpPr txBox="1"/>
          <p:nvPr/>
        </p:nvSpPr>
        <p:spPr>
          <a:xfrm>
            <a:off x="3229277" y="5375702"/>
            <a:ext cx="2790523" cy="415498"/>
          </a:xfrm>
          <a:prstGeom prst="rect">
            <a:avLst/>
          </a:prstGeom>
          <a:noFill/>
        </p:spPr>
        <p:txBody>
          <a:bodyPr wrap="none" rtlCol="0">
            <a:spAutoFit/>
          </a:bodyPr>
          <a:lstStyle/>
          <a:p>
            <a:r>
              <a:rPr lang="en-US" sz="2100" i="1" dirty="0" err="1">
                <a:solidFill>
                  <a:srgbClr val="FF0000"/>
                </a:solidFill>
              </a:rPr>
              <a:t>Spironucleus</a:t>
            </a:r>
            <a:r>
              <a:rPr lang="en-US" sz="2100" i="1" dirty="0">
                <a:solidFill>
                  <a:srgbClr val="FF0000"/>
                </a:solidFill>
              </a:rPr>
              <a:t> </a:t>
            </a:r>
            <a:r>
              <a:rPr lang="en-US" sz="2100" i="1" dirty="0" err="1">
                <a:solidFill>
                  <a:srgbClr val="FF0000"/>
                </a:solidFill>
              </a:rPr>
              <a:t>barkhanus</a:t>
            </a:r>
            <a:endParaRPr lang="en-US" sz="2100" dirty="0">
              <a:solidFill>
                <a:srgbClr val="FF0000"/>
              </a:solidFill>
            </a:endParaRPr>
          </a:p>
        </p:txBody>
      </p:sp>
      <p:sp>
        <p:nvSpPr>
          <p:cNvPr id="30" name="TextBox 29"/>
          <p:cNvSpPr txBox="1"/>
          <p:nvPr/>
        </p:nvSpPr>
        <p:spPr>
          <a:xfrm>
            <a:off x="3200400" y="5715000"/>
            <a:ext cx="2943478" cy="415498"/>
          </a:xfrm>
          <a:prstGeom prst="rect">
            <a:avLst/>
          </a:prstGeom>
          <a:noFill/>
        </p:spPr>
        <p:txBody>
          <a:bodyPr wrap="none" rtlCol="0">
            <a:spAutoFit/>
          </a:bodyPr>
          <a:lstStyle/>
          <a:p>
            <a:r>
              <a:rPr lang="en-US" sz="2100" i="1" dirty="0" err="1">
                <a:solidFill>
                  <a:srgbClr val="FF0000"/>
                </a:solidFill>
              </a:rPr>
              <a:t>Spironucleus</a:t>
            </a:r>
            <a:r>
              <a:rPr lang="en-US" sz="2100" i="1" dirty="0">
                <a:solidFill>
                  <a:srgbClr val="FF0000"/>
                </a:solidFill>
              </a:rPr>
              <a:t> </a:t>
            </a:r>
            <a:r>
              <a:rPr lang="en-US" sz="2100" i="1" dirty="0" err="1">
                <a:solidFill>
                  <a:srgbClr val="FF0000"/>
                </a:solidFill>
              </a:rPr>
              <a:t>salmonicida</a:t>
            </a:r>
            <a:endParaRPr lang="en-US" sz="2100" dirty="0">
              <a:solidFill>
                <a:srgbClr val="FF0000"/>
              </a:solidFill>
            </a:endParaRPr>
          </a:p>
        </p:txBody>
      </p:sp>
      <p:sp>
        <p:nvSpPr>
          <p:cNvPr id="31" name="TextBox 30"/>
          <p:cNvSpPr txBox="1"/>
          <p:nvPr/>
        </p:nvSpPr>
        <p:spPr>
          <a:xfrm>
            <a:off x="3346488" y="6096000"/>
            <a:ext cx="2444712" cy="415498"/>
          </a:xfrm>
          <a:prstGeom prst="rect">
            <a:avLst/>
          </a:prstGeom>
          <a:noFill/>
        </p:spPr>
        <p:txBody>
          <a:bodyPr wrap="none" rtlCol="0">
            <a:spAutoFit/>
          </a:bodyPr>
          <a:lstStyle/>
          <a:p>
            <a:r>
              <a:rPr lang="en-US" sz="2100" i="1" dirty="0" err="1">
                <a:solidFill>
                  <a:srgbClr val="FF0000"/>
                </a:solidFill>
              </a:rPr>
              <a:t>Spironucleus</a:t>
            </a:r>
            <a:r>
              <a:rPr lang="en-US" sz="2100" i="1" dirty="0">
                <a:solidFill>
                  <a:srgbClr val="FF0000"/>
                </a:solidFill>
              </a:rPr>
              <a:t> </a:t>
            </a:r>
            <a:r>
              <a:rPr lang="en-US" sz="2100" i="1" dirty="0" err="1">
                <a:solidFill>
                  <a:srgbClr val="FF0000"/>
                </a:solidFill>
              </a:rPr>
              <a:t>vortens</a:t>
            </a:r>
            <a:endParaRPr lang="en-US" sz="2100" dirty="0">
              <a:solidFill>
                <a:srgbClr val="FF0000"/>
              </a:solidFill>
            </a:endParaRPr>
          </a:p>
        </p:txBody>
      </p:sp>
      <p:sp>
        <p:nvSpPr>
          <p:cNvPr id="32" name="TextBox 31"/>
          <p:cNvSpPr txBox="1"/>
          <p:nvPr/>
        </p:nvSpPr>
        <p:spPr>
          <a:xfrm>
            <a:off x="3200400" y="6442502"/>
            <a:ext cx="2026159" cy="415498"/>
          </a:xfrm>
          <a:prstGeom prst="rect">
            <a:avLst/>
          </a:prstGeom>
          <a:noFill/>
        </p:spPr>
        <p:txBody>
          <a:bodyPr wrap="none" rtlCol="0">
            <a:spAutoFit/>
          </a:bodyPr>
          <a:lstStyle/>
          <a:p>
            <a:r>
              <a:rPr lang="en-US" sz="2100" i="1" dirty="0" err="1">
                <a:solidFill>
                  <a:schemeClr val="tx2">
                    <a:lumMod val="75000"/>
                  </a:schemeClr>
                </a:solidFill>
              </a:rPr>
              <a:t>Trepomonas</a:t>
            </a:r>
            <a:r>
              <a:rPr lang="en-US" sz="2100" i="1" dirty="0">
                <a:solidFill>
                  <a:schemeClr val="tx2">
                    <a:lumMod val="75000"/>
                  </a:schemeClr>
                </a:solidFill>
              </a:rPr>
              <a:t> PC1</a:t>
            </a:r>
            <a:endParaRPr lang="en-US" sz="2100" dirty="0">
              <a:solidFill>
                <a:schemeClr val="tx2">
                  <a:lumMod val="75000"/>
                </a:schemeClr>
              </a:solidFill>
            </a:endParaRPr>
          </a:p>
        </p:txBody>
      </p:sp>
      <p:grpSp>
        <p:nvGrpSpPr>
          <p:cNvPr id="68" name="Group 67"/>
          <p:cNvGrpSpPr/>
          <p:nvPr/>
        </p:nvGrpSpPr>
        <p:grpSpPr>
          <a:xfrm>
            <a:off x="228600" y="1612900"/>
            <a:ext cx="8923867" cy="1058333"/>
            <a:chOff x="228600" y="711200"/>
            <a:chExt cx="8923867" cy="1058333"/>
          </a:xfrm>
        </p:grpSpPr>
        <p:sp>
          <p:nvSpPr>
            <p:cNvPr id="69" name="Rounded Rectangle 68"/>
            <p:cNvSpPr/>
            <p:nvPr/>
          </p:nvSpPr>
          <p:spPr>
            <a:xfrm>
              <a:off x="228600" y="711200"/>
              <a:ext cx="8923867" cy="1058333"/>
            </a:xfrm>
            <a:prstGeom prst="roundRect">
              <a:avLst>
                <a:gd name="adj" fmla="val 29467"/>
              </a:avLst>
            </a:prstGeom>
            <a:solidFill>
              <a:srgbClr val="FF0000">
                <a:alpha val="30000"/>
              </a:srgbClr>
            </a:solidFill>
            <a:ln w="381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a:off x="6781800" y="988080"/>
              <a:ext cx="2114556" cy="492443"/>
            </a:xfrm>
            <a:prstGeom prst="rect">
              <a:avLst/>
            </a:prstGeom>
            <a:noFill/>
          </p:spPr>
          <p:txBody>
            <a:bodyPr wrap="none" rtlCol="0">
              <a:spAutoFit/>
            </a:bodyPr>
            <a:lstStyle/>
            <a:p>
              <a:r>
                <a:rPr lang="en-US" sz="2600" dirty="0" err="1"/>
                <a:t>Trichomonads</a:t>
              </a:r>
              <a:endParaRPr lang="en-US" sz="2600" dirty="0"/>
            </a:p>
          </p:txBody>
        </p:sp>
      </p:grpSp>
      <p:grpSp>
        <p:nvGrpSpPr>
          <p:cNvPr id="71" name="Group 70"/>
          <p:cNvGrpSpPr/>
          <p:nvPr/>
        </p:nvGrpSpPr>
        <p:grpSpPr>
          <a:xfrm>
            <a:off x="220133" y="2692400"/>
            <a:ext cx="8987682" cy="2413000"/>
            <a:chOff x="220133" y="2692400"/>
            <a:chExt cx="8987682" cy="2413000"/>
          </a:xfrm>
        </p:grpSpPr>
        <p:sp>
          <p:nvSpPr>
            <p:cNvPr id="72" name="Rounded Rectangle 71"/>
            <p:cNvSpPr/>
            <p:nvPr/>
          </p:nvSpPr>
          <p:spPr>
            <a:xfrm>
              <a:off x="220133" y="2692400"/>
              <a:ext cx="8923867" cy="2413000"/>
            </a:xfrm>
            <a:prstGeom prst="roundRect">
              <a:avLst/>
            </a:prstGeom>
            <a:solidFill>
              <a:srgbClr val="0000FF">
                <a:alpha val="30000"/>
              </a:srgbClr>
            </a:solid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4864396" y="3603248"/>
              <a:ext cx="4343419" cy="492443"/>
            </a:xfrm>
            <a:prstGeom prst="rect">
              <a:avLst/>
            </a:prstGeom>
            <a:noFill/>
          </p:spPr>
          <p:txBody>
            <a:bodyPr wrap="none" rtlCol="0" anchor="ctr">
              <a:spAutoFit/>
            </a:bodyPr>
            <a:lstStyle/>
            <a:p>
              <a:pPr algn="ctr"/>
              <a:r>
                <a:rPr lang="en-US" sz="2600" i="1" dirty="0"/>
                <a:t>Carpediemonas</a:t>
              </a:r>
              <a:r>
                <a:rPr lang="en-US" sz="2600" dirty="0"/>
                <a:t>-like organisms</a:t>
              </a:r>
            </a:p>
          </p:txBody>
        </p:sp>
      </p:grpSp>
      <p:grpSp>
        <p:nvGrpSpPr>
          <p:cNvPr id="74" name="Group 73"/>
          <p:cNvGrpSpPr/>
          <p:nvPr/>
        </p:nvGrpSpPr>
        <p:grpSpPr>
          <a:xfrm>
            <a:off x="1521688" y="5124678"/>
            <a:ext cx="7620000" cy="1752600"/>
            <a:chOff x="1524000" y="5105400"/>
            <a:chExt cx="7620000" cy="1752600"/>
          </a:xfrm>
        </p:grpSpPr>
        <p:sp>
          <p:nvSpPr>
            <p:cNvPr id="75" name="Rounded Rectangle 74"/>
            <p:cNvSpPr/>
            <p:nvPr/>
          </p:nvSpPr>
          <p:spPr>
            <a:xfrm>
              <a:off x="1524000" y="5105400"/>
              <a:ext cx="7620000" cy="1752600"/>
            </a:xfrm>
            <a:prstGeom prst="roundRect">
              <a:avLst/>
            </a:prstGeom>
            <a:solidFill>
              <a:schemeClr val="accent1">
                <a:lumMod val="50000"/>
                <a:alpha val="30000"/>
              </a:schemeClr>
            </a:solidFill>
            <a:ln w="381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6781800" y="5648980"/>
              <a:ext cx="2114331" cy="523220"/>
            </a:xfrm>
            <a:prstGeom prst="rect">
              <a:avLst/>
            </a:prstGeom>
            <a:noFill/>
          </p:spPr>
          <p:txBody>
            <a:bodyPr wrap="none" rtlCol="0">
              <a:spAutoFit/>
            </a:bodyPr>
            <a:lstStyle/>
            <a:p>
              <a:r>
                <a:rPr lang="en-US" sz="2800" dirty="0"/>
                <a:t>Diplomonads</a:t>
              </a:r>
            </a:p>
          </p:txBody>
        </p:sp>
      </p:grpSp>
      <p:sp>
        <p:nvSpPr>
          <p:cNvPr id="2" name="Slide Number Placeholder 1"/>
          <p:cNvSpPr>
            <a:spLocks noGrp="1"/>
          </p:cNvSpPr>
          <p:nvPr>
            <p:ph type="sldNum" sz="quarter" idx="12"/>
          </p:nvPr>
        </p:nvSpPr>
        <p:spPr/>
        <p:txBody>
          <a:bodyPr/>
          <a:lstStyle/>
          <a:p>
            <a:fld id="{0B774B6D-F7B2-D143-9A08-6BB7B4E78C7C}" type="slidenum">
              <a:rPr lang="en-US" smtClean="0"/>
              <a:t>67</a:t>
            </a:fld>
            <a:endParaRPr lang="en-US"/>
          </a:p>
        </p:txBody>
      </p:sp>
      <p:grpSp>
        <p:nvGrpSpPr>
          <p:cNvPr id="3" name="Group 2"/>
          <p:cNvGrpSpPr/>
          <p:nvPr/>
        </p:nvGrpSpPr>
        <p:grpSpPr>
          <a:xfrm>
            <a:off x="226288" y="554567"/>
            <a:ext cx="8923867" cy="1058333"/>
            <a:chOff x="226288" y="554567"/>
            <a:chExt cx="8923867" cy="1058333"/>
          </a:xfrm>
        </p:grpSpPr>
        <p:sp>
          <p:nvSpPr>
            <p:cNvPr id="34" name="Rounded Rectangle 33"/>
            <p:cNvSpPr/>
            <p:nvPr/>
          </p:nvSpPr>
          <p:spPr>
            <a:xfrm>
              <a:off x="226288" y="554567"/>
              <a:ext cx="8923867" cy="1058333"/>
            </a:xfrm>
            <a:prstGeom prst="roundRect">
              <a:avLst>
                <a:gd name="adj" fmla="val 29467"/>
              </a:avLst>
            </a:prstGeom>
            <a:solidFill>
              <a:schemeClr val="accent3">
                <a:lumMod val="75000"/>
                <a:alpha val="30000"/>
              </a:schemeClr>
            </a:solidFill>
            <a:ln w="381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5449472" y="761255"/>
              <a:ext cx="3506151" cy="492443"/>
            </a:xfrm>
            <a:prstGeom prst="rect">
              <a:avLst/>
            </a:prstGeom>
            <a:noFill/>
          </p:spPr>
          <p:txBody>
            <a:bodyPr wrap="none" rtlCol="0">
              <a:spAutoFit/>
            </a:bodyPr>
            <a:lstStyle/>
            <a:p>
              <a:r>
                <a:rPr lang="en-US" sz="2600" i="1" dirty="0" err="1"/>
                <a:t>Trimastix</a:t>
              </a:r>
              <a:r>
                <a:rPr lang="en-US" sz="2600" i="1" dirty="0"/>
                <a:t> </a:t>
              </a:r>
              <a:r>
                <a:rPr lang="en-US" sz="2600" dirty="0"/>
                <a:t> + </a:t>
              </a:r>
              <a:r>
                <a:rPr lang="en-US" sz="2600" dirty="0" err="1"/>
                <a:t>Oxymonads</a:t>
              </a:r>
              <a:endParaRPr lang="en-US" sz="2600" i="1" dirty="0"/>
            </a:p>
          </p:txBody>
        </p:sp>
      </p:grpSp>
    </p:spTree>
    <p:extLst>
      <p:ext uri="{BB962C8B-B14F-4D97-AF65-F5344CB8AC3E}">
        <p14:creationId xmlns:p14="http://schemas.microsoft.com/office/powerpoint/2010/main" val="41688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Metamonada_backbone.pdf"/>
          <p:cNvPicPr>
            <a:picLocks noChangeAspect="1"/>
          </p:cNvPicPr>
          <p:nvPr/>
        </p:nvPicPr>
        <p:blipFill>
          <a:blip r:embed="rId2"/>
          <a:stretch>
            <a:fillRect/>
          </a:stretch>
        </p:blipFill>
        <p:spPr>
          <a:xfrm>
            <a:off x="0" y="381000"/>
            <a:ext cx="9144000" cy="6701118"/>
          </a:xfrm>
          <a:prstGeom prst="rect">
            <a:avLst/>
          </a:prstGeom>
        </p:spPr>
      </p:pic>
      <p:sp>
        <p:nvSpPr>
          <p:cNvPr id="5" name="Rectangle 4"/>
          <p:cNvSpPr/>
          <p:nvPr/>
        </p:nvSpPr>
        <p:spPr>
          <a:xfrm>
            <a:off x="5226559" y="-34498"/>
            <a:ext cx="1676400" cy="243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6200" y="71735"/>
            <a:ext cx="5945094" cy="461665"/>
          </a:xfrm>
          <a:prstGeom prst="rect">
            <a:avLst/>
          </a:prstGeom>
          <a:solidFill>
            <a:schemeClr val="tx2">
              <a:lumMod val="75000"/>
            </a:schemeClr>
          </a:solidFill>
          <a:ln>
            <a:noFill/>
          </a:ln>
          <a:effectLst>
            <a:softEdge rad="25400"/>
          </a:effectLst>
        </p:spPr>
        <p:txBody>
          <a:bodyPr wrap="square" rtlCol="0">
            <a:spAutoFit/>
          </a:bodyPr>
          <a:lstStyle/>
          <a:p>
            <a:pPr algn="ctr"/>
            <a:r>
              <a:rPr lang="en-US" sz="2400" b="1" dirty="0" err="1">
                <a:solidFill>
                  <a:srgbClr val="FFFFFF"/>
                </a:solidFill>
              </a:rPr>
              <a:t>MROs</a:t>
            </a:r>
            <a:r>
              <a:rPr lang="en-US" sz="2400" b="1" dirty="0">
                <a:solidFill>
                  <a:srgbClr val="FFFFFF"/>
                </a:solidFill>
              </a:rPr>
              <a:t> of </a:t>
            </a:r>
            <a:r>
              <a:rPr lang="en-US" sz="2400" b="1" dirty="0" err="1">
                <a:solidFill>
                  <a:srgbClr val="FFFFFF"/>
                </a:solidFill>
              </a:rPr>
              <a:t>metamonada</a:t>
            </a:r>
            <a:endParaRPr lang="en-US" sz="2400" b="1" dirty="0">
              <a:solidFill>
                <a:srgbClr val="FFFFFF"/>
              </a:solidFill>
            </a:endParaRPr>
          </a:p>
        </p:txBody>
      </p:sp>
      <p:sp>
        <p:nvSpPr>
          <p:cNvPr id="12" name="TextBox 11"/>
          <p:cNvSpPr txBox="1"/>
          <p:nvPr/>
        </p:nvSpPr>
        <p:spPr>
          <a:xfrm>
            <a:off x="1081741" y="498902"/>
            <a:ext cx="1668621" cy="415498"/>
          </a:xfrm>
          <a:prstGeom prst="rect">
            <a:avLst/>
          </a:prstGeom>
          <a:noFill/>
        </p:spPr>
        <p:txBody>
          <a:bodyPr wrap="none" rtlCol="0">
            <a:spAutoFit/>
          </a:bodyPr>
          <a:lstStyle/>
          <a:p>
            <a:r>
              <a:rPr lang="en-US" sz="2100" i="1" dirty="0" err="1">
                <a:solidFill>
                  <a:schemeClr val="tx2">
                    <a:lumMod val="75000"/>
                  </a:schemeClr>
                </a:solidFill>
              </a:rPr>
              <a:t>Trimastix</a:t>
            </a:r>
            <a:r>
              <a:rPr lang="en-US" sz="2100" dirty="0">
                <a:solidFill>
                  <a:schemeClr val="tx2">
                    <a:lumMod val="75000"/>
                  </a:schemeClr>
                </a:solidFill>
              </a:rPr>
              <a:t> PCT</a:t>
            </a:r>
          </a:p>
        </p:txBody>
      </p:sp>
      <p:sp>
        <p:nvSpPr>
          <p:cNvPr id="13" name="TextBox 12"/>
          <p:cNvSpPr txBox="1"/>
          <p:nvPr/>
        </p:nvSpPr>
        <p:spPr>
          <a:xfrm>
            <a:off x="1081741" y="1184702"/>
            <a:ext cx="2354506" cy="415498"/>
          </a:xfrm>
          <a:prstGeom prst="rect">
            <a:avLst/>
          </a:prstGeom>
          <a:noFill/>
        </p:spPr>
        <p:txBody>
          <a:bodyPr wrap="none" rtlCol="0">
            <a:spAutoFit/>
          </a:bodyPr>
          <a:lstStyle/>
          <a:p>
            <a:r>
              <a:rPr lang="en-US" sz="2100" i="1" dirty="0" err="1">
                <a:solidFill>
                  <a:schemeClr val="tx2">
                    <a:lumMod val="75000"/>
                  </a:schemeClr>
                </a:solidFill>
              </a:rPr>
              <a:t>Trimastix</a:t>
            </a:r>
            <a:r>
              <a:rPr lang="en-US" sz="2100" i="1" dirty="0">
                <a:solidFill>
                  <a:schemeClr val="tx2">
                    <a:lumMod val="75000"/>
                  </a:schemeClr>
                </a:solidFill>
              </a:rPr>
              <a:t> </a:t>
            </a:r>
            <a:r>
              <a:rPr lang="en-US" sz="2100" i="1" dirty="0" err="1">
                <a:solidFill>
                  <a:schemeClr val="tx2">
                    <a:lumMod val="75000"/>
                  </a:schemeClr>
                </a:solidFill>
              </a:rPr>
              <a:t>pyriformis</a:t>
            </a:r>
            <a:endParaRPr lang="en-US" sz="2100" dirty="0">
              <a:solidFill>
                <a:schemeClr val="tx2">
                  <a:lumMod val="75000"/>
                </a:schemeClr>
              </a:solidFill>
            </a:endParaRPr>
          </a:p>
        </p:txBody>
      </p:sp>
      <p:sp>
        <p:nvSpPr>
          <p:cNvPr id="16" name="TextBox 15"/>
          <p:cNvSpPr txBox="1"/>
          <p:nvPr/>
        </p:nvSpPr>
        <p:spPr>
          <a:xfrm>
            <a:off x="1538941" y="838200"/>
            <a:ext cx="2858137" cy="415498"/>
          </a:xfrm>
          <a:prstGeom prst="rect">
            <a:avLst/>
          </a:prstGeom>
          <a:noFill/>
        </p:spPr>
        <p:txBody>
          <a:bodyPr wrap="none" rtlCol="0">
            <a:spAutoFit/>
          </a:bodyPr>
          <a:lstStyle/>
          <a:p>
            <a:r>
              <a:rPr lang="en-US" sz="2100" i="1" dirty="0" err="1">
                <a:solidFill>
                  <a:srgbClr val="FF0000"/>
                </a:solidFill>
              </a:rPr>
              <a:t>Monocercomonoides</a:t>
            </a:r>
            <a:r>
              <a:rPr lang="en-US" sz="2100" i="1" dirty="0">
                <a:solidFill>
                  <a:srgbClr val="FF0000"/>
                </a:solidFill>
              </a:rPr>
              <a:t> </a:t>
            </a:r>
            <a:r>
              <a:rPr lang="en-US" sz="2100" dirty="0">
                <a:solidFill>
                  <a:srgbClr val="FF0000"/>
                </a:solidFill>
              </a:rPr>
              <a:t>sp.</a:t>
            </a:r>
          </a:p>
        </p:txBody>
      </p:sp>
      <p:sp>
        <p:nvSpPr>
          <p:cNvPr id="17" name="TextBox 16"/>
          <p:cNvSpPr txBox="1"/>
          <p:nvPr/>
        </p:nvSpPr>
        <p:spPr>
          <a:xfrm>
            <a:off x="1966259" y="1568823"/>
            <a:ext cx="2577129" cy="415498"/>
          </a:xfrm>
          <a:prstGeom prst="rect">
            <a:avLst/>
          </a:prstGeom>
          <a:noFill/>
        </p:spPr>
        <p:txBody>
          <a:bodyPr wrap="none" rtlCol="0">
            <a:spAutoFit/>
          </a:bodyPr>
          <a:lstStyle/>
          <a:p>
            <a:r>
              <a:rPr lang="en-US" sz="2100" i="1" dirty="0" err="1">
                <a:solidFill>
                  <a:srgbClr val="FF0000"/>
                </a:solidFill>
              </a:rPr>
              <a:t>Tritrichomonas</a:t>
            </a:r>
            <a:r>
              <a:rPr lang="en-US" sz="2100" i="1" dirty="0">
                <a:solidFill>
                  <a:srgbClr val="FF0000"/>
                </a:solidFill>
              </a:rPr>
              <a:t> </a:t>
            </a:r>
            <a:r>
              <a:rPr lang="en-US" sz="2100" i="1" dirty="0" err="1">
                <a:solidFill>
                  <a:srgbClr val="FF0000"/>
                </a:solidFill>
              </a:rPr>
              <a:t>foetus</a:t>
            </a:r>
            <a:endParaRPr lang="en-US" sz="2100" dirty="0">
              <a:solidFill>
                <a:srgbClr val="FF0000"/>
              </a:solidFill>
            </a:endParaRPr>
          </a:p>
        </p:txBody>
      </p:sp>
      <p:sp>
        <p:nvSpPr>
          <p:cNvPr id="18" name="TextBox 17"/>
          <p:cNvSpPr txBox="1"/>
          <p:nvPr/>
        </p:nvSpPr>
        <p:spPr>
          <a:xfrm>
            <a:off x="2072341" y="1905000"/>
            <a:ext cx="3106665" cy="415498"/>
          </a:xfrm>
          <a:prstGeom prst="rect">
            <a:avLst/>
          </a:prstGeom>
          <a:noFill/>
        </p:spPr>
        <p:txBody>
          <a:bodyPr wrap="none" rtlCol="0">
            <a:spAutoFit/>
          </a:bodyPr>
          <a:lstStyle/>
          <a:p>
            <a:r>
              <a:rPr lang="en-US" sz="2100" i="1" dirty="0" err="1">
                <a:solidFill>
                  <a:srgbClr val="FF0000"/>
                </a:solidFill>
              </a:rPr>
              <a:t>Pentatrichomonas</a:t>
            </a:r>
            <a:r>
              <a:rPr lang="en-US" sz="2100" i="1" dirty="0">
                <a:solidFill>
                  <a:srgbClr val="FF0000"/>
                </a:solidFill>
              </a:rPr>
              <a:t> </a:t>
            </a:r>
            <a:r>
              <a:rPr lang="en-US" sz="2100" i="1" dirty="0" err="1">
                <a:solidFill>
                  <a:srgbClr val="FF0000"/>
                </a:solidFill>
              </a:rPr>
              <a:t>hominis</a:t>
            </a:r>
            <a:endParaRPr lang="en-US" sz="2100" dirty="0">
              <a:solidFill>
                <a:srgbClr val="FF0000"/>
              </a:solidFill>
            </a:endParaRPr>
          </a:p>
        </p:txBody>
      </p:sp>
      <p:sp>
        <p:nvSpPr>
          <p:cNvPr id="19" name="TextBox 18"/>
          <p:cNvSpPr txBox="1"/>
          <p:nvPr/>
        </p:nvSpPr>
        <p:spPr>
          <a:xfrm>
            <a:off x="1996141" y="2251502"/>
            <a:ext cx="2619208" cy="415498"/>
          </a:xfrm>
          <a:prstGeom prst="rect">
            <a:avLst/>
          </a:prstGeom>
          <a:noFill/>
        </p:spPr>
        <p:txBody>
          <a:bodyPr wrap="none" rtlCol="0">
            <a:spAutoFit/>
          </a:bodyPr>
          <a:lstStyle/>
          <a:p>
            <a:r>
              <a:rPr lang="en-US" sz="2100" i="1" dirty="0" err="1">
                <a:solidFill>
                  <a:srgbClr val="FF0000"/>
                </a:solidFill>
              </a:rPr>
              <a:t>Trichomonas</a:t>
            </a:r>
            <a:r>
              <a:rPr lang="en-US" sz="2100" i="1" dirty="0">
                <a:solidFill>
                  <a:srgbClr val="FF0000"/>
                </a:solidFill>
              </a:rPr>
              <a:t> </a:t>
            </a:r>
            <a:r>
              <a:rPr lang="en-US" sz="2100" i="1" dirty="0" err="1">
                <a:solidFill>
                  <a:srgbClr val="FF0000"/>
                </a:solidFill>
              </a:rPr>
              <a:t>vaginalis</a:t>
            </a:r>
            <a:endParaRPr lang="en-US" sz="2100" dirty="0">
              <a:solidFill>
                <a:srgbClr val="FF0000"/>
              </a:solidFill>
            </a:endParaRPr>
          </a:p>
        </p:txBody>
      </p:sp>
      <p:sp>
        <p:nvSpPr>
          <p:cNvPr id="20" name="TextBox 19"/>
          <p:cNvSpPr txBox="1"/>
          <p:nvPr/>
        </p:nvSpPr>
        <p:spPr>
          <a:xfrm>
            <a:off x="1600200" y="2587679"/>
            <a:ext cx="3522851" cy="415498"/>
          </a:xfrm>
          <a:prstGeom prst="rect">
            <a:avLst/>
          </a:prstGeom>
          <a:noFill/>
        </p:spPr>
        <p:txBody>
          <a:bodyPr wrap="none" rtlCol="0">
            <a:spAutoFit/>
          </a:bodyPr>
          <a:lstStyle/>
          <a:p>
            <a:r>
              <a:rPr lang="en-US" sz="2100" i="1" dirty="0">
                <a:solidFill>
                  <a:schemeClr val="tx2">
                    <a:lumMod val="75000"/>
                  </a:schemeClr>
                </a:solidFill>
              </a:rPr>
              <a:t>Carpediemonas membranifera</a:t>
            </a:r>
            <a:endParaRPr lang="en-US" sz="2100" dirty="0">
              <a:solidFill>
                <a:schemeClr val="tx2">
                  <a:lumMod val="75000"/>
                </a:schemeClr>
              </a:solidFill>
            </a:endParaRPr>
          </a:p>
        </p:txBody>
      </p:sp>
      <p:sp>
        <p:nvSpPr>
          <p:cNvPr id="21" name="TextBox 20"/>
          <p:cNvSpPr txBox="1"/>
          <p:nvPr/>
        </p:nvSpPr>
        <p:spPr>
          <a:xfrm>
            <a:off x="2072341" y="4343400"/>
            <a:ext cx="1925959" cy="415498"/>
          </a:xfrm>
          <a:prstGeom prst="rect">
            <a:avLst/>
          </a:prstGeom>
          <a:noFill/>
        </p:spPr>
        <p:txBody>
          <a:bodyPr wrap="none" rtlCol="0">
            <a:spAutoFit/>
          </a:bodyPr>
          <a:lstStyle/>
          <a:p>
            <a:r>
              <a:rPr lang="en-US" sz="2100" i="1" dirty="0">
                <a:solidFill>
                  <a:schemeClr val="tx2">
                    <a:lumMod val="75000"/>
                  </a:schemeClr>
                </a:solidFill>
              </a:rPr>
              <a:t>Kipferlia </a:t>
            </a:r>
            <a:r>
              <a:rPr lang="en-US" sz="2100" i="1" dirty="0" err="1">
                <a:solidFill>
                  <a:schemeClr val="tx2">
                    <a:lumMod val="75000"/>
                  </a:schemeClr>
                </a:solidFill>
              </a:rPr>
              <a:t>bialata</a:t>
            </a:r>
            <a:endParaRPr lang="en-US" sz="2100" dirty="0">
              <a:solidFill>
                <a:schemeClr val="tx2">
                  <a:lumMod val="75000"/>
                </a:schemeClr>
              </a:solidFill>
            </a:endParaRPr>
          </a:p>
        </p:txBody>
      </p:sp>
      <p:sp>
        <p:nvSpPr>
          <p:cNvPr id="22" name="TextBox 21"/>
          <p:cNvSpPr txBox="1"/>
          <p:nvPr/>
        </p:nvSpPr>
        <p:spPr>
          <a:xfrm>
            <a:off x="1538941" y="2937302"/>
            <a:ext cx="2931587" cy="415498"/>
          </a:xfrm>
          <a:prstGeom prst="rect">
            <a:avLst/>
          </a:prstGeom>
          <a:noFill/>
        </p:spPr>
        <p:txBody>
          <a:bodyPr wrap="none" rtlCol="0">
            <a:spAutoFit/>
          </a:bodyPr>
          <a:lstStyle/>
          <a:p>
            <a:r>
              <a:rPr lang="en-US" sz="2100" i="1" dirty="0" err="1">
                <a:solidFill>
                  <a:schemeClr val="tx2">
                    <a:lumMod val="75000"/>
                  </a:schemeClr>
                </a:solidFill>
              </a:rPr>
              <a:t>Ergobibamus</a:t>
            </a:r>
            <a:r>
              <a:rPr lang="en-US" sz="2100" i="1" dirty="0">
                <a:solidFill>
                  <a:schemeClr val="tx2">
                    <a:lumMod val="75000"/>
                  </a:schemeClr>
                </a:solidFill>
              </a:rPr>
              <a:t> </a:t>
            </a:r>
            <a:r>
              <a:rPr lang="en-US" sz="2100" i="1" dirty="0" err="1">
                <a:solidFill>
                  <a:schemeClr val="tx2">
                    <a:lumMod val="75000"/>
                  </a:schemeClr>
                </a:solidFill>
              </a:rPr>
              <a:t>cyprinoides</a:t>
            </a:r>
            <a:endParaRPr lang="en-US" sz="2100" dirty="0">
              <a:solidFill>
                <a:schemeClr val="tx2">
                  <a:lumMod val="75000"/>
                </a:schemeClr>
              </a:solidFill>
            </a:endParaRPr>
          </a:p>
        </p:txBody>
      </p:sp>
      <p:sp>
        <p:nvSpPr>
          <p:cNvPr id="23" name="TextBox 22"/>
          <p:cNvSpPr txBox="1"/>
          <p:nvPr/>
        </p:nvSpPr>
        <p:spPr>
          <a:xfrm>
            <a:off x="2081953" y="3276600"/>
            <a:ext cx="1533311" cy="415498"/>
          </a:xfrm>
          <a:prstGeom prst="rect">
            <a:avLst/>
          </a:prstGeom>
          <a:noFill/>
        </p:spPr>
        <p:txBody>
          <a:bodyPr wrap="none" rtlCol="0">
            <a:spAutoFit/>
          </a:bodyPr>
          <a:lstStyle/>
          <a:p>
            <a:r>
              <a:rPr lang="en-US" sz="2100" dirty="0">
                <a:solidFill>
                  <a:schemeClr val="tx2">
                    <a:lumMod val="75000"/>
                  </a:schemeClr>
                </a:solidFill>
              </a:rPr>
              <a:t>CLO</a:t>
            </a:r>
            <a:r>
              <a:rPr lang="en-US" sz="2100" i="1" dirty="0">
                <a:solidFill>
                  <a:schemeClr val="tx2">
                    <a:lumMod val="75000"/>
                  </a:schemeClr>
                </a:solidFill>
              </a:rPr>
              <a:t> </a:t>
            </a:r>
            <a:r>
              <a:rPr lang="en-US" sz="2100" dirty="0">
                <a:solidFill>
                  <a:schemeClr val="tx2">
                    <a:lumMod val="75000"/>
                  </a:schemeClr>
                </a:solidFill>
              </a:rPr>
              <a:t>NY0171</a:t>
            </a:r>
          </a:p>
        </p:txBody>
      </p:sp>
      <p:sp>
        <p:nvSpPr>
          <p:cNvPr id="25" name="TextBox 24"/>
          <p:cNvSpPr txBox="1"/>
          <p:nvPr/>
        </p:nvSpPr>
        <p:spPr>
          <a:xfrm>
            <a:off x="1996141" y="3657600"/>
            <a:ext cx="2579364" cy="415498"/>
          </a:xfrm>
          <a:prstGeom prst="rect">
            <a:avLst/>
          </a:prstGeom>
          <a:noFill/>
        </p:spPr>
        <p:txBody>
          <a:bodyPr wrap="none" rtlCol="0">
            <a:spAutoFit/>
          </a:bodyPr>
          <a:lstStyle/>
          <a:p>
            <a:r>
              <a:rPr lang="en-US" sz="2100" i="1" dirty="0">
                <a:solidFill>
                  <a:schemeClr val="tx2">
                    <a:lumMod val="75000"/>
                  </a:schemeClr>
                </a:solidFill>
              </a:rPr>
              <a:t>Chilomastix </a:t>
            </a:r>
            <a:r>
              <a:rPr lang="en-US" sz="2100" i="1" dirty="0" err="1">
                <a:solidFill>
                  <a:schemeClr val="tx2">
                    <a:lumMod val="75000"/>
                  </a:schemeClr>
                </a:solidFill>
              </a:rPr>
              <a:t>cuspidata</a:t>
            </a:r>
            <a:endParaRPr lang="en-US" sz="2100" dirty="0">
              <a:solidFill>
                <a:schemeClr val="tx2">
                  <a:lumMod val="75000"/>
                </a:schemeClr>
              </a:solidFill>
            </a:endParaRPr>
          </a:p>
        </p:txBody>
      </p:sp>
      <p:sp>
        <p:nvSpPr>
          <p:cNvPr id="26" name="TextBox 25"/>
          <p:cNvSpPr txBox="1"/>
          <p:nvPr/>
        </p:nvSpPr>
        <p:spPr>
          <a:xfrm>
            <a:off x="2453341" y="4004102"/>
            <a:ext cx="2316034" cy="415498"/>
          </a:xfrm>
          <a:prstGeom prst="rect">
            <a:avLst/>
          </a:prstGeom>
          <a:noFill/>
        </p:spPr>
        <p:txBody>
          <a:bodyPr wrap="none" rtlCol="0">
            <a:spAutoFit/>
          </a:bodyPr>
          <a:lstStyle/>
          <a:p>
            <a:r>
              <a:rPr lang="en-US" sz="2100" i="1" dirty="0">
                <a:solidFill>
                  <a:srgbClr val="FD4244"/>
                </a:solidFill>
              </a:rPr>
              <a:t>Chilomastix</a:t>
            </a:r>
            <a:r>
              <a:rPr lang="en-US" sz="2100" i="1" dirty="0">
                <a:solidFill>
                  <a:schemeClr val="tx2">
                    <a:lumMod val="75000"/>
                  </a:schemeClr>
                </a:solidFill>
              </a:rPr>
              <a:t> </a:t>
            </a:r>
            <a:r>
              <a:rPr lang="en-US" sz="2100" i="1" dirty="0" err="1">
                <a:solidFill>
                  <a:srgbClr val="FD4244"/>
                </a:solidFill>
              </a:rPr>
              <a:t>caulleri</a:t>
            </a:r>
            <a:endParaRPr lang="en-US" sz="2100" dirty="0">
              <a:solidFill>
                <a:srgbClr val="FD4244"/>
              </a:solidFill>
            </a:endParaRPr>
          </a:p>
        </p:txBody>
      </p:sp>
      <p:sp>
        <p:nvSpPr>
          <p:cNvPr id="27" name="TextBox 26"/>
          <p:cNvSpPr txBox="1"/>
          <p:nvPr/>
        </p:nvSpPr>
        <p:spPr>
          <a:xfrm>
            <a:off x="2072341" y="4689902"/>
            <a:ext cx="1996047" cy="415498"/>
          </a:xfrm>
          <a:prstGeom prst="rect">
            <a:avLst/>
          </a:prstGeom>
          <a:noFill/>
        </p:spPr>
        <p:txBody>
          <a:bodyPr wrap="none" rtlCol="0">
            <a:spAutoFit/>
          </a:bodyPr>
          <a:lstStyle/>
          <a:p>
            <a:r>
              <a:rPr lang="en-US" sz="2100" i="1" dirty="0">
                <a:solidFill>
                  <a:schemeClr val="tx2">
                    <a:lumMod val="75000"/>
                  </a:schemeClr>
                </a:solidFill>
              </a:rPr>
              <a:t>Dysnectes </a:t>
            </a:r>
            <a:r>
              <a:rPr lang="en-US" sz="2100" i="1" dirty="0" err="1">
                <a:solidFill>
                  <a:schemeClr val="tx2">
                    <a:lumMod val="75000"/>
                  </a:schemeClr>
                </a:solidFill>
              </a:rPr>
              <a:t>brevis</a:t>
            </a:r>
            <a:endParaRPr lang="en-US" sz="2100" dirty="0">
              <a:solidFill>
                <a:schemeClr val="tx2">
                  <a:lumMod val="75000"/>
                </a:schemeClr>
              </a:solidFill>
            </a:endParaRPr>
          </a:p>
        </p:txBody>
      </p:sp>
      <p:sp>
        <p:nvSpPr>
          <p:cNvPr id="28" name="TextBox 27"/>
          <p:cNvSpPr txBox="1"/>
          <p:nvPr/>
        </p:nvSpPr>
        <p:spPr>
          <a:xfrm>
            <a:off x="2834341" y="5029200"/>
            <a:ext cx="2232872" cy="415498"/>
          </a:xfrm>
          <a:prstGeom prst="rect">
            <a:avLst/>
          </a:prstGeom>
          <a:noFill/>
        </p:spPr>
        <p:txBody>
          <a:bodyPr wrap="none" rtlCol="0">
            <a:spAutoFit/>
          </a:bodyPr>
          <a:lstStyle/>
          <a:p>
            <a:r>
              <a:rPr lang="en-US" sz="2100" i="1" dirty="0">
                <a:solidFill>
                  <a:srgbClr val="FF0000"/>
                </a:solidFill>
              </a:rPr>
              <a:t>Giardia intestinalis</a:t>
            </a:r>
            <a:endParaRPr lang="en-US" sz="2100" dirty="0">
              <a:solidFill>
                <a:srgbClr val="FF0000"/>
              </a:solidFill>
            </a:endParaRPr>
          </a:p>
        </p:txBody>
      </p:sp>
      <p:sp>
        <p:nvSpPr>
          <p:cNvPr id="29" name="TextBox 28"/>
          <p:cNvSpPr txBox="1"/>
          <p:nvPr/>
        </p:nvSpPr>
        <p:spPr>
          <a:xfrm>
            <a:off x="3229277" y="5375702"/>
            <a:ext cx="2790523" cy="415498"/>
          </a:xfrm>
          <a:prstGeom prst="rect">
            <a:avLst/>
          </a:prstGeom>
          <a:noFill/>
        </p:spPr>
        <p:txBody>
          <a:bodyPr wrap="none" rtlCol="0">
            <a:spAutoFit/>
          </a:bodyPr>
          <a:lstStyle/>
          <a:p>
            <a:r>
              <a:rPr lang="en-US" sz="2100" i="1" dirty="0" err="1">
                <a:solidFill>
                  <a:srgbClr val="FF0000"/>
                </a:solidFill>
              </a:rPr>
              <a:t>Spironucleus</a:t>
            </a:r>
            <a:r>
              <a:rPr lang="en-US" sz="2100" i="1" dirty="0">
                <a:solidFill>
                  <a:srgbClr val="FF0000"/>
                </a:solidFill>
              </a:rPr>
              <a:t> </a:t>
            </a:r>
            <a:r>
              <a:rPr lang="en-US" sz="2100" i="1" dirty="0" err="1">
                <a:solidFill>
                  <a:srgbClr val="FF0000"/>
                </a:solidFill>
              </a:rPr>
              <a:t>barkhanus</a:t>
            </a:r>
            <a:endParaRPr lang="en-US" sz="2100" dirty="0">
              <a:solidFill>
                <a:srgbClr val="FF0000"/>
              </a:solidFill>
            </a:endParaRPr>
          </a:p>
        </p:txBody>
      </p:sp>
      <p:sp>
        <p:nvSpPr>
          <p:cNvPr id="30" name="TextBox 29"/>
          <p:cNvSpPr txBox="1"/>
          <p:nvPr/>
        </p:nvSpPr>
        <p:spPr>
          <a:xfrm>
            <a:off x="3200400" y="5715000"/>
            <a:ext cx="2943478" cy="415498"/>
          </a:xfrm>
          <a:prstGeom prst="rect">
            <a:avLst/>
          </a:prstGeom>
          <a:noFill/>
        </p:spPr>
        <p:txBody>
          <a:bodyPr wrap="none" rtlCol="0">
            <a:spAutoFit/>
          </a:bodyPr>
          <a:lstStyle/>
          <a:p>
            <a:r>
              <a:rPr lang="en-US" sz="2100" i="1" dirty="0" err="1">
                <a:solidFill>
                  <a:srgbClr val="FF0000"/>
                </a:solidFill>
              </a:rPr>
              <a:t>Spironucleus</a:t>
            </a:r>
            <a:r>
              <a:rPr lang="en-US" sz="2100" i="1" dirty="0">
                <a:solidFill>
                  <a:srgbClr val="FF0000"/>
                </a:solidFill>
              </a:rPr>
              <a:t> </a:t>
            </a:r>
            <a:r>
              <a:rPr lang="en-US" sz="2100" i="1" dirty="0" err="1">
                <a:solidFill>
                  <a:srgbClr val="FF0000"/>
                </a:solidFill>
              </a:rPr>
              <a:t>salmonicida</a:t>
            </a:r>
            <a:endParaRPr lang="en-US" sz="2100" dirty="0">
              <a:solidFill>
                <a:srgbClr val="FF0000"/>
              </a:solidFill>
            </a:endParaRPr>
          </a:p>
        </p:txBody>
      </p:sp>
      <p:sp>
        <p:nvSpPr>
          <p:cNvPr id="31" name="TextBox 30"/>
          <p:cNvSpPr txBox="1"/>
          <p:nvPr/>
        </p:nvSpPr>
        <p:spPr>
          <a:xfrm>
            <a:off x="3346488" y="6096000"/>
            <a:ext cx="2444712" cy="415498"/>
          </a:xfrm>
          <a:prstGeom prst="rect">
            <a:avLst/>
          </a:prstGeom>
          <a:noFill/>
        </p:spPr>
        <p:txBody>
          <a:bodyPr wrap="none" rtlCol="0">
            <a:spAutoFit/>
          </a:bodyPr>
          <a:lstStyle/>
          <a:p>
            <a:r>
              <a:rPr lang="en-US" sz="2100" i="1" dirty="0" err="1">
                <a:solidFill>
                  <a:srgbClr val="FF0000"/>
                </a:solidFill>
              </a:rPr>
              <a:t>Spironucleus</a:t>
            </a:r>
            <a:r>
              <a:rPr lang="en-US" sz="2100" i="1" dirty="0">
                <a:solidFill>
                  <a:srgbClr val="FF0000"/>
                </a:solidFill>
              </a:rPr>
              <a:t> </a:t>
            </a:r>
            <a:r>
              <a:rPr lang="en-US" sz="2100" i="1" dirty="0" err="1">
                <a:solidFill>
                  <a:srgbClr val="FF0000"/>
                </a:solidFill>
              </a:rPr>
              <a:t>vortens</a:t>
            </a:r>
            <a:endParaRPr lang="en-US" sz="2100" dirty="0">
              <a:solidFill>
                <a:srgbClr val="FF0000"/>
              </a:solidFill>
            </a:endParaRPr>
          </a:p>
        </p:txBody>
      </p:sp>
      <p:sp>
        <p:nvSpPr>
          <p:cNvPr id="32" name="TextBox 31"/>
          <p:cNvSpPr txBox="1"/>
          <p:nvPr/>
        </p:nvSpPr>
        <p:spPr>
          <a:xfrm>
            <a:off x="3200400" y="6442502"/>
            <a:ext cx="2026159" cy="415498"/>
          </a:xfrm>
          <a:prstGeom prst="rect">
            <a:avLst/>
          </a:prstGeom>
          <a:noFill/>
        </p:spPr>
        <p:txBody>
          <a:bodyPr wrap="none" rtlCol="0">
            <a:spAutoFit/>
          </a:bodyPr>
          <a:lstStyle/>
          <a:p>
            <a:r>
              <a:rPr lang="en-US" sz="2100" i="1" dirty="0" err="1">
                <a:solidFill>
                  <a:schemeClr val="tx2">
                    <a:lumMod val="75000"/>
                  </a:schemeClr>
                </a:solidFill>
              </a:rPr>
              <a:t>Trepomonas</a:t>
            </a:r>
            <a:r>
              <a:rPr lang="en-US" sz="2100" i="1" dirty="0">
                <a:solidFill>
                  <a:schemeClr val="tx2">
                    <a:lumMod val="75000"/>
                  </a:schemeClr>
                </a:solidFill>
              </a:rPr>
              <a:t> PC1</a:t>
            </a:r>
            <a:endParaRPr lang="en-US" sz="2100" dirty="0">
              <a:solidFill>
                <a:schemeClr val="tx2">
                  <a:lumMod val="75000"/>
                </a:schemeClr>
              </a:solidFill>
            </a:endParaRPr>
          </a:p>
        </p:txBody>
      </p:sp>
      <p:grpSp>
        <p:nvGrpSpPr>
          <p:cNvPr id="2" name="Group 56"/>
          <p:cNvGrpSpPr/>
          <p:nvPr/>
        </p:nvGrpSpPr>
        <p:grpSpPr>
          <a:xfrm>
            <a:off x="2764119" y="73277"/>
            <a:ext cx="4925233" cy="1069723"/>
            <a:chOff x="2764119" y="73277"/>
            <a:chExt cx="4925233" cy="1069723"/>
          </a:xfrm>
        </p:grpSpPr>
        <p:pic>
          <p:nvPicPr>
            <p:cNvPr id="39" name="Picture 38" descr="trimaxtix_MRO.tiff"/>
            <p:cNvPicPr>
              <a:picLocks noChangeAspect="1"/>
            </p:cNvPicPr>
            <p:nvPr/>
          </p:nvPicPr>
          <p:blipFill>
            <a:blip r:embed="rId3"/>
            <a:stretch>
              <a:fillRect/>
            </a:stretch>
          </p:blipFill>
          <p:spPr>
            <a:xfrm>
              <a:off x="6477000" y="73277"/>
              <a:ext cx="1212352" cy="1069723"/>
            </a:xfrm>
            <a:prstGeom prst="rect">
              <a:avLst/>
            </a:prstGeom>
            <a:ln w="25400">
              <a:solidFill>
                <a:schemeClr val="tx1"/>
              </a:solidFill>
            </a:ln>
          </p:spPr>
        </p:pic>
        <p:cxnSp>
          <p:nvCxnSpPr>
            <p:cNvPr id="43" name="Straight Arrow Connector 42"/>
            <p:cNvCxnSpPr/>
            <p:nvPr/>
          </p:nvCxnSpPr>
          <p:spPr>
            <a:xfrm rot="10800000" flipV="1">
              <a:off x="2764119" y="642471"/>
              <a:ext cx="3705411" cy="104590"/>
            </a:xfrm>
            <a:prstGeom prst="straightConnector1">
              <a:avLst/>
            </a:prstGeom>
            <a:ln w="635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grpSp>
      <p:grpSp>
        <p:nvGrpSpPr>
          <p:cNvPr id="4" name="Group 58"/>
          <p:cNvGrpSpPr/>
          <p:nvPr/>
        </p:nvGrpSpPr>
        <p:grpSpPr>
          <a:xfrm>
            <a:off x="5029201" y="2819401"/>
            <a:ext cx="3187567" cy="1280458"/>
            <a:chOff x="5029201" y="2819401"/>
            <a:chExt cx="3187567" cy="1280458"/>
          </a:xfrm>
        </p:grpSpPr>
        <p:pic>
          <p:nvPicPr>
            <p:cNvPr id="37" name="Picture 36" descr="CMmlo.jpg"/>
            <p:cNvPicPr>
              <a:picLocks noChangeAspect="1"/>
            </p:cNvPicPr>
            <p:nvPr/>
          </p:nvPicPr>
          <p:blipFill>
            <a:blip r:embed="rId4">
              <a:lum bright="2000"/>
            </a:blip>
            <a:stretch>
              <a:fillRect/>
            </a:stretch>
          </p:blipFill>
          <p:spPr>
            <a:xfrm>
              <a:off x="6477000" y="3465615"/>
              <a:ext cx="1739768" cy="634244"/>
            </a:xfrm>
            <a:prstGeom prst="rect">
              <a:avLst/>
            </a:prstGeom>
            <a:ln w="25400" cap="flat" cmpd="sng" algn="ctr">
              <a:solidFill>
                <a:schemeClr val="tx1"/>
              </a:solidFill>
              <a:prstDash val="solid"/>
              <a:round/>
              <a:headEnd type="none" w="med" len="med"/>
              <a:tailEnd type="none" w="med" len="med"/>
            </a:ln>
            <a:effectLst/>
          </p:spPr>
        </p:pic>
        <p:cxnSp>
          <p:nvCxnSpPr>
            <p:cNvPr id="47" name="Straight Arrow Connector 46"/>
            <p:cNvCxnSpPr/>
            <p:nvPr/>
          </p:nvCxnSpPr>
          <p:spPr>
            <a:xfrm rot="10800000">
              <a:off x="5029201" y="2819401"/>
              <a:ext cx="1455270" cy="900953"/>
            </a:xfrm>
            <a:prstGeom prst="straightConnector1">
              <a:avLst/>
            </a:prstGeom>
            <a:ln w="635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grpSp>
      <p:grpSp>
        <p:nvGrpSpPr>
          <p:cNvPr id="6" name="Group 59"/>
          <p:cNvGrpSpPr/>
          <p:nvPr/>
        </p:nvGrpSpPr>
        <p:grpSpPr>
          <a:xfrm>
            <a:off x="4419601" y="3200401"/>
            <a:ext cx="3535836" cy="2317376"/>
            <a:chOff x="4419601" y="3200401"/>
            <a:chExt cx="3535836" cy="2317376"/>
          </a:xfrm>
        </p:grpSpPr>
        <p:pic>
          <p:nvPicPr>
            <p:cNvPr id="35" name="Picture 8" descr="hsome.jpg"/>
            <p:cNvPicPr>
              <a:picLocks noChangeAspect="1"/>
            </p:cNvPicPr>
            <p:nvPr/>
          </p:nvPicPr>
          <p:blipFill>
            <a:blip r:embed="rId5">
              <a:lum contrast="8000"/>
            </a:blip>
            <a:srcRect l="2339" b="2806"/>
            <a:stretch>
              <a:fillRect/>
            </a:stretch>
          </p:blipFill>
          <p:spPr bwMode="auto">
            <a:xfrm>
              <a:off x="6477000" y="4184681"/>
              <a:ext cx="1478437" cy="1333096"/>
            </a:xfrm>
            <a:prstGeom prst="rect">
              <a:avLst/>
            </a:prstGeom>
            <a:noFill/>
            <a:ln w="31750" cap="flat" cmpd="sng" algn="ctr">
              <a:solidFill>
                <a:schemeClr val="tx1"/>
              </a:solidFill>
              <a:prstDash val="solid"/>
              <a:miter lim="800000"/>
              <a:headEnd type="none" w="med" len="med"/>
              <a:tailEnd type="none" w="med" len="med"/>
            </a:ln>
            <a:effectLst/>
          </p:spPr>
        </p:pic>
        <p:cxnSp>
          <p:nvCxnSpPr>
            <p:cNvPr id="51" name="Straight Arrow Connector 50"/>
            <p:cNvCxnSpPr/>
            <p:nvPr/>
          </p:nvCxnSpPr>
          <p:spPr>
            <a:xfrm rot="10800000">
              <a:off x="4419601" y="3200401"/>
              <a:ext cx="2064870" cy="1640540"/>
            </a:xfrm>
            <a:prstGeom prst="straightConnector1">
              <a:avLst/>
            </a:prstGeom>
            <a:ln w="635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grpSp>
      <p:grpSp>
        <p:nvGrpSpPr>
          <p:cNvPr id="7" name="Group 60"/>
          <p:cNvGrpSpPr/>
          <p:nvPr/>
        </p:nvGrpSpPr>
        <p:grpSpPr>
          <a:xfrm>
            <a:off x="5067213" y="5236950"/>
            <a:ext cx="2299521" cy="1059263"/>
            <a:chOff x="5067213" y="5236950"/>
            <a:chExt cx="2299521" cy="1059263"/>
          </a:xfrm>
        </p:grpSpPr>
        <p:pic>
          <p:nvPicPr>
            <p:cNvPr id="36" name="Picture 7" descr="mitosome2"/>
            <p:cNvPicPr>
              <a:picLocks noChangeAspect="1" noChangeArrowheads="1"/>
            </p:cNvPicPr>
            <p:nvPr/>
          </p:nvPicPr>
          <p:blipFill>
            <a:blip r:embed="rId6"/>
            <a:srcRect l="28846" t="29047" r="35096" b="2282"/>
            <a:stretch>
              <a:fillRect/>
            </a:stretch>
          </p:blipFill>
          <p:spPr bwMode="auto">
            <a:xfrm rot="5400000">
              <a:off x="6582877" y="5512356"/>
              <a:ext cx="677980" cy="889734"/>
            </a:xfrm>
            <a:prstGeom prst="rect">
              <a:avLst/>
            </a:prstGeom>
            <a:noFill/>
            <a:ln w="25400" cap="flat" cmpd="sng" algn="ctr">
              <a:solidFill>
                <a:schemeClr val="tx1"/>
              </a:solidFill>
              <a:prstDash val="solid"/>
              <a:miter lim="800000"/>
              <a:headEnd type="none" w="med" len="med"/>
              <a:tailEnd type="none" w="med" len="med"/>
            </a:ln>
            <a:effectLst/>
          </p:spPr>
        </p:pic>
        <p:cxnSp>
          <p:nvCxnSpPr>
            <p:cNvPr id="55" name="Elbow Connector 54"/>
            <p:cNvCxnSpPr>
              <a:endCxn id="28" idx="3"/>
            </p:cNvCxnSpPr>
            <p:nvPr/>
          </p:nvCxnSpPr>
          <p:spPr>
            <a:xfrm rot="10800000">
              <a:off x="5067213" y="5236950"/>
              <a:ext cx="1417258" cy="859051"/>
            </a:xfrm>
            <a:prstGeom prst="bentConnector3">
              <a:avLst>
                <a:gd name="adj1" fmla="val 18373"/>
              </a:avLst>
            </a:prstGeom>
            <a:ln w="635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grpSp>
      <p:grpSp>
        <p:nvGrpSpPr>
          <p:cNvPr id="8" name="Group 44"/>
          <p:cNvGrpSpPr/>
          <p:nvPr/>
        </p:nvGrpSpPr>
        <p:grpSpPr>
          <a:xfrm>
            <a:off x="8348296" y="3421586"/>
            <a:ext cx="461665" cy="3391591"/>
            <a:chOff x="8348296" y="3421586"/>
            <a:chExt cx="461665" cy="3391591"/>
          </a:xfrm>
        </p:grpSpPr>
        <p:cxnSp>
          <p:nvCxnSpPr>
            <p:cNvPr id="40" name="Straight Arrow Connector 39"/>
            <p:cNvCxnSpPr/>
            <p:nvPr/>
          </p:nvCxnSpPr>
          <p:spPr>
            <a:xfrm rot="5400000">
              <a:off x="6884128" y="5116588"/>
              <a:ext cx="3391591" cy="1588"/>
            </a:xfrm>
            <a:prstGeom prst="straightConnector1">
              <a:avLst/>
            </a:prstGeom>
            <a:ln w="625475" cap="flat" cmpd="sng" algn="ctr">
              <a:solidFill>
                <a:srgbClr val="000090"/>
              </a:solidFill>
              <a:prstDash val="solid"/>
              <a:round/>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rot="5400000">
              <a:off x="7177243" y="4676254"/>
              <a:ext cx="2803772" cy="461665"/>
            </a:xfrm>
            <a:prstGeom prst="rect">
              <a:avLst/>
            </a:prstGeom>
            <a:noFill/>
          </p:spPr>
          <p:txBody>
            <a:bodyPr wrap="none" rtlCol="0">
              <a:spAutoFit/>
            </a:bodyPr>
            <a:lstStyle/>
            <a:p>
              <a:r>
                <a:rPr lang="en-US" sz="2400" dirty="0">
                  <a:solidFill>
                    <a:schemeClr val="bg1"/>
                  </a:solidFill>
                </a:rPr>
                <a:t>Reductive evolution?</a:t>
              </a:r>
            </a:p>
          </p:txBody>
        </p:sp>
      </p:grpSp>
      <p:grpSp>
        <p:nvGrpSpPr>
          <p:cNvPr id="11" name="Group 10"/>
          <p:cNvGrpSpPr/>
          <p:nvPr/>
        </p:nvGrpSpPr>
        <p:grpSpPr>
          <a:xfrm>
            <a:off x="4560564" y="1219201"/>
            <a:ext cx="4353271" cy="2153264"/>
            <a:chOff x="4560564" y="1219201"/>
            <a:chExt cx="4353271" cy="2153264"/>
          </a:xfrm>
        </p:grpSpPr>
        <p:pic>
          <p:nvPicPr>
            <p:cNvPr id="34" name="Picture 33"/>
            <p:cNvPicPr>
              <a:picLocks noChangeAspect="1"/>
            </p:cNvPicPr>
            <p:nvPr/>
          </p:nvPicPr>
          <p:blipFill>
            <a:blip r:embed="rId7"/>
            <a:stretch>
              <a:fillRect/>
            </a:stretch>
          </p:blipFill>
          <p:spPr>
            <a:xfrm rot="16200000">
              <a:off x="6618786" y="1077415"/>
              <a:ext cx="2153264" cy="2436835"/>
            </a:xfrm>
            <a:prstGeom prst="rect">
              <a:avLst/>
            </a:prstGeom>
            <a:ln w="25400">
              <a:solidFill>
                <a:schemeClr val="tx1"/>
              </a:solidFill>
            </a:ln>
            <a:effectLst/>
          </p:spPr>
        </p:pic>
        <p:cxnSp>
          <p:nvCxnSpPr>
            <p:cNvPr id="44" name="Straight Arrow Connector 43"/>
            <p:cNvCxnSpPr/>
            <p:nvPr/>
          </p:nvCxnSpPr>
          <p:spPr>
            <a:xfrm rot="10800000" flipV="1">
              <a:off x="4691531" y="1912470"/>
              <a:ext cx="1792940" cy="537881"/>
            </a:xfrm>
            <a:prstGeom prst="straightConnector1">
              <a:avLst/>
            </a:prstGeom>
            <a:ln w="635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4560564" y="1845733"/>
              <a:ext cx="1923907" cy="59267"/>
            </a:xfrm>
            <a:prstGeom prst="straightConnector1">
              <a:avLst/>
            </a:prstGeom>
            <a:ln w="635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endCxn id="18" idx="3"/>
            </p:cNvCxnSpPr>
            <p:nvPr/>
          </p:nvCxnSpPr>
          <p:spPr>
            <a:xfrm flipH="1">
              <a:off x="5179006" y="1912470"/>
              <a:ext cx="1305465" cy="200279"/>
            </a:xfrm>
            <a:prstGeom prst="straightConnector1">
              <a:avLst/>
            </a:prstGeom>
            <a:ln w="635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grpSp>
      <p:sp>
        <p:nvSpPr>
          <p:cNvPr id="15" name="Slide Number Placeholder 14"/>
          <p:cNvSpPr>
            <a:spLocks noGrp="1"/>
          </p:cNvSpPr>
          <p:nvPr>
            <p:ph type="sldNum" sz="quarter" idx="12"/>
          </p:nvPr>
        </p:nvSpPr>
        <p:spPr/>
        <p:txBody>
          <a:bodyPr/>
          <a:lstStyle/>
          <a:p>
            <a:fld id="{0B774B6D-F7B2-D143-9A08-6BB7B4E78C7C}" type="slidenum">
              <a:rPr lang="en-US" smtClean="0"/>
              <a:t>68</a:t>
            </a:fld>
            <a:endParaRPr lang="en-US"/>
          </a:p>
        </p:txBody>
      </p:sp>
      <p:grpSp>
        <p:nvGrpSpPr>
          <p:cNvPr id="10" name="Group 9"/>
          <p:cNvGrpSpPr/>
          <p:nvPr/>
        </p:nvGrpSpPr>
        <p:grpSpPr>
          <a:xfrm>
            <a:off x="177376" y="5333214"/>
            <a:ext cx="3023024" cy="1397000"/>
            <a:chOff x="177376" y="5333214"/>
            <a:chExt cx="3023024" cy="1397000"/>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376" y="5333214"/>
              <a:ext cx="1337206" cy="1397000"/>
            </a:xfrm>
            <a:prstGeom prst="rect">
              <a:avLst/>
            </a:prstGeom>
            <a:ln w="38100">
              <a:solidFill>
                <a:schemeClr val="tx1"/>
              </a:solidFill>
            </a:ln>
          </p:spPr>
        </p:pic>
        <p:cxnSp>
          <p:nvCxnSpPr>
            <p:cNvPr id="46" name="Straight Arrow Connector 45"/>
            <p:cNvCxnSpPr>
              <a:endCxn id="30" idx="1"/>
            </p:cNvCxnSpPr>
            <p:nvPr/>
          </p:nvCxnSpPr>
          <p:spPr>
            <a:xfrm flipV="1">
              <a:off x="1544984" y="5922749"/>
              <a:ext cx="1655416" cy="241942"/>
            </a:xfrm>
            <a:prstGeom prst="straightConnector1">
              <a:avLst/>
            </a:prstGeom>
            <a:ln w="635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570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decel="5000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accel="50000" decel="5000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0000" decel="5000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199" y="12700"/>
            <a:ext cx="8978901" cy="461665"/>
          </a:xfrm>
          <a:prstGeom prst="rect">
            <a:avLst/>
          </a:prstGeom>
          <a:solidFill>
            <a:schemeClr val="tx2">
              <a:lumMod val="75000"/>
            </a:schemeClr>
          </a:solidFill>
          <a:ln>
            <a:noFill/>
          </a:ln>
          <a:effectLst>
            <a:softEdge rad="25400"/>
          </a:effectLst>
        </p:spPr>
        <p:txBody>
          <a:bodyPr wrap="square" rtlCol="0">
            <a:spAutoFit/>
          </a:bodyPr>
          <a:lstStyle/>
          <a:p>
            <a:pPr algn="ctr"/>
            <a:r>
              <a:rPr lang="en-US" sz="2400" b="1" dirty="0">
                <a:solidFill>
                  <a:srgbClr val="FFFFFF"/>
                </a:solidFill>
              </a:rPr>
              <a:t>ATP generation</a:t>
            </a:r>
          </a:p>
        </p:txBody>
      </p:sp>
      <p:sp>
        <p:nvSpPr>
          <p:cNvPr id="2" name="TextBox 1"/>
          <p:cNvSpPr txBox="1"/>
          <p:nvPr/>
        </p:nvSpPr>
        <p:spPr>
          <a:xfrm>
            <a:off x="858413" y="1225177"/>
            <a:ext cx="1328008" cy="461665"/>
          </a:xfrm>
          <a:prstGeom prst="rect">
            <a:avLst/>
          </a:prstGeom>
          <a:noFill/>
        </p:spPr>
        <p:txBody>
          <a:bodyPr wrap="none" rtlCol="0">
            <a:spAutoFit/>
          </a:bodyPr>
          <a:lstStyle/>
          <a:p>
            <a:r>
              <a:rPr lang="en-US" sz="2400" b="1" dirty="0"/>
              <a:t>Pyruvate</a:t>
            </a:r>
          </a:p>
        </p:txBody>
      </p:sp>
      <p:sp>
        <p:nvSpPr>
          <p:cNvPr id="852" name="TextBox 851"/>
          <p:cNvSpPr txBox="1"/>
          <p:nvPr/>
        </p:nvSpPr>
        <p:spPr>
          <a:xfrm>
            <a:off x="3733693" y="1225177"/>
            <a:ext cx="1590244" cy="461665"/>
          </a:xfrm>
          <a:prstGeom prst="rect">
            <a:avLst/>
          </a:prstGeom>
          <a:noFill/>
        </p:spPr>
        <p:txBody>
          <a:bodyPr wrap="none" rtlCol="0">
            <a:spAutoFit/>
          </a:bodyPr>
          <a:lstStyle/>
          <a:p>
            <a:r>
              <a:rPr lang="en-US" sz="2400" b="1" dirty="0"/>
              <a:t>Acetyl-CoA</a:t>
            </a:r>
          </a:p>
        </p:txBody>
      </p:sp>
      <p:sp>
        <p:nvSpPr>
          <p:cNvPr id="5" name="TextBox 4"/>
          <p:cNvSpPr txBox="1"/>
          <p:nvPr/>
        </p:nvSpPr>
        <p:spPr>
          <a:xfrm>
            <a:off x="6812173" y="1225177"/>
            <a:ext cx="1175171" cy="461665"/>
          </a:xfrm>
          <a:prstGeom prst="rect">
            <a:avLst/>
          </a:prstGeom>
          <a:noFill/>
        </p:spPr>
        <p:txBody>
          <a:bodyPr wrap="none" rtlCol="0">
            <a:spAutoFit/>
          </a:bodyPr>
          <a:lstStyle/>
          <a:p>
            <a:r>
              <a:rPr lang="en-US" sz="2400" b="1" dirty="0"/>
              <a:t>Acetate</a:t>
            </a:r>
          </a:p>
        </p:txBody>
      </p:sp>
      <p:cxnSp>
        <p:nvCxnSpPr>
          <p:cNvPr id="7" name="Straight Arrow Connector 6"/>
          <p:cNvCxnSpPr>
            <a:stCxn id="2" idx="3"/>
            <a:endCxn id="852" idx="1"/>
          </p:cNvCxnSpPr>
          <p:nvPr/>
        </p:nvCxnSpPr>
        <p:spPr>
          <a:xfrm>
            <a:off x="2186421" y="1456010"/>
            <a:ext cx="1547272" cy="0"/>
          </a:xfrm>
          <a:prstGeom prst="straightConnector1">
            <a:avLst/>
          </a:prstGeom>
          <a:ln w="50800">
            <a:tailEnd type="stealth"/>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852" idx="3"/>
            <a:endCxn id="5" idx="1"/>
          </p:cNvCxnSpPr>
          <p:nvPr/>
        </p:nvCxnSpPr>
        <p:spPr>
          <a:xfrm>
            <a:off x="5323937" y="1456010"/>
            <a:ext cx="1488236" cy="0"/>
          </a:xfrm>
          <a:prstGeom prst="straightConnector1">
            <a:avLst/>
          </a:prstGeom>
          <a:ln w="50800">
            <a:tailEnd type="stealth"/>
          </a:ln>
          <a:effectLst/>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5023062" y="1489672"/>
            <a:ext cx="1745139" cy="677339"/>
            <a:chOff x="5034093" y="4152233"/>
            <a:chExt cx="1745139" cy="677339"/>
          </a:xfrm>
        </p:grpSpPr>
        <p:sp>
          <p:nvSpPr>
            <p:cNvPr id="44" name="Freeform 43"/>
            <p:cNvSpPr/>
            <p:nvPr/>
          </p:nvSpPr>
          <p:spPr>
            <a:xfrm>
              <a:off x="5323840" y="4152233"/>
              <a:ext cx="1168400" cy="308007"/>
            </a:xfrm>
            <a:custGeom>
              <a:avLst/>
              <a:gdLst>
                <a:gd name="connsiteX0" fmla="*/ 0 w 1168400"/>
                <a:gd name="connsiteY0" fmla="*/ 589287 h 599447"/>
                <a:gd name="connsiteX1" fmla="*/ 629920 w 1168400"/>
                <a:gd name="connsiteY1" fmla="*/ 7 h 599447"/>
                <a:gd name="connsiteX2" fmla="*/ 1168400 w 1168400"/>
                <a:gd name="connsiteY2" fmla="*/ 599447 h 599447"/>
              </a:gdLst>
              <a:ahLst/>
              <a:cxnLst>
                <a:cxn ang="0">
                  <a:pos x="connsiteX0" y="connsiteY0"/>
                </a:cxn>
                <a:cxn ang="0">
                  <a:pos x="connsiteX1" y="connsiteY1"/>
                </a:cxn>
                <a:cxn ang="0">
                  <a:pos x="connsiteX2" y="connsiteY2"/>
                </a:cxn>
              </a:cxnLst>
              <a:rect l="l" t="t" r="r" b="b"/>
              <a:pathLst>
                <a:path w="1168400" h="599447">
                  <a:moveTo>
                    <a:pt x="0" y="589287"/>
                  </a:moveTo>
                  <a:cubicBezTo>
                    <a:pt x="217593" y="293800"/>
                    <a:pt x="435187" y="-1686"/>
                    <a:pt x="629920" y="7"/>
                  </a:cubicBezTo>
                  <a:cubicBezTo>
                    <a:pt x="824653" y="1700"/>
                    <a:pt x="1168400" y="599447"/>
                    <a:pt x="1168400" y="599447"/>
                  </a:cubicBezTo>
                </a:path>
              </a:pathLst>
            </a:custGeom>
            <a:ln w="349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p>
          </p:txBody>
        </p:sp>
        <p:sp>
          <p:nvSpPr>
            <p:cNvPr id="45" name="TextBox 44"/>
            <p:cNvSpPr txBox="1"/>
            <p:nvPr/>
          </p:nvSpPr>
          <p:spPr>
            <a:xfrm>
              <a:off x="5034093" y="4401569"/>
              <a:ext cx="592906" cy="369332"/>
            </a:xfrm>
            <a:prstGeom prst="rect">
              <a:avLst/>
            </a:prstGeom>
            <a:noFill/>
          </p:spPr>
          <p:txBody>
            <a:bodyPr wrap="none" rtlCol="0">
              <a:spAutoFit/>
            </a:bodyPr>
            <a:lstStyle/>
            <a:p>
              <a:r>
                <a:rPr lang="en-US" b="1" dirty="0"/>
                <a:t>ADP</a:t>
              </a:r>
            </a:p>
          </p:txBody>
        </p:sp>
        <p:sp>
          <p:nvSpPr>
            <p:cNvPr id="865" name="TextBox 864"/>
            <p:cNvSpPr txBox="1"/>
            <p:nvPr/>
          </p:nvSpPr>
          <p:spPr>
            <a:xfrm>
              <a:off x="6217547" y="4460240"/>
              <a:ext cx="561685" cy="369332"/>
            </a:xfrm>
            <a:prstGeom prst="rect">
              <a:avLst/>
            </a:prstGeom>
            <a:noFill/>
          </p:spPr>
          <p:txBody>
            <a:bodyPr wrap="none" rtlCol="0">
              <a:spAutoFit/>
            </a:bodyPr>
            <a:lstStyle/>
            <a:p>
              <a:r>
                <a:rPr lang="en-US" b="1" dirty="0"/>
                <a:t>ATP</a:t>
              </a:r>
            </a:p>
          </p:txBody>
        </p:sp>
      </p:grpSp>
      <p:grpSp>
        <p:nvGrpSpPr>
          <p:cNvPr id="12" name="Group 11"/>
          <p:cNvGrpSpPr/>
          <p:nvPr/>
        </p:nvGrpSpPr>
        <p:grpSpPr>
          <a:xfrm>
            <a:off x="782213" y="2521637"/>
            <a:ext cx="7487813" cy="1769475"/>
            <a:chOff x="782213" y="2521637"/>
            <a:chExt cx="7487813" cy="1769475"/>
          </a:xfrm>
        </p:grpSpPr>
        <p:grpSp>
          <p:nvGrpSpPr>
            <p:cNvPr id="9" name="Group 8"/>
            <p:cNvGrpSpPr/>
            <p:nvPr/>
          </p:nvGrpSpPr>
          <p:grpSpPr>
            <a:xfrm>
              <a:off x="782213" y="2925747"/>
              <a:ext cx="7487813" cy="1365365"/>
              <a:chOff x="736600" y="1777999"/>
              <a:chExt cx="7487813" cy="1365365"/>
            </a:xfrm>
          </p:grpSpPr>
          <p:sp>
            <p:nvSpPr>
              <p:cNvPr id="17" name="TextBox 16"/>
              <p:cNvSpPr txBox="1"/>
              <p:nvPr/>
            </p:nvSpPr>
            <p:spPr>
              <a:xfrm>
                <a:off x="877326" y="2226931"/>
                <a:ext cx="1328008" cy="461665"/>
              </a:xfrm>
              <a:prstGeom prst="rect">
                <a:avLst/>
              </a:prstGeom>
              <a:noFill/>
            </p:spPr>
            <p:txBody>
              <a:bodyPr wrap="none" rtlCol="0">
                <a:spAutoFit/>
              </a:bodyPr>
              <a:lstStyle/>
              <a:p>
                <a:r>
                  <a:rPr lang="en-US" sz="2400" dirty="0"/>
                  <a:t>Pyruvate</a:t>
                </a:r>
              </a:p>
            </p:txBody>
          </p:sp>
          <p:sp>
            <p:nvSpPr>
              <p:cNvPr id="18" name="TextBox 17"/>
              <p:cNvSpPr txBox="1"/>
              <p:nvPr/>
            </p:nvSpPr>
            <p:spPr>
              <a:xfrm>
                <a:off x="3752606" y="2226931"/>
                <a:ext cx="1555298" cy="461665"/>
              </a:xfrm>
              <a:prstGeom prst="rect">
                <a:avLst/>
              </a:prstGeom>
              <a:noFill/>
            </p:spPr>
            <p:txBody>
              <a:bodyPr wrap="none" rtlCol="0">
                <a:spAutoFit/>
              </a:bodyPr>
              <a:lstStyle/>
              <a:p>
                <a:r>
                  <a:rPr lang="en-US" sz="2400" dirty="0"/>
                  <a:t>Acetyl-CoA</a:t>
                </a:r>
              </a:p>
            </p:txBody>
          </p:sp>
          <p:sp>
            <p:nvSpPr>
              <p:cNvPr id="19" name="TextBox 18"/>
              <p:cNvSpPr txBox="1"/>
              <p:nvPr/>
            </p:nvSpPr>
            <p:spPr>
              <a:xfrm>
                <a:off x="6831086" y="2226931"/>
                <a:ext cx="1175171" cy="461665"/>
              </a:xfrm>
              <a:prstGeom prst="rect">
                <a:avLst/>
              </a:prstGeom>
              <a:noFill/>
            </p:spPr>
            <p:txBody>
              <a:bodyPr wrap="none" rtlCol="0">
                <a:spAutoFit/>
              </a:bodyPr>
              <a:lstStyle/>
              <a:p>
                <a:r>
                  <a:rPr lang="en-US" sz="2400" dirty="0"/>
                  <a:t>Acetate</a:t>
                </a:r>
              </a:p>
            </p:txBody>
          </p:sp>
          <p:cxnSp>
            <p:nvCxnSpPr>
              <p:cNvPr id="20" name="Straight Arrow Connector 19"/>
              <p:cNvCxnSpPr>
                <a:stCxn id="17" idx="3"/>
                <a:endCxn id="18" idx="1"/>
              </p:cNvCxnSpPr>
              <p:nvPr/>
            </p:nvCxnSpPr>
            <p:spPr>
              <a:xfrm>
                <a:off x="2205334" y="2457764"/>
                <a:ext cx="1547272" cy="0"/>
              </a:xfrm>
              <a:prstGeom prst="straightConnector1">
                <a:avLst/>
              </a:prstGeom>
              <a:ln w="50800">
                <a:tailEnd type="stealth"/>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8" idx="3"/>
                <a:endCxn id="19" idx="1"/>
              </p:cNvCxnSpPr>
              <p:nvPr/>
            </p:nvCxnSpPr>
            <p:spPr>
              <a:xfrm>
                <a:off x="5307904" y="2457764"/>
                <a:ext cx="1523182" cy="0"/>
              </a:xfrm>
              <a:prstGeom prst="straightConnector1">
                <a:avLst/>
              </a:prstGeom>
              <a:ln w="50800">
                <a:tailEnd type="stealth"/>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5041975" y="2491426"/>
                <a:ext cx="1779076" cy="593268"/>
                <a:chOff x="5034093" y="4152233"/>
                <a:chExt cx="1779076" cy="593268"/>
              </a:xfrm>
            </p:grpSpPr>
            <p:sp>
              <p:nvSpPr>
                <p:cNvPr id="25" name="Freeform 24"/>
                <p:cNvSpPr/>
                <p:nvPr/>
              </p:nvSpPr>
              <p:spPr>
                <a:xfrm>
                  <a:off x="5323840" y="4152233"/>
                  <a:ext cx="1168400" cy="308007"/>
                </a:xfrm>
                <a:custGeom>
                  <a:avLst/>
                  <a:gdLst>
                    <a:gd name="connsiteX0" fmla="*/ 0 w 1168400"/>
                    <a:gd name="connsiteY0" fmla="*/ 589287 h 599447"/>
                    <a:gd name="connsiteX1" fmla="*/ 629920 w 1168400"/>
                    <a:gd name="connsiteY1" fmla="*/ 7 h 599447"/>
                    <a:gd name="connsiteX2" fmla="*/ 1168400 w 1168400"/>
                    <a:gd name="connsiteY2" fmla="*/ 599447 h 599447"/>
                  </a:gdLst>
                  <a:ahLst/>
                  <a:cxnLst>
                    <a:cxn ang="0">
                      <a:pos x="connsiteX0" y="connsiteY0"/>
                    </a:cxn>
                    <a:cxn ang="0">
                      <a:pos x="connsiteX1" y="connsiteY1"/>
                    </a:cxn>
                    <a:cxn ang="0">
                      <a:pos x="connsiteX2" y="connsiteY2"/>
                    </a:cxn>
                  </a:cxnLst>
                  <a:rect l="l" t="t" r="r" b="b"/>
                  <a:pathLst>
                    <a:path w="1168400" h="599447">
                      <a:moveTo>
                        <a:pt x="0" y="589287"/>
                      </a:moveTo>
                      <a:cubicBezTo>
                        <a:pt x="217593" y="293800"/>
                        <a:pt x="435187" y="-1686"/>
                        <a:pt x="629920" y="7"/>
                      </a:cubicBezTo>
                      <a:cubicBezTo>
                        <a:pt x="824653" y="1700"/>
                        <a:pt x="1168400" y="599447"/>
                        <a:pt x="1168400" y="599447"/>
                      </a:cubicBezTo>
                    </a:path>
                  </a:pathLst>
                </a:custGeom>
                <a:ln w="349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5034093" y="4376169"/>
                  <a:ext cx="592906" cy="369332"/>
                </a:xfrm>
                <a:prstGeom prst="rect">
                  <a:avLst/>
                </a:prstGeom>
                <a:noFill/>
              </p:spPr>
              <p:txBody>
                <a:bodyPr wrap="none" rtlCol="0">
                  <a:spAutoFit/>
                </a:bodyPr>
                <a:lstStyle/>
                <a:p>
                  <a:r>
                    <a:rPr lang="en-US" dirty="0"/>
                    <a:t>ADP</a:t>
                  </a:r>
                </a:p>
              </p:txBody>
            </p:sp>
            <p:sp>
              <p:nvSpPr>
                <p:cNvPr id="27" name="TextBox 26"/>
                <p:cNvSpPr txBox="1"/>
                <p:nvPr/>
              </p:nvSpPr>
              <p:spPr>
                <a:xfrm>
                  <a:off x="6251484" y="4363387"/>
                  <a:ext cx="561685" cy="369332"/>
                </a:xfrm>
                <a:prstGeom prst="rect">
                  <a:avLst/>
                </a:prstGeom>
                <a:noFill/>
              </p:spPr>
              <p:txBody>
                <a:bodyPr wrap="none" rtlCol="0">
                  <a:spAutoFit/>
                </a:bodyPr>
                <a:lstStyle/>
                <a:p>
                  <a:r>
                    <a:rPr lang="en-US" dirty="0"/>
                    <a:t>ATP</a:t>
                  </a:r>
                </a:p>
              </p:txBody>
            </p:sp>
          </p:grpSp>
          <p:sp>
            <p:nvSpPr>
              <p:cNvPr id="3" name="TextBox 2"/>
              <p:cNvSpPr txBox="1"/>
              <p:nvPr/>
            </p:nvSpPr>
            <p:spPr>
              <a:xfrm>
                <a:off x="2527300" y="1902565"/>
                <a:ext cx="868948" cy="584776"/>
              </a:xfrm>
              <a:prstGeom prst="rect">
                <a:avLst/>
              </a:prstGeom>
              <a:noFill/>
            </p:spPr>
            <p:txBody>
              <a:bodyPr wrap="none" rtlCol="0">
                <a:spAutoFit/>
              </a:bodyPr>
              <a:lstStyle/>
              <a:p>
                <a:r>
                  <a:rPr lang="en-US" sz="3200" b="1" dirty="0">
                    <a:solidFill>
                      <a:srgbClr val="FF0000"/>
                    </a:solidFill>
                  </a:rPr>
                  <a:t>PFO</a:t>
                </a:r>
              </a:p>
            </p:txBody>
          </p:sp>
          <p:sp>
            <p:nvSpPr>
              <p:cNvPr id="6" name="TextBox 5"/>
              <p:cNvSpPr txBox="1"/>
              <p:nvPr/>
            </p:nvSpPr>
            <p:spPr>
              <a:xfrm>
                <a:off x="4974608" y="1911088"/>
                <a:ext cx="2042747" cy="584776"/>
              </a:xfrm>
              <a:prstGeom prst="rect">
                <a:avLst/>
              </a:prstGeom>
              <a:noFill/>
            </p:spPr>
            <p:txBody>
              <a:bodyPr wrap="none" rtlCol="0">
                <a:spAutoFit/>
              </a:bodyPr>
              <a:lstStyle/>
              <a:p>
                <a:r>
                  <a:rPr lang="en-US" sz="3200" b="1" dirty="0">
                    <a:solidFill>
                      <a:srgbClr val="FF0000"/>
                    </a:solidFill>
                  </a:rPr>
                  <a:t>ASCT + SCS</a:t>
                </a:r>
              </a:p>
            </p:txBody>
          </p:sp>
          <p:sp>
            <p:nvSpPr>
              <p:cNvPr id="8" name="Rounded Rectangle 7"/>
              <p:cNvSpPr/>
              <p:nvPr/>
            </p:nvSpPr>
            <p:spPr>
              <a:xfrm>
                <a:off x="858413" y="1892614"/>
                <a:ext cx="7239000" cy="1130300"/>
              </a:xfrm>
              <a:prstGeom prst="roundRect">
                <a:avLst>
                  <a:gd name="adj" fmla="val 110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736600" y="1777999"/>
                <a:ext cx="7487813" cy="1365365"/>
              </a:xfrm>
              <a:prstGeom prst="round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3522135" y="2521637"/>
              <a:ext cx="1804400" cy="461665"/>
            </a:xfrm>
            <a:prstGeom prst="rect">
              <a:avLst/>
            </a:prstGeom>
            <a:noFill/>
          </p:spPr>
          <p:txBody>
            <a:bodyPr wrap="none" rtlCol="0">
              <a:spAutoFit/>
            </a:bodyPr>
            <a:lstStyle/>
            <a:p>
              <a:r>
                <a:rPr lang="en-US" sz="2400" dirty="0">
                  <a:solidFill>
                    <a:srgbClr val="FF0000"/>
                  </a:solidFill>
                </a:rPr>
                <a:t>Trichomonas</a:t>
              </a:r>
            </a:p>
          </p:txBody>
        </p:sp>
      </p:grpSp>
      <p:grpSp>
        <p:nvGrpSpPr>
          <p:cNvPr id="13" name="Group 12"/>
          <p:cNvGrpSpPr/>
          <p:nvPr/>
        </p:nvGrpSpPr>
        <p:grpSpPr>
          <a:xfrm>
            <a:off x="922939" y="4756830"/>
            <a:ext cx="7128931" cy="1708490"/>
            <a:chOff x="922939" y="4756830"/>
            <a:chExt cx="7128931" cy="1708490"/>
          </a:xfrm>
        </p:grpSpPr>
        <p:sp>
          <p:nvSpPr>
            <p:cNvPr id="33" name="TextBox 32"/>
            <p:cNvSpPr txBox="1"/>
            <p:nvPr/>
          </p:nvSpPr>
          <p:spPr>
            <a:xfrm>
              <a:off x="922939" y="5607557"/>
              <a:ext cx="1328008" cy="461665"/>
            </a:xfrm>
            <a:prstGeom prst="rect">
              <a:avLst/>
            </a:prstGeom>
            <a:noFill/>
          </p:spPr>
          <p:txBody>
            <a:bodyPr wrap="none" rtlCol="0">
              <a:spAutoFit/>
            </a:bodyPr>
            <a:lstStyle/>
            <a:p>
              <a:r>
                <a:rPr lang="en-US" sz="2400" dirty="0"/>
                <a:t>Pyruvate</a:t>
              </a:r>
            </a:p>
          </p:txBody>
        </p:sp>
        <p:sp>
          <p:nvSpPr>
            <p:cNvPr id="34" name="TextBox 33"/>
            <p:cNvSpPr txBox="1"/>
            <p:nvPr/>
          </p:nvSpPr>
          <p:spPr>
            <a:xfrm>
              <a:off x="3798219" y="5607557"/>
              <a:ext cx="1555298" cy="461665"/>
            </a:xfrm>
            <a:prstGeom prst="rect">
              <a:avLst/>
            </a:prstGeom>
            <a:noFill/>
          </p:spPr>
          <p:txBody>
            <a:bodyPr wrap="none" rtlCol="0">
              <a:spAutoFit/>
            </a:bodyPr>
            <a:lstStyle/>
            <a:p>
              <a:r>
                <a:rPr lang="en-US" sz="2400" dirty="0"/>
                <a:t>Acetyl-CoA</a:t>
              </a:r>
            </a:p>
          </p:txBody>
        </p:sp>
        <p:sp>
          <p:nvSpPr>
            <p:cNvPr id="35" name="TextBox 34"/>
            <p:cNvSpPr txBox="1"/>
            <p:nvPr/>
          </p:nvSpPr>
          <p:spPr>
            <a:xfrm>
              <a:off x="6876699" y="5607557"/>
              <a:ext cx="1175171" cy="461665"/>
            </a:xfrm>
            <a:prstGeom prst="rect">
              <a:avLst/>
            </a:prstGeom>
            <a:noFill/>
          </p:spPr>
          <p:txBody>
            <a:bodyPr wrap="none" rtlCol="0">
              <a:spAutoFit/>
            </a:bodyPr>
            <a:lstStyle/>
            <a:p>
              <a:r>
                <a:rPr lang="en-US" sz="2400" dirty="0"/>
                <a:t>Acetate</a:t>
              </a:r>
            </a:p>
          </p:txBody>
        </p:sp>
        <p:cxnSp>
          <p:nvCxnSpPr>
            <p:cNvPr id="36" name="Straight Arrow Connector 35"/>
            <p:cNvCxnSpPr>
              <a:stCxn id="33" idx="3"/>
              <a:endCxn id="34" idx="1"/>
            </p:cNvCxnSpPr>
            <p:nvPr/>
          </p:nvCxnSpPr>
          <p:spPr>
            <a:xfrm>
              <a:off x="2250947" y="5838390"/>
              <a:ext cx="1547272" cy="0"/>
            </a:xfrm>
            <a:prstGeom prst="straightConnector1">
              <a:avLst/>
            </a:prstGeom>
            <a:ln w="50800">
              <a:tailEnd type="stealth"/>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34" idx="3"/>
              <a:endCxn id="35" idx="1"/>
            </p:cNvCxnSpPr>
            <p:nvPr/>
          </p:nvCxnSpPr>
          <p:spPr>
            <a:xfrm>
              <a:off x="5353517" y="5838390"/>
              <a:ext cx="1523182" cy="0"/>
            </a:xfrm>
            <a:prstGeom prst="straightConnector1">
              <a:avLst/>
            </a:prstGeom>
            <a:ln w="50800">
              <a:tailEnd type="stealth"/>
            </a:ln>
            <a:effectLst/>
          </p:spPr>
          <p:style>
            <a:lnRef idx="2">
              <a:schemeClr val="accent1"/>
            </a:lnRef>
            <a:fillRef idx="0">
              <a:schemeClr val="accent1"/>
            </a:fillRef>
            <a:effectRef idx="1">
              <a:schemeClr val="accent1"/>
            </a:effectRef>
            <a:fontRef idx="minor">
              <a:schemeClr val="tx1"/>
            </a:fontRef>
          </p:style>
        </p:cxnSp>
        <p:grpSp>
          <p:nvGrpSpPr>
            <p:cNvPr id="38" name="Group 37"/>
            <p:cNvGrpSpPr/>
            <p:nvPr/>
          </p:nvGrpSpPr>
          <p:grpSpPr>
            <a:xfrm>
              <a:off x="5087588" y="5872052"/>
              <a:ext cx="1779076" cy="593268"/>
              <a:chOff x="5034093" y="4152233"/>
              <a:chExt cx="1779076" cy="593268"/>
            </a:xfrm>
          </p:grpSpPr>
          <p:sp>
            <p:nvSpPr>
              <p:cNvPr id="48" name="Freeform 47"/>
              <p:cNvSpPr/>
              <p:nvPr/>
            </p:nvSpPr>
            <p:spPr>
              <a:xfrm>
                <a:off x="5323840" y="4152233"/>
                <a:ext cx="1168400" cy="308007"/>
              </a:xfrm>
              <a:custGeom>
                <a:avLst/>
                <a:gdLst>
                  <a:gd name="connsiteX0" fmla="*/ 0 w 1168400"/>
                  <a:gd name="connsiteY0" fmla="*/ 589287 h 599447"/>
                  <a:gd name="connsiteX1" fmla="*/ 629920 w 1168400"/>
                  <a:gd name="connsiteY1" fmla="*/ 7 h 599447"/>
                  <a:gd name="connsiteX2" fmla="*/ 1168400 w 1168400"/>
                  <a:gd name="connsiteY2" fmla="*/ 599447 h 599447"/>
                </a:gdLst>
                <a:ahLst/>
                <a:cxnLst>
                  <a:cxn ang="0">
                    <a:pos x="connsiteX0" y="connsiteY0"/>
                  </a:cxn>
                  <a:cxn ang="0">
                    <a:pos x="connsiteX1" y="connsiteY1"/>
                  </a:cxn>
                  <a:cxn ang="0">
                    <a:pos x="connsiteX2" y="connsiteY2"/>
                  </a:cxn>
                </a:cxnLst>
                <a:rect l="l" t="t" r="r" b="b"/>
                <a:pathLst>
                  <a:path w="1168400" h="599447">
                    <a:moveTo>
                      <a:pt x="0" y="589287"/>
                    </a:moveTo>
                    <a:cubicBezTo>
                      <a:pt x="217593" y="293800"/>
                      <a:pt x="435187" y="-1686"/>
                      <a:pt x="629920" y="7"/>
                    </a:cubicBezTo>
                    <a:cubicBezTo>
                      <a:pt x="824653" y="1700"/>
                      <a:pt x="1168400" y="599447"/>
                      <a:pt x="1168400" y="599447"/>
                    </a:cubicBezTo>
                  </a:path>
                </a:pathLst>
              </a:custGeom>
              <a:ln w="349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TextBox 48"/>
              <p:cNvSpPr txBox="1"/>
              <p:nvPr/>
            </p:nvSpPr>
            <p:spPr>
              <a:xfrm>
                <a:off x="5034093" y="4376169"/>
                <a:ext cx="592906" cy="369332"/>
              </a:xfrm>
              <a:prstGeom prst="rect">
                <a:avLst/>
              </a:prstGeom>
              <a:noFill/>
            </p:spPr>
            <p:txBody>
              <a:bodyPr wrap="none" rtlCol="0">
                <a:spAutoFit/>
              </a:bodyPr>
              <a:lstStyle/>
              <a:p>
                <a:r>
                  <a:rPr lang="en-US" dirty="0"/>
                  <a:t>ADP</a:t>
                </a:r>
              </a:p>
            </p:txBody>
          </p:sp>
          <p:sp>
            <p:nvSpPr>
              <p:cNvPr id="50" name="TextBox 49"/>
              <p:cNvSpPr txBox="1"/>
              <p:nvPr/>
            </p:nvSpPr>
            <p:spPr>
              <a:xfrm>
                <a:off x="6251484" y="4363387"/>
                <a:ext cx="561685" cy="369332"/>
              </a:xfrm>
              <a:prstGeom prst="rect">
                <a:avLst/>
              </a:prstGeom>
              <a:noFill/>
            </p:spPr>
            <p:txBody>
              <a:bodyPr wrap="none" rtlCol="0">
                <a:spAutoFit/>
              </a:bodyPr>
              <a:lstStyle/>
              <a:p>
                <a:r>
                  <a:rPr lang="en-US" dirty="0"/>
                  <a:t>ATP</a:t>
                </a:r>
              </a:p>
            </p:txBody>
          </p:sp>
        </p:grpSp>
        <p:sp>
          <p:nvSpPr>
            <p:cNvPr id="39" name="TextBox 38"/>
            <p:cNvSpPr txBox="1"/>
            <p:nvPr/>
          </p:nvSpPr>
          <p:spPr>
            <a:xfrm>
              <a:off x="2572913" y="5283190"/>
              <a:ext cx="868948" cy="584776"/>
            </a:xfrm>
            <a:prstGeom prst="rect">
              <a:avLst/>
            </a:prstGeom>
            <a:noFill/>
          </p:spPr>
          <p:txBody>
            <a:bodyPr wrap="none" rtlCol="0">
              <a:spAutoFit/>
            </a:bodyPr>
            <a:lstStyle/>
            <a:p>
              <a:r>
                <a:rPr lang="en-US" sz="3200" b="1" dirty="0">
                  <a:solidFill>
                    <a:srgbClr val="FF0000"/>
                  </a:solidFill>
                </a:rPr>
                <a:t>PFO</a:t>
              </a:r>
            </a:p>
          </p:txBody>
        </p:sp>
        <p:sp>
          <p:nvSpPr>
            <p:cNvPr id="40" name="TextBox 39"/>
            <p:cNvSpPr txBox="1"/>
            <p:nvPr/>
          </p:nvSpPr>
          <p:spPr>
            <a:xfrm>
              <a:off x="5599387" y="5313024"/>
              <a:ext cx="844502" cy="584776"/>
            </a:xfrm>
            <a:prstGeom prst="rect">
              <a:avLst/>
            </a:prstGeom>
            <a:noFill/>
          </p:spPr>
          <p:txBody>
            <a:bodyPr wrap="none" rtlCol="0">
              <a:spAutoFit/>
            </a:bodyPr>
            <a:lstStyle/>
            <a:p>
              <a:r>
                <a:rPr lang="en-US" sz="3200" b="1" dirty="0">
                  <a:solidFill>
                    <a:srgbClr val="FF0000"/>
                  </a:solidFill>
                </a:rPr>
                <a:t>ACS</a:t>
              </a:r>
            </a:p>
          </p:txBody>
        </p:sp>
        <p:sp>
          <p:nvSpPr>
            <p:cNvPr id="51" name="TextBox 50"/>
            <p:cNvSpPr txBox="1"/>
            <p:nvPr/>
          </p:nvSpPr>
          <p:spPr>
            <a:xfrm>
              <a:off x="3798219" y="4756830"/>
              <a:ext cx="1083951" cy="461665"/>
            </a:xfrm>
            <a:prstGeom prst="rect">
              <a:avLst/>
            </a:prstGeom>
            <a:noFill/>
          </p:spPr>
          <p:txBody>
            <a:bodyPr wrap="none" rtlCol="0">
              <a:spAutoFit/>
            </a:bodyPr>
            <a:lstStyle/>
            <a:p>
              <a:r>
                <a:rPr lang="en-US" sz="2400" dirty="0">
                  <a:solidFill>
                    <a:srgbClr val="FF0000"/>
                  </a:solidFill>
                </a:rPr>
                <a:t>Giardia</a:t>
              </a:r>
            </a:p>
          </p:txBody>
        </p:sp>
      </p:grpSp>
      <p:sp>
        <p:nvSpPr>
          <p:cNvPr id="11" name="TextBox 10"/>
          <p:cNvSpPr txBox="1"/>
          <p:nvPr/>
        </p:nvSpPr>
        <p:spPr>
          <a:xfrm>
            <a:off x="2186421" y="461665"/>
            <a:ext cx="1236937" cy="923330"/>
          </a:xfrm>
          <a:prstGeom prst="rect">
            <a:avLst/>
          </a:prstGeom>
          <a:noFill/>
        </p:spPr>
        <p:txBody>
          <a:bodyPr wrap="none" rtlCol="0">
            <a:spAutoFit/>
          </a:bodyPr>
          <a:lstStyle/>
          <a:p>
            <a:pPr algn="ctr"/>
            <a:r>
              <a:rPr lang="en-US" dirty="0"/>
              <a:t>2 enzymes:</a:t>
            </a:r>
          </a:p>
          <a:p>
            <a:pPr algn="ctr"/>
            <a:r>
              <a:rPr lang="en-US" dirty="0">
                <a:solidFill>
                  <a:srgbClr val="FF0000"/>
                </a:solidFill>
              </a:rPr>
              <a:t>PFO</a:t>
            </a:r>
          </a:p>
          <a:p>
            <a:pPr algn="ctr"/>
            <a:r>
              <a:rPr lang="en-US" dirty="0">
                <a:solidFill>
                  <a:srgbClr val="FF0000"/>
                </a:solidFill>
              </a:rPr>
              <a:t>PFL</a:t>
            </a:r>
          </a:p>
        </p:txBody>
      </p:sp>
      <p:sp>
        <p:nvSpPr>
          <p:cNvPr id="67" name="TextBox 66"/>
          <p:cNvSpPr txBox="1"/>
          <p:nvPr/>
        </p:nvSpPr>
        <p:spPr>
          <a:xfrm>
            <a:off x="4951900" y="436960"/>
            <a:ext cx="1950737" cy="923330"/>
          </a:xfrm>
          <a:prstGeom prst="rect">
            <a:avLst/>
          </a:prstGeom>
          <a:noFill/>
        </p:spPr>
        <p:txBody>
          <a:bodyPr wrap="none" rtlCol="0">
            <a:spAutoFit/>
          </a:bodyPr>
          <a:lstStyle/>
          <a:p>
            <a:pPr algn="ctr"/>
            <a:r>
              <a:rPr lang="en-US" dirty="0"/>
              <a:t>2 enzyme systems:</a:t>
            </a:r>
          </a:p>
          <a:p>
            <a:pPr algn="ctr"/>
            <a:r>
              <a:rPr lang="en-US" dirty="0">
                <a:solidFill>
                  <a:srgbClr val="FF0000"/>
                </a:solidFill>
              </a:rPr>
              <a:t>ASCT_SCS</a:t>
            </a:r>
          </a:p>
          <a:p>
            <a:pPr algn="ctr"/>
            <a:r>
              <a:rPr lang="en-US" dirty="0">
                <a:solidFill>
                  <a:srgbClr val="FF0000"/>
                </a:solidFill>
              </a:rPr>
              <a:t>ACS</a:t>
            </a:r>
          </a:p>
        </p:txBody>
      </p:sp>
    </p:spTree>
    <p:extLst>
      <p:ext uri="{BB962C8B-B14F-4D97-AF65-F5344CB8AC3E}">
        <p14:creationId xmlns:p14="http://schemas.microsoft.com/office/powerpoint/2010/main" val="177812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11560" y="57126"/>
            <a:ext cx="7848872" cy="563562"/>
          </a:xfrm>
          <a:solidFill>
            <a:srgbClr val="000055"/>
          </a:solidFill>
          <a:effectLst>
            <a:softEdge rad="38100"/>
          </a:effectLst>
        </p:spPr>
        <p:txBody>
          <a:bodyPr>
            <a:noAutofit/>
          </a:bodyPr>
          <a:lstStyle/>
          <a:p>
            <a:r>
              <a:rPr lang="en-US" sz="3600" dirty="0">
                <a:solidFill>
                  <a:schemeClr val="bg1"/>
                </a:solidFill>
              </a:rPr>
              <a:t>Mitochondria – evolutionary origins</a:t>
            </a:r>
          </a:p>
        </p:txBody>
      </p:sp>
    </p:spTree>
    <p:extLst>
      <p:ext uri="{BB962C8B-B14F-4D97-AF65-F5344CB8AC3E}">
        <p14:creationId xmlns:p14="http://schemas.microsoft.com/office/powerpoint/2010/main" val="548514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199" y="12700"/>
            <a:ext cx="8978901" cy="461665"/>
          </a:xfrm>
          <a:prstGeom prst="rect">
            <a:avLst/>
          </a:prstGeom>
          <a:solidFill>
            <a:schemeClr val="tx2">
              <a:lumMod val="75000"/>
            </a:schemeClr>
          </a:solidFill>
          <a:ln>
            <a:noFill/>
          </a:ln>
          <a:effectLst>
            <a:softEdge rad="25400"/>
          </a:effectLst>
        </p:spPr>
        <p:txBody>
          <a:bodyPr wrap="square" rtlCol="0">
            <a:spAutoFit/>
          </a:bodyPr>
          <a:lstStyle/>
          <a:p>
            <a:pPr algn="ctr"/>
            <a:r>
              <a:rPr lang="en-US" sz="2400" b="1" dirty="0">
                <a:solidFill>
                  <a:srgbClr val="FFFFFF"/>
                </a:solidFill>
              </a:rPr>
              <a:t>ATP generation</a:t>
            </a:r>
          </a:p>
        </p:txBody>
      </p:sp>
      <p:sp>
        <p:nvSpPr>
          <p:cNvPr id="2" name="TextBox 1"/>
          <p:cNvSpPr txBox="1"/>
          <p:nvPr/>
        </p:nvSpPr>
        <p:spPr>
          <a:xfrm>
            <a:off x="858413" y="1225177"/>
            <a:ext cx="1328008" cy="461665"/>
          </a:xfrm>
          <a:prstGeom prst="rect">
            <a:avLst/>
          </a:prstGeom>
          <a:noFill/>
        </p:spPr>
        <p:txBody>
          <a:bodyPr wrap="none" rtlCol="0">
            <a:spAutoFit/>
          </a:bodyPr>
          <a:lstStyle/>
          <a:p>
            <a:r>
              <a:rPr lang="en-US" sz="2400" b="1" dirty="0"/>
              <a:t>Pyruvate</a:t>
            </a:r>
          </a:p>
        </p:txBody>
      </p:sp>
      <p:sp>
        <p:nvSpPr>
          <p:cNvPr id="852" name="TextBox 851"/>
          <p:cNvSpPr txBox="1"/>
          <p:nvPr/>
        </p:nvSpPr>
        <p:spPr>
          <a:xfrm>
            <a:off x="3733693" y="1225177"/>
            <a:ext cx="1590244" cy="461665"/>
          </a:xfrm>
          <a:prstGeom prst="rect">
            <a:avLst/>
          </a:prstGeom>
          <a:noFill/>
        </p:spPr>
        <p:txBody>
          <a:bodyPr wrap="none" rtlCol="0">
            <a:spAutoFit/>
          </a:bodyPr>
          <a:lstStyle/>
          <a:p>
            <a:r>
              <a:rPr lang="en-US" sz="2400" b="1" dirty="0"/>
              <a:t>Acetyl-CoA</a:t>
            </a:r>
          </a:p>
        </p:txBody>
      </p:sp>
      <p:sp>
        <p:nvSpPr>
          <p:cNvPr id="5" name="TextBox 4"/>
          <p:cNvSpPr txBox="1"/>
          <p:nvPr/>
        </p:nvSpPr>
        <p:spPr>
          <a:xfrm>
            <a:off x="6812173" y="1225177"/>
            <a:ext cx="1175171" cy="461665"/>
          </a:xfrm>
          <a:prstGeom prst="rect">
            <a:avLst/>
          </a:prstGeom>
          <a:noFill/>
        </p:spPr>
        <p:txBody>
          <a:bodyPr wrap="none" rtlCol="0">
            <a:spAutoFit/>
          </a:bodyPr>
          <a:lstStyle/>
          <a:p>
            <a:r>
              <a:rPr lang="en-US" sz="2400" b="1" dirty="0"/>
              <a:t>Acetate</a:t>
            </a:r>
          </a:p>
        </p:txBody>
      </p:sp>
      <p:cxnSp>
        <p:nvCxnSpPr>
          <p:cNvPr id="7" name="Straight Arrow Connector 6"/>
          <p:cNvCxnSpPr>
            <a:stCxn id="2" idx="3"/>
            <a:endCxn id="852" idx="1"/>
          </p:cNvCxnSpPr>
          <p:nvPr/>
        </p:nvCxnSpPr>
        <p:spPr>
          <a:xfrm>
            <a:off x="2186421" y="1456010"/>
            <a:ext cx="1547272" cy="0"/>
          </a:xfrm>
          <a:prstGeom prst="straightConnector1">
            <a:avLst/>
          </a:prstGeom>
          <a:ln w="50800">
            <a:tailEnd type="stealth"/>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852" idx="3"/>
            <a:endCxn id="5" idx="1"/>
          </p:cNvCxnSpPr>
          <p:nvPr/>
        </p:nvCxnSpPr>
        <p:spPr>
          <a:xfrm>
            <a:off x="5323937" y="1456010"/>
            <a:ext cx="1488236" cy="0"/>
          </a:xfrm>
          <a:prstGeom prst="straightConnector1">
            <a:avLst/>
          </a:prstGeom>
          <a:ln w="50800">
            <a:tailEnd type="stealth"/>
          </a:ln>
          <a:effectLst/>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5023062" y="1489672"/>
            <a:ext cx="1745139" cy="677339"/>
            <a:chOff x="5034093" y="4152233"/>
            <a:chExt cx="1745139" cy="677339"/>
          </a:xfrm>
        </p:grpSpPr>
        <p:sp>
          <p:nvSpPr>
            <p:cNvPr id="44" name="Freeform 43"/>
            <p:cNvSpPr/>
            <p:nvPr/>
          </p:nvSpPr>
          <p:spPr>
            <a:xfrm>
              <a:off x="5323840" y="4152233"/>
              <a:ext cx="1168400" cy="308007"/>
            </a:xfrm>
            <a:custGeom>
              <a:avLst/>
              <a:gdLst>
                <a:gd name="connsiteX0" fmla="*/ 0 w 1168400"/>
                <a:gd name="connsiteY0" fmla="*/ 589287 h 599447"/>
                <a:gd name="connsiteX1" fmla="*/ 629920 w 1168400"/>
                <a:gd name="connsiteY1" fmla="*/ 7 h 599447"/>
                <a:gd name="connsiteX2" fmla="*/ 1168400 w 1168400"/>
                <a:gd name="connsiteY2" fmla="*/ 599447 h 599447"/>
              </a:gdLst>
              <a:ahLst/>
              <a:cxnLst>
                <a:cxn ang="0">
                  <a:pos x="connsiteX0" y="connsiteY0"/>
                </a:cxn>
                <a:cxn ang="0">
                  <a:pos x="connsiteX1" y="connsiteY1"/>
                </a:cxn>
                <a:cxn ang="0">
                  <a:pos x="connsiteX2" y="connsiteY2"/>
                </a:cxn>
              </a:cxnLst>
              <a:rect l="l" t="t" r="r" b="b"/>
              <a:pathLst>
                <a:path w="1168400" h="599447">
                  <a:moveTo>
                    <a:pt x="0" y="589287"/>
                  </a:moveTo>
                  <a:cubicBezTo>
                    <a:pt x="217593" y="293800"/>
                    <a:pt x="435187" y="-1686"/>
                    <a:pt x="629920" y="7"/>
                  </a:cubicBezTo>
                  <a:cubicBezTo>
                    <a:pt x="824653" y="1700"/>
                    <a:pt x="1168400" y="599447"/>
                    <a:pt x="1168400" y="599447"/>
                  </a:cubicBezTo>
                </a:path>
              </a:pathLst>
            </a:custGeom>
            <a:ln w="349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p>
          </p:txBody>
        </p:sp>
        <p:sp>
          <p:nvSpPr>
            <p:cNvPr id="45" name="TextBox 44"/>
            <p:cNvSpPr txBox="1"/>
            <p:nvPr/>
          </p:nvSpPr>
          <p:spPr>
            <a:xfrm>
              <a:off x="5034093" y="4401569"/>
              <a:ext cx="592906" cy="369332"/>
            </a:xfrm>
            <a:prstGeom prst="rect">
              <a:avLst/>
            </a:prstGeom>
            <a:noFill/>
          </p:spPr>
          <p:txBody>
            <a:bodyPr wrap="none" rtlCol="0">
              <a:spAutoFit/>
            </a:bodyPr>
            <a:lstStyle/>
            <a:p>
              <a:r>
                <a:rPr lang="en-US" b="1" dirty="0"/>
                <a:t>ADP</a:t>
              </a:r>
            </a:p>
          </p:txBody>
        </p:sp>
        <p:sp>
          <p:nvSpPr>
            <p:cNvPr id="865" name="TextBox 864"/>
            <p:cNvSpPr txBox="1"/>
            <p:nvPr/>
          </p:nvSpPr>
          <p:spPr>
            <a:xfrm>
              <a:off x="6217547" y="4460240"/>
              <a:ext cx="561685" cy="369332"/>
            </a:xfrm>
            <a:prstGeom prst="rect">
              <a:avLst/>
            </a:prstGeom>
            <a:noFill/>
          </p:spPr>
          <p:txBody>
            <a:bodyPr wrap="none" rtlCol="0">
              <a:spAutoFit/>
            </a:bodyPr>
            <a:lstStyle/>
            <a:p>
              <a:r>
                <a:rPr lang="en-US" b="1" dirty="0"/>
                <a:t>ATP</a:t>
              </a:r>
            </a:p>
          </p:txBody>
        </p:sp>
      </p:grpSp>
      <p:grpSp>
        <p:nvGrpSpPr>
          <p:cNvPr id="12" name="Group 11"/>
          <p:cNvGrpSpPr/>
          <p:nvPr/>
        </p:nvGrpSpPr>
        <p:grpSpPr>
          <a:xfrm>
            <a:off x="782213" y="2521637"/>
            <a:ext cx="7487813" cy="1769475"/>
            <a:chOff x="782213" y="2521637"/>
            <a:chExt cx="7487813" cy="1769475"/>
          </a:xfrm>
        </p:grpSpPr>
        <p:grpSp>
          <p:nvGrpSpPr>
            <p:cNvPr id="9" name="Group 8"/>
            <p:cNvGrpSpPr/>
            <p:nvPr/>
          </p:nvGrpSpPr>
          <p:grpSpPr>
            <a:xfrm>
              <a:off x="782213" y="2925747"/>
              <a:ext cx="7487813" cy="1365365"/>
              <a:chOff x="736600" y="1777999"/>
              <a:chExt cx="7487813" cy="1365365"/>
            </a:xfrm>
          </p:grpSpPr>
          <p:sp>
            <p:nvSpPr>
              <p:cNvPr id="17" name="TextBox 16"/>
              <p:cNvSpPr txBox="1"/>
              <p:nvPr/>
            </p:nvSpPr>
            <p:spPr>
              <a:xfrm>
                <a:off x="877326" y="2226931"/>
                <a:ext cx="1328008" cy="461665"/>
              </a:xfrm>
              <a:prstGeom prst="rect">
                <a:avLst/>
              </a:prstGeom>
              <a:noFill/>
            </p:spPr>
            <p:txBody>
              <a:bodyPr wrap="none" rtlCol="0">
                <a:spAutoFit/>
              </a:bodyPr>
              <a:lstStyle/>
              <a:p>
                <a:r>
                  <a:rPr lang="en-US" sz="2400" dirty="0"/>
                  <a:t>Pyruvate</a:t>
                </a:r>
              </a:p>
            </p:txBody>
          </p:sp>
          <p:sp>
            <p:nvSpPr>
              <p:cNvPr id="18" name="TextBox 17"/>
              <p:cNvSpPr txBox="1"/>
              <p:nvPr/>
            </p:nvSpPr>
            <p:spPr>
              <a:xfrm>
                <a:off x="3752606" y="2226931"/>
                <a:ext cx="1555298" cy="461665"/>
              </a:xfrm>
              <a:prstGeom prst="rect">
                <a:avLst/>
              </a:prstGeom>
              <a:noFill/>
            </p:spPr>
            <p:txBody>
              <a:bodyPr wrap="none" rtlCol="0">
                <a:spAutoFit/>
              </a:bodyPr>
              <a:lstStyle/>
              <a:p>
                <a:r>
                  <a:rPr lang="en-US" sz="2400" dirty="0"/>
                  <a:t>Acetyl-CoA</a:t>
                </a:r>
              </a:p>
            </p:txBody>
          </p:sp>
          <p:sp>
            <p:nvSpPr>
              <p:cNvPr id="19" name="TextBox 18"/>
              <p:cNvSpPr txBox="1"/>
              <p:nvPr/>
            </p:nvSpPr>
            <p:spPr>
              <a:xfrm>
                <a:off x="6831086" y="2226931"/>
                <a:ext cx="1175171" cy="461665"/>
              </a:xfrm>
              <a:prstGeom prst="rect">
                <a:avLst/>
              </a:prstGeom>
              <a:noFill/>
            </p:spPr>
            <p:txBody>
              <a:bodyPr wrap="none" rtlCol="0">
                <a:spAutoFit/>
              </a:bodyPr>
              <a:lstStyle/>
              <a:p>
                <a:r>
                  <a:rPr lang="en-US" sz="2400" dirty="0"/>
                  <a:t>Acetate</a:t>
                </a:r>
              </a:p>
            </p:txBody>
          </p:sp>
          <p:cxnSp>
            <p:nvCxnSpPr>
              <p:cNvPr id="20" name="Straight Arrow Connector 19"/>
              <p:cNvCxnSpPr>
                <a:stCxn id="17" idx="3"/>
                <a:endCxn id="18" idx="1"/>
              </p:cNvCxnSpPr>
              <p:nvPr/>
            </p:nvCxnSpPr>
            <p:spPr>
              <a:xfrm>
                <a:off x="2205334" y="2457764"/>
                <a:ext cx="1547272" cy="0"/>
              </a:xfrm>
              <a:prstGeom prst="straightConnector1">
                <a:avLst/>
              </a:prstGeom>
              <a:ln w="50800">
                <a:tailEnd type="stealth"/>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8" idx="3"/>
                <a:endCxn id="19" idx="1"/>
              </p:cNvCxnSpPr>
              <p:nvPr/>
            </p:nvCxnSpPr>
            <p:spPr>
              <a:xfrm>
                <a:off x="5307904" y="2457764"/>
                <a:ext cx="1523182" cy="0"/>
              </a:xfrm>
              <a:prstGeom prst="straightConnector1">
                <a:avLst/>
              </a:prstGeom>
              <a:ln w="50800">
                <a:tailEnd type="stealth"/>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5041975" y="2491426"/>
                <a:ext cx="1779076" cy="593268"/>
                <a:chOff x="5034093" y="4152233"/>
                <a:chExt cx="1779076" cy="593268"/>
              </a:xfrm>
            </p:grpSpPr>
            <p:sp>
              <p:nvSpPr>
                <p:cNvPr id="25" name="Freeform 24"/>
                <p:cNvSpPr/>
                <p:nvPr/>
              </p:nvSpPr>
              <p:spPr>
                <a:xfrm>
                  <a:off x="5323840" y="4152233"/>
                  <a:ext cx="1168400" cy="308007"/>
                </a:xfrm>
                <a:custGeom>
                  <a:avLst/>
                  <a:gdLst>
                    <a:gd name="connsiteX0" fmla="*/ 0 w 1168400"/>
                    <a:gd name="connsiteY0" fmla="*/ 589287 h 599447"/>
                    <a:gd name="connsiteX1" fmla="*/ 629920 w 1168400"/>
                    <a:gd name="connsiteY1" fmla="*/ 7 h 599447"/>
                    <a:gd name="connsiteX2" fmla="*/ 1168400 w 1168400"/>
                    <a:gd name="connsiteY2" fmla="*/ 599447 h 599447"/>
                  </a:gdLst>
                  <a:ahLst/>
                  <a:cxnLst>
                    <a:cxn ang="0">
                      <a:pos x="connsiteX0" y="connsiteY0"/>
                    </a:cxn>
                    <a:cxn ang="0">
                      <a:pos x="connsiteX1" y="connsiteY1"/>
                    </a:cxn>
                    <a:cxn ang="0">
                      <a:pos x="connsiteX2" y="connsiteY2"/>
                    </a:cxn>
                  </a:cxnLst>
                  <a:rect l="l" t="t" r="r" b="b"/>
                  <a:pathLst>
                    <a:path w="1168400" h="599447">
                      <a:moveTo>
                        <a:pt x="0" y="589287"/>
                      </a:moveTo>
                      <a:cubicBezTo>
                        <a:pt x="217593" y="293800"/>
                        <a:pt x="435187" y="-1686"/>
                        <a:pt x="629920" y="7"/>
                      </a:cubicBezTo>
                      <a:cubicBezTo>
                        <a:pt x="824653" y="1700"/>
                        <a:pt x="1168400" y="599447"/>
                        <a:pt x="1168400" y="599447"/>
                      </a:cubicBezTo>
                    </a:path>
                  </a:pathLst>
                </a:custGeom>
                <a:ln w="349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5034093" y="4376169"/>
                  <a:ext cx="592906" cy="369332"/>
                </a:xfrm>
                <a:prstGeom prst="rect">
                  <a:avLst/>
                </a:prstGeom>
                <a:noFill/>
              </p:spPr>
              <p:txBody>
                <a:bodyPr wrap="none" rtlCol="0">
                  <a:spAutoFit/>
                </a:bodyPr>
                <a:lstStyle/>
                <a:p>
                  <a:r>
                    <a:rPr lang="en-US" dirty="0"/>
                    <a:t>ADP</a:t>
                  </a:r>
                </a:p>
              </p:txBody>
            </p:sp>
            <p:sp>
              <p:nvSpPr>
                <p:cNvPr id="27" name="TextBox 26"/>
                <p:cNvSpPr txBox="1"/>
                <p:nvPr/>
              </p:nvSpPr>
              <p:spPr>
                <a:xfrm>
                  <a:off x="6251484" y="4363387"/>
                  <a:ext cx="561685" cy="369332"/>
                </a:xfrm>
                <a:prstGeom prst="rect">
                  <a:avLst/>
                </a:prstGeom>
                <a:noFill/>
              </p:spPr>
              <p:txBody>
                <a:bodyPr wrap="none" rtlCol="0">
                  <a:spAutoFit/>
                </a:bodyPr>
                <a:lstStyle/>
                <a:p>
                  <a:r>
                    <a:rPr lang="en-US" dirty="0"/>
                    <a:t>ATP</a:t>
                  </a:r>
                </a:p>
              </p:txBody>
            </p:sp>
          </p:grpSp>
          <p:sp>
            <p:nvSpPr>
              <p:cNvPr id="3" name="TextBox 2"/>
              <p:cNvSpPr txBox="1"/>
              <p:nvPr/>
            </p:nvSpPr>
            <p:spPr>
              <a:xfrm>
                <a:off x="2527300" y="1902565"/>
                <a:ext cx="868948" cy="584776"/>
              </a:xfrm>
              <a:prstGeom prst="rect">
                <a:avLst/>
              </a:prstGeom>
              <a:noFill/>
            </p:spPr>
            <p:txBody>
              <a:bodyPr wrap="none" rtlCol="0">
                <a:spAutoFit/>
              </a:bodyPr>
              <a:lstStyle/>
              <a:p>
                <a:r>
                  <a:rPr lang="en-US" sz="3200" b="1" dirty="0">
                    <a:solidFill>
                      <a:srgbClr val="FF0000"/>
                    </a:solidFill>
                  </a:rPr>
                  <a:t>PFO</a:t>
                </a:r>
              </a:p>
            </p:txBody>
          </p:sp>
          <p:sp>
            <p:nvSpPr>
              <p:cNvPr id="6" name="TextBox 5"/>
              <p:cNvSpPr txBox="1"/>
              <p:nvPr/>
            </p:nvSpPr>
            <p:spPr>
              <a:xfrm>
                <a:off x="4974608" y="1911088"/>
                <a:ext cx="2042747" cy="584776"/>
              </a:xfrm>
              <a:prstGeom prst="rect">
                <a:avLst/>
              </a:prstGeom>
              <a:noFill/>
            </p:spPr>
            <p:txBody>
              <a:bodyPr wrap="none" rtlCol="0">
                <a:spAutoFit/>
              </a:bodyPr>
              <a:lstStyle/>
              <a:p>
                <a:r>
                  <a:rPr lang="en-US" sz="3200" b="1" dirty="0">
                    <a:solidFill>
                      <a:srgbClr val="FF0000"/>
                    </a:solidFill>
                  </a:rPr>
                  <a:t>ASCT + SCS</a:t>
                </a:r>
              </a:p>
            </p:txBody>
          </p:sp>
          <p:sp>
            <p:nvSpPr>
              <p:cNvPr id="8" name="Rounded Rectangle 7"/>
              <p:cNvSpPr/>
              <p:nvPr/>
            </p:nvSpPr>
            <p:spPr>
              <a:xfrm>
                <a:off x="858413" y="1892614"/>
                <a:ext cx="7239000" cy="1130300"/>
              </a:xfrm>
              <a:prstGeom prst="roundRect">
                <a:avLst>
                  <a:gd name="adj" fmla="val 110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736600" y="1777999"/>
                <a:ext cx="7487813" cy="1365365"/>
              </a:xfrm>
              <a:prstGeom prst="round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3522135" y="2521637"/>
              <a:ext cx="1804400" cy="461665"/>
            </a:xfrm>
            <a:prstGeom prst="rect">
              <a:avLst/>
            </a:prstGeom>
            <a:noFill/>
          </p:spPr>
          <p:txBody>
            <a:bodyPr wrap="none" rtlCol="0">
              <a:spAutoFit/>
            </a:bodyPr>
            <a:lstStyle/>
            <a:p>
              <a:r>
                <a:rPr lang="en-US" sz="2400" dirty="0">
                  <a:solidFill>
                    <a:srgbClr val="FF0000"/>
                  </a:solidFill>
                </a:rPr>
                <a:t>Trichomonas</a:t>
              </a:r>
            </a:p>
          </p:txBody>
        </p:sp>
      </p:grpSp>
      <p:grpSp>
        <p:nvGrpSpPr>
          <p:cNvPr id="13" name="Group 12"/>
          <p:cNvGrpSpPr/>
          <p:nvPr/>
        </p:nvGrpSpPr>
        <p:grpSpPr>
          <a:xfrm>
            <a:off x="922939" y="4756830"/>
            <a:ext cx="7128931" cy="1708490"/>
            <a:chOff x="922939" y="4756830"/>
            <a:chExt cx="7128931" cy="1708490"/>
          </a:xfrm>
        </p:grpSpPr>
        <p:sp>
          <p:nvSpPr>
            <p:cNvPr id="33" name="TextBox 32"/>
            <p:cNvSpPr txBox="1"/>
            <p:nvPr/>
          </p:nvSpPr>
          <p:spPr>
            <a:xfrm>
              <a:off x="922939" y="5607557"/>
              <a:ext cx="1328008" cy="461665"/>
            </a:xfrm>
            <a:prstGeom prst="rect">
              <a:avLst/>
            </a:prstGeom>
            <a:noFill/>
          </p:spPr>
          <p:txBody>
            <a:bodyPr wrap="none" rtlCol="0">
              <a:spAutoFit/>
            </a:bodyPr>
            <a:lstStyle/>
            <a:p>
              <a:r>
                <a:rPr lang="en-US" sz="2400" dirty="0"/>
                <a:t>Pyruvate</a:t>
              </a:r>
            </a:p>
          </p:txBody>
        </p:sp>
        <p:sp>
          <p:nvSpPr>
            <p:cNvPr id="34" name="TextBox 33"/>
            <p:cNvSpPr txBox="1"/>
            <p:nvPr/>
          </p:nvSpPr>
          <p:spPr>
            <a:xfrm>
              <a:off x="3798219" y="5607557"/>
              <a:ext cx="1555298" cy="461665"/>
            </a:xfrm>
            <a:prstGeom prst="rect">
              <a:avLst/>
            </a:prstGeom>
            <a:noFill/>
          </p:spPr>
          <p:txBody>
            <a:bodyPr wrap="none" rtlCol="0">
              <a:spAutoFit/>
            </a:bodyPr>
            <a:lstStyle/>
            <a:p>
              <a:r>
                <a:rPr lang="en-US" sz="2400" dirty="0"/>
                <a:t>Acetyl-CoA</a:t>
              </a:r>
            </a:p>
          </p:txBody>
        </p:sp>
        <p:sp>
          <p:nvSpPr>
            <p:cNvPr id="35" name="TextBox 34"/>
            <p:cNvSpPr txBox="1"/>
            <p:nvPr/>
          </p:nvSpPr>
          <p:spPr>
            <a:xfrm>
              <a:off x="6876699" y="5607557"/>
              <a:ext cx="1175171" cy="461665"/>
            </a:xfrm>
            <a:prstGeom prst="rect">
              <a:avLst/>
            </a:prstGeom>
            <a:noFill/>
          </p:spPr>
          <p:txBody>
            <a:bodyPr wrap="none" rtlCol="0">
              <a:spAutoFit/>
            </a:bodyPr>
            <a:lstStyle/>
            <a:p>
              <a:r>
                <a:rPr lang="en-US" sz="2400" dirty="0"/>
                <a:t>Acetate</a:t>
              </a:r>
            </a:p>
          </p:txBody>
        </p:sp>
        <p:cxnSp>
          <p:nvCxnSpPr>
            <p:cNvPr id="36" name="Straight Arrow Connector 35"/>
            <p:cNvCxnSpPr>
              <a:stCxn id="33" idx="3"/>
              <a:endCxn id="34" idx="1"/>
            </p:cNvCxnSpPr>
            <p:nvPr/>
          </p:nvCxnSpPr>
          <p:spPr>
            <a:xfrm>
              <a:off x="2250947" y="5838390"/>
              <a:ext cx="1547272" cy="0"/>
            </a:xfrm>
            <a:prstGeom prst="straightConnector1">
              <a:avLst/>
            </a:prstGeom>
            <a:ln w="50800">
              <a:tailEnd type="stealth"/>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34" idx="3"/>
              <a:endCxn id="35" idx="1"/>
            </p:cNvCxnSpPr>
            <p:nvPr/>
          </p:nvCxnSpPr>
          <p:spPr>
            <a:xfrm>
              <a:off x="5353517" y="5838390"/>
              <a:ext cx="1523182" cy="0"/>
            </a:xfrm>
            <a:prstGeom prst="straightConnector1">
              <a:avLst/>
            </a:prstGeom>
            <a:ln w="50800">
              <a:tailEnd type="stealth"/>
            </a:ln>
            <a:effectLst/>
          </p:spPr>
          <p:style>
            <a:lnRef idx="2">
              <a:schemeClr val="accent1"/>
            </a:lnRef>
            <a:fillRef idx="0">
              <a:schemeClr val="accent1"/>
            </a:fillRef>
            <a:effectRef idx="1">
              <a:schemeClr val="accent1"/>
            </a:effectRef>
            <a:fontRef idx="minor">
              <a:schemeClr val="tx1"/>
            </a:fontRef>
          </p:style>
        </p:cxnSp>
        <p:grpSp>
          <p:nvGrpSpPr>
            <p:cNvPr id="38" name="Group 37"/>
            <p:cNvGrpSpPr/>
            <p:nvPr/>
          </p:nvGrpSpPr>
          <p:grpSpPr>
            <a:xfrm>
              <a:off x="5087588" y="5872052"/>
              <a:ext cx="1779076" cy="593268"/>
              <a:chOff x="5034093" y="4152233"/>
              <a:chExt cx="1779076" cy="593268"/>
            </a:xfrm>
          </p:grpSpPr>
          <p:sp>
            <p:nvSpPr>
              <p:cNvPr id="48" name="Freeform 47"/>
              <p:cNvSpPr/>
              <p:nvPr/>
            </p:nvSpPr>
            <p:spPr>
              <a:xfrm>
                <a:off x="5323840" y="4152233"/>
                <a:ext cx="1168400" cy="308007"/>
              </a:xfrm>
              <a:custGeom>
                <a:avLst/>
                <a:gdLst>
                  <a:gd name="connsiteX0" fmla="*/ 0 w 1168400"/>
                  <a:gd name="connsiteY0" fmla="*/ 589287 h 599447"/>
                  <a:gd name="connsiteX1" fmla="*/ 629920 w 1168400"/>
                  <a:gd name="connsiteY1" fmla="*/ 7 h 599447"/>
                  <a:gd name="connsiteX2" fmla="*/ 1168400 w 1168400"/>
                  <a:gd name="connsiteY2" fmla="*/ 599447 h 599447"/>
                </a:gdLst>
                <a:ahLst/>
                <a:cxnLst>
                  <a:cxn ang="0">
                    <a:pos x="connsiteX0" y="connsiteY0"/>
                  </a:cxn>
                  <a:cxn ang="0">
                    <a:pos x="connsiteX1" y="connsiteY1"/>
                  </a:cxn>
                  <a:cxn ang="0">
                    <a:pos x="connsiteX2" y="connsiteY2"/>
                  </a:cxn>
                </a:cxnLst>
                <a:rect l="l" t="t" r="r" b="b"/>
                <a:pathLst>
                  <a:path w="1168400" h="599447">
                    <a:moveTo>
                      <a:pt x="0" y="589287"/>
                    </a:moveTo>
                    <a:cubicBezTo>
                      <a:pt x="217593" y="293800"/>
                      <a:pt x="435187" y="-1686"/>
                      <a:pt x="629920" y="7"/>
                    </a:cubicBezTo>
                    <a:cubicBezTo>
                      <a:pt x="824653" y="1700"/>
                      <a:pt x="1168400" y="599447"/>
                      <a:pt x="1168400" y="599447"/>
                    </a:cubicBezTo>
                  </a:path>
                </a:pathLst>
              </a:custGeom>
              <a:ln w="349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TextBox 48"/>
              <p:cNvSpPr txBox="1"/>
              <p:nvPr/>
            </p:nvSpPr>
            <p:spPr>
              <a:xfrm>
                <a:off x="5034093" y="4376169"/>
                <a:ext cx="592906" cy="369332"/>
              </a:xfrm>
              <a:prstGeom prst="rect">
                <a:avLst/>
              </a:prstGeom>
              <a:noFill/>
            </p:spPr>
            <p:txBody>
              <a:bodyPr wrap="none" rtlCol="0">
                <a:spAutoFit/>
              </a:bodyPr>
              <a:lstStyle/>
              <a:p>
                <a:r>
                  <a:rPr lang="en-US" dirty="0"/>
                  <a:t>ADP</a:t>
                </a:r>
              </a:p>
            </p:txBody>
          </p:sp>
          <p:sp>
            <p:nvSpPr>
              <p:cNvPr id="50" name="TextBox 49"/>
              <p:cNvSpPr txBox="1"/>
              <p:nvPr/>
            </p:nvSpPr>
            <p:spPr>
              <a:xfrm>
                <a:off x="6251484" y="4363387"/>
                <a:ext cx="561685" cy="369332"/>
              </a:xfrm>
              <a:prstGeom prst="rect">
                <a:avLst/>
              </a:prstGeom>
              <a:noFill/>
            </p:spPr>
            <p:txBody>
              <a:bodyPr wrap="none" rtlCol="0">
                <a:spAutoFit/>
              </a:bodyPr>
              <a:lstStyle/>
              <a:p>
                <a:r>
                  <a:rPr lang="en-US" dirty="0"/>
                  <a:t>ATP</a:t>
                </a:r>
              </a:p>
            </p:txBody>
          </p:sp>
        </p:grpSp>
        <p:sp>
          <p:nvSpPr>
            <p:cNvPr id="39" name="TextBox 38"/>
            <p:cNvSpPr txBox="1"/>
            <p:nvPr/>
          </p:nvSpPr>
          <p:spPr>
            <a:xfrm>
              <a:off x="2572913" y="5283190"/>
              <a:ext cx="868948" cy="584776"/>
            </a:xfrm>
            <a:prstGeom prst="rect">
              <a:avLst/>
            </a:prstGeom>
            <a:noFill/>
          </p:spPr>
          <p:txBody>
            <a:bodyPr wrap="none" rtlCol="0">
              <a:spAutoFit/>
            </a:bodyPr>
            <a:lstStyle/>
            <a:p>
              <a:r>
                <a:rPr lang="en-US" sz="3200" b="1" dirty="0">
                  <a:solidFill>
                    <a:srgbClr val="FF0000"/>
                  </a:solidFill>
                </a:rPr>
                <a:t>PFO</a:t>
              </a:r>
            </a:p>
          </p:txBody>
        </p:sp>
        <p:sp>
          <p:nvSpPr>
            <p:cNvPr id="40" name="TextBox 39"/>
            <p:cNvSpPr txBox="1"/>
            <p:nvPr/>
          </p:nvSpPr>
          <p:spPr>
            <a:xfrm>
              <a:off x="5599387" y="5313024"/>
              <a:ext cx="844502" cy="584776"/>
            </a:xfrm>
            <a:prstGeom prst="rect">
              <a:avLst/>
            </a:prstGeom>
            <a:noFill/>
          </p:spPr>
          <p:txBody>
            <a:bodyPr wrap="none" rtlCol="0">
              <a:spAutoFit/>
            </a:bodyPr>
            <a:lstStyle/>
            <a:p>
              <a:r>
                <a:rPr lang="en-US" sz="3200" b="1" dirty="0">
                  <a:solidFill>
                    <a:srgbClr val="FF0000"/>
                  </a:solidFill>
                </a:rPr>
                <a:t>ACS</a:t>
              </a:r>
            </a:p>
          </p:txBody>
        </p:sp>
        <p:sp>
          <p:nvSpPr>
            <p:cNvPr id="51" name="TextBox 50"/>
            <p:cNvSpPr txBox="1"/>
            <p:nvPr/>
          </p:nvSpPr>
          <p:spPr>
            <a:xfrm>
              <a:off x="3798219" y="4756830"/>
              <a:ext cx="1083951" cy="461665"/>
            </a:xfrm>
            <a:prstGeom prst="rect">
              <a:avLst/>
            </a:prstGeom>
            <a:noFill/>
          </p:spPr>
          <p:txBody>
            <a:bodyPr wrap="none" rtlCol="0">
              <a:spAutoFit/>
            </a:bodyPr>
            <a:lstStyle/>
            <a:p>
              <a:r>
                <a:rPr lang="en-US" sz="2400" dirty="0">
                  <a:solidFill>
                    <a:srgbClr val="FF0000"/>
                  </a:solidFill>
                </a:rPr>
                <a:t>Giardia</a:t>
              </a:r>
            </a:p>
          </p:txBody>
        </p:sp>
      </p:grpSp>
      <p:sp>
        <p:nvSpPr>
          <p:cNvPr id="11" name="TextBox 10"/>
          <p:cNvSpPr txBox="1"/>
          <p:nvPr/>
        </p:nvSpPr>
        <p:spPr>
          <a:xfrm>
            <a:off x="2186421" y="461665"/>
            <a:ext cx="1236937" cy="923330"/>
          </a:xfrm>
          <a:prstGeom prst="rect">
            <a:avLst/>
          </a:prstGeom>
          <a:noFill/>
        </p:spPr>
        <p:txBody>
          <a:bodyPr wrap="none" rtlCol="0">
            <a:spAutoFit/>
          </a:bodyPr>
          <a:lstStyle/>
          <a:p>
            <a:pPr algn="ctr"/>
            <a:r>
              <a:rPr lang="en-US" dirty="0"/>
              <a:t>2 enzymes:</a:t>
            </a:r>
          </a:p>
          <a:p>
            <a:pPr algn="ctr"/>
            <a:r>
              <a:rPr lang="en-US" dirty="0">
                <a:solidFill>
                  <a:srgbClr val="FF0000"/>
                </a:solidFill>
              </a:rPr>
              <a:t>PFO</a:t>
            </a:r>
          </a:p>
          <a:p>
            <a:pPr algn="ctr"/>
            <a:r>
              <a:rPr lang="en-US" dirty="0">
                <a:solidFill>
                  <a:srgbClr val="FF0000"/>
                </a:solidFill>
              </a:rPr>
              <a:t>PFL</a:t>
            </a:r>
          </a:p>
        </p:txBody>
      </p:sp>
      <p:sp>
        <p:nvSpPr>
          <p:cNvPr id="67" name="TextBox 66"/>
          <p:cNvSpPr txBox="1"/>
          <p:nvPr/>
        </p:nvSpPr>
        <p:spPr>
          <a:xfrm>
            <a:off x="4951900" y="436960"/>
            <a:ext cx="1950737" cy="923330"/>
          </a:xfrm>
          <a:prstGeom prst="rect">
            <a:avLst/>
          </a:prstGeom>
          <a:noFill/>
        </p:spPr>
        <p:txBody>
          <a:bodyPr wrap="none" rtlCol="0">
            <a:spAutoFit/>
          </a:bodyPr>
          <a:lstStyle/>
          <a:p>
            <a:pPr algn="ctr"/>
            <a:r>
              <a:rPr lang="en-US" dirty="0"/>
              <a:t>2 enzyme systems:</a:t>
            </a:r>
          </a:p>
          <a:p>
            <a:pPr algn="ctr"/>
            <a:r>
              <a:rPr lang="en-US" dirty="0">
                <a:solidFill>
                  <a:srgbClr val="FF0000"/>
                </a:solidFill>
              </a:rPr>
              <a:t>ASCT_SCS</a:t>
            </a:r>
          </a:p>
          <a:p>
            <a:pPr algn="ctr"/>
            <a:r>
              <a:rPr lang="en-US" dirty="0">
                <a:solidFill>
                  <a:srgbClr val="FF0000"/>
                </a:solidFill>
              </a:rPr>
              <a:t>ACS</a:t>
            </a:r>
          </a:p>
        </p:txBody>
      </p:sp>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39090" y="-1075931"/>
            <a:ext cx="7065819" cy="9144000"/>
          </a:xfrm>
          <a:prstGeom prst="rect">
            <a:avLst/>
          </a:prstGeom>
        </p:spPr>
      </p:pic>
    </p:spTree>
    <p:extLst>
      <p:ext uri="{BB962C8B-B14F-4D97-AF65-F5344CB8AC3E}">
        <p14:creationId xmlns:p14="http://schemas.microsoft.com/office/powerpoint/2010/main" val="11950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76199" y="0"/>
            <a:ext cx="8978901" cy="461665"/>
          </a:xfrm>
          <a:prstGeom prst="rect">
            <a:avLst/>
          </a:prstGeom>
          <a:solidFill>
            <a:schemeClr val="tx2">
              <a:lumMod val="75000"/>
            </a:schemeClr>
          </a:solidFill>
          <a:ln>
            <a:noFill/>
          </a:ln>
          <a:effectLst>
            <a:softEdge rad="25400"/>
          </a:effectLst>
        </p:spPr>
        <p:txBody>
          <a:bodyPr wrap="square" rtlCol="0">
            <a:spAutoFit/>
          </a:bodyPr>
          <a:lstStyle/>
          <a:p>
            <a:pPr algn="ctr"/>
            <a:r>
              <a:rPr lang="en-US" sz="2400" b="1" dirty="0">
                <a:solidFill>
                  <a:srgbClr val="FFFFFF"/>
                </a:solidFill>
              </a:rPr>
              <a:t>Glycine Cleavage system</a:t>
            </a:r>
          </a:p>
        </p:txBody>
      </p:sp>
      <p:sp>
        <p:nvSpPr>
          <p:cNvPr id="3" name="TextBox 2"/>
          <p:cNvSpPr txBox="1"/>
          <p:nvPr/>
        </p:nvSpPr>
        <p:spPr>
          <a:xfrm>
            <a:off x="863600" y="955040"/>
            <a:ext cx="6647974" cy="4832093"/>
          </a:xfrm>
          <a:prstGeom prst="rect">
            <a:avLst/>
          </a:prstGeom>
          <a:noFill/>
        </p:spPr>
        <p:txBody>
          <a:bodyPr wrap="none" rtlCol="0">
            <a:spAutoFit/>
          </a:bodyPr>
          <a:lstStyle/>
          <a:p>
            <a:pPr marL="457200" indent="-457200">
              <a:buFont typeface="Arial"/>
              <a:buChar char="•"/>
            </a:pPr>
            <a:r>
              <a:rPr lang="en-US" sz="2800" dirty="0"/>
              <a:t>Important part of amino acid metabolism</a:t>
            </a:r>
          </a:p>
          <a:p>
            <a:pPr marL="457200" indent="-457200">
              <a:buFont typeface="Arial"/>
              <a:buChar char="•"/>
            </a:pPr>
            <a:endParaRPr lang="en-US" sz="2800" dirty="0"/>
          </a:p>
          <a:p>
            <a:pPr marL="457200" indent="-457200">
              <a:buFont typeface="Arial"/>
              <a:buChar char="•"/>
            </a:pPr>
            <a:r>
              <a:rPr lang="en-US" sz="2800" dirty="0"/>
              <a:t>Synthesize or degrades glycine </a:t>
            </a:r>
          </a:p>
          <a:p>
            <a:pPr marL="457200" indent="-457200">
              <a:buFont typeface="Arial"/>
              <a:buChar char="•"/>
            </a:pPr>
            <a:endParaRPr lang="en-US" sz="2800" dirty="0"/>
          </a:p>
          <a:p>
            <a:pPr marL="457200" indent="-457200">
              <a:buFont typeface="Arial"/>
              <a:buChar char="•"/>
            </a:pPr>
            <a:r>
              <a:rPr lang="en-US" sz="2800" dirty="0"/>
              <a:t>In eukaryotes present in mitochondria</a:t>
            </a:r>
          </a:p>
          <a:p>
            <a:pPr marL="457200" indent="-457200">
              <a:buFont typeface="Arial"/>
              <a:buChar char="•"/>
            </a:pPr>
            <a:endParaRPr lang="en-US" sz="2800" dirty="0"/>
          </a:p>
          <a:p>
            <a:pPr marL="457200" indent="-457200">
              <a:buFont typeface="Arial"/>
              <a:buChar char="•"/>
            </a:pPr>
            <a:r>
              <a:rPr lang="en-US" sz="2800" dirty="0"/>
              <a:t>4 component complex:</a:t>
            </a:r>
          </a:p>
          <a:p>
            <a:pPr marL="1371600" lvl="2" indent="-457200">
              <a:buFont typeface="Arial"/>
              <a:buChar char="•"/>
            </a:pPr>
            <a:r>
              <a:rPr lang="en-US" sz="2800" dirty="0" err="1"/>
              <a:t>T_protein</a:t>
            </a:r>
            <a:endParaRPr lang="en-US" sz="2800" dirty="0"/>
          </a:p>
          <a:p>
            <a:pPr marL="1371600" lvl="2" indent="-457200">
              <a:buFont typeface="Arial"/>
              <a:buChar char="•"/>
            </a:pPr>
            <a:r>
              <a:rPr lang="en-US" sz="2800" dirty="0" err="1"/>
              <a:t>P_protein</a:t>
            </a:r>
            <a:endParaRPr lang="en-US" sz="2800" dirty="0"/>
          </a:p>
          <a:p>
            <a:pPr marL="1371600" lvl="2" indent="-457200">
              <a:buFont typeface="Arial"/>
              <a:buChar char="•"/>
            </a:pPr>
            <a:r>
              <a:rPr lang="en-US" sz="2800" dirty="0" err="1"/>
              <a:t>H_protein</a:t>
            </a:r>
            <a:endParaRPr lang="en-US" sz="2800" dirty="0"/>
          </a:p>
          <a:p>
            <a:pPr marL="1371600" lvl="2" indent="-457200">
              <a:buFont typeface="Arial"/>
              <a:buChar char="•"/>
            </a:pPr>
            <a:r>
              <a:rPr lang="en-US" sz="2800" dirty="0" err="1"/>
              <a:t>L_protein</a:t>
            </a:r>
            <a:endParaRPr lang="en-US" sz="2800" dirty="0"/>
          </a:p>
        </p:txBody>
      </p:sp>
    </p:spTree>
    <p:extLst>
      <p:ext uri="{BB962C8B-B14F-4D97-AF65-F5344CB8AC3E}">
        <p14:creationId xmlns:p14="http://schemas.microsoft.com/office/powerpoint/2010/main" val="11019781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p:cNvSpPr/>
          <p:nvPr/>
        </p:nvSpPr>
        <p:spPr>
          <a:xfrm>
            <a:off x="2486928" y="448159"/>
            <a:ext cx="3344030" cy="6164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2" name="Picture 8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a:xfrm>
            <a:off x="6629400" y="6132830"/>
            <a:ext cx="2133600" cy="365125"/>
          </a:xfrm>
        </p:spPr>
        <p:txBody>
          <a:bodyPr/>
          <a:lstStyle/>
          <a:p>
            <a:fld id="{0B774B6D-F7B2-D143-9A08-6BB7B4E78C7C}" type="slidenum">
              <a:rPr lang="en-US" smtClean="0"/>
              <a:t>72</a:t>
            </a:fld>
            <a:endParaRPr lang="en-US"/>
          </a:p>
        </p:txBody>
      </p:sp>
      <p:sp>
        <p:nvSpPr>
          <p:cNvPr id="127" name="TextBox 126"/>
          <p:cNvSpPr txBox="1"/>
          <p:nvPr/>
        </p:nvSpPr>
        <p:spPr>
          <a:xfrm>
            <a:off x="6031934" y="280479"/>
            <a:ext cx="1089486" cy="707886"/>
          </a:xfrm>
          <a:prstGeom prst="rect">
            <a:avLst/>
          </a:prstGeom>
          <a:noFill/>
        </p:spPr>
        <p:txBody>
          <a:bodyPr wrap="none" rtlCol="0">
            <a:spAutoFit/>
          </a:bodyPr>
          <a:lstStyle/>
          <a:p>
            <a:pPr algn="ctr"/>
            <a:r>
              <a:rPr lang="en-US" sz="2000" dirty="0">
                <a:solidFill>
                  <a:srgbClr val="FF0000"/>
                </a:solidFill>
              </a:rPr>
              <a:t>Glycine </a:t>
            </a:r>
          </a:p>
          <a:p>
            <a:pPr algn="ctr"/>
            <a:r>
              <a:rPr lang="en-US" sz="2000" dirty="0">
                <a:solidFill>
                  <a:srgbClr val="FF0000"/>
                </a:solidFill>
              </a:rPr>
              <a:t>cleavage</a:t>
            </a:r>
          </a:p>
        </p:txBody>
      </p:sp>
      <p:grpSp>
        <p:nvGrpSpPr>
          <p:cNvPr id="24" name="Group 23"/>
          <p:cNvGrpSpPr/>
          <p:nvPr/>
        </p:nvGrpSpPr>
        <p:grpSpPr>
          <a:xfrm>
            <a:off x="6756400" y="1148080"/>
            <a:ext cx="690880" cy="3261360"/>
            <a:chOff x="7416800" y="1148080"/>
            <a:chExt cx="690880" cy="3261360"/>
          </a:xfrm>
        </p:grpSpPr>
        <p:cxnSp>
          <p:nvCxnSpPr>
            <p:cNvPr id="4" name="Straight Arrow Connector 3"/>
            <p:cNvCxnSpPr/>
            <p:nvPr/>
          </p:nvCxnSpPr>
          <p:spPr>
            <a:xfrm flipH="1">
              <a:off x="7437120" y="114808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7416800" y="438912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7437120" y="235712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7416800" y="276352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7437120" y="314960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7437120" y="393192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7437120" y="199136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52762" y="1513840"/>
            <a:ext cx="697402" cy="4897120"/>
            <a:chOff x="7413162" y="1513840"/>
            <a:chExt cx="697402" cy="4897120"/>
          </a:xfrm>
        </p:grpSpPr>
        <p:cxnSp>
          <p:nvCxnSpPr>
            <p:cNvPr id="74" name="Straight Arrow Connector 73"/>
            <p:cNvCxnSpPr/>
            <p:nvPr/>
          </p:nvCxnSpPr>
          <p:spPr>
            <a:xfrm flipH="1">
              <a:off x="7437120" y="151384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7437120" y="479552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7437120" y="519176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7413162" y="561848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7416800" y="599440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a:off x="7440004" y="354584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7437120" y="6390640"/>
              <a:ext cx="670560" cy="20320"/>
            </a:xfrm>
            <a:prstGeom prst="straightConnector1">
              <a:avLst/>
            </a:prstGeom>
            <a:ln w="4762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grpSp>
      <p:sp>
        <p:nvSpPr>
          <p:cNvPr id="117" name="Slide Number Placeholder 1"/>
          <p:cNvSpPr txBox="1">
            <a:spLocks/>
          </p:cNvSpPr>
          <p:nvPr/>
        </p:nvSpPr>
        <p:spPr>
          <a:xfrm>
            <a:off x="6629400" y="613283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774B6D-F7B2-D143-9A08-6BB7B4E78C7C}" type="slidenum">
              <a:rPr lang="en-US" smtClean="0"/>
              <a:pPr/>
              <a:t>72</a:t>
            </a:fld>
            <a:endParaRPr lang="en-US"/>
          </a:p>
        </p:txBody>
      </p:sp>
      <p:pic>
        <p:nvPicPr>
          <p:cNvPr id="118" name="Picture 117"/>
          <p:cNvPicPr>
            <a:picLocks noChangeAspect="1"/>
          </p:cNvPicPr>
          <p:nvPr/>
        </p:nvPicPr>
        <p:blipFill>
          <a:blip r:embed="rId3"/>
          <a:stretch>
            <a:fillRect/>
          </a:stretch>
        </p:blipFill>
        <p:spPr>
          <a:xfrm>
            <a:off x="5740863" y="973242"/>
            <a:ext cx="377190" cy="377190"/>
          </a:xfrm>
          <a:prstGeom prst="rect">
            <a:avLst/>
          </a:prstGeom>
        </p:spPr>
      </p:pic>
      <p:pic>
        <p:nvPicPr>
          <p:cNvPr id="119" name="Picture 118"/>
          <p:cNvPicPr>
            <a:picLocks noChangeAspect="1"/>
          </p:cNvPicPr>
          <p:nvPr/>
        </p:nvPicPr>
        <p:blipFill>
          <a:blip r:embed="rId4"/>
          <a:stretch>
            <a:fillRect/>
          </a:stretch>
        </p:blipFill>
        <p:spPr>
          <a:xfrm>
            <a:off x="6347460" y="974538"/>
            <a:ext cx="377190" cy="377190"/>
          </a:xfrm>
          <a:prstGeom prst="rect">
            <a:avLst/>
          </a:prstGeom>
        </p:spPr>
      </p:pic>
      <p:pic>
        <p:nvPicPr>
          <p:cNvPr id="121" name="Picture 120"/>
          <p:cNvPicPr>
            <a:picLocks noChangeAspect="1"/>
          </p:cNvPicPr>
          <p:nvPr/>
        </p:nvPicPr>
        <p:blipFill>
          <a:blip r:embed="rId5"/>
          <a:stretch>
            <a:fillRect/>
          </a:stretch>
        </p:blipFill>
        <p:spPr>
          <a:xfrm>
            <a:off x="5747041" y="1373352"/>
            <a:ext cx="377190" cy="377190"/>
          </a:xfrm>
          <a:prstGeom prst="rect">
            <a:avLst/>
          </a:prstGeom>
        </p:spPr>
      </p:pic>
      <p:pic>
        <p:nvPicPr>
          <p:cNvPr id="122" name="Picture 121"/>
          <p:cNvPicPr>
            <a:picLocks noChangeAspect="1"/>
          </p:cNvPicPr>
          <p:nvPr/>
        </p:nvPicPr>
        <p:blipFill>
          <a:blip r:embed="rId6"/>
          <a:stretch>
            <a:fillRect/>
          </a:stretch>
        </p:blipFill>
        <p:spPr>
          <a:xfrm>
            <a:off x="6347460" y="1373352"/>
            <a:ext cx="377190" cy="377190"/>
          </a:xfrm>
          <a:prstGeom prst="rect">
            <a:avLst/>
          </a:prstGeom>
        </p:spPr>
      </p:pic>
      <p:pic>
        <p:nvPicPr>
          <p:cNvPr id="124" name="Picture 123"/>
          <p:cNvPicPr>
            <a:picLocks noChangeAspect="1"/>
          </p:cNvPicPr>
          <p:nvPr/>
        </p:nvPicPr>
        <p:blipFill>
          <a:blip r:embed="rId7"/>
          <a:stretch>
            <a:fillRect/>
          </a:stretch>
        </p:blipFill>
        <p:spPr>
          <a:xfrm>
            <a:off x="5744247" y="1767952"/>
            <a:ext cx="379984" cy="379984"/>
          </a:xfrm>
          <a:prstGeom prst="rect">
            <a:avLst/>
          </a:prstGeom>
        </p:spPr>
      </p:pic>
      <p:pic>
        <p:nvPicPr>
          <p:cNvPr id="125" name="Picture 124"/>
          <p:cNvPicPr>
            <a:picLocks noChangeAspect="1"/>
          </p:cNvPicPr>
          <p:nvPr/>
        </p:nvPicPr>
        <p:blipFill>
          <a:blip r:embed="rId8"/>
          <a:stretch>
            <a:fillRect/>
          </a:stretch>
        </p:blipFill>
        <p:spPr>
          <a:xfrm>
            <a:off x="6347460" y="1770668"/>
            <a:ext cx="379984" cy="379984"/>
          </a:xfrm>
          <a:prstGeom prst="rect">
            <a:avLst/>
          </a:prstGeom>
        </p:spPr>
      </p:pic>
      <p:pic>
        <p:nvPicPr>
          <p:cNvPr id="129" name="Picture 128"/>
          <p:cNvPicPr>
            <a:picLocks noChangeAspect="1"/>
          </p:cNvPicPr>
          <p:nvPr/>
        </p:nvPicPr>
        <p:blipFill>
          <a:blip r:embed="rId9"/>
          <a:stretch>
            <a:fillRect/>
          </a:stretch>
        </p:blipFill>
        <p:spPr>
          <a:xfrm>
            <a:off x="5744247" y="2198883"/>
            <a:ext cx="379984" cy="379984"/>
          </a:xfrm>
          <a:prstGeom prst="rect">
            <a:avLst/>
          </a:prstGeom>
        </p:spPr>
      </p:pic>
      <p:pic>
        <p:nvPicPr>
          <p:cNvPr id="130" name="Picture 129"/>
          <p:cNvPicPr>
            <a:picLocks noChangeAspect="1"/>
          </p:cNvPicPr>
          <p:nvPr/>
        </p:nvPicPr>
        <p:blipFill>
          <a:blip r:embed="rId10"/>
          <a:stretch>
            <a:fillRect/>
          </a:stretch>
        </p:blipFill>
        <p:spPr>
          <a:xfrm>
            <a:off x="6379210" y="2213394"/>
            <a:ext cx="345440" cy="345440"/>
          </a:xfrm>
          <a:prstGeom prst="rect">
            <a:avLst/>
          </a:prstGeom>
        </p:spPr>
      </p:pic>
      <p:pic>
        <p:nvPicPr>
          <p:cNvPr id="132" name="Picture 131"/>
          <p:cNvPicPr>
            <a:picLocks noChangeAspect="1"/>
          </p:cNvPicPr>
          <p:nvPr/>
        </p:nvPicPr>
        <p:blipFill>
          <a:blip r:embed="rId9"/>
          <a:stretch>
            <a:fillRect/>
          </a:stretch>
        </p:blipFill>
        <p:spPr>
          <a:xfrm>
            <a:off x="5740863" y="2598421"/>
            <a:ext cx="379984" cy="379984"/>
          </a:xfrm>
          <a:prstGeom prst="rect">
            <a:avLst/>
          </a:prstGeom>
        </p:spPr>
      </p:pic>
      <p:pic>
        <p:nvPicPr>
          <p:cNvPr id="133" name="Picture 132"/>
          <p:cNvPicPr>
            <a:picLocks noChangeAspect="1"/>
          </p:cNvPicPr>
          <p:nvPr/>
        </p:nvPicPr>
        <p:blipFill>
          <a:blip r:embed="rId10"/>
          <a:stretch>
            <a:fillRect/>
          </a:stretch>
        </p:blipFill>
        <p:spPr>
          <a:xfrm>
            <a:off x="6379210" y="2615693"/>
            <a:ext cx="345440" cy="345440"/>
          </a:xfrm>
          <a:prstGeom prst="rect">
            <a:avLst/>
          </a:prstGeom>
        </p:spPr>
      </p:pic>
      <p:pic>
        <p:nvPicPr>
          <p:cNvPr id="135" name="Picture 134"/>
          <p:cNvPicPr>
            <a:picLocks noChangeAspect="1"/>
          </p:cNvPicPr>
          <p:nvPr/>
        </p:nvPicPr>
        <p:blipFill>
          <a:blip r:embed="rId11"/>
          <a:stretch>
            <a:fillRect/>
          </a:stretch>
        </p:blipFill>
        <p:spPr>
          <a:xfrm>
            <a:off x="5767361" y="3025151"/>
            <a:ext cx="345440" cy="345440"/>
          </a:xfrm>
          <a:prstGeom prst="rect">
            <a:avLst/>
          </a:prstGeom>
        </p:spPr>
      </p:pic>
      <p:pic>
        <p:nvPicPr>
          <p:cNvPr id="136" name="Picture 135"/>
          <p:cNvPicPr>
            <a:picLocks noChangeAspect="1"/>
          </p:cNvPicPr>
          <p:nvPr/>
        </p:nvPicPr>
        <p:blipFill>
          <a:blip r:embed="rId12"/>
          <a:stretch>
            <a:fillRect/>
          </a:stretch>
        </p:blipFill>
        <p:spPr>
          <a:xfrm>
            <a:off x="6347460" y="2990607"/>
            <a:ext cx="379984" cy="379984"/>
          </a:xfrm>
          <a:prstGeom prst="rect">
            <a:avLst/>
          </a:prstGeom>
        </p:spPr>
      </p:pic>
      <p:pic>
        <p:nvPicPr>
          <p:cNvPr id="138" name="Picture 137"/>
          <p:cNvPicPr>
            <a:picLocks noChangeAspect="1"/>
          </p:cNvPicPr>
          <p:nvPr/>
        </p:nvPicPr>
        <p:blipFill>
          <a:blip r:embed="rId13"/>
          <a:stretch>
            <a:fillRect/>
          </a:stretch>
        </p:blipFill>
        <p:spPr>
          <a:xfrm>
            <a:off x="5740863" y="3392871"/>
            <a:ext cx="379984" cy="379984"/>
          </a:xfrm>
          <a:prstGeom prst="rect">
            <a:avLst/>
          </a:prstGeom>
        </p:spPr>
      </p:pic>
      <p:pic>
        <p:nvPicPr>
          <p:cNvPr id="140" name="Picture 139"/>
          <p:cNvPicPr>
            <a:picLocks noChangeAspect="1"/>
          </p:cNvPicPr>
          <p:nvPr/>
        </p:nvPicPr>
        <p:blipFill>
          <a:blip r:embed="rId14"/>
          <a:stretch>
            <a:fillRect/>
          </a:stretch>
        </p:blipFill>
        <p:spPr>
          <a:xfrm>
            <a:off x="5738069" y="3792981"/>
            <a:ext cx="379984" cy="379984"/>
          </a:xfrm>
          <a:prstGeom prst="rect">
            <a:avLst/>
          </a:prstGeom>
        </p:spPr>
      </p:pic>
      <p:pic>
        <p:nvPicPr>
          <p:cNvPr id="141" name="Picture 140"/>
          <p:cNvPicPr>
            <a:picLocks noChangeAspect="1"/>
          </p:cNvPicPr>
          <p:nvPr/>
        </p:nvPicPr>
        <p:blipFill>
          <a:blip r:embed="rId15"/>
          <a:stretch>
            <a:fillRect/>
          </a:stretch>
        </p:blipFill>
        <p:spPr>
          <a:xfrm>
            <a:off x="6347460" y="3792981"/>
            <a:ext cx="379984" cy="379984"/>
          </a:xfrm>
          <a:prstGeom prst="rect">
            <a:avLst/>
          </a:prstGeom>
        </p:spPr>
      </p:pic>
      <p:pic>
        <p:nvPicPr>
          <p:cNvPr id="143" name="Picture 142"/>
          <p:cNvPicPr>
            <a:picLocks noChangeAspect="1"/>
          </p:cNvPicPr>
          <p:nvPr/>
        </p:nvPicPr>
        <p:blipFill>
          <a:blip r:embed="rId16"/>
          <a:stretch>
            <a:fillRect/>
          </a:stretch>
        </p:blipFill>
        <p:spPr>
          <a:xfrm>
            <a:off x="5734727" y="4206295"/>
            <a:ext cx="379984" cy="379984"/>
          </a:xfrm>
          <a:prstGeom prst="rect">
            <a:avLst/>
          </a:prstGeom>
        </p:spPr>
      </p:pic>
      <p:pic>
        <p:nvPicPr>
          <p:cNvPr id="144" name="Picture 143"/>
          <p:cNvPicPr>
            <a:picLocks noChangeAspect="1"/>
          </p:cNvPicPr>
          <p:nvPr/>
        </p:nvPicPr>
        <p:blipFill>
          <a:blip r:embed="rId17"/>
          <a:stretch>
            <a:fillRect/>
          </a:stretch>
        </p:blipFill>
        <p:spPr>
          <a:xfrm>
            <a:off x="6347460" y="4206295"/>
            <a:ext cx="379984" cy="379984"/>
          </a:xfrm>
          <a:prstGeom prst="rect">
            <a:avLst/>
          </a:prstGeom>
        </p:spPr>
      </p:pic>
      <p:pic>
        <p:nvPicPr>
          <p:cNvPr id="146" name="Picture 145"/>
          <p:cNvPicPr>
            <a:picLocks noChangeAspect="1"/>
          </p:cNvPicPr>
          <p:nvPr/>
        </p:nvPicPr>
        <p:blipFill>
          <a:blip r:embed="rId18"/>
          <a:stretch>
            <a:fillRect/>
          </a:stretch>
        </p:blipFill>
        <p:spPr>
          <a:xfrm>
            <a:off x="5744247" y="4610897"/>
            <a:ext cx="379984" cy="379984"/>
          </a:xfrm>
          <a:prstGeom prst="rect">
            <a:avLst/>
          </a:prstGeom>
        </p:spPr>
      </p:pic>
      <p:pic>
        <p:nvPicPr>
          <p:cNvPr id="147" name="Picture 146"/>
          <p:cNvPicPr>
            <a:picLocks noChangeAspect="1"/>
          </p:cNvPicPr>
          <p:nvPr/>
        </p:nvPicPr>
        <p:blipFill>
          <a:blip r:embed="rId19"/>
          <a:stretch>
            <a:fillRect/>
          </a:stretch>
        </p:blipFill>
        <p:spPr>
          <a:xfrm>
            <a:off x="6347460" y="4610897"/>
            <a:ext cx="379984" cy="379984"/>
          </a:xfrm>
          <a:prstGeom prst="rect">
            <a:avLst/>
          </a:prstGeom>
        </p:spPr>
      </p:pic>
      <p:pic>
        <p:nvPicPr>
          <p:cNvPr id="148" name="Picture 147"/>
          <p:cNvPicPr>
            <a:picLocks noChangeAspect="1"/>
          </p:cNvPicPr>
          <p:nvPr/>
        </p:nvPicPr>
        <p:blipFill>
          <a:blip r:embed="rId18"/>
          <a:stretch>
            <a:fillRect/>
          </a:stretch>
        </p:blipFill>
        <p:spPr>
          <a:xfrm>
            <a:off x="5738069" y="5024958"/>
            <a:ext cx="379984" cy="379984"/>
          </a:xfrm>
          <a:prstGeom prst="rect">
            <a:avLst/>
          </a:prstGeom>
        </p:spPr>
      </p:pic>
      <p:pic>
        <p:nvPicPr>
          <p:cNvPr id="149" name="Picture 148"/>
          <p:cNvPicPr>
            <a:picLocks noChangeAspect="1"/>
          </p:cNvPicPr>
          <p:nvPr/>
        </p:nvPicPr>
        <p:blipFill>
          <a:blip r:embed="rId19"/>
          <a:stretch>
            <a:fillRect/>
          </a:stretch>
        </p:blipFill>
        <p:spPr>
          <a:xfrm>
            <a:off x="6347460" y="5024958"/>
            <a:ext cx="379984" cy="379984"/>
          </a:xfrm>
          <a:prstGeom prst="rect">
            <a:avLst/>
          </a:prstGeom>
        </p:spPr>
      </p:pic>
      <p:pic>
        <p:nvPicPr>
          <p:cNvPr id="150" name="Picture 149"/>
          <p:cNvPicPr>
            <a:picLocks noChangeAspect="1"/>
          </p:cNvPicPr>
          <p:nvPr/>
        </p:nvPicPr>
        <p:blipFill>
          <a:blip r:embed="rId18"/>
          <a:stretch>
            <a:fillRect/>
          </a:stretch>
        </p:blipFill>
        <p:spPr>
          <a:xfrm>
            <a:off x="5738069" y="5451792"/>
            <a:ext cx="379984" cy="379984"/>
          </a:xfrm>
          <a:prstGeom prst="rect">
            <a:avLst/>
          </a:prstGeom>
        </p:spPr>
      </p:pic>
      <p:pic>
        <p:nvPicPr>
          <p:cNvPr id="151" name="Picture 150"/>
          <p:cNvPicPr>
            <a:picLocks noChangeAspect="1"/>
          </p:cNvPicPr>
          <p:nvPr/>
        </p:nvPicPr>
        <p:blipFill>
          <a:blip r:embed="rId19"/>
          <a:stretch>
            <a:fillRect/>
          </a:stretch>
        </p:blipFill>
        <p:spPr>
          <a:xfrm>
            <a:off x="6347460" y="5451792"/>
            <a:ext cx="379984" cy="379984"/>
          </a:xfrm>
          <a:prstGeom prst="rect">
            <a:avLst/>
          </a:prstGeom>
        </p:spPr>
      </p:pic>
      <p:pic>
        <p:nvPicPr>
          <p:cNvPr id="152" name="Picture 151"/>
          <p:cNvPicPr>
            <a:picLocks noChangeAspect="1"/>
          </p:cNvPicPr>
          <p:nvPr/>
        </p:nvPicPr>
        <p:blipFill>
          <a:blip r:embed="rId18"/>
          <a:stretch>
            <a:fillRect/>
          </a:stretch>
        </p:blipFill>
        <p:spPr>
          <a:xfrm>
            <a:off x="5732817" y="5831776"/>
            <a:ext cx="379984" cy="379984"/>
          </a:xfrm>
          <a:prstGeom prst="rect">
            <a:avLst/>
          </a:prstGeom>
        </p:spPr>
      </p:pic>
      <p:pic>
        <p:nvPicPr>
          <p:cNvPr id="153" name="Picture 152"/>
          <p:cNvPicPr>
            <a:picLocks noChangeAspect="1"/>
          </p:cNvPicPr>
          <p:nvPr/>
        </p:nvPicPr>
        <p:blipFill>
          <a:blip r:embed="rId19"/>
          <a:stretch>
            <a:fillRect/>
          </a:stretch>
        </p:blipFill>
        <p:spPr>
          <a:xfrm>
            <a:off x="6347460" y="5831776"/>
            <a:ext cx="379984" cy="379984"/>
          </a:xfrm>
          <a:prstGeom prst="rect">
            <a:avLst/>
          </a:prstGeom>
        </p:spPr>
      </p:pic>
      <p:pic>
        <p:nvPicPr>
          <p:cNvPr id="154" name="Picture 153"/>
          <p:cNvPicPr>
            <a:picLocks noChangeAspect="1"/>
          </p:cNvPicPr>
          <p:nvPr/>
        </p:nvPicPr>
        <p:blipFill>
          <a:blip r:embed="rId18"/>
          <a:stretch>
            <a:fillRect/>
          </a:stretch>
        </p:blipFill>
        <p:spPr>
          <a:xfrm>
            <a:off x="5724471" y="6231194"/>
            <a:ext cx="379984" cy="379984"/>
          </a:xfrm>
          <a:prstGeom prst="rect">
            <a:avLst/>
          </a:prstGeom>
        </p:spPr>
      </p:pic>
      <p:pic>
        <p:nvPicPr>
          <p:cNvPr id="155" name="Picture 154"/>
          <p:cNvPicPr>
            <a:picLocks noChangeAspect="1"/>
          </p:cNvPicPr>
          <p:nvPr/>
        </p:nvPicPr>
        <p:blipFill>
          <a:blip r:embed="rId19"/>
          <a:stretch>
            <a:fillRect/>
          </a:stretch>
        </p:blipFill>
        <p:spPr>
          <a:xfrm>
            <a:off x="6347460" y="6231194"/>
            <a:ext cx="379984" cy="379984"/>
          </a:xfrm>
          <a:prstGeom prst="rect">
            <a:avLst/>
          </a:prstGeom>
        </p:spPr>
      </p:pic>
      <p:pic>
        <p:nvPicPr>
          <p:cNvPr id="161" name="Picture 160"/>
          <p:cNvPicPr>
            <a:picLocks noChangeAspect="1"/>
          </p:cNvPicPr>
          <p:nvPr/>
        </p:nvPicPr>
        <p:blipFill>
          <a:blip r:embed="rId6"/>
          <a:stretch>
            <a:fillRect/>
          </a:stretch>
        </p:blipFill>
        <p:spPr>
          <a:xfrm>
            <a:off x="6347460" y="3392871"/>
            <a:ext cx="377190" cy="377190"/>
          </a:xfrm>
          <a:prstGeom prst="rect">
            <a:avLst/>
          </a:prstGeom>
        </p:spPr>
      </p:pic>
      <p:sp>
        <p:nvSpPr>
          <p:cNvPr id="163" name="TextBox 162"/>
          <p:cNvSpPr txBox="1"/>
          <p:nvPr/>
        </p:nvSpPr>
        <p:spPr>
          <a:xfrm rot="16200000">
            <a:off x="5609667" y="488962"/>
            <a:ext cx="590551" cy="400110"/>
          </a:xfrm>
          <a:prstGeom prst="rect">
            <a:avLst/>
          </a:prstGeom>
          <a:noFill/>
        </p:spPr>
        <p:txBody>
          <a:bodyPr wrap="none" rtlCol="0">
            <a:spAutoFit/>
          </a:bodyPr>
          <a:lstStyle/>
          <a:p>
            <a:r>
              <a:rPr lang="en-US" sz="2000" dirty="0"/>
              <a:t>ATP</a:t>
            </a:r>
          </a:p>
        </p:txBody>
      </p:sp>
      <p:sp>
        <p:nvSpPr>
          <p:cNvPr id="165" name="TextBox 164"/>
          <p:cNvSpPr txBox="1"/>
          <p:nvPr/>
        </p:nvSpPr>
        <p:spPr>
          <a:xfrm>
            <a:off x="8102084" y="935203"/>
            <a:ext cx="1105416" cy="369332"/>
          </a:xfrm>
          <a:prstGeom prst="rect">
            <a:avLst/>
          </a:prstGeom>
          <a:noFill/>
        </p:spPr>
        <p:txBody>
          <a:bodyPr wrap="none" rtlCol="0">
            <a:spAutoFit/>
          </a:bodyPr>
          <a:lstStyle/>
          <a:p>
            <a:r>
              <a:rPr lang="en-US" i="1" dirty="0" err="1"/>
              <a:t>Trimastix</a:t>
            </a:r>
            <a:endParaRPr lang="en-US" i="1" dirty="0"/>
          </a:p>
        </p:txBody>
      </p:sp>
      <p:sp>
        <p:nvSpPr>
          <p:cNvPr id="166" name="TextBox 165"/>
          <p:cNvSpPr txBox="1"/>
          <p:nvPr/>
        </p:nvSpPr>
        <p:spPr>
          <a:xfrm>
            <a:off x="7692283" y="1360373"/>
            <a:ext cx="1520744" cy="369332"/>
          </a:xfrm>
          <a:prstGeom prst="rect">
            <a:avLst/>
          </a:prstGeom>
          <a:noFill/>
        </p:spPr>
        <p:txBody>
          <a:bodyPr wrap="none" rtlCol="0">
            <a:spAutoFit/>
          </a:bodyPr>
          <a:lstStyle/>
          <a:p>
            <a:r>
              <a:rPr lang="en-US" dirty="0" err="1"/>
              <a:t>Trichomonads</a:t>
            </a:r>
            <a:endParaRPr lang="en-US" dirty="0"/>
          </a:p>
        </p:txBody>
      </p:sp>
      <p:sp>
        <p:nvSpPr>
          <p:cNvPr id="167" name="TextBox 166"/>
          <p:cNvSpPr txBox="1"/>
          <p:nvPr/>
        </p:nvSpPr>
        <p:spPr>
          <a:xfrm>
            <a:off x="7470187" y="2606656"/>
            <a:ext cx="1725640" cy="923330"/>
          </a:xfrm>
          <a:prstGeom prst="rect">
            <a:avLst/>
          </a:prstGeom>
          <a:noFill/>
        </p:spPr>
        <p:txBody>
          <a:bodyPr wrap="none" rtlCol="0" anchor="ctr">
            <a:spAutoFit/>
          </a:bodyPr>
          <a:lstStyle/>
          <a:p>
            <a:pPr algn="ctr"/>
            <a:r>
              <a:rPr lang="en-US" i="1" dirty="0"/>
              <a:t>Carpediemonas</a:t>
            </a:r>
            <a:r>
              <a:rPr lang="en-US" dirty="0"/>
              <a:t>-</a:t>
            </a:r>
          </a:p>
          <a:p>
            <a:pPr algn="ctr"/>
            <a:r>
              <a:rPr lang="en-US" dirty="0"/>
              <a:t>like </a:t>
            </a:r>
          </a:p>
          <a:p>
            <a:pPr algn="ctr"/>
            <a:r>
              <a:rPr lang="en-US" dirty="0"/>
              <a:t>organisms</a:t>
            </a:r>
          </a:p>
        </p:txBody>
      </p:sp>
      <p:sp>
        <p:nvSpPr>
          <p:cNvPr id="168" name="TextBox 167"/>
          <p:cNvSpPr txBox="1"/>
          <p:nvPr/>
        </p:nvSpPr>
        <p:spPr>
          <a:xfrm>
            <a:off x="7778904" y="5443108"/>
            <a:ext cx="1428596" cy="369332"/>
          </a:xfrm>
          <a:prstGeom prst="rect">
            <a:avLst/>
          </a:prstGeom>
          <a:noFill/>
        </p:spPr>
        <p:txBody>
          <a:bodyPr wrap="none" rtlCol="0">
            <a:spAutoFit/>
          </a:bodyPr>
          <a:lstStyle/>
          <a:p>
            <a:r>
              <a:rPr lang="en-US" dirty="0"/>
              <a:t>Diplomonads</a:t>
            </a:r>
          </a:p>
        </p:txBody>
      </p:sp>
    </p:spTree>
    <p:extLst>
      <p:ext uri="{BB962C8B-B14F-4D97-AF65-F5344CB8AC3E}">
        <p14:creationId xmlns:p14="http://schemas.microsoft.com/office/powerpoint/2010/main" val="6849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1+#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020928" y="-528240"/>
            <a:ext cx="1520744" cy="369332"/>
          </a:xfrm>
          <a:prstGeom prst="rect">
            <a:avLst/>
          </a:prstGeom>
          <a:noFill/>
        </p:spPr>
        <p:txBody>
          <a:bodyPr wrap="none" rtlCol="0">
            <a:spAutoFit/>
          </a:bodyPr>
          <a:lstStyle/>
          <a:p>
            <a:r>
              <a:rPr lang="en-US" dirty="0" err="1"/>
              <a:t>Trichomonads</a:t>
            </a:r>
            <a:endParaRPr lang="en-US" dirty="0"/>
          </a:p>
        </p:txBody>
      </p:sp>
      <p:sp>
        <p:nvSpPr>
          <p:cNvPr id="23" name="TextBox 22"/>
          <p:cNvSpPr txBox="1"/>
          <p:nvPr/>
        </p:nvSpPr>
        <p:spPr>
          <a:xfrm>
            <a:off x="0" y="-550386"/>
            <a:ext cx="1428596" cy="369332"/>
          </a:xfrm>
          <a:prstGeom prst="rect">
            <a:avLst/>
          </a:prstGeom>
          <a:noFill/>
        </p:spPr>
        <p:txBody>
          <a:bodyPr wrap="none" rtlCol="0">
            <a:spAutoFit/>
          </a:bodyPr>
          <a:lstStyle/>
          <a:p>
            <a:r>
              <a:rPr lang="en-US" dirty="0"/>
              <a:t>Diplomonads</a:t>
            </a:r>
          </a:p>
        </p:txBody>
      </p:sp>
      <p:sp>
        <p:nvSpPr>
          <p:cNvPr id="4" name="Slide Number Placeholder 3"/>
          <p:cNvSpPr>
            <a:spLocks noGrp="1"/>
          </p:cNvSpPr>
          <p:nvPr>
            <p:ph type="sldNum" sz="quarter" idx="12"/>
          </p:nvPr>
        </p:nvSpPr>
        <p:spPr/>
        <p:txBody>
          <a:bodyPr/>
          <a:lstStyle/>
          <a:p>
            <a:fld id="{0B774B6D-F7B2-D143-9A08-6BB7B4E78C7C}" type="slidenum">
              <a:rPr lang="en-US" smtClean="0"/>
              <a:t>73</a:t>
            </a:fld>
            <a:endParaRPr lang="en-US"/>
          </a:p>
        </p:txBody>
      </p:sp>
      <p:pic>
        <p:nvPicPr>
          <p:cNvPr id="2" name="Picture 1" descr="Fornicata_Ancest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14500"/>
            <a:ext cx="8229600" cy="10650070"/>
          </a:xfrm>
          <a:prstGeom prst="rect">
            <a:avLst/>
          </a:prstGeom>
        </p:spPr>
      </p:pic>
    </p:spTree>
    <p:extLst>
      <p:ext uri="{BB962C8B-B14F-4D97-AF65-F5344CB8AC3E}">
        <p14:creationId xmlns:p14="http://schemas.microsoft.com/office/powerpoint/2010/main" val="27481362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2960" y="-17850"/>
            <a:ext cx="2756992" cy="563562"/>
          </a:xfrm>
          <a:prstGeom prst="rect">
            <a:avLst/>
          </a:prstGeom>
          <a:solidFill>
            <a:srgbClr val="000055"/>
          </a:solidFill>
          <a:effectLst>
            <a:softEdge rad="38100"/>
          </a:effectLst>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a:solidFill>
                  <a:schemeClr val="bg1"/>
                </a:solidFill>
              </a:rPr>
              <a:t>Metamonada</a:t>
            </a:r>
            <a:endParaRPr lang="en-US" sz="3600" dirty="0">
              <a:solidFill>
                <a:schemeClr val="bg1"/>
              </a:solidFill>
            </a:endParaRPr>
          </a:p>
        </p:txBody>
      </p:sp>
      <p:pic>
        <p:nvPicPr>
          <p:cNvPr id="2" name="Picture 1">
            <a:extLst>
              <a:ext uri="{FF2B5EF4-FFF2-40B4-BE49-F238E27FC236}">
                <a16:creationId xmlns:a16="http://schemas.microsoft.com/office/drawing/2014/main" id="{5764FD55-8013-983C-6232-A2DC25A85E31}"/>
              </a:ext>
            </a:extLst>
          </p:cNvPr>
          <p:cNvPicPr>
            <a:picLocks noChangeAspect="1"/>
          </p:cNvPicPr>
          <p:nvPr/>
        </p:nvPicPr>
        <p:blipFill>
          <a:blip r:embed="rId3"/>
          <a:stretch>
            <a:fillRect/>
          </a:stretch>
        </p:blipFill>
        <p:spPr>
          <a:xfrm>
            <a:off x="2699792" y="26849"/>
            <a:ext cx="6011883" cy="6858000"/>
          </a:xfrm>
          <a:prstGeom prst="rect">
            <a:avLst/>
          </a:prstGeom>
        </p:spPr>
      </p:pic>
    </p:spTree>
    <p:extLst>
      <p:ext uri="{BB962C8B-B14F-4D97-AF65-F5344CB8AC3E}">
        <p14:creationId xmlns:p14="http://schemas.microsoft.com/office/powerpoint/2010/main" val="1885977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020928" y="-528240"/>
            <a:ext cx="1520744" cy="369332"/>
          </a:xfrm>
          <a:prstGeom prst="rect">
            <a:avLst/>
          </a:prstGeom>
          <a:noFill/>
        </p:spPr>
        <p:txBody>
          <a:bodyPr wrap="none" rtlCol="0">
            <a:spAutoFit/>
          </a:bodyPr>
          <a:lstStyle/>
          <a:p>
            <a:r>
              <a:rPr lang="en-US" dirty="0" err="1"/>
              <a:t>Trichomonads</a:t>
            </a:r>
            <a:endParaRPr lang="en-US" dirty="0"/>
          </a:p>
        </p:txBody>
      </p:sp>
      <p:sp>
        <p:nvSpPr>
          <p:cNvPr id="23" name="TextBox 22"/>
          <p:cNvSpPr txBox="1"/>
          <p:nvPr/>
        </p:nvSpPr>
        <p:spPr>
          <a:xfrm>
            <a:off x="0" y="-550386"/>
            <a:ext cx="1428596" cy="369332"/>
          </a:xfrm>
          <a:prstGeom prst="rect">
            <a:avLst/>
          </a:prstGeom>
          <a:noFill/>
        </p:spPr>
        <p:txBody>
          <a:bodyPr wrap="none" rtlCol="0">
            <a:spAutoFit/>
          </a:bodyPr>
          <a:lstStyle/>
          <a:p>
            <a:r>
              <a:rPr lang="en-US" dirty="0"/>
              <a:t>Diplomonads</a:t>
            </a:r>
          </a:p>
        </p:txBody>
      </p:sp>
      <p:sp>
        <p:nvSpPr>
          <p:cNvPr id="4" name="Slide Number Placeholder 3"/>
          <p:cNvSpPr>
            <a:spLocks noGrp="1"/>
          </p:cNvSpPr>
          <p:nvPr>
            <p:ph type="sldNum" sz="quarter" idx="12"/>
          </p:nvPr>
        </p:nvSpPr>
        <p:spPr>
          <a:xfrm>
            <a:off x="6235700" y="6356350"/>
            <a:ext cx="2133600" cy="365125"/>
          </a:xfrm>
        </p:spPr>
        <p:txBody>
          <a:bodyPr/>
          <a:lstStyle/>
          <a:p>
            <a:fld id="{0B774B6D-F7B2-D143-9A08-6BB7B4E78C7C}" type="slidenum">
              <a:rPr lang="en-US" smtClean="0"/>
              <a:t>75</a:t>
            </a:fld>
            <a:endParaRPr lang="en-US"/>
          </a:p>
        </p:txBody>
      </p:sp>
      <p:sp>
        <p:nvSpPr>
          <p:cNvPr id="11" name="TextBox 10"/>
          <p:cNvSpPr txBox="1"/>
          <p:nvPr/>
        </p:nvSpPr>
        <p:spPr>
          <a:xfrm>
            <a:off x="5339358" y="6254750"/>
            <a:ext cx="1250663" cy="523220"/>
          </a:xfrm>
          <a:prstGeom prst="rect">
            <a:avLst/>
          </a:prstGeom>
          <a:noFill/>
        </p:spPr>
        <p:txBody>
          <a:bodyPr wrap="none" rtlCol="0">
            <a:spAutoFit/>
          </a:bodyPr>
          <a:lstStyle/>
          <a:p>
            <a:r>
              <a:rPr lang="en-US" sz="2800" i="1" dirty="0">
                <a:solidFill>
                  <a:srgbClr val="FF0000"/>
                </a:solidFill>
              </a:rPr>
              <a:t>Giardia</a:t>
            </a:r>
            <a:endParaRPr lang="en-US" sz="2800" dirty="0">
              <a:solidFill>
                <a:srgbClr val="FF0000"/>
              </a:solidFill>
            </a:endParaRPr>
          </a:p>
        </p:txBody>
      </p:sp>
      <p:sp>
        <p:nvSpPr>
          <p:cNvPr id="12" name="TextBox 11"/>
          <p:cNvSpPr txBox="1"/>
          <p:nvPr/>
        </p:nvSpPr>
        <p:spPr>
          <a:xfrm>
            <a:off x="5364758" y="4707771"/>
            <a:ext cx="3863082" cy="523220"/>
          </a:xfrm>
          <a:prstGeom prst="rect">
            <a:avLst/>
          </a:prstGeom>
          <a:noFill/>
        </p:spPr>
        <p:txBody>
          <a:bodyPr wrap="none" rtlCol="0">
            <a:spAutoFit/>
          </a:bodyPr>
          <a:lstStyle/>
          <a:p>
            <a:r>
              <a:rPr lang="en-US" sz="2800" i="1" dirty="0" err="1">
                <a:solidFill>
                  <a:srgbClr val="FF0000"/>
                </a:solidFill>
              </a:rPr>
              <a:t>Spironucleus</a:t>
            </a:r>
            <a:r>
              <a:rPr lang="en-US" sz="2800" i="1" dirty="0">
                <a:solidFill>
                  <a:srgbClr val="FF0000"/>
                </a:solidFill>
              </a:rPr>
              <a:t> </a:t>
            </a:r>
            <a:r>
              <a:rPr lang="en-US" sz="2800" i="1" dirty="0" err="1">
                <a:solidFill>
                  <a:srgbClr val="FF0000"/>
                </a:solidFill>
              </a:rPr>
              <a:t>salmonicida</a:t>
            </a:r>
            <a:endParaRPr lang="en-US" sz="2800" dirty="0">
              <a:solidFill>
                <a:srgbClr val="FF0000"/>
              </a:solidFill>
            </a:endParaRPr>
          </a:p>
        </p:txBody>
      </p:sp>
      <p:sp>
        <p:nvSpPr>
          <p:cNvPr id="13" name="TextBox 12"/>
          <p:cNvSpPr txBox="1"/>
          <p:nvPr/>
        </p:nvSpPr>
        <p:spPr>
          <a:xfrm>
            <a:off x="5313958" y="3145"/>
            <a:ext cx="2041393" cy="523220"/>
          </a:xfrm>
          <a:prstGeom prst="rect">
            <a:avLst/>
          </a:prstGeom>
          <a:noFill/>
        </p:spPr>
        <p:txBody>
          <a:bodyPr wrap="none" rtlCol="0">
            <a:spAutoFit/>
          </a:bodyPr>
          <a:lstStyle/>
          <a:p>
            <a:r>
              <a:rPr lang="en-US" sz="2800" i="1" dirty="0">
                <a:solidFill>
                  <a:srgbClr val="FF0000"/>
                </a:solidFill>
              </a:rPr>
              <a:t>Trichomonas</a:t>
            </a:r>
            <a:endParaRPr lang="en-US" sz="2800" dirty="0">
              <a:solidFill>
                <a:srgbClr val="FF0000"/>
              </a:solidFill>
            </a:endParaRPr>
          </a:p>
        </p:txBody>
      </p:sp>
      <p:sp>
        <p:nvSpPr>
          <p:cNvPr id="14" name="TextBox 13"/>
          <p:cNvSpPr txBox="1"/>
          <p:nvPr/>
        </p:nvSpPr>
        <p:spPr>
          <a:xfrm>
            <a:off x="5358228" y="3152745"/>
            <a:ext cx="2605977" cy="523220"/>
          </a:xfrm>
          <a:prstGeom prst="rect">
            <a:avLst/>
          </a:prstGeom>
          <a:noFill/>
        </p:spPr>
        <p:txBody>
          <a:bodyPr wrap="none" rtlCol="0">
            <a:spAutoFit/>
          </a:bodyPr>
          <a:lstStyle/>
          <a:p>
            <a:r>
              <a:rPr lang="en-US" sz="2800" i="1" dirty="0">
                <a:solidFill>
                  <a:schemeClr val="tx2">
                    <a:lumMod val="60000"/>
                    <a:lumOff val="40000"/>
                  </a:schemeClr>
                </a:solidFill>
              </a:rPr>
              <a:t>Dysnectes </a:t>
            </a:r>
            <a:r>
              <a:rPr lang="en-US" sz="2800" i="1" dirty="0" err="1">
                <a:solidFill>
                  <a:schemeClr val="tx2">
                    <a:lumMod val="60000"/>
                    <a:lumOff val="40000"/>
                  </a:schemeClr>
                </a:solidFill>
              </a:rPr>
              <a:t>brevis</a:t>
            </a:r>
            <a:endParaRPr lang="en-US" sz="2800" dirty="0">
              <a:solidFill>
                <a:schemeClr val="tx2">
                  <a:lumMod val="60000"/>
                  <a:lumOff val="40000"/>
                </a:schemeClr>
              </a:solidFill>
            </a:endParaRPr>
          </a:p>
        </p:txBody>
      </p:sp>
      <p:sp>
        <p:nvSpPr>
          <p:cNvPr id="19" name="TextBox 18"/>
          <p:cNvSpPr txBox="1"/>
          <p:nvPr/>
        </p:nvSpPr>
        <p:spPr>
          <a:xfrm>
            <a:off x="5339358" y="1527145"/>
            <a:ext cx="1836961" cy="523220"/>
          </a:xfrm>
          <a:prstGeom prst="rect">
            <a:avLst/>
          </a:prstGeom>
          <a:noFill/>
        </p:spPr>
        <p:txBody>
          <a:bodyPr wrap="none" rtlCol="0">
            <a:spAutoFit/>
          </a:bodyPr>
          <a:lstStyle/>
          <a:p>
            <a:r>
              <a:rPr lang="en-US" sz="2800" dirty="0">
                <a:solidFill>
                  <a:schemeClr val="tx2">
                    <a:lumMod val="60000"/>
                    <a:lumOff val="40000"/>
                  </a:schemeClr>
                </a:solidFill>
              </a:rPr>
              <a:t>Other CLOs</a:t>
            </a:r>
          </a:p>
        </p:txBody>
      </p:sp>
      <p:grpSp>
        <p:nvGrpSpPr>
          <p:cNvPr id="33" name="Group 32"/>
          <p:cNvGrpSpPr/>
          <p:nvPr/>
        </p:nvGrpSpPr>
        <p:grpSpPr>
          <a:xfrm>
            <a:off x="2235200" y="292100"/>
            <a:ext cx="3180358" cy="6286500"/>
            <a:chOff x="1016000" y="292100"/>
            <a:chExt cx="4399558" cy="6286500"/>
          </a:xfrm>
        </p:grpSpPr>
        <p:grpSp>
          <p:nvGrpSpPr>
            <p:cNvPr id="32" name="Group 31"/>
            <p:cNvGrpSpPr/>
            <p:nvPr/>
          </p:nvGrpSpPr>
          <p:grpSpPr>
            <a:xfrm>
              <a:off x="1587500" y="292100"/>
              <a:ext cx="3828058" cy="6286500"/>
              <a:chOff x="1587500" y="292100"/>
              <a:chExt cx="3828058" cy="6286500"/>
            </a:xfrm>
          </p:grpSpPr>
          <p:grpSp>
            <p:nvGrpSpPr>
              <p:cNvPr id="6" name="Group 5"/>
              <p:cNvGrpSpPr/>
              <p:nvPr/>
            </p:nvGrpSpPr>
            <p:grpSpPr>
              <a:xfrm>
                <a:off x="1587500" y="292100"/>
                <a:ext cx="3828058" cy="6286500"/>
                <a:chOff x="533400" y="1295400"/>
                <a:chExt cx="6068560" cy="5060950"/>
              </a:xfrm>
            </p:grpSpPr>
            <p:cxnSp>
              <p:nvCxnSpPr>
                <p:cNvPr id="7" name="Straight Connector 6"/>
                <p:cNvCxnSpPr/>
                <p:nvPr/>
              </p:nvCxnSpPr>
              <p:spPr>
                <a:xfrm flipV="1">
                  <a:off x="533400" y="1295400"/>
                  <a:ext cx="6019800" cy="2441172"/>
                </a:xfrm>
                <a:prstGeom prst="line">
                  <a:avLst/>
                </a:prstGeom>
                <a:ln w="66675"/>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33400" y="3736572"/>
                  <a:ext cx="6019800" cy="2619778"/>
                </a:xfrm>
                <a:prstGeom prst="line">
                  <a:avLst/>
                </a:prstGeom>
                <a:ln w="66675"/>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022740" y="2512073"/>
                  <a:ext cx="4530460" cy="1855098"/>
                </a:xfrm>
                <a:prstGeom prst="line">
                  <a:avLst/>
                </a:prstGeom>
                <a:ln w="66675"/>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550473" y="3830987"/>
                  <a:ext cx="3051487" cy="1181833"/>
                </a:xfrm>
                <a:prstGeom prst="line">
                  <a:avLst/>
                </a:prstGeom>
                <a:ln w="66675"/>
                <a:effectLst/>
              </p:spPr>
              <p:style>
                <a:lnRef idx="2">
                  <a:schemeClr val="accent1"/>
                </a:lnRef>
                <a:fillRef idx="0">
                  <a:schemeClr val="accent1"/>
                </a:fillRef>
                <a:effectRef idx="1">
                  <a:schemeClr val="accent1"/>
                </a:effectRef>
                <a:fontRef idx="minor">
                  <a:schemeClr val="tx1"/>
                </a:fontRef>
              </p:style>
            </p:cxnSp>
          </p:grpSp>
          <p:cxnSp>
            <p:nvCxnSpPr>
              <p:cNvPr id="15" name="Straight Connector 14"/>
              <p:cNvCxnSpPr/>
              <p:nvPr/>
            </p:nvCxnSpPr>
            <p:spPr>
              <a:xfrm flipV="1">
                <a:off x="4392375" y="5016500"/>
                <a:ext cx="1023183" cy="706024"/>
              </a:xfrm>
              <a:prstGeom prst="line">
                <a:avLst/>
              </a:prstGeom>
              <a:ln w="66675"/>
              <a:effectLst/>
            </p:spPr>
            <p:style>
              <a:lnRef idx="2">
                <a:schemeClr val="accent1"/>
              </a:lnRef>
              <a:fillRef idx="0">
                <a:schemeClr val="accent1"/>
              </a:fillRef>
              <a:effectRef idx="1">
                <a:schemeClr val="accent1"/>
              </a:effectRef>
              <a:fontRef idx="minor">
                <a:schemeClr val="tx1"/>
              </a:fontRef>
            </p:style>
          </p:cxnSp>
        </p:grpSp>
        <p:cxnSp>
          <p:nvCxnSpPr>
            <p:cNvPr id="20" name="Straight Connector 19"/>
            <p:cNvCxnSpPr/>
            <p:nvPr/>
          </p:nvCxnSpPr>
          <p:spPr>
            <a:xfrm>
              <a:off x="1016000" y="3324422"/>
              <a:ext cx="571500" cy="0"/>
            </a:xfrm>
            <a:prstGeom prst="line">
              <a:avLst/>
            </a:prstGeom>
            <a:ln w="66675"/>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72846" y="3390900"/>
            <a:ext cx="3020972" cy="646331"/>
            <a:chOff x="-72846" y="3390900"/>
            <a:chExt cx="3020972" cy="646331"/>
          </a:xfrm>
        </p:grpSpPr>
        <p:sp>
          <p:nvSpPr>
            <p:cNvPr id="24" name="TextBox 23"/>
            <p:cNvSpPr txBox="1"/>
            <p:nvPr/>
          </p:nvSpPr>
          <p:spPr>
            <a:xfrm>
              <a:off x="-72846" y="3390900"/>
              <a:ext cx="3020972" cy="646331"/>
            </a:xfrm>
            <a:prstGeom prst="rect">
              <a:avLst/>
            </a:prstGeom>
            <a:noFill/>
          </p:spPr>
          <p:txBody>
            <a:bodyPr wrap="square" rtlCol="0">
              <a:spAutoFit/>
            </a:bodyPr>
            <a:lstStyle/>
            <a:p>
              <a:r>
                <a:rPr lang="en-US" dirty="0"/>
                <a:t>Gain of Acetyl-CoA </a:t>
              </a:r>
              <a:r>
                <a:rPr lang="en-US" dirty="0" err="1"/>
                <a:t>synthetase</a:t>
              </a:r>
              <a:r>
                <a:rPr lang="en-US" dirty="0"/>
                <a:t> -&gt; Cytosolic ATP generation</a:t>
              </a:r>
            </a:p>
          </p:txBody>
        </p:sp>
        <p:cxnSp>
          <p:nvCxnSpPr>
            <p:cNvPr id="26" name="Straight Arrow Connector 25"/>
            <p:cNvCxnSpPr/>
            <p:nvPr/>
          </p:nvCxnSpPr>
          <p:spPr>
            <a:xfrm flipV="1">
              <a:off x="2567618" y="3706445"/>
              <a:ext cx="317822" cy="2229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175260" y="4408757"/>
            <a:ext cx="3379112" cy="646331"/>
            <a:chOff x="175260" y="4408757"/>
            <a:chExt cx="3379112" cy="646331"/>
          </a:xfrm>
        </p:grpSpPr>
        <p:sp>
          <p:nvSpPr>
            <p:cNvPr id="28" name="TextBox 27"/>
            <p:cNvSpPr txBox="1"/>
            <p:nvPr/>
          </p:nvSpPr>
          <p:spPr>
            <a:xfrm>
              <a:off x="175260" y="4408757"/>
              <a:ext cx="3020972" cy="646331"/>
            </a:xfrm>
            <a:prstGeom prst="rect">
              <a:avLst/>
            </a:prstGeom>
            <a:noFill/>
          </p:spPr>
          <p:txBody>
            <a:bodyPr wrap="square" rtlCol="0">
              <a:spAutoFit/>
            </a:bodyPr>
            <a:lstStyle/>
            <a:p>
              <a:r>
                <a:rPr lang="en-US" dirty="0"/>
                <a:t>Loss of SCS/ASCT -&gt; </a:t>
              </a:r>
              <a:r>
                <a:rPr lang="en-US" dirty="0" err="1"/>
                <a:t>Organellar</a:t>
              </a:r>
              <a:r>
                <a:rPr lang="en-US" dirty="0"/>
                <a:t> ATP generation</a:t>
              </a:r>
            </a:p>
          </p:txBody>
        </p:sp>
        <p:cxnSp>
          <p:nvCxnSpPr>
            <p:cNvPr id="29" name="Straight Arrow Connector 28"/>
            <p:cNvCxnSpPr/>
            <p:nvPr/>
          </p:nvCxnSpPr>
          <p:spPr>
            <a:xfrm flipV="1">
              <a:off x="3200136" y="4546600"/>
              <a:ext cx="354236" cy="2396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2247900" y="5272357"/>
            <a:ext cx="1992272" cy="646331"/>
            <a:chOff x="2247900" y="5272357"/>
            <a:chExt cx="1992272" cy="646331"/>
          </a:xfrm>
        </p:grpSpPr>
        <p:sp>
          <p:nvSpPr>
            <p:cNvPr id="37" name="TextBox 36"/>
            <p:cNvSpPr txBox="1"/>
            <p:nvPr/>
          </p:nvSpPr>
          <p:spPr>
            <a:xfrm>
              <a:off x="2247900" y="5272357"/>
              <a:ext cx="1777736" cy="646331"/>
            </a:xfrm>
            <a:prstGeom prst="rect">
              <a:avLst/>
            </a:prstGeom>
            <a:noFill/>
          </p:spPr>
          <p:txBody>
            <a:bodyPr wrap="square" rtlCol="0">
              <a:spAutoFit/>
            </a:bodyPr>
            <a:lstStyle/>
            <a:p>
              <a:r>
                <a:rPr lang="en-US" dirty="0"/>
                <a:t>Loss of Glycine</a:t>
              </a:r>
            </a:p>
            <a:p>
              <a:r>
                <a:rPr lang="en-US" dirty="0"/>
                <a:t>Cleavage System</a:t>
              </a:r>
            </a:p>
          </p:txBody>
        </p:sp>
        <p:cxnSp>
          <p:nvCxnSpPr>
            <p:cNvPr id="38" name="Straight Arrow Connector 37"/>
            <p:cNvCxnSpPr/>
            <p:nvPr/>
          </p:nvCxnSpPr>
          <p:spPr>
            <a:xfrm flipV="1">
              <a:off x="3885936" y="5346700"/>
              <a:ext cx="354236" cy="2396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1865556" y="5996238"/>
            <a:ext cx="3085838" cy="923330"/>
            <a:chOff x="2969321" y="5136956"/>
            <a:chExt cx="1271195" cy="923330"/>
          </a:xfrm>
        </p:grpSpPr>
        <p:sp>
          <p:nvSpPr>
            <p:cNvPr id="45" name="TextBox 44"/>
            <p:cNvSpPr txBox="1"/>
            <p:nvPr/>
          </p:nvSpPr>
          <p:spPr>
            <a:xfrm>
              <a:off x="2969321" y="5136956"/>
              <a:ext cx="1271195" cy="923330"/>
            </a:xfrm>
            <a:prstGeom prst="rect">
              <a:avLst/>
            </a:prstGeom>
            <a:noFill/>
          </p:spPr>
          <p:txBody>
            <a:bodyPr wrap="square" rtlCol="0">
              <a:spAutoFit/>
            </a:bodyPr>
            <a:lstStyle/>
            <a:p>
              <a:r>
                <a:rPr lang="en-US" dirty="0"/>
                <a:t>Loss of Hydrogen Production, only ISC assembly </a:t>
              </a:r>
              <a:r>
                <a:rPr lang="en-US"/>
                <a:t>and associated pathways remain</a:t>
              </a:r>
              <a:endParaRPr lang="en-US" dirty="0"/>
            </a:p>
          </p:txBody>
        </p:sp>
        <p:cxnSp>
          <p:nvCxnSpPr>
            <p:cNvPr id="46" name="Straight Arrow Connector 45"/>
            <p:cNvCxnSpPr/>
            <p:nvPr/>
          </p:nvCxnSpPr>
          <p:spPr>
            <a:xfrm flipV="1">
              <a:off x="4089459" y="5346701"/>
              <a:ext cx="150713" cy="2396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a:off x="5133485" y="5417546"/>
            <a:ext cx="4218859" cy="702485"/>
            <a:chOff x="2672774" y="5346701"/>
            <a:chExt cx="1976471" cy="702485"/>
          </a:xfrm>
        </p:grpSpPr>
        <p:sp>
          <p:nvSpPr>
            <p:cNvPr id="49" name="TextBox 48"/>
            <p:cNvSpPr txBox="1"/>
            <p:nvPr/>
          </p:nvSpPr>
          <p:spPr>
            <a:xfrm>
              <a:off x="2789321" y="5402855"/>
              <a:ext cx="1859924" cy="646331"/>
            </a:xfrm>
            <a:prstGeom prst="rect">
              <a:avLst/>
            </a:prstGeom>
            <a:noFill/>
          </p:spPr>
          <p:txBody>
            <a:bodyPr wrap="square" rtlCol="0">
              <a:spAutoFit/>
            </a:bodyPr>
            <a:lstStyle/>
            <a:p>
              <a:r>
                <a:rPr lang="en-US" dirty="0"/>
                <a:t>Transfer of ACS into </a:t>
              </a:r>
              <a:r>
                <a:rPr lang="en-US" dirty="0" err="1"/>
                <a:t>hydrogenosome</a:t>
              </a:r>
              <a:r>
                <a:rPr lang="en-US" dirty="0"/>
                <a:t> -&gt; regain of ATP production</a:t>
              </a:r>
            </a:p>
          </p:txBody>
        </p:sp>
        <p:cxnSp>
          <p:nvCxnSpPr>
            <p:cNvPr id="50" name="Straight Arrow Connector 49"/>
            <p:cNvCxnSpPr/>
            <p:nvPr/>
          </p:nvCxnSpPr>
          <p:spPr>
            <a:xfrm flipH="1" flipV="1">
              <a:off x="2672774" y="5346701"/>
              <a:ext cx="116199" cy="2396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2" name="TextBox 51"/>
          <p:cNvSpPr txBox="1"/>
          <p:nvPr/>
        </p:nvSpPr>
        <p:spPr>
          <a:xfrm>
            <a:off x="126999" y="101600"/>
            <a:ext cx="4163973" cy="584776"/>
          </a:xfrm>
          <a:prstGeom prst="rect">
            <a:avLst/>
          </a:prstGeom>
          <a:solidFill>
            <a:schemeClr val="tx2">
              <a:lumMod val="75000"/>
            </a:schemeClr>
          </a:solidFill>
          <a:ln>
            <a:noFill/>
          </a:ln>
          <a:effectLst>
            <a:softEdge rad="25400"/>
          </a:effectLst>
        </p:spPr>
        <p:txBody>
          <a:bodyPr wrap="square" rtlCol="0">
            <a:spAutoFit/>
          </a:bodyPr>
          <a:lstStyle/>
          <a:p>
            <a:pPr algn="ctr"/>
            <a:r>
              <a:rPr lang="en-US" sz="3200" b="1" dirty="0">
                <a:solidFill>
                  <a:srgbClr val="FFFFFF"/>
                </a:solidFill>
              </a:rPr>
              <a:t>Reduction Step By Step</a:t>
            </a:r>
          </a:p>
        </p:txBody>
      </p:sp>
    </p:spTree>
    <p:extLst>
      <p:ext uri="{BB962C8B-B14F-4D97-AF65-F5344CB8AC3E}">
        <p14:creationId xmlns:p14="http://schemas.microsoft.com/office/powerpoint/2010/main" val="291731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3" name="Group 5"/>
          <p:cNvGrpSpPr>
            <a:grpSpLocks/>
          </p:cNvGrpSpPr>
          <p:nvPr/>
        </p:nvGrpSpPr>
        <p:grpSpPr bwMode="auto">
          <a:xfrm>
            <a:off x="1641475" y="990600"/>
            <a:ext cx="1828800" cy="762000"/>
            <a:chOff x="4464" y="1728"/>
            <a:chExt cx="288" cy="144"/>
          </a:xfrm>
        </p:grpSpPr>
        <p:sp>
          <p:nvSpPr>
            <p:cNvPr id="51228" name="Oval 6"/>
            <p:cNvSpPr>
              <a:spLocks noChangeArrowheads="1"/>
            </p:cNvSpPr>
            <p:nvPr/>
          </p:nvSpPr>
          <p:spPr bwMode="auto">
            <a:xfrm>
              <a:off x="4464" y="1728"/>
              <a:ext cx="288" cy="144"/>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29" name="Freeform 7"/>
            <p:cNvSpPr>
              <a:spLocks/>
            </p:cNvSpPr>
            <p:nvPr/>
          </p:nvSpPr>
          <p:spPr bwMode="auto">
            <a:xfrm>
              <a:off x="4498" y="1750"/>
              <a:ext cx="217" cy="108"/>
            </a:xfrm>
            <a:custGeom>
              <a:avLst/>
              <a:gdLst>
                <a:gd name="T0" fmla="*/ 36 w 217"/>
                <a:gd name="T1" fmla="*/ 2 h 108"/>
                <a:gd name="T2" fmla="*/ 52 w 217"/>
                <a:gd name="T3" fmla="*/ 34 h 108"/>
                <a:gd name="T4" fmla="*/ 68 w 217"/>
                <a:gd name="T5" fmla="*/ 4 h 108"/>
                <a:gd name="T6" fmla="*/ 82 w 217"/>
                <a:gd name="T7" fmla="*/ 38 h 108"/>
                <a:gd name="T8" fmla="*/ 98 w 217"/>
                <a:gd name="T9" fmla="*/ 12 h 108"/>
                <a:gd name="T10" fmla="*/ 106 w 217"/>
                <a:gd name="T11" fmla="*/ 0 h 108"/>
                <a:gd name="T12" fmla="*/ 128 w 217"/>
                <a:gd name="T13" fmla="*/ 36 h 108"/>
                <a:gd name="T14" fmla="*/ 148 w 217"/>
                <a:gd name="T15" fmla="*/ 6 h 108"/>
                <a:gd name="T16" fmla="*/ 152 w 217"/>
                <a:gd name="T17" fmla="*/ 34 h 108"/>
                <a:gd name="T18" fmla="*/ 190 w 217"/>
                <a:gd name="T19" fmla="*/ 22 h 108"/>
                <a:gd name="T20" fmla="*/ 204 w 217"/>
                <a:gd name="T21" fmla="*/ 32 h 108"/>
                <a:gd name="T22" fmla="*/ 184 w 217"/>
                <a:gd name="T23" fmla="*/ 42 h 108"/>
                <a:gd name="T24" fmla="*/ 214 w 217"/>
                <a:gd name="T25" fmla="*/ 60 h 108"/>
                <a:gd name="T26" fmla="*/ 206 w 217"/>
                <a:gd name="T27" fmla="*/ 82 h 108"/>
                <a:gd name="T28" fmla="*/ 180 w 217"/>
                <a:gd name="T29" fmla="*/ 68 h 108"/>
                <a:gd name="T30" fmla="*/ 174 w 217"/>
                <a:gd name="T31" fmla="*/ 70 h 108"/>
                <a:gd name="T32" fmla="*/ 178 w 217"/>
                <a:gd name="T33" fmla="*/ 76 h 108"/>
                <a:gd name="T34" fmla="*/ 182 w 217"/>
                <a:gd name="T35" fmla="*/ 88 h 108"/>
                <a:gd name="T36" fmla="*/ 168 w 217"/>
                <a:gd name="T37" fmla="*/ 100 h 108"/>
                <a:gd name="T38" fmla="*/ 142 w 217"/>
                <a:gd name="T39" fmla="*/ 70 h 108"/>
                <a:gd name="T40" fmla="*/ 114 w 217"/>
                <a:gd name="T41" fmla="*/ 108 h 108"/>
                <a:gd name="T42" fmla="*/ 96 w 217"/>
                <a:gd name="T43" fmla="*/ 76 h 108"/>
                <a:gd name="T44" fmla="*/ 66 w 217"/>
                <a:gd name="T45" fmla="*/ 98 h 108"/>
                <a:gd name="T46" fmla="*/ 62 w 217"/>
                <a:gd name="T47" fmla="*/ 68 h 108"/>
                <a:gd name="T48" fmla="*/ 28 w 217"/>
                <a:gd name="T49" fmla="*/ 72 h 108"/>
                <a:gd name="T50" fmla="*/ 4 w 217"/>
                <a:gd name="T51" fmla="*/ 68 h 108"/>
                <a:gd name="T52" fmla="*/ 0 w 217"/>
                <a:gd name="T53" fmla="*/ 56 h 108"/>
                <a:gd name="T54" fmla="*/ 18 w 217"/>
                <a:gd name="T55" fmla="*/ 56 h 108"/>
                <a:gd name="T56" fmla="*/ 24 w 217"/>
                <a:gd name="T57" fmla="*/ 58 h 108"/>
                <a:gd name="T58" fmla="*/ 22 w 217"/>
                <a:gd name="T59" fmla="*/ 36 h 108"/>
                <a:gd name="T60" fmla="*/ 26 w 217"/>
                <a:gd name="T61" fmla="*/ 6 h 108"/>
                <a:gd name="T62" fmla="*/ 36 w 217"/>
                <a:gd name="T63" fmla="*/ 2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en-US"/>
            </a:p>
          </p:txBody>
        </p:sp>
      </p:grpSp>
      <p:sp>
        <p:nvSpPr>
          <p:cNvPr id="51204" name="Line 8"/>
          <p:cNvSpPr>
            <a:spLocks noChangeShapeType="1"/>
          </p:cNvSpPr>
          <p:nvPr/>
        </p:nvSpPr>
        <p:spPr bwMode="auto">
          <a:xfrm>
            <a:off x="1489075" y="1295400"/>
            <a:ext cx="685800" cy="464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05" name="Line 9"/>
          <p:cNvSpPr>
            <a:spLocks noChangeShapeType="1"/>
          </p:cNvSpPr>
          <p:nvPr/>
        </p:nvSpPr>
        <p:spPr bwMode="auto">
          <a:xfrm rot="21515343" flipH="1">
            <a:off x="2708275" y="1295400"/>
            <a:ext cx="990600" cy="464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2" name="Text Box 10"/>
          <p:cNvSpPr txBox="1">
            <a:spLocks noChangeArrowheads="1"/>
          </p:cNvSpPr>
          <p:nvPr/>
        </p:nvSpPr>
        <p:spPr bwMode="auto">
          <a:xfrm>
            <a:off x="4025900" y="1046163"/>
            <a:ext cx="3519681" cy="52322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2800" b="1" dirty="0">
                <a:latin typeface="+mn-lt"/>
              </a:rPr>
              <a:t>Classical mitochondria</a:t>
            </a:r>
            <a:endParaRPr lang="en-US" dirty="0">
              <a:latin typeface="+mn-lt"/>
            </a:endParaRPr>
          </a:p>
        </p:txBody>
      </p:sp>
      <p:grpSp>
        <p:nvGrpSpPr>
          <p:cNvPr id="51207" name="Group 11"/>
          <p:cNvGrpSpPr>
            <a:grpSpLocks/>
          </p:cNvGrpSpPr>
          <p:nvPr/>
        </p:nvGrpSpPr>
        <p:grpSpPr bwMode="auto">
          <a:xfrm>
            <a:off x="1954213" y="3546476"/>
            <a:ext cx="6365875" cy="1190626"/>
            <a:chOff x="576" y="1946"/>
            <a:chExt cx="4010" cy="750"/>
          </a:xfrm>
        </p:grpSpPr>
        <p:sp>
          <p:nvSpPr>
            <p:cNvPr id="51224" name="Oval 12"/>
            <p:cNvSpPr>
              <a:spLocks noChangeArrowheads="1"/>
            </p:cNvSpPr>
            <p:nvPr/>
          </p:nvSpPr>
          <p:spPr bwMode="auto">
            <a:xfrm>
              <a:off x="576" y="2016"/>
              <a:ext cx="672" cy="384"/>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25" name="Oval 13"/>
            <p:cNvSpPr>
              <a:spLocks noChangeArrowheads="1"/>
            </p:cNvSpPr>
            <p:nvPr/>
          </p:nvSpPr>
          <p:spPr bwMode="auto">
            <a:xfrm>
              <a:off x="624" y="2064"/>
              <a:ext cx="576" cy="288"/>
            </a:xfrm>
            <a:prstGeom prst="ellipse">
              <a:avLst/>
            </a:prstGeom>
            <a:solidFill>
              <a:srgbClr val="E34E52"/>
            </a:solidFill>
            <a:ln w="9525">
              <a:solidFill>
                <a:schemeClr val="tx1"/>
              </a:solidFill>
              <a:round/>
              <a:headEnd/>
              <a:tailEnd/>
            </a:ln>
          </p:spPr>
          <p:txBody>
            <a:bodyPr wrap="none" anchor="ctr"/>
            <a:lstStyle/>
            <a:p>
              <a:endParaRPr lang="en-US"/>
            </a:p>
          </p:txBody>
        </p:sp>
        <p:sp>
          <p:nvSpPr>
            <p:cNvPr id="28686" name="Rectangle 14"/>
            <p:cNvSpPr>
              <a:spLocks noChangeArrowheads="1"/>
            </p:cNvSpPr>
            <p:nvPr/>
          </p:nvSpPr>
          <p:spPr bwMode="auto">
            <a:xfrm>
              <a:off x="1536" y="1946"/>
              <a:ext cx="1743" cy="330"/>
            </a:xfrm>
            <a:prstGeom prst="rect">
              <a:avLst/>
            </a:prstGeom>
            <a:noFill/>
            <a:ln w="9525">
              <a:noFill/>
              <a:miter lim="800000"/>
              <a:headEnd/>
              <a:tailEnd/>
            </a:ln>
            <a:effectLst/>
          </p:spPr>
          <p:txBody>
            <a:bodyPr wrap="none">
              <a:spAutoFit/>
            </a:bodyPr>
            <a:lstStyle/>
            <a:p>
              <a:r>
                <a:rPr lang="en-US" sz="2800" b="1" dirty="0" err="1"/>
                <a:t>Hydrogenosomes</a:t>
              </a:r>
              <a:endParaRPr lang="en-US" dirty="0"/>
            </a:p>
          </p:txBody>
        </p:sp>
        <p:sp>
          <p:nvSpPr>
            <p:cNvPr id="51227" name="Rectangle 15"/>
            <p:cNvSpPr>
              <a:spLocks noChangeArrowheads="1"/>
            </p:cNvSpPr>
            <p:nvPr/>
          </p:nvSpPr>
          <p:spPr bwMode="auto">
            <a:xfrm>
              <a:off x="1776" y="2289"/>
              <a:ext cx="281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charset="2"/>
                <a:buChar char="§"/>
              </a:pPr>
              <a:r>
                <a:rPr lang="en-US" sz="1800" b="1" dirty="0"/>
                <a:t> No oxidative phosphorylation (usually)</a:t>
              </a:r>
            </a:p>
            <a:p>
              <a:pPr>
                <a:buFont typeface="Wingdings" charset="2"/>
                <a:buChar char="§"/>
              </a:pPr>
              <a:r>
                <a:rPr lang="en-US" sz="1800" b="1" dirty="0"/>
                <a:t> Anaerobic ATP generation producing H</a:t>
              </a:r>
              <a:r>
                <a:rPr lang="en-US" sz="1800" b="1" baseline="-25000" dirty="0"/>
                <a:t>2</a:t>
              </a:r>
              <a:r>
                <a:rPr lang="en-US" sz="1800" b="1" dirty="0"/>
                <a:t> gas</a:t>
              </a:r>
              <a:endParaRPr lang="en-US" dirty="0"/>
            </a:p>
          </p:txBody>
        </p:sp>
      </p:grpSp>
      <p:grpSp>
        <p:nvGrpSpPr>
          <p:cNvPr id="51208" name="Group 16"/>
          <p:cNvGrpSpPr>
            <a:grpSpLocks/>
          </p:cNvGrpSpPr>
          <p:nvPr/>
        </p:nvGrpSpPr>
        <p:grpSpPr bwMode="auto">
          <a:xfrm>
            <a:off x="2251075" y="4916488"/>
            <a:ext cx="6740525" cy="1668462"/>
            <a:chOff x="720" y="2618"/>
            <a:chExt cx="4246" cy="1051"/>
          </a:xfrm>
        </p:grpSpPr>
        <p:sp>
          <p:nvSpPr>
            <p:cNvPr id="51220" name="Oval 17"/>
            <p:cNvSpPr>
              <a:spLocks noChangeArrowheads="1"/>
            </p:cNvSpPr>
            <p:nvPr/>
          </p:nvSpPr>
          <p:spPr bwMode="auto">
            <a:xfrm>
              <a:off x="720" y="2784"/>
              <a:ext cx="288" cy="240"/>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21" name="Oval 18"/>
            <p:cNvSpPr>
              <a:spLocks noChangeArrowheads="1"/>
            </p:cNvSpPr>
            <p:nvPr/>
          </p:nvSpPr>
          <p:spPr bwMode="auto">
            <a:xfrm>
              <a:off x="768" y="2832"/>
              <a:ext cx="192" cy="144"/>
            </a:xfrm>
            <a:prstGeom prst="ellipse">
              <a:avLst/>
            </a:prstGeom>
            <a:solidFill>
              <a:srgbClr val="E34E52"/>
            </a:solidFill>
            <a:ln w="9525">
              <a:solidFill>
                <a:schemeClr val="tx1"/>
              </a:solidFill>
              <a:round/>
              <a:headEnd/>
              <a:tailEnd/>
            </a:ln>
          </p:spPr>
          <p:txBody>
            <a:bodyPr wrap="none" anchor="ctr"/>
            <a:lstStyle/>
            <a:p>
              <a:endParaRPr lang="en-US"/>
            </a:p>
          </p:txBody>
        </p:sp>
        <p:sp>
          <p:nvSpPr>
            <p:cNvPr id="28691" name="Rectangle 19"/>
            <p:cNvSpPr>
              <a:spLocks noChangeArrowheads="1"/>
            </p:cNvSpPr>
            <p:nvPr/>
          </p:nvSpPr>
          <p:spPr bwMode="auto">
            <a:xfrm>
              <a:off x="1344" y="2618"/>
              <a:ext cx="1166" cy="330"/>
            </a:xfrm>
            <a:prstGeom prst="rect">
              <a:avLst/>
            </a:prstGeom>
            <a:noFill/>
            <a:ln w="9525">
              <a:noFill/>
              <a:miter lim="800000"/>
              <a:headEnd/>
              <a:tailEnd/>
            </a:ln>
            <a:effectLst/>
          </p:spPr>
          <p:txBody>
            <a:bodyPr wrap="none">
              <a:spAutoFit/>
            </a:bodyPr>
            <a:lstStyle/>
            <a:p>
              <a:r>
                <a:rPr lang="en-US" sz="2800" b="1" dirty="0"/>
                <a:t>Mitosomes</a:t>
              </a:r>
              <a:endParaRPr lang="en-US" b="1" dirty="0"/>
            </a:p>
          </p:txBody>
        </p:sp>
        <p:sp>
          <p:nvSpPr>
            <p:cNvPr id="51223" name="Rectangle 20"/>
            <p:cNvSpPr>
              <a:spLocks noChangeArrowheads="1"/>
            </p:cNvSpPr>
            <p:nvPr/>
          </p:nvSpPr>
          <p:spPr bwMode="auto">
            <a:xfrm>
              <a:off x="1584" y="2913"/>
              <a:ext cx="3382"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charset="2"/>
                <a:buChar char="§"/>
              </a:pPr>
              <a:r>
                <a:rPr lang="en-US" sz="1800" b="1" dirty="0"/>
                <a:t> No electron transport, oxidative phosphorylation</a:t>
              </a:r>
            </a:p>
            <a:p>
              <a:pPr>
                <a:buFont typeface="Wingdings" charset="2"/>
                <a:buChar char="§"/>
              </a:pPr>
              <a:r>
                <a:rPr lang="en-US" sz="1800" b="1" dirty="0"/>
                <a:t> Some mitochondrial-derived proteins</a:t>
              </a:r>
            </a:p>
            <a:p>
              <a:pPr>
                <a:buFont typeface="Wingdings" charset="2"/>
                <a:buChar char="§"/>
              </a:pPr>
              <a:r>
                <a:rPr lang="en-US" sz="1800" b="1" dirty="0"/>
                <a:t> Protein import apparatus and Fe-S cluster biogenesis</a:t>
              </a:r>
            </a:p>
            <a:p>
              <a:pPr>
                <a:buFont typeface="Wingdings" charset="2"/>
                <a:buChar char="§"/>
              </a:pPr>
              <a:r>
                <a:rPr lang="en-US" sz="1800" b="1" dirty="0"/>
                <a:t> Unknown functions</a:t>
              </a:r>
              <a:endParaRPr lang="en-US" dirty="0"/>
            </a:p>
          </p:txBody>
        </p:sp>
      </p:grpSp>
      <p:grpSp>
        <p:nvGrpSpPr>
          <p:cNvPr id="51209" name="Group 21"/>
          <p:cNvGrpSpPr>
            <a:grpSpLocks/>
          </p:cNvGrpSpPr>
          <p:nvPr/>
        </p:nvGrpSpPr>
        <p:grpSpPr bwMode="auto">
          <a:xfrm>
            <a:off x="1793875" y="2098676"/>
            <a:ext cx="7094538" cy="1150938"/>
            <a:chOff x="432" y="1178"/>
            <a:chExt cx="4469" cy="725"/>
          </a:xfrm>
        </p:grpSpPr>
        <p:grpSp>
          <p:nvGrpSpPr>
            <p:cNvPr id="51215" name="Group 22"/>
            <p:cNvGrpSpPr>
              <a:grpSpLocks/>
            </p:cNvGrpSpPr>
            <p:nvPr/>
          </p:nvGrpSpPr>
          <p:grpSpPr bwMode="auto">
            <a:xfrm>
              <a:off x="432" y="1296"/>
              <a:ext cx="912" cy="384"/>
              <a:chOff x="4464" y="1728"/>
              <a:chExt cx="288" cy="144"/>
            </a:xfrm>
          </p:grpSpPr>
          <p:sp>
            <p:nvSpPr>
              <p:cNvPr id="51218" name="Oval 23"/>
              <p:cNvSpPr>
                <a:spLocks noChangeArrowheads="1"/>
              </p:cNvSpPr>
              <p:nvPr/>
            </p:nvSpPr>
            <p:spPr bwMode="auto">
              <a:xfrm>
                <a:off x="4464" y="1728"/>
                <a:ext cx="288" cy="144"/>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19" name="Freeform 24"/>
              <p:cNvSpPr>
                <a:spLocks/>
              </p:cNvSpPr>
              <p:nvPr/>
            </p:nvSpPr>
            <p:spPr bwMode="auto">
              <a:xfrm>
                <a:off x="4498" y="1750"/>
                <a:ext cx="217" cy="108"/>
              </a:xfrm>
              <a:custGeom>
                <a:avLst/>
                <a:gdLst>
                  <a:gd name="T0" fmla="*/ 36 w 217"/>
                  <a:gd name="T1" fmla="*/ 2 h 108"/>
                  <a:gd name="T2" fmla="*/ 52 w 217"/>
                  <a:gd name="T3" fmla="*/ 34 h 108"/>
                  <a:gd name="T4" fmla="*/ 68 w 217"/>
                  <a:gd name="T5" fmla="*/ 4 h 108"/>
                  <a:gd name="T6" fmla="*/ 82 w 217"/>
                  <a:gd name="T7" fmla="*/ 38 h 108"/>
                  <a:gd name="T8" fmla="*/ 98 w 217"/>
                  <a:gd name="T9" fmla="*/ 12 h 108"/>
                  <a:gd name="T10" fmla="*/ 106 w 217"/>
                  <a:gd name="T11" fmla="*/ 0 h 108"/>
                  <a:gd name="T12" fmla="*/ 128 w 217"/>
                  <a:gd name="T13" fmla="*/ 36 h 108"/>
                  <a:gd name="T14" fmla="*/ 148 w 217"/>
                  <a:gd name="T15" fmla="*/ 6 h 108"/>
                  <a:gd name="T16" fmla="*/ 152 w 217"/>
                  <a:gd name="T17" fmla="*/ 34 h 108"/>
                  <a:gd name="T18" fmla="*/ 190 w 217"/>
                  <a:gd name="T19" fmla="*/ 22 h 108"/>
                  <a:gd name="T20" fmla="*/ 204 w 217"/>
                  <a:gd name="T21" fmla="*/ 32 h 108"/>
                  <a:gd name="T22" fmla="*/ 184 w 217"/>
                  <a:gd name="T23" fmla="*/ 42 h 108"/>
                  <a:gd name="T24" fmla="*/ 214 w 217"/>
                  <a:gd name="T25" fmla="*/ 60 h 108"/>
                  <a:gd name="T26" fmla="*/ 206 w 217"/>
                  <a:gd name="T27" fmla="*/ 82 h 108"/>
                  <a:gd name="T28" fmla="*/ 180 w 217"/>
                  <a:gd name="T29" fmla="*/ 68 h 108"/>
                  <a:gd name="T30" fmla="*/ 174 w 217"/>
                  <a:gd name="T31" fmla="*/ 70 h 108"/>
                  <a:gd name="T32" fmla="*/ 178 w 217"/>
                  <a:gd name="T33" fmla="*/ 76 h 108"/>
                  <a:gd name="T34" fmla="*/ 182 w 217"/>
                  <a:gd name="T35" fmla="*/ 88 h 108"/>
                  <a:gd name="T36" fmla="*/ 168 w 217"/>
                  <a:gd name="T37" fmla="*/ 100 h 108"/>
                  <a:gd name="T38" fmla="*/ 142 w 217"/>
                  <a:gd name="T39" fmla="*/ 70 h 108"/>
                  <a:gd name="T40" fmla="*/ 114 w 217"/>
                  <a:gd name="T41" fmla="*/ 108 h 108"/>
                  <a:gd name="T42" fmla="*/ 96 w 217"/>
                  <a:gd name="T43" fmla="*/ 76 h 108"/>
                  <a:gd name="T44" fmla="*/ 66 w 217"/>
                  <a:gd name="T45" fmla="*/ 98 h 108"/>
                  <a:gd name="T46" fmla="*/ 62 w 217"/>
                  <a:gd name="T47" fmla="*/ 68 h 108"/>
                  <a:gd name="T48" fmla="*/ 28 w 217"/>
                  <a:gd name="T49" fmla="*/ 72 h 108"/>
                  <a:gd name="T50" fmla="*/ 4 w 217"/>
                  <a:gd name="T51" fmla="*/ 68 h 108"/>
                  <a:gd name="T52" fmla="*/ 0 w 217"/>
                  <a:gd name="T53" fmla="*/ 56 h 108"/>
                  <a:gd name="T54" fmla="*/ 18 w 217"/>
                  <a:gd name="T55" fmla="*/ 56 h 108"/>
                  <a:gd name="T56" fmla="*/ 24 w 217"/>
                  <a:gd name="T57" fmla="*/ 58 h 108"/>
                  <a:gd name="T58" fmla="*/ 22 w 217"/>
                  <a:gd name="T59" fmla="*/ 36 h 108"/>
                  <a:gd name="T60" fmla="*/ 26 w 217"/>
                  <a:gd name="T61" fmla="*/ 6 h 108"/>
                  <a:gd name="T62" fmla="*/ 36 w 217"/>
                  <a:gd name="T63" fmla="*/ 2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108"/>
                  <a:gd name="T98" fmla="*/ 217 w 217"/>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108">
                    <a:moveTo>
                      <a:pt x="36" y="2"/>
                    </a:moveTo>
                    <a:cubicBezTo>
                      <a:pt x="38" y="26"/>
                      <a:pt x="35" y="23"/>
                      <a:pt x="52" y="34"/>
                    </a:cubicBezTo>
                    <a:cubicBezTo>
                      <a:pt x="57" y="25"/>
                      <a:pt x="58" y="7"/>
                      <a:pt x="68" y="4"/>
                    </a:cubicBezTo>
                    <a:cubicBezTo>
                      <a:pt x="82" y="8"/>
                      <a:pt x="74" y="26"/>
                      <a:pt x="82" y="38"/>
                    </a:cubicBezTo>
                    <a:cubicBezTo>
                      <a:pt x="100" y="34"/>
                      <a:pt x="92" y="25"/>
                      <a:pt x="98" y="12"/>
                    </a:cubicBezTo>
                    <a:cubicBezTo>
                      <a:pt x="99" y="7"/>
                      <a:pt x="106" y="0"/>
                      <a:pt x="106" y="0"/>
                    </a:cubicBezTo>
                    <a:cubicBezTo>
                      <a:pt x="138" y="5"/>
                      <a:pt x="102" y="27"/>
                      <a:pt x="128" y="36"/>
                    </a:cubicBezTo>
                    <a:cubicBezTo>
                      <a:pt x="135" y="25"/>
                      <a:pt x="136" y="13"/>
                      <a:pt x="148" y="6"/>
                    </a:cubicBezTo>
                    <a:cubicBezTo>
                      <a:pt x="166" y="10"/>
                      <a:pt x="156" y="20"/>
                      <a:pt x="152" y="34"/>
                    </a:cubicBezTo>
                    <a:cubicBezTo>
                      <a:pt x="162" y="49"/>
                      <a:pt x="177" y="26"/>
                      <a:pt x="190" y="22"/>
                    </a:cubicBezTo>
                    <a:cubicBezTo>
                      <a:pt x="204" y="26"/>
                      <a:pt x="200" y="22"/>
                      <a:pt x="204" y="32"/>
                    </a:cubicBezTo>
                    <a:cubicBezTo>
                      <a:pt x="197" y="35"/>
                      <a:pt x="190" y="37"/>
                      <a:pt x="184" y="42"/>
                    </a:cubicBezTo>
                    <a:cubicBezTo>
                      <a:pt x="187" y="60"/>
                      <a:pt x="194" y="56"/>
                      <a:pt x="214" y="60"/>
                    </a:cubicBezTo>
                    <a:cubicBezTo>
                      <a:pt x="217" y="69"/>
                      <a:pt x="215" y="78"/>
                      <a:pt x="206" y="82"/>
                    </a:cubicBezTo>
                    <a:cubicBezTo>
                      <a:pt x="195" y="78"/>
                      <a:pt x="190" y="70"/>
                      <a:pt x="180" y="68"/>
                    </a:cubicBezTo>
                    <a:cubicBezTo>
                      <a:pt x="178" y="68"/>
                      <a:pt x="174" y="67"/>
                      <a:pt x="174" y="70"/>
                    </a:cubicBezTo>
                    <a:cubicBezTo>
                      <a:pt x="173" y="72"/>
                      <a:pt x="177" y="73"/>
                      <a:pt x="178" y="76"/>
                    </a:cubicBezTo>
                    <a:cubicBezTo>
                      <a:pt x="179" y="79"/>
                      <a:pt x="182" y="88"/>
                      <a:pt x="182" y="88"/>
                    </a:cubicBezTo>
                    <a:cubicBezTo>
                      <a:pt x="179" y="96"/>
                      <a:pt x="175" y="97"/>
                      <a:pt x="168" y="100"/>
                    </a:cubicBezTo>
                    <a:cubicBezTo>
                      <a:pt x="133" y="95"/>
                      <a:pt x="162" y="90"/>
                      <a:pt x="142" y="70"/>
                    </a:cubicBezTo>
                    <a:cubicBezTo>
                      <a:pt x="123" y="77"/>
                      <a:pt x="127" y="94"/>
                      <a:pt x="114" y="108"/>
                    </a:cubicBezTo>
                    <a:cubicBezTo>
                      <a:pt x="93" y="104"/>
                      <a:pt x="102" y="94"/>
                      <a:pt x="96" y="76"/>
                    </a:cubicBezTo>
                    <a:cubicBezTo>
                      <a:pt x="75" y="79"/>
                      <a:pt x="85" y="91"/>
                      <a:pt x="66" y="98"/>
                    </a:cubicBezTo>
                    <a:cubicBezTo>
                      <a:pt x="45" y="93"/>
                      <a:pt x="57" y="81"/>
                      <a:pt x="62" y="68"/>
                    </a:cubicBezTo>
                    <a:cubicBezTo>
                      <a:pt x="51" y="64"/>
                      <a:pt x="38" y="68"/>
                      <a:pt x="28" y="72"/>
                    </a:cubicBezTo>
                    <a:cubicBezTo>
                      <a:pt x="19" y="71"/>
                      <a:pt x="8" y="74"/>
                      <a:pt x="4" y="68"/>
                    </a:cubicBezTo>
                    <a:cubicBezTo>
                      <a:pt x="1" y="64"/>
                      <a:pt x="0" y="56"/>
                      <a:pt x="0" y="56"/>
                    </a:cubicBezTo>
                    <a:cubicBezTo>
                      <a:pt x="9" y="49"/>
                      <a:pt x="3" y="51"/>
                      <a:pt x="18" y="56"/>
                    </a:cubicBezTo>
                    <a:cubicBezTo>
                      <a:pt x="20" y="56"/>
                      <a:pt x="24" y="58"/>
                      <a:pt x="24" y="58"/>
                    </a:cubicBezTo>
                    <a:cubicBezTo>
                      <a:pt x="30" y="48"/>
                      <a:pt x="32" y="42"/>
                      <a:pt x="22" y="36"/>
                    </a:cubicBezTo>
                    <a:cubicBezTo>
                      <a:pt x="18" y="25"/>
                      <a:pt x="19" y="15"/>
                      <a:pt x="26" y="6"/>
                    </a:cubicBezTo>
                    <a:cubicBezTo>
                      <a:pt x="36" y="8"/>
                      <a:pt x="33" y="10"/>
                      <a:pt x="36" y="2"/>
                    </a:cubicBezTo>
                    <a:close/>
                  </a:path>
                </a:pathLst>
              </a:custGeom>
              <a:solidFill>
                <a:srgbClr val="E34E52"/>
              </a:solidFill>
              <a:ln w="9525">
                <a:solidFill>
                  <a:schemeClr val="tx1"/>
                </a:solidFill>
                <a:round/>
                <a:headEnd/>
                <a:tailEnd/>
              </a:ln>
            </p:spPr>
            <p:txBody>
              <a:bodyPr wrap="none" anchor="ctr"/>
              <a:lstStyle/>
              <a:p>
                <a:endParaRPr lang="en-US"/>
              </a:p>
            </p:txBody>
          </p:sp>
        </p:grpSp>
        <p:sp>
          <p:nvSpPr>
            <p:cNvPr id="28697" name="Rectangle 25"/>
            <p:cNvSpPr>
              <a:spLocks noChangeArrowheads="1"/>
            </p:cNvSpPr>
            <p:nvPr/>
          </p:nvSpPr>
          <p:spPr bwMode="auto">
            <a:xfrm>
              <a:off x="1680" y="1178"/>
              <a:ext cx="2388" cy="330"/>
            </a:xfrm>
            <a:prstGeom prst="rect">
              <a:avLst/>
            </a:prstGeom>
            <a:noFill/>
            <a:ln w="9525">
              <a:noFill/>
              <a:miter lim="800000"/>
              <a:headEnd/>
              <a:tailEnd/>
            </a:ln>
            <a:effectLst/>
          </p:spPr>
          <p:txBody>
            <a:bodyPr wrap="none">
              <a:spAutoFit/>
            </a:bodyPr>
            <a:lstStyle/>
            <a:p>
              <a:r>
                <a:rPr lang="en-US" sz="2800" b="1" dirty="0"/>
                <a:t>Anaerobic mitochondria</a:t>
              </a:r>
              <a:endParaRPr lang="en-US" dirty="0"/>
            </a:p>
          </p:txBody>
        </p:sp>
        <p:sp>
          <p:nvSpPr>
            <p:cNvPr id="51217" name="Text Box 26"/>
            <p:cNvSpPr txBox="1">
              <a:spLocks noChangeArrowheads="1"/>
            </p:cNvSpPr>
            <p:nvPr/>
          </p:nvSpPr>
          <p:spPr bwMode="auto">
            <a:xfrm>
              <a:off x="1958" y="1496"/>
              <a:ext cx="294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buFont typeface="Wingdings" charset="2"/>
                <a:buChar char="§"/>
              </a:pPr>
              <a:r>
                <a:rPr lang="en-US" sz="1800" b="1">
                  <a:latin typeface="+mn-lt"/>
                </a:rPr>
                <a:t> Electron transport/oxidative phosphorylation</a:t>
              </a:r>
            </a:p>
            <a:p>
              <a:pPr>
                <a:buFont typeface="Wingdings" charset="2"/>
                <a:buChar char="§"/>
              </a:pPr>
              <a:r>
                <a:rPr lang="en-US" sz="1800" b="1">
                  <a:latin typeface="+mn-lt"/>
                </a:rPr>
                <a:t> use alternate electron acceptor, not O</a:t>
              </a:r>
              <a:r>
                <a:rPr lang="en-US" sz="1800" b="1" baseline="-25000">
                  <a:latin typeface="+mn-lt"/>
                </a:rPr>
                <a:t>2</a:t>
              </a:r>
              <a:endParaRPr lang="en-US">
                <a:latin typeface="+mn-lt"/>
              </a:endParaRPr>
            </a:p>
          </p:txBody>
        </p:sp>
      </p:grpSp>
      <p:grpSp>
        <p:nvGrpSpPr>
          <p:cNvPr id="51210" name="Group 27"/>
          <p:cNvGrpSpPr>
            <a:grpSpLocks/>
          </p:cNvGrpSpPr>
          <p:nvPr/>
        </p:nvGrpSpPr>
        <p:grpSpPr bwMode="auto">
          <a:xfrm>
            <a:off x="2005013" y="3024188"/>
            <a:ext cx="1044575" cy="557212"/>
            <a:chOff x="480" y="1953"/>
            <a:chExt cx="658" cy="351"/>
          </a:xfrm>
        </p:grpSpPr>
        <p:sp>
          <p:nvSpPr>
            <p:cNvPr id="51213" name="AutoShape 28"/>
            <p:cNvSpPr>
              <a:spLocks noChangeArrowheads="1"/>
            </p:cNvSpPr>
            <p:nvPr/>
          </p:nvSpPr>
          <p:spPr bwMode="auto">
            <a:xfrm>
              <a:off x="480" y="1968"/>
              <a:ext cx="192" cy="336"/>
            </a:xfrm>
            <a:prstGeom prst="star4">
              <a:avLst>
                <a:gd name="adj" fmla="val 19792"/>
              </a:avLst>
            </a:prstGeom>
            <a:solidFill>
              <a:srgbClr val="FFFF00"/>
            </a:solidFill>
            <a:ln w="9525">
              <a:solidFill>
                <a:schemeClr val="tx1"/>
              </a:solidFill>
              <a:miter lim="800000"/>
              <a:headEnd/>
              <a:tailEnd/>
            </a:ln>
          </p:spPr>
          <p:txBody>
            <a:bodyPr wrap="none" anchor="ctr"/>
            <a:lstStyle/>
            <a:p>
              <a:endParaRPr lang="en-US"/>
            </a:p>
          </p:txBody>
        </p:sp>
        <p:sp>
          <p:nvSpPr>
            <p:cNvPr id="51214" name="Text Box 29"/>
            <p:cNvSpPr txBox="1">
              <a:spLocks noChangeArrowheads="1"/>
            </p:cNvSpPr>
            <p:nvPr/>
          </p:nvSpPr>
          <p:spPr bwMode="auto">
            <a:xfrm>
              <a:off x="643" y="1953"/>
              <a:ext cx="49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sz="1400" b="1">
                  <a:latin typeface="+mn-lt"/>
                </a:rPr>
                <a:t>loss of </a:t>
              </a:r>
            </a:p>
            <a:p>
              <a:pPr algn="ctr"/>
              <a:r>
                <a:rPr lang="en-US" sz="1400" b="1">
                  <a:latin typeface="+mn-lt"/>
                </a:rPr>
                <a:t>genome</a:t>
              </a:r>
            </a:p>
          </p:txBody>
        </p:sp>
      </p:grpSp>
      <p:sp>
        <p:nvSpPr>
          <p:cNvPr id="51211" name="AutoShape 30"/>
          <p:cNvSpPr>
            <a:spLocks noChangeArrowheads="1"/>
          </p:cNvSpPr>
          <p:nvPr/>
        </p:nvSpPr>
        <p:spPr bwMode="auto">
          <a:xfrm>
            <a:off x="2314575" y="1219200"/>
            <a:ext cx="355600" cy="342900"/>
          </a:xfrm>
          <a:custGeom>
            <a:avLst/>
            <a:gdLst>
              <a:gd name="T0" fmla="*/ 2927115 w 21600"/>
              <a:gd name="T1" fmla="*/ 0 h 21600"/>
              <a:gd name="T2" fmla="*/ 857259 w 21600"/>
              <a:gd name="T3" fmla="*/ 797131 h 21600"/>
              <a:gd name="T4" fmla="*/ 0 w 21600"/>
              <a:gd name="T5" fmla="*/ 2721769 h 21600"/>
              <a:gd name="T6" fmla="*/ 857259 w 21600"/>
              <a:gd name="T7" fmla="*/ 4646406 h 21600"/>
              <a:gd name="T8" fmla="*/ 2927115 w 21600"/>
              <a:gd name="T9" fmla="*/ 5443538 h 21600"/>
              <a:gd name="T10" fmla="*/ 4996970 w 21600"/>
              <a:gd name="T11" fmla="*/ 4646406 h 21600"/>
              <a:gd name="T12" fmla="*/ 5854230 w 21600"/>
              <a:gd name="T13" fmla="*/ 2721769 h 21600"/>
              <a:gd name="T14" fmla="*/ 4996970 w 21600"/>
              <a:gd name="T15" fmla="*/ 79713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12" name="AutoShape 31"/>
          <p:cNvSpPr>
            <a:spLocks noChangeArrowheads="1"/>
          </p:cNvSpPr>
          <p:nvPr/>
        </p:nvSpPr>
        <p:spPr bwMode="auto">
          <a:xfrm>
            <a:off x="2238375" y="2451100"/>
            <a:ext cx="317500" cy="304800"/>
          </a:xfrm>
          <a:custGeom>
            <a:avLst/>
            <a:gdLst>
              <a:gd name="T0" fmla="*/ 2333478 w 21600"/>
              <a:gd name="T1" fmla="*/ 0 h 21600"/>
              <a:gd name="T2" fmla="*/ 683404 w 21600"/>
              <a:gd name="T3" fmla="*/ 629821 h 21600"/>
              <a:gd name="T4" fmla="*/ 0 w 21600"/>
              <a:gd name="T5" fmla="*/ 2150533 h 21600"/>
              <a:gd name="T6" fmla="*/ 683404 w 21600"/>
              <a:gd name="T7" fmla="*/ 3671245 h 21600"/>
              <a:gd name="T8" fmla="*/ 2333478 w 21600"/>
              <a:gd name="T9" fmla="*/ 4301067 h 21600"/>
              <a:gd name="T10" fmla="*/ 3983552 w 21600"/>
              <a:gd name="T11" fmla="*/ 3671245 h 21600"/>
              <a:gd name="T12" fmla="*/ 4666956 w 21600"/>
              <a:gd name="T13" fmla="*/ 2150533 h 21600"/>
              <a:gd name="T14" fmla="*/ 3983552 w 21600"/>
              <a:gd name="T15" fmla="*/ 62982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7" y="10800"/>
                </a:moveTo>
                <a:cubicBezTo>
                  <a:pt x="2837" y="15198"/>
                  <a:pt x="6402" y="18763"/>
                  <a:pt x="10800" y="18763"/>
                </a:cubicBezTo>
                <a:cubicBezTo>
                  <a:pt x="15198" y="18763"/>
                  <a:pt x="18763" y="15198"/>
                  <a:pt x="18763" y="10800"/>
                </a:cubicBezTo>
                <a:cubicBezTo>
                  <a:pt x="18763" y="6402"/>
                  <a:pt x="15198" y="2837"/>
                  <a:pt x="10800" y="2837"/>
                </a:cubicBezTo>
                <a:cubicBezTo>
                  <a:pt x="6402" y="2837"/>
                  <a:pt x="2837" y="6402"/>
                  <a:pt x="2837" y="10800"/>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Title 1"/>
          <p:cNvSpPr txBox="1">
            <a:spLocks/>
          </p:cNvSpPr>
          <p:nvPr/>
        </p:nvSpPr>
        <p:spPr>
          <a:xfrm>
            <a:off x="457200" y="46038"/>
            <a:ext cx="8229600" cy="563562"/>
          </a:xfrm>
          <a:prstGeom prst="rect">
            <a:avLst/>
          </a:prstGeom>
          <a:solidFill>
            <a:srgbClr val="000055"/>
          </a:solidFill>
          <a:effectLst>
            <a:softEdge rad="38100"/>
          </a:effectLst>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a:solidFill>
                  <a:schemeClr val="bg1"/>
                </a:solidFill>
              </a:rPr>
              <a:t>What happens to mitochondria?</a:t>
            </a:r>
            <a:endParaRPr lang="en-US" sz="3600" dirty="0">
              <a:solidFill>
                <a:schemeClr val="bg1"/>
              </a:solidFill>
            </a:endParaRPr>
          </a:p>
        </p:txBody>
      </p:sp>
      <p:cxnSp>
        <p:nvCxnSpPr>
          <p:cNvPr id="2" name="Straight Arrow Connector 1">
            <a:extLst>
              <a:ext uri="{FF2B5EF4-FFF2-40B4-BE49-F238E27FC236}">
                <a16:creationId xmlns:a16="http://schemas.microsoft.com/office/drawing/2014/main" id="{450DF70B-BAE0-FF7A-CCC9-68EAD321B3AC}"/>
              </a:ext>
            </a:extLst>
          </p:cNvPr>
          <p:cNvCxnSpPr/>
          <p:nvPr/>
        </p:nvCxnSpPr>
        <p:spPr>
          <a:xfrm flipH="1">
            <a:off x="2632075" y="6029325"/>
            <a:ext cx="2088232" cy="236240"/>
          </a:xfrm>
          <a:prstGeom prst="straightConnector1">
            <a:avLst/>
          </a:prstGeom>
          <a:ln w="6032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830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44624"/>
            <a:ext cx="8229600" cy="563562"/>
          </a:xfrm>
          <a:solidFill>
            <a:srgbClr val="000055"/>
          </a:solidFill>
          <a:effectLst>
            <a:softEdge rad="38100"/>
          </a:effectLst>
        </p:spPr>
        <p:txBody>
          <a:bodyPr>
            <a:noAutofit/>
          </a:bodyPr>
          <a:lstStyle/>
          <a:p>
            <a:r>
              <a:rPr lang="en-US" sz="3600" dirty="0" err="1">
                <a:solidFill>
                  <a:schemeClr val="bg1"/>
                </a:solidFill>
              </a:rPr>
              <a:t>Monocercomonoides</a:t>
            </a:r>
            <a:endParaRPr lang="en-US" sz="3600" dirty="0">
              <a:solidFill>
                <a:schemeClr val="bg1"/>
              </a:solidFill>
            </a:endParaRPr>
          </a:p>
        </p:txBody>
      </p:sp>
      <p:pic>
        <p:nvPicPr>
          <p:cNvPr id="5" name="Picture 4" descr="euk_tree2"/>
          <p:cNvPicPr>
            <a:picLocks noChangeAspect="1" noChangeArrowheads="1"/>
          </p:cNvPicPr>
          <p:nvPr/>
        </p:nvPicPr>
        <p:blipFill>
          <a:blip r:embed="rId2"/>
          <a:srcRect/>
          <a:stretch>
            <a:fillRect/>
          </a:stretch>
        </p:blipFill>
        <p:spPr bwMode="auto">
          <a:xfrm>
            <a:off x="35496" y="739924"/>
            <a:ext cx="8967787" cy="5713412"/>
          </a:xfrm>
          <a:prstGeom prst="rect">
            <a:avLst/>
          </a:prstGeom>
          <a:noFill/>
          <a:ln w="9525">
            <a:noFill/>
            <a:miter lim="800000"/>
            <a:headEnd/>
            <a:tailEnd/>
          </a:ln>
        </p:spPr>
      </p:pic>
      <p:cxnSp>
        <p:nvCxnSpPr>
          <p:cNvPr id="2" name="Straight Arrow Connector 1">
            <a:extLst>
              <a:ext uri="{FF2B5EF4-FFF2-40B4-BE49-F238E27FC236}">
                <a16:creationId xmlns:a16="http://schemas.microsoft.com/office/drawing/2014/main" id="{79083FD7-2829-A70E-6FEE-7B70438ADCB7}"/>
              </a:ext>
            </a:extLst>
          </p:cNvPr>
          <p:cNvCxnSpPr>
            <a:cxnSpLocks/>
          </p:cNvCxnSpPr>
          <p:nvPr/>
        </p:nvCxnSpPr>
        <p:spPr>
          <a:xfrm flipH="1">
            <a:off x="6660232" y="1628800"/>
            <a:ext cx="648072" cy="50405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053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Metamonada_backbone.pdf"/>
          <p:cNvPicPr>
            <a:picLocks noChangeAspect="1"/>
          </p:cNvPicPr>
          <p:nvPr/>
        </p:nvPicPr>
        <p:blipFill>
          <a:blip r:embed="rId2"/>
          <a:stretch>
            <a:fillRect/>
          </a:stretch>
        </p:blipFill>
        <p:spPr>
          <a:xfrm>
            <a:off x="0" y="381000"/>
            <a:ext cx="9144000" cy="6701118"/>
          </a:xfrm>
          <a:prstGeom prst="rect">
            <a:avLst/>
          </a:prstGeom>
        </p:spPr>
      </p:pic>
      <p:sp>
        <p:nvSpPr>
          <p:cNvPr id="5" name="Rectangle 4"/>
          <p:cNvSpPr/>
          <p:nvPr/>
        </p:nvSpPr>
        <p:spPr>
          <a:xfrm>
            <a:off x="5226559" y="-34498"/>
            <a:ext cx="1676400" cy="243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6200" y="71735"/>
            <a:ext cx="5945094" cy="461665"/>
          </a:xfrm>
          <a:prstGeom prst="rect">
            <a:avLst/>
          </a:prstGeom>
          <a:solidFill>
            <a:schemeClr val="tx2">
              <a:lumMod val="75000"/>
            </a:schemeClr>
          </a:solidFill>
          <a:ln>
            <a:noFill/>
          </a:ln>
          <a:effectLst>
            <a:softEdge rad="25400"/>
          </a:effectLst>
        </p:spPr>
        <p:txBody>
          <a:bodyPr wrap="square" rtlCol="0">
            <a:spAutoFit/>
          </a:bodyPr>
          <a:lstStyle/>
          <a:p>
            <a:pPr algn="ctr"/>
            <a:r>
              <a:rPr lang="en-US" sz="2400" b="1" dirty="0" err="1">
                <a:solidFill>
                  <a:srgbClr val="FFFFFF"/>
                </a:solidFill>
              </a:rPr>
              <a:t>Monocercomonoides</a:t>
            </a:r>
            <a:endParaRPr lang="en-US" sz="2400" b="1" dirty="0">
              <a:solidFill>
                <a:srgbClr val="FFFFFF"/>
              </a:solidFill>
            </a:endParaRPr>
          </a:p>
        </p:txBody>
      </p:sp>
      <p:sp>
        <p:nvSpPr>
          <p:cNvPr id="12" name="TextBox 11"/>
          <p:cNvSpPr txBox="1"/>
          <p:nvPr/>
        </p:nvSpPr>
        <p:spPr>
          <a:xfrm>
            <a:off x="1081741" y="498902"/>
            <a:ext cx="1668621" cy="415498"/>
          </a:xfrm>
          <a:prstGeom prst="rect">
            <a:avLst/>
          </a:prstGeom>
          <a:noFill/>
        </p:spPr>
        <p:txBody>
          <a:bodyPr wrap="none" rtlCol="0">
            <a:spAutoFit/>
          </a:bodyPr>
          <a:lstStyle/>
          <a:p>
            <a:r>
              <a:rPr lang="en-US" sz="2100" i="1" dirty="0" err="1">
                <a:solidFill>
                  <a:schemeClr val="tx2">
                    <a:lumMod val="75000"/>
                  </a:schemeClr>
                </a:solidFill>
              </a:rPr>
              <a:t>Trimastix</a:t>
            </a:r>
            <a:r>
              <a:rPr lang="en-US" sz="2100" dirty="0">
                <a:solidFill>
                  <a:schemeClr val="tx2">
                    <a:lumMod val="75000"/>
                  </a:schemeClr>
                </a:solidFill>
              </a:rPr>
              <a:t> PCT</a:t>
            </a:r>
          </a:p>
        </p:txBody>
      </p:sp>
      <p:sp>
        <p:nvSpPr>
          <p:cNvPr id="13" name="TextBox 12"/>
          <p:cNvSpPr txBox="1"/>
          <p:nvPr/>
        </p:nvSpPr>
        <p:spPr>
          <a:xfrm>
            <a:off x="1081741" y="1184702"/>
            <a:ext cx="2354506" cy="415498"/>
          </a:xfrm>
          <a:prstGeom prst="rect">
            <a:avLst/>
          </a:prstGeom>
          <a:noFill/>
        </p:spPr>
        <p:txBody>
          <a:bodyPr wrap="none" rtlCol="0">
            <a:spAutoFit/>
          </a:bodyPr>
          <a:lstStyle/>
          <a:p>
            <a:r>
              <a:rPr lang="en-US" sz="2100" i="1" dirty="0" err="1">
                <a:solidFill>
                  <a:schemeClr val="tx2">
                    <a:lumMod val="75000"/>
                  </a:schemeClr>
                </a:solidFill>
              </a:rPr>
              <a:t>Trimastix</a:t>
            </a:r>
            <a:r>
              <a:rPr lang="en-US" sz="2100" i="1" dirty="0">
                <a:solidFill>
                  <a:schemeClr val="tx2">
                    <a:lumMod val="75000"/>
                  </a:schemeClr>
                </a:solidFill>
              </a:rPr>
              <a:t> </a:t>
            </a:r>
            <a:r>
              <a:rPr lang="en-US" sz="2100" i="1" dirty="0" err="1">
                <a:solidFill>
                  <a:schemeClr val="tx2">
                    <a:lumMod val="75000"/>
                  </a:schemeClr>
                </a:solidFill>
              </a:rPr>
              <a:t>pyriformis</a:t>
            </a:r>
            <a:endParaRPr lang="en-US" sz="2100" dirty="0">
              <a:solidFill>
                <a:schemeClr val="tx2">
                  <a:lumMod val="75000"/>
                </a:schemeClr>
              </a:solidFill>
            </a:endParaRPr>
          </a:p>
        </p:txBody>
      </p:sp>
      <p:sp>
        <p:nvSpPr>
          <p:cNvPr id="16" name="TextBox 15"/>
          <p:cNvSpPr txBox="1"/>
          <p:nvPr/>
        </p:nvSpPr>
        <p:spPr>
          <a:xfrm>
            <a:off x="1538941" y="838200"/>
            <a:ext cx="2858137" cy="415498"/>
          </a:xfrm>
          <a:prstGeom prst="rect">
            <a:avLst/>
          </a:prstGeom>
          <a:noFill/>
        </p:spPr>
        <p:txBody>
          <a:bodyPr wrap="none" rtlCol="0">
            <a:spAutoFit/>
          </a:bodyPr>
          <a:lstStyle/>
          <a:p>
            <a:r>
              <a:rPr lang="en-US" sz="2100" i="1" dirty="0" err="1">
                <a:solidFill>
                  <a:srgbClr val="FF0000"/>
                </a:solidFill>
              </a:rPr>
              <a:t>Monocercomonoides</a:t>
            </a:r>
            <a:r>
              <a:rPr lang="en-US" sz="2100" i="1" dirty="0">
                <a:solidFill>
                  <a:srgbClr val="FF0000"/>
                </a:solidFill>
              </a:rPr>
              <a:t> </a:t>
            </a:r>
            <a:r>
              <a:rPr lang="en-US" sz="2100" dirty="0">
                <a:solidFill>
                  <a:srgbClr val="FF0000"/>
                </a:solidFill>
              </a:rPr>
              <a:t>sp.</a:t>
            </a:r>
          </a:p>
        </p:txBody>
      </p:sp>
      <p:sp>
        <p:nvSpPr>
          <p:cNvPr id="17" name="TextBox 16"/>
          <p:cNvSpPr txBox="1"/>
          <p:nvPr/>
        </p:nvSpPr>
        <p:spPr>
          <a:xfrm>
            <a:off x="1966259" y="1568823"/>
            <a:ext cx="2577129" cy="415498"/>
          </a:xfrm>
          <a:prstGeom prst="rect">
            <a:avLst/>
          </a:prstGeom>
          <a:noFill/>
        </p:spPr>
        <p:txBody>
          <a:bodyPr wrap="none" rtlCol="0">
            <a:spAutoFit/>
          </a:bodyPr>
          <a:lstStyle/>
          <a:p>
            <a:r>
              <a:rPr lang="en-US" sz="2100" i="1" dirty="0" err="1">
                <a:solidFill>
                  <a:srgbClr val="FF0000"/>
                </a:solidFill>
              </a:rPr>
              <a:t>Tritrichomonas</a:t>
            </a:r>
            <a:r>
              <a:rPr lang="en-US" sz="2100" i="1" dirty="0">
                <a:solidFill>
                  <a:srgbClr val="FF0000"/>
                </a:solidFill>
              </a:rPr>
              <a:t> </a:t>
            </a:r>
            <a:r>
              <a:rPr lang="en-US" sz="2100" i="1" dirty="0" err="1">
                <a:solidFill>
                  <a:srgbClr val="FF0000"/>
                </a:solidFill>
              </a:rPr>
              <a:t>foetus</a:t>
            </a:r>
            <a:endParaRPr lang="en-US" sz="2100" dirty="0">
              <a:solidFill>
                <a:srgbClr val="FF0000"/>
              </a:solidFill>
            </a:endParaRPr>
          </a:p>
        </p:txBody>
      </p:sp>
      <p:sp>
        <p:nvSpPr>
          <p:cNvPr id="18" name="TextBox 17"/>
          <p:cNvSpPr txBox="1"/>
          <p:nvPr/>
        </p:nvSpPr>
        <p:spPr>
          <a:xfrm>
            <a:off x="2072341" y="1905000"/>
            <a:ext cx="3106665" cy="415498"/>
          </a:xfrm>
          <a:prstGeom prst="rect">
            <a:avLst/>
          </a:prstGeom>
          <a:noFill/>
        </p:spPr>
        <p:txBody>
          <a:bodyPr wrap="none" rtlCol="0">
            <a:spAutoFit/>
          </a:bodyPr>
          <a:lstStyle/>
          <a:p>
            <a:r>
              <a:rPr lang="en-US" sz="2100" i="1" dirty="0" err="1">
                <a:solidFill>
                  <a:srgbClr val="FF0000"/>
                </a:solidFill>
              </a:rPr>
              <a:t>Pentatrichomonas</a:t>
            </a:r>
            <a:r>
              <a:rPr lang="en-US" sz="2100" i="1" dirty="0">
                <a:solidFill>
                  <a:srgbClr val="FF0000"/>
                </a:solidFill>
              </a:rPr>
              <a:t> </a:t>
            </a:r>
            <a:r>
              <a:rPr lang="en-US" sz="2100" i="1" dirty="0" err="1">
                <a:solidFill>
                  <a:srgbClr val="FF0000"/>
                </a:solidFill>
              </a:rPr>
              <a:t>hominis</a:t>
            </a:r>
            <a:endParaRPr lang="en-US" sz="2100" dirty="0">
              <a:solidFill>
                <a:srgbClr val="FF0000"/>
              </a:solidFill>
            </a:endParaRPr>
          </a:p>
        </p:txBody>
      </p:sp>
      <p:sp>
        <p:nvSpPr>
          <p:cNvPr id="19" name="TextBox 18"/>
          <p:cNvSpPr txBox="1"/>
          <p:nvPr/>
        </p:nvSpPr>
        <p:spPr>
          <a:xfrm>
            <a:off x="1996141" y="2251502"/>
            <a:ext cx="2619208" cy="415498"/>
          </a:xfrm>
          <a:prstGeom prst="rect">
            <a:avLst/>
          </a:prstGeom>
          <a:noFill/>
        </p:spPr>
        <p:txBody>
          <a:bodyPr wrap="none" rtlCol="0">
            <a:spAutoFit/>
          </a:bodyPr>
          <a:lstStyle/>
          <a:p>
            <a:r>
              <a:rPr lang="en-US" sz="2100" i="1" dirty="0" err="1">
                <a:solidFill>
                  <a:srgbClr val="FF0000"/>
                </a:solidFill>
              </a:rPr>
              <a:t>Trichomonas</a:t>
            </a:r>
            <a:r>
              <a:rPr lang="en-US" sz="2100" i="1" dirty="0">
                <a:solidFill>
                  <a:srgbClr val="FF0000"/>
                </a:solidFill>
              </a:rPr>
              <a:t> </a:t>
            </a:r>
            <a:r>
              <a:rPr lang="en-US" sz="2100" i="1" dirty="0" err="1">
                <a:solidFill>
                  <a:srgbClr val="FF0000"/>
                </a:solidFill>
              </a:rPr>
              <a:t>vaginalis</a:t>
            </a:r>
            <a:endParaRPr lang="en-US" sz="2100" dirty="0">
              <a:solidFill>
                <a:srgbClr val="FF0000"/>
              </a:solidFill>
            </a:endParaRPr>
          </a:p>
        </p:txBody>
      </p:sp>
      <p:sp>
        <p:nvSpPr>
          <p:cNvPr id="20" name="TextBox 19"/>
          <p:cNvSpPr txBox="1"/>
          <p:nvPr/>
        </p:nvSpPr>
        <p:spPr>
          <a:xfrm>
            <a:off x="1600200" y="2587679"/>
            <a:ext cx="3522851" cy="415498"/>
          </a:xfrm>
          <a:prstGeom prst="rect">
            <a:avLst/>
          </a:prstGeom>
          <a:noFill/>
        </p:spPr>
        <p:txBody>
          <a:bodyPr wrap="none" rtlCol="0">
            <a:spAutoFit/>
          </a:bodyPr>
          <a:lstStyle/>
          <a:p>
            <a:r>
              <a:rPr lang="en-US" sz="2100" i="1" dirty="0">
                <a:solidFill>
                  <a:schemeClr val="tx2">
                    <a:lumMod val="75000"/>
                  </a:schemeClr>
                </a:solidFill>
              </a:rPr>
              <a:t>Carpediemonas membranifera</a:t>
            </a:r>
            <a:endParaRPr lang="en-US" sz="2100" dirty="0">
              <a:solidFill>
                <a:schemeClr val="tx2">
                  <a:lumMod val="75000"/>
                </a:schemeClr>
              </a:solidFill>
            </a:endParaRPr>
          </a:p>
        </p:txBody>
      </p:sp>
      <p:sp>
        <p:nvSpPr>
          <p:cNvPr id="21" name="TextBox 20"/>
          <p:cNvSpPr txBox="1"/>
          <p:nvPr/>
        </p:nvSpPr>
        <p:spPr>
          <a:xfrm>
            <a:off x="2072341" y="4343400"/>
            <a:ext cx="1925959" cy="415498"/>
          </a:xfrm>
          <a:prstGeom prst="rect">
            <a:avLst/>
          </a:prstGeom>
          <a:noFill/>
        </p:spPr>
        <p:txBody>
          <a:bodyPr wrap="none" rtlCol="0">
            <a:spAutoFit/>
          </a:bodyPr>
          <a:lstStyle/>
          <a:p>
            <a:r>
              <a:rPr lang="en-US" sz="2100" i="1" dirty="0">
                <a:solidFill>
                  <a:schemeClr val="tx2">
                    <a:lumMod val="75000"/>
                  </a:schemeClr>
                </a:solidFill>
              </a:rPr>
              <a:t>Kipferlia </a:t>
            </a:r>
            <a:r>
              <a:rPr lang="en-US" sz="2100" i="1" dirty="0" err="1">
                <a:solidFill>
                  <a:schemeClr val="tx2">
                    <a:lumMod val="75000"/>
                  </a:schemeClr>
                </a:solidFill>
              </a:rPr>
              <a:t>bialata</a:t>
            </a:r>
            <a:endParaRPr lang="en-US" sz="2100" dirty="0">
              <a:solidFill>
                <a:schemeClr val="tx2">
                  <a:lumMod val="75000"/>
                </a:schemeClr>
              </a:solidFill>
            </a:endParaRPr>
          </a:p>
        </p:txBody>
      </p:sp>
      <p:sp>
        <p:nvSpPr>
          <p:cNvPr id="22" name="TextBox 21"/>
          <p:cNvSpPr txBox="1"/>
          <p:nvPr/>
        </p:nvSpPr>
        <p:spPr>
          <a:xfrm>
            <a:off x="1538941" y="2937302"/>
            <a:ext cx="2931587" cy="415498"/>
          </a:xfrm>
          <a:prstGeom prst="rect">
            <a:avLst/>
          </a:prstGeom>
          <a:noFill/>
        </p:spPr>
        <p:txBody>
          <a:bodyPr wrap="none" rtlCol="0">
            <a:spAutoFit/>
          </a:bodyPr>
          <a:lstStyle/>
          <a:p>
            <a:r>
              <a:rPr lang="en-US" sz="2100" i="1" dirty="0" err="1">
                <a:solidFill>
                  <a:schemeClr val="tx2">
                    <a:lumMod val="75000"/>
                  </a:schemeClr>
                </a:solidFill>
              </a:rPr>
              <a:t>Ergobibamus</a:t>
            </a:r>
            <a:r>
              <a:rPr lang="en-US" sz="2100" i="1" dirty="0">
                <a:solidFill>
                  <a:schemeClr val="tx2">
                    <a:lumMod val="75000"/>
                  </a:schemeClr>
                </a:solidFill>
              </a:rPr>
              <a:t> </a:t>
            </a:r>
            <a:r>
              <a:rPr lang="en-US" sz="2100" i="1" dirty="0" err="1">
                <a:solidFill>
                  <a:schemeClr val="tx2">
                    <a:lumMod val="75000"/>
                  </a:schemeClr>
                </a:solidFill>
              </a:rPr>
              <a:t>cyprinoides</a:t>
            </a:r>
            <a:endParaRPr lang="en-US" sz="2100" dirty="0">
              <a:solidFill>
                <a:schemeClr val="tx2">
                  <a:lumMod val="75000"/>
                </a:schemeClr>
              </a:solidFill>
            </a:endParaRPr>
          </a:p>
        </p:txBody>
      </p:sp>
      <p:sp>
        <p:nvSpPr>
          <p:cNvPr id="23" name="TextBox 22"/>
          <p:cNvSpPr txBox="1"/>
          <p:nvPr/>
        </p:nvSpPr>
        <p:spPr>
          <a:xfrm>
            <a:off x="2081953" y="3276600"/>
            <a:ext cx="1533311" cy="415498"/>
          </a:xfrm>
          <a:prstGeom prst="rect">
            <a:avLst/>
          </a:prstGeom>
          <a:noFill/>
        </p:spPr>
        <p:txBody>
          <a:bodyPr wrap="none" rtlCol="0">
            <a:spAutoFit/>
          </a:bodyPr>
          <a:lstStyle/>
          <a:p>
            <a:r>
              <a:rPr lang="en-US" sz="2100" dirty="0">
                <a:solidFill>
                  <a:schemeClr val="tx2">
                    <a:lumMod val="75000"/>
                  </a:schemeClr>
                </a:solidFill>
              </a:rPr>
              <a:t>CLO</a:t>
            </a:r>
            <a:r>
              <a:rPr lang="en-US" sz="2100" i="1" dirty="0">
                <a:solidFill>
                  <a:schemeClr val="tx2">
                    <a:lumMod val="75000"/>
                  </a:schemeClr>
                </a:solidFill>
              </a:rPr>
              <a:t> </a:t>
            </a:r>
            <a:r>
              <a:rPr lang="en-US" sz="2100" dirty="0">
                <a:solidFill>
                  <a:schemeClr val="tx2">
                    <a:lumMod val="75000"/>
                  </a:schemeClr>
                </a:solidFill>
              </a:rPr>
              <a:t>NY0171</a:t>
            </a:r>
          </a:p>
        </p:txBody>
      </p:sp>
      <p:sp>
        <p:nvSpPr>
          <p:cNvPr id="25" name="TextBox 24"/>
          <p:cNvSpPr txBox="1"/>
          <p:nvPr/>
        </p:nvSpPr>
        <p:spPr>
          <a:xfrm>
            <a:off x="1996141" y="3657600"/>
            <a:ext cx="2579364" cy="415498"/>
          </a:xfrm>
          <a:prstGeom prst="rect">
            <a:avLst/>
          </a:prstGeom>
          <a:noFill/>
        </p:spPr>
        <p:txBody>
          <a:bodyPr wrap="none" rtlCol="0">
            <a:spAutoFit/>
          </a:bodyPr>
          <a:lstStyle/>
          <a:p>
            <a:r>
              <a:rPr lang="en-US" sz="2100" i="1" dirty="0">
                <a:solidFill>
                  <a:schemeClr val="tx2">
                    <a:lumMod val="75000"/>
                  </a:schemeClr>
                </a:solidFill>
              </a:rPr>
              <a:t>Chilomastix </a:t>
            </a:r>
            <a:r>
              <a:rPr lang="en-US" sz="2100" i="1" dirty="0" err="1">
                <a:solidFill>
                  <a:schemeClr val="tx2">
                    <a:lumMod val="75000"/>
                  </a:schemeClr>
                </a:solidFill>
              </a:rPr>
              <a:t>cuspidata</a:t>
            </a:r>
            <a:endParaRPr lang="en-US" sz="2100" dirty="0">
              <a:solidFill>
                <a:schemeClr val="tx2">
                  <a:lumMod val="75000"/>
                </a:schemeClr>
              </a:solidFill>
            </a:endParaRPr>
          </a:p>
        </p:txBody>
      </p:sp>
      <p:sp>
        <p:nvSpPr>
          <p:cNvPr id="26" name="TextBox 25"/>
          <p:cNvSpPr txBox="1"/>
          <p:nvPr/>
        </p:nvSpPr>
        <p:spPr>
          <a:xfrm>
            <a:off x="2453341" y="4004102"/>
            <a:ext cx="2316034" cy="415498"/>
          </a:xfrm>
          <a:prstGeom prst="rect">
            <a:avLst/>
          </a:prstGeom>
          <a:noFill/>
        </p:spPr>
        <p:txBody>
          <a:bodyPr wrap="none" rtlCol="0">
            <a:spAutoFit/>
          </a:bodyPr>
          <a:lstStyle/>
          <a:p>
            <a:r>
              <a:rPr lang="en-US" sz="2100" i="1" dirty="0">
                <a:solidFill>
                  <a:srgbClr val="FD4244"/>
                </a:solidFill>
              </a:rPr>
              <a:t>Chilomastix</a:t>
            </a:r>
            <a:r>
              <a:rPr lang="en-US" sz="2100" i="1" dirty="0">
                <a:solidFill>
                  <a:schemeClr val="tx2">
                    <a:lumMod val="75000"/>
                  </a:schemeClr>
                </a:solidFill>
              </a:rPr>
              <a:t> </a:t>
            </a:r>
            <a:r>
              <a:rPr lang="en-US" sz="2100" i="1" dirty="0" err="1">
                <a:solidFill>
                  <a:srgbClr val="FD4244"/>
                </a:solidFill>
              </a:rPr>
              <a:t>caulleri</a:t>
            </a:r>
            <a:endParaRPr lang="en-US" sz="2100" dirty="0">
              <a:solidFill>
                <a:srgbClr val="FD4244"/>
              </a:solidFill>
            </a:endParaRPr>
          </a:p>
        </p:txBody>
      </p:sp>
      <p:sp>
        <p:nvSpPr>
          <p:cNvPr id="27" name="TextBox 26"/>
          <p:cNvSpPr txBox="1"/>
          <p:nvPr/>
        </p:nvSpPr>
        <p:spPr>
          <a:xfrm>
            <a:off x="2072341" y="4689902"/>
            <a:ext cx="1996047" cy="415498"/>
          </a:xfrm>
          <a:prstGeom prst="rect">
            <a:avLst/>
          </a:prstGeom>
          <a:noFill/>
        </p:spPr>
        <p:txBody>
          <a:bodyPr wrap="none" rtlCol="0">
            <a:spAutoFit/>
          </a:bodyPr>
          <a:lstStyle/>
          <a:p>
            <a:r>
              <a:rPr lang="en-US" sz="2100" i="1" dirty="0">
                <a:solidFill>
                  <a:schemeClr val="tx2">
                    <a:lumMod val="75000"/>
                  </a:schemeClr>
                </a:solidFill>
              </a:rPr>
              <a:t>Dysnectes </a:t>
            </a:r>
            <a:r>
              <a:rPr lang="en-US" sz="2100" i="1" dirty="0" err="1">
                <a:solidFill>
                  <a:schemeClr val="tx2">
                    <a:lumMod val="75000"/>
                  </a:schemeClr>
                </a:solidFill>
              </a:rPr>
              <a:t>brevis</a:t>
            </a:r>
            <a:endParaRPr lang="en-US" sz="2100" dirty="0">
              <a:solidFill>
                <a:schemeClr val="tx2">
                  <a:lumMod val="75000"/>
                </a:schemeClr>
              </a:solidFill>
            </a:endParaRPr>
          </a:p>
        </p:txBody>
      </p:sp>
      <p:sp>
        <p:nvSpPr>
          <p:cNvPr id="28" name="TextBox 27"/>
          <p:cNvSpPr txBox="1"/>
          <p:nvPr/>
        </p:nvSpPr>
        <p:spPr>
          <a:xfrm>
            <a:off x="2834341" y="5029200"/>
            <a:ext cx="2232872" cy="415498"/>
          </a:xfrm>
          <a:prstGeom prst="rect">
            <a:avLst/>
          </a:prstGeom>
          <a:noFill/>
        </p:spPr>
        <p:txBody>
          <a:bodyPr wrap="none" rtlCol="0">
            <a:spAutoFit/>
          </a:bodyPr>
          <a:lstStyle/>
          <a:p>
            <a:r>
              <a:rPr lang="en-US" sz="2100" i="1" dirty="0">
                <a:solidFill>
                  <a:srgbClr val="FF0000"/>
                </a:solidFill>
              </a:rPr>
              <a:t>Giardia intestinalis</a:t>
            </a:r>
            <a:endParaRPr lang="en-US" sz="2100" dirty="0">
              <a:solidFill>
                <a:srgbClr val="FF0000"/>
              </a:solidFill>
            </a:endParaRPr>
          </a:p>
        </p:txBody>
      </p:sp>
      <p:sp>
        <p:nvSpPr>
          <p:cNvPr id="29" name="TextBox 28"/>
          <p:cNvSpPr txBox="1"/>
          <p:nvPr/>
        </p:nvSpPr>
        <p:spPr>
          <a:xfrm>
            <a:off x="3229277" y="5375702"/>
            <a:ext cx="2790523" cy="415498"/>
          </a:xfrm>
          <a:prstGeom prst="rect">
            <a:avLst/>
          </a:prstGeom>
          <a:noFill/>
        </p:spPr>
        <p:txBody>
          <a:bodyPr wrap="none" rtlCol="0">
            <a:spAutoFit/>
          </a:bodyPr>
          <a:lstStyle/>
          <a:p>
            <a:r>
              <a:rPr lang="en-US" sz="2100" i="1" dirty="0" err="1">
                <a:solidFill>
                  <a:srgbClr val="FF0000"/>
                </a:solidFill>
              </a:rPr>
              <a:t>Spironucleus</a:t>
            </a:r>
            <a:r>
              <a:rPr lang="en-US" sz="2100" i="1" dirty="0">
                <a:solidFill>
                  <a:srgbClr val="FF0000"/>
                </a:solidFill>
              </a:rPr>
              <a:t> </a:t>
            </a:r>
            <a:r>
              <a:rPr lang="en-US" sz="2100" i="1" dirty="0" err="1">
                <a:solidFill>
                  <a:srgbClr val="FF0000"/>
                </a:solidFill>
              </a:rPr>
              <a:t>barkhanus</a:t>
            </a:r>
            <a:endParaRPr lang="en-US" sz="2100" dirty="0">
              <a:solidFill>
                <a:srgbClr val="FF0000"/>
              </a:solidFill>
            </a:endParaRPr>
          </a:p>
        </p:txBody>
      </p:sp>
      <p:sp>
        <p:nvSpPr>
          <p:cNvPr id="30" name="TextBox 29"/>
          <p:cNvSpPr txBox="1"/>
          <p:nvPr/>
        </p:nvSpPr>
        <p:spPr>
          <a:xfrm>
            <a:off x="3200400" y="5715000"/>
            <a:ext cx="2943478" cy="415498"/>
          </a:xfrm>
          <a:prstGeom prst="rect">
            <a:avLst/>
          </a:prstGeom>
          <a:noFill/>
        </p:spPr>
        <p:txBody>
          <a:bodyPr wrap="none" rtlCol="0">
            <a:spAutoFit/>
          </a:bodyPr>
          <a:lstStyle/>
          <a:p>
            <a:r>
              <a:rPr lang="en-US" sz="2100" i="1" dirty="0" err="1">
                <a:solidFill>
                  <a:srgbClr val="FF0000"/>
                </a:solidFill>
              </a:rPr>
              <a:t>Spironucleus</a:t>
            </a:r>
            <a:r>
              <a:rPr lang="en-US" sz="2100" i="1" dirty="0">
                <a:solidFill>
                  <a:srgbClr val="FF0000"/>
                </a:solidFill>
              </a:rPr>
              <a:t> </a:t>
            </a:r>
            <a:r>
              <a:rPr lang="en-US" sz="2100" i="1" dirty="0" err="1">
                <a:solidFill>
                  <a:srgbClr val="FF0000"/>
                </a:solidFill>
              </a:rPr>
              <a:t>salmonicida</a:t>
            </a:r>
            <a:endParaRPr lang="en-US" sz="2100" dirty="0">
              <a:solidFill>
                <a:srgbClr val="FF0000"/>
              </a:solidFill>
            </a:endParaRPr>
          </a:p>
        </p:txBody>
      </p:sp>
      <p:sp>
        <p:nvSpPr>
          <p:cNvPr id="31" name="TextBox 30"/>
          <p:cNvSpPr txBox="1"/>
          <p:nvPr/>
        </p:nvSpPr>
        <p:spPr>
          <a:xfrm>
            <a:off x="3346488" y="6096000"/>
            <a:ext cx="2444712" cy="415498"/>
          </a:xfrm>
          <a:prstGeom prst="rect">
            <a:avLst/>
          </a:prstGeom>
          <a:noFill/>
        </p:spPr>
        <p:txBody>
          <a:bodyPr wrap="none" rtlCol="0">
            <a:spAutoFit/>
          </a:bodyPr>
          <a:lstStyle/>
          <a:p>
            <a:r>
              <a:rPr lang="en-US" sz="2100" i="1" dirty="0" err="1">
                <a:solidFill>
                  <a:srgbClr val="FF0000"/>
                </a:solidFill>
              </a:rPr>
              <a:t>Spironucleus</a:t>
            </a:r>
            <a:r>
              <a:rPr lang="en-US" sz="2100" i="1" dirty="0">
                <a:solidFill>
                  <a:srgbClr val="FF0000"/>
                </a:solidFill>
              </a:rPr>
              <a:t> </a:t>
            </a:r>
            <a:r>
              <a:rPr lang="en-US" sz="2100" i="1" dirty="0" err="1">
                <a:solidFill>
                  <a:srgbClr val="FF0000"/>
                </a:solidFill>
              </a:rPr>
              <a:t>vortens</a:t>
            </a:r>
            <a:endParaRPr lang="en-US" sz="2100" dirty="0">
              <a:solidFill>
                <a:srgbClr val="FF0000"/>
              </a:solidFill>
            </a:endParaRPr>
          </a:p>
        </p:txBody>
      </p:sp>
      <p:sp>
        <p:nvSpPr>
          <p:cNvPr id="32" name="TextBox 31"/>
          <p:cNvSpPr txBox="1"/>
          <p:nvPr/>
        </p:nvSpPr>
        <p:spPr>
          <a:xfrm>
            <a:off x="3200400" y="6442502"/>
            <a:ext cx="2026159" cy="415498"/>
          </a:xfrm>
          <a:prstGeom prst="rect">
            <a:avLst/>
          </a:prstGeom>
          <a:noFill/>
        </p:spPr>
        <p:txBody>
          <a:bodyPr wrap="none" rtlCol="0">
            <a:spAutoFit/>
          </a:bodyPr>
          <a:lstStyle/>
          <a:p>
            <a:r>
              <a:rPr lang="en-US" sz="2100" i="1" dirty="0" err="1">
                <a:solidFill>
                  <a:schemeClr val="tx2">
                    <a:lumMod val="75000"/>
                  </a:schemeClr>
                </a:solidFill>
              </a:rPr>
              <a:t>Trepomonas</a:t>
            </a:r>
            <a:r>
              <a:rPr lang="en-US" sz="2100" i="1" dirty="0">
                <a:solidFill>
                  <a:schemeClr val="tx2">
                    <a:lumMod val="75000"/>
                  </a:schemeClr>
                </a:solidFill>
              </a:rPr>
              <a:t> PC1</a:t>
            </a:r>
            <a:endParaRPr lang="en-US" sz="2100" dirty="0">
              <a:solidFill>
                <a:schemeClr val="tx2">
                  <a:lumMod val="75000"/>
                </a:schemeClr>
              </a:solidFill>
            </a:endParaRPr>
          </a:p>
        </p:txBody>
      </p:sp>
      <p:grpSp>
        <p:nvGrpSpPr>
          <p:cNvPr id="2" name="Group 56"/>
          <p:cNvGrpSpPr/>
          <p:nvPr/>
        </p:nvGrpSpPr>
        <p:grpSpPr>
          <a:xfrm>
            <a:off x="2763942" y="20950"/>
            <a:ext cx="4925233" cy="1069723"/>
            <a:chOff x="2764119" y="73277"/>
            <a:chExt cx="4925233" cy="1069723"/>
          </a:xfrm>
        </p:grpSpPr>
        <p:pic>
          <p:nvPicPr>
            <p:cNvPr id="39" name="Picture 38" descr="trimaxtix_MRO.tiff"/>
            <p:cNvPicPr>
              <a:picLocks noChangeAspect="1"/>
            </p:cNvPicPr>
            <p:nvPr/>
          </p:nvPicPr>
          <p:blipFill>
            <a:blip r:embed="rId3"/>
            <a:stretch>
              <a:fillRect/>
            </a:stretch>
          </p:blipFill>
          <p:spPr>
            <a:xfrm>
              <a:off x="6477000" y="73277"/>
              <a:ext cx="1212352" cy="1069723"/>
            </a:xfrm>
            <a:prstGeom prst="rect">
              <a:avLst/>
            </a:prstGeom>
            <a:ln w="25400">
              <a:solidFill>
                <a:schemeClr val="tx1"/>
              </a:solidFill>
            </a:ln>
          </p:spPr>
        </p:pic>
        <p:cxnSp>
          <p:nvCxnSpPr>
            <p:cNvPr id="43" name="Straight Arrow Connector 42"/>
            <p:cNvCxnSpPr/>
            <p:nvPr/>
          </p:nvCxnSpPr>
          <p:spPr>
            <a:xfrm rot="10800000" flipV="1">
              <a:off x="2764119" y="642471"/>
              <a:ext cx="3705411" cy="104590"/>
            </a:xfrm>
            <a:prstGeom prst="straightConnector1">
              <a:avLst/>
            </a:prstGeom>
            <a:ln w="635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grpSp>
      <p:sp>
        <p:nvSpPr>
          <p:cNvPr id="15" name="Slide Number Placeholder 14"/>
          <p:cNvSpPr>
            <a:spLocks noGrp="1"/>
          </p:cNvSpPr>
          <p:nvPr>
            <p:ph type="sldNum" sz="quarter" idx="12"/>
          </p:nvPr>
        </p:nvSpPr>
        <p:spPr/>
        <p:txBody>
          <a:bodyPr/>
          <a:lstStyle/>
          <a:p>
            <a:fld id="{0B774B6D-F7B2-D143-9A08-6BB7B4E78C7C}" type="slidenum">
              <a:rPr lang="en-US" smtClean="0"/>
              <a:t>78</a:t>
            </a:fld>
            <a:endParaRPr lang="en-US"/>
          </a:p>
        </p:txBody>
      </p:sp>
      <p:cxnSp>
        <p:nvCxnSpPr>
          <p:cNvPr id="9" name="Straight Arrow Connector 8">
            <a:extLst>
              <a:ext uri="{FF2B5EF4-FFF2-40B4-BE49-F238E27FC236}">
                <a16:creationId xmlns:a16="http://schemas.microsoft.com/office/drawing/2014/main" id="{A3EECE82-543E-7469-B9A2-A2969E8675F4}"/>
              </a:ext>
            </a:extLst>
          </p:cNvPr>
          <p:cNvCxnSpPr>
            <a:cxnSpLocks/>
          </p:cNvCxnSpPr>
          <p:nvPr/>
        </p:nvCxnSpPr>
        <p:spPr>
          <a:xfrm flipH="1" flipV="1">
            <a:off x="4289303" y="1097415"/>
            <a:ext cx="3069185" cy="1136289"/>
          </a:xfrm>
          <a:prstGeom prst="straightConnector1">
            <a:avLst/>
          </a:prstGeom>
          <a:ln w="635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pic>
        <p:nvPicPr>
          <p:cNvPr id="48" name="Picture 47">
            <a:extLst>
              <a:ext uri="{FF2B5EF4-FFF2-40B4-BE49-F238E27FC236}">
                <a16:creationId xmlns:a16="http://schemas.microsoft.com/office/drawing/2014/main" id="{C83A6EE0-3B78-8957-717B-3D218F15AE9D}"/>
              </a:ext>
            </a:extLst>
          </p:cNvPr>
          <p:cNvPicPr>
            <a:picLocks noChangeAspect="1"/>
          </p:cNvPicPr>
          <p:nvPr/>
        </p:nvPicPr>
        <p:blipFill>
          <a:blip r:embed="rId4"/>
          <a:stretch>
            <a:fillRect/>
          </a:stretch>
        </p:blipFill>
        <p:spPr>
          <a:xfrm>
            <a:off x="6148242" y="2235835"/>
            <a:ext cx="2763175" cy="3089594"/>
          </a:xfrm>
          <a:prstGeom prst="rect">
            <a:avLst/>
          </a:prstGeom>
        </p:spPr>
      </p:pic>
    </p:spTree>
    <p:extLst>
      <p:ext uri="{BB962C8B-B14F-4D97-AF65-F5344CB8AC3E}">
        <p14:creationId xmlns:p14="http://schemas.microsoft.com/office/powerpoint/2010/main" val="18616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Metamonada_backbone.pdf"/>
          <p:cNvPicPr>
            <a:picLocks noChangeAspect="1"/>
          </p:cNvPicPr>
          <p:nvPr/>
        </p:nvPicPr>
        <p:blipFill>
          <a:blip r:embed="rId2"/>
          <a:stretch>
            <a:fillRect/>
          </a:stretch>
        </p:blipFill>
        <p:spPr>
          <a:xfrm>
            <a:off x="0" y="381000"/>
            <a:ext cx="9144000" cy="6701118"/>
          </a:xfrm>
          <a:prstGeom prst="rect">
            <a:avLst/>
          </a:prstGeom>
        </p:spPr>
      </p:pic>
      <p:sp>
        <p:nvSpPr>
          <p:cNvPr id="5" name="Rectangle 4"/>
          <p:cNvSpPr/>
          <p:nvPr/>
        </p:nvSpPr>
        <p:spPr>
          <a:xfrm>
            <a:off x="5226559" y="-34498"/>
            <a:ext cx="1676400" cy="243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6200" y="71735"/>
            <a:ext cx="5945094" cy="461665"/>
          </a:xfrm>
          <a:prstGeom prst="rect">
            <a:avLst/>
          </a:prstGeom>
          <a:solidFill>
            <a:schemeClr val="tx2">
              <a:lumMod val="75000"/>
            </a:schemeClr>
          </a:solidFill>
          <a:ln>
            <a:noFill/>
          </a:ln>
          <a:effectLst>
            <a:softEdge rad="25400"/>
          </a:effectLst>
        </p:spPr>
        <p:txBody>
          <a:bodyPr wrap="square" rtlCol="0">
            <a:spAutoFit/>
          </a:bodyPr>
          <a:lstStyle/>
          <a:p>
            <a:pPr algn="ctr"/>
            <a:r>
              <a:rPr lang="en-US" sz="2400" b="1" dirty="0" err="1">
                <a:solidFill>
                  <a:srgbClr val="FFFFFF"/>
                </a:solidFill>
              </a:rPr>
              <a:t>Monocercomonoides</a:t>
            </a:r>
            <a:endParaRPr lang="en-US" sz="2400" b="1" dirty="0">
              <a:solidFill>
                <a:srgbClr val="FFFFFF"/>
              </a:solidFill>
            </a:endParaRPr>
          </a:p>
        </p:txBody>
      </p:sp>
      <p:sp>
        <p:nvSpPr>
          <p:cNvPr id="12" name="TextBox 11"/>
          <p:cNvSpPr txBox="1"/>
          <p:nvPr/>
        </p:nvSpPr>
        <p:spPr>
          <a:xfrm>
            <a:off x="1081741" y="498902"/>
            <a:ext cx="1668621" cy="415498"/>
          </a:xfrm>
          <a:prstGeom prst="rect">
            <a:avLst/>
          </a:prstGeom>
          <a:noFill/>
        </p:spPr>
        <p:txBody>
          <a:bodyPr wrap="none" rtlCol="0">
            <a:spAutoFit/>
          </a:bodyPr>
          <a:lstStyle/>
          <a:p>
            <a:r>
              <a:rPr lang="en-US" sz="2100" i="1" dirty="0" err="1">
                <a:solidFill>
                  <a:schemeClr val="tx2">
                    <a:lumMod val="75000"/>
                  </a:schemeClr>
                </a:solidFill>
              </a:rPr>
              <a:t>Trimastix</a:t>
            </a:r>
            <a:r>
              <a:rPr lang="en-US" sz="2100" dirty="0">
                <a:solidFill>
                  <a:schemeClr val="tx2">
                    <a:lumMod val="75000"/>
                  </a:schemeClr>
                </a:solidFill>
              </a:rPr>
              <a:t> PCT</a:t>
            </a:r>
          </a:p>
        </p:txBody>
      </p:sp>
      <p:sp>
        <p:nvSpPr>
          <p:cNvPr id="13" name="TextBox 12"/>
          <p:cNvSpPr txBox="1"/>
          <p:nvPr/>
        </p:nvSpPr>
        <p:spPr>
          <a:xfrm>
            <a:off x="1081741" y="1184702"/>
            <a:ext cx="2354506" cy="415498"/>
          </a:xfrm>
          <a:prstGeom prst="rect">
            <a:avLst/>
          </a:prstGeom>
          <a:noFill/>
        </p:spPr>
        <p:txBody>
          <a:bodyPr wrap="none" rtlCol="0">
            <a:spAutoFit/>
          </a:bodyPr>
          <a:lstStyle/>
          <a:p>
            <a:r>
              <a:rPr lang="en-US" sz="2100" i="1" dirty="0" err="1">
                <a:solidFill>
                  <a:schemeClr val="tx2">
                    <a:lumMod val="75000"/>
                  </a:schemeClr>
                </a:solidFill>
              </a:rPr>
              <a:t>Trimastix</a:t>
            </a:r>
            <a:r>
              <a:rPr lang="en-US" sz="2100" i="1" dirty="0">
                <a:solidFill>
                  <a:schemeClr val="tx2">
                    <a:lumMod val="75000"/>
                  </a:schemeClr>
                </a:solidFill>
              </a:rPr>
              <a:t> </a:t>
            </a:r>
            <a:r>
              <a:rPr lang="en-US" sz="2100" i="1" dirty="0" err="1">
                <a:solidFill>
                  <a:schemeClr val="tx2">
                    <a:lumMod val="75000"/>
                  </a:schemeClr>
                </a:solidFill>
              </a:rPr>
              <a:t>pyriformis</a:t>
            </a:r>
            <a:endParaRPr lang="en-US" sz="2100" dirty="0">
              <a:solidFill>
                <a:schemeClr val="tx2">
                  <a:lumMod val="75000"/>
                </a:schemeClr>
              </a:solidFill>
            </a:endParaRPr>
          </a:p>
        </p:txBody>
      </p:sp>
      <p:sp>
        <p:nvSpPr>
          <p:cNvPr id="16" name="TextBox 15"/>
          <p:cNvSpPr txBox="1"/>
          <p:nvPr/>
        </p:nvSpPr>
        <p:spPr>
          <a:xfrm>
            <a:off x="1538941" y="838200"/>
            <a:ext cx="2858137" cy="415498"/>
          </a:xfrm>
          <a:prstGeom prst="rect">
            <a:avLst/>
          </a:prstGeom>
          <a:noFill/>
        </p:spPr>
        <p:txBody>
          <a:bodyPr wrap="none" rtlCol="0">
            <a:spAutoFit/>
          </a:bodyPr>
          <a:lstStyle/>
          <a:p>
            <a:r>
              <a:rPr lang="en-US" sz="2100" i="1" dirty="0" err="1">
                <a:solidFill>
                  <a:srgbClr val="FF0000"/>
                </a:solidFill>
              </a:rPr>
              <a:t>Monocercomonoides</a:t>
            </a:r>
            <a:r>
              <a:rPr lang="en-US" sz="2100" i="1" dirty="0">
                <a:solidFill>
                  <a:srgbClr val="FF0000"/>
                </a:solidFill>
              </a:rPr>
              <a:t> </a:t>
            </a:r>
            <a:r>
              <a:rPr lang="en-US" sz="2100" dirty="0">
                <a:solidFill>
                  <a:srgbClr val="FF0000"/>
                </a:solidFill>
              </a:rPr>
              <a:t>sp.</a:t>
            </a:r>
          </a:p>
        </p:txBody>
      </p:sp>
      <p:sp>
        <p:nvSpPr>
          <p:cNvPr id="17" name="TextBox 16"/>
          <p:cNvSpPr txBox="1"/>
          <p:nvPr/>
        </p:nvSpPr>
        <p:spPr>
          <a:xfrm>
            <a:off x="1966259" y="1568823"/>
            <a:ext cx="2577129" cy="415498"/>
          </a:xfrm>
          <a:prstGeom prst="rect">
            <a:avLst/>
          </a:prstGeom>
          <a:noFill/>
        </p:spPr>
        <p:txBody>
          <a:bodyPr wrap="none" rtlCol="0">
            <a:spAutoFit/>
          </a:bodyPr>
          <a:lstStyle/>
          <a:p>
            <a:r>
              <a:rPr lang="en-US" sz="2100" i="1" dirty="0" err="1">
                <a:solidFill>
                  <a:srgbClr val="FF0000"/>
                </a:solidFill>
              </a:rPr>
              <a:t>Tritrichomonas</a:t>
            </a:r>
            <a:r>
              <a:rPr lang="en-US" sz="2100" i="1" dirty="0">
                <a:solidFill>
                  <a:srgbClr val="FF0000"/>
                </a:solidFill>
              </a:rPr>
              <a:t> </a:t>
            </a:r>
            <a:r>
              <a:rPr lang="en-US" sz="2100" i="1" dirty="0" err="1">
                <a:solidFill>
                  <a:srgbClr val="FF0000"/>
                </a:solidFill>
              </a:rPr>
              <a:t>foetus</a:t>
            </a:r>
            <a:endParaRPr lang="en-US" sz="2100" dirty="0">
              <a:solidFill>
                <a:srgbClr val="FF0000"/>
              </a:solidFill>
            </a:endParaRPr>
          </a:p>
        </p:txBody>
      </p:sp>
      <p:sp>
        <p:nvSpPr>
          <p:cNvPr id="18" name="TextBox 17"/>
          <p:cNvSpPr txBox="1"/>
          <p:nvPr/>
        </p:nvSpPr>
        <p:spPr>
          <a:xfrm>
            <a:off x="2072341" y="1905000"/>
            <a:ext cx="3106665" cy="415498"/>
          </a:xfrm>
          <a:prstGeom prst="rect">
            <a:avLst/>
          </a:prstGeom>
          <a:noFill/>
        </p:spPr>
        <p:txBody>
          <a:bodyPr wrap="none" rtlCol="0">
            <a:spAutoFit/>
          </a:bodyPr>
          <a:lstStyle/>
          <a:p>
            <a:r>
              <a:rPr lang="en-US" sz="2100" i="1" dirty="0" err="1">
                <a:solidFill>
                  <a:srgbClr val="FF0000"/>
                </a:solidFill>
              </a:rPr>
              <a:t>Pentatrichomonas</a:t>
            </a:r>
            <a:r>
              <a:rPr lang="en-US" sz="2100" i="1" dirty="0">
                <a:solidFill>
                  <a:srgbClr val="FF0000"/>
                </a:solidFill>
              </a:rPr>
              <a:t> </a:t>
            </a:r>
            <a:r>
              <a:rPr lang="en-US" sz="2100" i="1" dirty="0" err="1">
                <a:solidFill>
                  <a:srgbClr val="FF0000"/>
                </a:solidFill>
              </a:rPr>
              <a:t>hominis</a:t>
            </a:r>
            <a:endParaRPr lang="en-US" sz="2100" dirty="0">
              <a:solidFill>
                <a:srgbClr val="FF0000"/>
              </a:solidFill>
            </a:endParaRPr>
          </a:p>
        </p:txBody>
      </p:sp>
      <p:sp>
        <p:nvSpPr>
          <p:cNvPr id="19" name="TextBox 18"/>
          <p:cNvSpPr txBox="1"/>
          <p:nvPr/>
        </p:nvSpPr>
        <p:spPr>
          <a:xfrm>
            <a:off x="1996141" y="2251502"/>
            <a:ext cx="2619208" cy="415498"/>
          </a:xfrm>
          <a:prstGeom prst="rect">
            <a:avLst/>
          </a:prstGeom>
          <a:noFill/>
        </p:spPr>
        <p:txBody>
          <a:bodyPr wrap="none" rtlCol="0">
            <a:spAutoFit/>
          </a:bodyPr>
          <a:lstStyle/>
          <a:p>
            <a:r>
              <a:rPr lang="en-US" sz="2100" i="1" dirty="0" err="1">
                <a:solidFill>
                  <a:srgbClr val="FF0000"/>
                </a:solidFill>
              </a:rPr>
              <a:t>Trichomonas</a:t>
            </a:r>
            <a:r>
              <a:rPr lang="en-US" sz="2100" i="1" dirty="0">
                <a:solidFill>
                  <a:srgbClr val="FF0000"/>
                </a:solidFill>
              </a:rPr>
              <a:t> </a:t>
            </a:r>
            <a:r>
              <a:rPr lang="en-US" sz="2100" i="1" dirty="0" err="1">
                <a:solidFill>
                  <a:srgbClr val="FF0000"/>
                </a:solidFill>
              </a:rPr>
              <a:t>vaginalis</a:t>
            </a:r>
            <a:endParaRPr lang="en-US" sz="2100" dirty="0">
              <a:solidFill>
                <a:srgbClr val="FF0000"/>
              </a:solidFill>
            </a:endParaRPr>
          </a:p>
        </p:txBody>
      </p:sp>
      <p:sp>
        <p:nvSpPr>
          <p:cNvPr id="20" name="TextBox 19"/>
          <p:cNvSpPr txBox="1"/>
          <p:nvPr/>
        </p:nvSpPr>
        <p:spPr>
          <a:xfrm>
            <a:off x="1600200" y="2587679"/>
            <a:ext cx="3522851" cy="415498"/>
          </a:xfrm>
          <a:prstGeom prst="rect">
            <a:avLst/>
          </a:prstGeom>
          <a:noFill/>
        </p:spPr>
        <p:txBody>
          <a:bodyPr wrap="none" rtlCol="0">
            <a:spAutoFit/>
          </a:bodyPr>
          <a:lstStyle/>
          <a:p>
            <a:r>
              <a:rPr lang="en-US" sz="2100" i="1" dirty="0">
                <a:solidFill>
                  <a:schemeClr val="tx2">
                    <a:lumMod val="75000"/>
                  </a:schemeClr>
                </a:solidFill>
              </a:rPr>
              <a:t>Carpediemonas membranifera</a:t>
            </a:r>
            <a:endParaRPr lang="en-US" sz="2100" dirty="0">
              <a:solidFill>
                <a:schemeClr val="tx2">
                  <a:lumMod val="75000"/>
                </a:schemeClr>
              </a:solidFill>
            </a:endParaRPr>
          </a:p>
        </p:txBody>
      </p:sp>
      <p:sp>
        <p:nvSpPr>
          <p:cNvPr id="21" name="TextBox 20"/>
          <p:cNvSpPr txBox="1"/>
          <p:nvPr/>
        </p:nvSpPr>
        <p:spPr>
          <a:xfrm>
            <a:off x="2072341" y="4343400"/>
            <a:ext cx="1925959" cy="415498"/>
          </a:xfrm>
          <a:prstGeom prst="rect">
            <a:avLst/>
          </a:prstGeom>
          <a:noFill/>
        </p:spPr>
        <p:txBody>
          <a:bodyPr wrap="none" rtlCol="0">
            <a:spAutoFit/>
          </a:bodyPr>
          <a:lstStyle/>
          <a:p>
            <a:r>
              <a:rPr lang="en-US" sz="2100" i="1" dirty="0">
                <a:solidFill>
                  <a:schemeClr val="tx2">
                    <a:lumMod val="75000"/>
                  </a:schemeClr>
                </a:solidFill>
              </a:rPr>
              <a:t>Kipferlia </a:t>
            </a:r>
            <a:r>
              <a:rPr lang="en-US" sz="2100" i="1" dirty="0" err="1">
                <a:solidFill>
                  <a:schemeClr val="tx2">
                    <a:lumMod val="75000"/>
                  </a:schemeClr>
                </a:solidFill>
              </a:rPr>
              <a:t>bialata</a:t>
            </a:r>
            <a:endParaRPr lang="en-US" sz="2100" dirty="0">
              <a:solidFill>
                <a:schemeClr val="tx2">
                  <a:lumMod val="75000"/>
                </a:schemeClr>
              </a:solidFill>
            </a:endParaRPr>
          </a:p>
        </p:txBody>
      </p:sp>
      <p:sp>
        <p:nvSpPr>
          <p:cNvPr id="22" name="TextBox 21"/>
          <p:cNvSpPr txBox="1"/>
          <p:nvPr/>
        </p:nvSpPr>
        <p:spPr>
          <a:xfrm>
            <a:off x="1538941" y="2937302"/>
            <a:ext cx="2931587" cy="415498"/>
          </a:xfrm>
          <a:prstGeom prst="rect">
            <a:avLst/>
          </a:prstGeom>
          <a:noFill/>
        </p:spPr>
        <p:txBody>
          <a:bodyPr wrap="none" rtlCol="0">
            <a:spAutoFit/>
          </a:bodyPr>
          <a:lstStyle/>
          <a:p>
            <a:r>
              <a:rPr lang="en-US" sz="2100" i="1" dirty="0" err="1">
                <a:solidFill>
                  <a:schemeClr val="tx2">
                    <a:lumMod val="75000"/>
                  </a:schemeClr>
                </a:solidFill>
              </a:rPr>
              <a:t>Ergobibamus</a:t>
            </a:r>
            <a:r>
              <a:rPr lang="en-US" sz="2100" i="1" dirty="0">
                <a:solidFill>
                  <a:schemeClr val="tx2">
                    <a:lumMod val="75000"/>
                  </a:schemeClr>
                </a:solidFill>
              </a:rPr>
              <a:t> </a:t>
            </a:r>
            <a:r>
              <a:rPr lang="en-US" sz="2100" i="1" dirty="0" err="1">
                <a:solidFill>
                  <a:schemeClr val="tx2">
                    <a:lumMod val="75000"/>
                  </a:schemeClr>
                </a:solidFill>
              </a:rPr>
              <a:t>cyprinoides</a:t>
            </a:r>
            <a:endParaRPr lang="en-US" sz="2100" dirty="0">
              <a:solidFill>
                <a:schemeClr val="tx2">
                  <a:lumMod val="75000"/>
                </a:schemeClr>
              </a:solidFill>
            </a:endParaRPr>
          </a:p>
        </p:txBody>
      </p:sp>
      <p:sp>
        <p:nvSpPr>
          <p:cNvPr id="23" name="TextBox 22"/>
          <p:cNvSpPr txBox="1"/>
          <p:nvPr/>
        </p:nvSpPr>
        <p:spPr>
          <a:xfrm>
            <a:off x="2081953" y="3276600"/>
            <a:ext cx="1533311" cy="415498"/>
          </a:xfrm>
          <a:prstGeom prst="rect">
            <a:avLst/>
          </a:prstGeom>
          <a:noFill/>
        </p:spPr>
        <p:txBody>
          <a:bodyPr wrap="none" rtlCol="0">
            <a:spAutoFit/>
          </a:bodyPr>
          <a:lstStyle/>
          <a:p>
            <a:r>
              <a:rPr lang="en-US" sz="2100" dirty="0">
                <a:solidFill>
                  <a:schemeClr val="tx2">
                    <a:lumMod val="75000"/>
                  </a:schemeClr>
                </a:solidFill>
              </a:rPr>
              <a:t>CLO</a:t>
            </a:r>
            <a:r>
              <a:rPr lang="en-US" sz="2100" i="1" dirty="0">
                <a:solidFill>
                  <a:schemeClr val="tx2">
                    <a:lumMod val="75000"/>
                  </a:schemeClr>
                </a:solidFill>
              </a:rPr>
              <a:t> </a:t>
            </a:r>
            <a:r>
              <a:rPr lang="en-US" sz="2100" dirty="0">
                <a:solidFill>
                  <a:schemeClr val="tx2">
                    <a:lumMod val="75000"/>
                  </a:schemeClr>
                </a:solidFill>
              </a:rPr>
              <a:t>NY0171</a:t>
            </a:r>
          </a:p>
        </p:txBody>
      </p:sp>
      <p:sp>
        <p:nvSpPr>
          <p:cNvPr id="25" name="TextBox 24"/>
          <p:cNvSpPr txBox="1"/>
          <p:nvPr/>
        </p:nvSpPr>
        <p:spPr>
          <a:xfrm>
            <a:off x="1996141" y="3657600"/>
            <a:ext cx="2579364" cy="415498"/>
          </a:xfrm>
          <a:prstGeom prst="rect">
            <a:avLst/>
          </a:prstGeom>
          <a:noFill/>
        </p:spPr>
        <p:txBody>
          <a:bodyPr wrap="none" rtlCol="0">
            <a:spAutoFit/>
          </a:bodyPr>
          <a:lstStyle/>
          <a:p>
            <a:r>
              <a:rPr lang="en-US" sz="2100" i="1" dirty="0">
                <a:solidFill>
                  <a:schemeClr val="tx2">
                    <a:lumMod val="75000"/>
                  </a:schemeClr>
                </a:solidFill>
              </a:rPr>
              <a:t>Chilomastix </a:t>
            </a:r>
            <a:r>
              <a:rPr lang="en-US" sz="2100" i="1" dirty="0" err="1">
                <a:solidFill>
                  <a:schemeClr val="tx2">
                    <a:lumMod val="75000"/>
                  </a:schemeClr>
                </a:solidFill>
              </a:rPr>
              <a:t>cuspidata</a:t>
            </a:r>
            <a:endParaRPr lang="en-US" sz="2100" dirty="0">
              <a:solidFill>
                <a:schemeClr val="tx2">
                  <a:lumMod val="75000"/>
                </a:schemeClr>
              </a:solidFill>
            </a:endParaRPr>
          </a:p>
        </p:txBody>
      </p:sp>
      <p:sp>
        <p:nvSpPr>
          <p:cNvPr id="26" name="TextBox 25"/>
          <p:cNvSpPr txBox="1"/>
          <p:nvPr/>
        </p:nvSpPr>
        <p:spPr>
          <a:xfrm>
            <a:off x="2453341" y="4004102"/>
            <a:ext cx="2316034" cy="415498"/>
          </a:xfrm>
          <a:prstGeom prst="rect">
            <a:avLst/>
          </a:prstGeom>
          <a:noFill/>
        </p:spPr>
        <p:txBody>
          <a:bodyPr wrap="none" rtlCol="0">
            <a:spAutoFit/>
          </a:bodyPr>
          <a:lstStyle/>
          <a:p>
            <a:r>
              <a:rPr lang="en-US" sz="2100" i="1" dirty="0">
                <a:solidFill>
                  <a:srgbClr val="FD4244"/>
                </a:solidFill>
              </a:rPr>
              <a:t>Chilomastix</a:t>
            </a:r>
            <a:r>
              <a:rPr lang="en-US" sz="2100" i="1" dirty="0">
                <a:solidFill>
                  <a:schemeClr val="tx2">
                    <a:lumMod val="75000"/>
                  </a:schemeClr>
                </a:solidFill>
              </a:rPr>
              <a:t> </a:t>
            </a:r>
            <a:r>
              <a:rPr lang="en-US" sz="2100" i="1" dirty="0" err="1">
                <a:solidFill>
                  <a:srgbClr val="FD4244"/>
                </a:solidFill>
              </a:rPr>
              <a:t>caulleri</a:t>
            </a:r>
            <a:endParaRPr lang="en-US" sz="2100" dirty="0">
              <a:solidFill>
                <a:srgbClr val="FD4244"/>
              </a:solidFill>
            </a:endParaRPr>
          </a:p>
        </p:txBody>
      </p:sp>
      <p:sp>
        <p:nvSpPr>
          <p:cNvPr id="27" name="TextBox 26"/>
          <p:cNvSpPr txBox="1"/>
          <p:nvPr/>
        </p:nvSpPr>
        <p:spPr>
          <a:xfrm>
            <a:off x="2072341" y="4689902"/>
            <a:ext cx="1996047" cy="415498"/>
          </a:xfrm>
          <a:prstGeom prst="rect">
            <a:avLst/>
          </a:prstGeom>
          <a:noFill/>
        </p:spPr>
        <p:txBody>
          <a:bodyPr wrap="none" rtlCol="0">
            <a:spAutoFit/>
          </a:bodyPr>
          <a:lstStyle/>
          <a:p>
            <a:r>
              <a:rPr lang="en-US" sz="2100" i="1" dirty="0">
                <a:solidFill>
                  <a:schemeClr val="tx2">
                    <a:lumMod val="75000"/>
                  </a:schemeClr>
                </a:solidFill>
              </a:rPr>
              <a:t>Dysnectes </a:t>
            </a:r>
            <a:r>
              <a:rPr lang="en-US" sz="2100" i="1" dirty="0" err="1">
                <a:solidFill>
                  <a:schemeClr val="tx2">
                    <a:lumMod val="75000"/>
                  </a:schemeClr>
                </a:solidFill>
              </a:rPr>
              <a:t>brevis</a:t>
            </a:r>
            <a:endParaRPr lang="en-US" sz="2100" dirty="0">
              <a:solidFill>
                <a:schemeClr val="tx2">
                  <a:lumMod val="75000"/>
                </a:schemeClr>
              </a:solidFill>
            </a:endParaRPr>
          </a:p>
        </p:txBody>
      </p:sp>
      <p:sp>
        <p:nvSpPr>
          <p:cNvPr id="28" name="TextBox 27"/>
          <p:cNvSpPr txBox="1"/>
          <p:nvPr/>
        </p:nvSpPr>
        <p:spPr>
          <a:xfrm>
            <a:off x="2834341" y="5029200"/>
            <a:ext cx="2232872" cy="415498"/>
          </a:xfrm>
          <a:prstGeom prst="rect">
            <a:avLst/>
          </a:prstGeom>
          <a:noFill/>
        </p:spPr>
        <p:txBody>
          <a:bodyPr wrap="none" rtlCol="0">
            <a:spAutoFit/>
          </a:bodyPr>
          <a:lstStyle/>
          <a:p>
            <a:r>
              <a:rPr lang="en-US" sz="2100" i="1" dirty="0">
                <a:solidFill>
                  <a:srgbClr val="FF0000"/>
                </a:solidFill>
              </a:rPr>
              <a:t>Giardia intestinalis</a:t>
            </a:r>
            <a:endParaRPr lang="en-US" sz="2100" dirty="0">
              <a:solidFill>
                <a:srgbClr val="FF0000"/>
              </a:solidFill>
            </a:endParaRPr>
          </a:p>
        </p:txBody>
      </p:sp>
      <p:sp>
        <p:nvSpPr>
          <p:cNvPr id="29" name="TextBox 28"/>
          <p:cNvSpPr txBox="1"/>
          <p:nvPr/>
        </p:nvSpPr>
        <p:spPr>
          <a:xfrm>
            <a:off x="3229277" y="5375702"/>
            <a:ext cx="2790523" cy="415498"/>
          </a:xfrm>
          <a:prstGeom prst="rect">
            <a:avLst/>
          </a:prstGeom>
          <a:noFill/>
        </p:spPr>
        <p:txBody>
          <a:bodyPr wrap="none" rtlCol="0">
            <a:spAutoFit/>
          </a:bodyPr>
          <a:lstStyle/>
          <a:p>
            <a:r>
              <a:rPr lang="en-US" sz="2100" i="1" dirty="0" err="1">
                <a:solidFill>
                  <a:srgbClr val="FF0000"/>
                </a:solidFill>
              </a:rPr>
              <a:t>Spironucleus</a:t>
            </a:r>
            <a:r>
              <a:rPr lang="en-US" sz="2100" i="1" dirty="0">
                <a:solidFill>
                  <a:srgbClr val="FF0000"/>
                </a:solidFill>
              </a:rPr>
              <a:t> </a:t>
            </a:r>
            <a:r>
              <a:rPr lang="en-US" sz="2100" i="1" dirty="0" err="1">
                <a:solidFill>
                  <a:srgbClr val="FF0000"/>
                </a:solidFill>
              </a:rPr>
              <a:t>barkhanus</a:t>
            </a:r>
            <a:endParaRPr lang="en-US" sz="2100" dirty="0">
              <a:solidFill>
                <a:srgbClr val="FF0000"/>
              </a:solidFill>
            </a:endParaRPr>
          </a:p>
        </p:txBody>
      </p:sp>
      <p:sp>
        <p:nvSpPr>
          <p:cNvPr id="30" name="TextBox 29"/>
          <p:cNvSpPr txBox="1"/>
          <p:nvPr/>
        </p:nvSpPr>
        <p:spPr>
          <a:xfrm>
            <a:off x="3200400" y="5715000"/>
            <a:ext cx="2943478" cy="415498"/>
          </a:xfrm>
          <a:prstGeom prst="rect">
            <a:avLst/>
          </a:prstGeom>
          <a:noFill/>
        </p:spPr>
        <p:txBody>
          <a:bodyPr wrap="none" rtlCol="0">
            <a:spAutoFit/>
          </a:bodyPr>
          <a:lstStyle/>
          <a:p>
            <a:r>
              <a:rPr lang="en-US" sz="2100" i="1" dirty="0" err="1">
                <a:solidFill>
                  <a:srgbClr val="FF0000"/>
                </a:solidFill>
              </a:rPr>
              <a:t>Spironucleus</a:t>
            </a:r>
            <a:r>
              <a:rPr lang="en-US" sz="2100" i="1" dirty="0">
                <a:solidFill>
                  <a:srgbClr val="FF0000"/>
                </a:solidFill>
              </a:rPr>
              <a:t> </a:t>
            </a:r>
            <a:r>
              <a:rPr lang="en-US" sz="2100" i="1" dirty="0" err="1">
                <a:solidFill>
                  <a:srgbClr val="FF0000"/>
                </a:solidFill>
              </a:rPr>
              <a:t>salmonicida</a:t>
            </a:r>
            <a:endParaRPr lang="en-US" sz="2100" dirty="0">
              <a:solidFill>
                <a:srgbClr val="FF0000"/>
              </a:solidFill>
            </a:endParaRPr>
          </a:p>
        </p:txBody>
      </p:sp>
      <p:sp>
        <p:nvSpPr>
          <p:cNvPr id="31" name="TextBox 30"/>
          <p:cNvSpPr txBox="1"/>
          <p:nvPr/>
        </p:nvSpPr>
        <p:spPr>
          <a:xfrm>
            <a:off x="3346488" y="6096000"/>
            <a:ext cx="2444712" cy="415498"/>
          </a:xfrm>
          <a:prstGeom prst="rect">
            <a:avLst/>
          </a:prstGeom>
          <a:noFill/>
        </p:spPr>
        <p:txBody>
          <a:bodyPr wrap="none" rtlCol="0">
            <a:spAutoFit/>
          </a:bodyPr>
          <a:lstStyle/>
          <a:p>
            <a:r>
              <a:rPr lang="en-US" sz="2100" i="1" dirty="0" err="1">
                <a:solidFill>
                  <a:srgbClr val="FF0000"/>
                </a:solidFill>
              </a:rPr>
              <a:t>Spironucleus</a:t>
            </a:r>
            <a:r>
              <a:rPr lang="en-US" sz="2100" i="1" dirty="0">
                <a:solidFill>
                  <a:srgbClr val="FF0000"/>
                </a:solidFill>
              </a:rPr>
              <a:t> </a:t>
            </a:r>
            <a:r>
              <a:rPr lang="en-US" sz="2100" i="1" dirty="0" err="1">
                <a:solidFill>
                  <a:srgbClr val="FF0000"/>
                </a:solidFill>
              </a:rPr>
              <a:t>vortens</a:t>
            </a:r>
            <a:endParaRPr lang="en-US" sz="2100" dirty="0">
              <a:solidFill>
                <a:srgbClr val="FF0000"/>
              </a:solidFill>
            </a:endParaRPr>
          </a:p>
        </p:txBody>
      </p:sp>
      <p:sp>
        <p:nvSpPr>
          <p:cNvPr id="32" name="TextBox 31"/>
          <p:cNvSpPr txBox="1"/>
          <p:nvPr/>
        </p:nvSpPr>
        <p:spPr>
          <a:xfrm>
            <a:off x="3200400" y="6442502"/>
            <a:ext cx="2026159" cy="415498"/>
          </a:xfrm>
          <a:prstGeom prst="rect">
            <a:avLst/>
          </a:prstGeom>
          <a:noFill/>
        </p:spPr>
        <p:txBody>
          <a:bodyPr wrap="none" rtlCol="0">
            <a:spAutoFit/>
          </a:bodyPr>
          <a:lstStyle/>
          <a:p>
            <a:r>
              <a:rPr lang="en-US" sz="2100" i="1" dirty="0" err="1">
                <a:solidFill>
                  <a:schemeClr val="tx2">
                    <a:lumMod val="75000"/>
                  </a:schemeClr>
                </a:solidFill>
              </a:rPr>
              <a:t>Trepomonas</a:t>
            </a:r>
            <a:r>
              <a:rPr lang="en-US" sz="2100" i="1" dirty="0">
                <a:solidFill>
                  <a:schemeClr val="tx2">
                    <a:lumMod val="75000"/>
                  </a:schemeClr>
                </a:solidFill>
              </a:rPr>
              <a:t> PC1</a:t>
            </a:r>
            <a:endParaRPr lang="en-US" sz="2100" dirty="0">
              <a:solidFill>
                <a:schemeClr val="tx2">
                  <a:lumMod val="75000"/>
                </a:schemeClr>
              </a:solidFill>
            </a:endParaRPr>
          </a:p>
        </p:txBody>
      </p:sp>
      <p:grpSp>
        <p:nvGrpSpPr>
          <p:cNvPr id="2" name="Group 56"/>
          <p:cNvGrpSpPr/>
          <p:nvPr/>
        </p:nvGrpSpPr>
        <p:grpSpPr>
          <a:xfrm>
            <a:off x="2763942" y="20950"/>
            <a:ext cx="4925233" cy="1069723"/>
            <a:chOff x="2764119" y="73277"/>
            <a:chExt cx="4925233" cy="1069723"/>
          </a:xfrm>
        </p:grpSpPr>
        <p:pic>
          <p:nvPicPr>
            <p:cNvPr id="39" name="Picture 38" descr="trimaxtix_MRO.tiff"/>
            <p:cNvPicPr>
              <a:picLocks noChangeAspect="1"/>
            </p:cNvPicPr>
            <p:nvPr/>
          </p:nvPicPr>
          <p:blipFill>
            <a:blip r:embed="rId3"/>
            <a:stretch>
              <a:fillRect/>
            </a:stretch>
          </p:blipFill>
          <p:spPr>
            <a:xfrm>
              <a:off x="6477000" y="73277"/>
              <a:ext cx="1212352" cy="1069723"/>
            </a:xfrm>
            <a:prstGeom prst="rect">
              <a:avLst/>
            </a:prstGeom>
            <a:ln w="25400">
              <a:solidFill>
                <a:schemeClr val="tx1"/>
              </a:solidFill>
            </a:ln>
          </p:spPr>
        </p:pic>
        <p:cxnSp>
          <p:nvCxnSpPr>
            <p:cNvPr id="43" name="Straight Arrow Connector 42"/>
            <p:cNvCxnSpPr/>
            <p:nvPr/>
          </p:nvCxnSpPr>
          <p:spPr>
            <a:xfrm rot="10800000" flipV="1">
              <a:off x="2764119" y="642471"/>
              <a:ext cx="3705411" cy="104590"/>
            </a:xfrm>
            <a:prstGeom prst="straightConnector1">
              <a:avLst/>
            </a:prstGeom>
            <a:ln w="635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grpSp>
      <p:sp>
        <p:nvSpPr>
          <p:cNvPr id="15" name="Slide Number Placeholder 14"/>
          <p:cNvSpPr>
            <a:spLocks noGrp="1"/>
          </p:cNvSpPr>
          <p:nvPr>
            <p:ph type="sldNum" sz="quarter" idx="12"/>
          </p:nvPr>
        </p:nvSpPr>
        <p:spPr/>
        <p:txBody>
          <a:bodyPr/>
          <a:lstStyle/>
          <a:p>
            <a:fld id="{0B774B6D-F7B2-D143-9A08-6BB7B4E78C7C}" type="slidenum">
              <a:rPr lang="en-US" smtClean="0"/>
              <a:t>79</a:t>
            </a:fld>
            <a:endParaRPr lang="en-US"/>
          </a:p>
        </p:txBody>
      </p:sp>
      <p:cxnSp>
        <p:nvCxnSpPr>
          <p:cNvPr id="9" name="Straight Arrow Connector 8">
            <a:extLst>
              <a:ext uri="{FF2B5EF4-FFF2-40B4-BE49-F238E27FC236}">
                <a16:creationId xmlns:a16="http://schemas.microsoft.com/office/drawing/2014/main" id="{A3EECE82-543E-7469-B9A2-A2969E8675F4}"/>
              </a:ext>
            </a:extLst>
          </p:cNvPr>
          <p:cNvCxnSpPr>
            <a:cxnSpLocks/>
          </p:cNvCxnSpPr>
          <p:nvPr/>
        </p:nvCxnSpPr>
        <p:spPr>
          <a:xfrm flipH="1" flipV="1">
            <a:off x="4289303" y="1097415"/>
            <a:ext cx="3069185" cy="1136289"/>
          </a:xfrm>
          <a:prstGeom prst="straightConnector1">
            <a:avLst/>
          </a:prstGeom>
          <a:ln w="635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pic>
        <p:nvPicPr>
          <p:cNvPr id="48" name="Picture 47">
            <a:extLst>
              <a:ext uri="{FF2B5EF4-FFF2-40B4-BE49-F238E27FC236}">
                <a16:creationId xmlns:a16="http://schemas.microsoft.com/office/drawing/2014/main" id="{C83A6EE0-3B78-8957-717B-3D218F15AE9D}"/>
              </a:ext>
            </a:extLst>
          </p:cNvPr>
          <p:cNvPicPr>
            <a:picLocks noChangeAspect="1"/>
          </p:cNvPicPr>
          <p:nvPr/>
        </p:nvPicPr>
        <p:blipFill>
          <a:blip r:embed="rId4"/>
          <a:stretch>
            <a:fillRect/>
          </a:stretch>
        </p:blipFill>
        <p:spPr>
          <a:xfrm>
            <a:off x="6148242" y="2235835"/>
            <a:ext cx="2763175" cy="3089594"/>
          </a:xfrm>
          <a:prstGeom prst="rect">
            <a:avLst/>
          </a:prstGeom>
        </p:spPr>
      </p:pic>
    </p:spTree>
    <p:extLst>
      <p:ext uri="{BB962C8B-B14F-4D97-AF65-F5344CB8AC3E}">
        <p14:creationId xmlns:p14="http://schemas.microsoft.com/office/powerpoint/2010/main" val="25421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p:cNvSpPr>
            <a:spLocks noGrp="1" noChangeArrowheads="1"/>
          </p:cNvSpPr>
          <p:nvPr>
            <p:ph type="title"/>
          </p:nvPr>
        </p:nvSpPr>
        <p:spPr>
          <a:xfrm>
            <a:off x="685800" y="1100956"/>
            <a:ext cx="3111500" cy="762000"/>
          </a:xfrm>
          <a:noFill/>
        </p:spPr>
        <p:txBody>
          <a:bodyPr/>
          <a:lstStyle/>
          <a:p>
            <a:pPr eaLnBrk="1" hangingPunct="1"/>
            <a:r>
              <a:rPr lang="en-AU">
                <a:ea typeface="ＭＳ Ｐゴシック" pitchFamily="-84" charset="-128"/>
              </a:rPr>
              <a:t> </a:t>
            </a:r>
          </a:p>
        </p:txBody>
      </p:sp>
      <p:sp>
        <p:nvSpPr>
          <p:cNvPr id="19460" name="Line 35"/>
          <p:cNvSpPr>
            <a:spLocks noChangeShapeType="1"/>
          </p:cNvSpPr>
          <p:nvPr/>
        </p:nvSpPr>
        <p:spPr bwMode="auto">
          <a:xfrm flipV="1">
            <a:off x="5815013" y="4113634"/>
            <a:ext cx="388937" cy="1587"/>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61" name="Line 41"/>
          <p:cNvSpPr>
            <a:spLocks noChangeShapeType="1"/>
          </p:cNvSpPr>
          <p:nvPr/>
        </p:nvSpPr>
        <p:spPr bwMode="auto">
          <a:xfrm flipV="1">
            <a:off x="2773363" y="3993366"/>
            <a:ext cx="338137" cy="1111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62" name="Freeform 8"/>
          <p:cNvSpPr>
            <a:spLocks/>
          </p:cNvSpPr>
          <p:nvPr/>
        </p:nvSpPr>
        <p:spPr bwMode="auto">
          <a:xfrm rot="-2602437">
            <a:off x="1095375" y="3098016"/>
            <a:ext cx="608013" cy="779463"/>
          </a:xfrm>
          <a:custGeom>
            <a:avLst/>
            <a:gdLst>
              <a:gd name="T0" fmla="*/ 2147483647 w 688"/>
              <a:gd name="T1" fmla="*/ 2147483647 h 656"/>
              <a:gd name="T2" fmla="*/ 2147483647 w 688"/>
              <a:gd name="T3" fmla="*/ 2147483647 h 656"/>
              <a:gd name="T4" fmla="*/ 2147483647 w 688"/>
              <a:gd name="T5" fmla="*/ 2147483647 h 656"/>
              <a:gd name="T6" fmla="*/ 2147483647 w 688"/>
              <a:gd name="T7" fmla="*/ 2147483647 h 656"/>
              <a:gd name="T8" fmla="*/ 2147483647 w 688"/>
              <a:gd name="T9" fmla="*/ 2147483647 h 656"/>
              <a:gd name="T10" fmla="*/ 2147483647 w 688"/>
              <a:gd name="T11" fmla="*/ 2147483647 h 656"/>
              <a:gd name="T12" fmla="*/ 2147483647 w 688"/>
              <a:gd name="T13" fmla="*/ 2147483647 h 656"/>
              <a:gd name="T14" fmla="*/ 2147483647 w 688"/>
              <a:gd name="T15" fmla="*/ 2147483647 h 656"/>
              <a:gd name="T16" fmla="*/ 2147483647 w 688"/>
              <a:gd name="T17" fmla="*/ 2147483647 h 656"/>
              <a:gd name="T18" fmla="*/ 2147483647 w 688"/>
              <a:gd name="T19" fmla="*/ 2147483647 h 656"/>
              <a:gd name="T20" fmla="*/ 2147483647 w 688"/>
              <a:gd name="T21" fmla="*/ 2147483647 h 656"/>
              <a:gd name="T22" fmla="*/ 2147483647 w 688"/>
              <a:gd name="T23" fmla="*/ 2147483647 h 656"/>
              <a:gd name="T24" fmla="*/ 2147483647 w 688"/>
              <a:gd name="T25" fmla="*/ 2147483647 h 656"/>
              <a:gd name="T26" fmla="*/ 2147483647 w 688"/>
              <a:gd name="T27" fmla="*/ 2147483647 h 6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8"/>
              <a:gd name="T43" fmla="*/ 0 h 656"/>
              <a:gd name="T44" fmla="*/ 688 w 688"/>
              <a:gd name="T45" fmla="*/ 656 h 6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8" h="656">
                <a:moveTo>
                  <a:pt x="632" y="160"/>
                </a:moveTo>
                <a:cubicBezTo>
                  <a:pt x="600" y="160"/>
                  <a:pt x="544" y="120"/>
                  <a:pt x="488" y="112"/>
                </a:cubicBezTo>
                <a:cubicBezTo>
                  <a:pt x="432" y="104"/>
                  <a:pt x="352" y="96"/>
                  <a:pt x="296" y="112"/>
                </a:cubicBezTo>
                <a:cubicBezTo>
                  <a:pt x="240" y="128"/>
                  <a:pt x="184" y="160"/>
                  <a:pt x="152" y="208"/>
                </a:cubicBezTo>
                <a:cubicBezTo>
                  <a:pt x="120" y="256"/>
                  <a:pt x="112" y="352"/>
                  <a:pt x="104" y="400"/>
                </a:cubicBezTo>
                <a:cubicBezTo>
                  <a:pt x="96" y="448"/>
                  <a:pt x="96" y="464"/>
                  <a:pt x="104" y="496"/>
                </a:cubicBezTo>
                <a:cubicBezTo>
                  <a:pt x="112" y="528"/>
                  <a:pt x="152" y="568"/>
                  <a:pt x="152" y="592"/>
                </a:cubicBezTo>
                <a:cubicBezTo>
                  <a:pt x="152" y="616"/>
                  <a:pt x="128" y="656"/>
                  <a:pt x="104" y="640"/>
                </a:cubicBezTo>
                <a:cubicBezTo>
                  <a:pt x="80" y="624"/>
                  <a:pt x="16" y="576"/>
                  <a:pt x="8" y="496"/>
                </a:cubicBezTo>
                <a:cubicBezTo>
                  <a:pt x="0" y="416"/>
                  <a:pt x="0" y="240"/>
                  <a:pt x="56" y="160"/>
                </a:cubicBezTo>
                <a:cubicBezTo>
                  <a:pt x="112" y="80"/>
                  <a:pt x="256" y="32"/>
                  <a:pt x="344" y="16"/>
                </a:cubicBezTo>
                <a:cubicBezTo>
                  <a:pt x="432" y="0"/>
                  <a:pt x="528" y="48"/>
                  <a:pt x="584" y="64"/>
                </a:cubicBezTo>
                <a:cubicBezTo>
                  <a:pt x="640" y="80"/>
                  <a:pt x="672" y="96"/>
                  <a:pt x="680" y="112"/>
                </a:cubicBezTo>
                <a:cubicBezTo>
                  <a:pt x="688" y="128"/>
                  <a:pt x="664" y="160"/>
                  <a:pt x="632" y="16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9463" name="Freeform 9"/>
          <p:cNvSpPr>
            <a:spLocks/>
          </p:cNvSpPr>
          <p:nvPr/>
        </p:nvSpPr>
        <p:spPr bwMode="auto">
          <a:xfrm rot="8255378">
            <a:off x="1362075" y="3099604"/>
            <a:ext cx="603250" cy="787400"/>
          </a:xfrm>
          <a:custGeom>
            <a:avLst/>
            <a:gdLst>
              <a:gd name="T0" fmla="*/ 2147483647 w 688"/>
              <a:gd name="T1" fmla="*/ 2147483647 h 656"/>
              <a:gd name="T2" fmla="*/ 2147483647 w 688"/>
              <a:gd name="T3" fmla="*/ 2147483647 h 656"/>
              <a:gd name="T4" fmla="*/ 2147483647 w 688"/>
              <a:gd name="T5" fmla="*/ 2147483647 h 656"/>
              <a:gd name="T6" fmla="*/ 2147483647 w 688"/>
              <a:gd name="T7" fmla="*/ 2147483647 h 656"/>
              <a:gd name="T8" fmla="*/ 2147483647 w 688"/>
              <a:gd name="T9" fmla="*/ 2147483647 h 656"/>
              <a:gd name="T10" fmla="*/ 2147483647 w 688"/>
              <a:gd name="T11" fmla="*/ 2147483647 h 656"/>
              <a:gd name="T12" fmla="*/ 2147483647 w 688"/>
              <a:gd name="T13" fmla="*/ 2147483647 h 656"/>
              <a:gd name="T14" fmla="*/ 2147483647 w 688"/>
              <a:gd name="T15" fmla="*/ 2147483647 h 656"/>
              <a:gd name="T16" fmla="*/ 2147483647 w 688"/>
              <a:gd name="T17" fmla="*/ 2147483647 h 656"/>
              <a:gd name="T18" fmla="*/ 2147483647 w 688"/>
              <a:gd name="T19" fmla="*/ 2147483647 h 656"/>
              <a:gd name="T20" fmla="*/ 2147483647 w 688"/>
              <a:gd name="T21" fmla="*/ 2147483647 h 656"/>
              <a:gd name="T22" fmla="*/ 2147483647 w 688"/>
              <a:gd name="T23" fmla="*/ 2147483647 h 656"/>
              <a:gd name="T24" fmla="*/ 2147483647 w 688"/>
              <a:gd name="T25" fmla="*/ 2147483647 h 656"/>
              <a:gd name="T26" fmla="*/ 2147483647 w 688"/>
              <a:gd name="T27" fmla="*/ 2147483647 h 6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8"/>
              <a:gd name="T43" fmla="*/ 0 h 656"/>
              <a:gd name="T44" fmla="*/ 688 w 688"/>
              <a:gd name="T45" fmla="*/ 656 h 6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8" h="656">
                <a:moveTo>
                  <a:pt x="632" y="160"/>
                </a:moveTo>
                <a:cubicBezTo>
                  <a:pt x="600" y="160"/>
                  <a:pt x="544" y="120"/>
                  <a:pt x="488" y="112"/>
                </a:cubicBezTo>
                <a:cubicBezTo>
                  <a:pt x="432" y="104"/>
                  <a:pt x="352" y="96"/>
                  <a:pt x="296" y="112"/>
                </a:cubicBezTo>
                <a:cubicBezTo>
                  <a:pt x="240" y="128"/>
                  <a:pt x="184" y="160"/>
                  <a:pt x="152" y="208"/>
                </a:cubicBezTo>
                <a:cubicBezTo>
                  <a:pt x="120" y="256"/>
                  <a:pt x="112" y="352"/>
                  <a:pt x="104" y="400"/>
                </a:cubicBezTo>
                <a:cubicBezTo>
                  <a:pt x="96" y="448"/>
                  <a:pt x="96" y="464"/>
                  <a:pt x="104" y="496"/>
                </a:cubicBezTo>
                <a:cubicBezTo>
                  <a:pt x="112" y="528"/>
                  <a:pt x="152" y="568"/>
                  <a:pt x="152" y="592"/>
                </a:cubicBezTo>
                <a:cubicBezTo>
                  <a:pt x="152" y="616"/>
                  <a:pt x="128" y="656"/>
                  <a:pt x="104" y="640"/>
                </a:cubicBezTo>
                <a:cubicBezTo>
                  <a:pt x="80" y="624"/>
                  <a:pt x="16" y="576"/>
                  <a:pt x="8" y="496"/>
                </a:cubicBezTo>
                <a:cubicBezTo>
                  <a:pt x="0" y="416"/>
                  <a:pt x="0" y="240"/>
                  <a:pt x="56" y="160"/>
                </a:cubicBezTo>
                <a:cubicBezTo>
                  <a:pt x="112" y="80"/>
                  <a:pt x="256" y="32"/>
                  <a:pt x="344" y="16"/>
                </a:cubicBezTo>
                <a:cubicBezTo>
                  <a:pt x="432" y="0"/>
                  <a:pt x="528" y="48"/>
                  <a:pt x="584" y="64"/>
                </a:cubicBezTo>
                <a:cubicBezTo>
                  <a:pt x="640" y="80"/>
                  <a:pt x="672" y="96"/>
                  <a:pt x="680" y="112"/>
                </a:cubicBezTo>
                <a:cubicBezTo>
                  <a:pt x="688" y="128"/>
                  <a:pt x="664" y="160"/>
                  <a:pt x="632" y="16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9464" name="Line 10"/>
          <p:cNvSpPr>
            <a:spLocks noChangeShapeType="1"/>
          </p:cNvSpPr>
          <p:nvPr/>
        </p:nvSpPr>
        <p:spPr bwMode="auto">
          <a:xfrm>
            <a:off x="1444625" y="3234541"/>
            <a:ext cx="290513"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5" name="Line 11"/>
          <p:cNvSpPr>
            <a:spLocks noChangeShapeType="1"/>
          </p:cNvSpPr>
          <p:nvPr/>
        </p:nvSpPr>
        <p:spPr bwMode="auto">
          <a:xfrm>
            <a:off x="1384300" y="3334554"/>
            <a:ext cx="336550" cy="166687"/>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6" name="Line 12"/>
          <p:cNvSpPr>
            <a:spLocks noChangeShapeType="1"/>
          </p:cNvSpPr>
          <p:nvPr/>
        </p:nvSpPr>
        <p:spPr bwMode="auto">
          <a:xfrm>
            <a:off x="1336675" y="3431391"/>
            <a:ext cx="360363"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7" name="Line 13"/>
          <p:cNvSpPr>
            <a:spLocks noChangeShapeType="1"/>
          </p:cNvSpPr>
          <p:nvPr/>
        </p:nvSpPr>
        <p:spPr bwMode="auto">
          <a:xfrm>
            <a:off x="1330325" y="3542516"/>
            <a:ext cx="287338" cy="1555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0" name="Freeform 17"/>
          <p:cNvSpPr>
            <a:spLocks/>
          </p:cNvSpPr>
          <p:nvPr/>
        </p:nvSpPr>
        <p:spPr bwMode="auto">
          <a:xfrm>
            <a:off x="3327400" y="2626146"/>
            <a:ext cx="2301875" cy="2455863"/>
          </a:xfrm>
          <a:custGeom>
            <a:avLst/>
            <a:gdLst>
              <a:gd name="T0" fmla="*/ 2147483647 w 1248"/>
              <a:gd name="T1" fmla="*/ 2147483647 h 1120"/>
              <a:gd name="T2" fmla="*/ 2147483647 w 1248"/>
              <a:gd name="T3" fmla="*/ 2147483647 h 1120"/>
              <a:gd name="T4" fmla="*/ 2147483647 w 1248"/>
              <a:gd name="T5" fmla="*/ 2147483647 h 1120"/>
              <a:gd name="T6" fmla="*/ 2147483647 w 1248"/>
              <a:gd name="T7" fmla="*/ 2147483647 h 1120"/>
              <a:gd name="T8" fmla="*/ 2147483647 w 1248"/>
              <a:gd name="T9" fmla="*/ 2147483647 h 1120"/>
              <a:gd name="T10" fmla="*/ 2147483647 w 1248"/>
              <a:gd name="T11" fmla="*/ 2147483647 h 1120"/>
              <a:gd name="T12" fmla="*/ 2147483647 w 1248"/>
              <a:gd name="T13" fmla="*/ 2147483647 h 1120"/>
              <a:gd name="T14" fmla="*/ 2147483647 w 1248"/>
              <a:gd name="T15" fmla="*/ 2147483647 h 1120"/>
              <a:gd name="T16" fmla="*/ 2147483647 w 1248"/>
              <a:gd name="T17" fmla="*/ 2147483647 h 1120"/>
              <a:gd name="T18" fmla="*/ 2147483647 w 1248"/>
              <a:gd name="T19" fmla="*/ 2147483647 h 1120"/>
              <a:gd name="T20" fmla="*/ 2147483647 w 1248"/>
              <a:gd name="T21" fmla="*/ 2147483647 h 1120"/>
              <a:gd name="T22" fmla="*/ 2147483647 w 1248"/>
              <a:gd name="T23" fmla="*/ 2147483647 h 1120"/>
              <a:gd name="T24" fmla="*/ 2147483647 w 1248"/>
              <a:gd name="T25" fmla="*/ 2147483647 h 1120"/>
              <a:gd name="T26" fmla="*/ 2147483647 w 1248"/>
              <a:gd name="T27" fmla="*/ 2147483647 h 1120"/>
              <a:gd name="T28" fmla="*/ 2147483647 w 1248"/>
              <a:gd name="T29" fmla="*/ 2147483647 h 1120"/>
              <a:gd name="T30" fmla="*/ 2147483647 w 1248"/>
              <a:gd name="T31" fmla="*/ 2147483647 h 1120"/>
              <a:gd name="T32" fmla="*/ 2147483647 w 1248"/>
              <a:gd name="T33" fmla="*/ 2147483647 h 11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48"/>
              <a:gd name="T52" fmla="*/ 0 h 1120"/>
              <a:gd name="T53" fmla="*/ 1248 w 1248"/>
              <a:gd name="T54" fmla="*/ 1120 h 11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48" h="1120">
                <a:moveTo>
                  <a:pt x="712" y="112"/>
                </a:moveTo>
                <a:cubicBezTo>
                  <a:pt x="736" y="160"/>
                  <a:pt x="696" y="288"/>
                  <a:pt x="760" y="304"/>
                </a:cubicBezTo>
                <a:cubicBezTo>
                  <a:pt x="824" y="320"/>
                  <a:pt x="1048" y="184"/>
                  <a:pt x="1096" y="208"/>
                </a:cubicBezTo>
                <a:cubicBezTo>
                  <a:pt x="1144" y="232"/>
                  <a:pt x="1024" y="384"/>
                  <a:pt x="1048" y="448"/>
                </a:cubicBezTo>
                <a:cubicBezTo>
                  <a:pt x="1072" y="512"/>
                  <a:pt x="1232" y="536"/>
                  <a:pt x="1240" y="592"/>
                </a:cubicBezTo>
                <a:cubicBezTo>
                  <a:pt x="1248" y="648"/>
                  <a:pt x="1128" y="704"/>
                  <a:pt x="1096" y="784"/>
                </a:cubicBezTo>
                <a:cubicBezTo>
                  <a:pt x="1064" y="864"/>
                  <a:pt x="1096" y="1024"/>
                  <a:pt x="1048" y="1072"/>
                </a:cubicBezTo>
                <a:cubicBezTo>
                  <a:pt x="1000" y="1120"/>
                  <a:pt x="896" y="1072"/>
                  <a:pt x="808" y="1072"/>
                </a:cubicBezTo>
                <a:cubicBezTo>
                  <a:pt x="720" y="1072"/>
                  <a:pt x="592" y="1112"/>
                  <a:pt x="520" y="1072"/>
                </a:cubicBezTo>
                <a:cubicBezTo>
                  <a:pt x="448" y="1032"/>
                  <a:pt x="456" y="880"/>
                  <a:pt x="376" y="832"/>
                </a:cubicBezTo>
                <a:cubicBezTo>
                  <a:pt x="296" y="784"/>
                  <a:pt x="80" y="824"/>
                  <a:pt x="40" y="784"/>
                </a:cubicBezTo>
                <a:cubicBezTo>
                  <a:pt x="0" y="744"/>
                  <a:pt x="128" y="664"/>
                  <a:pt x="136" y="592"/>
                </a:cubicBezTo>
                <a:cubicBezTo>
                  <a:pt x="144" y="520"/>
                  <a:pt x="56" y="400"/>
                  <a:pt x="88" y="352"/>
                </a:cubicBezTo>
                <a:cubicBezTo>
                  <a:pt x="120" y="304"/>
                  <a:pt x="264" y="328"/>
                  <a:pt x="328" y="304"/>
                </a:cubicBezTo>
                <a:cubicBezTo>
                  <a:pt x="392" y="280"/>
                  <a:pt x="424" y="256"/>
                  <a:pt x="472" y="208"/>
                </a:cubicBezTo>
                <a:cubicBezTo>
                  <a:pt x="520" y="160"/>
                  <a:pt x="576" y="32"/>
                  <a:pt x="616" y="16"/>
                </a:cubicBezTo>
                <a:cubicBezTo>
                  <a:pt x="656" y="0"/>
                  <a:pt x="688" y="64"/>
                  <a:pt x="712" y="112"/>
                </a:cubicBez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71" name="Freeform 18"/>
          <p:cNvSpPr>
            <a:spLocks/>
          </p:cNvSpPr>
          <p:nvPr/>
        </p:nvSpPr>
        <p:spPr bwMode="auto">
          <a:xfrm rot="-2602437">
            <a:off x="3771900" y="3308771"/>
            <a:ext cx="606425" cy="779463"/>
          </a:xfrm>
          <a:custGeom>
            <a:avLst/>
            <a:gdLst>
              <a:gd name="T0" fmla="*/ 2147483647 w 688"/>
              <a:gd name="T1" fmla="*/ 2147483647 h 656"/>
              <a:gd name="T2" fmla="*/ 2147483647 w 688"/>
              <a:gd name="T3" fmla="*/ 2147483647 h 656"/>
              <a:gd name="T4" fmla="*/ 2147483647 w 688"/>
              <a:gd name="T5" fmla="*/ 2147483647 h 656"/>
              <a:gd name="T6" fmla="*/ 2147483647 w 688"/>
              <a:gd name="T7" fmla="*/ 2147483647 h 656"/>
              <a:gd name="T8" fmla="*/ 2147483647 w 688"/>
              <a:gd name="T9" fmla="*/ 2147483647 h 656"/>
              <a:gd name="T10" fmla="*/ 2147483647 w 688"/>
              <a:gd name="T11" fmla="*/ 2147483647 h 656"/>
              <a:gd name="T12" fmla="*/ 2147483647 w 688"/>
              <a:gd name="T13" fmla="*/ 2147483647 h 656"/>
              <a:gd name="T14" fmla="*/ 2147483647 w 688"/>
              <a:gd name="T15" fmla="*/ 2147483647 h 656"/>
              <a:gd name="T16" fmla="*/ 2147483647 w 688"/>
              <a:gd name="T17" fmla="*/ 2147483647 h 656"/>
              <a:gd name="T18" fmla="*/ 2147483647 w 688"/>
              <a:gd name="T19" fmla="*/ 2147483647 h 656"/>
              <a:gd name="T20" fmla="*/ 2147483647 w 688"/>
              <a:gd name="T21" fmla="*/ 2147483647 h 656"/>
              <a:gd name="T22" fmla="*/ 2147483647 w 688"/>
              <a:gd name="T23" fmla="*/ 2147483647 h 656"/>
              <a:gd name="T24" fmla="*/ 2147483647 w 688"/>
              <a:gd name="T25" fmla="*/ 2147483647 h 656"/>
              <a:gd name="T26" fmla="*/ 2147483647 w 688"/>
              <a:gd name="T27" fmla="*/ 2147483647 h 6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8"/>
              <a:gd name="T43" fmla="*/ 0 h 656"/>
              <a:gd name="T44" fmla="*/ 688 w 688"/>
              <a:gd name="T45" fmla="*/ 656 h 6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8" h="656">
                <a:moveTo>
                  <a:pt x="632" y="160"/>
                </a:moveTo>
                <a:cubicBezTo>
                  <a:pt x="600" y="160"/>
                  <a:pt x="544" y="120"/>
                  <a:pt x="488" y="112"/>
                </a:cubicBezTo>
                <a:cubicBezTo>
                  <a:pt x="432" y="104"/>
                  <a:pt x="352" y="96"/>
                  <a:pt x="296" y="112"/>
                </a:cubicBezTo>
                <a:cubicBezTo>
                  <a:pt x="240" y="128"/>
                  <a:pt x="184" y="160"/>
                  <a:pt x="152" y="208"/>
                </a:cubicBezTo>
                <a:cubicBezTo>
                  <a:pt x="120" y="256"/>
                  <a:pt x="112" y="352"/>
                  <a:pt x="104" y="400"/>
                </a:cubicBezTo>
                <a:cubicBezTo>
                  <a:pt x="96" y="448"/>
                  <a:pt x="96" y="464"/>
                  <a:pt x="104" y="496"/>
                </a:cubicBezTo>
                <a:cubicBezTo>
                  <a:pt x="112" y="528"/>
                  <a:pt x="152" y="568"/>
                  <a:pt x="152" y="592"/>
                </a:cubicBezTo>
                <a:cubicBezTo>
                  <a:pt x="152" y="616"/>
                  <a:pt x="128" y="656"/>
                  <a:pt x="104" y="640"/>
                </a:cubicBezTo>
                <a:cubicBezTo>
                  <a:pt x="80" y="624"/>
                  <a:pt x="16" y="576"/>
                  <a:pt x="8" y="496"/>
                </a:cubicBezTo>
                <a:cubicBezTo>
                  <a:pt x="0" y="416"/>
                  <a:pt x="0" y="240"/>
                  <a:pt x="56" y="160"/>
                </a:cubicBezTo>
                <a:cubicBezTo>
                  <a:pt x="112" y="80"/>
                  <a:pt x="256" y="32"/>
                  <a:pt x="344" y="16"/>
                </a:cubicBezTo>
                <a:cubicBezTo>
                  <a:pt x="432" y="0"/>
                  <a:pt x="528" y="48"/>
                  <a:pt x="584" y="64"/>
                </a:cubicBezTo>
                <a:cubicBezTo>
                  <a:pt x="640" y="80"/>
                  <a:pt x="672" y="96"/>
                  <a:pt x="680" y="112"/>
                </a:cubicBezTo>
                <a:cubicBezTo>
                  <a:pt x="688" y="128"/>
                  <a:pt x="664" y="160"/>
                  <a:pt x="632" y="16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9472" name="Freeform 19"/>
          <p:cNvSpPr>
            <a:spLocks/>
          </p:cNvSpPr>
          <p:nvPr/>
        </p:nvSpPr>
        <p:spPr bwMode="auto">
          <a:xfrm rot="8255378">
            <a:off x="4038600" y="3311946"/>
            <a:ext cx="603250" cy="787400"/>
          </a:xfrm>
          <a:custGeom>
            <a:avLst/>
            <a:gdLst>
              <a:gd name="T0" fmla="*/ 2147483647 w 688"/>
              <a:gd name="T1" fmla="*/ 2147483647 h 656"/>
              <a:gd name="T2" fmla="*/ 2147483647 w 688"/>
              <a:gd name="T3" fmla="*/ 2147483647 h 656"/>
              <a:gd name="T4" fmla="*/ 2147483647 w 688"/>
              <a:gd name="T5" fmla="*/ 2147483647 h 656"/>
              <a:gd name="T6" fmla="*/ 2147483647 w 688"/>
              <a:gd name="T7" fmla="*/ 2147483647 h 656"/>
              <a:gd name="T8" fmla="*/ 2147483647 w 688"/>
              <a:gd name="T9" fmla="*/ 2147483647 h 656"/>
              <a:gd name="T10" fmla="*/ 2147483647 w 688"/>
              <a:gd name="T11" fmla="*/ 2147483647 h 656"/>
              <a:gd name="T12" fmla="*/ 2147483647 w 688"/>
              <a:gd name="T13" fmla="*/ 2147483647 h 656"/>
              <a:gd name="T14" fmla="*/ 2147483647 w 688"/>
              <a:gd name="T15" fmla="*/ 2147483647 h 656"/>
              <a:gd name="T16" fmla="*/ 2147483647 w 688"/>
              <a:gd name="T17" fmla="*/ 2147483647 h 656"/>
              <a:gd name="T18" fmla="*/ 2147483647 w 688"/>
              <a:gd name="T19" fmla="*/ 2147483647 h 656"/>
              <a:gd name="T20" fmla="*/ 2147483647 w 688"/>
              <a:gd name="T21" fmla="*/ 2147483647 h 656"/>
              <a:gd name="T22" fmla="*/ 2147483647 w 688"/>
              <a:gd name="T23" fmla="*/ 2147483647 h 656"/>
              <a:gd name="T24" fmla="*/ 2147483647 w 688"/>
              <a:gd name="T25" fmla="*/ 2147483647 h 656"/>
              <a:gd name="T26" fmla="*/ 2147483647 w 688"/>
              <a:gd name="T27" fmla="*/ 2147483647 h 6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8"/>
              <a:gd name="T43" fmla="*/ 0 h 656"/>
              <a:gd name="T44" fmla="*/ 688 w 688"/>
              <a:gd name="T45" fmla="*/ 656 h 6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8" h="656">
                <a:moveTo>
                  <a:pt x="632" y="160"/>
                </a:moveTo>
                <a:cubicBezTo>
                  <a:pt x="600" y="160"/>
                  <a:pt x="544" y="120"/>
                  <a:pt x="488" y="112"/>
                </a:cubicBezTo>
                <a:cubicBezTo>
                  <a:pt x="432" y="104"/>
                  <a:pt x="352" y="96"/>
                  <a:pt x="296" y="112"/>
                </a:cubicBezTo>
                <a:cubicBezTo>
                  <a:pt x="240" y="128"/>
                  <a:pt x="184" y="160"/>
                  <a:pt x="152" y="208"/>
                </a:cubicBezTo>
                <a:cubicBezTo>
                  <a:pt x="120" y="256"/>
                  <a:pt x="112" y="352"/>
                  <a:pt x="104" y="400"/>
                </a:cubicBezTo>
                <a:cubicBezTo>
                  <a:pt x="96" y="448"/>
                  <a:pt x="96" y="464"/>
                  <a:pt x="104" y="496"/>
                </a:cubicBezTo>
                <a:cubicBezTo>
                  <a:pt x="112" y="528"/>
                  <a:pt x="152" y="568"/>
                  <a:pt x="152" y="592"/>
                </a:cubicBezTo>
                <a:cubicBezTo>
                  <a:pt x="152" y="616"/>
                  <a:pt x="128" y="656"/>
                  <a:pt x="104" y="640"/>
                </a:cubicBezTo>
                <a:cubicBezTo>
                  <a:pt x="80" y="624"/>
                  <a:pt x="16" y="576"/>
                  <a:pt x="8" y="496"/>
                </a:cubicBezTo>
                <a:cubicBezTo>
                  <a:pt x="0" y="416"/>
                  <a:pt x="0" y="240"/>
                  <a:pt x="56" y="160"/>
                </a:cubicBezTo>
                <a:cubicBezTo>
                  <a:pt x="112" y="80"/>
                  <a:pt x="256" y="32"/>
                  <a:pt x="344" y="16"/>
                </a:cubicBezTo>
                <a:cubicBezTo>
                  <a:pt x="432" y="0"/>
                  <a:pt x="528" y="48"/>
                  <a:pt x="584" y="64"/>
                </a:cubicBezTo>
                <a:cubicBezTo>
                  <a:pt x="640" y="80"/>
                  <a:pt x="672" y="96"/>
                  <a:pt x="680" y="112"/>
                </a:cubicBezTo>
                <a:cubicBezTo>
                  <a:pt x="688" y="128"/>
                  <a:pt x="664" y="160"/>
                  <a:pt x="632" y="16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9473" name="Line 20"/>
          <p:cNvSpPr>
            <a:spLocks noChangeShapeType="1"/>
          </p:cNvSpPr>
          <p:nvPr/>
        </p:nvSpPr>
        <p:spPr bwMode="auto">
          <a:xfrm>
            <a:off x="4121150" y="3446884"/>
            <a:ext cx="288925"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4" name="Line 21"/>
          <p:cNvSpPr>
            <a:spLocks noChangeShapeType="1"/>
          </p:cNvSpPr>
          <p:nvPr/>
        </p:nvSpPr>
        <p:spPr bwMode="auto">
          <a:xfrm>
            <a:off x="4059238" y="3545309"/>
            <a:ext cx="338137"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5" name="Line 22"/>
          <p:cNvSpPr>
            <a:spLocks noChangeShapeType="1"/>
          </p:cNvSpPr>
          <p:nvPr/>
        </p:nvSpPr>
        <p:spPr bwMode="auto">
          <a:xfrm>
            <a:off x="4011613" y="3643734"/>
            <a:ext cx="360362"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6" name="Line 23"/>
          <p:cNvSpPr>
            <a:spLocks noChangeShapeType="1"/>
          </p:cNvSpPr>
          <p:nvPr/>
        </p:nvSpPr>
        <p:spPr bwMode="auto">
          <a:xfrm>
            <a:off x="4005263" y="3754859"/>
            <a:ext cx="288925" cy="1555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4" name="Freeform 44"/>
          <p:cNvSpPr>
            <a:spLocks/>
          </p:cNvSpPr>
          <p:nvPr/>
        </p:nvSpPr>
        <p:spPr bwMode="auto">
          <a:xfrm>
            <a:off x="354013" y="2807504"/>
            <a:ext cx="2244725" cy="2016125"/>
          </a:xfrm>
          <a:custGeom>
            <a:avLst/>
            <a:gdLst>
              <a:gd name="T0" fmla="*/ 2147483647 w 1716"/>
              <a:gd name="T1" fmla="*/ 2147483647 h 1399"/>
              <a:gd name="T2" fmla="*/ 2147483647 w 1716"/>
              <a:gd name="T3" fmla="*/ 2147483647 h 1399"/>
              <a:gd name="T4" fmla="*/ 2147483647 w 1716"/>
              <a:gd name="T5" fmla="*/ 2147483647 h 1399"/>
              <a:gd name="T6" fmla="*/ 2147483647 w 1716"/>
              <a:gd name="T7" fmla="*/ 2147483647 h 1399"/>
              <a:gd name="T8" fmla="*/ 2147483647 w 1716"/>
              <a:gd name="T9" fmla="*/ 2147483647 h 1399"/>
              <a:gd name="T10" fmla="*/ 2147483647 w 1716"/>
              <a:gd name="T11" fmla="*/ 2147483647 h 1399"/>
              <a:gd name="T12" fmla="*/ 2147483647 w 1716"/>
              <a:gd name="T13" fmla="*/ 2147483647 h 1399"/>
              <a:gd name="T14" fmla="*/ 2147483647 w 1716"/>
              <a:gd name="T15" fmla="*/ 2147483647 h 1399"/>
              <a:gd name="T16" fmla="*/ 2147483647 w 1716"/>
              <a:gd name="T17" fmla="*/ 2147483647 h 1399"/>
              <a:gd name="T18" fmla="*/ 2147483647 w 1716"/>
              <a:gd name="T19" fmla="*/ 2147483647 h 1399"/>
              <a:gd name="T20" fmla="*/ 2147483647 w 1716"/>
              <a:gd name="T21" fmla="*/ 2147483647 h 1399"/>
              <a:gd name="T22" fmla="*/ 2147483647 w 1716"/>
              <a:gd name="T23" fmla="*/ 2147483647 h 1399"/>
              <a:gd name="T24" fmla="*/ 2147483647 w 1716"/>
              <a:gd name="T25" fmla="*/ 2147483647 h 1399"/>
              <a:gd name="T26" fmla="*/ 2147483647 w 1716"/>
              <a:gd name="T27" fmla="*/ 2147483647 h 1399"/>
              <a:gd name="T28" fmla="*/ 2147483647 w 1716"/>
              <a:gd name="T29" fmla="*/ 2147483647 h 1399"/>
              <a:gd name="T30" fmla="*/ 2147483647 w 1716"/>
              <a:gd name="T31" fmla="*/ 2147483647 h 1399"/>
              <a:gd name="T32" fmla="*/ 2147483647 w 1716"/>
              <a:gd name="T33" fmla="*/ 2147483647 h 1399"/>
              <a:gd name="T34" fmla="*/ 2147483647 w 1716"/>
              <a:gd name="T35" fmla="*/ 2147483647 h 1399"/>
              <a:gd name="T36" fmla="*/ 2147483647 w 1716"/>
              <a:gd name="T37" fmla="*/ 2147483647 h 1399"/>
              <a:gd name="T38" fmla="*/ 2147483647 w 1716"/>
              <a:gd name="T39" fmla="*/ 2147483647 h 1399"/>
              <a:gd name="T40" fmla="*/ 2147483647 w 1716"/>
              <a:gd name="T41" fmla="*/ 2147483647 h 1399"/>
              <a:gd name="T42" fmla="*/ 2147483647 w 1716"/>
              <a:gd name="T43" fmla="*/ 2147483647 h 1399"/>
              <a:gd name="T44" fmla="*/ 2147483647 w 1716"/>
              <a:gd name="T45" fmla="*/ 2147483647 h 1399"/>
              <a:gd name="T46" fmla="*/ 2147483647 w 1716"/>
              <a:gd name="T47" fmla="*/ 2147483647 h 13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16"/>
              <a:gd name="T73" fmla="*/ 0 h 1399"/>
              <a:gd name="T74" fmla="*/ 1716 w 1716"/>
              <a:gd name="T75" fmla="*/ 1399 h 13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16" h="1399">
                <a:moveTo>
                  <a:pt x="467" y="208"/>
                </a:moveTo>
                <a:cubicBezTo>
                  <a:pt x="526" y="169"/>
                  <a:pt x="589" y="56"/>
                  <a:pt x="693" y="28"/>
                </a:cubicBezTo>
                <a:cubicBezTo>
                  <a:pt x="797" y="0"/>
                  <a:pt x="978" y="40"/>
                  <a:pt x="1093" y="41"/>
                </a:cubicBezTo>
                <a:cubicBezTo>
                  <a:pt x="1208" y="42"/>
                  <a:pt x="1299" y="14"/>
                  <a:pt x="1383" y="34"/>
                </a:cubicBezTo>
                <a:cubicBezTo>
                  <a:pt x="1467" y="54"/>
                  <a:pt x="1545" y="72"/>
                  <a:pt x="1596" y="163"/>
                </a:cubicBezTo>
                <a:cubicBezTo>
                  <a:pt x="1647" y="254"/>
                  <a:pt x="1716" y="474"/>
                  <a:pt x="1687" y="583"/>
                </a:cubicBezTo>
                <a:cubicBezTo>
                  <a:pt x="1658" y="692"/>
                  <a:pt x="1470" y="738"/>
                  <a:pt x="1422" y="815"/>
                </a:cubicBezTo>
                <a:cubicBezTo>
                  <a:pt x="1374" y="892"/>
                  <a:pt x="1435" y="1001"/>
                  <a:pt x="1396" y="1047"/>
                </a:cubicBezTo>
                <a:cubicBezTo>
                  <a:pt x="1357" y="1093"/>
                  <a:pt x="1246" y="1102"/>
                  <a:pt x="1190" y="1092"/>
                </a:cubicBezTo>
                <a:cubicBezTo>
                  <a:pt x="1134" y="1082"/>
                  <a:pt x="1098" y="975"/>
                  <a:pt x="1061" y="989"/>
                </a:cubicBezTo>
                <a:cubicBezTo>
                  <a:pt x="1024" y="1003"/>
                  <a:pt x="1013" y="1113"/>
                  <a:pt x="970" y="1176"/>
                </a:cubicBezTo>
                <a:cubicBezTo>
                  <a:pt x="927" y="1239"/>
                  <a:pt x="848" y="1341"/>
                  <a:pt x="803" y="1370"/>
                </a:cubicBezTo>
                <a:cubicBezTo>
                  <a:pt x="758" y="1399"/>
                  <a:pt x="718" y="1362"/>
                  <a:pt x="699" y="1350"/>
                </a:cubicBezTo>
                <a:cubicBezTo>
                  <a:pt x="680" y="1338"/>
                  <a:pt x="658" y="1325"/>
                  <a:pt x="687" y="1299"/>
                </a:cubicBezTo>
                <a:cubicBezTo>
                  <a:pt x="716" y="1273"/>
                  <a:pt x="843" y="1255"/>
                  <a:pt x="874" y="1195"/>
                </a:cubicBezTo>
                <a:cubicBezTo>
                  <a:pt x="905" y="1135"/>
                  <a:pt x="920" y="1008"/>
                  <a:pt x="874" y="937"/>
                </a:cubicBezTo>
                <a:cubicBezTo>
                  <a:pt x="828" y="866"/>
                  <a:pt x="698" y="792"/>
                  <a:pt x="596" y="770"/>
                </a:cubicBezTo>
                <a:cubicBezTo>
                  <a:pt x="494" y="748"/>
                  <a:pt x="335" y="785"/>
                  <a:pt x="261" y="802"/>
                </a:cubicBezTo>
                <a:cubicBezTo>
                  <a:pt x="187" y="819"/>
                  <a:pt x="191" y="867"/>
                  <a:pt x="151" y="873"/>
                </a:cubicBezTo>
                <a:cubicBezTo>
                  <a:pt x="111" y="879"/>
                  <a:pt x="44" y="883"/>
                  <a:pt x="22" y="841"/>
                </a:cubicBezTo>
                <a:cubicBezTo>
                  <a:pt x="0" y="799"/>
                  <a:pt x="2" y="699"/>
                  <a:pt x="16" y="621"/>
                </a:cubicBezTo>
                <a:cubicBezTo>
                  <a:pt x="30" y="543"/>
                  <a:pt x="52" y="430"/>
                  <a:pt x="106" y="370"/>
                </a:cubicBezTo>
                <a:cubicBezTo>
                  <a:pt x="160" y="310"/>
                  <a:pt x="280" y="282"/>
                  <a:pt x="338" y="260"/>
                </a:cubicBezTo>
                <a:cubicBezTo>
                  <a:pt x="396" y="238"/>
                  <a:pt x="408" y="247"/>
                  <a:pt x="467" y="208"/>
                </a:cubicBez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 name="Group 2"/>
          <p:cNvGrpSpPr/>
          <p:nvPr/>
        </p:nvGrpSpPr>
        <p:grpSpPr>
          <a:xfrm>
            <a:off x="7933121" y="3812009"/>
            <a:ext cx="309562" cy="703263"/>
            <a:chOff x="3127984" y="5003006"/>
            <a:chExt cx="309562" cy="703263"/>
          </a:xfrm>
        </p:grpSpPr>
        <p:grpSp>
          <p:nvGrpSpPr>
            <p:cNvPr id="2" name="Group 1"/>
            <p:cNvGrpSpPr/>
            <p:nvPr/>
          </p:nvGrpSpPr>
          <p:grpSpPr>
            <a:xfrm>
              <a:off x="3127984" y="5003006"/>
              <a:ext cx="309562" cy="703263"/>
              <a:chOff x="2084388" y="2990850"/>
              <a:chExt cx="309562" cy="703263"/>
            </a:xfrm>
          </p:grpSpPr>
          <p:sp>
            <p:nvSpPr>
              <p:cNvPr id="19477" name="Freeform 24"/>
              <p:cNvSpPr>
                <a:spLocks/>
              </p:cNvSpPr>
              <p:nvPr/>
            </p:nvSpPr>
            <p:spPr bwMode="auto">
              <a:xfrm>
                <a:off x="2084388" y="2990850"/>
                <a:ext cx="309562" cy="703263"/>
              </a:xfrm>
              <a:custGeom>
                <a:avLst/>
                <a:gdLst>
                  <a:gd name="T0" fmla="*/ 2147483647 w 512"/>
                  <a:gd name="T1" fmla="*/ 2147483647 h 928"/>
                  <a:gd name="T2" fmla="*/ 2147483647 w 512"/>
                  <a:gd name="T3" fmla="*/ 0 h 928"/>
                  <a:gd name="T4" fmla="*/ 2147483647 w 512"/>
                  <a:gd name="T5" fmla="*/ 2147483647 h 928"/>
                  <a:gd name="T6" fmla="*/ 2147483647 w 512"/>
                  <a:gd name="T7" fmla="*/ 2147483647 h 928"/>
                  <a:gd name="T8" fmla="*/ 2147483647 w 512"/>
                  <a:gd name="T9" fmla="*/ 2147483647 h 928"/>
                  <a:gd name="T10" fmla="*/ 2147483647 w 512"/>
                  <a:gd name="T11" fmla="*/ 2147483647 h 928"/>
                  <a:gd name="T12" fmla="*/ 2147483647 w 512"/>
                  <a:gd name="T13" fmla="*/ 2147483647 h 928"/>
                  <a:gd name="T14" fmla="*/ 0 60000 65536"/>
                  <a:gd name="T15" fmla="*/ 0 60000 65536"/>
                  <a:gd name="T16" fmla="*/ 0 60000 65536"/>
                  <a:gd name="T17" fmla="*/ 0 60000 65536"/>
                  <a:gd name="T18" fmla="*/ 0 60000 65536"/>
                  <a:gd name="T19" fmla="*/ 0 60000 65536"/>
                  <a:gd name="T20" fmla="*/ 0 60000 65536"/>
                  <a:gd name="T21" fmla="*/ 0 w 512"/>
                  <a:gd name="T22" fmla="*/ 0 h 928"/>
                  <a:gd name="T23" fmla="*/ 512 w 512"/>
                  <a:gd name="T24" fmla="*/ 928 h 9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2" h="928">
                    <a:moveTo>
                      <a:pt x="40" y="240"/>
                    </a:moveTo>
                    <a:cubicBezTo>
                      <a:pt x="80" y="112"/>
                      <a:pt x="208" y="0"/>
                      <a:pt x="280" y="0"/>
                    </a:cubicBezTo>
                    <a:cubicBezTo>
                      <a:pt x="352" y="0"/>
                      <a:pt x="440" y="128"/>
                      <a:pt x="472" y="240"/>
                    </a:cubicBezTo>
                    <a:cubicBezTo>
                      <a:pt x="504" y="352"/>
                      <a:pt x="512" y="560"/>
                      <a:pt x="472" y="672"/>
                    </a:cubicBezTo>
                    <a:cubicBezTo>
                      <a:pt x="432" y="784"/>
                      <a:pt x="304" y="896"/>
                      <a:pt x="232" y="912"/>
                    </a:cubicBezTo>
                    <a:cubicBezTo>
                      <a:pt x="160" y="928"/>
                      <a:pt x="72" y="880"/>
                      <a:pt x="40" y="768"/>
                    </a:cubicBezTo>
                    <a:cubicBezTo>
                      <a:pt x="8" y="656"/>
                      <a:pt x="0" y="368"/>
                      <a:pt x="40" y="24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78" name="Freeform 25"/>
              <p:cNvSpPr>
                <a:spLocks/>
              </p:cNvSpPr>
              <p:nvPr/>
            </p:nvSpPr>
            <p:spPr bwMode="auto">
              <a:xfrm>
                <a:off x="2109788" y="3038475"/>
                <a:ext cx="236537" cy="606425"/>
              </a:xfrm>
              <a:custGeom>
                <a:avLst/>
                <a:gdLst>
                  <a:gd name="T0" fmla="*/ 2147483647 w 400"/>
                  <a:gd name="T1" fmla="*/ 2147483647 h 800"/>
                  <a:gd name="T2" fmla="*/ 2147483647 w 400"/>
                  <a:gd name="T3" fmla="*/ 2147483647 h 800"/>
                  <a:gd name="T4" fmla="*/ 2147483647 w 400"/>
                  <a:gd name="T5" fmla="*/ 2147483647 h 800"/>
                  <a:gd name="T6" fmla="*/ 2147483647 w 400"/>
                  <a:gd name="T7" fmla="*/ 2147483647 h 800"/>
                  <a:gd name="T8" fmla="*/ 2147483647 w 400"/>
                  <a:gd name="T9" fmla="*/ 2147483647 h 800"/>
                  <a:gd name="T10" fmla="*/ 2147483647 w 400"/>
                  <a:gd name="T11" fmla="*/ 2147483647 h 800"/>
                  <a:gd name="T12" fmla="*/ 2147483647 w 400"/>
                  <a:gd name="T13" fmla="*/ 2147483647 h 800"/>
                  <a:gd name="T14" fmla="*/ 2147483647 w 400"/>
                  <a:gd name="T15" fmla="*/ 2147483647 h 800"/>
                  <a:gd name="T16" fmla="*/ 2147483647 w 400"/>
                  <a:gd name="T17" fmla="*/ 2147483647 h 800"/>
                  <a:gd name="T18" fmla="*/ 2147483647 w 400"/>
                  <a:gd name="T19" fmla="*/ 2147483647 h 800"/>
                  <a:gd name="T20" fmla="*/ 2147483647 w 400"/>
                  <a:gd name="T21" fmla="*/ 2147483647 h 800"/>
                  <a:gd name="T22" fmla="*/ 2147483647 w 400"/>
                  <a:gd name="T23" fmla="*/ 2147483647 h 800"/>
                  <a:gd name="T24" fmla="*/ 2147483647 w 400"/>
                  <a:gd name="T25" fmla="*/ 2147483647 h 800"/>
                  <a:gd name="T26" fmla="*/ 2147483647 w 400"/>
                  <a:gd name="T27" fmla="*/ 2147483647 h 800"/>
                  <a:gd name="T28" fmla="*/ 2147483647 w 400"/>
                  <a:gd name="T29" fmla="*/ 2147483647 h 800"/>
                  <a:gd name="T30" fmla="*/ 2147483647 w 400"/>
                  <a:gd name="T31" fmla="*/ 2147483647 h 800"/>
                  <a:gd name="T32" fmla="*/ 2147483647 w 400"/>
                  <a:gd name="T33" fmla="*/ 2147483647 h 800"/>
                  <a:gd name="T34" fmla="*/ 2147483647 w 400"/>
                  <a:gd name="T35" fmla="*/ 2147483647 h 800"/>
                  <a:gd name="T36" fmla="*/ 2147483647 w 400"/>
                  <a:gd name="T37" fmla="*/ 2147483647 h 800"/>
                  <a:gd name="T38" fmla="*/ 2147483647 w 400"/>
                  <a:gd name="T39" fmla="*/ 2147483647 h 800"/>
                  <a:gd name="T40" fmla="*/ 2147483647 w 400"/>
                  <a:gd name="T41" fmla="*/ 2147483647 h 800"/>
                  <a:gd name="T42" fmla="*/ 2147483647 w 400"/>
                  <a:gd name="T43" fmla="*/ 2147483647 h 800"/>
                  <a:gd name="T44" fmla="*/ 2147483647 w 400"/>
                  <a:gd name="T45" fmla="*/ 2147483647 h 800"/>
                  <a:gd name="T46" fmla="*/ 2147483647 w 400"/>
                  <a:gd name="T47" fmla="*/ 2147483647 h 800"/>
                  <a:gd name="T48" fmla="*/ 2147483647 w 400"/>
                  <a:gd name="T49" fmla="*/ 2147483647 h 800"/>
                  <a:gd name="T50" fmla="*/ 2147483647 w 400"/>
                  <a:gd name="T51" fmla="*/ 2147483647 h 8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0"/>
                  <a:gd name="T79" fmla="*/ 0 h 800"/>
                  <a:gd name="T80" fmla="*/ 400 w 400"/>
                  <a:gd name="T81" fmla="*/ 800 h 8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0" h="800">
                    <a:moveTo>
                      <a:pt x="376" y="296"/>
                    </a:moveTo>
                    <a:cubicBezTo>
                      <a:pt x="400" y="328"/>
                      <a:pt x="384" y="440"/>
                      <a:pt x="376" y="488"/>
                    </a:cubicBezTo>
                    <a:cubicBezTo>
                      <a:pt x="368" y="536"/>
                      <a:pt x="368" y="576"/>
                      <a:pt x="328" y="584"/>
                    </a:cubicBezTo>
                    <a:cubicBezTo>
                      <a:pt x="288" y="592"/>
                      <a:pt x="168" y="536"/>
                      <a:pt x="136" y="536"/>
                    </a:cubicBezTo>
                    <a:cubicBezTo>
                      <a:pt x="104" y="536"/>
                      <a:pt x="104" y="568"/>
                      <a:pt x="136" y="584"/>
                    </a:cubicBezTo>
                    <a:cubicBezTo>
                      <a:pt x="168" y="600"/>
                      <a:pt x="320" y="600"/>
                      <a:pt x="328" y="632"/>
                    </a:cubicBezTo>
                    <a:cubicBezTo>
                      <a:pt x="336" y="664"/>
                      <a:pt x="224" y="752"/>
                      <a:pt x="184" y="776"/>
                    </a:cubicBezTo>
                    <a:cubicBezTo>
                      <a:pt x="144" y="800"/>
                      <a:pt x="112" y="792"/>
                      <a:pt x="88" y="776"/>
                    </a:cubicBezTo>
                    <a:cubicBezTo>
                      <a:pt x="64" y="760"/>
                      <a:pt x="48" y="736"/>
                      <a:pt x="40" y="680"/>
                    </a:cubicBezTo>
                    <a:cubicBezTo>
                      <a:pt x="32" y="624"/>
                      <a:pt x="8" y="480"/>
                      <a:pt x="40" y="440"/>
                    </a:cubicBezTo>
                    <a:cubicBezTo>
                      <a:pt x="72" y="400"/>
                      <a:pt x="192" y="448"/>
                      <a:pt x="232" y="440"/>
                    </a:cubicBezTo>
                    <a:cubicBezTo>
                      <a:pt x="272" y="432"/>
                      <a:pt x="312" y="400"/>
                      <a:pt x="280" y="392"/>
                    </a:cubicBezTo>
                    <a:cubicBezTo>
                      <a:pt x="248" y="384"/>
                      <a:pt x="80" y="416"/>
                      <a:pt x="40" y="392"/>
                    </a:cubicBezTo>
                    <a:cubicBezTo>
                      <a:pt x="0" y="368"/>
                      <a:pt x="40" y="280"/>
                      <a:pt x="40" y="248"/>
                    </a:cubicBezTo>
                    <a:cubicBezTo>
                      <a:pt x="40" y="216"/>
                      <a:pt x="32" y="224"/>
                      <a:pt x="40" y="200"/>
                    </a:cubicBezTo>
                    <a:cubicBezTo>
                      <a:pt x="48" y="176"/>
                      <a:pt x="64" y="104"/>
                      <a:pt x="88" y="104"/>
                    </a:cubicBezTo>
                    <a:cubicBezTo>
                      <a:pt x="112" y="104"/>
                      <a:pt x="168" y="200"/>
                      <a:pt x="184" y="200"/>
                    </a:cubicBezTo>
                    <a:cubicBezTo>
                      <a:pt x="200" y="200"/>
                      <a:pt x="192" y="120"/>
                      <a:pt x="184" y="104"/>
                    </a:cubicBezTo>
                    <a:cubicBezTo>
                      <a:pt x="176" y="88"/>
                      <a:pt x="144" y="112"/>
                      <a:pt x="136" y="104"/>
                    </a:cubicBezTo>
                    <a:cubicBezTo>
                      <a:pt x="128" y="96"/>
                      <a:pt x="120" y="72"/>
                      <a:pt x="136" y="56"/>
                    </a:cubicBezTo>
                    <a:cubicBezTo>
                      <a:pt x="152" y="40"/>
                      <a:pt x="200" y="0"/>
                      <a:pt x="232" y="8"/>
                    </a:cubicBezTo>
                    <a:cubicBezTo>
                      <a:pt x="264" y="16"/>
                      <a:pt x="304" y="64"/>
                      <a:pt x="328" y="104"/>
                    </a:cubicBezTo>
                    <a:cubicBezTo>
                      <a:pt x="352" y="144"/>
                      <a:pt x="392" y="224"/>
                      <a:pt x="376" y="248"/>
                    </a:cubicBezTo>
                    <a:cubicBezTo>
                      <a:pt x="360" y="272"/>
                      <a:pt x="256" y="240"/>
                      <a:pt x="232" y="248"/>
                    </a:cubicBezTo>
                    <a:cubicBezTo>
                      <a:pt x="208" y="256"/>
                      <a:pt x="208" y="288"/>
                      <a:pt x="232" y="296"/>
                    </a:cubicBezTo>
                    <a:cubicBezTo>
                      <a:pt x="256" y="304"/>
                      <a:pt x="352" y="264"/>
                      <a:pt x="376" y="296"/>
                    </a:cubicBezTo>
                    <a:close/>
                  </a:path>
                </a:pathLst>
              </a:custGeom>
              <a:solidFill>
                <a:srgbClr val="E0E0E0"/>
              </a:solidFill>
              <a:ln w="9525">
                <a:solidFill>
                  <a:schemeClr val="tx1"/>
                </a:solidFill>
                <a:round/>
                <a:headEnd/>
                <a:tailEnd/>
              </a:ln>
            </p:spPr>
            <p:txBody>
              <a:bodyPr wrap="none" anchor="ctr"/>
              <a:lstStyle/>
              <a:p>
                <a:endParaRPr lang="en-US"/>
              </a:p>
            </p:txBody>
          </p:sp>
        </p:grpSp>
        <p:sp>
          <p:nvSpPr>
            <p:cNvPr id="19486" name="Freeform 46"/>
            <p:cNvSpPr>
              <a:spLocks/>
            </p:cNvSpPr>
            <p:nvPr/>
          </p:nvSpPr>
          <p:spPr bwMode="auto">
            <a:xfrm>
              <a:off x="3188343" y="5321936"/>
              <a:ext cx="166618" cy="162351"/>
            </a:xfrm>
            <a:custGeom>
              <a:avLst/>
              <a:gdLst>
                <a:gd name="T0" fmla="*/ 2147483647 w 366"/>
                <a:gd name="T1" fmla="*/ 2147483647 h 140"/>
                <a:gd name="T2" fmla="*/ 2147483647 w 366"/>
                <a:gd name="T3" fmla="*/ 2147483647 h 140"/>
                <a:gd name="T4" fmla="*/ 2147483647 w 366"/>
                <a:gd name="T5" fmla="*/ 2147483647 h 140"/>
                <a:gd name="T6" fmla="*/ 2147483647 w 366"/>
                <a:gd name="T7" fmla="*/ 2147483647 h 140"/>
                <a:gd name="T8" fmla="*/ 2147483647 w 366"/>
                <a:gd name="T9" fmla="*/ 2147483647 h 140"/>
                <a:gd name="T10" fmla="*/ 2147483647 w 366"/>
                <a:gd name="T11" fmla="*/ 2147483647 h 140"/>
                <a:gd name="T12" fmla="*/ 2147483647 w 366"/>
                <a:gd name="T13" fmla="*/ 2147483647 h 140"/>
                <a:gd name="T14" fmla="*/ 2147483647 w 366"/>
                <a:gd name="T15" fmla="*/ 2147483647 h 140"/>
                <a:gd name="T16" fmla="*/ 2147483647 w 366"/>
                <a:gd name="T17" fmla="*/ 2147483647 h 140"/>
                <a:gd name="T18" fmla="*/ 2147483647 w 366"/>
                <a:gd name="T19" fmla="*/ 2147483647 h 140"/>
                <a:gd name="T20" fmla="*/ 2147483647 w 366"/>
                <a:gd name="T21" fmla="*/ 2147483647 h 1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6"/>
                <a:gd name="T34" fmla="*/ 0 h 140"/>
                <a:gd name="T35" fmla="*/ 366 w 366"/>
                <a:gd name="T36" fmla="*/ 140 h 1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6" h="140">
                  <a:moveTo>
                    <a:pt x="344" y="87"/>
                  </a:moveTo>
                  <a:cubicBezTo>
                    <a:pt x="329" y="98"/>
                    <a:pt x="303" y="117"/>
                    <a:pt x="273" y="119"/>
                  </a:cubicBezTo>
                  <a:cubicBezTo>
                    <a:pt x="243" y="121"/>
                    <a:pt x="194" y="97"/>
                    <a:pt x="163" y="100"/>
                  </a:cubicBezTo>
                  <a:cubicBezTo>
                    <a:pt x="132" y="103"/>
                    <a:pt x="112" y="136"/>
                    <a:pt x="85" y="138"/>
                  </a:cubicBezTo>
                  <a:cubicBezTo>
                    <a:pt x="58" y="140"/>
                    <a:pt x="4" y="132"/>
                    <a:pt x="2" y="113"/>
                  </a:cubicBezTo>
                  <a:cubicBezTo>
                    <a:pt x="0" y="94"/>
                    <a:pt x="46" y="37"/>
                    <a:pt x="73" y="22"/>
                  </a:cubicBezTo>
                  <a:cubicBezTo>
                    <a:pt x="100" y="7"/>
                    <a:pt x="133" y="20"/>
                    <a:pt x="163" y="22"/>
                  </a:cubicBezTo>
                  <a:cubicBezTo>
                    <a:pt x="193" y="24"/>
                    <a:pt x="226" y="38"/>
                    <a:pt x="253" y="35"/>
                  </a:cubicBezTo>
                  <a:cubicBezTo>
                    <a:pt x="280" y="32"/>
                    <a:pt x="306" y="0"/>
                    <a:pt x="324" y="3"/>
                  </a:cubicBezTo>
                  <a:cubicBezTo>
                    <a:pt x="342" y="6"/>
                    <a:pt x="360" y="40"/>
                    <a:pt x="363" y="54"/>
                  </a:cubicBezTo>
                  <a:cubicBezTo>
                    <a:pt x="366" y="68"/>
                    <a:pt x="359" y="76"/>
                    <a:pt x="344" y="87"/>
                  </a:cubicBezTo>
                  <a:close/>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9489" name="Freeform 49"/>
          <p:cNvSpPr>
            <a:spLocks/>
          </p:cNvSpPr>
          <p:nvPr/>
        </p:nvSpPr>
        <p:spPr bwMode="auto">
          <a:xfrm>
            <a:off x="6423025" y="2629321"/>
            <a:ext cx="2303463" cy="2455863"/>
          </a:xfrm>
          <a:custGeom>
            <a:avLst/>
            <a:gdLst>
              <a:gd name="T0" fmla="*/ 2147483647 w 1248"/>
              <a:gd name="T1" fmla="*/ 2147483647 h 1120"/>
              <a:gd name="T2" fmla="*/ 2147483647 w 1248"/>
              <a:gd name="T3" fmla="*/ 2147483647 h 1120"/>
              <a:gd name="T4" fmla="*/ 2147483647 w 1248"/>
              <a:gd name="T5" fmla="*/ 2147483647 h 1120"/>
              <a:gd name="T6" fmla="*/ 2147483647 w 1248"/>
              <a:gd name="T7" fmla="*/ 2147483647 h 1120"/>
              <a:gd name="T8" fmla="*/ 2147483647 w 1248"/>
              <a:gd name="T9" fmla="*/ 2147483647 h 1120"/>
              <a:gd name="T10" fmla="*/ 2147483647 w 1248"/>
              <a:gd name="T11" fmla="*/ 2147483647 h 1120"/>
              <a:gd name="T12" fmla="*/ 2147483647 w 1248"/>
              <a:gd name="T13" fmla="*/ 2147483647 h 1120"/>
              <a:gd name="T14" fmla="*/ 2147483647 w 1248"/>
              <a:gd name="T15" fmla="*/ 2147483647 h 1120"/>
              <a:gd name="T16" fmla="*/ 2147483647 w 1248"/>
              <a:gd name="T17" fmla="*/ 2147483647 h 1120"/>
              <a:gd name="T18" fmla="*/ 2147483647 w 1248"/>
              <a:gd name="T19" fmla="*/ 2147483647 h 1120"/>
              <a:gd name="T20" fmla="*/ 2147483647 w 1248"/>
              <a:gd name="T21" fmla="*/ 2147483647 h 1120"/>
              <a:gd name="T22" fmla="*/ 2147483647 w 1248"/>
              <a:gd name="T23" fmla="*/ 2147483647 h 1120"/>
              <a:gd name="T24" fmla="*/ 2147483647 w 1248"/>
              <a:gd name="T25" fmla="*/ 2147483647 h 1120"/>
              <a:gd name="T26" fmla="*/ 2147483647 w 1248"/>
              <a:gd name="T27" fmla="*/ 2147483647 h 1120"/>
              <a:gd name="T28" fmla="*/ 2147483647 w 1248"/>
              <a:gd name="T29" fmla="*/ 2147483647 h 1120"/>
              <a:gd name="T30" fmla="*/ 2147483647 w 1248"/>
              <a:gd name="T31" fmla="*/ 2147483647 h 1120"/>
              <a:gd name="T32" fmla="*/ 2147483647 w 1248"/>
              <a:gd name="T33" fmla="*/ 2147483647 h 11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48"/>
              <a:gd name="T52" fmla="*/ 0 h 1120"/>
              <a:gd name="T53" fmla="*/ 1248 w 1248"/>
              <a:gd name="T54" fmla="*/ 1120 h 11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48" h="1120">
                <a:moveTo>
                  <a:pt x="712" y="112"/>
                </a:moveTo>
                <a:cubicBezTo>
                  <a:pt x="736" y="160"/>
                  <a:pt x="696" y="288"/>
                  <a:pt x="760" y="304"/>
                </a:cubicBezTo>
                <a:cubicBezTo>
                  <a:pt x="824" y="320"/>
                  <a:pt x="1048" y="184"/>
                  <a:pt x="1096" y="208"/>
                </a:cubicBezTo>
                <a:cubicBezTo>
                  <a:pt x="1144" y="232"/>
                  <a:pt x="1024" y="384"/>
                  <a:pt x="1048" y="448"/>
                </a:cubicBezTo>
                <a:cubicBezTo>
                  <a:pt x="1072" y="512"/>
                  <a:pt x="1232" y="536"/>
                  <a:pt x="1240" y="592"/>
                </a:cubicBezTo>
                <a:cubicBezTo>
                  <a:pt x="1248" y="648"/>
                  <a:pt x="1128" y="704"/>
                  <a:pt x="1096" y="784"/>
                </a:cubicBezTo>
                <a:cubicBezTo>
                  <a:pt x="1064" y="864"/>
                  <a:pt x="1096" y="1024"/>
                  <a:pt x="1048" y="1072"/>
                </a:cubicBezTo>
                <a:cubicBezTo>
                  <a:pt x="1000" y="1120"/>
                  <a:pt x="896" y="1072"/>
                  <a:pt x="808" y="1072"/>
                </a:cubicBezTo>
                <a:cubicBezTo>
                  <a:pt x="720" y="1072"/>
                  <a:pt x="592" y="1112"/>
                  <a:pt x="520" y="1072"/>
                </a:cubicBezTo>
                <a:cubicBezTo>
                  <a:pt x="448" y="1032"/>
                  <a:pt x="456" y="880"/>
                  <a:pt x="376" y="832"/>
                </a:cubicBezTo>
                <a:cubicBezTo>
                  <a:pt x="296" y="784"/>
                  <a:pt x="80" y="824"/>
                  <a:pt x="40" y="784"/>
                </a:cubicBezTo>
                <a:cubicBezTo>
                  <a:pt x="0" y="744"/>
                  <a:pt x="128" y="664"/>
                  <a:pt x="136" y="592"/>
                </a:cubicBezTo>
                <a:cubicBezTo>
                  <a:pt x="144" y="520"/>
                  <a:pt x="56" y="400"/>
                  <a:pt x="88" y="352"/>
                </a:cubicBezTo>
                <a:cubicBezTo>
                  <a:pt x="120" y="304"/>
                  <a:pt x="264" y="328"/>
                  <a:pt x="328" y="304"/>
                </a:cubicBezTo>
                <a:cubicBezTo>
                  <a:pt x="392" y="280"/>
                  <a:pt x="424" y="256"/>
                  <a:pt x="472" y="208"/>
                </a:cubicBezTo>
                <a:cubicBezTo>
                  <a:pt x="520" y="160"/>
                  <a:pt x="576" y="32"/>
                  <a:pt x="616" y="16"/>
                </a:cubicBezTo>
                <a:cubicBezTo>
                  <a:pt x="656" y="0"/>
                  <a:pt x="688" y="64"/>
                  <a:pt x="712" y="112"/>
                </a:cubicBez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90" name="Freeform 50"/>
          <p:cNvSpPr>
            <a:spLocks/>
          </p:cNvSpPr>
          <p:nvPr/>
        </p:nvSpPr>
        <p:spPr bwMode="auto">
          <a:xfrm rot="-2602437">
            <a:off x="6869113" y="3311946"/>
            <a:ext cx="606425" cy="781050"/>
          </a:xfrm>
          <a:custGeom>
            <a:avLst/>
            <a:gdLst>
              <a:gd name="T0" fmla="*/ 2147483647 w 688"/>
              <a:gd name="T1" fmla="*/ 2147483647 h 656"/>
              <a:gd name="T2" fmla="*/ 2147483647 w 688"/>
              <a:gd name="T3" fmla="*/ 2147483647 h 656"/>
              <a:gd name="T4" fmla="*/ 2147483647 w 688"/>
              <a:gd name="T5" fmla="*/ 2147483647 h 656"/>
              <a:gd name="T6" fmla="*/ 2147483647 w 688"/>
              <a:gd name="T7" fmla="*/ 2147483647 h 656"/>
              <a:gd name="T8" fmla="*/ 2147483647 w 688"/>
              <a:gd name="T9" fmla="*/ 2147483647 h 656"/>
              <a:gd name="T10" fmla="*/ 2147483647 w 688"/>
              <a:gd name="T11" fmla="*/ 2147483647 h 656"/>
              <a:gd name="T12" fmla="*/ 2147483647 w 688"/>
              <a:gd name="T13" fmla="*/ 2147483647 h 656"/>
              <a:gd name="T14" fmla="*/ 2147483647 w 688"/>
              <a:gd name="T15" fmla="*/ 2147483647 h 656"/>
              <a:gd name="T16" fmla="*/ 2147483647 w 688"/>
              <a:gd name="T17" fmla="*/ 2147483647 h 656"/>
              <a:gd name="T18" fmla="*/ 2147483647 w 688"/>
              <a:gd name="T19" fmla="*/ 2147483647 h 656"/>
              <a:gd name="T20" fmla="*/ 2147483647 w 688"/>
              <a:gd name="T21" fmla="*/ 2147483647 h 656"/>
              <a:gd name="T22" fmla="*/ 2147483647 w 688"/>
              <a:gd name="T23" fmla="*/ 2147483647 h 656"/>
              <a:gd name="T24" fmla="*/ 2147483647 w 688"/>
              <a:gd name="T25" fmla="*/ 2147483647 h 656"/>
              <a:gd name="T26" fmla="*/ 2147483647 w 688"/>
              <a:gd name="T27" fmla="*/ 2147483647 h 6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8"/>
              <a:gd name="T43" fmla="*/ 0 h 656"/>
              <a:gd name="T44" fmla="*/ 688 w 688"/>
              <a:gd name="T45" fmla="*/ 656 h 6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8" h="656">
                <a:moveTo>
                  <a:pt x="632" y="160"/>
                </a:moveTo>
                <a:cubicBezTo>
                  <a:pt x="600" y="160"/>
                  <a:pt x="544" y="120"/>
                  <a:pt x="488" y="112"/>
                </a:cubicBezTo>
                <a:cubicBezTo>
                  <a:pt x="432" y="104"/>
                  <a:pt x="352" y="96"/>
                  <a:pt x="296" y="112"/>
                </a:cubicBezTo>
                <a:cubicBezTo>
                  <a:pt x="240" y="128"/>
                  <a:pt x="184" y="160"/>
                  <a:pt x="152" y="208"/>
                </a:cubicBezTo>
                <a:cubicBezTo>
                  <a:pt x="120" y="256"/>
                  <a:pt x="112" y="352"/>
                  <a:pt x="104" y="400"/>
                </a:cubicBezTo>
                <a:cubicBezTo>
                  <a:pt x="96" y="448"/>
                  <a:pt x="96" y="464"/>
                  <a:pt x="104" y="496"/>
                </a:cubicBezTo>
                <a:cubicBezTo>
                  <a:pt x="112" y="528"/>
                  <a:pt x="152" y="568"/>
                  <a:pt x="152" y="592"/>
                </a:cubicBezTo>
                <a:cubicBezTo>
                  <a:pt x="152" y="616"/>
                  <a:pt x="128" y="656"/>
                  <a:pt x="104" y="640"/>
                </a:cubicBezTo>
                <a:cubicBezTo>
                  <a:pt x="80" y="624"/>
                  <a:pt x="16" y="576"/>
                  <a:pt x="8" y="496"/>
                </a:cubicBezTo>
                <a:cubicBezTo>
                  <a:pt x="0" y="416"/>
                  <a:pt x="0" y="240"/>
                  <a:pt x="56" y="160"/>
                </a:cubicBezTo>
                <a:cubicBezTo>
                  <a:pt x="112" y="80"/>
                  <a:pt x="256" y="32"/>
                  <a:pt x="344" y="16"/>
                </a:cubicBezTo>
                <a:cubicBezTo>
                  <a:pt x="432" y="0"/>
                  <a:pt x="528" y="48"/>
                  <a:pt x="584" y="64"/>
                </a:cubicBezTo>
                <a:cubicBezTo>
                  <a:pt x="640" y="80"/>
                  <a:pt x="672" y="96"/>
                  <a:pt x="680" y="112"/>
                </a:cubicBezTo>
                <a:cubicBezTo>
                  <a:pt x="688" y="128"/>
                  <a:pt x="664" y="160"/>
                  <a:pt x="632" y="16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9491" name="Freeform 51"/>
          <p:cNvSpPr>
            <a:spLocks/>
          </p:cNvSpPr>
          <p:nvPr/>
        </p:nvSpPr>
        <p:spPr bwMode="auto">
          <a:xfrm rot="8255378">
            <a:off x="7135813" y="3315121"/>
            <a:ext cx="603250" cy="787400"/>
          </a:xfrm>
          <a:custGeom>
            <a:avLst/>
            <a:gdLst>
              <a:gd name="T0" fmla="*/ 2147483647 w 688"/>
              <a:gd name="T1" fmla="*/ 2147483647 h 656"/>
              <a:gd name="T2" fmla="*/ 2147483647 w 688"/>
              <a:gd name="T3" fmla="*/ 2147483647 h 656"/>
              <a:gd name="T4" fmla="*/ 2147483647 w 688"/>
              <a:gd name="T5" fmla="*/ 2147483647 h 656"/>
              <a:gd name="T6" fmla="*/ 2147483647 w 688"/>
              <a:gd name="T7" fmla="*/ 2147483647 h 656"/>
              <a:gd name="T8" fmla="*/ 2147483647 w 688"/>
              <a:gd name="T9" fmla="*/ 2147483647 h 656"/>
              <a:gd name="T10" fmla="*/ 2147483647 w 688"/>
              <a:gd name="T11" fmla="*/ 2147483647 h 656"/>
              <a:gd name="T12" fmla="*/ 2147483647 w 688"/>
              <a:gd name="T13" fmla="*/ 2147483647 h 656"/>
              <a:gd name="T14" fmla="*/ 2147483647 w 688"/>
              <a:gd name="T15" fmla="*/ 2147483647 h 656"/>
              <a:gd name="T16" fmla="*/ 2147483647 w 688"/>
              <a:gd name="T17" fmla="*/ 2147483647 h 656"/>
              <a:gd name="T18" fmla="*/ 2147483647 w 688"/>
              <a:gd name="T19" fmla="*/ 2147483647 h 656"/>
              <a:gd name="T20" fmla="*/ 2147483647 w 688"/>
              <a:gd name="T21" fmla="*/ 2147483647 h 656"/>
              <a:gd name="T22" fmla="*/ 2147483647 w 688"/>
              <a:gd name="T23" fmla="*/ 2147483647 h 656"/>
              <a:gd name="T24" fmla="*/ 2147483647 w 688"/>
              <a:gd name="T25" fmla="*/ 2147483647 h 656"/>
              <a:gd name="T26" fmla="*/ 2147483647 w 688"/>
              <a:gd name="T27" fmla="*/ 2147483647 h 6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8"/>
              <a:gd name="T43" fmla="*/ 0 h 656"/>
              <a:gd name="T44" fmla="*/ 688 w 688"/>
              <a:gd name="T45" fmla="*/ 656 h 6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8" h="656">
                <a:moveTo>
                  <a:pt x="632" y="160"/>
                </a:moveTo>
                <a:cubicBezTo>
                  <a:pt x="600" y="160"/>
                  <a:pt x="544" y="120"/>
                  <a:pt x="488" y="112"/>
                </a:cubicBezTo>
                <a:cubicBezTo>
                  <a:pt x="432" y="104"/>
                  <a:pt x="352" y="96"/>
                  <a:pt x="296" y="112"/>
                </a:cubicBezTo>
                <a:cubicBezTo>
                  <a:pt x="240" y="128"/>
                  <a:pt x="184" y="160"/>
                  <a:pt x="152" y="208"/>
                </a:cubicBezTo>
                <a:cubicBezTo>
                  <a:pt x="120" y="256"/>
                  <a:pt x="112" y="352"/>
                  <a:pt x="104" y="400"/>
                </a:cubicBezTo>
                <a:cubicBezTo>
                  <a:pt x="96" y="448"/>
                  <a:pt x="96" y="464"/>
                  <a:pt x="104" y="496"/>
                </a:cubicBezTo>
                <a:cubicBezTo>
                  <a:pt x="112" y="528"/>
                  <a:pt x="152" y="568"/>
                  <a:pt x="152" y="592"/>
                </a:cubicBezTo>
                <a:cubicBezTo>
                  <a:pt x="152" y="616"/>
                  <a:pt x="128" y="656"/>
                  <a:pt x="104" y="640"/>
                </a:cubicBezTo>
                <a:cubicBezTo>
                  <a:pt x="80" y="624"/>
                  <a:pt x="16" y="576"/>
                  <a:pt x="8" y="496"/>
                </a:cubicBezTo>
                <a:cubicBezTo>
                  <a:pt x="0" y="416"/>
                  <a:pt x="0" y="240"/>
                  <a:pt x="56" y="160"/>
                </a:cubicBezTo>
                <a:cubicBezTo>
                  <a:pt x="112" y="80"/>
                  <a:pt x="256" y="32"/>
                  <a:pt x="344" y="16"/>
                </a:cubicBezTo>
                <a:cubicBezTo>
                  <a:pt x="432" y="0"/>
                  <a:pt x="528" y="48"/>
                  <a:pt x="584" y="64"/>
                </a:cubicBezTo>
                <a:cubicBezTo>
                  <a:pt x="640" y="80"/>
                  <a:pt x="672" y="96"/>
                  <a:pt x="680" y="112"/>
                </a:cubicBezTo>
                <a:cubicBezTo>
                  <a:pt x="688" y="128"/>
                  <a:pt x="664" y="160"/>
                  <a:pt x="632" y="16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9492" name="Line 52"/>
          <p:cNvSpPr>
            <a:spLocks noChangeShapeType="1"/>
          </p:cNvSpPr>
          <p:nvPr/>
        </p:nvSpPr>
        <p:spPr bwMode="auto">
          <a:xfrm>
            <a:off x="7218363" y="3450059"/>
            <a:ext cx="288925"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3" name="Line 53"/>
          <p:cNvSpPr>
            <a:spLocks noChangeShapeType="1"/>
          </p:cNvSpPr>
          <p:nvPr/>
        </p:nvSpPr>
        <p:spPr bwMode="auto">
          <a:xfrm>
            <a:off x="7156450" y="3548484"/>
            <a:ext cx="338138"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4" name="Line 54"/>
          <p:cNvSpPr>
            <a:spLocks noChangeShapeType="1"/>
          </p:cNvSpPr>
          <p:nvPr/>
        </p:nvSpPr>
        <p:spPr bwMode="auto">
          <a:xfrm>
            <a:off x="7108825" y="3646909"/>
            <a:ext cx="360363" cy="1682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5" name="Line 55"/>
          <p:cNvSpPr>
            <a:spLocks noChangeShapeType="1"/>
          </p:cNvSpPr>
          <p:nvPr/>
        </p:nvSpPr>
        <p:spPr bwMode="auto">
          <a:xfrm>
            <a:off x="7102475" y="3758034"/>
            <a:ext cx="287338" cy="15557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9" name="Line 61"/>
          <p:cNvSpPr>
            <a:spLocks noChangeShapeType="1"/>
          </p:cNvSpPr>
          <p:nvPr/>
        </p:nvSpPr>
        <p:spPr bwMode="auto">
          <a:xfrm flipH="1" flipV="1">
            <a:off x="7242175" y="3829471"/>
            <a:ext cx="39688" cy="20638"/>
          </a:xfrm>
          <a:prstGeom prst="line">
            <a:avLst/>
          </a:prstGeom>
          <a:noFill/>
          <a:ln w="571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00" name="Line 62"/>
          <p:cNvSpPr>
            <a:spLocks noChangeShapeType="1"/>
          </p:cNvSpPr>
          <p:nvPr/>
        </p:nvSpPr>
        <p:spPr bwMode="auto">
          <a:xfrm flipH="1" flipV="1">
            <a:off x="7394575" y="3791371"/>
            <a:ext cx="39688" cy="20638"/>
          </a:xfrm>
          <a:prstGeom prst="line">
            <a:avLst/>
          </a:prstGeom>
          <a:noFill/>
          <a:ln w="571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01" name="Line 63"/>
          <p:cNvSpPr>
            <a:spLocks noChangeShapeType="1"/>
          </p:cNvSpPr>
          <p:nvPr/>
        </p:nvSpPr>
        <p:spPr bwMode="auto">
          <a:xfrm flipH="1" flipV="1">
            <a:off x="7375525" y="3658021"/>
            <a:ext cx="39688" cy="20638"/>
          </a:xfrm>
          <a:prstGeom prst="line">
            <a:avLst/>
          </a:prstGeom>
          <a:noFill/>
          <a:ln w="571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02" name="Line 64"/>
          <p:cNvSpPr>
            <a:spLocks noChangeShapeType="1"/>
          </p:cNvSpPr>
          <p:nvPr/>
        </p:nvSpPr>
        <p:spPr bwMode="auto">
          <a:xfrm flipH="1" flipV="1">
            <a:off x="7261225" y="3715171"/>
            <a:ext cx="39688" cy="20638"/>
          </a:xfrm>
          <a:prstGeom prst="line">
            <a:avLst/>
          </a:prstGeom>
          <a:noFill/>
          <a:ln w="5715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04" name="Text Box 67"/>
          <p:cNvSpPr txBox="1">
            <a:spLocks noChangeArrowheads="1"/>
          </p:cNvSpPr>
          <p:nvPr/>
        </p:nvSpPr>
        <p:spPr bwMode="auto">
          <a:xfrm>
            <a:off x="6306293" y="1340768"/>
            <a:ext cx="26581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Times" pitchFamily="-84" charset="0"/>
                <a:ea typeface="ＭＳ Ｐゴシック" pitchFamily="-84" charset="-128"/>
              </a:defRPr>
            </a:lvl1pPr>
            <a:lvl2pPr marL="742950" indent="-285750">
              <a:defRPr sz="1600" b="1">
                <a:solidFill>
                  <a:schemeClr val="tx1"/>
                </a:solidFill>
                <a:latin typeface="Times" pitchFamily="-84" charset="0"/>
                <a:ea typeface="ＭＳ Ｐゴシック" pitchFamily="-84" charset="-128"/>
              </a:defRPr>
            </a:lvl2pPr>
            <a:lvl3pPr marL="1143000" indent="-228600">
              <a:defRPr sz="1600" b="1">
                <a:solidFill>
                  <a:schemeClr val="tx1"/>
                </a:solidFill>
                <a:latin typeface="Times" pitchFamily="-84" charset="0"/>
                <a:ea typeface="ＭＳ Ｐゴシック" pitchFamily="-84" charset="-128"/>
              </a:defRPr>
            </a:lvl3pPr>
            <a:lvl4pPr marL="1600200" indent="-228600">
              <a:defRPr sz="1600" b="1">
                <a:solidFill>
                  <a:schemeClr val="tx1"/>
                </a:solidFill>
                <a:latin typeface="Times" pitchFamily="-84" charset="0"/>
                <a:ea typeface="ＭＳ Ｐゴシック" pitchFamily="-84" charset="-128"/>
              </a:defRPr>
            </a:lvl4pPr>
            <a:lvl5pPr marL="2057400" indent="-228600">
              <a:defRPr sz="1600" b="1">
                <a:solidFill>
                  <a:schemeClr val="tx1"/>
                </a:solidFill>
                <a:latin typeface="Times" pitchFamily="-84" charset="0"/>
                <a:ea typeface="ＭＳ Ｐゴシック" pitchFamily="-84" charset="-128"/>
              </a:defRPr>
            </a:lvl5pPr>
            <a:lvl6pPr marL="25146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6pPr>
            <a:lvl7pPr marL="29718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7pPr>
            <a:lvl8pPr marL="34290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8pPr>
            <a:lvl9pPr marL="38862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9pPr>
          </a:lstStyle>
          <a:p>
            <a:r>
              <a:rPr lang="en-US" sz="2400" dirty="0">
                <a:latin typeface="Arial" pitchFamily="34" charset="0"/>
              </a:rPr>
              <a:t>Eukaryotic cell</a:t>
            </a:r>
            <a:endParaRPr lang="en-US" sz="2400" dirty="0"/>
          </a:p>
        </p:txBody>
      </p:sp>
      <p:sp>
        <p:nvSpPr>
          <p:cNvPr id="19505" name="Text Box 68"/>
          <p:cNvSpPr txBox="1">
            <a:spLocks noChangeArrowheads="1"/>
          </p:cNvSpPr>
          <p:nvPr/>
        </p:nvSpPr>
        <p:spPr bwMode="auto">
          <a:xfrm>
            <a:off x="117401" y="4859868"/>
            <a:ext cx="29424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Times" pitchFamily="-84" charset="0"/>
                <a:ea typeface="ＭＳ Ｐゴシック" pitchFamily="-84" charset="-128"/>
              </a:defRPr>
            </a:lvl1pPr>
            <a:lvl2pPr marL="742950" indent="-285750">
              <a:defRPr sz="1600" b="1">
                <a:solidFill>
                  <a:schemeClr val="tx1"/>
                </a:solidFill>
                <a:latin typeface="Times" pitchFamily="-84" charset="0"/>
                <a:ea typeface="ＭＳ Ｐゴシック" pitchFamily="-84" charset="-128"/>
              </a:defRPr>
            </a:lvl2pPr>
            <a:lvl3pPr marL="1143000" indent="-228600">
              <a:defRPr sz="1600" b="1">
                <a:solidFill>
                  <a:schemeClr val="tx1"/>
                </a:solidFill>
                <a:latin typeface="Times" pitchFamily="-84" charset="0"/>
                <a:ea typeface="ＭＳ Ｐゴシック" pitchFamily="-84" charset="-128"/>
              </a:defRPr>
            </a:lvl3pPr>
            <a:lvl4pPr marL="1600200" indent="-228600">
              <a:defRPr sz="1600" b="1">
                <a:solidFill>
                  <a:schemeClr val="tx1"/>
                </a:solidFill>
                <a:latin typeface="Times" pitchFamily="-84" charset="0"/>
                <a:ea typeface="ＭＳ Ｐゴシック" pitchFamily="-84" charset="-128"/>
              </a:defRPr>
            </a:lvl4pPr>
            <a:lvl5pPr marL="2057400" indent="-228600">
              <a:defRPr sz="1600" b="1">
                <a:solidFill>
                  <a:schemeClr val="tx1"/>
                </a:solidFill>
                <a:latin typeface="Times" pitchFamily="-84" charset="0"/>
                <a:ea typeface="ＭＳ Ｐゴシック" pitchFamily="-84" charset="-128"/>
              </a:defRPr>
            </a:lvl5pPr>
            <a:lvl6pPr marL="25146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6pPr>
            <a:lvl7pPr marL="29718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7pPr>
            <a:lvl8pPr marL="34290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8pPr>
            <a:lvl9pPr marL="38862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9pPr>
          </a:lstStyle>
          <a:p>
            <a:r>
              <a:rPr lang="en-US" sz="1800" dirty="0">
                <a:latin typeface="Arial" pitchFamily="34" charset="0"/>
              </a:rPr>
              <a:t>α-</a:t>
            </a:r>
            <a:r>
              <a:rPr lang="en-US" sz="1800" dirty="0" err="1">
                <a:latin typeface="Arial" pitchFamily="34" charset="0"/>
              </a:rPr>
              <a:t>Proteobacterium</a:t>
            </a:r>
            <a:endParaRPr lang="en-US" dirty="0"/>
          </a:p>
        </p:txBody>
      </p:sp>
      <p:sp>
        <p:nvSpPr>
          <p:cNvPr id="19506" name="Line 71"/>
          <p:cNvSpPr>
            <a:spLocks noChangeShapeType="1"/>
          </p:cNvSpPr>
          <p:nvPr/>
        </p:nvSpPr>
        <p:spPr bwMode="auto">
          <a:xfrm flipV="1">
            <a:off x="706438" y="4663291"/>
            <a:ext cx="103187" cy="2460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 name="Title 1"/>
          <p:cNvSpPr txBox="1">
            <a:spLocks/>
          </p:cNvSpPr>
          <p:nvPr/>
        </p:nvSpPr>
        <p:spPr>
          <a:xfrm>
            <a:off x="611560" y="57126"/>
            <a:ext cx="7848872" cy="563562"/>
          </a:xfrm>
          <a:prstGeom prst="rect">
            <a:avLst/>
          </a:prstGeom>
          <a:solidFill>
            <a:srgbClr val="000055"/>
          </a:solidFill>
          <a:effectLst>
            <a:softEdge rad="38100"/>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Endosymbiosis</a:t>
            </a:r>
          </a:p>
        </p:txBody>
      </p:sp>
      <p:grpSp>
        <p:nvGrpSpPr>
          <p:cNvPr id="4" name="Group 3"/>
          <p:cNvGrpSpPr/>
          <p:nvPr/>
        </p:nvGrpSpPr>
        <p:grpSpPr>
          <a:xfrm>
            <a:off x="785247" y="4018428"/>
            <a:ext cx="703263" cy="309562"/>
            <a:chOff x="785247" y="3955712"/>
            <a:chExt cx="703263" cy="309562"/>
          </a:xfrm>
        </p:grpSpPr>
        <p:sp>
          <p:nvSpPr>
            <p:cNvPr id="58" name="Freeform 24"/>
            <p:cNvSpPr>
              <a:spLocks/>
            </p:cNvSpPr>
            <p:nvPr/>
          </p:nvSpPr>
          <p:spPr bwMode="auto">
            <a:xfrm rot="17203724">
              <a:off x="982098" y="3758861"/>
              <a:ext cx="309562" cy="703263"/>
            </a:xfrm>
            <a:custGeom>
              <a:avLst/>
              <a:gdLst>
                <a:gd name="T0" fmla="*/ 2147483647 w 512"/>
                <a:gd name="T1" fmla="*/ 2147483647 h 928"/>
                <a:gd name="T2" fmla="*/ 2147483647 w 512"/>
                <a:gd name="T3" fmla="*/ 0 h 928"/>
                <a:gd name="T4" fmla="*/ 2147483647 w 512"/>
                <a:gd name="T5" fmla="*/ 2147483647 h 928"/>
                <a:gd name="T6" fmla="*/ 2147483647 w 512"/>
                <a:gd name="T7" fmla="*/ 2147483647 h 928"/>
                <a:gd name="T8" fmla="*/ 2147483647 w 512"/>
                <a:gd name="T9" fmla="*/ 2147483647 h 928"/>
                <a:gd name="T10" fmla="*/ 2147483647 w 512"/>
                <a:gd name="T11" fmla="*/ 2147483647 h 928"/>
                <a:gd name="T12" fmla="*/ 2147483647 w 512"/>
                <a:gd name="T13" fmla="*/ 2147483647 h 928"/>
                <a:gd name="T14" fmla="*/ 0 60000 65536"/>
                <a:gd name="T15" fmla="*/ 0 60000 65536"/>
                <a:gd name="T16" fmla="*/ 0 60000 65536"/>
                <a:gd name="T17" fmla="*/ 0 60000 65536"/>
                <a:gd name="T18" fmla="*/ 0 60000 65536"/>
                <a:gd name="T19" fmla="*/ 0 60000 65536"/>
                <a:gd name="T20" fmla="*/ 0 60000 65536"/>
                <a:gd name="T21" fmla="*/ 0 w 512"/>
                <a:gd name="T22" fmla="*/ 0 h 928"/>
                <a:gd name="T23" fmla="*/ 512 w 512"/>
                <a:gd name="T24" fmla="*/ 928 h 9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2" h="928">
                  <a:moveTo>
                    <a:pt x="40" y="240"/>
                  </a:moveTo>
                  <a:cubicBezTo>
                    <a:pt x="80" y="112"/>
                    <a:pt x="208" y="0"/>
                    <a:pt x="280" y="0"/>
                  </a:cubicBezTo>
                  <a:cubicBezTo>
                    <a:pt x="352" y="0"/>
                    <a:pt x="440" y="128"/>
                    <a:pt x="472" y="240"/>
                  </a:cubicBezTo>
                  <a:cubicBezTo>
                    <a:pt x="504" y="352"/>
                    <a:pt x="512" y="560"/>
                    <a:pt x="472" y="672"/>
                  </a:cubicBezTo>
                  <a:cubicBezTo>
                    <a:pt x="432" y="784"/>
                    <a:pt x="304" y="896"/>
                    <a:pt x="232" y="912"/>
                  </a:cubicBezTo>
                  <a:cubicBezTo>
                    <a:pt x="160" y="928"/>
                    <a:pt x="72" y="880"/>
                    <a:pt x="40" y="768"/>
                  </a:cubicBezTo>
                  <a:cubicBezTo>
                    <a:pt x="8" y="656"/>
                    <a:pt x="0" y="368"/>
                    <a:pt x="40" y="24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 name="Freeform 46"/>
            <p:cNvSpPr>
              <a:spLocks/>
            </p:cNvSpPr>
            <p:nvPr/>
          </p:nvSpPr>
          <p:spPr bwMode="auto">
            <a:xfrm rot="17203724">
              <a:off x="1024799" y="3931860"/>
              <a:ext cx="224160" cy="382781"/>
            </a:xfrm>
            <a:custGeom>
              <a:avLst/>
              <a:gdLst>
                <a:gd name="T0" fmla="*/ 2147483647 w 366"/>
                <a:gd name="T1" fmla="*/ 2147483647 h 140"/>
                <a:gd name="T2" fmla="*/ 2147483647 w 366"/>
                <a:gd name="T3" fmla="*/ 2147483647 h 140"/>
                <a:gd name="T4" fmla="*/ 2147483647 w 366"/>
                <a:gd name="T5" fmla="*/ 2147483647 h 140"/>
                <a:gd name="T6" fmla="*/ 2147483647 w 366"/>
                <a:gd name="T7" fmla="*/ 2147483647 h 140"/>
                <a:gd name="T8" fmla="*/ 2147483647 w 366"/>
                <a:gd name="T9" fmla="*/ 2147483647 h 140"/>
                <a:gd name="T10" fmla="*/ 2147483647 w 366"/>
                <a:gd name="T11" fmla="*/ 2147483647 h 140"/>
                <a:gd name="T12" fmla="*/ 2147483647 w 366"/>
                <a:gd name="T13" fmla="*/ 2147483647 h 140"/>
                <a:gd name="T14" fmla="*/ 2147483647 w 366"/>
                <a:gd name="T15" fmla="*/ 2147483647 h 140"/>
                <a:gd name="T16" fmla="*/ 2147483647 w 366"/>
                <a:gd name="T17" fmla="*/ 2147483647 h 140"/>
                <a:gd name="T18" fmla="*/ 2147483647 w 366"/>
                <a:gd name="T19" fmla="*/ 2147483647 h 140"/>
                <a:gd name="T20" fmla="*/ 2147483647 w 366"/>
                <a:gd name="T21" fmla="*/ 2147483647 h 1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6"/>
                <a:gd name="T34" fmla="*/ 0 h 140"/>
                <a:gd name="T35" fmla="*/ 366 w 366"/>
                <a:gd name="T36" fmla="*/ 140 h 1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6" h="140">
                  <a:moveTo>
                    <a:pt x="344" y="87"/>
                  </a:moveTo>
                  <a:cubicBezTo>
                    <a:pt x="329" y="98"/>
                    <a:pt x="303" y="117"/>
                    <a:pt x="273" y="119"/>
                  </a:cubicBezTo>
                  <a:cubicBezTo>
                    <a:pt x="243" y="121"/>
                    <a:pt x="194" y="97"/>
                    <a:pt x="163" y="100"/>
                  </a:cubicBezTo>
                  <a:cubicBezTo>
                    <a:pt x="132" y="103"/>
                    <a:pt x="112" y="136"/>
                    <a:pt x="85" y="138"/>
                  </a:cubicBezTo>
                  <a:cubicBezTo>
                    <a:pt x="58" y="140"/>
                    <a:pt x="4" y="132"/>
                    <a:pt x="2" y="113"/>
                  </a:cubicBezTo>
                  <a:cubicBezTo>
                    <a:pt x="0" y="94"/>
                    <a:pt x="46" y="37"/>
                    <a:pt x="73" y="22"/>
                  </a:cubicBezTo>
                  <a:cubicBezTo>
                    <a:pt x="100" y="7"/>
                    <a:pt x="133" y="20"/>
                    <a:pt x="163" y="22"/>
                  </a:cubicBezTo>
                  <a:cubicBezTo>
                    <a:pt x="193" y="24"/>
                    <a:pt x="226" y="38"/>
                    <a:pt x="253" y="35"/>
                  </a:cubicBezTo>
                  <a:cubicBezTo>
                    <a:pt x="280" y="32"/>
                    <a:pt x="306" y="0"/>
                    <a:pt x="324" y="3"/>
                  </a:cubicBezTo>
                  <a:cubicBezTo>
                    <a:pt x="342" y="6"/>
                    <a:pt x="360" y="40"/>
                    <a:pt x="363" y="54"/>
                  </a:cubicBezTo>
                  <a:cubicBezTo>
                    <a:pt x="366" y="68"/>
                    <a:pt x="359" y="76"/>
                    <a:pt x="344" y="87"/>
                  </a:cubicBezTo>
                  <a:close/>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2" name="Group 61"/>
          <p:cNvGrpSpPr/>
          <p:nvPr/>
        </p:nvGrpSpPr>
        <p:grpSpPr>
          <a:xfrm>
            <a:off x="4300785" y="4330783"/>
            <a:ext cx="703263" cy="309562"/>
            <a:chOff x="785247" y="3955712"/>
            <a:chExt cx="703263" cy="309562"/>
          </a:xfrm>
        </p:grpSpPr>
        <p:sp>
          <p:nvSpPr>
            <p:cNvPr id="63" name="Freeform 24"/>
            <p:cNvSpPr>
              <a:spLocks/>
            </p:cNvSpPr>
            <p:nvPr/>
          </p:nvSpPr>
          <p:spPr bwMode="auto">
            <a:xfrm rot="17203724">
              <a:off x="982098" y="3758861"/>
              <a:ext cx="309562" cy="703263"/>
            </a:xfrm>
            <a:custGeom>
              <a:avLst/>
              <a:gdLst>
                <a:gd name="T0" fmla="*/ 2147483647 w 512"/>
                <a:gd name="T1" fmla="*/ 2147483647 h 928"/>
                <a:gd name="T2" fmla="*/ 2147483647 w 512"/>
                <a:gd name="T3" fmla="*/ 0 h 928"/>
                <a:gd name="T4" fmla="*/ 2147483647 w 512"/>
                <a:gd name="T5" fmla="*/ 2147483647 h 928"/>
                <a:gd name="T6" fmla="*/ 2147483647 w 512"/>
                <a:gd name="T7" fmla="*/ 2147483647 h 928"/>
                <a:gd name="T8" fmla="*/ 2147483647 w 512"/>
                <a:gd name="T9" fmla="*/ 2147483647 h 928"/>
                <a:gd name="T10" fmla="*/ 2147483647 w 512"/>
                <a:gd name="T11" fmla="*/ 2147483647 h 928"/>
                <a:gd name="T12" fmla="*/ 2147483647 w 512"/>
                <a:gd name="T13" fmla="*/ 2147483647 h 928"/>
                <a:gd name="T14" fmla="*/ 0 60000 65536"/>
                <a:gd name="T15" fmla="*/ 0 60000 65536"/>
                <a:gd name="T16" fmla="*/ 0 60000 65536"/>
                <a:gd name="T17" fmla="*/ 0 60000 65536"/>
                <a:gd name="T18" fmla="*/ 0 60000 65536"/>
                <a:gd name="T19" fmla="*/ 0 60000 65536"/>
                <a:gd name="T20" fmla="*/ 0 60000 65536"/>
                <a:gd name="T21" fmla="*/ 0 w 512"/>
                <a:gd name="T22" fmla="*/ 0 h 928"/>
                <a:gd name="T23" fmla="*/ 512 w 512"/>
                <a:gd name="T24" fmla="*/ 928 h 9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2" h="928">
                  <a:moveTo>
                    <a:pt x="40" y="240"/>
                  </a:moveTo>
                  <a:cubicBezTo>
                    <a:pt x="80" y="112"/>
                    <a:pt x="208" y="0"/>
                    <a:pt x="280" y="0"/>
                  </a:cubicBezTo>
                  <a:cubicBezTo>
                    <a:pt x="352" y="0"/>
                    <a:pt x="440" y="128"/>
                    <a:pt x="472" y="240"/>
                  </a:cubicBezTo>
                  <a:cubicBezTo>
                    <a:pt x="504" y="352"/>
                    <a:pt x="512" y="560"/>
                    <a:pt x="472" y="672"/>
                  </a:cubicBezTo>
                  <a:cubicBezTo>
                    <a:pt x="432" y="784"/>
                    <a:pt x="304" y="896"/>
                    <a:pt x="232" y="912"/>
                  </a:cubicBezTo>
                  <a:cubicBezTo>
                    <a:pt x="160" y="928"/>
                    <a:pt x="72" y="880"/>
                    <a:pt x="40" y="768"/>
                  </a:cubicBezTo>
                  <a:cubicBezTo>
                    <a:pt x="8" y="656"/>
                    <a:pt x="0" y="368"/>
                    <a:pt x="40" y="24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 name="Freeform 46"/>
            <p:cNvSpPr>
              <a:spLocks/>
            </p:cNvSpPr>
            <p:nvPr/>
          </p:nvSpPr>
          <p:spPr bwMode="auto">
            <a:xfrm rot="17203724">
              <a:off x="1024799" y="3931860"/>
              <a:ext cx="224160" cy="382781"/>
            </a:xfrm>
            <a:custGeom>
              <a:avLst/>
              <a:gdLst>
                <a:gd name="T0" fmla="*/ 2147483647 w 366"/>
                <a:gd name="T1" fmla="*/ 2147483647 h 140"/>
                <a:gd name="T2" fmla="*/ 2147483647 w 366"/>
                <a:gd name="T3" fmla="*/ 2147483647 h 140"/>
                <a:gd name="T4" fmla="*/ 2147483647 w 366"/>
                <a:gd name="T5" fmla="*/ 2147483647 h 140"/>
                <a:gd name="T6" fmla="*/ 2147483647 w 366"/>
                <a:gd name="T7" fmla="*/ 2147483647 h 140"/>
                <a:gd name="T8" fmla="*/ 2147483647 w 366"/>
                <a:gd name="T9" fmla="*/ 2147483647 h 140"/>
                <a:gd name="T10" fmla="*/ 2147483647 w 366"/>
                <a:gd name="T11" fmla="*/ 2147483647 h 140"/>
                <a:gd name="T12" fmla="*/ 2147483647 w 366"/>
                <a:gd name="T13" fmla="*/ 2147483647 h 140"/>
                <a:gd name="T14" fmla="*/ 2147483647 w 366"/>
                <a:gd name="T15" fmla="*/ 2147483647 h 140"/>
                <a:gd name="T16" fmla="*/ 2147483647 w 366"/>
                <a:gd name="T17" fmla="*/ 2147483647 h 140"/>
                <a:gd name="T18" fmla="*/ 2147483647 w 366"/>
                <a:gd name="T19" fmla="*/ 2147483647 h 140"/>
                <a:gd name="T20" fmla="*/ 2147483647 w 366"/>
                <a:gd name="T21" fmla="*/ 2147483647 h 1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6"/>
                <a:gd name="T34" fmla="*/ 0 h 140"/>
                <a:gd name="T35" fmla="*/ 366 w 366"/>
                <a:gd name="T36" fmla="*/ 140 h 1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6" h="140">
                  <a:moveTo>
                    <a:pt x="344" y="87"/>
                  </a:moveTo>
                  <a:cubicBezTo>
                    <a:pt x="329" y="98"/>
                    <a:pt x="303" y="117"/>
                    <a:pt x="273" y="119"/>
                  </a:cubicBezTo>
                  <a:cubicBezTo>
                    <a:pt x="243" y="121"/>
                    <a:pt x="194" y="97"/>
                    <a:pt x="163" y="100"/>
                  </a:cubicBezTo>
                  <a:cubicBezTo>
                    <a:pt x="132" y="103"/>
                    <a:pt x="112" y="136"/>
                    <a:pt x="85" y="138"/>
                  </a:cubicBezTo>
                  <a:cubicBezTo>
                    <a:pt x="58" y="140"/>
                    <a:pt x="4" y="132"/>
                    <a:pt x="2" y="113"/>
                  </a:cubicBezTo>
                  <a:cubicBezTo>
                    <a:pt x="0" y="94"/>
                    <a:pt x="46" y="37"/>
                    <a:pt x="73" y="22"/>
                  </a:cubicBezTo>
                  <a:cubicBezTo>
                    <a:pt x="100" y="7"/>
                    <a:pt x="133" y="20"/>
                    <a:pt x="163" y="22"/>
                  </a:cubicBezTo>
                  <a:cubicBezTo>
                    <a:pt x="193" y="24"/>
                    <a:pt x="226" y="38"/>
                    <a:pt x="253" y="35"/>
                  </a:cubicBezTo>
                  <a:cubicBezTo>
                    <a:pt x="280" y="32"/>
                    <a:pt x="306" y="0"/>
                    <a:pt x="324" y="3"/>
                  </a:cubicBezTo>
                  <a:cubicBezTo>
                    <a:pt x="342" y="6"/>
                    <a:pt x="360" y="40"/>
                    <a:pt x="363" y="54"/>
                  </a:cubicBezTo>
                  <a:cubicBezTo>
                    <a:pt x="366" y="68"/>
                    <a:pt x="359" y="76"/>
                    <a:pt x="344" y="87"/>
                  </a:cubicBezTo>
                  <a:close/>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7" name="Freeform 24"/>
          <p:cNvSpPr>
            <a:spLocks/>
          </p:cNvSpPr>
          <p:nvPr/>
        </p:nvSpPr>
        <p:spPr bwMode="auto">
          <a:xfrm rot="17203724">
            <a:off x="4464296" y="4115312"/>
            <a:ext cx="368526" cy="756783"/>
          </a:xfrm>
          <a:custGeom>
            <a:avLst/>
            <a:gdLst>
              <a:gd name="T0" fmla="*/ 2147483647 w 512"/>
              <a:gd name="T1" fmla="*/ 2147483647 h 928"/>
              <a:gd name="T2" fmla="*/ 2147483647 w 512"/>
              <a:gd name="T3" fmla="*/ 0 h 928"/>
              <a:gd name="T4" fmla="*/ 2147483647 w 512"/>
              <a:gd name="T5" fmla="*/ 2147483647 h 928"/>
              <a:gd name="T6" fmla="*/ 2147483647 w 512"/>
              <a:gd name="T7" fmla="*/ 2147483647 h 928"/>
              <a:gd name="T8" fmla="*/ 2147483647 w 512"/>
              <a:gd name="T9" fmla="*/ 2147483647 h 928"/>
              <a:gd name="T10" fmla="*/ 2147483647 w 512"/>
              <a:gd name="T11" fmla="*/ 2147483647 h 928"/>
              <a:gd name="T12" fmla="*/ 2147483647 w 512"/>
              <a:gd name="T13" fmla="*/ 2147483647 h 928"/>
              <a:gd name="T14" fmla="*/ 0 60000 65536"/>
              <a:gd name="T15" fmla="*/ 0 60000 65536"/>
              <a:gd name="T16" fmla="*/ 0 60000 65536"/>
              <a:gd name="T17" fmla="*/ 0 60000 65536"/>
              <a:gd name="T18" fmla="*/ 0 60000 65536"/>
              <a:gd name="T19" fmla="*/ 0 60000 65536"/>
              <a:gd name="T20" fmla="*/ 0 60000 65536"/>
              <a:gd name="T21" fmla="*/ 0 w 512"/>
              <a:gd name="T22" fmla="*/ 0 h 928"/>
              <a:gd name="T23" fmla="*/ 512 w 512"/>
              <a:gd name="T24" fmla="*/ 928 h 9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2" h="928">
                <a:moveTo>
                  <a:pt x="40" y="240"/>
                </a:moveTo>
                <a:cubicBezTo>
                  <a:pt x="80" y="112"/>
                  <a:pt x="208" y="0"/>
                  <a:pt x="280" y="0"/>
                </a:cubicBezTo>
                <a:cubicBezTo>
                  <a:pt x="352" y="0"/>
                  <a:pt x="440" y="128"/>
                  <a:pt x="472" y="240"/>
                </a:cubicBezTo>
                <a:cubicBezTo>
                  <a:pt x="504" y="352"/>
                  <a:pt x="512" y="560"/>
                  <a:pt x="472" y="672"/>
                </a:cubicBezTo>
                <a:cubicBezTo>
                  <a:pt x="432" y="784"/>
                  <a:pt x="304" y="896"/>
                  <a:pt x="232" y="912"/>
                </a:cubicBezTo>
                <a:cubicBezTo>
                  <a:pt x="160" y="928"/>
                  <a:pt x="72" y="880"/>
                  <a:pt x="40" y="768"/>
                </a:cubicBezTo>
                <a:cubicBezTo>
                  <a:pt x="8" y="656"/>
                  <a:pt x="0" y="368"/>
                  <a:pt x="40" y="24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 name="TextBox 4"/>
          <p:cNvSpPr txBox="1"/>
          <p:nvPr/>
        </p:nvSpPr>
        <p:spPr>
          <a:xfrm>
            <a:off x="179512" y="1196752"/>
            <a:ext cx="2857834" cy="1138773"/>
          </a:xfrm>
          <a:prstGeom prst="rect">
            <a:avLst/>
          </a:prstGeom>
          <a:noFill/>
        </p:spPr>
        <p:txBody>
          <a:bodyPr wrap="none" rtlCol="0">
            <a:spAutoFit/>
          </a:bodyPr>
          <a:lstStyle/>
          <a:p>
            <a:r>
              <a:rPr lang="en-US" sz="2400" b="1" dirty="0"/>
              <a:t>Unknown host:</a:t>
            </a:r>
          </a:p>
          <a:p>
            <a:r>
              <a:rPr lang="en-US" sz="2400" b="1" dirty="0"/>
              <a:t>	</a:t>
            </a:r>
            <a:r>
              <a:rPr lang="en-US" sz="2000" b="1" dirty="0"/>
              <a:t>Bacterium?</a:t>
            </a:r>
          </a:p>
          <a:p>
            <a:r>
              <a:rPr lang="en-US" sz="2000" b="1" dirty="0"/>
              <a:t>	Primitive Eukaryote?</a:t>
            </a:r>
          </a:p>
        </p:txBody>
      </p:sp>
      <p:sp>
        <p:nvSpPr>
          <p:cNvPr id="70" name="Text Box 68"/>
          <p:cNvSpPr txBox="1">
            <a:spLocks noChangeArrowheads="1"/>
          </p:cNvSpPr>
          <p:nvPr/>
        </p:nvSpPr>
        <p:spPr bwMode="auto">
          <a:xfrm>
            <a:off x="7372860" y="4509120"/>
            <a:ext cx="16636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Times" pitchFamily="-84" charset="0"/>
                <a:ea typeface="ＭＳ Ｐゴシック" pitchFamily="-84" charset="-128"/>
              </a:defRPr>
            </a:lvl1pPr>
            <a:lvl2pPr marL="742950" indent="-285750">
              <a:defRPr sz="1600" b="1">
                <a:solidFill>
                  <a:schemeClr val="tx1"/>
                </a:solidFill>
                <a:latin typeface="Times" pitchFamily="-84" charset="0"/>
                <a:ea typeface="ＭＳ Ｐゴシック" pitchFamily="-84" charset="-128"/>
              </a:defRPr>
            </a:lvl2pPr>
            <a:lvl3pPr marL="1143000" indent="-228600">
              <a:defRPr sz="1600" b="1">
                <a:solidFill>
                  <a:schemeClr val="tx1"/>
                </a:solidFill>
                <a:latin typeface="Times" pitchFamily="-84" charset="0"/>
                <a:ea typeface="ＭＳ Ｐゴシック" pitchFamily="-84" charset="-128"/>
              </a:defRPr>
            </a:lvl3pPr>
            <a:lvl4pPr marL="1600200" indent="-228600">
              <a:defRPr sz="1600" b="1">
                <a:solidFill>
                  <a:schemeClr val="tx1"/>
                </a:solidFill>
                <a:latin typeface="Times" pitchFamily="-84" charset="0"/>
                <a:ea typeface="ＭＳ Ｐゴシック" pitchFamily="-84" charset="-128"/>
              </a:defRPr>
            </a:lvl4pPr>
            <a:lvl5pPr marL="2057400" indent="-228600">
              <a:defRPr sz="1600" b="1">
                <a:solidFill>
                  <a:schemeClr val="tx1"/>
                </a:solidFill>
                <a:latin typeface="Times" pitchFamily="-84" charset="0"/>
                <a:ea typeface="ＭＳ Ｐゴシック" pitchFamily="-84" charset="-128"/>
              </a:defRPr>
            </a:lvl5pPr>
            <a:lvl6pPr marL="25146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6pPr>
            <a:lvl7pPr marL="29718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7pPr>
            <a:lvl8pPr marL="34290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8pPr>
            <a:lvl9pPr marL="3886200" indent="-228600" algn="ctr" eaLnBrk="0" fontAlgn="base" hangingPunct="0">
              <a:spcBef>
                <a:spcPct val="0"/>
              </a:spcBef>
              <a:spcAft>
                <a:spcPct val="0"/>
              </a:spcAft>
              <a:defRPr sz="1600" b="1">
                <a:solidFill>
                  <a:schemeClr val="tx1"/>
                </a:solidFill>
                <a:latin typeface="Times" pitchFamily="-84" charset="0"/>
                <a:ea typeface="ＭＳ Ｐゴシック" pitchFamily="-84" charset="-128"/>
              </a:defRPr>
            </a:lvl9pPr>
          </a:lstStyle>
          <a:p>
            <a:r>
              <a:rPr lang="en-US" dirty="0"/>
              <a:t>Mitochondrion</a:t>
            </a:r>
          </a:p>
        </p:txBody>
      </p:sp>
      <p:cxnSp>
        <p:nvCxnSpPr>
          <p:cNvPr id="7" name="Straight Arrow Connector 6"/>
          <p:cNvCxnSpPr/>
          <p:nvPr/>
        </p:nvCxnSpPr>
        <p:spPr>
          <a:xfrm flipH="1">
            <a:off x="1589881" y="2263517"/>
            <a:ext cx="18548" cy="403012"/>
          </a:xfrm>
          <a:prstGeom prst="straightConnector1">
            <a:avLst/>
          </a:prstGeom>
          <a:ln>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7649796" y="1988840"/>
            <a:ext cx="18548" cy="403012"/>
          </a:xfrm>
          <a:prstGeom prst="straightConnector1">
            <a:avLst/>
          </a:prstGeom>
          <a:ln>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69951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44624"/>
            <a:ext cx="8229600" cy="563562"/>
          </a:xfrm>
          <a:solidFill>
            <a:srgbClr val="000055"/>
          </a:solidFill>
          <a:effectLst>
            <a:softEdge rad="38100"/>
          </a:effectLst>
        </p:spPr>
        <p:txBody>
          <a:bodyPr>
            <a:noAutofit/>
          </a:bodyPr>
          <a:lstStyle/>
          <a:p>
            <a:r>
              <a:rPr lang="en-US" sz="3600" dirty="0" err="1">
                <a:solidFill>
                  <a:schemeClr val="bg1"/>
                </a:solidFill>
              </a:rPr>
              <a:t>Monocercomonoides</a:t>
            </a:r>
            <a:endParaRPr lang="en-US" sz="3600" dirty="0">
              <a:solidFill>
                <a:schemeClr val="bg1"/>
              </a:solidFill>
            </a:endParaRPr>
          </a:p>
        </p:txBody>
      </p:sp>
      <p:pic>
        <p:nvPicPr>
          <p:cNvPr id="3" name="Picture 2">
            <a:extLst>
              <a:ext uri="{FF2B5EF4-FFF2-40B4-BE49-F238E27FC236}">
                <a16:creationId xmlns:a16="http://schemas.microsoft.com/office/drawing/2014/main" id="{7056E988-92FF-5B48-D295-B911D8C1823F}"/>
              </a:ext>
            </a:extLst>
          </p:cNvPr>
          <p:cNvPicPr>
            <a:picLocks noChangeAspect="1"/>
          </p:cNvPicPr>
          <p:nvPr/>
        </p:nvPicPr>
        <p:blipFill>
          <a:blip r:embed="rId2"/>
          <a:stretch>
            <a:fillRect/>
          </a:stretch>
        </p:blipFill>
        <p:spPr>
          <a:xfrm>
            <a:off x="827584" y="1960612"/>
            <a:ext cx="7391400" cy="2476500"/>
          </a:xfrm>
          <a:prstGeom prst="rect">
            <a:avLst/>
          </a:prstGeom>
        </p:spPr>
      </p:pic>
    </p:spTree>
    <p:extLst>
      <p:ext uri="{BB962C8B-B14F-4D97-AF65-F5344CB8AC3E}">
        <p14:creationId xmlns:p14="http://schemas.microsoft.com/office/powerpoint/2010/main" val="37641350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457200" y="46038"/>
            <a:ext cx="8229600" cy="563562"/>
          </a:xfrm>
          <a:prstGeom prst="rect">
            <a:avLst/>
          </a:prstGeom>
          <a:solidFill>
            <a:srgbClr val="000055"/>
          </a:solidFill>
          <a:effectLst>
            <a:softEdge rad="38100"/>
          </a:effectLst>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a:solidFill>
                  <a:schemeClr val="bg1"/>
                </a:solidFill>
              </a:rPr>
              <a:t>What happens to mitochondria?</a:t>
            </a:r>
            <a:endParaRPr lang="en-US" sz="3600" dirty="0">
              <a:solidFill>
                <a:schemeClr val="bg1"/>
              </a:solidFill>
            </a:endParaRPr>
          </a:p>
        </p:txBody>
      </p:sp>
      <p:pic>
        <p:nvPicPr>
          <p:cNvPr id="2" name="Picture 1">
            <a:extLst>
              <a:ext uri="{FF2B5EF4-FFF2-40B4-BE49-F238E27FC236}">
                <a16:creationId xmlns:a16="http://schemas.microsoft.com/office/drawing/2014/main" id="{BC0990A8-8F25-5B92-C6A0-5B72D784AE01}"/>
              </a:ext>
            </a:extLst>
          </p:cNvPr>
          <p:cNvPicPr>
            <a:picLocks noChangeAspect="1"/>
          </p:cNvPicPr>
          <p:nvPr/>
        </p:nvPicPr>
        <p:blipFill>
          <a:blip r:embed="rId3"/>
          <a:stretch>
            <a:fillRect/>
          </a:stretch>
        </p:blipFill>
        <p:spPr>
          <a:xfrm>
            <a:off x="179512" y="980728"/>
            <a:ext cx="8863366" cy="3960440"/>
          </a:xfrm>
          <a:prstGeom prst="rect">
            <a:avLst/>
          </a:prstGeom>
        </p:spPr>
      </p:pic>
    </p:spTree>
    <p:extLst>
      <p:ext uri="{BB962C8B-B14F-4D97-AF65-F5344CB8AC3E}">
        <p14:creationId xmlns:p14="http://schemas.microsoft.com/office/powerpoint/2010/main" val="2865229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11560" y="57126"/>
            <a:ext cx="7848872" cy="563562"/>
          </a:xfrm>
          <a:solidFill>
            <a:srgbClr val="000055"/>
          </a:solidFill>
          <a:effectLst>
            <a:softEdge rad="38100"/>
          </a:effectLst>
        </p:spPr>
        <p:txBody>
          <a:bodyPr>
            <a:noAutofit/>
          </a:bodyPr>
          <a:lstStyle/>
          <a:p>
            <a:r>
              <a:rPr lang="en-US" sz="3600" dirty="0">
                <a:solidFill>
                  <a:schemeClr val="bg1"/>
                </a:solidFill>
              </a:rPr>
              <a:t>Endosymbiosis</a:t>
            </a:r>
          </a:p>
        </p:txBody>
      </p:sp>
      <p:sp>
        <p:nvSpPr>
          <p:cNvPr id="3" name="TextBox 2"/>
          <p:cNvSpPr txBox="1"/>
          <p:nvPr/>
        </p:nvSpPr>
        <p:spPr>
          <a:xfrm>
            <a:off x="539552" y="836712"/>
            <a:ext cx="8208912" cy="6001643"/>
          </a:xfrm>
          <a:prstGeom prst="rect">
            <a:avLst/>
          </a:prstGeom>
          <a:noFill/>
        </p:spPr>
        <p:txBody>
          <a:bodyPr wrap="square" rtlCol="0">
            <a:spAutoFit/>
          </a:bodyPr>
          <a:lstStyle/>
          <a:p>
            <a:pPr marL="342900" indent="-342900">
              <a:buFont typeface="Arial" pitchFamily="34" charset="0"/>
              <a:buChar char="•"/>
            </a:pPr>
            <a:r>
              <a:rPr lang="en-US" sz="2400" dirty="0"/>
              <a:t>Internalization of one single cell organism by another single-cell organism</a:t>
            </a:r>
          </a:p>
          <a:p>
            <a:pPr marL="342900" indent="-342900">
              <a:buFont typeface="Arial" pitchFamily="34" charset="0"/>
              <a:buChar char="•"/>
            </a:pPr>
            <a:endParaRPr lang="en-US" sz="2400" dirty="0"/>
          </a:p>
          <a:p>
            <a:pPr marL="342900" indent="-342900">
              <a:buFont typeface="Arial" pitchFamily="34" charset="0"/>
              <a:buChar char="•"/>
            </a:pPr>
            <a:r>
              <a:rPr lang="en-US" sz="2400" dirty="0"/>
              <a:t>The internalized organisms  is eventually transformed into an organelle (e.g. mitochondrion/ chloroplast)</a:t>
            </a:r>
          </a:p>
          <a:p>
            <a:pPr marL="342900" indent="-342900">
              <a:buFont typeface="Arial" pitchFamily="34" charset="0"/>
              <a:buChar char="•"/>
            </a:pPr>
            <a:endParaRPr lang="en-US" sz="2400" dirty="0"/>
          </a:p>
          <a:p>
            <a:pPr marL="342900" indent="-342900">
              <a:buFont typeface="Arial" pitchFamily="34" charset="0"/>
              <a:buChar char="•"/>
            </a:pPr>
            <a:r>
              <a:rPr lang="en-US" sz="2400" dirty="0" err="1"/>
              <a:t>Organellar</a:t>
            </a:r>
            <a:r>
              <a:rPr lang="en-US" sz="2400" dirty="0"/>
              <a:t>  genome is slowly reduced and genes are transferred to the host nucleus</a:t>
            </a:r>
          </a:p>
          <a:p>
            <a:r>
              <a:rPr lang="en-US" sz="2400" dirty="0"/>
              <a:t>	</a:t>
            </a:r>
          </a:p>
          <a:p>
            <a:endParaRPr lang="en-US" dirty="0"/>
          </a:p>
          <a:p>
            <a:pPr algn="ctr"/>
            <a:r>
              <a:rPr lang="en-US" dirty="0"/>
              <a:t>	</a:t>
            </a:r>
            <a:r>
              <a:rPr lang="en-US" sz="4400" dirty="0"/>
              <a:t>EVIDENCE for </a:t>
            </a:r>
            <a:r>
              <a:rPr lang="en-US" sz="4400" dirty="0" err="1"/>
              <a:t>endosymbiotic</a:t>
            </a:r>
            <a:r>
              <a:rPr lang="en-US" sz="4400" dirty="0"/>
              <a:t> origin of mitochondria?</a:t>
            </a:r>
          </a:p>
          <a:p>
            <a:endParaRPr lang="en-US" sz="4400" dirty="0"/>
          </a:p>
          <a:p>
            <a:endParaRPr lang="en-US" dirty="0"/>
          </a:p>
        </p:txBody>
      </p:sp>
    </p:spTree>
    <p:extLst>
      <p:ext uri="{BB962C8B-B14F-4D97-AF65-F5344CB8AC3E}">
        <p14:creationId xmlns:p14="http://schemas.microsoft.com/office/powerpoint/2010/main" val="4272006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2597</TotalTime>
  <Words>2982</Words>
  <Application>Microsoft Macintosh PowerPoint</Application>
  <PresentationFormat>On-screen Show (4:3)</PresentationFormat>
  <Paragraphs>739</Paragraphs>
  <Slides>81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ＭＳ Ｐゴシック</vt:lpstr>
      <vt:lpstr>Arial</vt:lpstr>
      <vt:lpstr>Calibri</vt:lpstr>
      <vt:lpstr>Courier New</vt:lpstr>
      <vt:lpstr>Times</vt:lpstr>
      <vt:lpstr>Wingdings</vt:lpstr>
      <vt:lpstr>Office Theme</vt:lpstr>
      <vt:lpstr>Evolution of Mitochondria and anaerobic lifestyle</vt:lpstr>
      <vt:lpstr>Mitochondria</vt:lpstr>
      <vt:lpstr>Mitochondria – functions</vt:lpstr>
      <vt:lpstr>Mitochondria – more functions….</vt:lpstr>
      <vt:lpstr>Mitochondria – more functions….</vt:lpstr>
      <vt:lpstr>Mitochondria</vt:lpstr>
      <vt:lpstr>Mitochondria – evolutionary origins</vt:lpstr>
      <vt:lpstr> </vt:lpstr>
      <vt:lpstr>Endosymbiosis</vt:lpstr>
      <vt:lpstr>Mitochondria – evolutionary origins</vt:lpstr>
      <vt:lpstr> </vt:lpstr>
      <vt:lpstr>α-proteobacterial origin</vt:lpstr>
      <vt:lpstr>PowerPoint Presentation</vt:lpstr>
      <vt:lpstr>Targeting of proteins into Mitochondria</vt:lpstr>
      <vt:lpstr>Targeting of proteins into the Mitochondria </vt:lpstr>
      <vt:lpstr>Targeting peptide</vt:lpstr>
      <vt:lpstr>Targeting of proteins into the Mitochondria </vt:lpstr>
      <vt:lpstr>Targeting of proteins into the Mitochondria </vt:lpstr>
      <vt:lpstr>Mitochondria – functions</vt:lpstr>
      <vt:lpstr>Targeting of proteins into the Mitochondria </vt:lpstr>
      <vt:lpstr>Targeting of proteins into the Mitochondria </vt:lpstr>
      <vt:lpstr>Micos</vt:lpstr>
      <vt:lpstr>Targeting of proteins into the Mitochondria </vt:lpstr>
      <vt:lpstr>Mitochondrion – Iron-Sulfur cluster assembly</vt:lpstr>
      <vt:lpstr>Several Fe-S assembly systems</vt:lpstr>
      <vt:lpstr>Mitochondrion – Iron-Sulfur cluster assembly</vt:lpstr>
      <vt:lpstr>Quick rep.</vt:lpstr>
      <vt:lpstr>Anaerobic lifestyle</vt:lpstr>
      <vt:lpstr>Anaerobic life-style</vt:lpstr>
      <vt:lpstr>What happens to mitochondria?</vt:lpstr>
      <vt:lpstr>Amitochondriate organisms</vt:lpstr>
      <vt:lpstr>Amitochondriate organisms</vt:lpstr>
      <vt:lpstr>PowerPoint Presentation</vt:lpstr>
      <vt:lpstr>Trichomonas vaginalis</vt:lpstr>
      <vt:lpstr>Hydrogenosomes</vt:lpstr>
      <vt:lpstr>Hydrogenosomes</vt:lpstr>
      <vt:lpstr>Hydrogenosomes</vt:lpstr>
      <vt:lpstr>Hydrogenosomes</vt:lpstr>
      <vt:lpstr>Amitochondriate organisms</vt:lpstr>
      <vt:lpstr>Amitochondriate organisms</vt:lpstr>
      <vt:lpstr>In cytosol</vt:lpstr>
      <vt:lpstr>In cytosol</vt:lpstr>
      <vt:lpstr>In cytosol</vt:lpstr>
      <vt:lpstr>Amitochondriate organisms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summarize…</vt:lpstr>
      <vt:lpstr>PowerPoint Presentation</vt:lpstr>
      <vt:lpstr>To make it more complicated</vt:lpstr>
      <vt:lpstr>PowerPoint Presentation</vt:lpstr>
      <vt:lpstr>PowerPoint Presentation</vt:lpstr>
      <vt:lpstr>PowerPoint Presentation</vt:lpstr>
      <vt:lpstr>To make it more complicated</vt:lpstr>
      <vt:lpstr>PowerPoint Presentation</vt:lpstr>
      <vt:lpstr>PowerPoint Presentation</vt:lpstr>
      <vt:lpstr>Metopid Ciliates</vt:lpstr>
      <vt:lpstr>Metopid Ciliates</vt:lpstr>
      <vt:lpstr>Metopid Ciliates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Monocercomonoides</vt:lpstr>
      <vt:lpstr>PowerPoint Presentation</vt:lpstr>
      <vt:lpstr>PowerPoint Presentation</vt:lpstr>
      <vt:lpstr>Monocercomonoides</vt:lpstr>
      <vt:lpstr>PowerPoint Presentation</vt:lpstr>
    </vt:vector>
  </TitlesOfParts>
  <Company>AS_lab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of Mitochondria and anaerobic lifestyle</dc:title>
  <dc:creator>Martin</dc:creator>
  <cp:lastModifiedBy>Biologické Centrum</cp:lastModifiedBy>
  <cp:revision>144</cp:revision>
  <dcterms:created xsi:type="dcterms:W3CDTF">2012-11-06T04:08:21Z</dcterms:created>
  <dcterms:modified xsi:type="dcterms:W3CDTF">2024-05-15T10:57:23Z</dcterms:modified>
</cp:coreProperties>
</file>