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2"/>
  </p:notesMasterIdLst>
  <p:sldIdLst>
    <p:sldId id="256" r:id="rId3"/>
    <p:sldId id="337" r:id="rId4"/>
    <p:sldId id="257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41" r:id="rId22"/>
    <p:sldId id="276" r:id="rId23"/>
    <p:sldId id="278" r:id="rId24"/>
    <p:sldId id="279" r:id="rId25"/>
    <p:sldId id="339" r:id="rId26"/>
    <p:sldId id="280" r:id="rId27"/>
    <p:sldId id="281" r:id="rId28"/>
    <p:sldId id="282" r:id="rId29"/>
    <p:sldId id="283" r:id="rId30"/>
    <p:sldId id="284" r:id="rId31"/>
    <p:sldId id="287" r:id="rId32"/>
    <p:sldId id="342" r:id="rId33"/>
    <p:sldId id="289" r:id="rId34"/>
    <p:sldId id="290" r:id="rId35"/>
    <p:sldId id="346" r:id="rId36"/>
    <p:sldId id="347" r:id="rId37"/>
    <p:sldId id="348" r:id="rId38"/>
    <p:sldId id="344" r:id="rId39"/>
    <p:sldId id="291" r:id="rId40"/>
    <p:sldId id="292" r:id="rId41"/>
    <p:sldId id="345" r:id="rId42"/>
    <p:sldId id="294" r:id="rId43"/>
    <p:sldId id="295" r:id="rId44"/>
    <p:sldId id="296" r:id="rId45"/>
    <p:sldId id="297" r:id="rId46"/>
    <p:sldId id="299" r:id="rId47"/>
    <p:sldId id="300" r:id="rId48"/>
    <p:sldId id="301" r:id="rId49"/>
    <p:sldId id="349" r:id="rId50"/>
    <p:sldId id="302" r:id="rId51"/>
    <p:sldId id="304" r:id="rId52"/>
    <p:sldId id="360" r:id="rId53"/>
    <p:sldId id="361" r:id="rId54"/>
    <p:sldId id="306" r:id="rId55"/>
    <p:sldId id="307" r:id="rId56"/>
    <p:sldId id="308" r:id="rId57"/>
    <p:sldId id="309" r:id="rId58"/>
    <p:sldId id="350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9" r:id="rId68"/>
    <p:sldId id="320" r:id="rId69"/>
    <p:sldId id="363" r:id="rId70"/>
    <p:sldId id="322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38" autoAdjust="0"/>
  </p:normalViewPr>
  <p:slideViewPr>
    <p:cSldViewPr>
      <p:cViewPr varScale="1">
        <p:scale>
          <a:sx n="104" d="100"/>
          <a:sy n="104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8E092-0858-495C-B7FF-B539767B0938}" type="datetimeFigureOut">
              <a:rPr lang="cs-CZ" smtClean="0"/>
              <a:pPr/>
              <a:t>10.05.2024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9F276-53D4-4EF0-8F19-4039724C82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03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E9745-FFF7-48FF-B174-DC7BA8ED98C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12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89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042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42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42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48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8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488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20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540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936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23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568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997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62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92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956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584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642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4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5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08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46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4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44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83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>
                <a:lumMod val="98000"/>
              </a:srgb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8C707-DD43-425B-AFD2-F2B4AE24E3C7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92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>
                <a:lumMod val="98000"/>
              </a:srgb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7FE1B-DA9E-4818-B94B-DFFDC1A9E710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47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EKOLOGIE MIKROORGANISMŮ</a:t>
            </a:r>
            <a:br>
              <a:rPr lang="cs-CZ" alt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496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Mikrobiální komunity</a:t>
            </a:r>
          </a:p>
        </p:txBody>
      </p:sp>
      <p:pic>
        <p:nvPicPr>
          <p:cNvPr id="4" name="Picture 2" descr="C:\Users\tuma\Pictures\Snímekkvasin1_LI.jpg">
            <a:extLst>
              <a:ext uri="{FF2B5EF4-FFF2-40B4-BE49-F238E27FC236}">
                <a16:creationId xmlns:a16="http://schemas.microsoft.com/office/drawing/2014/main" id="{56E490C1-79AC-46A3-9D52-65CFB2DF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" contrast="-32000"/>
          </a:blip>
          <a:stretch>
            <a:fillRect/>
          </a:stretch>
        </p:blipFill>
        <p:spPr bwMode="auto">
          <a:xfrm>
            <a:off x="6866" y="4272483"/>
            <a:ext cx="2267744" cy="2585517"/>
          </a:xfrm>
          <a:prstGeom prst="rect">
            <a:avLst/>
          </a:prstGeom>
          <a:noFill/>
        </p:spPr>
      </p:pic>
      <p:pic>
        <p:nvPicPr>
          <p:cNvPr id="5" name="Picture 3" descr="C:\Users\tuma\Pictures\Snímekbakt1.jpg">
            <a:extLst>
              <a:ext uri="{FF2B5EF4-FFF2-40B4-BE49-F238E27FC236}">
                <a16:creationId xmlns:a16="http://schemas.microsoft.com/office/drawing/2014/main" id="{1A4C7345-0621-4A32-BE3A-F7DDF9AB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-36000"/>
          </a:blip>
          <a:stretch>
            <a:fillRect/>
          </a:stretch>
        </p:blipFill>
        <p:spPr bwMode="auto">
          <a:xfrm>
            <a:off x="7565665" y="0"/>
            <a:ext cx="1578335" cy="17281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5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Výživa společenstva - požadavky na živiny</a:t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vhodný zdroj energie (světlo, H2, dusitany, sloučeniny S,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 uhlíku (CO2,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terminální akceptory elektronů (02 -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aerobi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dusičnany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nitrif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bakterie;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CO2, SO2- 4,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látky – anaerobní mikroorganismy)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 N, P a 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živiny (anorganické sloučeniny)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řada populací vyžaduje přítomnost určité koncentrace K, Mg,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N,P,S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populace využijí tyto prvky i vázané v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sl., jiné jen v anorg.sl.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ovlivňuje růst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Co, Mg – vliv na pigmentaci – ekologický význam – někdy možná náhrada za jiný prvek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1089"/>
            <a:ext cx="6518963" cy="262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195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kyslík a jeho rozpustnost ve vodě – limitující pro řadu reakcí uskutečňovaných mikroby ve vodním prostředí (rychlost difuze– teplota, povrch)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 uhličitý – lépe rozpustný – reaguje s vodou (H2CO3 ….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rozpustnost biologicky významných plynů v čisté vodě (soli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látky snižují rozpustnost hl. O2) (mg plynu/l vody)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železo - snadná oxidace/redukce, vliv pH na rozpustnost/srážení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Fe3+ vysráží se při pH3, Fe2+ při pH5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potenciál při pH3 vysoký (0,8V), při pH5 – 0 (Fe3+ dominantní)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fosfor – lehce využitelný jen ve dvou formách: anorganicky (fosforečnan PO43-) a organický v esterech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zdrojem P může být i pyrofosfát (hydrolyzuje na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ortofosfát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ochuzení prostředí – tvorbou nerozpustných fosforečnanů (Fe2PO4) nebo sulfidů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v přítomnosti H2S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bakterie uvolňují P z apatitu Ca5X(PO4)3 - (X=F-, Cl-, OH-)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je pro většinu mikrobů limitujícím faktorem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95040"/>
            <a:ext cx="4067944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06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sírany –nejsnadněji využívány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litosféře také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biologická nebo chemická oxidace na sírany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H2S – vzniká při biologické redukci síranů, rozpustný ve vodě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H2S a SO2 i v atmosféře – koloběh síry (člověk, moře, mikroby) významná jak pro biologické, tak geochemické procesy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N2, NO3-, NO2-, NH3 – ale málo v litosféře i v mořské vodě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v atmosféře – ale…mikrobi využijí většinou jen NO3-, NO2-, NH3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mikrobů – významnější než nebiologické transformace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- nezastupitelný význam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– ve vodných roztocích málo (křemičitan) některé mikroorganismy ho vyžadují nebo i akumulují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růstové faktory (AK, vitamíny, puriny,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pyrimidiny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většinu si buňky syntetizují samy, ale některé ne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většina bakterií v půdě, vodě, rhizosféře,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patogeni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vyžadují AK, vitaminy skupiny B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velký význam – vliv na kvalitativní i kvantit. složení společenstev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houby většinou nevyžadují, jsou ale jimi podporovány v růstu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mořské bakterie – zpomalení růstu v nepřítomnosti růstových faktorů</a:t>
            </a:r>
          </a:p>
        </p:txBody>
      </p:sp>
    </p:spTree>
    <p:extLst>
      <p:ext uri="{BB962C8B-B14F-4D97-AF65-F5344CB8AC3E}">
        <p14:creationId xmlns:p14="http://schemas.microsoft.com/office/powerpoint/2010/main" val="3814566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000760" cy="492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850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/>
              <a:t>Zdroje energie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Autofit/>
          </a:bodyPr>
          <a:lstStyle/>
          <a:p>
            <a:pPr>
              <a:buAutoNum type="arabicParenR"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sluneční záření (světlo)</a:t>
            </a:r>
          </a:p>
          <a:p>
            <a:pPr>
              <a:buAutoNum type="arabicParenR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oxidace organických látek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bohatší na energii (než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40-50% přeměňovaných organických látek zabudováno do buněčného materiálu</a:t>
            </a:r>
          </a:p>
          <a:p>
            <a:r>
              <a:rPr 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oxidativní fosforylace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za přítomnosti O2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fermentace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(fosforylace na úrovni substrátu) - za anaerobních podmínek, nízká účinnost - výtěžek jen 5-25%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i tato v prostředí nutná – jinak hromadění některých látek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tak mnoho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l. odolných rozkladu se hromadí v prostředí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jednoduché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látky fermentovány obtížně (mravenčany, ..)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složité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l. – fermentovány jen některými organismy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hromadění některých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org.látek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prostředí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oxidace anorganických látek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většinou jde o obligátní aeroby - je třeba O2 jako akceptor elektronů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schopnost získat různé množství energie ze stejného substrátu dána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enzymatickým vybavením, tedy genetickou výbavou</a:t>
            </a:r>
          </a:p>
        </p:txBody>
      </p:sp>
    </p:spTree>
    <p:extLst>
      <p:ext uri="{BB962C8B-B14F-4D97-AF65-F5344CB8AC3E}">
        <p14:creationId xmlns:p14="http://schemas.microsoft.com/office/powerpoint/2010/main" val="121871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Energie získaná mikroorganismy</a:t>
            </a:r>
            <a:br>
              <a:rPr lang="cs-CZ" sz="2400" dirty="0"/>
            </a:br>
            <a:r>
              <a:rPr lang="cs-CZ" sz="2400" dirty="0"/>
              <a:t>z některých substrátů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4" y="1600200"/>
            <a:ext cx="76903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51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90066"/>
          </a:xfrm>
        </p:spPr>
        <p:txBody>
          <a:bodyPr>
            <a:noAutofit/>
          </a:bodyPr>
          <a:lstStyle/>
          <a:p>
            <a:r>
              <a:rPr lang="cs-CZ" sz="2400" dirty="0"/>
              <a:t>Světlo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kratší vlnové délky – více energie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pigmenty se liší schopností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záření různých vlnových délek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fotonu – elektrony pigmentu na vyšší energetickou hladinu - tyto excitované molekuly vstupují do reakcí – akumulace energie do vazeb a poté využita především pro biosyntetické pochody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chlorofyly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při vyšší vlnové délce než řasy)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fykobiliny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(sinice, řasy) – přímý vliv na fotosyntézu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karotenoidy -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fotoprotektivní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agens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fotosyntéza u bakterií – anaerobní proces (hluboká voda, povrch bahna)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řas – aerobní – v povrchových vodách – vytváří se O2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2709030" cy="262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86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4096"/>
          </a:xfrm>
        </p:spPr>
        <p:txBody>
          <a:bodyPr>
            <a:normAutofit/>
          </a:bodyPr>
          <a:lstStyle/>
          <a:p>
            <a:r>
              <a:rPr lang="cs-CZ" sz="2400" dirty="0"/>
              <a:t>Absorpční spektra některých fotosyntetických</a:t>
            </a:r>
            <a:br>
              <a:rPr lang="cs-CZ" sz="2400" dirty="0"/>
            </a:br>
            <a:r>
              <a:rPr lang="cs-CZ" sz="2400" dirty="0"/>
              <a:t>mikroorganismů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01" y="1600200"/>
            <a:ext cx="45057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001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Význam pigmentů u (fotosyntetických) bakterií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5040560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organismy žijící na světle se vyznačují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světlotaktickými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reakcemi zabezpečujícími zachování optimálního metabolismu, množení, přežívání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významnou roli hrají karotenoidy:</a:t>
            </a:r>
          </a:p>
          <a:p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Sarcina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lutea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nefotosyntetizující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normálním buňkám na vzduchu světlo nevadí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mutanti bez pigmentu na vzduchu odumřou</a:t>
            </a:r>
          </a:p>
          <a:p>
            <a:pPr>
              <a:buFontTx/>
              <a:buChar char="-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mutanti bez přítomnosti O2 přežijí</a:t>
            </a:r>
          </a:p>
          <a:p>
            <a:pPr>
              <a:buFontTx/>
              <a:buChar char="-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karotenoidy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fotoprotektivní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agens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většina nesporulujících bakterií a kvasinek ve vzduchu a vrchních vrstvách půdy produkují karotenoidní pigmenty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Podobná funkce i u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fotosyntetizujících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bakterií - mutanti bez karotenoidů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fotosyntetizují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anaerobních podmínek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aerobních podmínkách ve tmě rostou heterotrofně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aerobních podmínkách na vzduchu odumřou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fotosyntetizující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organismy často červené (karoten překryje chlorofyl)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160338" cy="225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68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2700" dirty="0"/>
              <a:t>Kolonizace</a:t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6192688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přírodě všechna prostředí kolonizována mikroby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primární „pionýrská“ kolonizace – dostatek živin a žádný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kompetitor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rychlý rozvoj pionýrských společenstev, brzy populace dosáhnou limitující četnost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limitující síly – zabrání přemnožení některé z populací</a:t>
            </a:r>
          </a:p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fyz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změny činností organismů i biologické změny (parazitismus)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Identita pionýrských druhů – dle složení prostředí (různé vody, rostliny, zažívací trakt kojenců - dle výživy)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lokality s omezenou/žádnou organickou hmotou – nejprve fotosyntetické mikroorganismy, později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heterotrofové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16192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populace</a:t>
            </a:r>
            <a:b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686800" cy="5688632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populace –soubor individuí jednoho druhu v průběhu dostatečně dlouhé doby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zaujímající daný prostor uvnitř kterého se uskutečňuje volné nahodilé křížení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panmixe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nejsou zjevné izolující bariéry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 – pohlavní i nepohlavní množení – populace z jednoho klonu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definice platí jen pro geneticky homogenní populaci (klonovou kulturu vzniklou nepohlavním rozmnožováním buňky)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čistá kultura bude po určité době obsahovat mutanty – když dosáhne četnosti vyšší než 10</a:t>
            </a:r>
            <a:r>
              <a:rPr lang="cs-CZ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heterogenním populace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kolonie přes 10</a:t>
            </a:r>
            <a:r>
              <a:rPr lang="cs-CZ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nejsou výjimkou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každá populace má své charakteristické vlastnosti/regulačních mechanismů, které ji charakterizují jako samostatnou funkční jednotku: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velikost populace, hustota, rychlost růstu, odumírání, …..</a:t>
            </a:r>
          </a:p>
        </p:txBody>
      </p:sp>
    </p:spTree>
    <p:extLst>
      <p:ext uri="{BB962C8B-B14F-4D97-AF65-F5344CB8AC3E}">
        <p14:creationId xmlns:p14="http://schemas.microsoft.com/office/powerpoint/2010/main" val="81056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lidský plod – sterilní – ale dostatek živin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org.l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– ale jen některé skupiny mikrobů schopné kolonizace – složení mikroflóry se mění s věkem (po narození rozdíly i v řádu hodin)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fermentace ovocných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štáv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napřed kvasinky – později rod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Acetobacter</a:t>
            </a:r>
            <a:endParaRPr lang="cs-CZ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rozklad rostlinného materiálu – nejprve rozklad cukrů,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kyselin, potom bakterie a houby rozkládající rostlinné polymery</a:t>
            </a:r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40" y="2843794"/>
            <a:ext cx="5328592" cy="401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87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/>
              <a:t>Bariéry kolonizace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9217024" cy="5832648"/>
          </a:xfrm>
        </p:spPr>
        <p:txBody>
          <a:bodyPr>
            <a:noAutofit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každé prostředí je selektivní – žádný druh není primární pro všechny lokality (i když transport různých druhů)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působí zde biologické i abiotické faktory - tzv. rezistence prostředí – snížení biomasy apod.</a:t>
            </a:r>
          </a:p>
          <a:p>
            <a:pPr marL="0" indent="0">
              <a:buNone/>
            </a:pP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podmínky bránící ustanovení nebo rozvoji – bariéry: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chemické (působení v živ. a rostl. tkáních, na povrchu)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mechanické (kutikula, korová vrstva kořenů, kůže, sliznice)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mastné kyseliny (nenasycené) – kůže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toxická kyselina mléčná produkovaná v zánětlivých ložiscích zabrání růstu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cs-CZ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aureus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lysozym – ve všech tělních tekutinách a tkáních sliznice nosní a plicní, je ve slinách, slzách (někteří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patogeni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necitliví…)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peroxidázy – působí nepřímo – produkce toxických látek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mléko sterilní - chráněno peroxidázou a aglutininy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proteiny s nízkou molekulovou hmotností - protaminy, proteiny v orgánech ryb a lidském séru,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interferon – nejefektivnější – proti virům, ale i bakteriím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rostliny – fenolické látky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půda má rezistenci prostředí – ne všechny spory vyklíčí…</a:t>
            </a:r>
          </a:p>
        </p:txBody>
      </p:sp>
    </p:spTree>
    <p:extLst>
      <p:ext uri="{BB962C8B-B14F-4D97-AF65-F5344CB8AC3E}">
        <p14:creationId xmlns:p14="http://schemas.microsoft.com/office/powerpoint/2010/main" val="727909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360040"/>
          </a:xfrm>
        </p:spPr>
        <p:txBody>
          <a:bodyPr>
            <a:normAutofit/>
          </a:bodyPr>
          <a:lstStyle/>
          <a:p>
            <a:r>
              <a:rPr lang="cs-CZ" sz="1400" dirty="0"/>
              <a:t>Lidská kůže (žlutá) pokrytá rezidentními houbami (modrá) a </a:t>
            </a:r>
            <a:r>
              <a:rPr lang="en-GB" sz="1400" dirty="0" err="1"/>
              <a:t>ba</a:t>
            </a:r>
            <a:r>
              <a:rPr lang="cs-CZ" sz="1400" dirty="0" err="1"/>
              <a:t>kteriemi</a:t>
            </a:r>
            <a:r>
              <a:rPr lang="en-GB" sz="1400" dirty="0"/>
              <a:t> (magenta</a:t>
            </a:r>
            <a:r>
              <a:rPr lang="cs-CZ" sz="1400" dirty="0"/>
              <a:t> - fialová</a:t>
            </a:r>
            <a:r>
              <a:rPr lang="en-GB" sz="1400" dirty="0"/>
              <a:t>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5502511" cy="550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92171"/>
            <a:ext cx="5436096" cy="406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Sukcese a klimax</a:t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04664"/>
            <a:ext cx="9036496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sukcese – neperiodické změny v druhovém i kvantitativním složení společenstva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sukcese - vlivem podmínek prostředí - směřuje k vytvoření rovnovážného stavu mezi prostředím a společenstvem</a:t>
            </a:r>
          </a:p>
          <a:p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sukcesní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řada vrcholí klimaxem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–druhová rozmanitost a počet mezidruhových vztahů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(zvyšování diverzity - kolonizace neosídlených nik, změny vnějšího prostředí – činností mikrobů)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klimax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konečné stadium sukcese společenstva s příslušnou biocenózou, mající velkou druhovou diverzitu, nejvíc potravních vazeb, proto i největší rovnovážnou stabilitu, produkci i nejekonomičtější koloběh látek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88" y="4007430"/>
            <a:ext cx="6408712" cy="285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60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303" y="34816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Primární sukcese </a:t>
            </a:r>
            <a:r>
              <a:rPr lang="cs-CZ" sz="1600" dirty="0"/>
              <a:t>– po pionýrské kolonizaci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první kolonizátoři – pionýrské organismy – musí se do panenského prostředí dostat – mají účinný mechanismus disperze a další vlastnosti pak dle charakteru prostředí, které kolonizují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preventivní kolonizace – pionýrský organismus změní prostředí takovým způsobem, že zabrání další sukcesi,  i on je nakonec nahrazen jiným organismem, který je lépe adaptován na takto změněné prostředí a tak to pokračuje dál až do doby, až se zde vytvoří relativně stabilní sestava populací nazývaná komunita klimaxu</a:t>
            </a:r>
          </a:p>
          <a:p>
            <a:endParaRPr lang="cs-CZ" sz="1600" dirty="0"/>
          </a:p>
          <a:p>
            <a:r>
              <a:rPr lang="cs-CZ" sz="1600" b="1" dirty="0"/>
              <a:t>Homeostaze</a:t>
            </a:r>
            <a:r>
              <a:rPr lang="cs-CZ" sz="1600" dirty="0"/>
              <a:t> - stav dynamické funkční rovnováhy v živém organismu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ekol</a:t>
            </a:r>
            <a:r>
              <a:rPr lang="cs-CZ" sz="1600" dirty="0"/>
              <a:t>. schopnost organizmu, populace udržet relativně konstantní vnitřní prostředí v situaci, kdy vnější prostředí se mění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r>
              <a:rPr lang="cs-CZ" sz="1600" b="1" dirty="0"/>
              <a:t>Sekundární sukcese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znovuoživení biocenózy po jejím zničení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rychlejší – vytvořené podmínky, část populací zachována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(Intestinální trakt)</a:t>
            </a:r>
          </a:p>
          <a:p>
            <a:endParaRPr lang="cs-CZ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2"/>
            <a:ext cx="4064543" cy="357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295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784426" cy="518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987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Sukcese a klimax – </a:t>
            </a:r>
            <a:r>
              <a:rPr lang="cs-CZ" sz="2400" b="1" dirty="0" err="1"/>
              <a:t>pokr</a:t>
            </a:r>
            <a:r>
              <a:rPr lang="cs-CZ" sz="2400" b="1" dirty="0"/>
              <a:t>.</a:t>
            </a:r>
            <a:br>
              <a:rPr lang="cs-CZ" sz="2400" b="1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stanoviště s omezenou organickou hmotou – nejprve řasy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vtok odpadních vod – nejprve mnoho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hm., NH4+, málo kyslíku - mnoho bakterií, protozoí, hub, žádní živočichové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postupně se snižuje koncentrace živin, bakterií, protozoí atd, zvyšuje se obsah kyslíku,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objevují se řasy a různá fauna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Autogenní sukcese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složení primárního společenstva se mění v důsledku změny prostředí modifikovaného vlastní činností tohoto společenstva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více pak vyhovuje sekundárním populacím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Allogenní sukcese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změna společenstva vyvolaná změnou fyzikálních a chemických vlastností prostředí vlivem abiotických faktorů bez účasti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mikroorganismů (vliv teploty, intenzity světla, koncentrace živin), nebo modifikací hostitele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může mít i cyklický charakter (teplota, světlo, živiny)</a:t>
            </a:r>
          </a:p>
        </p:txBody>
      </p:sp>
    </p:spTree>
    <p:extLst>
      <p:ext uri="{BB962C8B-B14F-4D97-AF65-F5344CB8AC3E}">
        <p14:creationId xmlns:p14="http://schemas.microsoft.com/office/powerpoint/2010/main" val="2301682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Faktory determinující sukcesi</a:t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516" y="558089"/>
            <a:ext cx="8712968" cy="5904656"/>
          </a:xfrm>
        </p:spPr>
        <p:txBody>
          <a:bodyPr>
            <a:noAutofit/>
          </a:bodyPr>
          <a:lstStyle/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tvorba živin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jedním společenstvem, které poskytuje ekologickou výhodu druhům tvořícím další etapu sukcese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primární společenstvo – druhy využívající momentálně přítomné živiny – málo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C, dostatek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látek – tvorba organické hmoty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sterilní prostředí může obsahovat jednu nebo více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org.l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včetně růstových faktorů – mikroorganismy nenáročné na živiny – později zvyšování diverzity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látky, fixace N2 (kvasinky - ethanol –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Acetobacter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clostridium štěpí celulózu)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změna koncentrace anorganické živiny – některé řasy netolerují vysoké koncentrace solí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modifikace heterogenního substrátu – zbytky rostlin, živočichů – primární společenstvo rozloží na jednodušší látky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autointoxikace prostředí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původním společenstvem – fermentace mléka laktobacily a streptokoky – produkce kyselin zastaví jejich růst – porostou acidorezistentní mikrobi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vytváření bariér spojených se zpětnou vazbou prostředí – protilátky, fagocyty,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fytoalexiny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rostlin a živočichů – destrukce/zpomalení růstu části mikrobů, nahrazení rezistentními</a:t>
            </a:r>
          </a:p>
        </p:txBody>
      </p:sp>
    </p:spTree>
    <p:extLst>
      <p:ext uri="{BB962C8B-B14F-4D97-AF65-F5344CB8AC3E}">
        <p14:creationId xmlns:p14="http://schemas.microsoft.com/office/powerpoint/2010/main" val="2811707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309320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změny teploty a intenzity slunečního záření – při allogenní sukcesi především u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fotosyntetizujících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společenstev –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sezónní změny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fyzická eliminace – snižování počtu primárních producentů v trofickém řetězci -řasy konzumovány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herbivory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Výsledkem je: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jedna populace se při kolonizaci rozvíjí a časem ustupuje rozvíjející se druhé populaci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výměna populací zpravidla rychlá – pouze jsou-li zdroje omezené, je výměna pomalejší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vzájemný vztah mezi mikrobiální a nemikrobiální komponentou ekosystému vede ke stabilizaci - živé a neživé v harmonii a rovnováze – klimax společenstva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druhové složení klimaxu zůstává relativně konstantní – jde ale o dynamickou rovnováhu buňky odumírají a jsou nahrazovány novými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fyz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vlastnosti prostředí při kolonizaci spolu s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faktory případného hostitele kontrolují složení finálního společenstva – to bude v podobných podmínkách podobné</a:t>
            </a:r>
          </a:p>
        </p:txBody>
      </p:sp>
    </p:spTree>
    <p:extLst>
      <p:ext uri="{BB962C8B-B14F-4D97-AF65-F5344CB8AC3E}">
        <p14:creationId xmlns:p14="http://schemas.microsoft.com/office/powerpoint/2010/main" val="4209259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r>
              <a:rPr lang="cs-CZ" sz="2400" dirty="0"/>
              <a:t>Klimax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836712"/>
            <a:ext cx="5184576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koncept klimaxu byl vždy obtížně aplikovatelný na mikrobiální společenstva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některých situacích se vyskytují pravidelné následnické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sukcesní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populační změny vedoucí k relativně stabilní mikrobiální komunitě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nejvyšší udržitelné diverzity se pravděpodobně vyskytují na úrovních středních narušení/poruch (KRAKONOŠOVA zahrádka)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podle klasického ekologického myšlení komunity klimaxu reprezentují stav rovnováhy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podle současného ekologického myšlení se rovnováha a klimaxové komunity zřídka vyskytují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častěji narušení náhodně přeruší proces sukcese a zabrání tak komunitě dosáhnout plné rovnováhy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99" y="1124744"/>
            <a:ext cx="307234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55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Velikost populace: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dá se vyjádřit četností, tj. počtem individuí ji tvořících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 celkovou hmotností (biomasou) těchto individuí-kvasinky 10</a:t>
            </a:r>
            <a:r>
              <a:rPr lang="cs-CZ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(sušina menší než 1g)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Vztah mezi biomasou populace (B), její četností (N)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rozměrem individua (kok o průměru r), kdy se specifická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hmotnost buňky blíží jedné, se dá vyjádřit jako: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B/N = K x r3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– konstanta úměrnosti, r – průměrný rozměr individua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vliv velikosti buňky na poměr biomasy k četnosti (kultivační podmínky)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zvýší-li se průměrná velikost buňky o 30%, zvýší se poměr B/N více než 2x</a:t>
            </a:r>
          </a:p>
        </p:txBody>
      </p:sp>
    </p:spTree>
    <p:extLst>
      <p:ext uri="{BB962C8B-B14F-4D97-AF65-F5344CB8AC3E}">
        <p14:creationId xmlns:p14="http://schemas.microsoft.com/office/powerpoint/2010/main" val="2113686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Autotrofní – heterotrofní sukcese</a:t>
            </a:r>
            <a:b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hrubá produkce (P) přesáhne rychlost respirace (R) komunity, organická hmota se začne akumulovat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produkce je většinou ekvivalentní fotosyntéze (s výjimkou hlubokomořských hydrotermálních pramenů)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Autotrofní sukcese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P/R &gt;1 (akumulace biomasy) – v prostředích postrádajících organickou hmotu s neomezeným přísunem sluneční energie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mladé pionýrské komunity – vulkanické skály; minimální nároky na živiny, vysoká tolerance k nepříznivým podmínkám životního prostředí;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výhodou je schopnost fixace atmosférického N; sinice a lišejníky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P/R se blíží 1, posloupnost k stabilní komunitě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Heterotrofní sukcese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P/R &lt;1 – organická hmota bude ubývat –tok energie přes systém se snižuje s časem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nedostatečný přísun organické hmoty a komunita postupně využívá uskladněnou chemickou energii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heterotrofní posloupnost je většinou dočasná protože vyvrcholí extinkcí komunity po vyčerpání zásob energie (komunity dekompozičních procesů – padlý kmen – po rozpadu kmene komunita zaniká)</a:t>
            </a:r>
          </a:p>
        </p:txBody>
      </p:sp>
    </p:spTree>
    <p:extLst>
      <p:ext uri="{BB962C8B-B14F-4D97-AF65-F5344CB8AC3E}">
        <p14:creationId xmlns:p14="http://schemas.microsoft.com/office/powerpoint/2010/main" val="2183447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Biofilmy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5656" y="76470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Aktivní biologická vrstva složená z  mikroorganismů (baktérií, řas, hub,</a:t>
            </a:r>
          </a:p>
          <a:p>
            <a:pPr marL="0" indent="0">
              <a:buNone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mikroprotozoa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metazoa) a jejich extracelulárních polymerních produktů,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která je přichycena na povrch nejrůznějších podkladů, které mohou být či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jsou v kontaktu s vodou…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48" y="2276871"/>
            <a:ext cx="5387628" cy="42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91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05037"/>
            <a:ext cx="8856984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 začíná kolonizací povrchu – po ponoření čistého povrchu do přirozených vod začíná sekvence znečišťování povrchu mající za následek sukcesi/posloupnost populací dominujících na povrchu v různém čase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epibiosis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původní kolonizátoři jsou nahrazeni dříve než jiné organismy s evolučně definovanými požadavky se zapojí do povrchových konsorcií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1989)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vztah mezi dvěma organismy, kdy jeden roste na druhém, ale neparazituje na něm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sukcese je založena na sekvenci fyzikálních a biologických událostí začínajících s adsorpcí organického filmu těsně následovanou povrchovou kolonizací bakteriálními druhy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5344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059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nejprve adsorpce organických molekul – makromolekulární upravující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conditioning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film (minuty)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rychlá adsorpce bakterií (během 24 hodin) – význam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motility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bakterií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kolonizátoři mohou být ve výhodě (jejich umístění a využití adsorbovaných živin)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povrch je heterogenní zde kompetice o oblíbená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mikromísta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když celý povrch zdaleka neobsazen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vytváření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mikrokolonií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buněčných agregátů, postupně silné vrstvy bakterií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Přeplnění povrchu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vyčerpání živin – zastavení růstu – indukce „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starvation-survival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objevují améby, bičíkovci, nálevníci, rozsivky a larvy - kolonizují povrch v řádu dní (eukaryota a rozsivky) nebo týdnů (larvy, depozice spor)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prvními kolonizátory jsou často tyčinkovité bakterie následované stopkatými bakteriemi -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Caulobacter</a:t>
            </a:r>
            <a:endParaRPr lang="cs-CZ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vodním prostředí následuje kolonizace vláknitými řasami, rozsivkami a larvami s možností pastvy predátorů na biofilmu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různé mikrobiální populace formují konsorcia, kde dochází ke spojení zdrojů (zkompletování metabolických drah apod.)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časté jsou asociace řas s bakteriemi – řasy zajistí přichycení k podložce i zdroj živin</a:t>
            </a:r>
          </a:p>
        </p:txBody>
      </p:sp>
    </p:spTree>
    <p:extLst>
      <p:ext uri="{BB962C8B-B14F-4D97-AF65-F5344CB8AC3E}">
        <p14:creationId xmlns:p14="http://schemas.microsoft.com/office/powerpoint/2010/main" val="2572679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07950" y="73025"/>
            <a:ext cx="5400675" cy="32623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88067" name="Picture 3" descr="scan005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6400"/>
            <a:ext cx="5014912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069975" y="73025"/>
            <a:ext cx="350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400" b="1">
                <a:solidFill>
                  <a:schemeClr val="accent2"/>
                </a:solidFill>
                <a:latin typeface="Tahoma" pitchFamily="34" charset="0"/>
              </a:rPr>
              <a:t>Adheze </a:t>
            </a:r>
            <a:r>
              <a:rPr lang="cs-CZ" altLang="en-US" sz="1400" b="1" i="1">
                <a:solidFill>
                  <a:schemeClr val="accent2"/>
                </a:solidFill>
                <a:latin typeface="Tahoma" pitchFamily="34" charset="0"/>
              </a:rPr>
              <a:t>Agrobacterium tumefaciens</a:t>
            </a:r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 rot="-1339253">
            <a:off x="931863" y="1616075"/>
            <a:ext cx="223837" cy="2984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 rot="-412214">
            <a:off x="1004888" y="2289175"/>
            <a:ext cx="374650" cy="59848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>
            <a:off x="1004888" y="3559175"/>
            <a:ext cx="1049337" cy="374650"/>
          </a:xfrm>
          <a:prstGeom prst="wedgeRoundRectCallout">
            <a:avLst>
              <a:gd name="adj1" fmla="val -28583"/>
              <a:gd name="adj2" fmla="val -22136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Receptor</a:t>
            </a: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>
            <a:off x="1230313" y="642938"/>
            <a:ext cx="1123950" cy="525462"/>
          </a:xfrm>
          <a:prstGeom prst="wedgeRoundRectCallout">
            <a:avLst>
              <a:gd name="adj1" fmla="val -52792"/>
              <a:gd name="adj2" fmla="val 16415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Vazebné místo</a:t>
            </a:r>
          </a:p>
        </p:txBody>
      </p:sp>
      <p:sp>
        <p:nvSpPr>
          <p:cNvPr id="88073" name="Oval 9"/>
          <p:cNvSpPr>
            <a:spLocks noChangeArrowheads="1"/>
          </p:cNvSpPr>
          <p:nvPr/>
        </p:nvSpPr>
        <p:spPr bwMode="auto">
          <a:xfrm>
            <a:off x="2054225" y="2062163"/>
            <a:ext cx="447675" cy="7493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4075113" y="1690688"/>
            <a:ext cx="1720850" cy="373062"/>
          </a:xfrm>
          <a:prstGeom prst="wedgeRoundRectCallout">
            <a:avLst>
              <a:gd name="adj1" fmla="val -49903"/>
              <a:gd name="adj2" fmla="val 7158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„Kotevní“ fibrily</a:t>
            </a: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2501900" y="419100"/>
            <a:ext cx="1720850" cy="598488"/>
          </a:xfrm>
          <a:prstGeom prst="wedgeRoundRectCallout">
            <a:avLst>
              <a:gd name="adj1" fmla="val 38014"/>
              <a:gd name="adj2" fmla="val 10757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Fibrily pro záchyt dalších bakterií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1835150" y="2774950"/>
            <a:ext cx="1638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400" b="1" dirty="0">
                <a:solidFill>
                  <a:srgbClr val="FF3300"/>
                </a:solidFill>
                <a:latin typeface="Tahoma" pitchFamily="34" charset="0"/>
              </a:rPr>
              <a:t>Rostlinná buňka</a:t>
            </a:r>
          </a:p>
        </p:txBody>
      </p:sp>
      <p:grpSp>
        <p:nvGrpSpPr>
          <p:cNvPr id="88077" name="Group 13"/>
          <p:cNvGrpSpPr>
            <a:grpSpLocks/>
          </p:cNvGrpSpPr>
          <p:nvPr/>
        </p:nvGrpSpPr>
        <p:grpSpPr bwMode="auto">
          <a:xfrm>
            <a:off x="1476375" y="3357563"/>
            <a:ext cx="7667625" cy="3500437"/>
            <a:chOff x="930" y="2115"/>
            <a:chExt cx="4830" cy="2205"/>
          </a:xfrm>
        </p:grpSpPr>
        <p:grpSp>
          <p:nvGrpSpPr>
            <p:cNvPr id="88078" name="Group 14"/>
            <p:cNvGrpSpPr>
              <a:grpSpLocks/>
            </p:cNvGrpSpPr>
            <p:nvPr/>
          </p:nvGrpSpPr>
          <p:grpSpPr bwMode="auto">
            <a:xfrm>
              <a:off x="930" y="2115"/>
              <a:ext cx="4785" cy="2205"/>
              <a:chOff x="930" y="2115"/>
              <a:chExt cx="4785" cy="2205"/>
            </a:xfrm>
          </p:grpSpPr>
          <p:grpSp>
            <p:nvGrpSpPr>
              <p:cNvPr id="88079" name="Group 15"/>
              <p:cNvGrpSpPr>
                <a:grpSpLocks/>
              </p:cNvGrpSpPr>
              <p:nvPr/>
            </p:nvGrpSpPr>
            <p:grpSpPr bwMode="auto">
              <a:xfrm>
                <a:off x="2336" y="2115"/>
                <a:ext cx="3379" cy="2205"/>
                <a:chOff x="2381" y="2115"/>
                <a:chExt cx="3379" cy="2205"/>
              </a:xfrm>
            </p:grpSpPr>
            <p:sp>
              <p:nvSpPr>
                <p:cNvPr id="88080" name="Rectangle 16"/>
                <p:cNvSpPr>
                  <a:spLocks noChangeArrowheads="1"/>
                </p:cNvSpPr>
                <p:nvPr/>
              </p:nvSpPr>
              <p:spPr bwMode="auto">
                <a:xfrm>
                  <a:off x="2381" y="2115"/>
                  <a:ext cx="3379" cy="2205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pic>
              <p:nvPicPr>
                <p:cNvPr id="88081" name="Picture 17" descr="scan0057a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7" y="2319"/>
                  <a:ext cx="3129" cy="19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8082" name="Text Box 18"/>
              <p:cNvSpPr txBox="1">
                <a:spLocks noChangeArrowheads="1"/>
              </p:cNvSpPr>
              <p:nvPr/>
            </p:nvSpPr>
            <p:spPr bwMode="auto">
              <a:xfrm>
                <a:off x="2676" y="2115"/>
                <a:ext cx="278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Interakce </a:t>
                </a:r>
                <a:r>
                  <a:rPr lang="cs-CZ" altLang="en-US" sz="1400" b="1" i="1">
                    <a:solidFill>
                      <a:schemeClr val="accent2"/>
                    </a:solidFill>
                    <a:latin typeface="Tahoma" pitchFamily="34" charset="0"/>
                  </a:rPr>
                  <a:t>Clostridium thermocelum</a:t>
                </a:r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 s celulózou</a:t>
                </a:r>
              </a:p>
            </p:txBody>
          </p:sp>
          <p:sp>
            <p:nvSpPr>
              <p:cNvPr id="88083" name="AutoShape 19"/>
              <p:cNvSpPr>
                <a:spLocks noChangeArrowheads="1"/>
              </p:cNvSpPr>
              <p:nvPr/>
            </p:nvSpPr>
            <p:spPr bwMode="auto">
              <a:xfrm>
                <a:off x="930" y="2614"/>
                <a:ext cx="1360" cy="362"/>
              </a:xfrm>
              <a:prstGeom prst="wedgeRoundRectCallout">
                <a:avLst>
                  <a:gd name="adj1" fmla="val 80366"/>
                  <a:gd name="adj2" fmla="val 98065"/>
                  <a:gd name="adj3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cs-CZ" altLang="en-US" sz="1400">
                    <a:latin typeface="Tahoma" pitchFamily="34" charset="0"/>
                  </a:rPr>
                  <a:t>Buňka bezprostředně před adhezí</a:t>
                </a:r>
              </a:p>
            </p:txBody>
          </p:sp>
        </p:grpSp>
        <p:sp>
          <p:nvSpPr>
            <p:cNvPr id="88084" name="AutoShape 20"/>
            <p:cNvSpPr>
              <a:spLocks noChangeArrowheads="1"/>
            </p:cNvSpPr>
            <p:nvPr/>
          </p:nvSpPr>
          <p:spPr bwMode="auto">
            <a:xfrm>
              <a:off x="4332" y="4003"/>
              <a:ext cx="1428" cy="317"/>
            </a:xfrm>
            <a:prstGeom prst="wedgeRoundRectCallout">
              <a:avLst>
                <a:gd name="adj1" fmla="val -70236"/>
                <a:gd name="adj2" fmla="val -13738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Uvolnění celulolytických enzymů</a:t>
              </a:r>
            </a:p>
          </p:txBody>
        </p:sp>
      </p:grpSp>
      <p:sp>
        <p:nvSpPr>
          <p:cNvPr id="88085" name="Text Box 21"/>
          <p:cNvSpPr txBox="1">
            <a:spLocks noChangeArrowheads="1"/>
          </p:cNvSpPr>
          <p:nvPr/>
        </p:nvSpPr>
        <p:spPr bwMode="auto">
          <a:xfrm>
            <a:off x="179388" y="5300663"/>
            <a:ext cx="3463925" cy="376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b="1">
                <a:solidFill>
                  <a:schemeClr val="bg1"/>
                </a:solidFill>
                <a:latin typeface="Tahoma" pitchFamily="34" charset="0"/>
              </a:rPr>
              <a:t>Aktivní molekuly = adheziny</a:t>
            </a:r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>
            <a:off x="3635375" y="5516563"/>
            <a:ext cx="72072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539750" y="1989138"/>
            <a:ext cx="431800" cy="32400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6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scan005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5111750" cy="42116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051" name="Group 11"/>
          <p:cNvGrpSpPr>
            <a:grpSpLocks/>
          </p:cNvGrpSpPr>
          <p:nvPr/>
        </p:nvGrpSpPr>
        <p:grpSpPr bwMode="auto">
          <a:xfrm>
            <a:off x="5003800" y="3717925"/>
            <a:ext cx="3960813" cy="2951163"/>
            <a:chOff x="3243" y="1661"/>
            <a:chExt cx="2386" cy="1694"/>
          </a:xfrm>
        </p:grpSpPr>
        <p:sp>
          <p:nvSpPr>
            <p:cNvPr id="87048" name="Rectangle 8"/>
            <p:cNvSpPr>
              <a:spLocks noChangeArrowheads="1"/>
            </p:cNvSpPr>
            <p:nvPr/>
          </p:nvSpPr>
          <p:spPr bwMode="auto">
            <a:xfrm>
              <a:off x="3243" y="1661"/>
              <a:ext cx="2313" cy="16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87049" name="Picture 9" descr="scan0059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752"/>
              <a:ext cx="2295" cy="15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7050" name="AutoShape 10"/>
          <p:cNvSpPr>
            <a:spLocks noChangeArrowheads="1"/>
          </p:cNvSpPr>
          <p:nvPr/>
        </p:nvSpPr>
        <p:spPr bwMode="auto">
          <a:xfrm>
            <a:off x="1979613" y="188913"/>
            <a:ext cx="3024187" cy="1223962"/>
          </a:xfrm>
          <a:prstGeom prst="wedgeRoundRectCallout">
            <a:avLst>
              <a:gd name="adj1" fmla="val -39241"/>
              <a:gd name="adj2" fmla="val 7931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Tahoma" pitchFamily="34" charset="0"/>
              </a:rPr>
              <a:t>Buňky po přisednutí podléhají morfologickým a fyziologickým změnám</a:t>
            </a:r>
          </a:p>
        </p:txBody>
      </p:sp>
      <p:sp>
        <p:nvSpPr>
          <p:cNvPr id="87052" name="AutoShape 12"/>
          <p:cNvSpPr>
            <a:spLocks noChangeArrowheads="1"/>
          </p:cNvSpPr>
          <p:nvPr/>
        </p:nvSpPr>
        <p:spPr bwMode="auto">
          <a:xfrm>
            <a:off x="6443663" y="1628775"/>
            <a:ext cx="2305050" cy="1079500"/>
          </a:xfrm>
          <a:prstGeom prst="wedgeRoundRectCallout">
            <a:avLst>
              <a:gd name="adj1" fmla="val -41875"/>
              <a:gd name="adj2" fmla="val 20617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i="1" dirty="0"/>
              <a:t>Proteus </a:t>
            </a:r>
            <a:r>
              <a:rPr lang="cs-CZ" altLang="en-US" i="1" dirty="0" err="1"/>
              <a:t>mirabilis</a:t>
            </a:r>
            <a:r>
              <a:rPr lang="cs-CZ" altLang="en-US" dirty="0"/>
              <a:t> -</a:t>
            </a:r>
          </a:p>
          <a:p>
            <a:pPr algn="ctr"/>
            <a:r>
              <a:rPr lang="cs-CZ" altLang="en-US" dirty="0"/>
              <a:t>plně diferencovaná “</a:t>
            </a:r>
            <a:r>
              <a:rPr lang="cs-CZ" altLang="en-US" dirty="0" err="1"/>
              <a:t>swarmer</a:t>
            </a:r>
            <a:r>
              <a:rPr lang="cs-CZ" altLang="en-US" dirty="0"/>
              <a:t> cell“ </a:t>
            </a:r>
          </a:p>
          <a:p>
            <a:pPr algn="ctr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5503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684213" y="404813"/>
            <a:ext cx="7775575" cy="5761037"/>
            <a:chOff x="431" y="255"/>
            <a:chExt cx="4762" cy="3493"/>
          </a:xfrm>
        </p:grpSpPr>
        <p:grpSp>
          <p:nvGrpSpPr>
            <p:cNvPr id="95235" name="Group 3"/>
            <p:cNvGrpSpPr>
              <a:grpSpLocks/>
            </p:cNvGrpSpPr>
            <p:nvPr/>
          </p:nvGrpSpPr>
          <p:grpSpPr bwMode="auto">
            <a:xfrm>
              <a:off x="431" y="255"/>
              <a:ext cx="4762" cy="3493"/>
              <a:chOff x="431" y="255"/>
              <a:chExt cx="4762" cy="3493"/>
            </a:xfrm>
          </p:grpSpPr>
          <p:sp>
            <p:nvSpPr>
              <p:cNvPr id="95236" name="Rectangle 4"/>
              <p:cNvSpPr>
                <a:spLocks noChangeArrowheads="1"/>
              </p:cNvSpPr>
              <p:nvPr/>
            </p:nvSpPr>
            <p:spPr bwMode="auto">
              <a:xfrm>
                <a:off x="431" y="255"/>
                <a:ext cx="4762" cy="349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pic>
            <p:nvPicPr>
              <p:cNvPr id="95237" name="Picture 5" descr="scan0063a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689"/>
                <a:ext cx="4368" cy="29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748" y="370"/>
              <a:ext cx="4153" cy="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Hypotetický model vývoje „přisedlých (swarmer) buněk biofilmu</a:t>
              </a:r>
            </a:p>
          </p:txBody>
        </p:sp>
        <p:sp>
          <p:nvSpPr>
            <p:cNvPr id="95239" name="AutoShape 7"/>
            <p:cNvSpPr>
              <a:spLocks noChangeArrowheads="1"/>
            </p:cNvSpPr>
            <p:nvPr/>
          </p:nvSpPr>
          <p:spPr bwMode="auto">
            <a:xfrm>
              <a:off x="2653" y="799"/>
              <a:ext cx="2132" cy="817"/>
            </a:xfrm>
            <a:prstGeom prst="wedgeRoundRectCallout">
              <a:avLst>
                <a:gd name="adj1" fmla="val -70310"/>
                <a:gd name="adj2" fmla="val 91981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>
                  <a:latin typeface="Tahoma" pitchFamily="34" charset="0"/>
                </a:rPr>
                <a:t>Specifické chemické signály indukují expresi genů odpovědných za diferenciaci „swarmer cells“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691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34925" y="115888"/>
            <a:ext cx="6013450" cy="6624637"/>
            <a:chOff x="657" y="68"/>
            <a:chExt cx="3811" cy="4224"/>
          </a:xfrm>
        </p:grpSpPr>
        <p:pic>
          <p:nvPicPr>
            <p:cNvPr id="90115" name="Picture 3" descr="scan0046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68"/>
              <a:ext cx="3811" cy="4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16" name="AutoShape 4"/>
            <p:cNvSpPr>
              <a:spLocks noChangeArrowheads="1"/>
            </p:cNvSpPr>
            <p:nvPr/>
          </p:nvSpPr>
          <p:spPr bwMode="auto">
            <a:xfrm>
              <a:off x="658" y="1616"/>
              <a:ext cx="362" cy="2585"/>
            </a:xfrm>
            <a:prstGeom prst="downArrow">
              <a:avLst>
                <a:gd name="adj1" fmla="val 50000"/>
                <a:gd name="adj2" fmla="val 178522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17" name="AutoShape 5"/>
            <p:cNvSpPr>
              <a:spLocks noChangeArrowheads="1"/>
            </p:cNvSpPr>
            <p:nvPr/>
          </p:nvSpPr>
          <p:spPr bwMode="auto">
            <a:xfrm>
              <a:off x="2744" y="1570"/>
              <a:ext cx="1542" cy="226"/>
            </a:xfrm>
            <a:prstGeom prst="wedgeRoundRectCallout">
              <a:avLst>
                <a:gd name="adj1" fmla="val -69648"/>
                <a:gd name="adj2" fmla="val 13894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Conditioning film (CF)</a:t>
              </a:r>
            </a:p>
          </p:txBody>
        </p:sp>
      </p:grpSp>
      <p:grpSp>
        <p:nvGrpSpPr>
          <p:cNvPr id="90118" name="Group 6"/>
          <p:cNvGrpSpPr>
            <a:grpSpLocks/>
          </p:cNvGrpSpPr>
          <p:nvPr/>
        </p:nvGrpSpPr>
        <p:grpSpPr bwMode="auto">
          <a:xfrm>
            <a:off x="6011863" y="2422525"/>
            <a:ext cx="3170237" cy="2519363"/>
            <a:chOff x="3787" y="119"/>
            <a:chExt cx="1997" cy="1587"/>
          </a:xfrm>
        </p:grpSpPr>
        <p:sp>
          <p:nvSpPr>
            <p:cNvPr id="90119" name="Text Box 7"/>
            <p:cNvSpPr txBox="1">
              <a:spLocks noChangeArrowheads="1"/>
            </p:cNvSpPr>
            <p:nvPr/>
          </p:nvSpPr>
          <p:spPr bwMode="auto">
            <a:xfrm>
              <a:off x="3787" y="119"/>
              <a:ext cx="195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 dirty="0">
                  <a:solidFill>
                    <a:srgbClr val="FFFF00"/>
                  </a:solidFill>
                  <a:latin typeface="Tahoma" pitchFamily="34" charset="0"/>
                </a:rPr>
                <a:t>Vznik CF</a:t>
              </a: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Určován vlastnostmi substrátu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fyzikální + chemická adsorpce</a:t>
              </a:r>
              <a:r>
                <a:rPr lang="cs-CZ" altLang="en-US" sz="1600" dirty="0">
                  <a:latin typeface="Tahoma" pitchFamily="34" charset="0"/>
                </a:rPr>
                <a:t> </a:t>
              </a:r>
            </a:p>
          </p:txBody>
        </p:sp>
        <p:sp>
          <p:nvSpPr>
            <p:cNvPr id="90120" name="AutoShape 8"/>
            <p:cNvSpPr>
              <a:spLocks noChangeArrowheads="1"/>
            </p:cNvSpPr>
            <p:nvPr/>
          </p:nvSpPr>
          <p:spPr bwMode="auto">
            <a:xfrm>
              <a:off x="4604" y="754"/>
              <a:ext cx="136" cy="317"/>
            </a:xfrm>
            <a:prstGeom prst="downArrow">
              <a:avLst>
                <a:gd name="adj1" fmla="val 50000"/>
                <a:gd name="adj2" fmla="val 5827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21" name="Text Box 9"/>
            <p:cNvSpPr txBox="1">
              <a:spLocks noChangeArrowheads="1"/>
            </p:cNvSpPr>
            <p:nvPr/>
          </p:nvSpPr>
          <p:spPr bwMode="auto">
            <a:xfrm>
              <a:off x="3787" y="1186"/>
              <a:ext cx="19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rgbClr val="FFFF00"/>
                  </a:solidFill>
                  <a:latin typeface="Tahoma" pitchFamily="34" charset="0"/>
                </a:rPr>
                <a:t>Význam CF</a:t>
              </a: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Regulace bakteriální adheze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Zdroj živin pro přisedlé bakterie</a:t>
              </a:r>
            </a:p>
          </p:txBody>
        </p:sp>
      </p:grp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2103438" y="2513013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/>
              <a:t>Fáze 1</a:t>
            </a:r>
          </a:p>
        </p:txBody>
      </p:sp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5219700" y="1844675"/>
            <a:ext cx="1800225" cy="504825"/>
          </a:xfrm>
          <a:prstGeom prst="curvedDownArrow">
            <a:avLst>
              <a:gd name="adj1" fmla="val 71321"/>
              <a:gd name="adj2" fmla="val 14264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58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4525963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produkce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exopolymerů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velice důležité – rozhraní (interface) mezi buňkami a vnějším prostředím – vliv na rychlost chemické výměny a dostupnost živin, umožnění vytváření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mikronik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vliv na citlivost bakterií ke stresu a umožnění interakce mezi buňkami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organismy biofilmu (celá paleta fyziologických a funkčních skupin) mohou mít užitek z přisedlého způsobu růstu – polymerická matrice poskytuje ochranu proti vnějším rušivým vlivům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kompetice a predátorské vztahy mezi bakteriálními komunitami hrají důležitou roli ve vývoji komunity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bakteriální kolonizace původně čistých povrchů – konzumace živin, produkce odpadů, syntéza buněčných a extracelulárních sloučenin – to vše spolu působí na vymezení fyzikálněchemických podmínek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mikroenvironmentu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01008"/>
            <a:ext cx="6866281" cy="33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51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0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Komunity biofilmu jsou charakteristické prudkými kontinuálními změnami fyzikálně chemických gradientů v biofilmu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nový biofilm – rychlá konzumace živin, zvýšení mikrobiální biomasy, zvýšení nároků na kyslík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vytvoření anaerobních zón po vyčerpání kyslíku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omezení difuse kyslíku může umožnit rozkvět anaerobních mikroorganismů a limitovat úspěch aerobních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např. heterotrofní aerobní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fakultitativně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anaerobní bakterie asociované se sinicemi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Aphanizomenon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Anabaena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vytvoří redukční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mikrozóny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vodách saturovaných kyslíkem;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heterocysty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fixace N2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3633"/>
            <a:ext cx="6588224" cy="354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60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548680"/>
            <a:ext cx="8820472" cy="4525963"/>
          </a:xfrm>
        </p:spPr>
        <p:txBody>
          <a:bodyPr>
            <a:normAutofit/>
          </a:bodyPr>
          <a:lstStyle/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hustota populace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počet individuí v jednotce objemu (povrchu)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mikrobiologii se někdy používá termín =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koncentrace biomasy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vztah biomasy a objemu, který zaujímá (g/l, mg/ml ) rozměr individua)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lze tak udávat i koncentraci látek ovlivňujících rozvoj buněk (živiny atd)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důležitá veličina - pro skladbu populace z hlediska podmínek prostředí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řada regulačních mechanismů (rychlost růstu a odumírání)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3016"/>
            <a:ext cx="3703712" cy="28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692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876256" y="0"/>
            <a:ext cx="2346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Příklady biofilmů</a:t>
            </a:r>
          </a:p>
        </p:txBody>
      </p:sp>
      <p:grpSp>
        <p:nvGrpSpPr>
          <p:cNvPr id="73744" name="Group 16"/>
          <p:cNvGrpSpPr>
            <a:grpSpLocks/>
          </p:cNvGrpSpPr>
          <p:nvPr/>
        </p:nvGrpSpPr>
        <p:grpSpPr bwMode="auto">
          <a:xfrm>
            <a:off x="0" y="34132"/>
            <a:ext cx="5472113" cy="4103688"/>
            <a:chOff x="204" y="482"/>
            <a:chExt cx="3447" cy="2585"/>
          </a:xfrm>
        </p:grpSpPr>
        <p:pic>
          <p:nvPicPr>
            <p:cNvPr id="73731" name="Picture 3" descr="P101005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482"/>
              <a:ext cx="3447" cy="258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0" name="Text Box 12"/>
            <p:cNvSpPr txBox="1">
              <a:spLocks noChangeArrowheads="1"/>
            </p:cNvSpPr>
            <p:nvPr/>
          </p:nvSpPr>
          <p:spPr bwMode="auto">
            <a:xfrm>
              <a:off x="748" y="497"/>
              <a:ext cx="1501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PŘÍRODNÍ BIOFILMY</a:t>
              </a:r>
            </a:p>
          </p:txBody>
        </p:sp>
      </p:grpSp>
      <p:grpSp>
        <p:nvGrpSpPr>
          <p:cNvPr id="73745" name="Group 17"/>
          <p:cNvGrpSpPr>
            <a:grpSpLocks/>
          </p:cNvGrpSpPr>
          <p:nvPr/>
        </p:nvGrpSpPr>
        <p:grpSpPr bwMode="auto">
          <a:xfrm>
            <a:off x="4427984" y="383915"/>
            <a:ext cx="4698958" cy="4094163"/>
            <a:chOff x="567" y="760"/>
            <a:chExt cx="3447" cy="2579"/>
          </a:xfrm>
        </p:grpSpPr>
        <p:pic>
          <p:nvPicPr>
            <p:cNvPr id="73746" name="Picture 18" descr="P1010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60"/>
              <a:ext cx="3447" cy="2579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7" name="Text Box 19"/>
            <p:cNvSpPr txBox="1">
              <a:spLocks noChangeArrowheads="1"/>
            </p:cNvSpPr>
            <p:nvPr/>
          </p:nvSpPr>
          <p:spPr bwMode="auto">
            <a:xfrm>
              <a:off x="1383" y="769"/>
              <a:ext cx="935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PITNÁ VODA</a:t>
              </a:r>
            </a:p>
          </p:txBody>
        </p:sp>
      </p:grpSp>
      <p:grpSp>
        <p:nvGrpSpPr>
          <p:cNvPr id="73748" name="Group 20"/>
          <p:cNvGrpSpPr>
            <a:grpSpLocks/>
          </p:cNvGrpSpPr>
          <p:nvPr/>
        </p:nvGrpSpPr>
        <p:grpSpPr bwMode="auto">
          <a:xfrm>
            <a:off x="-10620" y="3691296"/>
            <a:ext cx="5172219" cy="3214346"/>
            <a:chOff x="1020" y="1037"/>
            <a:chExt cx="3901" cy="2575"/>
          </a:xfrm>
        </p:grpSpPr>
        <p:pic>
          <p:nvPicPr>
            <p:cNvPr id="73749" name="Picture 21" descr="BIOFILTR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037"/>
              <a:ext cx="3901" cy="257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0" name="Text Box 22"/>
            <p:cNvSpPr txBox="1">
              <a:spLocks noChangeArrowheads="1"/>
            </p:cNvSpPr>
            <p:nvPr/>
          </p:nvSpPr>
          <p:spPr bwMode="auto">
            <a:xfrm>
              <a:off x="2018" y="1041"/>
              <a:ext cx="1829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ČIŠTĚNÍ ODPADNÍCH VOD</a:t>
              </a:r>
            </a:p>
          </p:txBody>
        </p:sp>
      </p:grpSp>
      <p:grpSp>
        <p:nvGrpSpPr>
          <p:cNvPr id="73751" name="Group 23"/>
          <p:cNvGrpSpPr>
            <a:grpSpLocks/>
          </p:cNvGrpSpPr>
          <p:nvPr/>
        </p:nvGrpSpPr>
        <p:grpSpPr bwMode="auto">
          <a:xfrm>
            <a:off x="5161599" y="3789040"/>
            <a:ext cx="4001781" cy="3167386"/>
            <a:chOff x="1565" y="1319"/>
            <a:chExt cx="3720" cy="2791"/>
          </a:xfrm>
        </p:grpSpPr>
        <p:pic>
          <p:nvPicPr>
            <p:cNvPr id="73752" name="Picture 24" descr="P10100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19"/>
              <a:ext cx="3720" cy="27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3" name="Text Box 25"/>
            <p:cNvSpPr txBox="1">
              <a:spLocks noChangeArrowheads="1"/>
            </p:cNvSpPr>
            <p:nvPr/>
          </p:nvSpPr>
          <p:spPr bwMode="auto">
            <a:xfrm>
              <a:off x="2875" y="1358"/>
              <a:ext cx="1547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SANITÁRNÍ ZAŘÍZENÍ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6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mph" presetSubtype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Živočišné tkáně – sukcese mikrobiálních komunit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979" y="476672"/>
            <a:ext cx="8856984" cy="4525963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sterilní pokožka a zažívací trakt novorozenců umožňuje sledovat sukcesi komunit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kolonizace zažívacího traktu vedoucí k vytvoření klimaxové komunity regulována řadou faktorů: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hostitelský živočich, mikrobi, dieta, životní prostředí…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různých nik zaplněných různými mikrobiálními populacemi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kolonizace začíná u člověka a dalších nepřežvýkavých savců rody </a:t>
            </a:r>
            <a:r>
              <a:rPr lang="cs-CZ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Bifidobacterium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Lactobacillus</a:t>
            </a:r>
            <a:endParaRPr lang="cs-CZ" sz="1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následuje fakultativně anaerobní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coli a Streptococcus </a:t>
            </a:r>
            <a:r>
              <a:rPr lang="cs-CZ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faecalis</a:t>
            </a:r>
            <a:endParaRPr lang="cs-CZ" sz="1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nástupem tuhé stravy nastupují striktně anaerobní bakterie (</a:t>
            </a:r>
            <a:r>
              <a:rPr lang="cs-CZ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Bacteroides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),které se stanou dominantní - klimax v době odstavení mláděte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21254"/>
            <a:ext cx="7668344" cy="313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116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Živočišné tkáně – sukcese mikrobiálních komunit-</a:t>
            </a:r>
            <a:r>
              <a:rPr lang="cs-CZ" sz="2400" dirty="0" err="1"/>
              <a:t>pokr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5256584" cy="61066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přežvýkavci – sukcese vede k vytvoření komplexní obligátně anaerobní mikrobiální komunity: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Klimaxová komunita bachoru</a:t>
            </a: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celulózu degradující bakterie (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Bacteroides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Ruminococcus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škrob degradující bakterie (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Selenomonas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metanogenní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 (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Methanobacterium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celulózu a pektin degradující protozoa (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Polyplastron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Char char="-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metanogenní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 jsou největší populací využívající vodík v bachoru ovcí, skotu, bizonů, jelenů a lam a slepého střeva koní („anaerobní respirace CO2“)</a:t>
            </a:r>
          </a:p>
          <a:p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těchto zvířat existuje silná korelace mezi počtem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metanogenních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mikroorganismů a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celulolytických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mikroorganismů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důležitý vztah predátor-kořist mezi bakteriemi a protozoi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protozoa se objevují později až po ustanovení komplexní bakteriální komunity pionýrské bakteriální komunity modifikují prostředí produkcí různých těkavých kyselin a odstraněním kyslíku a umožňují tak sukcesi ke klimaxové komunitě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56992"/>
            <a:ext cx="371566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232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Homeostáze a sekundární sukcese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32" y="548680"/>
            <a:ext cx="9121567" cy="4525963"/>
          </a:xfrm>
        </p:spPr>
        <p:txBody>
          <a:bodyPr>
            <a:noAutofit/>
          </a:bodyPr>
          <a:lstStyle/>
          <a:p>
            <a:r>
              <a:rPr lang="en-GB" sz="1600" dirty="0"/>
              <a:t>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zavedené/ustanovené komunity mají vysoký stupeň stability – jsou rezistentní ke změnám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částečně založené na homeostázi – kompenzující mechanismus k udržení rovnovážného stavu 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využívá mnoho kontrolních mechanismů, které působí proti vlivu nejrůznějších rušivých zásahů (kapacita společenstva zachovat stabilitu/integritu)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nejde o statické podmínky – individuální populace jsou vystavené pravidelným i nepravidelným fluktuacím (odezva na interní i externí podmínky) – to vše přispívá k udržení stability ekosystému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nahromadění určitého substrátu/metabolitu (nitrit, sirovodík) vede k dočasnému nárůstu populace vyžívající tento materiál – snížení koncentrace materiálu (jinak by dosáhl toxické úrovně)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podobně posun v populacích následkem sezónní změny v osvětlení nebo teplotě – mezofilní populace v zimě nahrazena ve své nice psychrofilní populací, obě populace ale provádí stejnou metabolickou funkci esenciální pro daný ekosystém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pravidelné změny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populace vykazují roční rytmus –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Vibrio </a:t>
            </a:r>
            <a:r>
              <a:rPr lang="cs-CZ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parahaemolyticus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objevuje se v ústích řek během jarních a letních měsíců, není přítomno během zimy (přežívání v sedimentech)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755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Fluktuace/sukcese v populaci rozsivek</a:t>
            </a:r>
            <a:endParaRPr lang="cs-CZ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4044220" cy="6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1124744"/>
            <a:ext cx="3600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koncept dočasné niky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organismus okupuje prostředí jen v jednom určitém čase - populace řas, rozsivek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různé populace v různém tepelném a světelném režimu</a:t>
            </a:r>
          </a:p>
          <a:p>
            <a:pPr marL="285750" indent="-285750">
              <a:buFontTx/>
              <a:buChar char="-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omezí to přímou kompetici mezi různými populacemi</a:t>
            </a:r>
          </a:p>
          <a:p>
            <a:pPr marL="285750" indent="-285750">
              <a:buFontTx/>
              <a:buChar char="-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umožní koexistenci populací soutěžících o stejné zdroje</a:t>
            </a:r>
          </a:p>
          <a:p>
            <a:pPr marL="285750" indent="-285750">
              <a:buFontTx/>
              <a:buChar char="-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 prostorově se překrývajícím habitatu/stanovišti</a:t>
            </a:r>
          </a:p>
        </p:txBody>
      </p:sp>
    </p:spTree>
    <p:extLst>
      <p:ext uri="{BB962C8B-B14F-4D97-AF65-F5344CB8AC3E}">
        <p14:creationId xmlns:p14="http://schemas.microsoft.com/office/powerpoint/2010/main" val="4010151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sezónní populační změny se dá dívat jako na opakovanou sukcesi ke stabilní komunitě, která je opakovaně narušena náhlými změnami životního prostředí v důsledku sezónních změn: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Pobřežní oblasti Arktického oceánu: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každé jaro „kvetení“ řas na spodní straně ledu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 řasách velký rozvoj bakteriálních populací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Flavobacterium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Microcyclus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roztání ledu se řasy  rozptýlí a jsou zkonzumovány predátory nebo rozloženy bakteriemi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během zimy se vytratí i pigmentované bakteriální populace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bakterie i řasy přežijí v sedimentech a s vytvořením ledu začne proces znovu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4752528" cy="26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233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2880319"/>
          </a:xfrm>
        </p:spPr>
        <p:txBody>
          <a:bodyPr>
            <a:normAutofit lnSpcReduction="10000"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katastrofické změny životního prostředí mohou narušit homeostatickou kontrolu ekosystému, zničit nebo vážně narušit existující komunity a začít nový proces sukcese: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nový polutant v ekosystému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aplikace fungicidu do půdy nebo na rostliny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vulkanické erupce</a:t>
            </a:r>
          </a:p>
          <a:p>
            <a:pPr>
              <a:buFontTx/>
              <a:buChar char="-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narušení homeostáze působí směrem k obnovení narušené komunity a obvykle s odstraněním rušivého činitele dojde sekundární sukcesí k obnovení původní komunity: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 umytí kůže postupně návrat k původnímu stavu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 orbě také návrat k původnímu složení populace</a:t>
            </a:r>
          </a:p>
          <a:p>
            <a:pPr>
              <a:buFontTx/>
              <a:buChar char="-"/>
            </a:pP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4994"/>
            <a:ext cx="4355976" cy="32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3284984"/>
            <a:ext cx="37469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Homeostáze obnoví původní komunitu po vstupu cizího mikroorganismu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tento eliminován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zažívací trakt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podobně v půdním či vodním prostředí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allochtonní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mikroorganismy přetrvají jen dočasně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antagonistické vztahy (negativní zpětná vazba) způsobí jejich odstranění a obnovení původní komunity</a:t>
            </a:r>
          </a:p>
        </p:txBody>
      </p:sp>
    </p:spTree>
    <p:extLst>
      <p:ext uri="{BB962C8B-B14F-4D97-AF65-F5344CB8AC3E}">
        <p14:creationId xmlns:p14="http://schemas.microsoft.com/office/powerpoint/2010/main" val="3668416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vztahy mezi populacemi v komunitě vedoucí jsou nejčastěji založené na fyziologických interakcích mezi různými populacemi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dobře prostudovaných populací (bachor) vztahy dobře popsány, struktura komunity a ekosystémová funkce pochopena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Paradox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plankton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Hutchinson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1961, Kemp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Mitsch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1979)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limitované zdroje (světlo, živiny) podpoří růst širokého spektra planktonických organismů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paradox – podle principu „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competitive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exclusion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principe“ by soutěžení dvou druhů o jeden zdroj mělo vést k extinkci jednoho druhu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opak je ale pravdou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různé druhy fytoplanktonu obývají stejné niky v mnoha vodních prostředích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gradient světla,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symbiozy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predace, měnící se podmínky a v neposlední řadě turbulence zabránily vytlačení jedné z populací ( diskontinuity v životním prostředí umožnily vývoj různých stabilních komunit fytoplanktonu v překrývajících se nikách</a:t>
            </a:r>
            <a:r>
              <a:rPr lang="cs-CZ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3993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228184" cy="557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0383" y="5657671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Laboratory bioreactor/</a:t>
            </a:r>
            <a:r>
              <a:rPr lang="en-GB" sz="1400" dirty="0" err="1"/>
              <a:t>mesocosm</a:t>
            </a:r>
            <a:r>
              <a:rPr lang="en-GB" sz="1400" dirty="0"/>
              <a:t> experiments and </a:t>
            </a:r>
            <a:r>
              <a:rPr lang="en-GB" sz="1400" dirty="0" err="1"/>
              <a:t>modeling</a:t>
            </a:r>
            <a:r>
              <a:rPr lang="en-GB" sz="1400" dirty="0"/>
              <a:t> cannot predict survival in natural ecosystems – the paradox of the plankton. </a:t>
            </a:r>
            <a:r>
              <a:rPr lang="en-GB" sz="1400" b="1" dirty="0"/>
              <a:t>(A)</a:t>
            </a:r>
            <a:r>
              <a:rPr lang="en-GB" sz="1400" dirty="0"/>
              <a:t> When a mixture of algae, mimicking an inadvertent spill, is placed in a bioreactor, a dominant species takes over due to the uniform culture conditions. Under different uniform conditions, a different species will predominate. </a:t>
            </a:r>
            <a:r>
              <a:rPr lang="en-GB" sz="1400" b="1" dirty="0"/>
              <a:t>(B)</a:t>
            </a:r>
            <a:r>
              <a:rPr lang="en-GB" sz="1400" dirty="0"/>
              <a:t> Conditions in nature are so variable and fluctuating that one cannot predict whether a non-native or </a:t>
            </a:r>
            <a:r>
              <a:rPr lang="en-GB" sz="1400" dirty="0" err="1"/>
              <a:t>transgenically</a:t>
            </a:r>
            <a:r>
              <a:rPr lang="en-GB" sz="1400" dirty="0"/>
              <a:t> modified species will establish in the natural environment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45756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Genetické výměny v mikrobiálních komunitách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Objevení se adaptabilního rysu v genetickém rezervoáru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rychle rozšíření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také díky krátké generační době (15-20 minut, ale spíš hodiny)</a:t>
            </a:r>
          </a:p>
          <a:p>
            <a:pPr marL="0" indent="0">
              <a:buNone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např. rezistence k antibiotikům vznikla spontánní mutací nebo rekombinací ještě před lékařským využitím antibiotik, ale v této době neměla pro patogenní organismy velký význam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zavedení antibiotik do medicíny (1950s)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výrazná výhoda pro bakterie mající tyto geny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mohly kontinuálně růst v jedinci beroucím antibiotika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častá v lékařském prostředí, ale i sedimenty v rybích farmách (oxytetracyklin)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transfer genů všude, kde je selekční tlak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nezodpovědné chování farmaceutických firem (antibiotika všude)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762" y="4941168"/>
            <a:ext cx="4779238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337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640960" cy="4525963"/>
          </a:xfrm>
        </p:spPr>
        <p:txBody>
          <a:bodyPr>
            <a:normAutofit lnSpcReduction="10000"/>
          </a:bodyPr>
          <a:lstStyle/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růstu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přírůstek koncentrace biomasy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(nebo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hustoty populace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jednotku času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jestliže nedochází k odumírání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celková rychlost růstu: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přírůstek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konc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biomasy X za krátký časový interval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absolutní porodnost v obecné ekologii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Specifická rychlost růstu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přírůstek každé jednotky biomasy (individuum) za jednotku času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μ =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/X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(celková rychlost ku koncentraci biomasy X nebo hustotě populace)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hladina porodnosti (specifická porodnost)</a:t>
            </a:r>
          </a:p>
        </p:txBody>
      </p:sp>
    </p:spTree>
    <p:extLst>
      <p:ext uri="{BB962C8B-B14F-4D97-AF65-F5344CB8AC3E}">
        <p14:creationId xmlns:p14="http://schemas.microsoft.com/office/powerpoint/2010/main" val="1620435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90066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Genetické výměny v mikrobiálních komunitách –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pokr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476672"/>
            <a:ext cx="8928992" cy="6048672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rocesy, které vnesou systematické změny do frekvence alel - mutace, rekombinace a genetický drift (náhodná změna ve frekvenci alel v populaci)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genetický drift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změny v frekvenci alel jsou způsobené náhodnými událostmi (a ne systematickými rozdíly v ekologických vlastnostech jako je schopnost kompetice)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může vést až k extinkci jednoho ze dvou selektivně neutrálních kmenů</a:t>
            </a:r>
          </a:p>
          <a:p>
            <a:endParaRPr lang="cs-CZ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76" y="2708920"/>
            <a:ext cx="4571333" cy="34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31" y="2420888"/>
            <a:ext cx="2742612" cy="182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437112"/>
            <a:ext cx="2825891" cy="211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2514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Genetické výměny v mikrobiálních komunitách –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pokr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382090"/>
            <a:ext cx="9108504" cy="6048672"/>
          </a:xfrm>
        </p:spPr>
        <p:txBody>
          <a:bodyPr>
            <a:normAutofit/>
          </a:bodyPr>
          <a:lstStyle/>
          <a:p>
            <a:endParaRPr lang="cs-CZ" sz="1600" dirty="0"/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Existují tři principiální mechanismy genetického transferu a rekombinace vedoucí k novým kombinacím alel: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konjugace – kontakt mezi dárcem a příjemcem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transdukce – bakteriofág přenese DNA z donora na recipienta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transformace – absorpce volné DNA kompetentní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recipientní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buňkou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hustých populacích dost prostoru ke genetické výměně, zároveň ale také dost omezení potencionální rekombinace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přítomnost restrikčních enzymů – cizí DNA je jimi štěpena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metylace DNA zabraňuje štěpení DNA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vazba na jílové minerály – DNA chráněna a stále schopná transformace (adsorpce při pH1, transformace při pH7.5)</a:t>
            </a:r>
          </a:p>
          <a:p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2386955" cy="17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4725145"/>
            <a:ext cx="2468377" cy="186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Uzivatel\Desktop\Bez názv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46905"/>
            <a:ext cx="2376264" cy="20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706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26" y="4681214"/>
            <a:ext cx="9135422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Fig. 1. The DNA cycle in soil. (A) Entry of DNA into Soil: Plant DNA is replicated during growth and cell division. During the later stages of plant development DNA degradation occurs by plant </a:t>
            </a:r>
            <a:r>
              <a:rPr lang="en-US" sz="1200" dirty="0" err="1"/>
              <a:t>DNases</a:t>
            </a:r>
            <a:r>
              <a:rPr lang="en-US" sz="1200" dirty="0"/>
              <a:t> in </a:t>
            </a:r>
            <a:r>
              <a:rPr lang="en-US" sz="1200" dirty="0" err="1"/>
              <a:t>planta</a:t>
            </a:r>
            <a:r>
              <a:rPr lang="en-US" sz="1200" dirty="0"/>
              <a:t> (</a:t>
            </a:r>
            <a:r>
              <a:rPr lang="en-US" sz="1200" dirty="0" err="1"/>
              <a:t>i</a:t>
            </a:r>
            <a:r>
              <a:rPr lang="en-US" sz="1200" dirty="0"/>
              <a:t>). Plant DNA enters soil through pollen release, cell </a:t>
            </a:r>
            <a:r>
              <a:rPr lang="en-US" sz="1200" dirty="0" err="1"/>
              <a:t>lysis</a:t>
            </a:r>
            <a:r>
              <a:rPr lang="en-US" sz="1200" dirty="0"/>
              <a:t> and the addition of plant materials to soils (ii). Soil fauna and fungi also release DNA into the soil environment (iii), as does bacterial </a:t>
            </a:r>
            <a:r>
              <a:rPr lang="en-US" sz="1200" dirty="0" err="1"/>
              <a:t>lysis</a:t>
            </a:r>
            <a:r>
              <a:rPr lang="en-US" sz="1200" dirty="0"/>
              <a:t> (iv). (B) Persistence of DNA in Soil: Following cell </a:t>
            </a:r>
            <a:r>
              <a:rPr lang="en-US" sz="1200" dirty="0" err="1"/>
              <a:t>lysis</a:t>
            </a:r>
            <a:r>
              <a:rPr lang="en-US" sz="1200" dirty="0"/>
              <a:t>, extracellular DNA persists in soil (v) where it can be protected by binding to soil </a:t>
            </a:r>
            <a:r>
              <a:rPr lang="en-US" sz="1200" dirty="0" err="1"/>
              <a:t>humic</a:t>
            </a:r>
            <a:r>
              <a:rPr lang="en-US" sz="1200" dirty="0"/>
              <a:t> acids (vi), clay minerals and sand particles in soil (vi), processes that are facilitated by </a:t>
            </a:r>
            <a:r>
              <a:rPr lang="en-US" sz="1200" dirty="0" err="1"/>
              <a:t>cations</a:t>
            </a:r>
            <a:r>
              <a:rPr lang="en-US" sz="1200" dirty="0"/>
              <a:t> (e.g., </a:t>
            </a:r>
            <a:r>
              <a:rPr lang="en-US" sz="1200" dirty="0" err="1"/>
              <a:t>Ca</a:t>
            </a:r>
            <a:r>
              <a:rPr lang="en-US" sz="1200" dirty="0"/>
              <a:t> 2+ and Mg 2+ ) and/or low </a:t>
            </a:r>
            <a:r>
              <a:rPr lang="en-US" sz="1200" dirty="0" err="1"/>
              <a:t>pH.</a:t>
            </a:r>
            <a:r>
              <a:rPr lang="en-US" sz="1200" dirty="0"/>
              <a:t> Note : bacterial transformation by the loosely held portions of bound DNA may still occur. (C) Transfer of DNA in Soil: Competent bacteria can integrate extracellular DNA into their genome (transformation) (viii). Bacterial DNA can be transferred to recipient bacteria through a conjugation bridge (conjugation) (ix). Bacteriophages insert DNA from a donor cell directly into a recipient bacterial cell (transduction) (x). Bacterial growth and cell division replicates (amplifies) integrated DNA (xi). (D) Degradation of DNA in Soil: Unbound DNA is restricted and digested by extracellular </a:t>
            </a:r>
            <a:r>
              <a:rPr lang="en-US" sz="1200" dirty="0" err="1"/>
              <a:t>DNases</a:t>
            </a:r>
            <a:r>
              <a:rPr lang="en-US" sz="1200" dirty="0"/>
              <a:t> of microbial origin (xii), which are ubiquitous in the soil environment and provide oligonucleotides and nutrients that are used in metabolism by microorganisms and plant</a:t>
            </a:r>
            <a:r>
              <a:rPr lang="cs-CZ" sz="1200" dirty="0"/>
              <a:t>s (</a:t>
            </a:r>
            <a:r>
              <a:rPr lang="cs-CZ" sz="1200" b="1" dirty="0" err="1"/>
              <a:t>Levy-Booth</a:t>
            </a:r>
            <a:r>
              <a:rPr lang="cs-CZ" sz="1200" b="1" dirty="0"/>
              <a:t> et al., 2007)</a:t>
            </a:r>
            <a:endParaRPr lang="cs-CZ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056784" cy="448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951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Plazmidy</a:t>
            </a:r>
            <a:b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rychlý přenos genetické informace – odpadní vody nemocnic, surové kaly a produkty čistíren odpadních vod, vodní prostředí, výkrmny zvířat, rostliny, půda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geny rezistence k antibiotikům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geneticky modifikované plazmidy – využití v průmyslu, transgenní rostliny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skupina 640 lidí – 356 jedinců, kteří nebyli v nedávné době vystaveni antibiotikům – u jedinců, kteří měli vysoký výskyt rezistence k rtuti v zažívacím traktu, byla vysoká pravděpodobnost výskytu rezistence ke dvěma nebo více antibiotikům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uvolňovaná z plomb může působit selekci k rezistenci na antibiotika v mikroflóře úst a zažívacího traktu)</a:t>
            </a:r>
          </a:p>
          <a:p>
            <a:endParaRPr lang="en-GB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25" y="3645024"/>
            <a:ext cx="5460321" cy="29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7150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4247"/>
            <a:ext cx="424847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Transformace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přímé přijetí exogenní DNA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Kompetence buněk – v určitých fázích růstového cyklu - při změně nutričních podmínek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Tři fáze transformace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-navázání cizí DNA na buňku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-transport genetického materiálu přes buněčné obaly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-integrace transformující DNA do genomu buňky jako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replikon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nebo rekombinace do existujícího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replikonu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2949873" cy="557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988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692695"/>
            <a:ext cx="38164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Transdukce plazmidu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využití bakteriofága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Plazmid „přibalen“ při kompletování fágové částice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buď se udrží a replikuje celý plazmid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 se fragment plazmidu zabuduje rekombinací  do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recipientní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ev. bude DNA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dormantní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případně později degradovaná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24" y="692695"/>
            <a:ext cx="2819973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7260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8229600" cy="6525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Konjugace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genů z jedné prokaryotické buňky do druhé přímým kontaktem buněk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kódováno samotným plazmidem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výsledkem je přítomnost plazmidu v donorové i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recipientní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buňce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komplexní proces, ne všechny bakterie to umí (G+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adheziny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hlavně G-)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pilusy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G-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přenos plazmidů s geny rezistence k antibiotikům nebo s geny kódujícími degradační metabolické dráhy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plazmidy se chovají v prostředí dynamicky – geny přispívající ke zdatnosti populace jsou udržovány, ostatní jsou rychle ztraceny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neesenciální geny neudržovány zvláště pokud je silná kompetice o ekologickou niku (exprese takovýchto genů má inhibiční efekt na růstovou rychlost hostitelské buňky)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genů ale může udržet alelu nebo extrachromosomální element i navzdory selekci - i méně zdatný kmen se může udržet opakující se mutací nebo migrací z jiné populace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méně zdatná alela se také může udržet, když je v asociaci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pozitivní alelou   taková vazbová nerovnováha převládá u bakterií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důvodu jejich asexuální reprodukce  a rekombinace konjugací,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transformací a transdukcí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98" y="4725144"/>
            <a:ext cx="2804296" cy="211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439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950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279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zavedení geneticky modifikovaných mikroorganismů</a:t>
            </a:r>
            <a:br>
              <a:rPr lang="en-GB" sz="2400" dirty="0">
                <a:solidFill>
                  <a:srgbClr val="FF0000"/>
                </a:solidFill>
              </a:rPr>
            </a:b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4525963"/>
          </a:xfrm>
        </p:spPr>
        <p:txBody>
          <a:bodyPr>
            <a:normAutofit/>
          </a:bodyPr>
          <a:lstStyle/>
          <a:p>
            <a:r>
              <a:rPr lang="cs-CZ" sz="1800" dirty="0"/>
              <a:t>jak dlouho se nový organismus nebo jeho DNA udrží v prostředí?</a:t>
            </a:r>
          </a:p>
          <a:p>
            <a:endParaRPr lang="cs-CZ" sz="1800" dirty="0"/>
          </a:p>
          <a:p>
            <a:r>
              <a:rPr lang="cs-CZ" sz="1800" dirty="0"/>
              <a:t>je možný přenos genů do dalších generací?</a:t>
            </a:r>
          </a:p>
          <a:p>
            <a:endParaRPr lang="cs-CZ" sz="1800" dirty="0"/>
          </a:p>
          <a:p>
            <a:r>
              <a:rPr lang="cs-CZ" sz="1800" dirty="0"/>
              <a:t>VNC (</a:t>
            </a:r>
            <a:r>
              <a:rPr lang="cs-CZ" sz="1800" dirty="0" err="1"/>
              <a:t>viable</a:t>
            </a:r>
            <a:r>
              <a:rPr lang="cs-CZ" sz="1800" dirty="0"/>
              <a:t> non </a:t>
            </a:r>
            <a:r>
              <a:rPr lang="cs-CZ" sz="1800" dirty="0" err="1"/>
              <a:t>culturable</a:t>
            </a:r>
            <a:r>
              <a:rPr lang="cs-CZ" sz="1800" dirty="0"/>
              <a:t>) - vnesený nový organismus je obvykle brzy nedetekovatelný kultivačními postupy, ale po přidání „svého“ substrátu se opět objeví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84643"/>
            <a:ext cx="288054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84644"/>
            <a:ext cx="2095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266437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GloFish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22819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9734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700" dirty="0"/>
              <a:t>D</a:t>
            </a:r>
            <a:r>
              <a:rPr lang="cs-CZ" sz="2700" dirty="0" err="1"/>
              <a:t>iverzita</a:t>
            </a:r>
            <a:r>
              <a:rPr lang="cs-CZ" sz="2700" dirty="0"/>
              <a:t> a stabilita mikrobiálních komunit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84684"/>
            <a:ext cx="8640960" cy="568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Biologická komunita se skládá z: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několika druhů s vysokým počtem jedinců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mnoha druhů s malým počtem jedinců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dominantní druhy - většinu toků energie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méně početné druhy ale určují diverzitu trofické úrovně i celé komunity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pokud jedna nebo více populací dosahují zvýšené hustoty (úspěšná kompetice a dominance jedné populace) – vede to ke snížení diverzity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komunita s komplexní strukturou, bohatá na informace (druhová bohatost) potřebuje méně energie pro udržení této struktury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odráží i v nižší intenzitě primární produkce na jednotku biomasy při udržení stabilní úrovně diverzity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tato obrácená závislost mezi diverzitou a produktivitou je zvlášť patrná v podmínkách, kdy environmentální změny podporují rychlý mikrobiální růst a vývoj komplexních mikrobiálních komunit</a:t>
            </a:r>
          </a:p>
        </p:txBody>
      </p:sp>
    </p:spTree>
    <p:extLst>
      <p:ext uri="{BB962C8B-B14F-4D97-AF65-F5344CB8AC3E}">
        <p14:creationId xmlns:p14="http://schemas.microsoft.com/office/powerpoint/2010/main" val="103247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6192688"/>
          </a:xfrm>
        </p:spPr>
        <p:txBody>
          <a:bodyPr>
            <a:normAutofit/>
          </a:bodyPr>
          <a:lstStyle/>
          <a:p>
            <a:endParaRPr lang="en-GB" sz="1600" dirty="0"/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odumírání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(snížení koncentrace biomasy populace)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celková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odumírání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poměr snížení hustoty populace a času, za který ke snížení došlo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specifická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odumírání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zmenšení každé jednotky biomasy (snížení na individuum) za jednotku času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Є =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/X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Dynamika populace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závisí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rozdílu rychlosti růstu a odumírání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(μ - Є ) X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Výsledná rychlost růstu populace dána charakteristikou populace a podmínkami vnějšího prostředí (může být i negativní)</a:t>
            </a:r>
          </a:p>
        </p:txBody>
      </p:sp>
    </p:spTree>
    <p:extLst>
      <p:ext uri="{BB962C8B-B14F-4D97-AF65-F5344CB8AC3E}">
        <p14:creationId xmlns:p14="http://schemas.microsoft.com/office/powerpoint/2010/main" val="2098936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druhová diverzita komunity podobná genetické diverzitě populace – umožňuje různé reakce v dynamickém ekosystému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pokud je dominantní jeden jednostranný faktor, pak je k udržení stability potřebí méně flexibility – adaptací populace je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stenotolerance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(vyšší specializace)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adaptací komunity-dominance několika málo populací: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populace solných jezer bude více stenohalinní (vyžaduje užší rozpětí salinity) než populace ústí řeky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diverzita populace horkých pramenů je nižší než diverzita řeky bez polutantů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536504" cy="30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8828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252520" cy="4525963"/>
          </a:xfrm>
        </p:spPr>
        <p:txBody>
          <a:bodyPr>
            <a:normAutofit/>
          </a:bodyPr>
          <a:lstStyle/>
          <a:p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fyzikálně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kontrolovaných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prostředích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druhová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nízká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adaptace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převládajícím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fyzikálně-chemickým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stresům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vysokou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prioritu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neposkytuje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místo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pro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evoluci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přesně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vyvážených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integrovaných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druhových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interakcí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kyselé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bažiny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horké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prameny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Antarktické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pouštní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habitaty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biologicky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kontrolovaných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ekosystémech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druhová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vyšší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význam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mezipopulačních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interakcí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převáží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význam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abiotického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stresu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fyzikálněchemické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prostředí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umožní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větší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mezidruhovou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adaptaci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mající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výsledek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druhově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bohaté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asociace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druhová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bohatost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půdy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naopak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stres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narušení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infikovaná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rostlinná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živočišná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tkáň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výrazné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snížení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49080"/>
            <a:ext cx="481227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1449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1157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/>
              <a:t>s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tabilita je spojována s vysokou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ale neexistuje zde přímá příčinná souvislost mezi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 stabilitou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komunitě s vysokou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neexistuje nejdůležitější populace – i když je jedna populace eliminována, komunita se nezhroutí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není ale jasné, jaká úroveň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je nutná k udržení stability komunity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 komunity s vysokou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nejsou schopné snášet obzvlášť silné a neustálé narušování -různorodá stabilní komunita aktivovaných kalů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toleruje přítok mnoha toxických chemikálií v nízké koncentraci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vysoký přívod nějaké toxické substance může způsobit kolaps </a:t>
            </a:r>
            <a:r>
              <a:rPr lang="cs-CZ" sz="1800" dirty="0" err="1">
                <a:latin typeface="Times New Roman" panose="02020603050405020304" pitchFamily="18" charset="0"/>
                <a:cs typeface="Times New Roman" pitchFamily="18" charset="0"/>
              </a:rPr>
              <a:t>komuni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46" y="4365104"/>
            <a:ext cx="384042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0771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058" y="116632"/>
            <a:ext cx="9147058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jak druhy kolonizují (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invade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prostor, rychlost zvyšování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siverzity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klesá, ale zvyšování počtu zástupců druhů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komunitě nemusí změnit biomasu komunity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nakonec počet druhů dosáhne úroveň stability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během raných fází sukcese komunity má počet druhů tendenci se zvyšovat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druhová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vrcholí během raných nebo středních fází sukcese a může se nadměrně snížit v stabilní klimaxové komunitě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561051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959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0"/>
            <a:ext cx="7906072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významnou otázkou - vztah mezi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 stabilitou komunity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studie vlivu interakcí predátor-kořist na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 stabilitu komunity 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model - protozoa a bakterie: stabilita komunity predátorských protozoí se zvýšila se zvýšením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na bakteriální úrovni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stabilita populace protozoí záleží na: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-nejen na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diverzitě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přítomných druhů (komunita dvou protozoi byla stabilnější než komunita tří protozoí – interakce mezi nimi)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ale i na vlastnostech druhů sloužících jako kořist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3951079" cy="2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44201"/>
            <a:ext cx="2558604" cy="32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6421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Indexy</a:t>
            </a:r>
            <a:r>
              <a:rPr lang="en-GB" sz="2400" dirty="0"/>
              <a:t> </a:t>
            </a:r>
            <a:r>
              <a:rPr lang="en-GB" sz="2400" dirty="0" err="1"/>
              <a:t>diverzity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mnoho matematických ukazatelů popisujících druhovou bohatost a poměrné zastoupení druhů v komunitě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především pro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makroekologii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 problém určení druhu v mikrobiologii (70-97%)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mikrobiální ekologové používají numerickou taxonomii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    mnoho charakteristik (i fenotypových)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    následuje klastrová analýza – určení podobnosti organismů - podobné organismy = stejný druh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ukazatelé druhové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dávají do souvislosti počet druhů a relativní význam jednotlivých druhů (druhovou bohatost a vyrovnanost/vyváženost)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druhovou bohatost lze vyjádřit jednoduchým poměrem mezi celkovým počtem druhů a celkovým počtem individuí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tento poměr měří počet druhů v komunitě, ale ne kolik jedinců toho kterého druhu je přítomno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vyrovnanost (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ekvitabilita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měří proporci jedinců mezi druhy - je indikátorem, zda jsou zde dominantní populace</a:t>
            </a:r>
          </a:p>
        </p:txBody>
      </p:sp>
    </p:spTree>
    <p:extLst>
      <p:ext uri="{BB962C8B-B14F-4D97-AF65-F5344CB8AC3E}">
        <p14:creationId xmlns:p14="http://schemas.microsoft.com/office/powerpoint/2010/main" val="42108603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964488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Shanon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Weaver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index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je citlivý k druhové bohatosti i relativní druhové hojnosti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Ale pozor při interpretaci výsledků – je citlivý k velikosti vzorku (zvláště u malých vzorků opatrná interpretace)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Equitabilita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vyrovnanost – nezávislá na velikosti vzorku – se dá vypočítat z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Shanon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Weaver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indexu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Indikátory druhové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 odrážejí komplexnost struktury komunity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měří podíl individuí mezi druhy - indikuje, zda jsou zde dominantní populace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Ředění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rareface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porovnává zjištěné počty druhů s počty vypočtenými počítačovými modely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tento postup byl použit pro mikrobiální komunity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problémem u všech přístupů zůstává úroveň podobnosti použitá pro definování mikrobiálního druhu</a:t>
            </a:r>
          </a:p>
        </p:txBody>
      </p:sp>
    </p:spTree>
    <p:extLst>
      <p:ext uri="{BB962C8B-B14F-4D97-AF65-F5344CB8AC3E}">
        <p14:creationId xmlns:p14="http://schemas.microsoft.com/office/powerpoint/2010/main" val="7207443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661648" cy="6048672"/>
          </a:xfrm>
        </p:spPr>
        <p:txBody>
          <a:bodyPr>
            <a:noAutofit/>
          </a:bodyPr>
          <a:lstStyle/>
          <a:p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Watve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Gangal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(1996) navrhli použít průměrnou taxonomickou vzdálenost mezi všemi páry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izolátů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jako nedruhový (species-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less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index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bakteriálních komunit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podle tohoto měřítka bakteriální komunity s méně taxonomicky odlišnými dominantními druhy by měly větší průměr (střední hodnotu) doprovázený větší variancí/rozdílností, zatímco bakteriální komunity s větším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počtem středně nepodobných biotypů by měly větší průměr (střední hodnotu) doprovázený malou variancí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teoreticky by se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měla zvyšovat během sukcese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toto bylo potvrzeno při studiích kolonizace síťoviny ponořené do jezerní vody: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Shannon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Weaver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index (tedy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se během prvních 10 dnů zvyšovala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-během této doby některé pionýrské populace zanikly a relativní zastoupení biomasy se přesunulo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od heterotrofních bakterií k řasám a sinicím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měření prokázaly, že stres snižuje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Shanon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Weawer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index bakteriální komunity povrchové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vrstvy vody je nižší u Arktického oceánu než oceánech mírného pásma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narušení systému (nový polutant) – snížení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bakteriálních společenstev je dobrým indikátorem znečištění (polutantů)</a:t>
            </a:r>
          </a:p>
        </p:txBody>
      </p:sp>
    </p:spTree>
    <p:extLst>
      <p:ext uri="{BB962C8B-B14F-4D97-AF65-F5344CB8AC3E}">
        <p14:creationId xmlns:p14="http://schemas.microsoft.com/office/powerpoint/2010/main" val="18708490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892480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Genetické/molekulární indexy diverzity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měřením heterogenity DNA celého mikrobiálního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společenstva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extrakce DNA celého mikrobiálního společenstva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ze vzorku odebraného z daného habitatu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odstranění nečistot (PVPP,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hydroxyapatit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CsCl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nastříhání, denaturace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reasociace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DNA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půda – 4.000 zcela odlišných genomů bakterií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cca 200x vyšší než odhad diverzity pro izolované bakteriální kmeny – problém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nekultivovatelnosti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  (podmínky na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petričkách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zvýhodňují rychle rostoucí bakterie schopné růst na půdách s vysokým     obsahem živin)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RFLP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D/TGGE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FAME (fatty acid methyl ester)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LH PCR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REP PCR (repetitive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extragenic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palindromic sequences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3056"/>
            <a:ext cx="29853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027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23728" y="119675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DĚKUJI ZA POZORNOST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994989" cy="39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544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4" y="620688"/>
            <a:ext cx="9234586" cy="5400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sz="1600" dirty="0"/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různé populace na daném stanovišti</a:t>
            </a:r>
          </a:p>
          <a:p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autochtonní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allochtonní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druhy</a:t>
            </a:r>
          </a:p>
          <a:p>
            <a:pPr marL="0" indent="0">
              <a:buNone/>
            </a:pP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lokality hustě osídleny, jiné podstatně méně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záleží na koncentraci živin (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eutrofizované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vody, rhizosféra..)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prostředí bohatá na živiny někdy nejsou osidlována (sirupy, rostl. i živ. tkáně obsahující antibakteriální látky, siláže)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relativně stejná prostředí mohou mít velké rozdíly v hustotě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buněk – kůže, půda</a:t>
            </a:r>
          </a:p>
          <a:p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Rozdíly nejen v hustotě osídlení, ale i v počtu mikrobiálních skupin: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společenstvo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monospecifické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jeden druh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extrémní prostředí (jeden nebo více faktorů limituje růst – teplota, pH, ..)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nemoci rostlin a živočichů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společenstva s velkou rozmanitostí odolnější ke změnám prostředí –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limitující je zásoba živin – harmonický soulad všech populací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půda, gastrointestinální trakt - každý druh je specializován na určitou funkci</a:t>
            </a:r>
          </a:p>
        </p:txBody>
      </p:sp>
      <p:sp>
        <p:nvSpPr>
          <p:cNvPr id="4" name="Obdélník 3"/>
          <p:cNvSpPr/>
          <p:nvPr/>
        </p:nvSpPr>
        <p:spPr>
          <a:xfrm>
            <a:off x="2915816" y="175141"/>
            <a:ext cx="3300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společenstva</a:t>
            </a:r>
          </a:p>
        </p:txBody>
      </p:sp>
    </p:spTree>
    <p:extLst>
      <p:ext uri="{BB962C8B-B14F-4D97-AF65-F5344CB8AC3E}">
        <p14:creationId xmlns:p14="http://schemas.microsoft.com/office/powerpoint/2010/main" val="1114916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Složení společenstva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dominantní druh – téměř v každém společenstvu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častěji více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kodominantních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druhů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druhové zastoupení společenstev v určitých polohách/stanovištích je téměř identické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kvantitativní zastoupení jednotlivých druhů může však být odlišné (dominanty se mohou lišit)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společenstva jsou systémy otevřené (není přesná hranice – jeden mikrob v půdě i ve vodě)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dynamické – v prostoru i čase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podobná společenstva se rozvíjí v obdobných lokalitách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45553"/>
            <a:ext cx="446449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43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Výživa mikrobiálního společenstva</a:t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568952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společenstvo je zcela závislé na svém prostředí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populace mají různé nároky na své prostředí (nenáročné, náročné - parazit)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 některého z druhů společenstva může být vysvětlena vyčerpáním/absencí některé živiny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růst/velikost populace limitován různými (limitujícími) substráty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esenciální látky (ale také metabolity) mohou omezovat růst, určovat složení společenstva – kvalitativně i kvantitativně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jedna esenciální živina může být do určité míry nahrazena jinou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každá esenciální živina se tak stává významným ekologickým faktorem (její význam s časem roste)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limitující živina – vyloučí/omezí určitý druh, případně všechny druhy</a:t>
            </a:r>
          </a:p>
        </p:txBody>
      </p:sp>
    </p:spTree>
    <p:extLst>
      <p:ext uri="{BB962C8B-B14F-4D97-AF65-F5344CB8AC3E}">
        <p14:creationId xmlns:p14="http://schemas.microsoft.com/office/powerpoint/2010/main" val="25681633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3847</TotalTime>
  <Words>6302</Words>
  <Application>Microsoft Office PowerPoint</Application>
  <PresentationFormat>Předvádění na obrazovce (4:3)</PresentationFormat>
  <Paragraphs>646</Paragraphs>
  <Slides>69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69</vt:i4>
      </vt:variant>
    </vt:vector>
  </HeadingPairs>
  <TitlesOfParts>
    <vt:vector size="75" baseType="lpstr">
      <vt:lpstr>Arial</vt:lpstr>
      <vt:lpstr>Calibri</vt:lpstr>
      <vt:lpstr>Tahoma</vt:lpstr>
      <vt:lpstr>Times New Roman</vt:lpstr>
      <vt:lpstr>Motiv systému Office</vt:lpstr>
      <vt:lpstr>1_Motiv systému Office</vt:lpstr>
      <vt:lpstr>EKOLOGIE MIKROORGANISMŮ 5</vt:lpstr>
      <vt:lpstr>Mikrobiální populace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Složení společenstva</vt:lpstr>
      <vt:lpstr>Výživa mikrobiálního společenstva </vt:lpstr>
      <vt:lpstr>Výživa společenstva - požadavky na živiny </vt:lpstr>
      <vt:lpstr>Prezentace aplikace PowerPoint</vt:lpstr>
      <vt:lpstr>Prezentace aplikace PowerPoint</vt:lpstr>
      <vt:lpstr>Prezentace aplikace PowerPoint</vt:lpstr>
      <vt:lpstr>Zdroje energie </vt:lpstr>
      <vt:lpstr>Energie získaná mikroorganismy z některých substrátů</vt:lpstr>
      <vt:lpstr>Světlo </vt:lpstr>
      <vt:lpstr>Absorpční spektra některých fotosyntetických mikroorganismů</vt:lpstr>
      <vt:lpstr>Význam pigmentů u (fotosyntetických) bakterií </vt:lpstr>
      <vt:lpstr>Kolonizace </vt:lpstr>
      <vt:lpstr>Prezentace aplikace PowerPoint</vt:lpstr>
      <vt:lpstr>Bariéry kolonizace </vt:lpstr>
      <vt:lpstr>Lidská kůže (žlutá) pokrytá rezidentními houbami (modrá) a bakteriemi (magenta - fialová)</vt:lpstr>
      <vt:lpstr>Sukcese a klimax </vt:lpstr>
      <vt:lpstr>Prezentace aplikace PowerPoint</vt:lpstr>
      <vt:lpstr>Prezentace aplikace PowerPoint</vt:lpstr>
      <vt:lpstr>Sukcese a klimax – pokr. </vt:lpstr>
      <vt:lpstr>Faktory determinující sukcesi </vt:lpstr>
      <vt:lpstr>Prezentace aplikace PowerPoint</vt:lpstr>
      <vt:lpstr>Klimax</vt:lpstr>
      <vt:lpstr>Autotrofní – heterotrofní sukcese </vt:lpstr>
      <vt:lpstr>Biofilmy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Živočišné tkáně – sukcese mikrobiálních komunit </vt:lpstr>
      <vt:lpstr>Živočišné tkáně – sukcese mikrobiálních komunit-pokr </vt:lpstr>
      <vt:lpstr>Homeostáze a sekundární sukcese </vt:lpstr>
      <vt:lpstr>Fluktuace/sukcese v populaci rozsivek</vt:lpstr>
      <vt:lpstr>Prezentace aplikace PowerPoint</vt:lpstr>
      <vt:lpstr>Prezentace aplikace PowerPoint</vt:lpstr>
      <vt:lpstr>Prezentace aplikace PowerPoint</vt:lpstr>
      <vt:lpstr>Prezentace aplikace PowerPoint</vt:lpstr>
      <vt:lpstr>Genetické výměny v mikrobiálních komunitách </vt:lpstr>
      <vt:lpstr>Genetické výměny v mikrobiálních komunitách – pokr</vt:lpstr>
      <vt:lpstr>Genetické výměny v mikrobiálních komunitách – pokr</vt:lpstr>
      <vt:lpstr>Prezentace aplikace PowerPoint</vt:lpstr>
      <vt:lpstr>Plazmidy </vt:lpstr>
      <vt:lpstr>Prezentace aplikace PowerPoint</vt:lpstr>
      <vt:lpstr>Prezentace aplikace PowerPoint</vt:lpstr>
      <vt:lpstr>Prezentace aplikace PowerPoint</vt:lpstr>
      <vt:lpstr>Prezentace aplikace PowerPoint</vt:lpstr>
      <vt:lpstr>Risk zavedení geneticky modifikovaných mikroorganismů </vt:lpstr>
      <vt:lpstr>Diverzita a stabilita mikrobiálních komunit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Indexy diverzity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Ivan Tůma</cp:lastModifiedBy>
  <cp:revision>99</cp:revision>
  <dcterms:created xsi:type="dcterms:W3CDTF">2017-03-31T13:24:13Z</dcterms:created>
  <dcterms:modified xsi:type="dcterms:W3CDTF">2024-05-10T08:51:37Z</dcterms:modified>
</cp:coreProperties>
</file>