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61" r:id="rId3"/>
    <p:sldId id="447" r:id="rId4"/>
    <p:sldId id="260" r:id="rId5"/>
    <p:sldId id="264" r:id="rId6"/>
    <p:sldId id="449" r:id="rId7"/>
    <p:sldId id="448" r:id="rId8"/>
    <p:sldId id="262" r:id="rId9"/>
    <p:sldId id="450" r:id="rId10"/>
    <p:sldId id="266" r:id="rId11"/>
    <p:sldId id="460" r:id="rId12"/>
    <p:sldId id="452" r:id="rId13"/>
    <p:sldId id="451" r:id="rId14"/>
    <p:sldId id="267" r:id="rId15"/>
    <p:sldId id="461" r:id="rId16"/>
    <p:sldId id="268" r:id="rId17"/>
    <p:sldId id="462" r:id="rId18"/>
    <p:sldId id="463" r:id="rId19"/>
    <p:sldId id="397" r:id="rId20"/>
    <p:sldId id="443" r:id="rId21"/>
    <p:sldId id="444" r:id="rId22"/>
    <p:sldId id="445" r:id="rId23"/>
    <p:sldId id="265" r:id="rId24"/>
    <p:sldId id="453" r:id="rId25"/>
    <p:sldId id="454" r:id="rId26"/>
    <p:sldId id="456" r:id="rId27"/>
    <p:sldId id="455" r:id="rId28"/>
    <p:sldId id="458" r:id="rId29"/>
    <p:sldId id="457" r:id="rId30"/>
    <p:sldId id="459" r:id="rId31"/>
    <p:sldId id="464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098" autoAdjust="0"/>
    <p:restoredTop sz="84230" autoAdjust="0"/>
  </p:normalViewPr>
  <p:slideViewPr>
    <p:cSldViewPr>
      <p:cViewPr varScale="1">
        <p:scale>
          <a:sx n="57" d="100"/>
          <a:sy n="57" d="100"/>
        </p:scale>
        <p:origin x="20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F1307-F1DC-4398-99DD-829B8E93D06C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860F0-2C1C-48E6-8E40-9AE20A9D4A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43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nikl, chrom, olovo, azbest, fluor, arzén, uhlovodíky v sazích, dehtu a průmyslových olejích) a expozice na radiační záření. Může zde sehrát roli i nízká hygiena dutiny ústní a špatná výživa. Dle randomizované studie stoupá incidence benigních i maligních nádorů </a:t>
            </a:r>
            <a:r>
              <a:rPr lang="cs-CZ" b="0" i="0" dirty="0" err="1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parotis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 s počtem hovorových hodin mobilním telefonem až trojnásobně</a:t>
            </a:r>
            <a:r>
              <a:rPr lang="cs-CZ" b="0" i="0" baseline="3000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5</a:t>
            </a:r>
            <a:r>
              <a:rPr lang="cs-CZ" b="0" i="0" dirty="0">
                <a:solidFill>
                  <a:srgbClr val="3C4055"/>
                </a:solidFill>
                <a:effectLst/>
                <a:latin typeface="Roboto" panose="02000000000000000000" pitchFamily="2" charset="0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22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200" dirty="0"/>
              <a:t>Historie – 1.hospic  1847 Lyone</a:t>
            </a:r>
          </a:p>
          <a:p>
            <a:pPr algn="just"/>
            <a:r>
              <a:rPr lang="cs-CZ" sz="1200" dirty="0"/>
              <a:t>1967 Hospic sv. Kryštofa v Londýně</a:t>
            </a:r>
          </a:p>
          <a:p>
            <a:pPr algn="just"/>
            <a:r>
              <a:rPr lang="cs-CZ" sz="1200" dirty="0"/>
              <a:t>1975 1. oddělení paliativní péče v Kanadě</a:t>
            </a:r>
          </a:p>
          <a:p>
            <a:pPr algn="just"/>
            <a:r>
              <a:rPr lang="cs-CZ" sz="1200" dirty="0"/>
              <a:t>Rozvoj v ČR až 90. léta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6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811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314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724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01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HPV u  90%nádru </a:t>
            </a:r>
            <a:r>
              <a:rPr lang="cs-CZ" dirty="0" err="1"/>
              <a:t>haNzrůst</a:t>
            </a:r>
            <a:r>
              <a:rPr lang="cs-CZ" dirty="0"/>
              <a:t> prevalence HPV+ nádorů </a:t>
            </a:r>
            <a:r>
              <a:rPr lang="cs-CZ" dirty="0" err="1"/>
              <a:t>orofarnygu</a:t>
            </a:r>
            <a:r>
              <a:rPr lang="cs-CZ" dirty="0"/>
              <a:t> o 40%, </a:t>
            </a:r>
            <a:r>
              <a:rPr lang="cs-CZ" dirty="0" err="1"/>
              <a:t>orofarynx</a:t>
            </a:r>
            <a:r>
              <a:rPr lang="cs-CZ" dirty="0"/>
              <a:t>- mladší, vzdělaní, nekouří, nepijí, dobré soc. zázemí, velké </a:t>
            </a:r>
            <a:r>
              <a:rPr lang="cs-CZ" dirty="0" err="1"/>
              <a:t>uziny</a:t>
            </a:r>
            <a:r>
              <a:rPr lang="cs-CZ" dirty="0"/>
              <a:t> u malého primárního tumoru- lepší </a:t>
            </a:r>
            <a:r>
              <a:rPr lang="cs-CZ" dirty="0" err="1"/>
              <a:t>prgnoza</a:t>
            </a:r>
            <a:r>
              <a:rPr lang="cs-CZ" dirty="0"/>
              <a:t>, lépe léčitelné, -, v 60-80% </a:t>
            </a:r>
            <a:r>
              <a:rPr lang="cs-CZ" dirty="0" err="1"/>
              <a:t>redukc</a:t>
            </a:r>
            <a:r>
              <a:rPr lang="cs-CZ" dirty="0"/>
              <a:t> mortality, </a:t>
            </a:r>
            <a:r>
              <a:rPr lang="cs-CZ" dirty="0" err="1"/>
              <a:t>odlišnánárnádorová</a:t>
            </a:r>
            <a:r>
              <a:rPr lang="cs-CZ" dirty="0"/>
              <a:t> biologie – méně genetických alterací, mutací, </a:t>
            </a:r>
          </a:p>
          <a:p>
            <a:r>
              <a:rPr lang="cs-CZ" dirty="0"/>
              <a:t>E6 </a:t>
            </a:r>
            <a:r>
              <a:rPr lang="cs-CZ" dirty="0" err="1"/>
              <a:t>intereference</a:t>
            </a:r>
            <a:r>
              <a:rPr lang="cs-CZ" dirty="0"/>
              <a:t> s reparačními mechanizmy, </a:t>
            </a:r>
            <a:r>
              <a:rPr lang="cs-CZ" dirty="0" err="1"/>
              <a:t>eý</a:t>
            </a:r>
            <a:r>
              <a:rPr lang="cs-CZ" dirty="0"/>
              <a:t> indukce </a:t>
            </a:r>
            <a:r>
              <a:rPr lang="cs-CZ" dirty="0" err="1"/>
              <a:t>strukturálnívha</a:t>
            </a:r>
            <a:r>
              <a:rPr lang="cs-CZ" dirty="0"/>
              <a:t> numerických </a:t>
            </a:r>
            <a:r>
              <a:rPr lang="cs-CZ" dirty="0" err="1"/>
              <a:t>chroozo</a:t>
            </a:r>
            <a:r>
              <a:rPr lang="cs-CZ" dirty="0"/>
              <a:t>. Abnormalit </a:t>
            </a:r>
            <a:r>
              <a:rPr lang="cs-CZ" dirty="0" err="1"/>
              <a:t>narusšnim</a:t>
            </a:r>
            <a:r>
              <a:rPr lang="cs-CZ" dirty="0"/>
              <a:t> </a:t>
            </a:r>
            <a:r>
              <a:rPr lang="cs-CZ" dirty="0" err="1"/>
              <a:t>synt</a:t>
            </a:r>
            <a:r>
              <a:rPr lang="cs-CZ" dirty="0"/>
              <a:t> centrozomu</a:t>
            </a:r>
          </a:p>
          <a:p>
            <a:r>
              <a:rPr lang="cs-CZ" dirty="0"/>
              <a:t>Ztráta imunitního </a:t>
            </a:r>
            <a:r>
              <a:rPr lang="cs-CZ" dirty="0" err="1"/>
              <a:t>dozorz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76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Druhotné nádory ve 40 %, kteří nepřestali kouřit</a:t>
            </a:r>
          </a:p>
          <a:p>
            <a:r>
              <a:rPr lang="cs-CZ" dirty="0"/>
              <a:t>Lokální recidiva- riziko 66 %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42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14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615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místě přechodu hltanu v jícen dochází k rozkmitání sliznice a podslizniční vrstvy 20-30 %pac.</a:t>
            </a:r>
          </a:p>
          <a:p>
            <a:r>
              <a:rPr lang="cs-CZ" dirty="0"/>
              <a:t>Hlasová protéza- nasávání vzduchu umělým spojením trachey a jícnu, kde je jednocestný </a:t>
            </a:r>
            <a:r>
              <a:rPr lang="cs-CZ" dirty="0" err="1"/>
              <a:t>venitl</a:t>
            </a:r>
            <a:r>
              <a:rPr lang="cs-CZ" dirty="0"/>
              <a:t>, </a:t>
            </a:r>
            <a:r>
              <a:rPr lang="cs-CZ" dirty="0" err="1"/>
              <a:t>pseudoglottis</a:t>
            </a:r>
            <a:r>
              <a:rPr lang="cs-CZ" dirty="0"/>
              <a:t> 80% se naučí hovořit</a:t>
            </a:r>
          </a:p>
          <a:p>
            <a:r>
              <a:rPr lang="cs-CZ" dirty="0" err="1"/>
              <a:t>Elektrolarynx</a:t>
            </a:r>
            <a:r>
              <a:rPr lang="cs-CZ" dirty="0"/>
              <a:t> je elektromechanický převodník, oscilátor tvoří vibrace </a:t>
            </a:r>
            <a:r>
              <a:rPr lang="cs-CZ" dirty="0" err="1"/>
              <a:t>rozechvávajcí</a:t>
            </a:r>
            <a:r>
              <a:rPr lang="cs-CZ" dirty="0"/>
              <a:t> hltan a dutinu ústní – artikulace</a:t>
            </a:r>
          </a:p>
          <a:p>
            <a:r>
              <a:rPr lang="cs-CZ" dirty="0"/>
              <a:t>Nejdelší doba přežití a dobrá kvalita života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33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10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57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860F0-2C1C-48E6-8E40-9AE20A9D4A9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56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www.lf.upol.cz/fileadmin/userdata/LF/VaV/SVOC/postery/chirurgicke/Ponizilova_Reedukacehlasupototalnilaryngektomiipomocihlasovychprotez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estadomu.cz/sites/default/files/soubory/standardy_a_normy_hospicove_a_paliativni_pece_v_evrope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fd.cz/film/1049097-jednotka-intenzivniho-zivota/prehled/" TargetMode="External"/><Relationship Id="rId2" Type="http://schemas.openxmlformats.org/officeDocument/2006/relationships/hyperlink" Target="https://www.youtube.com/watch?v=uVCHz25Yf0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03125" y="1844824"/>
            <a:ext cx="5137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dirty="0"/>
              <a:t>Nádory hlavy a krku</a:t>
            </a:r>
            <a:endParaRPr lang="en-US" sz="4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49136" y="3645024"/>
            <a:ext cx="5045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/>
              <a:t>MUDr. Jana Maistryszinová, Ph.D.</a:t>
            </a:r>
          </a:p>
          <a:p>
            <a:pPr algn="ctr"/>
            <a:r>
              <a:rPr lang="cs-CZ" sz="2800" dirty="0"/>
              <a:t>Doc. MUDr. Tomáš Kazda, Ph.D.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636500" y="5085184"/>
            <a:ext cx="3951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/>
              <a:t>Klinika radiační onkologie </a:t>
            </a:r>
          </a:p>
          <a:p>
            <a:pPr algn="ctr"/>
            <a:r>
              <a:rPr lang="cs-CZ" sz="2800" dirty="0"/>
              <a:t>MOÚ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99785" y="6627168"/>
            <a:ext cx="194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/>
              <a:t>Odkazy na zdroje obrázků u autora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AEE6DEC-32A7-4174-9579-5AA9B1C2C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93"/>
            <a:ext cx="8496944" cy="65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15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razovací diagnostika patologických stavů v ORL - ppt stáhnout">
            <a:extLst>
              <a:ext uri="{FF2B5EF4-FFF2-40B4-BE49-F238E27FC236}">
                <a16:creationId xmlns:a16="http://schemas.microsoft.com/office/drawing/2014/main" id="{ECBC0292-682C-DC57-850C-C6B0159A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88640"/>
            <a:ext cx="7902624" cy="592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89A068D-C7DD-C6C7-D5F2-FAB87C57CC65}"/>
              </a:ext>
            </a:extLst>
          </p:cNvPr>
          <p:cNvSpPr txBox="1"/>
          <p:nvPr/>
        </p:nvSpPr>
        <p:spPr>
          <a:xfrm>
            <a:off x="3995936" y="645333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https://slideplayer.cz/slide/14118268/</a:t>
            </a:r>
          </a:p>
        </p:txBody>
      </p:sp>
    </p:spTree>
    <p:extLst>
      <p:ext uri="{BB962C8B-B14F-4D97-AF65-F5344CB8AC3E}">
        <p14:creationId xmlns:p14="http://schemas.microsoft.com/office/powerpoint/2010/main" val="413404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B915ED-0393-E604-0B00-324695DE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100" b="1" dirty="0"/>
              <a:t>Nádory </a:t>
            </a:r>
            <a:r>
              <a:rPr lang="cs-CZ" sz="3100" b="1" dirty="0" err="1"/>
              <a:t>nasopharyngu</a:t>
            </a:r>
            <a:br>
              <a:rPr lang="cs-CZ" sz="4400" b="1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9C3BE-3BDD-2911-D61B-B2F060A0B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968552" cy="53193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200" dirty="0"/>
              <a:t>- odlišná etiologie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virus EBV (</a:t>
            </a:r>
            <a:r>
              <a:rPr lang="cs-CZ" sz="2200" dirty="0" err="1"/>
              <a:t>Epstein</a:t>
            </a:r>
            <a:r>
              <a:rPr lang="cs-CZ" sz="2200" dirty="0"/>
              <a:t>-Baarové),  </a:t>
            </a:r>
            <a:r>
              <a:rPr lang="cs-CZ" sz="2200" dirty="0" err="1"/>
              <a:t>nitrosaminy</a:t>
            </a:r>
            <a:r>
              <a:rPr lang="cs-CZ" sz="2200" dirty="0"/>
              <a:t> – sušené solené ryby, 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výskyt JV Asie, jižní Čína, mladší pacienti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200" dirty="0"/>
              <a:t>Multifaktoriální vznik</a:t>
            </a:r>
          </a:p>
          <a:p>
            <a:pPr marL="0" indent="0">
              <a:lnSpc>
                <a:spcPct val="90000"/>
              </a:lnSpc>
              <a:buNone/>
            </a:pPr>
            <a:endParaRPr lang="cs-CZ" sz="2200" dirty="0"/>
          </a:p>
          <a:p>
            <a:pPr>
              <a:lnSpc>
                <a:spcPct val="90000"/>
              </a:lnSpc>
            </a:pPr>
            <a:r>
              <a:rPr lang="cs-CZ" sz="2200" dirty="0"/>
              <a:t>Příznaky – jako infekce HDC, chronický zánět středouší, pocit zalehnutí ucha</a:t>
            </a:r>
          </a:p>
          <a:p>
            <a:pPr>
              <a:lnSpc>
                <a:spcPct val="90000"/>
              </a:lnSpc>
            </a:pPr>
            <a:r>
              <a:rPr lang="cs-CZ" sz="2200" dirty="0"/>
              <a:t>Lokálně pokročilá onemocnění s uzlinovým postižením</a:t>
            </a:r>
          </a:p>
          <a:p>
            <a:pPr>
              <a:lnSpc>
                <a:spcPct val="90000"/>
              </a:lnSpc>
            </a:pPr>
            <a:endParaRPr lang="cs-CZ" sz="2200" dirty="0"/>
          </a:p>
          <a:p>
            <a:pPr>
              <a:lnSpc>
                <a:spcPct val="90000"/>
              </a:lnSpc>
            </a:pPr>
            <a:r>
              <a:rPr lang="cs-CZ" sz="2200" dirty="0"/>
              <a:t>Léčba- vyšší riziko vzdálené diseminace – více CHT</a:t>
            </a:r>
          </a:p>
          <a:p>
            <a:pPr>
              <a:lnSpc>
                <a:spcPct val="90000"/>
              </a:lnSpc>
            </a:pPr>
            <a:r>
              <a:rPr lang="cs-CZ" sz="2200" dirty="0" err="1"/>
              <a:t>neoadjuvance</a:t>
            </a:r>
            <a:r>
              <a:rPr lang="cs-CZ" sz="2200" dirty="0"/>
              <a:t>, operace, RT+CHT, protonová terapie</a:t>
            </a:r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2437F650-11C1-E667-0B9D-6913C2B2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846138"/>
            <a:ext cx="3839187" cy="2773812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BE04A40-84CC-4289-8EC7-1FF5CCFA47B5}"/>
              </a:ext>
            </a:extLst>
          </p:cNvPr>
          <p:cNvSpPr txBox="1"/>
          <p:nvPr/>
        </p:nvSpPr>
        <p:spPr>
          <a:xfrm>
            <a:off x="2843808" y="6372036"/>
            <a:ext cx="585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https://emedicine.medscape.com/article/988165-overview</a:t>
            </a:r>
          </a:p>
        </p:txBody>
      </p:sp>
    </p:spTree>
    <p:extLst>
      <p:ext uri="{BB962C8B-B14F-4D97-AF65-F5344CB8AC3E}">
        <p14:creationId xmlns:p14="http://schemas.microsoft.com/office/powerpoint/2010/main" val="173061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857F1F-4223-EE37-3177-EABF07933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832648"/>
          </a:xfrm>
        </p:spPr>
        <p:txBody>
          <a:bodyPr>
            <a:normAutofit fontScale="85000" lnSpcReduction="10000"/>
          </a:bodyPr>
          <a:lstStyle/>
          <a:p>
            <a:r>
              <a:rPr lang="cs-CZ" sz="2400" b="1" dirty="0"/>
              <a:t>Léčba obecně:</a:t>
            </a:r>
            <a:r>
              <a:rPr lang="cs-CZ" sz="2400" dirty="0"/>
              <a:t> dle lokalizace , stavu pacienta, ohled na přání nemocného (laryngektomie=trvalá ztráta hlasu)</a:t>
            </a:r>
          </a:p>
          <a:p>
            <a:r>
              <a:rPr lang="cs-CZ" sz="2400" u="sng" dirty="0"/>
              <a:t>Chirurgie</a:t>
            </a:r>
            <a:r>
              <a:rPr lang="cs-CZ" sz="2400" dirty="0"/>
              <a:t> – 40 % lze léčit pouze operací, odstranění </a:t>
            </a:r>
            <a:r>
              <a:rPr lang="cs-CZ" sz="2400" dirty="0" err="1"/>
              <a:t>tumoru+LU</a:t>
            </a:r>
            <a:endParaRPr lang="cs-CZ" sz="2400" dirty="0"/>
          </a:p>
          <a:p>
            <a:r>
              <a:rPr lang="cs-CZ" sz="2400" u="sng" dirty="0"/>
              <a:t>Radioterapie</a:t>
            </a:r>
            <a:r>
              <a:rPr lang="cs-CZ" sz="2400" dirty="0"/>
              <a:t>- předoperační, pooperační, </a:t>
            </a:r>
            <a:r>
              <a:rPr lang="cs-CZ" sz="2400" dirty="0" err="1"/>
              <a:t>konkomitantní</a:t>
            </a:r>
            <a:r>
              <a:rPr lang="cs-CZ" sz="2400" dirty="0"/>
              <a:t> s CHT pro inoperabilní stavy, RT+ cílená terapie (</a:t>
            </a:r>
            <a:r>
              <a:rPr lang="cs-CZ" sz="2400" dirty="0" err="1"/>
              <a:t>cetuximab</a:t>
            </a:r>
            <a:r>
              <a:rPr lang="cs-CZ" sz="2400" dirty="0"/>
              <a:t>)</a:t>
            </a:r>
          </a:p>
          <a:p>
            <a:r>
              <a:rPr lang="cs-CZ" sz="2400" u="sng" dirty="0"/>
              <a:t>Chemoterapie</a:t>
            </a:r>
            <a:r>
              <a:rPr lang="cs-CZ" sz="2400" dirty="0"/>
              <a:t> – v kombinaci s RT, paliativní podání (deriváty platiny, 5-FU+ </a:t>
            </a:r>
            <a:r>
              <a:rPr lang="cs-CZ" sz="2400" dirty="0" err="1"/>
              <a:t>taxany</a:t>
            </a:r>
            <a:r>
              <a:rPr lang="cs-CZ" sz="2400" dirty="0"/>
              <a:t>), indukční CHT</a:t>
            </a:r>
          </a:p>
          <a:p>
            <a:r>
              <a:rPr lang="cs-CZ" sz="2400" dirty="0" err="1"/>
              <a:t>neoadjuvance</a:t>
            </a:r>
            <a:r>
              <a:rPr lang="cs-CZ" sz="2400" dirty="0"/>
              <a:t> u </a:t>
            </a:r>
            <a:r>
              <a:rPr lang="cs-CZ" sz="2400" dirty="0" err="1"/>
              <a:t>nasopharyngeálního</a:t>
            </a:r>
            <a:r>
              <a:rPr lang="cs-CZ" sz="2400" dirty="0"/>
              <a:t> ca, pokročilých nádorů </a:t>
            </a:r>
            <a:r>
              <a:rPr lang="cs-CZ" sz="2400" dirty="0" err="1"/>
              <a:t>hypopharyngu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 </a:t>
            </a:r>
            <a:r>
              <a:rPr lang="cs-CZ" sz="2400" u="sng" dirty="0"/>
              <a:t>Cílená léčba </a:t>
            </a:r>
            <a:r>
              <a:rPr lang="cs-CZ" sz="2400" dirty="0"/>
              <a:t>– </a:t>
            </a:r>
            <a:r>
              <a:rPr lang="cs-CZ" sz="2400" dirty="0" err="1"/>
              <a:t>cetuximab</a:t>
            </a:r>
            <a:r>
              <a:rPr lang="cs-CZ" sz="2400" dirty="0"/>
              <a:t>  (</a:t>
            </a:r>
            <a:r>
              <a:rPr lang="cs-CZ" sz="2400" dirty="0" err="1"/>
              <a:t>antiEFGR</a:t>
            </a:r>
            <a:r>
              <a:rPr lang="cs-CZ" sz="2400" dirty="0"/>
              <a:t> </a:t>
            </a:r>
            <a:r>
              <a:rPr lang="cs-CZ" sz="2400" dirty="0" err="1"/>
              <a:t>moAB</a:t>
            </a:r>
            <a:r>
              <a:rPr lang="cs-CZ" sz="2400" dirty="0"/>
              <a:t>), imunoterapie (</a:t>
            </a:r>
            <a:r>
              <a:rPr lang="cs-CZ" sz="2400" dirty="0" err="1"/>
              <a:t>nivolumab</a:t>
            </a:r>
            <a:r>
              <a:rPr lang="cs-CZ" sz="2400" dirty="0"/>
              <a:t>, </a:t>
            </a:r>
            <a:r>
              <a:rPr lang="cs-CZ" sz="2400" dirty="0" err="1"/>
              <a:t>pembrolizumab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/>
              <a:t> </a:t>
            </a:r>
            <a:r>
              <a:rPr lang="cs-CZ" sz="2400" i="1" dirty="0" err="1"/>
              <a:t>Upregulace</a:t>
            </a:r>
            <a:r>
              <a:rPr lang="cs-CZ" sz="2400" i="1" dirty="0"/>
              <a:t> receptoru pro EGFR u nádorových buněk – aktivace buněčného dělení, inhibice apoptózy, angiogeneze, </a:t>
            </a:r>
            <a:r>
              <a:rPr lang="cs-CZ" sz="2400" i="1" dirty="0" err="1"/>
              <a:t>mts</a:t>
            </a:r>
            <a:r>
              <a:rPr lang="cs-CZ" sz="2400" i="1" dirty="0"/>
              <a:t>, aktivní proliferace buněk</a:t>
            </a:r>
          </a:p>
          <a:p>
            <a:endParaRPr lang="cs-CZ" sz="2400" dirty="0"/>
          </a:p>
          <a:p>
            <a:r>
              <a:rPr lang="cs-CZ" sz="2400" b="1" dirty="0"/>
              <a:t>Podpůrná péče</a:t>
            </a:r>
            <a:r>
              <a:rPr lang="cs-CZ" sz="2400" dirty="0"/>
              <a:t>- tracheostomie trvalá či dočasná, PEG perkutánní endoskopická gastrostomie, RHB polykacích cest, masáže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493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total laryngectomy">
            <a:extLst>
              <a:ext uri="{FF2B5EF4-FFF2-40B4-BE49-F238E27FC236}">
                <a16:creationId xmlns:a16="http://schemas.microsoft.com/office/drawing/2014/main" id="{DE01A541-1F50-47CD-BD02-72C2265F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272809" cy="51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CD3E5D-848D-00D7-D415-8B3CBD461288}"/>
              </a:ext>
            </a:extLst>
          </p:cNvPr>
          <p:cNvSpPr txBox="1"/>
          <p:nvPr/>
        </p:nvSpPr>
        <p:spPr>
          <a:xfrm>
            <a:off x="539552" y="530120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r>
              <a:rPr lang="cs-CZ" dirty="0"/>
              <a:t>Nácvik jícnového hlasu, hlasová protéza, </a:t>
            </a:r>
            <a:r>
              <a:rPr lang="cs-CZ" dirty="0" err="1"/>
              <a:t>elektrolarynx</a:t>
            </a:r>
            <a:endParaRPr lang="cs-CZ" dirty="0"/>
          </a:p>
          <a:p>
            <a:r>
              <a:rPr lang="cs-CZ" dirty="0"/>
              <a:t>Filtr prachových částic + zvlhčení vdechovaného vzduchu do průdušnice HME filtr</a:t>
            </a:r>
          </a:p>
          <a:p>
            <a:r>
              <a:rPr lang="cs-CZ" dirty="0"/>
              <a:t>Eliminace kouření!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F9F13D-217E-F50E-A1BF-EB26FF1982E2}"/>
              </a:ext>
            </a:extLst>
          </p:cNvPr>
          <p:cNvSpPr txBox="1"/>
          <p:nvPr/>
        </p:nvSpPr>
        <p:spPr>
          <a:xfrm>
            <a:off x="1259633" y="26064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Radikalita vs kvalita života pacienta, záchovný protokol (hrtan, jazyk)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511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E52FC3-B9D5-9E51-49C0-8A61DE573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1" t="40196" r="41338" b="17784"/>
          <a:stretch/>
        </p:blipFill>
        <p:spPr>
          <a:xfrm>
            <a:off x="395536" y="337741"/>
            <a:ext cx="5688632" cy="48029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3BEA5A-2DFE-03E4-8D89-E574F1DAF5AB}"/>
              </a:ext>
            </a:extLst>
          </p:cNvPr>
          <p:cNvSpPr txBox="1"/>
          <p:nvPr/>
        </p:nvSpPr>
        <p:spPr>
          <a:xfrm>
            <a:off x="251520" y="6309320"/>
            <a:ext cx="8784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hlinkClick r:id="rId4"/>
              </a:rPr>
              <a:t>https://www.lf.upol.cz/fileadmin/userdata/LF/VaV/SVOC/postery/chirurgicke/Ponizilova_Reedukacehlasupototalnilaryngektomiipomocihlasovychprotez.pdf</a:t>
            </a:r>
            <a:endParaRPr lang="cs-CZ" sz="1050" dirty="0"/>
          </a:p>
          <a:p>
            <a:r>
              <a:rPr lang="cs-CZ" sz="1050" dirty="0"/>
              <a:t>https://is.muni.cz/th/iag64/4._12._2009_Dis._prace_Skv.pdf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2F7679-73A9-CB2D-E3C7-A48B5A29A5B4}"/>
              </a:ext>
            </a:extLst>
          </p:cNvPr>
          <p:cNvSpPr txBox="1"/>
          <p:nvPr/>
        </p:nvSpPr>
        <p:spPr>
          <a:xfrm>
            <a:off x="251520" y="530120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/>
              <a:t>Princip tvorby hlasu pomocí hlasové protézy je takový, že do </a:t>
            </a:r>
            <a:r>
              <a:rPr lang="cs-CZ" sz="1600" dirty="0" err="1"/>
              <a:t>tracheoezofageální</a:t>
            </a:r>
            <a:r>
              <a:rPr lang="cs-CZ" sz="1600" dirty="0"/>
              <a:t> fistuly se zavede jednocestný ventil, který je při vdechu a polykání uzavřen, ale při výdechu s uzavřeným </a:t>
            </a:r>
            <a:r>
              <a:rPr lang="cs-CZ" sz="1600" dirty="0" err="1"/>
              <a:t>tracheostomatem</a:t>
            </a:r>
            <a:r>
              <a:rPr lang="cs-CZ" sz="1600" dirty="0"/>
              <a:t> dojde k jeho otevření a rozkmitáním stěn </a:t>
            </a:r>
            <a:r>
              <a:rPr lang="cs-CZ" sz="1600" dirty="0" err="1"/>
              <a:t>neofaryngu</a:t>
            </a:r>
            <a:r>
              <a:rPr lang="cs-CZ" sz="1600" dirty="0"/>
              <a:t> vzniká hlas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8830AE-03E0-A19A-977F-805365226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725795"/>
            <a:ext cx="2133600" cy="21431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157FC14-9C0B-B71A-1132-C6309A402B52}"/>
              </a:ext>
            </a:extLst>
          </p:cNvPr>
          <p:cNvSpPr txBox="1"/>
          <p:nvPr/>
        </p:nvSpPr>
        <p:spPr>
          <a:xfrm>
            <a:off x="6660232" y="30689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Elektrolarynx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567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9C025D-212E-4A69-809C-F6C307E2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76" t="5201" r="8263"/>
          <a:stretch/>
        </p:blipFill>
        <p:spPr>
          <a:xfrm>
            <a:off x="467544" y="669043"/>
            <a:ext cx="8280920" cy="5240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59A9297-1ED2-C86F-3058-7CF096570A74}"/>
              </a:ext>
            </a:extLst>
          </p:cNvPr>
          <p:cNvSpPr txBox="1"/>
          <p:nvPr/>
        </p:nvSpPr>
        <p:spPr>
          <a:xfrm>
            <a:off x="2267744" y="1886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Tracheostomie</a:t>
            </a:r>
          </a:p>
        </p:txBody>
      </p:sp>
    </p:spTree>
    <p:extLst>
      <p:ext uri="{BB962C8B-B14F-4D97-AF65-F5344CB8AC3E}">
        <p14:creationId xmlns:p14="http://schemas.microsoft.com/office/powerpoint/2010/main" val="2134940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5870E1-7085-08A9-40C2-F0B7B3BC7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1" t="7980" r="18982" b="9381"/>
          <a:stretch/>
        </p:blipFill>
        <p:spPr>
          <a:xfrm>
            <a:off x="251520" y="65265"/>
            <a:ext cx="4948799" cy="3999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9C6666-A2B5-A34B-3C72-F6C7628AC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37395" r="41178" b="23813"/>
          <a:stretch/>
        </p:blipFill>
        <p:spPr>
          <a:xfrm>
            <a:off x="3995935" y="2923172"/>
            <a:ext cx="4928073" cy="29541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8910F82-BE1F-D99A-5F33-B5E5E82EEC45}"/>
              </a:ext>
            </a:extLst>
          </p:cNvPr>
          <p:cNvSpPr txBox="1"/>
          <p:nvPr/>
        </p:nvSpPr>
        <p:spPr>
          <a:xfrm>
            <a:off x="3779912" y="6381328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https://www.medicinapropraxi.cz/pdfs/med/2017/05/10.pdf</a:t>
            </a:r>
          </a:p>
        </p:txBody>
      </p:sp>
    </p:spTree>
    <p:extLst>
      <p:ext uri="{BB962C8B-B14F-4D97-AF65-F5344CB8AC3E}">
        <p14:creationId xmlns:p14="http://schemas.microsoft.com/office/powerpoint/2010/main" val="3459848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FA6E63-5981-C407-0087-03294C3E0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8" t="33616" r="25125" b="8554"/>
          <a:stretch/>
        </p:blipFill>
        <p:spPr>
          <a:xfrm>
            <a:off x="683568" y="620688"/>
            <a:ext cx="7447111" cy="50405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77BECE-F4CD-EA8D-545B-B083388351B4}"/>
              </a:ext>
            </a:extLst>
          </p:cNvPr>
          <p:cNvSpPr txBox="1"/>
          <p:nvPr/>
        </p:nvSpPr>
        <p:spPr>
          <a:xfrm>
            <a:off x="2627784" y="62280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https://www.fnol.cz/pdf/pacientske_brozurky/1CHIR_Peg.pdf</a:t>
            </a:r>
          </a:p>
        </p:txBody>
      </p:sp>
    </p:spTree>
    <p:extLst>
      <p:ext uri="{BB962C8B-B14F-4D97-AF65-F5344CB8AC3E}">
        <p14:creationId xmlns:p14="http://schemas.microsoft.com/office/powerpoint/2010/main" val="3866330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5" descr="IMG_27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2939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A978B8-F887-6389-69FE-C3D3ED399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327" t="30400" r="39762" b="30401"/>
          <a:stretch/>
        </p:blipFill>
        <p:spPr>
          <a:xfrm>
            <a:off x="2661274" y="4227727"/>
            <a:ext cx="6025526" cy="23762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1E51A33-9DB0-1F3D-9159-6C28DA06F5EC}"/>
              </a:ext>
            </a:extLst>
          </p:cNvPr>
          <p:cNvSpPr txBox="1"/>
          <p:nvPr/>
        </p:nvSpPr>
        <p:spPr>
          <a:xfrm>
            <a:off x="6084168" y="620688"/>
            <a:ext cx="28852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RT – fixační maska, </a:t>
            </a:r>
          </a:p>
          <a:p>
            <a:r>
              <a:rPr lang="cs-CZ" dirty="0"/>
              <a:t>depresor jazyka</a:t>
            </a:r>
          </a:p>
          <a:p>
            <a:endParaRPr lang="cs-CZ" dirty="0"/>
          </a:p>
          <a:p>
            <a:r>
              <a:rPr lang="cs-CZ" dirty="0"/>
              <a:t>Kurativní dávky do 70 </a:t>
            </a:r>
            <a:r>
              <a:rPr lang="cs-CZ" dirty="0" err="1"/>
              <a:t>Gy</a:t>
            </a:r>
            <a:endParaRPr lang="cs-CZ" dirty="0"/>
          </a:p>
          <a:p>
            <a:r>
              <a:rPr lang="cs-CZ" i="1" dirty="0"/>
              <a:t>Tolerance míchy však 50 </a:t>
            </a:r>
            <a:r>
              <a:rPr lang="cs-CZ" i="1" dirty="0" err="1"/>
              <a:t>Gy</a:t>
            </a:r>
            <a:r>
              <a:rPr lang="cs-CZ" i="1" dirty="0"/>
              <a:t>!!</a:t>
            </a:r>
          </a:p>
          <a:p>
            <a:endParaRPr lang="cs-CZ" i="1" dirty="0"/>
          </a:p>
          <a:p>
            <a:r>
              <a:rPr lang="cs-CZ" dirty="0"/>
              <a:t>Adaptivní RT</a:t>
            </a:r>
          </a:p>
        </p:txBody>
      </p:sp>
    </p:spTree>
    <p:extLst>
      <p:ext uri="{BB962C8B-B14F-4D97-AF65-F5344CB8AC3E}">
        <p14:creationId xmlns:p14="http://schemas.microsoft.com/office/powerpoint/2010/main" val="414225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Ã½sledek obrÃ¡zku pro head and neck cancer">
            <a:extLst>
              <a:ext uri="{FF2B5EF4-FFF2-40B4-BE49-F238E27FC236}">
                <a16:creationId xmlns:a16="http://schemas.microsoft.com/office/drawing/2014/main" id="{085F40EE-58FA-4058-BE4B-E01D7272E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/>
          <a:stretch/>
        </p:blipFill>
        <p:spPr bwMode="auto">
          <a:xfrm>
            <a:off x="1403648" y="188640"/>
            <a:ext cx="67612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FD6B576-F4A4-6D32-6A54-8112A86E6929}"/>
              </a:ext>
            </a:extLst>
          </p:cNvPr>
          <p:cNvSpPr/>
          <p:nvPr/>
        </p:nvSpPr>
        <p:spPr>
          <a:xfrm>
            <a:off x="899592" y="2636912"/>
            <a:ext cx="2952328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D422994-B568-CFF0-C7FA-7957883DD8BE}"/>
              </a:ext>
            </a:extLst>
          </p:cNvPr>
          <p:cNvSpPr/>
          <p:nvPr/>
        </p:nvSpPr>
        <p:spPr>
          <a:xfrm>
            <a:off x="6372200" y="3501008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79FEB8D-E8C5-B735-78A3-C78C6AAB95FB}"/>
              </a:ext>
            </a:extLst>
          </p:cNvPr>
          <p:cNvSpPr/>
          <p:nvPr/>
        </p:nvSpPr>
        <p:spPr>
          <a:xfrm>
            <a:off x="5004048" y="522920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69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 descr="E:\FOTKY PACIENTŮ - nálezy dle dg\Cxx hlava a krk\Cimbálníková (495331112)\03 Cimbálníková 16.06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528" y="274638"/>
            <a:ext cx="7181510" cy="53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E8C1B4-7A3B-443E-9706-0318E902F131}"/>
              </a:ext>
            </a:extLst>
          </p:cNvPr>
          <p:cNvSpPr txBox="1"/>
          <p:nvPr/>
        </p:nvSpPr>
        <p:spPr>
          <a:xfrm>
            <a:off x="1072046" y="5661248"/>
            <a:ext cx="7181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kurativa vs. </a:t>
            </a:r>
            <a:r>
              <a:rPr lang="cs-CZ" sz="3600" dirty="0" err="1"/>
              <a:t>paliace</a:t>
            </a:r>
            <a:endParaRPr lang="cs-CZ" sz="3600" dirty="0"/>
          </a:p>
          <a:p>
            <a:pPr algn="ctr"/>
            <a:r>
              <a:rPr lang="cs-CZ" sz="3600" dirty="0"/>
              <a:t>NÚL radiodermatitida </a:t>
            </a:r>
            <a:r>
              <a:rPr lang="cs-CZ" sz="3600" dirty="0" err="1"/>
              <a:t>gr</a:t>
            </a:r>
            <a:r>
              <a:rPr lang="cs-CZ" sz="3600" dirty="0"/>
              <a:t> II-III</a:t>
            </a:r>
          </a:p>
        </p:txBody>
      </p:sp>
    </p:spTree>
    <p:extLst>
      <p:ext uri="{BB962C8B-B14F-4D97-AF65-F5344CB8AC3E}">
        <p14:creationId xmlns:p14="http://schemas.microsoft.com/office/powerpoint/2010/main" val="236308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After 14 days</a:t>
            </a:r>
          </a:p>
        </p:txBody>
      </p:sp>
      <p:pic>
        <p:nvPicPr>
          <p:cNvPr id="100356" name="Picture 2" descr="E:\FOTKY PACIENTŮ - nálezy dle dg\Cxx hlava a krk\Cimbálníková (495331112)\07 Cimbálníková 29.06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137" y="1340768"/>
            <a:ext cx="7025749" cy="52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344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After 2 months</a:t>
            </a:r>
          </a:p>
        </p:txBody>
      </p:sp>
      <p:pic>
        <p:nvPicPr>
          <p:cNvPr id="101380" name="Picture 2" descr="E:\FOTKY PACIENTŮ - nálezy dle dg\Cxx hlava a krk\Cimbálníková (495331112)\11 Cimbálníková 25.01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44237"/>
            <a:ext cx="7120111" cy="533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006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08A12A7-BF58-4DF7-A9B8-7B27470AAC23}"/>
              </a:ext>
            </a:extLst>
          </p:cNvPr>
          <p:cNvSpPr txBox="1"/>
          <p:nvPr/>
        </p:nvSpPr>
        <p:spPr>
          <a:xfrm>
            <a:off x="2555776" y="332656"/>
            <a:ext cx="392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Není alkoholik jako alkoholik…</a:t>
            </a:r>
          </a:p>
        </p:txBody>
      </p:sp>
      <p:pic>
        <p:nvPicPr>
          <p:cNvPr id="3" name="Picture 6" descr="http://www.kultx.cz/wp-content/uploads/kultx-michael-douglas-small.jpg">
            <a:extLst>
              <a:ext uri="{FF2B5EF4-FFF2-40B4-BE49-F238E27FC236}">
                <a16:creationId xmlns:a16="http://schemas.microsoft.com/office/drawing/2014/main" id="{367AC72D-E0D1-4400-9BA7-F6D7D050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942" y="1078467"/>
            <a:ext cx="290432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918217-C95C-4841-9488-43FD56DBE2E0}"/>
              </a:ext>
            </a:extLst>
          </p:cNvPr>
          <p:cNvSpPr txBox="1"/>
          <p:nvPr/>
        </p:nvSpPr>
        <p:spPr>
          <a:xfrm>
            <a:off x="5271766" y="3195074"/>
            <a:ext cx="51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vs.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FDB524-2803-4C19-A24E-457717D10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999" t="33372" r="46839" b="27429"/>
          <a:stretch/>
        </p:blipFill>
        <p:spPr>
          <a:xfrm>
            <a:off x="141559" y="1052736"/>
            <a:ext cx="4983982" cy="2736304"/>
          </a:xfrm>
          <a:prstGeom prst="rect">
            <a:avLst/>
          </a:prstGeo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3EB8CA4-0D3F-ABE4-694F-32B3A1AC1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578186"/>
              </p:ext>
            </p:extLst>
          </p:nvPr>
        </p:nvGraphicFramePr>
        <p:xfrm>
          <a:off x="395536" y="4005064"/>
          <a:ext cx="5150852" cy="2503176"/>
        </p:xfrm>
        <a:graphic>
          <a:graphicData uri="http://schemas.openxmlformats.org/drawingml/2006/table">
            <a:tbl>
              <a:tblPr/>
              <a:tblGrid>
                <a:gridCol w="2575426">
                  <a:extLst>
                    <a:ext uri="{9D8B030D-6E8A-4147-A177-3AD203B41FA5}">
                      <a16:colId xmlns:a16="http://schemas.microsoft.com/office/drawing/2014/main" val="1653631173"/>
                    </a:ext>
                  </a:extLst>
                </a:gridCol>
                <a:gridCol w="2575426">
                  <a:extLst>
                    <a:ext uri="{9D8B030D-6E8A-4147-A177-3AD203B41FA5}">
                      <a16:colId xmlns:a16="http://schemas.microsoft.com/office/drawing/2014/main" val="1800450655"/>
                    </a:ext>
                  </a:extLst>
                </a:gridCol>
              </a:tblGrid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 b="1">
                          <a:effectLst/>
                        </a:rPr>
                        <a:t>Stadium</a:t>
                      </a:r>
                      <a:endParaRPr lang="cs-CZ">
                        <a:effectLst/>
                      </a:endParaRP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b="1" dirty="0">
                          <a:effectLst/>
                        </a:rPr>
                        <a:t>Pětileté přežití %</a:t>
                      </a:r>
                      <a:endParaRPr lang="cs-CZ" dirty="0">
                        <a:effectLst/>
                      </a:endParaRP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29286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I</a:t>
                      </a: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91%</a:t>
                      </a: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634178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II</a:t>
                      </a: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77%</a:t>
                      </a: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33253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III</a:t>
                      </a: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32%</a:t>
                      </a: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88056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err="1">
                          <a:effectLst/>
                        </a:rPr>
                        <a:t>IVa</a:t>
                      </a:r>
                      <a:endParaRPr lang="cs-CZ" dirty="0">
                        <a:effectLst/>
                      </a:endParaRP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25%</a:t>
                      </a: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701437"/>
                  </a:ext>
                </a:extLst>
              </a:tr>
              <a:tr h="378075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IVb</a:t>
                      </a:r>
                    </a:p>
                  </a:txBody>
                  <a:tcPr marR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4%</a:t>
                      </a:r>
                    </a:p>
                  </a:txBody>
                  <a:tcPr marL="71438" marT="71438" marB="714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692963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2D82D80-B25D-54A4-CFE3-B558451AD800}"/>
              </a:ext>
            </a:extLst>
          </p:cNvPr>
          <p:cNvSpPr txBox="1"/>
          <p:nvPr/>
        </p:nvSpPr>
        <p:spPr>
          <a:xfrm>
            <a:off x="4139952" y="5517232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Druhotné nádory přítomny ve 40 %, u těch,  kteří nepřestali kouřit</a:t>
            </a:r>
          </a:p>
          <a:p>
            <a:r>
              <a:rPr lang="cs-CZ" sz="1800" dirty="0"/>
              <a:t>Lokální recidiva- riziko 66 %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9230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887D9-ADDD-1FF9-9452-1A7E3D79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Paliativní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6E6E9-9A7F-CB18-BE27-0F2191FAC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075240" cy="5544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Snaží se o prodloužení života pro pacienta v přijatelné kvalitě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. Umírání ale za každou cenu neoddaluje (ale ani ho neurychluje), vnímá jej jako přirozenou součást života.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Soustředí se na efektivní léčbu bolesti a dalších tělesných i duševních symptomů.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Stojí na mezioborové spolupráci řady specialistů (onkolog, chirurg, </a:t>
            </a:r>
            <a:r>
              <a:rPr lang="cs-CZ" sz="1600" b="0" i="0" dirty="0" err="1">
                <a:solidFill>
                  <a:srgbClr val="0070C0"/>
                </a:solidFill>
                <a:effectLst/>
                <a:latin typeface="Matter"/>
              </a:rPr>
              <a:t>algeziolog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, neurolog, rehabilitační lékař, psycholog).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Snaží se vytvořit podmínky pro </a:t>
            </a: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aktivní život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, jak nejdéle je to možné a následně podmínky pro důstojné umírání v blízkosti rodiny a blízkých.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Důsledně respektuje individuální přání a preference pacienta, </a:t>
            </a: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snaží se zachovat jeho důstojnost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.</a:t>
            </a: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 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Do péče cíleně zahrnuje i psychologické, sociální a spirituální potřeby člověka.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70C0"/>
                </a:solidFill>
                <a:effectLst/>
                <a:latin typeface="Matter"/>
              </a:rPr>
              <a:t>Poskytuje podporu i pro příbuzné</a:t>
            </a:r>
            <a:r>
              <a:rPr lang="cs-CZ" sz="1600" b="0" i="0" dirty="0">
                <a:solidFill>
                  <a:srgbClr val="0070C0"/>
                </a:solidFill>
                <a:effectLst/>
                <a:latin typeface="Matter"/>
              </a:rPr>
              <a:t>. Péče o ně nekončí smrtí blízkého. Paliativní péče se snaží pomáhat i v období zármutku a truchlení.</a:t>
            </a:r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4856E2-9178-C9B4-A4E8-5C710B36B837}"/>
              </a:ext>
            </a:extLst>
          </p:cNvPr>
          <p:cNvSpPr txBox="1"/>
          <p:nvPr/>
        </p:nvSpPr>
        <p:spPr>
          <a:xfrm>
            <a:off x="4283968" y="6474822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https://www.mou.cz/paliativni-pece/t1600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686761-485E-D3B1-9553-B6C008355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41596" r="37400" b="13583"/>
          <a:stretch/>
        </p:blipFill>
        <p:spPr>
          <a:xfrm>
            <a:off x="1295636" y="4174341"/>
            <a:ext cx="597666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6C0A2A-D2ED-0F49-DC8A-0D3B7877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53994" r="5900" b="22937"/>
          <a:stretch/>
        </p:blipFill>
        <p:spPr>
          <a:xfrm>
            <a:off x="123985" y="1268760"/>
            <a:ext cx="9023628" cy="172819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83ED76E-25E9-8CD8-8AA7-775139472C61}"/>
              </a:ext>
            </a:extLst>
          </p:cNvPr>
          <p:cNvSpPr txBox="1"/>
          <p:nvPr/>
        </p:nvSpPr>
        <p:spPr>
          <a:xfrm>
            <a:off x="395536" y="6453336"/>
            <a:ext cx="874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https://www.nembv.cz/obrazky-soubory/paliativni-pece-prezentace-02929.pdf?redir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3D13F91-616E-6578-E888-99C24DB55875}"/>
              </a:ext>
            </a:extLst>
          </p:cNvPr>
          <p:cNvSpPr txBox="1"/>
          <p:nvPr/>
        </p:nvSpPr>
        <p:spPr>
          <a:xfrm>
            <a:off x="1259632" y="199563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Paliativní péče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3283FC-91BD-AED8-7482-4605EB6E21CF}"/>
              </a:ext>
            </a:extLst>
          </p:cNvPr>
          <p:cNvSpPr txBox="1"/>
          <p:nvPr/>
        </p:nvSpPr>
        <p:spPr>
          <a:xfrm>
            <a:off x="118558" y="3640956"/>
            <a:ext cx="8906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solidFill>
                  <a:srgbClr val="0070C0"/>
                </a:solidFill>
              </a:rPr>
              <a:t>Paliativní protinádorová léčba</a:t>
            </a:r>
            <a:r>
              <a:rPr lang="cs-CZ" dirty="0">
                <a:solidFill>
                  <a:srgbClr val="0070C0"/>
                </a:solidFill>
              </a:rPr>
              <a:t>- </a:t>
            </a:r>
            <a:r>
              <a:rPr lang="cs-CZ" b="1" dirty="0">
                <a:solidFill>
                  <a:srgbClr val="0070C0"/>
                </a:solidFill>
              </a:rPr>
              <a:t>aktivní terapie</a:t>
            </a:r>
            <a:r>
              <a:rPr lang="cs-CZ" dirty="0"/>
              <a:t>, zmenšení nádoru, zpomalení růstu, </a:t>
            </a:r>
          </a:p>
          <a:p>
            <a:pPr algn="just"/>
            <a:r>
              <a:rPr lang="cs-CZ" dirty="0"/>
              <a:t>zmírnění potíží spojených s nádorovým onemocněním, prodloužení života.</a:t>
            </a:r>
          </a:p>
          <a:p>
            <a:pPr algn="just"/>
            <a:r>
              <a:rPr lang="cs-CZ" dirty="0"/>
              <a:t>Zahrnuje všechny modality onkologické léčby včetně cílené léčby, jejich cílem již však není dlouhodobá kompletní remise.</a:t>
            </a:r>
          </a:p>
          <a:p>
            <a:pPr algn="just"/>
            <a:endParaRPr lang="cs-CZ" dirty="0"/>
          </a:p>
          <a:p>
            <a:pPr algn="just"/>
            <a:r>
              <a:rPr lang="cs-CZ" b="1" dirty="0">
                <a:solidFill>
                  <a:srgbClr val="0070C0"/>
                </a:solidFill>
              </a:rPr>
              <a:t>Terminální fáze onemocnění</a:t>
            </a:r>
            <a:r>
              <a:rPr lang="cs-CZ" dirty="0"/>
              <a:t>– „</a:t>
            </a:r>
            <a:r>
              <a:rPr lang="cs-CZ" i="1" dirty="0"/>
              <a:t>poslední měsíce života“  </a:t>
            </a:r>
            <a:r>
              <a:rPr lang="cs-CZ" dirty="0"/>
              <a:t>(End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Care) </a:t>
            </a:r>
            <a:endParaRPr lang="cs-CZ" i="1" dirty="0"/>
          </a:p>
          <a:p>
            <a:pPr algn="just"/>
            <a:r>
              <a:rPr lang="cs-CZ" b="1" dirty="0">
                <a:solidFill>
                  <a:srgbClr val="0070C0"/>
                </a:solidFill>
              </a:rPr>
              <a:t>Terminální stav - </a:t>
            </a:r>
            <a:r>
              <a:rPr lang="cs-CZ" dirty="0"/>
              <a:t>řádově </a:t>
            </a:r>
            <a:r>
              <a:rPr lang="cs-CZ" i="1" dirty="0"/>
              <a:t>dny/hodiny, </a:t>
            </a:r>
            <a:r>
              <a:rPr lang="cs-CZ" dirty="0"/>
              <a:t>důstojná smrt (péče o umírajícího)</a:t>
            </a:r>
          </a:p>
          <a:p>
            <a:pPr algn="just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79A16DB-B856-413D-BAE8-AB517C4662A1}"/>
              </a:ext>
            </a:extLst>
          </p:cNvPr>
          <p:cNvSpPr/>
          <p:nvPr/>
        </p:nvSpPr>
        <p:spPr>
          <a:xfrm>
            <a:off x="118558" y="1196752"/>
            <a:ext cx="8906884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120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B65C2-ED3B-F634-7018-14EA1E49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26" t="34781" r="6938" b="7427"/>
          <a:stretch/>
        </p:blipFill>
        <p:spPr>
          <a:xfrm>
            <a:off x="13817" y="980728"/>
            <a:ext cx="9130184" cy="489654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30B537-E34B-1DBD-3600-C727BEF8FE65}"/>
              </a:ext>
            </a:extLst>
          </p:cNvPr>
          <p:cNvSpPr txBox="1"/>
          <p:nvPr/>
        </p:nvSpPr>
        <p:spPr>
          <a:xfrm>
            <a:off x="611560" y="6474822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https://www.nembv.cz/obrazky-soubory/paliativni-pece-prezentace-02929.pdf?redir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EE8703F-D682-918D-6FC9-121A3BFB7EF4}"/>
              </a:ext>
            </a:extLst>
          </p:cNvPr>
          <p:cNvSpPr txBox="1"/>
          <p:nvPr/>
        </p:nvSpPr>
        <p:spPr>
          <a:xfrm>
            <a:off x="1547664" y="18864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Indikace paliativní péče</a:t>
            </a:r>
          </a:p>
        </p:txBody>
      </p:sp>
    </p:spTree>
    <p:extLst>
      <p:ext uri="{BB962C8B-B14F-4D97-AF65-F5344CB8AC3E}">
        <p14:creationId xmlns:p14="http://schemas.microsoft.com/office/powerpoint/2010/main" val="3625559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8A12F69-EECC-B62C-452C-32357AA32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37704" r="7475" b="24478"/>
          <a:stretch/>
        </p:blipFill>
        <p:spPr>
          <a:xfrm>
            <a:off x="161256" y="2390853"/>
            <a:ext cx="8821488" cy="294049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F856A1F-2CCE-D655-0B54-509540F7A8C5}"/>
              </a:ext>
            </a:extLst>
          </p:cNvPr>
          <p:cNvSpPr txBox="1"/>
          <p:nvPr/>
        </p:nvSpPr>
        <p:spPr>
          <a:xfrm>
            <a:off x="161256" y="6218148"/>
            <a:ext cx="905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4"/>
              </a:rPr>
              <a:t>https://www.cestadomu.cz/sites/default/files/soubory/standardy_a_normy_hospicove_a_paliativni_pece_v_evrope.pdf</a:t>
            </a:r>
            <a:endParaRPr lang="cs-CZ" sz="1400" dirty="0"/>
          </a:p>
          <a:p>
            <a:r>
              <a:rPr lang="cs-CZ" sz="1400" dirty="0"/>
              <a:t>https://paliativnicentrum.cz/paliativni-pece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9964464-C371-0F3B-7B27-FC16AF46EBA6}"/>
              </a:ext>
            </a:extLst>
          </p:cNvPr>
          <p:cNvSpPr txBox="1"/>
          <p:nvPr/>
        </p:nvSpPr>
        <p:spPr>
          <a:xfrm>
            <a:off x="2267744" y="18864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Forma paliativní péče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7196C3-42E4-75E4-B319-5BD0A1C5B2E0}"/>
              </a:ext>
            </a:extLst>
          </p:cNvPr>
          <p:cNvSpPr txBox="1"/>
          <p:nvPr/>
        </p:nvSpPr>
        <p:spPr>
          <a:xfrm>
            <a:off x="611560" y="91046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</a:rPr>
              <a:t>Obecná paliativní péče</a:t>
            </a:r>
          </a:p>
          <a:p>
            <a:r>
              <a:rPr lang="cs-CZ" sz="2400" dirty="0">
                <a:solidFill>
                  <a:srgbClr val="0070C0"/>
                </a:solidFill>
              </a:rPr>
              <a:t>Specializovaná paliativní péče</a:t>
            </a:r>
          </a:p>
        </p:txBody>
      </p:sp>
    </p:spTree>
    <p:extLst>
      <p:ext uri="{BB962C8B-B14F-4D97-AF65-F5344CB8AC3E}">
        <p14:creationId xmlns:p14="http://schemas.microsoft.com/office/powerpoint/2010/main" val="4197610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918869-8EBD-0AED-5ACD-46E53873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28990" r="37012" b="13030"/>
          <a:stretch/>
        </p:blipFill>
        <p:spPr>
          <a:xfrm>
            <a:off x="158304" y="259361"/>
            <a:ext cx="5004048" cy="29807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3430A7-0853-86A7-02DF-A91005798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27590" r="38975" b="19185"/>
          <a:stretch/>
        </p:blipFill>
        <p:spPr>
          <a:xfrm>
            <a:off x="4307467" y="1871958"/>
            <a:ext cx="4824536" cy="27363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526D8C-068A-B21B-CA7E-50B34EFBD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3" t="27036" r="38975" b="7980"/>
          <a:stretch/>
        </p:blipFill>
        <p:spPr>
          <a:xfrm>
            <a:off x="281431" y="3617889"/>
            <a:ext cx="4302732" cy="29794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3C3061-104A-69D6-1274-74E1030305A1}"/>
              </a:ext>
            </a:extLst>
          </p:cNvPr>
          <p:cNvSpPr txBox="1"/>
          <p:nvPr/>
        </p:nvSpPr>
        <p:spPr>
          <a:xfrm>
            <a:off x="4788024" y="6381328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https://paliativnicentrum.cz/paliativni-pece</a:t>
            </a:r>
          </a:p>
        </p:txBody>
      </p:sp>
    </p:spTree>
    <p:extLst>
      <p:ext uri="{BB962C8B-B14F-4D97-AF65-F5344CB8AC3E}">
        <p14:creationId xmlns:p14="http://schemas.microsoft.com/office/powerpoint/2010/main" val="2416696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4CF55C-7880-9481-1FFD-7B3F13572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4" t="35643" r="5609" b="6579"/>
          <a:stretch/>
        </p:blipFill>
        <p:spPr>
          <a:xfrm>
            <a:off x="22696" y="980728"/>
            <a:ext cx="9073008" cy="453650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FEFD77-F937-6688-6E1E-B320B57FD91D}"/>
              </a:ext>
            </a:extLst>
          </p:cNvPr>
          <p:cNvSpPr txBox="1"/>
          <p:nvPr/>
        </p:nvSpPr>
        <p:spPr>
          <a:xfrm>
            <a:off x="1331640" y="18864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Filozofie paliativní  péče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AE10D1-91D2-FDF9-681A-C197C0FAE6FD}"/>
              </a:ext>
            </a:extLst>
          </p:cNvPr>
          <p:cNvSpPr txBox="1"/>
          <p:nvPr/>
        </p:nvSpPr>
        <p:spPr>
          <a:xfrm>
            <a:off x="359532" y="5445224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Institut dříve vysloveného přání </a:t>
            </a:r>
            <a:r>
              <a:rPr lang="cs-CZ" dirty="0"/>
              <a:t>– respekt k přání pacienta i v době, kdy již není schopen sám o sobě rozhodovat</a:t>
            </a:r>
          </a:p>
          <a:p>
            <a:endParaRPr lang="cs-CZ" dirty="0"/>
          </a:p>
          <a:p>
            <a:r>
              <a:rPr lang="cs-CZ" i="1" dirty="0"/>
              <a:t>„Kvalitou života lze nazvat to, jak pacient vnímá rozdíl mezi realitou a svým očekáváním“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865BF35-DFD5-FC0C-E7A9-43CA226F7ACA}"/>
              </a:ext>
            </a:extLst>
          </p:cNvPr>
          <p:cNvSpPr/>
          <p:nvPr/>
        </p:nvSpPr>
        <p:spPr>
          <a:xfrm>
            <a:off x="179512" y="3284984"/>
            <a:ext cx="8784976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2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9EA69C-3393-F8EE-8FE9-9A940C4B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800" dirty="0"/>
          </a:p>
          <a:p>
            <a:r>
              <a:rPr lang="cs-CZ" sz="2800" b="1" dirty="0"/>
              <a:t>Nádory hrtanu </a:t>
            </a:r>
            <a:r>
              <a:rPr lang="cs-CZ" sz="2800" dirty="0">
                <a:solidFill>
                  <a:srgbClr val="FF0000"/>
                </a:solidFill>
              </a:rPr>
              <a:t>4,2</a:t>
            </a:r>
            <a:r>
              <a:rPr lang="cs-CZ" sz="2800" dirty="0"/>
              <a:t>/1,9 na 100 000 ob.</a:t>
            </a:r>
          </a:p>
          <a:p>
            <a:r>
              <a:rPr lang="cs-CZ" sz="2800" b="1" dirty="0"/>
              <a:t>Nádory </a:t>
            </a:r>
            <a:r>
              <a:rPr lang="cs-CZ" sz="2800" b="1" dirty="0" err="1"/>
              <a:t>oropharyngu</a:t>
            </a:r>
            <a:r>
              <a:rPr lang="cs-CZ" sz="2800" b="1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1</a:t>
            </a:r>
            <a:r>
              <a:rPr lang="cs-CZ" sz="2800" dirty="0"/>
              <a:t>/0,8  na 100 000 ob.</a:t>
            </a:r>
          </a:p>
          <a:p>
            <a:pPr marL="0" indent="0">
              <a:buNone/>
            </a:pPr>
            <a:r>
              <a:rPr lang="cs-CZ" sz="2800" i="1" dirty="0"/>
              <a:t>	Nádory krční  mandle </a:t>
            </a:r>
            <a:r>
              <a:rPr lang="cs-CZ" sz="2800" dirty="0">
                <a:solidFill>
                  <a:srgbClr val="FF0000"/>
                </a:solidFill>
              </a:rPr>
              <a:t>4,07</a:t>
            </a:r>
            <a:r>
              <a:rPr lang="cs-CZ" sz="2800" dirty="0"/>
              <a:t>/1,07 na 100 000 ob.</a:t>
            </a:r>
          </a:p>
          <a:p>
            <a:pPr marL="0" indent="0">
              <a:buNone/>
            </a:pPr>
            <a:r>
              <a:rPr lang="cs-CZ" sz="2800" i="1" dirty="0"/>
              <a:t>	Nádory kořene jazyka </a:t>
            </a:r>
            <a:r>
              <a:rPr lang="cs-CZ" sz="2800" dirty="0">
                <a:solidFill>
                  <a:srgbClr val="FF0000"/>
                </a:solidFill>
              </a:rPr>
              <a:t>1,7</a:t>
            </a:r>
            <a:r>
              <a:rPr lang="cs-CZ" sz="2800" dirty="0"/>
              <a:t>/0,75 na 100 000 ob.</a:t>
            </a:r>
          </a:p>
          <a:p>
            <a:r>
              <a:rPr lang="cs-CZ" sz="2800" dirty="0"/>
              <a:t>Nádory jazyka </a:t>
            </a:r>
            <a:r>
              <a:rPr lang="cs-CZ" sz="2800" dirty="0">
                <a:solidFill>
                  <a:srgbClr val="FF0000"/>
                </a:solidFill>
              </a:rPr>
              <a:t>2,14</a:t>
            </a:r>
            <a:r>
              <a:rPr lang="cs-CZ" sz="2800" dirty="0"/>
              <a:t>/1,2 na 100 000 ob.</a:t>
            </a:r>
          </a:p>
          <a:p>
            <a:r>
              <a:rPr lang="cs-CZ" sz="2800" dirty="0"/>
              <a:t>Nádory </a:t>
            </a:r>
            <a:r>
              <a:rPr lang="cs-CZ" sz="2800" dirty="0" err="1"/>
              <a:t>hypopharyngu</a:t>
            </a:r>
            <a:r>
              <a:rPr lang="cs-CZ" sz="2800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1,2</a:t>
            </a:r>
            <a:r>
              <a:rPr lang="cs-CZ" sz="2800" dirty="0"/>
              <a:t>/0,9 na 100 000 ob.</a:t>
            </a:r>
          </a:p>
          <a:p>
            <a:r>
              <a:rPr lang="cs-CZ" sz="2800" dirty="0"/>
              <a:t>Nádory </a:t>
            </a:r>
            <a:r>
              <a:rPr lang="cs-CZ" sz="2800" dirty="0" err="1"/>
              <a:t>nasopharyngu</a:t>
            </a:r>
            <a:r>
              <a:rPr lang="cs-CZ" sz="2800" dirty="0"/>
              <a:t> </a:t>
            </a:r>
            <a:r>
              <a:rPr lang="cs-CZ" sz="2800" dirty="0">
                <a:solidFill>
                  <a:srgbClr val="FF0000"/>
                </a:solidFill>
              </a:rPr>
              <a:t>0,58</a:t>
            </a:r>
            <a:r>
              <a:rPr lang="cs-CZ" sz="2800" dirty="0"/>
              <a:t>/0,28 na 100 000 ob.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dirty="0"/>
              <a:t>Nádory 2-5 x častější u mužů, věk nad 60 let </a:t>
            </a:r>
          </a:p>
          <a:p>
            <a:pPr marL="0" indent="0">
              <a:buNone/>
            </a:pPr>
            <a:r>
              <a:rPr lang="cs-CZ" sz="2800" dirty="0"/>
              <a:t>HPV+ 4-5x častější u mužů, 10 let po expozici viru, kolem 50. roku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09E506-181D-07C1-6AD8-CB36CD031354}"/>
              </a:ext>
            </a:extLst>
          </p:cNvPr>
          <p:cNvSpPr txBox="1"/>
          <p:nvPr/>
        </p:nvSpPr>
        <p:spPr>
          <a:xfrm>
            <a:off x="5580112" y="63093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www.svod.cz</a:t>
            </a:r>
          </a:p>
        </p:txBody>
      </p:sp>
    </p:spTree>
    <p:extLst>
      <p:ext uri="{BB962C8B-B14F-4D97-AF65-F5344CB8AC3E}">
        <p14:creationId xmlns:p14="http://schemas.microsoft.com/office/powerpoint/2010/main" val="3821754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35CC3-DCA7-0617-9C43-BF1776C6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579296" cy="452596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Léčba bolesti 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Léčba dušnosti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Nevolnost a zvracení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Výživa u onkologického pacienta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Deprese a úzkost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Únava a celková slabost </a:t>
            </a:r>
          </a:p>
          <a:p>
            <a:pPr algn="l"/>
            <a:endParaRPr lang="cs-CZ" dirty="0">
              <a:solidFill>
                <a:srgbClr val="0070C0"/>
              </a:solidFill>
              <a:latin typeface="Matter"/>
            </a:endParaRP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  <a:hlinkClick r:id="rId2"/>
              </a:rPr>
              <a:t>https://www.youtube.com/watch?v=uVCHz25Yf0U</a:t>
            </a:r>
            <a:endParaRPr lang="cs-CZ" b="0" i="0" dirty="0">
              <a:solidFill>
                <a:srgbClr val="0070C0"/>
              </a:solidFill>
              <a:effectLst/>
              <a:latin typeface="Matter"/>
            </a:endParaRP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https://www.youtube.com/watch?v=cLLJZu2vqD0</a:t>
            </a:r>
          </a:p>
          <a:p>
            <a:pPr algn="l"/>
            <a:endParaRPr lang="cs-CZ" dirty="0">
              <a:solidFill>
                <a:srgbClr val="0070C0"/>
              </a:solidFill>
              <a:latin typeface="Matter"/>
            </a:endParaRP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Matter"/>
                <a:hlinkClick r:id="rId3"/>
              </a:rPr>
              <a:t>https://www.csfd.cz/film/1049097-jednotka-intenzivniho-zivota/prehled/</a:t>
            </a:r>
            <a:endParaRPr lang="cs-CZ" b="0" i="0" dirty="0">
              <a:solidFill>
                <a:srgbClr val="0070C0"/>
              </a:solidFill>
              <a:effectLst/>
              <a:latin typeface="Matter"/>
            </a:endParaRPr>
          </a:p>
          <a:p>
            <a:pPr marL="0" indent="0" algn="l">
              <a:buNone/>
            </a:pPr>
            <a:r>
              <a:rPr lang="cs-CZ" b="0" i="0" dirty="0">
                <a:solidFill>
                  <a:srgbClr val="0070C0"/>
                </a:solidFill>
                <a:effectLst/>
                <a:latin typeface="Matter"/>
              </a:rPr>
              <a:t> (https://www.youtube.com/watch?v=Pq9DTHKGfyg)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36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FD6BCF-4386-A521-19BC-C1A5A41DA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3387" r="27163" b="5179"/>
          <a:stretch/>
        </p:blipFill>
        <p:spPr>
          <a:xfrm>
            <a:off x="971600" y="136495"/>
            <a:ext cx="3744416" cy="658500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A19823-34FF-22FD-1F05-1776A164B981}"/>
              </a:ext>
            </a:extLst>
          </p:cNvPr>
          <p:cNvSpPr txBox="1"/>
          <p:nvPr/>
        </p:nvSpPr>
        <p:spPr>
          <a:xfrm>
            <a:off x="2411760" y="6505599"/>
            <a:ext cx="9505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https://static.mou.cz/d/mou.cz/files/3818.pdf/s-2cc98feaea0d?_ts=1712234343</a:t>
            </a:r>
          </a:p>
        </p:txBody>
      </p:sp>
    </p:spTree>
    <p:extLst>
      <p:ext uri="{BB962C8B-B14F-4D97-AF65-F5344CB8AC3E}">
        <p14:creationId xmlns:p14="http://schemas.microsoft.com/office/powerpoint/2010/main" val="99460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87624" y="260648"/>
            <a:ext cx="707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hlavy a krku (</a:t>
            </a:r>
            <a:r>
              <a:rPr lang="cs-CZ" sz="3200" b="1" dirty="0" err="1"/>
              <a:t>head&amp;neck</a:t>
            </a:r>
            <a:r>
              <a:rPr lang="cs-CZ" sz="3200" b="1" dirty="0"/>
              <a:t> </a:t>
            </a:r>
            <a:r>
              <a:rPr lang="cs-CZ" sz="3200" b="1" dirty="0" err="1"/>
              <a:t>cancer</a:t>
            </a:r>
            <a:r>
              <a:rPr lang="cs-CZ" sz="3200" b="1" dirty="0"/>
              <a:t>)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579452"/>
            <a:ext cx="82807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obecně poměrně časté nádory (cca 6 % všech nádorů), </a:t>
            </a:r>
            <a:r>
              <a:rPr lang="cs-CZ" sz="2000" b="1" dirty="0"/>
              <a:t>stoupající incidence, </a:t>
            </a:r>
          </a:p>
          <a:p>
            <a:r>
              <a:rPr lang="cs-CZ" sz="2000" b="1" dirty="0"/>
              <a:t>mortalita klesá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/>
              <a:t>etiologie</a:t>
            </a:r>
            <a:r>
              <a:rPr lang="cs-CZ" sz="2000" dirty="0"/>
              <a:t> je známá (</a:t>
            </a:r>
            <a:r>
              <a:rPr lang="cs-CZ" sz="2000" b="1" dirty="0"/>
              <a:t>kouření, alkohol, infekce HPV </a:t>
            </a:r>
            <a:r>
              <a:rPr lang="cs-CZ" sz="2000" dirty="0"/>
              <a:t>- </a:t>
            </a:r>
            <a:r>
              <a:rPr lang="cs-CZ" sz="2000" dirty="0" err="1"/>
              <a:t>oropharynx</a:t>
            </a:r>
            <a:r>
              <a:rPr lang="cs-CZ" sz="2000" dirty="0"/>
              <a:t>, </a:t>
            </a:r>
          </a:p>
          <a:p>
            <a:r>
              <a:rPr lang="cs-CZ" sz="2000" dirty="0"/>
              <a:t>toxické látky v zaměstnání, </a:t>
            </a:r>
            <a:r>
              <a:rPr lang="cs-CZ" sz="2000" dirty="0" err="1"/>
              <a:t>malhygiena</a:t>
            </a:r>
            <a:r>
              <a:rPr lang="cs-CZ" sz="2000" dirty="0"/>
              <a:t> dutiny ústní, špatná výživa)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b="1" dirty="0"/>
              <a:t>symptomy </a:t>
            </a:r>
            <a:r>
              <a:rPr lang="cs-CZ" sz="2000" dirty="0"/>
              <a:t>dle lokalizace: slizniční léze (</a:t>
            </a:r>
            <a:r>
              <a:rPr lang="cs-CZ" sz="2000" dirty="0" err="1"/>
              <a:t>exofyt</a:t>
            </a:r>
            <a:r>
              <a:rPr lang="cs-CZ" sz="2000" dirty="0"/>
              <a:t> nebo vřed), </a:t>
            </a:r>
          </a:p>
          <a:p>
            <a:r>
              <a:rPr lang="cs-CZ" sz="2000" dirty="0"/>
              <a:t>chrapot, kašel, dysfagie, odynofagie, </a:t>
            </a:r>
            <a:r>
              <a:rPr lang="cs-CZ" sz="2000" dirty="0" err="1"/>
              <a:t>foetor</a:t>
            </a:r>
            <a:r>
              <a:rPr lang="cs-CZ" sz="2000" dirty="0"/>
              <a:t> ex </a:t>
            </a:r>
            <a:r>
              <a:rPr lang="cs-CZ" sz="2000" dirty="0" err="1"/>
              <a:t>ore</a:t>
            </a:r>
            <a:r>
              <a:rPr lang="cs-CZ" sz="2000" dirty="0"/>
              <a:t>=zápach z úst,</a:t>
            </a:r>
          </a:p>
          <a:p>
            <a:r>
              <a:rPr lang="cs-CZ" sz="2000" dirty="0"/>
              <a:t>hemoptýza, bolest v krku, nebolestivá zduření na krku </a:t>
            </a:r>
          </a:p>
          <a:p>
            <a:endParaRPr lang="cs-CZ" sz="2000" dirty="0"/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  <p:pic>
        <p:nvPicPr>
          <p:cNvPr id="4" name="Picture 4" descr="Oral Cancer">
            <a:extLst>
              <a:ext uri="{FF2B5EF4-FFF2-40B4-BE49-F238E27FC236}">
                <a16:creationId xmlns:a16="http://schemas.microsoft.com/office/drawing/2014/main" id="{310C3338-CD82-92A9-6DB7-2F152FE5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" y="3522373"/>
            <a:ext cx="41338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uvisejÃ­cÃ­ obrÃ¡zek">
            <a:extLst>
              <a:ext uri="{FF2B5EF4-FFF2-40B4-BE49-F238E27FC236}">
                <a16:creationId xmlns:a16="http://schemas.microsoft.com/office/drawing/2014/main" id="{3A73C9CB-63D0-CC69-18EB-AEC80ECB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21" y="3522373"/>
            <a:ext cx="332641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3D3F7E1-6889-4C54-A0BB-DEED16937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350" t="3800" r="16925" b="5201"/>
          <a:stretch/>
        </p:blipFill>
        <p:spPr>
          <a:xfrm>
            <a:off x="323201" y="288032"/>
            <a:ext cx="4536831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6F238F-58CC-4E55-AEAC-EB24210E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63" t="13601" r="27950" b="1001"/>
          <a:stretch/>
        </p:blipFill>
        <p:spPr>
          <a:xfrm>
            <a:off x="4211960" y="2276872"/>
            <a:ext cx="4680520" cy="43924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E68A4-500E-B905-76FA-DF39A1EB0E37}"/>
              </a:ext>
            </a:extLst>
          </p:cNvPr>
          <p:cNvSpPr txBox="1"/>
          <p:nvPr/>
        </p:nvSpPr>
        <p:spPr>
          <a:xfrm>
            <a:off x="251520" y="54452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Často lokálně pokročilá onemocnění</a:t>
            </a:r>
          </a:p>
        </p:txBody>
      </p:sp>
    </p:spTree>
    <p:extLst>
      <p:ext uri="{BB962C8B-B14F-4D97-AF65-F5344CB8AC3E}">
        <p14:creationId xmlns:p14="http://schemas.microsoft.com/office/powerpoint/2010/main" val="3634716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B6D47B-AD59-452B-1B90-903F84986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66" t="50000" r="10626" b="26189"/>
          <a:stretch/>
        </p:blipFill>
        <p:spPr>
          <a:xfrm>
            <a:off x="257607" y="1268761"/>
            <a:ext cx="8628786" cy="30963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D3592CC-968D-D03B-4FF4-EBA066952322}"/>
              </a:ext>
            </a:extLst>
          </p:cNvPr>
          <p:cNvSpPr txBox="1"/>
          <p:nvPr/>
        </p:nvSpPr>
        <p:spPr>
          <a:xfrm>
            <a:off x="3203848" y="623731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https://www.onkologiecs.cz/pdfs/xon/2012/05/03.pdf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91E5F0-B045-A436-FE90-25520195D7C4}"/>
              </a:ext>
            </a:extLst>
          </p:cNvPr>
          <p:cNvSpPr txBox="1"/>
          <p:nvPr/>
        </p:nvSpPr>
        <p:spPr>
          <a:xfrm>
            <a:off x="539552" y="3212976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HPV+ - mladší pacienti, s dobrým sociálním zázemím, nádory odpovídají lépe na léčbu - senzitivní, doporučeno podávat </a:t>
            </a:r>
            <a:r>
              <a:rPr lang="cs-CZ" dirty="0" err="1"/>
              <a:t>cetuximab</a:t>
            </a:r>
            <a:endParaRPr lang="cs-CZ" dirty="0"/>
          </a:p>
          <a:p>
            <a:r>
              <a:rPr lang="cs-CZ" dirty="0"/>
              <a:t>Odlišná nádorová biologie HPV+ nádorů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208233F-738C-A91E-6A19-EB0E27E37EB2}"/>
              </a:ext>
            </a:extLst>
          </p:cNvPr>
          <p:cNvSpPr txBox="1"/>
          <p:nvPr/>
        </p:nvSpPr>
        <p:spPr>
          <a:xfrm>
            <a:off x="539552" y="40466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HPV – DNA virus, onkogenní transformace hostitelské buňky, </a:t>
            </a:r>
            <a:r>
              <a:rPr lang="cs-CZ" dirty="0" err="1"/>
              <a:t>high</a:t>
            </a:r>
            <a:r>
              <a:rPr lang="cs-CZ" dirty="0"/>
              <a:t> risk </a:t>
            </a:r>
            <a:r>
              <a:rPr lang="cs-CZ" b="1" dirty="0"/>
              <a:t>HPV 16</a:t>
            </a:r>
            <a:r>
              <a:rPr lang="cs-CZ" dirty="0"/>
              <a:t>,18</a:t>
            </a:r>
          </a:p>
          <a:p>
            <a:r>
              <a:rPr lang="cs-CZ" dirty="0"/>
              <a:t>Onkogenní potenciál proteinů E6 a E7 po začlenění HPV DNA do genomu bb. – afinita k p53, RB, interakce s adhezními molekulami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D4D64B-6D88-5EBC-1CBA-9B01F5E5FDC3}"/>
              </a:ext>
            </a:extLst>
          </p:cNvPr>
          <p:cNvSpPr txBox="1"/>
          <p:nvPr/>
        </p:nvSpPr>
        <p:spPr>
          <a:xfrm>
            <a:off x="683568" y="522920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E6 interferuje s reparačními mechanizmy</a:t>
            </a:r>
          </a:p>
          <a:p>
            <a:r>
              <a:rPr lang="cs-CZ" sz="1400" dirty="0"/>
              <a:t>E7 indukce strukturálních a numerických chromozomů. Abnormality narušením </a:t>
            </a:r>
            <a:r>
              <a:rPr lang="cs-CZ" sz="1400" dirty="0" err="1"/>
              <a:t>synt</a:t>
            </a:r>
            <a:r>
              <a:rPr lang="cs-CZ" sz="1400" dirty="0"/>
              <a:t> centrozomu, </a:t>
            </a:r>
          </a:p>
          <a:p>
            <a:r>
              <a:rPr lang="cs-CZ" sz="1400" dirty="0"/>
              <a:t>Ztráta imunitního dozoru na n.bb.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91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91BCB6-8A85-1A03-4023-00A626A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112568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Diagnostika</a:t>
            </a:r>
            <a:r>
              <a:rPr lang="cs-CZ" sz="2800" dirty="0"/>
              <a:t>: ORL vyšetření, endoskopie s biopsií</a:t>
            </a:r>
          </a:p>
          <a:p>
            <a:r>
              <a:rPr lang="cs-CZ" sz="2800" b="1" dirty="0" err="1"/>
              <a:t>Staging</a:t>
            </a:r>
            <a:r>
              <a:rPr lang="cs-CZ" sz="2800" dirty="0"/>
              <a:t>: UZ krčních uzlin, CT/MR hlavy a krku, RTG plic, UZ jater, PET/MR</a:t>
            </a:r>
          </a:p>
          <a:p>
            <a:r>
              <a:rPr lang="cs-CZ" sz="2800" dirty="0"/>
              <a:t>Stomatologie, nutriční </a:t>
            </a:r>
            <a:r>
              <a:rPr lang="cs-CZ" sz="2800" dirty="0" err="1"/>
              <a:t>skríning</a:t>
            </a:r>
            <a:r>
              <a:rPr lang="cs-CZ" sz="2800" dirty="0"/>
              <a:t>, endokrinologie</a:t>
            </a:r>
          </a:p>
          <a:p>
            <a:endParaRPr lang="cs-CZ" sz="2800" dirty="0"/>
          </a:p>
          <a:p>
            <a:r>
              <a:rPr lang="cs-CZ" sz="2800" b="1" dirty="0"/>
              <a:t>Histologicky</a:t>
            </a:r>
            <a:r>
              <a:rPr lang="cs-CZ" sz="2800" dirty="0"/>
              <a:t>- </a:t>
            </a:r>
            <a:r>
              <a:rPr lang="cs-CZ" sz="2800" dirty="0" err="1"/>
              <a:t>spinocelulární</a:t>
            </a:r>
            <a:r>
              <a:rPr lang="cs-CZ" sz="2800" dirty="0"/>
              <a:t> ca v 90 %</a:t>
            </a:r>
          </a:p>
          <a:p>
            <a:r>
              <a:rPr lang="cs-CZ" sz="2800" b="1" dirty="0"/>
              <a:t>Nádorové markery</a:t>
            </a:r>
            <a:r>
              <a:rPr lang="cs-CZ" sz="2800" dirty="0"/>
              <a:t> - vyšetření </a:t>
            </a:r>
            <a:r>
              <a:rPr lang="cs-CZ" sz="2800" b="1" dirty="0" err="1">
                <a:solidFill>
                  <a:srgbClr val="FF0000"/>
                </a:solidFill>
              </a:rPr>
              <a:t>onkoproteinu</a:t>
            </a:r>
            <a:r>
              <a:rPr lang="cs-CZ" sz="2800" b="1" dirty="0">
                <a:solidFill>
                  <a:srgbClr val="FF0000"/>
                </a:solidFill>
              </a:rPr>
              <a:t> p16 </a:t>
            </a:r>
            <a:r>
              <a:rPr lang="cs-CZ" sz="2800" dirty="0"/>
              <a:t>u nádorů </a:t>
            </a:r>
            <a:r>
              <a:rPr lang="cs-CZ" sz="2800" dirty="0" err="1"/>
              <a:t>oropharyngu</a:t>
            </a:r>
            <a:r>
              <a:rPr lang="cs-CZ" sz="2800" dirty="0"/>
              <a:t> -  průkaz aktivity HPV, pozitivita spojena s lepší prognózou</a:t>
            </a:r>
          </a:p>
          <a:p>
            <a:r>
              <a:rPr lang="cs-CZ" sz="2800" dirty="0"/>
              <a:t>Detekce p16 </a:t>
            </a:r>
            <a:r>
              <a:rPr lang="cs-CZ" sz="2800" dirty="0" err="1"/>
              <a:t>imunohistochemicky</a:t>
            </a:r>
            <a:r>
              <a:rPr lang="cs-CZ" sz="2800" dirty="0"/>
              <a:t> &gt;70 % buněk +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1600" dirty="0"/>
              <a:t> (p16 produkt tumor </a:t>
            </a:r>
            <a:r>
              <a:rPr lang="cs-CZ" sz="1600" dirty="0" err="1"/>
              <a:t>supres</a:t>
            </a:r>
            <a:r>
              <a:rPr lang="cs-CZ" sz="1600" dirty="0"/>
              <a:t>. genu, který se podílí na inhibici b. dělení, normálně je potlačována produkce p16 </a:t>
            </a:r>
            <a:r>
              <a:rPr lang="cs-CZ" sz="1600" dirty="0" err="1"/>
              <a:t>RBp</a:t>
            </a:r>
            <a:r>
              <a:rPr lang="cs-CZ" sz="1600" dirty="0"/>
              <a:t>, u HPV dochází k degradaci </a:t>
            </a:r>
            <a:r>
              <a:rPr lang="cs-CZ" sz="1600" dirty="0" err="1"/>
              <a:t>RBp</a:t>
            </a:r>
            <a:r>
              <a:rPr lang="cs-CZ" sz="1600" dirty="0"/>
              <a:t>- zvýšená exprese p16 v jádře i cytoplazmě)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Nové molekulární markery -  např. </a:t>
            </a:r>
            <a:r>
              <a:rPr lang="cs-CZ" sz="1600" dirty="0" err="1"/>
              <a:t>mikroRNA</a:t>
            </a:r>
            <a:endParaRPr lang="cs-CZ" sz="1600" dirty="0"/>
          </a:p>
          <a:p>
            <a:pPr marL="0" indent="0">
              <a:buNone/>
            </a:pPr>
            <a:r>
              <a:rPr lang="cs-CZ" sz="1600" dirty="0"/>
              <a:t>Podrobnost v článku https://www.onkologiecs.cz/pdfs/xon/2012/05/03.pdf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598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B995BD-A8A1-4375-8FAA-A814D07295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988" r="12988"/>
          <a:stretch/>
        </p:blipFill>
        <p:spPr>
          <a:xfrm>
            <a:off x="1691680" y="163405"/>
            <a:ext cx="6192688" cy="470575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6A788B-8006-ED5B-7862-B94733E19712}"/>
              </a:ext>
            </a:extLst>
          </p:cNvPr>
          <p:cNvSpPr txBox="1"/>
          <p:nvPr/>
        </p:nvSpPr>
        <p:spPr>
          <a:xfrm>
            <a:off x="467544" y="4771018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51515"/>
                </a:solidFill>
                <a:latin typeface="Roboto" panose="02000000000000000000" pitchFamily="2" charset="0"/>
              </a:rPr>
              <a:t>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ndoskopie vedená nosem - rinoskopie,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epifaryngoskopie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hypofaryngoskopie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, laryngoskopie,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tracheobronchoskopie</a:t>
            </a:r>
            <a:endParaRPr lang="cs-CZ" dirty="0">
              <a:solidFill>
                <a:srgbClr val="151515"/>
              </a:solidFill>
              <a:latin typeface="Roboto" panose="02000000000000000000" pitchFamily="2" charset="0"/>
            </a:endParaRPr>
          </a:p>
          <a:p>
            <a:br>
              <a:rPr lang="cs-CZ" dirty="0"/>
            </a:br>
            <a:r>
              <a:rPr lang="cs-CZ" dirty="0">
                <a:solidFill>
                  <a:srgbClr val="151515"/>
                </a:solidFill>
                <a:latin typeface="Roboto" panose="02000000000000000000" pitchFamily="2" charset="0"/>
              </a:rPr>
              <a:t>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ndoskopie vedená ústy - rinoskopie retrográdní,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epifaryngoskopie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 retrográdní,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hypofaryngoskopie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, laryngoskopie,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mikrolaryngoskopie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tracheobronchoskopie</a:t>
            </a:r>
            <a:r>
              <a:rPr lang="cs-CZ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b="0" i="0" dirty="0" err="1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ezofagoskopie</a:t>
            </a:r>
            <a:endParaRPr lang="cs-CZ" dirty="0">
              <a:solidFill>
                <a:srgbClr val="151515"/>
              </a:solidFill>
              <a:latin typeface="Roboto" panose="02000000000000000000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5522D4-4CD5-2DB3-B89D-78CFF8C7E431}"/>
              </a:ext>
            </a:extLst>
          </p:cNvPr>
          <p:cNvSpPr txBox="1"/>
          <p:nvPr/>
        </p:nvSpPr>
        <p:spPr>
          <a:xfrm>
            <a:off x="2987824" y="446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151515"/>
                </a:solidFill>
                <a:latin typeface="Roboto" panose="02000000000000000000" pitchFamily="2" charset="0"/>
              </a:rPr>
              <a:t>Flexibilní x rigidní endoskopie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38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římá laryngoskopie">
            <a:extLst>
              <a:ext uri="{FF2B5EF4-FFF2-40B4-BE49-F238E27FC236}">
                <a16:creationId xmlns:a16="http://schemas.microsoft.com/office/drawing/2014/main" id="{9B701A74-F42B-140F-4A1A-B2503311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2B52E2D-DFA8-8457-AC5D-87ACA38A3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26414"/>
            <a:ext cx="4179416" cy="31345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F6652F2-5A4B-67C7-0899-199C8DD09D00}"/>
              </a:ext>
            </a:extLst>
          </p:cNvPr>
          <p:cNvSpPr txBox="1"/>
          <p:nvPr/>
        </p:nvSpPr>
        <p:spPr>
          <a:xfrm>
            <a:off x="3923928" y="652534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https://ose.zshk.cz/vyuka/diagnostika.aspx?id=243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E43FCC-013A-B05A-AD76-2C14FC8E02C5}"/>
              </a:ext>
            </a:extLst>
          </p:cNvPr>
          <p:cNvSpPr txBox="1"/>
          <p:nvPr/>
        </p:nvSpPr>
        <p:spPr>
          <a:xfrm>
            <a:off x="1043608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Nepřímá laryngoskopie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1C219CA-5033-0454-79DE-D333DEBF5F22}"/>
              </a:ext>
            </a:extLst>
          </p:cNvPr>
          <p:cNvSpPr txBox="1"/>
          <p:nvPr/>
        </p:nvSpPr>
        <p:spPr>
          <a:xfrm>
            <a:off x="4713064" y="2924944"/>
            <a:ext cx="417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Přímá laryngoskopie v celkové anestezii</a:t>
            </a:r>
          </a:p>
        </p:txBody>
      </p:sp>
    </p:spTree>
    <p:extLst>
      <p:ext uri="{BB962C8B-B14F-4D97-AF65-F5344CB8AC3E}">
        <p14:creationId xmlns:p14="http://schemas.microsoft.com/office/powerpoint/2010/main" val="33959891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1691</Words>
  <Application>Microsoft Office PowerPoint</Application>
  <PresentationFormat>Předvádění na obrazovce (4:3)</PresentationFormat>
  <Paragraphs>195</Paragraphs>
  <Slides>31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Matter</vt:lpstr>
      <vt:lpstr>Roboto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Nádory nasopharyngu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After 14 days</vt:lpstr>
      <vt:lpstr>After 2 months</vt:lpstr>
      <vt:lpstr>Prezentace aplikace PowerPoint</vt:lpstr>
      <vt:lpstr>Paliativní péče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Kazda</dc:creator>
  <cp:lastModifiedBy>Jana Maistryszinová</cp:lastModifiedBy>
  <cp:revision>66</cp:revision>
  <dcterms:created xsi:type="dcterms:W3CDTF">2018-04-16T19:50:24Z</dcterms:created>
  <dcterms:modified xsi:type="dcterms:W3CDTF">2024-04-10T10:14:31Z</dcterms:modified>
</cp:coreProperties>
</file>