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58" r:id="rId3"/>
    <p:sldId id="271" r:id="rId4"/>
    <p:sldId id="272" r:id="rId5"/>
    <p:sldId id="260" r:id="rId6"/>
    <p:sldId id="268" r:id="rId7"/>
    <p:sldId id="261" r:id="rId8"/>
    <p:sldId id="262" r:id="rId9"/>
    <p:sldId id="263" r:id="rId10"/>
    <p:sldId id="264" r:id="rId11"/>
    <p:sldId id="265" r:id="rId12"/>
    <p:sldId id="266" r:id="rId13"/>
    <p:sldId id="269" r:id="rId14"/>
    <p:sldId id="270" r:id="rId15"/>
  </p:sldIdLst>
  <p:sldSz cx="9144000" cy="6858000" type="screen4x3"/>
  <p:notesSz cx="6797675" cy="9928225"/>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257" autoAdjust="0"/>
  </p:normalViewPr>
  <p:slideViewPr>
    <p:cSldViewPr>
      <p:cViewPr varScale="1">
        <p:scale>
          <a:sx n="60" d="100"/>
          <a:sy n="60" d="100"/>
        </p:scale>
        <p:origin x="-2098"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EE4B8A2-375F-4700-8711-4C7ADD11A107}" type="datetimeFigureOut">
              <a:rPr lang="cs-CZ" smtClean="0"/>
              <a:pPr/>
              <a:t>21.02.2023</a:t>
            </a:fld>
            <a:endParaRPr lang="cs-CZ"/>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0898B5BF-AEAB-4ADE-BF35-4CB4D9E6BE05}" type="slidenum">
              <a:rPr lang="cs-CZ" smtClean="0"/>
              <a:pPr/>
              <a:t>‹#›</a:t>
            </a:fld>
            <a:endParaRPr lang="cs-CZ"/>
          </a:p>
        </p:txBody>
      </p:sp>
    </p:spTree>
    <p:extLst>
      <p:ext uri="{BB962C8B-B14F-4D97-AF65-F5344CB8AC3E}">
        <p14:creationId xmlns:p14="http://schemas.microsoft.com/office/powerpoint/2010/main" val="4220755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89091"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8909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401F7B7-217C-4B53-96BE-22100D992846}" type="slidenum">
              <a:rPr lang="cs-CZ" altLang="cs-CZ" smtClean="0"/>
              <a:pPr/>
              <a:t>1</a:t>
            </a:fld>
            <a:endParaRPr lang="cs-CZ" altLang="cs-CZ"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898B5BF-AEAB-4ADE-BF35-4CB4D9E6BE05}" type="slidenum">
              <a:rPr lang="cs-CZ" smtClean="0"/>
              <a:pPr/>
              <a:t>10</a:t>
            </a:fld>
            <a:endParaRPr lang="cs-CZ"/>
          </a:p>
        </p:txBody>
      </p:sp>
    </p:spTree>
    <p:extLst>
      <p:ext uri="{BB962C8B-B14F-4D97-AF65-F5344CB8AC3E}">
        <p14:creationId xmlns:p14="http://schemas.microsoft.com/office/powerpoint/2010/main" val="422885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cs-CZ" altLang="cs-CZ" sz="2000" b="1" dirty="0" smtClean="0"/>
              <a:t>svářkové železo C </a:t>
            </a:r>
            <a:r>
              <a:rPr lang="cs-CZ" altLang="cs-CZ" sz="2000" dirty="0" smtClean="0"/>
              <a:t>˂ </a:t>
            </a:r>
            <a:r>
              <a:rPr lang="cs-CZ" altLang="cs-CZ" sz="2000" b="1" dirty="0" smtClean="0"/>
              <a:t>0,1 % - </a:t>
            </a:r>
            <a:r>
              <a:rPr lang="cs-CZ" altLang="cs-CZ" sz="2000" dirty="0" smtClean="0"/>
              <a:t>produkt nejstaršího hutnického zpracování ze železných rud</a:t>
            </a:r>
          </a:p>
          <a:p>
            <a:endParaRPr lang="cs-CZ" dirty="0"/>
          </a:p>
        </p:txBody>
      </p:sp>
      <p:sp>
        <p:nvSpPr>
          <p:cNvPr id="4" name="Zástupný symbol pro číslo snímku 3"/>
          <p:cNvSpPr>
            <a:spLocks noGrp="1"/>
          </p:cNvSpPr>
          <p:nvPr>
            <p:ph type="sldNum" sz="quarter" idx="10"/>
          </p:nvPr>
        </p:nvSpPr>
        <p:spPr/>
        <p:txBody>
          <a:bodyPr/>
          <a:lstStyle/>
          <a:p>
            <a:fld id="{0898B5BF-AEAB-4ADE-BF35-4CB4D9E6BE05}" type="slidenum">
              <a:rPr lang="cs-CZ" smtClean="0"/>
              <a:pPr/>
              <a:t>11</a:t>
            </a:fld>
            <a:endParaRPr lang="cs-CZ"/>
          </a:p>
        </p:txBody>
      </p:sp>
    </p:spTree>
    <p:extLst>
      <p:ext uri="{BB962C8B-B14F-4D97-AF65-F5344CB8AC3E}">
        <p14:creationId xmlns:p14="http://schemas.microsoft.com/office/powerpoint/2010/main" val="22610754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4211" name="Zástupný symbol pro poznámky 2"/>
          <p:cNvSpPr>
            <a:spLocks noGrp="1"/>
          </p:cNvSpPr>
          <p:nvPr>
            <p:ph type="body" idx="1"/>
          </p:nvPr>
        </p:nvSpPr>
        <p:spPr bwMode="auto">
          <a:noFill/>
        </p:spPr>
        <p:txBody>
          <a:bodyPr wrap="square" numCol="1" anchor="t" anchorCtr="0" compatLnSpc="1">
            <a:prstTxWarp prst="textNoShape">
              <a:avLst/>
            </a:prstTxWarp>
          </a:bodyPr>
          <a:lstStyle/>
          <a:p>
            <a:r>
              <a:rPr lang="cs-CZ" dirty="0" smtClean="0"/>
              <a:t>Většina kovů se získává z rud tj. chemických sloučenin, které se v přírodě vykytují jako různé minerály tj. oxidy nebo sulfidy popř. jiné sloučeniny. Pouze zlato, stříbro a měď se vyskytují v přírodě v ryzí formě. Pro přeměnu oxidů kovů v kov je potřeba energie. Proces, který tuto přeměnu umožňuje se nazývá tavení (tavba kovů, metalurgie) – oxidy kovů jsou zahřívány společně s uhlíkem, který působí jako redukční činidlo. Oxidy kovů jsou redukovány na kov za určité teploty, kdy většinou dochází i k jejich natavení. Teplota potřebná k tavení kovů se liší dle přítomnosti jednotlivých  kovových prvků. Pokud je takto kov separován z rudy, vyskytuje se v nestabilním stavu (s vysokou energií) a má tendenci se vrátit zpět do stabilního, nízkoenergetického stavu a to mechanismem zvaný koroze (převrácená metalurgie). </a:t>
            </a:r>
          </a:p>
          <a:p>
            <a:endParaRPr lang="cs-CZ" dirty="0" smtClean="0"/>
          </a:p>
          <a:p>
            <a:r>
              <a:rPr lang="cs-CZ" sz="1200" b="0" i="0" u="none" strike="noStrike" kern="1200" baseline="0" dirty="0" smtClean="0">
                <a:solidFill>
                  <a:schemeClr val="tx1"/>
                </a:solidFill>
                <a:latin typeface="+mn-lt"/>
                <a:ea typeface="+mn-ea"/>
                <a:cs typeface="+mn-cs"/>
              </a:rPr>
              <a:t>První významnou příručkou pro dobývání a zpracování rudy byla kniha „Dvanáct knih o hornictví“, jejímž autorem je německý učenec </a:t>
            </a:r>
            <a:r>
              <a:rPr lang="cs-CZ" sz="1200" b="0" i="0" u="none" strike="noStrike" kern="1200" baseline="0" dirty="0" err="1" smtClean="0">
                <a:solidFill>
                  <a:schemeClr val="tx1"/>
                </a:solidFill>
                <a:latin typeface="+mn-lt"/>
                <a:ea typeface="+mn-ea"/>
                <a:cs typeface="+mn-cs"/>
              </a:rPr>
              <a:t>Georgius</a:t>
            </a:r>
            <a:r>
              <a:rPr lang="cs-CZ" sz="1200" b="0" i="0" u="none" strike="noStrike" kern="1200" baseline="0" dirty="0" smtClean="0">
                <a:solidFill>
                  <a:schemeClr val="tx1"/>
                </a:solidFill>
                <a:latin typeface="+mn-lt"/>
                <a:ea typeface="+mn-ea"/>
                <a:cs typeface="+mn-cs"/>
              </a:rPr>
              <a:t> </a:t>
            </a:r>
            <a:r>
              <a:rPr lang="cs-CZ" sz="1200" b="0" i="0" u="none" strike="noStrike" kern="1200" baseline="0" dirty="0" err="1" smtClean="0">
                <a:solidFill>
                  <a:schemeClr val="tx1"/>
                </a:solidFill>
                <a:latin typeface="+mn-lt"/>
                <a:ea typeface="+mn-ea"/>
                <a:cs typeface="+mn-cs"/>
              </a:rPr>
              <a:t>Agricola</a:t>
            </a:r>
            <a:r>
              <a:rPr lang="cs-CZ" sz="1200" b="0" i="0" u="none" strike="noStrike" kern="1200" baseline="0" dirty="0" smtClean="0">
                <a:solidFill>
                  <a:schemeClr val="tx1"/>
                </a:solidFill>
                <a:latin typeface="+mn-lt"/>
                <a:ea typeface="+mn-ea"/>
                <a:cs typeface="+mn-cs"/>
              </a:rPr>
              <a:t>. Kniha byla vydána v roce 1556 a shrnuje poznatky o provozu v dolech, zpracování kovů aj. </a:t>
            </a:r>
            <a:endParaRPr lang="cs-CZ" dirty="0" smtClean="0"/>
          </a:p>
        </p:txBody>
      </p:sp>
      <p:sp>
        <p:nvSpPr>
          <p:cNvPr id="94212"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79F84ED-089B-4EF1-9101-2EF068C00807}" type="slidenum">
              <a:rPr lang="cs-CZ" smtClean="0"/>
              <a:pPr/>
              <a:t>12</a:t>
            </a:fld>
            <a:endParaRPr lang="cs-CZ"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898B5BF-AEAB-4ADE-BF35-4CB4D9E6BE05}" type="slidenum">
              <a:rPr lang="cs-CZ" smtClean="0"/>
              <a:pPr/>
              <a:t>13</a:t>
            </a:fld>
            <a:endParaRPr lang="cs-CZ"/>
          </a:p>
        </p:txBody>
      </p:sp>
    </p:spTree>
    <p:extLst>
      <p:ext uri="{BB962C8B-B14F-4D97-AF65-F5344CB8AC3E}">
        <p14:creationId xmlns:p14="http://schemas.microsoft.com/office/powerpoint/2010/main" val="3437404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898B5BF-AEAB-4ADE-BF35-4CB4D9E6BE05}" type="slidenum">
              <a:rPr lang="cs-CZ" smtClean="0"/>
              <a:pPr/>
              <a:t>14</a:t>
            </a:fld>
            <a:endParaRPr lang="cs-CZ"/>
          </a:p>
        </p:txBody>
      </p:sp>
    </p:spTree>
    <p:extLst>
      <p:ext uri="{BB962C8B-B14F-4D97-AF65-F5344CB8AC3E}">
        <p14:creationId xmlns:p14="http://schemas.microsoft.com/office/powerpoint/2010/main" val="1321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0115"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90116"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472E729-FE8A-4193-B056-8F995CB36FA6}" type="slidenum">
              <a:rPr lang="cs-CZ" altLang="cs-CZ" smtClean="0"/>
              <a:pPr/>
              <a:t>2</a:t>
            </a:fld>
            <a:endParaRPr lang="cs-CZ" altLang="cs-CZ"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1139" name="Zástupný symbol pro poznámky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r>
              <a:rPr lang="cs-CZ" sz="1200" kern="1200" dirty="0" smtClean="0">
                <a:solidFill>
                  <a:schemeClr val="tx1"/>
                </a:solidFill>
                <a:effectLst/>
                <a:latin typeface="+mn-lt"/>
                <a:ea typeface="+mn-ea"/>
                <a:cs typeface="+mn-cs"/>
              </a:rPr>
              <a:t>Používání kovových materiálů významným způsobem ovlivnilo vývoj celé lidské společnosti. Sedm kovů bylo známo již v prehistorických dobách – </a:t>
            </a:r>
            <a:r>
              <a:rPr lang="cs-CZ" sz="1200" i="1" kern="1200" dirty="0" smtClean="0">
                <a:solidFill>
                  <a:schemeClr val="tx1"/>
                </a:solidFill>
                <a:effectLst/>
                <a:latin typeface="+mn-lt"/>
                <a:ea typeface="+mn-ea"/>
                <a:cs typeface="+mn-cs"/>
              </a:rPr>
              <a:t>zlato, měď, stříbro, olovo, cín, železo a rtuť. </a:t>
            </a:r>
            <a:r>
              <a:rPr lang="cs-CZ" sz="1200" kern="1200" dirty="0" smtClean="0">
                <a:solidFill>
                  <a:schemeClr val="tx1"/>
                </a:solidFill>
                <a:effectLst/>
                <a:latin typeface="+mn-lt"/>
                <a:ea typeface="+mn-ea"/>
                <a:cs typeface="+mn-cs"/>
              </a:rPr>
              <a:t>Zkušenosti se zpracováváním těchto kovů včetně přípravy jejich slitin umožnilo rozvoj řady řemesel a zhotovování nejrůznějších předmětů (součástí oděvů, šperků, nádob, nástrojů, zbraní apod.). Nejprve byly používány kovy vyskytující se v přírodě v ryzí či téměř ryzí podobě – zlato, stříbro a měď. Zlato, které je součástí křemenných nebo rudných žilách či se nachází v náplavech , vyniká krásnou žlutou barvou a trvalým leskem a lze ho přetvářet tepáním za studena. Velmi brzy proto upoutávalo pozornost nejstarších zlatotepců ke zhotovování různých dekorativních tvarů.  Obdobně bylo zpracováváno i stříbro, jeho výskyt v ryzí podobě je ale méně častý. Čisté zlato i stříbro jsou však velmi měkké kovy a nemají kromě aplikací výzdobných prvků větší praktické využití. Výjimkou byla přírodní slitina zlata a stříbra –</a:t>
            </a:r>
            <a:r>
              <a:rPr lang="cs-CZ" sz="1200" kern="1200" dirty="0" err="1" smtClean="0">
                <a:solidFill>
                  <a:schemeClr val="tx1"/>
                </a:solidFill>
                <a:effectLst/>
                <a:latin typeface="+mn-lt"/>
                <a:ea typeface="+mn-ea"/>
                <a:cs typeface="+mn-cs"/>
              </a:rPr>
              <a:t>electrum</a:t>
            </a:r>
            <a:r>
              <a:rPr lang="cs-CZ" sz="1200" kern="1200" dirty="0" smtClean="0">
                <a:solidFill>
                  <a:schemeClr val="tx1"/>
                </a:solidFill>
                <a:effectLst/>
                <a:latin typeface="+mn-lt"/>
                <a:ea typeface="+mn-ea"/>
                <a:cs typeface="+mn-cs"/>
              </a:rPr>
              <a:t> (elektron), která je tvrdší než samotné ryzí kovy a byla používána pro ražbu nejstarších mincí. U mědi však bylo záhy zjištěno, že lze u ní zvýšit pevnost i tvrdost tepáním za studena. Stejně tak, že následným ohřevem na zvýšenou teplotu (okolo 300 °C) se toto zpevnění ztrácí a mědi se navrací opět tvárnost.  Kov zpracovávaný při zvýšené teplotě má tedy jiné vlastnosti, než kov přetvářený při běžné okolní teplotě. Tento rozdíl v chování kovů zůstává i dnes důležitým faktorem při jejich tvarování. Možnost deformačně zpevnit měď (např. údery kamenem, později kladivem) umožnilo její další využití pro zhotovování odolnějších předmětů -  zejména nástrojů s pevnějším a tvrdším ostřím. Doba měděná je tedy důležitým mezníkem ve vývoji poznávání kovů.  </a:t>
            </a:r>
          </a:p>
          <a:p>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Nicméně teprve až s objevem získávání kovů z rud, jejich tavením, odléváním a zpracováváním slitin kovů nastal skutečný rozvoj metalurgických procesů a výroba kovových materiálů požadovaných vlastností.  Sléváním cínu a mědi byla získána nová slitina – bronz s vyšší pevností a tvrdostí, která mohla být dále kována nebo odlévána do forem různých tvarů. Byla mnohem vhodnější pro výrobu zejména zbraní nebo zemědělského nářadí. Poznatek, že smícháním dvou kovů vznikne slitina zcela nových vlastností odlišných od jednotlivých kovů, je těžištěm doby bronzové a zásadním posunem ve vývoji naší civilizace. Následně přechodem do doby železné dochází k rozšiřování a prohlubování metalurgických znalostí. Výroba ocelí umožnuje použití účinnějších nástrojů a další rozvoj nejrůznějších oborů činnosti. Od 18. století nastává expanze objevů nových kovových prvků, jako jsou platinové kovy, hliník, titan, zinek a další, které přináší další možnosti v postupech zpracování. V tomto kontextu můžeme i ve zlatnictví sledovat význam slévání drahých kovů s kovy méně ušlechtilými a získání slitin s mnohem vhodnějšími vlastnostmi pro výrobu složitějších předmětů. Stejně tak rozvoj zlatnického řemesla by nebyl možný bez existence potřebných kovových nástrojů – nejprve měděných a bronzových, později železných. </a:t>
            </a:r>
          </a:p>
          <a:p>
            <a:r>
              <a:rPr lang="cs-CZ" sz="1200" kern="1200" dirty="0" smtClean="0">
                <a:solidFill>
                  <a:schemeClr val="tx1"/>
                </a:solidFill>
                <a:effectLst/>
                <a:latin typeface="+mn-lt"/>
                <a:ea typeface="+mn-ea"/>
                <a:cs typeface="+mn-cs"/>
              </a:rPr>
              <a:t> </a:t>
            </a:r>
          </a:p>
          <a:p>
            <a:r>
              <a:rPr lang="cs-CZ" sz="1200" kern="1200" dirty="0" smtClean="0">
                <a:solidFill>
                  <a:schemeClr val="tx1"/>
                </a:solidFill>
                <a:effectLst/>
                <a:latin typeface="+mn-lt"/>
                <a:ea typeface="+mn-ea"/>
                <a:cs typeface="+mn-cs"/>
              </a:rPr>
              <a:t>Je zřejmé, že poznatky o kovových materiálech se ubíraly po dobu tisíce let cestou od řemeslných zkušeností k vědeckým poznatkům. Teprve až na základě studia vnitřní stavby kovů můžeme dnes lépe pochopit vzájemné souvislosti mezi jejich strukturou a chováním. Změníme-li strukturu kovových materiálů, změníme i jejich vlastnosti. Toho lze dosáhnout různými technologickými operacemi (odléváním, tvářením, tepelným zpracováním apod.), které jsou cíleny k získání požadovaných materiálových charakteristik kovů a jejich využití pro nejrůznější specifické účely.</a:t>
            </a:r>
          </a:p>
          <a:p>
            <a:r>
              <a:rPr lang="cs-CZ" sz="1200" kern="1200" dirty="0" smtClean="0">
                <a:solidFill>
                  <a:schemeClr val="tx1"/>
                </a:solidFill>
                <a:effectLst/>
                <a:latin typeface="+mn-lt"/>
                <a:ea typeface="+mn-ea"/>
                <a:cs typeface="+mn-cs"/>
              </a:rPr>
              <a:t> </a:t>
            </a:r>
            <a:r>
              <a:rPr lang="cs-CZ" dirty="0" smtClean="0">
                <a:effectLst/>
              </a:rPr>
              <a:t> </a:t>
            </a:r>
            <a:r>
              <a:rPr lang="cs-CZ" sz="1200" kern="1200" dirty="0" smtClean="0">
                <a:solidFill>
                  <a:schemeClr val="tx1"/>
                </a:solidFill>
                <a:effectLst/>
                <a:latin typeface="+mn-lt"/>
                <a:ea typeface="+mn-ea"/>
                <a:cs typeface="+mn-cs"/>
              </a:rPr>
              <a:t>V alchymii odpovídalo těchto sedm kovů, sedmi základním planetám a energiím, které reprezentují: zlato - Slunci, stříbro – Měsíci – Luně, rtuť – Merkuru, měď – Venuši, železo – Marsu, olovo  - Saturnu a cín - Jupiteru.</a:t>
            </a:r>
          </a:p>
          <a:p>
            <a:endParaRPr lang="cs-CZ" sz="1200" kern="1200" dirty="0" smtClean="0">
              <a:solidFill>
                <a:schemeClr val="tx1"/>
              </a:solidFill>
              <a:effectLst/>
              <a:latin typeface="+mn-lt"/>
              <a:ea typeface="+mn-ea"/>
              <a:cs typeface="+mn-cs"/>
            </a:endParaRPr>
          </a:p>
          <a:p>
            <a:r>
              <a:rPr lang="cs-CZ" sz="1200" kern="1200" dirty="0" smtClean="0">
                <a:solidFill>
                  <a:schemeClr val="tx1"/>
                </a:solidFill>
                <a:effectLst/>
                <a:latin typeface="+mn-lt"/>
                <a:ea typeface="+mn-ea"/>
                <a:cs typeface="+mn-cs"/>
              </a:rPr>
              <a:t>Jde o </a:t>
            </a:r>
            <a:r>
              <a:rPr lang="cs-CZ" sz="1200" i="1" kern="1200" dirty="0" smtClean="0">
                <a:solidFill>
                  <a:schemeClr val="tx1"/>
                </a:solidFill>
                <a:effectLst/>
                <a:latin typeface="+mn-lt"/>
                <a:ea typeface="+mn-ea"/>
                <a:cs typeface="+mn-cs"/>
              </a:rPr>
              <a:t>lehké kovy platinové</a:t>
            </a:r>
            <a:r>
              <a:rPr lang="cs-CZ" sz="1200" kern="1200" dirty="0" smtClean="0">
                <a:solidFill>
                  <a:schemeClr val="tx1"/>
                </a:solidFill>
                <a:effectLst/>
                <a:latin typeface="+mn-lt"/>
                <a:ea typeface="+mn-ea"/>
                <a:cs typeface="+mn-cs"/>
              </a:rPr>
              <a:t> (ruthenium, rhodium a palladium) a </a:t>
            </a:r>
            <a:r>
              <a:rPr lang="cs-CZ" sz="1200" i="1" kern="1200" dirty="0" smtClean="0">
                <a:solidFill>
                  <a:schemeClr val="tx1"/>
                </a:solidFill>
                <a:effectLst/>
                <a:latin typeface="+mn-lt"/>
                <a:ea typeface="+mn-ea"/>
                <a:cs typeface="+mn-cs"/>
              </a:rPr>
              <a:t>těžké kovy platinové</a:t>
            </a:r>
            <a:r>
              <a:rPr lang="cs-CZ" sz="1200" kern="1200" dirty="0" smtClean="0">
                <a:solidFill>
                  <a:schemeClr val="tx1"/>
                </a:solidFill>
                <a:effectLst/>
                <a:latin typeface="+mn-lt"/>
                <a:ea typeface="+mn-ea"/>
                <a:cs typeface="+mn-cs"/>
              </a:rPr>
              <a:t> (osmium, iridium a platina).</a:t>
            </a:r>
          </a:p>
          <a:p>
            <a:pPr eaLnBrk="1" hangingPunct="1">
              <a:spcBef>
                <a:spcPct val="0"/>
              </a:spcBef>
            </a:pPr>
            <a:endParaRPr lang="cs-CZ" altLang="cs-CZ" dirty="0" smtClean="0"/>
          </a:p>
        </p:txBody>
      </p:sp>
      <p:sp>
        <p:nvSpPr>
          <p:cNvPr id="91140"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A6DB48D-2E02-4C42-9AAF-43EE9B2BB850}" type="slidenum">
              <a:rPr lang="cs-CZ" altLang="cs-CZ" smtClean="0"/>
              <a:pPr/>
              <a:t>3</a:t>
            </a:fld>
            <a:endParaRPr lang="cs-CZ" altLang="cs-CZ"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b="1" dirty="0" smtClean="0">
                <a:effectLst/>
              </a:rPr>
              <a:t>ENEOLIT (POZDNÍ DOBA KAMENNÁ, DOBA MĚDĚNÁ)</a:t>
            </a:r>
            <a:r>
              <a:rPr lang="cs-CZ" dirty="0" smtClean="0">
                <a:effectLst/>
              </a:rPr>
              <a:t/>
            </a:r>
            <a:br>
              <a:rPr lang="cs-CZ" dirty="0" smtClean="0">
                <a:effectLst/>
              </a:rPr>
            </a:br>
            <a:r>
              <a:rPr lang="cs-CZ" dirty="0" smtClean="0">
                <a:effectLst/>
              </a:rPr>
              <a:t>4400/4300 - 2300/2200 př. Kr.</a:t>
            </a:r>
          </a:p>
          <a:p>
            <a:r>
              <a:rPr lang="cs-CZ" dirty="0" err="1" smtClean="0">
                <a:effectLst/>
              </a:rPr>
              <a:t>Eneolit</a:t>
            </a:r>
            <a:r>
              <a:rPr lang="cs-CZ" dirty="0" smtClean="0">
                <a:effectLst/>
              </a:rPr>
              <a:t> je poslední etapou doby kamenné – jde o období, ve kterém došlo k řadě ekonomických i technologických inovací. Vedle opracování kamene se objevuje i nový materiál – měď, ta však byla zpočátku využívána zejména k výrobě šperků či drobných nástrojů (dlátka, sekerky).</a:t>
            </a:r>
          </a:p>
          <a:p>
            <a:endParaRPr lang="cs-CZ" dirty="0"/>
          </a:p>
        </p:txBody>
      </p:sp>
      <p:sp>
        <p:nvSpPr>
          <p:cNvPr id="4" name="Zástupný symbol pro číslo snímku 3"/>
          <p:cNvSpPr>
            <a:spLocks noGrp="1"/>
          </p:cNvSpPr>
          <p:nvPr>
            <p:ph type="sldNum" sz="quarter" idx="10"/>
          </p:nvPr>
        </p:nvSpPr>
        <p:spPr/>
        <p:txBody>
          <a:bodyPr/>
          <a:lstStyle/>
          <a:p>
            <a:fld id="{0898B5BF-AEAB-4ADE-BF35-4CB4D9E6BE05}" type="slidenum">
              <a:rPr lang="cs-CZ" smtClean="0"/>
              <a:pPr/>
              <a:t>4</a:t>
            </a:fld>
            <a:endParaRPr lang="cs-CZ"/>
          </a:p>
        </p:txBody>
      </p:sp>
    </p:spTree>
    <p:extLst>
      <p:ext uri="{BB962C8B-B14F-4D97-AF65-F5344CB8AC3E}">
        <p14:creationId xmlns:p14="http://schemas.microsoft.com/office/powerpoint/2010/main" val="13004189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2163"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92164"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7BA1AB4-7E69-45CC-9458-C62578E920DF}" type="slidenum">
              <a:rPr lang="cs-CZ" altLang="cs-CZ" smtClean="0"/>
              <a:pPr/>
              <a:t>5</a:t>
            </a:fld>
            <a:endParaRPr lang="cs-CZ" altLang="cs-CZ"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898B5BF-AEAB-4ADE-BF35-4CB4D9E6BE05}" type="slidenum">
              <a:rPr lang="cs-CZ" smtClean="0"/>
              <a:pPr/>
              <a:t>6</a:t>
            </a:fld>
            <a:endParaRPr lang="cs-CZ"/>
          </a:p>
        </p:txBody>
      </p:sp>
    </p:spTree>
    <p:extLst>
      <p:ext uri="{BB962C8B-B14F-4D97-AF65-F5344CB8AC3E}">
        <p14:creationId xmlns:p14="http://schemas.microsoft.com/office/powerpoint/2010/main" val="7144537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Používání kovových materiálů významným způsobem ovlivnilo vývoj celé lidské společnosti. Šest kovů bylo známo již v prehistorických dobách – zlato, měď, stříbro, olovo, cín a železo. Znalost zpracovávání těchto kovů včetně přípravy jejich slitin umožnilo rozvoj řady řemesel a zhotovování nejrůznějších předmětů (součástí oděvů, šperků, nádob, nástrojů, zemědělského náčiní, zbraní apod.). Následně od 18. století nastává expanze objevů nových kovových prvků, jako jsou platinové kovy, hliník, titan, zinek a další, které přináší další možnosti v postupech zpracování.</a:t>
            </a: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cs-CZ" sz="1200" kern="1200" dirty="0" smtClean="0">
                <a:solidFill>
                  <a:schemeClr val="tx1"/>
                </a:solidFill>
                <a:effectLst/>
                <a:latin typeface="+mn-lt"/>
                <a:ea typeface="+mn-ea"/>
                <a:cs typeface="+mn-cs"/>
              </a:rPr>
              <a:t>Nikl </a:t>
            </a:r>
            <a:r>
              <a:rPr lang="cs-CZ" sz="1200" kern="1200" dirty="0" smtClean="0">
                <a:solidFill>
                  <a:schemeClr val="tx1"/>
                </a:solidFill>
                <a:effectLst/>
                <a:latin typeface="+mn-lt"/>
                <a:ea typeface="+mn-ea"/>
                <a:cs typeface="+mn-cs"/>
              </a:rPr>
              <a:t>poprvé objevil v roce 1751 německý chemik Axel Frederick baron </a:t>
            </a:r>
            <a:r>
              <a:rPr lang="cs-CZ" sz="1200" kern="1200" dirty="0" err="1" smtClean="0">
                <a:solidFill>
                  <a:schemeClr val="tx1"/>
                </a:solidFill>
                <a:effectLst/>
                <a:latin typeface="+mn-lt"/>
                <a:ea typeface="+mn-ea"/>
                <a:cs typeface="+mn-cs"/>
              </a:rPr>
              <a:t>Cronstedt</a:t>
            </a:r>
            <a:r>
              <a:rPr lang="cs-CZ" sz="1200" kern="1200" dirty="0" smtClean="0">
                <a:solidFill>
                  <a:schemeClr val="tx1"/>
                </a:solidFill>
                <a:effectLst/>
                <a:latin typeface="+mn-lt"/>
                <a:ea typeface="+mn-ea"/>
                <a:cs typeface="+mn-cs"/>
              </a:rPr>
              <a:t>. Nicméně slitiny mědi a niklu byly známé již ve starověku – razily se z ní například řecké tzv. </a:t>
            </a:r>
            <a:r>
              <a:rPr lang="cs-CZ" sz="1200" kern="1200" dirty="0" err="1" smtClean="0">
                <a:solidFill>
                  <a:schemeClr val="tx1"/>
                </a:solidFill>
                <a:effectLst/>
                <a:latin typeface="+mn-lt"/>
                <a:ea typeface="+mn-ea"/>
                <a:cs typeface="+mn-cs"/>
              </a:rPr>
              <a:t>baktrijské</a:t>
            </a:r>
            <a:r>
              <a:rPr lang="cs-CZ" sz="1200" kern="1200" dirty="0" smtClean="0">
                <a:solidFill>
                  <a:schemeClr val="tx1"/>
                </a:solidFill>
                <a:effectLst/>
                <a:latin typeface="+mn-lt"/>
                <a:ea typeface="+mn-ea"/>
                <a:cs typeface="+mn-cs"/>
              </a:rPr>
              <a:t> mince s obsahem niklu 10 – 15 hm. % (</a:t>
            </a:r>
            <a:r>
              <a:rPr lang="cs-CZ" sz="1200" kern="1200" dirty="0" err="1" smtClean="0">
                <a:solidFill>
                  <a:schemeClr val="tx1"/>
                </a:solidFill>
                <a:effectLst/>
                <a:latin typeface="+mn-lt"/>
                <a:ea typeface="+mn-ea"/>
                <a:cs typeface="+mn-cs"/>
              </a:rPr>
              <a:t>Baktrie</a:t>
            </a:r>
            <a:r>
              <a:rPr lang="cs-CZ" sz="1200" kern="1200" dirty="0" smtClean="0">
                <a:solidFill>
                  <a:schemeClr val="tx1"/>
                </a:solidFill>
                <a:effectLst/>
                <a:latin typeface="+mn-lt"/>
                <a:ea typeface="+mn-ea"/>
                <a:cs typeface="+mn-cs"/>
              </a:rPr>
              <a:t> – území na východním konci perské říše - dnešního Afganistánu). V souvislosti s průzkumem těchto mincí se předpokládá, že nikl byl importován do </a:t>
            </a:r>
            <a:r>
              <a:rPr lang="cs-CZ" sz="1200" kern="1200" dirty="0" err="1" smtClean="0">
                <a:solidFill>
                  <a:schemeClr val="tx1"/>
                </a:solidFill>
                <a:effectLst/>
                <a:latin typeface="+mn-lt"/>
                <a:ea typeface="+mn-ea"/>
                <a:cs typeface="+mn-cs"/>
              </a:rPr>
              <a:t>Baktrie</a:t>
            </a:r>
            <a:r>
              <a:rPr lang="cs-CZ" sz="1200" kern="1200" dirty="0" smtClean="0">
                <a:solidFill>
                  <a:schemeClr val="tx1"/>
                </a:solidFill>
                <a:effectLst/>
                <a:latin typeface="+mn-lt"/>
                <a:ea typeface="+mn-ea"/>
                <a:cs typeface="+mn-cs"/>
              </a:rPr>
              <a:t> z Číny, kde se nacházely zdroje polymetalických rud.  Viz Mašek Michal: Encyklopedie řecko-</a:t>
            </a:r>
            <a:r>
              <a:rPr lang="cs-CZ" sz="1200" kern="1200" dirty="0" err="1" smtClean="0">
                <a:solidFill>
                  <a:schemeClr val="tx1"/>
                </a:solidFill>
                <a:effectLst/>
                <a:latin typeface="+mn-lt"/>
                <a:ea typeface="+mn-ea"/>
                <a:cs typeface="+mn-cs"/>
              </a:rPr>
              <a:t>baktrijských</a:t>
            </a:r>
            <a:r>
              <a:rPr lang="cs-CZ" sz="1200" kern="1200" dirty="0" smtClean="0">
                <a:solidFill>
                  <a:schemeClr val="tx1"/>
                </a:solidFill>
                <a:effectLst/>
                <a:latin typeface="+mn-lt"/>
                <a:ea typeface="+mn-ea"/>
                <a:cs typeface="+mn-cs"/>
              </a:rPr>
              <a:t> panovníků z pohledu jejich mincí, 2010. s. 64. . </a:t>
            </a:r>
          </a:p>
          <a:p>
            <a:endParaRPr lang="cs-CZ" dirty="0"/>
          </a:p>
        </p:txBody>
      </p:sp>
      <p:sp>
        <p:nvSpPr>
          <p:cNvPr id="4" name="Zástupný symbol pro číslo snímku 3"/>
          <p:cNvSpPr>
            <a:spLocks noGrp="1"/>
          </p:cNvSpPr>
          <p:nvPr>
            <p:ph type="sldNum" sz="quarter" idx="10"/>
          </p:nvPr>
        </p:nvSpPr>
        <p:spPr/>
        <p:txBody>
          <a:bodyPr/>
          <a:lstStyle/>
          <a:p>
            <a:fld id="{0898B5BF-AEAB-4ADE-BF35-4CB4D9E6BE05}" type="slidenum">
              <a:rPr lang="cs-CZ" smtClean="0"/>
              <a:pPr/>
              <a:t>7</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Zástupný symbol pro obrázek snímku 1"/>
          <p:cNvSpPr>
            <a:spLocks noGrp="1" noRot="1" noChangeAspect="1" noTextEdit="1"/>
          </p:cNvSpPr>
          <p:nvPr>
            <p:ph type="sldImg"/>
          </p:nvPr>
        </p:nvSpPr>
        <p:spPr bwMode="auto">
          <a:noFill/>
          <a:ln>
            <a:solidFill>
              <a:srgbClr val="000000"/>
            </a:solidFill>
            <a:miter lim="800000"/>
            <a:headEnd/>
            <a:tailEnd/>
          </a:ln>
        </p:spPr>
      </p:sp>
      <p:sp>
        <p:nvSpPr>
          <p:cNvPr id="93187" name="Zástupný symbol pro poznámky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cs-CZ" altLang="cs-CZ" smtClean="0"/>
          </a:p>
        </p:txBody>
      </p:sp>
      <p:sp>
        <p:nvSpPr>
          <p:cNvPr id="93188" name="Zástupný symbol pro číslo snímk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85622A-443B-4182-865C-EB33B9E528CC}" type="slidenum">
              <a:rPr lang="cs-CZ" altLang="cs-CZ" smtClean="0"/>
              <a:pPr/>
              <a:t>8</a:t>
            </a:fld>
            <a:endParaRPr lang="cs-CZ" altLang="cs-CZ"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0898B5BF-AEAB-4ADE-BF35-4CB4D9E6BE05}" type="slidenum">
              <a:rPr lang="cs-CZ" smtClean="0"/>
              <a:pPr/>
              <a:t>9</a:t>
            </a:fld>
            <a:endParaRPr lang="cs-CZ"/>
          </a:p>
        </p:txBody>
      </p:sp>
    </p:spTree>
    <p:extLst>
      <p:ext uri="{BB962C8B-B14F-4D97-AF65-F5344CB8AC3E}">
        <p14:creationId xmlns:p14="http://schemas.microsoft.com/office/powerpoint/2010/main" val="236699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73395FC5-8675-4120-A57B-F010EB391A1A}" type="datetimeFigureOut">
              <a:rPr lang="cs-CZ" smtClean="0"/>
              <a:pPr/>
              <a:t>21.02.2023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E940FE-4A43-4544-8058-568746C05A7B}"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3395FC5-8675-4120-A57B-F010EB391A1A}" type="datetimeFigureOut">
              <a:rPr lang="cs-CZ" smtClean="0"/>
              <a:pPr/>
              <a:t>21.02.2023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E940FE-4A43-4544-8058-568746C05A7B}"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3395FC5-8675-4120-A57B-F010EB391A1A}" type="datetimeFigureOut">
              <a:rPr lang="cs-CZ" smtClean="0"/>
              <a:pPr/>
              <a:t>21.02.2023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E940FE-4A43-4544-8058-568746C05A7B}"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73395FC5-8675-4120-A57B-F010EB391A1A}" type="datetimeFigureOut">
              <a:rPr lang="cs-CZ" smtClean="0"/>
              <a:pPr/>
              <a:t>21.02.2023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E940FE-4A43-4544-8058-568746C05A7B}"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73395FC5-8675-4120-A57B-F010EB391A1A}" type="datetimeFigureOut">
              <a:rPr lang="cs-CZ" smtClean="0"/>
              <a:pPr/>
              <a:t>21.02.2023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93E940FE-4A43-4544-8058-568746C05A7B}"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73395FC5-8675-4120-A57B-F010EB391A1A}" type="datetimeFigureOut">
              <a:rPr lang="cs-CZ" smtClean="0"/>
              <a:pPr/>
              <a:t>21.02.2023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E940FE-4A43-4544-8058-568746C05A7B}"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73395FC5-8675-4120-A57B-F010EB391A1A}" type="datetimeFigureOut">
              <a:rPr lang="cs-CZ" smtClean="0"/>
              <a:pPr/>
              <a:t>21.02.2023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93E940FE-4A43-4544-8058-568746C05A7B}"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73395FC5-8675-4120-A57B-F010EB391A1A}" type="datetimeFigureOut">
              <a:rPr lang="cs-CZ" smtClean="0"/>
              <a:pPr/>
              <a:t>21.02.2023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93E940FE-4A43-4544-8058-568746C05A7B}"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73395FC5-8675-4120-A57B-F010EB391A1A}" type="datetimeFigureOut">
              <a:rPr lang="cs-CZ" smtClean="0"/>
              <a:pPr/>
              <a:t>21.02.2023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93E940FE-4A43-4544-8058-568746C05A7B}"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3395FC5-8675-4120-A57B-F010EB391A1A}" type="datetimeFigureOut">
              <a:rPr lang="cs-CZ" smtClean="0"/>
              <a:pPr/>
              <a:t>21.02.2023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E940FE-4A43-4544-8058-568746C05A7B}"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73395FC5-8675-4120-A57B-F010EB391A1A}" type="datetimeFigureOut">
              <a:rPr lang="cs-CZ" smtClean="0"/>
              <a:pPr/>
              <a:t>21.02.2023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93E940FE-4A43-4544-8058-568746C05A7B}"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395FC5-8675-4120-A57B-F010EB391A1A}" type="datetimeFigureOut">
              <a:rPr lang="cs-CZ" smtClean="0"/>
              <a:pPr/>
              <a:t>21.02.2023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E940FE-4A43-4544-8058-568746C05A7B}"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2.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wmf"/><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normAutofit fontScale="90000"/>
          </a:bodyPr>
          <a:lstStyle/>
          <a:p>
            <a:r>
              <a:rPr lang="cs-CZ" altLang="cs-CZ" sz="4000" b="1" dirty="0" smtClean="0"/>
              <a:t>Metodiky konzervování předmětů </a:t>
            </a:r>
            <a:r>
              <a:rPr lang="cs-CZ" altLang="cs-CZ" sz="3600" b="1" dirty="0" smtClean="0"/>
              <a:t>vyrobených z anorganických materiálů I</a:t>
            </a:r>
            <a:br>
              <a:rPr lang="cs-CZ" altLang="cs-CZ" sz="3600" b="1" dirty="0" smtClean="0"/>
            </a:br>
            <a:r>
              <a:rPr lang="cs-CZ" altLang="cs-CZ" sz="3600" b="1" dirty="0" smtClean="0"/>
              <a:t>Úvod - kovy</a:t>
            </a:r>
            <a:endParaRPr lang="cs-CZ" altLang="cs-CZ" dirty="0" smtClean="0"/>
          </a:p>
        </p:txBody>
      </p:sp>
      <p:sp>
        <p:nvSpPr>
          <p:cNvPr id="3075" name="Rectangle 3"/>
          <p:cNvSpPr>
            <a:spLocks noGrp="1" noChangeArrowheads="1"/>
          </p:cNvSpPr>
          <p:nvPr>
            <p:ph type="subTitle" idx="1"/>
          </p:nvPr>
        </p:nvSpPr>
        <p:spPr>
          <a:xfrm>
            <a:off x="2057400" y="4495800"/>
            <a:ext cx="6400800" cy="1752600"/>
          </a:xfrm>
        </p:spPr>
        <p:txBody>
          <a:bodyPr/>
          <a:lstStyle/>
          <a:p>
            <a:r>
              <a:rPr lang="cs-CZ" altLang="cs-CZ" sz="1800" smtClean="0"/>
              <a:t>Ing. Alena Selucká</a:t>
            </a:r>
          </a:p>
          <a:p>
            <a:r>
              <a:rPr lang="cs-CZ" altLang="cs-CZ" sz="1800" smtClean="0"/>
              <a:t>Technické muzeum v Brně, Purkyňova 105, 612 00 Brno</a:t>
            </a:r>
          </a:p>
          <a:p>
            <a:r>
              <a:rPr lang="cs-CZ" altLang="cs-CZ" sz="1800" smtClean="0"/>
              <a:t>tel.: 541 421 452</a:t>
            </a:r>
          </a:p>
          <a:p>
            <a:r>
              <a:rPr lang="cs-CZ" altLang="cs-CZ" sz="1800" smtClean="0"/>
              <a:t>e-mail:selucka@technicalmuseum.cz</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cs-CZ" altLang="cs-CZ" smtClean="0"/>
              <a:t>Kovové předměty ve sbírkách</a:t>
            </a:r>
          </a:p>
        </p:txBody>
      </p:sp>
      <p:sp>
        <p:nvSpPr>
          <p:cNvPr id="10243" name="Text Box 1027"/>
          <p:cNvSpPr txBox="1">
            <a:spLocks noChangeArrowheads="1"/>
          </p:cNvSpPr>
          <p:nvPr/>
        </p:nvSpPr>
        <p:spPr bwMode="auto">
          <a:xfrm>
            <a:off x="1431925" y="2327275"/>
            <a:ext cx="184150" cy="457200"/>
          </a:xfrm>
          <a:prstGeom prst="rect">
            <a:avLst/>
          </a:prstGeom>
          <a:noFill/>
          <a:ln w="12700" cap="sq">
            <a:noFill/>
            <a:miter lim="800000"/>
            <a:headEnd type="none" w="sm" len="sm"/>
            <a:tailEnd type="none" w="sm" len="sm"/>
          </a:ln>
        </p:spPr>
        <p:txBody>
          <a:bodyPr wrap="none">
            <a:spAutoFit/>
          </a:bodyPr>
          <a:lstStyle/>
          <a:p>
            <a:endParaRPr lang="cs-CZ" altLang="cs-CZ"/>
          </a:p>
        </p:txBody>
      </p:sp>
      <p:pic>
        <p:nvPicPr>
          <p:cNvPr id="10244" name="Picture 1028" descr="D:\Alena-přednáška\DSCN4578.JPG"/>
          <p:cNvPicPr>
            <a:picLocks noChangeAspect="1" noChangeArrowheads="1"/>
          </p:cNvPicPr>
          <p:nvPr/>
        </p:nvPicPr>
        <p:blipFill>
          <a:blip r:embed="rId3"/>
          <a:srcRect/>
          <a:stretch>
            <a:fillRect/>
          </a:stretch>
        </p:blipFill>
        <p:spPr bwMode="auto">
          <a:xfrm>
            <a:off x="914400" y="2057400"/>
            <a:ext cx="2819400" cy="2114550"/>
          </a:xfrm>
          <a:prstGeom prst="rect">
            <a:avLst/>
          </a:prstGeom>
          <a:noFill/>
          <a:ln w="9525">
            <a:noFill/>
            <a:miter lim="800000"/>
            <a:headEnd/>
            <a:tailEnd/>
          </a:ln>
        </p:spPr>
      </p:pic>
      <p:sp>
        <p:nvSpPr>
          <p:cNvPr id="10245" name="Text Box 1029"/>
          <p:cNvSpPr txBox="1">
            <a:spLocks noChangeArrowheads="1"/>
          </p:cNvSpPr>
          <p:nvPr/>
        </p:nvSpPr>
        <p:spPr bwMode="auto">
          <a:xfrm>
            <a:off x="3810000" y="2032000"/>
            <a:ext cx="2533650" cy="366713"/>
          </a:xfrm>
          <a:prstGeom prst="rect">
            <a:avLst/>
          </a:prstGeom>
          <a:noFill/>
          <a:ln w="12700" cap="sq">
            <a:noFill/>
            <a:miter lim="800000"/>
            <a:headEnd type="none" w="sm" len="sm"/>
            <a:tailEnd type="none" w="sm" len="sm"/>
          </a:ln>
        </p:spPr>
        <p:txBody>
          <a:bodyPr wrap="none">
            <a:spAutoFit/>
          </a:bodyPr>
          <a:lstStyle/>
          <a:p>
            <a:r>
              <a:rPr lang="cs-CZ" altLang="cs-CZ" sz="1800">
                <a:latin typeface="Arial" charset="0"/>
              </a:rPr>
              <a:t>Austro Deimler, r. 1910</a:t>
            </a:r>
          </a:p>
        </p:txBody>
      </p:sp>
      <p:sp>
        <p:nvSpPr>
          <p:cNvPr id="10246" name="Text Box 1030"/>
          <p:cNvSpPr txBox="1">
            <a:spLocks noChangeArrowheads="1"/>
          </p:cNvSpPr>
          <p:nvPr/>
        </p:nvSpPr>
        <p:spPr bwMode="auto">
          <a:xfrm>
            <a:off x="5775325" y="4384675"/>
            <a:ext cx="184150" cy="457200"/>
          </a:xfrm>
          <a:prstGeom prst="rect">
            <a:avLst/>
          </a:prstGeom>
          <a:noFill/>
          <a:ln w="12700" cap="sq">
            <a:noFill/>
            <a:miter lim="800000"/>
            <a:headEnd type="none" w="sm" len="sm"/>
            <a:tailEnd type="none" w="sm" len="sm"/>
          </a:ln>
        </p:spPr>
        <p:txBody>
          <a:bodyPr wrap="none">
            <a:spAutoFit/>
          </a:bodyPr>
          <a:lstStyle/>
          <a:p>
            <a:endParaRPr lang="cs-CZ" altLang="cs-CZ"/>
          </a:p>
        </p:txBody>
      </p:sp>
      <p:pic>
        <p:nvPicPr>
          <p:cNvPr id="10247" name="Picture 1031"/>
          <p:cNvPicPr>
            <a:picLocks noChangeAspect="1" noChangeArrowheads="1"/>
          </p:cNvPicPr>
          <p:nvPr/>
        </p:nvPicPr>
        <p:blipFill>
          <a:blip r:embed="rId4"/>
          <a:srcRect/>
          <a:stretch>
            <a:fillRect/>
          </a:stretch>
        </p:blipFill>
        <p:spPr bwMode="auto">
          <a:xfrm>
            <a:off x="4648200" y="3962400"/>
            <a:ext cx="3581400" cy="2179638"/>
          </a:xfrm>
          <a:prstGeom prst="rect">
            <a:avLst/>
          </a:prstGeom>
          <a:noFill/>
          <a:ln w="12700" cap="sq">
            <a:noFill/>
            <a:miter lim="800000"/>
            <a:headEnd type="none" w="sm" len="sm"/>
            <a:tailEnd type="none" w="sm" len="sm"/>
          </a:ln>
        </p:spPr>
      </p:pic>
      <p:sp>
        <p:nvSpPr>
          <p:cNvPr id="10248" name="Text Box 1032"/>
          <p:cNvSpPr txBox="1">
            <a:spLocks noChangeArrowheads="1"/>
          </p:cNvSpPr>
          <p:nvPr/>
        </p:nvSpPr>
        <p:spPr bwMode="auto">
          <a:xfrm>
            <a:off x="7239000" y="3429000"/>
            <a:ext cx="933450" cy="366713"/>
          </a:xfrm>
          <a:prstGeom prst="rect">
            <a:avLst/>
          </a:prstGeom>
          <a:noFill/>
          <a:ln w="12700" cap="sq">
            <a:noFill/>
            <a:miter lim="800000"/>
            <a:headEnd type="none" w="sm" len="sm"/>
            <a:tailEnd type="none" w="sm" len="sm"/>
          </a:ln>
        </p:spPr>
        <p:txBody>
          <a:bodyPr wrap="none">
            <a:spAutoFit/>
          </a:bodyPr>
          <a:lstStyle/>
          <a:p>
            <a:r>
              <a:rPr lang="cs-CZ" altLang="cs-CZ" sz="1800">
                <a:latin typeface="Arial" charset="0"/>
              </a:rPr>
              <a:t>MIG 21</a:t>
            </a:r>
            <a:endParaRPr lang="cs-CZ" altLang="cs-CZ"/>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cs-CZ" altLang="cs-CZ" smtClean="0"/>
              <a:t>Rozdělení kovů</a:t>
            </a:r>
          </a:p>
        </p:txBody>
      </p:sp>
      <p:sp>
        <p:nvSpPr>
          <p:cNvPr id="11267" name="Rectangle 3"/>
          <p:cNvSpPr>
            <a:spLocks noGrp="1" noChangeArrowheads="1"/>
          </p:cNvSpPr>
          <p:nvPr>
            <p:ph type="body" sz="half" idx="1"/>
          </p:nvPr>
        </p:nvSpPr>
        <p:spPr/>
        <p:txBody>
          <a:bodyPr>
            <a:normAutofit/>
          </a:bodyPr>
          <a:lstStyle/>
          <a:p>
            <a:r>
              <a:rPr lang="cs-CZ" altLang="cs-CZ" b="1" dirty="0" smtClean="0"/>
              <a:t>Železné kovy</a:t>
            </a:r>
          </a:p>
          <a:p>
            <a:pPr lvl="1"/>
            <a:r>
              <a:rPr lang="cs-CZ" altLang="cs-CZ" sz="2000" dirty="0" smtClean="0"/>
              <a:t>kujné</a:t>
            </a:r>
            <a:r>
              <a:rPr lang="cs-CZ" altLang="cs-CZ" sz="2000" b="1" dirty="0" smtClean="0"/>
              <a:t> železo ( C ≤ 0,2 %; svářkové železo do 0,1 %)</a:t>
            </a:r>
            <a:endParaRPr lang="cs-CZ" altLang="cs-CZ" sz="2000" dirty="0" smtClean="0"/>
          </a:p>
          <a:p>
            <a:pPr lvl="1"/>
            <a:r>
              <a:rPr lang="cs-CZ" altLang="cs-CZ" sz="2000" dirty="0" smtClean="0"/>
              <a:t>ocel (0,2 – 2,14 % C)</a:t>
            </a:r>
          </a:p>
          <a:p>
            <a:pPr lvl="2"/>
            <a:r>
              <a:rPr lang="cs-CZ" altLang="cs-CZ" sz="1600" dirty="0"/>
              <a:t>Korozivzdorná ocel (nerez) + </a:t>
            </a:r>
            <a:r>
              <a:rPr lang="cs-CZ" altLang="cs-CZ" sz="1600" dirty="0" err="1"/>
              <a:t>Cr</a:t>
            </a:r>
            <a:r>
              <a:rPr lang="cs-CZ" altLang="cs-CZ" sz="1600" dirty="0"/>
              <a:t>, Ni, popř. další kovy</a:t>
            </a:r>
          </a:p>
          <a:p>
            <a:pPr lvl="1"/>
            <a:r>
              <a:rPr lang="cs-CZ" altLang="cs-CZ" sz="2000" dirty="0"/>
              <a:t>litina (vyšší obsah uhlíku C ˃ 2 %)</a:t>
            </a:r>
          </a:p>
          <a:p>
            <a:r>
              <a:rPr lang="cs-CZ" altLang="cs-CZ" b="1" dirty="0" smtClean="0"/>
              <a:t>Neželezné kovy</a:t>
            </a:r>
            <a:endParaRPr lang="cs-CZ" altLang="cs-CZ" dirty="0" smtClean="0"/>
          </a:p>
          <a:p>
            <a:pPr lvl="1"/>
            <a:r>
              <a:rPr lang="cs-CZ" altLang="cs-CZ" sz="2000" dirty="0" smtClean="0"/>
              <a:t>těžké: </a:t>
            </a:r>
            <a:r>
              <a:rPr lang="cs-CZ" altLang="cs-CZ" sz="2000" dirty="0" err="1" smtClean="0"/>
              <a:t>Cu</a:t>
            </a:r>
            <a:r>
              <a:rPr lang="cs-CZ" altLang="cs-CZ" sz="2000" dirty="0" smtClean="0"/>
              <a:t>, </a:t>
            </a:r>
            <a:r>
              <a:rPr lang="cs-CZ" altLang="cs-CZ" sz="2000" dirty="0" err="1" smtClean="0"/>
              <a:t>Zn</a:t>
            </a:r>
            <a:r>
              <a:rPr lang="cs-CZ" altLang="cs-CZ" sz="2000" dirty="0" smtClean="0"/>
              <a:t>, </a:t>
            </a:r>
            <a:r>
              <a:rPr lang="cs-CZ" altLang="cs-CZ" sz="2000" dirty="0" err="1" smtClean="0"/>
              <a:t>Pb</a:t>
            </a:r>
            <a:r>
              <a:rPr lang="cs-CZ" altLang="cs-CZ" sz="2000" dirty="0" smtClean="0"/>
              <a:t>, </a:t>
            </a:r>
            <a:r>
              <a:rPr lang="cs-CZ" altLang="cs-CZ" sz="2000" dirty="0" err="1" smtClean="0"/>
              <a:t>Sn</a:t>
            </a:r>
            <a:r>
              <a:rPr lang="cs-CZ" altLang="cs-CZ" sz="2000" dirty="0" smtClean="0"/>
              <a:t> (bronzy, mosazi, pájky apod.)</a:t>
            </a:r>
          </a:p>
          <a:p>
            <a:pPr lvl="1"/>
            <a:r>
              <a:rPr lang="cs-CZ" altLang="cs-CZ" sz="2000" dirty="0" smtClean="0"/>
              <a:t>lehké: Al, Mg, Ti (jejich slitiny)  </a:t>
            </a:r>
          </a:p>
          <a:p>
            <a:pPr>
              <a:buFontTx/>
              <a:buNone/>
            </a:pPr>
            <a:endParaRPr lang="cs-CZ" altLang="cs-CZ" dirty="0" smtClean="0"/>
          </a:p>
        </p:txBody>
      </p:sp>
      <p:sp>
        <p:nvSpPr>
          <p:cNvPr id="11268" name="Rectangle 4"/>
          <p:cNvSpPr>
            <a:spLocks noGrp="1" noChangeArrowheads="1"/>
          </p:cNvSpPr>
          <p:nvPr>
            <p:ph type="body" sz="half" idx="2"/>
          </p:nvPr>
        </p:nvSpPr>
        <p:spPr/>
        <p:txBody>
          <a:bodyPr>
            <a:normAutofit lnSpcReduction="10000"/>
          </a:bodyPr>
          <a:lstStyle/>
          <a:p>
            <a:r>
              <a:rPr lang="cs-CZ" altLang="cs-CZ" b="1" dirty="0" smtClean="0"/>
              <a:t>Podle dostupnosti </a:t>
            </a:r>
            <a:br>
              <a:rPr lang="cs-CZ" altLang="cs-CZ" b="1" dirty="0" smtClean="0"/>
            </a:br>
            <a:r>
              <a:rPr lang="cs-CZ" altLang="cs-CZ" b="1" dirty="0" smtClean="0"/>
              <a:t>a ceny</a:t>
            </a:r>
          </a:p>
          <a:p>
            <a:pPr lvl="1"/>
            <a:r>
              <a:rPr lang="cs-CZ" altLang="cs-CZ" sz="2000" b="1" dirty="0" smtClean="0"/>
              <a:t>Drahé kovy (</a:t>
            </a:r>
            <a:r>
              <a:rPr lang="cs-CZ" altLang="cs-CZ" sz="1800" dirty="0" smtClean="0"/>
              <a:t>Au, </a:t>
            </a:r>
            <a:r>
              <a:rPr lang="cs-CZ" altLang="cs-CZ" sz="1800" dirty="0" err="1" smtClean="0"/>
              <a:t>Ag</a:t>
            </a:r>
            <a:r>
              <a:rPr lang="cs-CZ" altLang="cs-CZ" sz="1800" dirty="0" smtClean="0"/>
              <a:t>, platinové kovy: </a:t>
            </a:r>
            <a:r>
              <a:rPr lang="cs-CZ" altLang="cs-CZ" sz="1800" dirty="0" err="1" smtClean="0"/>
              <a:t>Pt</a:t>
            </a:r>
            <a:r>
              <a:rPr lang="cs-CZ" altLang="cs-CZ" sz="1800" dirty="0" smtClean="0"/>
              <a:t>, </a:t>
            </a:r>
            <a:r>
              <a:rPr lang="cs-CZ" altLang="cs-CZ" sz="1800" dirty="0" err="1" smtClean="0"/>
              <a:t>Pd</a:t>
            </a:r>
            <a:r>
              <a:rPr lang="cs-CZ" altLang="cs-CZ" sz="1800" dirty="0" smtClean="0"/>
              <a:t>, </a:t>
            </a:r>
            <a:r>
              <a:rPr lang="cs-CZ" altLang="cs-CZ" sz="1800" dirty="0" err="1" smtClean="0"/>
              <a:t>Ru</a:t>
            </a:r>
            <a:r>
              <a:rPr lang="cs-CZ" altLang="cs-CZ" sz="1800" dirty="0" smtClean="0"/>
              <a:t>, </a:t>
            </a:r>
            <a:r>
              <a:rPr lang="cs-CZ" altLang="cs-CZ" sz="1800" dirty="0" err="1" smtClean="0"/>
              <a:t>Rh</a:t>
            </a:r>
            <a:r>
              <a:rPr lang="cs-CZ" altLang="cs-CZ" sz="1800" dirty="0" smtClean="0"/>
              <a:t>, Os, Ir)</a:t>
            </a:r>
          </a:p>
          <a:p>
            <a:pPr lvl="1"/>
            <a:r>
              <a:rPr lang="cs-CZ" altLang="cs-CZ" sz="2000" dirty="0" smtClean="0"/>
              <a:t>Ostatní (obecné kovy) (např. Al, </a:t>
            </a:r>
            <a:r>
              <a:rPr lang="cs-CZ" altLang="cs-CZ" sz="2000" dirty="0" err="1" smtClean="0"/>
              <a:t>Fe</a:t>
            </a:r>
            <a:r>
              <a:rPr lang="cs-CZ" altLang="cs-CZ" sz="2000" dirty="0" smtClean="0"/>
              <a:t>, </a:t>
            </a:r>
            <a:r>
              <a:rPr lang="cs-CZ" altLang="cs-CZ" sz="2000" dirty="0" err="1" smtClean="0"/>
              <a:t>Zn</a:t>
            </a:r>
            <a:r>
              <a:rPr lang="cs-CZ" altLang="cs-CZ" sz="2000" dirty="0" smtClean="0"/>
              <a:t>)</a:t>
            </a:r>
          </a:p>
          <a:p>
            <a:r>
              <a:rPr lang="cs-CZ" altLang="cs-CZ" b="1" dirty="0" smtClean="0"/>
              <a:t>Podle stálosti na vzduchu</a:t>
            </a:r>
          </a:p>
          <a:p>
            <a:pPr lvl="1"/>
            <a:r>
              <a:rPr lang="cs-CZ" altLang="cs-CZ" sz="2000" dirty="0" smtClean="0"/>
              <a:t>Ušlechtilé (např. </a:t>
            </a:r>
            <a:r>
              <a:rPr lang="cs-CZ" altLang="cs-CZ" sz="2000" dirty="0" err="1" smtClean="0"/>
              <a:t>Pt</a:t>
            </a:r>
            <a:r>
              <a:rPr lang="cs-CZ" altLang="cs-CZ" sz="2000" dirty="0" smtClean="0"/>
              <a:t>, Au, </a:t>
            </a:r>
            <a:r>
              <a:rPr lang="cs-CZ" altLang="cs-CZ" sz="2000" dirty="0" err="1" smtClean="0"/>
              <a:t>Ag</a:t>
            </a:r>
            <a:r>
              <a:rPr lang="cs-CZ" altLang="cs-CZ" sz="2000" dirty="0" smtClean="0"/>
              <a:t>, </a:t>
            </a:r>
            <a:r>
              <a:rPr lang="cs-CZ" altLang="cs-CZ" sz="2000" dirty="0" err="1" smtClean="0"/>
              <a:t>Pd</a:t>
            </a:r>
            <a:r>
              <a:rPr lang="cs-CZ" altLang="cs-CZ" sz="2000" dirty="0" smtClean="0"/>
              <a:t>)</a:t>
            </a:r>
          </a:p>
          <a:p>
            <a:pPr lvl="1"/>
            <a:r>
              <a:rPr lang="cs-CZ" altLang="cs-CZ" sz="2000" dirty="0" smtClean="0"/>
              <a:t>Neušlechtilé (např. </a:t>
            </a:r>
            <a:r>
              <a:rPr lang="cs-CZ" altLang="cs-CZ" sz="2000" dirty="0" err="1" smtClean="0"/>
              <a:t>Fe</a:t>
            </a:r>
            <a:r>
              <a:rPr lang="cs-CZ" altLang="cs-CZ" sz="2000" dirty="0" smtClean="0"/>
              <a:t>, </a:t>
            </a:r>
            <a:r>
              <a:rPr lang="cs-CZ" altLang="cs-CZ" sz="2000" dirty="0" err="1" smtClean="0"/>
              <a:t>Zn</a:t>
            </a:r>
            <a:r>
              <a:rPr lang="cs-CZ" altLang="cs-CZ" sz="2000" dirty="0" smtClean="0"/>
              <a:t>, Mg)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cs-CZ" altLang="cs-CZ" smtClean="0"/>
              <a:t>Získávání kovů z rud</a:t>
            </a:r>
          </a:p>
        </p:txBody>
      </p:sp>
      <p:sp>
        <p:nvSpPr>
          <p:cNvPr id="12291" name="Rectangle 3"/>
          <p:cNvSpPr>
            <a:spLocks noGrp="1" noChangeArrowheads="1"/>
          </p:cNvSpPr>
          <p:nvPr>
            <p:ph type="body" idx="1"/>
          </p:nvPr>
        </p:nvSpPr>
        <p:spPr>
          <a:xfrm>
            <a:off x="785813" y="1571625"/>
            <a:ext cx="7772400" cy="4114800"/>
          </a:xfrm>
        </p:spPr>
        <p:txBody>
          <a:bodyPr/>
          <a:lstStyle/>
          <a:p>
            <a:pPr>
              <a:defRPr/>
            </a:pPr>
            <a:r>
              <a:rPr lang="cs-CZ" altLang="cs-CZ" sz="2800" dirty="0" smtClean="0"/>
              <a:t>Tavení rud</a:t>
            </a:r>
          </a:p>
          <a:p>
            <a:pPr lvl="1">
              <a:defRPr/>
            </a:pPr>
            <a:r>
              <a:rPr lang="cs-CZ" altLang="cs-CZ" sz="2400" dirty="0" smtClean="0"/>
              <a:t>MO(s)   + C(s)              M(l)  + CO(g)</a:t>
            </a:r>
          </a:p>
          <a:p>
            <a:pPr marL="0" indent="0">
              <a:buFontTx/>
              <a:buNone/>
              <a:defRPr/>
            </a:pPr>
            <a:endParaRPr lang="cs-CZ" altLang="cs-CZ" dirty="0" smtClean="0"/>
          </a:p>
          <a:p>
            <a:pPr>
              <a:defRPr/>
            </a:pPr>
            <a:endParaRPr lang="cs-CZ" altLang="cs-CZ" dirty="0" smtClean="0"/>
          </a:p>
        </p:txBody>
      </p:sp>
      <p:cxnSp>
        <p:nvCxnSpPr>
          <p:cNvPr id="12292" name="Přímá spojnice se šipkou 2"/>
          <p:cNvCxnSpPr>
            <a:cxnSpLocks noChangeShapeType="1"/>
          </p:cNvCxnSpPr>
          <p:nvPr/>
        </p:nvCxnSpPr>
        <p:spPr bwMode="auto">
          <a:xfrm>
            <a:off x="3347864" y="2307771"/>
            <a:ext cx="863600" cy="0"/>
          </a:xfrm>
          <a:prstGeom prst="straightConnector1">
            <a:avLst/>
          </a:prstGeom>
          <a:noFill/>
          <a:ln w="12700" cap="sq" algn="ctr">
            <a:solidFill>
              <a:schemeClr val="tx1"/>
            </a:solidFill>
            <a:round/>
            <a:headEnd type="none" w="sm" len="sm"/>
            <a:tailEnd type="arrow" w="med" len="med"/>
          </a:ln>
        </p:spPr>
      </p:cxnSp>
      <p:pic>
        <p:nvPicPr>
          <p:cNvPr id="12293" name="Picture 5"/>
          <p:cNvPicPr>
            <a:picLocks noChangeAspect="1" noChangeArrowheads="1"/>
          </p:cNvPicPr>
          <p:nvPr/>
        </p:nvPicPr>
        <p:blipFill>
          <a:blip r:embed="rId3"/>
          <a:srcRect/>
          <a:stretch>
            <a:fillRect/>
          </a:stretch>
        </p:blipFill>
        <p:spPr bwMode="auto">
          <a:xfrm>
            <a:off x="251520" y="2420888"/>
            <a:ext cx="5911850" cy="4071938"/>
          </a:xfrm>
          <a:prstGeom prst="rect">
            <a:avLst/>
          </a:prstGeom>
          <a:noFill/>
          <a:ln w="12700" cap="sq">
            <a:noFill/>
            <a:miter lim="800000"/>
            <a:headEnd type="none" w="sm" len="sm"/>
            <a:tailEnd type="none" w="sm" len="sm"/>
          </a:ln>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0232" y="1199307"/>
            <a:ext cx="2095500" cy="325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ovéPole 1"/>
          <p:cNvSpPr txBox="1"/>
          <p:nvPr/>
        </p:nvSpPr>
        <p:spPr>
          <a:xfrm>
            <a:off x="6685182" y="4456857"/>
            <a:ext cx="1800200" cy="369332"/>
          </a:xfrm>
          <a:prstGeom prst="rect">
            <a:avLst/>
          </a:prstGeom>
          <a:noFill/>
        </p:spPr>
        <p:txBody>
          <a:bodyPr wrap="square" rtlCol="0">
            <a:spAutoFit/>
          </a:bodyPr>
          <a:lstStyle/>
          <a:p>
            <a:r>
              <a:rPr lang="cs-CZ" dirty="0" smtClean="0"/>
              <a:t>TAVÍCÍ PEC</a:t>
            </a:r>
            <a:endParaRPr lang="cs-CZ"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Metalurgie/Koroze kovů</a:t>
            </a:r>
            <a:endParaRPr lang="cs-CZ" dirty="0"/>
          </a:p>
        </p:txBody>
      </p:sp>
      <p:sp>
        <p:nvSpPr>
          <p:cNvPr id="3" name="Zástupný symbol pro obsah 2"/>
          <p:cNvSpPr>
            <a:spLocks noGrp="1"/>
          </p:cNvSpPr>
          <p:nvPr>
            <p:ph idx="1"/>
          </p:nvPr>
        </p:nvSpPr>
        <p:spPr/>
        <p:txBody>
          <a:bodyPr/>
          <a:lstStyle/>
          <a:p>
            <a:endParaRPr lang="cs-CZ"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556792"/>
            <a:ext cx="6680423" cy="4792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25639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Literatura</a:t>
            </a:r>
            <a:endParaRPr lang="cs-CZ" dirty="0"/>
          </a:p>
        </p:txBody>
      </p:sp>
      <p:sp>
        <p:nvSpPr>
          <p:cNvPr id="3" name="Zástupný symbol pro obsah 2"/>
          <p:cNvSpPr>
            <a:spLocks noGrp="1"/>
          </p:cNvSpPr>
          <p:nvPr>
            <p:ph idx="1"/>
          </p:nvPr>
        </p:nvSpPr>
        <p:spPr/>
        <p:txBody>
          <a:bodyPr/>
          <a:lstStyle/>
          <a:p>
            <a:r>
              <a:rPr lang="cs-CZ" dirty="0" err="1" smtClean="0"/>
              <a:t>Selwyn</a:t>
            </a:r>
            <a:r>
              <a:rPr lang="cs-CZ" dirty="0" smtClean="0"/>
              <a:t>: Metals and </a:t>
            </a:r>
            <a:r>
              <a:rPr lang="cs-CZ" dirty="0" err="1" smtClean="0"/>
              <a:t>Corrosion</a:t>
            </a:r>
            <a:r>
              <a:rPr lang="cs-CZ" dirty="0" smtClean="0"/>
              <a:t>, A Handbook </a:t>
            </a:r>
            <a:r>
              <a:rPr lang="cs-CZ" dirty="0" err="1" smtClean="0"/>
              <a:t>for</a:t>
            </a:r>
            <a:r>
              <a:rPr lang="cs-CZ" dirty="0" smtClean="0"/>
              <a:t> </a:t>
            </a:r>
            <a:r>
              <a:rPr lang="cs-CZ" dirty="0" err="1" smtClean="0"/>
              <a:t>thr</a:t>
            </a:r>
            <a:r>
              <a:rPr lang="cs-CZ" dirty="0" smtClean="0"/>
              <a:t> </a:t>
            </a:r>
            <a:r>
              <a:rPr lang="cs-CZ" dirty="0" err="1" smtClean="0"/>
              <a:t>Conservation</a:t>
            </a:r>
            <a:r>
              <a:rPr lang="cs-CZ" dirty="0" smtClean="0"/>
              <a:t> Professional, CCI, 2004. str. 5 – 6.</a:t>
            </a:r>
            <a:endParaRPr lang="cs-CZ" dirty="0"/>
          </a:p>
        </p:txBody>
      </p:sp>
    </p:spTree>
    <p:extLst>
      <p:ext uri="{BB962C8B-B14F-4D97-AF65-F5344CB8AC3E}">
        <p14:creationId xmlns:p14="http://schemas.microsoft.com/office/powerpoint/2010/main" val="1355209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cs-CZ" altLang="cs-CZ" smtClean="0"/>
              <a:t>Cíl</a:t>
            </a:r>
          </a:p>
        </p:txBody>
      </p:sp>
      <p:sp>
        <p:nvSpPr>
          <p:cNvPr id="4099" name="Rectangle 3"/>
          <p:cNvSpPr>
            <a:spLocks noGrp="1" noChangeArrowheads="1"/>
          </p:cNvSpPr>
          <p:nvPr>
            <p:ph type="body" idx="1"/>
          </p:nvPr>
        </p:nvSpPr>
        <p:spPr/>
        <p:txBody>
          <a:bodyPr>
            <a:normAutofit fontScale="92500" lnSpcReduction="10000"/>
          </a:bodyPr>
          <a:lstStyle/>
          <a:p>
            <a:r>
              <a:rPr lang="cs-CZ" altLang="cs-CZ" sz="2800" dirty="0" smtClean="0"/>
              <a:t>Získat základní znalosti o vlastnostech kovů a jejich slitin</a:t>
            </a:r>
          </a:p>
          <a:p>
            <a:r>
              <a:rPr lang="cs-CZ" altLang="cs-CZ" sz="2800" dirty="0" smtClean="0"/>
              <a:t>Znát základní výrobní technologie kovů, povrchové úpravy a výzdobné techniky</a:t>
            </a:r>
          </a:p>
          <a:p>
            <a:r>
              <a:rPr lang="cs-CZ" altLang="cs-CZ" sz="2800" dirty="0" smtClean="0"/>
              <a:t>Pochopit mechanismus poškozování kovů - korozi</a:t>
            </a:r>
          </a:p>
          <a:p>
            <a:r>
              <a:rPr lang="cs-CZ" altLang="cs-CZ" sz="2800" dirty="0" smtClean="0"/>
              <a:t>Umět rozlišit aktivní korozi</a:t>
            </a:r>
          </a:p>
          <a:p>
            <a:r>
              <a:rPr lang="cs-CZ" altLang="cs-CZ" sz="2800" dirty="0" smtClean="0"/>
              <a:t>Znát postupy pro minimalizaci koroze kovů </a:t>
            </a:r>
            <a:br>
              <a:rPr lang="cs-CZ" altLang="cs-CZ" sz="2800" dirty="0" smtClean="0"/>
            </a:br>
            <a:r>
              <a:rPr lang="cs-CZ" altLang="cs-CZ" sz="2800" dirty="0" smtClean="0"/>
              <a:t>u archeologických a historických předmětů </a:t>
            </a:r>
          </a:p>
          <a:p>
            <a:r>
              <a:rPr lang="cs-CZ" altLang="cs-CZ" sz="2800" dirty="0" smtClean="0"/>
              <a:t>Znát vhodné postupy ošetření pro jednotlivé kovy a jejich slitiny (</a:t>
            </a:r>
            <a:r>
              <a:rPr lang="cs-CZ" altLang="cs-CZ" sz="2800" dirty="0" err="1" smtClean="0"/>
              <a:t>Cu</a:t>
            </a:r>
            <a:r>
              <a:rPr lang="cs-CZ" altLang="cs-CZ" sz="2800" dirty="0" smtClean="0"/>
              <a:t>, </a:t>
            </a:r>
            <a:r>
              <a:rPr lang="cs-CZ" altLang="cs-CZ" sz="2800" dirty="0" err="1" smtClean="0"/>
              <a:t>Fe</a:t>
            </a:r>
            <a:r>
              <a:rPr lang="cs-CZ" altLang="cs-CZ" sz="2800" dirty="0" smtClean="0"/>
              <a:t>, </a:t>
            </a:r>
            <a:r>
              <a:rPr lang="cs-CZ" altLang="cs-CZ" sz="2800" dirty="0" err="1" smtClean="0"/>
              <a:t>Sn</a:t>
            </a:r>
            <a:r>
              <a:rPr lang="cs-CZ" altLang="cs-CZ" sz="2800" dirty="0" smtClean="0"/>
              <a:t>, </a:t>
            </a:r>
            <a:r>
              <a:rPr lang="cs-CZ" altLang="cs-CZ" sz="2800" dirty="0" err="1" smtClean="0"/>
              <a:t>Pb</a:t>
            </a:r>
            <a:r>
              <a:rPr lang="cs-CZ" altLang="cs-CZ" sz="2800" dirty="0" smtClean="0"/>
              <a:t>, Au, </a:t>
            </a:r>
            <a:r>
              <a:rPr lang="cs-CZ" altLang="cs-CZ" sz="2800" dirty="0" err="1" smtClean="0"/>
              <a:t>Ag</a:t>
            </a:r>
            <a:r>
              <a:rPr lang="cs-CZ" altLang="cs-CZ" sz="2800" dirty="0" smtClean="0"/>
              <a:t>, Al)</a:t>
            </a:r>
          </a:p>
          <a:p>
            <a:pPr>
              <a:buFontTx/>
              <a:buNone/>
            </a:pPr>
            <a:r>
              <a:rPr lang="cs-CZ" altLang="cs-CZ" sz="2800" dirty="0" smtClean="0"/>
              <a:t> </a:t>
            </a:r>
          </a:p>
          <a:p>
            <a:endParaRPr lang="cs-CZ" altLang="cs-CZ"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cs-CZ" altLang="cs-CZ" smtClean="0"/>
              <a:t>Úvod</a:t>
            </a:r>
          </a:p>
        </p:txBody>
      </p:sp>
      <p:sp>
        <p:nvSpPr>
          <p:cNvPr id="5123" name="Rectangle 3"/>
          <p:cNvSpPr>
            <a:spLocks noGrp="1" noChangeArrowheads="1"/>
          </p:cNvSpPr>
          <p:nvPr>
            <p:ph type="body" idx="1"/>
          </p:nvPr>
        </p:nvSpPr>
        <p:spPr/>
        <p:txBody>
          <a:bodyPr>
            <a:normAutofit fontScale="92500"/>
          </a:bodyPr>
          <a:lstStyle/>
          <a:p>
            <a:r>
              <a:rPr lang="cs-CZ" altLang="cs-CZ" dirty="0" smtClean="0"/>
              <a:t>Kovy významně ovlivnily vývoj lidské společnosti – </a:t>
            </a:r>
            <a:r>
              <a:rPr lang="cs-CZ" altLang="cs-CZ" i="1" dirty="0" smtClean="0"/>
              <a:t>doba měděná, bronzová a železná; :</a:t>
            </a:r>
          </a:p>
          <a:p>
            <a:pPr lvl="1"/>
            <a:r>
              <a:rPr lang="cs-CZ" altLang="cs-CZ" i="1" dirty="0" smtClean="0"/>
              <a:t> Sedm kovů starověku: Au, </a:t>
            </a:r>
            <a:r>
              <a:rPr lang="cs-CZ" altLang="cs-CZ" i="1" dirty="0" err="1" smtClean="0"/>
              <a:t>Cu</a:t>
            </a:r>
            <a:r>
              <a:rPr lang="cs-CZ" altLang="cs-CZ" i="1" dirty="0" smtClean="0"/>
              <a:t>, </a:t>
            </a:r>
            <a:r>
              <a:rPr lang="cs-CZ" altLang="cs-CZ" i="1" dirty="0" err="1" smtClean="0"/>
              <a:t>Ag</a:t>
            </a:r>
            <a:r>
              <a:rPr lang="cs-CZ" altLang="cs-CZ" i="1" dirty="0" smtClean="0"/>
              <a:t>, </a:t>
            </a:r>
            <a:r>
              <a:rPr lang="cs-CZ" altLang="cs-CZ" i="1" dirty="0" err="1" smtClean="0"/>
              <a:t>Pb</a:t>
            </a:r>
            <a:r>
              <a:rPr lang="cs-CZ" altLang="cs-CZ" i="1" dirty="0" smtClean="0"/>
              <a:t>, </a:t>
            </a:r>
            <a:r>
              <a:rPr lang="cs-CZ" altLang="cs-CZ" i="1" dirty="0" err="1" smtClean="0"/>
              <a:t>Sn</a:t>
            </a:r>
            <a:r>
              <a:rPr lang="cs-CZ" altLang="cs-CZ" i="1" dirty="0" smtClean="0"/>
              <a:t>, </a:t>
            </a:r>
            <a:r>
              <a:rPr lang="cs-CZ" altLang="cs-CZ" i="1" dirty="0" err="1" smtClean="0"/>
              <a:t>Fe</a:t>
            </a:r>
            <a:r>
              <a:rPr lang="cs-CZ" altLang="cs-CZ" i="1" dirty="0" smtClean="0"/>
              <a:t>, </a:t>
            </a:r>
            <a:r>
              <a:rPr lang="cs-CZ" altLang="cs-CZ" i="1" dirty="0" err="1" smtClean="0"/>
              <a:t>Hg</a:t>
            </a:r>
            <a:r>
              <a:rPr lang="cs-CZ" altLang="cs-CZ" i="1" dirty="0" smtClean="0"/>
              <a:t>.</a:t>
            </a:r>
          </a:p>
          <a:p>
            <a:pPr lvl="1"/>
            <a:r>
              <a:rPr lang="cs-CZ" altLang="cs-CZ" i="1" dirty="0" smtClean="0"/>
              <a:t>Od 18. stol.  Expanze objevů nových kovových prvků: Ni, </a:t>
            </a:r>
            <a:r>
              <a:rPr lang="cs-CZ" altLang="cs-CZ" i="1" dirty="0" err="1" smtClean="0"/>
              <a:t>Zn</a:t>
            </a:r>
            <a:r>
              <a:rPr lang="cs-CZ" altLang="cs-CZ" i="1" dirty="0" smtClean="0"/>
              <a:t>, Al, </a:t>
            </a:r>
            <a:r>
              <a:rPr lang="cs-CZ" altLang="cs-CZ" i="1" dirty="0" err="1" smtClean="0"/>
              <a:t>Pd</a:t>
            </a:r>
            <a:r>
              <a:rPr lang="cs-CZ" altLang="cs-CZ" i="1" dirty="0" smtClean="0"/>
              <a:t>, platinové kovy (</a:t>
            </a:r>
            <a:r>
              <a:rPr lang="cs-CZ" altLang="cs-CZ" i="1" dirty="0" err="1" smtClean="0"/>
              <a:t>Pt</a:t>
            </a:r>
            <a:r>
              <a:rPr lang="cs-CZ" altLang="cs-CZ" i="1" dirty="0" smtClean="0"/>
              <a:t>, Ir, </a:t>
            </a:r>
            <a:r>
              <a:rPr lang="cs-CZ" altLang="cs-CZ" i="1" dirty="0" err="1" smtClean="0"/>
              <a:t>Ru</a:t>
            </a:r>
            <a:r>
              <a:rPr lang="cs-CZ" altLang="cs-CZ" i="1" dirty="0" smtClean="0"/>
              <a:t>, Os, </a:t>
            </a:r>
            <a:r>
              <a:rPr lang="cs-CZ" altLang="cs-CZ" i="1" dirty="0" err="1" smtClean="0"/>
              <a:t>Rh</a:t>
            </a:r>
            <a:r>
              <a:rPr lang="cs-CZ" altLang="cs-CZ" i="1" dirty="0" smtClean="0"/>
              <a:t>)</a:t>
            </a:r>
          </a:p>
          <a:p>
            <a:r>
              <a:rPr lang="cs-CZ" altLang="cs-CZ" dirty="0" smtClean="0"/>
              <a:t>Kovy resp. slitiny kovů se používají pro zhotovení nejrůznějších předmětů a jsou součástí sbírek mnoha muzeí a galerií.</a:t>
            </a:r>
          </a:p>
        </p:txBody>
      </p:sp>
      <p:sp>
        <p:nvSpPr>
          <p:cNvPr id="5124" name="Text Box 5"/>
          <p:cNvSpPr txBox="1">
            <a:spLocks noChangeArrowheads="1"/>
          </p:cNvSpPr>
          <p:nvPr/>
        </p:nvSpPr>
        <p:spPr bwMode="auto">
          <a:xfrm>
            <a:off x="1279525" y="4918075"/>
            <a:ext cx="184150" cy="457200"/>
          </a:xfrm>
          <a:prstGeom prst="rect">
            <a:avLst/>
          </a:prstGeom>
          <a:noFill/>
          <a:ln w="12700" cap="sq">
            <a:noFill/>
            <a:miter lim="800000"/>
            <a:headEnd type="none" w="sm" len="sm"/>
            <a:tailEnd type="none" w="sm" len="sm"/>
          </a:ln>
        </p:spPr>
        <p:txBody>
          <a:bodyPr wrap="none">
            <a:spAutoFit/>
          </a:bodyPr>
          <a:lstStyle/>
          <a:p>
            <a:endParaRPr lang="cs-CZ" altLang="cs-CZ"/>
          </a:p>
        </p:txBody>
      </p:sp>
      <p:sp>
        <p:nvSpPr>
          <p:cNvPr id="5125" name="Text Box 7"/>
          <p:cNvSpPr txBox="1">
            <a:spLocks noChangeArrowheads="1"/>
          </p:cNvSpPr>
          <p:nvPr/>
        </p:nvSpPr>
        <p:spPr bwMode="auto">
          <a:xfrm>
            <a:off x="1508125" y="4613275"/>
            <a:ext cx="184150" cy="457200"/>
          </a:xfrm>
          <a:prstGeom prst="rect">
            <a:avLst/>
          </a:prstGeom>
          <a:noFill/>
          <a:ln w="12700" cap="sq">
            <a:noFill/>
            <a:miter lim="800000"/>
            <a:headEnd type="none" w="sm" len="sm"/>
            <a:tailEnd type="none" w="sm" len="sm"/>
          </a:ln>
        </p:spPr>
        <p:txBody>
          <a:bodyPr wrap="none">
            <a:spAutoFit/>
          </a:bodyPr>
          <a:lstStyle/>
          <a:p>
            <a:endParaRPr lang="cs-CZ" altLang="cs-CZ"/>
          </a:p>
        </p:txBody>
      </p:sp>
    </p:spTree>
    <p:extLst>
      <p:ext uri="{BB962C8B-B14F-4D97-AF65-F5344CB8AC3E}">
        <p14:creationId xmlns:p14="http://schemas.microsoft.com/office/powerpoint/2010/main" val="8785964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Eneolit</a:t>
            </a:r>
            <a:r>
              <a:rPr lang="cs-CZ" b="1" dirty="0" smtClean="0"/>
              <a:t> - doba měděná</a:t>
            </a:r>
            <a:endParaRPr lang="cs-CZ" b="1" dirty="0"/>
          </a:p>
        </p:txBody>
      </p:sp>
      <p:sp>
        <p:nvSpPr>
          <p:cNvPr id="3" name="Zástupný symbol pro obsah 2"/>
          <p:cNvSpPr>
            <a:spLocks noGrp="1"/>
          </p:cNvSpPr>
          <p:nvPr>
            <p:ph idx="1"/>
          </p:nvPr>
        </p:nvSpPr>
        <p:spPr/>
        <p:txBody>
          <a:bodyPr/>
          <a:lstStyle/>
          <a:p>
            <a:r>
              <a:rPr lang="cs-CZ" b="1" dirty="0" err="1" smtClean="0"/>
              <a:t>Eneolit</a:t>
            </a:r>
            <a:r>
              <a:rPr lang="cs-CZ" b="1" dirty="0" smtClean="0"/>
              <a:t> (pozdní doba kamenná, doba měděná), </a:t>
            </a:r>
            <a:r>
              <a:rPr lang="cs-CZ" dirty="0" smtClean="0"/>
              <a:t>4400/4300 </a:t>
            </a:r>
            <a:r>
              <a:rPr lang="cs-CZ" dirty="0"/>
              <a:t>- 2300/2200 př. Kr.</a:t>
            </a:r>
          </a:p>
        </p:txBody>
      </p:sp>
      <p:pic>
        <p:nvPicPr>
          <p:cNvPr id="2050" name="Picture 2" descr="https://www.lovecpokladu.cz/img/2008/viky/viky20080727-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2708920"/>
            <a:ext cx="4896544" cy="3778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99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r>
              <a:rPr lang="cs-CZ" altLang="cs-CZ" dirty="0" smtClean="0"/>
              <a:t>Doba bronzová</a:t>
            </a:r>
            <a:br>
              <a:rPr lang="cs-CZ" altLang="cs-CZ" dirty="0" smtClean="0"/>
            </a:br>
            <a:r>
              <a:rPr lang="cs-CZ" altLang="cs-CZ" sz="3600" dirty="0" smtClean="0"/>
              <a:t>na našem území 2100 – 700 př. n. l.</a:t>
            </a:r>
            <a:r>
              <a:rPr lang="cs-CZ" altLang="cs-CZ" sz="3100" dirty="0" smtClean="0"/>
              <a:t>  </a:t>
            </a:r>
            <a:endParaRPr lang="cs-CZ" altLang="cs-CZ" sz="3600" dirty="0" smtClean="0"/>
          </a:p>
        </p:txBody>
      </p:sp>
      <p:pic>
        <p:nvPicPr>
          <p:cNvPr id="6147" name="Picture 3" descr="E:\Sbírky - evidence\MCK\pro Alenu\Kovy\Výuka\02.jpg"/>
          <p:cNvPicPr>
            <a:picLocks noChangeAspect="1" noChangeArrowheads="1"/>
          </p:cNvPicPr>
          <p:nvPr/>
        </p:nvPicPr>
        <p:blipFill>
          <a:blip r:embed="rId3"/>
          <a:srcRect/>
          <a:stretch>
            <a:fillRect/>
          </a:stretch>
        </p:blipFill>
        <p:spPr bwMode="auto">
          <a:xfrm>
            <a:off x="838200" y="1905000"/>
            <a:ext cx="2268538" cy="2819400"/>
          </a:xfrm>
          <a:prstGeom prst="rect">
            <a:avLst/>
          </a:prstGeom>
          <a:noFill/>
          <a:ln w="9525">
            <a:noFill/>
            <a:miter lim="800000"/>
            <a:headEnd/>
            <a:tailEnd/>
          </a:ln>
        </p:spPr>
      </p:pic>
      <p:sp>
        <p:nvSpPr>
          <p:cNvPr id="6148" name="Text Box 4"/>
          <p:cNvSpPr txBox="1">
            <a:spLocks noChangeArrowheads="1"/>
          </p:cNvSpPr>
          <p:nvPr/>
        </p:nvSpPr>
        <p:spPr bwMode="auto">
          <a:xfrm>
            <a:off x="838200" y="4953000"/>
            <a:ext cx="2451100" cy="641350"/>
          </a:xfrm>
          <a:prstGeom prst="rect">
            <a:avLst/>
          </a:prstGeom>
          <a:noFill/>
          <a:ln w="12700" cap="sq">
            <a:noFill/>
            <a:miter lim="800000"/>
            <a:headEnd type="none" w="sm" len="sm"/>
            <a:tailEnd type="none" w="sm" len="sm"/>
          </a:ln>
        </p:spPr>
        <p:txBody>
          <a:bodyPr wrap="none">
            <a:spAutoFit/>
          </a:bodyPr>
          <a:lstStyle/>
          <a:p>
            <a:r>
              <a:rPr lang="cs-CZ" altLang="cs-CZ" sz="1800"/>
              <a:t>Hromadný nález bronzů </a:t>
            </a:r>
          </a:p>
          <a:p>
            <a:r>
              <a:rPr lang="cs-CZ" altLang="cs-CZ" sz="1800"/>
              <a:t>v Roudnici n. Labem</a:t>
            </a:r>
            <a:endParaRPr lang="cs-CZ" altLang="cs-CZ"/>
          </a:p>
        </p:txBody>
      </p:sp>
      <p:pic>
        <p:nvPicPr>
          <p:cNvPr id="6150" name="Picture 6" descr="E:\Sbírky - evidence\MCK\pro Alenu\Kovy\Výuka\04.jpg"/>
          <p:cNvPicPr>
            <a:picLocks noChangeAspect="1" noChangeArrowheads="1"/>
          </p:cNvPicPr>
          <p:nvPr/>
        </p:nvPicPr>
        <p:blipFill>
          <a:blip r:embed="rId4"/>
          <a:srcRect/>
          <a:stretch>
            <a:fillRect/>
          </a:stretch>
        </p:blipFill>
        <p:spPr bwMode="auto">
          <a:xfrm>
            <a:off x="4143372" y="3214686"/>
            <a:ext cx="3352800" cy="1924050"/>
          </a:xfrm>
          <a:prstGeom prst="rect">
            <a:avLst/>
          </a:prstGeom>
          <a:noFill/>
          <a:ln w="9525">
            <a:noFill/>
            <a:miter lim="800000"/>
            <a:headEnd/>
            <a:tailEnd/>
          </a:ln>
        </p:spPr>
      </p:pic>
      <p:sp>
        <p:nvSpPr>
          <p:cNvPr id="6152" name="Text Box 8"/>
          <p:cNvSpPr txBox="1">
            <a:spLocks noChangeArrowheads="1"/>
          </p:cNvSpPr>
          <p:nvPr/>
        </p:nvSpPr>
        <p:spPr bwMode="auto">
          <a:xfrm>
            <a:off x="4214810" y="5286388"/>
            <a:ext cx="4572032" cy="646331"/>
          </a:xfrm>
          <a:prstGeom prst="rect">
            <a:avLst/>
          </a:prstGeom>
          <a:noFill/>
          <a:ln w="12700" cap="sq">
            <a:noFill/>
            <a:miter lim="800000"/>
            <a:headEnd type="none" w="sm" len="sm"/>
            <a:tailEnd type="none" w="sm" len="sm"/>
          </a:ln>
        </p:spPr>
        <p:txBody>
          <a:bodyPr wrap="square">
            <a:spAutoFit/>
          </a:bodyPr>
          <a:lstStyle/>
          <a:p>
            <a:r>
              <a:rPr lang="cs-CZ" altLang="cs-CZ" sz="1800" dirty="0"/>
              <a:t>Poklad bronzových </a:t>
            </a:r>
            <a:r>
              <a:rPr lang="cs-CZ" altLang="cs-CZ" sz="1800" dirty="0" smtClean="0"/>
              <a:t>dýk z </a:t>
            </a:r>
            <a:r>
              <a:rPr lang="cs-CZ" altLang="cs-CZ" sz="1800" dirty="0"/>
              <a:t>Kozích hřbetů </a:t>
            </a:r>
          </a:p>
          <a:p>
            <a:r>
              <a:rPr lang="cs-CZ" altLang="cs-CZ" sz="1800" dirty="0"/>
              <a:t>u </a:t>
            </a:r>
            <a:r>
              <a:rPr lang="cs-CZ" altLang="cs-CZ" sz="1800" dirty="0" err="1"/>
              <a:t>Horoměřic</a:t>
            </a:r>
            <a:endParaRPr lang="cs-CZ" altLang="cs-CZ" sz="1800" dirty="0"/>
          </a:p>
        </p:txBody>
      </p:sp>
      <p:sp>
        <p:nvSpPr>
          <p:cNvPr id="6153" name="Text Box 9"/>
          <p:cNvSpPr txBox="1">
            <a:spLocks noChangeArrowheads="1"/>
          </p:cNvSpPr>
          <p:nvPr/>
        </p:nvSpPr>
        <p:spPr bwMode="auto">
          <a:xfrm>
            <a:off x="0" y="6248400"/>
            <a:ext cx="3709988" cy="304800"/>
          </a:xfrm>
          <a:prstGeom prst="rect">
            <a:avLst/>
          </a:prstGeom>
          <a:noFill/>
          <a:ln w="12700" cap="sq">
            <a:noFill/>
            <a:miter lim="800000"/>
            <a:headEnd type="none" w="sm" len="sm"/>
            <a:tailEnd type="none" w="sm" len="sm"/>
          </a:ln>
        </p:spPr>
        <p:txBody>
          <a:bodyPr wrap="none">
            <a:spAutoFit/>
          </a:bodyPr>
          <a:lstStyle/>
          <a:p>
            <a:r>
              <a:rPr lang="cs-CZ" altLang="cs-CZ" sz="1400"/>
              <a:t>Foto: Kronika Českých zemí, Fortuna Print 2003 </a:t>
            </a:r>
          </a:p>
        </p:txBody>
      </p:sp>
      <p:sp>
        <p:nvSpPr>
          <p:cNvPr id="10" name="TextovéPole 9"/>
          <p:cNvSpPr txBox="1"/>
          <p:nvPr/>
        </p:nvSpPr>
        <p:spPr>
          <a:xfrm>
            <a:off x="4143372" y="1571612"/>
            <a:ext cx="4000528" cy="923330"/>
          </a:xfrm>
          <a:prstGeom prst="rect">
            <a:avLst/>
          </a:prstGeom>
          <a:noFill/>
        </p:spPr>
        <p:txBody>
          <a:bodyPr wrap="square" rtlCol="0">
            <a:spAutoFit/>
          </a:bodyPr>
          <a:lstStyle/>
          <a:p>
            <a:r>
              <a:rPr lang="cs-CZ" dirty="0" smtClean="0"/>
              <a:t>Ve světě jsou počátky doby bronzové datovány do cca 3 300 př. n. l. (Blízký východ); v Evropě cca 2 500 př. n. l.</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a:xfrm>
            <a:off x="928662" y="357166"/>
            <a:ext cx="7772400" cy="714380"/>
          </a:xfrm>
        </p:spPr>
        <p:txBody>
          <a:bodyPr>
            <a:noAutofit/>
          </a:bodyPr>
          <a:lstStyle/>
          <a:p>
            <a:pPr algn="ctr"/>
            <a:r>
              <a:rPr lang="cs-CZ" sz="3600" dirty="0" smtClean="0"/>
              <a:t>Doba železná</a:t>
            </a:r>
            <a:br>
              <a:rPr lang="cs-CZ" sz="3600" dirty="0" smtClean="0"/>
            </a:br>
            <a:endParaRPr lang="cs-CZ" sz="5400" dirty="0" smtClean="0"/>
          </a:p>
        </p:txBody>
      </p:sp>
      <p:sp>
        <p:nvSpPr>
          <p:cNvPr id="15363" name="Zástupný symbol pro obsah 2"/>
          <p:cNvSpPr>
            <a:spLocks noGrp="1"/>
          </p:cNvSpPr>
          <p:nvPr>
            <p:ph idx="1"/>
          </p:nvPr>
        </p:nvSpPr>
        <p:spPr>
          <a:xfrm>
            <a:off x="3357554" y="928670"/>
            <a:ext cx="6470650" cy="2590800"/>
          </a:xfrm>
        </p:spPr>
        <p:txBody>
          <a:bodyPr/>
          <a:lstStyle/>
          <a:p>
            <a:pPr lvl="1"/>
            <a:endParaRPr lang="cs-CZ" sz="2400" dirty="0" smtClean="0"/>
          </a:p>
          <a:p>
            <a:endParaRPr lang="cs-CZ" dirty="0" smtClean="0"/>
          </a:p>
        </p:txBody>
      </p:sp>
      <p:sp>
        <p:nvSpPr>
          <p:cNvPr id="4" name="Rectangle 3"/>
          <p:cNvSpPr txBox="1">
            <a:spLocks noChangeArrowheads="1"/>
          </p:cNvSpPr>
          <p:nvPr/>
        </p:nvSpPr>
        <p:spPr bwMode="auto">
          <a:xfrm>
            <a:off x="914400" y="1143000"/>
            <a:ext cx="8229600" cy="5286375"/>
          </a:xfrm>
          <a:prstGeom prst="rect">
            <a:avLst/>
          </a:prstGeom>
          <a:noFill/>
          <a:ln w="9525">
            <a:noFill/>
            <a:miter lim="800000"/>
            <a:headEnd/>
            <a:tailEnd/>
          </a:ln>
        </p:spPr>
        <p:txBody>
          <a:bodyPr/>
          <a:lstStyle/>
          <a:p>
            <a:pPr>
              <a:buFont typeface="Arial" pitchFamily="34" charset="0"/>
              <a:buChar char="•"/>
              <a:defRPr/>
            </a:pPr>
            <a:endParaRPr lang="cs-CZ" sz="2000" dirty="0">
              <a:latin typeface="+mn-lt"/>
            </a:endParaRPr>
          </a:p>
          <a:p>
            <a:pPr marL="342900" indent="-342900">
              <a:spcBef>
                <a:spcPct val="20000"/>
              </a:spcBef>
              <a:buClr>
                <a:schemeClr val="accent1"/>
              </a:buClr>
              <a:buSzPct val="70000"/>
              <a:buFont typeface="Wingdings" pitchFamily="2" charset="2"/>
              <a:buChar char="§"/>
              <a:defRPr/>
            </a:pPr>
            <a:endParaRPr kumimoji="1" lang="cs-CZ" sz="2000" kern="0" dirty="0">
              <a:latin typeface="+mn-lt"/>
            </a:endParaRPr>
          </a:p>
        </p:txBody>
      </p:sp>
      <p:pic>
        <p:nvPicPr>
          <p:cNvPr id="15365" name="Obrázek 9" descr="železný kozlík ke krbu - pozdně keltský typ.jpg"/>
          <p:cNvPicPr>
            <a:picLocks noChangeAspect="1"/>
          </p:cNvPicPr>
          <p:nvPr/>
        </p:nvPicPr>
        <p:blipFill>
          <a:blip r:embed="rId3"/>
          <a:srcRect/>
          <a:stretch>
            <a:fillRect/>
          </a:stretch>
        </p:blipFill>
        <p:spPr bwMode="auto">
          <a:xfrm>
            <a:off x="4643438" y="2643188"/>
            <a:ext cx="3981450" cy="2428875"/>
          </a:xfrm>
          <a:prstGeom prst="rect">
            <a:avLst/>
          </a:prstGeom>
          <a:noFill/>
          <a:ln w="9525">
            <a:noFill/>
            <a:miter lim="800000"/>
            <a:headEnd/>
            <a:tailEnd/>
          </a:ln>
        </p:spPr>
      </p:pic>
      <p:pic>
        <p:nvPicPr>
          <p:cNvPr id="15366" name="Obrázek 10" descr="železná keltská spona 10 - 8 st- př. n- L..jpg"/>
          <p:cNvPicPr>
            <a:picLocks noChangeAspect="1"/>
          </p:cNvPicPr>
          <p:nvPr/>
        </p:nvPicPr>
        <p:blipFill>
          <a:blip r:embed="rId4"/>
          <a:srcRect/>
          <a:stretch>
            <a:fillRect/>
          </a:stretch>
        </p:blipFill>
        <p:spPr bwMode="auto">
          <a:xfrm>
            <a:off x="1357313" y="1357313"/>
            <a:ext cx="2292350" cy="2357437"/>
          </a:xfrm>
          <a:prstGeom prst="rect">
            <a:avLst/>
          </a:prstGeom>
          <a:noFill/>
          <a:ln w="9525">
            <a:noFill/>
            <a:miter lim="800000"/>
            <a:headEnd/>
            <a:tailEnd/>
          </a:ln>
        </p:spPr>
      </p:pic>
      <p:sp>
        <p:nvSpPr>
          <p:cNvPr id="15367" name="TextovéPole 11"/>
          <p:cNvSpPr txBox="1">
            <a:spLocks noChangeArrowheads="1"/>
          </p:cNvSpPr>
          <p:nvPr/>
        </p:nvSpPr>
        <p:spPr bwMode="auto">
          <a:xfrm>
            <a:off x="1285875" y="3786188"/>
            <a:ext cx="2786063" cy="369887"/>
          </a:xfrm>
          <a:prstGeom prst="rect">
            <a:avLst/>
          </a:prstGeom>
          <a:noFill/>
          <a:ln w="9525">
            <a:noFill/>
            <a:miter lim="800000"/>
            <a:headEnd/>
            <a:tailEnd/>
          </a:ln>
        </p:spPr>
        <p:txBody>
          <a:bodyPr>
            <a:spAutoFit/>
          </a:bodyPr>
          <a:lstStyle/>
          <a:p>
            <a:r>
              <a:rPr lang="cs-CZ" sz="1800"/>
              <a:t>Železná keltská spona</a:t>
            </a:r>
          </a:p>
        </p:txBody>
      </p:sp>
      <p:sp>
        <p:nvSpPr>
          <p:cNvPr id="15368" name="TextovéPole 12"/>
          <p:cNvSpPr txBox="1">
            <a:spLocks noChangeArrowheads="1"/>
          </p:cNvSpPr>
          <p:nvPr/>
        </p:nvSpPr>
        <p:spPr bwMode="auto">
          <a:xfrm>
            <a:off x="5072063" y="5143500"/>
            <a:ext cx="3286125" cy="708025"/>
          </a:xfrm>
          <a:prstGeom prst="rect">
            <a:avLst/>
          </a:prstGeom>
          <a:noFill/>
          <a:ln w="9525">
            <a:noFill/>
            <a:miter lim="800000"/>
            <a:headEnd/>
            <a:tailEnd/>
          </a:ln>
        </p:spPr>
        <p:txBody>
          <a:bodyPr>
            <a:spAutoFit/>
          </a:bodyPr>
          <a:lstStyle/>
          <a:p>
            <a:r>
              <a:rPr lang="cs-CZ" sz="2000"/>
              <a:t>Železný kozlík ke krbu – pozdní keltský typ</a:t>
            </a:r>
          </a:p>
        </p:txBody>
      </p:sp>
      <p:pic>
        <p:nvPicPr>
          <p:cNvPr id="9" name="Picture 5" descr="E:\Sbírky - evidence\MCK\pro Alenu\Kovy\Výuka\03.jpg"/>
          <p:cNvPicPr>
            <a:picLocks noChangeAspect="1" noChangeArrowheads="1"/>
          </p:cNvPicPr>
          <p:nvPr/>
        </p:nvPicPr>
        <p:blipFill>
          <a:blip r:embed="rId5"/>
          <a:srcRect/>
          <a:stretch>
            <a:fillRect/>
          </a:stretch>
        </p:blipFill>
        <p:spPr bwMode="auto">
          <a:xfrm>
            <a:off x="571472" y="4214818"/>
            <a:ext cx="3352800" cy="2341563"/>
          </a:xfrm>
          <a:prstGeom prst="rect">
            <a:avLst/>
          </a:prstGeom>
          <a:noFill/>
          <a:ln w="9525">
            <a:noFill/>
            <a:miter lim="800000"/>
            <a:headEnd/>
            <a:tailEnd/>
          </a:ln>
        </p:spPr>
      </p:pic>
      <p:sp>
        <p:nvSpPr>
          <p:cNvPr id="10" name="Text Box 7"/>
          <p:cNvSpPr txBox="1">
            <a:spLocks noChangeArrowheads="1"/>
          </p:cNvSpPr>
          <p:nvPr/>
        </p:nvSpPr>
        <p:spPr bwMode="auto">
          <a:xfrm>
            <a:off x="4143372" y="6000768"/>
            <a:ext cx="2143140" cy="646331"/>
          </a:xfrm>
          <a:prstGeom prst="rect">
            <a:avLst/>
          </a:prstGeom>
          <a:noFill/>
          <a:ln w="12700" cap="sq">
            <a:noFill/>
            <a:miter lim="800000"/>
            <a:headEnd type="none" w="sm" len="sm"/>
            <a:tailEnd type="none" w="sm" len="sm"/>
          </a:ln>
        </p:spPr>
        <p:txBody>
          <a:bodyPr wrap="square">
            <a:spAutoFit/>
          </a:bodyPr>
          <a:lstStyle/>
          <a:p>
            <a:r>
              <a:rPr lang="cs-CZ" altLang="cs-CZ" sz="1800" dirty="0"/>
              <a:t>Býčí </a:t>
            </a:r>
            <a:r>
              <a:rPr lang="cs-CZ" altLang="cs-CZ" sz="1800" dirty="0" smtClean="0"/>
              <a:t>skála-býček, halštatské období</a:t>
            </a:r>
            <a:endParaRPr lang="cs-CZ" altLang="cs-CZ" sz="1800" dirty="0"/>
          </a:p>
        </p:txBody>
      </p:sp>
      <p:sp>
        <p:nvSpPr>
          <p:cNvPr id="11" name="Obdélník 10"/>
          <p:cNvSpPr/>
          <p:nvPr/>
        </p:nvSpPr>
        <p:spPr>
          <a:xfrm>
            <a:off x="4286248" y="714356"/>
            <a:ext cx="4572000" cy="1754326"/>
          </a:xfrm>
          <a:prstGeom prst="rect">
            <a:avLst/>
          </a:prstGeom>
        </p:spPr>
        <p:txBody>
          <a:bodyPr>
            <a:spAutoFit/>
          </a:bodyPr>
          <a:lstStyle/>
          <a:p>
            <a:r>
              <a:rPr lang="cs-CZ" dirty="0" smtClean="0"/>
              <a:t>na našem území: </a:t>
            </a:r>
            <a:br>
              <a:rPr lang="cs-CZ" dirty="0" smtClean="0"/>
            </a:br>
            <a:r>
              <a:rPr lang="cs-CZ" dirty="0" smtClean="0"/>
              <a:t>700 – 450 př. n. l. halštatské období</a:t>
            </a:r>
          </a:p>
          <a:p>
            <a:r>
              <a:rPr lang="cs-CZ" dirty="0" smtClean="0"/>
              <a:t>450 př. n. L. – konec starého letopočtu doba laténská (expanze Keltů)</a:t>
            </a:r>
          </a:p>
          <a:p>
            <a:r>
              <a:rPr lang="cs-CZ" dirty="0" smtClean="0"/>
              <a:t>ve světě cca 1400 př. n. l. (Blízký východ)</a:t>
            </a:r>
            <a:br>
              <a:rPr lang="cs-CZ" dirty="0" smtClean="0"/>
            </a:br>
            <a:endParaRPr lang="cs-CZ"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p:txBody>
          <a:bodyPr/>
          <a:lstStyle/>
          <a:p>
            <a:r>
              <a:rPr lang="cs-CZ" altLang="cs-CZ" smtClean="0"/>
              <a:t>Historie používání kovů</a:t>
            </a:r>
          </a:p>
        </p:txBody>
      </p:sp>
      <p:pic>
        <p:nvPicPr>
          <p:cNvPr id="7171" name="Picture 2"/>
          <p:cNvPicPr>
            <a:picLocks noChangeAspect="1" noChangeArrowheads="1"/>
          </p:cNvPicPr>
          <p:nvPr/>
        </p:nvPicPr>
        <p:blipFill>
          <a:blip r:embed="rId3"/>
          <a:srcRect/>
          <a:stretch>
            <a:fillRect/>
          </a:stretch>
        </p:blipFill>
        <p:spPr bwMode="auto">
          <a:xfrm>
            <a:off x="1500166" y="1285860"/>
            <a:ext cx="5730897" cy="4774441"/>
          </a:xfrm>
          <a:prstGeom prst="rect">
            <a:avLst/>
          </a:prstGeom>
          <a:noFill/>
          <a:ln w="12700" cap="sq">
            <a:noFill/>
            <a:miter lim="800000"/>
            <a:headEnd type="none" w="sm" len="sm"/>
            <a:tailEnd type="none" w="sm" len="sm"/>
          </a:ln>
        </p:spPr>
      </p:pic>
      <p:sp>
        <p:nvSpPr>
          <p:cNvPr id="4" name="Obdélník 3"/>
          <p:cNvSpPr/>
          <p:nvPr/>
        </p:nvSpPr>
        <p:spPr>
          <a:xfrm>
            <a:off x="571472" y="6000768"/>
            <a:ext cx="6500858" cy="923330"/>
          </a:xfrm>
          <a:prstGeom prst="rect">
            <a:avLst/>
          </a:prstGeom>
        </p:spPr>
        <p:txBody>
          <a:bodyPr wrap="square">
            <a:spAutoFit/>
          </a:bodyPr>
          <a:lstStyle/>
          <a:p>
            <a:r>
              <a:rPr lang="cs-CZ" dirty="0" err="1" smtClean="0"/>
              <a:t>Selwyn</a:t>
            </a:r>
            <a:r>
              <a:rPr lang="cs-CZ" dirty="0" smtClean="0"/>
              <a:t>, L.: Metals </a:t>
            </a:r>
            <a:r>
              <a:rPr lang="cs-CZ" dirty="0" err="1" smtClean="0"/>
              <a:t>and</a:t>
            </a:r>
            <a:r>
              <a:rPr lang="cs-CZ" dirty="0" smtClean="0"/>
              <a:t> </a:t>
            </a:r>
            <a:r>
              <a:rPr lang="cs-CZ" dirty="0" err="1" smtClean="0"/>
              <a:t>Corrosion</a:t>
            </a:r>
            <a:r>
              <a:rPr lang="cs-CZ" dirty="0" smtClean="0"/>
              <a:t>, A Handbook </a:t>
            </a:r>
            <a:r>
              <a:rPr lang="cs-CZ" dirty="0" err="1" smtClean="0"/>
              <a:t>for</a:t>
            </a:r>
            <a:r>
              <a:rPr lang="cs-CZ" dirty="0" smtClean="0"/>
              <a:t> </a:t>
            </a:r>
            <a:r>
              <a:rPr lang="cs-CZ" dirty="0" err="1" smtClean="0"/>
              <a:t>the</a:t>
            </a:r>
            <a:r>
              <a:rPr lang="cs-CZ" dirty="0" smtClean="0"/>
              <a:t> </a:t>
            </a:r>
            <a:r>
              <a:rPr lang="cs-CZ" dirty="0" err="1" smtClean="0"/>
              <a:t>Conservation</a:t>
            </a:r>
            <a:r>
              <a:rPr lang="cs-CZ" dirty="0" smtClean="0"/>
              <a:t> Professional, 2004, s. 6.</a:t>
            </a:r>
          </a:p>
          <a:p>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cs-CZ" altLang="cs-CZ" smtClean="0"/>
              <a:t>Kovové předměty ve sbírkách</a:t>
            </a:r>
          </a:p>
        </p:txBody>
      </p:sp>
      <p:sp>
        <p:nvSpPr>
          <p:cNvPr id="8195" name="Rectangle 3"/>
          <p:cNvSpPr>
            <a:spLocks noGrp="1" noChangeArrowheads="1"/>
          </p:cNvSpPr>
          <p:nvPr>
            <p:ph type="body" sz="half" idx="1"/>
          </p:nvPr>
        </p:nvSpPr>
        <p:spPr/>
        <p:txBody>
          <a:bodyPr/>
          <a:lstStyle/>
          <a:p>
            <a:r>
              <a:rPr lang="cs-CZ" altLang="cs-CZ" smtClean="0"/>
              <a:t>zbraně</a:t>
            </a:r>
          </a:p>
          <a:p>
            <a:r>
              <a:rPr lang="cs-CZ" altLang="cs-CZ" smtClean="0"/>
              <a:t>šperky</a:t>
            </a:r>
          </a:p>
          <a:p>
            <a:r>
              <a:rPr lang="cs-CZ" altLang="cs-CZ" smtClean="0"/>
              <a:t>součástí oděvů</a:t>
            </a:r>
          </a:p>
          <a:p>
            <a:r>
              <a:rPr lang="cs-CZ" altLang="cs-CZ" smtClean="0"/>
              <a:t>příbory, nádobí</a:t>
            </a:r>
          </a:p>
          <a:p>
            <a:r>
              <a:rPr lang="cs-CZ" altLang="cs-CZ" smtClean="0"/>
              <a:t>sochy</a:t>
            </a:r>
          </a:p>
          <a:p>
            <a:r>
              <a:rPr lang="cs-CZ" altLang="cs-CZ" smtClean="0"/>
              <a:t>mince </a:t>
            </a:r>
          </a:p>
          <a:p>
            <a:r>
              <a:rPr lang="cs-CZ" altLang="cs-CZ" smtClean="0"/>
              <a:t>hodinky</a:t>
            </a:r>
          </a:p>
          <a:p>
            <a:endParaRPr lang="cs-CZ" altLang="cs-CZ" smtClean="0"/>
          </a:p>
        </p:txBody>
      </p:sp>
      <p:sp>
        <p:nvSpPr>
          <p:cNvPr id="8196" name="Rectangle 4"/>
          <p:cNvSpPr>
            <a:spLocks noGrp="1" noChangeArrowheads="1"/>
          </p:cNvSpPr>
          <p:nvPr>
            <p:ph type="body" sz="half" idx="2"/>
          </p:nvPr>
        </p:nvSpPr>
        <p:spPr/>
        <p:txBody>
          <a:bodyPr/>
          <a:lstStyle/>
          <a:p>
            <a:r>
              <a:rPr lang="cs-CZ" altLang="cs-CZ" smtClean="0"/>
              <a:t>vědecké přístroje</a:t>
            </a:r>
          </a:p>
          <a:p>
            <a:r>
              <a:rPr lang="cs-CZ" altLang="cs-CZ" smtClean="0"/>
              <a:t>automobily</a:t>
            </a:r>
          </a:p>
          <a:p>
            <a:r>
              <a:rPr lang="cs-CZ" altLang="cs-CZ" smtClean="0"/>
              <a:t>letadla</a:t>
            </a:r>
          </a:p>
          <a:p>
            <a:r>
              <a:rPr lang="cs-CZ" altLang="cs-CZ" smtClean="0"/>
              <a:t>zemědělské nástroje </a:t>
            </a:r>
            <a:br>
              <a:rPr lang="cs-CZ" altLang="cs-CZ" smtClean="0"/>
            </a:br>
            <a:r>
              <a:rPr lang="cs-CZ" altLang="cs-CZ" smtClean="0"/>
              <a:t>a zařízení</a:t>
            </a:r>
          </a:p>
          <a:p>
            <a:r>
              <a:rPr lang="cs-CZ" altLang="cs-CZ" smtClean="0"/>
              <a:t>a další</a:t>
            </a:r>
          </a:p>
          <a:p>
            <a:endParaRPr lang="cs-CZ" altLang="cs-CZ"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cs-CZ" altLang="cs-CZ" smtClean="0"/>
              <a:t>Kovové předměty ve sbírkách</a:t>
            </a:r>
          </a:p>
        </p:txBody>
      </p:sp>
      <p:sp>
        <p:nvSpPr>
          <p:cNvPr id="9219" name="Text Box 3"/>
          <p:cNvSpPr txBox="1">
            <a:spLocks noChangeArrowheads="1"/>
          </p:cNvSpPr>
          <p:nvPr/>
        </p:nvSpPr>
        <p:spPr bwMode="auto">
          <a:xfrm>
            <a:off x="746125" y="2632075"/>
            <a:ext cx="184150" cy="457200"/>
          </a:xfrm>
          <a:prstGeom prst="rect">
            <a:avLst/>
          </a:prstGeom>
          <a:noFill/>
          <a:ln w="12700" cap="sq">
            <a:noFill/>
            <a:miter lim="800000"/>
            <a:headEnd type="none" w="sm" len="sm"/>
            <a:tailEnd type="none" w="sm" len="sm"/>
          </a:ln>
        </p:spPr>
        <p:txBody>
          <a:bodyPr wrap="none">
            <a:spAutoFit/>
          </a:bodyPr>
          <a:lstStyle/>
          <a:p>
            <a:endParaRPr lang="cs-CZ" altLang="cs-CZ"/>
          </a:p>
        </p:txBody>
      </p:sp>
      <p:pic>
        <p:nvPicPr>
          <p:cNvPr id="9220" name="Picture 6" descr="C:\ALENA\Konzervace\Archeologické centrum\HUlín\Hulín Foto\Hulín 31,38 po konzervaci\H38 č.8-4.jpg"/>
          <p:cNvPicPr>
            <a:picLocks noChangeAspect="1" noChangeArrowheads="1"/>
          </p:cNvPicPr>
          <p:nvPr/>
        </p:nvPicPr>
        <p:blipFill>
          <a:blip r:embed="rId3"/>
          <a:srcRect/>
          <a:stretch>
            <a:fillRect/>
          </a:stretch>
        </p:blipFill>
        <p:spPr bwMode="auto">
          <a:xfrm>
            <a:off x="838200" y="1676400"/>
            <a:ext cx="2514600" cy="1885950"/>
          </a:xfrm>
          <a:prstGeom prst="rect">
            <a:avLst/>
          </a:prstGeom>
          <a:noFill/>
          <a:ln w="9525">
            <a:noFill/>
            <a:miter lim="800000"/>
            <a:headEnd/>
            <a:tailEnd/>
          </a:ln>
        </p:spPr>
      </p:pic>
      <p:sp>
        <p:nvSpPr>
          <p:cNvPr id="9221" name="Text Box 8"/>
          <p:cNvSpPr txBox="1">
            <a:spLocks noChangeArrowheads="1"/>
          </p:cNvSpPr>
          <p:nvPr/>
        </p:nvSpPr>
        <p:spPr bwMode="auto">
          <a:xfrm>
            <a:off x="762000" y="3581400"/>
            <a:ext cx="2417763" cy="825500"/>
          </a:xfrm>
          <a:prstGeom prst="rect">
            <a:avLst/>
          </a:prstGeom>
          <a:noFill/>
          <a:ln w="12700" cap="sq">
            <a:noFill/>
            <a:miter lim="800000"/>
            <a:headEnd type="none" w="sm" len="sm"/>
            <a:tailEnd type="none" w="sm" len="sm"/>
          </a:ln>
        </p:spPr>
        <p:txBody>
          <a:bodyPr wrap="none">
            <a:spAutoFit/>
          </a:bodyPr>
          <a:lstStyle/>
          <a:p>
            <a:r>
              <a:rPr lang="cs-CZ" altLang="cs-CZ" sz="1600"/>
              <a:t>Měděný spirálovitý prsten</a:t>
            </a:r>
          </a:p>
          <a:p>
            <a:r>
              <a:rPr lang="cs-CZ" altLang="cs-CZ" sz="1600"/>
              <a:t>doba bronzová, 4. tis. př. l.,</a:t>
            </a:r>
          </a:p>
          <a:p>
            <a:r>
              <a:rPr lang="cs-CZ" altLang="cs-CZ" sz="1600"/>
              <a:t>lokalita Hulín 2004</a:t>
            </a:r>
            <a:endParaRPr lang="cs-CZ" altLang="cs-CZ"/>
          </a:p>
        </p:txBody>
      </p:sp>
      <p:sp>
        <p:nvSpPr>
          <p:cNvPr id="9222" name="Text Box 9"/>
          <p:cNvSpPr txBox="1">
            <a:spLocks noChangeArrowheads="1"/>
          </p:cNvSpPr>
          <p:nvPr/>
        </p:nvSpPr>
        <p:spPr bwMode="auto">
          <a:xfrm>
            <a:off x="5851525" y="1717675"/>
            <a:ext cx="184150" cy="457200"/>
          </a:xfrm>
          <a:prstGeom prst="rect">
            <a:avLst/>
          </a:prstGeom>
          <a:noFill/>
          <a:ln w="12700" cap="sq">
            <a:noFill/>
            <a:miter lim="800000"/>
            <a:headEnd type="none" w="sm" len="sm"/>
            <a:tailEnd type="none" w="sm" len="sm"/>
          </a:ln>
        </p:spPr>
        <p:txBody>
          <a:bodyPr wrap="none">
            <a:spAutoFit/>
          </a:bodyPr>
          <a:lstStyle/>
          <a:p>
            <a:endParaRPr lang="cs-CZ" altLang="cs-CZ"/>
          </a:p>
        </p:txBody>
      </p:sp>
      <p:pic>
        <p:nvPicPr>
          <p:cNvPr id="9223" name="Picture 10" descr="C:\ALENA\Konzervace\Archeologické centrum\HUlín\Hulín Foto\Hulín 36, 39, 41 po konzervaci\meč po konzervaci\H39 meč 1.JPG"/>
          <p:cNvPicPr>
            <a:picLocks noChangeAspect="1" noChangeArrowheads="1"/>
          </p:cNvPicPr>
          <p:nvPr/>
        </p:nvPicPr>
        <p:blipFill>
          <a:blip r:embed="rId4"/>
          <a:srcRect/>
          <a:stretch>
            <a:fillRect/>
          </a:stretch>
        </p:blipFill>
        <p:spPr bwMode="auto">
          <a:xfrm>
            <a:off x="4038600" y="1676400"/>
            <a:ext cx="4648200" cy="1389063"/>
          </a:xfrm>
          <a:prstGeom prst="rect">
            <a:avLst/>
          </a:prstGeom>
          <a:noFill/>
          <a:ln w="9525">
            <a:noFill/>
            <a:miter lim="800000"/>
            <a:headEnd/>
            <a:tailEnd/>
          </a:ln>
        </p:spPr>
      </p:pic>
      <p:sp>
        <p:nvSpPr>
          <p:cNvPr id="9224" name="Text Box 11"/>
          <p:cNvSpPr txBox="1">
            <a:spLocks noChangeArrowheads="1"/>
          </p:cNvSpPr>
          <p:nvPr/>
        </p:nvSpPr>
        <p:spPr bwMode="auto">
          <a:xfrm>
            <a:off x="4038600" y="3048000"/>
            <a:ext cx="4400550" cy="457200"/>
          </a:xfrm>
          <a:prstGeom prst="rect">
            <a:avLst/>
          </a:prstGeom>
          <a:noFill/>
          <a:ln w="12700" cap="sq">
            <a:noFill/>
            <a:miter lim="800000"/>
            <a:headEnd type="none" w="sm" len="sm"/>
            <a:tailEnd type="none" w="sm" len="sm"/>
          </a:ln>
        </p:spPr>
        <p:txBody>
          <a:bodyPr wrap="none">
            <a:spAutoFit/>
          </a:bodyPr>
          <a:lstStyle/>
          <a:p>
            <a:r>
              <a:rPr lang="cs-CZ" altLang="cs-CZ" sz="1600"/>
              <a:t>Laténský meč, asi 800 př. n. l., lokalita Hulín 2004</a:t>
            </a:r>
            <a:r>
              <a:rPr lang="cs-CZ" altLang="cs-CZ"/>
              <a:t> </a:t>
            </a:r>
          </a:p>
        </p:txBody>
      </p:sp>
      <p:sp>
        <p:nvSpPr>
          <p:cNvPr id="9225" name="Text Box 13"/>
          <p:cNvSpPr txBox="1">
            <a:spLocks noChangeArrowheads="1"/>
          </p:cNvSpPr>
          <p:nvPr/>
        </p:nvSpPr>
        <p:spPr bwMode="auto">
          <a:xfrm>
            <a:off x="4860925" y="4308475"/>
            <a:ext cx="184150" cy="457200"/>
          </a:xfrm>
          <a:prstGeom prst="rect">
            <a:avLst/>
          </a:prstGeom>
          <a:noFill/>
          <a:ln w="12700" cap="sq">
            <a:noFill/>
            <a:miter lim="800000"/>
            <a:headEnd type="none" w="sm" len="sm"/>
            <a:tailEnd type="none" w="sm" len="sm"/>
          </a:ln>
        </p:spPr>
        <p:txBody>
          <a:bodyPr wrap="none">
            <a:spAutoFit/>
          </a:bodyPr>
          <a:lstStyle/>
          <a:p>
            <a:endParaRPr lang="cs-CZ" altLang="cs-CZ"/>
          </a:p>
        </p:txBody>
      </p:sp>
      <p:pic>
        <p:nvPicPr>
          <p:cNvPr id="9226" name="Picture 14"/>
          <p:cNvPicPr>
            <a:picLocks noChangeAspect="1" noChangeArrowheads="1"/>
          </p:cNvPicPr>
          <p:nvPr/>
        </p:nvPicPr>
        <p:blipFill>
          <a:blip r:embed="rId5"/>
          <a:srcRect/>
          <a:stretch>
            <a:fillRect/>
          </a:stretch>
        </p:blipFill>
        <p:spPr bwMode="auto">
          <a:xfrm>
            <a:off x="6477000" y="3733800"/>
            <a:ext cx="2000250" cy="2667000"/>
          </a:xfrm>
          <a:prstGeom prst="rect">
            <a:avLst/>
          </a:prstGeom>
          <a:noFill/>
          <a:ln w="12700" cap="sq">
            <a:noFill/>
            <a:miter lim="800000"/>
            <a:headEnd type="none" w="sm" len="sm"/>
            <a:tailEnd type="none" w="sm" len="sm"/>
          </a:ln>
        </p:spPr>
      </p:pic>
      <p:sp>
        <p:nvSpPr>
          <p:cNvPr id="9227" name="Text Box 15"/>
          <p:cNvSpPr txBox="1">
            <a:spLocks noChangeArrowheads="1"/>
          </p:cNvSpPr>
          <p:nvPr/>
        </p:nvSpPr>
        <p:spPr bwMode="auto">
          <a:xfrm>
            <a:off x="3352800" y="6019800"/>
            <a:ext cx="2936875" cy="336550"/>
          </a:xfrm>
          <a:prstGeom prst="rect">
            <a:avLst/>
          </a:prstGeom>
          <a:noFill/>
          <a:ln w="12700" cap="sq">
            <a:noFill/>
            <a:miter lim="800000"/>
            <a:headEnd type="none" w="sm" len="sm"/>
            <a:tailEnd type="none" w="sm" len="sm"/>
          </a:ln>
        </p:spPr>
        <p:txBody>
          <a:bodyPr wrap="none">
            <a:spAutoFit/>
          </a:bodyPr>
          <a:lstStyle/>
          <a:p>
            <a:r>
              <a:rPr lang="cs-CZ" altLang="cs-CZ" sz="1600"/>
              <a:t>Sloupkové hodiny, 2. pol. 19.stol.</a:t>
            </a:r>
            <a:endParaRPr lang="cs-CZ" altLang="cs-CZ"/>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2763</TotalTime>
  <Words>742</Words>
  <Application>Microsoft Office PowerPoint</Application>
  <PresentationFormat>Předvádění na obrazovce (4:3)</PresentationFormat>
  <Paragraphs>111</Paragraphs>
  <Slides>14</Slides>
  <Notes>14</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Motiv sady Office</vt:lpstr>
      <vt:lpstr>Metodiky konzervování předmětů vyrobených z anorganických materiálů I Úvod - kovy</vt:lpstr>
      <vt:lpstr>Cíl</vt:lpstr>
      <vt:lpstr>Úvod</vt:lpstr>
      <vt:lpstr>Eneolit - doba měděná</vt:lpstr>
      <vt:lpstr>Doba bronzová na našem území 2100 – 700 př. n. l.  </vt:lpstr>
      <vt:lpstr>Doba železná </vt:lpstr>
      <vt:lpstr>Historie používání kovů</vt:lpstr>
      <vt:lpstr>Kovové předměty ve sbírkách</vt:lpstr>
      <vt:lpstr>Kovové předměty ve sbírkách</vt:lpstr>
      <vt:lpstr>Kovové předměty ve sbírkách</vt:lpstr>
      <vt:lpstr>Rozdělení kovů</vt:lpstr>
      <vt:lpstr>Získávání kovů z rud</vt:lpstr>
      <vt:lpstr>Metalurgie/Koroze kovů</vt:lpstr>
      <vt:lpstr>Literatura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Metodiky konzervování předmětů vyrobených z anorganických materiálů I KOVY</dc:title>
  <dc:creator>Selucká</dc:creator>
  <cp:lastModifiedBy>Alena Selucká</cp:lastModifiedBy>
  <cp:revision>31</cp:revision>
  <cp:lastPrinted>2022-02-16T07:40:50Z</cp:lastPrinted>
  <dcterms:created xsi:type="dcterms:W3CDTF">2017-02-17T13:50:31Z</dcterms:created>
  <dcterms:modified xsi:type="dcterms:W3CDTF">2023-02-21T17:40:25Z</dcterms:modified>
</cp:coreProperties>
</file>