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256" r:id="rId2"/>
    <p:sldId id="257" r:id="rId3"/>
    <p:sldId id="258" r:id="rId4"/>
    <p:sldId id="259" r:id="rId5"/>
    <p:sldId id="260" r:id="rId6"/>
    <p:sldId id="261" r:id="rId7"/>
    <p:sldId id="278" r:id="rId8"/>
    <p:sldId id="262" r:id="rId9"/>
    <p:sldId id="263" r:id="rId10"/>
    <p:sldId id="264" r:id="rId11"/>
    <p:sldId id="290" r:id="rId12"/>
    <p:sldId id="291" r:id="rId13"/>
    <p:sldId id="266" r:id="rId14"/>
    <p:sldId id="285" r:id="rId15"/>
    <p:sldId id="286" r:id="rId16"/>
    <p:sldId id="287" r:id="rId17"/>
    <p:sldId id="288" r:id="rId18"/>
    <p:sldId id="289" r:id="rId19"/>
    <p:sldId id="269" r:id="rId20"/>
    <p:sldId id="270" r:id="rId21"/>
    <p:sldId id="271" r:id="rId22"/>
    <p:sldId id="272" r:id="rId23"/>
    <p:sldId id="281" r:id="rId24"/>
    <p:sldId id="273" r:id="rId25"/>
    <p:sldId id="274" r:id="rId26"/>
    <p:sldId id="280" r:id="rId27"/>
    <p:sldId id="275" r:id="rId28"/>
    <p:sldId id="276" r:id="rId29"/>
    <p:sldId id="277" r:id="rId30"/>
    <p:sldId id="282" r:id="rId31"/>
    <p:sldId id="283" r:id="rId32"/>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4890" autoAdjust="0"/>
    <p:restoredTop sz="74002" autoAdjust="0"/>
  </p:normalViewPr>
  <p:slideViewPr>
    <p:cSldViewPr>
      <p:cViewPr>
        <p:scale>
          <a:sx n="71" d="100"/>
          <a:sy n="71" d="100"/>
        </p:scale>
        <p:origin x="-1642" y="1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2E8CDF5-DD1C-4333-BA3D-A6C2C3DDD90D}" type="datetimeFigureOut">
              <a:rPr lang="cs-CZ" smtClean="0"/>
              <a:pPr/>
              <a:t>27.02.2023</a:t>
            </a:fld>
            <a:endParaRPr lang="cs-CZ"/>
          </a:p>
        </p:txBody>
      </p:sp>
      <p:sp>
        <p:nvSpPr>
          <p:cNvPr id="4" name="Zástupný symbol pro zápatí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29A62FF-06DB-4396-9498-F476941284E5}" type="slidenum">
              <a:rPr lang="cs-CZ" smtClean="0"/>
              <a:pPr/>
              <a:t>‹#›</a:t>
            </a:fld>
            <a:endParaRPr lang="cs-CZ"/>
          </a:p>
        </p:txBody>
      </p:sp>
    </p:spTree>
    <p:extLst>
      <p:ext uri="{BB962C8B-B14F-4D97-AF65-F5344CB8AC3E}">
        <p14:creationId xmlns:p14="http://schemas.microsoft.com/office/powerpoint/2010/main" val="20606501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EB3DA8-475D-449A-990A-38BA1F3A237A}" type="datetimeFigureOut">
              <a:rPr lang="cs-CZ" smtClean="0"/>
              <a:pPr/>
              <a:t>27.02.2023</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1A989BC-C7D0-473F-980C-DC567094E526}" type="slidenum">
              <a:rPr lang="cs-CZ" smtClean="0"/>
              <a:pPr/>
              <a:t>‹#›</a:t>
            </a:fld>
            <a:endParaRPr lang="cs-CZ"/>
          </a:p>
        </p:txBody>
      </p:sp>
    </p:spTree>
    <p:extLst>
      <p:ext uri="{BB962C8B-B14F-4D97-AF65-F5344CB8AC3E}">
        <p14:creationId xmlns:p14="http://schemas.microsoft.com/office/powerpoint/2010/main" val="739364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cs.wikipedia.org/wiki/Nikl"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s://cs.wikipedia.org/wiki/Ocel" TargetMode="External"/><Relationship Id="rId5" Type="http://schemas.openxmlformats.org/officeDocument/2006/relationships/hyperlink" Target="https://cs.wikipedia.org/wiki/Ochrann%C3%A1_zn%C3%A1mka" TargetMode="External"/><Relationship Id="rId4" Type="http://schemas.openxmlformats.org/officeDocument/2006/relationships/hyperlink" Target="https://cs.wikipedia.org/wiki/M%C4%9B%C4%8F"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E1A989BC-C7D0-473F-980C-DC567094E526}" type="slidenum">
              <a:rPr lang="cs-CZ" smtClean="0"/>
              <a:pPr/>
              <a:t>1</a:t>
            </a:fld>
            <a:endParaRPr 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11619" name="Zástupný symbol pro poznámky 2"/>
          <p:cNvSpPr>
            <a:spLocks noGrp="1"/>
          </p:cNvSpPr>
          <p:nvPr>
            <p:ph type="body" idx="1"/>
          </p:nvPr>
        </p:nvSpPr>
        <p:spPr bwMode="auto">
          <a:noFill/>
        </p:spPr>
        <p:txBody>
          <a:bodyPr wrap="square" numCol="1" anchor="t" anchorCtr="0" compatLnSpc="1">
            <a:prstTxWarp prst="textNoShape">
              <a:avLst/>
            </a:prstTxWarp>
          </a:bodyPr>
          <a:lstStyle/>
          <a:p>
            <a:r>
              <a:rPr lang="cs-CZ" altLang="cs-CZ" dirty="0" smtClean="0"/>
              <a:t>Některé kovy vytvářejí za určité teploty tzv. intermetalické fáze, které mají uspořádanou strukturu jako např. Au-</a:t>
            </a:r>
            <a:r>
              <a:rPr lang="cs-CZ" altLang="cs-CZ" dirty="0" err="1" smtClean="0"/>
              <a:t>Cu</a:t>
            </a:r>
            <a:r>
              <a:rPr lang="cs-CZ" altLang="cs-CZ" dirty="0" smtClean="0"/>
              <a:t>, vytvářejí uspořádané tuhé roztoky. Za vyšších teplot je </a:t>
            </a:r>
            <a:r>
              <a:rPr lang="cs-CZ" altLang="cs-CZ" dirty="0" err="1" smtClean="0"/>
              <a:t>měd</a:t>
            </a:r>
            <a:r>
              <a:rPr lang="cs-CZ" altLang="cs-CZ" dirty="0" smtClean="0"/>
              <a:t> a zlato vzájemně rozpustné a vytváří tuhý roztok – jednofázový. Při nižších teplot dochází k přeskupení atomů a k vytváření uspořádaných struktur – ?</a:t>
            </a:r>
            <a:r>
              <a:rPr lang="cs-CZ" altLang="cs-CZ" dirty="0" err="1" smtClean="0"/>
              <a:t>intermetalik</a:t>
            </a:r>
            <a:r>
              <a:rPr lang="cs-CZ" altLang="cs-CZ" dirty="0" smtClean="0"/>
              <a:t>. </a:t>
            </a:r>
          </a:p>
          <a:p>
            <a:endParaRPr lang="cs-CZ" altLang="cs-CZ" dirty="0" smtClean="0"/>
          </a:p>
          <a:p>
            <a:r>
              <a:rPr lang="cs-CZ" altLang="cs-CZ" dirty="0" smtClean="0"/>
              <a:t>Tyto sloučeniny mají významný vliv na </a:t>
            </a:r>
            <a:r>
              <a:rPr lang="cs-CZ" altLang="cs-CZ" dirty="0" err="1" smtClean="0"/>
              <a:t>mechanicé</a:t>
            </a:r>
            <a:r>
              <a:rPr lang="cs-CZ" altLang="cs-CZ" dirty="0" smtClean="0"/>
              <a:t> vlastnosti .- zvyšují </a:t>
            </a:r>
            <a:r>
              <a:rPr lang="cs-CZ" altLang="cs-CZ" dirty="0" err="1" smtClean="0"/>
              <a:t>pevnostm</a:t>
            </a:r>
            <a:r>
              <a:rPr lang="cs-CZ" altLang="cs-CZ" dirty="0" smtClean="0"/>
              <a:t> tvrdost.  (pájky </a:t>
            </a:r>
            <a:r>
              <a:rPr lang="cs-CZ" altLang="cs-CZ" dirty="0" err="1" smtClean="0"/>
              <a:t>Pb-Sn</a:t>
            </a:r>
            <a:r>
              <a:rPr lang="cs-CZ" altLang="cs-CZ" dirty="0" smtClean="0"/>
              <a:t>, </a:t>
            </a:r>
            <a:r>
              <a:rPr lang="cs-CZ" altLang="cs-CZ" dirty="0" err="1" smtClean="0"/>
              <a:t>Zn-Fe</a:t>
            </a:r>
            <a:r>
              <a:rPr lang="cs-CZ" altLang="cs-CZ" dirty="0" smtClean="0"/>
              <a:t> – </a:t>
            </a:r>
            <a:r>
              <a:rPr lang="cs-CZ" altLang="cs-CZ" dirty="0" err="1" smtClean="0"/>
              <a:t>žáýrové</a:t>
            </a:r>
            <a:r>
              <a:rPr lang="cs-CZ" altLang="cs-CZ" dirty="0" smtClean="0"/>
              <a:t> </a:t>
            </a:r>
            <a:r>
              <a:rPr lang="cs-CZ" altLang="cs-CZ" dirty="0" err="1" smtClean="0"/>
              <a:t>zinkovovaní</a:t>
            </a:r>
            <a:r>
              <a:rPr lang="cs-CZ" altLang="cs-CZ" dirty="0" smtClean="0"/>
              <a:t>)- Cín vytváří intermetalické sloučeniny s mnoha kovy – cín obsažený v pájkách (</a:t>
            </a:r>
            <a:r>
              <a:rPr lang="cs-CZ" altLang="cs-CZ" dirty="0" err="1" smtClean="0"/>
              <a:t>Pb-Sn</a:t>
            </a:r>
            <a:r>
              <a:rPr lang="cs-CZ" altLang="cs-CZ" dirty="0" smtClean="0"/>
              <a:t>) vytváří </a:t>
            </a:r>
            <a:r>
              <a:rPr lang="cs-CZ" altLang="cs-CZ" dirty="0" err="1" smtClean="0"/>
              <a:t>intermetalika</a:t>
            </a:r>
            <a:r>
              <a:rPr lang="cs-CZ" altLang="cs-CZ" dirty="0" smtClean="0"/>
              <a:t> s mnoha pájenými kovy – např. </a:t>
            </a:r>
            <a:r>
              <a:rPr lang="cs-CZ" altLang="cs-CZ" dirty="0" err="1" smtClean="0"/>
              <a:t>Cu</a:t>
            </a:r>
            <a:r>
              <a:rPr lang="cs-CZ" altLang="cs-CZ" dirty="0" smtClean="0"/>
              <a:t>, Ni, </a:t>
            </a:r>
            <a:r>
              <a:rPr lang="cs-CZ" altLang="cs-CZ" dirty="0" err="1" smtClean="0"/>
              <a:t>Fe</a:t>
            </a:r>
            <a:r>
              <a:rPr lang="cs-CZ" altLang="cs-CZ" dirty="0" smtClean="0"/>
              <a:t>, Au, </a:t>
            </a:r>
            <a:r>
              <a:rPr lang="cs-CZ" altLang="cs-CZ" dirty="0" err="1" smtClean="0"/>
              <a:t>Ag</a:t>
            </a:r>
            <a:r>
              <a:rPr lang="cs-CZ" altLang="cs-CZ" dirty="0" smtClean="0"/>
              <a:t> (vytváří pevnou vazbu pájky)- </a:t>
            </a:r>
          </a:p>
        </p:txBody>
      </p:sp>
      <p:sp>
        <p:nvSpPr>
          <p:cNvPr id="111620"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32AFCCA-5FF1-4D61-9EAD-847F8FA22741}" type="slidenum">
              <a:rPr lang="cs-CZ" altLang="cs-CZ" smtClean="0"/>
              <a:pPr/>
              <a:t>10</a:t>
            </a:fld>
            <a:endParaRPr lang="cs-CZ" altLang="cs-CZ"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kern="1200" dirty="0" smtClean="0">
                <a:solidFill>
                  <a:schemeClr val="tx1"/>
                </a:solidFill>
                <a:effectLst/>
                <a:latin typeface="+mn-lt"/>
                <a:ea typeface="+mn-ea"/>
                <a:cs typeface="+mn-cs"/>
              </a:rPr>
              <a:t>čisté železo – zaoblená zrna (globulární zrna),</a:t>
            </a:r>
            <a:r>
              <a:rPr lang="cs-CZ" dirty="0" smtClean="0"/>
              <a:t/>
            </a:r>
            <a:br>
              <a:rPr lang="cs-CZ" dirty="0" smtClean="0"/>
            </a:br>
            <a:r>
              <a:rPr lang="cs-CZ" sz="1200" kern="1200" dirty="0" smtClean="0">
                <a:solidFill>
                  <a:schemeClr val="tx1"/>
                </a:solidFill>
                <a:effectLst/>
                <a:latin typeface="+mn-lt"/>
                <a:ea typeface="+mn-ea"/>
                <a:cs typeface="+mn-cs"/>
              </a:rPr>
              <a:t>• železo s austenitickou strukturou – mnohoúhelníková zrna (po-</a:t>
            </a:r>
            <a:r>
              <a:rPr lang="cs-CZ" dirty="0" smtClean="0"/>
              <a:t/>
            </a:r>
            <a:br>
              <a:rPr lang="cs-CZ" dirty="0" smtClean="0"/>
            </a:br>
            <a:r>
              <a:rPr lang="cs-CZ" sz="1200" kern="1200" dirty="0" err="1" smtClean="0">
                <a:solidFill>
                  <a:schemeClr val="tx1"/>
                </a:solidFill>
                <a:effectLst/>
                <a:latin typeface="+mn-lt"/>
                <a:ea typeface="+mn-ea"/>
                <a:cs typeface="+mn-cs"/>
              </a:rPr>
              <a:t>lyedrická</a:t>
            </a:r>
            <a:r>
              <a:rPr lang="cs-CZ" sz="1200" kern="1200" dirty="0" smtClean="0">
                <a:solidFill>
                  <a:schemeClr val="tx1"/>
                </a:solidFill>
                <a:effectLst/>
                <a:latin typeface="+mn-lt"/>
                <a:ea typeface="+mn-ea"/>
                <a:cs typeface="+mn-cs"/>
              </a:rPr>
              <a:t>),</a:t>
            </a:r>
            <a:r>
              <a:rPr lang="cs-CZ" dirty="0" smtClean="0"/>
              <a:t/>
            </a:r>
            <a:br>
              <a:rPr lang="cs-CZ" dirty="0" smtClean="0"/>
            </a:br>
            <a:r>
              <a:rPr lang="cs-CZ" sz="1200" kern="1200" dirty="0" smtClean="0">
                <a:solidFill>
                  <a:schemeClr val="tx1"/>
                </a:solidFill>
                <a:effectLst/>
                <a:latin typeface="+mn-lt"/>
                <a:ea typeface="+mn-ea"/>
                <a:cs typeface="+mn-cs"/>
              </a:rPr>
              <a:t>• kalená ocel – jehličkovitá struktura (dendritická),</a:t>
            </a:r>
            <a:r>
              <a:rPr lang="cs-CZ" dirty="0" smtClean="0"/>
              <a:t/>
            </a:r>
            <a:br>
              <a:rPr lang="cs-CZ" dirty="0" smtClean="0"/>
            </a:br>
            <a:r>
              <a:rPr lang="cs-CZ" sz="1200" kern="1200" dirty="0" smtClean="0">
                <a:solidFill>
                  <a:schemeClr val="tx1"/>
                </a:solidFill>
                <a:effectLst/>
                <a:latin typeface="+mn-lt"/>
                <a:ea typeface="+mn-ea"/>
                <a:cs typeface="+mn-cs"/>
              </a:rPr>
              <a:t>• páskový cementit, </a:t>
            </a:r>
            <a:r>
              <a:rPr lang="cs-CZ" sz="1200" kern="1200" dirty="0" err="1" smtClean="0">
                <a:solidFill>
                  <a:schemeClr val="tx1"/>
                </a:solidFill>
                <a:effectLst/>
                <a:latin typeface="+mn-lt"/>
                <a:ea typeface="+mn-ea"/>
                <a:cs typeface="+mn-cs"/>
              </a:rPr>
              <a:t>lamelární</a:t>
            </a:r>
            <a:r>
              <a:rPr lang="cs-CZ" sz="1200" kern="1200" dirty="0" smtClean="0">
                <a:solidFill>
                  <a:schemeClr val="tx1"/>
                </a:solidFill>
                <a:effectLst/>
                <a:latin typeface="+mn-lt"/>
                <a:ea typeface="+mn-ea"/>
                <a:cs typeface="+mn-cs"/>
              </a:rPr>
              <a:t> grafit šedé litiny – lamelová struk-</a:t>
            </a:r>
            <a:r>
              <a:rPr lang="cs-CZ" dirty="0" smtClean="0"/>
              <a:t/>
            </a:r>
            <a:br>
              <a:rPr lang="cs-CZ" dirty="0" smtClean="0"/>
            </a:br>
            <a:r>
              <a:rPr lang="cs-CZ" sz="1200" kern="1200" dirty="0" smtClean="0">
                <a:solidFill>
                  <a:schemeClr val="tx1"/>
                </a:solidFill>
                <a:effectLst/>
                <a:latin typeface="+mn-lt"/>
                <a:ea typeface="+mn-ea"/>
                <a:cs typeface="+mn-cs"/>
              </a:rPr>
              <a:t>tura</a:t>
            </a:r>
            <a:endParaRPr lang="cs-CZ" dirty="0"/>
          </a:p>
        </p:txBody>
      </p:sp>
      <p:sp>
        <p:nvSpPr>
          <p:cNvPr id="4" name="Zástupný symbol pro číslo snímku 3"/>
          <p:cNvSpPr>
            <a:spLocks noGrp="1"/>
          </p:cNvSpPr>
          <p:nvPr>
            <p:ph type="sldNum" sz="quarter" idx="10"/>
          </p:nvPr>
        </p:nvSpPr>
        <p:spPr/>
        <p:txBody>
          <a:bodyPr/>
          <a:lstStyle/>
          <a:p>
            <a:fld id="{E1A989BC-C7D0-473F-980C-DC567094E526}" type="slidenum">
              <a:rPr lang="cs-CZ" smtClean="0"/>
              <a:pPr/>
              <a:t>11</a:t>
            </a:fld>
            <a:endParaRPr lang="cs-CZ"/>
          </a:p>
        </p:txBody>
      </p:sp>
    </p:spTree>
    <p:extLst>
      <p:ext uri="{BB962C8B-B14F-4D97-AF65-F5344CB8AC3E}">
        <p14:creationId xmlns:p14="http://schemas.microsoft.com/office/powerpoint/2010/main" val="9674960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13667" name="Zástupný symbol pro poznámky 2"/>
          <p:cNvSpPr>
            <a:spLocks noGrp="1"/>
          </p:cNvSpPr>
          <p:nvPr>
            <p:ph type="body" idx="1"/>
          </p:nvPr>
        </p:nvSpPr>
        <p:spPr bwMode="auto">
          <a:noFill/>
        </p:spPr>
        <p:txBody>
          <a:bodyPr wrap="square" numCol="1" anchor="t" anchorCtr="0" compatLnSpc="1">
            <a:prstTxWarp prst="textNoShape">
              <a:avLst/>
            </a:prstTxWarp>
          </a:bodyPr>
          <a:lstStyle/>
          <a:p>
            <a:r>
              <a:rPr lang="cs-CZ" altLang="cs-CZ" dirty="0" smtClean="0"/>
              <a:t>Metalografie se zabývá pozorováním a zkoumáním vnitřní stavby neboli struktury kovů a slitin, stanoví, jak tato struktura souvisí s chemickým složením, teplotou a tepelným nebo mechanickým zpracováním:</a:t>
            </a:r>
          </a:p>
          <a:p>
            <a:r>
              <a:rPr lang="cs-CZ" altLang="cs-CZ" dirty="0" smtClean="0"/>
              <a:t> - nutný odběr vzorku z vytipovaných míst zkoumaného předmětu (viz meč – odběr pod záštitou meče a nad hrotem) – je to invazivní metoda, tudíž musí být předem pečlivě zvážena a musí být pro ni důvod!</a:t>
            </a:r>
          </a:p>
          <a:p>
            <a:r>
              <a:rPr lang="cs-CZ" altLang="cs-CZ" dirty="0" smtClean="0"/>
              <a:t>- Zalití vzorku do pryskyřice a zhotovení nábrusu, naleptání struktury vhodným činidlem a pozorování v odraženém světle (metalografickém mikroskopu)   </a:t>
            </a:r>
          </a:p>
        </p:txBody>
      </p:sp>
      <p:sp>
        <p:nvSpPr>
          <p:cNvPr id="113668"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3603FD5-FF7A-4FDE-BFB7-680B63CCB8B8}" type="slidenum">
              <a:rPr lang="cs-CZ" altLang="cs-CZ" smtClean="0"/>
              <a:pPr/>
              <a:t>13</a:t>
            </a:fld>
            <a:endParaRPr lang="cs-CZ" altLang="cs-CZ"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sz="1200" b="1" kern="1200" dirty="0" smtClean="0">
                <a:solidFill>
                  <a:schemeClr val="tx1"/>
                </a:solidFill>
                <a:effectLst/>
                <a:latin typeface="+mn-lt"/>
                <a:ea typeface="+mn-ea"/>
                <a:cs typeface="+mn-cs"/>
              </a:rPr>
              <a:t>Rozměry:</a:t>
            </a:r>
            <a:r>
              <a:rPr lang="cs-CZ" sz="1200" kern="1200" dirty="0" smtClean="0">
                <a:solidFill>
                  <a:schemeClr val="tx1"/>
                </a:solidFill>
                <a:effectLst/>
                <a:latin typeface="+mn-lt"/>
                <a:ea typeface="+mn-ea"/>
                <a:cs typeface="+mn-cs"/>
              </a:rPr>
              <a:t> délka celková 1030 mm, délka čepele 945 mm, délka rukojeti 85 mm, délka hlavice 35 mm, délka záštity 245 mm, šířka čepele v nejširším bodě 50 mm, šířka rukojetě 5–20 mm, tloušťka záštity 5 mm, těžiště po zásahu 280 mm od záštity meče, hmotnost 775 g</a:t>
            </a:r>
          </a:p>
          <a:p>
            <a:r>
              <a:rPr lang="cs-CZ" sz="1200" kern="1200" dirty="0" smtClean="0">
                <a:solidFill>
                  <a:schemeClr val="tx1"/>
                </a:solidFill>
                <a:effectLst/>
                <a:latin typeface="+mn-lt"/>
                <a:ea typeface="+mn-ea"/>
                <a:cs typeface="+mn-cs"/>
              </a:rPr>
              <a:t> </a:t>
            </a:r>
          </a:p>
          <a:p>
            <a:r>
              <a:rPr lang="cs-CZ" sz="1200" b="1" kern="1200" dirty="0" smtClean="0">
                <a:solidFill>
                  <a:schemeClr val="tx1"/>
                </a:solidFill>
                <a:effectLst/>
                <a:latin typeface="+mn-lt"/>
                <a:ea typeface="+mn-ea"/>
                <a:cs typeface="+mn-cs"/>
              </a:rPr>
              <a:t>Datace:</a:t>
            </a:r>
            <a:r>
              <a:rPr lang="cs-CZ" sz="1200" kern="1200" dirty="0" smtClean="0">
                <a:solidFill>
                  <a:schemeClr val="tx1"/>
                </a:solidFill>
                <a:effectLst/>
                <a:latin typeface="+mn-lt"/>
                <a:ea typeface="+mn-ea"/>
                <a:cs typeface="+mn-cs"/>
              </a:rPr>
              <a:t> počátek 12. století</a:t>
            </a:r>
          </a:p>
          <a:p>
            <a:r>
              <a:rPr lang="cs-CZ" sz="1200" kern="1200" dirty="0" smtClean="0">
                <a:solidFill>
                  <a:schemeClr val="tx1"/>
                </a:solidFill>
                <a:effectLst/>
                <a:latin typeface="+mn-lt"/>
                <a:ea typeface="+mn-ea"/>
                <a:cs typeface="+mn-cs"/>
              </a:rPr>
              <a:t> </a:t>
            </a:r>
          </a:p>
          <a:p>
            <a:r>
              <a:rPr lang="cs-CZ" sz="1200" b="1" kern="1200" dirty="0" smtClean="0">
                <a:solidFill>
                  <a:schemeClr val="tx1"/>
                </a:solidFill>
                <a:effectLst/>
                <a:latin typeface="+mn-lt"/>
                <a:ea typeface="+mn-ea"/>
                <a:cs typeface="+mn-cs"/>
              </a:rPr>
              <a:t>Vlastník:</a:t>
            </a:r>
            <a:r>
              <a:rPr lang="cs-CZ" sz="1200" kern="1200" dirty="0" smtClean="0">
                <a:solidFill>
                  <a:schemeClr val="tx1"/>
                </a:solidFill>
                <a:effectLst/>
                <a:latin typeface="+mn-lt"/>
                <a:ea typeface="+mn-ea"/>
                <a:cs typeface="+mn-cs"/>
              </a:rPr>
              <a:t> Slovenské </a:t>
            </a:r>
            <a:r>
              <a:rPr lang="cs-CZ" sz="1200" kern="1200" dirty="0" err="1" smtClean="0">
                <a:solidFill>
                  <a:schemeClr val="tx1"/>
                </a:solidFill>
                <a:effectLst/>
                <a:latin typeface="+mn-lt"/>
                <a:ea typeface="+mn-ea"/>
                <a:cs typeface="+mn-cs"/>
              </a:rPr>
              <a:t>národné</a:t>
            </a:r>
            <a:r>
              <a:rPr lang="cs-CZ" sz="1200" kern="1200" dirty="0" smtClean="0">
                <a:solidFill>
                  <a:schemeClr val="tx1"/>
                </a:solidFill>
                <a:effectLst/>
                <a:latin typeface="+mn-lt"/>
                <a:ea typeface="+mn-ea"/>
                <a:cs typeface="+mn-cs"/>
              </a:rPr>
              <a:t> muzeum – </a:t>
            </a:r>
            <a:r>
              <a:rPr lang="cs-CZ" sz="1200" kern="1200" dirty="0" err="1" smtClean="0">
                <a:solidFill>
                  <a:schemeClr val="tx1"/>
                </a:solidFill>
                <a:effectLst/>
                <a:latin typeface="+mn-lt"/>
                <a:ea typeface="+mn-ea"/>
                <a:cs typeface="+mn-cs"/>
              </a:rPr>
              <a:t>Múzeum</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Betliar</a:t>
            </a:r>
            <a:r>
              <a:rPr lang="cs-CZ" sz="1200" kern="1200" dirty="0" smtClean="0">
                <a:solidFill>
                  <a:schemeClr val="tx1"/>
                </a:solidFill>
                <a:effectLst/>
                <a:latin typeface="+mn-lt"/>
                <a:ea typeface="+mn-ea"/>
                <a:cs typeface="+mn-cs"/>
              </a:rPr>
              <a:t>, ze sbírky rodu Andrássy </a:t>
            </a:r>
          </a:p>
          <a:p>
            <a:r>
              <a:rPr lang="cs-CZ" sz="1200" kern="1200" dirty="0" smtClean="0">
                <a:solidFill>
                  <a:schemeClr val="tx1"/>
                </a:solidFill>
                <a:effectLst/>
                <a:latin typeface="+mn-lt"/>
                <a:ea typeface="+mn-ea"/>
                <a:cs typeface="+mn-cs"/>
              </a:rPr>
              <a:t> </a:t>
            </a:r>
          </a:p>
          <a:p>
            <a:r>
              <a:rPr lang="cs-CZ" sz="1200" b="1" kern="1200" dirty="0" smtClean="0">
                <a:solidFill>
                  <a:schemeClr val="tx1"/>
                </a:solidFill>
                <a:effectLst/>
                <a:latin typeface="+mn-lt"/>
                <a:ea typeface="+mn-ea"/>
                <a:cs typeface="+mn-cs"/>
              </a:rPr>
              <a:t>Typologie</a:t>
            </a:r>
            <a:r>
              <a:rPr lang="cs-CZ" sz="1200" kern="1200" dirty="0" smtClean="0">
                <a:solidFill>
                  <a:schemeClr val="tx1"/>
                </a:solidFill>
                <a:effectLst/>
                <a:latin typeface="+mn-lt"/>
                <a:ea typeface="+mn-ea"/>
                <a:cs typeface="+mn-cs"/>
              </a:rPr>
              <a:t>:. čepel typ 6, rukojeť typ 12 varianta </a:t>
            </a:r>
            <a:r>
              <a:rPr lang="cs-CZ" sz="1200" kern="1200" dirty="0" err="1" smtClean="0">
                <a:solidFill>
                  <a:schemeClr val="tx1"/>
                </a:solidFill>
                <a:effectLst/>
                <a:latin typeface="+mn-lt"/>
                <a:ea typeface="+mn-ea"/>
                <a:cs typeface="+mn-cs"/>
              </a:rPr>
              <a:t>I.Geibigovy</a:t>
            </a:r>
            <a:r>
              <a:rPr lang="cs-CZ" sz="1200" kern="1200" dirty="0" smtClean="0">
                <a:solidFill>
                  <a:schemeClr val="tx1"/>
                </a:solidFill>
                <a:effectLst/>
                <a:latin typeface="+mn-lt"/>
                <a:ea typeface="+mn-ea"/>
                <a:cs typeface="+mn-cs"/>
              </a:rPr>
              <a:t> typologie, datace počátek 12. století</a:t>
            </a:r>
          </a:p>
          <a:p>
            <a:r>
              <a:rPr lang="cs-CZ" sz="1200" kern="1200" dirty="0" smtClean="0">
                <a:solidFill>
                  <a:schemeClr val="tx1"/>
                </a:solidFill>
                <a:effectLst/>
                <a:latin typeface="+mn-lt"/>
                <a:ea typeface="+mn-ea"/>
                <a:cs typeface="+mn-cs"/>
              </a:rPr>
              <a:t> </a:t>
            </a:r>
          </a:p>
          <a:p>
            <a:r>
              <a:rPr lang="cs-CZ" sz="1200" b="1" kern="1200" dirty="0" smtClean="0">
                <a:solidFill>
                  <a:schemeClr val="tx1"/>
                </a:solidFill>
                <a:effectLst/>
                <a:latin typeface="+mn-lt"/>
                <a:ea typeface="+mn-ea"/>
                <a:cs typeface="+mn-cs"/>
              </a:rPr>
              <a:t>Stav před ošetřením:</a:t>
            </a:r>
            <a:endParaRPr lang="cs-CZ" sz="1200" kern="1200" dirty="0" smtClean="0">
              <a:solidFill>
                <a:schemeClr val="tx1"/>
              </a:solidFill>
              <a:effectLst/>
              <a:latin typeface="+mn-lt"/>
              <a:ea typeface="+mn-ea"/>
              <a:cs typeface="+mn-cs"/>
            </a:endParaRPr>
          </a:p>
          <a:p>
            <a:r>
              <a:rPr lang="cs-CZ" sz="1200" kern="1200" dirty="0" smtClean="0">
                <a:solidFill>
                  <a:schemeClr val="tx1"/>
                </a:solidFill>
                <a:effectLst/>
                <a:latin typeface="+mn-lt"/>
                <a:ea typeface="+mn-ea"/>
                <a:cs typeface="+mn-cs"/>
              </a:rPr>
              <a:t>Jedná se o archeologický artefakt, který byl již dříve konzervován. Zachovány byly předchozí korozní vrstvy vytvářející tvar předmětu. Povrch meče byl dále pokryt sekundárními korozními produkty po požáru. Působením vysoké teploty došlo k deformaci čepele ve dvou částech.  U meče nebyly zachovány organické části  rukojetě nebo pochvy meče (Obr. 1–2).</a:t>
            </a:r>
          </a:p>
          <a:p>
            <a:r>
              <a:rPr lang="cs-CZ" sz="1200" kern="1200" dirty="0" smtClean="0">
                <a:solidFill>
                  <a:schemeClr val="tx1"/>
                </a:solidFill>
                <a:effectLst/>
                <a:latin typeface="+mn-lt"/>
                <a:ea typeface="+mn-ea"/>
                <a:cs typeface="+mn-cs"/>
              </a:rPr>
              <a:t>Stav meče byl zhodnocen též pomocí rentgenových snímků, na kterých je patrná míra zeslabení kovového jádra i </a:t>
            </a:r>
            <a:r>
              <a:rPr lang="cs-CZ" sz="1200" kern="1200" dirty="0" err="1" smtClean="0">
                <a:solidFill>
                  <a:schemeClr val="tx1"/>
                </a:solidFill>
                <a:effectLst/>
                <a:latin typeface="+mn-lt"/>
                <a:ea typeface="+mn-ea"/>
                <a:cs typeface="+mn-cs"/>
              </a:rPr>
              <a:t>damascenská</a:t>
            </a:r>
            <a:r>
              <a:rPr lang="cs-CZ" sz="1200" kern="1200" dirty="0" smtClean="0">
                <a:solidFill>
                  <a:schemeClr val="tx1"/>
                </a:solidFill>
                <a:effectLst/>
                <a:latin typeface="+mn-lt"/>
                <a:ea typeface="+mn-ea"/>
                <a:cs typeface="+mn-cs"/>
              </a:rPr>
              <a:t> technika (Obr. 4).   </a:t>
            </a:r>
          </a:p>
          <a:p>
            <a:endParaRPr lang="cs-CZ" dirty="0"/>
          </a:p>
        </p:txBody>
      </p:sp>
      <p:sp>
        <p:nvSpPr>
          <p:cNvPr id="4" name="Zástupný symbol pro číslo snímku 3"/>
          <p:cNvSpPr>
            <a:spLocks noGrp="1"/>
          </p:cNvSpPr>
          <p:nvPr>
            <p:ph type="sldNum" sz="quarter" idx="10"/>
          </p:nvPr>
        </p:nvSpPr>
        <p:spPr/>
        <p:txBody>
          <a:bodyPr/>
          <a:lstStyle/>
          <a:p>
            <a:fld id="{0437E369-6DEF-403A-9651-563A60DFAC3F}" type="slidenum">
              <a:rPr lang="cs-CZ" smtClean="0"/>
              <a:pPr/>
              <a:t>14</a:t>
            </a:fld>
            <a:endParaRPr lang="cs-CZ"/>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sz="1200" b="1" kern="1200" dirty="0" smtClean="0">
                <a:solidFill>
                  <a:schemeClr val="tx1"/>
                </a:solidFill>
                <a:effectLst/>
                <a:latin typeface="+mn-lt"/>
                <a:ea typeface="+mn-ea"/>
                <a:cs typeface="+mn-cs"/>
              </a:rPr>
              <a:t>Rozměry:</a:t>
            </a:r>
            <a:r>
              <a:rPr lang="cs-CZ" sz="1200" kern="1200" dirty="0" smtClean="0">
                <a:solidFill>
                  <a:schemeClr val="tx1"/>
                </a:solidFill>
                <a:effectLst/>
                <a:latin typeface="+mn-lt"/>
                <a:ea typeface="+mn-ea"/>
                <a:cs typeface="+mn-cs"/>
              </a:rPr>
              <a:t> délka celková 1030 mm, délka čepele 945 mm, délka rukojeti 85 mm, délka hlavice 35 mm, délka záštity 245 mm, šířka čepele v nejširším bodě 50 mm, šířka rukojetě 5–20 mm, tloušťka záštity 5 mm, těžiště po zásahu 280 mm od záštity meče, hmotnost 775 g</a:t>
            </a:r>
          </a:p>
          <a:p>
            <a:r>
              <a:rPr lang="cs-CZ" sz="1200" kern="1200" dirty="0" smtClean="0">
                <a:solidFill>
                  <a:schemeClr val="tx1"/>
                </a:solidFill>
                <a:effectLst/>
                <a:latin typeface="+mn-lt"/>
                <a:ea typeface="+mn-ea"/>
                <a:cs typeface="+mn-cs"/>
              </a:rPr>
              <a:t> </a:t>
            </a:r>
          </a:p>
          <a:p>
            <a:r>
              <a:rPr lang="cs-CZ" sz="1200" b="1" kern="1200" dirty="0" smtClean="0">
                <a:solidFill>
                  <a:schemeClr val="tx1"/>
                </a:solidFill>
                <a:effectLst/>
                <a:latin typeface="+mn-lt"/>
                <a:ea typeface="+mn-ea"/>
                <a:cs typeface="+mn-cs"/>
              </a:rPr>
              <a:t>Datace:</a:t>
            </a:r>
            <a:r>
              <a:rPr lang="cs-CZ" sz="1200" kern="1200" dirty="0" smtClean="0">
                <a:solidFill>
                  <a:schemeClr val="tx1"/>
                </a:solidFill>
                <a:effectLst/>
                <a:latin typeface="+mn-lt"/>
                <a:ea typeface="+mn-ea"/>
                <a:cs typeface="+mn-cs"/>
              </a:rPr>
              <a:t> počátek 12. století</a:t>
            </a:r>
          </a:p>
          <a:p>
            <a:r>
              <a:rPr lang="cs-CZ" sz="1200" kern="1200" dirty="0" smtClean="0">
                <a:solidFill>
                  <a:schemeClr val="tx1"/>
                </a:solidFill>
                <a:effectLst/>
                <a:latin typeface="+mn-lt"/>
                <a:ea typeface="+mn-ea"/>
                <a:cs typeface="+mn-cs"/>
              </a:rPr>
              <a:t> </a:t>
            </a:r>
          </a:p>
          <a:p>
            <a:r>
              <a:rPr lang="cs-CZ" sz="1200" b="1" kern="1200" dirty="0" smtClean="0">
                <a:solidFill>
                  <a:schemeClr val="tx1"/>
                </a:solidFill>
                <a:effectLst/>
                <a:latin typeface="+mn-lt"/>
                <a:ea typeface="+mn-ea"/>
                <a:cs typeface="+mn-cs"/>
              </a:rPr>
              <a:t>Vlastník:</a:t>
            </a:r>
            <a:r>
              <a:rPr lang="cs-CZ" sz="1200" kern="1200" dirty="0" smtClean="0">
                <a:solidFill>
                  <a:schemeClr val="tx1"/>
                </a:solidFill>
                <a:effectLst/>
                <a:latin typeface="+mn-lt"/>
                <a:ea typeface="+mn-ea"/>
                <a:cs typeface="+mn-cs"/>
              </a:rPr>
              <a:t> Slovenské </a:t>
            </a:r>
            <a:r>
              <a:rPr lang="cs-CZ" sz="1200" kern="1200" dirty="0" err="1" smtClean="0">
                <a:solidFill>
                  <a:schemeClr val="tx1"/>
                </a:solidFill>
                <a:effectLst/>
                <a:latin typeface="+mn-lt"/>
                <a:ea typeface="+mn-ea"/>
                <a:cs typeface="+mn-cs"/>
              </a:rPr>
              <a:t>národné</a:t>
            </a:r>
            <a:r>
              <a:rPr lang="cs-CZ" sz="1200" kern="1200" dirty="0" smtClean="0">
                <a:solidFill>
                  <a:schemeClr val="tx1"/>
                </a:solidFill>
                <a:effectLst/>
                <a:latin typeface="+mn-lt"/>
                <a:ea typeface="+mn-ea"/>
                <a:cs typeface="+mn-cs"/>
              </a:rPr>
              <a:t> muzeum – </a:t>
            </a:r>
            <a:r>
              <a:rPr lang="cs-CZ" sz="1200" kern="1200" dirty="0" err="1" smtClean="0">
                <a:solidFill>
                  <a:schemeClr val="tx1"/>
                </a:solidFill>
                <a:effectLst/>
                <a:latin typeface="+mn-lt"/>
                <a:ea typeface="+mn-ea"/>
                <a:cs typeface="+mn-cs"/>
              </a:rPr>
              <a:t>Múzeum</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Betliar</a:t>
            </a:r>
            <a:r>
              <a:rPr lang="cs-CZ" sz="1200" kern="1200" dirty="0" smtClean="0">
                <a:solidFill>
                  <a:schemeClr val="tx1"/>
                </a:solidFill>
                <a:effectLst/>
                <a:latin typeface="+mn-lt"/>
                <a:ea typeface="+mn-ea"/>
                <a:cs typeface="+mn-cs"/>
              </a:rPr>
              <a:t>, ze sbírky rodu Andrássy </a:t>
            </a:r>
          </a:p>
          <a:p>
            <a:r>
              <a:rPr lang="cs-CZ" sz="1200" kern="1200" dirty="0" smtClean="0">
                <a:solidFill>
                  <a:schemeClr val="tx1"/>
                </a:solidFill>
                <a:effectLst/>
                <a:latin typeface="+mn-lt"/>
                <a:ea typeface="+mn-ea"/>
                <a:cs typeface="+mn-cs"/>
              </a:rPr>
              <a:t> </a:t>
            </a:r>
          </a:p>
          <a:p>
            <a:r>
              <a:rPr lang="cs-CZ" sz="1200" b="1" kern="1200" dirty="0" smtClean="0">
                <a:solidFill>
                  <a:schemeClr val="tx1"/>
                </a:solidFill>
                <a:effectLst/>
                <a:latin typeface="+mn-lt"/>
                <a:ea typeface="+mn-ea"/>
                <a:cs typeface="+mn-cs"/>
              </a:rPr>
              <a:t>Typologie</a:t>
            </a:r>
            <a:r>
              <a:rPr lang="cs-CZ" sz="1200" kern="1200" dirty="0" smtClean="0">
                <a:solidFill>
                  <a:schemeClr val="tx1"/>
                </a:solidFill>
                <a:effectLst/>
                <a:latin typeface="+mn-lt"/>
                <a:ea typeface="+mn-ea"/>
                <a:cs typeface="+mn-cs"/>
              </a:rPr>
              <a:t>:. čepel typ 6, rukojeť typ 12 varianta </a:t>
            </a:r>
            <a:r>
              <a:rPr lang="cs-CZ" sz="1200" kern="1200" dirty="0" err="1" smtClean="0">
                <a:solidFill>
                  <a:schemeClr val="tx1"/>
                </a:solidFill>
                <a:effectLst/>
                <a:latin typeface="+mn-lt"/>
                <a:ea typeface="+mn-ea"/>
                <a:cs typeface="+mn-cs"/>
              </a:rPr>
              <a:t>I.Geibigovy</a:t>
            </a:r>
            <a:r>
              <a:rPr lang="cs-CZ" sz="1200" kern="1200" dirty="0" smtClean="0">
                <a:solidFill>
                  <a:schemeClr val="tx1"/>
                </a:solidFill>
                <a:effectLst/>
                <a:latin typeface="+mn-lt"/>
                <a:ea typeface="+mn-ea"/>
                <a:cs typeface="+mn-cs"/>
              </a:rPr>
              <a:t> typologie, datace počátek 12. století</a:t>
            </a:r>
          </a:p>
          <a:p>
            <a:r>
              <a:rPr lang="cs-CZ" sz="1200" kern="1200" dirty="0" smtClean="0">
                <a:solidFill>
                  <a:schemeClr val="tx1"/>
                </a:solidFill>
                <a:effectLst/>
                <a:latin typeface="+mn-lt"/>
                <a:ea typeface="+mn-ea"/>
                <a:cs typeface="+mn-cs"/>
              </a:rPr>
              <a:t> </a:t>
            </a:r>
          </a:p>
          <a:p>
            <a:r>
              <a:rPr lang="cs-CZ" sz="1200" b="1" kern="1200" dirty="0" smtClean="0">
                <a:solidFill>
                  <a:schemeClr val="tx1"/>
                </a:solidFill>
                <a:effectLst/>
                <a:latin typeface="+mn-lt"/>
                <a:ea typeface="+mn-ea"/>
                <a:cs typeface="+mn-cs"/>
              </a:rPr>
              <a:t>Stav před ošetřením:</a:t>
            </a:r>
            <a:endParaRPr lang="cs-CZ" sz="1200" kern="1200" dirty="0" smtClean="0">
              <a:solidFill>
                <a:schemeClr val="tx1"/>
              </a:solidFill>
              <a:effectLst/>
              <a:latin typeface="+mn-lt"/>
              <a:ea typeface="+mn-ea"/>
              <a:cs typeface="+mn-cs"/>
            </a:endParaRPr>
          </a:p>
          <a:p>
            <a:r>
              <a:rPr lang="cs-CZ" sz="1200" kern="1200" dirty="0" smtClean="0">
                <a:solidFill>
                  <a:schemeClr val="tx1"/>
                </a:solidFill>
                <a:effectLst/>
                <a:latin typeface="+mn-lt"/>
                <a:ea typeface="+mn-ea"/>
                <a:cs typeface="+mn-cs"/>
              </a:rPr>
              <a:t>Jedná se o archeologický artefakt, který byl již dříve konzervován. Zachovány byly předchozí korozní vrstvy vytvářející tvar předmětu. Povrch meče byl dále pokryt sekundárními korozními produkty po požáru. Působením vysoké teploty došlo k deformaci čepele ve dvou částech.  U meče nebyly zachovány organické části  rukojetě nebo pochvy meče (Obr. 1–2).</a:t>
            </a:r>
          </a:p>
          <a:p>
            <a:r>
              <a:rPr lang="cs-CZ" sz="1200" kern="1200" dirty="0" smtClean="0">
                <a:solidFill>
                  <a:schemeClr val="tx1"/>
                </a:solidFill>
                <a:effectLst/>
                <a:latin typeface="+mn-lt"/>
                <a:ea typeface="+mn-ea"/>
                <a:cs typeface="+mn-cs"/>
              </a:rPr>
              <a:t>Stav meče byl zhodnocen též pomocí rentgenových snímků, na kterých je patrná míra zeslabení kovového jádra i </a:t>
            </a:r>
            <a:r>
              <a:rPr lang="cs-CZ" sz="1200" kern="1200" dirty="0" err="1" smtClean="0">
                <a:solidFill>
                  <a:schemeClr val="tx1"/>
                </a:solidFill>
                <a:effectLst/>
                <a:latin typeface="+mn-lt"/>
                <a:ea typeface="+mn-ea"/>
                <a:cs typeface="+mn-cs"/>
              </a:rPr>
              <a:t>damascenská</a:t>
            </a:r>
            <a:r>
              <a:rPr lang="cs-CZ" sz="1200" kern="1200" dirty="0" smtClean="0">
                <a:solidFill>
                  <a:schemeClr val="tx1"/>
                </a:solidFill>
                <a:effectLst/>
                <a:latin typeface="+mn-lt"/>
                <a:ea typeface="+mn-ea"/>
                <a:cs typeface="+mn-cs"/>
              </a:rPr>
              <a:t> technika (Obr. 4).   </a:t>
            </a:r>
          </a:p>
          <a:p>
            <a:endParaRPr lang="cs-CZ" dirty="0"/>
          </a:p>
        </p:txBody>
      </p:sp>
      <p:sp>
        <p:nvSpPr>
          <p:cNvPr id="4" name="Zástupný symbol pro číslo snímku 3"/>
          <p:cNvSpPr>
            <a:spLocks noGrp="1"/>
          </p:cNvSpPr>
          <p:nvPr>
            <p:ph type="sldNum" sz="quarter" idx="10"/>
          </p:nvPr>
        </p:nvSpPr>
        <p:spPr/>
        <p:txBody>
          <a:bodyPr/>
          <a:lstStyle/>
          <a:p>
            <a:fld id="{0437E369-6DEF-403A-9651-563A60DFAC3F}" type="slidenum">
              <a:rPr lang="cs-CZ" smtClean="0"/>
              <a:pPr/>
              <a:t>15</a:t>
            </a:fld>
            <a:endParaRPr lang="cs-CZ"/>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200" kern="1200" dirty="0" smtClean="0">
                <a:solidFill>
                  <a:schemeClr val="tx1"/>
                </a:solidFill>
                <a:effectLst/>
                <a:latin typeface="+mn-lt"/>
                <a:ea typeface="+mn-ea"/>
                <a:cs typeface="+mn-cs"/>
              </a:rPr>
              <a:t>Obr. 5: Ukázka makrostruktury vzorku čepele meče Z 184, odebraného v horní části čepele včetně detailu mikrostruktury s vrstvami lišícími se obsahem uhlíku.</a:t>
            </a:r>
          </a:p>
          <a:p>
            <a:endParaRPr lang="cs-CZ" sz="1200" b="1" kern="1200" dirty="0" smtClean="0">
              <a:solidFill>
                <a:schemeClr val="tx1"/>
              </a:solidFill>
              <a:effectLst/>
              <a:latin typeface="+mn-lt"/>
              <a:ea typeface="+mn-ea"/>
              <a:cs typeface="+mn-cs"/>
            </a:endParaRPr>
          </a:p>
          <a:p>
            <a:endParaRPr lang="cs-CZ" sz="1200" b="1" kern="1200" dirty="0" smtClean="0">
              <a:solidFill>
                <a:schemeClr val="tx1"/>
              </a:solidFill>
              <a:effectLst/>
              <a:latin typeface="+mn-lt"/>
              <a:ea typeface="+mn-ea"/>
              <a:cs typeface="+mn-cs"/>
            </a:endParaRPr>
          </a:p>
          <a:p>
            <a:r>
              <a:rPr lang="cs-CZ" sz="1200" b="1" kern="1200" dirty="0" smtClean="0">
                <a:solidFill>
                  <a:schemeClr val="tx1"/>
                </a:solidFill>
                <a:effectLst/>
                <a:latin typeface="+mn-lt"/>
                <a:ea typeface="+mn-ea"/>
                <a:cs typeface="+mn-cs"/>
              </a:rPr>
              <a:t>Materiálový průzkum (technologie/materiál):</a:t>
            </a:r>
            <a:endParaRPr lang="cs-CZ" sz="1200" kern="1200" dirty="0" smtClean="0">
              <a:solidFill>
                <a:schemeClr val="tx1"/>
              </a:solidFill>
              <a:effectLst/>
              <a:latin typeface="+mn-lt"/>
              <a:ea typeface="+mn-ea"/>
              <a:cs typeface="+mn-cs"/>
            </a:endParaRPr>
          </a:p>
          <a:p>
            <a:r>
              <a:rPr lang="cs-CZ" sz="1200" kern="1200" dirty="0" smtClean="0">
                <a:solidFill>
                  <a:schemeClr val="tx1"/>
                </a:solidFill>
                <a:effectLst/>
                <a:latin typeface="+mn-lt"/>
                <a:ea typeface="+mn-ea"/>
                <a:cs typeface="+mn-cs"/>
              </a:rPr>
              <a:t>Struktura čepele meče byla zhodnocena metalografickou studií (Obr. 5). Z čepele byly za tímto účelem odebrány dva kusy vzorků (v horní části, pod záštitou a ve spodní části nad hrotem čepele). Z výsledků analýzy vyplývají následující závěry upřesňující technologii zhotovení čepele. </a:t>
            </a:r>
          </a:p>
          <a:p>
            <a:r>
              <a:rPr lang="cs-CZ" sz="1200" b="1" kern="1200" dirty="0" smtClean="0">
                <a:solidFill>
                  <a:schemeClr val="tx1"/>
                </a:solidFill>
                <a:effectLst/>
                <a:latin typeface="+mn-lt"/>
                <a:ea typeface="+mn-ea"/>
                <a:cs typeface="+mn-cs"/>
              </a:rPr>
              <a:t> </a:t>
            </a:r>
            <a:endParaRPr lang="cs-CZ" sz="1200" kern="1200" dirty="0" smtClean="0">
              <a:solidFill>
                <a:schemeClr val="tx1"/>
              </a:solidFill>
              <a:effectLst/>
              <a:latin typeface="+mn-lt"/>
              <a:ea typeface="+mn-ea"/>
              <a:cs typeface="+mn-cs"/>
            </a:endParaRPr>
          </a:p>
          <a:p>
            <a:r>
              <a:rPr lang="cs-CZ" sz="1200" kern="1200" dirty="0" smtClean="0">
                <a:solidFill>
                  <a:schemeClr val="tx1"/>
                </a:solidFill>
                <a:effectLst/>
                <a:latin typeface="+mn-lt"/>
                <a:ea typeface="+mn-ea"/>
                <a:cs typeface="+mn-cs"/>
              </a:rPr>
              <a:t>Tělo čepele je tvořeno jádrem a pláštěm. Do pláště čepele tvořeného </a:t>
            </a:r>
            <a:r>
              <a:rPr lang="cs-CZ" sz="1200" kern="1200" dirty="0" err="1" smtClean="0">
                <a:solidFill>
                  <a:schemeClr val="tx1"/>
                </a:solidFill>
                <a:effectLst/>
                <a:latin typeface="+mn-lt"/>
                <a:ea typeface="+mn-ea"/>
                <a:cs typeface="+mn-cs"/>
              </a:rPr>
              <a:t>hypoeutektoidní</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perliticko</a:t>
            </a:r>
            <a:r>
              <a:rPr lang="cs-CZ" sz="1200" kern="1200" dirty="0" smtClean="0">
                <a:solidFill>
                  <a:schemeClr val="tx1"/>
                </a:solidFill>
                <a:effectLst/>
                <a:latin typeface="+mn-lt"/>
                <a:ea typeface="+mn-ea"/>
                <a:cs typeface="+mn-cs"/>
              </a:rPr>
              <a:t>-feritickou ocelí bylo </a:t>
            </a:r>
            <a:r>
              <a:rPr lang="cs-CZ" sz="1200" kern="1200" dirty="0" err="1" smtClean="0">
                <a:solidFill>
                  <a:schemeClr val="tx1"/>
                </a:solidFill>
                <a:effectLst/>
                <a:latin typeface="+mn-lt"/>
                <a:ea typeface="+mn-ea"/>
                <a:cs typeface="+mn-cs"/>
              </a:rPr>
              <a:t>vevařeno</a:t>
            </a:r>
            <a:r>
              <a:rPr lang="cs-CZ" sz="1200" kern="1200" dirty="0" smtClean="0">
                <a:solidFill>
                  <a:schemeClr val="tx1"/>
                </a:solidFill>
                <a:effectLst/>
                <a:latin typeface="+mn-lt"/>
                <a:ea typeface="+mn-ea"/>
                <a:cs typeface="+mn-cs"/>
              </a:rPr>
              <a:t> železné jádro převážně feritické struktury. Toto tělo bylo v horní části rozseknuto a do jeho středu byl </a:t>
            </a:r>
            <a:r>
              <a:rPr lang="cs-CZ" sz="1200" kern="1200" dirty="0" err="1" smtClean="0">
                <a:solidFill>
                  <a:schemeClr val="tx1"/>
                </a:solidFill>
                <a:effectLst/>
                <a:latin typeface="+mn-lt"/>
                <a:ea typeface="+mn-ea"/>
                <a:cs typeface="+mn-cs"/>
              </a:rPr>
              <a:t>vevařen</a:t>
            </a:r>
            <a:r>
              <a:rPr lang="cs-CZ" sz="1200" kern="1200" dirty="0" smtClean="0">
                <a:solidFill>
                  <a:schemeClr val="tx1"/>
                </a:solidFill>
                <a:effectLst/>
                <a:latin typeface="+mn-lt"/>
                <a:ea typeface="+mn-ea"/>
                <a:cs typeface="+mn-cs"/>
              </a:rPr>
              <a:t> klín tvořený třemi </a:t>
            </a:r>
            <a:r>
              <a:rPr lang="cs-CZ" sz="1200" b="1" kern="1200" dirty="0" smtClean="0">
                <a:solidFill>
                  <a:schemeClr val="tx1"/>
                </a:solidFill>
                <a:effectLst/>
                <a:latin typeface="+mn-lt"/>
                <a:ea typeface="+mn-ea"/>
                <a:cs typeface="+mn-cs"/>
              </a:rPr>
              <a:t>zkroucenými pruty kompozitního </a:t>
            </a:r>
            <a:r>
              <a:rPr lang="cs-CZ" sz="1200" b="1" kern="1200" dirty="0" err="1" smtClean="0">
                <a:solidFill>
                  <a:schemeClr val="tx1"/>
                </a:solidFill>
                <a:effectLst/>
                <a:latin typeface="+mn-lt"/>
                <a:ea typeface="+mn-ea"/>
                <a:cs typeface="+mn-cs"/>
              </a:rPr>
              <a:t>damasku</a:t>
            </a:r>
            <a:r>
              <a:rPr lang="cs-CZ" sz="1200" b="1" kern="1200" dirty="0" smtClean="0">
                <a:solidFill>
                  <a:schemeClr val="tx1"/>
                </a:solidFill>
                <a:effectLst/>
                <a:latin typeface="+mn-lt"/>
                <a:ea typeface="+mn-ea"/>
                <a:cs typeface="+mn-cs"/>
              </a:rPr>
              <a:t>. Každý </a:t>
            </a:r>
            <a:r>
              <a:rPr lang="cs-CZ" sz="1200" b="1" kern="1200" dirty="0" err="1" smtClean="0">
                <a:solidFill>
                  <a:schemeClr val="tx1"/>
                </a:solidFill>
                <a:effectLst/>
                <a:latin typeface="+mn-lt"/>
                <a:ea typeface="+mn-ea"/>
                <a:cs typeface="+mn-cs"/>
              </a:rPr>
              <a:t>damaskový</a:t>
            </a:r>
            <a:r>
              <a:rPr lang="cs-CZ" sz="1200" b="1" kern="1200" dirty="0" smtClean="0">
                <a:solidFill>
                  <a:schemeClr val="tx1"/>
                </a:solidFill>
                <a:effectLst/>
                <a:latin typeface="+mn-lt"/>
                <a:ea typeface="+mn-ea"/>
                <a:cs typeface="+mn-cs"/>
              </a:rPr>
              <a:t> prut byl svařen z pravděpodobně  </a:t>
            </a:r>
            <a:r>
              <a:rPr lang="cs-CZ" sz="1200" kern="1200" dirty="0" smtClean="0">
                <a:solidFill>
                  <a:schemeClr val="tx1"/>
                </a:solidFill>
                <a:effectLst/>
                <a:latin typeface="+mn-lt"/>
                <a:ea typeface="+mn-ea"/>
                <a:cs typeface="+mn-cs"/>
              </a:rPr>
              <a:t>čtyř lamel </a:t>
            </a:r>
            <a:r>
              <a:rPr lang="cs-CZ" sz="1200" kern="1200" dirty="0" err="1" smtClean="0">
                <a:solidFill>
                  <a:schemeClr val="tx1"/>
                </a:solidFill>
                <a:effectLst/>
                <a:latin typeface="+mn-lt"/>
                <a:ea typeface="+mn-ea"/>
                <a:cs typeface="+mn-cs"/>
              </a:rPr>
              <a:t>hypoeutektoidní</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perliticko</a:t>
            </a:r>
            <a:r>
              <a:rPr lang="cs-CZ" sz="1200" kern="1200" dirty="0" smtClean="0">
                <a:solidFill>
                  <a:schemeClr val="tx1"/>
                </a:solidFill>
                <a:effectLst/>
                <a:latin typeface="+mn-lt"/>
                <a:ea typeface="+mn-ea"/>
                <a:cs typeface="+mn-cs"/>
              </a:rPr>
              <a:t>-feritické oceli a tří lamel feritického železa, u kterého lze předpokládat zvýšený obsah fosforu. Ve strukturách </a:t>
            </a:r>
            <a:r>
              <a:rPr lang="cs-CZ" sz="1200" b="1" kern="1200" dirty="0" smtClean="0">
                <a:solidFill>
                  <a:schemeClr val="tx1"/>
                </a:solidFill>
                <a:effectLst/>
                <a:latin typeface="+mn-lt"/>
                <a:ea typeface="+mn-ea"/>
                <a:cs typeface="+mn-cs"/>
              </a:rPr>
              <a:t>poblíž hrotu jsou v náznacích pozorovatelné zbytky martenzitické struktur</a:t>
            </a:r>
            <a:r>
              <a:rPr lang="cs-CZ" sz="1200" kern="1200" dirty="0" smtClean="0">
                <a:solidFill>
                  <a:schemeClr val="tx1"/>
                </a:solidFill>
                <a:effectLst/>
                <a:latin typeface="+mn-lt"/>
                <a:ea typeface="+mn-ea"/>
                <a:cs typeface="+mn-cs"/>
              </a:rPr>
              <a:t>y původního kalení, což ukazuje, že teplota dosažená při požáru nebyla vysoká a nepůsobila na meč příliš dlouho. Neobvyklé konstrukční řešení čepele i její z hlediska techniky damaskování pozdní datace ji činí v evropském prostoru zcela unikátní. Rekonstrukce kovářského postupu technologie zhotovení čepele je dokladován na obr. 6–7.</a:t>
            </a:r>
          </a:p>
          <a:p>
            <a:r>
              <a:rPr lang="cs-CZ" sz="1200" kern="1200" dirty="0" smtClean="0">
                <a:solidFill>
                  <a:schemeClr val="tx1"/>
                </a:solidFill>
                <a:effectLst/>
                <a:latin typeface="+mn-lt"/>
                <a:ea typeface="+mn-ea"/>
                <a:cs typeface="+mn-cs"/>
              </a:rPr>
              <a:t> </a:t>
            </a:r>
          </a:p>
          <a:p>
            <a:r>
              <a:rPr lang="cs-CZ" sz="1200" kern="1200" dirty="0" smtClean="0">
                <a:solidFill>
                  <a:schemeClr val="tx1"/>
                </a:solidFill>
                <a:effectLst/>
                <a:latin typeface="+mn-lt"/>
                <a:ea typeface="+mn-ea"/>
                <a:cs typeface="+mn-cs"/>
              </a:rPr>
              <a:t> </a:t>
            </a:r>
          </a:p>
          <a:p>
            <a:r>
              <a:rPr lang="cs-CZ" sz="1200" kern="1200" dirty="0" smtClean="0">
                <a:solidFill>
                  <a:schemeClr val="tx1"/>
                </a:solidFill>
                <a:effectLst/>
                <a:latin typeface="+mn-lt"/>
                <a:ea typeface="+mn-ea"/>
                <a:cs typeface="+mn-cs"/>
              </a:rPr>
              <a:t> </a:t>
            </a:r>
          </a:p>
          <a:p>
            <a:endParaRPr lang="cs-CZ" dirty="0"/>
          </a:p>
        </p:txBody>
      </p:sp>
      <p:sp>
        <p:nvSpPr>
          <p:cNvPr id="4" name="Zástupný symbol pro číslo snímku 3"/>
          <p:cNvSpPr>
            <a:spLocks noGrp="1"/>
          </p:cNvSpPr>
          <p:nvPr>
            <p:ph type="sldNum" sz="quarter" idx="10"/>
          </p:nvPr>
        </p:nvSpPr>
        <p:spPr/>
        <p:txBody>
          <a:bodyPr/>
          <a:lstStyle/>
          <a:p>
            <a:fld id="{0437E369-6DEF-403A-9651-563A60DFAC3F}" type="slidenum">
              <a:rPr lang="cs-CZ" smtClean="0"/>
              <a:pPr/>
              <a:t>16</a:t>
            </a:fld>
            <a:endParaRPr lang="cs-CZ"/>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fontScale="92500"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200" kern="1200" dirty="0" smtClean="0">
                <a:solidFill>
                  <a:schemeClr val="tx1"/>
                </a:solidFill>
                <a:effectLst/>
                <a:latin typeface="+mn-lt"/>
                <a:ea typeface="+mn-ea"/>
                <a:cs typeface="+mn-cs"/>
              </a:rPr>
              <a:t>Obr. 5: Ukázka makrostruktury vzorku čepele meče Z 184, odebraného v horní části čepele včetně detailu mikrostruktury s vrstvami lišícími se obsahem uhlíku.</a:t>
            </a:r>
          </a:p>
          <a:p>
            <a:endParaRPr lang="cs-CZ" sz="1200" b="1" kern="1200" dirty="0" smtClean="0">
              <a:solidFill>
                <a:schemeClr val="tx1"/>
              </a:solidFill>
              <a:effectLst/>
              <a:latin typeface="+mn-lt"/>
              <a:ea typeface="+mn-ea"/>
              <a:cs typeface="+mn-cs"/>
            </a:endParaRPr>
          </a:p>
          <a:p>
            <a:endParaRPr lang="cs-CZ" sz="1200" b="1" kern="1200" dirty="0" smtClean="0">
              <a:solidFill>
                <a:schemeClr val="tx1"/>
              </a:solidFill>
              <a:effectLst/>
              <a:latin typeface="+mn-lt"/>
              <a:ea typeface="+mn-ea"/>
              <a:cs typeface="+mn-cs"/>
            </a:endParaRPr>
          </a:p>
          <a:p>
            <a:r>
              <a:rPr lang="cs-CZ" sz="1200" b="1" kern="1200" dirty="0" smtClean="0">
                <a:solidFill>
                  <a:schemeClr val="tx1"/>
                </a:solidFill>
                <a:effectLst/>
                <a:latin typeface="+mn-lt"/>
                <a:ea typeface="+mn-ea"/>
                <a:cs typeface="+mn-cs"/>
              </a:rPr>
              <a:t>Materiálový průzkum (technologie/materiál):</a:t>
            </a:r>
            <a:endParaRPr lang="cs-CZ" sz="1200" kern="1200" dirty="0" smtClean="0">
              <a:solidFill>
                <a:schemeClr val="tx1"/>
              </a:solidFill>
              <a:effectLst/>
              <a:latin typeface="+mn-lt"/>
              <a:ea typeface="+mn-ea"/>
              <a:cs typeface="+mn-cs"/>
            </a:endParaRPr>
          </a:p>
          <a:p>
            <a:r>
              <a:rPr lang="cs-CZ" sz="1200" kern="1200" dirty="0" smtClean="0">
                <a:solidFill>
                  <a:schemeClr val="tx1"/>
                </a:solidFill>
                <a:effectLst/>
                <a:latin typeface="+mn-lt"/>
                <a:ea typeface="+mn-ea"/>
                <a:cs typeface="+mn-cs"/>
              </a:rPr>
              <a:t>Struktura čepele meče byla zhodnocena metalografickou studií (Obr. 5). Z čepele byly za tímto účelem odebrány dva kusy vzorků (v horní části, pod záštitou a ve spodní části nad hrotem čepele). Z výsledků analýzy vyplývají následující závěry upřesňující technologii zhotovení čepele. </a:t>
            </a:r>
          </a:p>
          <a:p>
            <a:r>
              <a:rPr lang="cs-CZ" sz="1200" b="1" kern="1200" dirty="0" smtClean="0">
                <a:solidFill>
                  <a:schemeClr val="tx1"/>
                </a:solidFill>
                <a:effectLst/>
                <a:latin typeface="+mn-lt"/>
                <a:ea typeface="+mn-ea"/>
                <a:cs typeface="+mn-cs"/>
              </a:rPr>
              <a:t> </a:t>
            </a:r>
            <a:endParaRPr lang="cs-CZ" sz="1200" kern="1200" dirty="0" smtClean="0">
              <a:solidFill>
                <a:schemeClr val="tx1"/>
              </a:solidFill>
              <a:effectLst/>
              <a:latin typeface="+mn-lt"/>
              <a:ea typeface="+mn-ea"/>
              <a:cs typeface="+mn-cs"/>
            </a:endParaRPr>
          </a:p>
          <a:p>
            <a:r>
              <a:rPr lang="cs-CZ" sz="1200" kern="1200" dirty="0" smtClean="0">
                <a:solidFill>
                  <a:schemeClr val="tx1"/>
                </a:solidFill>
                <a:effectLst/>
                <a:latin typeface="+mn-lt"/>
                <a:ea typeface="+mn-ea"/>
                <a:cs typeface="+mn-cs"/>
              </a:rPr>
              <a:t>Tělo čepele je tvořeno jádrem a pláštěm. Do pláště čepele tvořeného </a:t>
            </a:r>
            <a:r>
              <a:rPr lang="cs-CZ" sz="1200" kern="1200" dirty="0" err="1" smtClean="0">
                <a:solidFill>
                  <a:schemeClr val="tx1"/>
                </a:solidFill>
                <a:effectLst/>
                <a:latin typeface="+mn-lt"/>
                <a:ea typeface="+mn-ea"/>
                <a:cs typeface="+mn-cs"/>
              </a:rPr>
              <a:t>hypoeutektoidní</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perliticko</a:t>
            </a:r>
            <a:r>
              <a:rPr lang="cs-CZ" sz="1200" kern="1200" dirty="0" smtClean="0">
                <a:solidFill>
                  <a:schemeClr val="tx1"/>
                </a:solidFill>
                <a:effectLst/>
                <a:latin typeface="+mn-lt"/>
                <a:ea typeface="+mn-ea"/>
                <a:cs typeface="+mn-cs"/>
              </a:rPr>
              <a:t>-feritickou ocelí (</a:t>
            </a:r>
            <a:r>
              <a:rPr lang="cs-CZ" sz="1200" kern="1200" dirty="0" err="1" smtClean="0">
                <a:solidFill>
                  <a:schemeClr val="tx1"/>
                </a:solidFill>
                <a:effectLst/>
                <a:latin typeface="+mn-lt"/>
                <a:ea typeface="+mn-ea"/>
                <a:cs typeface="+mn-cs"/>
              </a:rPr>
              <a:t>podeutektoidní</a:t>
            </a:r>
            <a:r>
              <a:rPr lang="cs-CZ" sz="1200" kern="1200" dirty="0" smtClean="0">
                <a:solidFill>
                  <a:schemeClr val="tx1"/>
                </a:solidFill>
                <a:effectLst/>
                <a:latin typeface="+mn-lt"/>
                <a:ea typeface="+mn-ea"/>
                <a:cs typeface="+mn-cs"/>
              </a:rPr>
              <a:t> ocel – </a:t>
            </a:r>
            <a:r>
              <a:rPr lang="cs-CZ" sz="1200" kern="1200" dirty="0" err="1" smtClean="0">
                <a:solidFill>
                  <a:schemeClr val="tx1"/>
                </a:solidFill>
                <a:effectLst/>
                <a:latin typeface="+mn-lt"/>
                <a:ea typeface="+mn-ea"/>
                <a:cs typeface="+mn-cs"/>
              </a:rPr>
              <a:t>eutektoidní</a:t>
            </a:r>
            <a:r>
              <a:rPr lang="cs-CZ" sz="1200" kern="1200" dirty="0" smtClean="0">
                <a:solidFill>
                  <a:schemeClr val="tx1"/>
                </a:solidFill>
                <a:effectLst/>
                <a:latin typeface="+mn-lt"/>
                <a:ea typeface="+mn-ea"/>
                <a:cs typeface="+mn-cs"/>
              </a:rPr>
              <a:t> bod 0,77 %) bylo </a:t>
            </a:r>
            <a:r>
              <a:rPr lang="cs-CZ" sz="1200" kern="1200" dirty="0" err="1" smtClean="0">
                <a:solidFill>
                  <a:schemeClr val="tx1"/>
                </a:solidFill>
                <a:effectLst/>
                <a:latin typeface="+mn-lt"/>
                <a:ea typeface="+mn-ea"/>
                <a:cs typeface="+mn-cs"/>
              </a:rPr>
              <a:t>vevařeno</a:t>
            </a:r>
            <a:r>
              <a:rPr lang="cs-CZ" sz="1200" kern="1200" dirty="0" smtClean="0">
                <a:solidFill>
                  <a:schemeClr val="tx1"/>
                </a:solidFill>
                <a:effectLst/>
                <a:latin typeface="+mn-lt"/>
                <a:ea typeface="+mn-ea"/>
                <a:cs typeface="+mn-cs"/>
              </a:rPr>
              <a:t> železné jádro převážně feritické struktury. Toto tělo bylo v horní části rozseknuto a do jeho středu byl </a:t>
            </a:r>
            <a:r>
              <a:rPr lang="cs-CZ" sz="1200" kern="1200" dirty="0" err="1" smtClean="0">
                <a:solidFill>
                  <a:schemeClr val="tx1"/>
                </a:solidFill>
                <a:effectLst/>
                <a:latin typeface="+mn-lt"/>
                <a:ea typeface="+mn-ea"/>
                <a:cs typeface="+mn-cs"/>
              </a:rPr>
              <a:t>vevařen</a:t>
            </a:r>
            <a:r>
              <a:rPr lang="cs-CZ" sz="1200" kern="1200" dirty="0" smtClean="0">
                <a:solidFill>
                  <a:schemeClr val="tx1"/>
                </a:solidFill>
                <a:effectLst/>
                <a:latin typeface="+mn-lt"/>
                <a:ea typeface="+mn-ea"/>
                <a:cs typeface="+mn-cs"/>
              </a:rPr>
              <a:t> klín tvořený třemi </a:t>
            </a:r>
            <a:r>
              <a:rPr lang="cs-CZ" sz="1200" b="1" kern="1200" dirty="0" smtClean="0">
                <a:solidFill>
                  <a:schemeClr val="tx1"/>
                </a:solidFill>
                <a:effectLst/>
                <a:latin typeface="+mn-lt"/>
                <a:ea typeface="+mn-ea"/>
                <a:cs typeface="+mn-cs"/>
              </a:rPr>
              <a:t>zkroucenými pruty kompozitního </a:t>
            </a:r>
            <a:r>
              <a:rPr lang="cs-CZ" sz="1200" b="1" kern="1200" dirty="0" err="1" smtClean="0">
                <a:solidFill>
                  <a:schemeClr val="tx1"/>
                </a:solidFill>
                <a:effectLst/>
                <a:latin typeface="+mn-lt"/>
                <a:ea typeface="+mn-ea"/>
                <a:cs typeface="+mn-cs"/>
              </a:rPr>
              <a:t>damasku</a:t>
            </a:r>
            <a:r>
              <a:rPr lang="cs-CZ" sz="1200" b="1" kern="1200" dirty="0" smtClean="0">
                <a:solidFill>
                  <a:schemeClr val="tx1"/>
                </a:solidFill>
                <a:effectLst/>
                <a:latin typeface="+mn-lt"/>
                <a:ea typeface="+mn-ea"/>
                <a:cs typeface="+mn-cs"/>
              </a:rPr>
              <a:t>. Každý </a:t>
            </a:r>
            <a:r>
              <a:rPr lang="cs-CZ" sz="1200" b="1" kern="1200" dirty="0" err="1" smtClean="0">
                <a:solidFill>
                  <a:schemeClr val="tx1"/>
                </a:solidFill>
                <a:effectLst/>
                <a:latin typeface="+mn-lt"/>
                <a:ea typeface="+mn-ea"/>
                <a:cs typeface="+mn-cs"/>
              </a:rPr>
              <a:t>damaskový</a:t>
            </a:r>
            <a:r>
              <a:rPr lang="cs-CZ" sz="1200" b="1" kern="1200" dirty="0" smtClean="0">
                <a:solidFill>
                  <a:schemeClr val="tx1"/>
                </a:solidFill>
                <a:effectLst/>
                <a:latin typeface="+mn-lt"/>
                <a:ea typeface="+mn-ea"/>
                <a:cs typeface="+mn-cs"/>
              </a:rPr>
              <a:t> prut byl svařen z pravděpodobně  </a:t>
            </a:r>
            <a:r>
              <a:rPr lang="cs-CZ" sz="1200" kern="1200" dirty="0" smtClean="0">
                <a:solidFill>
                  <a:schemeClr val="tx1"/>
                </a:solidFill>
                <a:effectLst/>
                <a:latin typeface="+mn-lt"/>
                <a:ea typeface="+mn-ea"/>
                <a:cs typeface="+mn-cs"/>
              </a:rPr>
              <a:t>čtyř lamel </a:t>
            </a:r>
            <a:r>
              <a:rPr lang="cs-CZ" sz="1200" kern="1200" dirty="0" err="1" smtClean="0">
                <a:solidFill>
                  <a:schemeClr val="tx1"/>
                </a:solidFill>
                <a:effectLst/>
                <a:latin typeface="+mn-lt"/>
                <a:ea typeface="+mn-ea"/>
                <a:cs typeface="+mn-cs"/>
              </a:rPr>
              <a:t>hypoeutektoidní</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perliticko</a:t>
            </a:r>
            <a:r>
              <a:rPr lang="cs-CZ" sz="1200" kern="1200" dirty="0" smtClean="0">
                <a:solidFill>
                  <a:schemeClr val="tx1"/>
                </a:solidFill>
                <a:effectLst/>
                <a:latin typeface="+mn-lt"/>
                <a:ea typeface="+mn-ea"/>
                <a:cs typeface="+mn-cs"/>
              </a:rPr>
              <a:t>-feritické oceli a tří lamel feritického železa, u kterého lze předpokládat zvýšený obsah fosforu. Ve strukturách </a:t>
            </a:r>
            <a:r>
              <a:rPr lang="cs-CZ" sz="1200" b="1" kern="1200" dirty="0" smtClean="0">
                <a:solidFill>
                  <a:schemeClr val="tx1"/>
                </a:solidFill>
                <a:effectLst/>
                <a:latin typeface="+mn-lt"/>
                <a:ea typeface="+mn-ea"/>
                <a:cs typeface="+mn-cs"/>
              </a:rPr>
              <a:t>poblíž hrotu jsou v náznacích pozorovatelné zbytky martenzitické struktur</a:t>
            </a:r>
            <a:r>
              <a:rPr lang="cs-CZ" sz="1200" kern="1200" dirty="0" smtClean="0">
                <a:solidFill>
                  <a:schemeClr val="tx1"/>
                </a:solidFill>
                <a:effectLst/>
                <a:latin typeface="+mn-lt"/>
                <a:ea typeface="+mn-ea"/>
                <a:cs typeface="+mn-cs"/>
              </a:rPr>
              <a:t>y původního kalení, což ukazuje, že teplota dosažená při požáru nebyla vysoká a nepůsobila na meč příliš dlouho. Neobvyklé konstrukční řešení čepele i její z hlediska techniky damaskování pozdní datace ji činí v evropském prostoru zcela unikátní. Rekonstrukce kovářského postupu technologie zhotovení čepele je dokladován na obr. 6–7.</a:t>
            </a:r>
          </a:p>
          <a:p>
            <a:endParaRPr lang="cs-CZ" sz="1200" kern="1200" dirty="0" smtClean="0">
              <a:solidFill>
                <a:schemeClr val="tx1"/>
              </a:solidFill>
              <a:effectLst/>
              <a:latin typeface="+mn-lt"/>
              <a:ea typeface="+mn-ea"/>
              <a:cs typeface="+mn-cs"/>
            </a:endParaRPr>
          </a:p>
          <a:p>
            <a:r>
              <a:rPr lang="cs-CZ" dirty="0" smtClean="0"/>
              <a:t>Jako kalitelné jsou označovány oceli s obsahem uhlíku nad 0,2 %, kdy lze již zaručit vznik zákalné struktury. Oceli nad 0,35% C se považují za dobře kalitelné.</a:t>
            </a:r>
            <a:endParaRPr lang="cs-CZ" sz="1200" kern="1200" dirty="0" smtClean="0">
              <a:solidFill>
                <a:schemeClr val="tx1"/>
              </a:solidFill>
              <a:effectLst/>
              <a:latin typeface="+mn-lt"/>
              <a:ea typeface="+mn-ea"/>
              <a:cs typeface="+mn-cs"/>
            </a:endParaRPr>
          </a:p>
          <a:p>
            <a:r>
              <a:rPr lang="cs-CZ" sz="1200" kern="1200" dirty="0" smtClean="0">
                <a:solidFill>
                  <a:schemeClr val="tx1"/>
                </a:solidFill>
                <a:effectLst/>
                <a:latin typeface="+mn-lt"/>
                <a:ea typeface="+mn-ea"/>
                <a:cs typeface="+mn-cs"/>
              </a:rPr>
              <a:t> </a:t>
            </a:r>
          </a:p>
          <a:p>
            <a:r>
              <a:rPr lang="cs-CZ" sz="1200" kern="1200" dirty="0" smtClean="0">
                <a:solidFill>
                  <a:schemeClr val="tx1"/>
                </a:solidFill>
                <a:effectLst/>
                <a:latin typeface="+mn-lt"/>
                <a:ea typeface="+mn-ea"/>
                <a:cs typeface="+mn-cs"/>
              </a:rPr>
              <a:t> </a:t>
            </a:r>
          </a:p>
          <a:p>
            <a:r>
              <a:rPr lang="cs-CZ" sz="1200" kern="1200" dirty="0" smtClean="0">
                <a:solidFill>
                  <a:schemeClr val="tx1"/>
                </a:solidFill>
                <a:effectLst/>
                <a:latin typeface="+mn-lt"/>
                <a:ea typeface="+mn-ea"/>
                <a:cs typeface="+mn-cs"/>
              </a:rPr>
              <a:t> </a:t>
            </a:r>
          </a:p>
          <a:p>
            <a:endParaRPr lang="cs-CZ" dirty="0"/>
          </a:p>
        </p:txBody>
      </p:sp>
      <p:sp>
        <p:nvSpPr>
          <p:cNvPr id="4" name="Zástupný symbol pro číslo snímku 3"/>
          <p:cNvSpPr>
            <a:spLocks noGrp="1"/>
          </p:cNvSpPr>
          <p:nvPr>
            <p:ph type="sldNum" sz="quarter" idx="10"/>
          </p:nvPr>
        </p:nvSpPr>
        <p:spPr/>
        <p:txBody>
          <a:bodyPr/>
          <a:lstStyle/>
          <a:p>
            <a:fld id="{0437E369-6DEF-403A-9651-563A60DFAC3F}" type="slidenum">
              <a:rPr lang="cs-CZ" smtClean="0"/>
              <a:pPr/>
              <a:t>17</a:t>
            </a:fld>
            <a:endParaRPr lang="cs-CZ"/>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sz="1200" b="1" kern="1200" dirty="0" smtClean="0">
                <a:solidFill>
                  <a:schemeClr val="tx1"/>
                </a:solidFill>
                <a:effectLst/>
                <a:latin typeface="+mn-lt"/>
                <a:ea typeface="+mn-ea"/>
                <a:cs typeface="+mn-cs"/>
              </a:rPr>
              <a:t>Rozměry:</a:t>
            </a:r>
            <a:r>
              <a:rPr lang="cs-CZ" sz="1200" kern="1200" dirty="0" smtClean="0">
                <a:solidFill>
                  <a:schemeClr val="tx1"/>
                </a:solidFill>
                <a:effectLst/>
                <a:latin typeface="+mn-lt"/>
                <a:ea typeface="+mn-ea"/>
                <a:cs typeface="+mn-cs"/>
              </a:rPr>
              <a:t> délka celková 1030 mm, délka čepele 945 mm, délka rukojeti 85 mm, délka hlavice 35 mm, délka záštity 245 mm, šířka čepele v nejširším bodě 50 mm, šířka rukojetě 5–20 mm, tloušťka záštity 5 mm, těžiště po zásahu 280 mm od záštity meče, hmotnost 775 g</a:t>
            </a:r>
          </a:p>
          <a:p>
            <a:r>
              <a:rPr lang="cs-CZ" sz="1200" kern="1200" dirty="0" smtClean="0">
                <a:solidFill>
                  <a:schemeClr val="tx1"/>
                </a:solidFill>
                <a:effectLst/>
                <a:latin typeface="+mn-lt"/>
                <a:ea typeface="+mn-ea"/>
                <a:cs typeface="+mn-cs"/>
              </a:rPr>
              <a:t> </a:t>
            </a:r>
          </a:p>
          <a:p>
            <a:r>
              <a:rPr lang="cs-CZ" sz="1200" b="1" kern="1200" dirty="0" smtClean="0">
                <a:solidFill>
                  <a:schemeClr val="tx1"/>
                </a:solidFill>
                <a:effectLst/>
                <a:latin typeface="+mn-lt"/>
                <a:ea typeface="+mn-ea"/>
                <a:cs typeface="+mn-cs"/>
              </a:rPr>
              <a:t>Datace:</a:t>
            </a:r>
            <a:r>
              <a:rPr lang="cs-CZ" sz="1200" kern="1200" dirty="0" smtClean="0">
                <a:solidFill>
                  <a:schemeClr val="tx1"/>
                </a:solidFill>
                <a:effectLst/>
                <a:latin typeface="+mn-lt"/>
                <a:ea typeface="+mn-ea"/>
                <a:cs typeface="+mn-cs"/>
              </a:rPr>
              <a:t> počátek 12. století</a:t>
            </a:r>
          </a:p>
          <a:p>
            <a:r>
              <a:rPr lang="cs-CZ" sz="1200" kern="1200" dirty="0" smtClean="0">
                <a:solidFill>
                  <a:schemeClr val="tx1"/>
                </a:solidFill>
                <a:effectLst/>
                <a:latin typeface="+mn-lt"/>
                <a:ea typeface="+mn-ea"/>
                <a:cs typeface="+mn-cs"/>
              </a:rPr>
              <a:t> </a:t>
            </a:r>
          </a:p>
          <a:p>
            <a:r>
              <a:rPr lang="cs-CZ" sz="1200" b="1" kern="1200" dirty="0" smtClean="0">
                <a:solidFill>
                  <a:schemeClr val="tx1"/>
                </a:solidFill>
                <a:effectLst/>
                <a:latin typeface="+mn-lt"/>
                <a:ea typeface="+mn-ea"/>
                <a:cs typeface="+mn-cs"/>
              </a:rPr>
              <a:t>Vlastník:</a:t>
            </a:r>
            <a:r>
              <a:rPr lang="cs-CZ" sz="1200" kern="1200" dirty="0" smtClean="0">
                <a:solidFill>
                  <a:schemeClr val="tx1"/>
                </a:solidFill>
                <a:effectLst/>
                <a:latin typeface="+mn-lt"/>
                <a:ea typeface="+mn-ea"/>
                <a:cs typeface="+mn-cs"/>
              </a:rPr>
              <a:t> Slovenské </a:t>
            </a:r>
            <a:r>
              <a:rPr lang="cs-CZ" sz="1200" kern="1200" dirty="0" err="1" smtClean="0">
                <a:solidFill>
                  <a:schemeClr val="tx1"/>
                </a:solidFill>
                <a:effectLst/>
                <a:latin typeface="+mn-lt"/>
                <a:ea typeface="+mn-ea"/>
                <a:cs typeface="+mn-cs"/>
              </a:rPr>
              <a:t>národné</a:t>
            </a:r>
            <a:r>
              <a:rPr lang="cs-CZ" sz="1200" kern="1200" dirty="0" smtClean="0">
                <a:solidFill>
                  <a:schemeClr val="tx1"/>
                </a:solidFill>
                <a:effectLst/>
                <a:latin typeface="+mn-lt"/>
                <a:ea typeface="+mn-ea"/>
                <a:cs typeface="+mn-cs"/>
              </a:rPr>
              <a:t> muzeum – </a:t>
            </a:r>
            <a:r>
              <a:rPr lang="cs-CZ" sz="1200" kern="1200" dirty="0" err="1" smtClean="0">
                <a:solidFill>
                  <a:schemeClr val="tx1"/>
                </a:solidFill>
                <a:effectLst/>
                <a:latin typeface="+mn-lt"/>
                <a:ea typeface="+mn-ea"/>
                <a:cs typeface="+mn-cs"/>
              </a:rPr>
              <a:t>Múzeum</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Betliar</a:t>
            </a:r>
            <a:r>
              <a:rPr lang="cs-CZ" sz="1200" kern="1200" dirty="0" smtClean="0">
                <a:solidFill>
                  <a:schemeClr val="tx1"/>
                </a:solidFill>
                <a:effectLst/>
                <a:latin typeface="+mn-lt"/>
                <a:ea typeface="+mn-ea"/>
                <a:cs typeface="+mn-cs"/>
              </a:rPr>
              <a:t>, ze sbírky rodu Andrássy </a:t>
            </a:r>
          </a:p>
          <a:p>
            <a:r>
              <a:rPr lang="cs-CZ" sz="1200" kern="1200" dirty="0" smtClean="0">
                <a:solidFill>
                  <a:schemeClr val="tx1"/>
                </a:solidFill>
                <a:effectLst/>
                <a:latin typeface="+mn-lt"/>
                <a:ea typeface="+mn-ea"/>
                <a:cs typeface="+mn-cs"/>
              </a:rPr>
              <a:t> </a:t>
            </a:r>
          </a:p>
          <a:p>
            <a:r>
              <a:rPr lang="cs-CZ" sz="1200" b="1" kern="1200" dirty="0" smtClean="0">
                <a:solidFill>
                  <a:schemeClr val="tx1"/>
                </a:solidFill>
                <a:effectLst/>
                <a:latin typeface="+mn-lt"/>
                <a:ea typeface="+mn-ea"/>
                <a:cs typeface="+mn-cs"/>
              </a:rPr>
              <a:t>Typologie</a:t>
            </a:r>
            <a:r>
              <a:rPr lang="cs-CZ" sz="1200" kern="1200" dirty="0" smtClean="0">
                <a:solidFill>
                  <a:schemeClr val="tx1"/>
                </a:solidFill>
                <a:effectLst/>
                <a:latin typeface="+mn-lt"/>
                <a:ea typeface="+mn-ea"/>
                <a:cs typeface="+mn-cs"/>
              </a:rPr>
              <a:t>:. čepel typ 6, rukojeť typ 12 varianta </a:t>
            </a:r>
            <a:r>
              <a:rPr lang="cs-CZ" sz="1200" kern="1200" dirty="0" err="1" smtClean="0">
                <a:solidFill>
                  <a:schemeClr val="tx1"/>
                </a:solidFill>
                <a:effectLst/>
                <a:latin typeface="+mn-lt"/>
                <a:ea typeface="+mn-ea"/>
                <a:cs typeface="+mn-cs"/>
              </a:rPr>
              <a:t>I.Geibigovy</a:t>
            </a:r>
            <a:r>
              <a:rPr lang="cs-CZ" sz="1200" kern="1200" dirty="0" smtClean="0">
                <a:solidFill>
                  <a:schemeClr val="tx1"/>
                </a:solidFill>
                <a:effectLst/>
                <a:latin typeface="+mn-lt"/>
                <a:ea typeface="+mn-ea"/>
                <a:cs typeface="+mn-cs"/>
              </a:rPr>
              <a:t> typologie, datace počátek 12. století</a:t>
            </a:r>
          </a:p>
          <a:p>
            <a:r>
              <a:rPr lang="cs-CZ" sz="1200" kern="1200" dirty="0" smtClean="0">
                <a:solidFill>
                  <a:schemeClr val="tx1"/>
                </a:solidFill>
                <a:effectLst/>
                <a:latin typeface="+mn-lt"/>
                <a:ea typeface="+mn-ea"/>
                <a:cs typeface="+mn-cs"/>
              </a:rPr>
              <a:t> </a:t>
            </a:r>
          </a:p>
          <a:p>
            <a:r>
              <a:rPr lang="cs-CZ" sz="1200" b="1" kern="1200" dirty="0" smtClean="0">
                <a:solidFill>
                  <a:schemeClr val="tx1"/>
                </a:solidFill>
                <a:effectLst/>
                <a:latin typeface="+mn-lt"/>
                <a:ea typeface="+mn-ea"/>
                <a:cs typeface="+mn-cs"/>
              </a:rPr>
              <a:t>Stav před ošetřením:</a:t>
            </a:r>
            <a:endParaRPr lang="cs-CZ" sz="1200" kern="1200" dirty="0" smtClean="0">
              <a:solidFill>
                <a:schemeClr val="tx1"/>
              </a:solidFill>
              <a:effectLst/>
              <a:latin typeface="+mn-lt"/>
              <a:ea typeface="+mn-ea"/>
              <a:cs typeface="+mn-cs"/>
            </a:endParaRPr>
          </a:p>
          <a:p>
            <a:r>
              <a:rPr lang="cs-CZ" sz="1200" kern="1200" dirty="0" smtClean="0">
                <a:solidFill>
                  <a:schemeClr val="tx1"/>
                </a:solidFill>
                <a:effectLst/>
                <a:latin typeface="+mn-lt"/>
                <a:ea typeface="+mn-ea"/>
                <a:cs typeface="+mn-cs"/>
              </a:rPr>
              <a:t>Jedná se o archeologický artefakt, který byl již dříve konzervován. Zachovány byly předchozí korozní vrstvy vytvářející tvar předmětu. Povrch meče byl dále pokryt sekundárními korozními produkty po požáru. Působením vysoké teploty došlo k deformaci čepele ve dvou částech.  U meče nebyly zachovány organické části  rukojetě nebo pochvy meče (Obr. 1–2).</a:t>
            </a:r>
          </a:p>
          <a:p>
            <a:r>
              <a:rPr lang="cs-CZ" sz="1200" kern="1200" dirty="0" smtClean="0">
                <a:solidFill>
                  <a:schemeClr val="tx1"/>
                </a:solidFill>
                <a:effectLst/>
                <a:latin typeface="+mn-lt"/>
                <a:ea typeface="+mn-ea"/>
                <a:cs typeface="+mn-cs"/>
              </a:rPr>
              <a:t>Stav meče byl zhodnocen též pomocí rentgenových snímků, na kterých je patrná míra zeslabení kovového jádra i </a:t>
            </a:r>
            <a:r>
              <a:rPr lang="cs-CZ" sz="1200" kern="1200" dirty="0" err="1" smtClean="0">
                <a:solidFill>
                  <a:schemeClr val="tx1"/>
                </a:solidFill>
                <a:effectLst/>
                <a:latin typeface="+mn-lt"/>
                <a:ea typeface="+mn-ea"/>
                <a:cs typeface="+mn-cs"/>
              </a:rPr>
              <a:t>damascenská</a:t>
            </a:r>
            <a:r>
              <a:rPr lang="cs-CZ" sz="1200" kern="1200" dirty="0" smtClean="0">
                <a:solidFill>
                  <a:schemeClr val="tx1"/>
                </a:solidFill>
                <a:effectLst/>
                <a:latin typeface="+mn-lt"/>
                <a:ea typeface="+mn-ea"/>
                <a:cs typeface="+mn-cs"/>
              </a:rPr>
              <a:t> technika (Obr. 4).   </a:t>
            </a:r>
          </a:p>
          <a:p>
            <a:endParaRPr lang="cs-CZ" dirty="0"/>
          </a:p>
        </p:txBody>
      </p:sp>
      <p:sp>
        <p:nvSpPr>
          <p:cNvPr id="4" name="Zástupný symbol pro číslo snímku 3"/>
          <p:cNvSpPr>
            <a:spLocks noGrp="1"/>
          </p:cNvSpPr>
          <p:nvPr>
            <p:ph type="sldNum" sz="quarter" idx="10"/>
          </p:nvPr>
        </p:nvSpPr>
        <p:spPr/>
        <p:txBody>
          <a:bodyPr/>
          <a:lstStyle/>
          <a:p>
            <a:fld id="{0437E369-6DEF-403A-9651-563A60DFAC3F}" type="slidenum">
              <a:rPr lang="cs-CZ" smtClean="0"/>
              <a:pPr/>
              <a:t>18</a:t>
            </a:fld>
            <a:endParaRPr lang="cs-CZ"/>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Identifikace kovových materiálů začíná u znalosti  barvy kovu (lesklá bílá ocel, červená měď, ..), která se ale mění vlivem tvorby korozních produktů (oranžová rez, černé sulfidy stříbra, zelené uhličitany mědi ..). Mění se i vlivem umělé </a:t>
            </a:r>
            <a:r>
              <a:rPr lang="cs-CZ" dirty="0" err="1" smtClean="0"/>
              <a:t>patinace</a:t>
            </a:r>
            <a:r>
              <a:rPr lang="cs-CZ" dirty="0" smtClean="0"/>
              <a:t>, barvení či pokovením, smaltováním nebo jinou povrchovou úpravou. Některé kovy se více hodí na odlévání  (bronzy, litina apod.), jiné na tváření tepáním, kováním apod. (kujné železo, měď, …). Používají se rovněž charakteristické výzdobné techniky – např. </a:t>
            </a:r>
            <a:r>
              <a:rPr lang="cs-CZ" dirty="0" err="1" smtClean="0"/>
              <a:t>niello</a:t>
            </a:r>
            <a:r>
              <a:rPr lang="cs-CZ" dirty="0" smtClean="0"/>
              <a:t> (černá vrstva sulfidů stříbra) u stříbrných předmětů, </a:t>
            </a:r>
            <a:r>
              <a:rPr lang="cs-CZ" dirty="0" err="1" smtClean="0"/>
              <a:t>tauzování</a:t>
            </a:r>
            <a:r>
              <a:rPr lang="cs-CZ" dirty="0" smtClean="0"/>
              <a:t> zlatem, stříbrem mědí, mosazí, smaltování mědi, zlata, stříbra, ale i železa.       </a:t>
            </a:r>
            <a:endParaRPr lang="cs-CZ" dirty="0"/>
          </a:p>
        </p:txBody>
      </p:sp>
      <p:sp>
        <p:nvSpPr>
          <p:cNvPr id="4" name="Zástupný symbol pro číslo snímku 3"/>
          <p:cNvSpPr>
            <a:spLocks noGrp="1"/>
          </p:cNvSpPr>
          <p:nvPr>
            <p:ph type="sldNum" sz="quarter" idx="10"/>
          </p:nvPr>
        </p:nvSpPr>
        <p:spPr/>
        <p:txBody>
          <a:bodyPr/>
          <a:lstStyle/>
          <a:p>
            <a:fld id="{E1A989BC-C7D0-473F-980C-DC567094E526}" type="slidenum">
              <a:rPr lang="cs-CZ" smtClean="0"/>
              <a:pPr/>
              <a:t>19</a:t>
            </a:fld>
            <a:endParaRPr lang="cs-CZ"/>
          </a:p>
        </p:txBody>
      </p:sp>
    </p:spTree>
    <p:extLst>
      <p:ext uri="{BB962C8B-B14F-4D97-AF65-F5344CB8AC3E}">
        <p14:creationId xmlns:p14="http://schemas.microsoft.com/office/powerpoint/2010/main" val="3605875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15715" name="Zástupný symbol pro poznámky 2"/>
          <p:cNvSpPr>
            <a:spLocks noGrp="1"/>
          </p:cNvSpPr>
          <p:nvPr>
            <p:ph type="body" idx="1"/>
          </p:nvPr>
        </p:nvSpPr>
        <p:spPr bwMode="auto">
          <a:noFill/>
        </p:spPr>
        <p:txBody>
          <a:bodyPr wrap="square" numCol="1" anchor="t" anchorCtr="0" compatLnSpc="1">
            <a:prstTxWarp prst="textNoShape">
              <a:avLst/>
            </a:prstTxWarp>
          </a:bodyPr>
          <a:lstStyle/>
          <a:p>
            <a:r>
              <a:rPr lang="cs-CZ" sz="1200" b="0" i="0" u="none" strike="noStrike" kern="1200" baseline="0" dirty="0" smtClean="0">
                <a:solidFill>
                  <a:schemeClr val="tx1"/>
                </a:solidFill>
                <a:latin typeface="+mn-lt"/>
                <a:ea typeface="+mn-ea"/>
                <a:cs typeface="+mn-cs"/>
              </a:rPr>
              <a:t>Kovy světlo nepropouštějí (jsou neprůsvitné), ale pouze odrážejí. </a:t>
            </a:r>
            <a:endParaRPr lang="cs-CZ" altLang="cs-CZ" dirty="0" smtClean="0"/>
          </a:p>
          <a:p>
            <a:r>
              <a:rPr lang="cs-CZ" altLang="cs-CZ" dirty="0" smtClean="0"/>
              <a:t>Nikl a stříbro mají teplou žlutavou barvu, jelikož je u nich pokles odrazivosti v oblasti fialové.</a:t>
            </a:r>
          </a:p>
        </p:txBody>
      </p:sp>
      <p:sp>
        <p:nvSpPr>
          <p:cNvPr id="115716"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2453917-4633-40D5-AD9D-F8EE14B703B5}" type="slidenum">
              <a:rPr lang="cs-CZ" altLang="cs-CZ" smtClean="0"/>
              <a:pPr/>
              <a:t>20</a:t>
            </a:fld>
            <a:endParaRPr lang="cs-CZ" altLang="cs-CZ"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05475"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cs-CZ" altLang="cs-CZ" dirty="0" smtClean="0"/>
          </a:p>
        </p:txBody>
      </p:sp>
      <p:sp>
        <p:nvSpPr>
          <p:cNvPr id="105476"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48A92AD-E32A-41ED-A14D-6618A23AAE2F}" type="slidenum">
              <a:rPr lang="cs-CZ" altLang="cs-CZ" smtClean="0"/>
              <a:pPr/>
              <a:t>2</a:t>
            </a:fld>
            <a:endParaRPr lang="cs-CZ" altLang="cs-CZ"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16739" name="Zástupný symbol pro poznámky 2"/>
          <p:cNvSpPr>
            <a:spLocks noGrp="1"/>
          </p:cNvSpPr>
          <p:nvPr>
            <p:ph type="body" idx="1"/>
          </p:nvPr>
        </p:nvSpPr>
        <p:spPr bwMode="auto">
          <a:noFill/>
        </p:spPr>
        <p:txBody>
          <a:bodyPr wrap="square" numCol="1" anchor="t" anchorCtr="0" compatLnSpc="1">
            <a:prstTxWarp prst="textNoShape">
              <a:avLst/>
            </a:prstTxWarp>
          </a:bodyPr>
          <a:lstStyle/>
          <a:p>
            <a:r>
              <a:rPr lang="cs-CZ" altLang="cs-CZ" dirty="0" smtClean="0"/>
              <a:t>Nikl a stříbro mají teplou žlutavou barvu, jelikož je u nich pokles odrazivosti v oblasti fialové.</a:t>
            </a:r>
          </a:p>
        </p:txBody>
      </p:sp>
      <p:sp>
        <p:nvSpPr>
          <p:cNvPr id="116740"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7535117-13D3-4C85-8ECF-780171A32A8D}" type="slidenum">
              <a:rPr lang="cs-CZ" altLang="cs-CZ" smtClean="0"/>
              <a:pPr/>
              <a:t>22</a:t>
            </a:fld>
            <a:endParaRPr lang="cs-CZ" altLang="cs-CZ"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smtClean="0"/>
              <a:t>Selwyn</a:t>
            </a:r>
            <a:r>
              <a:rPr lang="cs-CZ" dirty="0" smtClean="0"/>
              <a:t>, str. 12</a:t>
            </a:r>
            <a:endParaRPr lang="cs-CZ" dirty="0"/>
          </a:p>
        </p:txBody>
      </p:sp>
      <p:sp>
        <p:nvSpPr>
          <p:cNvPr id="4" name="Zástupný symbol pro číslo snímku 3"/>
          <p:cNvSpPr>
            <a:spLocks noGrp="1"/>
          </p:cNvSpPr>
          <p:nvPr>
            <p:ph type="sldNum" sz="quarter" idx="10"/>
          </p:nvPr>
        </p:nvSpPr>
        <p:spPr/>
        <p:txBody>
          <a:bodyPr/>
          <a:lstStyle/>
          <a:p>
            <a:fld id="{E1A989BC-C7D0-473F-980C-DC567094E526}" type="slidenum">
              <a:rPr lang="cs-CZ" smtClean="0"/>
              <a:pPr/>
              <a:t>23</a:t>
            </a:fld>
            <a:endParaRPr lang="cs-CZ"/>
          </a:p>
        </p:txBody>
      </p:sp>
    </p:spTree>
    <p:extLst>
      <p:ext uri="{BB962C8B-B14F-4D97-AF65-F5344CB8AC3E}">
        <p14:creationId xmlns:p14="http://schemas.microsoft.com/office/powerpoint/2010/main" val="22852838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17763" name="Zástupný symbol pro poznámky 2"/>
          <p:cNvSpPr>
            <a:spLocks noGrp="1"/>
          </p:cNvSpPr>
          <p:nvPr>
            <p:ph type="body" idx="1"/>
          </p:nvPr>
        </p:nvSpPr>
        <p:spPr bwMode="auto">
          <a:noFill/>
        </p:spPr>
        <p:txBody>
          <a:bodyPr wrap="square" numCol="1" anchor="t" anchorCtr="0" compatLnSpc="1">
            <a:prstTxWarp prst="textNoShape">
              <a:avLst/>
            </a:prstTxWarp>
          </a:bodyPr>
          <a:lstStyle/>
          <a:p>
            <a:r>
              <a:rPr lang="cs-CZ" altLang="cs-CZ" smtClean="0"/>
              <a:t>Důkaz stříbra dichormanem drsaelným – vznik hnědočervené sraženiny, dichromanu stříbrného  </a:t>
            </a:r>
          </a:p>
        </p:txBody>
      </p:sp>
      <p:sp>
        <p:nvSpPr>
          <p:cNvPr id="117764"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7A2C691-675A-4736-8A14-7A81ECA0778F}" type="slidenum">
              <a:rPr lang="cs-CZ" altLang="cs-CZ" smtClean="0"/>
              <a:pPr/>
              <a:t>24</a:t>
            </a:fld>
            <a:endParaRPr lang="cs-CZ" altLang="cs-CZ"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Elementární analýzy měří složení chemických prvků. Mezi rozšířené metody patři neinvazivní XRF analýza povrchu materiálů (viz obrázek). </a:t>
            </a:r>
          </a:p>
          <a:p>
            <a:r>
              <a:rPr lang="cs-CZ" sz="1200" b="1" kern="1200" dirty="0" smtClean="0">
                <a:solidFill>
                  <a:schemeClr val="tx1"/>
                </a:solidFill>
                <a:effectLst/>
                <a:latin typeface="+mn-lt"/>
                <a:ea typeface="+mn-ea"/>
                <a:cs typeface="+mn-cs"/>
              </a:rPr>
              <a:t>- XRF: </a:t>
            </a:r>
            <a:r>
              <a:rPr lang="cs-CZ" sz="1200" kern="1200" dirty="0" smtClean="0">
                <a:solidFill>
                  <a:schemeClr val="tx1"/>
                </a:solidFill>
                <a:effectLst/>
                <a:latin typeface="+mn-lt"/>
                <a:ea typeface="+mn-ea"/>
                <a:cs typeface="+mn-cs"/>
              </a:rPr>
              <a:t>Rentgenově fluorescenční spektrometrie je instrumentální analytická technika pro měření obsahu prvků v materiálu. Podstatou metody je interakce materiálu s paprskem fotonů </a:t>
            </a:r>
            <a:r>
              <a:rPr lang="cs-CZ" sz="1200" kern="1200" dirty="0" err="1" smtClean="0">
                <a:solidFill>
                  <a:schemeClr val="tx1"/>
                </a:solidFill>
                <a:effectLst/>
                <a:latin typeface="+mn-lt"/>
                <a:ea typeface="+mn-ea"/>
                <a:cs typeface="+mn-cs"/>
              </a:rPr>
              <a:t>rentgenova</a:t>
            </a:r>
            <a:r>
              <a:rPr lang="cs-CZ" sz="1200" kern="1200" dirty="0" smtClean="0">
                <a:solidFill>
                  <a:schemeClr val="tx1"/>
                </a:solidFill>
                <a:effectLst/>
                <a:latin typeface="+mn-lt"/>
                <a:ea typeface="+mn-ea"/>
                <a:cs typeface="+mn-cs"/>
              </a:rPr>
              <a:t> záření.</a:t>
            </a:r>
          </a:p>
          <a:p>
            <a:r>
              <a:rPr lang="cs-CZ" sz="1200" b="1" kern="1200" dirty="0" smtClean="0">
                <a:solidFill>
                  <a:schemeClr val="tx1"/>
                </a:solidFill>
                <a:effectLst/>
                <a:latin typeface="+mn-lt"/>
                <a:ea typeface="+mn-ea"/>
                <a:cs typeface="+mn-cs"/>
              </a:rPr>
              <a:t>- SEM-EDS- </a:t>
            </a:r>
            <a:r>
              <a:rPr lang="cs-CZ" sz="1200" kern="1200" dirty="0" smtClean="0">
                <a:solidFill>
                  <a:schemeClr val="tx1"/>
                </a:solidFill>
                <a:effectLst/>
                <a:latin typeface="+mn-lt"/>
                <a:ea typeface="+mn-ea"/>
                <a:cs typeface="+mn-cs"/>
              </a:rPr>
              <a:t>Elektronová mikroanalýza je založená na stejném principu, jako rentgenově fluorescenční spektrometrie a provádí se na elektronových mikroskopech. Rozdíl oproti XRF je zde v druhu primární excitace. U elektronové mikroanalýzy jsou použity urychlené elektrony místo </a:t>
            </a:r>
            <a:r>
              <a:rPr lang="cs-CZ" sz="1200" kern="1200" dirty="0" err="1" smtClean="0">
                <a:solidFill>
                  <a:schemeClr val="tx1"/>
                </a:solidFill>
                <a:effectLst/>
                <a:latin typeface="+mn-lt"/>
                <a:ea typeface="+mn-ea"/>
                <a:cs typeface="+mn-cs"/>
              </a:rPr>
              <a:t>rentgenova</a:t>
            </a:r>
            <a:r>
              <a:rPr lang="cs-CZ" sz="1200" kern="1200" dirty="0" smtClean="0">
                <a:solidFill>
                  <a:schemeClr val="tx1"/>
                </a:solidFill>
                <a:effectLst/>
                <a:latin typeface="+mn-lt"/>
                <a:ea typeface="+mn-ea"/>
                <a:cs typeface="+mn-cs"/>
              </a:rPr>
              <a:t> záření. Jejich výhodou je fokusace do menšího bodu a lze tedy analyzovat i daleko menší plochu než u rentgenově fluorescenčních spektrometrů. Další výhodou je spojení přístroje s dalšími detektory, díky nimž lze zobrazit fázové složení vzorku nebo jejich povrch při velkém zvětšení. Na druhou stranu ale elektronové mikroskopy fungují za vakua a limitovány jsou i rozměry předmětů, které lze vložit do komory přístroje. Další nevýhodou je to, že urychlené elektrony nejsou tak pronikavé jako fotony </a:t>
            </a:r>
            <a:r>
              <a:rPr lang="cs-CZ" sz="1200" kern="1200" dirty="0" err="1" smtClean="0">
                <a:solidFill>
                  <a:schemeClr val="tx1"/>
                </a:solidFill>
                <a:effectLst/>
                <a:latin typeface="+mn-lt"/>
                <a:ea typeface="+mn-ea"/>
                <a:cs typeface="+mn-cs"/>
              </a:rPr>
              <a:t>rentgenova</a:t>
            </a:r>
            <a:r>
              <a:rPr lang="cs-CZ" sz="1200" kern="1200" dirty="0" smtClean="0">
                <a:solidFill>
                  <a:schemeClr val="tx1"/>
                </a:solidFill>
                <a:effectLst/>
                <a:latin typeface="+mn-lt"/>
                <a:ea typeface="+mn-ea"/>
                <a:cs typeface="+mn-cs"/>
              </a:rPr>
              <a:t> záření, a tedy dávají informaci jen z tenké vrstvy na povrchu.</a:t>
            </a:r>
          </a:p>
          <a:p>
            <a:r>
              <a:rPr lang="cs-CZ" sz="1200" b="1" kern="1200" dirty="0" smtClean="0">
                <a:solidFill>
                  <a:schemeClr val="tx1"/>
                </a:solidFill>
                <a:effectLst/>
                <a:latin typeface="+mn-lt"/>
                <a:ea typeface="+mn-ea"/>
                <a:cs typeface="+mn-cs"/>
              </a:rPr>
              <a:t> </a:t>
            </a:r>
            <a:endParaRPr lang="cs-CZ" sz="1200" kern="1200" dirty="0" smtClean="0">
              <a:solidFill>
                <a:schemeClr val="tx1"/>
              </a:solidFill>
              <a:effectLst/>
              <a:latin typeface="+mn-lt"/>
              <a:ea typeface="+mn-ea"/>
              <a:cs typeface="+mn-cs"/>
            </a:endParaRPr>
          </a:p>
          <a:p>
            <a:endParaRPr lang="cs-CZ" dirty="0"/>
          </a:p>
        </p:txBody>
      </p:sp>
      <p:sp>
        <p:nvSpPr>
          <p:cNvPr id="4" name="Zástupný symbol pro číslo snímku 3"/>
          <p:cNvSpPr>
            <a:spLocks noGrp="1"/>
          </p:cNvSpPr>
          <p:nvPr>
            <p:ph type="sldNum" sz="quarter" idx="10"/>
          </p:nvPr>
        </p:nvSpPr>
        <p:spPr/>
        <p:txBody>
          <a:bodyPr/>
          <a:lstStyle/>
          <a:p>
            <a:fld id="{E1A989BC-C7D0-473F-980C-DC567094E526}" type="slidenum">
              <a:rPr lang="cs-CZ" smtClean="0"/>
              <a:pPr/>
              <a:t>25</a:t>
            </a:fld>
            <a:endParaRPr lang="cs-CZ"/>
          </a:p>
        </p:txBody>
      </p:sp>
    </p:spTree>
    <p:extLst>
      <p:ext uri="{BB962C8B-B14F-4D97-AF65-F5344CB8AC3E}">
        <p14:creationId xmlns:p14="http://schemas.microsoft.com/office/powerpoint/2010/main" val="18224530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Ukázka bodového měření chemického složení SEEM-EDS souvrství galvanického pokovení – Au-Ni-</a:t>
            </a:r>
            <a:r>
              <a:rPr lang="cs-CZ" dirty="0" err="1" smtClean="0"/>
              <a:t>Fe</a:t>
            </a:r>
            <a:r>
              <a:rPr lang="cs-CZ" dirty="0" smtClean="0"/>
              <a:t>.</a:t>
            </a:r>
            <a:endParaRPr lang="cs-CZ" dirty="0"/>
          </a:p>
        </p:txBody>
      </p:sp>
      <p:sp>
        <p:nvSpPr>
          <p:cNvPr id="4" name="Zástupný symbol pro číslo snímku 3"/>
          <p:cNvSpPr>
            <a:spLocks noGrp="1"/>
          </p:cNvSpPr>
          <p:nvPr>
            <p:ph type="sldNum" sz="quarter" idx="10"/>
          </p:nvPr>
        </p:nvSpPr>
        <p:spPr/>
        <p:txBody>
          <a:bodyPr/>
          <a:lstStyle/>
          <a:p>
            <a:fld id="{E1A989BC-C7D0-473F-980C-DC567094E526}" type="slidenum">
              <a:rPr lang="cs-CZ" smtClean="0"/>
              <a:pPr/>
              <a:t>26</a:t>
            </a:fld>
            <a:endParaRPr lang="cs-CZ"/>
          </a:p>
        </p:txBody>
      </p:sp>
    </p:spTree>
    <p:extLst>
      <p:ext uri="{BB962C8B-B14F-4D97-AF65-F5344CB8AC3E}">
        <p14:creationId xmlns:p14="http://schemas.microsoft.com/office/powerpoint/2010/main" val="12999375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Strukturní analýzy se zabývají identifikací mikrostruktury kovů (metalografie); patří sem i RTG difrakce, která se používá k určení druhů korozních produktů (např. malachitu, kupritu apod.). </a:t>
            </a:r>
          </a:p>
          <a:p>
            <a:endParaRPr lang="cs-CZ" dirty="0"/>
          </a:p>
        </p:txBody>
      </p:sp>
      <p:sp>
        <p:nvSpPr>
          <p:cNvPr id="4" name="Zástupný symbol pro číslo snímku 3"/>
          <p:cNvSpPr>
            <a:spLocks noGrp="1"/>
          </p:cNvSpPr>
          <p:nvPr>
            <p:ph type="sldNum" sz="quarter" idx="10"/>
          </p:nvPr>
        </p:nvSpPr>
        <p:spPr/>
        <p:txBody>
          <a:bodyPr/>
          <a:lstStyle/>
          <a:p>
            <a:fld id="{E1A989BC-C7D0-473F-980C-DC567094E526}" type="slidenum">
              <a:rPr lang="cs-CZ" smtClean="0"/>
              <a:pPr/>
              <a:t>27</a:t>
            </a:fld>
            <a:endParaRPr lang="cs-CZ"/>
          </a:p>
        </p:txBody>
      </p:sp>
    </p:spTree>
    <p:extLst>
      <p:ext uri="{BB962C8B-B14F-4D97-AF65-F5344CB8AC3E}">
        <p14:creationId xmlns:p14="http://schemas.microsoft.com/office/powerpoint/2010/main" val="17267750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18787" name="Zástupný symbol pro poznámky 2"/>
          <p:cNvSpPr>
            <a:spLocks noGrp="1"/>
          </p:cNvSpPr>
          <p:nvPr>
            <p:ph type="body" idx="1"/>
          </p:nvPr>
        </p:nvSpPr>
        <p:spPr bwMode="auto">
          <a:noFill/>
        </p:spPr>
        <p:txBody>
          <a:bodyPr wrap="square" numCol="1" anchor="t" anchorCtr="0" compatLnSpc="1">
            <a:prstTxWarp prst="textNoShape">
              <a:avLst/>
            </a:prstTxWarp>
          </a:bodyPr>
          <a:lstStyle/>
          <a:p>
            <a:r>
              <a:rPr lang="cs-CZ" altLang="cs-CZ" smtClean="0"/>
              <a:t>Hustota představuje poměr hmotnosti na objem </a:t>
            </a:r>
          </a:p>
          <a:p>
            <a:r>
              <a:rPr lang="cs-CZ" smtClean="0"/>
              <a:t>Hustota je charakteristickou vlastností každého kovu (Tab.I). Na základě hustoty lze technicky používané kovy rozdělit kovy do tří skupin: lehké kovy s hustotou 1,7 – 4,5 g/cm</a:t>
            </a:r>
            <a:r>
              <a:rPr lang="cs-CZ" baseline="30000" smtClean="0"/>
              <a:t>3</a:t>
            </a:r>
            <a:r>
              <a:rPr lang="cs-CZ" smtClean="0"/>
              <a:t>. Sem patří hořčík, hliník a titan. Další kategorií jsou kovy s hustotou 7 – 9 g/cm</a:t>
            </a:r>
            <a:r>
              <a:rPr lang="cs-CZ" baseline="30000" smtClean="0"/>
              <a:t>3</a:t>
            </a:r>
            <a:r>
              <a:rPr lang="cs-CZ" smtClean="0"/>
              <a:t>, tedy například zinek, železo, nikl, měď. Mezi nejtěžší kovy s hustotou přesahující 10 g/cm</a:t>
            </a:r>
            <a:r>
              <a:rPr lang="cs-CZ" baseline="30000" smtClean="0"/>
              <a:t>3 </a:t>
            </a:r>
            <a:r>
              <a:rPr lang="cs-CZ" smtClean="0"/>
              <a:t>patří mimo jiné zlato, olovo a wolfram. </a:t>
            </a:r>
            <a:br>
              <a:rPr lang="cs-CZ" smtClean="0"/>
            </a:br>
            <a:r>
              <a:rPr lang="cs-CZ" smtClean="0"/>
              <a:t> </a:t>
            </a:r>
            <a:endParaRPr lang="cs-CZ" altLang="cs-CZ" smtClean="0"/>
          </a:p>
        </p:txBody>
      </p:sp>
      <p:sp>
        <p:nvSpPr>
          <p:cNvPr id="118788"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458930C-797A-4C75-89CE-F1999E5019C2}" type="slidenum">
              <a:rPr lang="cs-CZ" altLang="cs-CZ" smtClean="0"/>
              <a:pPr/>
              <a:t>28</a:t>
            </a:fld>
            <a:endParaRPr lang="cs-CZ" altLang="cs-CZ"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19811" name="Zástupný symbol pro poznámky 2"/>
          <p:cNvSpPr>
            <a:spLocks noGrp="1"/>
          </p:cNvSpPr>
          <p:nvPr>
            <p:ph type="body" idx="1"/>
          </p:nvPr>
        </p:nvSpPr>
        <p:spPr bwMode="auto">
          <a:noFill/>
        </p:spPr>
        <p:txBody>
          <a:bodyPr wrap="square" numCol="1" anchor="t" anchorCtr="0" compatLnSpc="1">
            <a:prstTxWarp prst="textNoShape">
              <a:avLst/>
            </a:prstTxWarp>
          </a:bodyPr>
          <a:lstStyle/>
          <a:p>
            <a:r>
              <a:rPr lang="cs-CZ" b="1" smtClean="0"/>
              <a:t>Monel</a:t>
            </a:r>
            <a:r>
              <a:rPr lang="cs-CZ" dirty="0" smtClean="0"/>
              <a:t> či </a:t>
            </a:r>
            <a:r>
              <a:rPr lang="cs-CZ" b="1" dirty="0" err="1" smtClean="0"/>
              <a:t>Monelův</a:t>
            </a:r>
            <a:r>
              <a:rPr lang="cs-CZ" b="1" dirty="0" smtClean="0"/>
              <a:t> kov</a:t>
            </a:r>
            <a:r>
              <a:rPr lang="cs-CZ" dirty="0" smtClean="0"/>
              <a:t> je slitina </a:t>
            </a:r>
            <a:r>
              <a:rPr lang="cs-CZ" dirty="0" smtClean="0">
                <a:hlinkClick r:id="rId3" tooltip="Nikl"/>
              </a:rPr>
              <a:t>niklu</a:t>
            </a:r>
            <a:r>
              <a:rPr lang="cs-CZ" dirty="0" smtClean="0"/>
              <a:t> a </a:t>
            </a:r>
            <a:r>
              <a:rPr lang="cs-CZ" dirty="0" smtClean="0">
                <a:hlinkClick r:id="rId4" tooltip="Měď"/>
              </a:rPr>
              <a:t>mědi</a:t>
            </a:r>
            <a:r>
              <a:rPr lang="cs-CZ" dirty="0" smtClean="0"/>
              <a:t>. Název </a:t>
            </a:r>
            <a:r>
              <a:rPr lang="cs-CZ" dirty="0" err="1" smtClean="0"/>
              <a:t>Monel</a:t>
            </a:r>
            <a:r>
              <a:rPr lang="cs-CZ" dirty="0" smtClean="0"/>
              <a:t> je registrován jako </a:t>
            </a:r>
            <a:r>
              <a:rPr lang="cs-CZ" dirty="0" smtClean="0">
                <a:hlinkClick r:id="rId5" tooltip="Ochranná známka"/>
              </a:rPr>
              <a:t>trademark</a:t>
            </a:r>
            <a:r>
              <a:rPr lang="cs-CZ" dirty="0" smtClean="0"/>
              <a:t> americké firmy </a:t>
            </a:r>
            <a:r>
              <a:rPr lang="cs-CZ" i="1" dirty="0" err="1" smtClean="0"/>
              <a:t>Special</a:t>
            </a:r>
            <a:r>
              <a:rPr lang="cs-CZ" i="1" dirty="0" smtClean="0"/>
              <a:t> Metals </a:t>
            </a:r>
            <a:r>
              <a:rPr lang="cs-CZ" i="1" dirty="0" err="1" smtClean="0"/>
              <a:t>Corporation</a:t>
            </a:r>
            <a:r>
              <a:rPr lang="cs-CZ" dirty="0" smtClean="0"/>
              <a:t>. </a:t>
            </a:r>
            <a:r>
              <a:rPr lang="cs-CZ" dirty="0" err="1" smtClean="0"/>
              <a:t>Monel</a:t>
            </a:r>
            <a:r>
              <a:rPr lang="cs-CZ" dirty="0" smtClean="0"/>
              <a:t> vyrobil v roce 1901 Robert </a:t>
            </a:r>
            <a:r>
              <a:rPr lang="cs-CZ" dirty="0" err="1" smtClean="0"/>
              <a:t>Crooks</a:t>
            </a:r>
            <a:r>
              <a:rPr lang="cs-CZ" dirty="0" smtClean="0"/>
              <a:t> </a:t>
            </a:r>
            <a:r>
              <a:rPr lang="cs-CZ" dirty="0" err="1" smtClean="0"/>
              <a:t>Stanley</a:t>
            </a:r>
            <a:r>
              <a:rPr lang="cs-CZ" dirty="0" smtClean="0"/>
              <a:t>, slitinu pojmenoval po tehdejším prezidentu firmy </a:t>
            </a:r>
            <a:r>
              <a:rPr lang="cs-CZ" dirty="0" err="1" smtClean="0"/>
              <a:t>Ambrose</a:t>
            </a:r>
            <a:r>
              <a:rPr lang="cs-CZ" dirty="0" smtClean="0"/>
              <a:t> </a:t>
            </a:r>
            <a:r>
              <a:rPr lang="cs-CZ" dirty="0" err="1" smtClean="0"/>
              <a:t>Monellovi</a:t>
            </a:r>
            <a:r>
              <a:rPr lang="cs-CZ" dirty="0" smtClean="0"/>
              <a:t>.</a:t>
            </a:r>
          </a:p>
          <a:p>
            <a:r>
              <a:rPr lang="cs-CZ" dirty="0" err="1" smtClean="0"/>
              <a:t>Monel</a:t>
            </a:r>
            <a:r>
              <a:rPr lang="cs-CZ" dirty="0" smtClean="0"/>
              <a:t> vykazuje výborné mechanické vlastnosti a chemickou odolnost v náročném prostředí, např. v dlouhodobém kontaktu se slanou vodou, ale i v chemickém průmyslu. Často bývá využit tam, kde již nedostačují vlastnosti nerezových </a:t>
            </a:r>
            <a:r>
              <a:rPr lang="cs-CZ" dirty="0" smtClean="0">
                <a:hlinkClick r:id="rId6" tooltip="Ocel"/>
              </a:rPr>
              <a:t>ocelí</a:t>
            </a:r>
            <a:r>
              <a:rPr lang="cs-CZ" dirty="0" smtClean="0"/>
              <a:t>.</a:t>
            </a:r>
          </a:p>
          <a:p>
            <a:endParaRPr lang="cs-CZ" altLang="cs-CZ" dirty="0" smtClean="0"/>
          </a:p>
        </p:txBody>
      </p:sp>
      <p:sp>
        <p:nvSpPr>
          <p:cNvPr id="119812"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B3292B3-1882-431D-9B15-AF26267B9BE6}" type="slidenum">
              <a:rPr lang="cs-CZ" altLang="cs-CZ" smtClean="0"/>
              <a:pPr/>
              <a:t>29</a:t>
            </a:fld>
            <a:endParaRPr lang="cs-CZ" altLang="cs-CZ"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V konzervátorství se velmi využívají rovněž diagnostické metody – rentgenografie, tomografie pro zjišťován stavu poškození artefaktů, ale rovněž průzkumu kombinace materiálů – viz železné římské náholenice plátované mědí po jejich okrajích (jednotlivé materiály pohlcují </a:t>
            </a:r>
            <a:r>
              <a:rPr lang="cs-CZ" dirty="0" err="1" smtClean="0"/>
              <a:t>rtg</a:t>
            </a:r>
            <a:r>
              <a:rPr lang="cs-CZ" dirty="0" smtClean="0"/>
              <a:t> záření různě – dle jejich tloušťky, ale i chemického složení, a vytváří se charakteristický kontrast). </a:t>
            </a:r>
            <a:endParaRPr lang="cs-CZ" dirty="0"/>
          </a:p>
        </p:txBody>
      </p:sp>
      <p:sp>
        <p:nvSpPr>
          <p:cNvPr id="4" name="Zástupný symbol pro číslo snímku 3"/>
          <p:cNvSpPr>
            <a:spLocks noGrp="1"/>
          </p:cNvSpPr>
          <p:nvPr>
            <p:ph type="sldNum" sz="quarter" idx="10"/>
          </p:nvPr>
        </p:nvSpPr>
        <p:spPr/>
        <p:txBody>
          <a:bodyPr/>
          <a:lstStyle/>
          <a:p>
            <a:fld id="{0898B5BF-AEAB-4ADE-BF35-4CB4D9E6BE05}" type="slidenum">
              <a:rPr lang="cs-CZ" smtClean="0"/>
              <a:pPr/>
              <a:t>30</a:t>
            </a:fld>
            <a:endParaRPr lang="cs-CZ"/>
          </a:p>
        </p:txBody>
      </p:sp>
    </p:spTree>
    <p:extLst>
      <p:ext uri="{BB962C8B-B14F-4D97-AF65-F5344CB8AC3E}">
        <p14:creationId xmlns:p14="http://schemas.microsoft.com/office/powerpoint/2010/main" val="2239661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06499" name="Zástupný symbol pro poznámky 2"/>
          <p:cNvSpPr>
            <a:spLocks noGrp="1"/>
          </p:cNvSpPr>
          <p:nvPr>
            <p:ph type="body" idx="1"/>
          </p:nvPr>
        </p:nvSpPr>
        <p:spPr bwMode="auto">
          <a:noFill/>
        </p:spPr>
        <p:txBody>
          <a:bodyPr wrap="square" numCol="1" anchor="t" anchorCtr="0" compatLnSpc="1">
            <a:prstTxWarp prst="textNoShape">
              <a:avLst/>
            </a:prstTxWarp>
          </a:bodyPr>
          <a:lstStyle/>
          <a:p>
            <a:r>
              <a:rPr lang="cs-CZ" altLang="cs-CZ" dirty="0" smtClean="0"/>
              <a:t>Kovová vazba je charakterizována volně pohyblivými elektrony (elektronovým mrakem) a je typická pro kovy. Elektrony</a:t>
            </a:r>
            <a:r>
              <a:rPr lang="cs-CZ" sz="1200" b="0" i="0" u="none" strike="noStrike" kern="1200" baseline="0" dirty="0" smtClean="0">
                <a:solidFill>
                  <a:schemeClr val="tx1"/>
                </a:solidFill>
                <a:latin typeface="+mn-lt"/>
                <a:ea typeface="+mn-ea"/>
                <a:cs typeface="+mn-cs"/>
              </a:rPr>
              <a:t> jsou vázány k atomovým jádrům pouze slabými silami). Valenční elektrony se pohybují chaoticky volně mezi kladnými ionty struktury kovu, což je příčinou jejich dobré elektrické vodivosti</a:t>
            </a:r>
            <a:endParaRPr lang="cs-CZ" altLang="cs-CZ" dirty="0" smtClean="0"/>
          </a:p>
          <a:p>
            <a:r>
              <a:rPr lang="cs-CZ" altLang="cs-CZ" dirty="0" smtClean="0"/>
              <a:t>Kovová vazba dává kovům některé vlastnosti, jako např. velkou tepelnou a elektrickou vodivost, plasticitu, houževnatost, tepelná vodivost kovů je umožněna volně pohyblivými elektrony, které vnějším zásahem (dodáním tepelné energie) mohou poměrně snadno přejít z oblasti jednoho kationtu do oblasti druhého kationtu, víme, že zahřátí jednoho konce kovové tyče stačí k tomu, aby se po určité době teplo přeneslo i na neohřívaný konec tyče,. Obr. Schéma elektronového mraku. </a:t>
            </a:r>
          </a:p>
          <a:p>
            <a:endParaRPr lang="cs-CZ" altLang="cs-CZ" b="1" dirty="0" smtClean="0"/>
          </a:p>
          <a:p>
            <a:r>
              <a:rPr lang="cs-CZ" sz="1200" kern="1200" dirty="0" smtClean="0">
                <a:solidFill>
                  <a:schemeClr val="tx1"/>
                </a:solidFill>
                <a:effectLst/>
                <a:latin typeface="+mn-lt"/>
                <a:ea typeface="+mn-ea"/>
                <a:cs typeface="+mn-cs"/>
              </a:rPr>
              <a:t>KRYSTALOVÁ MŘÍŽKA</a:t>
            </a:r>
            <a:r>
              <a:rPr lang="cs-CZ" dirty="0" smtClean="0"/>
              <a:t/>
            </a:r>
            <a:br>
              <a:rPr lang="cs-CZ" dirty="0" smtClean="0"/>
            </a:br>
            <a:r>
              <a:rPr lang="cs-CZ" sz="1200" kern="1200" dirty="0" smtClean="0">
                <a:solidFill>
                  <a:schemeClr val="tx1"/>
                </a:solidFill>
                <a:effectLst/>
                <a:latin typeface="+mn-lt"/>
                <a:ea typeface="+mn-ea"/>
                <a:cs typeface="+mn-cs"/>
              </a:rPr>
              <a:t>• Soudržné síly elektronového mraku tlačí kovové ionty do co nejmenšího</a:t>
            </a:r>
            <a:r>
              <a:rPr lang="cs-CZ" dirty="0" smtClean="0"/>
              <a:t/>
            </a:r>
            <a:br>
              <a:rPr lang="cs-CZ" dirty="0" smtClean="0"/>
            </a:br>
            <a:r>
              <a:rPr lang="cs-CZ" sz="1200" kern="1200" dirty="0" smtClean="0">
                <a:solidFill>
                  <a:schemeClr val="tx1"/>
                </a:solidFill>
                <a:effectLst/>
                <a:latin typeface="+mn-lt"/>
                <a:ea typeface="+mn-ea"/>
                <a:cs typeface="+mn-cs"/>
              </a:rPr>
              <a:t>prostoru =&gt; vzniká pravidelné uspořádání kovových iontů.</a:t>
            </a:r>
            <a:r>
              <a:rPr lang="cs-CZ" dirty="0" smtClean="0"/>
              <a:t/>
            </a:r>
            <a:br>
              <a:rPr lang="cs-CZ" dirty="0" smtClean="0"/>
            </a:br>
            <a:r>
              <a:rPr lang="cs-CZ" sz="1200" kern="1200" dirty="0" smtClean="0">
                <a:solidFill>
                  <a:schemeClr val="tx1"/>
                </a:solidFill>
                <a:effectLst/>
                <a:latin typeface="+mn-lt"/>
                <a:ea typeface="+mn-ea"/>
                <a:cs typeface="+mn-cs"/>
              </a:rPr>
              <a:t>• Spojením středů kovových iontů vytvoří spojovací čáry prostorovou mřížku</a:t>
            </a:r>
            <a:r>
              <a:rPr lang="cs-CZ" dirty="0" smtClean="0"/>
              <a:t/>
            </a:r>
            <a:br>
              <a:rPr lang="cs-CZ" dirty="0" smtClean="0"/>
            </a:br>
            <a:r>
              <a:rPr lang="cs-CZ" sz="1200" kern="1200" dirty="0" smtClean="0">
                <a:solidFill>
                  <a:schemeClr val="tx1"/>
                </a:solidFill>
                <a:effectLst/>
                <a:latin typeface="+mn-lt"/>
                <a:ea typeface="+mn-ea"/>
                <a:cs typeface="+mn-cs"/>
              </a:rPr>
              <a:t>=&gt; krystalová (prostorová) mřížka.</a:t>
            </a:r>
            <a:r>
              <a:rPr lang="cs-CZ" dirty="0" smtClean="0"/>
              <a:t/>
            </a:r>
            <a:br>
              <a:rPr lang="cs-CZ" dirty="0" smtClean="0"/>
            </a:br>
            <a:r>
              <a:rPr lang="cs-CZ" sz="1200" kern="1200" dirty="0" smtClean="0">
                <a:solidFill>
                  <a:schemeClr val="tx1"/>
                </a:solidFill>
                <a:effectLst/>
                <a:latin typeface="+mn-lt"/>
                <a:ea typeface="+mn-ea"/>
                <a:cs typeface="+mn-cs"/>
              </a:rPr>
              <a:t>• Nejmenší typická jednotka krystalové mřížky se nazývá základní buňka.</a:t>
            </a:r>
            <a:endParaRPr lang="cs-CZ" altLang="cs-CZ" b="1" dirty="0" smtClean="0"/>
          </a:p>
          <a:p>
            <a:endParaRPr lang="cs-CZ" altLang="cs-CZ" b="1" dirty="0" smtClean="0"/>
          </a:p>
          <a:p>
            <a:endParaRPr lang="cs-CZ" altLang="cs-CZ" b="1" dirty="0" smtClean="0"/>
          </a:p>
          <a:p>
            <a:r>
              <a:rPr lang="cs-CZ" altLang="cs-CZ" b="1" dirty="0" smtClean="0"/>
              <a:t>Veškeré kovy kromě rtuti jsou za pokojové </a:t>
            </a:r>
            <a:r>
              <a:rPr lang="cs-CZ" altLang="cs-CZ" b="1" dirty="0" err="1" smtClean="0"/>
              <a:t>teplopty</a:t>
            </a:r>
            <a:r>
              <a:rPr lang="cs-CZ" altLang="cs-CZ" b="1" dirty="0" smtClean="0"/>
              <a:t> jsou látky krystalické</a:t>
            </a:r>
            <a:r>
              <a:rPr lang="cs-CZ" altLang="cs-CZ" dirty="0" smtClean="0"/>
              <a:t>. Technicky významné kovy krystalizují ve dvou základních typech mřížek:</a:t>
            </a:r>
          </a:p>
          <a:p>
            <a:r>
              <a:rPr lang="cs-CZ" altLang="cs-CZ" dirty="0" smtClean="0"/>
              <a:t>Šesterečná (hexagonální)– základnou je pravidelný šestiúhelník  (</a:t>
            </a:r>
            <a:r>
              <a:rPr lang="cs-CZ" altLang="cs-CZ" dirty="0" err="1" smtClean="0"/>
              <a:t>Zn</a:t>
            </a:r>
            <a:r>
              <a:rPr lang="cs-CZ" altLang="cs-CZ" dirty="0" smtClean="0"/>
              <a:t>, Cd, Ti), šestiboký hranol</a:t>
            </a:r>
          </a:p>
          <a:p>
            <a:r>
              <a:rPr lang="cs-CZ" altLang="cs-CZ" dirty="0" smtClean="0"/>
              <a:t>Krychlová: plošně středěná – </a:t>
            </a:r>
            <a:r>
              <a:rPr lang="cs-CZ" altLang="cs-CZ" dirty="0" err="1" smtClean="0"/>
              <a:t>fcc</a:t>
            </a:r>
            <a:r>
              <a:rPr lang="cs-CZ" altLang="cs-CZ" dirty="0" smtClean="0"/>
              <a:t> (face </a:t>
            </a:r>
            <a:r>
              <a:rPr lang="cs-CZ" altLang="cs-CZ" dirty="0" err="1" smtClean="0"/>
              <a:t>centred</a:t>
            </a:r>
            <a:r>
              <a:rPr lang="cs-CZ" altLang="cs-CZ" dirty="0" smtClean="0"/>
              <a:t> </a:t>
            </a:r>
            <a:r>
              <a:rPr lang="cs-CZ" altLang="cs-CZ" dirty="0" err="1" smtClean="0"/>
              <a:t>cube</a:t>
            </a:r>
            <a:r>
              <a:rPr lang="cs-CZ" altLang="cs-CZ" dirty="0" smtClean="0"/>
              <a:t>), Au, </a:t>
            </a:r>
            <a:r>
              <a:rPr lang="cs-CZ" altLang="cs-CZ" dirty="0" err="1" smtClean="0"/>
              <a:t>Pb</a:t>
            </a:r>
            <a:r>
              <a:rPr lang="cs-CZ" altLang="cs-CZ" dirty="0" smtClean="0"/>
              <a:t>, Al, </a:t>
            </a:r>
            <a:r>
              <a:rPr lang="cs-CZ" altLang="cs-CZ" dirty="0" err="1" smtClean="0"/>
              <a:t>Cu</a:t>
            </a:r>
            <a:r>
              <a:rPr lang="cs-CZ" altLang="cs-CZ" dirty="0" smtClean="0"/>
              <a:t>, </a:t>
            </a:r>
            <a:r>
              <a:rPr lang="cs-CZ" altLang="cs-CZ" dirty="0" err="1" smtClean="0"/>
              <a:t>Fe</a:t>
            </a:r>
            <a:r>
              <a:rPr lang="cs-CZ" altLang="cs-CZ" dirty="0" smtClean="0"/>
              <a:t> alfa – velmi tvárné kovy</a:t>
            </a:r>
          </a:p>
          <a:p>
            <a:r>
              <a:rPr lang="cs-CZ" altLang="cs-CZ" dirty="0" smtClean="0"/>
              <a:t>Prostorově středěná – </a:t>
            </a:r>
            <a:r>
              <a:rPr lang="cs-CZ" altLang="cs-CZ" dirty="0" err="1" smtClean="0"/>
              <a:t>bcc</a:t>
            </a:r>
            <a:r>
              <a:rPr lang="cs-CZ" altLang="cs-CZ" dirty="0" smtClean="0"/>
              <a:t> (body </a:t>
            </a:r>
            <a:r>
              <a:rPr lang="cs-CZ" altLang="cs-CZ" dirty="0" err="1" smtClean="0"/>
              <a:t>centred</a:t>
            </a:r>
            <a:r>
              <a:rPr lang="cs-CZ" altLang="cs-CZ" dirty="0" smtClean="0"/>
              <a:t> </a:t>
            </a:r>
            <a:r>
              <a:rPr lang="cs-CZ" altLang="cs-CZ" dirty="0" err="1" smtClean="0"/>
              <a:t>cube</a:t>
            </a:r>
            <a:r>
              <a:rPr lang="cs-CZ" altLang="cs-CZ" dirty="0" smtClean="0"/>
              <a:t>) W, </a:t>
            </a:r>
            <a:r>
              <a:rPr lang="cs-CZ" altLang="cs-CZ" dirty="0" err="1" smtClean="0"/>
              <a:t>Cr</a:t>
            </a:r>
            <a:r>
              <a:rPr lang="cs-CZ" altLang="cs-CZ" dirty="0" smtClean="0"/>
              <a:t>, V, </a:t>
            </a:r>
            <a:r>
              <a:rPr lang="cs-CZ" altLang="cs-CZ" dirty="0" err="1" smtClean="0"/>
              <a:t>Mo</a:t>
            </a:r>
            <a:r>
              <a:rPr lang="cs-CZ" altLang="cs-CZ" dirty="0" smtClean="0"/>
              <a:t> (za studena málo plastické)</a:t>
            </a:r>
          </a:p>
          <a:p>
            <a:endParaRPr lang="cs-CZ" altLang="cs-CZ" dirty="0" smtClean="0"/>
          </a:p>
          <a:p>
            <a:r>
              <a:rPr lang="cs-CZ" altLang="cs-CZ" dirty="0" smtClean="0"/>
              <a:t>Kovová vazba, je charakterizována volně pohyblivými elektrony (elektronovým mrakem) a je typická pro kovy, kovová vazba dává kovům některé vlastnosti, jako např. velkou tepelnou a elektrickou vodivost, plasticitu, houževnatost, tepelná vodivost kovů je umožněna volně pohyblivými elektrony, které vnějším zásahem (dodáním tepelné energie) mohou poměrně snadno přejít z oblasti jednoho kationtu do oblasti druhého kationtu, víme, že zahřátí jednoho konce kovové tyče stačí k tomu, aby se po určité době teplo přeneslo i na neohřívaný konec tyče,. Obr. Schéma elektronového mraku.</a:t>
            </a:r>
          </a:p>
          <a:p>
            <a:endParaRPr lang="cs-CZ" altLang="cs-CZ" dirty="0" smtClean="0"/>
          </a:p>
          <a:p>
            <a:r>
              <a:rPr lang="cs-CZ" sz="1200" b="1" i="0" u="none" strike="noStrike" kern="1200" baseline="0" dirty="0" smtClean="0">
                <a:solidFill>
                  <a:schemeClr val="tx1"/>
                </a:solidFill>
                <a:latin typeface="+mn-lt"/>
                <a:ea typeface="+mn-ea"/>
                <a:cs typeface="+mn-cs"/>
              </a:rPr>
              <a:t>Kujnost, tažnost a ohebnost kovů </a:t>
            </a:r>
            <a:r>
              <a:rPr lang="cs-CZ" sz="1200" b="0" i="0" u="none" strike="noStrike" kern="1200" baseline="0" dirty="0" smtClean="0">
                <a:solidFill>
                  <a:schemeClr val="tx1"/>
                </a:solidFill>
                <a:latin typeface="+mn-lt"/>
                <a:ea typeface="+mn-ea"/>
                <a:cs typeface="+mn-cs"/>
              </a:rPr>
              <a:t>lze vysvětlovat možností posunu částic po sobě, ve struktuře kovu, aniž by se porušila soudržnost. </a:t>
            </a:r>
          </a:p>
          <a:p>
            <a:r>
              <a:rPr lang="cs-CZ" sz="1200" b="1" i="0" u="none" strike="noStrike" kern="1200" baseline="0" dirty="0" smtClean="0">
                <a:solidFill>
                  <a:schemeClr val="tx1"/>
                </a:solidFill>
                <a:latin typeface="+mn-lt"/>
                <a:ea typeface="+mn-ea"/>
                <a:cs typeface="+mn-cs"/>
              </a:rPr>
              <a:t>Elektrickou a tepelnou vodivost </a:t>
            </a:r>
            <a:r>
              <a:rPr lang="cs-CZ" sz="1200" b="0" i="0" u="none" strike="noStrike" kern="1200" baseline="0" dirty="0" smtClean="0">
                <a:solidFill>
                  <a:schemeClr val="tx1"/>
                </a:solidFill>
                <a:latin typeface="+mn-lt"/>
                <a:ea typeface="+mn-ea"/>
                <a:cs typeface="+mn-cs"/>
              </a:rPr>
              <a:t>kovů lze vysvětlit následovně: </a:t>
            </a:r>
          </a:p>
          <a:p>
            <a:r>
              <a:rPr lang="cs-CZ" sz="1200" b="0" i="0" u="none" strike="noStrike" kern="1200" baseline="0" dirty="0" smtClean="0">
                <a:solidFill>
                  <a:schemeClr val="tx1"/>
                </a:solidFill>
                <a:latin typeface="+mn-lt"/>
                <a:ea typeface="+mn-ea"/>
                <a:cs typeface="+mn-cs"/>
              </a:rPr>
              <a:t>V krystalu kovu se valenční elektrony atomů mohou prakticky volně pohybovat (vzhledem k tomu, že jsou vázány k atomovým jádrům pouze slabými silami). Valenční elektrony se pohybují chaoticky volně mezi kladnými ionty struktury kovu, což je příčinou jejich dobré elektrické vodivosti. Po připojení kovu ke zdroji stejnosměrného napětí se elektrony začnou pohybovat uspořádaně, avšak díky nepravidelnostem struktury jsou „brzděny“ a proto vodivost klesá s rostoucí teplotou (navenek se projeví jako odpor vodiče). </a:t>
            </a:r>
            <a:endParaRPr lang="cs-CZ" altLang="cs-CZ" dirty="0" smtClean="0"/>
          </a:p>
          <a:p>
            <a:endParaRPr lang="cs-CZ" altLang="cs-CZ" dirty="0" smtClean="0"/>
          </a:p>
        </p:txBody>
      </p:sp>
      <p:sp>
        <p:nvSpPr>
          <p:cNvPr id="106500"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17C3B77-4343-4D8C-92D3-8493B52CB9D5}" type="slidenum">
              <a:rPr lang="cs-CZ" altLang="cs-CZ" smtClean="0"/>
              <a:pPr/>
              <a:t>3</a:t>
            </a:fld>
            <a:endParaRPr lang="cs-CZ" altLang="cs-CZ"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 name="Zástupný symbol pro poznámky 2"/>
          <p:cNvSpPr>
            <a:spLocks noGrp="1"/>
          </p:cNvSpPr>
          <p:nvPr>
            <p:ph type="body" idx="1"/>
          </p:nvPr>
        </p:nvSpPr>
        <p:spPr/>
        <p:txBody>
          <a:bodyPr>
            <a:normAutofit fontScale="92500"/>
          </a:bodyPr>
          <a:lstStyle/>
          <a:p>
            <a:endParaRPr lang="cs-CZ" dirty="0" smtClean="0"/>
          </a:p>
          <a:p>
            <a:r>
              <a:rPr lang="cs-CZ" sz="1200" kern="1200" dirty="0" smtClean="0">
                <a:solidFill>
                  <a:schemeClr val="tx1"/>
                </a:solidFill>
                <a:effectLst/>
                <a:latin typeface="+mn-lt"/>
                <a:ea typeface="+mn-ea"/>
                <a:cs typeface="+mn-cs"/>
              </a:rPr>
              <a:t>1.5 VZNIK STRUKTURY KOVU</a:t>
            </a:r>
            <a:r>
              <a:rPr lang="cs-CZ" dirty="0" smtClean="0">
                <a:effectLst/>
              </a:rPr>
              <a:t/>
            </a:r>
            <a:br>
              <a:rPr lang="cs-CZ" dirty="0" smtClean="0">
                <a:effectLst/>
              </a:rPr>
            </a:br>
            <a:r>
              <a:rPr lang="cs-CZ" sz="1200" kern="1200" dirty="0" smtClean="0">
                <a:solidFill>
                  <a:schemeClr val="tx1"/>
                </a:solidFill>
                <a:effectLst/>
                <a:latin typeface="+mn-lt"/>
                <a:ea typeface="+mn-ea"/>
                <a:cs typeface="+mn-cs"/>
              </a:rPr>
              <a:t>• Struktura kovového materiálu vzniká po odlití při tuhnutí kovové lázně na</a:t>
            </a:r>
            <a:r>
              <a:rPr lang="cs-CZ" dirty="0" smtClean="0">
                <a:effectLst/>
              </a:rPr>
              <a:t/>
            </a:r>
            <a:br>
              <a:rPr lang="cs-CZ" dirty="0" smtClean="0">
                <a:effectLst/>
              </a:rPr>
            </a:br>
            <a:r>
              <a:rPr lang="cs-CZ" sz="1200" kern="1200" dirty="0" smtClean="0">
                <a:solidFill>
                  <a:schemeClr val="tx1"/>
                </a:solidFill>
                <a:effectLst/>
                <a:latin typeface="+mn-lt"/>
                <a:ea typeface="+mn-ea"/>
                <a:cs typeface="+mn-cs"/>
              </a:rPr>
              <a:t>pevné kovové těleso.</a:t>
            </a:r>
            <a:r>
              <a:rPr lang="cs-CZ" dirty="0" smtClean="0">
                <a:effectLst/>
              </a:rPr>
              <a:t/>
            </a:r>
            <a:br>
              <a:rPr lang="cs-CZ" dirty="0" smtClean="0">
                <a:effectLst/>
              </a:rPr>
            </a:br>
            <a:r>
              <a:rPr lang="cs-CZ" sz="1200" kern="1200" dirty="0" smtClean="0">
                <a:solidFill>
                  <a:schemeClr val="tx1"/>
                </a:solidFill>
                <a:effectLst/>
                <a:latin typeface="+mn-lt"/>
                <a:ea typeface="+mn-ea"/>
                <a:cs typeface="+mn-cs"/>
              </a:rPr>
              <a:t>• Tuhnutí kovové lázně probíhá </a:t>
            </a:r>
            <a:r>
              <a:rPr lang="cs-CZ" sz="1200" b="1" kern="1200" dirty="0" smtClean="0">
                <a:solidFill>
                  <a:schemeClr val="tx1"/>
                </a:solidFill>
                <a:effectLst/>
                <a:latin typeface="+mn-lt"/>
                <a:ea typeface="+mn-ea"/>
                <a:cs typeface="+mn-cs"/>
              </a:rPr>
              <a:t>v postupných fázích.</a:t>
            </a:r>
            <a:r>
              <a:rPr lang="cs-CZ" b="1" dirty="0" smtClean="0">
                <a:effectLst/>
              </a:rPr>
              <a:t/>
            </a:r>
            <a:br>
              <a:rPr lang="cs-CZ" b="1" dirty="0" smtClean="0">
                <a:effectLst/>
              </a:rPr>
            </a:br>
            <a:r>
              <a:rPr lang="cs-CZ" sz="1200" kern="1200" dirty="0" smtClean="0">
                <a:solidFill>
                  <a:schemeClr val="tx1"/>
                </a:solidFill>
                <a:effectLst/>
                <a:latin typeface="+mn-lt"/>
                <a:ea typeface="+mn-ea"/>
                <a:cs typeface="+mn-cs"/>
              </a:rPr>
              <a:t>• Příkladem vzniku struktury kovu je ochlazování čistého železa s procesy</a:t>
            </a:r>
            <a:r>
              <a:rPr lang="cs-CZ" dirty="0" smtClean="0">
                <a:effectLst/>
              </a:rPr>
              <a:t/>
            </a:r>
            <a:br>
              <a:rPr lang="cs-CZ" dirty="0" smtClean="0">
                <a:effectLst/>
              </a:rPr>
            </a:br>
            <a:r>
              <a:rPr lang="cs-CZ" sz="1200" kern="1200" dirty="0" smtClean="0">
                <a:solidFill>
                  <a:schemeClr val="tx1"/>
                </a:solidFill>
                <a:effectLst/>
                <a:latin typeface="+mn-lt"/>
                <a:ea typeface="+mn-ea"/>
                <a:cs typeface="+mn-cs"/>
              </a:rPr>
              <a:t>probíhajícími v kovové lázni.</a:t>
            </a:r>
            <a:endParaRPr lang="cs-CZ" dirty="0" smtClean="0">
              <a:effectLst/>
            </a:endParaRPr>
          </a:p>
          <a:p>
            <a:pPr>
              <a:defRPr/>
            </a:pPr>
            <a:endParaRPr lang="cs-CZ" sz="1200" kern="1200" dirty="0" smtClean="0">
              <a:solidFill>
                <a:schemeClr val="tx1"/>
              </a:solidFill>
              <a:effectLst/>
              <a:latin typeface="+mn-lt"/>
              <a:ea typeface="+mn-ea"/>
              <a:cs typeface="+mn-cs"/>
            </a:endParaRPr>
          </a:p>
          <a:p>
            <a:pPr>
              <a:defRPr/>
            </a:pPr>
            <a:endParaRPr lang="cs-CZ" sz="1200" kern="1200" dirty="0" smtClean="0">
              <a:solidFill>
                <a:schemeClr val="tx1"/>
              </a:solidFill>
              <a:effectLst/>
              <a:latin typeface="+mn-lt"/>
              <a:ea typeface="+mn-ea"/>
              <a:cs typeface="+mn-cs"/>
            </a:endParaRPr>
          </a:p>
          <a:p>
            <a:pPr>
              <a:defRPr/>
            </a:pPr>
            <a:endParaRPr lang="cs-CZ" sz="1200" kern="1200" dirty="0" smtClean="0">
              <a:solidFill>
                <a:schemeClr val="tx1"/>
              </a:solidFill>
              <a:effectLst/>
              <a:latin typeface="+mn-lt"/>
              <a:ea typeface="+mn-ea"/>
              <a:cs typeface="+mn-cs"/>
            </a:endParaRPr>
          </a:p>
          <a:p>
            <a:pPr>
              <a:defRPr/>
            </a:pPr>
            <a:r>
              <a:rPr lang="cs-CZ" sz="1200" kern="1200" dirty="0" smtClean="0">
                <a:solidFill>
                  <a:schemeClr val="tx1"/>
                </a:solidFill>
                <a:effectLst/>
                <a:latin typeface="+mn-lt"/>
                <a:ea typeface="+mn-ea"/>
                <a:cs typeface="+mn-cs"/>
              </a:rPr>
              <a:t>TAVENINA</a:t>
            </a:r>
            <a:r>
              <a:rPr lang="cs-CZ" dirty="0" smtClean="0"/>
              <a:t/>
            </a:r>
            <a:br>
              <a:rPr lang="cs-CZ" dirty="0" smtClean="0"/>
            </a:br>
            <a:r>
              <a:rPr lang="cs-CZ" sz="1200" kern="1200" dirty="0" smtClean="0">
                <a:solidFill>
                  <a:schemeClr val="tx1"/>
                </a:solidFill>
                <a:effectLst/>
                <a:latin typeface="+mn-lt"/>
                <a:ea typeface="+mn-ea"/>
                <a:cs typeface="+mn-cs"/>
              </a:rPr>
              <a:t>• V kapalné fázi (u železa nad 1536°C) se kovové ion ty pohybují volně a neuspořádaně.</a:t>
            </a:r>
            <a:r>
              <a:rPr lang="cs-CZ" dirty="0" smtClean="0"/>
              <a:t/>
            </a:r>
            <a:br>
              <a:rPr lang="cs-CZ" dirty="0" smtClean="0"/>
            </a:br>
            <a:r>
              <a:rPr lang="cs-CZ" sz="1200" kern="1200" dirty="0" smtClean="0">
                <a:solidFill>
                  <a:schemeClr val="tx1"/>
                </a:solidFill>
                <a:effectLst/>
                <a:latin typeface="+mn-lt"/>
                <a:ea typeface="+mn-ea"/>
                <a:cs typeface="+mn-cs"/>
              </a:rPr>
              <a:t>• Při ochlazování taveniny klesá teplota =&gt; pohyb kovových iontů se postupně zpomaluje.</a:t>
            </a:r>
            <a:r>
              <a:rPr lang="cs-CZ" dirty="0" smtClean="0"/>
              <a:t/>
            </a:r>
            <a:br>
              <a:rPr lang="cs-CZ" dirty="0" smtClean="0"/>
            </a:br>
            <a:r>
              <a:rPr lang="cs-CZ" sz="1200" kern="1200" dirty="0" smtClean="0">
                <a:solidFill>
                  <a:schemeClr val="tx1"/>
                </a:solidFill>
                <a:effectLst/>
                <a:latin typeface="+mn-lt"/>
                <a:ea typeface="+mn-ea"/>
                <a:cs typeface="+mn-cs"/>
              </a:rPr>
              <a:t>2. ZAČÁTEK TVORBY KRYSTALŮ</a:t>
            </a:r>
            <a:r>
              <a:rPr lang="cs-CZ" dirty="0" smtClean="0"/>
              <a:t/>
            </a:r>
            <a:br>
              <a:rPr lang="cs-CZ" dirty="0" smtClean="0"/>
            </a:br>
            <a:r>
              <a:rPr lang="cs-CZ" sz="1200" kern="1200" dirty="0" smtClean="0">
                <a:solidFill>
                  <a:schemeClr val="tx1"/>
                </a:solidFill>
                <a:effectLst/>
                <a:latin typeface="+mn-lt"/>
                <a:ea typeface="+mn-ea"/>
                <a:cs typeface="+mn-cs"/>
              </a:rPr>
              <a:t>• Po dosažení teploty tuhnutí (u železa 1536°C) za </a:t>
            </a:r>
            <a:r>
              <a:rPr lang="cs-CZ" sz="1200" kern="1200" dirty="0" err="1" smtClean="0">
                <a:solidFill>
                  <a:schemeClr val="tx1"/>
                </a:solidFill>
                <a:effectLst/>
                <a:latin typeface="+mn-lt"/>
                <a:ea typeface="+mn-ea"/>
                <a:cs typeface="+mn-cs"/>
              </a:rPr>
              <a:t>číná</a:t>
            </a:r>
            <a:r>
              <a:rPr lang="cs-CZ" sz="1200" kern="1200" dirty="0" smtClean="0">
                <a:solidFill>
                  <a:schemeClr val="tx1"/>
                </a:solidFill>
                <a:effectLst/>
                <a:latin typeface="+mn-lt"/>
                <a:ea typeface="+mn-ea"/>
                <a:cs typeface="+mn-cs"/>
              </a:rPr>
              <a:t> v tavenině shlukování kovových iontů podle typu krystalové mřížky.</a:t>
            </a:r>
            <a:r>
              <a:rPr lang="cs-CZ" dirty="0" smtClean="0"/>
              <a:t/>
            </a:r>
            <a:br>
              <a:rPr lang="cs-CZ" dirty="0" smtClean="0"/>
            </a:br>
            <a:r>
              <a:rPr lang="cs-CZ" sz="1200" kern="1200" dirty="0" smtClean="0">
                <a:solidFill>
                  <a:schemeClr val="tx1"/>
                </a:solidFill>
                <a:effectLst/>
                <a:latin typeface="+mn-lt"/>
                <a:ea typeface="+mn-ea"/>
                <a:cs typeface="+mn-cs"/>
              </a:rPr>
              <a:t>• Místa tvorby krystalů se nazývají krystalizační zárodky.</a:t>
            </a:r>
            <a:r>
              <a:rPr lang="cs-CZ" dirty="0" smtClean="0"/>
              <a:t/>
            </a:r>
            <a:br>
              <a:rPr lang="cs-CZ" dirty="0" smtClean="0"/>
            </a:br>
            <a:r>
              <a:rPr lang="cs-CZ" sz="1200" kern="1200" dirty="0" smtClean="0">
                <a:solidFill>
                  <a:schemeClr val="tx1"/>
                </a:solidFill>
                <a:effectLst/>
                <a:latin typeface="+mn-lt"/>
                <a:ea typeface="+mn-ea"/>
                <a:cs typeface="+mn-cs"/>
              </a:rPr>
              <a:t>3. POKRAČOVÁNÍ TVORBY KRYSTALŮ</a:t>
            </a:r>
            <a:r>
              <a:rPr lang="cs-CZ" dirty="0" smtClean="0"/>
              <a:t/>
            </a:r>
            <a:br>
              <a:rPr lang="cs-CZ" dirty="0" smtClean="0"/>
            </a:br>
            <a:r>
              <a:rPr lang="cs-CZ" sz="1200" kern="1200" dirty="0" smtClean="0">
                <a:solidFill>
                  <a:schemeClr val="tx1"/>
                </a:solidFill>
                <a:effectLst/>
                <a:latin typeface="+mn-lt"/>
                <a:ea typeface="+mn-ea"/>
                <a:cs typeface="+mn-cs"/>
              </a:rPr>
              <a:t>• Ke krystalům se ze zbytkové taveniny (krystalizačních zárodků) přidává stále více kovových iontů.</a:t>
            </a:r>
            <a:r>
              <a:rPr lang="cs-CZ" dirty="0" smtClean="0"/>
              <a:t/>
            </a:r>
            <a:br>
              <a:rPr lang="cs-CZ" dirty="0" smtClean="0"/>
            </a:br>
            <a:r>
              <a:rPr lang="cs-CZ" sz="1200" kern="1200" dirty="0" smtClean="0">
                <a:solidFill>
                  <a:schemeClr val="tx1"/>
                </a:solidFill>
                <a:effectLst/>
                <a:latin typeface="+mn-lt"/>
                <a:ea typeface="+mn-ea"/>
                <a:cs typeface="+mn-cs"/>
              </a:rPr>
              <a:t>• Teplota tuhnutí během celé rekrystalizace zůstává u čistých kovů neměnná</a:t>
            </a:r>
            <a:r>
              <a:rPr lang="cs-CZ" dirty="0" smtClean="0"/>
              <a:t/>
            </a:r>
            <a:br>
              <a:rPr lang="cs-CZ" dirty="0" smtClean="0"/>
            </a:br>
            <a:r>
              <a:rPr lang="cs-CZ" sz="1200" kern="1200" dirty="0" smtClean="0">
                <a:solidFill>
                  <a:schemeClr val="tx1"/>
                </a:solidFill>
                <a:effectLst/>
                <a:latin typeface="+mn-lt"/>
                <a:ea typeface="+mn-ea"/>
                <a:cs typeface="+mn-cs"/>
              </a:rPr>
              <a:t>=&gt; odebrané teplo je spotřebováno na tvorbu krystalů – vodorovný průběh křivky chladnutí.</a:t>
            </a:r>
            <a:r>
              <a:rPr lang="cs-CZ" dirty="0" smtClean="0"/>
              <a:t/>
            </a:r>
            <a:br>
              <a:rPr lang="cs-CZ" dirty="0" smtClean="0"/>
            </a:br>
            <a:r>
              <a:rPr lang="cs-CZ" sz="1200" kern="1200" dirty="0" smtClean="0">
                <a:solidFill>
                  <a:schemeClr val="tx1"/>
                </a:solidFill>
                <a:effectLst/>
                <a:latin typeface="+mn-lt"/>
                <a:ea typeface="+mn-ea"/>
                <a:cs typeface="+mn-cs"/>
              </a:rPr>
              <a:t>Poznámka : V okamžiku téměř celého spotřebování taveniny dochází k vzájemným nárazům rostoucích krystalů na svých hranicích do</a:t>
            </a:r>
            <a:r>
              <a:rPr lang="cs-CZ" dirty="0" smtClean="0"/>
              <a:t/>
            </a:r>
            <a:br>
              <a:rPr lang="cs-CZ" dirty="0" smtClean="0"/>
            </a:br>
            <a:r>
              <a:rPr lang="cs-CZ" sz="1200" kern="1200" dirty="0" smtClean="0">
                <a:solidFill>
                  <a:schemeClr val="tx1"/>
                </a:solidFill>
                <a:effectLst/>
                <a:latin typeface="+mn-lt"/>
                <a:ea typeface="+mn-ea"/>
                <a:cs typeface="+mn-cs"/>
              </a:rPr>
              <a:t>sebe. Nepravidelně ohraničené krystaly se nazývají krystality nebo zrna. Ionty kovu v mezní oblasti mezi zrny se nemohou uspořádat</a:t>
            </a:r>
            <a:r>
              <a:rPr lang="cs-CZ" dirty="0" smtClean="0"/>
              <a:t/>
            </a:r>
            <a:br>
              <a:rPr lang="cs-CZ" dirty="0" smtClean="0"/>
            </a:br>
            <a:r>
              <a:rPr lang="cs-CZ" sz="1200" kern="1200" dirty="0" smtClean="0">
                <a:solidFill>
                  <a:schemeClr val="tx1"/>
                </a:solidFill>
                <a:effectLst/>
                <a:latin typeface="+mn-lt"/>
                <a:ea typeface="+mn-ea"/>
                <a:cs typeface="+mn-cs"/>
              </a:rPr>
              <a:t>do krystalové mřížky =&gt; tvoří mezi jednotlivými zrny neuspořádanou mezní vrstvu – hranice zrn.</a:t>
            </a:r>
            <a:r>
              <a:rPr lang="cs-CZ" dirty="0" smtClean="0"/>
              <a:t/>
            </a:r>
            <a:br>
              <a:rPr lang="cs-CZ" dirty="0" smtClean="0"/>
            </a:br>
            <a:r>
              <a:rPr lang="cs-CZ" sz="1200" kern="1200" dirty="0" smtClean="0">
                <a:solidFill>
                  <a:schemeClr val="tx1"/>
                </a:solidFill>
                <a:effectLst/>
                <a:latin typeface="+mn-lt"/>
                <a:ea typeface="+mn-ea"/>
                <a:cs typeface="+mn-cs"/>
              </a:rPr>
              <a:t>4. ÚPLNÉ ZTUHNUTÍ</a:t>
            </a:r>
            <a:r>
              <a:rPr lang="cs-CZ" dirty="0" smtClean="0"/>
              <a:t/>
            </a:r>
            <a:br>
              <a:rPr lang="cs-CZ" dirty="0" smtClean="0"/>
            </a:br>
            <a:r>
              <a:rPr lang="cs-CZ" sz="1200" kern="1200" dirty="0" smtClean="0">
                <a:solidFill>
                  <a:schemeClr val="tx1"/>
                </a:solidFill>
                <a:effectLst/>
                <a:latin typeface="+mn-lt"/>
                <a:ea typeface="+mn-ea"/>
                <a:cs typeface="+mn-cs"/>
              </a:rPr>
              <a:t>• Tavenina zcela ztuhla v okamžiku, kdy všechny ionty kovu mají své pevné místo =&gt; vytvoření struktury materiálu.</a:t>
            </a:r>
            <a:r>
              <a:rPr lang="cs-CZ" dirty="0" smtClean="0"/>
              <a:t/>
            </a:r>
            <a:br>
              <a:rPr lang="cs-CZ" dirty="0" smtClean="0"/>
            </a:br>
            <a:r>
              <a:rPr lang="cs-CZ" sz="1200" kern="1200" dirty="0" smtClean="0">
                <a:solidFill>
                  <a:schemeClr val="tx1"/>
                </a:solidFill>
                <a:effectLst/>
                <a:latin typeface="+mn-lt"/>
                <a:ea typeface="+mn-ea"/>
                <a:cs typeface="+mn-cs"/>
              </a:rPr>
              <a:t>• Teplota vzniklého tuhého kovového tělesa opět klesá (příčinou je odvádění tepla) =&gt; klesá křivka chladnutí.</a:t>
            </a:r>
            <a:endParaRPr lang="cs-CZ" dirty="0" smtClean="0"/>
          </a:p>
          <a:p>
            <a:pPr>
              <a:defRPr/>
            </a:pPr>
            <a:endParaRPr lang="cs-CZ" dirty="0" smtClean="0"/>
          </a:p>
          <a:p>
            <a:pPr>
              <a:defRPr/>
            </a:pPr>
            <a:endParaRPr lang="cs-CZ" dirty="0" smtClean="0"/>
          </a:p>
          <a:p>
            <a:pPr>
              <a:defRPr/>
            </a:pPr>
            <a:r>
              <a:rPr lang="cs-CZ" dirty="0" smtClean="0"/>
              <a:t>Kovové materiály se skládají většinou z většího </a:t>
            </a:r>
            <a:r>
              <a:rPr lang="cs-CZ" b="1" dirty="0" smtClean="0"/>
              <a:t>počtu krystalů</a:t>
            </a:r>
            <a:r>
              <a:rPr lang="cs-CZ" dirty="0" smtClean="0"/>
              <a:t>, které tvoří shluk (konglomerát), polykrystalickou strukturu takové látky označujeme jako </a:t>
            </a:r>
            <a:r>
              <a:rPr lang="cs-CZ" b="1" dirty="0" smtClean="0"/>
              <a:t>polykrystalickou</a:t>
            </a:r>
            <a:r>
              <a:rPr lang="cs-CZ" dirty="0" smtClean="0"/>
              <a:t> na rozdíl od materiálů, které jsou tvořeny jediným krystalem - monokrystalem, zrna, při krystalizaci nevznikají krystaly dokonalého tvaru, ale nepravidelného tvaru, proto jim neříkáme krystaly, </a:t>
            </a:r>
            <a:r>
              <a:rPr lang="cs-CZ" b="1" dirty="0" smtClean="0"/>
              <a:t>ale zrna, </a:t>
            </a:r>
            <a:r>
              <a:rPr lang="cs-CZ" dirty="0" smtClean="0"/>
              <a:t>rozdílnou orientací prostorových mřížek, jednotlivé zrna se od sebe liší rozdílnou orientací prostorových mřížek, tato náhodná orientace může být usměrněna tvářením za studena, např. tažením nebo válcováním, </a:t>
            </a:r>
          </a:p>
        </p:txBody>
      </p:sp>
      <p:sp>
        <p:nvSpPr>
          <p:cNvPr id="107524"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8E88C7B-9DF9-4ABC-9159-DEEE9BAA8F49}" type="slidenum">
              <a:rPr lang="cs-CZ" altLang="cs-CZ" smtClean="0"/>
              <a:pPr/>
              <a:t>4</a:t>
            </a:fld>
            <a:endParaRPr lang="cs-CZ" altLang="cs-CZ"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 name="Zástupný symbol pro poznámky 2"/>
          <p:cNvSpPr>
            <a:spLocks noGrp="1"/>
          </p:cNvSpPr>
          <p:nvPr>
            <p:ph type="body" idx="1"/>
          </p:nvPr>
        </p:nvSpPr>
        <p:spPr/>
        <p:txBody>
          <a:bodyPr>
            <a:normAutofit fontScale="925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200" kern="1200" dirty="0" err="1" smtClean="0">
                <a:solidFill>
                  <a:schemeClr val="tx1"/>
                </a:solidFill>
                <a:effectLst/>
                <a:latin typeface="+mn-lt"/>
                <a:ea typeface="+mn-ea"/>
                <a:cs typeface="+mn-cs"/>
              </a:rPr>
              <a:t>Vakance</a:t>
            </a:r>
            <a:r>
              <a:rPr lang="cs-CZ" sz="1200" kern="1200" dirty="0" smtClean="0">
                <a:solidFill>
                  <a:schemeClr val="tx1"/>
                </a:solidFill>
                <a:effectLst/>
                <a:latin typeface="+mn-lt"/>
                <a:ea typeface="+mn-ea"/>
                <a:cs typeface="+mn-cs"/>
              </a:rPr>
              <a:t> je neobsazené místo v krystalové mřížce. </a:t>
            </a:r>
            <a:r>
              <a:rPr lang="cs-CZ" sz="1200" kern="1200" dirty="0" err="1" smtClean="0">
                <a:solidFill>
                  <a:schemeClr val="tx1"/>
                </a:solidFill>
                <a:effectLst/>
                <a:latin typeface="+mn-lt"/>
                <a:ea typeface="+mn-ea"/>
                <a:cs typeface="+mn-cs"/>
              </a:rPr>
              <a:t>Interstice</a:t>
            </a:r>
            <a:r>
              <a:rPr lang="cs-CZ" sz="1200" kern="1200" dirty="0" smtClean="0">
                <a:solidFill>
                  <a:schemeClr val="tx1"/>
                </a:solidFill>
                <a:effectLst/>
                <a:latin typeface="+mn-lt"/>
                <a:ea typeface="+mn-ea"/>
                <a:cs typeface="+mn-cs"/>
              </a:rPr>
              <a:t> jsou atomy jiné-ho prvku, které jsou </a:t>
            </a:r>
            <a:r>
              <a:rPr lang="cs-CZ" sz="1200" kern="1200" dirty="0" err="1" smtClean="0">
                <a:solidFill>
                  <a:schemeClr val="tx1"/>
                </a:solidFill>
                <a:effectLst/>
                <a:latin typeface="+mn-lt"/>
                <a:ea typeface="+mn-ea"/>
                <a:cs typeface="+mn-cs"/>
              </a:rPr>
              <a:t>umístněny</a:t>
            </a:r>
            <a:r>
              <a:rPr lang="cs-CZ" sz="1200" kern="1200" dirty="0" smtClean="0">
                <a:solidFill>
                  <a:schemeClr val="tx1"/>
                </a:solidFill>
                <a:effectLst/>
                <a:latin typeface="+mn-lt"/>
                <a:ea typeface="+mn-ea"/>
                <a:cs typeface="+mn-cs"/>
              </a:rPr>
              <a:t> v krystalové mřížce základní látky. Při dislokaci je celá</a:t>
            </a:r>
            <a:r>
              <a:rPr lang="cs-CZ" dirty="0" smtClean="0"/>
              <a:t/>
            </a:r>
            <a:br>
              <a:rPr lang="cs-CZ" dirty="0" smtClean="0"/>
            </a:br>
            <a:r>
              <a:rPr lang="cs-CZ" sz="1200" kern="1200" dirty="0" smtClean="0">
                <a:solidFill>
                  <a:schemeClr val="tx1"/>
                </a:solidFill>
                <a:effectLst/>
                <a:latin typeface="+mn-lt"/>
                <a:ea typeface="+mn-ea"/>
                <a:cs typeface="+mn-cs"/>
              </a:rPr>
              <a:t>vrstva iontů kovu posunuta nebo zcela chybí. </a:t>
            </a:r>
            <a:endParaRPr lang="cs-CZ"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cs-CZ"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cs-CZ"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cs-CZ" b="1" dirty="0" smtClean="0"/>
              <a:t>Nedokonalosti krystalové mřížky mřížkovými poruchami </a:t>
            </a:r>
            <a:r>
              <a:rPr lang="cs-CZ" dirty="0" smtClean="0"/>
              <a:t>vysvětlujeme některé vlastnosti kovů, např. nižší skutečnou pevnost, kterou by měl kov s dokonalou mřížkou, křehnutí, stárnutí kovů, přemísťování atomů (</a:t>
            </a:r>
            <a:r>
              <a:rPr lang="cs-CZ" dirty="0" err="1" smtClean="0"/>
              <a:t>tzv.difúzí</a:t>
            </a:r>
            <a:r>
              <a:rPr lang="cs-CZ" dirty="0" smtClean="0"/>
              <a:t>) v prostorové mřížce, některé změny elektrických a magnetických vlastností, apod. nejdůležitější jsou </a:t>
            </a:r>
            <a:r>
              <a:rPr lang="cs-CZ" b="1" dirty="0" smtClean="0"/>
              <a:t>poruchy bodové a čárové</a:t>
            </a:r>
            <a:r>
              <a:rPr lang="cs-CZ" dirty="0" smtClean="0"/>
              <a:t>. U bodových poruch jsou některá místa v uzlových bodech základní mřížky neobsazená, prázdná čili </a:t>
            </a:r>
            <a:r>
              <a:rPr lang="cs-CZ" dirty="0" err="1" smtClean="0"/>
              <a:t>vakantní</a:t>
            </a:r>
            <a:r>
              <a:rPr lang="cs-CZ" dirty="0" smtClean="0"/>
              <a:t> nebo jsou obsazena atomy cizích prvků. Bodové poruchy: </a:t>
            </a:r>
            <a:r>
              <a:rPr lang="cs-CZ" b="1" dirty="0" smtClean="0"/>
              <a:t>Čárové poruchy - dislokace </a:t>
            </a:r>
            <a:r>
              <a:rPr lang="cs-CZ" dirty="0" smtClean="0"/>
              <a:t>U čárkových poruch se vyskytuje nadbytečná vrstva atomů, která je protažena v jednom směru. Těmto poruchám říkáme dislokace. . </a:t>
            </a:r>
            <a:r>
              <a:rPr lang="cs-CZ" b="1" dirty="0" smtClean="0"/>
              <a:t>Dislokace jsou poruchy, které se projevují vysunutím atomů z pravidelných poloh krystalové mřížky a které se mohou pohybovat, mohou vznikat a zanikat. </a:t>
            </a:r>
            <a:r>
              <a:rPr lang="cs-CZ" dirty="0" smtClean="0"/>
              <a:t>Způsobují tahová a tlaková napětí. Jsou důležité pro vysvětlení plastické deformace kovů. </a:t>
            </a:r>
            <a:r>
              <a:rPr lang="cs-CZ" b="1" dirty="0" smtClean="0"/>
              <a:t>mřížkovými poruchami vysvětlujeme některé vlastnosti kovů, např. podstatně nižší skutečnou pevností, kterou by měl kov s dokonalou mřížkou, křehnutí, stárnutí kovů, přemísťování atomů (</a:t>
            </a:r>
            <a:r>
              <a:rPr lang="cs-CZ" b="1" dirty="0" err="1" smtClean="0"/>
              <a:t>tzv.difúzí</a:t>
            </a:r>
            <a:r>
              <a:rPr lang="cs-CZ" b="1" dirty="0" smtClean="0"/>
              <a:t>) v prostorové mřížce, některé změny elektrických a magnetických vlastností, apod. </a:t>
            </a:r>
          </a:p>
          <a:p>
            <a:pPr>
              <a:defRPr/>
            </a:pPr>
            <a:endParaRPr lang="cs-CZ" dirty="0" smtClean="0"/>
          </a:p>
          <a:p>
            <a:pPr>
              <a:defRPr/>
            </a:pPr>
            <a:r>
              <a:rPr lang="cs-CZ" b="1" dirty="0" smtClean="0"/>
              <a:t>Plastická deformace je ve své podstatě pohyb jednotlivých částeček kovů vůči sobě a mechanismus vzniku plastické deformace</a:t>
            </a:r>
            <a:r>
              <a:rPr lang="cs-CZ" dirty="0" smtClean="0"/>
              <a:t> je možné vysvětlit na základě pohybu a vzniku mřížkových poruch. Z hlediska teorie plastických přetvoření mají největší vliv a význam čárové poruchy – </a:t>
            </a:r>
            <a:r>
              <a:rPr lang="cs-CZ" i="1" dirty="0" smtClean="0"/>
              <a:t>dislokace</a:t>
            </a:r>
            <a:r>
              <a:rPr lang="cs-CZ" dirty="0" smtClean="0"/>
              <a:t>. </a:t>
            </a:r>
            <a:r>
              <a:rPr lang="cs-CZ" b="1" dirty="0" smtClean="0"/>
              <a:t>Dislokace jsou poruchy, které se projevují vysunutím atomů z pravidelných poloh krystalové mřížky a které se mohou pohybovat, mohou vznikat a zanikat.</a:t>
            </a:r>
          </a:p>
          <a:p>
            <a:pPr>
              <a:defRPr/>
            </a:pPr>
            <a:endParaRPr lang="cs-CZ" dirty="0" smtClean="0"/>
          </a:p>
          <a:p>
            <a:pPr>
              <a:defRPr/>
            </a:pPr>
            <a:r>
              <a:rPr lang="cs-CZ" dirty="0" smtClean="0"/>
              <a:t>Dále jsou plošné a prostorové poruchy.</a:t>
            </a:r>
            <a:endParaRPr lang="cs-CZ" dirty="0"/>
          </a:p>
        </p:txBody>
      </p:sp>
      <p:sp>
        <p:nvSpPr>
          <p:cNvPr id="108548"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D010BEB-E947-4766-8198-B328D72B5825}" type="slidenum">
              <a:rPr lang="cs-CZ" altLang="cs-CZ" smtClean="0"/>
              <a:pPr/>
              <a:t>5</a:t>
            </a:fld>
            <a:endParaRPr lang="cs-CZ" altLang="cs-CZ"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u="none" strike="noStrike" kern="1200" baseline="0" dirty="0" smtClean="0">
                <a:solidFill>
                  <a:schemeClr val="tx1"/>
                </a:solidFill>
                <a:latin typeface="+mn-lt"/>
                <a:ea typeface="+mn-ea"/>
                <a:cs typeface="+mn-cs"/>
              </a:rPr>
              <a:t>Samotné (čisté) kovy nemají vždy požadované či vyhovující vlastnosti pro daný výrobek. Pro zlepšení vlastností kovů se proto tvoří slitiny kovů, u kterých se dosáhne požadovaných vlastností. </a:t>
            </a:r>
          </a:p>
          <a:p>
            <a:r>
              <a:rPr lang="cs-CZ" sz="1200" b="1" i="0" u="none" strike="noStrike" kern="1200" baseline="0" dirty="0" smtClean="0">
                <a:solidFill>
                  <a:schemeClr val="tx1"/>
                </a:solidFill>
                <a:latin typeface="+mn-lt"/>
                <a:ea typeface="+mn-ea"/>
                <a:cs typeface="+mn-cs"/>
              </a:rPr>
              <a:t>Slitina </a:t>
            </a:r>
            <a:r>
              <a:rPr lang="cs-CZ" sz="1200" b="0" i="0" u="none" strike="noStrike" kern="1200" baseline="0" dirty="0" smtClean="0">
                <a:solidFill>
                  <a:schemeClr val="tx1"/>
                </a:solidFill>
                <a:latin typeface="+mn-lt"/>
                <a:ea typeface="+mn-ea"/>
                <a:cs typeface="+mn-cs"/>
              </a:rPr>
              <a:t>je ztuhlá směs (roztok, nikoli sloučenina!) roztavených kovů v různém poměru. Její složení tak nelze vyjádřit chemickým vzorcem jako je tomu u běžných chemických sloučenin. </a:t>
            </a:r>
            <a:endParaRPr lang="cs-CZ" dirty="0"/>
          </a:p>
        </p:txBody>
      </p:sp>
      <p:sp>
        <p:nvSpPr>
          <p:cNvPr id="4" name="Zástupný symbol pro číslo snímku 3"/>
          <p:cNvSpPr>
            <a:spLocks noGrp="1"/>
          </p:cNvSpPr>
          <p:nvPr>
            <p:ph type="sldNum" sz="quarter" idx="10"/>
          </p:nvPr>
        </p:nvSpPr>
        <p:spPr/>
        <p:txBody>
          <a:bodyPr/>
          <a:lstStyle/>
          <a:p>
            <a:fld id="{E1A989BC-C7D0-473F-980C-DC567094E526}" type="slidenum">
              <a:rPr lang="cs-CZ" smtClean="0"/>
              <a:pPr/>
              <a:t>6</a:t>
            </a:fld>
            <a:endParaRPr lang="cs-CZ"/>
          </a:p>
        </p:txBody>
      </p:sp>
    </p:spTree>
    <p:extLst>
      <p:ext uri="{BB962C8B-B14F-4D97-AF65-F5344CB8AC3E}">
        <p14:creationId xmlns:p14="http://schemas.microsoft.com/office/powerpoint/2010/main" val="1305984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fontScale="85000" lnSpcReduction="20000"/>
          </a:bodyPr>
          <a:lstStyle/>
          <a:p>
            <a:r>
              <a:rPr lang="cs-CZ" sz="1200" kern="1200" dirty="0" smtClean="0">
                <a:solidFill>
                  <a:schemeClr val="tx1"/>
                </a:solidFill>
                <a:effectLst/>
                <a:latin typeface="+mn-lt"/>
                <a:ea typeface="+mn-ea"/>
                <a:cs typeface="+mn-cs"/>
              </a:rPr>
              <a:t>Tuhé roztoky: </a:t>
            </a:r>
            <a:r>
              <a:rPr lang="cs-CZ" sz="1200" b="1" kern="1200" dirty="0" smtClean="0">
                <a:solidFill>
                  <a:schemeClr val="tx1"/>
                </a:solidFill>
                <a:effectLst/>
                <a:latin typeface="+mn-lt"/>
                <a:ea typeface="+mn-ea"/>
                <a:cs typeface="+mn-cs"/>
              </a:rPr>
              <a:t>Pokud je množství legujícího prvku B nízké</a:t>
            </a:r>
            <a:r>
              <a:rPr lang="cs-CZ" sz="1200" kern="1200" dirty="0" smtClean="0">
                <a:solidFill>
                  <a:schemeClr val="tx1"/>
                </a:solidFill>
                <a:effectLst/>
                <a:latin typeface="+mn-lt"/>
                <a:ea typeface="+mn-ea"/>
                <a:cs typeface="+mn-cs"/>
              </a:rPr>
              <a:t>, prvek se rozpouští v základním kovu v tuhém stavu a vzniká tzv. tuhý roztok, který se 7asto ozna7uje symbolem c nebo c(A). Slitina s nízkým obsahem prvku B je tedy jednofázová a polykrystalická, tzn., že obsahuje zrna tuhého roztoku c(A). Krystalová struktura tuhého roztoku odpovídá </a:t>
            </a:r>
            <a:r>
              <a:rPr lang="cs-CZ" sz="1200" kern="1200" dirty="0" err="1" smtClean="0">
                <a:solidFill>
                  <a:schemeClr val="tx1"/>
                </a:solidFill>
                <a:effectLst/>
                <a:latin typeface="+mn-lt"/>
                <a:ea typeface="+mn-ea"/>
                <a:cs typeface="+mn-cs"/>
              </a:rPr>
              <a:t>struktuUe</a:t>
            </a:r>
            <a:r>
              <a:rPr lang="cs-CZ" sz="1200" kern="1200" dirty="0" smtClean="0">
                <a:solidFill>
                  <a:schemeClr val="tx1"/>
                </a:solidFill>
                <a:effectLst/>
                <a:latin typeface="+mn-lt"/>
                <a:ea typeface="+mn-ea"/>
                <a:cs typeface="+mn-cs"/>
              </a:rPr>
              <a:t> základního kovu A. </a:t>
            </a:r>
            <a:r>
              <a:rPr lang="cs-CZ" sz="1200" b="1" kern="1200" dirty="0" smtClean="0">
                <a:solidFill>
                  <a:schemeClr val="tx1"/>
                </a:solidFill>
                <a:effectLst/>
                <a:latin typeface="+mn-lt"/>
                <a:ea typeface="+mn-ea"/>
                <a:cs typeface="+mn-cs"/>
              </a:rPr>
              <a:t>Navenek se tento systém jeví jako homogenní </a:t>
            </a:r>
            <a:r>
              <a:rPr lang="cs-CZ" sz="1200" b="1" kern="1200" dirty="0" err="1" smtClean="0">
                <a:solidFill>
                  <a:schemeClr val="tx1"/>
                </a:solidFill>
                <a:effectLst/>
                <a:latin typeface="+mn-lt"/>
                <a:ea typeface="+mn-ea"/>
                <a:cs typeface="+mn-cs"/>
              </a:rPr>
              <a:t>smEs</a:t>
            </a:r>
            <a:r>
              <a:rPr lang="cs-CZ" sz="1200" b="1" kern="1200" dirty="0" smtClean="0">
                <a:solidFill>
                  <a:schemeClr val="tx1"/>
                </a:solidFill>
                <a:effectLst/>
                <a:latin typeface="+mn-lt"/>
                <a:ea typeface="+mn-ea"/>
                <a:cs typeface="+mn-cs"/>
              </a:rPr>
              <a:t>, odtud název tuhý roztok</a:t>
            </a:r>
            <a:r>
              <a:rPr lang="cs-CZ" sz="1200" kern="1200" dirty="0" smtClean="0">
                <a:solidFill>
                  <a:schemeClr val="tx1"/>
                </a:solidFill>
                <a:effectLst/>
                <a:latin typeface="+mn-lt"/>
                <a:ea typeface="+mn-ea"/>
                <a:cs typeface="+mn-cs"/>
              </a:rPr>
              <a:t>. Podle povahy </a:t>
            </a:r>
            <a:r>
              <a:rPr lang="cs-CZ" sz="1200" kern="1200" dirty="0" err="1" smtClean="0">
                <a:solidFill>
                  <a:schemeClr val="tx1"/>
                </a:solidFill>
                <a:effectLst/>
                <a:latin typeface="+mn-lt"/>
                <a:ea typeface="+mn-ea"/>
                <a:cs typeface="+mn-cs"/>
              </a:rPr>
              <a:t>přímesi</a:t>
            </a:r>
            <a:r>
              <a:rPr lang="cs-CZ" sz="1200" kern="1200" dirty="0" smtClean="0">
                <a:solidFill>
                  <a:schemeClr val="tx1"/>
                </a:solidFill>
                <a:effectLst/>
                <a:latin typeface="+mn-lt"/>
                <a:ea typeface="+mn-ea"/>
                <a:cs typeface="+mn-cs"/>
              </a:rPr>
              <a:t> rozlišujeme tuhé roztoky substitu7ní a intersticiální.Substitu7ní tuhý roztok vzniká tehdy, jestliže atomy </a:t>
            </a:r>
            <a:r>
              <a:rPr lang="cs-CZ" sz="1200" kern="1200" dirty="0" err="1" smtClean="0">
                <a:solidFill>
                  <a:schemeClr val="tx1"/>
                </a:solidFill>
                <a:effectLst/>
                <a:latin typeface="+mn-lt"/>
                <a:ea typeface="+mn-ea"/>
                <a:cs typeface="+mn-cs"/>
              </a:rPr>
              <a:t>pUímEsi</a:t>
            </a:r>
            <a:r>
              <a:rPr lang="cs-CZ" sz="1200" kern="1200" dirty="0" smtClean="0">
                <a:solidFill>
                  <a:schemeClr val="tx1"/>
                </a:solidFill>
                <a:effectLst/>
                <a:latin typeface="+mn-lt"/>
                <a:ea typeface="+mn-ea"/>
                <a:cs typeface="+mn-cs"/>
              </a:rPr>
              <a:t> nahrazují v </a:t>
            </a:r>
            <a:r>
              <a:rPr lang="cs-CZ" sz="1200" kern="1200" dirty="0" err="1" smtClean="0">
                <a:solidFill>
                  <a:schemeClr val="tx1"/>
                </a:solidFill>
                <a:effectLst/>
                <a:latin typeface="+mn-lt"/>
                <a:ea typeface="+mn-ea"/>
                <a:cs typeface="+mn-cs"/>
              </a:rPr>
              <a:t>mUížkových</a:t>
            </a:r>
            <a:r>
              <a:rPr lang="cs-CZ" sz="1200" kern="1200" dirty="0" smtClean="0">
                <a:solidFill>
                  <a:schemeClr val="tx1"/>
                </a:solidFill>
                <a:effectLst/>
                <a:latin typeface="+mn-lt"/>
                <a:ea typeface="+mn-ea"/>
                <a:cs typeface="+mn-cs"/>
              </a:rPr>
              <a:t> polohách krystalové struktury atomy základního kovu, viz obr.2.7. </a:t>
            </a:r>
            <a:r>
              <a:rPr lang="cs-CZ" sz="1200" b="1" i="0" kern="1200" dirty="0" smtClean="0">
                <a:solidFill>
                  <a:schemeClr val="tx1"/>
                </a:solidFill>
                <a:effectLst/>
                <a:latin typeface="+mn-lt"/>
                <a:ea typeface="+mn-ea"/>
                <a:cs typeface="+mn-cs"/>
              </a:rPr>
              <a:t>Rozpustnost prvku B v základním kovu A se zvyšuje tehdy, jestliže: 1. oba prvky mají podobné velikosti atom]2. oba prvky se vyzna7ují podobným chemickým chováním 3. oba prvky mají podobné krystalové struktury 4. oba prvky </a:t>
            </a:r>
            <a:r>
              <a:rPr lang="cs-CZ" sz="1200" kern="1200" dirty="0" smtClean="0">
                <a:solidFill>
                  <a:schemeClr val="tx1"/>
                </a:solidFill>
                <a:effectLst/>
                <a:latin typeface="+mn-lt"/>
                <a:ea typeface="+mn-ea"/>
                <a:cs typeface="+mn-cs"/>
              </a:rPr>
              <a:t>mají podobný po7et valen7ních elektron]V </a:t>
            </a:r>
            <a:r>
              <a:rPr lang="cs-CZ" sz="1200" kern="1200" dirty="0" err="1" smtClean="0">
                <a:solidFill>
                  <a:schemeClr val="tx1"/>
                </a:solidFill>
                <a:effectLst/>
                <a:latin typeface="+mn-lt"/>
                <a:ea typeface="+mn-ea"/>
                <a:cs typeface="+mn-cs"/>
              </a:rPr>
              <a:t>nEkterých</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pUípadech</a:t>
            </a:r>
            <a:r>
              <a:rPr lang="cs-CZ" sz="1200" kern="1200" dirty="0" smtClean="0">
                <a:solidFill>
                  <a:schemeClr val="tx1"/>
                </a:solidFill>
                <a:effectLst/>
                <a:latin typeface="+mn-lt"/>
                <a:ea typeface="+mn-ea"/>
                <a:cs typeface="+mn-cs"/>
              </a:rPr>
              <a:t> (kap.2.3.1.1.) m]že být rozpustnost </a:t>
            </a:r>
            <a:r>
              <a:rPr lang="cs-CZ" sz="1200" kern="1200" dirty="0" err="1" smtClean="0">
                <a:solidFill>
                  <a:schemeClr val="tx1"/>
                </a:solidFill>
                <a:effectLst/>
                <a:latin typeface="+mn-lt"/>
                <a:ea typeface="+mn-ea"/>
                <a:cs typeface="+mn-cs"/>
              </a:rPr>
              <a:t>pUímEsi</a:t>
            </a:r>
            <a:r>
              <a:rPr lang="cs-CZ" sz="1200" kern="1200" dirty="0" smtClean="0">
                <a:solidFill>
                  <a:schemeClr val="tx1"/>
                </a:solidFill>
                <a:effectLst/>
                <a:latin typeface="+mn-lt"/>
                <a:ea typeface="+mn-ea"/>
                <a:cs typeface="+mn-cs"/>
              </a:rPr>
              <a:t> neomezená, tzn., že je možno </a:t>
            </a:r>
            <a:r>
              <a:rPr lang="cs-CZ" sz="1200" kern="1200" dirty="0" err="1" smtClean="0">
                <a:solidFill>
                  <a:schemeClr val="tx1"/>
                </a:solidFill>
                <a:effectLst/>
                <a:latin typeface="+mn-lt"/>
                <a:ea typeface="+mn-ea"/>
                <a:cs typeface="+mn-cs"/>
              </a:rPr>
              <a:t>vytvoUit</a:t>
            </a:r>
            <a:r>
              <a:rPr lang="cs-CZ" sz="1200" kern="1200" dirty="0" smtClean="0">
                <a:solidFill>
                  <a:schemeClr val="tx1"/>
                </a:solidFill>
                <a:effectLst/>
                <a:latin typeface="+mn-lt"/>
                <a:ea typeface="+mn-ea"/>
                <a:cs typeface="+mn-cs"/>
              </a:rPr>
              <a:t> plynulou </a:t>
            </a:r>
            <a:r>
              <a:rPr lang="cs-CZ" sz="1200" kern="1200" dirty="0" err="1" smtClean="0">
                <a:solidFill>
                  <a:schemeClr val="tx1"/>
                </a:solidFill>
                <a:effectLst/>
                <a:latin typeface="+mn-lt"/>
                <a:ea typeface="+mn-ea"/>
                <a:cs typeface="+mn-cs"/>
              </a:rPr>
              <a:t>Uadu</a:t>
            </a:r>
            <a:r>
              <a:rPr lang="cs-CZ" sz="1200" kern="1200" dirty="0" smtClean="0">
                <a:solidFill>
                  <a:schemeClr val="tx1"/>
                </a:solidFill>
                <a:effectLst/>
                <a:latin typeface="+mn-lt"/>
                <a:ea typeface="+mn-ea"/>
                <a:cs typeface="+mn-cs"/>
              </a:rPr>
              <a:t> tuhých roztok] od 7istého kovu A až k 7istému kovu B (</a:t>
            </a:r>
            <a:r>
              <a:rPr lang="cs-CZ" sz="1200" kern="1200" dirty="0" err="1" smtClean="0">
                <a:solidFill>
                  <a:schemeClr val="tx1"/>
                </a:solidFill>
                <a:effectLst/>
                <a:latin typeface="+mn-lt"/>
                <a:ea typeface="+mn-ea"/>
                <a:cs typeface="+mn-cs"/>
              </a:rPr>
              <a:t>napU</a:t>
            </a:r>
            <a:r>
              <a:rPr lang="cs-CZ" sz="1200" kern="1200" dirty="0" smtClean="0">
                <a:solidFill>
                  <a:schemeClr val="tx1"/>
                </a:solidFill>
                <a:effectLst/>
                <a:latin typeface="+mn-lt"/>
                <a:ea typeface="+mn-ea"/>
                <a:cs typeface="+mn-cs"/>
              </a:rPr>
              <a:t>. systém </a:t>
            </a:r>
            <a:r>
              <a:rPr lang="cs-CZ" sz="1200" kern="1200" dirty="0" err="1" smtClean="0">
                <a:solidFill>
                  <a:schemeClr val="tx1"/>
                </a:solidFill>
                <a:effectLst/>
                <a:latin typeface="+mn-lt"/>
                <a:ea typeface="+mn-ea"/>
                <a:cs typeface="+mn-cs"/>
              </a:rPr>
              <a:t>Cu</a:t>
            </a:r>
            <a:r>
              <a:rPr lang="cs-CZ" sz="1200" kern="1200" dirty="0" smtClean="0">
                <a:solidFill>
                  <a:schemeClr val="tx1"/>
                </a:solidFill>
                <a:effectLst/>
                <a:latin typeface="+mn-lt"/>
                <a:ea typeface="+mn-ea"/>
                <a:cs typeface="+mn-cs"/>
              </a:rPr>
              <a:t>-Ni). Podle toho, zda k nahrazování základních atom] A atomy </a:t>
            </a:r>
            <a:r>
              <a:rPr lang="cs-CZ" sz="1200" kern="1200" dirty="0" err="1" smtClean="0">
                <a:solidFill>
                  <a:schemeClr val="tx1"/>
                </a:solidFill>
                <a:effectLst/>
                <a:latin typeface="+mn-lt"/>
                <a:ea typeface="+mn-ea"/>
                <a:cs typeface="+mn-cs"/>
              </a:rPr>
              <a:t>pUímEsi</a:t>
            </a:r>
            <a:r>
              <a:rPr lang="cs-CZ" sz="1200" kern="1200" dirty="0" smtClean="0">
                <a:solidFill>
                  <a:schemeClr val="tx1"/>
                </a:solidFill>
                <a:effectLst/>
                <a:latin typeface="+mn-lt"/>
                <a:ea typeface="+mn-ea"/>
                <a:cs typeface="+mn-cs"/>
              </a:rPr>
              <a:t> B dochází v náhodných polohách krystalové struktury nebo v ur7itých </a:t>
            </a:r>
            <a:r>
              <a:rPr lang="cs-CZ" sz="1200" kern="1200" dirty="0" err="1" smtClean="0">
                <a:solidFill>
                  <a:schemeClr val="tx1"/>
                </a:solidFill>
                <a:effectLst/>
                <a:latin typeface="+mn-lt"/>
                <a:ea typeface="+mn-ea"/>
                <a:cs typeface="+mn-cs"/>
              </a:rPr>
              <a:t>pravidelnE</a:t>
            </a:r>
            <a:r>
              <a:rPr lang="cs-CZ" sz="1200" kern="1200" dirty="0" smtClean="0">
                <a:solidFill>
                  <a:schemeClr val="tx1"/>
                </a:solidFill>
                <a:effectLst/>
                <a:latin typeface="+mn-lt"/>
                <a:ea typeface="+mn-ea"/>
                <a:cs typeface="+mn-cs"/>
              </a:rPr>
              <a:t> se opakujících polohách, rozlišujeme substitu7ní tuhé roztoky </a:t>
            </a:r>
            <a:r>
              <a:rPr lang="cs-CZ" sz="1200" kern="1200" dirty="0" err="1" smtClean="0">
                <a:solidFill>
                  <a:schemeClr val="tx1"/>
                </a:solidFill>
                <a:effectLst/>
                <a:latin typeface="+mn-lt"/>
                <a:ea typeface="+mn-ea"/>
                <a:cs typeface="+mn-cs"/>
              </a:rPr>
              <a:t>neuspoUádané</a:t>
            </a:r>
            <a:r>
              <a:rPr lang="cs-CZ" sz="1200" kern="1200" dirty="0" smtClean="0">
                <a:solidFill>
                  <a:schemeClr val="tx1"/>
                </a:solidFill>
                <a:effectLst/>
                <a:latin typeface="+mn-lt"/>
                <a:ea typeface="+mn-ea"/>
                <a:cs typeface="+mn-cs"/>
              </a:rPr>
              <a:t> (nahrazování probíhá </a:t>
            </a:r>
            <a:r>
              <a:rPr lang="cs-CZ" sz="1200" kern="1200" dirty="0" err="1" smtClean="0">
                <a:solidFill>
                  <a:schemeClr val="tx1"/>
                </a:solidFill>
                <a:effectLst/>
                <a:latin typeface="+mn-lt"/>
                <a:ea typeface="+mn-ea"/>
                <a:cs typeface="+mn-cs"/>
              </a:rPr>
              <a:t>náhodnE</a:t>
            </a:r>
            <a:r>
              <a:rPr lang="cs-CZ" sz="1200" kern="1200" dirty="0" smtClean="0">
                <a:solidFill>
                  <a:schemeClr val="tx1"/>
                </a:solidFill>
                <a:effectLst/>
                <a:latin typeface="+mn-lt"/>
                <a:ea typeface="+mn-ea"/>
                <a:cs typeface="+mn-cs"/>
              </a:rPr>
              <a:t>) a </a:t>
            </a:r>
            <a:r>
              <a:rPr lang="cs-CZ" sz="1200" kern="1200" dirty="0" err="1" smtClean="0">
                <a:solidFill>
                  <a:schemeClr val="tx1"/>
                </a:solidFill>
                <a:effectLst/>
                <a:latin typeface="+mn-lt"/>
                <a:ea typeface="+mn-ea"/>
                <a:cs typeface="+mn-cs"/>
              </a:rPr>
              <a:t>uspoUádané</a:t>
            </a:r>
            <a:r>
              <a:rPr lang="cs-CZ" sz="1200" kern="1200" dirty="0" smtClean="0">
                <a:solidFill>
                  <a:schemeClr val="tx1"/>
                </a:solidFill>
                <a:effectLst/>
                <a:latin typeface="+mn-lt"/>
                <a:ea typeface="+mn-ea"/>
                <a:cs typeface="+mn-cs"/>
              </a:rPr>
              <a:t>. Ke vzniku </a:t>
            </a:r>
            <a:r>
              <a:rPr lang="cs-CZ" sz="1200" kern="1200" dirty="0" err="1" smtClean="0">
                <a:solidFill>
                  <a:schemeClr val="tx1"/>
                </a:solidFill>
                <a:effectLst/>
                <a:latin typeface="+mn-lt"/>
                <a:ea typeface="+mn-ea"/>
                <a:cs typeface="+mn-cs"/>
              </a:rPr>
              <a:t>uspoUádaných</a:t>
            </a:r>
            <a:r>
              <a:rPr lang="cs-CZ" sz="1200" kern="1200" dirty="0" smtClean="0">
                <a:solidFill>
                  <a:schemeClr val="tx1"/>
                </a:solidFill>
                <a:effectLst/>
                <a:latin typeface="+mn-lt"/>
                <a:ea typeface="+mn-ea"/>
                <a:cs typeface="+mn-cs"/>
              </a:rPr>
              <a:t> tuhých roztok] dochází pouze v </a:t>
            </a:r>
            <a:r>
              <a:rPr lang="cs-CZ" sz="1200" kern="1200" dirty="0" err="1" smtClean="0">
                <a:solidFill>
                  <a:schemeClr val="tx1"/>
                </a:solidFill>
                <a:effectLst/>
                <a:latin typeface="+mn-lt"/>
                <a:ea typeface="+mn-ea"/>
                <a:cs typeface="+mn-cs"/>
              </a:rPr>
              <a:t>nEkterých</a:t>
            </a:r>
            <a:r>
              <a:rPr lang="cs-CZ" sz="1200" kern="1200" dirty="0" smtClean="0">
                <a:solidFill>
                  <a:schemeClr val="tx1"/>
                </a:solidFill>
                <a:effectLst/>
                <a:latin typeface="+mn-lt"/>
                <a:ea typeface="+mn-ea"/>
                <a:cs typeface="+mn-cs"/>
              </a:rPr>
              <a:t> systémech (</a:t>
            </a:r>
            <a:r>
              <a:rPr lang="cs-CZ" sz="1200" kern="1200" dirty="0" err="1" smtClean="0">
                <a:solidFill>
                  <a:schemeClr val="tx1"/>
                </a:solidFill>
                <a:effectLst/>
                <a:latin typeface="+mn-lt"/>
                <a:ea typeface="+mn-ea"/>
                <a:cs typeface="+mn-cs"/>
              </a:rPr>
              <a:t>napU</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Cu</a:t>
            </a:r>
            <a:r>
              <a:rPr lang="cs-CZ" sz="1200" kern="1200" dirty="0" smtClean="0">
                <a:solidFill>
                  <a:schemeClr val="tx1"/>
                </a:solidFill>
                <a:effectLst/>
                <a:latin typeface="+mn-lt"/>
                <a:ea typeface="+mn-ea"/>
                <a:cs typeface="+mn-cs"/>
              </a:rPr>
              <a:t>-Au), a to za nižších teplot, než je oblast existence </a:t>
            </a:r>
            <a:r>
              <a:rPr lang="cs-CZ" sz="1200" kern="1200" dirty="0" err="1" smtClean="0">
                <a:solidFill>
                  <a:schemeClr val="tx1"/>
                </a:solidFill>
                <a:effectLst/>
                <a:latin typeface="+mn-lt"/>
                <a:ea typeface="+mn-ea"/>
                <a:cs typeface="+mn-cs"/>
              </a:rPr>
              <a:t>neuspoUádaných</a:t>
            </a:r>
            <a:r>
              <a:rPr lang="cs-CZ" sz="1200" kern="1200" dirty="0" smtClean="0">
                <a:solidFill>
                  <a:schemeClr val="tx1"/>
                </a:solidFill>
                <a:effectLst/>
                <a:latin typeface="+mn-lt"/>
                <a:ea typeface="+mn-ea"/>
                <a:cs typeface="+mn-cs"/>
              </a:rPr>
              <a:t> tuhých roztok]. Vznik </a:t>
            </a:r>
            <a:r>
              <a:rPr lang="cs-CZ" sz="1200" kern="1200" dirty="0" err="1" smtClean="0">
                <a:solidFill>
                  <a:schemeClr val="tx1"/>
                </a:solidFill>
                <a:effectLst/>
                <a:latin typeface="+mn-lt"/>
                <a:ea typeface="+mn-ea"/>
                <a:cs typeface="+mn-cs"/>
              </a:rPr>
              <a:t>uspoUádaného</a:t>
            </a:r>
            <a:r>
              <a:rPr lang="cs-CZ" sz="1200" kern="1200" dirty="0" smtClean="0">
                <a:solidFill>
                  <a:schemeClr val="tx1"/>
                </a:solidFill>
                <a:effectLst/>
                <a:latin typeface="+mn-lt"/>
                <a:ea typeface="+mn-ea"/>
                <a:cs typeface="+mn-cs"/>
              </a:rPr>
              <a:t> tuhého roztoku je spojen se </a:t>
            </a:r>
            <a:r>
              <a:rPr lang="cs-CZ" sz="1200" kern="1200" dirty="0" err="1" smtClean="0">
                <a:solidFill>
                  <a:schemeClr val="tx1"/>
                </a:solidFill>
                <a:effectLst/>
                <a:latin typeface="+mn-lt"/>
                <a:ea typeface="+mn-ea"/>
                <a:cs typeface="+mn-cs"/>
              </a:rPr>
              <a:t>zmEnou</a:t>
            </a:r>
            <a:r>
              <a:rPr lang="cs-CZ" sz="1200" kern="1200" dirty="0" smtClean="0">
                <a:solidFill>
                  <a:schemeClr val="tx1"/>
                </a:solidFill>
                <a:effectLst/>
                <a:latin typeface="+mn-lt"/>
                <a:ea typeface="+mn-ea"/>
                <a:cs typeface="+mn-cs"/>
              </a:rPr>
              <a:t> vlastností, </a:t>
            </a:r>
            <a:r>
              <a:rPr lang="cs-CZ" sz="1200" kern="1200" dirty="0" err="1" smtClean="0">
                <a:solidFill>
                  <a:schemeClr val="tx1"/>
                </a:solidFill>
                <a:effectLst/>
                <a:latin typeface="+mn-lt"/>
                <a:ea typeface="+mn-ea"/>
                <a:cs typeface="+mn-cs"/>
              </a:rPr>
              <a:t>napU</a:t>
            </a:r>
            <a:r>
              <a:rPr lang="cs-CZ" sz="1200" kern="1200" dirty="0" smtClean="0">
                <a:solidFill>
                  <a:schemeClr val="tx1"/>
                </a:solidFill>
                <a:effectLst/>
                <a:latin typeface="+mn-lt"/>
                <a:ea typeface="+mn-ea"/>
                <a:cs typeface="+mn-cs"/>
              </a:rPr>
              <a:t>. se zhoršením plasticity materiálu. Intersticiální tuhý roztok vzniká tehdy, jestliže atomy </a:t>
            </a:r>
            <a:r>
              <a:rPr lang="cs-CZ" sz="1200" kern="1200" dirty="0" err="1" smtClean="0">
                <a:solidFill>
                  <a:schemeClr val="tx1"/>
                </a:solidFill>
                <a:effectLst/>
                <a:latin typeface="+mn-lt"/>
                <a:ea typeface="+mn-ea"/>
                <a:cs typeface="+mn-cs"/>
              </a:rPr>
              <a:t>pUímEsi</a:t>
            </a:r>
            <a:r>
              <a:rPr lang="cs-CZ" sz="1200" kern="1200" dirty="0" smtClean="0">
                <a:solidFill>
                  <a:schemeClr val="tx1"/>
                </a:solidFill>
                <a:effectLst/>
                <a:latin typeface="+mn-lt"/>
                <a:ea typeface="+mn-ea"/>
                <a:cs typeface="+mn-cs"/>
              </a:rPr>
              <a:t> vstupují do volných prostor] mezi atomy v krystalové </a:t>
            </a:r>
            <a:r>
              <a:rPr lang="cs-CZ" sz="1200" kern="1200" dirty="0" err="1" smtClean="0">
                <a:solidFill>
                  <a:schemeClr val="tx1"/>
                </a:solidFill>
                <a:effectLst/>
                <a:latin typeface="+mn-lt"/>
                <a:ea typeface="+mn-ea"/>
                <a:cs typeface="+mn-cs"/>
              </a:rPr>
              <a:t>struktuUe</a:t>
            </a:r>
            <a:r>
              <a:rPr lang="cs-CZ" sz="1200" kern="1200" dirty="0" smtClean="0">
                <a:solidFill>
                  <a:schemeClr val="tx1"/>
                </a:solidFill>
                <a:effectLst/>
                <a:latin typeface="+mn-lt"/>
                <a:ea typeface="+mn-ea"/>
                <a:cs typeface="+mn-cs"/>
              </a:rPr>
              <a:t> základního kovu, viz obr.2.7. Atomy </a:t>
            </a:r>
            <a:r>
              <a:rPr lang="cs-CZ" sz="1200" kern="1200" dirty="0" err="1" smtClean="0">
                <a:solidFill>
                  <a:schemeClr val="tx1"/>
                </a:solidFill>
                <a:effectLst/>
                <a:latin typeface="+mn-lt"/>
                <a:ea typeface="+mn-ea"/>
                <a:cs typeface="+mn-cs"/>
              </a:rPr>
              <a:t>pUímEsi</a:t>
            </a:r>
            <a:r>
              <a:rPr lang="cs-CZ" sz="1200" kern="1200" dirty="0" smtClean="0">
                <a:solidFill>
                  <a:schemeClr val="tx1"/>
                </a:solidFill>
                <a:effectLst/>
                <a:latin typeface="+mn-lt"/>
                <a:ea typeface="+mn-ea"/>
                <a:cs typeface="+mn-cs"/>
              </a:rPr>
              <a:t> tedy musejí být </a:t>
            </a:r>
            <a:r>
              <a:rPr lang="cs-CZ" sz="1200" kern="1200" dirty="0" err="1" smtClean="0">
                <a:solidFill>
                  <a:schemeClr val="tx1"/>
                </a:solidFill>
                <a:effectLst/>
                <a:latin typeface="+mn-lt"/>
                <a:ea typeface="+mn-ea"/>
                <a:cs typeface="+mn-cs"/>
              </a:rPr>
              <a:t>relativnE</a:t>
            </a:r>
            <a:r>
              <a:rPr lang="cs-CZ" sz="1200" kern="1200" dirty="0" smtClean="0">
                <a:solidFill>
                  <a:schemeClr val="tx1"/>
                </a:solidFill>
                <a:effectLst/>
                <a:latin typeface="+mn-lt"/>
                <a:ea typeface="+mn-ea"/>
                <a:cs typeface="+mn-cs"/>
              </a:rPr>
              <a:t> malé v porovnání se základními atomy (</a:t>
            </a:r>
            <a:r>
              <a:rPr lang="cs-CZ" sz="1200" kern="1200" dirty="0" err="1" smtClean="0">
                <a:solidFill>
                  <a:schemeClr val="tx1"/>
                </a:solidFill>
                <a:effectLst/>
                <a:latin typeface="+mn-lt"/>
                <a:ea typeface="+mn-ea"/>
                <a:cs typeface="+mn-cs"/>
              </a:rPr>
              <a:t>napU</a:t>
            </a:r>
            <a:r>
              <a:rPr lang="cs-CZ" sz="1200" kern="1200" dirty="0" smtClean="0">
                <a:solidFill>
                  <a:schemeClr val="tx1"/>
                </a:solidFill>
                <a:effectLst/>
                <a:latin typeface="+mn-lt"/>
                <a:ea typeface="+mn-ea"/>
                <a:cs typeface="+mn-cs"/>
              </a:rPr>
              <a:t>. H, B, C a N </a:t>
            </a:r>
            <a:r>
              <a:rPr lang="cs-CZ" sz="1200" kern="1200" dirty="0" err="1" smtClean="0">
                <a:solidFill>
                  <a:schemeClr val="tx1"/>
                </a:solidFill>
                <a:effectLst/>
                <a:latin typeface="+mn-lt"/>
                <a:ea typeface="+mn-ea"/>
                <a:cs typeface="+mn-cs"/>
              </a:rPr>
              <a:t>rozpuštEné</a:t>
            </a:r>
            <a:r>
              <a:rPr lang="cs-CZ" sz="1200" kern="1200" dirty="0" smtClean="0">
                <a:solidFill>
                  <a:schemeClr val="tx1"/>
                </a:solidFill>
                <a:effectLst/>
                <a:latin typeface="+mn-lt"/>
                <a:ea typeface="+mn-ea"/>
                <a:cs typeface="+mn-cs"/>
              </a:rPr>
              <a:t> v </a:t>
            </a:r>
            <a:r>
              <a:rPr lang="cs-CZ" sz="1200" kern="1200" dirty="0" err="1" smtClean="0">
                <a:solidFill>
                  <a:schemeClr val="tx1"/>
                </a:solidFill>
                <a:effectLst/>
                <a:latin typeface="+mn-lt"/>
                <a:ea typeface="+mn-ea"/>
                <a:cs typeface="+mn-cs"/>
              </a:rPr>
              <a:t>Fe</a:t>
            </a:r>
            <a:r>
              <a:rPr lang="cs-CZ" sz="1200" kern="1200" dirty="0" smtClean="0">
                <a:solidFill>
                  <a:schemeClr val="tx1"/>
                </a:solidFill>
                <a:effectLst/>
                <a:latin typeface="+mn-lt"/>
                <a:ea typeface="+mn-ea"/>
                <a:cs typeface="+mn-cs"/>
              </a:rPr>
              <a:t>). Rozpustnost v </a:t>
            </a:r>
            <a:r>
              <a:rPr lang="cs-CZ" sz="1200" kern="1200" dirty="0" err="1" smtClean="0">
                <a:solidFill>
                  <a:schemeClr val="tx1"/>
                </a:solidFill>
                <a:effectLst/>
                <a:latin typeface="+mn-lt"/>
                <a:ea typeface="+mn-ea"/>
                <a:cs typeface="+mn-cs"/>
              </a:rPr>
              <a:t>pUípadE</a:t>
            </a:r>
            <a:r>
              <a:rPr lang="cs-CZ" sz="1200" kern="1200" dirty="0" smtClean="0">
                <a:solidFill>
                  <a:schemeClr val="tx1"/>
                </a:solidFill>
                <a:effectLst/>
                <a:latin typeface="+mn-lt"/>
                <a:ea typeface="+mn-ea"/>
                <a:cs typeface="+mn-cs"/>
              </a:rPr>
              <a:t> intersticiálního tuhého roztoku je vždy omezená. 2.3.2.2. </a:t>
            </a:r>
            <a:r>
              <a:rPr lang="cs-CZ" sz="1200" b="1" kern="1200" dirty="0" smtClean="0">
                <a:solidFill>
                  <a:schemeClr val="tx1"/>
                </a:solidFill>
                <a:effectLst/>
                <a:latin typeface="+mn-lt"/>
                <a:ea typeface="+mn-ea"/>
                <a:cs typeface="+mn-cs"/>
              </a:rPr>
              <a:t>Intermediální fáze</a:t>
            </a:r>
            <a:r>
              <a:rPr lang="cs-CZ" sz="1200" kern="1200" dirty="0" smtClean="0">
                <a:solidFill>
                  <a:schemeClr val="tx1"/>
                </a:solidFill>
                <a:effectLst/>
                <a:latin typeface="+mn-lt"/>
                <a:ea typeface="+mn-ea"/>
                <a:cs typeface="+mn-cs"/>
              </a:rPr>
              <a:t> Jestliže je rozpustnost legujícího prvku v základním kovu omezená (kap.2.3.1.2.-2.3.1.4.) a jestliže zvýšíme obsah legujícího prvku nad jeho maximální rozpustnost v základním kovu v tuhém stavu, nadbyte7né množství se po ztuhnutí slitiny v její </a:t>
            </a:r>
            <a:r>
              <a:rPr lang="cs-CZ" sz="1200" kern="1200" dirty="0" err="1" smtClean="0">
                <a:solidFill>
                  <a:schemeClr val="tx1"/>
                </a:solidFill>
                <a:effectLst/>
                <a:latin typeface="+mn-lt"/>
                <a:ea typeface="+mn-ea"/>
                <a:cs typeface="+mn-cs"/>
              </a:rPr>
              <a:t>mikrostruktuUe</a:t>
            </a:r>
            <a:r>
              <a:rPr lang="cs-CZ" sz="1200" kern="1200" dirty="0" smtClean="0">
                <a:solidFill>
                  <a:schemeClr val="tx1"/>
                </a:solidFill>
                <a:effectLst/>
                <a:latin typeface="+mn-lt"/>
                <a:ea typeface="+mn-ea"/>
                <a:cs typeface="+mn-cs"/>
              </a:rPr>
              <a:t> objevuje jako nová fáze. Taková slitina obsahuje vedle tuhého roztoku c(A) legujícího prvku v základním kovu </a:t>
            </a:r>
            <a:r>
              <a:rPr lang="cs-CZ" sz="1200" kern="1200" dirty="0" err="1" smtClean="0">
                <a:solidFill>
                  <a:schemeClr val="tx1"/>
                </a:solidFill>
                <a:effectLst/>
                <a:latin typeface="+mn-lt"/>
                <a:ea typeface="+mn-ea"/>
                <a:cs typeface="+mn-cs"/>
              </a:rPr>
              <a:t>ještE</a:t>
            </a:r>
            <a:r>
              <a:rPr lang="cs-CZ" sz="1200" kern="1200" dirty="0" smtClean="0">
                <a:solidFill>
                  <a:schemeClr val="tx1"/>
                </a:solidFill>
                <a:effectLst/>
                <a:latin typeface="+mn-lt"/>
                <a:ea typeface="+mn-ea"/>
                <a:cs typeface="+mn-cs"/>
              </a:rPr>
              <a:t> další fázi (7i více fází), je tedy materiálem dvoufázovým (7i polyfázovým) a polykrystalickým. Novou fází, která vzniká ve </a:t>
            </a:r>
            <a:r>
              <a:rPr lang="cs-CZ" sz="1200" kern="1200" dirty="0" err="1" smtClean="0">
                <a:solidFill>
                  <a:schemeClr val="tx1"/>
                </a:solidFill>
                <a:effectLst/>
                <a:latin typeface="+mn-lt"/>
                <a:ea typeface="+mn-ea"/>
                <a:cs typeface="+mn-cs"/>
              </a:rPr>
              <a:t>slitinE</a:t>
            </a:r>
            <a:r>
              <a:rPr lang="cs-CZ" sz="1200" kern="1200" dirty="0" smtClean="0">
                <a:solidFill>
                  <a:schemeClr val="tx1"/>
                </a:solidFill>
                <a:effectLst/>
                <a:latin typeface="+mn-lt"/>
                <a:ea typeface="+mn-ea"/>
                <a:cs typeface="+mn-cs"/>
              </a:rPr>
              <a:t> s vyšším obsahem legujícího prvku m]že být tuhý roztok na bázi samotného legujícího prvku B. To je </a:t>
            </a:r>
            <a:r>
              <a:rPr lang="cs-CZ" sz="1200" kern="1200" dirty="0" err="1" smtClean="0">
                <a:solidFill>
                  <a:schemeClr val="tx1"/>
                </a:solidFill>
                <a:effectLst/>
                <a:latin typeface="+mn-lt"/>
                <a:ea typeface="+mn-ea"/>
                <a:cs typeface="+mn-cs"/>
              </a:rPr>
              <a:t>pUípad</a:t>
            </a:r>
            <a:r>
              <a:rPr lang="cs-CZ" sz="1200" kern="1200" dirty="0" smtClean="0">
                <a:solidFill>
                  <a:schemeClr val="tx1"/>
                </a:solidFill>
                <a:effectLst/>
                <a:latin typeface="+mn-lt"/>
                <a:ea typeface="+mn-ea"/>
                <a:cs typeface="+mn-cs"/>
              </a:rPr>
              <a:t> jednoduchých eutektických nebo </a:t>
            </a:r>
            <a:r>
              <a:rPr lang="cs-CZ" sz="1200" kern="1200" dirty="0" err="1" smtClean="0">
                <a:solidFill>
                  <a:schemeClr val="tx1"/>
                </a:solidFill>
                <a:effectLst/>
                <a:latin typeface="+mn-lt"/>
                <a:ea typeface="+mn-ea"/>
                <a:cs typeface="+mn-cs"/>
              </a:rPr>
              <a:t>peritektických</a:t>
            </a:r>
            <a:r>
              <a:rPr lang="cs-CZ" sz="1200" kern="1200" dirty="0" smtClean="0">
                <a:solidFill>
                  <a:schemeClr val="tx1"/>
                </a:solidFill>
                <a:effectLst/>
                <a:latin typeface="+mn-lt"/>
                <a:ea typeface="+mn-ea"/>
                <a:cs typeface="+mn-cs"/>
              </a:rPr>
              <a:t> systém], které byly popsány v kap.2.3.1.2. a 2.3.1.3. 6astEji než tuhé roztoky vznikají tzv. intermediální fáze, obvykle ozna7ované chemickým vzorcem AXBY (</a:t>
            </a:r>
            <a:r>
              <a:rPr lang="cs-CZ" sz="1200" kern="1200" dirty="0" err="1" smtClean="0">
                <a:solidFill>
                  <a:schemeClr val="tx1"/>
                </a:solidFill>
                <a:effectLst/>
                <a:latin typeface="+mn-lt"/>
                <a:ea typeface="+mn-ea"/>
                <a:cs typeface="+mn-cs"/>
              </a:rPr>
              <a:t>napU</a:t>
            </a:r>
            <a:r>
              <a:rPr lang="cs-CZ" sz="1200" kern="1200" dirty="0" smtClean="0">
                <a:solidFill>
                  <a:schemeClr val="tx1"/>
                </a:solidFill>
                <a:effectLst/>
                <a:latin typeface="+mn-lt"/>
                <a:ea typeface="+mn-ea"/>
                <a:cs typeface="+mn-cs"/>
              </a:rPr>
              <a:t>. systém ukázaný v kap.2.3.1.4.). Jedná se o „slou7eniny“ základního kovu A s legujícím prvkem B. Pokud je prvek B </a:t>
            </a:r>
            <a:r>
              <a:rPr lang="cs-CZ" sz="1200" kern="1200" dirty="0" err="1" smtClean="0">
                <a:solidFill>
                  <a:schemeClr val="tx1"/>
                </a:solidFill>
                <a:effectLst/>
                <a:latin typeface="+mn-lt"/>
                <a:ea typeface="+mn-ea"/>
                <a:cs typeface="+mn-cs"/>
              </a:rPr>
              <a:t>rovnEž</a:t>
            </a:r>
            <a:r>
              <a:rPr lang="cs-CZ" sz="1200" kern="1200" dirty="0" smtClean="0">
                <a:solidFill>
                  <a:schemeClr val="tx1"/>
                </a:solidFill>
                <a:effectLst/>
                <a:latin typeface="+mn-lt"/>
                <a:ea typeface="+mn-ea"/>
                <a:cs typeface="+mn-cs"/>
              </a:rPr>
              <a:t> kov, pak se fáze nazývají intermetalické. Výraz „slou7enina“ není ve všech </a:t>
            </a:r>
            <a:r>
              <a:rPr lang="cs-CZ" sz="1200" kern="1200" dirty="0" err="1" smtClean="0">
                <a:solidFill>
                  <a:schemeClr val="tx1"/>
                </a:solidFill>
                <a:effectLst/>
                <a:latin typeface="+mn-lt"/>
                <a:ea typeface="+mn-ea"/>
                <a:cs typeface="+mn-cs"/>
              </a:rPr>
              <a:t>pUípadech</a:t>
            </a:r>
            <a:r>
              <a:rPr lang="cs-CZ" sz="1200" kern="1200" dirty="0" smtClean="0">
                <a:solidFill>
                  <a:schemeClr val="tx1"/>
                </a:solidFill>
                <a:effectLst/>
                <a:latin typeface="+mn-lt"/>
                <a:ea typeface="+mn-ea"/>
                <a:cs typeface="+mn-cs"/>
              </a:rPr>
              <a:t> zcela správný, nebo[</a:t>
            </a:r>
            <a:r>
              <a:rPr lang="cs-CZ" sz="1200" kern="1200" dirty="0" err="1" smtClean="0">
                <a:solidFill>
                  <a:schemeClr val="tx1"/>
                </a:solidFill>
                <a:effectLst/>
                <a:latin typeface="+mn-lt"/>
                <a:ea typeface="+mn-ea"/>
                <a:cs typeface="+mn-cs"/>
              </a:rPr>
              <a:t>nEkteré</a:t>
            </a:r>
            <a:r>
              <a:rPr lang="cs-CZ" sz="1200" kern="1200" dirty="0" smtClean="0">
                <a:solidFill>
                  <a:schemeClr val="tx1"/>
                </a:solidFill>
                <a:effectLst/>
                <a:latin typeface="+mn-lt"/>
                <a:ea typeface="+mn-ea"/>
                <a:cs typeface="+mn-cs"/>
              </a:rPr>
              <a:t> intermediální fáze nemají konstantní chemické složení, nýbrž existují v ur7itém rozmezí koncentrace legujícího prvku. </a:t>
            </a:r>
          </a:p>
          <a:p>
            <a:endParaRPr lang="cs-CZ" sz="1200" kern="1200" dirty="0" smtClean="0">
              <a:solidFill>
                <a:schemeClr val="tx1"/>
              </a:solidFill>
              <a:effectLst/>
              <a:latin typeface="+mn-lt"/>
              <a:ea typeface="+mn-ea"/>
              <a:cs typeface="+mn-cs"/>
            </a:endParaRPr>
          </a:p>
          <a:p>
            <a:r>
              <a:rPr lang="cs-CZ" sz="1200" kern="1200" dirty="0" smtClean="0">
                <a:solidFill>
                  <a:schemeClr val="tx1"/>
                </a:solidFill>
                <a:effectLst/>
                <a:latin typeface="+mn-lt"/>
                <a:ea typeface="+mn-ea"/>
                <a:cs typeface="+mn-cs"/>
              </a:rPr>
              <a:t>Vznik tuhých roztoků závisí na:</a:t>
            </a:r>
          </a:p>
          <a:p>
            <a:r>
              <a:rPr lang="cs-CZ" sz="1200" kern="1200" dirty="0" smtClean="0">
                <a:solidFill>
                  <a:schemeClr val="tx1"/>
                </a:solidFill>
                <a:effectLst/>
                <a:latin typeface="+mn-lt"/>
                <a:ea typeface="+mn-ea"/>
                <a:cs typeface="+mn-cs"/>
              </a:rPr>
              <a:t>Velikostním poměru atomů</a:t>
            </a:r>
          </a:p>
          <a:p>
            <a:r>
              <a:rPr lang="cs-CZ" sz="1200" kern="1200" dirty="0" smtClean="0">
                <a:solidFill>
                  <a:schemeClr val="tx1"/>
                </a:solidFill>
                <a:effectLst/>
                <a:latin typeface="+mn-lt"/>
                <a:ea typeface="+mn-ea"/>
                <a:cs typeface="+mn-cs"/>
              </a:rPr>
              <a:t>Stejné </a:t>
            </a:r>
            <a:r>
              <a:rPr lang="cs-CZ" sz="1200" kern="1200" dirty="0" err="1" smtClean="0">
                <a:solidFill>
                  <a:schemeClr val="tx1"/>
                </a:solidFill>
                <a:effectLst/>
                <a:latin typeface="+mn-lt"/>
                <a:ea typeface="+mn-ea"/>
                <a:cs typeface="+mn-cs"/>
              </a:rPr>
              <a:t>krysatlografické</a:t>
            </a:r>
            <a:r>
              <a:rPr lang="cs-CZ" sz="1200" kern="1200" dirty="0" smtClean="0">
                <a:solidFill>
                  <a:schemeClr val="tx1"/>
                </a:solidFill>
                <a:effectLst/>
                <a:latin typeface="+mn-lt"/>
                <a:ea typeface="+mn-ea"/>
                <a:cs typeface="+mn-cs"/>
              </a:rPr>
              <a:t> mřížce</a:t>
            </a:r>
          </a:p>
          <a:p>
            <a:r>
              <a:rPr lang="cs-CZ" sz="1200" kern="1200" dirty="0" smtClean="0">
                <a:solidFill>
                  <a:schemeClr val="tx1"/>
                </a:solidFill>
                <a:effectLst/>
                <a:latin typeface="+mn-lt"/>
                <a:ea typeface="+mn-ea"/>
                <a:cs typeface="+mn-cs"/>
              </a:rPr>
              <a:t>Elektrochemické povaze atomů /je </a:t>
            </a:r>
            <a:r>
              <a:rPr lang="cs-CZ" sz="1200" kern="1200" dirty="0" err="1" smtClean="0">
                <a:solidFill>
                  <a:schemeClr val="tx1"/>
                </a:solidFill>
                <a:effectLst/>
                <a:latin typeface="+mn-lt"/>
                <a:ea typeface="+mn-ea"/>
                <a:cs typeface="+mn-cs"/>
              </a:rPr>
              <a:t>ůli</a:t>
            </a:r>
            <a:r>
              <a:rPr lang="cs-CZ" sz="1200" kern="1200" dirty="0" smtClean="0">
                <a:solidFill>
                  <a:schemeClr val="tx1"/>
                </a:solidFill>
                <a:effectLst/>
                <a:latin typeface="+mn-lt"/>
                <a:ea typeface="+mn-ea"/>
                <a:cs typeface="+mn-cs"/>
              </a:rPr>
              <a:t> jeden silně </a:t>
            </a:r>
            <a:r>
              <a:rPr lang="cs-CZ" sz="1200" kern="1200" dirty="0" err="1" smtClean="0">
                <a:solidFill>
                  <a:schemeClr val="tx1"/>
                </a:solidFill>
                <a:effectLst/>
                <a:latin typeface="+mn-lt"/>
                <a:ea typeface="+mn-ea"/>
                <a:cs typeface="+mn-cs"/>
              </a:rPr>
              <a:t>elektopozotivní</a:t>
            </a:r>
            <a:r>
              <a:rPr lang="cs-CZ" sz="1200" kern="1200" dirty="0" smtClean="0">
                <a:solidFill>
                  <a:schemeClr val="tx1"/>
                </a:solidFill>
                <a:effectLst/>
                <a:latin typeface="+mn-lt"/>
                <a:ea typeface="+mn-ea"/>
                <a:cs typeface="+mn-cs"/>
              </a:rPr>
              <a:t> a druhá </a:t>
            </a:r>
            <a:r>
              <a:rPr lang="cs-CZ" sz="1200" kern="1200" dirty="0" err="1" smtClean="0">
                <a:solidFill>
                  <a:schemeClr val="tx1"/>
                </a:solidFill>
                <a:effectLst/>
                <a:latin typeface="+mn-lt"/>
                <a:ea typeface="+mn-ea"/>
                <a:cs typeface="+mn-cs"/>
              </a:rPr>
              <a:t>elektonegtaivní</a:t>
            </a:r>
            <a:r>
              <a:rPr lang="cs-CZ" sz="1200" kern="1200" dirty="0" smtClean="0">
                <a:solidFill>
                  <a:schemeClr val="tx1"/>
                </a:solidFill>
                <a:effectLst/>
                <a:latin typeface="+mn-lt"/>
                <a:ea typeface="+mn-ea"/>
                <a:cs typeface="+mn-cs"/>
              </a:rPr>
              <a:t> hůře se tvoří tuhé roztoky a lépe intermediální fáze</a:t>
            </a:r>
            <a:endParaRPr lang="cs-CZ" dirty="0"/>
          </a:p>
        </p:txBody>
      </p:sp>
      <p:sp>
        <p:nvSpPr>
          <p:cNvPr id="4" name="Zástupný symbol pro číslo snímku 3"/>
          <p:cNvSpPr>
            <a:spLocks noGrp="1"/>
          </p:cNvSpPr>
          <p:nvPr>
            <p:ph type="sldNum" sz="quarter" idx="10"/>
          </p:nvPr>
        </p:nvSpPr>
        <p:spPr/>
        <p:txBody>
          <a:bodyPr/>
          <a:lstStyle/>
          <a:p>
            <a:fld id="{E1A989BC-C7D0-473F-980C-DC567094E526}" type="slidenum">
              <a:rPr lang="cs-CZ" smtClean="0"/>
              <a:pPr/>
              <a:t>7</a:t>
            </a:fld>
            <a:endParaRPr lang="cs-CZ"/>
          </a:p>
        </p:txBody>
      </p:sp>
    </p:spTree>
    <p:extLst>
      <p:ext uri="{BB962C8B-B14F-4D97-AF65-F5344CB8AC3E}">
        <p14:creationId xmlns:p14="http://schemas.microsoft.com/office/powerpoint/2010/main" val="2315155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09571" name="Zástupný symbol pro poznámky 2"/>
          <p:cNvSpPr>
            <a:spLocks noGrp="1"/>
          </p:cNvSpPr>
          <p:nvPr>
            <p:ph type="body" idx="1"/>
          </p:nvPr>
        </p:nvSpPr>
        <p:spPr bwMode="auto">
          <a:noFill/>
        </p:spPr>
        <p:txBody>
          <a:bodyPr wrap="square" numCol="1" anchor="t" anchorCtr="0" compatLnSpc="1">
            <a:prstTxWarp prst="textNoShape">
              <a:avLst/>
            </a:prstTxWarp>
          </a:bodyPr>
          <a:lstStyle/>
          <a:p>
            <a:r>
              <a:rPr lang="cs-CZ" altLang="cs-CZ" dirty="0" smtClean="0"/>
              <a:t>Mikrostruktura slitin závisí na vzájemné rozpustnosti jednotlivých komponent slitiny a též na způsobu ohřevu a ochlazování slitiny. Vodorovná osa </a:t>
            </a:r>
            <a:r>
              <a:rPr lang="cs-CZ" altLang="cs-CZ" dirty="0" err="1" smtClean="0"/>
              <a:t>předtsavuje</a:t>
            </a:r>
            <a:r>
              <a:rPr lang="cs-CZ" altLang="cs-CZ" dirty="0" smtClean="0"/>
              <a:t> koncentraci jednotlivých složek slitiny, svislá teplotu. Každý bod diagramu reprezentuje určitou strukturu při daném chemické složením a teplotě. Mikrostruktura může být tvořena pouze zrny jedné fáze anebo zrna mají odlišné vlastnosti (složení, tvar). </a:t>
            </a:r>
            <a:r>
              <a:rPr lang="cs-CZ" b="1" dirty="0" smtClean="0"/>
              <a:t>Chemicky i fyzikálně homogenní část slitiny ohraničená rozhraním na němž se vlastnosti skokově mění</a:t>
            </a:r>
            <a:r>
              <a:rPr lang="cs-CZ" dirty="0" smtClean="0"/>
              <a:t> se nazývá fází. </a:t>
            </a:r>
            <a:r>
              <a:rPr lang="cs-CZ" sz="1200" kern="1200" dirty="0" smtClean="0">
                <a:solidFill>
                  <a:schemeClr val="tx1"/>
                </a:solidFill>
                <a:effectLst/>
                <a:latin typeface="+mn-lt"/>
                <a:ea typeface="+mn-ea"/>
                <a:cs typeface="+mn-cs"/>
              </a:rPr>
              <a:t>Vstupují do přeměn v soustavě a mohou při změně fyzikálních podmínek postupně vznikat</a:t>
            </a:r>
            <a:r>
              <a:rPr lang="cs-CZ" dirty="0" smtClean="0"/>
              <a:t/>
            </a:r>
            <a:br>
              <a:rPr lang="cs-CZ" dirty="0" smtClean="0"/>
            </a:br>
            <a:r>
              <a:rPr lang="cs-CZ" sz="1200" kern="1200" dirty="0" smtClean="0">
                <a:solidFill>
                  <a:schemeClr val="tx1"/>
                </a:solidFill>
                <a:effectLst/>
                <a:latin typeface="+mn-lt"/>
                <a:ea typeface="+mn-ea"/>
                <a:cs typeface="+mn-cs"/>
              </a:rPr>
              <a:t>nebo zanikat, transformovat se jedna v </a:t>
            </a:r>
            <a:r>
              <a:rPr lang="cs-CZ" sz="1200" kern="1200" smtClean="0">
                <a:solidFill>
                  <a:schemeClr val="tx1"/>
                </a:solidFill>
                <a:effectLst/>
                <a:latin typeface="+mn-lt"/>
                <a:ea typeface="+mn-ea"/>
                <a:cs typeface="+mn-cs"/>
              </a:rPr>
              <a:t>druhou.</a:t>
            </a:r>
          </a:p>
          <a:p>
            <a:r>
              <a:rPr lang="cs-CZ" smtClean="0"/>
              <a:t>Fáze </a:t>
            </a:r>
            <a:r>
              <a:rPr lang="cs-CZ" dirty="0" smtClean="0"/>
              <a:t>může být tvořena jednou dvěma nebo více </a:t>
            </a:r>
            <a:r>
              <a:rPr lang="cs-CZ" dirty="0" err="1" smtClean="0"/>
              <a:t>složkami.</a:t>
            </a:r>
            <a:r>
              <a:rPr lang="cs-CZ" altLang="cs-CZ" dirty="0" err="1" smtClean="0"/>
              <a:t>Příkladem</a:t>
            </a:r>
            <a:r>
              <a:rPr lang="cs-CZ" altLang="cs-CZ" dirty="0" smtClean="0"/>
              <a:t> jednofázové slitiny je např. Au-</a:t>
            </a:r>
            <a:r>
              <a:rPr lang="cs-CZ" altLang="cs-CZ" dirty="0" err="1" smtClean="0"/>
              <a:t>Ag</a:t>
            </a:r>
            <a:r>
              <a:rPr lang="cs-CZ" altLang="cs-CZ" dirty="0" smtClean="0"/>
              <a:t>, jelikož atomy těchto kovů mají podobnou velikost, a proto mohou velice jednoduše nahrazovat atomy druhého kovu ve své krystalografické mřížce. Vzniká jednofázová struktura – substituční tuhý roztok stříbra ve zlatě – zrna mají stejné složení a strukturu – viz fázový diagram. </a:t>
            </a:r>
          </a:p>
          <a:p>
            <a:pPr marL="0" marR="0" indent="0" algn="l" defTabSz="914400" rtl="0" eaLnBrk="1" fontAlgn="auto" latinLnBrk="0" hangingPunct="1">
              <a:lnSpc>
                <a:spcPct val="100000"/>
              </a:lnSpc>
              <a:spcBef>
                <a:spcPts val="0"/>
              </a:spcBef>
              <a:spcAft>
                <a:spcPts val="0"/>
              </a:spcAft>
              <a:buClrTx/>
              <a:buSzTx/>
              <a:buFontTx/>
              <a:buNone/>
              <a:tabLst/>
              <a:defRPr/>
            </a:pPr>
            <a:r>
              <a:rPr lang="cs-CZ" altLang="cs-CZ" sz="1200" dirty="0" smtClean="0"/>
              <a:t>Au - 1063°C</a:t>
            </a:r>
          </a:p>
          <a:p>
            <a:pPr marL="0" marR="0" indent="0" algn="l" defTabSz="914400" rtl="0" eaLnBrk="1" fontAlgn="auto" latinLnBrk="0" hangingPunct="1">
              <a:lnSpc>
                <a:spcPct val="100000"/>
              </a:lnSpc>
              <a:spcBef>
                <a:spcPts val="0"/>
              </a:spcBef>
              <a:spcAft>
                <a:spcPts val="0"/>
              </a:spcAft>
              <a:buClrTx/>
              <a:buSzTx/>
              <a:buFontTx/>
              <a:buNone/>
              <a:tabLst/>
              <a:defRPr/>
            </a:pPr>
            <a:r>
              <a:rPr lang="cs-CZ" altLang="cs-CZ" sz="1200" dirty="0" err="1" smtClean="0"/>
              <a:t>Ag</a:t>
            </a:r>
            <a:r>
              <a:rPr lang="cs-CZ" altLang="cs-CZ" sz="1200" dirty="0" smtClean="0"/>
              <a:t> - 960°C</a:t>
            </a:r>
          </a:p>
          <a:p>
            <a:endParaRPr lang="cs-CZ" altLang="cs-CZ" dirty="0" smtClean="0"/>
          </a:p>
        </p:txBody>
      </p:sp>
      <p:sp>
        <p:nvSpPr>
          <p:cNvPr id="109572"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993799B-2BA8-4D2E-A672-4F1DC7BE429C}" type="slidenum">
              <a:rPr lang="cs-CZ" altLang="cs-CZ" smtClean="0"/>
              <a:pPr/>
              <a:t>8</a:t>
            </a:fld>
            <a:endParaRPr lang="cs-CZ" altLang="cs-CZ"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10595" name="Zástupný symbol pro poznámky 2"/>
          <p:cNvSpPr>
            <a:spLocks noGrp="1"/>
          </p:cNvSpPr>
          <p:nvPr>
            <p:ph type="body" idx="1"/>
          </p:nvPr>
        </p:nvSpPr>
        <p:spPr bwMode="auto">
          <a:noFill/>
        </p:spPr>
        <p:txBody>
          <a:bodyPr wrap="square" numCol="1" anchor="t" anchorCtr="0" compatLnSpc="1">
            <a:prstTxWarp prst="textNoShape">
              <a:avLst/>
            </a:prstTxWarp>
          </a:bodyPr>
          <a:lstStyle/>
          <a:p>
            <a:r>
              <a:rPr lang="cs-CZ" altLang="cs-CZ" dirty="0" smtClean="0"/>
              <a:t>Více fázové slitiny </a:t>
            </a:r>
            <a:r>
              <a:rPr lang="cs-CZ" altLang="cs-CZ" dirty="0" err="1" smtClean="0"/>
              <a:t>vznikáají</a:t>
            </a:r>
            <a:r>
              <a:rPr lang="cs-CZ" altLang="cs-CZ" dirty="0" smtClean="0"/>
              <a:t>, pokud jednotlivé komponenty jsou částečně nebo vůbec vzájemně rozpustné. Příkladem je slitina </a:t>
            </a:r>
            <a:r>
              <a:rPr lang="cs-CZ" altLang="cs-CZ" dirty="0" err="1" smtClean="0"/>
              <a:t>Cu</a:t>
            </a:r>
            <a:r>
              <a:rPr lang="cs-CZ" altLang="cs-CZ" dirty="0" smtClean="0"/>
              <a:t> – </a:t>
            </a:r>
            <a:r>
              <a:rPr lang="cs-CZ" altLang="cs-CZ" dirty="0" err="1" smtClean="0"/>
              <a:t>Ag</a:t>
            </a:r>
            <a:r>
              <a:rPr lang="cs-CZ" altLang="cs-CZ" dirty="0" smtClean="0"/>
              <a:t> – Při tuhnutí se zmenšuje rozpustnost </a:t>
            </a:r>
            <a:r>
              <a:rPr lang="cs-CZ" altLang="cs-CZ" dirty="0" err="1" smtClean="0"/>
              <a:t>Ag</a:t>
            </a:r>
            <a:r>
              <a:rPr lang="cs-CZ" altLang="cs-CZ" dirty="0" smtClean="0"/>
              <a:t> v mědi, přebytečné atomy stříbra jsou z tuhého roztoku </a:t>
            </a:r>
            <a:r>
              <a:rPr lang="el-GR" altLang="cs-CZ" dirty="0" smtClean="0">
                <a:latin typeface="Cambria Math" pitchFamily="18" charset="0"/>
              </a:rPr>
              <a:t>α</a:t>
            </a:r>
            <a:r>
              <a:rPr lang="cs-CZ" altLang="cs-CZ" dirty="0" smtClean="0">
                <a:latin typeface="Cambria Math" pitchFamily="18" charset="0"/>
              </a:rPr>
              <a:t>1 𝑣𝑦𝑡ě𝑠ň𝑜𝑣á𝑛𝑦 𝑎 𝑗𝑒𝑙𝑖𝑘𝑜ž 𝑛𝑒𝑚</a:t>
            </a:r>
            <a:r>
              <a:rPr lang="cs-CZ" altLang="cs-CZ" dirty="0" err="1" smtClean="0">
                <a:latin typeface="Cambria Math" pitchFamily="18" charset="0"/>
              </a:rPr>
              <a:t>ůž</a:t>
            </a:r>
            <a:r>
              <a:rPr lang="cs-CZ" altLang="cs-CZ" dirty="0" smtClean="0">
                <a:latin typeface="Cambria Math" pitchFamily="18" charset="0"/>
              </a:rPr>
              <a:t>𝑒 𝑘𝑜𝑒𝑥𝑖𝑠𝑡𝑜𝑣𝑎𝑡 𝑗𝑎𝑘𝑜 𝑓á𝑧𝑒 č𝑖𝑠𝑡</a:t>
            </a:r>
            <a:r>
              <a:rPr lang="cs-CZ" altLang="cs-CZ" dirty="0" smtClean="0"/>
              <a:t>é stříbro, vzniká tuhý roztok </a:t>
            </a:r>
            <a:r>
              <a:rPr lang="el-GR" altLang="cs-CZ" dirty="0" smtClean="0"/>
              <a:t>αα</a:t>
            </a:r>
            <a:r>
              <a:rPr lang="cs-CZ" altLang="cs-CZ" dirty="0" smtClean="0"/>
              <a:t>2 (měď ve stříbře). </a:t>
            </a:r>
            <a:r>
              <a:rPr lang="cs-CZ" altLang="cs-CZ" dirty="0" err="1" smtClean="0"/>
              <a:t>Vevýsledné</a:t>
            </a:r>
            <a:r>
              <a:rPr lang="cs-CZ" altLang="cs-CZ" dirty="0" smtClean="0"/>
              <a:t> struktuře nalezneme proto směs dvou fází – jednu bohatou na měď a druhou na stříbro.  </a:t>
            </a:r>
          </a:p>
          <a:p>
            <a:endParaRPr lang="cs-CZ" altLang="cs-CZ" dirty="0" smtClean="0"/>
          </a:p>
          <a:p>
            <a:r>
              <a:rPr lang="cs-CZ" sz="1200" kern="1200" dirty="0" smtClean="0">
                <a:solidFill>
                  <a:schemeClr val="tx1"/>
                </a:solidFill>
                <a:effectLst/>
                <a:latin typeface="+mn-lt"/>
                <a:ea typeface="+mn-ea"/>
                <a:cs typeface="+mn-cs"/>
              </a:rPr>
              <a:t>Fáze - homogenní oblast soustavy, která je tvořena jednou nebo více </a:t>
            </a:r>
            <a:r>
              <a:rPr lang="cs-CZ" sz="1200" kern="1200" dirty="0" err="1" smtClean="0">
                <a:solidFill>
                  <a:schemeClr val="tx1"/>
                </a:solidFill>
                <a:effectLst/>
                <a:latin typeface="+mn-lt"/>
                <a:ea typeface="+mn-ea"/>
                <a:cs typeface="+mn-cs"/>
              </a:rPr>
              <a:t>složkamivykazuje</a:t>
            </a:r>
            <a:r>
              <a:rPr lang="cs-CZ" sz="1200" kern="1200" dirty="0" smtClean="0">
                <a:solidFill>
                  <a:schemeClr val="tx1"/>
                </a:solidFill>
                <a:effectLst/>
                <a:latin typeface="+mn-lt"/>
                <a:ea typeface="+mn-ea"/>
                <a:cs typeface="+mn-cs"/>
              </a:rPr>
              <a:t> určité chemické, fyzikální a mechanické vlastnosti, má vlastní krystalovou stavbu a od okol-í je oddělena plochou – </a:t>
            </a:r>
            <a:r>
              <a:rPr lang="cs-CZ" sz="1200" kern="1200" dirty="0" err="1" smtClean="0">
                <a:solidFill>
                  <a:schemeClr val="tx1"/>
                </a:solidFill>
                <a:effectLst/>
                <a:latin typeface="+mn-lt"/>
                <a:ea typeface="+mn-ea"/>
                <a:cs typeface="+mn-cs"/>
              </a:rPr>
              <a:t>mezifázovýmrozhraním</a:t>
            </a:r>
            <a:r>
              <a:rPr lang="cs-CZ" sz="1200" kern="1200" dirty="0" smtClean="0">
                <a:solidFill>
                  <a:schemeClr val="tx1"/>
                </a:solidFill>
                <a:effectLst/>
                <a:latin typeface="+mn-lt"/>
                <a:ea typeface="+mn-ea"/>
                <a:cs typeface="+mn-cs"/>
              </a:rPr>
              <a:t>, na němž </a:t>
            </a:r>
            <a:r>
              <a:rPr lang="cs-CZ" sz="1200" kern="1200" dirty="0" err="1" smtClean="0">
                <a:solidFill>
                  <a:schemeClr val="tx1"/>
                </a:solidFill>
                <a:effectLst/>
                <a:latin typeface="+mn-lt"/>
                <a:ea typeface="+mn-ea"/>
                <a:cs typeface="+mn-cs"/>
              </a:rPr>
              <a:t>docházíke</a:t>
            </a:r>
            <a:r>
              <a:rPr lang="cs-CZ" sz="1200" kern="1200" dirty="0" smtClean="0">
                <a:solidFill>
                  <a:schemeClr val="tx1"/>
                </a:solidFill>
                <a:effectLst/>
                <a:latin typeface="+mn-lt"/>
                <a:ea typeface="+mn-ea"/>
                <a:cs typeface="+mn-cs"/>
              </a:rPr>
              <a:t> skokové změně </a:t>
            </a:r>
            <a:r>
              <a:rPr lang="cs-CZ" sz="1200" kern="1200" dirty="0" err="1" smtClean="0">
                <a:solidFill>
                  <a:schemeClr val="tx1"/>
                </a:solidFill>
                <a:effectLst/>
                <a:latin typeface="+mn-lt"/>
                <a:ea typeface="+mn-ea"/>
                <a:cs typeface="+mn-cs"/>
              </a:rPr>
              <a:t>vlastnostípři</a:t>
            </a:r>
            <a:r>
              <a:rPr lang="cs-CZ" sz="1200" kern="1200" dirty="0" smtClean="0">
                <a:solidFill>
                  <a:schemeClr val="tx1"/>
                </a:solidFill>
                <a:effectLst/>
                <a:latin typeface="+mn-lt"/>
                <a:ea typeface="+mn-ea"/>
                <a:cs typeface="+mn-cs"/>
              </a:rPr>
              <a:t> změnách teploty, tlaku nebo složení mohou fáze vznikat, zanikat nebo transformovat jedna v druhou.</a:t>
            </a:r>
            <a:endParaRPr lang="cs-CZ" altLang="cs-CZ" dirty="0" smtClean="0"/>
          </a:p>
        </p:txBody>
      </p:sp>
      <p:sp>
        <p:nvSpPr>
          <p:cNvPr id="110596"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B81A6F8-44D3-4CE2-A277-E0EB008E1B99}" type="slidenum">
              <a:rPr lang="cs-CZ" altLang="cs-CZ" smtClean="0"/>
              <a:pPr/>
              <a:t>9</a:t>
            </a:fld>
            <a:endParaRPr lang="cs-CZ" altLang="cs-CZ"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p>
            <a:fld id="{8A7CA62D-E9FB-4FD9-BDC3-BB6D07139539}" type="datetimeFigureOut">
              <a:rPr lang="cs-CZ" smtClean="0"/>
              <a:pPr/>
              <a:t>27.02.2023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D483B17-E9AF-482D-BB9F-2A6D1771CED5}"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8A7CA62D-E9FB-4FD9-BDC3-BB6D07139539}" type="datetimeFigureOut">
              <a:rPr lang="cs-CZ" smtClean="0"/>
              <a:pPr/>
              <a:t>27.02.2023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D483B17-E9AF-482D-BB9F-2A6D1771CED5}"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8A7CA62D-E9FB-4FD9-BDC3-BB6D07139539}" type="datetimeFigureOut">
              <a:rPr lang="cs-CZ" smtClean="0"/>
              <a:pPr/>
              <a:t>27.02.2023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D483B17-E9AF-482D-BB9F-2A6D1771CED5}"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8A7CA62D-E9FB-4FD9-BDC3-BB6D07139539}" type="datetimeFigureOut">
              <a:rPr lang="cs-CZ" smtClean="0"/>
              <a:pPr/>
              <a:t>27.02.2023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D483B17-E9AF-482D-BB9F-2A6D1771CED5}"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p>
            <a:fld id="{8A7CA62D-E9FB-4FD9-BDC3-BB6D07139539}" type="datetimeFigureOut">
              <a:rPr lang="cs-CZ" smtClean="0"/>
              <a:pPr/>
              <a:t>27.02.2023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D483B17-E9AF-482D-BB9F-2A6D1771CED5}" type="slidenum">
              <a:rPr lang="cs-CZ" smtClean="0"/>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8A7CA62D-E9FB-4FD9-BDC3-BB6D07139539}" type="datetimeFigureOut">
              <a:rPr lang="cs-CZ" smtClean="0"/>
              <a:pPr/>
              <a:t>27.02.2023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7D483B17-E9AF-482D-BB9F-2A6D1771CED5}"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8A7CA62D-E9FB-4FD9-BDC3-BB6D07139539}" type="datetimeFigureOut">
              <a:rPr lang="cs-CZ" smtClean="0"/>
              <a:pPr/>
              <a:t>27.02.2023</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7D483B17-E9AF-482D-BB9F-2A6D1771CED5}"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2"/>
          <p:cNvSpPr>
            <a:spLocks noGrp="1"/>
          </p:cNvSpPr>
          <p:nvPr>
            <p:ph type="dt" sz="half" idx="10"/>
          </p:nvPr>
        </p:nvSpPr>
        <p:spPr/>
        <p:txBody>
          <a:bodyPr/>
          <a:lstStyle/>
          <a:p>
            <a:fld id="{8A7CA62D-E9FB-4FD9-BDC3-BB6D07139539}" type="datetimeFigureOut">
              <a:rPr lang="cs-CZ" smtClean="0"/>
              <a:pPr/>
              <a:t>27.02.2023</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7D483B17-E9AF-482D-BB9F-2A6D1771CED5}"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8A7CA62D-E9FB-4FD9-BDC3-BB6D07139539}" type="datetimeFigureOut">
              <a:rPr lang="cs-CZ" smtClean="0"/>
              <a:pPr/>
              <a:t>27.02.2023</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7D483B17-E9AF-482D-BB9F-2A6D1771CED5}"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8A7CA62D-E9FB-4FD9-BDC3-BB6D07139539}" type="datetimeFigureOut">
              <a:rPr lang="cs-CZ" smtClean="0"/>
              <a:pPr/>
              <a:t>27.02.2023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7D483B17-E9AF-482D-BB9F-2A6D1771CED5}"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8A7CA62D-E9FB-4FD9-BDC3-BB6D07139539}" type="datetimeFigureOut">
              <a:rPr lang="cs-CZ" smtClean="0"/>
              <a:pPr/>
              <a:t>27.02.2023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7D483B17-E9AF-482D-BB9F-2A6D1771CED5}" type="slidenum">
              <a:rPr lang="cs-CZ" smtClean="0"/>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7CA62D-E9FB-4FD9-BDC3-BB6D07139539}" type="datetimeFigureOut">
              <a:rPr lang="cs-CZ" smtClean="0"/>
              <a:pPr/>
              <a:t>27.02.2023</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483B17-E9AF-482D-BB9F-2A6D1771CED5}"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6.jpe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8.jpe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1.jpeg"/><Relationship Id="rId5" Type="http://schemas.openxmlformats.org/officeDocument/2006/relationships/image" Target="../media/image30.emf"/><Relationship Id="rId4" Type="http://schemas.openxmlformats.org/officeDocument/2006/relationships/image" Target="../media/image29.emf"/></Relationships>
</file>

<file path=ppt/slides/_rels/slide17.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24.jpeg"/><Relationship Id="rId7"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 Id="rId9"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hyperlink" Target="http://www.vam.ac.uk/content/videos/e/video-enamelling-a-brooch/"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smtClean="0"/>
              <a:t>Vlastnosti kovů a jejich slitin</a:t>
            </a:r>
            <a:br>
              <a:rPr lang="cs-CZ" dirty="0" smtClean="0"/>
            </a:br>
            <a:r>
              <a:rPr lang="cs-CZ" dirty="0" smtClean="0"/>
              <a:t>možnosti jejich identifikace</a:t>
            </a:r>
            <a:endParaRPr lang="cs-CZ" dirty="0"/>
          </a:p>
        </p:txBody>
      </p:sp>
      <p:sp>
        <p:nvSpPr>
          <p:cNvPr id="3" name="Podnadpis 2"/>
          <p:cNvSpPr>
            <a:spLocks noGrp="1"/>
          </p:cNvSpPr>
          <p:nvPr>
            <p:ph type="subTitle" idx="1"/>
          </p:nvPr>
        </p:nvSpPr>
        <p:spPr/>
        <p:txBody>
          <a:bodyPr/>
          <a:lstStyle/>
          <a:p>
            <a:r>
              <a:rPr lang="cs-CZ" dirty="0" smtClean="0"/>
              <a:t>Ing. Alena </a:t>
            </a:r>
            <a:r>
              <a:rPr lang="cs-CZ" dirty="0" err="1" smtClean="0"/>
              <a:t>Selucká</a:t>
            </a:r>
            <a:endParaRPr lang="cs-CZ"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Nadpis 1"/>
          <p:cNvSpPr>
            <a:spLocks noGrp="1"/>
          </p:cNvSpPr>
          <p:nvPr>
            <p:ph type="title"/>
          </p:nvPr>
        </p:nvSpPr>
        <p:spPr/>
        <p:txBody>
          <a:bodyPr>
            <a:normAutofit fontScale="90000"/>
          </a:bodyPr>
          <a:lstStyle/>
          <a:p>
            <a:r>
              <a:rPr lang="cs-CZ" altLang="cs-CZ" dirty="0" smtClean="0"/>
              <a:t>Slitiny kovů – uspořádané tuhé roztoky</a:t>
            </a:r>
            <a:br>
              <a:rPr lang="cs-CZ" altLang="cs-CZ" dirty="0" smtClean="0"/>
            </a:br>
            <a:r>
              <a:rPr lang="cs-CZ" altLang="cs-CZ" dirty="0" smtClean="0"/>
              <a:t>intermediální fáze </a:t>
            </a:r>
          </a:p>
        </p:txBody>
      </p:sp>
      <p:pic>
        <p:nvPicPr>
          <p:cNvPr id="20483" name="Picture 3"/>
          <p:cNvPicPr>
            <a:picLocks noChangeAspect="1" noChangeArrowheads="1"/>
          </p:cNvPicPr>
          <p:nvPr/>
        </p:nvPicPr>
        <p:blipFill>
          <a:blip r:embed="rId3"/>
          <a:srcRect/>
          <a:stretch>
            <a:fillRect/>
          </a:stretch>
        </p:blipFill>
        <p:spPr bwMode="auto">
          <a:xfrm>
            <a:off x="971550" y="1890713"/>
            <a:ext cx="3024188" cy="3243262"/>
          </a:xfrm>
          <a:prstGeom prst="rect">
            <a:avLst/>
          </a:prstGeom>
          <a:noFill/>
          <a:ln w="12700" cap="sq">
            <a:noFill/>
            <a:miter lim="800000"/>
            <a:headEnd type="none" w="sm" len="sm"/>
            <a:tailEnd type="none" w="sm" len="sm"/>
          </a:ln>
        </p:spPr>
      </p:pic>
      <p:pic>
        <p:nvPicPr>
          <p:cNvPr id="20484" name="Picture 5"/>
          <p:cNvPicPr>
            <a:picLocks noGrp="1" noChangeAspect="1" noChangeArrowheads="1"/>
          </p:cNvPicPr>
          <p:nvPr>
            <p:ph idx="1"/>
          </p:nvPr>
        </p:nvPicPr>
        <p:blipFill>
          <a:blip r:embed="rId4"/>
          <a:srcRect/>
          <a:stretch>
            <a:fillRect/>
          </a:stretch>
        </p:blipFill>
        <p:spPr>
          <a:xfrm>
            <a:off x="4143375" y="3286125"/>
            <a:ext cx="4624388" cy="3190875"/>
          </a:xfr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Tvar zrn</a:t>
            </a:r>
            <a:endParaRPr lang="cs-CZ" dirty="0"/>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2060848"/>
            <a:ext cx="4896544" cy="4148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bdélník 6"/>
          <p:cNvSpPr/>
          <p:nvPr/>
        </p:nvSpPr>
        <p:spPr>
          <a:xfrm>
            <a:off x="611560" y="1412775"/>
            <a:ext cx="6984776" cy="369332"/>
          </a:xfrm>
          <a:prstGeom prst="rect">
            <a:avLst/>
          </a:prstGeom>
        </p:spPr>
        <p:txBody>
          <a:bodyPr wrap="square">
            <a:spAutoFit/>
          </a:bodyPr>
          <a:lstStyle/>
          <a:p>
            <a:r>
              <a:rPr lang="cs-CZ" dirty="0"/>
              <a:t>Různé kovy a různé typy krystalové mřížky kovu tvoří typický tvar zrn</a:t>
            </a:r>
          </a:p>
        </p:txBody>
      </p:sp>
    </p:spTree>
    <p:extLst>
      <p:ext uri="{BB962C8B-B14F-4D97-AF65-F5344CB8AC3E}">
        <p14:creationId xmlns:p14="http://schemas.microsoft.com/office/powerpoint/2010/main" val="1341696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Velikost zrn</a:t>
            </a:r>
            <a:endParaRPr lang="cs-CZ" dirty="0"/>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3989791"/>
            <a:ext cx="6014442" cy="2539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bdélník 4"/>
          <p:cNvSpPr/>
          <p:nvPr/>
        </p:nvSpPr>
        <p:spPr>
          <a:xfrm>
            <a:off x="323528" y="1542909"/>
            <a:ext cx="7200800" cy="369332"/>
          </a:xfrm>
          <a:prstGeom prst="rect">
            <a:avLst/>
          </a:prstGeom>
        </p:spPr>
        <p:txBody>
          <a:bodyPr wrap="square">
            <a:spAutoFit/>
          </a:bodyPr>
          <a:lstStyle/>
          <a:p>
            <a:r>
              <a:rPr lang="cs-CZ" dirty="0"/>
              <a:t>Kovy mají zrna o velikosti od 1 </a:t>
            </a:r>
            <a:r>
              <a:rPr lang="el-GR" dirty="0"/>
              <a:t>μ</a:t>
            </a:r>
            <a:r>
              <a:rPr lang="cs-CZ" dirty="0"/>
              <a:t>m až do 100 </a:t>
            </a:r>
            <a:r>
              <a:rPr lang="el-GR" dirty="0"/>
              <a:t>μ</a:t>
            </a:r>
            <a:r>
              <a:rPr lang="cs-CZ" dirty="0"/>
              <a:t>m</a:t>
            </a:r>
          </a:p>
        </p:txBody>
      </p:sp>
      <p:sp>
        <p:nvSpPr>
          <p:cNvPr id="6" name="Obdélník 5"/>
          <p:cNvSpPr/>
          <p:nvPr/>
        </p:nvSpPr>
        <p:spPr>
          <a:xfrm>
            <a:off x="323528" y="1921223"/>
            <a:ext cx="8568952" cy="2031325"/>
          </a:xfrm>
          <a:prstGeom prst="rect">
            <a:avLst/>
          </a:prstGeom>
        </p:spPr>
        <p:txBody>
          <a:bodyPr wrap="square">
            <a:spAutoFit/>
          </a:bodyPr>
          <a:lstStyle/>
          <a:p>
            <a:r>
              <a:rPr lang="cs-CZ" dirty="0"/>
              <a:t>Materiál s jemnozrnnou strukturou má vyšší pevnost a lepší </a:t>
            </a:r>
            <a:r>
              <a:rPr lang="cs-CZ" dirty="0" smtClean="0"/>
              <a:t>tažnost oproti </a:t>
            </a:r>
            <a:r>
              <a:rPr lang="cs-CZ" dirty="0"/>
              <a:t>materiálu s hrubozrnnou </a:t>
            </a:r>
            <a:r>
              <a:rPr lang="cs-CZ" dirty="0" smtClean="0"/>
              <a:t>strukturou.</a:t>
            </a:r>
          </a:p>
          <a:p>
            <a:endParaRPr lang="cs-CZ" dirty="0" smtClean="0"/>
          </a:p>
          <a:p>
            <a:r>
              <a:rPr lang="cs-CZ" dirty="0" smtClean="0"/>
              <a:t>Požadované velikosti zrna lze dosáhnout:</a:t>
            </a:r>
          </a:p>
          <a:p>
            <a:pPr marL="285750" indent="-285750">
              <a:buFont typeface="Arial" panose="020B0604020202020204" pitchFamily="34" charset="0"/>
              <a:buChar char="•"/>
            </a:pPr>
            <a:r>
              <a:rPr lang="cs-CZ" dirty="0" smtClean="0"/>
              <a:t>Tepelným zpracováním (např. žíháním)</a:t>
            </a:r>
          </a:p>
          <a:p>
            <a:pPr marL="285750" indent="-285750">
              <a:buFont typeface="Arial" panose="020B0604020202020204" pitchFamily="34" charset="0"/>
              <a:buChar char="•"/>
            </a:pPr>
            <a:r>
              <a:rPr lang="cs-CZ" dirty="0" smtClean="0"/>
              <a:t>Tvářením za tepla (válcováním)</a:t>
            </a:r>
          </a:p>
          <a:p>
            <a:pPr marL="285750" indent="-285750">
              <a:buFont typeface="Arial" panose="020B0604020202020204" pitchFamily="34" charset="0"/>
              <a:buChar char="•"/>
            </a:pPr>
            <a:r>
              <a:rPr lang="cs-CZ" dirty="0" smtClean="0"/>
              <a:t>Legováním (např. manganem v oceli)</a:t>
            </a:r>
            <a:endParaRPr lang="cs-CZ" dirty="0"/>
          </a:p>
        </p:txBody>
      </p:sp>
    </p:spTree>
    <p:extLst>
      <p:ext uri="{BB962C8B-B14F-4D97-AF65-F5344CB8AC3E}">
        <p14:creationId xmlns:p14="http://schemas.microsoft.com/office/powerpoint/2010/main" val="1094270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47700" y="115888"/>
            <a:ext cx="7772400" cy="1371600"/>
          </a:xfrm>
        </p:spPr>
        <p:txBody>
          <a:bodyPr>
            <a:normAutofit/>
          </a:bodyPr>
          <a:lstStyle/>
          <a:p>
            <a:r>
              <a:rPr lang="cs-CZ" altLang="cs-CZ" sz="4000" dirty="0" smtClean="0"/>
              <a:t>Studium mikrostruktury kovům</a:t>
            </a:r>
            <a:br>
              <a:rPr lang="cs-CZ" altLang="cs-CZ" sz="4000" dirty="0" smtClean="0"/>
            </a:br>
            <a:r>
              <a:rPr lang="cs-CZ" altLang="cs-CZ" sz="4000" dirty="0" smtClean="0"/>
              <a:t>metalografie</a:t>
            </a:r>
          </a:p>
        </p:txBody>
      </p:sp>
      <p:sp>
        <p:nvSpPr>
          <p:cNvPr id="22534" name="Line 7"/>
          <p:cNvSpPr>
            <a:spLocks noChangeShapeType="1"/>
          </p:cNvSpPr>
          <p:nvPr/>
        </p:nvSpPr>
        <p:spPr bwMode="auto">
          <a:xfrm flipH="1" flipV="1">
            <a:off x="2743200" y="2438400"/>
            <a:ext cx="609600" cy="762000"/>
          </a:xfrm>
          <a:prstGeom prst="line">
            <a:avLst/>
          </a:prstGeom>
          <a:noFill/>
          <a:ln w="12700" cap="sq">
            <a:solidFill>
              <a:schemeClr val="bg2"/>
            </a:solidFill>
            <a:round/>
            <a:headEnd type="none" w="sm" len="sm"/>
            <a:tailEnd type="triangle" w="med" len="med"/>
          </a:ln>
        </p:spPr>
        <p:txBody>
          <a:bodyPr wrap="none" anchor="ctr"/>
          <a:lstStyle/>
          <a:p>
            <a:endParaRPr lang="cs-CZ"/>
          </a:p>
        </p:txBody>
      </p:sp>
      <p:sp>
        <p:nvSpPr>
          <p:cNvPr id="22536" name="Line 9"/>
          <p:cNvSpPr>
            <a:spLocks noChangeShapeType="1"/>
          </p:cNvSpPr>
          <p:nvPr/>
        </p:nvSpPr>
        <p:spPr bwMode="auto">
          <a:xfrm flipH="1">
            <a:off x="7391400" y="3505200"/>
            <a:ext cx="838200" cy="1676400"/>
          </a:xfrm>
          <a:prstGeom prst="line">
            <a:avLst/>
          </a:prstGeom>
          <a:noFill/>
          <a:ln w="12700" cap="sq">
            <a:solidFill>
              <a:schemeClr val="bg2"/>
            </a:solidFill>
            <a:round/>
            <a:headEnd type="none" w="sm" len="sm"/>
            <a:tailEnd type="triangle" w="med" len="med"/>
          </a:ln>
        </p:spPr>
        <p:txBody>
          <a:bodyPr wrap="none" anchor="ctr"/>
          <a:lstStyle/>
          <a:p>
            <a:endParaRPr lang="cs-CZ"/>
          </a:p>
        </p:txBody>
      </p:sp>
      <p:sp>
        <p:nvSpPr>
          <p:cNvPr id="4" name="Obdélník 3"/>
          <p:cNvSpPr/>
          <p:nvPr/>
        </p:nvSpPr>
        <p:spPr>
          <a:xfrm>
            <a:off x="251520" y="1539499"/>
            <a:ext cx="8763570" cy="1477328"/>
          </a:xfrm>
          <a:prstGeom prst="rect">
            <a:avLst/>
          </a:prstGeom>
        </p:spPr>
        <p:txBody>
          <a:bodyPr wrap="square">
            <a:spAutoFit/>
          </a:bodyPr>
          <a:lstStyle/>
          <a:p>
            <a:r>
              <a:rPr lang="cs-CZ" dirty="0"/>
              <a:t>Ze zkoumaného materiálu oddělen vzorek </a:t>
            </a:r>
            <a:r>
              <a:rPr lang="cs-CZ" dirty="0" smtClean="0"/>
              <a:t>:</a:t>
            </a:r>
          </a:p>
          <a:p>
            <a:pPr marL="285750" indent="-285750">
              <a:buFont typeface="Arial" panose="020B0604020202020204" pitchFamily="34" charset="0"/>
              <a:buChar char="•"/>
            </a:pPr>
            <a:r>
              <a:rPr lang="cs-CZ" dirty="0" smtClean="0"/>
              <a:t>Zalit do pryskyřice  </a:t>
            </a:r>
          </a:p>
          <a:p>
            <a:pPr marL="285750" indent="-285750">
              <a:buFont typeface="Arial" panose="020B0604020202020204" pitchFamily="34" charset="0"/>
              <a:buChar char="•"/>
            </a:pPr>
            <a:r>
              <a:rPr lang="cs-CZ" dirty="0" smtClean="0"/>
              <a:t>Na </a:t>
            </a:r>
            <a:r>
              <a:rPr lang="cs-CZ" dirty="0"/>
              <a:t>jedné straně </a:t>
            </a:r>
            <a:r>
              <a:rPr lang="cs-CZ" dirty="0" smtClean="0"/>
              <a:t>vybroušena plocha </a:t>
            </a:r>
            <a:r>
              <a:rPr lang="cs-CZ" dirty="0"/>
              <a:t>a následně vyleštěna</a:t>
            </a:r>
            <a:r>
              <a:rPr lang="cs-CZ" dirty="0" smtClean="0"/>
              <a:t>.</a:t>
            </a:r>
          </a:p>
          <a:p>
            <a:pPr marL="285750" indent="-285750">
              <a:buFont typeface="Arial" panose="020B0604020202020204" pitchFamily="34" charset="0"/>
              <a:buChar char="•"/>
            </a:pPr>
            <a:r>
              <a:rPr lang="cs-CZ" dirty="0" smtClean="0"/>
              <a:t>Vyleštěná </a:t>
            </a:r>
            <a:r>
              <a:rPr lang="cs-CZ" dirty="0"/>
              <a:t>plocha </a:t>
            </a:r>
            <a:r>
              <a:rPr lang="cs-CZ" dirty="0" smtClean="0"/>
              <a:t>naleptána vhodným </a:t>
            </a:r>
            <a:r>
              <a:rPr lang="cs-CZ" dirty="0"/>
              <a:t>přípravkem =&gt; </a:t>
            </a:r>
            <a:r>
              <a:rPr lang="cs-CZ" dirty="0" smtClean="0"/>
              <a:t>získaný </a:t>
            </a:r>
            <a:r>
              <a:rPr lang="cs-CZ" dirty="0"/>
              <a:t>výbrus posuzován </a:t>
            </a:r>
            <a:r>
              <a:rPr lang="cs-CZ" dirty="0" smtClean="0"/>
              <a:t>metalografickým </a:t>
            </a:r>
            <a:r>
              <a:rPr lang="cs-CZ" dirty="0"/>
              <a:t>mikroskopem</a:t>
            </a:r>
          </a:p>
        </p:txBody>
      </p:sp>
      <p:pic>
        <p:nvPicPr>
          <p:cNvPr id="13" name="Picture 7" descr="D:\VybaveníLaboratoře\mikroskop.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7401" y="3045401"/>
            <a:ext cx="2851807" cy="214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descr="D:\Alena-přednáška\0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3044262"/>
            <a:ext cx="2714625" cy="191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ovéPole 4"/>
          <p:cNvSpPr txBox="1"/>
          <p:nvPr/>
        </p:nvSpPr>
        <p:spPr>
          <a:xfrm>
            <a:off x="6156176" y="5106618"/>
            <a:ext cx="2885256" cy="646331"/>
          </a:xfrm>
          <a:prstGeom prst="rect">
            <a:avLst/>
          </a:prstGeom>
          <a:noFill/>
        </p:spPr>
        <p:txBody>
          <a:bodyPr wrap="square" rtlCol="0">
            <a:spAutoFit/>
          </a:bodyPr>
          <a:lstStyle/>
          <a:p>
            <a:r>
              <a:rPr lang="cs-CZ" dirty="0" smtClean="0"/>
              <a:t>Struktura nízkouhlíkového železa</a:t>
            </a:r>
            <a:endParaRPr lang="cs-CZ" dirty="0"/>
          </a:p>
        </p:txBody>
      </p:sp>
      <p:pic>
        <p:nvPicPr>
          <p:cNvPr id="1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1668" y="5303468"/>
            <a:ext cx="2094085" cy="1392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ovéPole 5"/>
          <p:cNvSpPr txBox="1"/>
          <p:nvPr/>
        </p:nvSpPr>
        <p:spPr>
          <a:xfrm>
            <a:off x="2355753" y="5257302"/>
            <a:ext cx="3319772" cy="369332"/>
          </a:xfrm>
          <a:prstGeom prst="rect">
            <a:avLst/>
          </a:prstGeom>
          <a:noFill/>
        </p:spPr>
        <p:txBody>
          <a:bodyPr wrap="square" rtlCol="0">
            <a:spAutoFit/>
          </a:bodyPr>
          <a:lstStyle/>
          <a:p>
            <a:r>
              <a:rPr lang="cs-CZ" dirty="0" smtClean="0"/>
              <a:t>Struktura šedé litiny</a:t>
            </a:r>
            <a:endParaRPr lang="cs-CZ" dirty="0"/>
          </a:p>
        </p:txBody>
      </p:sp>
      <p:pic>
        <p:nvPicPr>
          <p:cNvPr id="3074" name="Picture 2" descr="Sample Preparation — Metallurgical Engineering Service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520" y="3045401"/>
            <a:ext cx="2748289" cy="20612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l"/>
            <a:r>
              <a:rPr lang="cs-CZ" sz="3600" b="1" dirty="0" smtClean="0">
                <a:solidFill>
                  <a:schemeClr val="tx2"/>
                </a:solidFill>
              </a:rPr>
              <a:t>Průzkum</a:t>
            </a:r>
            <a:endParaRPr lang="cs-CZ" sz="3600" b="1" dirty="0">
              <a:solidFill>
                <a:schemeClr val="tx2"/>
              </a:solidFill>
            </a:endParaRPr>
          </a:p>
        </p:txBody>
      </p:sp>
      <p:pic>
        <p:nvPicPr>
          <p:cNvPr id="3" name="Obrázek 20" descr="logo_MCK_barva_pozitiv.jpg"/>
          <p:cNvPicPr>
            <a:picLocks noChangeAspect="1"/>
          </p:cNvPicPr>
          <p:nvPr/>
        </p:nvPicPr>
        <p:blipFill>
          <a:blip r:embed="rId3"/>
          <a:srcRect/>
          <a:stretch>
            <a:fillRect/>
          </a:stretch>
        </p:blipFill>
        <p:spPr bwMode="auto">
          <a:xfrm>
            <a:off x="6357950" y="285728"/>
            <a:ext cx="2166937" cy="857250"/>
          </a:xfrm>
          <a:prstGeom prst="rect">
            <a:avLst/>
          </a:prstGeom>
          <a:noFill/>
          <a:ln w="9525">
            <a:noFill/>
            <a:miter lim="800000"/>
            <a:headEnd/>
            <a:tailEnd/>
          </a:ln>
        </p:spPr>
      </p:pic>
      <p:sp>
        <p:nvSpPr>
          <p:cNvPr id="4" name="TextovéPole 12"/>
          <p:cNvSpPr txBox="1">
            <a:spLocks noChangeArrowheads="1"/>
          </p:cNvSpPr>
          <p:nvPr/>
        </p:nvSpPr>
        <p:spPr bwMode="auto">
          <a:xfrm>
            <a:off x="0" y="1357298"/>
            <a:ext cx="7143800" cy="830997"/>
          </a:xfrm>
          <a:prstGeom prst="rect">
            <a:avLst/>
          </a:prstGeom>
          <a:noFill/>
          <a:ln w="9525">
            <a:noFill/>
            <a:miter lim="800000"/>
            <a:headEnd/>
            <a:tailEnd/>
          </a:ln>
        </p:spPr>
        <p:txBody>
          <a:bodyPr wrap="square">
            <a:spAutoFit/>
          </a:bodyPr>
          <a:lstStyle/>
          <a:p>
            <a:pPr marL="457200" indent="-457200">
              <a:lnSpc>
                <a:spcPct val="150000"/>
              </a:lnSpc>
              <a:buFont typeface="Arial" pitchFamily="34" charset="0"/>
              <a:buChar char="•"/>
              <a:defRPr/>
            </a:pPr>
            <a:r>
              <a:rPr lang="cs-CZ" sz="2000" b="1" dirty="0" smtClean="0">
                <a:solidFill>
                  <a:schemeClr val="tx2"/>
                </a:solidFill>
              </a:rPr>
              <a:t>Meč románský, bez pochvy, počátek 12. století, Z 184</a:t>
            </a:r>
            <a:endParaRPr lang="cs-CZ" sz="2000" b="1" dirty="0">
              <a:solidFill>
                <a:schemeClr val="tx2"/>
              </a:solidFill>
            </a:endParaRPr>
          </a:p>
          <a:p>
            <a:pPr lvl="1">
              <a:defRPr/>
            </a:pPr>
            <a:endParaRPr lang="cs-CZ" dirty="0"/>
          </a:p>
        </p:txBody>
      </p:sp>
      <p:cxnSp>
        <p:nvCxnSpPr>
          <p:cNvPr id="6" name="Přímá spojovací čára 5"/>
          <p:cNvCxnSpPr/>
          <p:nvPr/>
        </p:nvCxnSpPr>
        <p:spPr>
          <a:xfrm>
            <a:off x="500034" y="1285860"/>
            <a:ext cx="8143932" cy="1588"/>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4098" name="Picture 2" descr="_DSC258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034" y="1984376"/>
            <a:ext cx="4287990" cy="2840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descr="_DSC258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20315" y="3404781"/>
            <a:ext cx="4388452" cy="2904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ovéPole 4"/>
          <p:cNvSpPr txBox="1"/>
          <p:nvPr/>
        </p:nvSpPr>
        <p:spPr>
          <a:xfrm>
            <a:off x="251519" y="5085184"/>
            <a:ext cx="4368795" cy="923330"/>
          </a:xfrm>
          <a:prstGeom prst="rect">
            <a:avLst/>
          </a:prstGeom>
          <a:noFill/>
        </p:spPr>
        <p:txBody>
          <a:bodyPr wrap="square" rtlCol="0">
            <a:spAutoFit/>
          </a:bodyPr>
          <a:lstStyle/>
          <a:p>
            <a:r>
              <a:rPr lang="cs-CZ" dirty="0" smtClean="0"/>
              <a:t>celková délka 1030 mm, </a:t>
            </a:r>
          </a:p>
          <a:p>
            <a:r>
              <a:rPr lang="cs-CZ" dirty="0" smtClean="0"/>
              <a:t>délka čepele 945 mm,</a:t>
            </a:r>
          </a:p>
          <a:p>
            <a:r>
              <a:rPr lang="cs-CZ" dirty="0" smtClean="0"/>
              <a:t>délka záštity 245 mm</a:t>
            </a:r>
            <a:endParaRPr lang="cs-CZ" dirty="0"/>
          </a:p>
        </p:txBody>
      </p:sp>
    </p:spTree>
    <p:extLst>
      <p:ext uri="{BB962C8B-B14F-4D97-AF65-F5344CB8AC3E}">
        <p14:creationId xmlns:p14="http://schemas.microsoft.com/office/powerpoint/2010/main" val="1664772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l"/>
            <a:r>
              <a:rPr lang="cs-CZ" sz="3600" b="1" dirty="0" smtClean="0">
                <a:solidFill>
                  <a:schemeClr val="tx2"/>
                </a:solidFill>
              </a:rPr>
              <a:t>Průzkum: RTG</a:t>
            </a:r>
            <a:endParaRPr lang="cs-CZ" sz="3600" b="1" dirty="0">
              <a:solidFill>
                <a:schemeClr val="tx2"/>
              </a:solidFill>
            </a:endParaRPr>
          </a:p>
        </p:txBody>
      </p:sp>
      <p:pic>
        <p:nvPicPr>
          <p:cNvPr id="3" name="Obrázek 20" descr="logo_MCK_barva_pozitiv.jpg"/>
          <p:cNvPicPr>
            <a:picLocks noChangeAspect="1"/>
          </p:cNvPicPr>
          <p:nvPr/>
        </p:nvPicPr>
        <p:blipFill>
          <a:blip r:embed="rId3"/>
          <a:srcRect/>
          <a:stretch>
            <a:fillRect/>
          </a:stretch>
        </p:blipFill>
        <p:spPr bwMode="auto">
          <a:xfrm>
            <a:off x="6357950" y="285728"/>
            <a:ext cx="2166937" cy="857250"/>
          </a:xfrm>
          <a:prstGeom prst="rect">
            <a:avLst/>
          </a:prstGeom>
          <a:noFill/>
          <a:ln w="9525">
            <a:noFill/>
            <a:miter lim="800000"/>
            <a:headEnd/>
            <a:tailEnd/>
          </a:ln>
        </p:spPr>
      </p:pic>
      <p:sp>
        <p:nvSpPr>
          <p:cNvPr id="4" name="TextovéPole 12"/>
          <p:cNvSpPr txBox="1">
            <a:spLocks noChangeArrowheads="1"/>
          </p:cNvSpPr>
          <p:nvPr/>
        </p:nvSpPr>
        <p:spPr bwMode="auto">
          <a:xfrm>
            <a:off x="20488" y="1357298"/>
            <a:ext cx="7143800" cy="506292"/>
          </a:xfrm>
          <a:prstGeom prst="rect">
            <a:avLst/>
          </a:prstGeom>
          <a:noFill/>
          <a:ln w="9525">
            <a:noFill/>
            <a:miter lim="800000"/>
            <a:headEnd/>
            <a:tailEnd/>
          </a:ln>
        </p:spPr>
        <p:txBody>
          <a:bodyPr wrap="square">
            <a:spAutoFit/>
          </a:bodyPr>
          <a:lstStyle/>
          <a:p>
            <a:pPr marL="457200" indent="-457200">
              <a:lnSpc>
                <a:spcPct val="150000"/>
              </a:lnSpc>
              <a:buFont typeface="Arial" pitchFamily="34" charset="0"/>
              <a:buChar char="•"/>
              <a:defRPr/>
            </a:pPr>
            <a:r>
              <a:rPr lang="cs-CZ" sz="2000" b="1" dirty="0" smtClean="0">
                <a:solidFill>
                  <a:schemeClr val="tx2"/>
                </a:solidFill>
              </a:rPr>
              <a:t>Meč románský, bez pochvy, počátek 12. století, Z 184</a:t>
            </a:r>
            <a:endParaRPr lang="cs-CZ" dirty="0"/>
          </a:p>
        </p:txBody>
      </p:sp>
      <p:cxnSp>
        <p:nvCxnSpPr>
          <p:cNvPr id="6" name="Přímá spojovací čára 5"/>
          <p:cNvCxnSpPr/>
          <p:nvPr/>
        </p:nvCxnSpPr>
        <p:spPr>
          <a:xfrm>
            <a:off x="500034" y="1285860"/>
            <a:ext cx="8143932" cy="1588"/>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5122" name="Picture 2" descr="5-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02547">
            <a:off x="5164382" y="1895033"/>
            <a:ext cx="3100387" cy="412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descr="_DSC258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034" y="1863590"/>
            <a:ext cx="4394192" cy="2923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ovéPole 6"/>
          <p:cNvSpPr txBox="1"/>
          <p:nvPr/>
        </p:nvSpPr>
        <p:spPr>
          <a:xfrm>
            <a:off x="500034" y="5229200"/>
            <a:ext cx="4287990" cy="369332"/>
          </a:xfrm>
          <a:prstGeom prst="rect">
            <a:avLst/>
          </a:prstGeom>
          <a:noFill/>
        </p:spPr>
        <p:txBody>
          <a:bodyPr wrap="square" rtlCol="0">
            <a:spAutoFit/>
          </a:bodyPr>
          <a:lstStyle/>
          <a:p>
            <a:r>
              <a:rPr lang="cs-CZ" dirty="0" err="1" smtClean="0"/>
              <a:t>Damascenský</a:t>
            </a:r>
            <a:r>
              <a:rPr lang="cs-CZ" dirty="0" smtClean="0"/>
              <a:t> vzor ve středové části čepele</a:t>
            </a:r>
            <a:endParaRPr lang="cs-CZ" dirty="0"/>
          </a:p>
        </p:txBody>
      </p:sp>
    </p:spTree>
    <p:extLst>
      <p:ext uri="{BB962C8B-B14F-4D97-AF65-F5344CB8AC3E}">
        <p14:creationId xmlns:p14="http://schemas.microsoft.com/office/powerpoint/2010/main" val="7177893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l"/>
            <a:r>
              <a:rPr lang="cs-CZ" sz="3600" b="1" dirty="0" smtClean="0">
                <a:solidFill>
                  <a:schemeClr val="tx2"/>
                </a:solidFill>
              </a:rPr>
              <a:t>Průzkum: metalografie</a:t>
            </a:r>
            <a:endParaRPr lang="cs-CZ" sz="3600" b="1" dirty="0">
              <a:solidFill>
                <a:schemeClr val="tx2"/>
              </a:solidFill>
            </a:endParaRPr>
          </a:p>
        </p:txBody>
      </p:sp>
      <p:pic>
        <p:nvPicPr>
          <p:cNvPr id="3" name="Obrázek 20" descr="logo_MCK_barva_pozitiv.jpg"/>
          <p:cNvPicPr>
            <a:picLocks noChangeAspect="1"/>
          </p:cNvPicPr>
          <p:nvPr/>
        </p:nvPicPr>
        <p:blipFill>
          <a:blip r:embed="rId3"/>
          <a:srcRect/>
          <a:stretch>
            <a:fillRect/>
          </a:stretch>
        </p:blipFill>
        <p:spPr bwMode="auto">
          <a:xfrm>
            <a:off x="6357950" y="285728"/>
            <a:ext cx="2166937" cy="857250"/>
          </a:xfrm>
          <a:prstGeom prst="rect">
            <a:avLst/>
          </a:prstGeom>
          <a:noFill/>
          <a:ln w="9525">
            <a:noFill/>
            <a:miter lim="800000"/>
            <a:headEnd/>
            <a:tailEnd/>
          </a:ln>
        </p:spPr>
      </p:pic>
      <p:sp>
        <p:nvSpPr>
          <p:cNvPr id="4" name="TextovéPole 12"/>
          <p:cNvSpPr txBox="1">
            <a:spLocks noChangeArrowheads="1"/>
          </p:cNvSpPr>
          <p:nvPr/>
        </p:nvSpPr>
        <p:spPr bwMode="auto">
          <a:xfrm>
            <a:off x="20488" y="1357298"/>
            <a:ext cx="7143800" cy="506292"/>
          </a:xfrm>
          <a:prstGeom prst="rect">
            <a:avLst/>
          </a:prstGeom>
          <a:noFill/>
          <a:ln w="9525">
            <a:noFill/>
            <a:miter lim="800000"/>
            <a:headEnd/>
            <a:tailEnd/>
          </a:ln>
        </p:spPr>
        <p:txBody>
          <a:bodyPr wrap="square">
            <a:spAutoFit/>
          </a:bodyPr>
          <a:lstStyle/>
          <a:p>
            <a:pPr marL="457200" indent="-457200">
              <a:lnSpc>
                <a:spcPct val="150000"/>
              </a:lnSpc>
              <a:buFont typeface="Arial" pitchFamily="34" charset="0"/>
              <a:buChar char="•"/>
              <a:defRPr/>
            </a:pPr>
            <a:r>
              <a:rPr lang="cs-CZ" sz="2000" b="1" dirty="0" smtClean="0">
                <a:solidFill>
                  <a:schemeClr val="tx2"/>
                </a:solidFill>
              </a:rPr>
              <a:t>Meč románský, bez pochvy, počátek 12. století, Z 184</a:t>
            </a:r>
            <a:endParaRPr lang="cs-CZ" dirty="0"/>
          </a:p>
        </p:txBody>
      </p:sp>
      <p:cxnSp>
        <p:nvCxnSpPr>
          <p:cNvPr id="6" name="Přímá spojovací čára 5"/>
          <p:cNvCxnSpPr/>
          <p:nvPr/>
        </p:nvCxnSpPr>
        <p:spPr>
          <a:xfrm>
            <a:off x="500034" y="1285860"/>
            <a:ext cx="8143932" cy="1588"/>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1394" y="1864528"/>
            <a:ext cx="5741987"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9592" y="3981450"/>
            <a:ext cx="3009900"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Přímá spojnice 7"/>
          <p:cNvCxnSpPr/>
          <p:nvPr/>
        </p:nvCxnSpPr>
        <p:spPr>
          <a:xfrm>
            <a:off x="1187624" y="2852936"/>
            <a:ext cx="504056" cy="1128514"/>
          </a:xfrm>
          <a:prstGeom prst="line">
            <a:avLst/>
          </a:prstGeom>
        </p:spPr>
        <p:style>
          <a:lnRef idx="1">
            <a:schemeClr val="accent1"/>
          </a:lnRef>
          <a:fillRef idx="0">
            <a:schemeClr val="accent1"/>
          </a:fillRef>
          <a:effectRef idx="0">
            <a:schemeClr val="accent1"/>
          </a:effectRef>
          <a:fontRef idx="minor">
            <a:schemeClr val="tx1"/>
          </a:fontRef>
        </p:style>
      </p:cxnSp>
      <p:pic>
        <p:nvPicPr>
          <p:cNvPr id="6148" name="Picture 4" descr="Z184 rez"/>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78856" y="4672040"/>
            <a:ext cx="4968552" cy="1398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8209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algn="l"/>
            <a:r>
              <a:rPr lang="cs-CZ" sz="3600" b="1" dirty="0" smtClean="0">
                <a:solidFill>
                  <a:schemeClr val="tx2"/>
                </a:solidFill>
              </a:rPr>
              <a:t>Průzkum: </a:t>
            </a:r>
            <a:br>
              <a:rPr lang="cs-CZ" sz="3600" b="1" dirty="0" smtClean="0">
                <a:solidFill>
                  <a:schemeClr val="tx2"/>
                </a:solidFill>
              </a:rPr>
            </a:br>
            <a:r>
              <a:rPr lang="cs-CZ" sz="3600" b="1" dirty="0" smtClean="0">
                <a:solidFill>
                  <a:schemeClr val="tx2"/>
                </a:solidFill>
              </a:rPr>
              <a:t>rekonstrukce technologie</a:t>
            </a:r>
            <a:endParaRPr lang="cs-CZ" sz="3600" b="1" dirty="0">
              <a:solidFill>
                <a:schemeClr val="tx2"/>
              </a:solidFill>
            </a:endParaRPr>
          </a:p>
        </p:txBody>
      </p:sp>
      <p:pic>
        <p:nvPicPr>
          <p:cNvPr id="3" name="Obrázek 20" descr="logo_MCK_barva_pozitiv.jpg"/>
          <p:cNvPicPr>
            <a:picLocks noChangeAspect="1"/>
          </p:cNvPicPr>
          <p:nvPr/>
        </p:nvPicPr>
        <p:blipFill>
          <a:blip r:embed="rId3"/>
          <a:srcRect/>
          <a:stretch>
            <a:fillRect/>
          </a:stretch>
        </p:blipFill>
        <p:spPr bwMode="auto">
          <a:xfrm>
            <a:off x="6357950" y="285728"/>
            <a:ext cx="2166937" cy="857250"/>
          </a:xfrm>
          <a:prstGeom prst="rect">
            <a:avLst/>
          </a:prstGeom>
          <a:noFill/>
          <a:ln w="9525">
            <a:noFill/>
            <a:miter lim="800000"/>
            <a:headEnd/>
            <a:tailEnd/>
          </a:ln>
        </p:spPr>
      </p:pic>
      <p:sp>
        <p:nvSpPr>
          <p:cNvPr id="4" name="TextovéPole 12"/>
          <p:cNvSpPr txBox="1">
            <a:spLocks noChangeArrowheads="1"/>
          </p:cNvSpPr>
          <p:nvPr/>
        </p:nvSpPr>
        <p:spPr bwMode="auto">
          <a:xfrm>
            <a:off x="20488" y="1357298"/>
            <a:ext cx="7143800" cy="506292"/>
          </a:xfrm>
          <a:prstGeom prst="rect">
            <a:avLst/>
          </a:prstGeom>
          <a:noFill/>
          <a:ln w="9525">
            <a:noFill/>
            <a:miter lim="800000"/>
            <a:headEnd/>
            <a:tailEnd/>
          </a:ln>
        </p:spPr>
        <p:txBody>
          <a:bodyPr wrap="square">
            <a:spAutoFit/>
          </a:bodyPr>
          <a:lstStyle/>
          <a:p>
            <a:pPr marL="457200" indent="-457200">
              <a:lnSpc>
                <a:spcPct val="150000"/>
              </a:lnSpc>
              <a:buFont typeface="Arial" pitchFamily="34" charset="0"/>
              <a:buChar char="•"/>
              <a:defRPr/>
            </a:pPr>
            <a:r>
              <a:rPr lang="cs-CZ" sz="2000" b="1" dirty="0" smtClean="0">
                <a:solidFill>
                  <a:schemeClr val="tx2"/>
                </a:solidFill>
              </a:rPr>
              <a:t>Meč románský, bez pochvy, počátek 12. století, Z 184</a:t>
            </a:r>
            <a:endParaRPr lang="cs-CZ" dirty="0"/>
          </a:p>
        </p:txBody>
      </p:sp>
      <p:cxnSp>
        <p:nvCxnSpPr>
          <p:cNvPr id="6" name="Přímá spojovací čára 5"/>
          <p:cNvCxnSpPr/>
          <p:nvPr/>
        </p:nvCxnSpPr>
        <p:spPr>
          <a:xfrm>
            <a:off x="500034" y="1285860"/>
            <a:ext cx="8143932" cy="1588"/>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6148" name="Picture 4" descr="Z184 rez"/>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7704" y="2204864"/>
            <a:ext cx="4968552" cy="1398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3" descr="vyroba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8035" y="3429000"/>
            <a:ext cx="2319338"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4" descr="vyroba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67844" y="3455194"/>
            <a:ext cx="1784350" cy="179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5" descr="vyroba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24128" y="3986212"/>
            <a:ext cx="2620963"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6" descr="vyroba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0034" y="5157788"/>
            <a:ext cx="3611545" cy="996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7" descr="vyroba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11579" y="5868621"/>
            <a:ext cx="4684418" cy="570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Šipka doprava 6"/>
          <p:cNvSpPr/>
          <p:nvPr/>
        </p:nvSpPr>
        <p:spPr>
          <a:xfrm>
            <a:off x="2987824" y="4293394"/>
            <a:ext cx="36004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Šipka doprava 16"/>
          <p:cNvSpPr/>
          <p:nvPr/>
        </p:nvSpPr>
        <p:spPr>
          <a:xfrm>
            <a:off x="4952194" y="4293394"/>
            <a:ext cx="36004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Šipka doprava 17"/>
          <p:cNvSpPr/>
          <p:nvPr/>
        </p:nvSpPr>
        <p:spPr>
          <a:xfrm>
            <a:off x="3543908" y="6157153"/>
            <a:ext cx="36004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9373405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l"/>
            <a:r>
              <a:rPr lang="cs-CZ" sz="3600" b="1" dirty="0" err="1" smtClean="0">
                <a:solidFill>
                  <a:schemeClr val="tx2"/>
                </a:solidFill>
              </a:rPr>
              <a:t>Konzervování-restaurování</a:t>
            </a:r>
            <a:endParaRPr lang="cs-CZ" sz="3600" b="1" dirty="0">
              <a:solidFill>
                <a:schemeClr val="tx2"/>
              </a:solidFill>
            </a:endParaRPr>
          </a:p>
        </p:txBody>
      </p:sp>
      <p:pic>
        <p:nvPicPr>
          <p:cNvPr id="3" name="Obrázek 20" descr="logo_MCK_barva_pozitiv.jpg"/>
          <p:cNvPicPr>
            <a:picLocks noChangeAspect="1"/>
          </p:cNvPicPr>
          <p:nvPr/>
        </p:nvPicPr>
        <p:blipFill>
          <a:blip r:embed="rId3"/>
          <a:srcRect/>
          <a:stretch>
            <a:fillRect/>
          </a:stretch>
        </p:blipFill>
        <p:spPr bwMode="auto">
          <a:xfrm>
            <a:off x="6357950" y="285728"/>
            <a:ext cx="2166937" cy="857250"/>
          </a:xfrm>
          <a:prstGeom prst="rect">
            <a:avLst/>
          </a:prstGeom>
          <a:noFill/>
          <a:ln w="9525">
            <a:noFill/>
            <a:miter lim="800000"/>
            <a:headEnd/>
            <a:tailEnd/>
          </a:ln>
        </p:spPr>
      </p:pic>
      <p:sp>
        <p:nvSpPr>
          <p:cNvPr id="4" name="TextovéPole 12"/>
          <p:cNvSpPr txBox="1">
            <a:spLocks noChangeArrowheads="1"/>
          </p:cNvSpPr>
          <p:nvPr/>
        </p:nvSpPr>
        <p:spPr bwMode="auto">
          <a:xfrm>
            <a:off x="20488" y="1357298"/>
            <a:ext cx="7143800" cy="506292"/>
          </a:xfrm>
          <a:prstGeom prst="rect">
            <a:avLst/>
          </a:prstGeom>
          <a:noFill/>
          <a:ln w="9525">
            <a:noFill/>
            <a:miter lim="800000"/>
            <a:headEnd/>
            <a:tailEnd/>
          </a:ln>
        </p:spPr>
        <p:txBody>
          <a:bodyPr wrap="square">
            <a:spAutoFit/>
          </a:bodyPr>
          <a:lstStyle/>
          <a:p>
            <a:pPr marL="457200" indent="-457200">
              <a:lnSpc>
                <a:spcPct val="150000"/>
              </a:lnSpc>
              <a:buFont typeface="Arial" pitchFamily="34" charset="0"/>
              <a:buChar char="•"/>
              <a:defRPr/>
            </a:pPr>
            <a:r>
              <a:rPr lang="cs-CZ" sz="2000" b="1" dirty="0" smtClean="0">
                <a:solidFill>
                  <a:schemeClr val="tx2"/>
                </a:solidFill>
              </a:rPr>
              <a:t>Meč románský, bez pochvy, počátek 12. století, Z 184</a:t>
            </a:r>
            <a:endParaRPr lang="cs-CZ" dirty="0"/>
          </a:p>
        </p:txBody>
      </p:sp>
      <p:cxnSp>
        <p:nvCxnSpPr>
          <p:cNvPr id="6" name="Přímá spojovací čára 5"/>
          <p:cNvCxnSpPr/>
          <p:nvPr/>
        </p:nvCxnSpPr>
        <p:spPr>
          <a:xfrm>
            <a:off x="500034" y="1285860"/>
            <a:ext cx="8143932" cy="1588"/>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8194" name="Picture 2" descr="_DSC607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1804751"/>
            <a:ext cx="4683125"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3" descr="_DSC606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90110" y="1863590"/>
            <a:ext cx="3934777" cy="2623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4" descr="_DSC607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48064" y="4486775"/>
            <a:ext cx="3495902" cy="2330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97472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Nadpis 1"/>
          <p:cNvSpPr>
            <a:spLocks noGrp="1"/>
          </p:cNvSpPr>
          <p:nvPr>
            <p:ph type="title"/>
          </p:nvPr>
        </p:nvSpPr>
        <p:spPr/>
        <p:txBody>
          <a:bodyPr/>
          <a:lstStyle/>
          <a:p>
            <a:r>
              <a:rPr lang="cs-CZ" altLang="cs-CZ" smtClean="0"/>
              <a:t>Identifikace kovů</a:t>
            </a:r>
          </a:p>
        </p:txBody>
      </p:sp>
      <p:sp>
        <p:nvSpPr>
          <p:cNvPr id="25603" name="Zástupný symbol pro obsah 2"/>
          <p:cNvSpPr>
            <a:spLocks noGrp="1"/>
          </p:cNvSpPr>
          <p:nvPr>
            <p:ph idx="1"/>
          </p:nvPr>
        </p:nvSpPr>
        <p:spPr>
          <a:xfrm>
            <a:off x="684213" y="1557338"/>
            <a:ext cx="7772400" cy="4114800"/>
          </a:xfrm>
        </p:spPr>
        <p:txBody>
          <a:bodyPr>
            <a:normAutofit fontScale="92500" lnSpcReduction="20000"/>
          </a:bodyPr>
          <a:lstStyle/>
          <a:p>
            <a:r>
              <a:rPr lang="cs-CZ" altLang="cs-CZ" sz="2800" dirty="0" smtClean="0"/>
              <a:t>Barva kovů</a:t>
            </a:r>
          </a:p>
          <a:p>
            <a:r>
              <a:rPr lang="cs-CZ" altLang="cs-CZ" sz="2800" dirty="0" smtClean="0"/>
              <a:t>Barva korozních produktů</a:t>
            </a:r>
          </a:p>
          <a:p>
            <a:r>
              <a:rPr lang="cs-CZ" altLang="cs-CZ" sz="2800" dirty="0" smtClean="0"/>
              <a:t>Magnetické vlastnosti (</a:t>
            </a:r>
            <a:r>
              <a:rPr lang="cs-CZ" altLang="cs-CZ" sz="2800" dirty="0" err="1" smtClean="0"/>
              <a:t>Fe</a:t>
            </a:r>
            <a:r>
              <a:rPr lang="cs-CZ" altLang="cs-CZ" sz="2800" dirty="0" smtClean="0"/>
              <a:t>, Ni, korozní produkty)</a:t>
            </a:r>
          </a:p>
          <a:p>
            <a:r>
              <a:rPr lang="cs-CZ" altLang="cs-CZ" sz="2800" dirty="0" smtClean="0"/>
              <a:t>Hustota</a:t>
            </a:r>
          </a:p>
          <a:p>
            <a:r>
              <a:rPr lang="cs-CZ" altLang="cs-CZ" sz="2800" dirty="0" smtClean="0"/>
              <a:t>Chemické kapkové testy (</a:t>
            </a:r>
            <a:r>
              <a:rPr lang="cs-CZ" altLang="cs-CZ" sz="2800" dirty="0" err="1" smtClean="0"/>
              <a:t>chemical</a:t>
            </a:r>
            <a:r>
              <a:rPr lang="cs-CZ" altLang="cs-CZ" sz="2800" dirty="0" smtClean="0"/>
              <a:t> spot </a:t>
            </a:r>
            <a:r>
              <a:rPr lang="cs-CZ" altLang="cs-CZ" sz="2800" dirty="0" err="1" smtClean="0"/>
              <a:t>tests</a:t>
            </a:r>
            <a:r>
              <a:rPr lang="cs-CZ" altLang="cs-CZ" sz="2800" dirty="0" smtClean="0"/>
              <a:t>)</a:t>
            </a:r>
          </a:p>
          <a:p>
            <a:r>
              <a:rPr lang="cs-CZ" altLang="cs-CZ" sz="2800" dirty="0" smtClean="0"/>
              <a:t>Analytické metody identifikace (XRF, SEM-EDS, XRD, metalografie a další) </a:t>
            </a:r>
          </a:p>
          <a:p>
            <a:r>
              <a:rPr lang="cs-CZ" altLang="cs-CZ" sz="2800" dirty="0" smtClean="0"/>
              <a:t>Výrobní techniky (tváření/odlévání, obrábění, spojování, povrchová úprava)               značení, výrobní značky, puncy,  ČSN …</a:t>
            </a:r>
          </a:p>
          <a:p>
            <a:endParaRPr lang="cs-CZ" altLang="cs-CZ" sz="2800" dirty="0" smtClean="0"/>
          </a:p>
          <a:p>
            <a:endParaRPr lang="cs-CZ" altLang="cs-CZ" sz="2800" dirty="0" smtClean="0"/>
          </a:p>
        </p:txBody>
      </p:sp>
      <p:cxnSp>
        <p:nvCxnSpPr>
          <p:cNvPr id="25604" name="Přímá spojovací šipka 4"/>
          <p:cNvCxnSpPr>
            <a:cxnSpLocks noChangeShapeType="1"/>
          </p:cNvCxnSpPr>
          <p:nvPr/>
        </p:nvCxnSpPr>
        <p:spPr bwMode="auto">
          <a:xfrm>
            <a:off x="5076056" y="4725144"/>
            <a:ext cx="928687" cy="1588"/>
          </a:xfrm>
          <a:prstGeom prst="straightConnector1">
            <a:avLst/>
          </a:prstGeom>
          <a:noFill/>
          <a:ln w="12700" cap="sq" algn="ctr">
            <a:solidFill>
              <a:schemeClr val="tx1"/>
            </a:solidFill>
            <a:round/>
            <a:headEnd type="none" w="sm" len="sm"/>
            <a:tailEnd type="arrow" w="med" len="med"/>
          </a:ln>
        </p:spPr>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cs-CZ" altLang="cs-CZ" smtClean="0"/>
              <a:t>Vlastnosti kovů</a:t>
            </a:r>
          </a:p>
        </p:txBody>
      </p:sp>
      <p:sp>
        <p:nvSpPr>
          <p:cNvPr id="13315" name="Rectangle 3"/>
          <p:cNvSpPr>
            <a:spLocks noGrp="1" noChangeArrowheads="1"/>
          </p:cNvSpPr>
          <p:nvPr>
            <p:ph type="body" idx="1"/>
          </p:nvPr>
        </p:nvSpPr>
        <p:spPr/>
        <p:txBody>
          <a:bodyPr/>
          <a:lstStyle/>
          <a:p>
            <a:r>
              <a:rPr lang="cs-CZ" altLang="cs-CZ" dirty="0" smtClean="0"/>
              <a:t>dobrá elektrická a tepelná vodivost</a:t>
            </a:r>
          </a:p>
          <a:p>
            <a:r>
              <a:rPr lang="cs-CZ" altLang="cs-CZ" dirty="0" smtClean="0"/>
              <a:t>kovový lesk</a:t>
            </a:r>
          </a:p>
          <a:p>
            <a:r>
              <a:rPr lang="cs-CZ" altLang="cs-CZ" dirty="0" smtClean="0"/>
              <a:t>tvárné (kujné) v tuhém stavu </a:t>
            </a:r>
          </a:p>
          <a:p>
            <a:r>
              <a:rPr lang="cs-CZ" altLang="cs-CZ" dirty="0" smtClean="0"/>
              <a:t>v tekutém stavu je možné je odlévat do forem</a:t>
            </a:r>
          </a:p>
          <a:p>
            <a:r>
              <a:rPr lang="cs-CZ" altLang="cs-CZ" dirty="0" smtClean="0"/>
              <a:t>v roztoku vytvářejí kladně nabité ionty (korodují)</a:t>
            </a:r>
          </a:p>
          <a:p>
            <a:endParaRPr lang="cs-CZ" altLang="cs-CZ" dirty="0" smtClean="0"/>
          </a:p>
        </p:txBody>
      </p:sp>
      <p:sp>
        <p:nvSpPr>
          <p:cNvPr id="13316" name="AutoShape 5" descr="http://player.slideplayer.cz/11/3320440/data/images/img10.jpg"/>
          <p:cNvSpPr>
            <a:spLocks noChangeAspect="1" noChangeArrowheads="1"/>
          </p:cNvSpPr>
          <p:nvPr/>
        </p:nvSpPr>
        <p:spPr bwMode="auto">
          <a:xfrm>
            <a:off x="76200" y="-182563"/>
            <a:ext cx="2428875" cy="2457451"/>
          </a:xfrm>
          <a:prstGeom prst="rect">
            <a:avLst/>
          </a:prstGeom>
          <a:noFill/>
          <a:ln w="9525">
            <a:noFill/>
            <a:miter lim="800000"/>
            <a:headEnd/>
            <a:tailEnd/>
          </a:ln>
        </p:spPr>
        <p:txBody>
          <a:bodyPr/>
          <a:lstStyle/>
          <a:p>
            <a:endParaRPr lang="cs-CZ" altLang="cs-CZ"/>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Nadpis 1"/>
          <p:cNvSpPr>
            <a:spLocks noGrp="1"/>
          </p:cNvSpPr>
          <p:nvPr>
            <p:ph type="title"/>
          </p:nvPr>
        </p:nvSpPr>
        <p:spPr/>
        <p:txBody>
          <a:bodyPr/>
          <a:lstStyle/>
          <a:p>
            <a:r>
              <a:rPr lang="cs-CZ" altLang="cs-CZ" smtClean="0"/>
              <a:t>Barva kovů</a:t>
            </a:r>
          </a:p>
        </p:txBody>
      </p:sp>
      <p:pic>
        <p:nvPicPr>
          <p:cNvPr id="26627" name="Picture 4"/>
          <p:cNvPicPr>
            <a:picLocks noGrp="1" noChangeAspect="1" noChangeArrowheads="1"/>
          </p:cNvPicPr>
          <p:nvPr>
            <p:ph idx="1"/>
          </p:nvPr>
        </p:nvPicPr>
        <p:blipFill>
          <a:blip r:embed="rId3"/>
          <a:srcRect/>
          <a:stretch>
            <a:fillRect/>
          </a:stretch>
        </p:blipFill>
        <p:spPr>
          <a:xfrm>
            <a:off x="1106488" y="1652588"/>
            <a:ext cx="6823075" cy="4848225"/>
          </a:xfr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Nadpis 1"/>
          <p:cNvSpPr>
            <a:spLocks noGrp="1"/>
          </p:cNvSpPr>
          <p:nvPr>
            <p:ph type="title"/>
          </p:nvPr>
        </p:nvSpPr>
        <p:spPr>
          <a:xfrm>
            <a:off x="611188" y="0"/>
            <a:ext cx="7772400" cy="1371600"/>
          </a:xfrm>
        </p:spPr>
        <p:txBody>
          <a:bodyPr>
            <a:normAutofit fontScale="90000"/>
          </a:bodyPr>
          <a:lstStyle/>
          <a:p>
            <a:r>
              <a:rPr lang="cs-CZ" altLang="cs-CZ" smtClean="0"/>
              <a:t/>
            </a:r>
            <a:br>
              <a:rPr lang="cs-CZ" altLang="cs-CZ" smtClean="0"/>
            </a:br>
            <a:r>
              <a:rPr lang="cs-CZ" altLang="cs-CZ" smtClean="0"/>
              <a:t>Barva korozních produktů</a:t>
            </a:r>
          </a:p>
        </p:txBody>
      </p:sp>
      <p:sp>
        <p:nvSpPr>
          <p:cNvPr id="27651" name="Zástupný symbol pro obsah 2"/>
          <p:cNvSpPr>
            <a:spLocks noGrp="1"/>
          </p:cNvSpPr>
          <p:nvPr>
            <p:ph idx="1"/>
          </p:nvPr>
        </p:nvSpPr>
        <p:spPr>
          <a:xfrm>
            <a:off x="684213" y="1484313"/>
            <a:ext cx="7772400" cy="4114800"/>
          </a:xfrm>
        </p:spPr>
        <p:txBody>
          <a:bodyPr>
            <a:normAutofit fontScale="92500" lnSpcReduction="20000"/>
          </a:bodyPr>
          <a:lstStyle/>
          <a:p>
            <a:r>
              <a:rPr lang="cs-CZ" altLang="cs-CZ" sz="2800" smtClean="0"/>
              <a:t>Al: bez barvy  nebo bílá</a:t>
            </a:r>
          </a:p>
          <a:p>
            <a:r>
              <a:rPr lang="cs-CZ" altLang="cs-CZ" sz="2800" smtClean="0"/>
              <a:t>Cu: Cu(I) - červeno černá, bez barvy; Cu(II) - zelená, modrá (žlutá)</a:t>
            </a:r>
          </a:p>
          <a:p>
            <a:r>
              <a:rPr lang="cs-CZ" altLang="cs-CZ" sz="2800" smtClean="0"/>
              <a:t>Zlato: bez barvy</a:t>
            </a:r>
          </a:p>
          <a:p>
            <a:r>
              <a:rPr lang="cs-CZ" altLang="cs-CZ" sz="2800" smtClean="0"/>
              <a:t>Železo: Fe(I,II) – černá; Fe(III) – červená, oranžová</a:t>
            </a:r>
          </a:p>
          <a:p>
            <a:r>
              <a:rPr lang="cs-CZ" altLang="cs-CZ" sz="2800" smtClean="0"/>
              <a:t>Olovo: bílá, červená, žlutá</a:t>
            </a:r>
          </a:p>
          <a:p>
            <a:r>
              <a:rPr lang="cs-CZ" altLang="cs-CZ" sz="2800" smtClean="0"/>
              <a:t>Nikl: zelená (žlutá)</a:t>
            </a:r>
          </a:p>
          <a:p>
            <a:r>
              <a:rPr lang="cs-CZ" altLang="cs-CZ" sz="2800" smtClean="0"/>
              <a:t>Stříbro: černá, bílá</a:t>
            </a:r>
          </a:p>
          <a:p>
            <a:r>
              <a:rPr lang="cs-CZ" altLang="cs-CZ" sz="2800" smtClean="0"/>
              <a:t>Cín: černá, bílá</a:t>
            </a:r>
          </a:p>
          <a:p>
            <a:r>
              <a:rPr lang="cs-CZ" altLang="cs-CZ" sz="2800" smtClean="0"/>
              <a:t>Zinek: bez barvy, bílá</a:t>
            </a:r>
          </a:p>
          <a:p>
            <a:endParaRPr lang="cs-CZ" altLang="cs-CZ"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Nadpis 1"/>
          <p:cNvSpPr>
            <a:spLocks noGrp="1"/>
          </p:cNvSpPr>
          <p:nvPr>
            <p:ph type="title"/>
          </p:nvPr>
        </p:nvSpPr>
        <p:spPr>
          <a:xfrm>
            <a:off x="607562" y="31442"/>
            <a:ext cx="8229600" cy="1143000"/>
          </a:xfrm>
        </p:spPr>
        <p:txBody>
          <a:bodyPr/>
          <a:lstStyle/>
          <a:p>
            <a:r>
              <a:rPr lang="cs-CZ" altLang="cs-CZ" dirty="0" smtClean="0"/>
              <a:t>Barva korozních produktů kovů</a:t>
            </a:r>
          </a:p>
        </p:txBody>
      </p:sp>
      <p:pic>
        <p:nvPicPr>
          <p:cNvPr id="28675" name="Zástupný symbol pro obsah 4" descr="Bronze_pin.jpg"/>
          <p:cNvPicPr>
            <a:picLocks noGrp="1" noChangeAspect="1"/>
          </p:cNvPicPr>
          <p:nvPr>
            <p:ph idx="1"/>
          </p:nvPr>
        </p:nvPicPr>
        <p:blipFill>
          <a:blip r:embed="rId3"/>
          <a:srcRect/>
          <a:stretch>
            <a:fillRect/>
          </a:stretch>
        </p:blipFill>
        <p:spPr>
          <a:xfrm>
            <a:off x="2699792" y="1170584"/>
            <a:ext cx="1768475" cy="2947987"/>
          </a:xfrm>
        </p:spPr>
      </p:pic>
      <p:pic>
        <p:nvPicPr>
          <p:cNvPr id="28676" name="Obrázek 5" descr="late bronze age gorget.jpg"/>
          <p:cNvPicPr>
            <a:picLocks noChangeAspect="1"/>
          </p:cNvPicPr>
          <p:nvPr/>
        </p:nvPicPr>
        <p:blipFill>
          <a:blip r:embed="rId4"/>
          <a:srcRect/>
          <a:stretch>
            <a:fillRect/>
          </a:stretch>
        </p:blipFill>
        <p:spPr bwMode="auto">
          <a:xfrm>
            <a:off x="6876256" y="4051098"/>
            <a:ext cx="2066925" cy="2209800"/>
          </a:xfrm>
          <a:prstGeom prst="rect">
            <a:avLst/>
          </a:prstGeom>
          <a:noFill/>
          <a:ln w="9525">
            <a:noFill/>
            <a:miter lim="800000"/>
            <a:headEnd/>
            <a:tailEnd/>
          </a:ln>
        </p:spPr>
      </p:pic>
      <p:pic>
        <p:nvPicPr>
          <p:cNvPr id="28677" name="Obrázek 6" descr="Battersea.jpg"/>
          <p:cNvPicPr>
            <a:picLocks noChangeAspect="1"/>
          </p:cNvPicPr>
          <p:nvPr/>
        </p:nvPicPr>
        <p:blipFill>
          <a:blip r:embed="rId5"/>
          <a:srcRect/>
          <a:stretch>
            <a:fillRect/>
          </a:stretch>
        </p:blipFill>
        <p:spPr bwMode="auto">
          <a:xfrm>
            <a:off x="186272" y="1292028"/>
            <a:ext cx="2184400" cy="2705100"/>
          </a:xfrm>
          <a:prstGeom prst="rect">
            <a:avLst/>
          </a:prstGeom>
          <a:noFill/>
          <a:ln w="9525">
            <a:noFill/>
            <a:miter lim="800000"/>
            <a:headEnd/>
            <a:tailEnd/>
          </a:ln>
        </p:spPr>
      </p:pic>
      <p:pic>
        <p:nvPicPr>
          <p:cNvPr id="28678" name="Obrázek 7" descr="Fig6a-CCI-frying-pan.gif"/>
          <p:cNvPicPr>
            <a:picLocks noChangeAspect="1"/>
          </p:cNvPicPr>
          <p:nvPr/>
        </p:nvPicPr>
        <p:blipFill>
          <a:blip r:embed="rId6"/>
          <a:srcRect/>
          <a:stretch>
            <a:fillRect/>
          </a:stretch>
        </p:blipFill>
        <p:spPr bwMode="auto">
          <a:xfrm>
            <a:off x="4710976" y="3937261"/>
            <a:ext cx="1876425" cy="2630488"/>
          </a:xfrm>
          <a:prstGeom prst="rect">
            <a:avLst/>
          </a:prstGeom>
          <a:noFill/>
          <a:ln w="9525">
            <a:noFill/>
            <a:miter lim="800000"/>
            <a:headEnd/>
            <a:tailEnd/>
          </a:ln>
        </p:spPr>
      </p:pic>
      <p:pic>
        <p:nvPicPr>
          <p:cNvPr id="7" name="Picture 6" descr="E:\Sbírky - evidence\MCK\pro Alenu\Kovy\Výuka\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536" y="4353588"/>
            <a:ext cx="3581445" cy="24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3707904" y="2998876"/>
            <a:ext cx="1584176" cy="923330"/>
          </a:xfrm>
          <a:prstGeom prst="rect">
            <a:avLst/>
          </a:prstGeom>
          <a:noFill/>
        </p:spPr>
        <p:txBody>
          <a:bodyPr wrap="square" rtlCol="0">
            <a:spAutoFit/>
          </a:bodyPr>
          <a:lstStyle/>
          <a:p>
            <a:r>
              <a:rPr lang="cs-CZ" dirty="0" err="1" smtClean="0"/>
              <a:t>Cu-Sn</a:t>
            </a:r>
            <a:r>
              <a:rPr lang="cs-CZ" dirty="0" smtClean="0"/>
              <a:t>, ušlechtilá patina</a:t>
            </a:r>
            <a:endParaRPr lang="cs-CZ" dirty="0"/>
          </a:p>
        </p:txBody>
      </p:sp>
      <p:sp>
        <p:nvSpPr>
          <p:cNvPr id="3" name="TextovéPole 2"/>
          <p:cNvSpPr txBox="1"/>
          <p:nvPr/>
        </p:nvSpPr>
        <p:spPr>
          <a:xfrm>
            <a:off x="186272" y="3970896"/>
            <a:ext cx="2219097" cy="646331"/>
          </a:xfrm>
          <a:prstGeom prst="rect">
            <a:avLst/>
          </a:prstGeom>
          <a:noFill/>
        </p:spPr>
        <p:txBody>
          <a:bodyPr wrap="square" rtlCol="0">
            <a:spAutoFit/>
          </a:bodyPr>
          <a:lstStyle/>
          <a:p>
            <a:r>
              <a:rPr lang="cs-CZ" dirty="0" err="1" smtClean="0"/>
              <a:t>Cu-Sn</a:t>
            </a:r>
            <a:r>
              <a:rPr lang="cs-CZ" dirty="0" smtClean="0"/>
              <a:t> – bez korozních produktů</a:t>
            </a:r>
            <a:endParaRPr lang="cs-CZ" dirty="0"/>
          </a:p>
        </p:txBody>
      </p:sp>
      <p:pic>
        <p:nvPicPr>
          <p:cNvPr id="1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15600" y="1345163"/>
            <a:ext cx="1961475" cy="261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ovéPole 3"/>
          <p:cNvSpPr txBox="1"/>
          <p:nvPr/>
        </p:nvSpPr>
        <p:spPr>
          <a:xfrm>
            <a:off x="7210437" y="2924944"/>
            <a:ext cx="1800200" cy="923330"/>
          </a:xfrm>
          <a:prstGeom prst="rect">
            <a:avLst/>
          </a:prstGeom>
          <a:noFill/>
        </p:spPr>
        <p:txBody>
          <a:bodyPr wrap="square" rtlCol="0">
            <a:spAutoFit/>
          </a:bodyPr>
          <a:lstStyle/>
          <a:p>
            <a:r>
              <a:rPr lang="cs-CZ" dirty="0" err="1" smtClean="0"/>
              <a:t>Cu-Sn</a:t>
            </a:r>
            <a:r>
              <a:rPr lang="cs-CZ" dirty="0" smtClean="0"/>
              <a:t>, divoká patina – aktivní koroze</a:t>
            </a:r>
            <a:endParaRPr lang="cs-CZ" dirty="0"/>
          </a:p>
        </p:txBody>
      </p:sp>
      <p:sp>
        <p:nvSpPr>
          <p:cNvPr id="5" name="TextovéPole 4"/>
          <p:cNvSpPr txBox="1"/>
          <p:nvPr/>
        </p:nvSpPr>
        <p:spPr>
          <a:xfrm>
            <a:off x="546312" y="6165304"/>
            <a:ext cx="2081472" cy="369332"/>
          </a:xfrm>
          <a:prstGeom prst="rect">
            <a:avLst/>
          </a:prstGeom>
          <a:noFill/>
        </p:spPr>
        <p:txBody>
          <a:bodyPr wrap="square" rtlCol="0">
            <a:spAutoFit/>
          </a:bodyPr>
          <a:lstStyle/>
          <a:p>
            <a:r>
              <a:rPr lang="cs-CZ" dirty="0" err="1" smtClean="0"/>
              <a:t>Fe</a:t>
            </a:r>
            <a:r>
              <a:rPr lang="cs-CZ" dirty="0" smtClean="0"/>
              <a:t> – aktivní korze</a:t>
            </a:r>
            <a:endParaRPr lang="cs-CZ" dirty="0"/>
          </a:p>
        </p:txBody>
      </p:sp>
      <p:sp>
        <p:nvSpPr>
          <p:cNvPr id="6" name="TextovéPole 5"/>
          <p:cNvSpPr txBox="1"/>
          <p:nvPr/>
        </p:nvSpPr>
        <p:spPr>
          <a:xfrm>
            <a:off x="2987824" y="4509667"/>
            <a:ext cx="1728192" cy="646331"/>
          </a:xfrm>
          <a:prstGeom prst="rect">
            <a:avLst/>
          </a:prstGeom>
          <a:noFill/>
        </p:spPr>
        <p:txBody>
          <a:bodyPr wrap="square" rtlCol="0">
            <a:spAutoFit/>
          </a:bodyPr>
          <a:lstStyle/>
          <a:p>
            <a:r>
              <a:rPr lang="cs-CZ" dirty="0" err="1" smtClean="0"/>
              <a:t>Fe</a:t>
            </a:r>
            <a:r>
              <a:rPr lang="cs-CZ" dirty="0" smtClean="0"/>
              <a:t>-litina, stabilní patina</a:t>
            </a:r>
            <a:endParaRPr lang="cs-CZ" dirty="0"/>
          </a:p>
        </p:txBody>
      </p:sp>
      <p:sp>
        <p:nvSpPr>
          <p:cNvPr id="8" name="TextovéPole 7"/>
          <p:cNvSpPr txBox="1"/>
          <p:nvPr/>
        </p:nvSpPr>
        <p:spPr>
          <a:xfrm>
            <a:off x="7180978" y="6348718"/>
            <a:ext cx="1656184" cy="369332"/>
          </a:xfrm>
          <a:prstGeom prst="rect">
            <a:avLst/>
          </a:prstGeom>
          <a:noFill/>
        </p:spPr>
        <p:txBody>
          <a:bodyPr wrap="square" rtlCol="0">
            <a:spAutoFit/>
          </a:bodyPr>
          <a:lstStyle/>
          <a:p>
            <a:r>
              <a:rPr lang="cs-CZ" dirty="0" smtClean="0"/>
              <a:t>Au – bez koroze</a:t>
            </a:r>
            <a:endParaRPr lang="cs-CZ"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199" y="1412776"/>
            <a:ext cx="8229600" cy="4146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2537" y="764704"/>
            <a:ext cx="6638925"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467544" y="5733256"/>
            <a:ext cx="8352928" cy="646331"/>
          </a:xfrm>
          <a:prstGeom prst="rect">
            <a:avLst/>
          </a:prstGeom>
          <a:noFill/>
        </p:spPr>
        <p:txBody>
          <a:bodyPr wrap="square" rtlCol="0">
            <a:spAutoFit/>
          </a:bodyPr>
          <a:lstStyle/>
          <a:p>
            <a:r>
              <a:rPr lang="cs-CZ" b="1" dirty="0" smtClean="0">
                <a:solidFill>
                  <a:srgbClr val="FF0000"/>
                </a:solidFill>
              </a:rPr>
              <a:t>Aktivní korze</a:t>
            </a:r>
            <a:r>
              <a:rPr lang="cs-CZ" dirty="0" smtClean="0"/>
              <a:t>: čerstvé/nové korozní produkty, </a:t>
            </a:r>
            <a:r>
              <a:rPr lang="cs-CZ" dirty="0" err="1" smtClean="0"/>
              <a:t>zpráškovatěné</a:t>
            </a:r>
            <a:r>
              <a:rPr lang="cs-CZ" dirty="0" smtClean="0"/>
              <a:t>, odpadávající od povrchu (např. chloridová korze železa, nemoc bronzu, koroze olova)</a:t>
            </a:r>
            <a:endParaRPr lang="cs-CZ" dirty="0"/>
          </a:p>
        </p:txBody>
      </p:sp>
    </p:spTree>
    <p:extLst>
      <p:ext uri="{BB962C8B-B14F-4D97-AF65-F5344CB8AC3E}">
        <p14:creationId xmlns:p14="http://schemas.microsoft.com/office/powerpoint/2010/main" val="9680579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Nadpis 1"/>
          <p:cNvSpPr>
            <a:spLocks noGrp="1"/>
          </p:cNvSpPr>
          <p:nvPr>
            <p:ph type="title"/>
          </p:nvPr>
        </p:nvSpPr>
        <p:spPr/>
        <p:txBody>
          <a:bodyPr/>
          <a:lstStyle/>
          <a:p>
            <a:r>
              <a:rPr lang="cs-CZ" altLang="cs-CZ" smtClean="0"/>
              <a:t>Spot - test</a:t>
            </a:r>
          </a:p>
        </p:txBody>
      </p:sp>
      <p:pic>
        <p:nvPicPr>
          <p:cNvPr id="29699" name="Picture 3"/>
          <p:cNvPicPr>
            <a:picLocks noChangeAspect="1" noChangeArrowheads="1"/>
          </p:cNvPicPr>
          <p:nvPr/>
        </p:nvPicPr>
        <p:blipFill>
          <a:blip r:embed="rId3"/>
          <a:srcRect/>
          <a:stretch>
            <a:fillRect/>
          </a:stretch>
        </p:blipFill>
        <p:spPr bwMode="auto">
          <a:xfrm>
            <a:off x="611188" y="1844675"/>
            <a:ext cx="8404225" cy="4725988"/>
          </a:xfrm>
          <a:prstGeom prst="rect">
            <a:avLst/>
          </a:prstGeom>
          <a:noFill/>
          <a:ln w="12700" cap="sq">
            <a:noFill/>
            <a:miter lim="800000"/>
            <a:headEnd type="none" w="sm" len="sm"/>
            <a:tailEnd type="none" w="sm" len="sm"/>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Nadpis 1"/>
          <p:cNvSpPr>
            <a:spLocks noGrp="1"/>
          </p:cNvSpPr>
          <p:nvPr>
            <p:ph type="title"/>
          </p:nvPr>
        </p:nvSpPr>
        <p:spPr/>
        <p:txBody>
          <a:bodyPr/>
          <a:lstStyle/>
          <a:p>
            <a:r>
              <a:rPr lang="cs-CZ" altLang="cs-CZ" smtClean="0"/>
              <a:t>Instrumentální metody analýzy</a:t>
            </a:r>
          </a:p>
        </p:txBody>
      </p:sp>
      <p:sp>
        <p:nvSpPr>
          <p:cNvPr id="30723" name="Zástupný symbol pro obsah 2"/>
          <p:cNvSpPr>
            <a:spLocks noGrp="1"/>
          </p:cNvSpPr>
          <p:nvPr>
            <p:ph idx="1"/>
          </p:nvPr>
        </p:nvSpPr>
        <p:spPr>
          <a:xfrm>
            <a:off x="614363" y="1700213"/>
            <a:ext cx="7772400" cy="4403725"/>
          </a:xfrm>
        </p:spPr>
        <p:txBody>
          <a:bodyPr/>
          <a:lstStyle/>
          <a:p>
            <a:r>
              <a:rPr lang="cs-CZ" altLang="cs-CZ" sz="2400" smtClean="0"/>
              <a:t>Elementární analýzy – chemické složení prvků (XRF, SEM-EDS,…)</a:t>
            </a:r>
          </a:p>
        </p:txBody>
      </p:sp>
      <p:pic>
        <p:nvPicPr>
          <p:cNvPr id="30724" name="Obrázek 3" descr="_DSC1228.JPG"/>
          <p:cNvPicPr>
            <a:picLocks noChangeAspect="1"/>
          </p:cNvPicPr>
          <p:nvPr/>
        </p:nvPicPr>
        <p:blipFill>
          <a:blip r:embed="rId3"/>
          <a:srcRect/>
          <a:stretch>
            <a:fillRect/>
          </a:stretch>
        </p:blipFill>
        <p:spPr bwMode="auto">
          <a:xfrm>
            <a:off x="5148263" y="2252663"/>
            <a:ext cx="3362325" cy="2230437"/>
          </a:xfrm>
          <a:prstGeom prst="rect">
            <a:avLst/>
          </a:prstGeom>
          <a:noFill/>
          <a:ln w="9525">
            <a:noFill/>
            <a:miter lim="800000"/>
            <a:headEnd/>
            <a:tailEnd/>
          </a:ln>
        </p:spPr>
      </p:pic>
      <p:pic>
        <p:nvPicPr>
          <p:cNvPr id="30725" name="Picture 5"/>
          <p:cNvPicPr>
            <a:picLocks noChangeAspect="1" noChangeArrowheads="1"/>
          </p:cNvPicPr>
          <p:nvPr/>
        </p:nvPicPr>
        <p:blipFill>
          <a:blip r:embed="rId4"/>
          <a:srcRect/>
          <a:stretch>
            <a:fillRect/>
          </a:stretch>
        </p:blipFill>
        <p:spPr bwMode="auto">
          <a:xfrm>
            <a:off x="468313" y="2781300"/>
            <a:ext cx="3506787" cy="2520950"/>
          </a:xfrm>
          <a:prstGeom prst="rect">
            <a:avLst/>
          </a:prstGeom>
          <a:solidFill>
            <a:srgbClr val="FFFFFF"/>
          </a:solidFill>
          <a:ln w="635">
            <a:solidFill>
              <a:srgbClr val="000000"/>
            </a:solidFill>
            <a:miter lim="800000"/>
            <a:headEnd/>
            <a:tailEnd/>
          </a:ln>
        </p:spPr>
      </p:pic>
      <p:graphicFrame>
        <p:nvGraphicFramePr>
          <p:cNvPr id="2" name="Tabulka 1"/>
          <p:cNvGraphicFramePr>
            <a:graphicFrameLocks noGrp="1"/>
          </p:cNvGraphicFramePr>
          <p:nvPr/>
        </p:nvGraphicFramePr>
        <p:xfrm>
          <a:off x="4140200" y="4581525"/>
          <a:ext cx="3455988" cy="2079876"/>
        </p:xfrm>
        <a:graphic>
          <a:graphicData uri="http://schemas.openxmlformats.org/drawingml/2006/table">
            <a:tbl>
              <a:tblPr>
                <a:tableStyleId>{5C22544A-7EE6-4342-B048-85BDC9FD1C3A}</a:tableStyleId>
              </a:tblPr>
              <a:tblGrid>
                <a:gridCol w="1734094"/>
                <a:gridCol w="1721894"/>
              </a:tblGrid>
              <a:tr h="346604">
                <a:tc>
                  <a:txBody>
                    <a:bodyPr/>
                    <a:lstStyle/>
                    <a:p>
                      <a:pPr indent="396240" algn="ctr">
                        <a:lnSpc>
                          <a:spcPct val="150000"/>
                        </a:lnSpc>
                        <a:spcAft>
                          <a:spcPts val="0"/>
                        </a:spcAft>
                      </a:pPr>
                      <a:r>
                        <a:rPr lang="cs-CZ" sz="1200" dirty="0">
                          <a:effectLst/>
                        </a:rPr>
                        <a:t>Element</a:t>
                      </a:r>
                      <a:endParaRPr lang="cs-CZ" sz="1200" dirty="0">
                        <a:effectLst/>
                        <a:latin typeface="Century Schoolbook L"/>
                        <a:ea typeface="Calibri"/>
                        <a:cs typeface="Times New Roman"/>
                      </a:endParaRPr>
                    </a:p>
                  </a:txBody>
                  <a:tcPr marL="36191" marR="36191" marT="36163" marB="36163"/>
                </a:tc>
                <a:tc>
                  <a:txBody>
                    <a:bodyPr/>
                    <a:lstStyle/>
                    <a:p>
                      <a:pPr indent="396240" algn="ctr">
                        <a:lnSpc>
                          <a:spcPct val="150000"/>
                        </a:lnSpc>
                        <a:spcAft>
                          <a:spcPts val="0"/>
                        </a:spcAft>
                      </a:pPr>
                      <a:r>
                        <a:rPr lang="cs-CZ" sz="1200">
                          <a:effectLst/>
                        </a:rPr>
                        <a:t>Wt [%]</a:t>
                      </a:r>
                      <a:endParaRPr lang="cs-CZ" sz="1200">
                        <a:effectLst/>
                        <a:latin typeface="Century Schoolbook L"/>
                        <a:ea typeface="Calibri"/>
                        <a:cs typeface="Times New Roman"/>
                      </a:endParaRPr>
                    </a:p>
                  </a:txBody>
                  <a:tcPr marL="36191" marR="36191" marT="36163" marB="36163"/>
                </a:tc>
              </a:tr>
              <a:tr h="346604">
                <a:tc>
                  <a:txBody>
                    <a:bodyPr/>
                    <a:lstStyle/>
                    <a:p>
                      <a:pPr indent="396240" algn="ctr">
                        <a:lnSpc>
                          <a:spcPct val="150000"/>
                        </a:lnSpc>
                        <a:spcAft>
                          <a:spcPts val="0"/>
                        </a:spcAft>
                      </a:pPr>
                      <a:r>
                        <a:rPr lang="cs-CZ" sz="1200">
                          <a:effectLst/>
                        </a:rPr>
                        <a:t>Ag</a:t>
                      </a:r>
                      <a:endParaRPr lang="cs-CZ" sz="1200">
                        <a:effectLst/>
                        <a:latin typeface="Century Schoolbook L"/>
                        <a:ea typeface="Calibri"/>
                        <a:cs typeface="Times New Roman"/>
                      </a:endParaRPr>
                    </a:p>
                  </a:txBody>
                  <a:tcPr marL="36191" marR="36191" marT="36163" marB="36163"/>
                </a:tc>
                <a:tc>
                  <a:txBody>
                    <a:bodyPr/>
                    <a:lstStyle/>
                    <a:p>
                      <a:pPr indent="396240" algn="ctr">
                        <a:lnSpc>
                          <a:spcPct val="150000"/>
                        </a:lnSpc>
                        <a:spcAft>
                          <a:spcPts val="0"/>
                        </a:spcAft>
                      </a:pPr>
                      <a:r>
                        <a:rPr lang="cs-CZ" sz="1200">
                          <a:effectLst/>
                        </a:rPr>
                        <a:t>89,18</a:t>
                      </a:r>
                      <a:endParaRPr lang="cs-CZ" sz="1200">
                        <a:effectLst/>
                        <a:latin typeface="Century Schoolbook L"/>
                        <a:ea typeface="Calibri"/>
                        <a:cs typeface="Times New Roman"/>
                      </a:endParaRPr>
                    </a:p>
                  </a:txBody>
                  <a:tcPr marL="36191" marR="36191" marT="36163" marB="36163"/>
                </a:tc>
              </a:tr>
              <a:tr h="346604">
                <a:tc>
                  <a:txBody>
                    <a:bodyPr/>
                    <a:lstStyle/>
                    <a:p>
                      <a:pPr indent="396240" algn="ctr">
                        <a:lnSpc>
                          <a:spcPct val="150000"/>
                        </a:lnSpc>
                        <a:spcAft>
                          <a:spcPts val="0"/>
                        </a:spcAft>
                      </a:pPr>
                      <a:r>
                        <a:rPr lang="cs-CZ" sz="1200">
                          <a:effectLst/>
                        </a:rPr>
                        <a:t>Cu</a:t>
                      </a:r>
                      <a:endParaRPr lang="cs-CZ" sz="1200">
                        <a:effectLst/>
                        <a:latin typeface="Century Schoolbook L"/>
                        <a:ea typeface="Calibri"/>
                        <a:cs typeface="Times New Roman"/>
                      </a:endParaRPr>
                    </a:p>
                  </a:txBody>
                  <a:tcPr marL="36191" marR="36191" marT="36163" marB="36163"/>
                </a:tc>
                <a:tc>
                  <a:txBody>
                    <a:bodyPr/>
                    <a:lstStyle/>
                    <a:p>
                      <a:pPr indent="396240" algn="ctr">
                        <a:lnSpc>
                          <a:spcPct val="150000"/>
                        </a:lnSpc>
                        <a:spcAft>
                          <a:spcPts val="0"/>
                        </a:spcAft>
                      </a:pPr>
                      <a:r>
                        <a:rPr lang="cs-CZ" sz="1200">
                          <a:effectLst/>
                        </a:rPr>
                        <a:t>7,51</a:t>
                      </a:r>
                      <a:endParaRPr lang="cs-CZ" sz="1200">
                        <a:effectLst/>
                        <a:latin typeface="Century Schoolbook L"/>
                        <a:ea typeface="Calibri"/>
                        <a:cs typeface="Times New Roman"/>
                      </a:endParaRPr>
                    </a:p>
                  </a:txBody>
                  <a:tcPr marL="36191" marR="36191" marT="36163" marB="36163"/>
                </a:tc>
              </a:tr>
              <a:tr h="346604">
                <a:tc>
                  <a:txBody>
                    <a:bodyPr/>
                    <a:lstStyle/>
                    <a:p>
                      <a:pPr indent="396240" algn="ctr">
                        <a:lnSpc>
                          <a:spcPct val="150000"/>
                        </a:lnSpc>
                        <a:spcAft>
                          <a:spcPts val="0"/>
                        </a:spcAft>
                      </a:pPr>
                      <a:r>
                        <a:rPr lang="cs-CZ" sz="1200">
                          <a:effectLst/>
                        </a:rPr>
                        <a:t>Pb</a:t>
                      </a:r>
                      <a:endParaRPr lang="cs-CZ" sz="1200">
                        <a:effectLst/>
                        <a:latin typeface="Century Schoolbook L"/>
                        <a:ea typeface="Calibri"/>
                        <a:cs typeface="Times New Roman"/>
                      </a:endParaRPr>
                    </a:p>
                  </a:txBody>
                  <a:tcPr marL="36191" marR="36191" marT="36163" marB="36163"/>
                </a:tc>
                <a:tc>
                  <a:txBody>
                    <a:bodyPr/>
                    <a:lstStyle/>
                    <a:p>
                      <a:pPr indent="396240" algn="ctr">
                        <a:lnSpc>
                          <a:spcPct val="150000"/>
                        </a:lnSpc>
                        <a:spcAft>
                          <a:spcPts val="0"/>
                        </a:spcAft>
                      </a:pPr>
                      <a:r>
                        <a:rPr lang="cs-CZ" sz="1200" dirty="0">
                          <a:effectLst/>
                        </a:rPr>
                        <a:t>1,27</a:t>
                      </a:r>
                      <a:endParaRPr lang="cs-CZ" sz="1200" dirty="0">
                        <a:effectLst/>
                        <a:latin typeface="Century Schoolbook L"/>
                        <a:ea typeface="Calibri"/>
                        <a:cs typeface="Times New Roman"/>
                      </a:endParaRPr>
                    </a:p>
                  </a:txBody>
                  <a:tcPr marL="36191" marR="36191" marT="36163" marB="36163"/>
                </a:tc>
              </a:tr>
              <a:tr h="346604">
                <a:tc>
                  <a:txBody>
                    <a:bodyPr/>
                    <a:lstStyle/>
                    <a:p>
                      <a:pPr indent="396240" algn="ctr">
                        <a:lnSpc>
                          <a:spcPct val="150000"/>
                        </a:lnSpc>
                        <a:spcAft>
                          <a:spcPts val="0"/>
                        </a:spcAft>
                      </a:pPr>
                      <a:r>
                        <a:rPr lang="cs-CZ" sz="1200">
                          <a:effectLst/>
                        </a:rPr>
                        <a:t>Zn</a:t>
                      </a:r>
                      <a:endParaRPr lang="cs-CZ" sz="1200">
                        <a:effectLst/>
                        <a:latin typeface="Century Schoolbook L"/>
                        <a:ea typeface="Calibri"/>
                        <a:cs typeface="Times New Roman"/>
                      </a:endParaRPr>
                    </a:p>
                  </a:txBody>
                  <a:tcPr marL="36191" marR="36191" marT="36163" marB="36163"/>
                </a:tc>
                <a:tc>
                  <a:txBody>
                    <a:bodyPr/>
                    <a:lstStyle/>
                    <a:p>
                      <a:pPr indent="396240" algn="ctr">
                        <a:lnSpc>
                          <a:spcPct val="150000"/>
                        </a:lnSpc>
                        <a:spcAft>
                          <a:spcPts val="0"/>
                        </a:spcAft>
                      </a:pPr>
                      <a:r>
                        <a:rPr lang="cs-CZ" sz="1200">
                          <a:effectLst/>
                        </a:rPr>
                        <a:t>1,45</a:t>
                      </a:r>
                      <a:endParaRPr lang="cs-CZ" sz="1200">
                        <a:effectLst/>
                        <a:latin typeface="Century Schoolbook L"/>
                        <a:ea typeface="Calibri"/>
                        <a:cs typeface="Times New Roman"/>
                      </a:endParaRPr>
                    </a:p>
                  </a:txBody>
                  <a:tcPr marL="36191" marR="36191" marT="36163" marB="36163"/>
                </a:tc>
              </a:tr>
              <a:tr h="346604">
                <a:tc>
                  <a:txBody>
                    <a:bodyPr/>
                    <a:lstStyle/>
                    <a:p>
                      <a:pPr indent="396240" algn="ctr">
                        <a:lnSpc>
                          <a:spcPct val="150000"/>
                        </a:lnSpc>
                        <a:spcAft>
                          <a:spcPts val="0"/>
                        </a:spcAft>
                      </a:pPr>
                      <a:r>
                        <a:rPr lang="cs-CZ" sz="1200">
                          <a:effectLst/>
                        </a:rPr>
                        <a:t>Au</a:t>
                      </a:r>
                      <a:endParaRPr lang="cs-CZ" sz="1200">
                        <a:effectLst/>
                        <a:latin typeface="Century Schoolbook L"/>
                        <a:ea typeface="Calibri"/>
                        <a:cs typeface="Times New Roman"/>
                      </a:endParaRPr>
                    </a:p>
                  </a:txBody>
                  <a:tcPr marL="36191" marR="36191" marT="36163" marB="36163"/>
                </a:tc>
                <a:tc>
                  <a:txBody>
                    <a:bodyPr/>
                    <a:lstStyle/>
                    <a:p>
                      <a:pPr indent="396240" algn="ctr">
                        <a:lnSpc>
                          <a:spcPct val="150000"/>
                        </a:lnSpc>
                        <a:spcAft>
                          <a:spcPts val="0"/>
                        </a:spcAft>
                      </a:pPr>
                      <a:r>
                        <a:rPr lang="cs-CZ" sz="1200" dirty="0">
                          <a:effectLst/>
                        </a:rPr>
                        <a:t>0,59</a:t>
                      </a:r>
                      <a:endParaRPr lang="cs-CZ" sz="1200" dirty="0">
                        <a:effectLst/>
                        <a:latin typeface="Century Schoolbook L"/>
                        <a:ea typeface="Calibri"/>
                        <a:cs typeface="Times New Roman"/>
                      </a:endParaRPr>
                    </a:p>
                  </a:txBody>
                  <a:tcPr marL="36191" marR="36191" marT="36163" marB="36163"/>
                </a:tc>
              </a:tr>
            </a:tbl>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pPr eaLnBrk="1" hangingPunct="1">
              <a:defRPr/>
            </a:pPr>
            <a:r>
              <a:rPr lang="cs-CZ" sz="2800" dirty="0" smtClean="0">
                <a:solidFill>
                  <a:schemeClr val="tx2">
                    <a:satMod val="130000"/>
                  </a:schemeClr>
                </a:solidFill>
              </a:rPr>
              <a:t>Analýza galvanického zlacení na železné desce</a:t>
            </a:r>
            <a:br>
              <a:rPr lang="cs-CZ" sz="2800" dirty="0" smtClean="0">
                <a:solidFill>
                  <a:schemeClr val="tx2">
                    <a:satMod val="130000"/>
                  </a:schemeClr>
                </a:solidFill>
              </a:rPr>
            </a:br>
            <a:r>
              <a:rPr lang="cs-CZ" sz="2800" dirty="0" smtClean="0">
                <a:solidFill>
                  <a:schemeClr val="tx2">
                    <a:satMod val="130000"/>
                  </a:schemeClr>
                </a:solidFill>
              </a:rPr>
              <a:t>metodou SEM-EDS</a:t>
            </a:r>
            <a:r>
              <a:rPr lang="cs-CZ" sz="2800" dirty="0" smtClean="0"/>
              <a:t/>
            </a:r>
            <a:br>
              <a:rPr lang="cs-CZ" sz="2800" dirty="0" smtClean="0"/>
            </a:br>
            <a:endParaRPr lang="cs-CZ" sz="2800" dirty="0"/>
          </a:p>
        </p:txBody>
      </p:sp>
      <p:pic>
        <p:nvPicPr>
          <p:cNvPr id="1049" name="Picture 25" descr="vybrus BSE 10kx b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587" y="1700808"/>
            <a:ext cx="4542692" cy="3930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Čárový popisek 1 3"/>
          <p:cNvSpPr/>
          <p:nvPr/>
        </p:nvSpPr>
        <p:spPr>
          <a:xfrm>
            <a:off x="5868144" y="2204864"/>
            <a:ext cx="720080" cy="360040"/>
          </a:xfrm>
          <a:prstGeom prst="borderCallout1">
            <a:avLst>
              <a:gd name="adj1" fmla="val 18750"/>
              <a:gd name="adj2" fmla="val -8333"/>
              <a:gd name="adj3" fmla="val 151343"/>
              <a:gd name="adj4" fmla="val -1160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t>Au</a:t>
            </a:r>
            <a:endParaRPr lang="cs-CZ" dirty="0"/>
          </a:p>
        </p:txBody>
      </p:sp>
      <p:sp>
        <p:nvSpPr>
          <p:cNvPr id="5" name="Čárový popisek 1 4"/>
          <p:cNvSpPr/>
          <p:nvPr/>
        </p:nvSpPr>
        <p:spPr>
          <a:xfrm>
            <a:off x="5868144" y="3284983"/>
            <a:ext cx="864096" cy="380851"/>
          </a:xfrm>
          <a:prstGeom prst="borderCallout1">
            <a:avLst>
              <a:gd name="adj1" fmla="val 18750"/>
              <a:gd name="adj2" fmla="val -8333"/>
              <a:gd name="adj3" fmla="val 151792"/>
              <a:gd name="adj4" fmla="val -868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t>Ni</a:t>
            </a:r>
            <a:endParaRPr lang="cs-CZ" dirty="0"/>
          </a:p>
        </p:txBody>
      </p:sp>
      <p:sp>
        <p:nvSpPr>
          <p:cNvPr id="6" name="Čárový popisek 1 5"/>
          <p:cNvSpPr/>
          <p:nvPr/>
        </p:nvSpPr>
        <p:spPr>
          <a:xfrm>
            <a:off x="5940152" y="4581128"/>
            <a:ext cx="792088" cy="504056"/>
          </a:xfrm>
          <a:prstGeom prst="borderCallout1">
            <a:avLst>
              <a:gd name="adj1" fmla="val 18750"/>
              <a:gd name="adj2" fmla="val -8333"/>
              <a:gd name="adj3" fmla="val 146115"/>
              <a:gd name="adj4" fmla="val -1632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err="1" smtClean="0"/>
              <a:t>Fe</a:t>
            </a:r>
            <a:endParaRPr lang="cs-CZ" dirty="0"/>
          </a:p>
        </p:txBody>
      </p:sp>
    </p:spTree>
    <p:extLst>
      <p:ext uri="{BB962C8B-B14F-4D97-AF65-F5344CB8AC3E}">
        <p14:creationId xmlns:p14="http://schemas.microsoft.com/office/powerpoint/2010/main" val="10226809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Nadpis 1"/>
          <p:cNvSpPr>
            <a:spLocks noGrp="1"/>
          </p:cNvSpPr>
          <p:nvPr>
            <p:ph type="title"/>
          </p:nvPr>
        </p:nvSpPr>
        <p:spPr/>
        <p:txBody>
          <a:bodyPr/>
          <a:lstStyle/>
          <a:p>
            <a:r>
              <a:rPr lang="cs-CZ" altLang="cs-CZ" smtClean="0"/>
              <a:t>Instrumentální metody analýzy</a:t>
            </a:r>
          </a:p>
        </p:txBody>
      </p:sp>
      <p:sp>
        <p:nvSpPr>
          <p:cNvPr id="31747" name="Zástupný symbol pro obsah 2"/>
          <p:cNvSpPr>
            <a:spLocks noGrp="1"/>
          </p:cNvSpPr>
          <p:nvPr>
            <p:ph idx="1"/>
          </p:nvPr>
        </p:nvSpPr>
        <p:spPr>
          <a:xfrm>
            <a:off x="614363" y="1700213"/>
            <a:ext cx="7772400" cy="4403725"/>
          </a:xfrm>
        </p:spPr>
        <p:txBody>
          <a:bodyPr/>
          <a:lstStyle/>
          <a:p>
            <a:r>
              <a:rPr lang="cs-CZ" altLang="cs-CZ" smtClean="0"/>
              <a:t>Strukturní – fázová analýza (metalografie, RTG difrakce) </a:t>
            </a:r>
          </a:p>
        </p:txBody>
      </p:sp>
      <p:pic>
        <p:nvPicPr>
          <p:cNvPr id="31748" name="Picture 2"/>
          <p:cNvPicPr>
            <a:picLocks noChangeAspect="1" noChangeArrowheads="1"/>
          </p:cNvPicPr>
          <p:nvPr/>
        </p:nvPicPr>
        <p:blipFill>
          <a:blip r:embed="rId3"/>
          <a:srcRect/>
          <a:stretch>
            <a:fillRect/>
          </a:stretch>
        </p:blipFill>
        <p:spPr bwMode="auto">
          <a:xfrm>
            <a:off x="900113" y="2924175"/>
            <a:ext cx="3671887" cy="2755900"/>
          </a:xfrm>
          <a:prstGeom prst="rect">
            <a:avLst/>
          </a:prstGeom>
          <a:noFill/>
          <a:ln w="9525">
            <a:noFill/>
            <a:miter lim="800000"/>
            <a:headEnd/>
            <a:tailEnd/>
          </a:ln>
        </p:spPr>
      </p:pic>
      <p:pic>
        <p:nvPicPr>
          <p:cNvPr id="31749" name="Picture 4" descr="http://www.chempoint.cz/data/imgs/00145l.jpg">
            <a:hlinkClick r:id="rId4" tooltip="Zavřít"/>
          </p:cNvPr>
          <p:cNvPicPr>
            <a:picLocks noChangeAspect="1" noChangeArrowheads="1"/>
          </p:cNvPicPr>
          <p:nvPr/>
        </p:nvPicPr>
        <p:blipFill>
          <a:blip r:embed="rId5"/>
          <a:srcRect/>
          <a:stretch>
            <a:fillRect/>
          </a:stretch>
        </p:blipFill>
        <p:spPr bwMode="auto">
          <a:xfrm>
            <a:off x="4787900" y="2924175"/>
            <a:ext cx="3911600" cy="2665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Nadpis 1"/>
          <p:cNvSpPr>
            <a:spLocks noGrp="1"/>
          </p:cNvSpPr>
          <p:nvPr>
            <p:ph type="title"/>
          </p:nvPr>
        </p:nvSpPr>
        <p:spPr/>
        <p:txBody>
          <a:bodyPr/>
          <a:lstStyle/>
          <a:p>
            <a:r>
              <a:rPr lang="cs-CZ" altLang="cs-CZ" smtClean="0"/>
              <a:t>Hustota kovů (g.cm-3)</a:t>
            </a:r>
          </a:p>
        </p:txBody>
      </p:sp>
      <p:sp>
        <p:nvSpPr>
          <p:cNvPr id="32771" name="Zástupný symbol pro obsah 2"/>
          <p:cNvSpPr>
            <a:spLocks noGrp="1"/>
          </p:cNvSpPr>
          <p:nvPr>
            <p:ph idx="1"/>
          </p:nvPr>
        </p:nvSpPr>
        <p:spPr>
          <a:xfrm>
            <a:off x="714375" y="1285875"/>
            <a:ext cx="7772400" cy="5111750"/>
          </a:xfrm>
        </p:spPr>
        <p:txBody>
          <a:bodyPr/>
          <a:lstStyle/>
          <a:p>
            <a:pPr marL="1828800" lvl="4" indent="0">
              <a:buFontTx/>
              <a:buNone/>
            </a:pPr>
            <a:r>
              <a:rPr lang="cs-CZ" altLang="cs-CZ" dirty="0" smtClean="0"/>
              <a:t>	</a:t>
            </a:r>
          </a:p>
          <a:p>
            <a:pPr marL="1828800" lvl="4" indent="0">
              <a:buFontTx/>
              <a:buNone/>
            </a:pPr>
            <a:r>
              <a:rPr lang="cs-CZ" altLang="cs-CZ" dirty="0" smtClean="0"/>
              <a:t>             (hmotnost na vzduchu) x (hustota kapaliny)</a:t>
            </a:r>
          </a:p>
          <a:p>
            <a:pPr marL="0" indent="0">
              <a:buFontTx/>
              <a:buNone/>
            </a:pPr>
            <a:r>
              <a:rPr lang="cs-CZ" altLang="cs-CZ" sz="2400" dirty="0" smtClean="0"/>
              <a:t>Hustota předmětu </a:t>
            </a:r>
            <a:r>
              <a:rPr lang="cs-CZ" altLang="cs-CZ" sz="2800" dirty="0" smtClean="0"/>
              <a:t>=   </a:t>
            </a:r>
            <a:r>
              <a:rPr lang="cs-CZ" altLang="cs-CZ" sz="2000" dirty="0" smtClean="0"/>
              <a:t>(hmot. na vzduchu) – (hmot. v kapalině)</a:t>
            </a:r>
          </a:p>
        </p:txBody>
      </p:sp>
      <p:cxnSp>
        <p:nvCxnSpPr>
          <p:cNvPr id="32772" name="Přímá spojnice 2"/>
          <p:cNvCxnSpPr>
            <a:cxnSpLocks noChangeShapeType="1"/>
          </p:cNvCxnSpPr>
          <p:nvPr/>
        </p:nvCxnSpPr>
        <p:spPr bwMode="auto">
          <a:xfrm flipV="1">
            <a:off x="3500438" y="2143116"/>
            <a:ext cx="4429148" cy="9"/>
          </a:xfrm>
          <a:prstGeom prst="line">
            <a:avLst/>
          </a:prstGeom>
          <a:noFill/>
          <a:ln w="12700" cap="sq" algn="ctr">
            <a:solidFill>
              <a:schemeClr val="tx1"/>
            </a:solidFill>
            <a:round/>
            <a:headEnd type="none" w="sm" len="sm"/>
            <a:tailEnd type="none" w="sm" len="sm"/>
          </a:ln>
        </p:spPr>
      </p:cxnSp>
      <p:pic>
        <p:nvPicPr>
          <p:cNvPr id="32773" name="Picture 6"/>
          <p:cNvPicPr>
            <a:picLocks noChangeAspect="1" noChangeArrowheads="1"/>
          </p:cNvPicPr>
          <p:nvPr/>
        </p:nvPicPr>
        <p:blipFill>
          <a:blip r:embed="rId3"/>
          <a:srcRect/>
          <a:stretch>
            <a:fillRect/>
          </a:stretch>
        </p:blipFill>
        <p:spPr bwMode="auto">
          <a:xfrm>
            <a:off x="642910" y="3027363"/>
            <a:ext cx="4786313" cy="3830637"/>
          </a:xfrm>
          <a:prstGeom prst="rect">
            <a:avLst/>
          </a:prstGeom>
          <a:noFill/>
          <a:ln w="12700" cap="sq">
            <a:noFill/>
            <a:miter lim="800000"/>
            <a:headEnd type="none" w="sm" len="sm"/>
            <a:tailEnd type="none" w="sm" len="sm"/>
          </a:ln>
        </p:spPr>
      </p:pic>
      <p:sp>
        <p:nvSpPr>
          <p:cNvPr id="32774" name="TextovéPole 1"/>
          <p:cNvSpPr txBox="1">
            <a:spLocks noChangeArrowheads="1"/>
          </p:cNvSpPr>
          <p:nvPr/>
        </p:nvSpPr>
        <p:spPr bwMode="auto">
          <a:xfrm>
            <a:off x="5983288" y="2924175"/>
            <a:ext cx="3160712" cy="831850"/>
          </a:xfrm>
          <a:prstGeom prst="rect">
            <a:avLst/>
          </a:prstGeom>
          <a:noFill/>
          <a:ln w="9525">
            <a:noFill/>
            <a:miter lim="800000"/>
            <a:headEnd/>
            <a:tailEnd/>
          </a:ln>
        </p:spPr>
        <p:txBody>
          <a:bodyPr>
            <a:spAutoFit/>
          </a:bodyPr>
          <a:lstStyle/>
          <a:p>
            <a:r>
              <a:rPr lang="cs-CZ"/>
              <a:t>Voda – 0,998 g/cm3</a:t>
            </a:r>
          </a:p>
          <a:p>
            <a:r>
              <a:rPr lang="cs-CZ"/>
              <a:t>Ethanol – 0,789 g/cm3</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Nadpis 1"/>
          <p:cNvSpPr>
            <a:spLocks noGrp="1"/>
          </p:cNvSpPr>
          <p:nvPr>
            <p:ph type="title"/>
          </p:nvPr>
        </p:nvSpPr>
        <p:spPr/>
        <p:txBody>
          <a:bodyPr/>
          <a:lstStyle/>
          <a:p>
            <a:r>
              <a:rPr lang="cs-CZ" altLang="cs-CZ" smtClean="0"/>
              <a:t>Magnetické vlastnosti</a:t>
            </a:r>
          </a:p>
        </p:txBody>
      </p:sp>
      <p:sp>
        <p:nvSpPr>
          <p:cNvPr id="3" name="Zástupný symbol pro obsah 2"/>
          <p:cNvSpPr>
            <a:spLocks noGrp="1"/>
          </p:cNvSpPr>
          <p:nvPr>
            <p:ph idx="1"/>
          </p:nvPr>
        </p:nvSpPr>
        <p:spPr/>
        <p:txBody>
          <a:bodyPr>
            <a:normAutofit/>
          </a:bodyPr>
          <a:lstStyle/>
          <a:p>
            <a:pPr>
              <a:defRPr/>
            </a:pPr>
            <a:r>
              <a:rPr lang="cs-CZ" dirty="0" err="1" smtClean="0"/>
              <a:t>Fe</a:t>
            </a:r>
            <a:r>
              <a:rPr lang="cs-CZ" dirty="0" smtClean="0"/>
              <a:t>, Ni, Co – silně magnetické kovy</a:t>
            </a:r>
          </a:p>
          <a:p>
            <a:pPr marL="0" indent="0">
              <a:buFontTx/>
              <a:buNone/>
              <a:defRPr/>
            </a:pPr>
            <a:r>
              <a:rPr lang="cs-CZ" dirty="0" smtClean="0"/>
              <a:t>(některé slitiny těchto kovů mohou magnetické vlastnosti ztrácet např. 34Cu-66Ni (</a:t>
            </a:r>
            <a:r>
              <a:rPr lang="cs-CZ" dirty="0" err="1" smtClean="0"/>
              <a:t>Monelův</a:t>
            </a:r>
            <a:r>
              <a:rPr lang="cs-CZ" dirty="0" smtClean="0"/>
              <a:t> kov) zahřátím na vyšší teplotu </a:t>
            </a:r>
          </a:p>
          <a:p>
            <a:pPr marL="0" indent="0">
              <a:buFontTx/>
              <a:buNone/>
              <a:defRPr/>
            </a:pPr>
            <a:r>
              <a:rPr lang="cs-CZ" dirty="0" smtClean="0"/>
              <a:t>Korozní produkty železe jsou nemagnetické, kromě magnetitu Fe</a:t>
            </a:r>
            <a:r>
              <a:rPr lang="cs-CZ" baseline="-25000" dirty="0" smtClean="0"/>
              <a:t>2</a:t>
            </a:r>
            <a:r>
              <a:rPr lang="cs-CZ" dirty="0" smtClean="0"/>
              <a:t>O</a:t>
            </a:r>
            <a:r>
              <a:rPr lang="cs-CZ" baseline="-25000" dirty="0" smtClean="0"/>
              <a:t>3</a:t>
            </a:r>
          </a:p>
          <a:p>
            <a:pPr marL="0" indent="0">
              <a:buFontTx/>
              <a:buNone/>
              <a:defRPr/>
            </a:pPr>
            <a:r>
              <a:rPr lang="cs-CZ" dirty="0" smtClean="0"/>
              <a:t>Většina neželezných kovů (kromě Ni, Co) jsou nemagnetickými</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cs-CZ" altLang="cs-CZ" smtClean="0"/>
              <a:t> Krystalová struktura kovů</a:t>
            </a:r>
          </a:p>
        </p:txBody>
      </p:sp>
      <p:sp>
        <p:nvSpPr>
          <p:cNvPr id="14339" name="Rectangle 3"/>
          <p:cNvSpPr>
            <a:spLocks noGrp="1" noChangeArrowheads="1"/>
          </p:cNvSpPr>
          <p:nvPr>
            <p:ph type="body" idx="1"/>
          </p:nvPr>
        </p:nvSpPr>
        <p:spPr>
          <a:xfrm>
            <a:off x="336550" y="1763713"/>
            <a:ext cx="7772400" cy="4114800"/>
          </a:xfrm>
        </p:spPr>
        <p:txBody>
          <a:bodyPr/>
          <a:lstStyle/>
          <a:p>
            <a:endParaRPr lang="cs-CZ" altLang="cs-CZ" smtClean="0"/>
          </a:p>
          <a:p>
            <a:endParaRPr lang="cs-CZ" altLang="cs-CZ" smtClean="0"/>
          </a:p>
        </p:txBody>
      </p:sp>
      <p:pic>
        <p:nvPicPr>
          <p:cNvPr id="14340" name="Picture 2"/>
          <p:cNvPicPr>
            <a:picLocks noChangeAspect="1" noChangeArrowheads="1"/>
          </p:cNvPicPr>
          <p:nvPr/>
        </p:nvPicPr>
        <p:blipFill>
          <a:blip r:embed="rId3"/>
          <a:srcRect/>
          <a:stretch>
            <a:fillRect/>
          </a:stretch>
        </p:blipFill>
        <p:spPr bwMode="auto">
          <a:xfrm>
            <a:off x="684213" y="1919288"/>
            <a:ext cx="4873625" cy="3784600"/>
          </a:xfrm>
          <a:prstGeom prst="rect">
            <a:avLst/>
          </a:prstGeom>
          <a:noFill/>
          <a:ln w="12700" cap="sq">
            <a:noFill/>
            <a:miter lim="800000"/>
            <a:headEnd type="none" w="sm" len="sm"/>
            <a:tailEnd type="none" w="sm" len="sm"/>
          </a:ln>
        </p:spPr>
      </p:pic>
      <p:sp>
        <p:nvSpPr>
          <p:cNvPr id="14341" name="TextovéPole 1"/>
          <p:cNvSpPr txBox="1">
            <a:spLocks noChangeArrowheads="1"/>
          </p:cNvSpPr>
          <p:nvPr/>
        </p:nvSpPr>
        <p:spPr bwMode="auto">
          <a:xfrm>
            <a:off x="2266950" y="5810250"/>
            <a:ext cx="2678113" cy="1200150"/>
          </a:xfrm>
          <a:prstGeom prst="rect">
            <a:avLst/>
          </a:prstGeom>
          <a:noFill/>
          <a:ln w="9525">
            <a:noFill/>
            <a:miter lim="800000"/>
            <a:headEnd/>
            <a:tailEnd/>
          </a:ln>
        </p:spPr>
        <p:txBody>
          <a:bodyPr>
            <a:spAutoFit/>
          </a:bodyPr>
          <a:lstStyle/>
          <a:p>
            <a:r>
              <a:rPr lang="cs-CZ" altLang="cs-CZ"/>
              <a:t>fcc – face centred cube (Au, Pb, Cu, Al, ……) </a:t>
            </a:r>
          </a:p>
        </p:txBody>
      </p:sp>
      <p:sp>
        <p:nvSpPr>
          <p:cNvPr id="14342" name="TextovéPole 2"/>
          <p:cNvSpPr txBox="1">
            <a:spLocks noChangeArrowheads="1"/>
          </p:cNvSpPr>
          <p:nvPr/>
        </p:nvSpPr>
        <p:spPr bwMode="auto">
          <a:xfrm>
            <a:off x="4616393" y="5907048"/>
            <a:ext cx="2735262" cy="831850"/>
          </a:xfrm>
          <a:prstGeom prst="rect">
            <a:avLst/>
          </a:prstGeom>
          <a:noFill/>
          <a:ln w="9525">
            <a:noFill/>
            <a:miter lim="800000"/>
            <a:headEnd/>
            <a:tailEnd/>
          </a:ln>
        </p:spPr>
        <p:txBody>
          <a:bodyPr>
            <a:spAutoFit/>
          </a:bodyPr>
          <a:lstStyle/>
          <a:p>
            <a:r>
              <a:rPr lang="cs-CZ" altLang="cs-CZ" dirty="0" err="1"/>
              <a:t>bcc</a:t>
            </a:r>
            <a:r>
              <a:rPr lang="cs-CZ" altLang="cs-CZ" dirty="0"/>
              <a:t> – body </a:t>
            </a:r>
            <a:r>
              <a:rPr lang="cs-CZ" altLang="cs-CZ" dirty="0" err="1"/>
              <a:t>centred</a:t>
            </a:r>
            <a:r>
              <a:rPr lang="cs-CZ" altLang="cs-CZ" dirty="0"/>
              <a:t> </a:t>
            </a:r>
            <a:r>
              <a:rPr lang="cs-CZ" altLang="cs-CZ" dirty="0" err="1"/>
              <a:t>cube</a:t>
            </a:r>
            <a:r>
              <a:rPr lang="cs-CZ" altLang="cs-CZ" dirty="0"/>
              <a:t> (W, </a:t>
            </a:r>
            <a:r>
              <a:rPr lang="cs-CZ" altLang="cs-CZ" dirty="0" err="1"/>
              <a:t>Cr</a:t>
            </a:r>
            <a:r>
              <a:rPr lang="cs-CZ" altLang="cs-CZ" dirty="0"/>
              <a:t>, V, </a:t>
            </a:r>
            <a:r>
              <a:rPr lang="cs-CZ" altLang="cs-CZ" dirty="0" err="1"/>
              <a:t>Mo</a:t>
            </a:r>
            <a:r>
              <a:rPr lang="cs-CZ" altLang="cs-CZ" dirty="0"/>
              <a:t>)</a:t>
            </a:r>
          </a:p>
        </p:txBody>
      </p:sp>
      <p:sp>
        <p:nvSpPr>
          <p:cNvPr id="14343" name="TextovéPole 3"/>
          <p:cNvSpPr txBox="1">
            <a:spLocks noChangeArrowheads="1"/>
          </p:cNvSpPr>
          <p:nvPr/>
        </p:nvSpPr>
        <p:spPr bwMode="auto">
          <a:xfrm>
            <a:off x="682625" y="5791200"/>
            <a:ext cx="1584325" cy="1200150"/>
          </a:xfrm>
          <a:prstGeom prst="rect">
            <a:avLst/>
          </a:prstGeom>
          <a:noFill/>
          <a:ln w="9525">
            <a:noFill/>
            <a:miter lim="800000"/>
            <a:headEnd/>
            <a:tailEnd/>
          </a:ln>
        </p:spPr>
        <p:txBody>
          <a:bodyPr>
            <a:spAutoFit/>
          </a:bodyPr>
          <a:lstStyle/>
          <a:p>
            <a:r>
              <a:rPr lang="cs-CZ" altLang="cs-CZ"/>
              <a:t>Hexagonal</a:t>
            </a:r>
          </a:p>
          <a:p>
            <a:r>
              <a:rPr lang="cs-CZ" altLang="cs-CZ"/>
              <a:t>(Zn, Cd, Ti)</a:t>
            </a:r>
          </a:p>
        </p:txBody>
      </p:sp>
      <p:pic>
        <p:nvPicPr>
          <p:cNvPr id="14344" name="Picture 9" descr="http://player.slideplayer.cz/11/3320440/data/images/img10.jpg"/>
          <p:cNvPicPr>
            <a:picLocks noChangeAspect="1" noChangeArrowheads="1"/>
          </p:cNvPicPr>
          <p:nvPr/>
        </p:nvPicPr>
        <p:blipFill>
          <a:blip r:embed="rId4"/>
          <a:srcRect/>
          <a:stretch>
            <a:fillRect/>
          </a:stretch>
        </p:blipFill>
        <p:spPr bwMode="auto">
          <a:xfrm>
            <a:off x="6278563" y="1354138"/>
            <a:ext cx="2428875" cy="2457450"/>
          </a:xfrm>
          <a:prstGeom prst="rect">
            <a:avLst/>
          </a:prstGeom>
          <a:noFill/>
          <a:ln w="9525">
            <a:noFill/>
            <a:miter lim="800000"/>
            <a:headEnd/>
            <a:tailEnd/>
          </a:ln>
        </p:spPr>
      </p:pic>
      <p:sp>
        <p:nvSpPr>
          <p:cNvPr id="14345" name="TextovéPole 1"/>
          <p:cNvSpPr txBox="1">
            <a:spLocks noChangeArrowheads="1"/>
          </p:cNvSpPr>
          <p:nvPr/>
        </p:nvSpPr>
        <p:spPr bwMode="auto">
          <a:xfrm>
            <a:off x="6278562" y="3811588"/>
            <a:ext cx="2663825" cy="830263"/>
          </a:xfrm>
          <a:prstGeom prst="rect">
            <a:avLst/>
          </a:prstGeom>
          <a:noFill/>
          <a:ln w="9525">
            <a:noFill/>
            <a:miter lim="800000"/>
            <a:headEnd/>
            <a:tailEnd/>
          </a:ln>
        </p:spPr>
        <p:txBody>
          <a:bodyPr>
            <a:spAutoFit/>
          </a:bodyPr>
          <a:lstStyle/>
          <a:p>
            <a:r>
              <a:rPr lang="cs-CZ" altLang="cs-CZ" dirty="0"/>
              <a:t>Elektronový mrak – kovová vazba</a:t>
            </a:r>
          </a:p>
        </p:txBody>
      </p:sp>
      <p:sp>
        <p:nvSpPr>
          <p:cNvPr id="2" name="Obdélník 1"/>
          <p:cNvSpPr/>
          <p:nvPr/>
        </p:nvSpPr>
        <p:spPr>
          <a:xfrm>
            <a:off x="5796137" y="4641851"/>
            <a:ext cx="3240358" cy="923330"/>
          </a:xfrm>
          <a:prstGeom prst="rect">
            <a:avLst/>
          </a:prstGeom>
        </p:spPr>
        <p:txBody>
          <a:bodyPr wrap="square">
            <a:spAutoFit/>
          </a:bodyPr>
          <a:lstStyle/>
          <a:p>
            <a:r>
              <a:rPr lang="cs-CZ" b="1" dirty="0"/>
              <a:t>Kovová vazba vytváří velmi pevnou soudržnost kovových</a:t>
            </a:r>
            <a:br>
              <a:rPr lang="cs-CZ" b="1" dirty="0"/>
            </a:br>
            <a:r>
              <a:rPr lang="cs-CZ" b="1" dirty="0"/>
              <a:t>iontů a tím PEVNOST KOVU.</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Nadpis 1"/>
          <p:cNvSpPr>
            <a:spLocks noGrp="1"/>
          </p:cNvSpPr>
          <p:nvPr>
            <p:ph type="title"/>
          </p:nvPr>
        </p:nvSpPr>
        <p:spPr/>
        <p:txBody>
          <a:bodyPr/>
          <a:lstStyle/>
          <a:p>
            <a:r>
              <a:rPr lang="cs-CZ" altLang="cs-CZ" smtClean="0"/>
              <a:t>Tomografie</a:t>
            </a:r>
          </a:p>
        </p:txBody>
      </p:sp>
      <p:pic>
        <p:nvPicPr>
          <p:cNvPr id="40963" name="Picture 2" descr="CT náholenic"/>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00188" y="1500188"/>
            <a:ext cx="3286125" cy="3146425"/>
          </a:xfrm>
          <a:noFill/>
        </p:spPr>
      </p:pic>
      <p:pic>
        <p:nvPicPr>
          <p:cNvPr id="40964" name="Picture 3" descr="DSCN84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3563" y="1571625"/>
            <a:ext cx="2571750" cy="343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TextovéPole 5"/>
          <p:cNvSpPr txBox="1">
            <a:spLocks noChangeArrowheads="1"/>
          </p:cNvSpPr>
          <p:nvPr/>
        </p:nvSpPr>
        <p:spPr bwMode="auto">
          <a:xfrm>
            <a:off x="1643063" y="5000625"/>
            <a:ext cx="3143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itchFamily="34" charset="0"/>
              </a:defRPr>
            </a:lvl1pPr>
            <a:lvl2pPr marL="742950" indent="-285750">
              <a:spcBef>
                <a:spcPct val="20000"/>
              </a:spcBef>
              <a:buChar char="–"/>
              <a:defRPr kumimoji="1" sz="2800">
                <a:solidFill>
                  <a:schemeClr val="tx1"/>
                </a:solidFill>
                <a:latin typeface="Arial" pitchFamily="34" charset="0"/>
              </a:defRPr>
            </a:lvl2pPr>
            <a:lvl3pPr marL="1143000" indent="-228600">
              <a:spcBef>
                <a:spcPct val="20000"/>
              </a:spcBef>
              <a:buChar char="•"/>
              <a:defRPr kumimoji="1" sz="2400">
                <a:solidFill>
                  <a:schemeClr val="tx1"/>
                </a:solidFill>
                <a:latin typeface="Arial" pitchFamily="34" charset="0"/>
              </a:defRPr>
            </a:lvl3pPr>
            <a:lvl4pPr marL="1600200" indent="-228600">
              <a:spcBef>
                <a:spcPct val="20000"/>
              </a:spcBef>
              <a:buChar char="–"/>
              <a:defRPr kumimoji="1" sz="2000">
                <a:solidFill>
                  <a:schemeClr val="tx1"/>
                </a:solidFill>
                <a:latin typeface="Arial" pitchFamily="34" charset="0"/>
              </a:defRPr>
            </a:lvl4pPr>
            <a:lvl5pPr marL="2057400" indent="-228600">
              <a:spcBef>
                <a:spcPct val="20000"/>
              </a:spcBef>
              <a:buChar char="»"/>
              <a:defRPr kumimoji="1" sz="2000">
                <a:solidFill>
                  <a:schemeClr val="tx1"/>
                </a:solidFill>
                <a:latin typeface="Arial" pitchFamily="34" charset="0"/>
              </a:defRPr>
            </a:lvl5pPr>
            <a:lvl6pPr marL="2514600" indent="-228600" eaLnBrk="0" fontAlgn="base" hangingPunct="0">
              <a:spcBef>
                <a:spcPct val="20000"/>
              </a:spcBef>
              <a:spcAft>
                <a:spcPct val="0"/>
              </a:spcAft>
              <a:buChar char="»"/>
              <a:defRPr kumimoji="1" sz="2000">
                <a:solidFill>
                  <a:schemeClr val="tx1"/>
                </a:solidFill>
                <a:latin typeface="Arial" pitchFamily="34" charset="0"/>
              </a:defRPr>
            </a:lvl6pPr>
            <a:lvl7pPr marL="2971800" indent="-228600" eaLnBrk="0" fontAlgn="base" hangingPunct="0">
              <a:spcBef>
                <a:spcPct val="20000"/>
              </a:spcBef>
              <a:spcAft>
                <a:spcPct val="0"/>
              </a:spcAft>
              <a:buChar char="»"/>
              <a:defRPr kumimoji="1" sz="2000">
                <a:solidFill>
                  <a:schemeClr val="tx1"/>
                </a:solidFill>
                <a:latin typeface="Arial" pitchFamily="34" charset="0"/>
              </a:defRPr>
            </a:lvl7pPr>
            <a:lvl8pPr marL="3429000" indent="-228600" eaLnBrk="0" fontAlgn="base" hangingPunct="0">
              <a:spcBef>
                <a:spcPct val="20000"/>
              </a:spcBef>
              <a:spcAft>
                <a:spcPct val="0"/>
              </a:spcAft>
              <a:buChar char="»"/>
              <a:defRPr kumimoji="1" sz="2000">
                <a:solidFill>
                  <a:schemeClr val="tx1"/>
                </a:solidFill>
                <a:latin typeface="Arial" pitchFamily="34" charset="0"/>
              </a:defRPr>
            </a:lvl8pPr>
            <a:lvl9pPr marL="3886200" indent="-228600" eaLnBrk="0" fontAlgn="base" hangingPunct="0">
              <a:spcBef>
                <a:spcPct val="20000"/>
              </a:spcBef>
              <a:spcAft>
                <a:spcPct val="0"/>
              </a:spcAft>
              <a:buChar char="»"/>
              <a:defRPr kumimoji="1" sz="2000">
                <a:solidFill>
                  <a:schemeClr val="tx1"/>
                </a:solidFill>
                <a:latin typeface="Arial" pitchFamily="34" charset="0"/>
              </a:defRPr>
            </a:lvl9pPr>
          </a:lstStyle>
          <a:p>
            <a:pPr>
              <a:spcBef>
                <a:spcPct val="0"/>
              </a:spcBef>
              <a:buClrTx/>
              <a:buSzTx/>
              <a:buFontTx/>
              <a:buNone/>
            </a:pPr>
            <a:r>
              <a:rPr kumimoji="0" lang="cs-CZ" altLang="cs-CZ" sz="2400">
                <a:latin typeface="Times New Roman" pitchFamily="18" charset="0"/>
              </a:rPr>
              <a:t>římské náholenice</a:t>
            </a:r>
          </a:p>
        </p:txBody>
      </p:sp>
    </p:spTree>
    <p:extLst>
      <p:ext uri="{BB962C8B-B14F-4D97-AF65-F5344CB8AC3E}">
        <p14:creationId xmlns:p14="http://schemas.microsoft.com/office/powerpoint/2010/main" val="9086074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Nadpis 1"/>
          <p:cNvSpPr>
            <a:spLocks noGrp="1"/>
          </p:cNvSpPr>
          <p:nvPr>
            <p:ph type="title"/>
          </p:nvPr>
        </p:nvSpPr>
        <p:spPr/>
        <p:txBody>
          <a:bodyPr/>
          <a:lstStyle/>
          <a:p>
            <a:r>
              <a:rPr lang="cs-CZ" altLang="cs-CZ" smtClean="0"/>
              <a:t>Literatura - metalografie</a:t>
            </a:r>
          </a:p>
        </p:txBody>
      </p:sp>
      <p:sp>
        <p:nvSpPr>
          <p:cNvPr id="24579" name="Zástupný symbol pro obsah 2"/>
          <p:cNvSpPr>
            <a:spLocks noGrp="1"/>
          </p:cNvSpPr>
          <p:nvPr>
            <p:ph idx="1"/>
          </p:nvPr>
        </p:nvSpPr>
        <p:spPr/>
        <p:txBody>
          <a:bodyPr/>
          <a:lstStyle/>
          <a:p>
            <a:r>
              <a:rPr lang="cs-CZ" altLang="cs-CZ" sz="2400" dirty="0" smtClean="0"/>
              <a:t>Orbis pictus 21. století, Metalografie- vnitřní stavba kovů a slitin  webové stránky: slideplayer.cz/</a:t>
            </a:r>
            <a:r>
              <a:rPr lang="cs-CZ" altLang="cs-CZ" sz="2400" dirty="0" err="1" smtClean="0"/>
              <a:t>slide</a:t>
            </a:r>
            <a:r>
              <a:rPr lang="cs-CZ" altLang="cs-CZ" sz="2400" dirty="0" smtClean="0"/>
              <a:t>/3320440</a:t>
            </a:r>
            <a:r>
              <a:rPr lang="cs-CZ" altLang="cs-CZ" sz="2400" i="1" dirty="0" smtClean="0"/>
              <a:t>/</a:t>
            </a:r>
          </a:p>
          <a:p>
            <a:r>
              <a:rPr lang="cs-CZ" altLang="cs-CZ" sz="2400" dirty="0" err="1" smtClean="0"/>
              <a:t>Selwyn</a:t>
            </a:r>
            <a:r>
              <a:rPr lang="cs-CZ" altLang="cs-CZ" sz="2400" dirty="0" smtClean="0"/>
              <a:t> L.: Metals and </a:t>
            </a:r>
            <a:r>
              <a:rPr lang="cs-CZ" altLang="cs-CZ" sz="2400" dirty="0" err="1" smtClean="0"/>
              <a:t>Corrosion</a:t>
            </a:r>
            <a:r>
              <a:rPr lang="cs-CZ" altLang="cs-CZ" sz="2400" dirty="0" smtClean="0"/>
              <a:t>, A Handbook </a:t>
            </a:r>
            <a:r>
              <a:rPr lang="cs-CZ" altLang="cs-CZ" sz="2400" dirty="0" err="1" smtClean="0"/>
              <a:t>for</a:t>
            </a:r>
            <a:r>
              <a:rPr lang="cs-CZ" altLang="cs-CZ" sz="2400" dirty="0" smtClean="0"/>
              <a:t> </a:t>
            </a:r>
            <a:r>
              <a:rPr lang="cs-CZ" altLang="cs-CZ" sz="2400" dirty="0" err="1" smtClean="0"/>
              <a:t>the</a:t>
            </a:r>
            <a:r>
              <a:rPr lang="cs-CZ" altLang="cs-CZ" sz="2400" dirty="0" smtClean="0"/>
              <a:t> </a:t>
            </a:r>
            <a:r>
              <a:rPr lang="cs-CZ" altLang="cs-CZ" sz="2400" dirty="0" err="1" smtClean="0"/>
              <a:t>Conservation</a:t>
            </a:r>
            <a:r>
              <a:rPr lang="cs-CZ" altLang="cs-CZ" sz="2400" dirty="0" smtClean="0"/>
              <a:t> Professional, </a:t>
            </a:r>
            <a:r>
              <a:rPr lang="cs-CZ" altLang="cs-CZ" sz="2400" dirty="0" err="1" smtClean="0"/>
              <a:t>Canadian</a:t>
            </a:r>
            <a:r>
              <a:rPr lang="cs-CZ" altLang="cs-CZ" sz="2400" dirty="0" smtClean="0"/>
              <a:t> </a:t>
            </a:r>
            <a:r>
              <a:rPr lang="cs-CZ" altLang="cs-CZ" sz="2400" dirty="0" err="1" smtClean="0"/>
              <a:t>Conservation</a:t>
            </a:r>
            <a:r>
              <a:rPr lang="cs-CZ" altLang="cs-CZ" sz="2400" dirty="0" smtClean="0"/>
              <a:t> Institute, 2004, str. 5 – 10. </a:t>
            </a:r>
          </a:p>
          <a:p>
            <a:r>
              <a:rPr lang="cs-CZ" altLang="cs-CZ" sz="2400" dirty="0" smtClean="0"/>
              <a:t>Konzervování a restaurování kovů, Ochrana předmětů kulturního dědictví z kovů a jejich slitin, Technické muzeum v Brně, 2011, str. 104 – 117.</a:t>
            </a:r>
          </a:p>
        </p:txBody>
      </p:sp>
    </p:spTree>
    <p:extLst>
      <p:ext uri="{BB962C8B-B14F-4D97-AF65-F5344CB8AC3E}">
        <p14:creationId xmlns:p14="http://schemas.microsoft.com/office/powerpoint/2010/main" val="14824657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Nadpis 1"/>
          <p:cNvSpPr>
            <a:spLocks noGrp="1"/>
          </p:cNvSpPr>
          <p:nvPr>
            <p:ph type="title"/>
          </p:nvPr>
        </p:nvSpPr>
        <p:spPr/>
        <p:txBody>
          <a:bodyPr/>
          <a:lstStyle/>
          <a:p>
            <a:r>
              <a:rPr lang="cs-CZ" altLang="cs-CZ" dirty="0" smtClean="0"/>
              <a:t>Struktura kovů</a:t>
            </a:r>
          </a:p>
        </p:txBody>
      </p:sp>
      <p:pic>
        <p:nvPicPr>
          <p:cNvPr id="15363" name="Picture 4" descr="C:\ALENA\Obrázky\OBR1.BMP"/>
          <p:cNvPicPr>
            <a:picLocks noGrp="1" noChangeAspect="1" noChangeArrowheads="1"/>
          </p:cNvPicPr>
          <p:nvPr>
            <p:ph idx="1"/>
          </p:nvPr>
        </p:nvPicPr>
        <p:blipFill>
          <a:blip r:embed="rId3"/>
          <a:srcRect/>
          <a:stretch>
            <a:fillRect/>
          </a:stretch>
        </p:blipFill>
        <p:spPr>
          <a:xfrm>
            <a:off x="500063" y="1928813"/>
            <a:ext cx="3214687" cy="1562100"/>
          </a:xfrm>
          <a:noFill/>
        </p:spPr>
      </p:pic>
      <p:pic>
        <p:nvPicPr>
          <p:cNvPr id="15364" name="Picture 5" descr="C:\ALENA\Obrázky\OBR8.BMP"/>
          <p:cNvPicPr>
            <a:picLocks noChangeAspect="1" noChangeArrowheads="1"/>
          </p:cNvPicPr>
          <p:nvPr/>
        </p:nvPicPr>
        <p:blipFill>
          <a:blip r:embed="rId4"/>
          <a:srcRect/>
          <a:stretch>
            <a:fillRect/>
          </a:stretch>
        </p:blipFill>
        <p:spPr bwMode="auto">
          <a:xfrm>
            <a:off x="4465638" y="1773238"/>
            <a:ext cx="3643312" cy="2420937"/>
          </a:xfrm>
          <a:prstGeom prst="rect">
            <a:avLst/>
          </a:prstGeom>
          <a:noFill/>
          <a:ln w="9525">
            <a:noFill/>
            <a:miter lim="800000"/>
            <a:headEnd/>
            <a:tailEnd/>
          </a:ln>
        </p:spPr>
      </p:pic>
      <p:pic>
        <p:nvPicPr>
          <p:cNvPr id="15365" name="Picture 8" descr="D:\Alena-přednáška\06.JPG"/>
          <p:cNvPicPr>
            <a:picLocks noChangeAspect="1" noChangeArrowheads="1"/>
          </p:cNvPicPr>
          <p:nvPr/>
        </p:nvPicPr>
        <p:blipFill>
          <a:blip r:embed="rId5"/>
          <a:srcRect/>
          <a:stretch>
            <a:fillRect/>
          </a:stretch>
        </p:blipFill>
        <p:spPr bwMode="auto">
          <a:xfrm>
            <a:off x="323850" y="4194175"/>
            <a:ext cx="2667000" cy="1884363"/>
          </a:xfrm>
          <a:prstGeom prst="rect">
            <a:avLst/>
          </a:prstGeom>
          <a:noFill/>
          <a:ln w="9525">
            <a:noFill/>
            <a:miter lim="800000"/>
            <a:headEnd/>
            <a:tailEnd/>
          </a:ln>
        </p:spPr>
      </p:pic>
      <p:sp>
        <p:nvSpPr>
          <p:cNvPr id="15366" name="Text Box 7"/>
          <p:cNvSpPr txBox="1">
            <a:spLocks noChangeArrowheads="1"/>
          </p:cNvSpPr>
          <p:nvPr/>
        </p:nvSpPr>
        <p:spPr bwMode="auto">
          <a:xfrm>
            <a:off x="5391150" y="4194175"/>
            <a:ext cx="2738438" cy="336550"/>
          </a:xfrm>
          <a:prstGeom prst="rect">
            <a:avLst/>
          </a:prstGeom>
          <a:noFill/>
          <a:ln w="9525">
            <a:noFill/>
            <a:miter lim="800000"/>
            <a:headEnd/>
            <a:tailEnd/>
          </a:ln>
        </p:spPr>
        <p:txBody>
          <a:bodyPr wrap="none">
            <a:spAutoFit/>
          </a:bodyPr>
          <a:lstStyle/>
          <a:p>
            <a:r>
              <a:rPr lang="cs-CZ" altLang="cs-CZ" sz="1600" i="1">
                <a:latin typeface="Arial" pitchFamily="34" charset="0"/>
              </a:rPr>
              <a:t>růst krystalů z taveniny kovu</a:t>
            </a:r>
            <a:endParaRPr lang="cs-CZ" altLang="cs-CZ" sz="1800" b="1" i="1"/>
          </a:p>
        </p:txBody>
      </p:sp>
      <p:sp>
        <p:nvSpPr>
          <p:cNvPr id="15367" name="Text Box 9"/>
          <p:cNvSpPr txBox="1">
            <a:spLocks noChangeArrowheads="1"/>
          </p:cNvSpPr>
          <p:nvPr/>
        </p:nvSpPr>
        <p:spPr bwMode="auto">
          <a:xfrm>
            <a:off x="201613" y="6078538"/>
            <a:ext cx="3794125" cy="584200"/>
          </a:xfrm>
          <a:prstGeom prst="rect">
            <a:avLst/>
          </a:prstGeom>
          <a:noFill/>
          <a:ln w="9525">
            <a:noFill/>
            <a:miter lim="800000"/>
            <a:headEnd/>
            <a:tailEnd/>
          </a:ln>
        </p:spPr>
        <p:txBody>
          <a:bodyPr>
            <a:spAutoFit/>
          </a:bodyPr>
          <a:lstStyle/>
          <a:p>
            <a:r>
              <a:rPr lang="cs-CZ" altLang="cs-CZ" sz="1600" i="1">
                <a:latin typeface="Arial" pitchFamily="34" charset="0"/>
              </a:rPr>
              <a:t>feritická struktura - nízkouhlíkové svářkové železo</a:t>
            </a:r>
          </a:p>
        </p:txBody>
      </p:sp>
      <p:sp>
        <p:nvSpPr>
          <p:cNvPr id="15368" name="AutoShape 9" descr="http://player.slideplayer.cz/11/3320440/data/images/img14.jpg"/>
          <p:cNvSpPr>
            <a:spLocks noChangeAspect="1" noChangeArrowheads="1"/>
          </p:cNvSpPr>
          <p:nvPr/>
        </p:nvSpPr>
        <p:spPr bwMode="auto">
          <a:xfrm>
            <a:off x="76200" y="-182563"/>
            <a:ext cx="2286000" cy="1809751"/>
          </a:xfrm>
          <a:prstGeom prst="rect">
            <a:avLst/>
          </a:prstGeom>
          <a:noFill/>
          <a:ln w="9525">
            <a:noFill/>
            <a:miter lim="800000"/>
            <a:headEnd/>
            <a:tailEnd/>
          </a:ln>
        </p:spPr>
        <p:txBody>
          <a:bodyPr/>
          <a:lstStyle/>
          <a:p>
            <a:endParaRPr lang="cs-CZ" altLang="cs-CZ"/>
          </a:p>
        </p:txBody>
      </p:sp>
      <p:pic>
        <p:nvPicPr>
          <p:cNvPr id="15369" name="Picture 11" descr="http://player.slideplayer.cz/11/3320440/data/images/img14.jpg"/>
          <p:cNvPicPr>
            <a:picLocks noChangeAspect="1" noChangeArrowheads="1"/>
          </p:cNvPicPr>
          <p:nvPr/>
        </p:nvPicPr>
        <p:blipFill>
          <a:blip r:embed="rId6"/>
          <a:srcRect/>
          <a:stretch>
            <a:fillRect/>
          </a:stretch>
        </p:blipFill>
        <p:spPr bwMode="auto">
          <a:xfrm>
            <a:off x="4473575" y="4657725"/>
            <a:ext cx="2286000" cy="1809750"/>
          </a:xfrm>
          <a:prstGeom prst="rect">
            <a:avLst/>
          </a:prstGeom>
          <a:noFill/>
          <a:ln w="9525">
            <a:noFill/>
            <a:miter lim="800000"/>
            <a:headEnd/>
            <a:tailEnd/>
          </a:ln>
        </p:spPr>
      </p:pic>
      <p:sp>
        <p:nvSpPr>
          <p:cNvPr id="15370" name="TextovéPole 3"/>
          <p:cNvSpPr txBox="1">
            <a:spLocks noChangeArrowheads="1"/>
          </p:cNvSpPr>
          <p:nvPr/>
        </p:nvSpPr>
        <p:spPr bwMode="auto">
          <a:xfrm>
            <a:off x="6759575" y="4868863"/>
            <a:ext cx="1944688" cy="1631950"/>
          </a:xfrm>
          <a:prstGeom prst="rect">
            <a:avLst/>
          </a:prstGeom>
          <a:noFill/>
          <a:ln w="9525">
            <a:noFill/>
            <a:miter lim="800000"/>
            <a:headEnd/>
            <a:tailEnd/>
          </a:ln>
        </p:spPr>
        <p:txBody>
          <a:bodyPr>
            <a:spAutoFit/>
          </a:bodyPr>
          <a:lstStyle/>
          <a:p>
            <a:r>
              <a:rPr lang="cs-CZ" altLang="cs-CZ" sz="2000"/>
              <a:t>různá orientace krystalických mřížek v polykrystalické látce</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Nadpis 1"/>
          <p:cNvSpPr>
            <a:spLocks noGrp="1"/>
          </p:cNvSpPr>
          <p:nvPr>
            <p:ph type="title"/>
          </p:nvPr>
        </p:nvSpPr>
        <p:spPr/>
        <p:txBody>
          <a:bodyPr/>
          <a:lstStyle/>
          <a:p>
            <a:r>
              <a:rPr lang="cs-CZ" altLang="cs-CZ" sz="3600" smtClean="0"/>
              <a:t>Mikrostruktura kovů – poruchy mřížky</a:t>
            </a:r>
          </a:p>
        </p:txBody>
      </p:sp>
      <p:sp>
        <p:nvSpPr>
          <p:cNvPr id="16387" name="Text Box 7"/>
          <p:cNvSpPr txBox="1">
            <a:spLocks noChangeArrowheads="1"/>
          </p:cNvSpPr>
          <p:nvPr/>
        </p:nvSpPr>
        <p:spPr bwMode="auto">
          <a:xfrm>
            <a:off x="390525" y="4303713"/>
            <a:ext cx="2232025" cy="646112"/>
          </a:xfrm>
          <a:prstGeom prst="rect">
            <a:avLst/>
          </a:prstGeom>
          <a:noFill/>
          <a:ln w="9525">
            <a:noFill/>
            <a:miter lim="800000"/>
            <a:headEnd/>
            <a:tailEnd/>
          </a:ln>
        </p:spPr>
        <p:txBody>
          <a:bodyPr>
            <a:spAutoFit/>
          </a:bodyPr>
          <a:lstStyle/>
          <a:p>
            <a:r>
              <a:rPr lang="cs-CZ" altLang="cs-CZ" sz="1800" b="1" i="1"/>
              <a:t>Bodová porucha - vakance</a:t>
            </a:r>
          </a:p>
        </p:txBody>
      </p:sp>
      <p:sp>
        <p:nvSpPr>
          <p:cNvPr id="16388" name="Text Box 9"/>
          <p:cNvSpPr txBox="1">
            <a:spLocks noChangeArrowheads="1"/>
          </p:cNvSpPr>
          <p:nvPr/>
        </p:nvSpPr>
        <p:spPr bwMode="auto">
          <a:xfrm>
            <a:off x="6546850" y="6416675"/>
            <a:ext cx="3794125" cy="338138"/>
          </a:xfrm>
          <a:prstGeom prst="rect">
            <a:avLst/>
          </a:prstGeom>
          <a:noFill/>
          <a:ln w="9525">
            <a:noFill/>
            <a:miter lim="800000"/>
            <a:headEnd/>
            <a:tailEnd/>
          </a:ln>
        </p:spPr>
        <p:txBody>
          <a:bodyPr>
            <a:spAutoFit/>
          </a:bodyPr>
          <a:lstStyle/>
          <a:p>
            <a:r>
              <a:rPr lang="cs-CZ" altLang="cs-CZ" sz="1600" i="1">
                <a:latin typeface="Arial" pitchFamily="34" charset="0"/>
              </a:rPr>
              <a:t>Čarová porucha - dislokace</a:t>
            </a:r>
          </a:p>
        </p:txBody>
      </p:sp>
      <p:sp>
        <p:nvSpPr>
          <p:cNvPr id="16389" name="AutoShape 9" descr="http://player.slideplayer.cz/11/3320440/data/images/img14.jpg"/>
          <p:cNvSpPr>
            <a:spLocks noChangeAspect="1" noChangeArrowheads="1"/>
          </p:cNvSpPr>
          <p:nvPr/>
        </p:nvSpPr>
        <p:spPr bwMode="auto">
          <a:xfrm>
            <a:off x="76200" y="-182563"/>
            <a:ext cx="2286000" cy="1809751"/>
          </a:xfrm>
          <a:prstGeom prst="rect">
            <a:avLst/>
          </a:prstGeom>
          <a:noFill/>
          <a:ln w="9525">
            <a:noFill/>
            <a:miter lim="800000"/>
            <a:headEnd/>
            <a:tailEnd/>
          </a:ln>
        </p:spPr>
        <p:txBody>
          <a:bodyPr/>
          <a:lstStyle/>
          <a:p>
            <a:endParaRPr lang="cs-CZ" altLang="cs-CZ"/>
          </a:p>
        </p:txBody>
      </p:sp>
      <p:sp>
        <p:nvSpPr>
          <p:cNvPr id="16390" name="TextovéPole 3"/>
          <p:cNvSpPr txBox="1">
            <a:spLocks noChangeArrowheads="1"/>
          </p:cNvSpPr>
          <p:nvPr/>
        </p:nvSpPr>
        <p:spPr bwMode="auto">
          <a:xfrm>
            <a:off x="6875463" y="4122738"/>
            <a:ext cx="1944687" cy="1200329"/>
          </a:xfrm>
          <a:prstGeom prst="rect">
            <a:avLst/>
          </a:prstGeom>
          <a:noFill/>
          <a:ln w="9525">
            <a:noFill/>
            <a:miter lim="800000"/>
            <a:headEnd/>
            <a:tailEnd/>
          </a:ln>
        </p:spPr>
        <p:txBody>
          <a:bodyPr>
            <a:spAutoFit/>
          </a:bodyPr>
          <a:lstStyle/>
          <a:p>
            <a:r>
              <a:rPr lang="cs-CZ" altLang="cs-CZ" sz="1800" i="1" dirty="0"/>
              <a:t>Bodová porucha </a:t>
            </a:r>
            <a:r>
              <a:rPr lang="cs-CZ" altLang="cs-CZ" sz="1800" i="1" dirty="0" smtClean="0"/>
              <a:t>– </a:t>
            </a:r>
            <a:r>
              <a:rPr lang="cs-CZ" altLang="cs-CZ" sz="1800" i="1" dirty="0" err="1" smtClean="0"/>
              <a:t>interstice</a:t>
            </a:r>
            <a:r>
              <a:rPr lang="cs-CZ" altLang="cs-CZ" sz="1800" i="1" dirty="0" smtClean="0"/>
              <a:t> (intersticiální atom)</a:t>
            </a:r>
            <a:endParaRPr lang="cs-CZ" altLang="cs-CZ" sz="1800" i="1" dirty="0"/>
          </a:p>
        </p:txBody>
      </p:sp>
      <p:pic>
        <p:nvPicPr>
          <p:cNvPr id="16391" name="Picture 2" descr="http://player.slideplayer.cz/11/3320440/data/images/img17.jpg"/>
          <p:cNvPicPr>
            <a:picLocks noChangeAspect="1" noChangeArrowheads="1"/>
          </p:cNvPicPr>
          <p:nvPr/>
        </p:nvPicPr>
        <p:blipFill>
          <a:blip r:embed="rId3"/>
          <a:srcRect/>
          <a:stretch>
            <a:fillRect/>
          </a:stretch>
        </p:blipFill>
        <p:spPr bwMode="auto">
          <a:xfrm>
            <a:off x="395288" y="1812925"/>
            <a:ext cx="3097212" cy="2397125"/>
          </a:xfrm>
          <a:prstGeom prst="rect">
            <a:avLst/>
          </a:prstGeom>
          <a:noFill/>
          <a:ln w="9525">
            <a:noFill/>
            <a:miter lim="800000"/>
            <a:headEnd/>
            <a:tailEnd/>
          </a:ln>
        </p:spPr>
      </p:pic>
      <p:pic>
        <p:nvPicPr>
          <p:cNvPr id="16392" name="Picture 4" descr="http://player.slideplayer.cz/11/3320440/data/images/img18.jpg"/>
          <p:cNvPicPr>
            <a:picLocks noChangeAspect="1" noChangeArrowheads="1"/>
          </p:cNvPicPr>
          <p:nvPr/>
        </p:nvPicPr>
        <p:blipFill>
          <a:blip r:embed="rId4"/>
          <a:srcRect/>
          <a:stretch>
            <a:fillRect/>
          </a:stretch>
        </p:blipFill>
        <p:spPr bwMode="auto">
          <a:xfrm>
            <a:off x="4572000" y="1812925"/>
            <a:ext cx="2946400" cy="2309813"/>
          </a:xfrm>
          <a:prstGeom prst="rect">
            <a:avLst/>
          </a:prstGeom>
          <a:noFill/>
          <a:ln w="9525">
            <a:noFill/>
            <a:miter lim="800000"/>
            <a:headEnd/>
            <a:tailEnd/>
          </a:ln>
        </p:spPr>
      </p:pic>
      <p:pic>
        <p:nvPicPr>
          <p:cNvPr id="16393" name="Picture 6" descr="http://player.slideplayer.cz/11/3320440/data/images/img19.jpg"/>
          <p:cNvPicPr>
            <a:picLocks noChangeAspect="1" noChangeArrowheads="1"/>
          </p:cNvPicPr>
          <p:nvPr/>
        </p:nvPicPr>
        <p:blipFill>
          <a:blip r:embed="rId5"/>
          <a:srcRect/>
          <a:stretch>
            <a:fillRect/>
          </a:stretch>
        </p:blipFill>
        <p:spPr bwMode="auto">
          <a:xfrm>
            <a:off x="2771775" y="4446588"/>
            <a:ext cx="3600450" cy="2371725"/>
          </a:xfrm>
          <a:prstGeom prst="rect">
            <a:avLst/>
          </a:prstGeom>
          <a:noFill/>
          <a:ln w="9525">
            <a:noFill/>
            <a:miter lim="800000"/>
            <a:headEnd/>
            <a:tailEnd/>
          </a:ln>
        </p:spPr>
      </p:pic>
      <p:sp>
        <p:nvSpPr>
          <p:cNvPr id="2" name="Obdélník 1"/>
          <p:cNvSpPr/>
          <p:nvPr/>
        </p:nvSpPr>
        <p:spPr>
          <a:xfrm>
            <a:off x="247164" y="5228411"/>
            <a:ext cx="1944071" cy="1200329"/>
          </a:xfrm>
          <a:prstGeom prst="rect">
            <a:avLst/>
          </a:prstGeom>
        </p:spPr>
        <p:txBody>
          <a:bodyPr wrap="square">
            <a:spAutoFit/>
          </a:bodyPr>
          <a:lstStyle/>
          <a:p>
            <a:r>
              <a:rPr lang="cs-CZ" dirty="0"/>
              <a:t>Vady ve struktuře kovů způsobují deformace</a:t>
            </a:r>
            <a:br>
              <a:rPr lang="cs-CZ" dirty="0"/>
            </a:br>
            <a:r>
              <a:rPr lang="cs-CZ" dirty="0"/>
              <a:t>v krystalové mřížce</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cs-CZ" altLang="cs-CZ" smtClean="0"/>
              <a:t>Slitiny kovů</a:t>
            </a:r>
          </a:p>
        </p:txBody>
      </p:sp>
      <p:sp>
        <p:nvSpPr>
          <p:cNvPr id="17411" name="Rectangle 3"/>
          <p:cNvSpPr>
            <a:spLocks noGrp="1" noChangeArrowheads="1"/>
          </p:cNvSpPr>
          <p:nvPr>
            <p:ph type="body" idx="1"/>
          </p:nvPr>
        </p:nvSpPr>
        <p:spPr>
          <a:xfrm>
            <a:off x="684213" y="1698625"/>
            <a:ext cx="7772400" cy="4826000"/>
          </a:xfrm>
        </p:spPr>
        <p:txBody>
          <a:bodyPr>
            <a:normAutofit fontScale="92500" lnSpcReduction="20000"/>
          </a:bodyPr>
          <a:lstStyle/>
          <a:p>
            <a:pPr algn="just"/>
            <a:r>
              <a:rPr lang="cs-CZ" altLang="cs-CZ" sz="2400" b="1" dirty="0" smtClean="0"/>
              <a:t>Slitiny kovů </a:t>
            </a:r>
            <a:r>
              <a:rPr lang="cs-CZ" altLang="cs-CZ" sz="2400" dirty="0" smtClean="0"/>
              <a:t>jsou soustavy tvořené základním kovem (označ. A) a přidanými prvky (označ. B, C, D apod.). Cílem je dosáhnout požadované kombinace vlastností (např. tvárnost, kujnost / pevnost, tvrdost):</a:t>
            </a:r>
          </a:p>
          <a:p>
            <a:pPr lvl="1"/>
            <a:r>
              <a:rPr lang="cs-CZ" altLang="cs-CZ" dirty="0" smtClean="0"/>
              <a:t>Kombinace dvou kovů (popř. dalších složek): </a:t>
            </a:r>
            <a:r>
              <a:rPr lang="cs-CZ" altLang="cs-CZ" dirty="0" err="1" smtClean="0"/>
              <a:t>Cu</a:t>
            </a:r>
            <a:r>
              <a:rPr lang="cs-CZ" altLang="cs-CZ" dirty="0" smtClean="0"/>
              <a:t> + </a:t>
            </a:r>
            <a:r>
              <a:rPr lang="cs-CZ" altLang="cs-CZ" dirty="0" err="1" smtClean="0"/>
              <a:t>Sn</a:t>
            </a:r>
            <a:r>
              <a:rPr lang="cs-CZ" altLang="cs-CZ" dirty="0" smtClean="0"/>
              <a:t> (bronz), </a:t>
            </a:r>
            <a:r>
              <a:rPr lang="cs-CZ" altLang="cs-CZ" dirty="0" err="1" smtClean="0"/>
              <a:t>Cu</a:t>
            </a:r>
            <a:r>
              <a:rPr lang="cs-CZ" altLang="cs-CZ" dirty="0" smtClean="0"/>
              <a:t> + </a:t>
            </a:r>
            <a:r>
              <a:rPr lang="cs-CZ" altLang="cs-CZ" dirty="0" err="1" smtClean="0"/>
              <a:t>Zn</a:t>
            </a:r>
            <a:r>
              <a:rPr lang="cs-CZ" altLang="cs-CZ" dirty="0" smtClean="0"/>
              <a:t> (mosaz), </a:t>
            </a:r>
            <a:r>
              <a:rPr lang="cs-CZ" altLang="cs-CZ" dirty="0" err="1" smtClean="0"/>
              <a:t>Sn</a:t>
            </a:r>
            <a:r>
              <a:rPr lang="cs-CZ" altLang="cs-CZ" dirty="0" smtClean="0"/>
              <a:t> + </a:t>
            </a:r>
            <a:r>
              <a:rPr lang="cs-CZ" altLang="cs-CZ" dirty="0" err="1" smtClean="0"/>
              <a:t>Pb</a:t>
            </a:r>
            <a:r>
              <a:rPr lang="cs-CZ" altLang="cs-CZ" dirty="0" smtClean="0"/>
              <a:t> (pájka)</a:t>
            </a:r>
          </a:p>
          <a:p>
            <a:pPr lvl="1"/>
            <a:r>
              <a:rPr lang="cs-CZ" altLang="cs-CZ" dirty="0" smtClean="0"/>
              <a:t>Kombinace kovu a nekovového prvku: </a:t>
            </a:r>
            <a:r>
              <a:rPr lang="cs-CZ" altLang="cs-CZ" dirty="0" err="1" smtClean="0"/>
              <a:t>Fe</a:t>
            </a:r>
            <a:r>
              <a:rPr lang="cs-CZ" altLang="cs-CZ" dirty="0" smtClean="0"/>
              <a:t> + C           (ocel, litina), (+ </a:t>
            </a:r>
            <a:r>
              <a:rPr lang="cs-CZ" altLang="cs-CZ" dirty="0" err="1" smtClean="0"/>
              <a:t>Cr</a:t>
            </a:r>
            <a:r>
              <a:rPr lang="cs-CZ" altLang="cs-CZ" dirty="0" smtClean="0"/>
              <a:t>, Ni) nerez ocel</a:t>
            </a:r>
          </a:p>
          <a:p>
            <a:pPr lvl="1"/>
            <a:r>
              <a:rPr lang="cs-CZ" altLang="cs-CZ" dirty="0" smtClean="0"/>
              <a:t>Kov + rtuť: amalgám (amalgám zlata, stříbra) </a:t>
            </a:r>
          </a:p>
          <a:p>
            <a:r>
              <a:rPr lang="cs-CZ" altLang="cs-CZ" sz="3000" b="1" dirty="0" smtClean="0"/>
              <a:t>Fázové změny </a:t>
            </a:r>
            <a:r>
              <a:rPr lang="cs-CZ" altLang="cs-CZ" sz="3000" dirty="0"/>
              <a:t>ve slitinách kovů popisují rovnovážné diagramy slitin kovů (</a:t>
            </a:r>
            <a:r>
              <a:rPr lang="cs-CZ" altLang="cs-CZ" sz="3000" dirty="0" smtClean="0"/>
              <a:t>přechod látek ze stavu kapalného – likvidu do stavu pevného-solidu; tuhnutí probíhá v různých fázích)</a:t>
            </a:r>
            <a:endParaRPr lang="cs-CZ" altLang="cs-CZ" sz="3000" dirty="0"/>
          </a:p>
          <a:p>
            <a:pPr lvl="1"/>
            <a:endParaRPr lang="cs-CZ" altLang="cs-CZ" dirty="0" smtClean="0"/>
          </a:p>
          <a:p>
            <a:pPr lvl="1"/>
            <a:endParaRPr lang="cs-CZ" altLang="cs-CZ" dirty="0" smtClean="0"/>
          </a:p>
          <a:p>
            <a:pPr lvl="1"/>
            <a:endParaRPr lang="cs-CZ" altLang="cs-CZ" dirty="0" smtClean="0"/>
          </a:p>
          <a:p>
            <a:endParaRPr lang="cs-CZ" altLang="cs-CZ" dirty="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Klasifikace fází v kovových soustavách</a:t>
            </a:r>
            <a:endParaRPr lang="cs-CZ" b="1" dirty="0"/>
          </a:p>
        </p:txBody>
      </p:sp>
      <p:sp>
        <p:nvSpPr>
          <p:cNvPr id="3" name="Zástupný symbol pro obsah 2"/>
          <p:cNvSpPr>
            <a:spLocks noGrp="1"/>
          </p:cNvSpPr>
          <p:nvPr>
            <p:ph idx="1"/>
          </p:nvPr>
        </p:nvSpPr>
        <p:spPr/>
        <p:txBody>
          <a:bodyPr>
            <a:normAutofit fontScale="92500" lnSpcReduction="20000"/>
          </a:bodyPr>
          <a:lstStyle/>
          <a:p>
            <a:r>
              <a:rPr lang="cs-CZ" b="1" dirty="0" smtClean="0">
                <a:solidFill>
                  <a:srgbClr val="FF0000"/>
                </a:solidFill>
              </a:rPr>
              <a:t>Tuhé roztoky </a:t>
            </a:r>
            <a:r>
              <a:rPr lang="cs-CZ" dirty="0" smtClean="0"/>
              <a:t>– krystalická fáze, tvořená dvěma nebo více složkami, s jednou krystalovou mřížkou; jedna složka si ponechává svou krystalovou stavbu a atomy druhé složky se v ní rozpouštějí – substituční nebo intersticiální tuhé roztoky</a:t>
            </a:r>
          </a:p>
          <a:p>
            <a:r>
              <a:rPr lang="cs-CZ" b="1" dirty="0" smtClean="0">
                <a:solidFill>
                  <a:srgbClr val="FF0000"/>
                </a:solidFill>
              </a:rPr>
              <a:t>Intermediální fáze </a:t>
            </a:r>
            <a:r>
              <a:rPr lang="cs-CZ" b="1" dirty="0" smtClean="0"/>
              <a:t>– </a:t>
            </a:r>
            <a:r>
              <a:rPr lang="cs-CZ" dirty="0" smtClean="0"/>
              <a:t>vznikají při překročení vzájemné rozpustnosti základového kovu a legujícího prvku, mají povahu chemických sloučenin (označ. </a:t>
            </a:r>
            <a:r>
              <a:rPr lang="cs-CZ" dirty="0" err="1" smtClean="0"/>
              <a:t>A</a:t>
            </a:r>
            <a:r>
              <a:rPr lang="cs-CZ" baseline="-25000" dirty="0" err="1" smtClean="0"/>
              <a:t>x</a:t>
            </a:r>
            <a:r>
              <a:rPr lang="cs-CZ" dirty="0" err="1" smtClean="0"/>
              <a:t>B</a:t>
            </a:r>
            <a:r>
              <a:rPr lang="cs-CZ" baseline="-25000" dirty="0" err="1" smtClean="0"/>
              <a:t>y</a:t>
            </a:r>
            <a:r>
              <a:rPr lang="cs-CZ" dirty="0" smtClean="0"/>
              <a:t>); pokud prvek B je kov = </a:t>
            </a:r>
            <a:r>
              <a:rPr lang="cs-CZ" b="1" dirty="0" err="1" smtClean="0"/>
              <a:t>intermetalika</a:t>
            </a:r>
            <a:r>
              <a:rPr lang="cs-CZ" dirty="0" smtClean="0"/>
              <a:t>; mají odlišné </a:t>
            </a:r>
            <a:r>
              <a:rPr lang="cs-CZ" dirty="0" err="1" smtClean="0"/>
              <a:t>fyz</a:t>
            </a:r>
            <a:r>
              <a:rPr lang="cs-CZ" dirty="0" smtClean="0"/>
              <a:t>. a </a:t>
            </a:r>
            <a:r>
              <a:rPr lang="cs-CZ" dirty="0" err="1" smtClean="0"/>
              <a:t>mechan</a:t>
            </a:r>
            <a:r>
              <a:rPr lang="cs-CZ" dirty="0" smtClean="0"/>
              <a:t>. vlastnosti, např. </a:t>
            </a:r>
            <a:r>
              <a:rPr lang="cs-CZ" dirty="0" err="1" smtClean="0"/>
              <a:t>ZnS</a:t>
            </a:r>
            <a:r>
              <a:rPr lang="cs-CZ" dirty="0" smtClean="0"/>
              <a:t>, karbidy, nitridy, boridy, </a:t>
            </a:r>
            <a:endParaRPr lang="cs-CZ" dirty="0"/>
          </a:p>
        </p:txBody>
      </p:sp>
    </p:spTree>
    <p:extLst>
      <p:ext uri="{BB962C8B-B14F-4D97-AF65-F5344CB8AC3E}">
        <p14:creationId xmlns:p14="http://schemas.microsoft.com/office/powerpoint/2010/main" val="33942185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Nadpis 1"/>
          <p:cNvSpPr>
            <a:spLocks noGrp="1"/>
          </p:cNvSpPr>
          <p:nvPr>
            <p:ph type="title"/>
          </p:nvPr>
        </p:nvSpPr>
        <p:spPr>
          <a:xfrm>
            <a:off x="492918" y="260648"/>
            <a:ext cx="8229600" cy="1143000"/>
          </a:xfrm>
        </p:spPr>
        <p:txBody>
          <a:bodyPr/>
          <a:lstStyle/>
          <a:p>
            <a:r>
              <a:rPr lang="cs-CZ" altLang="cs-CZ" smtClean="0"/>
              <a:t>Slitiny kovů - jednofázové</a:t>
            </a:r>
          </a:p>
        </p:txBody>
      </p:sp>
      <p:pic>
        <p:nvPicPr>
          <p:cNvPr id="18435" name="Picture 2"/>
          <p:cNvPicPr>
            <a:picLocks noGrp="1" noChangeAspect="1" noChangeArrowheads="1"/>
          </p:cNvPicPr>
          <p:nvPr>
            <p:ph idx="1"/>
          </p:nvPr>
        </p:nvPicPr>
        <p:blipFill>
          <a:blip r:embed="rId3"/>
          <a:srcRect/>
          <a:stretch>
            <a:fillRect/>
          </a:stretch>
        </p:blipFill>
        <p:spPr>
          <a:xfrm>
            <a:off x="323850" y="1844675"/>
            <a:ext cx="4167188" cy="2432050"/>
          </a:xfrm>
          <a:noFill/>
        </p:spPr>
      </p:pic>
      <p:pic>
        <p:nvPicPr>
          <p:cNvPr id="18437" name="Picture 5"/>
          <p:cNvPicPr>
            <a:picLocks noChangeAspect="1" noChangeArrowheads="1"/>
          </p:cNvPicPr>
          <p:nvPr/>
        </p:nvPicPr>
        <p:blipFill>
          <a:blip r:embed="rId4"/>
          <a:srcRect/>
          <a:stretch>
            <a:fillRect/>
          </a:stretch>
        </p:blipFill>
        <p:spPr bwMode="auto">
          <a:xfrm>
            <a:off x="1643063" y="4841586"/>
            <a:ext cx="1876425" cy="1630651"/>
          </a:xfrm>
          <a:prstGeom prst="rect">
            <a:avLst/>
          </a:prstGeom>
          <a:noFill/>
          <a:ln w="12700" cap="sq">
            <a:noFill/>
            <a:miter lim="800000"/>
            <a:headEnd type="none" w="sm" len="sm"/>
            <a:tailEnd type="none" w="sm" len="sm"/>
          </a:ln>
        </p:spPr>
      </p:pic>
      <p:cxnSp>
        <p:nvCxnSpPr>
          <p:cNvPr id="18438" name="Přímá spojovací šipka 6"/>
          <p:cNvCxnSpPr>
            <a:cxnSpLocks noChangeShapeType="1"/>
          </p:cNvCxnSpPr>
          <p:nvPr/>
        </p:nvCxnSpPr>
        <p:spPr bwMode="auto">
          <a:xfrm rot="10800000" flipV="1">
            <a:off x="3588936" y="4412962"/>
            <a:ext cx="2071688" cy="857250"/>
          </a:xfrm>
          <a:prstGeom prst="straightConnector1">
            <a:avLst/>
          </a:prstGeom>
          <a:noFill/>
          <a:ln w="12700" cap="sq" algn="ctr">
            <a:solidFill>
              <a:schemeClr val="tx1"/>
            </a:solidFill>
            <a:round/>
            <a:headEnd type="none" w="sm" len="sm"/>
            <a:tailEnd type="arrow" w="med" len="med"/>
          </a:ln>
        </p:spPr>
      </p:cxnSp>
      <p:pic>
        <p:nvPicPr>
          <p:cNvPr id="11"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936" t="30305" r="26874" b="7605"/>
          <a:stretch/>
        </p:blipFill>
        <p:spPr bwMode="auto">
          <a:xfrm>
            <a:off x="4543689" y="1412776"/>
            <a:ext cx="4032448" cy="2863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Nadpis 1"/>
          <p:cNvSpPr>
            <a:spLocks noGrp="1"/>
          </p:cNvSpPr>
          <p:nvPr>
            <p:ph type="title"/>
          </p:nvPr>
        </p:nvSpPr>
        <p:spPr/>
        <p:txBody>
          <a:bodyPr/>
          <a:lstStyle/>
          <a:p>
            <a:r>
              <a:rPr lang="cs-CZ" altLang="cs-CZ" smtClean="0"/>
              <a:t>Slitiny kovů - vícefázové</a:t>
            </a:r>
          </a:p>
        </p:txBody>
      </p:sp>
      <p:pic>
        <p:nvPicPr>
          <p:cNvPr id="19459" name="Picture 3"/>
          <p:cNvPicPr>
            <a:picLocks noGrp="1" noChangeAspect="1" noChangeArrowheads="1"/>
          </p:cNvPicPr>
          <p:nvPr>
            <p:ph idx="1"/>
          </p:nvPr>
        </p:nvPicPr>
        <p:blipFill>
          <a:blip r:embed="rId3"/>
          <a:srcRect/>
          <a:stretch>
            <a:fillRect/>
          </a:stretch>
        </p:blipFill>
        <p:spPr>
          <a:xfrm>
            <a:off x="137197" y="1037202"/>
            <a:ext cx="3998913" cy="3183886"/>
          </a:xfrm>
          <a:noFill/>
        </p:spPr>
      </p:pic>
      <p:sp>
        <p:nvSpPr>
          <p:cNvPr id="19460" name="TextovéPole 2"/>
          <p:cNvSpPr txBox="1">
            <a:spLocks noChangeArrowheads="1"/>
          </p:cNvSpPr>
          <p:nvPr/>
        </p:nvSpPr>
        <p:spPr bwMode="auto">
          <a:xfrm>
            <a:off x="4148842" y="1602370"/>
            <a:ext cx="2232025" cy="1200150"/>
          </a:xfrm>
          <a:prstGeom prst="rect">
            <a:avLst/>
          </a:prstGeom>
          <a:noFill/>
          <a:ln w="9525">
            <a:noFill/>
            <a:miter lim="800000"/>
            <a:headEnd/>
            <a:tailEnd/>
          </a:ln>
        </p:spPr>
        <p:txBody>
          <a:bodyPr>
            <a:spAutoFit/>
          </a:bodyPr>
          <a:lstStyle/>
          <a:p>
            <a:r>
              <a:rPr lang="cs-CZ" altLang="cs-CZ"/>
              <a:t>Rovnovážný fázový diagram Cu-Ag</a:t>
            </a:r>
          </a:p>
        </p:txBody>
      </p:sp>
      <p:pic>
        <p:nvPicPr>
          <p:cNvPr id="19461" name="Picture 8"/>
          <p:cNvPicPr>
            <a:picLocks noChangeAspect="1" noChangeArrowheads="1"/>
          </p:cNvPicPr>
          <p:nvPr/>
        </p:nvPicPr>
        <p:blipFill>
          <a:blip r:embed="rId4"/>
          <a:srcRect/>
          <a:stretch>
            <a:fillRect/>
          </a:stretch>
        </p:blipFill>
        <p:spPr bwMode="auto">
          <a:xfrm>
            <a:off x="5925675" y="2493508"/>
            <a:ext cx="2333625" cy="2520950"/>
          </a:xfrm>
          <a:prstGeom prst="rect">
            <a:avLst/>
          </a:prstGeom>
          <a:noFill/>
          <a:ln w="12700" cap="sq">
            <a:noFill/>
            <a:miter lim="800000"/>
            <a:headEnd type="none" w="sm" len="sm"/>
            <a:tailEnd type="none" w="sm" len="sm"/>
          </a:ln>
        </p:spPr>
      </p:pic>
      <p:cxnSp>
        <p:nvCxnSpPr>
          <p:cNvPr id="19462" name="Přímá spojovací šipka 10"/>
          <p:cNvCxnSpPr>
            <a:cxnSpLocks noChangeShapeType="1"/>
          </p:cNvCxnSpPr>
          <p:nvPr/>
        </p:nvCxnSpPr>
        <p:spPr bwMode="auto">
          <a:xfrm>
            <a:off x="3510665" y="2957438"/>
            <a:ext cx="2149175" cy="642937"/>
          </a:xfrm>
          <a:prstGeom prst="straightConnector1">
            <a:avLst/>
          </a:prstGeom>
          <a:noFill/>
          <a:ln w="12700" cap="sq" algn="ctr">
            <a:solidFill>
              <a:schemeClr val="tx1"/>
            </a:solidFill>
            <a:round/>
            <a:headEnd type="none" w="sm" len="sm"/>
            <a:tailEnd type="arrow" w="med" len="med"/>
          </a:ln>
        </p:spPr>
      </p:cxnSp>
      <p:sp>
        <p:nvSpPr>
          <p:cNvPr id="19463" name="TextovéPole 1"/>
          <p:cNvSpPr txBox="1">
            <a:spLocks noChangeArrowheads="1"/>
          </p:cNvSpPr>
          <p:nvPr/>
        </p:nvSpPr>
        <p:spPr bwMode="auto">
          <a:xfrm>
            <a:off x="6380867" y="4851393"/>
            <a:ext cx="792163" cy="460375"/>
          </a:xfrm>
          <a:prstGeom prst="rect">
            <a:avLst/>
          </a:prstGeom>
          <a:noFill/>
          <a:ln w="9525">
            <a:noFill/>
            <a:miter lim="800000"/>
            <a:headEnd/>
            <a:tailEnd/>
          </a:ln>
        </p:spPr>
        <p:txBody>
          <a:bodyPr>
            <a:spAutoFit/>
          </a:bodyPr>
          <a:lstStyle/>
          <a:p>
            <a:r>
              <a:rPr lang="el-GR" altLang="cs-CZ" dirty="0"/>
              <a:t>α</a:t>
            </a:r>
            <a:r>
              <a:rPr lang="cs-CZ" altLang="cs-CZ" dirty="0"/>
              <a:t>1</a:t>
            </a:r>
          </a:p>
        </p:txBody>
      </p:sp>
      <p:sp>
        <p:nvSpPr>
          <p:cNvPr id="19464" name="TextovéPole 2"/>
          <p:cNvSpPr txBox="1">
            <a:spLocks noChangeArrowheads="1"/>
          </p:cNvSpPr>
          <p:nvPr/>
        </p:nvSpPr>
        <p:spPr bwMode="auto">
          <a:xfrm>
            <a:off x="8043499" y="5078236"/>
            <a:ext cx="431601" cy="369332"/>
          </a:xfrm>
          <a:prstGeom prst="rect">
            <a:avLst/>
          </a:prstGeom>
          <a:noFill/>
          <a:ln w="9525">
            <a:noFill/>
            <a:miter lim="800000"/>
            <a:headEnd/>
            <a:tailEnd/>
          </a:ln>
        </p:spPr>
        <p:txBody>
          <a:bodyPr wrap="square">
            <a:spAutoFit/>
          </a:bodyPr>
          <a:lstStyle/>
          <a:p>
            <a:r>
              <a:rPr lang="el-GR" altLang="cs-CZ" dirty="0"/>
              <a:t>α</a:t>
            </a:r>
            <a:r>
              <a:rPr lang="cs-CZ" altLang="cs-CZ" dirty="0"/>
              <a:t>2</a:t>
            </a: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4274827"/>
            <a:ext cx="3629726" cy="2408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Přímá spojnice se šipkou 2"/>
          <p:cNvCxnSpPr/>
          <p:nvPr/>
        </p:nvCxnSpPr>
        <p:spPr>
          <a:xfrm>
            <a:off x="3779912" y="4941168"/>
            <a:ext cx="576064" cy="2483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 name="Přímá spojnice se šipkou 4"/>
          <p:cNvCxnSpPr/>
          <p:nvPr/>
        </p:nvCxnSpPr>
        <p:spPr>
          <a:xfrm>
            <a:off x="3563888" y="5733256"/>
            <a:ext cx="792088"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ovéPole 1"/>
          <p:cNvSpPr txBox="1">
            <a:spLocks noChangeArrowheads="1"/>
          </p:cNvSpPr>
          <p:nvPr/>
        </p:nvSpPr>
        <p:spPr bwMode="auto">
          <a:xfrm>
            <a:off x="4355976" y="5081581"/>
            <a:ext cx="1872208" cy="646331"/>
          </a:xfrm>
          <a:prstGeom prst="rect">
            <a:avLst/>
          </a:prstGeom>
          <a:noFill/>
          <a:ln w="9525">
            <a:noFill/>
            <a:miter lim="800000"/>
            <a:headEnd/>
            <a:tailEnd/>
          </a:ln>
        </p:spPr>
        <p:txBody>
          <a:bodyPr wrap="square">
            <a:spAutoFit/>
          </a:bodyPr>
          <a:lstStyle/>
          <a:p>
            <a:r>
              <a:rPr lang="el-GR" altLang="cs-CZ" dirty="0" smtClean="0"/>
              <a:t>α</a:t>
            </a:r>
            <a:r>
              <a:rPr lang="cs-CZ" altLang="cs-CZ" dirty="0" smtClean="0"/>
              <a:t>1 – tuhý roztok bohatý na </a:t>
            </a:r>
            <a:r>
              <a:rPr lang="cs-CZ" altLang="cs-CZ" dirty="0" err="1" smtClean="0"/>
              <a:t>Cu</a:t>
            </a:r>
            <a:r>
              <a:rPr lang="cs-CZ" altLang="cs-CZ" dirty="0" smtClean="0"/>
              <a:t> </a:t>
            </a:r>
            <a:endParaRPr lang="cs-CZ" altLang="cs-CZ" dirty="0"/>
          </a:p>
        </p:txBody>
      </p:sp>
      <p:sp>
        <p:nvSpPr>
          <p:cNvPr id="16" name="TextovéPole 2"/>
          <p:cNvSpPr txBox="1">
            <a:spLocks noChangeArrowheads="1"/>
          </p:cNvSpPr>
          <p:nvPr/>
        </p:nvSpPr>
        <p:spPr bwMode="auto">
          <a:xfrm>
            <a:off x="4428654" y="5989930"/>
            <a:ext cx="2087562" cy="646331"/>
          </a:xfrm>
          <a:prstGeom prst="rect">
            <a:avLst/>
          </a:prstGeom>
          <a:noFill/>
          <a:ln w="9525">
            <a:noFill/>
            <a:miter lim="800000"/>
            <a:headEnd/>
            <a:tailEnd/>
          </a:ln>
        </p:spPr>
        <p:txBody>
          <a:bodyPr wrap="square">
            <a:spAutoFit/>
          </a:bodyPr>
          <a:lstStyle/>
          <a:p>
            <a:r>
              <a:rPr lang="el-GR" altLang="cs-CZ" dirty="0"/>
              <a:t>α</a:t>
            </a:r>
            <a:r>
              <a:rPr lang="cs-CZ" altLang="cs-CZ" dirty="0"/>
              <a:t>2 </a:t>
            </a:r>
            <a:r>
              <a:rPr lang="cs-CZ" altLang="cs-CZ" dirty="0" smtClean="0"/>
              <a:t>– tuhý roztok bohatý na </a:t>
            </a:r>
            <a:r>
              <a:rPr lang="cs-CZ" altLang="cs-CZ" dirty="0" err="1" smtClean="0"/>
              <a:t>Ag</a:t>
            </a:r>
            <a:endParaRPr lang="cs-CZ" altLang="cs-CZ"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782</TotalTime>
  <Words>3012</Words>
  <Application>Microsoft Office PowerPoint</Application>
  <PresentationFormat>Předvádění na obrazovce (4:3)</PresentationFormat>
  <Paragraphs>294</Paragraphs>
  <Slides>31</Slides>
  <Notes>28</Notes>
  <HiddenSlides>0</HiddenSlides>
  <MMClips>0</MMClips>
  <ScaleCrop>false</ScaleCrop>
  <HeadingPairs>
    <vt:vector size="4" baseType="variant">
      <vt:variant>
        <vt:lpstr>Motiv</vt:lpstr>
      </vt:variant>
      <vt:variant>
        <vt:i4>1</vt:i4>
      </vt:variant>
      <vt:variant>
        <vt:lpstr>Nadpisy snímků</vt:lpstr>
      </vt:variant>
      <vt:variant>
        <vt:i4>31</vt:i4>
      </vt:variant>
    </vt:vector>
  </HeadingPairs>
  <TitlesOfParts>
    <vt:vector size="32" baseType="lpstr">
      <vt:lpstr>Motiv sady Office</vt:lpstr>
      <vt:lpstr>Vlastnosti kovů a jejich slitin možnosti jejich identifikace</vt:lpstr>
      <vt:lpstr>Vlastnosti kovů</vt:lpstr>
      <vt:lpstr> Krystalová struktura kovů</vt:lpstr>
      <vt:lpstr>Struktura kovů</vt:lpstr>
      <vt:lpstr>Mikrostruktura kovů – poruchy mřížky</vt:lpstr>
      <vt:lpstr>Slitiny kovů</vt:lpstr>
      <vt:lpstr>Klasifikace fází v kovových soustavách</vt:lpstr>
      <vt:lpstr>Slitiny kovů - jednofázové</vt:lpstr>
      <vt:lpstr>Slitiny kovů - vícefázové</vt:lpstr>
      <vt:lpstr>Slitiny kovů – uspořádané tuhé roztoky intermediální fáze </vt:lpstr>
      <vt:lpstr>Tvar zrn</vt:lpstr>
      <vt:lpstr>Velikost zrn</vt:lpstr>
      <vt:lpstr>Studium mikrostruktury kovům metalografie</vt:lpstr>
      <vt:lpstr>Průzkum</vt:lpstr>
      <vt:lpstr>Průzkum: RTG</vt:lpstr>
      <vt:lpstr>Průzkum: metalografie</vt:lpstr>
      <vt:lpstr>Průzkum:  rekonstrukce technologie</vt:lpstr>
      <vt:lpstr>Konzervování-restaurování</vt:lpstr>
      <vt:lpstr>Identifikace kovů</vt:lpstr>
      <vt:lpstr>Barva kovů</vt:lpstr>
      <vt:lpstr> Barva korozních produktů</vt:lpstr>
      <vt:lpstr>Barva korozních produktů kovů</vt:lpstr>
      <vt:lpstr>Prezentace aplikace PowerPoint</vt:lpstr>
      <vt:lpstr>Spot - test</vt:lpstr>
      <vt:lpstr>Instrumentální metody analýzy</vt:lpstr>
      <vt:lpstr>Analýza galvanického zlacení na železné desce metodou SEM-EDS </vt:lpstr>
      <vt:lpstr>Instrumentální metody analýzy</vt:lpstr>
      <vt:lpstr>Hustota kovů (g.cm-3)</vt:lpstr>
      <vt:lpstr>Magnetické vlastnosti</vt:lpstr>
      <vt:lpstr>Tomografie</vt:lpstr>
      <vt:lpstr>Literatura - metalografie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Selucká</dc:creator>
  <cp:lastModifiedBy>Alena Selucká</cp:lastModifiedBy>
  <cp:revision>60</cp:revision>
  <dcterms:created xsi:type="dcterms:W3CDTF">2016-04-01T13:48:57Z</dcterms:created>
  <dcterms:modified xsi:type="dcterms:W3CDTF">2023-02-27T14:23:55Z</dcterms:modified>
</cp:coreProperties>
</file>