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0" r:id="rId18"/>
    <p:sldId id="277" r:id="rId19"/>
    <p:sldId id="271" r:id="rId20"/>
    <p:sldId id="272" r:id="rId21"/>
    <p:sldId id="273" r:id="rId22"/>
    <p:sldId id="274" r:id="rId2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0326" autoAdjust="0"/>
  </p:normalViewPr>
  <p:slideViewPr>
    <p:cSldViewPr>
      <p:cViewPr varScale="1">
        <p:scale>
          <a:sx n="79" d="100"/>
          <a:sy n="79" d="100"/>
        </p:scale>
        <p:origin x="-14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AA51B-1026-49DD-9015-8DF60BFC3B3D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0C453-3C29-4E48-8B8F-3C5185A4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559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62C81-7904-44C9-95E7-56CA1239E139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CA215-D2E1-41E7-B3A7-DD5F39278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10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50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Zohledňují  vznik nerozpustných korozních produktů. Diagramy vymezují při dané </a:t>
            </a:r>
            <a:r>
              <a:rPr lang="cs-CZ" altLang="cs-CZ" dirty="0" err="1" smtClean="0"/>
              <a:t>konstatní</a:t>
            </a:r>
            <a:r>
              <a:rPr lang="cs-CZ" altLang="cs-CZ" dirty="0" smtClean="0"/>
              <a:t> teplotě oblasti oxidační schopnosti prostředí  (resp. Potenciálu) a hodnoty pH, v nichž je </a:t>
            </a:r>
            <a:r>
              <a:rPr lang="cs-CZ" altLang="cs-CZ" dirty="0" err="1" smtClean="0"/>
              <a:t>termodinamicky</a:t>
            </a:r>
            <a:r>
              <a:rPr lang="cs-CZ" altLang="cs-CZ" dirty="0" smtClean="0"/>
              <a:t> stabilní </a:t>
            </a:r>
            <a:r>
              <a:rPr lang="cs-CZ" altLang="cs-CZ" dirty="0" err="1" smtClean="0"/>
              <a:t>bu´D</a:t>
            </a:r>
            <a:r>
              <a:rPr lang="cs-CZ" altLang="cs-CZ" dirty="0" smtClean="0"/>
              <a:t> KOV (IMUNITA) , nebo jeho kationty popř. </a:t>
            </a:r>
            <a:r>
              <a:rPr lang="cs-CZ" altLang="cs-CZ" dirty="0" err="1" smtClean="0"/>
              <a:t>oxoanionty</a:t>
            </a:r>
            <a:r>
              <a:rPr lang="cs-CZ" altLang="cs-CZ" dirty="0" smtClean="0"/>
              <a:t> v </a:t>
            </a:r>
            <a:r>
              <a:rPr lang="cs-CZ" altLang="cs-CZ" dirty="0" err="1" smtClean="0"/>
              <a:t>roztkoku</a:t>
            </a:r>
            <a:r>
              <a:rPr lang="cs-CZ" altLang="cs-CZ" dirty="0" smtClean="0"/>
              <a:t> (aktivita – koroze) nebo nerozpustné oxidy či </a:t>
            </a:r>
            <a:r>
              <a:rPr lang="cs-CZ" altLang="cs-CZ" dirty="0" err="1" smtClean="0"/>
              <a:t>hyrdroxidy</a:t>
            </a:r>
            <a:r>
              <a:rPr lang="cs-CZ" altLang="cs-CZ" dirty="0" smtClean="0"/>
              <a:t> (pasivita). Diagramy  také vymezují stabilitu vody. Nad čarou b je voda rozkládá za vývoje kyslíku, pod čarou a voda se rozkládá za vývoje vodíku.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ušlechtilých kovů zasahuje jejich imunita do oblasti stability vody (kov je termodynamicky stabilní v čisté vodě). Existence oblasti pasivity kovu (v oblasti stability vody) umožňuje také jeho praktické využití ve vodných roztocích,</a:t>
            </a:r>
            <a:endParaRPr lang="cs-CZ" altLang="cs-CZ" dirty="0" smtClean="0"/>
          </a:p>
        </p:txBody>
      </p:sp>
      <p:sp>
        <p:nvSpPr>
          <p:cNvPr id="141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E240E6-DBD9-41DB-B5B3-2A388017C5A8}" type="slidenum">
              <a:rPr lang="cs-CZ" altLang="cs-CZ" smtClean="0"/>
              <a:pPr/>
              <a:t>10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Modrá – imunita, červená – aktivita, zelená – pasivita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Celou oblast stability vody překrývá svou imunitou pouze zlato (obr. 4a.). Pokud by bylo do prostředí přidáno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komplexotvorné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činidlo, např. kyanidy, posunula by se hranice oblasti imunity výrazně k nižším potenciálům a také zlato by se za přítomnosti oxidovadel aktivně rozpouštělo, což se také využívá při hydrometalurgickém zpracování. Podobný případ je v lučavce královské, kde kyselina dusičná je silné oxidovadlo a kyselina chlorovodíková se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podílí na vzniku komplexů zlata.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Železo je teoreticky použitelné díky pasivitě v oblasti stability vody, nelze jej ale používat v kyselém prostředí. K pasivaci vede jak změna hodnoty pH, tak i změna oxidační schopnosti prostředí, resp. Potenciálu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Zinek i hliník jsou neušlechtilé amfoterní kovy, které jsou rozpustné v kyselém i zásaditém prostředí. Pasivaci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Al lze dosáhnout pouze změnou hodnoty pH, nikoli změnou oxidačních účinků prostředí nebo změnou potenciálu (</a:t>
            </a:r>
            <a:endParaRPr lang="cs-CZ" altLang="cs-CZ" dirty="0" smtClean="0"/>
          </a:p>
        </p:txBody>
      </p:sp>
      <p:sp>
        <p:nvSpPr>
          <p:cNvPr id="142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24159A-4E59-484F-92FB-E03C30FDD5B4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4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53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87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67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102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054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00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9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Podle mechanismu průběhu koroze rozdělujeme korozi na chemickou a elektrochemickou. Chemická koroze probíhá v suchém prostředí, bez přítomnosti elektrolytu – v praxi se jedná o korozi v plynech za vyšších teplot (opal – oxidace za vyšších teplot, schopnost kovu odolávat za vyšších teplot = žáruvzdornost).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Protože jsou kovy elektricky vodivé a jsou často vystaveny účinkům vodných elektrolytů, je koroze téměř vždy jejich elektrochemická přeměna anodickým rozpouštěním.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960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224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72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Podle mechanismu průběhu koroze rozdělujeme korozi na chemickou a elektrochemickou. Chemická koroze probíhá v suchém prostředí, bez přítomnosti elektrolytu – v praxi se jedná o korozi v plynech za vyšších teplot (opal – oxidace za vyšších teplot, schopnost kovu odolávat za vyšších teplot = žáruvzdornost).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Protože jsou kovy elektricky vodivé a jsou často vystaveny účinkům vodných elektrolytů, je koroze téměř vždy jejich elektrochemická přeměna anodickým rozpouštěním.</a:t>
            </a:r>
            <a:endParaRPr lang="cs-CZ" dirty="0" smtClean="0"/>
          </a:p>
          <a:p>
            <a:r>
              <a:rPr lang="cs-CZ" dirty="0" smtClean="0"/>
              <a:t>V přítomnosti vody (vzdušné vlhkosti) probíhají elektrochemické děje, jejichž podstatou je vznik korozního makro nebo mikro článku, v rámci kterých se dějí oxidační a redukční reakce. Pozn.: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Elektrolytem může být každá kapalná nebo pevná fáze, která je iontově vodivá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dirty="0" smtClean="0"/>
              <a:t>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Elektrony uvolněné ionizací atomů kovu jsou spotřebovávány katodickými reakcemi, což jsou elektrodové reakce vedoucí k redukci některé složky elektrolytu. Ve vodných elektrolytech jsou nejběžnější katodické vylučování vodíku a redukce kyslíku. Vylučování vodíku lze popsat dvěma rovnicemi pro dvě různé reakce. Prvá se uplatňuje především v kyselém prostředí, kde je dostatek vodíkových iontů. Druhá se uplatňuje hlavně v neutrálním a alkalickém prostředí, kde je již přítomno velmi málo vodíkových iontů. Rychlost jejich redukce snadno přechází v transportní řízení (malé limitní proudové hustoty) a hlavním zdrojem vodíku je přímý rozklad vody. Nejběžnější katodickou reakcí v elektrolytech, které jsou v kontaktu se vzdušnou atmosférou, je redukce kyslíku. Vedle vylučování vodíku a redukce kyslíku může oxidaci kovů doprovázet celá řada dalších redukčních reakcí, jako je například redukce železitých (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Fe3+ + e- = Fe2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+)</a:t>
            </a:r>
            <a:endParaRPr lang="cs-CZ" dirty="0" smtClean="0"/>
          </a:p>
          <a:p>
            <a:r>
              <a:rPr lang="cs-CZ" dirty="0" smtClean="0"/>
              <a:t> Podmínky koroze kovu:</a:t>
            </a:r>
          </a:p>
          <a:p>
            <a:pPr marL="228600" indent="-228600">
              <a:buAutoNum type="arabicParenR"/>
            </a:pPr>
            <a:r>
              <a:rPr lang="cs-CZ" dirty="0" smtClean="0"/>
              <a:t>Přítomnost anody, kde probíhá oxidace</a:t>
            </a:r>
          </a:p>
          <a:p>
            <a:pPr marL="228600" indent="-228600">
              <a:buAutoNum type="arabicParenR"/>
            </a:pPr>
            <a:r>
              <a:rPr lang="cs-CZ" dirty="0" smtClean="0"/>
              <a:t>Katoda, kde probíhá redukce</a:t>
            </a:r>
          </a:p>
          <a:p>
            <a:pPr marL="228600" indent="-228600">
              <a:buAutoNum type="arabicParenR"/>
            </a:pPr>
            <a:r>
              <a:rPr lang="cs-CZ" dirty="0" smtClean="0"/>
              <a:t>Elektrické vodivé spojení umožňující přenos elektronů z anody na katodu</a:t>
            </a:r>
          </a:p>
          <a:p>
            <a:pPr marL="228600" indent="-228600">
              <a:buAutoNum type="arabicParenR"/>
            </a:pPr>
            <a:r>
              <a:rPr lang="cs-CZ" dirty="0" smtClean="0"/>
              <a:t>Elektrolyt (přenos iontů mezi elektrodami)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82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Probíhá v elektricky vodivém prostředí. Příčinou koroze je tvorba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korozního galvanického článku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Vznikne vodivé spojení mezi látkou, která vystupuje jako anoda, a látkou, která je katodou. Materiál, který je v článku anodou, se oxiduje, a tedy koroduje. Aby mohlo probíhat další rozpouštění, musí být elektrony uvolněné při oxidaci nějakým způsobem spotřebovány, jinak dojde k tzv. polarizaci elektrody. Polarizace vede ke zpomalení či zastavení anodické oxidace. Látky, které elektrony odebírají, plní funkci depolarizátoru. Mohou to být i částice v roztoku schopné elektrony přijímat, například kationty vodíku nebo atomy kyslíku. Katodou v uhlíkové oceli může být také právě prvek uhlík. Při elektrochemické korozi dochází k přenosu elektronů na větší vzdálenost, než činí dva atomy. Příkladem může být koroze oceli v provzdušněné vodě. V kyselém prostředí jsou akceptorem elektronů kationty vodíku, které se redukují na vodík a reagují s rozpuštěným kyslíkem za vzniku vody. Železnaté kationty uvolněné do roztoku reagují za vzniku hydroxidu železnatého, který je dále oxidován na hydroxid železitý. Hydroxid železitý je podstatou rzi, která se odlupuje z povrchu oceli a umožňuje tím další průběh koroze.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99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Archeologická železná podkova – pokrytá produkty rzi, krusty zeminy.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14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Hranice maximální přijatelné korozní rychlosti je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prakticky v intervalu tří řádů (0,1 mm za rok až 0,1 μm za rok).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je rychlost, s jakou dochází k úbytkům kovu menší než 0,1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za rok, pak je korozní napadení přijatelné téměř vždy.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Aktivní koroze – koroze projevující se vyšší korozní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rychlostí- příkladem chloridová koroze železa – viz publikace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Selwyn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str. 105 – 108 (dále bude popsáno zvlášť u železa a jeho slitin)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04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/>
              <a:t>Každý kov jeví větší či menší snahu vysílat své kationty do roztoku, disponuje tedy </a:t>
            </a:r>
            <a:r>
              <a:rPr lang="cs-CZ" sz="1600" b="1" dirty="0" smtClean="0"/>
              <a:t>jistým „rozpouštěcím tlakem“. </a:t>
            </a:r>
            <a:r>
              <a:rPr lang="cs-CZ" sz="1600" dirty="0" smtClean="0"/>
              <a:t>Tendence vysílat své ionty do roztoku je tím větší, čím volněji jsou vázány valenční elektrony. Kovy méně ušlechtilé s nízkými hodnotami ionizačních potenciálů mají větší tlak než kovy ušlechtilé. Mírou schopnosti kovu přecházet </a:t>
            </a:r>
            <a:r>
              <a:rPr lang="cs-CZ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stavu iontů v elektrolytu j</a:t>
            </a:r>
            <a:r>
              <a:rPr lang="cs-CZ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dána hodnotou jeho elektrodového potenciálu. Hodnoty standardních potenciálů jsou uvedeny v chemických tabulkách. Potenciálový rozdíl mezi elektrodou libovolného kovu v roztoku jeho iontů o jednotkové koncentraci při teplotě 25 ºC a standardní vodíkovou elektrodou je definován jako </a:t>
            </a:r>
            <a:r>
              <a:rPr lang="cs-CZ" sz="16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standardní redoxní potenciál kovu</a:t>
            </a:r>
            <a:r>
              <a:rPr lang="cs-CZ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značí se </a:t>
            </a:r>
            <a:r>
              <a:rPr lang="cs-CZ" sz="16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cs-CZ" sz="1600" b="1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cs-CZ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Spojí-li se dvě elektrody do článku, pak ta, která má nižší potenciál se rozpouští na kladně nabité kationty, přičemž uvolňuje elektrony do elektrického obvodu. tato elektroda je záporná a nazývá se </a:t>
            </a:r>
            <a:r>
              <a:rPr lang="cs-CZ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katoda</a:t>
            </a:r>
            <a:r>
              <a:rPr lang="cs-CZ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Elektroda, která má vyšší hodnotu potenciálu je nabita kladně, z elektrického obvodu elektrony odebírá, elektricky jimi neutralizuje kationty a ty se v podobě kovu na elektrodě vylučují. tato elektroda je anodou.</a:t>
            </a:r>
          </a:p>
          <a:p>
            <a:r>
              <a:rPr lang="cs-CZ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Kovy, které mají kladný elektrodový potenciál (větší než vodíková elektroda) se nazývají kovy ušlechtilé a za běžných podmínek nekorodují vlivem působení vlhkosti. Kovy se záporným potenciálem vlivem vlhkosti korodují a záleží pouze na vlastnostech korozních zplodin, jestli tato koroze povede k úplnému rozpuštění kovu (oxidy železa jsou práškovité) nebo bude další koroze omezena (viz ochranná vrstva oxidu hlinitého).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kovovou elektrodou a roztokem její soli se ustaví určitá elektrochemická rovnováha, kterou nazýváme </a:t>
            </a:r>
            <a:r>
              <a:rPr lang="cs-CZ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elektrodový potenciál. </a:t>
            </a:r>
            <a:r>
              <a:rPr lang="cs-CZ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Fyzikální definice potenciálu je poněkud  složitější a pro naše účely nepřehledná. Pro názornost si můžeme potenciál představit jako určitou výškovou polohu, a podobně jako u měření výšek zeměpisných objektů, i zde si musíme zvolit nějakou základní referenční hladinu, vůči níž budeme 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všechny</a:t>
            </a:r>
            <a:r>
              <a:rPr lang="cs-CZ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potenciály vztahovat a číselně kvantifikovat. Zeměpisci si za referenční hladinu zvolili hladinu moře a chtějí-li změřit výšku hory, odečtou od sebe nadmořskou výšku vrcholu hory a nadmořskou výšku určitého místa na jejím úpatí. Elektrochemici si za referenční vztažnou hodnotu zvolili potenciál vodíkové elektrody při 25°C.</a:t>
            </a:r>
          </a:p>
          <a:p>
            <a:endParaRPr lang="cs-CZ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600" dirty="0" smtClean="0"/>
              <a:t>Velikost elektrodového potenciálu, jak již bylo výše uvedeno, nelze měřit přímo, ale srovnáním s jinou elektrodou, např. tzv. vodíkovou elektrodou (platinový plíšek, potažený platinovou černí, sycenou vodíkem pod tlakem 101,325 </a:t>
            </a:r>
            <a:r>
              <a:rPr lang="cs-CZ" sz="1600" dirty="0" err="1" smtClean="0"/>
              <a:t>kPa</a:t>
            </a:r>
            <a:r>
              <a:rPr lang="cs-CZ" sz="1600" dirty="0" smtClean="0"/>
              <a:t>, ponořeným do roztoku se střední aktivitou vodíkových iontů a(H</a:t>
            </a:r>
            <a:r>
              <a:rPr lang="cs-CZ" sz="1600" baseline="30000" dirty="0" smtClean="0"/>
              <a:t>+</a:t>
            </a:r>
            <a:r>
              <a:rPr lang="cs-CZ" sz="1600" dirty="0" smtClean="0"/>
              <a:t>) = 1), jejíž standardní potenciál považujeme definitoricky za rovný nule při všech teplotách. Při užití této elektrody byly určeny relativní elektrodové potenciály některých kovů, ponořených do roztoků vlastních solí a sestavena tzv. </a:t>
            </a:r>
            <a:r>
              <a:rPr lang="cs-CZ" sz="1600" dirty="0" err="1" smtClean="0"/>
              <a:t>Beketovova</a:t>
            </a:r>
            <a:r>
              <a:rPr lang="cs-CZ" sz="1600" dirty="0" smtClean="0"/>
              <a:t> (N.N. </a:t>
            </a:r>
            <a:r>
              <a:rPr lang="cs-CZ" sz="1600" dirty="0" err="1" smtClean="0"/>
              <a:t>Beketov</a:t>
            </a:r>
            <a:r>
              <a:rPr lang="cs-CZ" sz="1600" dirty="0" smtClean="0"/>
              <a:t> 1827–1911) řada napětí kovů:</a:t>
            </a:r>
          </a:p>
          <a:p>
            <a:endParaRPr lang="cs-CZ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22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 dvou potenciálů se nazývá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elektrické napětí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Protože potenciály elektrod jsou závislé na teplotě a koncentraci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jako standardní elektrodový potenciál E° definován potenciál, na který se elektroda nabije při teplotě 25 °C, je-li ponořena do roztoku své soli o jednotkové koncentraci (přesněji aktivitě - pro naše výpočty však budeme používat koncentraci).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Vliv teploty, koncentrace a změny oxidačního čísla na standardní elektrodový potenciál popisuje vztah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                           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= E° +  RT.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ln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/ (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z.F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kde    E .... potenciál při teplotě T a koncentraci c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E° ... standardní elektrodový potenciál (číselné hodnoty ve voltech V jsou v úvodní tabulce)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R = 8,314 J . K-1.mol-1 ...  univerzální plynová konstanta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T ...  teplota (K)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c ...   koncentrace elektrolytu( mol/l )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z ...   změna oxidačního čísla mezi elektrodou a jejím kationtem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F = 9,65 . 10</a:t>
            </a:r>
            <a:r>
              <a:rPr lang="cs-CZ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4   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C/mol   ...  Faradayova konstanta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elektrodami s potenciály E</a:t>
            </a:r>
            <a:r>
              <a:rPr lang="cs-CZ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 E</a:t>
            </a:r>
            <a:r>
              <a:rPr lang="cs-CZ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2  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spojenými do elektrochemického článku (konstrukce článku se probírána přednáškách a pro naše výpočty není důležitá) se ustaví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elektrické napětí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 velikosti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                          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=  | E</a:t>
            </a:r>
            <a:r>
              <a:rPr lang="cs-CZ" sz="1200" b="1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E</a:t>
            </a:r>
            <a:r>
              <a:rPr lang="cs-CZ" sz="1200" b="1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 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  <a:endParaRPr lang="cs-CZ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  Určete elektrodový potenciál zinkové elektrody, při koncentraci </a:t>
            </a: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elektrolytu 0,5 mol/l a teplotě 0°C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Řešení: Dosadíme potřebné veličiny do vztahu (1):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= E° +  RT.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ln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/ (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z.F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 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-0,763 + 8,314. 273,16 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0,5/(2 . 9,65.10</a:t>
            </a:r>
            <a:r>
              <a:rPr lang="cs-CZ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-0,763 + (-1574,17)/193000 =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-0,771  (V)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Závěr: Zinková elektroda, ponořená do elektrolytu o koncentraci 0,5 mol/l má při teplotě 0°C elektrodový potenciál -0,771 V.    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 zdroj: http://www.zshk.cz/safra/SBIRKA_PRIKLADU/Elektrochemie.htm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39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A215-D2E1-41E7-B3A7-DD5F392781F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50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8639-BFC0-440F-BC4A-8D15EBEBE71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F386-642E-4CC8-9E8C-3E8CB624A4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Koroze kovů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Ing. Alena Selucká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Diagramy stability kovů</a:t>
            </a:r>
            <a:br>
              <a:rPr lang="cs-CZ" altLang="cs-CZ" smtClean="0"/>
            </a:br>
            <a:r>
              <a:rPr lang="cs-CZ" altLang="cs-CZ" smtClean="0"/>
              <a:t>potenciál – pH (Pourbaix)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071688"/>
            <a:ext cx="2786063" cy="3255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071688"/>
            <a:ext cx="2720975" cy="3325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499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2071688"/>
            <a:ext cx="2381250" cy="2571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4998" name="TextovéPole 8"/>
          <p:cNvSpPr txBox="1">
            <a:spLocks noChangeArrowheads="1"/>
          </p:cNvSpPr>
          <p:nvPr/>
        </p:nvSpPr>
        <p:spPr bwMode="auto">
          <a:xfrm>
            <a:off x="6858000" y="4786313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Diagramy stability kovů</a:t>
            </a:r>
            <a:br>
              <a:rPr lang="cs-CZ" altLang="cs-CZ" smtClean="0"/>
            </a:br>
            <a:r>
              <a:rPr lang="cs-CZ" altLang="cs-CZ" smtClean="0"/>
              <a:t>potenciál – pH (Pourbaix)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71688"/>
            <a:ext cx="2247900" cy="2428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6020" name="TextovéPole 7"/>
          <p:cNvSpPr txBox="1">
            <a:spLocks noChangeArrowheads="1"/>
          </p:cNvSpPr>
          <p:nvPr/>
        </p:nvSpPr>
        <p:spPr bwMode="auto">
          <a:xfrm>
            <a:off x="428625" y="4643438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Au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071688"/>
            <a:ext cx="2287588" cy="2471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6022" name="TextovéPole 10"/>
          <p:cNvSpPr txBox="1">
            <a:spLocks noChangeArrowheads="1"/>
          </p:cNvSpPr>
          <p:nvPr/>
        </p:nvSpPr>
        <p:spPr bwMode="auto">
          <a:xfrm>
            <a:off x="3214688" y="4643438"/>
            <a:ext cx="1928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Al</a:t>
            </a:r>
          </a:p>
        </p:txBody>
      </p:sp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2071688"/>
            <a:ext cx="2336800" cy="2524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6024" name="TextovéPole 13"/>
          <p:cNvSpPr txBox="1">
            <a:spLocks noChangeArrowheads="1"/>
          </p:cNvSpPr>
          <p:nvPr/>
        </p:nvSpPr>
        <p:spPr bwMode="auto">
          <a:xfrm>
            <a:off x="6000750" y="4714875"/>
            <a:ext cx="192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Fe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53732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P. Novák: Koroze kovů, VŠCHT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Koroze kovů - druhy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Podle rozsahu poškození – plošná a místní koroze</a:t>
            </a:r>
          </a:p>
          <a:p>
            <a:r>
              <a:rPr lang="cs-CZ" altLang="cs-CZ" smtClean="0"/>
              <a:t>Podle mechanismu vzniku – v důsledku </a:t>
            </a:r>
            <a:r>
              <a:rPr lang="cs-CZ" altLang="cs-CZ" dirty="0" err="1" smtClean="0"/>
              <a:t>makročlánků</a:t>
            </a:r>
            <a:r>
              <a:rPr lang="cs-CZ" altLang="cs-CZ" dirty="0" smtClean="0"/>
              <a:t>, štěrbinová a bodová, </a:t>
            </a:r>
            <a:r>
              <a:rPr lang="cs-CZ" altLang="cs-CZ" dirty="0" err="1" smtClean="0"/>
              <a:t>mezikrystalová</a:t>
            </a:r>
            <a:r>
              <a:rPr lang="cs-CZ" altLang="cs-CZ" dirty="0" smtClean="0"/>
              <a:t> a selektivní, praskání vyvolané prostředím, erozní, poškození vodíkem.</a:t>
            </a:r>
          </a:p>
          <a:p>
            <a:r>
              <a:rPr lang="cs-CZ" altLang="cs-CZ" dirty="0" smtClean="0"/>
              <a:t>Podle charakteru prostředí – atmosférická, ve vodě, půdní, beton.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>
          <a:xfrm>
            <a:off x="467544" y="17929"/>
            <a:ext cx="8229600" cy="1143000"/>
          </a:xfrm>
        </p:spPr>
        <p:txBody>
          <a:bodyPr/>
          <a:lstStyle/>
          <a:p>
            <a:r>
              <a:rPr lang="cs-CZ" altLang="cs-CZ" dirty="0" smtClean="0"/>
              <a:t>Koroze kovů - druhy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875217" cy="511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player.slideplayer.cz/93/15385433/slides/slide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969549" cy="297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932041" y="4509120"/>
            <a:ext cx="382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https://slideplayer.cz/slide/15385433/</a:t>
            </a:r>
          </a:p>
        </p:txBody>
      </p:sp>
    </p:spTree>
    <p:extLst>
      <p:ext uri="{BB962C8B-B14F-4D97-AF65-F5344CB8AC3E}">
        <p14:creationId xmlns:p14="http://schemas.microsoft.com/office/powerpoint/2010/main" val="34777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Galvanická koroze</a:t>
            </a:r>
          </a:p>
        </p:txBody>
      </p:sp>
      <p:pic>
        <p:nvPicPr>
          <p:cNvPr id="880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7544" y="1150939"/>
            <a:ext cx="4143375" cy="2590800"/>
          </a:xfrm>
          <a:noFill/>
        </p:spPr>
      </p:pic>
      <p:sp>
        <p:nvSpPr>
          <p:cNvPr id="88069" name="TextovéPole 7"/>
          <p:cNvSpPr txBox="1">
            <a:spLocks noChangeArrowheads="1"/>
          </p:cNvSpPr>
          <p:nvPr/>
        </p:nvSpPr>
        <p:spPr bwMode="auto">
          <a:xfrm>
            <a:off x="323528" y="4170072"/>
            <a:ext cx="4643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dirty="0"/>
              <a:t>Korozi ovlivňuje poměr ploch anody </a:t>
            </a:r>
          </a:p>
          <a:p>
            <a:r>
              <a:rPr lang="cs-CZ" altLang="cs-CZ" sz="2000" dirty="0"/>
              <a:t>a katody:</a:t>
            </a:r>
          </a:p>
          <a:p>
            <a:pPr>
              <a:buFontTx/>
              <a:buChar char="-"/>
            </a:pPr>
            <a:r>
              <a:rPr lang="cs-CZ" altLang="cs-CZ" sz="2000" dirty="0"/>
              <a:t>Velká anoda/malá katoda – slabá koroze</a:t>
            </a:r>
          </a:p>
          <a:p>
            <a:pPr>
              <a:buFontTx/>
              <a:buChar char="-"/>
            </a:pPr>
            <a:r>
              <a:rPr lang="cs-CZ" altLang="cs-CZ" sz="2000" dirty="0"/>
              <a:t>Malá anoda/velká katoda – značná koroze anodické části (železný nýt)</a:t>
            </a:r>
          </a:p>
        </p:txBody>
      </p:sp>
      <p:pic>
        <p:nvPicPr>
          <p:cNvPr id="1026" name="Picture 2" descr="https://eluc.kr-olomoucky.cz/uploads/images/15872/content_koroze-elchem-CuFe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66" y="5179868"/>
            <a:ext cx="3822158" cy="124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houska.cz/_data/page_webeditor_2080_12799611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19" y="1340768"/>
            <a:ext cx="4153052" cy="31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884945" y="4524382"/>
            <a:ext cx="382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Zkorodované železné šrouby na bronzovém pomníku Jana Žižky </a:t>
            </a:r>
            <a:r>
              <a:rPr lang="cs-CZ" sz="1200" dirty="0"/>
              <a:t>- http://</a:t>
            </a:r>
            <a:r>
              <a:rPr lang="cs-CZ" sz="1200" dirty="0" smtClean="0"/>
              <a:t>www.houska.cz/srouby-na-spojich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Galvanická koroze - pokovení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5214938" cy="30305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9092" name="Obrázek 8" descr="_DSC608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643063"/>
            <a:ext cx="26622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ovéPole 9"/>
          <p:cNvSpPr txBox="1">
            <a:spLocks noChangeArrowheads="1"/>
          </p:cNvSpPr>
          <p:nvPr/>
        </p:nvSpPr>
        <p:spPr bwMode="auto">
          <a:xfrm>
            <a:off x="500063" y="4857750"/>
            <a:ext cx="4357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Chromování železa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Mezikrystalová koroze</a:t>
            </a:r>
          </a:p>
        </p:txBody>
      </p:sp>
      <p:pic>
        <p:nvPicPr>
          <p:cNvPr id="901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4318000" cy="2781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01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571875"/>
            <a:ext cx="3714750" cy="2789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Příčiny koroze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800" smtClean="0"/>
              <a:t>voda, kyslík</a:t>
            </a:r>
          </a:p>
          <a:p>
            <a:r>
              <a:rPr lang="cs-CZ" altLang="cs-CZ" sz="2800" smtClean="0"/>
              <a:t>Cl</a:t>
            </a:r>
            <a:r>
              <a:rPr lang="cs-CZ" altLang="cs-CZ" sz="2800" baseline="30000" smtClean="0"/>
              <a:t>- </a:t>
            </a:r>
            <a:r>
              <a:rPr lang="cs-CZ" altLang="cs-CZ" sz="2800" smtClean="0"/>
              <a:t>(NaCl, KCl)</a:t>
            </a:r>
          </a:p>
          <a:p>
            <a:r>
              <a:rPr lang="cs-CZ" altLang="cs-CZ" sz="2800" smtClean="0"/>
              <a:t>organické kyseliny (uvolňované během degradace organických materiálů)</a:t>
            </a:r>
          </a:p>
          <a:p>
            <a:r>
              <a:rPr lang="cs-CZ" altLang="cs-CZ" sz="2800" smtClean="0"/>
              <a:t>anorganické kyseliny (HCl, H</a:t>
            </a:r>
            <a:r>
              <a:rPr lang="cs-CZ" altLang="cs-CZ" sz="2800" baseline="-25000" smtClean="0"/>
              <a:t>2</a:t>
            </a:r>
            <a:r>
              <a:rPr lang="cs-CZ" altLang="cs-CZ" sz="2800" smtClean="0"/>
              <a:t>SO</a:t>
            </a:r>
            <a:r>
              <a:rPr lang="cs-CZ" altLang="cs-CZ" sz="2800" baseline="-25000" smtClean="0"/>
              <a:t>4</a:t>
            </a:r>
            <a:r>
              <a:rPr lang="cs-CZ" altLang="cs-CZ" sz="2800" smtClean="0"/>
              <a:t>, HNO</a:t>
            </a:r>
            <a:r>
              <a:rPr lang="cs-CZ" altLang="cs-CZ" sz="2800" baseline="-25000" smtClean="0"/>
              <a:t>3</a:t>
            </a:r>
            <a:r>
              <a:rPr lang="cs-CZ" altLang="cs-CZ" sz="2800" smtClean="0"/>
              <a:t>)</a:t>
            </a:r>
          </a:p>
          <a:p>
            <a:r>
              <a:rPr lang="cs-CZ" altLang="cs-CZ" sz="2800" smtClean="0"/>
              <a:t>lidský pot</a:t>
            </a:r>
          </a:p>
          <a:p>
            <a:r>
              <a:rPr lang="cs-CZ" altLang="cs-CZ" sz="2800" smtClean="0"/>
              <a:t>H</a:t>
            </a:r>
            <a:r>
              <a:rPr lang="cs-CZ" altLang="cs-CZ" sz="2800" baseline="-25000" smtClean="0"/>
              <a:t>2</a:t>
            </a:r>
            <a:r>
              <a:rPr lang="cs-CZ" altLang="cs-CZ" sz="2800" smtClean="0"/>
              <a:t>S, COS</a:t>
            </a:r>
          </a:p>
          <a:p>
            <a:r>
              <a:rPr lang="cs-CZ" altLang="cs-CZ" sz="2800" smtClean="0"/>
              <a:t>prach</a:t>
            </a:r>
          </a:p>
          <a:p>
            <a:r>
              <a:rPr lang="cs-CZ" altLang="cs-CZ" sz="2800" smtClean="0"/>
              <a:t>vzájemný kontakt různých kovů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Ochrana proti korozi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sz="2800" dirty="0" smtClean="0"/>
              <a:t>Snížení relativní vlhkosti vzduchu (optimálně pod 60 % i méně)</a:t>
            </a:r>
          </a:p>
          <a:p>
            <a:r>
              <a:rPr lang="cs-CZ" altLang="cs-CZ" sz="2800" dirty="0" smtClean="0"/>
              <a:t>Udržovat stabilní teplotu cca 10 – 25 °C, zabránit poklesu teploty pod 0 °C</a:t>
            </a:r>
          </a:p>
          <a:p>
            <a:r>
              <a:rPr lang="cs-CZ" altLang="cs-CZ" sz="2800" dirty="0" smtClean="0"/>
              <a:t>Odstraňovat stimulátory koroze (chloridové soli, oxid siřičitý, ozón, oxidy dusíku, těkavé organické látky) – filtrací vzduchu, umístěním aktivního uhlí do vitrín nebo jiných </a:t>
            </a:r>
            <a:r>
              <a:rPr lang="cs-CZ" altLang="cs-CZ" sz="2800" dirty="0" err="1" smtClean="0"/>
              <a:t>chemisorpčních</a:t>
            </a:r>
            <a:r>
              <a:rPr lang="cs-CZ" altLang="cs-CZ" sz="2800" dirty="0" smtClean="0"/>
              <a:t> médií</a:t>
            </a:r>
          </a:p>
          <a:p>
            <a:r>
              <a:rPr lang="cs-CZ" altLang="cs-CZ" sz="2800" dirty="0" smtClean="0"/>
              <a:t>Používat vždy ochranné rukavice (zabránit kontaktu s lidským potem)</a:t>
            </a:r>
          </a:p>
          <a:p>
            <a:r>
              <a:rPr lang="cs-CZ" altLang="cs-CZ" sz="2800" dirty="0" smtClean="0"/>
              <a:t>Udržovat čistotu bez prachu</a:t>
            </a:r>
          </a:p>
          <a:p>
            <a:r>
              <a:rPr lang="cs-CZ" altLang="cs-CZ" sz="2800" dirty="0" smtClean="0"/>
              <a:t>Zabránit vzájemnému kontaktu kovů s různou ušlechtilostí</a:t>
            </a:r>
          </a:p>
          <a:p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958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Doporučení pro uložení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3600" smtClean="0"/>
              <a:t>Stabilní klima: </a:t>
            </a:r>
            <a:br>
              <a:rPr lang="cs-CZ" altLang="cs-CZ" sz="3600" smtClean="0"/>
            </a:br>
            <a:r>
              <a:rPr lang="cs-CZ" altLang="cs-CZ" sz="2800" smtClean="0"/>
              <a:t>T = 15 - 20 °C </a:t>
            </a:r>
            <a:br>
              <a:rPr lang="cs-CZ" altLang="cs-CZ" sz="2800" smtClean="0"/>
            </a:br>
            <a:r>
              <a:rPr lang="cs-CZ" altLang="cs-CZ" sz="2800" smtClean="0"/>
              <a:t>RV = 45 - 55 % (pro kovy s </a:t>
            </a:r>
            <a:r>
              <a:rPr lang="cs-CZ" altLang="cs-CZ" sz="2800" dirty="0" err="1" smtClean="0"/>
              <a:t>org</a:t>
            </a:r>
            <a:r>
              <a:rPr lang="cs-CZ" altLang="cs-CZ" sz="2800" dirty="0" smtClean="0"/>
              <a:t>. materiály)</a:t>
            </a:r>
          </a:p>
          <a:p>
            <a:pPr>
              <a:buFontTx/>
              <a:buNone/>
            </a:pPr>
            <a:r>
              <a:rPr lang="cs-CZ" altLang="cs-CZ" sz="2800" dirty="0" smtClean="0"/>
              <a:t>    RV = 30 - 40 % (pro samostatné kovy)</a:t>
            </a:r>
          </a:p>
          <a:p>
            <a:pPr lvl="1">
              <a:buFontTx/>
              <a:buNone/>
            </a:pPr>
            <a:r>
              <a:rPr lang="cs-CZ" altLang="cs-CZ" sz="2400" dirty="0" smtClean="0"/>
              <a:t>RV ≤ 20 %  (pro </a:t>
            </a:r>
            <a:r>
              <a:rPr lang="cs-CZ" altLang="cs-CZ" sz="2400" dirty="0" err="1" smtClean="0"/>
              <a:t>Fe</a:t>
            </a:r>
            <a:r>
              <a:rPr lang="cs-CZ" altLang="cs-CZ" sz="2400" dirty="0" smtClean="0"/>
              <a:t> nálezy s aktivní chloridovou korozí) </a:t>
            </a:r>
          </a:p>
          <a:p>
            <a:r>
              <a:rPr lang="cs-CZ" altLang="cs-CZ" sz="3600" dirty="0" smtClean="0"/>
              <a:t>Intenzita osvětlení do 300 </a:t>
            </a:r>
            <a:r>
              <a:rPr lang="cs-CZ" altLang="cs-CZ" sz="3600" dirty="0" err="1" smtClean="0"/>
              <a:t>lx</a:t>
            </a:r>
            <a:endParaRPr lang="cs-CZ" altLang="cs-CZ" sz="3600" dirty="0" smtClean="0"/>
          </a:p>
          <a:p>
            <a:r>
              <a:rPr lang="cs-CZ" altLang="cs-CZ" sz="3600" dirty="0" smtClean="0"/>
              <a:t>UV pod 75 </a:t>
            </a:r>
            <a:r>
              <a:rPr lang="cs-CZ" altLang="cs-CZ" sz="3600" dirty="0" err="1" smtClean="0">
                <a:latin typeface="Symbol" pitchFamily="18" charset="2"/>
              </a:rPr>
              <a:t>m</a:t>
            </a:r>
            <a:r>
              <a:rPr lang="cs-CZ" altLang="cs-CZ" sz="3600" dirty="0" err="1" smtClean="0"/>
              <a:t>W</a:t>
            </a:r>
            <a:r>
              <a:rPr lang="cs-CZ" altLang="cs-CZ" sz="3600" dirty="0" smtClean="0"/>
              <a:t>/</a:t>
            </a:r>
            <a:r>
              <a:rPr lang="cs-CZ" altLang="cs-CZ" sz="3600" dirty="0" err="1" smtClean="0"/>
              <a:t>lm</a:t>
            </a:r>
            <a:r>
              <a:rPr lang="cs-CZ" altLang="cs-CZ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Nejčastější druhy poškození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Mechanické poškození</a:t>
            </a:r>
          </a:p>
          <a:p>
            <a:pPr lvl="1"/>
            <a:r>
              <a:rPr lang="cs-CZ" altLang="cs-CZ" dirty="0" smtClean="0"/>
              <a:t>poškrábání</a:t>
            </a:r>
          </a:p>
          <a:p>
            <a:pPr lvl="1"/>
            <a:r>
              <a:rPr lang="cs-CZ" altLang="cs-CZ" dirty="0" smtClean="0"/>
              <a:t>deformace</a:t>
            </a:r>
          </a:p>
          <a:p>
            <a:r>
              <a:rPr lang="cs-CZ" altLang="cs-CZ" dirty="0" smtClean="0"/>
              <a:t>Fyzikálně - chemické poškození</a:t>
            </a:r>
          </a:p>
          <a:p>
            <a:pPr lvl="1"/>
            <a:r>
              <a:rPr lang="cs-CZ" altLang="cs-CZ" dirty="0" smtClean="0"/>
              <a:t>Koroze: chemická a elektrochemická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Rizikové faktory</a:t>
            </a:r>
          </a:p>
        </p:txBody>
      </p:sp>
      <p:pic>
        <p:nvPicPr>
          <p:cNvPr id="93187" name="Picture 3" descr="C:\Documents and Settings\Selucka\Plocha\tabul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6248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288925" y="6259513"/>
            <a:ext cx="58801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1400"/>
              <a:t>Tab.: Preventivní péče o historické objekty a sbírky v  nich uložené, Praha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Literatura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cs-CZ" altLang="cs-CZ" sz="2000" smtClean="0"/>
              <a:t>J. </a:t>
            </a:r>
            <a:r>
              <a:rPr lang="en-GB" altLang="cs-CZ" sz="2000" smtClean="0"/>
              <a:t>M. Cronyn: The Elements of Archaelogical Conservation, New York § London, 1990</a:t>
            </a:r>
          </a:p>
          <a:p>
            <a:r>
              <a:rPr lang="en-GB" altLang="cs-CZ" sz="2000" smtClean="0"/>
              <a:t>Storage of Metals: CCI Notes 9/2, Canadian Conservation Institute, 1995</a:t>
            </a:r>
          </a:p>
          <a:p>
            <a:r>
              <a:rPr lang="en-GB" altLang="cs-CZ" sz="2000" smtClean="0"/>
              <a:t>Recognising of Active Corrosion, CCI Notes 9/1, Canadian Conservation Institute, 1997</a:t>
            </a:r>
          </a:p>
          <a:p>
            <a:r>
              <a:rPr lang="cs-CZ" altLang="cs-CZ" sz="2000" smtClean="0"/>
              <a:t>V. Ustohal: Kovy a slitiny, Moravské zemské muzeum, 1992</a:t>
            </a:r>
          </a:p>
          <a:p>
            <a:r>
              <a:rPr lang="cs-CZ" altLang="cs-CZ" sz="2000" smtClean="0"/>
              <a:t>Základy muzejní konzervace, Moravské zemské muzeum, 1989</a:t>
            </a:r>
          </a:p>
          <a:p>
            <a:r>
              <a:rPr lang="cs-CZ" altLang="cs-CZ" sz="2000" smtClean="0"/>
              <a:t>K. Taubel a kol.: Zlatnictví, stříbrnictví a klenotnictví, SNTL Praha, 1989</a:t>
            </a:r>
          </a:p>
          <a:p>
            <a:r>
              <a:rPr lang="cs-CZ" altLang="cs-CZ" sz="2000" smtClean="0"/>
              <a:t>Stabilizace železných archeologických nálezů, sborník z workshopu, 4.-5.11.2002, Brno.</a:t>
            </a:r>
          </a:p>
          <a:p>
            <a:r>
              <a:rPr lang="cs-CZ" altLang="cs-CZ" sz="2000" smtClean="0"/>
              <a:t>Preventivní péče o historické objekty a sbírky v nich uložené, Státní ústav památkové péče, Praha, 2002</a:t>
            </a:r>
          </a:p>
          <a:p>
            <a:endParaRPr lang="cs-CZ" altLang="cs-CZ" sz="2000" smtClean="0"/>
          </a:p>
          <a:p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800" cap="all" dirty="0" smtClean="0"/>
              <a:t>Bartoníček, R.</a:t>
            </a:r>
            <a:r>
              <a:rPr lang="cs-CZ" sz="1800" dirty="0" smtClean="0"/>
              <a:t> a kol.: </a:t>
            </a:r>
            <a:r>
              <a:rPr lang="cs-CZ" sz="1800" i="1" dirty="0" smtClean="0"/>
              <a:t>Koroze a protikorozní ochrana kovů</a:t>
            </a:r>
            <a:r>
              <a:rPr lang="cs-CZ" sz="1800" dirty="0" smtClean="0"/>
              <a:t>, Academia, ČSAV, Praha, 1966.</a:t>
            </a:r>
          </a:p>
          <a:p>
            <a:pPr>
              <a:defRPr/>
            </a:pPr>
            <a:r>
              <a:rPr lang="cs-CZ" sz="1800" cap="all" dirty="0" smtClean="0"/>
              <a:t>Černý, M.:</a:t>
            </a:r>
            <a:r>
              <a:rPr lang="cs-CZ" sz="1800" dirty="0" smtClean="0"/>
              <a:t> </a:t>
            </a:r>
            <a:r>
              <a:rPr lang="cs-CZ" sz="1800" i="1" dirty="0" smtClean="0"/>
              <a:t>Korozní vlastnosti kovových a konstrukčních materiálů</a:t>
            </a:r>
            <a:r>
              <a:rPr lang="cs-CZ" sz="1800" dirty="0" smtClean="0"/>
              <a:t>, SNTL, Praha, 1984.</a:t>
            </a:r>
          </a:p>
          <a:p>
            <a:pPr>
              <a:defRPr/>
            </a:pPr>
            <a:r>
              <a:rPr lang="en-US" sz="1800" cap="all" dirty="0" smtClean="0"/>
              <a:t>Johnson, J. H., </a:t>
            </a:r>
            <a:r>
              <a:rPr lang="en-US" sz="1800" cap="all" dirty="0" err="1" smtClean="0"/>
              <a:t>Kiepura</a:t>
            </a:r>
            <a:r>
              <a:rPr lang="en-US" sz="1800" cap="all" dirty="0" smtClean="0"/>
              <a:t>, R. T., </a:t>
            </a:r>
            <a:r>
              <a:rPr lang="en-US" sz="1800" cap="all" dirty="0" err="1" smtClean="0"/>
              <a:t>Humpries</a:t>
            </a:r>
            <a:r>
              <a:rPr lang="en-US" sz="1800" cap="all" dirty="0" smtClean="0"/>
              <a:t>, D. A.</a:t>
            </a:r>
            <a:r>
              <a:rPr lang="en-US" sz="1800" dirty="0" smtClean="0"/>
              <a:t> (eds.): </a:t>
            </a:r>
            <a:r>
              <a:rPr lang="en-US" sz="1800" i="1" dirty="0" smtClean="0"/>
              <a:t>Corrosion</a:t>
            </a:r>
            <a:r>
              <a:rPr lang="en-US" sz="1800" dirty="0" smtClean="0"/>
              <a:t>, ASM Handbook, Vol. 13, ASM International USA, 1992.</a:t>
            </a:r>
            <a:endParaRPr lang="cs-CZ" sz="1800" dirty="0" smtClean="0"/>
          </a:p>
          <a:p>
            <a:pPr>
              <a:defRPr/>
            </a:pPr>
            <a:r>
              <a:rPr lang="cs-CZ" sz="1800" cap="all" dirty="0" smtClean="0"/>
              <a:t>Svoboda, M.:</a:t>
            </a:r>
            <a:r>
              <a:rPr lang="cs-CZ" sz="1800" dirty="0" smtClean="0"/>
              <a:t> </a:t>
            </a:r>
            <a:r>
              <a:rPr lang="cs-CZ" sz="1800" i="1" dirty="0" smtClean="0"/>
              <a:t>Protikorozní ochrana kovů organickými povlaky</a:t>
            </a:r>
            <a:r>
              <a:rPr lang="cs-CZ" sz="1800" dirty="0" smtClean="0"/>
              <a:t>, SNTL, Praha, 1985.</a:t>
            </a:r>
          </a:p>
          <a:p>
            <a:pPr>
              <a:defRPr/>
            </a:pPr>
            <a:r>
              <a:rPr lang="cs-CZ" sz="1800" cap="all" dirty="0" err="1" smtClean="0"/>
              <a:t>Tétreault</a:t>
            </a:r>
            <a:r>
              <a:rPr lang="cs-CZ" sz="1800" cap="all" dirty="0" smtClean="0"/>
              <a:t> J.</a:t>
            </a:r>
            <a:r>
              <a:rPr lang="cs-CZ" sz="1800" dirty="0" smtClean="0"/>
              <a:t>: </a:t>
            </a:r>
            <a:r>
              <a:rPr lang="cs-CZ" sz="1800" dirty="0" err="1" smtClean="0"/>
              <a:t>Airborne</a:t>
            </a:r>
            <a:r>
              <a:rPr lang="cs-CZ" sz="1800" dirty="0" smtClean="0"/>
              <a:t> </a:t>
            </a:r>
            <a:r>
              <a:rPr lang="cs-CZ" sz="1800" dirty="0" err="1" smtClean="0"/>
              <a:t>pollutants</a:t>
            </a:r>
            <a:r>
              <a:rPr lang="cs-CZ" sz="1800" dirty="0" smtClean="0"/>
              <a:t> in </a:t>
            </a:r>
            <a:r>
              <a:rPr lang="cs-CZ" sz="1800" dirty="0" err="1" smtClean="0"/>
              <a:t>museums</a:t>
            </a:r>
            <a:r>
              <a:rPr lang="cs-CZ" sz="1800" dirty="0" smtClean="0"/>
              <a:t>, </a:t>
            </a:r>
            <a:r>
              <a:rPr lang="cs-CZ" sz="1800" dirty="0" err="1" smtClean="0"/>
              <a:t>galleries</a:t>
            </a:r>
            <a:r>
              <a:rPr lang="cs-CZ" sz="1800" dirty="0" smtClean="0"/>
              <a:t>,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archives</a:t>
            </a:r>
            <a:r>
              <a:rPr lang="cs-CZ" sz="1800" dirty="0" smtClean="0"/>
              <a:t>, </a:t>
            </a:r>
            <a:r>
              <a:rPr lang="cs-CZ" sz="1800" dirty="0" err="1" smtClean="0"/>
              <a:t>Canadian</a:t>
            </a:r>
            <a:r>
              <a:rPr lang="cs-CZ" sz="1800" dirty="0" smtClean="0"/>
              <a:t> </a:t>
            </a:r>
            <a:r>
              <a:rPr lang="cs-CZ" sz="1800" dirty="0" err="1" smtClean="0"/>
              <a:t>Conservation</a:t>
            </a:r>
            <a:r>
              <a:rPr lang="cs-CZ" sz="1800" dirty="0" smtClean="0"/>
              <a:t> Institute, 2003.</a:t>
            </a:r>
          </a:p>
          <a:p>
            <a:pPr>
              <a:defRPr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altLang="cs-CZ" dirty="0" smtClean="0"/>
              <a:t>Koroze kovů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643062"/>
            <a:ext cx="8143875" cy="4810273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800" b="1" dirty="0" smtClean="0"/>
              <a:t>Elektrochemická koroze</a:t>
            </a:r>
          </a:p>
          <a:p>
            <a:pPr lvl="1"/>
            <a:r>
              <a:rPr lang="cs-CZ" altLang="cs-CZ" b="1" dirty="0" smtClean="0"/>
              <a:t>Oxidace (anoda)</a:t>
            </a:r>
          </a:p>
          <a:p>
            <a:pPr lvl="2"/>
            <a:r>
              <a:rPr lang="cs-CZ" altLang="cs-CZ" sz="1600" b="1" noProof="1" smtClean="0">
                <a:solidFill>
                  <a:srgbClr val="FF0000"/>
                </a:solidFill>
                <a:latin typeface="Arial" pitchFamily="34" charset="0"/>
              </a:rPr>
              <a:t>M </a:t>
            </a:r>
            <a:r>
              <a:rPr lang="cs-CZ" altLang="cs-CZ" sz="1600" b="1" noProof="1" smtClean="0">
                <a:solidFill>
                  <a:srgbClr val="FF0000"/>
                </a:solidFill>
                <a:latin typeface="Symbol" pitchFamily="18" charset="2"/>
              </a:rPr>
              <a:t>    ® </a:t>
            </a:r>
            <a:r>
              <a:rPr lang="cs-CZ" altLang="cs-CZ" sz="1600" b="1" noProof="1" smtClean="0">
                <a:solidFill>
                  <a:srgbClr val="FF0000"/>
                </a:solidFill>
                <a:latin typeface="Arial" pitchFamily="34" charset="0"/>
              </a:rPr>
              <a:t>    M</a:t>
            </a:r>
            <a:r>
              <a:rPr lang="cs-CZ" altLang="cs-CZ" sz="1600" b="1" baseline="30000" noProof="1" smtClean="0">
                <a:solidFill>
                  <a:srgbClr val="FF0000"/>
                </a:solidFill>
                <a:latin typeface="Arial" pitchFamily="34" charset="0"/>
              </a:rPr>
              <a:t>n+</a:t>
            </a:r>
            <a:r>
              <a:rPr lang="cs-CZ" altLang="cs-CZ" sz="1600" b="1" noProof="1" smtClean="0">
                <a:solidFill>
                  <a:srgbClr val="FF0000"/>
                </a:solidFill>
                <a:latin typeface="Symbol" pitchFamily="18" charset="2"/>
              </a:rPr>
              <a:t>  +  </a:t>
            </a:r>
            <a:r>
              <a:rPr lang="cs-CZ" altLang="cs-CZ" sz="1600" b="1" noProof="1" smtClean="0">
                <a:solidFill>
                  <a:srgbClr val="FF0000"/>
                </a:solidFill>
                <a:latin typeface="Arial" pitchFamily="34" charset="0"/>
              </a:rPr>
              <a:t>ne</a:t>
            </a:r>
            <a:r>
              <a:rPr lang="cs-CZ" altLang="cs-CZ" sz="1600" b="1" baseline="30000" noProof="1" smtClean="0">
                <a:solidFill>
                  <a:srgbClr val="FF0000"/>
                </a:solidFill>
                <a:latin typeface="Arial" pitchFamily="34" charset="0"/>
              </a:rPr>
              <a:t>-</a:t>
            </a:r>
          </a:p>
          <a:p>
            <a:pPr lvl="2"/>
            <a:endParaRPr lang="cs-CZ" altLang="cs-CZ" sz="1600" b="1" baseline="30000" noProof="1" smtClean="0">
              <a:latin typeface="Arial" pitchFamily="34" charset="0"/>
            </a:endParaRPr>
          </a:p>
          <a:p>
            <a:pPr lvl="2"/>
            <a:r>
              <a:rPr lang="cs-CZ" altLang="cs-CZ" sz="1600" b="1" noProof="1" smtClean="0">
                <a:latin typeface="Arial" pitchFamily="34" charset="0"/>
              </a:rPr>
              <a:t>Fe </a:t>
            </a:r>
            <a:r>
              <a:rPr lang="cs-CZ" altLang="cs-CZ" sz="1600" b="1" noProof="1" smtClean="0">
                <a:latin typeface="Symbol" pitchFamily="18" charset="2"/>
              </a:rPr>
              <a:t>    ® </a:t>
            </a:r>
            <a:r>
              <a:rPr lang="cs-CZ" altLang="cs-CZ" sz="1600" b="1" noProof="1" smtClean="0">
                <a:latin typeface="Arial" pitchFamily="34" charset="0"/>
              </a:rPr>
              <a:t>    Fe</a:t>
            </a:r>
            <a:r>
              <a:rPr lang="cs-CZ" altLang="cs-CZ" sz="1600" b="1" baseline="30000" noProof="1" smtClean="0">
                <a:latin typeface="Arial" pitchFamily="34" charset="0"/>
              </a:rPr>
              <a:t>2+</a:t>
            </a:r>
            <a:r>
              <a:rPr lang="cs-CZ" altLang="cs-CZ" sz="1600" b="1" noProof="1" smtClean="0">
                <a:latin typeface="Symbol" pitchFamily="18" charset="2"/>
              </a:rPr>
              <a:t>  +  2</a:t>
            </a:r>
            <a:r>
              <a:rPr lang="cs-CZ" altLang="cs-CZ" sz="1600" b="1" noProof="1" smtClean="0">
                <a:latin typeface="Arial" pitchFamily="34" charset="0"/>
              </a:rPr>
              <a:t>e</a:t>
            </a:r>
            <a:r>
              <a:rPr lang="cs-CZ" altLang="cs-CZ" sz="1600" b="1" baseline="30000" noProof="1" smtClean="0">
                <a:latin typeface="Arial" pitchFamily="34" charset="0"/>
              </a:rPr>
              <a:t>-</a:t>
            </a:r>
          </a:p>
          <a:p>
            <a:pPr lvl="1"/>
            <a:r>
              <a:rPr lang="cs-CZ" altLang="cs-CZ" sz="2400" b="1" noProof="1" smtClean="0">
                <a:latin typeface="Arial" pitchFamily="34" charset="0"/>
              </a:rPr>
              <a:t>Redukce (katoda)</a:t>
            </a:r>
          </a:p>
          <a:p>
            <a:pPr lvl="2"/>
            <a:r>
              <a:rPr lang="cs-CZ" altLang="cs-CZ" sz="1600" b="1" noProof="1" smtClean="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cs-CZ" altLang="cs-CZ" sz="1600" b="1" baseline="30000" noProof="1" smtClean="0">
                <a:solidFill>
                  <a:srgbClr val="FF0000"/>
                </a:solidFill>
                <a:latin typeface="Arial" pitchFamily="34" charset="0"/>
              </a:rPr>
              <a:t>n+</a:t>
            </a:r>
            <a:r>
              <a:rPr lang="cs-CZ" altLang="cs-CZ" sz="1600" b="1" noProof="1" smtClean="0">
                <a:solidFill>
                  <a:srgbClr val="FF0000"/>
                </a:solidFill>
                <a:latin typeface="Symbol" pitchFamily="18" charset="2"/>
              </a:rPr>
              <a:t>  +  </a:t>
            </a:r>
            <a:r>
              <a:rPr lang="cs-CZ" altLang="cs-CZ" sz="1600" b="1" noProof="1" smtClean="0">
                <a:solidFill>
                  <a:srgbClr val="FF0000"/>
                </a:solidFill>
                <a:latin typeface="Arial" pitchFamily="34" charset="0"/>
              </a:rPr>
              <a:t>ne</a:t>
            </a:r>
            <a:r>
              <a:rPr lang="cs-CZ" altLang="cs-CZ" sz="1600" b="1" baseline="30000" noProof="1" smtClean="0">
                <a:solidFill>
                  <a:srgbClr val="FF0000"/>
                </a:solidFill>
                <a:latin typeface="Arial" pitchFamily="34" charset="0"/>
              </a:rPr>
              <a:t>- </a:t>
            </a:r>
            <a:r>
              <a:rPr lang="cs-CZ" altLang="cs-CZ" sz="1600" b="1" noProof="1" smtClean="0">
                <a:solidFill>
                  <a:srgbClr val="FF0000"/>
                </a:solidFill>
                <a:latin typeface="Symbol" pitchFamily="18" charset="2"/>
              </a:rPr>
              <a:t> ® M</a:t>
            </a:r>
          </a:p>
          <a:p>
            <a:pPr lvl="2"/>
            <a:endParaRPr lang="cs-CZ" altLang="cs-CZ" sz="1600" b="1" baseline="30000" noProof="1">
              <a:solidFill>
                <a:srgbClr val="FF0000"/>
              </a:solidFill>
              <a:latin typeface="Symbol" pitchFamily="18" charset="2"/>
            </a:endParaRPr>
          </a:p>
          <a:p>
            <a:pPr marL="914400" lvl="2" indent="0">
              <a:buNone/>
            </a:pPr>
            <a:r>
              <a:rPr lang="cs-CZ" altLang="cs-CZ" sz="1600" b="1" noProof="1" smtClean="0">
                <a:latin typeface="Arial" pitchFamily="34" charset="0"/>
              </a:rPr>
              <a:t>Redukcí kyslíku</a:t>
            </a:r>
          </a:p>
          <a:p>
            <a:pPr lvl="2"/>
            <a:r>
              <a:rPr lang="cs-CZ" altLang="cs-CZ" sz="1600" b="1" noProof="1" smtClean="0">
                <a:latin typeface="Arial" pitchFamily="34" charset="0"/>
              </a:rPr>
              <a:t>O</a:t>
            </a:r>
            <a:r>
              <a:rPr lang="cs-CZ" altLang="cs-CZ" sz="1600" b="1" baseline="-25000" noProof="1" smtClean="0">
                <a:latin typeface="Arial" pitchFamily="34" charset="0"/>
              </a:rPr>
              <a:t>2 </a:t>
            </a:r>
            <a:r>
              <a:rPr lang="cs-CZ" altLang="cs-CZ" sz="1600" b="1" noProof="1" smtClean="0">
                <a:latin typeface="Arial" pitchFamily="34" charset="0"/>
              </a:rPr>
              <a:t> +  2 H</a:t>
            </a:r>
            <a:r>
              <a:rPr lang="cs-CZ" altLang="cs-CZ" sz="1600" b="1" baseline="-25000" noProof="1" smtClean="0">
                <a:latin typeface="Arial" pitchFamily="34" charset="0"/>
              </a:rPr>
              <a:t>2</a:t>
            </a:r>
            <a:r>
              <a:rPr lang="cs-CZ" altLang="cs-CZ" sz="1600" b="1" noProof="1" smtClean="0">
                <a:latin typeface="Arial" pitchFamily="34" charset="0"/>
              </a:rPr>
              <a:t>0  +  4 e</a:t>
            </a:r>
            <a:r>
              <a:rPr lang="cs-CZ" altLang="cs-CZ" sz="1600" b="1" baseline="30000" noProof="1" smtClean="0">
                <a:latin typeface="Arial" pitchFamily="34" charset="0"/>
              </a:rPr>
              <a:t>-</a:t>
            </a:r>
            <a:r>
              <a:rPr lang="cs-CZ" altLang="cs-CZ" sz="1600" b="1" noProof="1" smtClean="0">
                <a:latin typeface="Arial" pitchFamily="34" charset="0"/>
              </a:rPr>
              <a:t>  </a:t>
            </a:r>
            <a:r>
              <a:rPr lang="cs-CZ" altLang="cs-CZ" sz="1600" b="1" noProof="1" smtClean="0">
                <a:latin typeface="Symbol" pitchFamily="18" charset="2"/>
              </a:rPr>
              <a:t>®   </a:t>
            </a:r>
            <a:r>
              <a:rPr lang="cs-CZ" altLang="cs-CZ" sz="1600" b="1" noProof="1" smtClean="0">
                <a:latin typeface="Arial" pitchFamily="34" charset="0"/>
              </a:rPr>
              <a:t>4 (OH)</a:t>
            </a:r>
            <a:r>
              <a:rPr lang="cs-CZ" altLang="cs-CZ" sz="1600" b="1" baseline="30000" noProof="1" smtClean="0">
                <a:latin typeface="Arial" pitchFamily="34" charset="0"/>
              </a:rPr>
              <a:t> –  </a:t>
            </a:r>
            <a:r>
              <a:rPr lang="cs-CZ" altLang="cs-CZ" sz="1600" b="1" noProof="1" smtClean="0">
                <a:latin typeface="Arial" pitchFamily="34" charset="0"/>
              </a:rPr>
              <a:t> ….. v neutrálním prostředí</a:t>
            </a:r>
            <a:endParaRPr lang="cs-CZ" altLang="cs-CZ" sz="1600" b="1" baseline="30000" noProof="1" smtClean="0">
              <a:latin typeface="Arial" pitchFamily="34" charset="0"/>
            </a:endParaRPr>
          </a:p>
          <a:p>
            <a:pPr lvl="2"/>
            <a:r>
              <a:rPr lang="cs-CZ" altLang="cs-CZ" sz="1600" b="1" noProof="1" smtClean="0">
                <a:latin typeface="Arial" pitchFamily="34" charset="0"/>
              </a:rPr>
              <a:t>O</a:t>
            </a:r>
            <a:r>
              <a:rPr lang="cs-CZ" altLang="cs-CZ" sz="1600" b="1" baseline="-25000" noProof="1" smtClean="0">
                <a:latin typeface="Arial" pitchFamily="34" charset="0"/>
              </a:rPr>
              <a:t>2 </a:t>
            </a:r>
            <a:r>
              <a:rPr lang="cs-CZ" altLang="cs-CZ" sz="1600" b="1" noProof="1" smtClean="0">
                <a:latin typeface="Arial" pitchFamily="34" charset="0"/>
              </a:rPr>
              <a:t> +  4H+  +  4 e</a:t>
            </a:r>
            <a:r>
              <a:rPr lang="cs-CZ" altLang="cs-CZ" sz="1600" b="1" baseline="30000" noProof="1" smtClean="0">
                <a:latin typeface="Arial" pitchFamily="34" charset="0"/>
              </a:rPr>
              <a:t>-</a:t>
            </a:r>
            <a:r>
              <a:rPr lang="cs-CZ" altLang="cs-CZ" sz="1600" b="1" noProof="1" smtClean="0">
                <a:latin typeface="Arial" pitchFamily="34" charset="0"/>
              </a:rPr>
              <a:t>  </a:t>
            </a:r>
            <a:r>
              <a:rPr lang="cs-CZ" altLang="cs-CZ" sz="1600" b="1" noProof="1" smtClean="0">
                <a:latin typeface="Symbol" pitchFamily="18" charset="2"/>
              </a:rPr>
              <a:t>®   2H2O </a:t>
            </a:r>
            <a:r>
              <a:rPr lang="cs-CZ" altLang="cs-CZ" sz="1600" b="1" noProof="1" smtClean="0">
                <a:latin typeface="Arial" pitchFamily="34" charset="0"/>
              </a:rPr>
              <a:t>….. v kyselém prostředí (pH ˂ 4)</a:t>
            </a:r>
          </a:p>
          <a:p>
            <a:pPr lvl="2"/>
            <a:endParaRPr lang="cs-CZ" altLang="cs-CZ" sz="1600" b="1" noProof="1" smtClean="0">
              <a:latin typeface="Symbol" pitchFamily="18" charset="2"/>
            </a:endParaRPr>
          </a:p>
          <a:p>
            <a:pPr marL="914400" lvl="2" indent="0">
              <a:buNone/>
            </a:pPr>
            <a:r>
              <a:rPr lang="cs-CZ" altLang="cs-CZ" sz="1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Vylučováním vodíku</a:t>
            </a:r>
          </a:p>
          <a:p>
            <a:pPr lvl="2"/>
            <a:r>
              <a:rPr lang="cs-CZ" altLang="cs-CZ" sz="1600" b="1" noProof="1" smtClean="0">
                <a:latin typeface="Arial" pitchFamily="34" charset="0"/>
              </a:rPr>
              <a:t>H2O +  2 e</a:t>
            </a:r>
            <a:r>
              <a:rPr lang="cs-CZ" altLang="cs-CZ" sz="1600" b="1" baseline="30000" noProof="1" smtClean="0">
                <a:latin typeface="Arial" pitchFamily="34" charset="0"/>
              </a:rPr>
              <a:t>-</a:t>
            </a:r>
            <a:r>
              <a:rPr lang="cs-CZ" altLang="cs-CZ" sz="1600" b="1" noProof="1" smtClean="0">
                <a:latin typeface="Arial" pitchFamily="34" charset="0"/>
              </a:rPr>
              <a:t>   </a:t>
            </a:r>
            <a:r>
              <a:rPr lang="cs-CZ" altLang="cs-CZ" sz="1600" b="1" noProof="1" smtClean="0">
                <a:latin typeface="Symbol" pitchFamily="18" charset="2"/>
              </a:rPr>
              <a:t>®   </a:t>
            </a:r>
            <a:r>
              <a:rPr lang="cs-CZ" altLang="cs-CZ" sz="1600" b="1" noProof="1" smtClean="0">
                <a:latin typeface="Arial" pitchFamily="34" charset="0"/>
              </a:rPr>
              <a:t>H</a:t>
            </a:r>
            <a:r>
              <a:rPr lang="cs-CZ" altLang="cs-CZ" sz="1600" b="1" baseline="-25000" noProof="1" smtClean="0">
                <a:latin typeface="Arial" pitchFamily="34" charset="0"/>
              </a:rPr>
              <a:t>2 </a:t>
            </a:r>
            <a:r>
              <a:rPr lang="cs-CZ" altLang="cs-CZ" sz="1600" b="1" noProof="1" smtClean="0">
                <a:latin typeface="Arial" pitchFamily="34" charset="0"/>
              </a:rPr>
              <a:t>+  2OH- ….. v neutrálním a zásaditém  prostředí</a:t>
            </a:r>
            <a:endParaRPr lang="cs-CZ" altLang="cs-CZ" sz="1600" b="1" baseline="-25000" noProof="1" smtClean="0">
              <a:latin typeface="Arial" pitchFamily="34" charset="0"/>
            </a:endParaRPr>
          </a:p>
          <a:p>
            <a:pPr lvl="2"/>
            <a:r>
              <a:rPr lang="cs-CZ" altLang="cs-CZ" sz="1600" b="1" noProof="1" smtClean="0">
                <a:latin typeface="Arial" pitchFamily="34" charset="0"/>
              </a:rPr>
              <a:t>2 H</a:t>
            </a:r>
            <a:r>
              <a:rPr lang="cs-CZ" altLang="cs-CZ" sz="1600" b="1" baseline="30000" noProof="1" smtClean="0">
                <a:latin typeface="Arial" pitchFamily="34" charset="0"/>
              </a:rPr>
              <a:t>+ </a:t>
            </a:r>
            <a:r>
              <a:rPr lang="cs-CZ" altLang="cs-CZ" sz="1600" b="1" noProof="1" smtClean="0">
                <a:latin typeface="Arial" pitchFamily="34" charset="0"/>
              </a:rPr>
              <a:t> +  2 e</a:t>
            </a:r>
            <a:r>
              <a:rPr lang="cs-CZ" altLang="cs-CZ" sz="1600" b="1" baseline="30000" noProof="1" smtClean="0">
                <a:latin typeface="Arial" pitchFamily="34" charset="0"/>
              </a:rPr>
              <a:t>-</a:t>
            </a:r>
            <a:r>
              <a:rPr lang="cs-CZ" altLang="cs-CZ" sz="1600" b="1" noProof="1" smtClean="0">
                <a:latin typeface="Arial" pitchFamily="34" charset="0"/>
              </a:rPr>
              <a:t>   </a:t>
            </a:r>
            <a:r>
              <a:rPr lang="cs-CZ" altLang="cs-CZ" sz="1600" b="1" noProof="1" smtClean="0">
                <a:latin typeface="Symbol" pitchFamily="18" charset="2"/>
              </a:rPr>
              <a:t>®   </a:t>
            </a:r>
            <a:r>
              <a:rPr lang="cs-CZ" altLang="cs-CZ" sz="1600" b="1" noProof="1" smtClean="0">
                <a:latin typeface="Arial" pitchFamily="34" charset="0"/>
              </a:rPr>
              <a:t>H  +  H </a:t>
            </a:r>
            <a:r>
              <a:rPr lang="cs-CZ" altLang="cs-CZ" sz="1600" b="1" noProof="1" smtClean="0">
                <a:latin typeface="Symbol" pitchFamily="18" charset="2"/>
              </a:rPr>
              <a:t>   ®   </a:t>
            </a:r>
            <a:r>
              <a:rPr lang="cs-CZ" altLang="cs-CZ" sz="1600" b="1" noProof="1" smtClean="0">
                <a:latin typeface="Arial" pitchFamily="34" charset="0"/>
              </a:rPr>
              <a:t>H</a:t>
            </a:r>
            <a:r>
              <a:rPr lang="cs-CZ" altLang="cs-CZ" sz="1600" b="1" baseline="-25000" noProof="1" smtClean="0">
                <a:latin typeface="Arial" pitchFamily="34" charset="0"/>
              </a:rPr>
              <a:t>2 ……..</a:t>
            </a:r>
            <a:r>
              <a:rPr lang="cs-CZ" altLang="cs-CZ" sz="1600" b="1" noProof="1" smtClean="0">
                <a:latin typeface="Arial" pitchFamily="34" charset="0"/>
              </a:rPr>
              <a:t>v kyselém prostředí (pH ˂ 4)</a:t>
            </a:r>
            <a:endParaRPr lang="cs-CZ" altLang="cs-CZ" sz="1600" b="1" baseline="-25000" noProof="1" smtClean="0">
              <a:latin typeface="Arial" pitchFamily="34" charset="0"/>
            </a:endParaRPr>
          </a:p>
          <a:p>
            <a:pPr lvl="2"/>
            <a:endParaRPr lang="cs-CZ" altLang="cs-CZ" sz="1600" b="1" baseline="-25000" noProof="1" smtClean="0">
              <a:latin typeface="Arial" pitchFamily="34" charset="0"/>
            </a:endParaRPr>
          </a:p>
          <a:p>
            <a:pPr lvl="2"/>
            <a:r>
              <a:rPr lang="cs-CZ" altLang="cs-CZ" sz="1600" b="1" noProof="1" smtClean="0">
                <a:latin typeface="Arial" pitchFamily="34" charset="0"/>
              </a:rPr>
              <a:t>Fe </a:t>
            </a:r>
            <a:r>
              <a:rPr lang="cs-CZ" altLang="cs-CZ" sz="1600" b="1" baseline="30000" noProof="1" smtClean="0">
                <a:latin typeface="Arial" pitchFamily="34" charset="0"/>
              </a:rPr>
              <a:t>2+</a:t>
            </a:r>
            <a:r>
              <a:rPr lang="cs-CZ" altLang="cs-CZ" sz="1600" b="1" noProof="1" smtClean="0">
                <a:latin typeface="Arial" pitchFamily="34" charset="0"/>
              </a:rPr>
              <a:t> + 2 OH </a:t>
            </a:r>
            <a:r>
              <a:rPr lang="cs-CZ" altLang="cs-CZ" sz="1600" b="1" baseline="30000" noProof="1" smtClean="0">
                <a:latin typeface="Arial" pitchFamily="34" charset="0"/>
              </a:rPr>
              <a:t>- </a:t>
            </a:r>
            <a:r>
              <a:rPr lang="cs-CZ" altLang="cs-CZ" sz="1600" b="1" noProof="1" smtClean="0">
                <a:latin typeface="Symbol" pitchFamily="18" charset="2"/>
              </a:rPr>
              <a:t>®</a:t>
            </a:r>
            <a:r>
              <a:rPr lang="cs-CZ" altLang="cs-CZ" sz="1600" b="1" noProof="1" smtClean="0">
                <a:latin typeface="Arial" pitchFamily="34" charset="0"/>
              </a:rPr>
              <a:t> Fe(OH)</a:t>
            </a:r>
            <a:r>
              <a:rPr lang="cs-CZ" altLang="cs-CZ" sz="1600" b="1" baseline="-25000" noProof="1" smtClean="0">
                <a:latin typeface="Arial" pitchFamily="34" charset="0"/>
              </a:rPr>
              <a:t>2</a:t>
            </a:r>
          </a:p>
          <a:p>
            <a:pPr lvl="2"/>
            <a:r>
              <a:rPr lang="cs-CZ" altLang="cs-CZ" sz="1600" b="1" noProof="1" smtClean="0">
                <a:latin typeface="Arial" pitchFamily="34" charset="0"/>
              </a:rPr>
              <a:t>Fe(OH)</a:t>
            </a:r>
            <a:r>
              <a:rPr lang="cs-CZ" altLang="cs-CZ" sz="1600" b="1" baseline="-25000" noProof="1" smtClean="0">
                <a:latin typeface="Arial" pitchFamily="34" charset="0"/>
              </a:rPr>
              <a:t>2 </a:t>
            </a:r>
            <a:r>
              <a:rPr lang="cs-CZ" altLang="cs-CZ" sz="1600" b="1" noProof="1" smtClean="0">
                <a:latin typeface="Arial" pitchFamily="34" charset="0"/>
              </a:rPr>
              <a:t>+ H</a:t>
            </a:r>
            <a:r>
              <a:rPr lang="cs-CZ" altLang="cs-CZ" sz="1600" b="1" baseline="-25000" noProof="1" smtClean="0">
                <a:latin typeface="Arial" pitchFamily="34" charset="0"/>
              </a:rPr>
              <a:t>2</a:t>
            </a:r>
            <a:r>
              <a:rPr lang="cs-CZ" altLang="cs-CZ" sz="1600" b="1" noProof="1" smtClean="0">
                <a:latin typeface="Arial" pitchFamily="34" charset="0"/>
              </a:rPr>
              <a:t>O + 1/2 O</a:t>
            </a:r>
            <a:r>
              <a:rPr lang="cs-CZ" altLang="cs-CZ" sz="1600" b="1" baseline="-25000" noProof="1" smtClean="0">
                <a:latin typeface="Arial" pitchFamily="34" charset="0"/>
              </a:rPr>
              <a:t>2</a:t>
            </a:r>
            <a:r>
              <a:rPr lang="cs-CZ" altLang="cs-CZ" sz="1600" b="1" noProof="1" smtClean="0">
                <a:latin typeface="Arial" pitchFamily="34" charset="0"/>
              </a:rPr>
              <a:t> </a:t>
            </a:r>
            <a:r>
              <a:rPr lang="cs-CZ" altLang="cs-CZ" sz="1600" b="1" noProof="1" smtClean="0">
                <a:latin typeface="Symbol" pitchFamily="18" charset="2"/>
              </a:rPr>
              <a:t>® </a:t>
            </a:r>
            <a:r>
              <a:rPr lang="cs-CZ" altLang="cs-CZ" sz="1600" b="1" noProof="1" smtClean="0">
                <a:latin typeface="Arial" pitchFamily="34" charset="0"/>
              </a:rPr>
              <a:t>Fe(OH)</a:t>
            </a:r>
            <a:r>
              <a:rPr lang="cs-CZ" altLang="cs-CZ" sz="1600" b="1" baseline="-25000" noProof="1" smtClean="0">
                <a:latin typeface="Arial" pitchFamily="34" charset="0"/>
              </a:rPr>
              <a:t>3 </a:t>
            </a:r>
          </a:p>
          <a:p>
            <a:pPr lvl="2"/>
            <a:endParaRPr lang="cs-CZ" altLang="cs-CZ" sz="1600" b="1" baseline="-25000" noProof="1" smtClean="0">
              <a:latin typeface="Arial" pitchFamily="34" charset="0"/>
            </a:endParaRPr>
          </a:p>
          <a:p>
            <a:pPr lvl="2"/>
            <a:endParaRPr lang="cs-CZ" altLang="cs-CZ" sz="1200" dirty="0" smtClean="0"/>
          </a:p>
          <a:p>
            <a:endParaRPr lang="cs-CZ" alt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44" y="1302868"/>
            <a:ext cx="3717373" cy="219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785938"/>
            <a:ext cx="4414838" cy="4429125"/>
          </a:xfrm>
          <a:noFill/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Koroze železa</a:t>
            </a:r>
          </a:p>
        </p:txBody>
      </p:sp>
      <p:sp>
        <p:nvSpPr>
          <p:cNvPr id="79876" name="TextovéPole 4"/>
          <p:cNvSpPr txBox="1">
            <a:spLocks noChangeArrowheads="1"/>
          </p:cNvSpPr>
          <p:nvPr/>
        </p:nvSpPr>
        <p:spPr bwMode="auto">
          <a:xfrm>
            <a:off x="5148064" y="1857375"/>
            <a:ext cx="3853061" cy="38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/>
            <a:r>
              <a:rPr lang="cs-CZ" altLang="cs-CZ" sz="1600" b="1" noProof="1">
                <a:latin typeface="Arial" pitchFamily="34" charset="0"/>
              </a:rPr>
              <a:t>Fe </a:t>
            </a:r>
            <a:r>
              <a:rPr lang="cs-CZ" altLang="cs-CZ" sz="1600" b="1" noProof="1">
                <a:latin typeface="Symbol" pitchFamily="18" charset="2"/>
              </a:rPr>
              <a:t>    ® </a:t>
            </a:r>
            <a:r>
              <a:rPr lang="cs-CZ" altLang="cs-CZ" sz="1600" b="1" noProof="1">
                <a:latin typeface="Arial" pitchFamily="34" charset="0"/>
              </a:rPr>
              <a:t>    Fe</a:t>
            </a:r>
            <a:r>
              <a:rPr lang="cs-CZ" altLang="cs-CZ" sz="1600" b="1" baseline="30000" noProof="1">
                <a:latin typeface="Arial" pitchFamily="34" charset="0"/>
              </a:rPr>
              <a:t>2+</a:t>
            </a:r>
            <a:r>
              <a:rPr lang="cs-CZ" altLang="cs-CZ" sz="1600" b="1" noProof="1">
                <a:latin typeface="Symbol" pitchFamily="18" charset="2"/>
              </a:rPr>
              <a:t>  +  </a:t>
            </a:r>
            <a:r>
              <a:rPr lang="cs-CZ" altLang="cs-CZ" sz="1600" b="1" noProof="1" smtClean="0">
                <a:latin typeface="Symbol" pitchFamily="18" charset="2"/>
              </a:rPr>
              <a:t>2</a:t>
            </a:r>
            <a:r>
              <a:rPr lang="cs-CZ" altLang="cs-CZ" sz="1600" b="1" noProof="1" smtClean="0">
                <a:latin typeface="Arial" pitchFamily="34" charset="0"/>
              </a:rPr>
              <a:t>e</a:t>
            </a:r>
            <a:r>
              <a:rPr lang="cs-CZ" altLang="cs-CZ" sz="1600" b="1" baseline="30000" noProof="1" smtClean="0">
                <a:latin typeface="Arial" pitchFamily="34" charset="0"/>
              </a:rPr>
              <a:t>-</a:t>
            </a:r>
          </a:p>
          <a:p>
            <a:pPr marL="0" lvl="2"/>
            <a:endParaRPr lang="cs-CZ" altLang="cs-CZ" sz="1600" b="1" baseline="30000" noProof="1">
              <a:latin typeface="Arial" pitchFamily="34" charset="0"/>
            </a:endParaRPr>
          </a:p>
          <a:p>
            <a:pPr marL="0" lvl="2"/>
            <a:r>
              <a:rPr lang="cs-CZ" altLang="cs-CZ" sz="1600" b="1" baseline="30000" noProof="1" smtClean="0">
                <a:latin typeface="Arial" pitchFamily="34" charset="0"/>
              </a:rPr>
              <a:t>Oxidace</a:t>
            </a:r>
          </a:p>
          <a:p>
            <a:pPr marL="0" lvl="2"/>
            <a:endParaRPr lang="cs-CZ" altLang="cs-CZ" sz="1600" b="1" baseline="30000" noProof="1">
              <a:latin typeface="Arial" pitchFamily="34" charset="0"/>
            </a:endParaRPr>
          </a:p>
          <a:p>
            <a:pPr marL="0" lvl="2"/>
            <a:r>
              <a:rPr lang="cs-CZ" altLang="cs-CZ" sz="1600" b="1" baseline="30000" noProof="1" smtClean="0">
                <a:latin typeface="Arial" pitchFamily="34" charset="0"/>
              </a:rPr>
              <a:t>Redukce</a:t>
            </a:r>
            <a:endParaRPr lang="cs-CZ" altLang="cs-CZ" sz="1600" b="1" baseline="30000" noProof="1">
              <a:latin typeface="Arial" pitchFamily="34" charset="0"/>
            </a:endParaRPr>
          </a:p>
          <a:p>
            <a:r>
              <a:rPr lang="cs-CZ" altLang="cs-CZ" sz="1600" b="1" noProof="1" smtClean="0">
                <a:latin typeface="Arial" pitchFamily="34" charset="0"/>
              </a:rPr>
              <a:t>v neutrálním prostředí (při kontaktu se vzdušnou atmosférou)</a:t>
            </a:r>
          </a:p>
          <a:p>
            <a:r>
              <a:rPr lang="cs-CZ" altLang="cs-CZ" sz="1600" b="1" noProof="1">
                <a:latin typeface="Arial" pitchFamily="34" charset="0"/>
              </a:rPr>
              <a:t>O</a:t>
            </a:r>
            <a:r>
              <a:rPr lang="cs-CZ" altLang="cs-CZ" sz="1600" b="1" baseline="-25000" noProof="1">
                <a:latin typeface="Arial" pitchFamily="34" charset="0"/>
              </a:rPr>
              <a:t>2 </a:t>
            </a:r>
            <a:r>
              <a:rPr lang="cs-CZ" altLang="cs-CZ" sz="1600" b="1" noProof="1">
                <a:latin typeface="Arial" pitchFamily="34" charset="0"/>
              </a:rPr>
              <a:t> +  2 H</a:t>
            </a:r>
            <a:r>
              <a:rPr lang="cs-CZ" altLang="cs-CZ" sz="1600" b="1" baseline="-25000" noProof="1">
                <a:latin typeface="Arial" pitchFamily="34" charset="0"/>
              </a:rPr>
              <a:t>2</a:t>
            </a:r>
            <a:r>
              <a:rPr lang="cs-CZ" altLang="cs-CZ" sz="1600" b="1" noProof="1">
                <a:latin typeface="Arial" pitchFamily="34" charset="0"/>
              </a:rPr>
              <a:t>0  +  4 e</a:t>
            </a:r>
            <a:r>
              <a:rPr lang="cs-CZ" altLang="cs-CZ" sz="1600" b="1" baseline="30000" noProof="1">
                <a:latin typeface="Arial" pitchFamily="34" charset="0"/>
              </a:rPr>
              <a:t>-</a:t>
            </a:r>
            <a:r>
              <a:rPr lang="cs-CZ" altLang="cs-CZ" sz="1600" b="1" noProof="1">
                <a:latin typeface="Arial" pitchFamily="34" charset="0"/>
              </a:rPr>
              <a:t>  </a:t>
            </a:r>
            <a:r>
              <a:rPr lang="cs-CZ" altLang="cs-CZ" sz="1600" b="1" noProof="1">
                <a:latin typeface="Symbol" pitchFamily="18" charset="2"/>
              </a:rPr>
              <a:t>®   </a:t>
            </a:r>
            <a:r>
              <a:rPr lang="cs-CZ" altLang="cs-CZ" sz="1600" b="1" noProof="1">
                <a:latin typeface="Arial" pitchFamily="34" charset="0"/>
              </a:rPr>
              <a:t>4 (OH)</a:t>
            </a:r>
            <a:r>
              <a:rPr lang="cs-CZ" altLang="cs-CZ" sz="1600" b="1" baseline="30000" noProof="1">
                <a:latin typeface="Arial" pitchFamily="34" charset="0"/>
              </a:rPr>
              <a:t> –</a:t>
            </a:r>
          </a:p>
          <a:p>
            <a:endParaRPr lang="cs-CZ" altLang="cs-CZ" sz="1600" b="1" noProof="1" smtClean="0">
              <a:latin typeface="Arial" pitchFamily="34" charset="0"/>
            </a:endParaRPr>
          </a:p>
          <a:p>
            <a:r>
              <a:rPr lang="cs-CZ" altLang="cs-CZ" sz="1600" b="1" noProof="1" smtClean="0">
                <a:latin typeface="Arial" pitchFamily="34" charset="0"/>
              </a:rPr>
              <a:t>v kyselém prostředí</a:t>
            </a:r>
            <a:endParaRPr lang="cs-CZ" altLang="cs-CZ" sz="1600" b="1" noProof="1">
              <a:latin typeface="Arial" pitchFamily="34" charset="0"/>
            </a:endParaRPr>
          </a:p>
          <a:p>
            <a:r>
              <a:rPr lang="cs-CZ" altLang="cs-CZ" sz="1600" b="1" noProof="1">
                <a:latin typeface="Arial" pitchFamily="34" charset="0"/>
              </a:rPr>
              <a:t>O</a:t>
            </a:r>
            <a:r>
              <a:rPr lang="cs-CZ" altLang="cs-CZ" sz="1600" b="1" baseline="-25000" noProof="1">
                <a:latin typeface="Arial" pitchFamily="34" charset="0"/>
              </a:rPr>
              <a:t>2 </a:t>
            </a:r>
            <a:r>
              <a:rPr lang="cs-CZ" altLang="cs-CZ" sz="1600" b="1" noProof="1">
                <a:latin typeface="Arial" pitchFamily="34" charset="0"/>
              </a:rPr>
              <a:t> +  4H+  +  4 e</a:t>
            </a:r>
            <a:r>
              <a:rPr lang="cs-CZ" altLang="cs-CZ" sz="1600" b="1" baseline="30000" noProof="1">
                <a:latin typeface="Arial" pitchFamily="34" charset="0"/>
              </a:rPr>
              <a:t>-</a:t>
            </a:r>
            <a:r>
              <a:rPr lang="cs-CZ" altLang="cs-CZ" sz="1600" b="1" noProof="1">
                <a:latin typeface="Arial" pitchFamily="34" charset="0"/>
              </a:rPr>
              <a:t>  </a:t>
            </a:r>
            <a:r>
              <a:rPr lang="cs-CZ" altLang="cs-CZ" sz="1600" b="1" noProof="1">
                <a:latin typeface="Symbol" pitchFamily="18" charset="2"/>
              </a:rPr>
              <a:t>®   2H</a:t>
            </a:r>
            <a:r>
              <a:rPr lang="cs-CZ" altLang="cs-CZ" sz="1600" b="1" baseline="-25000" noProof="1">
                <a:latin typeface="Symbol" pitchFamily="18" charset="2"/>
              </a:rPr>
              <a:t>2</a:t>
            </a:r>
            <a:r>
              <a:rPr lang="cs-CZ" altLang="cs-CZ" sz="1600" b="1" noProof="1">
                <a:latin typeface="Symbol" pitchFamily="18" charset="2"/>
              </a:rPr>
              <a:t>O</a:t>
            </a:r>
            <a:endParaRPr lang="cs-CZ" altLang="cs-CZ" sz="1600" b="1" noProof="1" smtClean="0">
              <a:latin typeface="Arial" pitchFamily="34" charset="0"/>
            </a:endParaRPr>
          </a:p>
          <a:p>
            <a:endParaRPr lang="cs-CZ" altLang="cs-CZ" sz="1600" b="1" noProof="1">
              <a:latin typeface="Arial" pitchFamily="34" charset="0"/>
            </a:endParaRPr>
          </a:p>
          <a:p>
            <a:r>
              <a:rPr lang="cs-CZ" altLang="cs-CZ" sz="1600" b="1" noProof="1" smtClean="0">
                <a:latin typeface="Arial" pitchFamily="34" charset="0"/>
              </a:rPr>
              <a:t>Fe </a:t>
            </a:r>
            <a:r>
              <a:rPr lang="cs-CZ" altLang="cs-CZ" sz="1600" b="1" baseline="30000" noProof="1">
                <a:latin typeface="Arial" pitchFamily="34" charset="0"/>
              </a:rPr>
              <a:t>2+</a:t>
            </a:r>
            <a:r>
              <a:rPr lang="cs-CZ" altLang="cs-CZ" sz="1600" b="1" noProof="1">
                <a:latin typeface="Arial" pitchFamily="34" charset="0"/>
              </a:rPr>
              <a:t> + 2 OH </a:t>
            </a:r>
            <a:r>
              <a:rPr lang="cs-CZ" altLang="cs-CZ" sz="1600" b="1" baseline="30000" noProof="1">
                <a:latin typeface="Arial" pitchFamily="34" charset="0"/>
              </a:rPr>
              <a:t>- </a:t>
            </a:r>
            <a:r>
              <a:rPr lang="cs-CZ" altLang="cs-CZ" sz="1600" b="1" noProof="1">
                <a:latin typeface="Symbol" pitchFamily="18" charset="2"/>
              </a:rPr>
              <a:t>®</a:t>
            </a:r>
            <a:r>
              <a:rPr lang="cs-CZ" altLang="cs-CZ" sz="1600" b="1" noProof="1">
                <a:latin typeface="Arial" pitchFamily="34" charset="0"/>
              </a:rPr>
              <a:t> Fe(OH)</a:t>
            </a:r>
            <a:r>
              <a:rPr lang="cs-CZ" altLang="cs-CZ" sz="1600" b="1" baseline="-25000" noProof="1">
                <a:latin typeface="Arial" pitchFamily="34" charset="0"/>
              </a:rPr>
              <a:t>2</a:t>
            </a:r>
          </a:p>
          <a:p>
            <a:r>
              <a:rPr lang="cs-CZ" altLang="cs-CZ" sz="1600" b="1" noProof="1">
                <a:latin typeface="Arial" pitchFamily="34" charset="0"/>
              </a:rPr>
              <a:t>Fe(OH)</a:t>
            </a:r>
            <a:r>
              <a:rPr lang="cs-CZ" altLang="cs-CZ" sz="1600" b="1" baseline="-25000" noProof="1">
                <a:latin typeface="Arial" pitchFamily="34" charset="0"/>
              </a:rPr>
              <a:t>2 </a:t>
            </a:r>
            <a:r>
              <a:rPr lang="cs-CZ" altLang="cs-CZ" sz="1600" b="1" noProof="1">
                <a:latin typeface="Arial" pitchFamily="34" charset="0"/>
              </a:rPr>
              <a:t>+ H</a:t>
            </a:r>
            <a:r>
              <a:rPr lang="cs-CZ" altLang="cs-CZ" sz="1600" b="1" baseline="-25000" noProof="1">
                <a:latin typeface="Arial" pitchFamily="34" charset="0"/>
              </a:rPr>
              <a:t>2</a:t>
            </a:r>
            <a:r>
              <a:rPr lang="cs-CZ" altLang="cs-CZ" sz="1600" b="1" noProof="1">
                <a:latin typeface="Arial" pitchFamily="34" charset="0"/>
              </a:rPr>
              <a:t>O + 1/2 O</a:t>
            </a:r>
            <a:r>
              <a:rPr lang="cs-CZ" altLang="cs-CZ" sz="1600" b="1" baseline="-25000" noProof="1">
                <a:latin typeface="Arial" pitchFamily="34" charset="0"/>
              </a:rPr>
              <a:t>2</a:t>
            </a:r>
            <a:r>
              <a:rPr lang="cs-CZ" altLang="cs-CZ" sz="1600" b="1" noProof="1">
                <a:latin typeface="Arial" pitchFamily="34" charset="0"/>
              </a:rPr>
              <a:t> </a:t>
            </a:r>
            <a:r>
              <a:rPr lang="cs-CZ" altLang="cs-CZ" sz="1600" b="1" noProof="1">
                <a:latin typeface="Symbol" pitchFamily="18" charset="2"/>
              </a:rPr>
              <a:t>® </a:t>
            </a:r>
            <a:r>
              <a:rPr lang="cs-CZ" altLang="cs-CZ" sz="1600" b="1" noProof="1">
                <a:latin typeface="Arial" pitchFamily="34" charset="0"/>
              </a:rPr>
              <a:t>Fe(OH)</a:t>
            </a:r>
            <a:r>
              <a:rPr lang="cs-CZ" altLang="cs-CZ" sz="1600" b="1" baseline="-25000" noProof="1">
                <a:latin typeface="Arial" pitchFamily="34" charset="0"/>
              </a:rPr>
              <a:t>3 </a:t>
            </a:r>
          </a:p>
          <a:p>
            <a:endParaRPr lang="cs-CZ" altLang="cs-CZ" sz="1600" b="1" noProof="1">
              <a:latin typeface="Arial" pitchFamily="34" charset="0"/>
            </a:endParaRPr>
          </a:p>
          <a:p>
            <a:endParaRPr lang="cs-CZ" altLang="cs-CZ" sz="1600" b="1" baseline="30000" noProof="1">
              <a:latin typeface="Arial" pitchFamily="34" charset="0"/>
            </a:endParaRPr>
          </a:p>
          <a:p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Koroze železa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 smtClean="0"/>
              <a:t> </a:t>
            </a:r>
          </a:p>
        </p:txBody>
      </p:sp>
      <p:pic>
        <p:nvPicPr>
          <p:cNvPr id="80900" name="Obrázek 3" descr="A42-04 ktx.52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772816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Aktivní koroze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l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346325" y="22510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  <p:pic>
        <p:nvPicPr>
          <p:cNvPr id="81925" name="Picture 5" descr="E:\SaOSF\Přednáška\Hřebík č. 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14800"/>
            <a:ext cx="28956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E:\Sbírky - evidence\MCK\pro Alenu\Kovy\Výuka\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018" y="1484784"/>
            <a:ext cx="3352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724400" y="2819400"/>
            <a:ext cx="322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/>
              <a:t>chloridová koroze železa</a:t>
            </a:r>
          </a:p>
        </p:txBody>
      </p:sp>
      <p:pic>
        <p:nvPicPr>
          <p:cNvPr id="1026" name="Picture 2" descr="Hollow shells characteristic of weeping ir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7" y="3775547"/>
            <a:ext cx="3135235" cy="17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78706" y="5805264"/>
            <a:ext cx="271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CCI </a:t>
            </a:r>
            <a:r>
              <a:rPr lang="cs-CZ" dirty="0" err="1" smtClean="0"/>
              <a:t>Note</a:t>
            </a:r>
            <a:r>
              <a:rPr lang="cs-CZ" dirty="0" smtClean="0"/>
              <a:t> 9/1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 Standardní rovnovážné potenciály kovů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857375"/>
            <a:ext cx="7539038" cy="1266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extovéPole 2"/>
          <p:cNvSpPr txBox="1"/>
          <p:nvPr/>
        </p:nvSpPr>
        <p:spPr>
          <a:xfrm>
            <a:off x="6289602" y="3287259"/>
            <a:ext cx="26028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E</a:t>
            </a:r>
            <a:r>
              <a:rPr lang="cs-CZ" sz="2000" baseline="30000" dirty="0" smtClean="0"/>
              <a:t>0   </a:t>
            </a:r>
            <a:r>
              <a:rPr lang="cs-CZ" sz="2000" dirty="0" smtClean="0"/>
              <a:t>- standardní elektrodový potenciál, na který se elektroda nabije  při 25 °C, je </a:t>
            </a:r>
            <a:r>
              <a:rPr lang="cs-CZ" sz="2000" dirty="0" err="1" smtClean="0"/>
              <a:t>li</a:t>
            </a:r>
            <a:r>
              <a:rPr lang="cs-CZ" sz="2000" dirty="0" smtClean="0"/>
              <a:t> ponořena do roztoku své soli o jednotkové koncentraci</a:t>
            </a:r>
            <a:r>
              <a:rPr lang="cs-CZ" sz="2000" baseline="30000" dirty="0" smtClean="0"/>
              <a:t> </a:t>
            </a:r>
            <a:endParaRPr lang="cs-CZ" sz="20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24200"/>
            <a:ext cx="2628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Nernstova</a:t>
            </a:r>
            <a:r>
              <a:rPr lang="cs-CZ" altLang="cs-CZ" dirty="0" smtClean="0"/>
              <a:t> rovnice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3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Vliv teploty, koncentrace a změny oxidačního čísla na standardní elektrodový </a:t>
            </a:r>
            <a:r>
              <a:rPr lang="cs-CZ" dirty="0" smtClean="0"/>
              <a:t>potenciál</a:t>
            </a:r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3800" b="1" dirty="0" smtClean="0"/>
              <a:t>E </a:t>
            </a:r>
            <a:r>
              <a:rPr lang="cs-CZ" sz="3800" b="1" dirty="0"/>
              <a:t>= E° +  RT. </a:t>
            </a:r>
            <a:r>
              <a:rPr lang="cs-CZ" sz="3800" b="1" dirty="0" err="1"/>
              <a:t>ln</a:t>
            </a:r>
            <a:r>
              <a:rPr lang="cs-CZ" sz="3800" b="1" dirty="0"/>
              <a:t> c / (</a:t>
            </a:r>
            <a:r>
              <a:rPr lang="cs-CZ" sz="3800" b="1" dirty="0" err="1"/>
              <a:t>z.F</a:t>
            </a:r>
            <a:r>
              <a:rPr lang="cs-CZ" sz="3800" b="1" dirty="0"/>
              <a:t>)</a:t>
            </a:r>
            <a:endParaRPr lang="cs-CZ" sz="3800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 smtClean="0"/>
              <a:t>E </a:t>
            </a:r>
            <a:r>
              <a:rPr lang="cs-CZ" dirty="0"/>
              <a:t>.... potenciál při teplotě T a koncentraci c</a:t>
            </a:r>
          </a:p>
          <a:p>
            <a:pPr marL="0" indent="0">
              <a:buNone/>
            </a:pPr>
            <a:r>
              <a:rPr lang="cs-CZ" dirty="0" smtClean="0"/>
              <a:t>E</a:t>
            </a:r>
            <a:r>
              <a:rPr lang="cs-CZ" dirty="0"/>
              <a:t>° ... standardní elektrodový potenciál (číselné hodnoty ve voltech V jsou v úvodní tabulce)</a:t>
            </a:r>
          </a:p>
          <a:p>
            <a:pPr marL="0" indent="0">
              <a:buNone/>
            </a:pPr>
            <a:r>
              <a:rPr lang="cs-CZ" dirty="0" smtClean="0"/>
              <a:t>R </a:t>
            </a:r>
            <a:r>
              <a:rPr lang="cs-CZ" dirty="0"/>
              <a:t>= 8,314 J . K-1.mol-1 ...  univerzální plynová konstanta</a:t>
            </a:r>
          </a:p>
          <a:p>
            <a:pPr marL="0" indent="0">
              <a:buNone/>
            </a:pPr>
            <a:r>
              <a:rPr lang="cs-CZ" dirty="0" smtClean="0"/>
              <a:t>T </a:t>
            </a:r>
            <a:r>
              <a:rPr lang="cs-CZ" dirty="0"/>
              <a:t>...  teplota (K)</a:t>
            </a:r>
          </a:p>
          <a:p>
            <a:pPr marL="0" indent="0">
              <a:buNone/>
            </a:pPr>
            <a:r>
              <a:rPr lang="cs-CZ" dirty="0" smtClean="0"/>
              <a:t>c </a:t>
            </a:r>
            <a:r>
              <a:rPr lang="cs-CZ" dirty="0"/>
              <a:t>...   koncentrace elektrolytu( mol/l )</a:t>
            </a:r>
          </a:p>
          <a:p>
            <a:pPr marL="0" indent="0">
              <a:buNone/>
            </a:pPr>
            <a:r>
              <a:rPr lang="cs-CZ" dirty="0" smtClean="0"/>
              <a:t>z </a:t>
            </a:r>
            <a:r>
              <a:rPr lang="cs-CZ" dirty="0"/>
              <a:t>...   změna oxidačního čísla mezi elektrodou a jejím kationtem</a:t>
            </a:r>
          </a:p>
          <a:p>
            <a:pPr marL="0" indent="0">
              <a:buNone/>
            </a:pPr>
            <a:r>
              <a:rPr lang="cs-CZ" dirty="0" smtClean="0"/>
              <a:t>F </a:t>
            </a:r>
            <a:r>
              <a:rPr lang="cs-CZ" dirty="0"/>
              <a:t>= 9,65 . 10</a:t>
            </a:r>
            <a:r>
              <a:rPr lang="cs-CZ" baseline="30000" dirty="0"/>
              <a:t>4   </a:t>
            </a:r>
            <a:r>
              <a:rPr lang="cs-CZ" dirty="0"/>
              <a:t>C/mol   ...  Faradayova konstanta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Chování kovů v elektrolytu</a:t>
            </a:r>
          </a:p>
        </p:txBody>
      </p:sp>
      <p:pic>
        <p:nvPicPr>
          <p:cNvPr id="839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85838" y="2700338"/>
            <a:ext cx="7172325" cy="2676525"/>
          </a:xfrm>
          <a:noFill/>
        </p:spPr>
      </p:pic>
      <p:sp>
        <p:nvSpPr>
          <p:cNvPr id="83972" name="TextovéPole 5"/>
          <p:cNvSpPr txBox="1">
            <a:spLocks noChangeArrowheads="1"/>
          </p:cNvSpPr>
          <p:nvPr/>
        </p:nvSpPr>
        <p:spPr bwMode="auto">
          <a:xfrm>
            <a:off x="1285875" y="5786438"/>
            <a:ext cx="6786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Au, Pt			Fe, Cu, …		Zn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1625</Words>
  <Application>Microsoft Office PowerPoint</Application>
  <PresentationFormat>Předvádění na obrazovce (4:3)</PresentationFormat>
  <Paragraphs>206</Paragraphs>
  <Slides>22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Koroze kovů</vt:lpstr>
      <vt:lpstr>Nejčastější druhy poškození </vt:lpstr>
      <vt:lpstr>Koroze kovů</vt:lpstr>
      <vt:lpstr>Koroze železa</vt:lpstr>
      <vt:lpstr>Koroze železa</vt:lpstr>
      <vt:lpstr>Aktivní koroze</vt:lpstr>
      <vt:lpstr> Standardní rovnovážné potenciály kovů</vt:lpstr>
      <vt:lpstr> Nernstova rovnice</vt:lpstr>
      <vt:lpstr> Chování kovů v elektrolytu</vt:lpstr>
      <vt:lpstr> Diagramy stability kovů potenciál – pH (Pourbaix)</vt:lpstr>
      <vt:lpstr> Diagramy stability kovů potenciál – pH (Pourbaix)</vt:lpstr>
      <vt:lpstr>Koroze kovů - druhy</vt:lpstr>
      <vt:lpstr>Koroze kovů - druhy</vt:lpstr>
      <vt:lpstr> Galvanická koroze</vt:lpstr>
      <vt:lpstr> Galvanická koroze - pokovení</vt:lpstr>
      <vt:lpstr> Mezikrystalová koroze</vt:lpstr>
      <vt:lpstr>Příčiny koroze</vt:lpstr>
      <vt:lpstr>Ochrana proti korozi</vt:lpstr>
      <vt:lpstr>Doporučení pro uložení</vt:lpstr>
      <vt:lpstr>Rizikové faktory</vt:lpstr>
      <vt:lpstr>Literatura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Selucká</dc:creator>
  <cp:lastModifiedBy>Selucká</cp:lastModifiedBy>
  <cp:revision>44</cp:revision>
  <cp:lastPrinted>2019-03-26T07:17:06Z</cp:lastPrinted>
  <dcterms:created xsi:type="dcterms:W3CDTF">2016-04-01T13:55:46Z</dcterms:created>
  <dcterms:modified xsi:type="dcterms:W3CDTF">2021-03-30T12:57:36Z</dcterms:modified>
</cp:coreProperties>
</file>