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0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0" d="100"/>
          <a:sy n="60" d="100"/>
        </p:scale>
        <p:origin x="42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883AA-FA38-4E11-BC46-042C7EDC0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D82AC-EFAA-47CD-86FE-46CC15BEC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B9430-E880-4606-AA12-E1FFADADF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4B67B-9939-40E1-AC11-4306754D0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6D1D1-98C8-4370-92AA-AA21431F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6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8197-0991-4B81-B4B4-768E995E2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F75AD-AD76-44CB-B005-0C519E4A7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343FC-347A-4F62-BF88-9FBF8C165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CE169-4797-489A-AC9E-A9A3EDD0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4095E-AF8C-4D68-A970-EF280988D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81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E6A056-1142-456C-995F-A01F7CE354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7F0E2F-8B8B-4F7E-BCD3-EB5CA84AC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A0262-79DE-48B5-8419-FB9476B0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F7D3-49FE-422B-86CF-276E95673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BA026-9441-40C1-953D-09C198F6D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64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44FB-BB26-472E-B03B-0F1957617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4B24C-40C5-4044-A621-F383EE0FF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AD46F-AC13-44E4-AA34-86133361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AF257-AA8F-4BAF-B005-1A00FBA2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DC377-B90B-4386-BCA5-7746B1A3B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7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585D-A383-448E-B430-C4C62741D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9C93A-7178-4595-9005-FE344E403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5759F-CF3A-47F7-8EF0-C3DCB9AB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07B0C-74BD-45F8-9F53-48D84568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D3838-C35D-402A-B9E8-CA2E6C8DA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29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1346E-16A2-4F32-8079-DA81282FF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27F11-FD11-48EE-B5FA-12F36FCFD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D513F-A74E-46B1-BA1D-83E760769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43AB50-5B7A-4256-AEFF-991FB5C5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7D140A-ED70-473D-B5E0-1F5DE4DE2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44720-9A90-4332-A34A-4460C2E6D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89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CA829-CE80-496D-9FA6-0568B300C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FABBF-BEF2-4724-9764-4ADA80634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3998A-9F86-40E8-9B53-CC13D2500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542A3D-A437-4000-8208-2413EA4A78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E56946-B747-453E-99F9-CECE37B58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7A370C-7AC7-464E-8ACF-F72C57C70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36D6F-7FC2-41C2-8AAB-70C1A8707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5A2037-F6E4-48B1-A6DA-108AEA92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24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2BF9-19F1-43E0-BE4F-8936226D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7F6C21-33C8-4857-B91F-403ABA62E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CA8C7A-2A44-4C64-B372-41F11DE5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31BD8-45BC-4242-9CFD-137EEDB8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64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835470-6EAF-4B5F-A374-6FADDC0DD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7B0E3E-30BC-420D-AC0B-B30E22D9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0511B8-0F2D-4D25-A557-0465347C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15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FF923-EC40-43AE-B472-7B5D9E03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D141D-6EC7-4DD2-A281-01CFB50BF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1CEF4-8476-411A-9AEF-370D1CFD2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1BF65-9C0C-4FBE-BB7D-3F440C32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C6F52-DAD4-4BA3-AF17-A3EEB0A6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81357-7092-43C5-A57B-1FB50B68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97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2DED6-81EF-432F-81DE-FA0568EDA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488A8B-58A3-43EA-9F72-3A6973943A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3BB42-F45D-4FC2-AC48-06EC05CD1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D0C5B-647F-459C-9504-EBA9E039F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97D11-6837-4C45-8988-C4B232C98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1E618-E031-4D01-A7EF-69C4B670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53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AF786-0779-49C0-8B18-B27D30C9B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ACE4F-25A9-489A-B544-46D57BC25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08512-1751-4B83-947A-6470051F8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7198-2DC4-431D-AD5B-D553B6ED260F}" type="datetimeFigureOut">
              <a:rPr lang="cs-CZ" smtClean="0"/>
              <a:pPr/>
              <a:t>29.02.2024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A94DD-355C-4022-9D20-E4AF77A849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5408C-8D11-414F-A6E9-A51A67D18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27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sci/ekurzy/CEIT_NMR_1/um/" TargetMode="External"/><Relationship Id="rId2" Type="http://schemas.openxmlformats.org/officeDocument/2006/relationships/hyperlink" Target="http://www.ncbr.muni.cz/~fiala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mr.net/free.html" TargetMode="External"/><Relationship Id="rId3" Type="http://schemas.openxmlformats.org/officeDocument/2006/relationships/hyperlink" Target="http://www.acdlabs.com/products/" TargetMode="External"/><Relationship Id="rId7" Type="http://schemas.openxmlformats.org/officeDocument/2006/relationships/hyperlink" Target="http://matnmr.sourceforge.net/" TargetMode="External"/><Relationship Id="rId2" Type="http://schemas.openxmlformats.org/officeDocument/2006/relationships/hyperlink" Target="https://www.bruker.com/en/products-and-solutions/mr/nmr-software/topspin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pin.niddk.nih.gov/NMRPipe/" TargetMode="External"/><Relationship Id="rId5" Type="http://schemas.openxmlformats.org/officeDocument/2006/relationships/hyperlink" Target="http://home.cc.umanitoba.ca/~wolowiec/spinworks/" TargetMode="External"/><Relationship Id="rId4" Type="http://schemas.openxmlformats.org/officeDocument/2006/relationships/hyperlink" Target="http://www.mestrec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mr.ceitec.cz/user-access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EC5545-BB3B-49D7-B52A-787C2157229B}"/>
              </a:ext>
            </a:extLst>
          </p:cNvPr>
          <p:cNvSpPr txBox="1"/>
          <p:nvPr/>
        </p:nvSpPr>
        <p:spPr>
          <a:xfrm>
            <a:off x="866078" y="580948"/>
            <a:ext cx="1045984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sz="3600" b="1" dirty="0" err="1"/>
              <a:t>Inroductory</a:t>
            </a:r>
            <a:r>
              <a:rPr lang="cs-CZ" sz="3600" b="1" dirty="0"/>
              <a:t> notes</a:t>
            </a:r>
            <a:endParaRPr lang="en-US" sz="36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cs-CZ" sz="2800" b="1" dirty="0" err="1"/>
              <a:t>Classes</a:t>
            </a:r>
            <a:endParaRPr lang="cs-CZ" sz="2800" b="1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 err="1"/>
              <a:t>Fridays</a:t>
            </a:r>
            <a:r>
              <a:rPr lang="cs-CZ" sz="2000" b="1" dirty="0"/>
              <a:t> 9</a:t>
            </a:r>
            <a:r>
              <a:rPr lang="en-US" sz="2000" b="1" dirty="0"/>
              <a:t>  – </a:t>
            </a:r>
            <a:r>
              <a:rPr lang="cs-CZ" sz="2000" b="1" dirty="0"/>
              <a:t>14</a:t>
            </a:r>
            <a:endParaRPr lang="en-US" sz="20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Credits requirements</a:t>
            </a:r>
          </a:p>
          <a:p>
            <a:pPr marL="0" indent="0">
              <a:buNone/>
            </a:pPr>
            <a:endParaRPr lang="en-US" sz="2000" b="1" dirty="0"/>
          </a:p>
          <a:p>
            <a:pPr marL="342900" indent="-342900">
              <a:buFontTx/>
              <a:buChar char="-"/>
            </a:pPr>
            <a:r>
              <a:rPr lang="en-US" sz="2000" dirty="0"/>
              <a:t>Protocols from the practical sessions (submit et least 3 days before exam)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Exam (both theory and practice), within or outside the exam period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125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EC5545-BB3B-49D7-B52A-787C2157229B}"/>
              </a:ext>
            </a:extLst>
          </p:cNvPr>
          <p:cNvSpPr txBox="1"/>
          <p:nvPr/>
        </p:nvSpPr>
        <p:spPr>
          <a:xfrm>
            <a:off x="880946" y="612845"/>
            <a:ext cx="10459844" cy="615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sz="3600" b="1" dirty="0" err="1"/>
              <a:t>Supporting</a:t>
            </a:r>
            <a:r>
              <a:rPr lang="cs-CZ" sz="3600" b="1" dirty="0"/>
              <a:t> </a:t>
            </a:r>
            <a:r>
              <a:rPr lang="cs-CZ" sz="3600" b="1" dirty="0" err="1"/>
              <a:t>material</a:t>
            </a:r>
            <a:endParaRPr lang="cs-CZ" sz="36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On my web </a:t>
            </a:r>
            <a:r>
              <a:rPr lang="cs-CZ" sz="2000" b="1" dirty="0" err="1"/>
              <a:t>page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http://www.ncbr.muni.cz/~fiala/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 err="1"/>
              <a:t>or</a:t>
            </a:r>
            <a:r>
              <a:rPr lang="cs-CZ" sz="2000" dirty="0"/>
              <a:t> in IS </a:t>
            </a:r>
            <a:r>
              <a:rPr lang="cs-CZ" sz="2000" dirty="0" err="1"/>
              <a:t>under</a:t>
            </a:r>
            <a:r>
              <a:rPr lang="cs-CZ" sz="2000" dirty="0"/>
              <a:t> Learning </a:t>
            </a:r>
            <a:r>
              <a:rPr lang="cs-CZ" sz="2000" dirty="0" err="1"/>
              <a:t>Materials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Presentations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Instructions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practical</a:t>
            </a:r>
            <a:r>
              <a:rPr lang="cs-CZ" sz="2000" dirty="0"/>
              <a:t> </a:t>
            </a:r>
            <a:r>
              <a:rPr lang="cs-CZ" sz="2000" dirty="0" err="1"/>
              <a:t>sessions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Example</a:t>
            </a:r>
            <a:r>
              <a:rPr lang="cs-CZ" sz="2000" dirty="0"/>
              <a:t> </a:t>
            </a:r>
            <a:r>
              <a:rPr lang="cs-CZ" sz="2000" dirty="0" err="1"/>
              <a:t>protocol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Questions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exam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 err="1"/>
              <a:t>Additional</a:t>
            </a:r>
            <a:r>
              <a:rPr lang="cs-CZ" sz="2000" b="1" dirty="0"/>
              <a:t> </a:t>
            </a:r>
            <a:r>
              <a:rPr lang="cs-CZ" sz="2000" b="1" dirty="0" err="1"/>
              <a:t>presentations</a:t>
            </a:r>
            <a:r>
              <a:rPr lang="cs-CZ" sz="2000" b="1" dirty="0"/>
              <a:t> </a:t>
            </a:r>
          </a:p>
          <a:p>
            <a:pPr marL="0" indent="0">
              <a:buNone/>
            </a:pPr>
            <a:r>
              <a:rPr lang="cs-CZ" sz="2000" dirty="0" err="1"/>
              <a:t>eKurz</a:t>
            </a:r>
            <a:r>
              <a:rPr lang="cs-CZ" sz="2000" dirty="0"/>
              <a:t> CEIT_NMR_1 (</a:t>
            </a:r>
            <a:r>
              <a:rPr lang="cs-CZ" sz="2000" dirty="0" err="1"/>
              <a:t>practical</a:t>
            </a:r>
            <a:r>
              <a:rPr lang="cs-CZ" sz="2000" dirty="0"/>
              <a:t> </a:t>
            </a:r>
            <a:r>
              <a:rPr lang="cs-CZ" sz="2000" dirty="0" err="1"/>
              <a:t>sessions</a:t>
            </a:r>
            <a:r>
              <a:rPr lang="cs-CZ" sz="2000" dirty="0"/>
              <a:t>)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PřF:CEIT_NMR_1 Basics of NMR spectrometer measurements (muni.cz)</a:t>
            </a:r>
            <a:endParaRPr lang="cs-CZ" sz="2000" dirty="0"/>
          </a:p>
          <a:p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https://is.muni.cz/auth/el/sci/ekurzy/CEIT_NMR_1/um/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924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EC5545-BB3B-49D7-B52A-787C2157229B}"/>
              </a:ext>
            </a:extLst>
          </p:cNvPr>
          <p:cNvSpPr txBox="1"/>
          <p:nvPr/>
        </p:nvSpPr>
        <p:spPr>
          <a:xfrm>
            <a:off x="880946" y="612845"/>
            <a:ext cx="10459844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sz="2800" b="1" dirty="0" err="1"/>
              <a:t>Spectrometers</a:t>
            </a:r>
            <a:endParaRPr lang="cs-CZ" sz="28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Linux </a:t>
            </a:r>
            <a:r>
              <a:rPr lang="cs-CZ" sz="2000" dirty="0" err="1"/>
              <a:t>operating</a:t>
            </a:r>
            <a:r>
              <a:rPr lang="cs-CZ" sz="2000" dirty="0"/>
              <a:t> </a:t>
            </a:r>
            <a:r>
              <a:rPr lang="cs-CZ" sz="2000" dirty="0" err="1"/>
              <a:t>system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Choice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interface – MATE </a:t>
            </a:r>
            <a:r>
              <a:rPr lang="cs-CZ" sz="2000" dirty="0" err="1"/>
              <a:t>recommended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800" b="1" dirty="0"/>
              <a:t>Software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TopSpin</a:t>
            </a:r>
            <a:r>
              <a:rPr lang="en-US" sz="2400" dirty="0"/>
              <a:t> 4 (Bruker)</a:t>
            </a:r>
          </a:p>
          <a:p>
            <a:pPr marL="0" indent="0">
              <a:buNone/>
            </a:pPr>
            <a:r>
              <a:rPr lang="en-US" sz="2000" dirty="0"/>
              <a:t>Free academic license after registration</a:t>
            </a:r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https://www.bruker.com/en/products-and-solutions/mr/nmr-software/topspin.html</a:t>
            </a:r>
            <a:r>
              <a:rPr lang="cs-CZ" sz="2000" dirty="0"/>
              <a:t>?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Third party software </a:t>
            </a:r>
          </a:p>
          <a:p>
            <a:pPr marL="0" indent="0">
              <a:buNone/>
            </a:pPr>
            <a:r>
              <a:rPr lang="en-US" sz="2000" dirty="0"/>
              <a:t>Commercial: </a:t>
            </a:r>
            <a:r>
              <a:rPr lang="cs-CZ" sz="2000" b="1" i="0" u="sng" dirty="0">
                <a:solidFill>
                  <a:srgbClr val="3A9684"/>
                </a:solidFill>
                <a:effectLst/>
                <a:latin typeface="Open Sans" panose="020B0606030504020204" pitchFamily="34" charset="0"/>
                <a:hlinkClick r:id="rId3"/>
              </a:rPr>
              <a:t>ACDNMR</a:t>
            </a:r>
            <a:r>
              <a:rPr lang="en-US" sz="2000" b="1" i="0" u="sng" dirty="0">
                <a:solidFill>
                  <a:srgbClr val="3A9684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cs-CZ" sz="2000" b="1" i="0" u="sng" dirty="0">
                <a:solidFill>
                  <a:srgbClr val="2E7F71"/>
                </a:solidFill>
                <a:effectLst/>
                <a:latin typeface="Open Sans" panose="020B0606030504020204" pitchFamily="34" charset="0"/>
                <a:hlinkClick r:id="rId4"/>
              </a:rPr>
              <a:t>MNOVA</a:t>
            </a:r>
            <a:endParaRPr lang="cs-CZ" sz="2000" b="1" dirty="0"/>
          </a:p>
          <a:p>
            <a:pPr marL="0" indent="0">
              <a:buNone/>
            </a:pPr>
            <a:r>
              <a:rPr lang="en-US" sz="2000" dirty="0"/>
              <a:t>Free: </a:t>
            </a:r>
            <a:r>
              <a:rPr lang="cs-CZ" sz="2000" b="1" i="0" u="sng" dirty="0" err="1">
                <a:solidFill>
                  <a:srgbClr val="3A9684"/>
                </a:solidFill>
                <a:effectLst/>
                <a:latin typeface="Open Sans" panose="020B0606030504020204" pitchFamily="34" charset="0"/>
                <a:hlinkClick r:id="rId5"/>
              </a:rPr>
              <a:t>SpinWorks</a:t>
            </a:r>
            <a:r>
              <a:rPr lang="en-US" sz="2000" b="1" i="0" u="sng" dirty="0">
                <a:solidFill>
                  <a:srgbClr val="3A9684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cs-CZ" sz="2000" b="1" i="0" u="sng" dirty="0" err="1">
                <a:solidFill>
                  <a:srgbClr val="2E7F71"/>
                </a:solidFill>
                <a:effectLst/>
                <a:latin typeface="Open Sans" panose="020B0606030504020204" pitchFamily="34" charset="0"/>
                <a:hlinkClick r:id="rId6"/>
              </a:rPr>
              <a:t>NMRPipe</a:t>
            </a:r>
            <a:r>
              <a:rPr lang="en-US" sz="2000" b="1" i="0" u="sng" dirty="0">
                <a:solidFill>
                  <a:srgbClr val="2E7F71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cs-CZ" sz="2000" b="1" i="0" u="sng" dirty="0" err="1">
                <a:solidFill>
                  <a:srgbClr val="2E7F71"/>
                </a:solidFill>
                <a:effectLst/>
                <a:latin typeface="Open Sans" panose="020B0606030504020204" pitchFamily="34" charset="0"/>
                <a:hlinkClick r:id="rId7"/>
              </a:rPr>
              <a:t>matNMR</a:t>
            </a:r>
            <a:r>
              <a:rPr lang="cs-CZ" sz="2000" b="1" i="0" u="sng" dirty="0">
                <a:solidFill>
                  <a:srgbClr val="2E7F71"/>
                </a:solidFill>
                <a:effectLst/>
                <a:latin typeface="Open Sans" panose="020B0606030504020204" pitchFamily="34" charset="0"/>
                <a:hlinkClick r:id="rId7"/>
              </a:rPr>
              <a:t> 3</a:t>
            </a:r>
            <a:r>
              <a:rPr lang="en-US" sz="2000" b="1" i="0" u="sng" dirty="0">
                <a:solidFill>
                  <a:srgbClr val="2E7F71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cs-CZ" sz="2000" b="1" i="0" u="sng" dirty="0" err="1">
                <a:solidFill>
                  <a:srgbClr val="3A9684"/>
                </a:solidFill>
                <a:effectLst/>
                <a:latin typeface="Open Sans" panose="020B0606030504020204" pitchFamily="34" charset="0"/>
                <a:hlinkClick r:id="rId8"/>
              </a:rPr>
              <a:t>iNMR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5840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EC5545-BB3B-49D7-B52A-787C2157229B}"/>
              </a:ext>
            </a:extLst>
          </p:cNvPr>
          <p:cNvSpPr txBox="1"/>
          <p:nvPr/>
        </p:nvSpPr>
        <p:spPr>
          <a:xfrm>
            <a:off x="880946" y="612845"/>
            <a:ext cx="1045984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/>
              <a:t>Notes to </a:t>
            </a:r>
            <a:r>
              <a:rPr lang="en-US" sz="2000" b="1" dirty="0" err="1"/>
              <a:t>TopSpin</a:t>
            </a:r>
            <a:r>
              <a:rPr lang="cs-CZ" sz="2000" b="1" dirty="0"/>
              <a:t> 4</a:t>
            </a:r>
          </a:p>
          <a:p>
            <a:pPr marL="0" indent="0">
              <a:buNone/>
            </a:pPr>
            <a:r>
              <a:rPr lang="cs-CZ" sz="2000" dirty="0" err="1"/>
              <a:t>Currently</a:t>
            </a:r>
            <a:r>
              <a:rPr lang="cs-CZ" sz="2000" dirty="0"/>
              <a:t>, </a:t>
            </a:r>
            <a:r>
              <a:rPr lang="cs-CZ" sz="2000" dirty="0" err="1"/>
              <a:t>versions</a:t>
            </a:r>
            <a:r>
              <a:rPr lang="cs-CZ" sz="2000" dirty="0"/>
              <a:t> 4.1.X </a:t>
            </a:r>
            <a:r>
              <a:rPr lang="cs-CZ" sz="2000" dirty="0" err="1"/>
              <a:t>installed</a:t>
            </a:r>
            <a:r>
              <a:rPr lang="cs-CZ" sz="2000" dirty="0"/>
              <a:t> on </a:t>
            </a:r>
            <a:r>
              <a:rPr lang="cs-CZ" sz="2000" dirty="0" err="1"/>
              <a:t>spectrometers</a:t>
            </a:r>
            <a:r>
              <a:rPr lang="cs-CZ" sz="2000" dirty="0"/>
              <a:t>, 4.3 </a:t>
            </a:r>
            <a:r>
              <a:rPr lang="cs-CZ" sz="2000" dirty="0" err="1"/>
              <a:t>available</a:t>
            </a:r>
            <a:r>
              <a:rPr lang="cs-CZ" sz="2000" dirty="0"/>
              <a:t> on NMRCF </a:t>
            </a:r>
            <a:r>
              <a:rPr lang="cs-CZ" sz="2000" dirty="0" err="1"/>
              <a:t>datastation</a:t>
            </a:r>
            <a:r>
              <a:rPr lang="cs-CZ" sz="2000" dirty="0"/>
              <a:t> </a:t>
            </a:r>
            <a:endParaRPr lang="en-US" sz="2000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When you open Topspin for the first time under your own account, you need to set up a few things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Tx/>
              <a:buChar char="-"/>
            </a:pPr>
            <a:r>
              <a:rPr lang="en-US" sz="2000" dirty="0"/>
              <a:t>Set the path to data</a:t>
            </a:r>
          </a:p>
          <a:p>
            <a:pPr>
              <a:buFontTx/>
              <a:buChar char="-"/>
            </a:pPr>
            <a:r>
              <a:rPr lang="en-US" sz="2000" dirty="0"/>
              <a:t>Create directory for your data</a:t>
            </a:r>
          </a:p>
          <a:p>
            <a:pPr>
              <a:buFontTx/>
              <a:buChar char="-"/>
            </a:pPr>
            <a:r>
              <a:rPr lang="en-US" sz="2000" dirty="0"/>
              <a:t>Create a dataset in your data directory</a:t>
            </a:r>
          </a:p>
          <a:p>
            <a:pPr>
              <a:buFontTx/>
              <a:buChar char="-"/>
            </a:pPr>
            <a:r>
              <a:rPr lang="en-US" sz="2000" dirty="0"/>
              <a:t>Open and customize the status panel</a:t>
            </a:r>
          </a:p>
          <a:p>
            <a:pPr>
              <a:buFontTx/>
              <a:buChar char="-"/>
            </a:pPr>
            <a:r>
              <a:rPr lang="en-US" sz="2000" dirty="0"/>
              <a:t>Disable </a:t>
            </a:r>
            <a:r>
              <a:rPr lang="en-US" sz="2000" dirty="0" err="1"/>
              <a:t>zg</a:t>
            </a:r>
            <a:r>
              <a:rPr lang="en-US" sz="2000" dirty="0"/>
              <a:t> safety</a:t>
            </a:r>
          </a:p>
          <a:p>
            <a:pPr>
              <a:buFontTx/>
              <a:buChar char="-"/>
            </a:pPr>
            <a:r>
              <a:rPr lang="en-US" sz="2000" dirty="0"/>
              <a:t>Other customizations available – colors, # of command lines, lock grid lines etc.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preferences</a:t>
            </a:r>
            <a:r>
              <a:rPr lang="cs-CZ" sz="2000" dirty="0"/>
              <a:t> are </a:t>
            </a:r>
            <a:r>
              <a:rPr lang="cs-CZ" sz="2000" dirty="0" err="1"/>
              <a:t>stored</a:t>
            </a:r>
            <a:r>
              <a:rPr lang="cs-CZ" sz="2000" dirty="0"/>
              <a:t> in </a:t>
            </a:r>
            <a:r>
              <a:rPr lang="cs-CZ" sz="2000" dirty="0" err="1"/>
              <a:t>your</a:t>
            </a:r>
            <a:r>
              <a:rPr lang="cs-CZ" sz="2000" dirty="0"/>
              <a:t> </a:t>
            </a:r>
            <a:r>
              <a:rPr lang="cs-CZ" sz="2000" dirty="0" err="1"/>
              <a:t>home</a:t>
            </a:r>
            <a:r>
              <a:rPr lang="cs-CZ" sz="2000" dirty="0"/>
              <a:t> </a:t>
            </a:r>
            <a:r>
              <a:rPr lang="cs-CZ" sz="2000" dirty="0" err="1"/>
              <a:t>directory</a:t>
            </a:r>
            <a:r>
              <a:rPr lang="cs-CZ" sz="2000" dirty="0"/>
              <a:t>, </a:t>
            </a:r>
            <a:r>
              <a:rPr lang="cs-CZ" sz="2000" dirty="0" err="1"/>
              <a:t>e.g</a:t>
            </a:r>
            <a:r>
              <a:rPr lang="cs-CZ" sz="2000" dirty="0"/>
              <a:t>.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/</a:t>
            </a:r>
            <a:r>
              <a:rPr lang="cs-CZ" sz="2000" dirty="0" err="1">
                <a:solidFill>
                  <a:srgbClr val="002060"/>
                </a:solidFill>
              </a:rPr>
              <a:t>home</a:t>
            </a:r>
            <a:r>
              <a:rPr lang="cs-CZ" sz="2000" dirty="0">
                <a:solidFill>
                  <a:srgbClr val="002060"/>
                </a:solidFill>
              </a:rPr>
              <a:t>/fiala</a:t>
            </a:r>
          </a:p>
          <a:p>
            <a:pPr marL="0" indent="0">
              <a:buNone/>
            </a:pPr>
            <a:r>
              <a:rPr lang="cs-CZ" sz="2000" dirty="0"/>
              <a:t>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directory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002060"/>
                </a:solidFill>
              </a:rPr>
              <a:t>.topspin</a:t>
            </a:r>
            <a:r>
              <a:rPr lang="en-US" sz="2000" dirty="0">
                <a:solidFill>
                  <a:srgbClr val="002060"/>
                </a:solidFill>
              </a:rPr>
              <a:t>1</a:t>
            </a: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cs-CZ" sz="2000" dirty="0" err="1"/>
              <a:t>If</a:t>
            </a:r>
            <a:r>
              <a:rPr lang="cs-CZ" sz="2000" dirty="0"/>
              <a:t> </a:t>
            </a:r>
            <a:r>
              <a:rPr lang="cs-CZ" sz="2000" dirty="0" err="1"/>
              <a:t>you</a:t>
            </a:r>
            <a:r>
              <a:rPr lang="cs-CZ" sz="2000" dirty="0"/>
              <a:t> </a:t>
            </a:r>
            <a:r>
              <a:rPr lang="cs-CZ" sz="2000" dirty="0" err="1"/>
              <a:t>want</a:t>
            </a:r>
            <a:r>
              <a:rPr lang="cs-CZ" sz="2000" dirty="0"/>
              <a:t> to use </a:t>
            </a:r>
            <a:r>
              <a:rPr lang="cs-CZ" sz="2000" dirty="0" err="1"/>
              <a:t>someone</a:t>
            </a:r>
            <a:r>
              <a:rPr lang="cs-CZ" sz="2000" dirty="0"/>
              <a:t> </a:t>
            </a:r>
            <a:r>
              <a:rPr lang="cs-CZ" sz="2000" dirty="0" err="1"/>
              <a:t>else‘s</a:t>
            </a:r>
            <a:r>
              <a:rPr lang="cs-CZ" sz="2000" dirty="0"/>
              <a:t> setup, copy </a:t>
            </a:r>
            <a:r>
              <a:rPr lang="cs-CZ" sz="2000" dirty="0" err="1"/>
              <a:t>this</a:t>
            </a:r>
            <a:r>
              <a:rPr lang="cs-CZ" sz="2000" dirty="0"/>
              <a:t> </a:t>
            </a:r>
            <a:r>
              <a:rPr lang="cs-CZ" sz="2000" dirty="0" err="1"/>
              <a:t>directory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his/her </a:t>
            </a:r>
            <a:r>
              <a:rPr lang="cs-CZ" sz="2000" dirty="0" err="1"/>
              <a:t>home</a:t>
            </a:r>
            <a:r>
              <a:rPr lang="cs-CZ" sz="2000" dirty="0"/>
              <a:t> </a:t>
            </a:r>
            <a:r>
              <a:rPr lang="cs-CZ" sz="2000" dirty="0" err="1"/>
              <a:t>directory</a:t>
            </a:r>
            <a:r>
              <a:rPr lang="cs-CZ" sz="2000" dirty="0"/>
              <a:t> to </a:t>
            </a:r>
            <a:r>
              <a:rPr lang="cs-CZ" sz="2000" dirty="0" err="1"/>
              <a:t>your</a:t>
            </a:r>
            <a:r>
              <a:rPr lang="cs-CZ" sz="2000" dirty="0"/>
              <a:t> </a:t>
            </a:r>
            <a:r>
              <a:rPr lang="cs-CZ" sz="2000" dirty="0" err="1"/>
              <a:t>home</a:t>
            </a:r>
            <a:r>
              <a:rPr lang="cs-CZ" sz="2000" dirty="0"/>
              <a:t> </a:t>
            </a:r>
            <a:r>
              <a:rPr lang="cs-CZ" sz="2000" dirty="0" err="1"/>
              <a:t>directory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starting</a:t>
            </a:r>
            <a:r>
              <a:rPr lang="cs-CZ" sz="2000" dirty="0"/>
              <a:t> </a:t>
            </a:r>
            <a:r>
              <a:rPr lang="cs-CZ" sz="2000" dirty="0" err="1"/>
              <a:t>TopSpin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0986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9050B-0BC4-5D96-3FD9-52CC3ECEE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0234BC-2485-86F6-9C06-463FA72DB2F3}"/>
              </a:ext>
            </a:extLst>
          </p:cNvPr>
          <p:cNvSpPr txBox="1"/>
          <p:nvPr/>
        </p:nvSpPr>
        <p:spPr>
          <a:xfrm>
            <a:off x="880946" y="612845"/>
            <a:ext cx="1045984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sz="2800" b="1" dirty="0" err="1"/>
              <a:t>Becaming</a:t>
            </a:r>
            <a:r>
              <a:rPr lang="cs-CZ" sz="2800" b="1" dirty="0"/>
              <a:t> a user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passing</a:t>
            </a:r>
            <a:r>
              <a:rPr lang="cs-CZ" sz="2400" dirty="0"/>
              <a:t> </a:t>
            </a:r>
            <a:r>
              <a:rPr lang="cs-CZ" sz="2400" dirty="0" err="1"/>
              <a:t>examination</a:t>
            </a:r>
            <a:endParaRPr lang="en-US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Read</a:t>
            </a:r>
            <a:r>
              <a:rPr lang="cs-CZ" sz="2400" dirty="0"/>
              <a:t> and </a:t>
            </a:r>
            <a:r>
              <a:rPr lang="cs-CZ" sz="2400" dirty="0" err="1"/>
              <a:t>follow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Operaton</a:t>
            </a:r>
            <a:r>
              <a:rPr lang="cs-CZ" sz="2400" dirty="0"/>
              <a:t> </a:t>
            </a:r>
            <a:r>
              <a:rPr lang="cs-CZ" sz="2400" dirty="0" err="1"/>
              <a:t>rules</a:t>
            </a:r>
            <a:endParaRPr lang="cs-CZ" sz="2400" dirty="0"/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User </a:t>
            </a:r>
            <a:r>
              <a:rPr lang="cs-CZ" sz="2400" dirty="0" err="1">
                <a:hlinkClick r:id="rId2"/>
              </a:rPr>
              <a:t>access</a:t>
            </a:r>
            <a:r>
              <a:rPr lang="cs-CZ" sz="2400" dirty="0">
                <a:hlinkClick r:id="rId2"/>
              </a:rPr>
              <a:t> - Ceitec.cz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User </a:t>
            </a:r>
            <a:r>
              <a:rPr lang="cs-CZ" sz="2400" dirty="0" err="1"/>
              <a:t>account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created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(Petr </a:t>
            </a:r>
            <a:r>
              <a:rPr lang="cs-CZ" sz="2400" dirty="0" err="1"/>
              <a:t>Padrta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get</a:t>
            </a:r>
            <a:r>
              <a:rPr lang="cs-CZ" sz="2400" dirty="0"/>
              <a:t> </a:t>
            </a:r>
            <a:r>
              <a:rPr lang="cs-CZ" sz="2400" dirty="0" err="1"/>
              <a:t>access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booking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Request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endParaRPr lang="cs-CZ" sz="2400" dirty="0"/>
          </a:p>
          <a:p>
            <a:r>
              <a:rPr lang="cs-CZ" sz="2400" dirty="0">
                <a:hlinkClick r:id="rId2"/>
              </a:rPr>
              <a:t>User </a:t>
            </a:r>
            <a:r>
              <a:rPr lang="cs-CZ" sz="2400" dirty="0" err="1">
                <a:hlinkClick r:id="rId2"/>
              </a:rPr>
              <a:t>access</a:t>
            </a:r>
            <a:r>
              <a:rPr lang="cs-CZ" sz="2400" dirty="0">
                <a:hlinkClick r:id="rId2"/>
              </a:rPr>
              <a:t> - Ceitec.cz</a:t>
            </a:r>
            <a:endParaRPr lang="cs-CZ" sz="2400" dirty="0"/>
          </a:p>
          <a:p>
            <a:r>
              <a:rPr lang="cs-CZ" sz="2400" dirty="0" err="1"/>
              <a:t>new</a:t>
            </a:r>
            <a:r>
              <a:rPr lang="cs-CZ" sz="2400" dirty="0"/>
              <a:t> </a:t>
            </a:r>
            <a:r>
              <a:rPr lang="cs-CZ" sz="2400" dirty="0" err="1"/>
              <a:t>registration</a:t>
            </a:r>
            <a:endParaRPr lang="cs-CZ" sz="2400" dirty="0"/>
          </a:p>
          <a:p>
            <a:r>
              <a:rPr lang="cs-CZ" sz="2400" dirty="0"/>
              <a:t>(Jaromír </a:t>
            </a:r>
            <a:r>
              <a:rPr lang="cs-CZ" sz="2400" dirty="0" err="1"/>
              <a:t>Tousek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814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FE70EF460A7BE439BD83E65374E48A0" ma:contentTypeVersion="18" ma:contentTypeDescription="Vytvoří nový dokument" ma:contentTypeScope="" ma:versionID="b3741879190ec0d7a0199b818adb7a3b">
  <xsd:schema xmlns:xsd="http://www.w3.org/2001/XMLSchema" xmlns:xs="http://www.w3.org/2001/XMLSchema" xmlns:p="http://schemas.microsoft.com/office/2006/metadata/properties" xmlns:ns3="ca46df7c-a7f2-4581-8df3-b380caef601f" xmlns:ns4="a181d7e5-3fc8-4e1f-a10f-4df0a917cde0" targetNamespace="http://schemas.microsoft.com/office/2006/metadata/properties" ma:root="true" ma:fieldsID="9c0737a23211eeb4dbbe89a399840efe" ns3:_="" ns4:_="">
    <xsd:import namespace="ca46df7c-a7f2-4581-8df3-b380caef601f"/>
    <xsd:import namespace="a181d7e5-3fc8-4e1f-a10f-4df0a917cd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46df7c-a7f2-4581-8df3-b380caef6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81d7e5-3fc8-4e1f-a10f-4df0a917cde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a46df7c-a7f2-4581-8df3-b380caef601f" xsi:nil="true"/>
  </documentManagement>
</p:properties>
</file>

<file path=customXml/itemProps1.xml><?xml version="1.0" encoding="utf-8"?>
<ds:datastoreItem xmlns:ds="http://schemas.openxmlformats.org/officeDocument/2006/customXml" ds:itemID="{F0EC5A63-4C22-4661-9BE1-D77F438F12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46df7c-a7f2-4581-8df3-b380caef601f"/>
    <ds:schemaRef ds:uri="a181d7e5-3fc8-4e1f-a10f-4df0a917cd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46E2CD-D001-44CF-87FE-00BE7A7ADE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A6DE8A-4860-4859-AC80-F4A142C44A36}">
  <ds:schemaRefs>
    <ds:schemaRef ds:uri="http://purl.org/dc/elements/1.1/"/>
    <ds:schemaRef ds:uri="http://schemas.microsoft.com/office/2006/metadata/properties"/>
    <ds:schemaRef ds:uri="ca46df7c-a7f2-4581-8df3-b380caef601f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a181d7e5-3fc8-4e1f-a10f-4df0a917cde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365</Words>
  <Application>Microsoft Office PowerPoint</Application>
  <PresentationFormat>Širokoúhlá obrazovka</PresentationFormat>
  <Paragraphs>76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Radovan Fiala</dc:creator>
  <cp:lastModifiedBy>Radovan Fiala</cp:lastModifiedBy>
  <cp:revision>12</cp:revision>
  <dcterms:created xsi:type="dcterms:W3CDTF">2021-09-23T09:43:43Z</dcterms:created>
  <dcterms:modified xsi:type="dcterms:W3CDTF">2024-02-29T15:53:03Z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0x0101006FE70EF460A7BE439BD83E65374E48A0</vt:lpwstr>
  </property>
</Properties>
</file>