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27"/>
  </p:notesMasterIdLst>
  <p:handoutMasterIdLst>
    <p:handoutMasterId r:id="rId128"/>
  </p:handoutMasterIdLst>
  <p:sldIdLst>
    <p:sldId id="257" r:id="rId2"/>
    <p:sldId id="305" r:id="rId3"/>
    <p:sldId id="549" r:id="rId4"/>
    <p:sldId id="547" r:id="rId5"/>
    <p:sldId id="456" r:id="rId6"/>
    <p:sldId id="304" r:id="rId7"/>
    <p:sldId id="434" r:id="rId8"/>
    <p:sldId id="360" r:id="rId9"/>
    <p:sldId id="475" r:id="rId10"/>
    <p:sldId id="508" r:id="rId11"/>
    <p:sldId id="548" r:id="rId12"/>
    <p:sldId id="509" r:id="rId13"/>
    <p:sldId id="522" r:id="rId14"/>
    <p:sldId id="534" r:id="rId15"/>
    <p:sldId id="472" r:id="rId16"/>
    <p:sldId id="511" r:id="rId17"/>
    <p:sldId id="465" r:id="rId18"/>
    <p:sldId id="512" r:id="rId19"/>
    <p:sldId id="461" r:id="rId20"/>
    <p:sldId id="517" r:id="rId21"/>
    <p:sldId id="518" r:id="rId22"/>
    <p:sldId id="514" r:id="rId23"/>
    <p:sldId id="550" r:id="rId24"/>
    <p:sldId id="516" r:id="rId25"/>
    <p:sldId id="470" r:id="rId26"/>
    <p:sldId id="471" r:id="rId27"/>
    <p:sldId id="376" r:id="rId28"/>
    <p:sldId id="515" r:id="rId29"/>
    <p:sldId id="519" r:id="rId30"/>
    <p:sldId id="463" r:id="rId31"/>
    <p:sldId id="495" r:id="rId32"/>
    <p:sldId id="501" r:id="rId33"/>
    <p:sldId id="502" r:id="rId34"/>
    <p:sldId id="500" r:id="rId35"/>
    <p:sldId id="505" r:id="rId36"/>
    <p:sldId id="506" r:id="rId37"/>
    <p:sldId id="507" r:id="rId38"/>
    <p:sldId id="503" r:id="rId39"/>
    <p:sldId id="464" r:id="rId40"/>
    <p:sldId id="504" r:id="rId41"/>
    <p:sldId id="378" r:id="rId42"/>
    <p:sldId id="391" r:id="rId43"/>
    <p:sldId id="381" r:id="rId44"/>
    <p:sldId id="382" r:id="rId45"/>
    <p:sldId id="380" r:id="rId46"/>
    <p:sldId id="486" r:id="rId47"/>
    <p:sldId id="488" r:id="rId48"/>
    <p:sldId id="497" r:id="rId49"/>
    <p:sldId id="492" r:id="rId50"/>
    <p:sldId id="520" r:id="rId51"/>
    <p:sldId id="493" r:id="rId52"/>
    <p:sldId id="494" r:id="rId53"/>
    <p:sldId id="476" r:id="rId54"/>
    <p:sldId id="435" r:id="rId55"/>
    <p:sldId id="436" r:id="rId56"/>
    <p:sldId id="437" r:id="rId57"/>
    <p:sldId id="438" r:id="rId58"/>
    <p:sldId id="439" r:id="rId59"/>
    <p:sldId id="440" r:id="rId60"/>
    <p:sldId id="441" r:id="rId61"/>
    <p:sldId id="442" r:id="rId62"/>
    <p:sldId id="443" r:id="rId63"/>
    <p:sldId id="444" r:id="rId64"/>
    <p:sldId id="445" r:id="rId65"/>
    <p:sldId id="447" r:id="rId66"/>
    <p:sldId id="446" r:id="rId67"/>
    <p:sldId id="546" r:id="rId68"/>
    <p:sldId id="448" r:id="rId69"/>
    <p:sldId id="499" r:id="rId70"/>
    <p:sldId id="449" r:id="rId71"/>
    <p:sldId id="450" r:id="rId72"/>
    <p:sldId id="524" r:id="rId73"/>
    <p:sldId id="525" r:id="rId74"/>
    <p:sldId id="451" r:id="rId75"/>
    <p:sldId id="535" r:id="rId76"/>
    <p:sldId id="452" r:id="rId77"/>
    <p:sldId id="453" r:id="rId78"/>
    <p:sldId id="454" r:id="rId79"/>
    <p:sldId id="455" r:id="rId80"/>
    <p:sldId id="477" r:id="rId81"/>
    <p:sldId id="478" r:id="rId82"/>
    <p:sldId id="479" r:id="rId83"/>
    <p:sldId id="541" r:id="rId84"/>
    <p:sldId id="480" r:id="rId85"/>
    <p:sldId id="481" r:id="rId86"/>
    <p:sldId id="552" r:id="rId87"/>
    <p:sldId id="554" r:id="rId88"/>
    <p:sldId id="553" r:id="rId89"/>
    <p:sldId id="482" r:id="rId90"/>
    <p:sldId id="483" r:id="rId91"/>
    <p:sldId id="555" r:id="rId92"/>
    <p:sldId id="556" r:id="rId93"/>
    <p:sldId id="557" r:id="rId94"/>
    <p:sldId id="484" r:id="rId95"/>
    <p:sldId id="558" r:id="rId96"/>
    <p:sldId id="536" r:id="rId97"/>
    <p:sldId id="559" r:id="rId98"/>
    <p:sldId id="487" r:id="rId99"/>
    <p:sldId id="560" r:id="rId100"/>
    <p:sldId id="489" r:id="rId101"/>
    <p:sldId id="561" r:id="rId102"/>
    <p:sldId id="543" r:id="rId103"/>
    <p:sldId id="544" r:id="rId104"/>
    <p:sldId id="490" r:id="rId105"/>
    <p:sldId id="491" r:id="rId106"/>
    <p:sldId id="562" r:id="rId107"/>
    <p:sldId id="563" r:id="rId108"/>
    <p:sldId id="564" r:id="rId109"/>
    <p:sldId id="496" r:id="rId110"/>
    <p:sldId id="565" r:id="rId111"/>
    <p:sldId id="498" r:id="rId112"/>
    <p:sldId id="566" r:id="rId113"/>
    <p:sldId id="567" r:id="rId114"/>
    <p:sldId id="537" r:id="rId115"/>
    <p:sldId id="538" r:id="rId116"/>
    <p:sldId id="539" r:id="rId117"/>
    <p:sldId id="540" r:id="rId118"/>
    <p:sldId id="568" r:id="rId119"/>
    <p:sldId id="569" r:id="rId120"/>
    <p:sldId id="570" r:id="rId121"/>
    <p:sldId id="571" r:id="rId122"/>
    <p:sldId id="572" r:id="rId123"/>
    <p:sldId id="573" r:id="rId124"/>
    <p:sldId id="574" r:id="rId125"/>
    <p:sldId id="521" r:id="rId126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9B0B"/>
    <a:srgbClr val="296EF9"/>
    <a:srgbClr val="3F7DF9"/>
    <a:srgbClr val="FF6600"/>
    <a:srgbClr val="FF3300"/>
    <a:srgbClr val="FF0066"/>
    <a:srgbClr val="000000"/>
    <a:srgbClr val="E3DDD1"/>
    <a:srgbClr val="B39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9" autoAdjust="0"/>
    <p:restoredTop sz="82392" autoAdjust="0"/>
  </p:normalViewPr>
  <p:slideViewPr>
    <p:cSldViewPr>
      <p:cViewPr varScale="1">
        <p:scale>
          <a:sx n="107" d="100"/>
          <a:sy n="107" d="100"/>
        </p:scale>
        <p:origin x="159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tableStyles" Target="tableStyle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Se&#353;it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Se&#353;it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Se&#353;it1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Se&#353;it1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Se&#353;it1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Se&#353;it1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Se&#353;it1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Se&#353;it1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F:\SAS%202015_16\casova%20rada(Automaticky%20ulo&#382;eno)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296EF9"/>
              </a:solidFill>
            </a:ln>
          </c:spPr>
          <c:marker>
            <c:symbol val="none"/>
          </c:marker>
          <c:val>
            <c:numRef>
              <c:f>List1!$A$1:$A$20</c:f>
              <c:numCache>
                <c:formatCode>General</c:formatCode>
                <c:ptCount val="20"/>
                <c:pt idx="0">
                  <c:v>10</c:v>
                </c:pt>
                <c:pt idx="1">
                  <c:v>12</c:v>
                </c:pt>
                <c:pt idx="2">
                  <c:v>8</c:v>
                </c:pt>
                <c:pt idx="3">
                  <c:v>6</c:v>
                </c:pt>
                <c:pt idx="4">
                  <c:v>5</c:v>
                </c:pt>
                <c:pt idx="5">
                  <c:v>11</c:v>
                </c:pt>
                <c:pt idx="6">
                  <c:v>14</c:v>
                </c:pt>
                <c:pt idx="7">
                  <c:v>9</c:v>
                </c:pt>
                <c:pt idx="8">
                  <c:v>10</c:v>
                </c:pt>
                <c:pt idx="9">
                  <c:v>13</c:v>
                </c:pt>
                <c:pt idx="10">
                  <c:v>7</c:v>
                </c:pt>
                <c:pt idx="11">
                  <c:v>6</c:v>
                </c:pt>
                <c:pt idx="12">
                  <c:v>10</c:v>
                </c:pt>
                <c:pt idx="13">
                  <c:v>14</c:v>
                </c:pt>
                <c:pt idx="14">
                  <c:v>9</c:v>
                </c:pt>
                <c:pt idx="15">
                  <c:v>8</c:v>
                </c:pt>
                <c:pt idx="16">
                  <c:v>12</c:v>
                </c:pt>
                <c:pt idx="17">
                  <c:v>9</c:v>
                </c:pt>
                <c:pt idx="18">
                  <c:v>6</c:v>
                </c:pt>
                <c:pt idx="19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CC0-4455-9559-286BF19B29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3053696"/>
        <c:axId val="203055488"/>
      </c:lineChart>
      <c:catAx>
        <c:axId val="203053696"/>
        <c:scaling>
          <c:orientation val="minMax"/>
        </c:scaling>
        <c:delete val="0"/>
        <c:axPos val="b"/>
        <c:majorTickMark val="out"/>
        <c:minorTickMark val="none"/>
        <c:tickLblPos val="nextTo"/>
        <c:crossAx val="203055488"/>
        <c:crosses val="autoZero"/>
        <c:auto val="1"/>
        <c:lblAlgn val="ctr"/>
        <c:lblOffset val="100"/>
        <c:noMultiLvlLbl val="0"/>
      </c:catAx>
      <c:valAx>
        <c:axId val="203055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305369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296EF9"/>
              </a:solidFill>
            </a:ln>
          </c:spPr>
          <c:marker>
            <c:symbol val="none"/>
          </c:marker>
          <c:val>
            <c:numRef>
              <c:f>List1!$A$1:$A$20</c:f>
              <c:numCache>
                <c:formatCode>General</c:formatCode>
                <c:ptCount val="20"/>
                <c:pt idx="0">
                  <c:v>10</c:v>
                </c:pt>
                <c:pt idx="1">
                  <c:v>12</c:v>
                </c:pt>
                <c:pt idx="2">
                  <c:v>8</c:v>
                </c:pt>
                <c:pt idx="3">
                  <c:v>6</c:v>
                </c:pt>
                <c:pt idx="4">
                  <c:v>5</c:v>
                </c:pt>
                <c:pt idx="5">
                  <c:v>11</c:v>
                </c:pt>
                <c:pt idx="6">
                  <c:v>14</c:v>
                </c:pt>
                <c:pt idx="7">
                  <c:v>9</c:v>
                </c:pt>
                <c:pt idx="8">
                  <c:v>10</c:v>
                </c:pt>
                <c:pt idx="9">
                  <c:v>13</c:v>
                </c:pt>
                <c:pt idx="10">
                  <c:v>7</c:v>
                </c:pt>
                <c:pt idx="11">
                  <c:v>6</c:v>
                </c:pt>
                <c:pt idx="12">
                  <c:v>10</c:v>
                </c:pt>
                <c:pt idx="13">
                  <c:v>14</c:v>
                </c:pt>
                <c:pt idx="14">
                  <c:v>9</c:v>
                </c:pt>
                <c:pt idx="15">
                  <c:v>8</c:v>
                </c:pt>
                <c:pt idx="16">
                  <c:v>12</c:v>
                </c:pt>
                <c:pt idx="17">
                  <c:v>9</c:v>
                </c:pt>
                <c:pt idx="18">
                  <c:v>6</c:v>
                </c:pt>
                <c:pt idx="19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CEE-4827-921C-703F08412A73}"/>
            </c:ext>
          </c:extLst>
        </c:ser>
        <c:ser>
          <c:idx val="1"/>
          <c:order val="1"/>
          <c:spPr>
            <a:ln>
              <a:solidFill>
                <a:srgbClr val="FF0066"/>
              </a:solidFill>
            </a:ln>
          </c:spPr>
          <c:marker>
            <c:symbol val="none"/>
          </c:marker>
          <c:val>
            <c:numRef>
              <c:f>List1!$B$1:$B$20</c:f>
              <c:numCache>
                <c:formatCode>0.0</c:formatCode>
                <c:ptCount val="20"/>
                <c:pt idx="1">
                  <c:v>10</c:v>
                </c:pt>
                <c:pt idx="2">
                  <c:v>8.6666666666666767</c:v>
                </c:pt>
                <c:pt idx="3">
                  <c:v>6.3333333333333544</c:v>
                </c:pt>
                <c:pt idx="4">
                  <c:v>7.3333333333333544</c:v>
                </c:pt>
                <c:pt idx="5">
                  <c:v>10</c:v>
                </c:pt>
                <c:pt idx="6">
                  <c:v>11.333333333333334</c:v>
                </c:pt>
                <c:pt idx="7">
                  <c:v>11</c:v>
                </c:pt>
                <c:pt idx="8">
                  <c:v>10.666666666666709</c:v>
                </c:pt>
                <c:pt idx="9">
                  <c:v>10</c:v>
                </c:pt>
                <c:pt idx="10">
                  <c:v>8.6666666666666767</c:v>
                </c:pt>
                <c:pt idx="11">
                  <c:v>7.666666666666667</c:v>
                </c:pt>
                <c:pt idx="12">
                  <c:v>10</c:v>
                </c:pt>
                <c:pt idx="13">
                  <c:v>11</c:v>
                </c:pt>
                <c:pt idx="14">
                  <c:v>10.333333333333334</c:v>
                </c:pt>
                <c:pt idx="15">
                  <c:v>9.6666666666666767</c:v>
                </c:pt>
                <c:pt idx="16">
                  <c:v>9.6666666666666767</c:v>
                </c:pt>
                <c:pt idx="17">
                  <c:v>9</c:v>
                </c:pt>
                <c:pt idx="18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CEE-4827-921C-703F08412A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7382784"/>
        <c:axId val="247384320"/>
      </c:lineChart>
      <c:catAx>
        <c:axId val="247382784"/>
        <c:scaling>
          <c:orientation val="minMax"/>
        </c:scaling>
        <c:delete val="0"/>
        <c:axPos val="b"/>
        <c:majorTickMark val="out"/>
        <c:minorTickMark val="none"/>
        <c:tickLblPos val="nextTo"/>
        <c:crossAx val="247384320"/>
        <c:crosses val="autoZero"/>
        <c:auto val="1"/>
        <c:lblAlgn val="ctr"/>
        <c:lblOffset val="100"/>
        <c:noMultiLvlLbl val="0"/>
      </c:catAx>
      <c:valAx>
        <c:axId val="247384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738278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296EF9"/>
              </a:solidFill>
            </a:ln>
          </c:spPr>
          <c:marker>
            <c:symbol val="none"/>
          </c:marker>
          <c:val>
            <c:numRef>
              <c:f>List1!$A$1:$A$20</c:f>
              <c:numCache>
                <c:formatCode>General</c:formatCode>
                <c:ptCount val="20"/>
                <c:pt idx="0">
                  <c:v>10</c:v>
                </c:pt>
                <c:pt idx="1">
                  <c:v>12</c:v>
                </c:pt>
                <c:pt idx="2">
                  <c:v>8</c:v>
                </c:pt>
                <c:pt idx="3">
                  <c:v>6</c:v>
                </c:pt>
                <c:pt idx="4">
                  <c:v>5</c:v>
                </c:pt>
                <c:pt idx="5">
                  <c:v>11</c:v>
                </c:pt>
                <c:pt idx="6">
                  <c:v>14</c:v>
                </c:pt>
                <c:pt idx="7">
                  <c:v>9</c:v>
                </c:pt>
                <c:pt idx="8">
                  <c:v>10</c:v>
                </c:pt>
                <c:pt idx="9">
                  <c:v>13</c:v>
                </c:pt>
                <c:pt idx="10">
                  <c:v>7</c:v>
                </c:pt>
                <c:pt idx="11">
                  <c:v>6</c:v>
                </c:pt>
                <c:pt idx="12">
                  <c:v>10</c:v>
                </c:pt>
                <c:pt idx="13">
                  <c:v>14</c:v>
                </c:pt>
                <c:pt idx="14">
                  <c:v>9</c:v>
                </c:pt>
                <c:pt idx="15">
                  <c:v>8</c:v>
                </c:pt>
                <c:pt idx="16">
                  <c:v>12</c:v>
                </c:pt>
                <c:pt idx="17">
                  <c:v>9</c:v>
                </c:pt>
                <c:pt idx="18">
                  <c:v>6</c:v>
                </c:pt>
                <c:pt idx="19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03-4F21-A2C2-300D79E1D202}"/>
            </c:ext>
          </c:extLst>
        </c:ser>
        <c:ser>
          <c:idx val="1"/>
          <c:order val="1"/>
          <c:spPr>
            <a:ln>
              <a:solidFill>
                <a:srgbClr val="FF0066"/>
              </a:solidFill>
            </a:ln>
          </c:spPr>
          <c:marker>
            <c:symbol val="none"/>
          </c:marker>
          <c:val>
            <c:numRef>
              <c:f>List1!$B$1:$B$20</c:f>
              <c:numCache>
                <c:formatCode>0.0</c:formatCode>
                <c:ptCount val="20"/>
                <c:pt idx="1">
                  <c:v>10</c:v>
                </c:pt>
                <c:pt idx="2">
                  <c:v>8.6666666666666767</c:v>
                </c:pt>
                <c:pt idx="3">
                  <c:v>6.3333333333333552</c:v>
                </c:pt>
                <c:pt idx="4">
                  <c:v>7.3333333333333552</c:v>
                </c:pt>
                <c:pt idx="5">
                  <c:v>10</c:v>
                </c:pt>
                <c:pt idx="6">
                  <c:v>11.333333333333334</c:v>
                </c:pt>
                <c:pt idx="7">
                  <c:v>11</c:v>
                </c:pt>
                <c:pt idx="8">
                  <c:v>10.66666666666671</c:v>
                </c:pt>
                <c:pt idx="9">
                  <c:v>10</c:v>
                </c:pt>
                <c:pt idx="10">
                  <c:v>8.6666666666666767</c:v>
                </c:pt>
                <c:pt idx="11">
                  <c:v>7.666666666666667</c:v>
                </c:pt>
                <c:pt idx="12">
                  <c:v>10</c:v>
                </c:pt>
                <c:pt idx="13">
                  <c:v>11</c:v>
                </c:pt>
                <c:pt idx="14">
                  <c:v>10.333333333333334</c:v>
                </c:pt>
                <c:pt idx="15">
                  <c:v>9.6666666666666767</c:v>
                </c:pt>
                <c:pt idx="16">
                  <c:v>9.6666666666666767</c:v>
                </c:pt>
                <c:pt idx="17">
                  <c:v>9</c:v>
                </c:pt>
                <c:pt idx="18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03-4F21-A2C2-300D79E1D202}"/>
            </c:ext>
          </c:extLst>
        </c:ser>
        <c:ser>
          <c:idx val="2"/>
          <c:order val="2"/>
          <c:spPr>
            <a:ln>
              <a:solidFill>
                <a:srgbClr val="00B050"/>
              </a:solidFill>
            </a:ln>
          </c:spPr>
          <c:marker>
            <c:symbol val="none"/>
          </c:marker>
          <c:val>
            <c:numRef>
              <c:f>List1!$C$1:$C$20</c:f>
              <c:numCache>
                <c:formatCode>General</c:formatCode>
                <c:ptCount val="20"/>
                <c:pt idx="2" formatCode="0.0">
                  <c:v>10</c:v>
                </c:pt>
                <c:pt idx="3" formatCode="0.0">
                  <c:v>8.6666666666666767</c:v>
                </c:pt>
                <c:pt idx="4" formatCode="0.0">
                  <c:v>6.3333333333333552</c:v>
                </c:pt>
                <c:pt idx="5" formatCode="0.0">
                  <c:v>7.3333333333333552</c:v>
                </c:pt>
                <c:pt idx="6" formatCode="0.0">
                  <c:v>10</c:v>
                </c:pt>
                <c:pt idx="7" formatCode="0.0">
                  <c:v>11.333333333333334</c:v>
                </c:pt>
                <c:pt idx="8" formatCode="0.0">
                  <c:v>11</c:v>
                </c:pt>
                <c:pt idx="9" formatCode="0.0">
                  <c:v>10.66666666666671</c:v>
                </c:pt>
                <c:pt idx="10" formatCode="0.0">
                  <c:v>10</c:v>
                </c:pt>
                <c:pt idx="11" formatCode="0.0">
                  <c:v>8.6666666666666767</c:v>
                </c:pt>
                <c:pt idx="12" formatCode="0.0">
                  <c:v>7.666666666666667</c:v>
                </c:pt>
                <c:pt idx="13" formatCode="0.0">
                  <c:v>10</c:v>
                </c:pt>
                <c:pt idx="14" formatCode="0.0">
                  <c:v>11</c:v>
                </c:pt>
                <c:pt idx="15" formatCode="0.0">
                  <c:v>10.333333333333334</c:v>
                </c:pt>
                <c:pt idx="16" formatCode="0.0">
                  <c:v>9.6666666666666767</c:v>
                </c:pt>
                <c:pt idx="17" formatCode="0.0">
                  <c:v>9.6666666666666767</c:v>
                </c:pt>
                <c:pt idx="18" formatCode="0.0">
                  <c:v>9</c:v>
                </c:pt>
                <c:pt idx="19" formatCode="0.0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203-4F21-A2C2-300D79E1D2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8440704"/>
        <c:axId val="248442240"/>
      </c:lineChart>
      <c:catAx>
        <c:axId val="248440704"/>
        <c:scaling>
          <c:orientation val="minMax"/>
        </c:scaling>
        <c:delete val="0"/>
        <c:axPos val="b"/>
        <c:majorTickMark val="out"/>
        <c:minorTickMark val="none"/>
        <c:tickLblPos val="nextTo"/>
        <c:crossAx val="248442240"/>
        <c:crosses val="autoZero"/>
        <c:auto val="1"/>
        <c:lblAlgn val="ctr"/>
        <c:lblOffset val="100"/>
        <c:noMultiLvlLbl val="0"/>
      </c:catAx>
      <c:valAx>
        <c:axId val="248442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844070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296EF9"/>
              </a:solidFill>
            </a:ln>
          </c:spPr>
          <c:marker>
            <c:symbol val="none"/>
          </c:marker>
          <c:val>
            <c:numRef>
              <c:f>List1!$A$1:$A$20</c:f>
              <c:numCache>
                <c:formatCode>General</c:formatCode>
                <c:ptCount val="20"/>
                <c:pt idx="0">
                  <c:v>10</c:v>
                </c:pt>
                <c:pt idx="1">
                  <c:v>12</c:v>
                </c:pt>
                <c:pt idx="2">
                  <c:v>8</c:v>
                </c:pt>
                <c:pt idx="3">
                  <c:v>6</c:v>
                </c:pt>
                <c:pt idx="4">
                  <c:v>5</c:v>
                </c:pt>
                <c:pt idx="5">
                  <c:v>11</c:v>
                </c:pt>
                <c:pt idx="6">
                  <c:v>14</c:v>
                </c:pt>
                <c:pt idx="7">
                  <c:v>9</c:v>
                </c:pt>
                <c:pt idx="8">
                  <c:v>10</c:v>
                </c:pt>
                <c:pt idx="9">
                  <c:v>13</c:v>
                </c:pt>
                <c:pt idx="10">
                  <c:v>7</c:v>
                </c:pt>
                <c:pt idx="11">
                  <c:v>6</c:v>
                </c:pt>
                <c:pt idx="12">
                  <c:v>10</c:v>
                </c:pt>
                <c:pt idx="13">
                  <c:v>14</c:v>
                </c:pt>
                <c:pt idx="14">
                  <c:v>9</c:v>
                </c:pt>
                <c:pt idx="15">
                  <c:v>8</c:v>
                </c:pt>
                <c:pt idx="16">
                  <c:v>12</c:v>
                </c:pt>
                <c:pt idx="17">
                  <c:v>9</c:v>
                </c:pt>
                <c:pt idx="18">
                  <c:v>6</c:v>
                </c:pt>
                <c:pt idx="19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03-4F21-A2C2-300D79E1D202}"/>
            </c:ext>
          </c:extLst>
        </c:ser>
        <c:ser>
          <c:idx val="1"/>
          <c:order val="1"/>
          <c:spPr>
            <a:ln>
              <a:solidFill>
                <a:srgbClr val="FF0066"/>
              </a:solidFill>
            </a:ln>
          </c:spPr>
          <c:marker>
            <c:symbol val="none"/>
          </c:marker>
          <c:val>
            <c:numRef>
              <c:f>List1!$B$1:$B$20</c:f>
              <c:numCache>
                <c:formatCode>0.0</c:formatCode>
                <c:ptCount val="20"/>
                <c:pt idx="1">
                  <c:v>10</c:v>
                </c:pt>
                <c:pt idx="2">
                  <c:v>8.6666666666666767</c:v>
                </c:pt>
                <c:pt idx="3">
                  <c:v>6.3333333333333552</c:v>
                </c:pt>
                <c:pt idx="4">
                  <c:v>7.3333333333333552</c:v>
                </c:pt>
                <c:pt idx="5">
                  <c:v>10</c:v>
                </c:pt>
                <c:pt idx="6">
                  <c:v>11.333333333333334</c:v>
                </c:pt>
                <c:pt idx="7">
                  <c:v>11</c:v>
                </c:pt>
                <c:pt idx="8">
                  <c:v>10.66666666666671</c:v>
                </c:pt>
                <c:pt idx="9">
                  <c:v>10</c:v>
                </c:pt>
                <c:pt idx="10">
                  <c:v>8.6666666666666767</c:v>
                </c:pt>
                <c:pt idx="11">
                  <c:v>7.666666666666667</c:v>
                </c:pt>
                <c:pt idx="12">
                  <c:v>10</c:v>
                </c:pt>
                <c:pt idx="13">
                  <c:v>11</c:v>
                </c:pt>
                <c:pt idx="14">
                  <c:v>10.333333333333334</c:v>
                </c:pt>
                <c:pt idx="15">
                  <c:v>9.6666666666666767</c:v>
                </c:pt>
                <c:pt idx="16">
                  <c:v>9.6666666666666767</c:v>
                </c:pt>
                <c:pt idx="17">
                  <c:v>9</c:v>
                </c:pt>
                <c:pt idx="18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03-4F21-A2C2-300D79E1D202}"/>
            </c:ext>
          </c:extLst>
        </c:ser>
        <c:ser>
          <c:idx val="2"/>
          <c:order val="2"/>
          <c:spPr>
            <a:ln>
              <a:solidFill>
                <a:srgbClr val="00B050"/>
              </a:solidFill>
            </a:ln>
          </c:spPr>
          <c:marker>
            <c:symbol val="none"/>
          </c:marker>
          <c:val>
            <c:numRef>
              <c:f>List1!$C$1:$C$20</c:f>
              <c:numCache>
                <c:formatCode>General</c:formatCode>
                <c:ptCount val="20"/>
                <c:pt idx="2" formatCode="0.0">
                  <c:v>10</c:v>
                </c:pt>
                <c:pt idx="3" formatCode="0.0">
                  <c:v>8.6666666666666767</c:v>
                </c:pt>
                <c:pt idx="4" formatCode="0.0">
                  <c:v>6.3333333333333552</c:v>
                </c:pt>
                <c:pt idx="5" formatCode="0.0">
                  <c:v>7.3333333333333552</c:v>
                </c:pt>
                <c:pt idx="6" formatCode="0.0">
                  <c:v>10</c:v>
                </c:pt>
                <c:pt idx="7" formatCode="0.0">
                  <c:v>11.333333333333334</c:v>
                </c:pt>
                <c:pt idx="8" formatCode="0.0">
                  <c:v>11</c:v>
                </c:pt>
                <c:pt idx="9" formatCode="0.0">
                  <c:v>10.66666666666671</c:v>
                </c:pt>
                <c:pt idx="10" formatCode="0.0">
                  <c:v>10</c:v>
                </c:pt>
                <c:pt idx="11" formatCode="0.0">
                  <c:v>8.6666666666666767</c:v>
                </c:pt>
                <c:pt idx="12" formatCode="0.0">
                  <c:v>7.666666666666667</c:v>
                </c:pt>
                <c:pt idx="13" formatCode="0.0">
                  <c:v>10</c:v>
                </c:pt>
                <c:pt idx="14" formatCode="0.0">
                  <c:v>11</c:v>
                </c:pt>
                <c:pt idx="15" formatCode="0.0">
                  <c:v>10.333333333333334</c:v>
                </c:pt>
                <c:pt idx="16" formatCode="0.0">
                  <c:v>9.6666666666666767</c:v>
                </c:pt>
                <c:pt idx="17" formatCode="0.0">
                  <c:v>9.6666666666666767</c:v>
                </c:pt>
                <c:pt idx="18" formatCode="0.0">
                  <c:v>9</c:v>
                </c:pt>
                <c:pt idx="19" formatCode="0.0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203-4F21-A2C2-300D79E1D2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8440704"/>
        <c:axId val="248442240"/>
      </c:lineChart>
      <c:catAx>
        <c:axId val="248440704"/>
        <c:scaling>
          <c:orientation val="minMax"/>
        </c:scaling>
        <c:delete val="0"/>
        <c:axPos val="b"/>
        <c:majorTickMark val="out"/>
        <c:minorTickMark val="none"/>
        <c:tickLblPos val="nextTo"/>
        <c:crossAx val="248442240"/>
        <c:crosses val="autoZero"/>
        <c:auto val="1"/>
        <c:lblAlgn val="ctr"/>
        <c:lblOffset val="100"/>
        <c:noMultiLvlLbl val="0"/>
      </c:catAx>
      <c:valAx>
        <c:axId val="248442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844070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296EF9"/>
              </a:solidFill>
            </a:ln>
          </c:spPr>
          <c:marker>
            <c:symbol val="none"/>
          </c:marker>
          <c:val>
            <c:numRef>
              <c:f>List1!$A$1:$A$20</c:f>
              <c:numCache>
                <c:formatCode>General</c:formatCode>
                <c:ptCount val="20"/>
                <c:pt idx="0">
                  <c:v>10</c:v>
                </c:pt>
                <c:pt idx="1">
                  <c:v>12</c:v>
                </c:pt>
                <c:pt idx="2">
                  <c:v>8</c:v>
                </c:pt>
                <c:pt idx="3">
                  <c:v>6</c:v>
                </c:pt>
                <c:pt idx="4">
                  <c:v>5</c:v>
                </c:pt>
                <c:pt idx="5">
                  <c:v>11</c:v>
                </c:pt>
                <c:pt idx="6">
                  <c:v>14</c:v>
                </c:pt>
                <c:pt idx="7">
                  <c:v>9</c:v>
                </c:pt>
                <c:pt idx="8">
                  <c:v>10</c:v>
                </c:pt>
                <c:pt idx="9">
                  <c:v>13</c:v>
                </c:pt>
                <c:pt idx="10">
                  <c:v>7</c:v>
                </c:pt>
                <c:pt idx="11">
                  <c:v>6</c:v>
                </c:pt>
                <c:pt idx="12">
                  <c:v>10</c:v>
                </c:pt>
                <c:pt idx="13">
                  <c:v>14</c:v>
                </c:pt>
                <c:pt idx="14">
                  <c:v>9</c:v>
                </c:pt>
                <c:pt idx="15">
                  <c:v>8</c:v>
                </c:pt>
                <c:pt idx="16">
                  <c:v>12</c:v>
                </c:pt>
                <c:pt idx="17">
                  <c:v>9</c:v>
                </c:pt>
                <c:pt idx="18">
                  <c:v>6</c:v>
                </c:pt>
                <c:pt idx="19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03-4F21-A2C2-300D79E1D202}"/>
            </c:ext>
          </c:extLst>
        </c:ser>
        <c:ser>
          <c:idx val="1"/>
          <c:order val="1"/>
          <c:spPr>
            <a:ln>
              <a:solidFill>
                <a:srgbClr val="FF0066"/>
              </a:solidFill>
            </a:ln>
          </c:spPr>
          <c:marker>
            <c:symbol val="none"/>
          </c:marker>
          <c:val>
            <c:numRef>
              <c:f>List1!$B$1:$B$20</c:f>
              <c:numCache>
                <c:formatCode>0.0</c:formatCode>
                <c:ptCount val="20"/>
                <c:pt idx="1">
                  <c:v>10</c:v>
                </c:pt>
                <c:pt idx="2">
                  <c:v>8.6666666666666767</c:v>
                </c:pt>
                <c:pt idx="3">
                  <c:v>6.3333333333333552</c:v>
                </c:pt>
                <c:pt idx="4">
                  <c:v>7.3333333333333552</c:v>
                </c:pt>
                <c:pt idx="5">
                  <c:v>10</c:v>
                </c:pt>
                <c:pt idx="6">
                  <c:v>11.333333333333334</c:v>
                </c:pt>
                <c:pt idx="7">
                  <c:v>11</c:v>
                </c:pt>
                <c:pt idx="8">
                  <c:v>10.66666666666671</c:v>
                </c:pt>
                <c:pt idx="9">
                  <c:v>10</c:v>
                </c:pt>
                <c:pt idx="10">
                  <c:v>8.6666666666666767</c:v>
                </c:pt>
                <c:pt idx="11">
                  <c:v>7.666666666666667</c:v>
                </c:pt>
                <c:pt idx="12">
                  <c:v>10</c:v>
                </c:pt>
                <c:pt idx="13">
                  <c:v>11</c:v>
                </c:pt>
                <c:pt idx="14">
                  <c:v>10.333333333333334</c:v>
                </c:pt>
                <c:pt idx="15">
                  <c:v>9.6666666666666767</c:v>
                </c:pt>
                <c:pt idx="16">
                  <c:v>9.6666666666666767</c:v>
                </c:pt>
                <c:pt idx="17">
                  <c:v>9</c:v>
                </c:pt>
                <c:pt idx="18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03-4F21-A2C2-300D79E1D202}"/>
            </c:ext>
          </c:extLst>
        </c:ser>
        <c:ser>
          <c:idx val="2"/>
          <c:order val="2"/>
          <c:spPr>
            <a:ln>
              <a:solidFill>
                <a:srgbClr val="00B050"/>
              </a:solidFill>
            </a:ln>
          </c:spPr>
          <c:marker>
            <c:symbol val="none"/>
          </c:marker>
          <c:val>
            <c:numRef>
              <c:f>List1!$C$1:$C$20</c:f>
              <c:numCache>
                <c:formatCode>General</c:formatCode>
                <c:ptCount val="20"/>
                <c:pt idx="2" formatCode="0.0">
                  <c:v>10</c:v>
                </c:pt>
                <c:pt idx="3" formatCode="0.0">
                  <c:v>8.6666666666666767</c:v>
                </c:pt>
                <c:pt idx="4" formatCode="0.0">
                  <c:v>6.3333333333333552</c:v>
                </c:pt>
                <c:pt idx="5" formatCode="0.0">
                  <c:v>7.3333333333333552</c:v>
                </c:pt>
                <c:pt idx="6" formatCode="0.0">
                  <c:v>10</c:v>
                </c:pt>
                <c:pt idx="7" formatCode="0.0">
                  <c:v>11.333333333333334</c:v>
                </c:pt>
                <c:pt idx="8" formatCode="0.0">
                  <c:v>11</c:v>
                </c:pt>
                <c:pt idx="9" formatCode="0.0">
                  <c:v>10.66666666666671</c:v>
                </c:pt>
                <c:pt idx="10" formatCode="0.0">
                  <c:v>10</c:v>
                </c:pt>
                <c:pt idx="11" formatCode="0.0">
                  <c:v>8.6666666666666767</c:v>
                </c:pt>
                <c:pt idx="12" formatCode="0.0">
                  <c:v>7.666666666666667</c:v>
                </c:pt>
                <c:pt idx="13" formatCode="0.0">
                  <c:v>10</c:v>
                </c:pt>
                <c:pt idx="14" formatCode="0.0">
                  <c:v>11</c:v>
                </c:pt>
                <c:pt idx="15" formatCode="0.0">
                  <c:v>10.333333333333334</c:v>
                </c:pt>
                <c:pt idx="16" formatCode="0.0">
                  <c:v>9.6666666666666767</c:v>
                </c:pt>
                <c:pt idx="17" formatCode="0.0">
                  <c:v>9.6666666666666767</c:v>
                </c:pt>
                <c:pt idx="18" formatCode="0.0">
                  <c:v>9</c:v>
                </c:pt>
                <c:pt idx="19" formatCode="0.0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203-4F21-A2C2-300D79E1D2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8440704"/>
        <c:axId val="248442240"/>
      </c:lineChart>
      <c:catAx>
        <c:axId val="248440704"/>
        <c:scaling>
          <c:orientation val="minMax"/>
        </c:scaling>
        <c:delete val="0"/>
        <c:axPos val="b"/>
        <c:majorTickMark val="out"/>
        <c:minorTickMark val="none"/>
        <c:tickLblPos val="nextTo"/>
        <c:crossAx val="248442240"/>
        <c:crosses val="autoZero"/>
        <c:auto val="1"/>
        <c:lblAlgn val="ctr"/>
        <c:lblOffset val="100"/>
        <c:noMultiLvlLbl val="0"/>
      </c:catAx>
      <c:valAx>
        <c:axId val="248442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844070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296EF9"/>
              </a:solidFill>
            </a:ln>
          </c:spPr>
          <c:marker>
            <c:symbol val="none"/>
          </c:marker>
          <c:val>
            <c:numRef>
              <c:f>List1!$A$1:$A$20</c:f>
              <c:numCache>
                <c:formatCode>General</c:formatCode>
                <c:ptCount val="20"/>
                <c:pt idx="0">
                  <c:v>10</c:v>
                </c:pt>
                <c:pt idx="1">
                  <c:v>12</c:v>
                </c:pt>
                <c:pt idx="2">
                  <c:v>8</c:v>
                </c:pt>
                <c:pt idx="3">
                  <c:v>6</c:v>
                </c:pt>
                <c:pt idx="4">
                  <c:v>5</c:v>
                </c:pt>
                <c:pt idx="5">
                  <c:v>11</c:v>
                </c:pt>
                <c:pt idx="6">
                  <c:v>14</c:v>
                </c:pt>
                <c:pt idx="7">
                  <c:v>9</c:v>
                </c:pt>
                <c:pt idx="8">
                  <c:v>10</c:v>
                </c:pt>
                <c:pt idx="9">
                  <c:v>13</c:v>
                </c:pt>
                <c:pt idx="10">
                  <c:v>7</c:v>
                </c:pt>
                <c:pt idx="11">
                  <c:v>6</c:v>
                </c:pt>
                <c:pt idx="12">
                  <c:v>10</c:v>
                </c:pt>
                <c:pt idx="13">
                  <c:v>14</c:v>
                </c:pt>
                <c:pt idx="14">
                  <c:v>9</c:v>
                </c:pt>
                <c:pt idx="15">
                  <c:v>8</c:v>
                </c:pt>
                <c:pt idx="16">
                  <c:v>12</c:v>
                </c:pt>
                <c:pt idx="17">
                  <c:v>9</c:v>
                </c:pt>
                <c:pt idx="18">
                  <c:v>6</c:v>
                </c:pt>
                <c:pt idx="19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EA4-4192-909A-639F5D954E94}"/>
            </c:ext>
          </c:extLst>
        </c:ser>
        <c:ser>
          <c:idx val="1"/>
          <c:order val="1"/>
          <c:spPr>
            <a:ln>
              <a:solidFill>
                <a:srgbClr val="FF0066"/>
              </a:solidFill>
            </a:ln>
          </c:spPr>
          <c:marker>
            <c:symbol val="none"/>
          </c:marker>
          <c:val>
            <c:numRef>
              <c:f>List1!$B$1:$B$20</c:f>
              <c:numCache>
                <c:formatCode>General</c:formatCode>
                <c:ptCount val="20"/>
                <c:pt idx="0">
                  <c:v>10.7</c:v>
                </c:pt>
                <c:pt idx="1">
                  <c:v>10</c:v>
                </c:pt>
                <c:pt idx="2">
                  <c:v>8.6999999999999993</c:v>
                </c:pt>
                <c:pt idx="3">
                  <c:v>6.3</c:v>
                </c:pt>
                <c:pt idx="4">
                  <c:v>7.3</c:v>
                </c:pt>
                <c:pt idx="5">
                  <c:v>10</c:v>
                </c:pt>
                <c:pt idx="6">
                  <c:v>11.3</c:v>
                </c:pt>
                <c:pt idx="7">
                  <c:v>11</c:v>
                </c:pt>
                <c:pt idx="8">
                  <c:v>10.7</c:v>
                </c:pt>
                <c:pt idx="9">
                  <c:v>10</c:v>
                </c:pt>
                <c:pt idx="10">
                  <c:v>8.6999999999999993</c:v>
                </c:pt>
                <c:pt idx="11">
                  <c:v>7.7</c:v>
                </c:pt>
                <c:pt idx="12">
                  <c:v>10</c:v>
                </c:pt>
                <c:pt idx="13">
                  <c:v>11</c:v>
                </c:pt>
                <c:pt idx="14">
                  <c:v>10.3</c:v>
                </c:pt>
                <c:pt idx="15">
                  <c:v>9.6999999999999993</c:v>
                </c:pt>
                <c:pt idx="16">
                  <c:v>9.6999999999999993</c:v>
                </c:pt>
                <c:pt idx="17">
                  <c:v>9</c:v>
                </c:pt>
                <c:pt idx="18">
                  <c:v>8</c:v>
                </c:pt>
                <c:pt idx="19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EA4-4192-909A-639F5D954E94}"/>
            </c:ext>
          </c:extLst>
        </c:ser>
        <c:ser>
          <c:idx val="2"/>
          <c:order val="2"/>
          <c:spPr>
            <a:ln>
              <a:solidFill>
                <a:srgbClr val="00B050"/>
              </a:solidFill>
            </a:ln>
          </c:spPr>
          <c:marker>
            <c:symbol val="none"/>
          </c:marker>
          <c:val>
            <c:numRef>
              <c:f>List1!$C$1:$C$20</c:f>
              <c:numCache>
                <c:formatCode>0.0</c:formatCode>
                <c:ptCount val="20"/>
                <c:pt idx="0">
                  <c:v>10</c:v>
                </c:pt>
                <c:pt idx="1">
                  <c:v>10.7</c:v>
                </c:pt>
                <c:pt idx="2" formatCode="General">
                  <c:v>10</c:v>
                </c:pt>
                <c:pt idx="3">
                  <c:v>8.6666666666666661</c:v>
                </c:pt>
                <c:pt idx="4">
                  <c:v>6.333333333333333</c:v>
                </c:pt>
                <c:pt idx="5">
                  <c:v>7.333333333333333</c:v>
                </c:pt>
                <c:pt idx="6" formatCode="General">
                  <c:v>10</c:v>
                </c:pt>
                <c:pt idx="7">
                  <c:v>11.333333333333334</c:v>
                </c:pt>
                <c:pt idx="8" formatCode="General">
                  <c:v>11</c:v>
                </c:pt>
                <c:pt idx="9">
                  <c:v>10.666666666666666</c:v>
                </c:pt>
                <c:pt idx="10" formatCode="General">
                  <c:v>10</c:v>
                </c:pt>
                <c:pt idx="11">
                  <c:v>8.6666666666666661</c:v>
                </c:pt>
                <c:pt idx="12">
                  <c:v>7.666666666666667</c:v>
                </c:pt>
                <c:pt idx="13" formatCode="General">
                  <c:v>10</c:v>
                </c:pt>
                <c:pt idx="14" formatCode="General">
                  <c:v>11</c:v>
                </c:pt>
                <c:pt idx="15">
                  <c:v>10.333333333333334</c:v>
                </c:pt>
                <c:pt idx="16">
                  <c:v>9.6666666666666661</c:v>
                </c:pt>
                <c:pt idx="17">
                  <c:v>9.6666666666666661</c:v>
                </c:pt>
                <c:pt idx="18" formatCode="General">
                  <c:v>9</c:v>
                </c:pt>
                <c:pt idx="19" formatCode="General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EA4-4192-909A-639F5D954E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8440704"/>
        <c:axId val="248442240"/>
      </c:lineChart>
      <c:catAx>
        <c:axId val="248440704"/>
        <c:scaling>
          <c:orientation val="minMax"/>
        </c:scaling>
        <c:delete val="0"/>
        <c:axPos val="b"/>
        <c:majorTickMark val="out"/>
        <c:minorTickMark val="none"/>
        <c:tickLblPos val="nextTo"/>
        <c:crossAx val="248442240"/>
        <c:crosses val="autoZero"/>
        <c:auto val="1"/>
        <c:lblAlgn val="ctr"/>
        <c:lblOffset val="100"/>
        <c:noMultiLvlLbl val="0"/>
      </c:catAx>
      <c:valAx>
        <c:axId val="248442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844070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296EF9"/>
              </a:solidFill>
            </a:ln>
          </c:spPr>
          <c:marker>
            <c:symbol val="none"/>
          </c:marker>
          <c:val>
            <c:numRef>
              <c:f>List1!$A$1:$A$20</c:f>
              <c:numCache>
                <c:formatCode>General</c:formatCode>
                <c:ptCount val="20"/>
                <c:pt idx="0">
                  <c:v>10</c:v>
                </c:pt>
                <c:pt idx="1">
                  <c:v>12</c:v>
                </c:pt>
                <c:pt idx="2">
                  <c:v>8</c:v>
                </c:pt>
                <c:pt idx="3">
                  <c:v>6</c:v>
                </c:pt>
                <c:pt idx="4">
                  <c:v>5</c:v>
                </c:pt>
                <c:pt idx="5">
                  <c:v>11</c:v>
                </c:pt>
                <c:pt idx="6">
                  <c:v>14</c:v>
                </c:pt>
                <c:pt idx="7">
                  <c:v>9</c:v>
                </c:pt>
                <c:pt idx="8">
                  <c:v>10</c:v>
                </c:pt>
                <c:pt idx="9">
                  <c:v>13</c:v>
                </c:pt>
                <c:pt idx="10">
                  <c:v>7</c:v>
                </c:pt>
                <c:pt idx="11">
                  <c:v>6</c:v>
                </c:pt>
                <c:pt idx="12">
                  <c:v>10</c:v>
                </c:pt>
                <c:pt idx="13">
                  <c:v>14</c:v>
                </c:pt>
                <c:pt idx="14">
                  <c:v>9</c:v>
                </c:pt>
                <c:pt idx="15">
                  <c:v>8</c:v>
                </c:pt>
                <c:pt idx="16">
                  <c:v>12</c:v>
                </c:pt>
                <c:pt idx="17">
                  <c:v>9</c:v>
                </c:pt>
                <c:pt idx="18">
                  <c:v>6</c:v>
                </c:pt>
                <c:pt idx="19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E9-4A3E-8441-852FAE041BAB}"/>
            </c:ext>
          </c:extLst>
        </c:ser>
        <c:ser>
          <c:idx val="1"/>
          <c:order val="1"/>
          <c:spPr>
            <a:ln>
              <a:solidFill>
                <a:srgbClr val="FF0066"/>
              </a:solidFill>
            </a:ln>
          </c:spPr>
          <c:marker>
            <c:symbol val="none"/>
          </c:marker>
          <c:val>
            <c:numRef>
              <c:f>List1!$B$1:$B$20</c:f>
              <c:numCache>
                <c:formatCode>0.0</c:formatCode>
                <c:ptCount val="20"/>
                <c:pt idx="1">
                  <c:v>10</c:v>
                </c:pt>
                <c:pt idx="2">
                  <c:v>8.6666666666666767</c:v>
                </c:pt>
                <c:pt idx="3">
                  <c:v>6.3333333333333544</c:v>
                </c:pt>
                <c:pt idx="4">
                  <c:v>7.3333333333333544</c:v>
                </c:pt>
                <c:pt idx="5">
                  <c:v>10</c:v>
                </c:pt>
                <c:pt idx="6">
                  <c:v>11.333333333333334</c:v>
                </c:pt>
                <c:pt idx="7">
                  <c:v>11</c:v>
                </c:pt>
                <c:pt idx="8">
                  <c:v>10.666666666666709</c:v>
                </c:pt>
                <c:pt idx="9">
                  <c:v>10</c:v>
                </c:pt>
                <c:pt idx="10">
                  <c:v>8.6666666666666767</c:v>
                </c:pt>
                <c:pt idx="11">
                  <c:v>7.666666666666667</c:v>
                </c:pt>
                <c:pt idx="12">
                  <c:v>10</c:v>
                </c:pt>
                <c:pt idx="13">
                  <c:v>11</c:v>
                </c:pt>
                <c:pt idx="14">
                  <c:v>10.333333333333334</c:v>
                </c:pt>
                <c:pt idx="15">
                  <c:v>9.6666666666666767</c:v>
                </c:pt>
                <c:pt idx="16">
                  <c:v>9.6666666666666767</c:v>
                </c:pt>
                <c:pt idx="17">
                  <c:v>9</c:v>
                </c:pt>
                <c:pt idx="18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E9-4A3E-8441-852FAE041BAB}"/>
            </c:ext>
          </c:extLst>
        </c:ser>
        <c:ser>
          <c:idx val="3"/>
          <c:order val="2"/>
          <c:marker>
            <c:symbol val="none"/>
          </c:marker>
          <c:val>
            <c:numRef>
              <c:f>List1!$D$1:$D$20</c:f>
              <c:numCache>
                <c:formatCode>General</c:formatCode>
                <c:ptCount val="20"/>
                <c:pt idx="2" formatCode="0.0">
                  <c:v>8.2000000000000011</c:v>
                </c:pt>
                <c:pt idx="3" formatCode="0.0">
                  <c:v>8.4</c:v>
                </c:pt>
                <c:pt idx="4" formatCode="0.0">
                  <c:v>8.8000000000000007</c:v>
                </c:pt>
                <c:pt idx="5" formatCode="0.0">
                  <c:v>9</c:v>
                </c:pt>
                <c:pt idx="6" formatCode="0.0">
                  <c:v>9.8000000000000007</c:v>
                </c:pt>
                <c:pt idx="7" formatCode="0.0">
                  <c:v>11.4</c:v>
                </c:pt>
                <c:pt idx="8" formatCode="0.0">
                  <c:v>10.6</c:v>
                </c:pt>
                <c:pt idx="9" formatCode="0.0">
                  <c:v>9</c:v>
                </c:pt>
                <c:pt idx="10" formatCode="0.0">
                  <c:v>9.2000000000000011</c:v>
                </c:pt>
                <c:pt idx="11" formatCode="0.0">
                  <c:v>10</c:v>
                </c:pt>
                <c:pt idx="12" formatCode="0.0">
                  <c:v>9.2000000000000011</c:v>
                </c:pt>
                <c:pt idx="13" formatCode="0.0">
                  <c:v>9.4</c:v>
                </c:pt>
                <c:pt idx="14" formatCode="0.0">
                  <c:v>10.6</c:v>
                </c:pt>
                <c:pt idx="15" formatCode="0.0">
                  <c:v>10.4</c:v>
                </c:pt>
                <c:pt idx="16" formatCode="0.0">
                  <c:v>8.8000000000000007</c:v>
                </c:pt>
                <c:pt idx="17" formatCode="0.0">
                  <c:v>8.8000000000000007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2E9-4A3E-8441-852FAE041B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9316096"/>
        <c:axId val="249317632"/>
      </c:lineChart>
      <c:catAx>
        <c:axId val="249316096"/>
        <c:scaling>
          <c:orientation val="minMax"/>
        </c:scaling>
        <c:delete val="0"/>
        <c:axPos val="b"/>
        <c:majorTickMark val="out"/>
        <c:minorTickMark val="none"/>
        <c:tickLblPos val="nextTo"/>
        <c:crossAx val="249317632"/>
        <c:crosses val="autoZero"/>
        <c:auto val="1"/>
        <c:lblAlgn val="ctr"/>
        <c:lblOffset val="100"/>
        <c:noMultiLvlLbl val="0"/>
      </c:catAx>
      <c:valAx>
        <c:axId val="249317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931609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296EF9"/>
              </a:solidFill>
            </a:ln>
          </c:spPr>
          <c:marker>
            <c:symbol val="none"/>
          </c:marker>
          <c:val>
            <c:numRef>
              <c:f>List1!$A$1:$A$20</c:f>
              <c:numCache>
                <c:formatCode>General</c:formatCode>
                <c:ptCount val="20"/>
                <c:pt idx="0">
                  <c:v>10</c:v>
                </c:pt>
                <c:pt idx="1">
                  <c:v>12</c:v>
                </c:pt>
                <c:pt idx="2">
                  <c:v>8</c:v>
                </c:pt>
                <c:pt idx="3">
                  <c:v>6</c:v>
                </c:pt>
                <c:pt idx="4">
                  <c:v>5</c:v>
                </c:pt>
                <c:pt idx="5">
                  <c:v>11</c:v>
                </c:pt>
                <c:pt idx="6">
                  <c:v>14</c:v>
                </c:pt>
                <c:pt idx="7">
                  <c:v>9</c:v>
                </c:pt>
                <c:pt idx="8">
                  <c:v>10</c:v>
                </c:pt>
                <c:pt idx="9">
                  <c:v>13</c:v>
                </c:pt>
                <c:pt idx="10">
                  <c:v>7</c:v>
                </c:pt>
                <c:pt idx="11">
                  <c:v>6</c:v>
                </c:pt>
                <c:pt idx="12">
                  <c:v>10</c:v>
                </c:pt>
                <c:pt idx="13">
                  <c:v>14</c:v>
                </c:pt>
                <c:pt idx="14">
                  <c:v>9</c:v>
                </c:pt>
                <c:pt idx="15">
                  <c:v>8</c:v>
                </c:pt>
                <c:pt idx="16">
                  <c:v>12</c:v>
                </c:pt>
                <c:pt idx="17">
                  <c:v>9</c:v>
                </c:pt>
                <c:pt idx="18">
                  <c:v>6</c:v>
                </c:pt>
                <c:pt idx="19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5F-4C05-B571-B4D56F86AD92}"/>
            </c:ext>
          </c:extLst>
        </c:ser>
        <c:ser>
          <c:idx val="1"/>
          <c:order val="1"/>
          <c:spPr>
            <a:ln>
              <a:solidFill>
                <a:srgbClr val="FF0066"/>
              </a:solidFill>
            </a:ln>
          </c:spPr>
          <c:marker>
            <c:symbol val="none"/>
          </c:marker>
          <c:val>
            <c:numRef>
              <c:f>List1!$B$1:$B$20</c:f>
              <c:numCache>
                <c:formatCode>0.0</c:formatCode>
                <c:ptCount val="20"/>
                <c:pt idx="1">
                  <c:v>10</c:v>
                </c:pt>
                <c:pt idx="2">
                  <c:v>8.6666666666666767</c:v>
                </c:pt>
                <c:pt idx="3">
                  <c:v>6.3333333333333552</c:v>
                </c:pt>
                <c:pt idx="4">
                  <c:v>7.3333333333333552</c:v>
                </c:pt>
                <c:pt idx="5">
                  <c:v>10</c:v>
                </c:pt>
                <c:pt idx="6">
                  <c:v>11.333333333333334</c:v>
                </c:pt>
                <c:pt idx="7">
                  <c:v>11</c:v>
                </c:pt>
                <c:pt idx="8">
                  <c:v>10.66666666666671</c:v>
                </c:pt>
                <c:pt idx="9">
                  <c:v>10</c:v>
                </c:pt>
                <c:pt idx="10">
                  <c:v>8.6666666666666767</c:v>
                </c:pt>
                <c:pt idx="11">
                  <c:v>7.666666666666667</c:v>
                </c:pt>
                <c:pt idx="12">
                  <c:v>10</c:v>
                </c:pt>
                <c:pt idx="13">
                  <c:v>11</c:v>
                </c:pt>
                <c:pt idx="14">
                  <c:v>10.333333333333334</c:v>
                </c:pt>
                <c:pt idx="15">
                  <c:v>9.6666666666666767</c:v>
                </c:pt>
                <c:pt idx="16">
                  <c:v>9.6666666666666767</c:v>
                </c:pt>
                <c:pt idx="17">
                  <c:v>9</c:v>
                </c:pt>
                <c:pt idx="18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5F-4C05-B571-B4D56F86AD92}"/>
            </c:ext>
          </c:extLst>
        </c:ser>
        <c:ser>
          <c:idx val="3"/>
          <c:order val="2"/>
          <c:marker>
            <c:symbol val="none"/>
          </c:marker>
          <c:val>
            <c:numRef>
              <c:f>List1!$D$1:$D$20</c:f>
              <c:numCache>
                <c:formatCode>General</c:formatCode>
                <c:ptCount val="20"/>
                <c:pt idx="2" formatCode="0.0">
                  <c:v>8.2000000000000011</c:v>
                </c:pt>
                <c:pt idx="3" formatCode="0.0">
                  <c:v>8.4</c:v>
                </c:pt>
                <c:pt idx="4" formatCode="0.0">
                  <c:v>8.8000000000000007</c:v>
                </c:pt>
                <c:pt idx="5" formatCode="0.0">
                  <c:v>9</c:v>
                </c:pt>
                <c:pt idx="6" formatCode="0.0">
                  <c:v>9.8000000000000007</c:v>
                </c:pt>
                <c:pt idx="7" formatCode="0.0">
                  <c:v>11.4</c:v>
                </c:pt>
                <c:pt idx="8" formatCode="0.0">
                  <c:v>10.6</c:v>
                </c:pt>
                <c:pt idx="9" formatCode="0.0">
                  <c:v>9</c:v>
                </c:pt>
                <c:pt idx="10" formatCode="0.0">
                  <c:v>9.2000000000000011</c:v>
                </c:pt>
                <c:pt idx="11" formatCode="0.0">
                  <c:v>10</c:v>
                </c:pt>
                <c:pt idx="12" formatCode="0.0">
                  <c:v>9.2000000000000011</c:v>
                </c:pt>
                <c:pt idx="13" formatCode="0.0">
                  <c:v>9.4</c:v>
                </c:pt>
                <c:pt idx="14" formatCode="0.0">
                  <c:v>10.6</c:v>
                </c:pt>
                <c:pt idx="15" formatCode="0.0">
                  <c:v>10.4</c:v>
                </c:pt>
                <c:pt idx="16" formatCode="0.0">
                  <c:v>8.8000000000000007</c:v>
                </c:pt>
                <c:pt idx="17" formatCode="0.0">
                  <c:v>8.8000000000000007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5F-4C05-B571-B4D56F86AD92}"/>
            </c:ext>
          </c:extLst>
        </c:ser>
        <c:ser>
          <c:idx val="4"/>
          <c:order val="3"/>
          <c:spPr>
            <a:ln>
              <a:solidFill>
                <a:srgbClr val="00B050"/>
              </a:solidFill>
            </a:ln>
          </c:spPr>
          <c:marker>
            <c:symbol val="none"/>
          </c:marker>
          <c:val>
            <c:numRef>
              <c:f>List1!$E$1:$E$20</c:f>
              <c:numCache>
                <c:formatCode>General</c:formatCode>
                <c:ptCount val="20"/>
                <c:pt idx="3" formatCode="0.0">
                  <c:v>9.4285714285713631</c:v>
                </c:pt>
                <c:pt idx="4" formatCode="0.0">
                  <c:v>9.2857142857142865</c:v>
                </c:pt>
                <c:pt idx="5" formatCode="0.0">
                  <c:v>9</c:v>
                </c:pt>
                <c:pt idx="6" formatCode="0.0">
                  <c:v>9.7142857142857135</c:v>
                </c:pt>
                <c:pt idx="7" formatCode="0.0">
                  <c:v>9.8571428571429127</c:v>
                </c:pt>
                <c:pt idx="8" formatCode="0.0">
                  <c:v>10</c:v>
                </c:pt>
                <c:pt idx="9" formatCode="0.0">
                  <c:v>9.8571428571429127</c:v>
                </c:pt>
                <c:pt idx="10" formatCode="0.0">
                  <c:v>9.8571428571429127</c:v>
                </c:pt>
                <c:pt idx="11" formatCode="0.0">
                  <c:v>9.8571428571429127</c:v>
                </c:pt>
                <c:pt idx="12" formatCode="0.0">
                  <c:v>9.5714285714285712</c:v>
                </c:pt>
                <c:pt idx="13" formatCode="0.0">
                  <c:v>9.4285714285713631</c:v>
                </c:pt>
                <c:pt idx="14" formatCode="0.0">
                  <c:v>9.7142857142857135</c:v>
                </c:pt>
                <c:pt idx="15" formatCode="0.0">
                  <c:v>9.7142857142857135</c:v>
                </c:pt>
                <c:pt idx="16" formatCode="0.0">
                  <c:v>9.5714285714285712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65F-4C05-B571-B4D56F86AD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0089856"/>
        <c:axId val="250091392"/>
      </c:lineChart>
      <c:catAx>
        <c:axId val="250089856"/>
        <c:scaling>
          <c:orientation val="minMax"/>
        </c:scaling>
        <c:delete val="0"/>
        <c:axPos val="b"/>
        <c:majorTickMark val="out"/>
        <c:minorTickMark val="none"/>
        <c:tickLblPos val="nextTo"/>
        <c:crossAx val="250091392"/>
        <c:crosses val="autoZero"/>
        <c:auto val="1"/>
        <c:lblAlgn val="ctr"/>
        <c:lblOffset val="100"/>
        <c:noMultiLvlLbl val="0"/>
      </c:catAx>
      <c:valAx>
        <c:axId val="250091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008985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1"/>
          <c:order val="1"/>
          <c:spPr>
            <a:ln>
              <a:solidFill>
                <a:srgbClr val="0070C0"/>
              </a:solidFill>
            </a:ln>
          </c:spPr>
          <c:marker>
            <c:symbol val="none"/>
          </c:marker>
          <c:val>
            <c:numRef>
              <c:f>List1!$A$1:$A$20</c:f>
              <c:numCache>
                <c:formatCode>General</c:formatCode>
                <c:ptCount val="20"/>
                <c:pt idx="0">
                  <c:v>10</c:v>
                </c:pt>
                <c:pt idx="1">
                  <c:v>12</c:v>
                </c:pt>
                <c:pt idx="2">
                  <c:v>8</c:v>
                </c:pt>
                <c:pt idx="3">
                  <c:v>6</c:v>
                </c:pt>
                <c:pt idx="4">
                  <c:v>5</c:v>
                </c:pt>
                <c:pt idx="5">
                  <c:v>11</c:v>
                </c:pt>
                <c:pt idx="6">
                  <c:v>14</c:v>
                </c:pt>
                <c:pt idx="7">
                  <c:v>9</c:v>
                </c:pt>
                <c:pt idx="8">
                  <c:v>10</c:v>
                </c:pt>
                <c:pt idx="9">
                  <c:v>13</c:v>
                </c:pt>
                <c:pt idx="10">
                  <c:v>7</c:v>
                </c:pt>
                <c:pt idx="11">
                  <c:v>6</c:v>
                </c:pt>
                <c:pt idx="12">
                  <c:v>10</c:v>
                </c:pt>
                <c:pt idx="13">
                  <c:v>14</c:v>
                </c:pt>
                <c:pt idx="14">
                  <c:v>9</c:v>
                </c:pt>
                <c:pt idx="15">
                  <c:v>8</c:v>
                </c:pt>
                <c:pt idx="16">
                  <c:v>12</c:v>
                </c:pt>
                <c:pt idx="17">
                  <c:v>9</c:v>
                </c:pt>
                <c:pt idx="18">
                  <c:v>6</c:v>
                </c:pt>
                <c:pt idx="19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90-4F81-B929-55756CFA0DF6}"/>
            </c:ext>
          </c:extLst>
        </c:ser>
        <c:ser>
          <c:idx val="2"/>
          <c:order val="2"/>
          <c:spPr>
            <a:ln>
              <a:solidFill>
                <a:srgbClr val="00B050"/>
              </a:solidFill>
            </a:ln>
          </c:spPr>
          <c:marker>
            <c:symbol val="none"/>
          </c:marker>
          <c:val>
            <c:numRef>
              <c:f>List1!$E$1:$E$20</c:f>
              <c:numCache>
                <c:formatCode>General</c:formatCode>
                <c:ptCount val="20"/>
                <c:pt idx="3" formatCode="0.0">
                  <c:v>9.4285714285713791</c:v>
                </c:pt>
                <c:pt idx="4" formatCode="0.0">
                  <c:v>9.2857142857142865</c:v>
                </c:pt>
                <c:pt idx="5" formatCode="0.0">
                  <c:v>9</c:v>
                </c:pt>
                <c:pt idx="6" formatCode="0.0">
                  <c:v>9.7142857142857135</c:v>
                </c:pt>
                <c:pt idx="7" formatCode="0.0">
                  <c:v>9.857142857142895</c:v>
                </c:pt>
                <c:pt idx="8" formatCode="0.0">
                  <c:v>10</c:v>
                </c:pt>
                <c:pt idx="9" formatCode="0.0">
                  <c:v>9.857142857142895</c:v>
                </c:pt>
                <c:pt idx="10" formatCode="0.0">
                  <c:v>9.857142857142895</c:v>
                </c:pt>
                <c:pt idx="11" formatCode="0.0">
                  <c:v>9.857142857142895</c:v>
                </c:pt>
                <c:pt idx="12" formatCode="0.0">
                  <c:v>9.5714285714285712</c:v>
                </c:pt>
                <c:pt idx="13" formatCode="0.0">
                  <c:v>9.4285714285713791</c:v>
                </c:pt>
                <c:pt idx="14" formatCode="0.0">
                  <c:v>9.7142857142857135</c:v>
                </c:pt>
                <c:pt idx="15" formatCode="0.0">
                  <c:v>9.7142857142857135</c:v>
                </c:pt>
                <c:pt idx="16" formatCode="0.0">
                  <c:v>9.5714285714285712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90-4F81-B929-55756CFA0DF6}"/>
            </c:ext>
          </c:extLst>
        </c:ser>
        <c:ser>
          <c:idx val="0"/>
          <c:order val="0"/>
          <c:spPr>
            <a:ln>
              <a:solidFill>
                <a:srgbClr val="F10FB0"/>
              </a:solidFill>
            </a:ln>
          </c:spPr>
          <c:marker>
            <c:symbol val="none"/>
          </c:marker>
          <c:val>
            <c:numRef>
              <c:f>List1!$F$1:$F$17</c:f>
              <c:numCache>
                <c:formatCode>General</c:formatCode>
                <c:ptCount val="17"/>
                <c:pt idx="3" formatCode="0.0">
                  <c:v>-0.85714285714285765</c:v>
                </c:pt>
                <c:pt idx="4" formatCode="0.0">
                  <c:v>-1.8571428571428572</c:v>
                </c:pt>
                <c:pt idx="5" formatCode="0.0">
                  <c:v>-0.71428571428571463</c:v>
                </c:pt>
                <c:pt idx="6" formatCode="0.0">
                  <c:v>-0.28571428571428703</c:v>
                </c:pt>
                <c:pt idx="7" formatCode="0.0">
                  <c:v>-3.8571428571428572</c:v>
                </c:pt>
                <c:pt idx="8" formatCode="0.0">
                  <c:v>-2.2857142857142856</c:v>
                </c:pt>
                <c:pt idx="9" formatCode="0.0">
                  <c:v>0.71428571428571463</c:v>
                </c:pt>
                <c:pt idx="10" formatCode="0.0">
                  <c:v>-1.2857142857142803</c:v>
                </c:pt>
                <c:pt idx="11" formatCode="0.0">
                  <c:v>-2.7142857142857144</c:v>
                </c:pt>
                <c:pt idx="12" formatCode="0.0">
                  <c:v>-0.71428571428571463</c:v>
                </c:pt>
                <c:pt idx="13" formatCode="0.0">
                  <c:v>0</c:v>
                </c:pt>
                <c:pt idx="14" formatCode="0.0">
                  <c:v>-2.8571428571428572</c:v>
                </c:pt>
                <c:pt idx="15" formatCode="0.0">
                  <c:v>-2.8571428571428572</c:v>
                </c:pt>
                <c:pt idx="16" formatCode="0.0">
                  <c:v>0.42857142857142855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590-4F81-B929-55756CFA0D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0133504"/>
        <c:axId val="255107840"/>
      </c:lineChart>
      <c:catAx>
        <c:axId val="250133504"/>
        <c:scaling>
          <c:orientation val="minMax"/>
        </c:scaling>
        <c:delete val="0"/>
        <c:axPos val="b"/>
        <c:majorTickMark val="out"/>
        <c:minorTickMark val="none"/>
        <c:tickLblPos val="nextTo"/>
        <c:crossAx val="255107840"/>
        <c:crosses val="autoZero"/>
        <c:auto val="1"/>
        <c:lblAlgn val="ctr"/>
        <c:lblOffset val="100"/>
        <c:noMultiLvlLbl val="0"/>
      </c:catAx>
      <c:valAx>
        <c:axId val="255107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013350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0.10276</cdr:x>
      <cdr:y>0.36749</cdr:y>
    </cdr:from>
    <cdr:to>
      <cdr:x>0.14626</cdr:x>
      <cdr:y>0.5</cdr:y>
    </cdr:to>
    <cdr:cxnSp macro="">
      <cdr:nvCxnSpPr>
        <cdr:cNvPr id="3" name="Přímá spojnice 2">
          <a:extLst xmlns:a="http://schemas.openxmlformats.org/drawingml/2006/main">
            <a:ext uri="{FF2B5EF4-FFF2-40B4-BE49-F238E27FC236}">
              <a16:creationId xmlns:a16="http://schemas.microsoft.com/office/drawing/2014/main" id="{B8703BB9-6CD9-4026-8C5A-F1F028FE84A2}"/>
            </a:ext>
          </a:extLst>
        </cdr:cNvPr>
        <cdr:cNvCxnSpPr/>
      </cdr:nvCxnSpPr>
      <cdr:spPr>
        <a:xfrm xmlns:a="http://schemas.openxmlformats.org/drawingml/2006/main" flipH="1">
          <a:off x="469801" y="1008112"/>
          <a:ext cx="198885" cy="363488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0.14175</cdr:x>
      <cdr:y>0.36749</cdr:y>
    </cdr:from>
    <cdr:to>
      <cdr:x>0.189</cdr:x>
      <cdr:y>0.5</cdr:y>
    </cdr:to>
    <cdr:cxnSp macro="">
      <cdr:nvCxnSpPr>
        <cdr:cNvPr id="9" name="Přímá spojnice 8">
          <a:extLst xmlns:a="http://schemas.openxmlformats.org/drawingml/2006/main">
            <a:ext uri="{FF2B5EF4-FFF2-40B4-BE49-F238E27FC236}">
              <a16:creationId xmlns:a16="http://schemas.microsoft.com/office/drawing/2014/main" id="{7541735B-86BF-47FB-99A4-86B8E88D4574}"/>
            </a:ext>
          </a:extLst>
        </cdr:cNvPr>
        <cdr:cNvCxnSpPr/>
      </cdr:nvCxnSpPr>
      <cdr:spPr>
        <a:xfrm xmlns:a="http://schemas.openxmlformats.org/drawingml/2006/main" flipH="1">
          <a:off x="648072" y="1008112"/>
          <a:ext cx="216024" cy="363488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63326B7-B908-4C9F-83DD-6CA5B7E3A77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9FACE9A-93BF-4DF1-8461-BE48282D38A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5A0E5811-5F8E-4B55-8BEB-8E972346819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53495834-035B-4C23-8DE5-23321F6D78D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0060E45-D668-4CDD-BC81-5C33A5556CF4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1AA56118-B9CB-40AC-B86F-ED576E2B1D5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noProof="1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4652526A-F293-4050-B305-2E9A624F545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noProof="1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0DAB9A6D-EC60-4144-B245-2AE042FC338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07CA82A7-0726-4FFB-AC25-6C1EF37DF47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1"/>
              <a:t>Klepnutím lze upravit styly předlohy textu.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</a:p>
        </p:txBody>
      </p:sp>
      <p:sp>
        <p:nvSpPr>
          <p:cNvPr id="44038" name="Rectangle 6">
            <a:extLst>
              <a:ext uri="{FF2B5EF4-FFF2-40B4-BE49-F238E27FC236}">
                <a16:creationId xmlns:a16="http://schemas.microsoft.com/office/drawing/2014/main" id="{820159BA-3C0F-44AA-A3EE-9FDEBB08991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noProof="1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4039" name="Rectangle 7">
            <a:extLst>
              <a:ext uri="{FF2B5EF4-FFF2-40B4-BE49-F238E27FC236}">
                <a16:creationId xmlns:a16="http://schemas.microsoft.com/office/drawing/2014/main" id="{03C99F8E-6FB3-41AB-8F6C-7B221788B4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noProof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799E0CC-73AD-432A-8A44-8FE618FA4D3E}" type="slidenum">
              <a:rPr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3D719816-96D0-4BF6-97EB-F6F9D2DCA8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D1ED48-D6F6-488B-9F3E-164DD1DA4025}" type="slidenum">
              <a:rPr altLang="cs-CZ" smtClean="0"/>
              <a:pPr>
                <a:spcBef>
                  <a:spcPct val="0"/>
                </a:spcBef>
              </a:pPr>
              <a:t>1</a:t>
            </a:fld>
            <a:endParaRPr lang="cs-CZ" altLang="cs-CZ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18F46148-8C17-4F7E-83C8-913536B45A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600F6B6A-9346-4396-B2C7-A05D381C0D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9">
            <a:extLst>
              <a:ext uri="{FF2B5EF4-FFF2-40B4-BE49-F238E27FC236}">
                <a16:creationId xmlns:a16="http://schemas.microsoft.com/office/drawing/2014/main" id="{661C93E7-50AA-4AF0-91F7-9A9473ED0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62">
            <a:extLst>
              <a:ext uri="{FF2B5EF4-FFF2-40B4-BE49-F238E27FC236}">
                <a16:creationId xmlns:a16="http://schemas.microsoft.com/office/drawing/2014/main" id="{D7BB7258-4165-4A83-9F86-C384C5869F1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0" y="6237288"/>
            <a:ext cx="9144000" cy="62071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73 w 21600"/>
              <a:gd name="T13" fmla="*/ 3173 h 21600"/>
              <a:gd name="T14" fmla="*/ 18427 w 21600"/>
              <a:gd name="T15" fmla="*/ 1842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745" y="21600"/>
                </a:lnTo>
                <a:lnTo>
                  <a:pt x="1885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EEA32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Rectangle 51">
            <a:extLst>
              <a:ext uri="{FF2B5EF4-FFF2-40B4-BE49-F238E27FC236}">
                <a16:creationId xmlns:a16="http://schemas.microsoft.com/office/drawing/2014/main" id="{61EED4A0-2AA9-49E4-8E0B-D4C1B5FFD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63713"/>
            <a:ext cx="9144000" cy="2232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pic>
        <p:nvPicPr>
          <p:cNvPr id="7" name="Picture 54" descr="logo-IBA">
            <a:extLst>
              <a:ext uri="{FF2B5EF4-FFF2-40B4-BE49-F238E27FC236}">
                <a16:creationId xmlns:a16="http://schemas.microsoft.com/office/drawing/2014/main" id="{B54BF049-86C2-4A39-8332-BC906A36A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83" y="4872912"/>
            <a:ext cx="1002481" cy="947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56">
            <a:extLst>
              <a:ext uri="{FF2B5EF4-FFF2-40B4-BE49-F238E27FC236}">
                <a16:creationId xmlns:a16="http://schemas.microsoft.com/office/drawing/2014/main" id="{6475047B-7F42-493A-9818-0829326F18A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731794" y="2659857"/>
            <a:ext cx="4429125" cy="39528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43 w 21600"/>
              <a:gd name="T13" fmla="*/ 4543 h 21600"/>
              <a:gd name="T14" fmla="*/ 17057 w 21600"/>
              <a:gd name="T15" fmla="*/ 1705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86" y="21600"/>
                </a:lnTo>
                <a:lnTo>
                  <a:pt x="16114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rgbClr val="DDD4C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AutoShape 59">
            <a:extLst>
              <a:ext uri="{FF2B5EF4-FFF2-40B4-BE49-F238E27FC236}">
                <a16:creationId xmlns:a16="http://schemas.microsoft.com/office/drawing/2014/main" id="{55B98875-9D14-45AA-B63E-51651E3D2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60800"/>
            <a:ext cx="8675688" cy="100013"/>
          </a:xfrm>
          <a:prstGeom prst="parallelogram">
            <a:avLst>
              <a:gd name="adj" fmla="val 199595"/>
            </a:avLst>
          </a:prstGeom>
          <a:gradFill rotWithShape="1">
            <a:gsLst>
              <a:gs pos="0">
                <a:schemeClr val="accent1">
                  <a:gamma/>
                  <a:tint val="3372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cs typeface="+mn-cs"/>
            </a:endParaRPr>
          </a:p>
        </p:txBody>
      </p:sp>
      <p:sp>
        <p:nvSpPr>
          <p:cNvPr id="11" name="Text Box 71">
            <a:extLst>
              <a:ext uri="{FF2B5EF4-FFF2-40B4-BE49-F238E27FC236}">
                <a16:creationId xmlns:a16="http://schemas.microsoft.com/office/drawing/2014/main" id="{1854EBB6-D91A-44F6-9B72-EC6A59F5F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6286500"/>
            <a:ext cx="4857750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cs-CZ" altLang="cs-CZ">
                <a:solidFill>
                  <a:schemeClr val="bg1"/>
                </a:solidFill>
              </a:rPr>
              <a:t>© Institut biostatistiky a analýz</a:t>
            </a:r>
            <a:endParaRPr lang="en-US" altLang="cs-CZ">
              <a:solidFill>
                <a:schemeClr val="bg1"/>
              </a:solidFill>
            </a:endParaRPr>
          </a:p>
        </p:txBody>
      </p:sp>
      <p:sp>
        <p:nvSpPr>
          <p:cNvPr id="12" name="Line 75">
            <a:extLst>
              <a:ext uri="{FF2B5EF4-FFF2-40B4-BE49-F238E27FC236}">
                <a16:creationId xmlns:a16="http://schemas.microsoft.com/office/drawing/2014/main" id="{C468F448-AC3D-43BB-A052-D3231F43BFD2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0250" y="5334000"/>
            <a:ext cx="8553450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" name="Line 76">
            <a:extLst>
              <a:ext uri="{FF2B5EF4-FFF2-40B4-BE49-F238E27FC236}">
                <a16:creationId xmlns:a16="http://schemas.microsoft.com/office/drawing/2014/main" id="{9A831FA6-ABD1-4015-9B4A-FA2DA04D49F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4188" y="5403850"/>
            <a:ext cx="8939212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" name="Oval 77">
            <a:extLst>
              <a:ext uri="{FF2B5EF4-FFF2-40B4-BE49-F238E27FC236}">
                <a16:creationId xmlns:a16="http://schemas.microsoft.com/office/drawing/2014/main" id="{F4238E82-BFA2-4432-86BD-E54595A9F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225" y="5300663"/>
            <a:ext cx="206375" cy="206375"/>
          </a:xfrm>
          <a:prstGeom prst="ellipse">
            <a:avLst/>
          </a:prstGeom>
          <a:solidFill>
            <a:schemeClr val="tx2"/>
          </a:solidFill>
          <a:ln w="28575">
            <a:solidFill>
              <a:srgbClr val="EEA32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sp>
        <p:nvSpPr>
          <p:cNvPr id="3588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823913" y="1916114"/>
            <a:ext cx="7493000" cy="1973263"/>
          </a:xfrm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  <a:effectLst/>
              </a:defRPr>
            </a:lvl1pPr>
          </a:lstStyle>
          <a:p>
            <a:r>
              <a:rPr lang="cs-CZ" dirty="0"/>
              <a:t>Klepnutím lze upravit styl předlohy nadpisů.</a:t>
            </a:r>
            <a:endParaRPr lang="en-US" dirty="0"/>
          </a:p>
        </p:txBody>
      </p:sp>
      <p:sp>
        <p:nvSpPr>
          <p:cNvPr id="3588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074865" y="4292602"/>
            <a:ext cx="4994275" cy="1008063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000" b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15" name="Rectangle 44">
            <a:extLst>
              <a:ext uri="{FF2B5EF4-FFF2-40B4-BE49-F238E27FC236}">
                <a16:creationId xmlns:a16="http://schemas.microsoft.com/office/drawing/2014/main" id="{58EC98AC-9F95-4B16-BC3A-B2DD44F70B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2875" y="6286500"/>
            <a:ext cx="1619250" cy="4556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46">
            <a:extLst>
              <a:ext uri="{FF2B5EF4-FFF2-40B4-BE49-F238E27FC236}">
                <a16:creationId xmlns:a16="http://schemas.microsoft.com/office/drawing/2014/main" id="{B5C7DBF8-A84D-4D5A-9DC1-1BBD6CC8134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72313" y="6286500"/>
            <a:ext cx="1919287" cy="428625"/>
          </a:xfrm>
        </p:spPr>
        <p:txBody>
          <a:bodyPr/>
          <a:lstStyle>
            <a:lvl1pPr>
              <a:defRPr sz="1400" b="0"/>
            </a:lvl1pPr>
          </a:lstStyle>
          <a:p>
            <a:pPr>
              <a:defRPr/>
            </a:pPr>
            <a:fld id="{028FC53C-7124-471B-A212-7AF00168140D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pic>
        <p:nvPicPr>
          <p:cNvPr id="3" name="Obrázek 2" descr="Obsah obrázku Písmo, text, Grafika, bílé&#10;&#10;Popis byl vytvořen automaticky">
            <a:extLst>
              <a:ext uri="{FF2B5EF4-FFF2-40B4-BE49-F238E27FC236}">
                <a16:creationId xmlns:a16="http://schemas.microsoft.com/office/drawing/2014/main" id="{BA1E8A24-8940-654E-C05E-90B6C199BB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6" t="21920" r="11197" b="28195"/>
          <a:stretch/>
        </p:blipFill>
        <p:spPr>
          <a:xfrm>
            <a:off x="43905" y="4090989"/>
            <a:ext cx="2120393" cy="62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266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>
            <a:lvl1pPr>
              <a:defRPr cap="all" normalizeH="0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214422"/>
            <a:ext cx="8536018" cy="5167329"/>
          </a:xfrm>
        </p:spPr>
        <p:txBody>
          <a:bodyPr/>
          <a:lstStyle>
            <a:lvl1pPr>
              <a:defRPr b="0" i="0" baseline="0"/>
            </a:lvl1pPr>
            <a:lvl2pPr>
              <a:defRPr b="0" i="0" baseline="0"/>
            </a:lvl2pPr>
            <a:lvl3pPr>
              <a:defRPr b="0" i="0" baseline="0"/>
            </a:lvl3pPr>
            <a:lvl4pPr>
              <a:defRPr b="0" i="0" baseline="0"/>
            </a:lvl4pPr>
            <a:lvl5pPr>
              <a:defRPr b="0" i="0" baseline="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82E561FB-646C-4E35-8DC9-5B3BA63DA51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CC101-0D44-4BED-AC82-5343463175E0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91392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>
            <a:lvl1pPr>
              <a:defRPr cap="all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0033" y="1285860"/>
            <a:ext cx="4133879" cy="5095891"/>
          </a:xfrm>
        </p:spPr>
        <p:txBody>
          <a:bodyPr/>
          <a:lstStyle>
            <a:lvl1pPr>
              <a:defRPr sz="2800" b="0" i="0" baseline="0"/>
            </a:lvl1pPr>
            <a:lvl2pPr>
              <a:defRPr sz="2400" b="0" i="0" baseline="0"/>
            </a:lvl2pPr>
            <a:lvl3pPr>
              <a:defRPr sz="2000" b="0" i="0" baseline="0"/>
            </a:lvl3pPr>
            <a:lvl4pPr>
              <a:defRPr sz="1800" b="0" i="0" baseline="0"/>
            </a:lvl4pPr>
            <a:lvl5pPr>
              <a:defRPr sz="1800" b="0" i="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86315" y="1285860"/>
            <a:ext cx="4214841" cy="5095891"/>
          </a:xfrm>
        </p:spPr>
        <p:txBody>
          <a:bodyPr/>
          <a:lstStyle>
            <a:lvl1pPr>
              <a:defRPr sz="2800" b="0" i="0" baseline="0"/>
            </a:lvl1pPr>
            <a:lvl2pPr>
              <a:defRPr sz="2400" b="0" i="0" baseline="0"/>
            </a:lvl2pPr>
            <a:lvl3pPr>
              <a:defRPr sz="2000" b="0" i="0" baseline="0"/>
            </a:lvl3pPr>
            <a:lvl4pPr>
              <a:defRPr sz="1800" b="0" i="0" baseline="0"/>
            </a:lvl4pPr>
            <a:lvl5pPr>
              <a:defRPr sz="1800" b="0" i="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A9249FC3-600C-42F5-9883-D70FCB68552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BC623-DA27-48F2-AF52-752BDC321755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830168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73C7C07B-5BC9-40D0-BBB0-16FEDE77E12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0F22E-C0F8-443D-A7A4-314F7A8F0E69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001223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9">
            <a:extLst>
              <a:ext uri="{FF2B5EF4-FFF2-40B4-BE49-F238E27FC236}">
                <a16:creationId xmlns:a16="http://schemas.microsoft.com/office/drawing/2014/main" id="{A3BF05F3-F792-4A4C-8B79-51F6A3DC81F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50F1A-995D-4C22-B696-9F4AE95AAB5B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357177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"/>
            <a:ext cx="8572560" cy="642918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000108"/>
            <a:ext cx="5111750" cy="51260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8D209240-DA5A-4D0B-BC6A-31B343EF131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35085-6ABC-4771-83E4-D792BAF7D235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37348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A57A7925-5AC2-41D0-BD53-EAEEE6219BD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63AE8-A931-4807-8113-0BA387480A24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063913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4982297B-3B24-485A-9238-6E763417779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5DCBF-5541-43AA-9D9D-B94AADF1E810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883369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904038" y="61914"/>
            <a:ext cx="2171700" cy="6319837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85765" y="61914"/>
            <a:ext cx="6365875" cy="6319837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9C1E7170-2BC4-4269-9497-10F2CE6D18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E938D-5901-4BEA-885B-2CF5EE53AD57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781357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8" descr="levy-panel-IBA-se-zavojem">
            <a:extLst>
              <a:ext uri="{FF2B5EF4-FFF2-40B4-BE49-F238E27FC236}">
                <a16:creationId xmlns:a16="http://schemas.microsoft.com/office/drawing/2014/main" id="{9167E716-72F9-41E3-A08F-1FE23F987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2"/>
          <a:stretch>
            <a:fillRect/>
          </a:stretch>
        </p:blipFill>
        <p:spPr bwMode="auto">
          <a:xfrm>
            <a:off x="0" y="0"/>
            <a:ext cx="1692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Group 63">
            <a:extLst>
              <a:ext uri="{FF2B5EF4-FFF2-40B4-BE49-F238E27FC236}">
                <a16:creationId xmlns:a16="http://schemas.microsoft.com/office/drawing/2014/main" id="{A3EA2293-7E3E-473D-83FA-79FED55F2701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6638925"/>
            <a:ext cx="7537450" cy="219075"/>
            <a:chOff x="1338" y="4156"/>
            <a:chExt cx="4067" cy="164"/>
          </a:xfrm>
        </p:grpSpPr>
        <p:sp>
          <p:nvSpPr>
            <p:cNvPr id="1039" name="Freeform 61">
              <a:extLst>
                <a:ext uri="{FF2B5EF4-FFF2-40B4-BE49-F238E27FC236}">
                  <a16:creationId xmlns:a16="http://schemas.microsoft.com/office/drawing/2014/main" id="{25C84CB8-A9A9-4EEA-919C-78DC5BD85AAE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1338" y="4156"/>
              <a:ext cx="3175" cy="164"/>
            </a:xfrm>
            <a:custGeom>
              <a:avLst/>
              <a:gdLst>
                <a:gd name="T0" fmla="*/ 0 w 7562"/>
                <a:gd name="T1" fmla="*/ 0 h 1440"/>
                <a:gd name="T2" fmla="*/ 0 w 7562"/>
                <a:gd name="T3" fmla="*/ 0 h 1440"/>
                <a:gd name="T4" fmla="*/ 0 w 7562"/>
                <a:gd name="T5" fmla="*/ 0 h 1440"/>
                <a:gd name="T6" fmla="*/ 0 w 7562"/>
                <a:gd name="T7" fmla="*/ 0 h 1440"/>
                <a:gd name="T8" fmla="*/ 0 w 7562"/>
                <a:gd name="T9" fmla="*/ 0 h 1440"/>
                <a:gd name="T10" fmla="*/ 0 w 7562"/>
                <a:gd name="T11" fmla="*/ 0 h 1440"/>
                <a:gd name="T12" fmla="*/ 0 w 7562"/>
                <a:gd name="T13" fmla="*/ 0 h 1440"/>
                <a:gd name="T14" fmla="*/ 0 w 7562"/>
                <a:gd name="T15" fmla="*/ 0 h 1440"/>
                <a:gd name="T16" fmla="*/ 0 w 7562"/>
                <a:gd name="T17" fmla="*/ 0 h 1440"/>
                <a:gd name="T18" fmla="*/ 0 w 7562"/>
                <a:gd name="T19" fmla="*/ 0 h 1440"/>
                <a:gd name="T20" fmla="*/ 0 w 7562"/>
                <a:gd name="T21" fmla="*/ 0 h 1440"/>
                <a:gd name="T22" fmla="*/ 0 w 7562"/>
                <a:gd name="T23" fmla="*/ 0 h 1440"/>
                <a:gd name="T24" fmla="*/ 0 w 7562"/>
                <a:gd name="T25" fmla="*/ 0 h 1440"/>
                <a:gd name="T26" fmla="*/ 0 w 7562"/>
                <a:gd name="T27" fmla="*/ 0 h 1440"/>
                <a:gd name="T28" fmla="*/ 0 w 7562"/>
                <a:gd name="T29" fmla="*/ 0 h 1440"/>
                <a:gd name="T30" fmla="*/ 0 w 7562"/>
                <a:gd name="T31" fmla="*/ 0 h 1440"/>
                <a:gd name="T32" fmla="*/ 0 w 7562"/>
                <a:gd name="T33" fmla="*/ 0 h 1440"/>
                <a:gd name="T34" fmla="*/ 0 w 7562"/>
                <a:gd name="T35" fmla="*/ 0 h 1440"/>
                <a:gd name="T36" fmla="*/ 0 w 7562"/>
                <a:gd name="T37" fmla="*/ 0 h 1440"/>
                <a:gd name="T38" fmla="*/ 0 w 7562"/>
                <a:gd name="T39" fmla="*/ 0 h 1440"/>
                <a:gd name="T40" fmla="*/ 0 w 7562"/>
                <a:gd name="T41" fmla="*/ 0 h 1440"/>
                <a:gd name="T42" fmla="*/ 0 w 7562"/>
                <a:gd name="T43" fmla="*/ 0 h 1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562" h="1440">
                  <a:moveTo>
                    <a:pt x="7562" y="1440"/>
                  </a:moveTo>
                  <a:lnTo>
                    <a:pt x="7562" y="1440"/>
                  </a:lnTo>
                  <a:lnTo>
                    <a:pt x="562" y="1440"/>
                  </a:lnTo>
                  <a:lnTo>
                    <a:pt x="411" y="1432"/>
                  </a:lnTo>
                  <a:lnTo>
                    <a:pt x="348" y="1423"/>
                  </a:lnTo>
                  <a:lnTo>
                    <a:pt x="295" y="1407"/>
                  </a:lnTo>
                  <a:lnTo>
                    <a:pt x="241" y="1390"/>
                  </a:lnTo>
                  <a:lnTo>
                    <a:pt x="196" y="1365"/>
                  </a:lnTo>
                  <a:lnTo>
                    <a:pt x="152" y="1332"/>
                  </a:lnTo>
                  <a:lnTo>
                    <a:pt x="116" y="1298"/>
                  </a:lnTo>
                  <a:lnTo>
                    <a:pt x="79" y="1253"/>
                  </a:lnTo>
                  <a:lnTo>
                    <a:pt x="52" y="1205"/>
                  </a:lnTo>
                  <a:lnTo>
                    <a:pt x="25" y="1151"/>
                  </a:lnTo>
                  <a:lnTo>
                    <a:pt x="7" y="1055"/>
                  </a:lnTo>
                  <a:lnTo>
                    <a:pt x="0" y="966"/>
                  </a:lnTo>
                  <a:lnTo>
                    <a:pt x="0" y="807"/>
                  </a:lnTo>
                  <a:lnTo>
                    <a:pt x="0" y="0"/>
                  </a:lnTo>
                  <a:lnTo>
                    <a:pt x="7553" y="0"/>
                  </a:lnTo>
                  <a:lnTo>
                    <a:pt x="7562" y="1440"/>
                  </a:lnTo>
                  <a:close/>
                </a:path>
              </a:pathLst>
            </a:custGeom>
            <a:solidFill>
              <a:srgbClr val="EEA3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0" name="Freeform 62">
              <a:extLst>
                <a:ext uri="{FF2B5EF4-FFF2-40B4-BE49-F238E27FC236}">
                  <a16:creationId xmlns:a16="http://schemas.microsoft.com/office/drawing/2014/main" id="{3FF4A7F5-3B78-4BE0-B332-085BE87C1F44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332" y="4156"/>
              <a:ext cx="1073" cy="164"/>
            </a:xfrm>
            <a:custGeom>
              <a:avLst/>
              <a:gdLst>
                <a:gd name="T0" fmla="*/ 0 w 7562"/>
                <a:gd name="T1" fmla="*/ 0 h 1440"/>
                <a:gd name="T2" fmla="*/ 0 w 7562"/>
                <a:gd name="T3" fmla="*/ 0 h 1440"/>
                <a:gd name="T4" fmla="*/ 0 w 7562"/>
                <a:gd name="T5" fmla="*/ 0 h 1440"/>
                <a:gd name="T6" fmla="*/ 0 w 7562"/>
                <a:gd name="T7" fmla="*/ 0 h 1440"/>
                <a:gd name="T8" fmla="*/ 0 w 7562"/>
                <a:gd name="T9" fmla="*/ 0 h 1440"/>
                <a:gd name="T10" fmla="*/ 0 w 7562"/>
                <a:gd name="T11" fmla="*/ 0 h 1440"/>
                <a:gd name="T12" fmla="*/ 0 w 7562"/>
                <a:gd name="T13" fmla="*/ 0 h 1440"/>
                <a:gd name="T14" fmla="*/ 0 w 7562"/>
                <a:gd name="T15" fmla="*/ 0 h 1440"/>
                <a:gd name="T16" fmla="*/ 0 w 7562"/>
                <a:gd name="T17" fmla="*/ 0 h 1440"/>
                <a:gd name="T18" fmla="*/ 0 w 7562"/>
                <a:gd name="T19" fmla="*/ 0 h 1440"/>
                <a:gd name="T20" fmla="*/ 0 w 7562"/>
                <a:gd name="T21" fmla="*/ 0 h 1440"/>
                <a:gd name="T22" fmla="*/ 0 w 7562"/>
                <a:gd name="T23" fmla="*/ 0 h 1440"/>
                <a:gd name="T24" fmla="*/ 0 w 7562"/>
                <a:gd name="T25" fmla="*/ 0 h 1440"/>
                <a:gd name="T26" fmla="*/ 0 w 7562"/>
                <a:gd name="T27" fmla="*/ 0 h 1440"/>
                <a:gd name="T28" fmla="*/ 0 w 7562"/>
                <a:gd name="T29" fmla="*/ 0 h 1440"/>
                <a:gd name="T30" fmla="*/ 0 w 7562"/>
                <a:gd name="T31" fmla="*/ 0 h 1440"/>
                <a:gd name="T32" fmla="*/ 0 w 7562"/>
                <a:gd name="T33" fmla="*/ 0 h 1440"/>
                <a:gd name="T34" fmla="*/ 0 w 7562"/>
                <a:gd name="T35" fmla="*/ 0 h 1440"/>
                <a:gd name="T36" fmla="*/ 0 w 7562"/>
                <a:gd name="T37" fmla="*/ 0 h 1440"/>
                <a:gd name="T38" fmla="*/ 0 w 7562"/>
                <a:gd name="T39" fmla="*/ 0 h 1440"/>
                <a:gd name="T40" fmla="*/ 0 w 7562"/>
                <a:gd name="T41" fmla="*/ 0 h 1440"/>
                <a:gd name="T42" fmla="*/ 0 w 7562"/>
                <a:gd name="T43" fmla="*/ 0 h 1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562" h="1440">
                  <a:moveTo>
                    <a:pt x="7562" y="1440"/>
                  </a:moveTo>
                  <a:lnTo>
                    <a:pt x="7562" y="1440"/>
                  </a:lnTo>
                  <a:lnTo>
                    <a:pt x="562" y="1440"/>
                  </a:lnTo>
                  <a:lnTo>
                    <a:pt x="411" y="1432"/>
                  </a:lnTo>
                  <a:lnTo>
                    <a:pt x="348" y="1423"/>
                  </a:lnTo>
                  <a:lnTo>
                    <a:pt x="295" y="1407"/>
                  </a:lnTo>
                  <a:lnTo>
                    <a:pt x="241" y="1390"/>
                  </a:lnTo>
                  <a:lnTo>
                    <a:pt x="196" y="1365"/>
                  </a:lnTo>
                  <a:lnTo>
                    <a:pt x="152" y="1332"/>
                  </a:lnTo>
                  <a:lnTo>
                    <a:pt x="116" y="1298"/>
                  </a:lnTo>
                  <a:lnTo>
                    <a:pt x="79" y="1253"/>
                  </a:lnTo>
                  <a:lnTo>
                    <a:pt x="52" y="1205"/>
                  </a:lnTo>
                  <a:lnTo>
                    <a:pt x="25" y="1151"/>
                  </a:lnTo>
                  <a:lnTo>
                    <a:pt x="7" y="1055"/>
                  </a:lnTo>
                  <a:lnTo>
                    <a:pt x="0" y="966"/>
                  </a:lnTo>
                  <a:lnTo>
                    <a:pt x="0" y="807"/>
                  </a:lnTo>
                  <a:lnTo>
                    <a:pt x="0" y="0"/>
                  </a:lnTo>
                  <a:lnTo>
                    <a:pt x="7553" y="0"/>
                  </a:lnTo>
                  <a:lnTo>
                    <a:pt x="7562" y="1440"/>
                  </a:lnTo>
                  <a:close/>
                </a:path>
              </a:pathLst>
            </a:custGeom>
            <a:solidFill>
              <a:srgbClr val="EEA3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34865" name="Rectangle 49">
            <a:extLst>
              <a:ext uri="{FF2B5EF4-FFF2-40B4-BE49-F238E27FC236}">
                <a16:creationId xmlns:a16="http://schemas.microsoft.com/office/drawing/2014/main" id="{13605747-CB49-482A-B733-395520B2A69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99238"/>
            <a:ext cx="5016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pPr>
              <a:defRPr/>
            </a:pPr>
            <a:fld id="{0EEE5EE5-57C1-4907-9958-DB9A0E03C486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pic>
        <p:nvPicPr>
          <p:cNvPr id="1029" name="Picture 52" descr="logo-IBA-transparent">
            <a:extLst>
              <a:ext uri="{FF2B5EF4-FFF2-40B4-BE49-F238E27FC236}">
                <a16:creationId xmlns:a16="http://schemas.microsoft.com/office/drawing/2014/main" id="{30D8CE85-F590-4955-AFA9-06C885F99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6602413"/>
            <a:ext cx="252413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46">
            <a:extLst>
              <a:ext uri="{FF2B5EF4-FFF2-40B4-BE49-F238E27FC236}">
                <a16:creationId xmlns:a16="http://schemas.microsoft.com/office/drawing/2014/main" id="{D3944C64-C0AD-4784-808F-FD88DCFE20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1214438"/>
            <a:ext cx="8501062" cy="516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34861" name="Rectangle 45">
            <a:extLst>
              <a:ext uri="{FF2B5EF4-FFF2-40B4-BE49-F238E27FC236}">
                <a16:creationId xmlns:a16="http://schemas.microsoft.com/office/drawing/2014/main" id="{57BA8C8D-7A1D-4374-BB2C-7051D0847E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6413" y="61913"/>
            <a:ext cx="8494712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Klepnutím</a:t>
            </a:r>
            <a:r>
              <a:rPr lang="en-US" dirty="0"/>
              <a:t> </a:t>
            </a:r>
            <a:r>
              <a:rPr lang="en-US" dirty="0" err="1"/>
              <a:t>lze</a:t>
            </a:r>
            <a:r>
              <a:rPr lang="en-US" dirty="0"/>
              <a:t> </a:t>
            </a:r>
            <a:r>
              <a:rPr lang="en-US" dirty="0" err="1"/>
              <a:t>upravit</a:t>
            </a:r>
            <a:r>
              <a:rPr lang="en-US" dirty="0"/>
              <a:t> </a:t>
            </a:r>
            <a:r>
              <a:rPr lang="en-US" dirty="0" err="1"/>
              <a:t>styl</a:t>
            </a:r>
            <a:r>
              <a:rPr lang="en-US" dirty="0"/>
              <a:t> </a:t>
            </a:r>
            <a:r>
              <a:rPr lang="en-US" dirty="0" err="1"/>
              <a:t>předlohy</a:t>
            </a:r>
            <a:r>
              <a:rPr lang="en-US" dirty="0"/>
              <a:t> </a:t>
            </a:r>
            <a:r>
              <a:rPr lang="en-US" dirty="0" err="1"/>
              <a:t>nadpisů</a:t>
            </a:r>
            <a:endParaRPr lang="en-US" dirty="0"/>
          </a:p>
        </p:txBody>
      </p:sp>
      <p:sp>
        <p:nvSpPr>
          <p:cNvPr id="1032" name="Line 60">
            <a:extLst>
              <a:ext uri="{FF2B5EF4-FFF2-40B4-BE49-F238E27FC236}">
                <a16:creationId xmlns:a16="http://schemas.microsoft.com/office/drawing/2014/main" id="{346E4030-07C4-4580-9BE3-E4B7128C32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8625" y="357188"/>
            <a:ext cx="0" cy="69215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3" name="Line 55">
            <a:extLst>
              <a:ext uri="{FF2B5EF4-FFF2-40B4-BE49-F238E27FC236}">
                <a16:creationId xmlns:a16="http://schemas.microsoft.com/office/drawing/2014/main" id="{5B1D6577-25CE-4949-8EE2-A740167FA5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625" y="1071563"/>
            <a:ext cx="8553450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1034" name="Group 69">
            <a:extLst>
              <a:ext uri="{FF2B5EF4-FFF2-40B4-BE49-F238E27FC236}">
                <a16:creationId xmlns:a16="http://schemas.microsoft.com/office/drawing/2014/main" id="{1EFA049A-23D3-4C69-82D3-61B2FA6C314D}"/>
              </a:ext>
            </a:extLst>
          </p:cNvPr>
          <p:cNvGrpSpPr>
            <a:grpSpLocks/>
          </p:cNvGrpSpPr>
          <p:nvPr/>
        </p:nvGrpSpPr>
        <p:grpSpPr bwMode="auto">
          <a:xfrm>
            <a:off x="123825" y="1071563"/>
            <a:ext cx="9020175" cy="206375"/>
            <a:chOff x="78" y="506"/>
            <a:chExt cx="5682" cy="130"/>
          </a:xfrm>
        </p:grpSpPr>
        <p:sp>
          <p:nvSpPr>
            <p:cNvPr id="1037" name="Line 65">
              <a:extLst>
                <a:ext uri="{FF2B5EF4-FFF2-40B4-BE49-F238E27FC236}">
                  <a16:creationId xmlns:a16="http://schemas.microsoft.com/office/drawing/2014/main" id="{2082CD01-8C7D-422E-A904-1B7ED705EC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" y="571"/>
              <a:ext cx="5631" cy="0"/>
            </a:xfrm>
            <a:prstGeom prst="line">
              <a:avLst/>
            </a:prstGeom>
            <a:noFill/>
            <a:ln w="19050">
              <a:solidFill>
                <a:srgbClr val="EEA3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8" name="Oval 66">
              <a:extLst>
                <a:ext uri="{FF2B5EF4-FFF2-40B4-BE49-F238E27FC236}">
                  <a16:creationId xmlns:a16="http://schemas.microsoft.com/office/drawing/2014/main" id="{0960375A-0248-44F5-BF3B-00DF01859C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" y="506"/>
              <a:ext cx="130" cy="130"/>
            </a:xfrm>
            <a:prstGeom prst="ellipse">
              <a:avLst/>
            </a:prstGeom>
            <a:solidFill>
              <a:schemeClr val="tx2"/>
            </a:solidFill>
            <a:ln w="28575">
              <a:solidFill>
                <a:srgbClr val="EEA32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</p:grpSp>
      <p:pic>
        <p:nvPicPr>
          <p:cNvPr id="1035" name="Picture 67" descr="logo-MU">
            <a:extLst>
              <a:ext uri="{FF2B5EF4-FFF2-40B4-BE49-F238E27FC236}">
                <a16:creationId xmlns:a16="http://schemas.microsoft.com/office/drawing/2014/main" id="{343075D2-EC07-42B0-BEEE-0E78E3570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400" y="6588125"/>
            <a:ext cx="2635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Text Box 70">
            <a:extLst>
              <a:ext uri="{FF2B5EF4-FFF2-40B4-BE49-F238E27FC236}">
                <a16:creationId xmlns:a16="http://schemas.microsoft.com/office/drawing/2014/main" id="{1713CE59-4D47-4C27-8282-D59F65357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6670675"/>
            <a:ext cx="2852738" cy="153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cs-CZ" altLang="cs-CZ" sz="1000">
                <a:solidFill>
                  <a:schemeClr val="bg1"/>
                </a:solidFill>
              </a:rPr>
              <a:t>© Institut biostatistiky a analýz</a:t>
            </a:r>
            <a:endParaRPr lang="en-US" altLang="cs-CZ" sz="10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þ"/>
        <a:defRPr sz="28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lr>
          <a:srgbClr val="EEA320"/>
        </a:buClr>
        <a:buSzPct val="80000"/>
        <a:buFont typeface="Wingdings" panose="05000000000000000000" pitchFamily="2" charset="2"/>
        <a:buChar char="è"/>
        <a:defRPr sz="2400">
          <a:solidFill>
            <a:schemeClr val="tx1"/>
          </a:solidFill>
          <a:latin typeface="+mn-lt"/>
          <a:cs typeface="Arial" charset="0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Arial" charset="0"/>
        </a:defRPr>
      </a:lvl3pPr>
      <a:lvl4pPr marL="1600200" indent="-228600" algn="l" rtl="0" eaLnBrk="0" fontAlgn="base" hangingPunct="0">
        <a:spcBef>
          <a:spcPct val="30000"/>
        </a:spcBef>
        <a:spcAft>
          <a:spcPct val="0"/>
        </a:spcAft>
        <a:buClr>
          <a:srgbClr val="EEA320"/>
        </a:buClr>
        <a:buSzPct val="5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  <a:cs typeface="Arial" charset="0"/>
        </a:defRPr>
      </a:lvl4pPr>
      <a:lvl5pPr marL="2057400" indent="-228600" algn="l" rtl="0" eaLnBrk="0" fontAlgn="base" hangingPunct="0">
        <a:spcBef>
          <a:spcPct val="30000"/>
        </a:spcBef>
        <a:spcAft>
          <a:spcPct val="0"/>
        </a:spcAft>
        <a:buClr>
          <a:srgbClr val="DDD4C6"/>
        </a:buClr>
        <a:buChar char="•"/>
        <a:defRPr sz="2000">
          <a:solidFill>
            <a:schemeClr val="tx1"/>
          </a:solidFill>
          <a:latin typeface="+mn-lt"/>
          <a:cs typeface="Arial" charset="0"/>
        </a:defRPr>
      </a:lvl5pPr>
      <a:lvl6pPr marL="25146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wmf"/><Relationship Id="rId4" Type="http://schemas.openxmlformats.org/officeDocument/2006/relationships/oleObject" Target="../embeddings/oleObject17.bin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19.bin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7" Type="http://schemas.openxmlformats.org/officeDocument/2006/relationships/image" Target="../media/image71.wmf"/><Relationship Id="rId2" Type="http://schemas.openxmlformats.org/officeDocument/2006/relationships/image" Target="../media/image68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wmf"/><Relationship Id="rId4" Type="http://schemas.openxmlformats.org/officeDocument/2006/relationships/oleObject" Target="../embeddings/oleObject23.bin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wmf"/><Relationship Id="rId4" Type="http://schemas.openxmlformats.org/officeDocument/2006/relationships/oleObject" Target="../embeddings/oleObject25.bin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wmf"/><Relationship Id="rId4" Type="http://schemas.openxmlformats.org/officeDocument/2006/relationships/oleObject" Target="../embeddings/oleObject27.bin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7" Type="http://schemas.openxmlformats.org/officeDocument/2006/relationships/image" Target="../media/image86.w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85.wmf"/><Relationship Id="rId4" Type="http://schemas.openxmlformats.org/officeDocument/2006/relationships/oleObject" Target="../embeddings/oleObject29.bin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92.wmf"/><Relationship Id="rId3" Type="http://schemas.openxmlformats.org/officeDocument/2006/relationships/image" Target="../media/image87.wmf"/><Relationship Id="rId7" Type="http://schemas.openxmlformats.org/officeDocument/2006/relationships/image" Target="../media/image89.wmf"/><Relationship Id="rId12" Type="http://schemas.openxmlformats.org/officeDocument/2006/relationships/oleObject" Target="../embeddings/oleObject36.bin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91.wmf"/><Relationship Id="rId5" Type="http://schemas.openxmlformats.org/officeDocument/2006/relationships/image" Target="../media/image88.wmf"/><Relationship Id="rId15" Type="http://schemas.openxmlformats.org/officeDocument/2006/relationships/image" Target="../media/image93.w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90.wmf"/><Relationship Id="rId14" Type="http://schemas.openxmlformats.org/officeDocument/2006/relationships/oleObject" Target="../embeddings/oleObject37.bin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Hypot%C3%A9za" TargetMode="External"/><Relationship Id="rId3" Type="http://schemas.openxmlformats.org/officeDocument/2006/relationships/hyperlink" Target="http://cs.wikipedia.org/wiki/Progn%C3%B3za" TargetMode="External"/><Relationship Id="rId7" Type="http://schemas.openxmlformats.org/officeDocument/2006/relationships/hyperlink" Target="http://cs.wikipedia.org/wiki/V%C4%9Bdec" TargetMode="External"/><Relationship Id="rId2" Type="http://schemas.openxmlformats.org/officeDocument/2006/relationships/hyperlink" Target="http://cs.wikipedia.org/wiki/Latin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Odhad" TargetMode="External"/><Relationship Id="rId5" Type="http://schemas.openxmlformats.org/officeDocument/2006/relationships/hyperlink" Target="http://cs.wikipedia.org/wiki/V%C4%9B%C5%A1t%C4%9Bn%C3%AD" TargetMode="External"/><Relationship Id="rId4" Type="http://schemas.openxmlformats.org/officeDocument/2006/relationships/hyperlink" Target="http://cs.wikipedia.org/wiki/Budoucnost" TargetMode="External"/><Relationship Id="rId9" Type="http://schemas.openxmlformats.org/officeDocument/2006/relationships/hyperlink" Target="http://cs.wikipedia.org/wiki/Teorie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matematickabiologie.cz/index.php?pg=analyza-a-modelovani-dynamickych-biologickych-dat--signaly-a-linearni-systemy" TargetMode="External"/><Relationship Id="rId2" Type="http://schemas.openxmlformats.org/officeDocument/2006/relationships/hyperlink" Target="http://www.iba.muni.cz/res/file/ucebnice/holcik-signaly-casove-rady-linearni-systemy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imeseries.sci.muni.cz/index.php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el/1431/podzim2011/Bi5440/um/Signaly_a_Soustavy_BASS.pdf" TargetMode="External"/><Relationship Id="rId2" Type="http://schemas.openxmlformats.org/officeDocument/2006/relationships/hyperlink" Target="http://www.digitalniknihovna.cz/mzk/view/uuid:25f84ea0-e3b3-11e6-8010-005056827e51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1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hyperlink" Target="http://www.google.cz/url?sa=i&amp;rct=j&amp;q=&amp;esrc=s&amp;source=images&amp;cd=&amp;cad=rja&amp;docid=hdvnKshYFA6_pM&amp;tbnid=oKMwVhJVcr3xHM:&amp;ved=0CAUQjRw&amp;url=http://www.pokertime.eu/blog/?page%3D2&amp;ei=0BkCU6O6GcfDtQa6zICAAQ&amp;bvm=bv.61535280,d.bGQ&amp;psig=AFQjCNFUjK9qAUTFptJ08GQLm2qcVgrs3w&amp;ust=1392732939871506" TargetMode="Externa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5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7" Type="http://schemas.openxmlformats.org/officeDocument/2006/relationships/image" Target="../media/image61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14.bin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64C0531E-D2DD-45B8-BEEF-90F2FAD1A0F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85750" y="1857375"/>
            <a:ext cx="8239125" cy="1930400"/>
          </a:xfrm>
        </p:spPr>
        <p:txBody>
          <a:bodyPr/>
          <a:lstStyle/>
          <a:p>
            <a:pPr eaLnBrk="1" hangingPunct="1"/>
            <a:r>
              <a:rPr lang="cs-CZ" altLang="cs-CZ" sz="4800" dirty="0">
                <a:latin typeface="+mn-lt"/>
              </a:rPr>
              <a:t>ČASOVÉ ŘADY </a:t>
            </a:r>
            <a:endParaRPr lang="cs-CZ" altLang="cs-CZ" sz="4000" dirty="0">
              <a:latin typeface="+mn-lt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4BCFC4F-6DEC-4325-81E0-216EC5A09F7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28813" y="4311922"/>
            <a:ext cx="6858000" cy="2357438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b="1" dirty="0">
                <a:latin typeface="Arial" pitchFamily="34" charset="0"/>
              </a:rPr>
              <a:t>Mgr. et Mgr. Jiří Kalina, PhD.</a:t>
            </a:r>
          </a:p>
          <a:p>
            <a:pPr eaLnBrk="1" hangingPunct="1">
              <a:defRPr/>
            </a:pPr>
            <a:endParaRPr lang="en-US" b="1" dirty="0">
              <a:latin typeface="Arial" pitchFamily="34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b="1" dirty="0">
                <a:latin typeface="Arial" pitchFamily="34" charset="0"/>
              </a:rPr>
              <a:t>UKB, </a:t>
            </a:r>
            <a:r>
              <a:rPr lang="cs-CZ" b="1" dirty="0">
                <a:latin typeface="Arial" pitchFamily="34" charset="0"/>
              </a:rPr>
              <a:t>pavilon D29 (</a:t>
            </a:r>
            <a:r>
              <a:rPr lang="cs-CZ" b="1" dirty="0" err="1">
                <a:latin typeface="Arial" pitchFamily="34" charset="0"/>
              </a:rPr>
              <a:t>Recetox</a:t>
            </a:r>
            <a:r>
              <a:rPr lang="cs-CZ" b="1" dirty="0">
                <a:latin typeface="Arial" pitchFamily="34" charset="0"/>
              </a:rPr>
              <a:t>)</a:t>
            </a:r>
            <a:r>
              <a:rPr lang="en-US" b="1" dirty="0">
                <a:latin typeface="Arial" pitchFamily="34" charset="0"/>
              </a:rPr>
              <a:t>, </a:t>
            </a:r>
            <a:r>
              <a:rPr lang="cs-CZ" b="1" dirty="0">
                <a:latin typeface="Arial" pitchFamily="34" charset="0"/>
              </a:rPr>
              <a:t>kancelář 123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cs-CZ" b="1" dirty="0">
                <a:latin typeface="Arial" pitchFamily="34" charset="0"/>
              </a:rPr>
              <a:t>kalina</a:t>
            </a:r>
            <a:r>
              <a:rPr lang="en-US" b="1" dirty="0">
                <a:latin typeface="Arial" pitchFamily="34" charset="0"/>
              </a:rPr>
              <a:t>@</a:t>
            </a:r>
            <a:r>
              <a:rPr lang="cs-CZ" b="1" dirty="0">
                <a:latin typeface="Arial" pitchFamily="34" charset="0"/>
              </a:rPr>
              <a:t>mail</a:t>
            </a:r>
            <a:r>
              <a:rPr lang="en-US" b="1" dirty="0">
                <a:latin typeface="Arial" pitchFamily="34" charset="0"/>
              </a:rPr>
              <a:t>.muni.cz</a:t>
            </a:r>
            <a:endParaRPr lang="cs-CZ" sz="1200" b="1" dirty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280D85-9DA7-409D-A9AB-91D4C083D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latin typeface="+mn-lt"/>
              </a:rPr>
              <a:t>Časová řada </a:t>
            </a:r>
          </a:p>
        </p:txBody>
      </p:sp>
      <p:sp>
        <p:nvSpPr>
          <p:cNvPr id="16387" name="Zástupný symbol pro obsah 2">
            <a:extLst>
              <a:ext uri="{FF2B5EF4-FFF2-40B4-BE49-F238E27FC236}">
                <a16:creationId xmlns:a16="http://schemas.microsoft.com/office/drawing/2014/main" id="{C8BCCBB5-8D75-41F8-B42D-7B36BEFC6A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19272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400" b="1">
                <a:solidFill>
                  <a:srgbClr val="0070C0"/>
                </a:solidFill>
              </a:rPr>
              <a:t>Funkce </a:t>
            </a:r>
            <a:r>
              <a:rPr lang="cs-CZ" altLang="cs-CZ" sz="2400">
                <a:solidFill>
                  <a:schemeClr val="bg2"/>
                </a:solidFill>
              </a:rPr>
              <a:t>(?)</a:t>
            </a:r>
            <a:r>
              <a:rPr lang="cs-CZ" altLang="cs-CZ" sz="2400"/>
              <a:t>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/>
          </a:p>
        </p:txBody>
      </p:sp>
      <p:sp>
        <p:nvSpPr>
          <p:cNvPr id="16388" name="Zástupný symbol pro obsah 2">
            <a:extLst>
              <a:ext uri="{FF2B5EF4-FFF2-40B4-BE49-F238E27FC236}">
                <a16:creationId xmlns:a16="http://schemas.microsoft.com/office/drawing/2014/main" id="{68E49638-E751-44CF-9CC3-EDDFF1C2CF45}"/>
              </a:ext>
            </a:extLst>
          </p:cNvPr>
          <p:cNvSpPr txBox="1">
            <a:spLocks/>
          </p:cNvSpPr>
          <p:nvPr/>
        </p:nvSpPr>
        <p:spPr bwMode="auto">
          <a:xfrm>
            <a:off x="493713" y="3357563"/>
            <a:ext cx="8535987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400" b="1">
                <a:solidFill>
                  <a:srgbClr val="0070C0"/>
                </a:solidFill>
              </a:rPr>
              <a:t>Posloupnost</a:t>
            </a:r>
            <a:r>
              <a:rPr lang="cs-CZ" altLang="cs-CZ" sz="2400"/>
              <a:t> (?)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>
            <a:extLst>
              <a:ext uri="{FF2B5EF4-FFF2-40B4-BE49-F238E27FC236}">
                <a16:creationId xmlns:a16="http://schemas.microsoft.com/office/drawing/2014/main" id="{57C65BD7-9E75-4FAE-9963-38CADED68F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/>
              <a:t>A) </a:t>
            </a:r>
            <a:r>
              <a:rPr lang="cs-CZ" sz="2800" dirty="0"/>
              <a:t>Spojité a diskrétní veličiny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16E0528C-E897-4570-AAE5-5091766D83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397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/>
              <a:t> </a:t>
            </a:r>
          </a:p>
        </p:txBody>
      </p:sp>
      <p:pic>
        <p:nvPicPr>
          <p:cNvPr id="30724" name="Picture 4" descr="1-1b">
            <a:extLst>
              <a:ext uri="{FF2B5EF4-FFF2-40B4-BE49-F238E27FC236}">
                <a16:creationId xmlns:a16="http://schemas.microsoft.com/office/drawing/2014/main" id="{AA915F0C-C216-48DA-A202-E9D14A126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997200"/>
            <a:ext cx="3519487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1-1a">
            <a:extLst>
              <a:ext uri="{FF2B5EF4-FFF2-40B4-BE49-F238E27FC236}">
                <a16:creationId xmlns:a16="http://schemas.microsoft.com/office/drawing/2014/main" id="{E816E01A-046E-44D7-9764-049D5904E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997200"/>
            <a:ext cx="3482975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9765C6F-DEBC-4D4A-8AC9-E36DB920D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 marL="93663" indent="-93663">
              <a:buFont typeface="Wingdings" panose="05000000000000000000" pitchFamily="2" charset="2"/>
              <a:buNone/>
              <a:defRPr/>
            </a:pPr>
            <a:r>
              <a:rPr lang="cs-CZ" sz="1800" dirty="0">
                <a:solidFill>
                  <a:schemeClr val="accent2">
                    <a:lumMod val="25000"/>
                  </a:schemeClr>
                </a:solidFill>
              </a:rPr>
              <a:t>Pozn</a:t>
            </a:r>
            <a:r>
              <a:rPr lang="cs-CZ" sz="1800" dirty="0"/>
              <a:t>. Spojitá vs. nespojitá funkce. Zde se myslí ve smyslu </a:t>
            </a:r>
            <a:r>
              <a:rPr lang="cs-CZ" sz="1800" dirty="0">
                <a:solidFill>
                  <a:srgbClr val="FF0000"/>
                </a:solidFill>
              </a:rPr>
              <a:t>hodnot</a:t>
            </a:r>
            <a:r>
              <a:rPr lang="cs-CZ" sz="1800" dirty="0"/>
              <a:t> funkce nikoliv času. V tomto smyslu reálná nespojitá veličina (signál) v praxi neexistuje (vždy konečná délka přechodu). Příklad: obdélníkový signál</a:t>
            </a:r>
          </a:p>
          <a:p>
            <a:pPr marL="93663" indent="-93663">
              <a:buFont typeface="Wingdings" panose="05000000000000000000" pitchFamily="2" charset="2"/>
              <a:buNone/>
              <a:defRPr/>
            </a:pPr>
            <a:endParaRPr lang="cs-CZ" sz="800" dirty="0"/>
          </a:p>
          <a:p>
            <a:pPr marL="93663" indent="-93663" algn="ctr">
              <a:buFont typeface="Wingdings" panose="05000000000000000000" pitchFamily="2" charset="2"/>
              <a:buNone/>
              <a:defRPr/>
            </a:pPr>
            <a:endParaRPr lang="cs-CZ" sz="1200" b="1" dirty="0">
              <a:solidFill>
                <a:srgbClr val="002060"/>
              </a:solidFill>
            </a:endParaRPr>
          </a:p>
          <a:p>
            <a:pPr marL="93663" indent="-93663" algn="ctr">
              <a:buFont typeface="Wingdings" panose="05000000000000000000" pitchFamily="2" charset="2"/>
              <a:buNone/>
              <a:defRPr/>
            </a:pPr>
            <a:r>
              <a:rPr lang="cs-CZ" sz="2400" b="1" dirty="0">
                <a:solidFill>
                  <a:srgbClr val="002060"/>
                </a:solidFill>
              </a:rPr>
              <a:t>Typy dat </a:t>
            </a:r>
            <a:r>
              <a:rPr lang="cs-CZ" sz="2400" dirty="0"/>
              <a:t>(Biostatistika, str.12):</a:t>
            </a:r>
          </a:p>
          <a:p>
            <a:pPr marL="355600" indent="-355600">
              <a:defRPr/>
            </a:pPr>
            <a:r>
              <a:rPr lang="cs-CZ" sz="2000" dirty="0"/>
              <a:t>kvalitativní:</a:t>
            </a:r>
          </a:p>
          <a:p>
            <a:pPr marL="755650" lvl="1" indent="-355600">
              <a:defRPr/>
            </a:pPr>
            <a:r>
              <a:rPr lang="cs-CZ" sz="1600" dirty="0"/>
              <a:t>nominální – kategorie nelze seřadit;</a:t>
            </a:r>
          </a:p>
          <a:p>
            <a:pPr marL="755650" lvl="1" indent="-355600">
              <a:defRPr/>
            </a:pPr>
            <a:r>
              <a:rPr lang="cs-CZ" sz="1600" dirty="0"/>
              <a:t>ordinální – kategorie je možné seřadit;</a:t>
            </a:r>
          </a:p>
          <a:p>
            <a:pPr marL="755650" lvl="1" indent="-355600">
              <a:defRPr/>
            </a:pPr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binární</a:t>
            </a:r>
          </a:p>
          <a:p>
            <a:pPr marL="355600" indent="-355600">
              <a:defRPr/>
            </a:pPr>
            <a:r>
              <a:rPr lang="cs-CZ" sz="2000" dirty="0"/>
              <a:t>kvantitativní:</a:t>
            </a:r>
          </a:p>
          <a:p>
            <a:pPr marL="755650" lvl="1" indent="-355600">
              <a:defRPr/>
            </a:pPr>
            <a:r>
              <a:rPr lang="cs-CZ" sz="1600" dirty="0"/>
              <a:t>spojitá;</a:t>
            </a:r>
          </a:p>
          <a:p>
            <a:pPr marL="755650" lvl="1" indent="-355600">
              <a:defRPr/>
            </a:pPr>
            <a:r>
              <a:rPr lang="cs-CZ" sz="1600" dirty="0"/>
              <a:t>diskrétní;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3D40AE3-3EBE-4850-B622-32A9940EC6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/>
              <a:t>A) </a:t>
            </a:r>
            <a:r>
              <a:rPr lang="cs-CZ" sz="2800" dirty="0"/>
              <a:t>Spojité a diskrétní veličiny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7D90E35-04B2-4EDB-8C94-9B58A2B7C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 marL="93663" indent="-93663">
              <a:buFont typeface="Wingdings" panose="05000000000000000000" pitchFamily="2" charset="2"/>
              <a:buNone/>
              <a:defRPr/>
            </a:pPr>
            <a:r>
              <a:rPr lang="cs-CZ" sz="1800" dirty="0">
                <a:solidFill>
                  <a:schemeClr val="accent2">
                    <a:lumMod val="25000"/>
                  </a:schemeClr>
                </a:solidFill>
              </a:rPr>
              <a:t>Pozn</a:t>
            </a:r>
            <a:r>
              <a:rPr lang="cs-CZ" sz="1800" dirty="0"/>
              <a:t>. Spojitá vs. nespojitá funkce. Zde se myslí ve smyslu </a:t>
            </a:r>
            <a:r>
              <a:rPr lang="cs-CZ" sz="1800" dirty="0">
                <a:solidFill>
                  <a:srgbClr val="FF0000"/>
                </a:solidFill>
              </a:rPr>
              <a:t>hodnot</a:t>
            </a:r>
            <a:r>
              <a:rPr lang="cs-CZ" sz="1800" dirty="0"/>
              <a:t> funkce nikoliv času. V tomto smyslu reálná nespojitá veličina (signál) v praxi neexistuje (vždy konečná délka přechodu). Příklad: obdélníkový signál</a:t>
            </a:r>
          </a:p>
          <a:p>
            <a:pPr marL="93663" indent="-93663">
              <a:buFont typeface="Wingdings" panose="05000000000000000000" pitchFamily="2" charset="2"/>
              <a:buNone/>
              <a:defRPr/>
            </a:pPr>
            <a:endParaRPr lang="cs-CZ" sz="2000" dirty="0"/>
          </a:p>
          <a:p>
            <a:pPr marL="93663" indent="-93663" algn="ctr">
              <a:buFont typeface="Wingdings" panose="05000000000000000000" pitchFamily="2" charset="2"/>
              <a:buNone/>
              <a:defRPr/>
            </a:pPr>
            <a:r>
              <a:rPr lang="cs-CZ" sz="2400" b="1" dirty="0">
                <a:solidFill>
                  <a:srgbClr val="002060"/>
                </a:solidFill>
              </a:rPr>
              <a:t>Typy dat </a:t>
            </a:r>
            <a:r>
              <a:rPr lang="cs-CZ" sz="2400" dirty="0"/>
              <a:t>(Biostatistika, str.12):</a:t>
            </a:r>
          </a:p>
          <a:p>
            <a:pPr marL="355600" indent="-355600">
              <a:defRPr/>
            </a:pPr>
            <a:r>
              <a:rPr lang="cs-CZ" sz="2000" dirty="0"/>
              <a:t>kvalitativní:</a:t>
            </a:r>
          </a:p>
          <a:p>
            <a:pPr marL="755650" lvl="1" indent="-355600">
              <a:defRPr/>
            </a:pPr>
            <a:r>
              <a:rPr lang="cs-CZ" sz="1600" dirty="0"/>
              <a:t>nominální – kategorie nelze seřadit;</a:t>
            </a:r>
          </a:p>
          <a:p>
            <a:pPr marL="755650" lvl="1" indent="-355600">
              <a:defRPr/>
            </a:pPr>
            <a:r>
              <a:rPr lang="cs-CZ" sz="1600" dirty="0"/>
              <a:t>ordinální – kategorie je možné seřadit;</a:t>
            </a:r>
          </a:p>
          <a:p>
            <a:pPr marL="755650" lvl="1" indent="-355600">
              <a:defRPr/>
            </a:pPr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binární</a:t>
            </a:r>
          </a:p>
          <a:p>
            <a:pPr marL="355600" indent="-355600">
              <a:defRPr/>
            </a:pPr>
            <a:r>
              <a:rPr lang="cs-CZ" sz="2000" dirty="0">
                <a:solidFill>
                  <a:srgbClr val="C00000"/>
                </a:solidFill>
              </a:rPr>
              <a:t>kvantitativní</a:t>
            </a:r>
            <a:r>
              <a:rPr lang="cs-CZ" sz="2000" dirty="0"/>
              <a:t>:</a:t>
            </a:r>
          </a:p>
          <a:p>
            <a:pPr marL="755650" lvl="1" indent="-355600">
              <a:defRPr/>
            </a:pPr>
            <a:r>
              <a:rPr lang="cs-CZ" sz="1600" dirty="0"/>
              <a:t>spojitá </a:t>
            </a:r>
          </a:p>
          <a:p>
            <a:pPr marL="755650" lvl="1" indent="-355600">
              <a:defRPr/>
            </a:pPr>
            <a:r>
              <a:rPr lang="cs-CZ" sz="1600" dirty="0">
                <a:solidFill>
                  <a:schemeClr val="bg2">
                    <a:lumMod val="95000"/>
                    <a:lumOff val="5000"/>
                  </a:schemeClr>
                </a:solidFill>
              </a:rPr>
              <a:t>diskrétní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cs-CZ" sz="32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AA98400-21B8-42D9-9191-DEF3678ED4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/>
              <a:t>A) </a:t>
            </a:r>
            <a:r>
              <a:rPr lang="cs-CZ" sz="2800" dirty="0"/>
              <a:t>Spojité a diskrétní veličiny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C8BC48-CFAF-4401-846F-6AB7EB13D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 marL="93663" indent="-93663">
              <a:buFont typeface="Wingdings" panose="05000000000000000000" pitchFamily="2" charset="2"/>
              <a:buNone/>
              <a:defRPr/>
            </a:pPr>
            <a:r>
              <a:rPr lang="cs-CZ" sz="1800" dirty="0">
                <a:solidFill>
                  <a:schemeClr val="accent2">
                    <a:lumMod val="25000"/>
                  </a:schemeClr>
                </a:solidFill>
              </a:rPr>
              <a:t>Pozn</a:t>
            </a:r>
            <a:r>
              <a:rPr lang="cs-CZ" sz="1800" dirty="0"/>
              <a:t>. Spojitá vs. nespojitá funkce. Zde se myslí ve smyslu </a:t>
            </a:r>
            <a:r>
              <a:rPr lang="cs-CZ" sz="1800" dirty="0">
                <a:solidFill>
                  <a:srgbClr val="FF0000"/>
                </a:solidFill>
              </a:rPr>
              <a:t>hodnot</a:t>
            </a:r>
            <a:r>
              <a:rPr lang="cs-CZ" sz="1800" dirty="0"/>
              <a:t> funkce nikoliv času. V tomto smyslu reálná nespojitá veličina (signál) v praxi neexistuje (vždy konečná délka přechodu). Příklad: obdélníkový signál</a:t>
            </a:r>
          </a:p>
          <a:p>
            <a:pPr marL="93663" indent="-93663">
              <a:buFont typeface="Wingdings" panose="05000000000000000000" pitchFamily="2" charset="2"/>
              <a:buNone/>
              <a:defRPr/>
            </a:pPr>
            <a:endParaRPr lang="cs-CZ" sz="2000" dirty="0"/>
          </a:p>
          <a:p>
            <a:pPr marL="93663" indent="-93663" algn="ctr">
              <a:buFont typeface="Wingdings" panose="05000000000000000000" pitchFamily="2" charset="2"/>
              <a:buNone/>
              <a:defRPr/>
            </a:pPr>
            <a:r>
              <a:rPr lang="cs-CZ" sz="2400" b="1" dirty="0">
                <a:solidFill>
                  <a:srgbClr val="002060"/>
                </a:solidFill>
              </a:rPr>
              <a:t>Typy dat </a:t>
            </a:r>
            <a:r>
              <a:rPr lang="cs-CZ" sz="2400" dirty="0"/>
              <a:t>(Biostatistika, s.12):</a:t>
            </a:r>
          </a:p>
          <a:p>
            <a:pPr marL="355600" indent="-355600">
              <a:defRPr/>
            </a:pPr>
            <a:r>
              <a:rPr lang="cs-CZ" sz="2000" dirty="0"/>
              <a:t>kvalitativní:</a:t>
            </a:r>
          </a:p>
          <a:p>
            <a:pPr marL="755650" lvl="1" indent="-355600">
              <a:defRPr/>
            </a:pPr>
            <a:r>
              <a:rPr lang="cs-CZ" sz="1600" dirty="0"/>
              <a:t>nominální – kategorie nelze seřadit;</a:t>
            </a:r>
          </a:p>
          <a:p>
            <a:pPr marL="755650" lvl="1" indent="-355600">
              <a:defRPr/>
            </a:pPr>
            <a:r>
              <a:rPr lang="cs-CZ" sz="1600" dirty="0"/>
              <a:t>ordinální – kategorie je možné seřadit;</a:t>
            </a:r>
          </a:p>
          <a:p>
            <a:pPr marL="755650" lvl="1" indent="-355600">
              <a:defRPr/>
            </a:pPr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binární</a:t>
            </a:r>
          </a:p>
          <a:p>
            <a:pPr marL="355600" indent="-355600">
              <a:defRPr/>
            </a:pPr>
            <a:r>
              <a:rPr lang="cs-CZ" sz="2000" dirty="0">
                <a:solidFill>
                  <a:srgbClr val="C00000"/>
                </a:solidFill>
              </a:rPr>
              <a:t>kvantitativní</a:t>
            </a:r>
            <a:r>
              <a:rPr lang="cs-CZ" sz="2000" dirty="0"/>
              <a:t>:</a:t>
            </a:r>
          </a:p>
          <a:p>
            <a:pPr marL="755650" lvl="1" indent="-355600">
              <a:defRPr/>
            </a:pPr>
            <a:r>
              <a:rPr lang="cs-CZ" sz="1600" dirty="0"/>
              <a:t>spojitá </a:t>
            </a:r>
          </a:p>
          <a:p>
            <a:pPr marL="755650" lvl="1" indent="-355600">
              <a:defRPr/>
            </a:pPr>
            <a:r>
              <a:rPr lang="cs-CZ" sz="1600" dirty="0">
                <a:solidFill>
                  <a:srgbClr val="C00000"/>
                </a:solidFill>
              </a:rPr>
              <a:t>diskrétní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sz="2400" b="1" dirty="0">
                <a:solidFill>
                  <a:srgbClr val="002060"/>
                </a:solidFill>
              </a:rPr>
              <a:t>                 Délka dat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cs-CZ" sz="2000" dirty="0"/>
              <a:t>budeme se zabývat posloupnostmi od desítek vzorků</a:t>
            </a:r>
          </a:p>
          <a:p>
            <a:pPr marL="755650" lvl="1" indent="-355600">
              <a:buFont typeface="Wingdings" panose="05000000000000000000" pitchFamily="2" charset="2"/>
              <a:buNone/>
              <a:defRPr/>
            </a:pPr>
            <a:endParaRPr lang="cs-CZ" sz="1600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cs-CZ" sz="32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C292C83-531B-46CE-9DCD-0B4A90C157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/>
              <a:t>A) </a:t>
            </a:r>
            <a:r>
              <a:rPr lang="cs-CZ" sz="2800" dirty="0"/>
              <a:t>Spojité a diskrétní veličiny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>
            <a:extLst>
              <a:ext uri="{FF2B5EF4-FFF2-40B4-BE49-F238E27FC236}">
                <a16:creationId xmlns:a16="http://schemas.microsoft.com/office/drawing/2014/main" id="{C40F14FA-7139-4F6C-ABE9-978F6D2288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/>
              <a:t>A) </a:t>
            </a:r>
            <a:r>
              <a:rPr lang="cs-CZ" sz="2800" dirty="0"/>
              <a:t>Spojité a diskrétní veličiny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18E0D43C-F0B9-4CA8-A990-E8CE572D71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8625" y="1357313"/>
            <a:ext cx="8229600" cy="4000500"/>
          </a:xfrm>
        </p:spPr>
        <p:txBody>
          <a:bodyPr/>
          <a:lstStyle/>
          <a:p>
            <a:pPr eaLnBrk="1" hangingPunct="1"/>
            <a:r>
              <a:rPr lang="cs-CZ" altLang="cs-CZ" dirty="0"/>
              <a:t>U veličiny s diskrétním časem není její hodnota mezi jednotlivými diskrétními časovými okamžiky definována.</a:t>
            </a:r>
          </a:p>
          <a:p>
            <a:pPr eaLnBrk="1" hangingPunct="1"/>
            <a:r>
              <a:rPr lang="cs-CZ" altLang="cs-CZ" dirty="0"/>
              <a:t>Diskrétní veličinu lze také získat </a:t>
            </a:r>
            <a:r>
              <a:rPr lang="cs-CZ" altLang="cs-CZ" b="1" dirty="0"/>
              <a:t>vzorkováním</a:t>
            </a:r>
            <a:r>
              <a:rPr lang="cs-CZ" altLang="cs-CZ" dirty="0"/>
              <a:t> veličiny se spojitým časem: </a:t>
            </a:r>
            <a:r>
              <a:rPr lang="cs-CZ" altLang="cs-CZ" i="1" dirty="0"/>
              <a:t>x</a:t>
            </a:r>
            <a:r>
              <a:rPr lang="cs-CZ" altLang="cs-CZ" dirty="0"/>
              <a:t>(</a:t>
            </a:r>
            <a:r>
              <a:rPr lang="cs-CZ" altLang="cs-CZ" i="1" dirty="0"/>
              <a:t>t</a:t>
            </a:r>
            <a:r>
              <a:rPr lang="cs-CZ" altLang="cs-CZ" i="1" baseline="-25000" dirty="0"/>
              <a:t>0</a:t>
            </a:r>
            <a:r>
              <a:rPr lang="cs-CZ" altLang="cs-CZ" dirty="0"/>
              <a:t>), </a:t>
            </a:r>
            <a:r>
              <a:rPr lang="cs-CZ" altLang="cs-CZ" i="1" dirty="0"/>
              <a:t>x</a:t>
            </a:r>
            <a:r>
              <a:rPr lang="cs-CZ" altLang="cs-CZ" dirty="0"/>
              <a:t>(</a:t>
            </a:r>
            <a:r>
              <a:rPr lang="cs-CZ" altLang="cs-CZ" i="1" dirty="0"/>
              <a:t>t</a:t>
            </a:r>
            <a:r>
              <a:rPr lang="cs-CZ" altLang="cs-CZ" i="1" baseline="-25000" dirty="0"/>
              <a:t>1</a:t>
            </a:r>
            <a:r>
              <a:rPr lang="cs-CZ" altLang="cs-CZ" dirty="0"/>
              <a:t>), </a:t>
            </a:r>
            <a:r>
              <a:rPr lang="cs-CZ" altLang="cs-CZ" i="1" dirty="0"/>
              <a:t>x</a:t>
            </a:r>
            <a:r>
              <a:rPr lang="cs-CZ" altLang="cs-CZ" dirty="0"/>
              <a:t>(</a:t>
            </a:r>
            <a:r>
              <a:rPr lang="cs-CZ" altLang="cs-CZ" i="1" dirty="0"/>
              <a:t>t</a:t>
            </a:r>
            <a:r>
              <a:rPr lang="cs-CZ" altLang="cs-CZ" i="1" baseline="-25000" dirty="0"/>
              <a:t>2</a:t>
            </a:r>
            <a:r>
              <a:rPr lang="cs-CZ" altLang="cs-CZ" dirty="0"/>
              <a:t>), ..., </a:t>
            </a:r>
            <a:r>
              <a:rPr lang="cs-CZ" altLang="cs-CZ" i="1" dirty="0"/>
              <a:t>x</a:t>
            </a:r>
            <a:r>
              <a:rPr lang="cs-CZ" altLang="cs-CZ" dirty="0"/>
              <a:t>(</a:t>
            </a:r>
            <a:r>
              <a:rPr lang="cs-CZ" altLang="cs-CZ" i="1" dirty="0" err="1"/>
              <a:t>t</a:t>
            </a:r>
            <a:r>
              <a:rPr lang="cs-CZ" altLang="cs-CZ" i="1" baseline="-25000" dirty="0" err="1"/>
              <a:t>n</a:t>
            </a:r>
            <a:r>
              <a:rPr lang="cs-CZ" altLang="cs-CZ" dirty="0"/>
              <a:t>), ... (též značení </a:t>
            </a:r>
            <a:r>
              <a:rPr lang="cs-CZ" altLang="cs-CZ" i="1" dirty="0"/>
              <a:t>x</a:t>
            </a:r>
            <a:r>
              <a:rPr lang="cs-CZ" altLang="cs-CZ" i="1" baseline="-25000" dirty="0"/>
              <a:t>0</a:t>
            </a:r>
            <a:r>
              <a:rPr lang="cs-CZ" altLang="cs-CZ" dirty="0"/>
              <a:t>, </a:t>
            </a:r>
            <a:r>
              <a:rPr lang="cs-CZ" altLang="cs-CZ" i="1" dirty="0"/>
              <a:t>x</a:t>
            </a:r>
            <a:r>
              <a:rPr lang="cs-CZ" altLang="cs-CZ" i="1" baseline="-25000" dirty="0"/>
              <a:t>1</a:t>
            </a:r>
            <a:r>
              <a:rPr lang="cs-CZ" altLang="cs-CZ" dirty="0"/>
              <a:t>, </a:t>
            </a:r>
            <a:r>
              <a:rPr lang="cs-CZ" altLang="cs-CZ" i="1" dirty="0"/>
              <a:t>x</a:t>
            </a:r>
            <a:r>
              <a:rPr lang="cs-CZ" altLang="cs-CZ" i="1" baseline="-25000" dirty="0"/>
              <a:t>2</a:t>
            </a:r>
            <a:r>
              <a:rPr lang="cs-CZ" altLang="cs-CZ" dirty="0"/>
              <a:t>, ..., </a:t>
            </a:r>
            <a:r>
              <a:rPr lang="cs-CZ" altLang="cs-CZ" i="1" dirty="0" err="1"/>
              <a:t>x</a:t>
            </a:r>
            <a:r>
              <a:rPr lang="cs-CZ" altLang="cs-CZ" i="1" baseline="-25000" dirty="0" err="1"/>
              <a:t>n</a:t>
            </a:r>
            <a:r>
              <a:rPr lang="cs-CZ" altLang="cs-CZ" dirty="0"/>
              <a:t>, ...). Hodnoty </a:t>
            </a:r>
            <a:r>
              <a:rPr lang="cs-CZ" altLang="cs-CZ" i="1" dirty="0" err="1"/>
              <a:t>x</a:t>
            </a:r>
            <a:r>
              <a:rPr lang="cs-CZ" altLang="cs-CZ" i="1" baseline="-25000" dirty="0" err="1"/>
              <a:t>i</a:t>
            </a:r>
            <a:r>
              <a:rPr lang="cs-CZ" altLang="cs-CZ" i="1" baseline="-25000" dirty="0"/>
              <a:t> </a:t>
            </a:r>
            <a:r>
              <a:rPr lang="cs-CZ" altLang="cs-CZ" dirty="0"/>
              <a:t>= </a:t>
            </a:r>
            <a:r>
              <a:rPr lang="cs-CZ" altLang="cs-CZ" i="1" dirty="0" err="1"/>
              <a:t>x</a:t>
            </a:r>
            <a:r>
              <a:rPr lang="cs-CZ" altLang="cs-CZ" i="1" baseline="-25000" dirty="0" err="1"/>
              <a:t>i</a:t>
            </a:r>
            <a:r>
              <a:rPr lang="cs-CZ" altLang="cs-CZ" dirty="0"/>
              <a:t>(</a:t>
            </a:r>
            <a:r>
              <a:rPr lang="cs-CZ" altLang="cs-CZ" i="1" dirty="0"/>
              <a:t>t</a:t>
            </a:r>
            <a:r>
              <a:rPr lang="cs-CZ" altLang="cs-CZ" dirty="0"/>
              <a:t>) se nazývají </a:t>
            </a:r>
            <a:r>
              <a:rPr lang="cs-CZ" altLang="cs-CZ" b="1" dirty="0"/>
              <a:t>vzorky</a:t>
            </a:r>
            <a:r>
              <a:rPr lang="cs-CZ" altLang="cs-CZ" dirty="0"/>
              <a:t>.</a:t>
            </a:r>
          </a:p>
        </p:txBody>
      </p:sp>
      <p:sp>
        <p:nvSpPr>
          <p:cNvPr id="34820" name="Line 4">
            <a:extLst>
              <a:ext uri="{FF2B5EF4-FFF2-40B4-BE49-F238E27FC236}">
                <a16:creationId xmlns:a16="http://schemas.microsoft.com/office/drawing/2014/main" id="{9DDE4B60-8F9C-4857-ADF6-2E6996416AC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1875" y="6072188"/>
            <a:ext cx="647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821" name="Line 5">
            <a:extLst>
              <a:ext uri="{FF2B5EF4-FFF2-40B4-BE49-F238E27FC236}">
                <a16:creationId xmlns:a16="http://schemas.microsoft.com/office/drawing/2014/main" id="{EFA8D1A4-8DE8-4B42-B052-EA44BE976FD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7750" y="6072188"/>
            <a:ext cx="647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822" name="Oval 6">
            <a:extLst>
              <a:ext uri="{FF2B5EF4-FFF2-40B4-BE49-F238E27FC236}">
                <a16:creationId xmlns:a16="http://schemas.microsoft.com/office/drawing/2014/main" id="{E0CCCE65-75AE-4362-8830-ECB86860D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75" y="6000750"/>
            <a:ext cx="73025" cy="7302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4823" name="Oval 7">
            <a:extLst>
              <a:ext uri="{FF2B5EF4-FFF2-40B4-BE49-F238E27FC236}">
                <a16:creationId xmlns:a16="http://schemas.microsoft.com/office/drawing/2014/main" id="{65ACC898-43B7-44D4-8055-1F7801CBD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6313" y="6000750"/>
            <a:ext cx="73025" cy="7302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4824" name="Line 8">
            <a:extLst>
              <a:ext uri="{FF2B5EF4-FFF2-40B4-BE49-F238E27FC236}">
                <a16:creationId xmlns:a16="http://schemas.microsoft.com/office/drawing/2014/main" id="{9DC4CBBE-081E-499C-80EE-7B3C7561D6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14813" y="5786438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34825" name="Object 9">
            <a:extLst>
              <a:ext uri="{FF2B5EF4-FFF2-40B4-BE49-F238E27FC236}">
                <a16:creationId xmlns:a16="http://schemas.microsoft.com/office/drawing/2014/main" id="{B2310604-051C-46F6-8349-C68051EB3D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57500" y="5857875"/>
          <a:ext cx="557213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279279" imgH="203112" progId="Equation.3">
                  <p:embed/>
                </p:oleObj>
              </mc:Choice>
              <mc:Fallback>
                <p:oleObj name="Rovnice" r:id="rId2" imgW="279279" imgH="203112" progId="Equation.3">
                  <p:embed/>
                  <p:pic>
                    <p:nvPicPr>
                      <p:cNvPr id="34825" name="Object 9">
                        <a:extLst>
                          <a:ext uri="{FF2B5EF4-FFF2-40B4-BE49-F238E27FC236}">
                            <a16:creationId xmlns:a16="http://schemas.microsoft.com/office/drawing/2014/main" id="{B2310604-051C-46F6-8349-C68051EB3D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5857875"/>
                        <a:ext cx="557213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6" name="Object 10">
            <a:extLst>
              <a:ext uri="{FF2B5EF4-FFF2-40B4-BE49-F238E27FC236}">
                <a16:creationId xmlns:a16="http://schemas.microsoft.com/office/drawing/2014/main" id="{1E4194ED-674B-4659-901C-233979BC3B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43563" y="5857875"/>
          <a:ext cx="35560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177569" imgH="215619" progId="Equation.3">
                  <p:embed/>
                </p:oleObj>
              </mc:Choice>
              <mc:Fallback>
                <p:oleObj name="Rovnice" r:id="rId4" imgW="177569" imgH="215619" progId="Equation.3">
                  <p:embed/>
                  <p:pic>
                    <p:nvPicPr>
                      <p:cNvPr id="34826" name="Object 10">
                        <a:extLst>
                          <a:ext uri="{FF2B5EF4-FFF2-40B4-BE49-F238E27FC236}">
                            <a16:creationId xmlns:a16="http://schemas.microsoft.com/office/drawing/2014/main" id="{1E4194ED-674B-4659-901C-233979BC3B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63" y="5857875"/>
                        <a:ext cx="355600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7" name="Line 11">
            <a:extLst>
              <a:ext uri="{FF2B5EF4-FFF2-40B4-BE49-F238E27FC236}">
                <a16:creationId xmlns:a16="http://schemas.microsoft.com/office/drawing/2014/main" id="{14ABCD6D-FCE1-4682-9F29-1EC8957DC0C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0563" y="5357813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>
            <a:extLst>
              <a:ext uri="{FF2B5EF4-FFF2-40B4-BE49-F238E27FC236}">
                <a16:creationId xmlns:a16="http://schemas.microsoft.com/office/drawing/2014/main" id="{271D4F44-37CE-4B49-B5B1-B27E0689E2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/>
              <a:t>A) </a:t>
            </a:r>
            <a:r>
              <a:rPr lang="cs-CZ" sz="2800" dirty="0"/>
              <a:t>Spojité a diskrétní veličiny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A4716741-F593-4D68-AAAB-284B120107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4232275"/>
            <a:ext cx="8229600" cy="1357313"/>
          </a:xfrm>
        </p:spPr>
        <p:txBody>
          <a:bodyPr/>
          <a:lstStyle/>
          <a:p>
            <a:pPr lvl="1" eaLnBrk="1" hangingPunct="1"/>
            <a:r>
              <a:rPr lang="cs-CZ" altLang="en-US">
                <a:cs typeface="Arial" panose="020B0604020202020204" pitchFamily="34" charset="0"/>
              </a:rPr>
              <a:t>funkčním předpisem (modelem), např.</a:t>
            </a:r>
          </a:p>
          <a:p>
            <a:pPr lvl="1" eaLnBrk="1" hangingPunct="1"/>
            <a:endParaRPr lang="cs-CZ" altLang="cs-CZ">
              <a:cs typeface="Arial" panose="020B0604020202020204" pitchFamily="34" charset="0"/>
            </a:endParaRPr>
          </a:p>
        </p:txBody>
      </p:sp>
      <p:graphicFrame>
        <p:nvGraphicFramePr>
          <p:cNvPr id="35844" name="Object 4">
            <a:extLst>
              <a:ext uri="{FF2B5EF4-FFF2-40B4-BE49-F238E27FC236}">
                <a16:creationId xmlns:a16="http://schemas.microsoft.com/office/drawing/2014/main" id="{86E4FE0A-7013-4D0D-BF9A-67BEA0F71C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95425" y="4752975"/>
          <a:ext cx="279241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1397000" imgH="482600" progId="Equation.3">
                  <p:embed/>
                </p:oleObj>
              </mc:Choice>
              <mc:Fallback>
                <p:oleObj name="Rovnice" r:id="rId2" imgW="1397000" imgH="482600" progId="Equation.3">
                  <p:embed/>
                  <p:pic>
                    <p:nvPicPr>
                      <p:cNvPr id="35844" name="Object 4">
                        <a:extLst>
                          <a:ext uri="{FF2B5EF4-FFF2-40B4-BE49-F238E27FC236}">
                            <a16:creationId xmlns:a16="http://schemas.microsoft.com/office/drawing/2014/main" id="{86E4FE0A-7013-4D0D-BF9A-67BEA0F71C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5425" y="4752975"/>
                        <a:ext cx="2792413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5" name="Object 5">
            <a:extLst>
              <a:ext uri="{FF2B5EF4-FFF2-40B4-BE49-F238E27FC236}">
                <a16:creationId xmlns:a16="http://schemas.microsoft.com/office/drawing/2014/main" id="{C545F5B5-C65D-4E65-9BE7-15740959DD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95425" y="2432050"/>
          <a:ext cx="71532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3302000" imgH="215900" progId="Equation.3">
                  <p:embed/>
                </p:oleObj>
              </mc:Choice>
              <mc:Fallback>
                <p:oleObj name="Rovnice" r:id="rId4" imgW="3302000" imgH="215900" progId="Equation.3">
                  <p:embed/>
                  <p:pic>
                    <p:nvPicPr>
                      <p:cNvPr id="35845" name="Object 5">
                        <a:extLst>
                          <a:ext uri="{FF2B5EF4-FFF2-40B4-BE49-F238E27FC236}">
                            <a16:creationId xmlns:a16="http://schemas.microsoft.com/office/drawing/2014/main" id="{C545F5B5-C65D-4E65-9BE7-15740959DD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5425" y="2432050"/>
                        <a:ext cx="715327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6" name="Rectangle 8">
            <a:extLst>
              <a:ext uri="{FF2B5EF4-FFF2-40B4-BE49-F238E27FC236}">
                <a16:creationId xmlns:a16="http://schemas.microsoft.com/office/drawing/2014/main" id="{A1388F54-2DDC-42C8-BEC0-1341FCBEF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763" y="2887663"/>
            <a:ext cx="822960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	</a:t>
            </a:r>
            <a:r>
              <a:rPr lang="cs-CZ" altLang="cs-CZ"/>
              <a:t>(zde se implicitně předpokládá, že pořadí prvků je číslováno od nuly a pro záporné indexy n jsou hodnoty nulové)</a:t>
            </a:r>
            <a:endParaRPr lang="cs-CZ" altLang="cs-CZ" sz="2000"/>
          </a:p>
        </p:txBody>
      </p:sp>
      <p:sp>
        <p:nvSpPr>
          <p:cNvPr id="35847" name="Rectangle 3">
            <a:extLst>
              <a:ext uri="{FF2B5EF4-FFF2-40B4-BE49-F238E27FC236}">
                <a16:creationId xmlns:a16="http://schemas.microsoft.com/office/drawing/2014/main" id="{53AFCF7B-15F7-4884-81EB-40A9A2A47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428750"/>
            <a:ext cx="82296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buFont typeface="Wingdings" panose="05000000000000000000" pitchFamily="2" charset="2"/>
              <a:buNone/>
            </a:pPr>
            <a:r>
              <a:rPr lang="cs-CZ" altLang="en-US"/>
              <a:t>diskrétní veličinu můžeme zapsat</a:t>
            </a:r>
          </a:p>
          <a:p>
            <a:pPr lvl="1" eaLnBrk="1" hangingPunct="1"/>
            <a:r>
              <a:rPr lang="cs-CZ" altLang="cs-CZ"/>
              <a:t>explicitně seznamem hodnot, např.</a:t>
            </a:r>
          </a:p>
          <a:p>
            <a:pPr lvl="1" eaLnBrk="1" hangingPunct="1"/>
            <a:endParaRPr lang="cs-CZ" altLang="cs-CZ"/>
          </a:p>
          <a:p>
            <a:pPr lvl="1" eaLnBrk="1" hangingPunct="1"/>
            <a:endParaRPr lang="cs-CZ" altLang="cs-CZ"/>
          </a:p>
          <a:p>
            <a:pPr lvl="1" eaLnBrk="1" hangingPunct="1"/>
            <a:endParaRPr lang="cs-CZ" altLang="cs-CZ"/>
          </a:p>
          <a:p>
            <a:pPr lvl="1" eaLnBrk="1" hangingPunct="1"/>
            <a:endParaRPr lang="cs-CZ" altLang="cs-CZ"/>
          </a:p>
          <a:p>
            <a:pPr lvl="1" eaLnBrk="1" hangingPunct="1"/>
            <a:endParaRPr lang="cs-CZ" altLang="cs-CZ"/>
          </a:p>
          <a:p>
            <a:pPr eaLnBrk="1" hangingPunct="1"/>
            <a:endParaRPr lang="cs-CZ" altLang="en-US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>
            <a:extLst>
              <a:ext uri="{FF2B5EF4-FFF2-40B4-BE49-F238E27FC236}">
                <a16:creationId xmlns:a16="http://schemas.microsoft.com/office/drawing/2014/main" id="{F659DC17-8998-41D0-8DBE-81EBF1995D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 eaLnBrk="1" hangingPunct="1">
              <a:defRPr/>
            </a:pPr>
            <a:r>
              <a:rPr lang="cs-CZ" sz="2800"/>
              <a:t>B) Reálné a komplexní veličiny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34B5C735-EC69-4130-8632-25ADAC94D8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8625" y="1357313"/>
            <a:ext cx="8229600" cy="4303712"/>
          </a:xfrm>
        </p:spPr>
        <p:txBody>
          <a:bodyPr/>
          <a:lstStyle/>
          <a:p>
            <a:pPr eaLnBrk="1" hangingPunct="1"/>
            <a:r>
              <a:rPr lang="cs-CZ" altLang="cs-CZ" b="1" dirty="0"/>
              <a:t>Reálná veličina (model) </a:t>
            </a:r>
            <a:r>
              <a:rPr lang="cs-CZ" altLang="cs-CZ" dirty="0"/>
              <a:t>je taková, která nabývá reálných hodnot. (V praxi </a:t>
            </a:r>
            <a:r>
              <a:rPr lang="cs-CZ" altLang="cs-CZ"/>
              <a:t>skutečně měřitelná.)</a:t>
            </a:r>
          </a:p>
          <a:p>
            <a:pPr eaLnBrk="1" hangingPunct="1"/>
            <a:r>
              <a:rPr lang="cs-CZ" altLang="cs-CZ" b="1" dirty="0"/>
              <a:t>Komplexní veličina (model) </a:t>
            </a:r>
            <a:r>
              <a:rPr lang="cs-CZ" altLang="cs-CZ" dirty="0"/>
              <a:t>je taková, která nabývá komplexních hodnot. (Hypotetická, v praxi neměřitelná.)</a:t>
            </a:r>
          </a:p>
          <a:p>
            <a:pPr algn="ctr" eaLnBrk="1" hangingPunct="1">
              <a:spcBef>
                <a:spcPts val="1800"/>
              </a:spcBef>
              <a:buFont typeface="Wingdings" panose="05000000000000000000" pitchFamily="2" charset="2"/>
              <a:buNone/>
            </a:pPr>
            <a:r>
              <a:rPr lang="cs-CZ" altLang="cs-CZ" sz="2400" dirty="0"/>
              <a:t>x(t) = x</a:t>
            </a:r>
            <a:r>
              <a:rPr lang="cs-CZ" altLang="cs-CZ" sz="2400" baseline="-25000" dirty="0"/>
              <a:t>1</a:t>
            </a:r>
            <a:r>
              <a:rPr lang="cs-CZ" altLang="cs-CZ" sz="2400" dirty="0"/>
              <a:t>(t)+</a:t>
            </a:r>
            <a:r>
              <a:rPr lang="cs-CZ" altLang="cs-CZ" sz="2400" dirty="0">
                <a:solidFill>
                  <a:srgbClr val="FF0000"/>
                </a:solidFill>
              </a:rPr>
              <a:t>i</a:t>
            </a:r>
            <a:r>
              <a:rPr lang="cs-CZ" altLang="cs-CZ" sz="2400" dirty="0"/>
              <a:t>x</a:t>
            </a:r>
            <a:r>
              <a:rPr lang="cs-CZ" altLang="cs-CZ" sz="2400" baseline="-25000" dirty="0"/>
              <a:t>2</a:t>
            </a:r>
            <a:r>
              <a:rPr lang="cs-CZ" altLang="cs-CZ" sz="2400" dirty="0"/>
              <a:t>(t), resp. x(t) = x</a:t>
            </a:r>
            <a:r>
              <a:rPr lang="cs-CZ" altLang="cs-CZ" sz="2400" baseline="-25000" dirty="0"/>
              <a:t>1</a:t>
            </a:r>
            <a:r>
              <a:rPr lang="cs-CZ" altLang="cs-CZ" sz="2400" dirty="0"/>
              <a:t>(t)+</a:t>
            </a:r>
            <a:r>
              <a:rPr lang="cs-CZ" altLang="cs-CZ" sz="2400" dirty="0">
                <a:solidFill>
                  <a:srgbClr val="FF0000"/>
                </a:solidFill>
              </a:rPr>
              <a:t>j</a:t>
            </a:r>
            <a:r>
              <a:rPr lang="cs-CZ" altLang="cs-CZ" sz="2400" dirty="0"/>
              <a:t>x</a:t>
            </a:r>
            <a:r>
              <a:rPr lang="cs-CZ" altLang="cs-CZ" sz="2400" baseline="-25000" dirty="0"/>
              <a:t>2</a:t>
            </a:r>
            <a:r>
              <a:rPr lang="cs-CZ" altLang="cs-CZ" sz="2400" dirty="0"/>
              <a:t>(t) </a:t>
            </a:r>
          </a:p>
        </p:txBody>
      </p:sp>
      <p:sp>
        <p:nvSpPr>
          <p:cNvPr id="36868" name="Rectangle 5">
            <a:extLst>
              <a:ext uri="{FF2B5EF4-FFF2-40B4-BE49-F238E27FC236}">
                <a16:creationId xmlns:a16="http://schemas.microsoft.com/office/drawing/2014/main" id="{F191D494-593A-49DC-9BEA-148F82E87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" y="4941888"/>
            <a:ext cx="78406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Tx/>
              <a:buNone/>
            </a:pPr>
            <a:r>
              <a:rPr lang="cs-CZ" altLang="cs-CZ" sz="2400"/>
              <a:t>Čas </a:t>
            </a:r>
            <a:r>
              <a:rPr lang="cs-CZ" altLang="cs-CZ" sz="2400" i="1"/>
              <a:t>t</a:t>
            </a:r>
            <a:r>
              <a:rPr lang="cs-CZ" altLang="cs-CZ" sz="2400"/>
              <a:t> je spojitý nebo diskrétní.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>
            <a:extLst>
              <a:ext uri="{FF2B5EF4-FFF2-40B4-BE49-F238E27FC236}">
                <a16:creationId xmlns:a16="http://schemas.microsoft.com/office/drawing/2014/main" id="{8F86C9A5-896B-4A5E-86AA-C3E6B24706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 eaLnBrk="1" hangingPunct="1">
              <a:defRPr/>
            </a:pPr>
            <a:r>
              <a:rPr lang="cs-CZ" sz="2800" dirty="0"/>
              <a:t>C) Deterministické a nedeterministické (náhodné ) veličiny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C570CCC1-C2A9-41E3-9050-6933FBFA34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214438"/>
            <a:ext cx="8189912" cy="1566862"/>
          </a:xfrm>
        </p:spPr>
        <p:txBody>
          <a:bodyPr/>
          <a:lstStyle/>
          <a:p>
            <a:pPr eaLnBrk="1" hangingPunct="1"/>
            <a:r>
              <a:rPr lang="cs-CZ" altLang="cs-CZ" sz="2400" b="1"/>
              <a:t>Deterministická veličina </a:t>
            </a:r>
            <a:r>
              <a:rPr lang="cs-CZ" altLang="cs-CZ" sz="2000"/>
              <a:t>je taková, jejíž hodnoty jsou v daném čase jednoznačně určeny. Taková veličina může být popsán analytickou funkcí času </a:t>
            </a:r>
            <a:r>
              <a:rPr lang="cs-CZ" altLang="cs-CZ" sz="2000" i="1"/>
              <a:t>t</a:t>
            </a:r>
            <a:r>
              <a:rPr lang="cs-CZ" altLang="cs-CZ" sz="2000"/>
              <a:t>.</a:t>
            </a:r>
          </a:p>
        </p:txBody>
      </p:sp>
      <p:pic>
        <p:nvPicPr>
          <p:cNvPr id="37892" name="Picture 5">
            <a:extLst>
              <a:ext uri="{FF2B5EF4-FFF2-40B4-BE49-F238E27FC236}">
                <a16:creationId xmlns:a16="http://schemas.microsoft.com/office/drawing/2014/main" id="{3085F346-161C-4D93-BDE4-B1A3499F3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24400"/>
            <a:ext cx="2547937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893" name="Object 6">
            <a:extLst>
              <a:ext uri="{FF2B5EF4-FFF2-40B4-BE49-F238E27FC236}">
                <a16:creationId xmlns:a16="http://schemas.microsoft.com/office/drawing/2014/main" id="{8FCB1391-4D40-47D0-8755-F94381C92D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43250" y="5857875"/>
          <a:ext cx="1397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698197" imgH="203112" progId="Equation.3">
                  <p:embed/>
                </p:oleObj>
              </mc:Choice>
              <mc:Fallback>
                <p:oleObj name="Rovnice" r:id="rId3" imgW="698197" imgH="203112" progId="Equation.3">
                  <p:embed/>
                  <p:pic>
                    <p:nvPicPr>
                      <p:cNvPr id="37893" name="Object 6">
                        <a:extLst>
                          <a:ext uri="{FF2B5EF4-FFF2-40B4-BE49-F238E27FC236}">
                            <a16:creationId xmlns:a16="http://schemas.microsoft.com/office/drawing/2014/main" id="{8FCB1391-4D40-47D0-8755-F94381C92D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5857875"/>
                        <a:ext cx="1397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894" name="Picture 7">
            <a:extLst>
              <a:ext uri="{FF2B5EF4-FFF2-40B4-BE49-F238E27FC236}">
                <a16:creationId xmlns:a16="http://schemas.microsoft.com/office/drawing/2014/main" id="{12C4442A-E383-4B84-9AD5-BFC3A8CFE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724400"/>
            <a:ext cx="2519363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895" name="Object 8">
            <a:extLst>
              <a:ext uri="{FF2B5EF4-FFF2-40B4-BE49-F238E27FC236}">
                <a16:creationId xmlns:a16="http://schemas.microsoft.com/office/drawing/2014/main" id="{9A3472BB-0CEA-4E14-B4E4-E3CA2B9925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14938" y="5857875"/>
          <a:ext cx="812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6" imgW="406048" imgH="203024" progId="Equation.3">
                  <p:embed/>
                </p:oleObj>
              </mc:Choice>
              <mc:Fallback>
                <p:oleObj name="Rovnice" r:id="rId6" imgW="406048" imgH="203024" progId="Equation.3">
                  <p:embed/>
                  <p:pic>
                    <p:nvPicPr>
                      <p:cNvPr id="37895" name="Object 8">
                        <a:extLst>
                          <a:ext uri="{FF2B5EF4-FFF2-40B4-BE49-F238E27FC236}">
                            <a16:creationId xmlns:a16="http://schemas.microsoft.com/office/drawing/2014/main" id="{9A3472BB-0CEA-4E14-B4E4-E3CA2B9925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38" y="5857875"/>
                        <a:ext cx="8128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0750E107-99DA-4F34-A414-76CBB5D29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781300"/>
            <a:ext cx="822960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Char char="þ"/>
              <a:defRPr/>
            </a:pPr>
            <a:r>
              <a:rPr lang="cs-CZ" sz="2400" b="1" kern="0" dirty="0">
                <a:latin typeface="+mn-lt"/>
                <a:cs typeface="Arial" charset="0"/>
              </a:rPr>
              <a:t>Nedeterministická (náhodná, stochastická) veličina</a:t>
            </a:r>
            <a:r>
              <a:rPr lang="cs-CZ" sz="2400" kern="0" dirty="0">
                <a:latin typeface="+mn-lt"/>
                <a:cs typeface="Arial" charset="0"/>
              </a:rPr>
              <a:t> </a:t>
            </a:r>
            <a:r>
              <a:rPr lang="cs-CZ" sz="2000" kern="0" dirty="0">
                <a:latin typeface="+mn-lt"/>
                <a:cs typeface="Arial" charset="0"/>
              </a:rPr>
              <a:t>je taková, jejíž hodnoty jsou náhodné (?!) </a:t>
            </a:r>
            <a:r>
              <a:rPr lang="cs-CZ" sz="2000" kern="0" dirty="0">
                <a:cs typeface="Arial" charset="0"/>
              </a:rPr>
              <a:t>(tj. tak deterministicky složité, že jim nerozumíme)</a:t>
            </a:r>
            <a:r>
              <a:rPr lang="cs-CZ" sz="2000" kern="0" dirty="0">
                <a:latin typeface="+mn-lt"/>
                <a:cs typeface="Arial" charset="0"/>
              </a:rPr>
              <a:t>. Takové veličiny popisujeme statistickými prostředky. Např. bílý/barevný šum, definované rozložení, momenty.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>
            <a:extLst>
              <a:ext uri="{FF2B5EF4-FFF2-40B4-BE49-F238E27FC236}">
                <a16:creationId xmlns:a16="http://schemas.microsoft.com/office/drawing/2014/main" id="{AA2E8FB2-86CA-45F2-A7F6-8A9C9E2D81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 eaLnBrk="1" hangingPunct="1">
              <a:defRPr/>
            </a:pPr>
            <a:r>
              <a:rPr lang="cs-CZ" sz="2800" dirty="0"/>
              <a:t>C) Deterministické a náhodné veličiny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37C79E9-9D4A-480C-B29E-1D87244FE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781300"/>
            <a:ext cx="822960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Char char="þ"/>
              <a:defRPr/>
            </a:pPr>
            <a:r>
              <a:rPr lang="cs-CZ" sz="2400" b="1" kern="0" dirty="0">
                <a:latin typeface="+mn-lt"/>
                <a:cs typeface="Arial" charset="0"/>
              </a:rPr>
              <a:t>Náhodná (stochastická) veličina</a:t>
            </a:r>
            <a:r>
              <a:rPr lang="cs-CZ" sz="2400" kern="0" dirty="0">
                <a:latin typeface="+mn-lt"/>
                <a:cs typeface="Arial" charset="0"/>
              </a:rPr>
              <a:t> </a:t>
            </a:r>
            <a:r>
              <a:rPr lang="cs-CZ" sz="2000" kern="0" dirty="0">
                <a:latin typeface="+mn-lt"/>
                <a:cs typeface="Arial" charset="0"/>
              </a:rPr>
              <a:t>je taková, jejíž hodnoty jsou náhodné (?!) </a:t>
            </a:r>
            <a:r>
              <a:rPr lang="cs-CZ" sz="2000" kern="0" dirty="0">
                <a:cs typeface="Arial" charset="0"/>
              </a:rPr>
              <a:t>(tj. tak deterministicky složité, že jim nerozumíme)</a:t>
            </a:r>
            <a:r>
              <a:rPr lang="cs-CZ" sz="2000" kern="0" dirty="0">
                <a:latin typeface="+mn-lt"/>
                <a:cs typeface="Arial" charset="0"/>
              </a:rPr>
              <a:t>. Takové veličiny popisujeme statistickými prostředky. Např. bílý/barevný šum.</a:t>
            </a:r>
          </a:p>
        </p:txBody>
      </p:sp>
      <p:sp>
        <p:nvSpPr>
          <p:cNvPr id="38916" name="TextovéPole 3">
            <a:extLst>
              <a:ext uri="{FF2B5EF4-FFF2-40B4-BE49-F238E27FC236}">
                <a16:creationId xmlns:a16="http://schemas.microsoft.com/office/drawing/2014/main" id="{7656E8F7-BFA1-4F1E-BD36-272FCA2B9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938" y="4581525"/>
            <a:ext cx="6480175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rgbClr val="C00000"/>
                </a:solidFill>
              </a:rPr>
              <a:t>!!! POZOR POZOR !!!</a:t>
            </a:r>
          </a:p>
          <a:p>
            <a:pPr algn="ctr" eaLnBrk="1" hangingPunct="1"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</a:pPr>
            <a:r>
              <a:rPr lang="cs-CZ" altLang="cs-CZ" sz="1800"/>
              <a:t>Náhodnost není generickou vlastností dané veličiny, tuto vlastnost jí přisuzuje předpokládaný matematický nástroj.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rgbClr val="C00000"/>
                </a:solidFill>
              </a:rPr>
              <a:t>! POHOV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22222E-6 L -0.00122 -0.225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1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>
            <a:extLst>
              <a:ext uri="{FF2B5EF4-FFF2-40B4-BE49-F238E27FC236}">
                <a16:creationId xmlns:a16="http://schemas.microsoft.com/office/drawing/2014/main" id="{9781CB2F-73F0-4A21-8DD7-7BE65E3EF8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 eaLnBrk="1" hangingPunct="1">
              <a:defRPr/>
            </a:pPr>
            <a:r>
              <a:rPr lang="cs-CZ" sz="2800" dirty="0"/>
              <a:t>C) Deterministické a náhodné veličiny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C72D6A3-F210-4030-A317-BF9ECE4FC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788" y="1395413"/>
            <a:ext cx="8280400" cy="512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30000"/>
              </a:spcBef>
              <a:buClr>
                <a:schemeClr val="accent1"/>
              </a:buClr>
              <a:buSzPct val="80000"/>
              <a:defRPr/>
            </a:pPr>
            <a:r>
              <a:rPr lang="cs-CZ" sz="2400" b="1" kern="0" dirty="0">
                <a:latin typeface="+mn-lt"/>
                <a:cs typeface="Arial" charset="0"/>
              </a:rPr>
              <a:t>	Náhodná (stochastická) veličina</a:t>
            </a:r>
            <a:r>
              <a:rPr lang="cs-CZ" sz="2400" kern="0" dirty="0">
                <a:latin typeface="+mn-lt"/>
                <a:cs typeface="Arial" charset="0"/>
              </a:rPr>
              <a:t> je taková, jejíž hodnoty jsou náhodné (?!) (tj. tak deterministicky složité, že jim nerozumíme). Takové veličiny popisujeme statistickými prostředky. Např. bílý/barevný šum.</a:t>
            </a:r>
          </a:p>
          <a:p>
            <a:pPr marL="342900" indent="-342900" eaLnBrk="1" hangingPunct="1">
              <a:spcBef>
                <a:spcPct val="30000"/>
              </a:spcBef>
              <a:buClr>
                <a:schemeClr val="accent1"/>
              </a:buClr>
              <a:buSzPct val="80000"/>
              <a:defRPr/>
            </a:pPr>
            <a:r>
              <a:rPr lang="cs-CZ" sz="2400" kern="0" dirty="0">
                <a:latin typeface="+mn-lt"/>
                <a:cs typeface="Arial" charset="0"/>
              </a:rPr>
              <a:t>	</a:t>
            </a:r>
            <a:r>
              <a:rPr lang="cs-CZ" sz="2400" b="1" kern="0" dirty="0">
                <a:latin typeface="+mn-lt"/>
                <a:cs typeface="Arial" charset="0"/>
              </a:rPr>
              <a:t>Náhodný proces</a:t>
            </a:r>
          </a:p>
          <a:p>
            <a:pPr marL="342900" indent="15875" eaLnBrk="1" hangingPunct="1">
              <a:spcBef>
                <a:spcPct val="30000"/>
              </a:spcBef>
              <a:buClr>
                <a:schemeClr val="accent1"/>
              </a:buClr>
              <a:buSzPct val="80000"/>
              <a:defRPr/>
            </a:pPr>
            <a:r>
              <a:rPr lang="cs-CZ" sz="2400" kern="0" dirty="0">
                <a:latin typeface="+mn-lt"/>
                <a:cs typeface="Arial" charset="0"/>
              </a:rPr>
              <a:t>Systém </a:t>
            </a:r>
            <a:r>
              <a:rPr lang="en-US" sz="2400" kern="0" dirty="0">
                <a:latin typeface="+mn-lt"/>
                <a:cs typeface="Arial" charset="0"/>
              </a:rPr>
              <a:t>{</a:t>
            </a:r>
            <a:r>
              <a:rPr lang="en-US" sz="2400" kern="0" dirty="0">
                <a:latin typeface="+mn-lt"/>
                <a:cs typeface="Arial" charset="0"/>
                <a:sym typeface="Symbol"/>
              </a:rPr>
              <a:t></a:t>
            </a:r>
            <a:r>
              <a:rPr lang="en-US" sz="2400" kern="0" baseline="-25000" dirty="0" err="1">
                <a:latin typeface="+mn-lt"/>
                <a:cs typeface="Arial" charset="0"/>
                <a:sym typeface="Symbol"/>
              </a:rPr>
              <a:t>i</a:t>
            </a:r>
            <a:r>
              <a:rPr lang="en-US" sz="2400" kern="0" dirty="0">
                <a:latin typeface="+mn-lt"/>
                <a:cs typeface="Arial" charset="0"/>
              </a:rPr>
              <a:t>} </a:t>
            </a:r>
            <a:r>
              <a:rPr lang="cs-CZ" sz="2400" kern="0" dirty="0">
                <a:latin typeface="+mn-lt"/>
                <a:cs typeface="Arial" charset="0"/>
              </a:rPr>
              <a:t>náhodných veličin </a:t>
            </a:r>
            <a:r>
              <a:rPr lang="en-US" sz="2400" kern="0" dirty="0">
                <a:latin typeface="+mn-lt"/>
                <a:cs typeface="Arial" charset="0"/>
                <a:sym typeface="Symbol"/>
              </a:rPr>
              <a:t></a:t>
            </a:r>
            <a:r>
              <a:rPr lang="en-US" sz="2400" kern="0" baseline="-25000" dirty="0" err="1">
                <a:latin typeface="+mn-lt"/>
                <a:cs typeface="Arial" charset="0"/>
                <a:sym typeface="Symbol"/>
              </a:rPr>
              <a:t>i</a:t>
            </a:r>
            <a:r>
              <a:rPr lang="cs-CZ" sz="2400" kern="0" dirty="0">
                <a:latin typeface="+mn-lt"/>
                <a:cs typeface="Arial" charset="0"/>
              </a:rPr>
              <a:t>, definovaných pro všechna t</a:t>
            </a:r>
            <a:r>
              <a:rPr lang="cs-CZ" sz="2400" kern="0" dirty="0">
                <a:latin typeface="+mn-lt"/>
                <a:cs typeface="Arial" charset="0"/>
                <a:sym typeface="Symbol"/>
              </a:rPr>
              <a:t>R se nazývá náhodný proces (</a:t>
            </a:r>
            <a:r>
              <a:rPr lang="cs-CZ" sz="2400" i="1" kern="0" dirty="0" err="1">
                <a:latin typeface="+mn-lt"/>
                <a:cs typeface="Arial" charset="0"/>
                <a:sym typeface="Symbol"/>
              </a:rPr>
              <a:t>random</a:t>
            </a:r>
            <a:r>
              <a:rPr lang="cs-CZ" sz="2400" i="1" kern="0" dirty="0">
                <a:latin typeface="+mn-lt"/>
                <a:cs typeface="Arial" charset="0"/>
                <a:sym typeface="Symbol"/>
              </a:rPr>
              <a:t> </a:t>
            </a:r>
            <a:r>
              <a:rPr lang="cs-CZ" sz="2400" i="1" kern="0" dirty="0" err="1">
                <a:latin typeface="+mn-lt"/>
                <a:cs typeface="Arial" charset="0"/>
                <a:sym typeface="Symbol"/>
              </a:rPr>
              <a:t>process</a:t>
            </a:r>
            <a:r>
              <a:rPr lang="cs-CZ" sz="2400" kern="0" dirty="0">
                <a:latin typeface="+mn-lt"/>
                <a:cs typeface="Arial" charset="0"/>
                <a:sym typeface="Symbol"/>
              </a:rPr>
              <a:t>) a označuje se </a:t>
            </a:r>
            <a:r>
              <a:rPr lang="en-US" sz="2400" kern="0" dirty="0">
                <a:latin typeface="+mn-lt"/>
                <a:cs typeface="Arial" charset="0"/>
                <a:sym typeface="Symbol"/>
              </a:rPr>
              <a:t></a:t>
            </a:r>
            <a:r>
              <a:rPr lang="cs-CZ" sz="2400" kern="0" dirty="0">
                <a:latin typeface="+mn-lt"/>
                <a:cs typeface="Arial" charset="0"/>
                <a:sym typeface="Symbol"/>
              </a:rPr>
              <a:t>(t). Nezávislá veličina t je zpravidla čas.</a:t>
            </a:r>
            <a:endParaRPr lang="cs-CZ" sz="2400" kern="0" dirty="0">
              <a:latin typeface="+mn-lt"/>
              <a:cs typeface="Arial" charset="0"/>
            </a:endParaRPr>
          </a:p>
          <a:p>
            <a:pPr marL="800100" lvl="1" indent="-342900" eaLnBrk="1" hangingPunct="1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  <a:defRPr/>
            </a:pPr>
            <a:r>
              <a:rPr lang="cs-CZ" sz="2400" kern="0" dirty="0" err="1">
                <a:latin typeface="+mn-lt"/>
                <a:cs typeface="Arial" charset="0"/>
              </a:rPr>
              <a:t>stacionarita</a:t>
            </a:r>
            <a:r>
              <a:rPr lang="cs-CZ" sz="2400" kern="0" dirty="0">
                <a:latin typeface="+mn-lt"/>
                <a:cs typeface="Arial" charset="0"/>
              </a:rPr>
              <a:t>;</a:t>
            </a:r>
          </a:p>
          <a:p>
            <a:pPr marL="800100" lvl="1" indent="-342900" eaLnBrk="1" hangingPunct="1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  <a:defRPr/>
            </a:pPr>
            <a:r>
              <a:rPr lang="cs-CZ" sz="2400" kern="0" dirty="0">
                <a:latin typeface="+mn-lt"/>
                <a:cs typeface="Arial" charset="0"/>
              </a:rPr>
              <a:t>ergodicita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23A92A-355F-4A1B-8E9E-250E64C04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latin typeface="+mn-lt"/>
              </a:rPr>
              <a:t>Časová řada </a:t>
            </a:r>
          </a:p>
        </p:txBody>
      </p:sp>
      <p:sp>
        <p:nvSpPr>
          <p:cNvPr id="17411" name="Zástupný symbol pro obsah 2">
            <a:extLst>
              <a:ext uri="{FF2B5EF4-FFF2-40B4-BE49-F238E27FC236}">
                <a16:creationId xmlns:a16="http://schemas.microsoft.com/office/drawing/2014/main" id="{75E12E7D-BAE0-413B-AB4B-F5A37BFB92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19272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400" b="1" dirty="0">
                <a:solidFill>
                  <a:srgbClr val="0070C0"/>
                </a:solidFill>
              </a:rPr>
              <a:t>Funkce </a:t>
            </a:r>
            <a:r>
              <a:rPr lang="cs-CZ" altLang="cs-CZ" sz="2400" dirty="0"/>
              <a:t>je předpis, který každé </a:t>
            </a:r>
            <a:r>
              <a:rPr lang="cs-CZ" altLang="cs-CZ" sz="2400" dirty="0" err="1"/>
              <a:t>hodnotě</a:t>
            </a:r>
            <a:r>
              <a:rPr lang="cs-CZ" altLang="cs-CZ" sz="2400" i="1" dirty="0" err="1"/>
              <a:t>x</a:t>
            </a:r>
            <a:r>
              <a:rPr lang="cs-CZ" altLang="cs-CZ" sz="2400" dirty="0"/>
              <a:t> z </a:t>
            </a:r>
            <a:r>
              <a:rPr lang="cs-CZ" altLang="cs-CZ" sz="2400" dirty="0">
                <a:solidFill>
                  <a:srgbClr val="0070C0"/>
                </a:solidFill>
              </a:rPr>
              <a:t>definičního oboru </a:t>
            </a:r>
            <a:r>
              <a:rPr lang="cs-CZ" altLang="cs-CZ" sz="2400" i="1" dirty="0"/>
              <a:t>M</a:t>
            </a:r>
            <a:r>
              <a:rPr lang="cs-CZ" altLang="cs-CZ" sz="2400" dirty="0"/>
              <a:t> přiřadí právě jedno číslo </a:t>
            </a:r>
            <a:r>
              <a:rPr lang="cs-CZ" altLang="cs-CZ" sz="2400" i="1" dirty="0"/>
              <a:t>y</a:t>
            </a:r>
            <a:r>
              <a:rPr lang="cs-CZ" altLang="cs-CZ" sz="2400" dirty="0"/>
              <a:t> z </a:t>
            </a:r>
            <a:r>
              <a:rPr lang="cs-CZ" altLang="cs-CZ" sz="2400" dirty="0">
                <a:solidFill>
                  <a:srgbClr val="0070C0"/>
                </a:solidFill>
              </a:rPr>
              <a:t>oboru hodnot </a:t>
            </a:r>
            <a:r>
              <a:rPr lang="cs-CZ" altLang="cs-CZ" sz="2400" i="1" dirty="0"/>
              <a:t>N</a:t>
            </a:r>
            <a:r>
              <a:rPr lang="cs-CZ" altLang="cs-CZ" sz="2400" dirty="0"/>
              <a:t>. Funkci obvykle zapisujeme ve tvaru </a:t>
            </a:r>
          </a:p>
          <a:p>
            <a:pPr marL="0" indent="0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400" i="1" dirty="0"/>
              <a:t>y</a:t>
            </a:r>
            <a:r>
              <a:rPr lang="cs-CZ" altLang="cs-CZ" sz="2400" dirty="0"/>
              <a:t> = </a:t>
            </a:r>
            <a:r>
              <a:rPr lang="cs-CZ" altLang="cs-CZ" sz="2400" i="1" dirty="0"/>
              <a:t>f</a:t>
            </a:r>
            <a:r>
              <a:rPr lang="cs-CZ" altLang="cs-CZ" sz="2400" dirty="0"/>
              <a:t>(</a:t>
            </a:r>
            <a:r>
              <a:rPr lang="cs-CZ" altLang="cs-CZ" sz="2400" i="1" dirty="0"/>
              <a:t>x</a:t>
            </a:r>
            <a:r>
              <a:rPr lang="cs-CZ" altLang="cs-CZ" sz="2400" dirty="0"/>
              <a:t>), či ji můžeme vyjádřit explicitně </a:t>
            </a:r>
            <a:r>
              <a:rPr lang="cs-CZ" altLang="cs-CZ" sz="2400" i="1" dirty="0"/>
              <a:t>f</a:t>
            </a:r>
            <a:r>
              <a:rPr lang="cs-CZ" altLang="cs-CZ" sz="2400" dirty="0"/>
              <a:t>:</a:t>
            </a:r>
            <a:r>
              <a:rPr lang="cs-CZ" altLang="cs-CZ" sz="2400" i="1" dirty="0"/>
              <a:t>y</a:t>
            </a:r>
            <a:r>
              <a:rPr lang="cs-CZ" altLang="cs-CZ" sz="2400" dirty="0"/>
              <a:t> = </a:t>
            </a:r>
            <a:r>
              <a:rPr lang="cs-CZ" altLang="cs-CZ" sz="2400" i="1" dirty="0"/>
              <a:t>x,</a:t>
            </a:r>
            <a:r>
              <a:rPr lang="cs-CZ" altLang="cs-CZ" sz="2400" dirty="0"/>
              <a:t> kde proměnná </a:t>
            </a:r>
            <a:r>
              <a:rPr lang="cs-CZ" altLang="cs-CZ" sz="2400" i="1" dirty="0"/>
              <a:t>x</a:t>
            </a:r>
            <a:r>
              <a:rPr lang="cs-CZ" altLang="cs-CZ" sz="2400" dirty="0"/>
              <a:t> je argument funkce.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dirty="0"/>
          </a:p>
        </p:txBody>
      </p:sp>
      <p:sp>
        <p:nvSpPr>
          <p:cNvPr id="17412" name="Zástupný symbol pro obsah 2">
            <a:extLst>
              <a:ext uri="{FF2B5EF4-FFF2-40B4-BE49-F238E27FC236}">
                <a16:creationId xmlns:a16="http://schemas.microsoft.com/office/drawing/2014/main" id="{F8B153CA-75D9-4D96-B17B-486498E8D91A}"/>
              </a:ext>
            </a:extLst>
          </p:cNvPr>
          <p:cNvSpPr txBox="1">
            <a:spLocks/>
          </p:cNvSpPr>
          <p:nvPr/>
        </p:nvSpPr>
        <p:spPr bwMode="auto">
          <a:xfrm>
            <a:off x="493713" y="3357563"/>
            <a:ext cx="8535987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400" b="1" dirty="0">
                <a:solidFill>
                  <a:srgbClr val="0070C0"/>
                </a:solidFill>
              </a:rPr>
              <a:t>Posloupnost</a:t>
            </a:r>
            <a:r>
              <a:rPr lang="cs-CZ" altLang="cs-CZ" sz="2400" dirty="0">
                <a:solidFill>
                  <a:srgbClr val="0070C0"/>
                </a:solidFill>
              </a:rPr>
              <a:t> </a:t>
            </a:r>
            <a:r>
              <a:rPr lang="cs-CZ" altLang="cs-CZ" sz="2400" dirty="0"/>
              <a:t>je funkce, jejímž definičním oborem je </a:t>
            </a:r>
            <a:r>
              <a:rPr lang="cs-CZ" altLang="cs-CZ" sz="2400" dirty="0">
                <a:solidFill>
                  <a:srgbClr val="0070C0"/>
                </a:solidFill>
              </a:rPr>
              <a:t>množina přirozených (celých?) čísel</a:t>
            </a:r>
            <a:r>
              <a:rPr lang="cs-CZ" altLang="cs-CZ" sz="2400" dirty="0"/>
              <a:t>.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 b="1" dirty="0">
                <a:solidFill>
                  <a:srgbClr val="0070C0"/>
                </a:solidFill>
              </a:rPr>
              <a:t>Posloupností</a:t>
            </a:r>
            <a:r>
              <a:rPr lang="cs-CZ" altLang="cs-CZ" sz="2400" dirty="0"/>
              <a:t> rozumíme </a:t>
            </a:r>
            <a:r>
              <a:rPr lang="cs-CZ" altLang="cs-CZ" sz="2400" dirty="0">
                <a:solidFill>
                  <a:srgbClr val="FF0000"/>
                </a:solidFill>
              </a:rPr>
              <a:t>uspořádaný</a:t>
            </a:r>
            <a:r>
              <a:rPr lang="cs-CZ" altLang="cs-CZ" sz="2400" dirty="0"/>
              <a:t> (konečný či nekonečný) soubor matematických objektů, očíslovaných v pořadí obvykle přirozenými čísly.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 b="1" dirty="0">
                <a:solidFill>
                  <a:srgbClr val="0070C0"/>
                </a:solidFill>
              </a:rPr>
              <a:t>Posloupnost</a:t>
            </a:r>
            <a:r>
              <a:rPr lang="cs-CZ" altLang="cs-CZ" sz="2400" dirty="0">
                <a:solidFill>
                  <a:srgbClr val="0070C0"/>
                </a:solidFill>
              </a:rPr>
              <a:t> </a:t>
            </a:r>
            <a:r>
              <a:rPr lang="cs-CZ" altLang="cs-CZ" sz="2400" dirty="0"/>
              <a:t>lze definovat jako zobrazení z množiny přirozených čísel do </a:t>
            </a:r>
            <a:r>
              <a:rPr lang="cs-CZ" altLang="cs-CZ" sz="2400" dirty="0">
                <a:solidFill>
                  <a:srgbClr val="0070C0"/>
                </a:solidFill>
              </a:rPr>
              <a:t>nějaké celkem libovolné </a:t>
            </a:r>
            <a:r>
              <a:rPr lang="cs-CZ" altLang="cs-CZ" sz="2400" dirty="0">
                <a:solidFill>
                  <a:schemeClr val="bg2"/>
                </a:solidFill>
              </a:rPr>
              <a:t>(</a:t>
            </a:r>
            <a:r>
              <a:rPr lang="cs-CZ" altLang="cs-CZ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r>
              <a:rPr lang="cs-CZ" altLang="cs-CZ" sz="2400" dirty="0"/>
              <a:t>) množiny A.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dirty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8D7A6D-F8BB-4F13-9D86-30331A1EA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Stacionarita náhodného procesu</a:t>
            </a:r>
          </a:p>
        </p:txBody>
      </p:sp>
      <p:sp>
        <p:nvSpPr>
          <p:cNvPr id="40963" name="Zástupný symbol pro obsah 2">
            <a:extLst>
              <a:ext uri="{FF2B5EF4-FFF2-40B4-BE49-F238E27FC236}">
                <a16:creationId xmlns:a16="http://schemas.microsoft.com/office/drawing/2014/main" id="{1A7AB3A6-9A30-4FB0-AA18-C85C956458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b="1"/>
              <a:t>zhruba:</a:t>
            </a:r>
          </a:p>
          <a:p>
            <a:r>
              <a:rPr lang="cs-CZ" altLang="cs-CZ" sz="2400" b="1">
                <a:solidFill>
                  <a:srgbClr val="002060"/>
                </a:solidFill>
              </a:rPr>
              <a:t>stacionární náhodný proces </a:t>
            </a:r>
            <a:r>
              <a:rPr lang="cs-CZ" altLang="cs-CZ" sz="2400"/>
              <a:t>(</a:t>
            </a:r>
            <a:r>
              <a:rPr lang="cs-CZ" altLang="cs-CZ" sz="2400" i="1"/>
              <a:t>stationary random process</a:t>
            </a:r>
            <a:r>
              <a:rPr lang="cs-CZ" altLang="cs-CZ" sz="2400"/>
              <a:t>) je proces se stálým chováním</a:t>
            </a:r>
          </a:p>
        </p:txBody>
      </p:sp>
      <p:pic>
        <p:nvPicPr>
          <p:cNvPr id="40964" name="Obrázek 3" descr="001.jpg">
            <a:extLst>
              <a:ext uri="{FF2B5EF4-FFF2-40B4-BE49-F238E27FC236}">
                <a16:creationId xmlns:a16="http://schemas.microsoft.com/office/drawing/2014/main" id="{DDA05B37-BDC0-4B74-9FFB-F758C6EC9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2708275"/>
            <a:ext cx="4024313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7">
            <a:extLst>
              <a:ext uri="{FF2B5EF4-FFF2-40B4-BE49-F238E27FC236}">
                <a16:creationId xmlns:a16="http://schemas.microsoft.com/office/drawing/2014/main" id="{20B11ED9-9F87-4E94-B63C-CB73A17BE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708275"/>
            <a:ext cx="3959225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sah 2">
            <a:extLst>
              <a:ext uri="{FF2B5EF4-FFF2-40B4-BE49-F238E27FC236}">
                <a16:creationId xmlns:a16="http://schemas.microsoft.com/office/drawing/2014/main" id="{D1A3D66D-3B9E-4A5B-8E44-0B3F83305E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25749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b="1"/>
              <a:t>přesněji:</a:t>
            </a:r>
          </a:p>
          <a:p>
            <a:r>
              <a:rPr lang="cs-CZ" altLang="cs-CZ" sz="2400" b="1">
                <a:solidFill>
                  <a:srgbClr val="002060"/>
                </a:solidFill>
              </a:rPr>
              <a:t>stacionární náhodný proces </a:t>
            </a:r>
            <a:r>
              <a:rPr lang="cs-CZ" altLang="cs-CZ" sz="2400"/>
              <a:t>je takový proces, jehož libovolné statistické charakteristiky nejsou závislé na poloze počátku časové osy (nezávisí na absolutních hodnotách času, jen na délkách časových intervalů mezi okamžiky t</a:t>
            </a:r>
            <a:r>
              <a:rPr lang="cs-CZ" altLang="cs-CZ" sz="2400" baseline="-25000"/>
              <a:t>1</a:t>
            </a:r>
            <a:r>
              <a:rPr lang="cs-CZ" altLang="cs-CZ" sz="2400"/>
              <a:t> a t</a:t>
            </a:r>
            <a:r>
              <a:rPr lang="cs-CZ" altLang="cs-CZ" sz="2400" baseline="-25000"/>
              <a:t>2</a:t>
            </a:r>
            <a:r>
              <a:rPr lang="cs-CZ" altLang="cs-CZ" sz="2400"/>
              <a:t>)</a:t>
            </a:r>
          </a:p>
          <a:p>
            <a:endParaRPr lang="cs-CZ" altLang="cs-CZ" sz="1100"/>
          </a:p>
          <a:p>
            <a:pPr>
              <a:buFont typeface="Wingdings" panose="05000000000000000000" pitchFamily="2" charset="2"/>
              <a:buNone/>
            </a:pPr>
            <a:endParaRPr lang="cs-CZ" altLang="cs-CZ" sz="240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2AB003F5-58BC-4D10-BBBD-4B50B645F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Stacionarita náhodného procesu</a:t>
            </a:r>
          </a:p>
        </p:txBody>
      </p:sp>
      <p:pic>
        <p:nvPicPr>
          <p:cNvPr id="41988" name="Obrázek 1">
            <a:extLst>
              <a:ext uri="{FF2B5EF4-FFF2-40B4-BE49-F238E27FC236}">
                <a16:creationId xmlns:a16="http://schemas.microsoft.com/office/drawing/2014/main" id="{59050285-D89F-45F7-AE47-8B79944EA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644900"/>
            <a:ext cx="394335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sah 2">
            <a:extLst>
              <a:ext uri="{FF2B5EF4-FFF2-40B4-BE49-F238E27FC236}">
                <a16:creationId xmlns:a16="http://schemas.microsoft.com/office/drawing/2014/main" id="{045593AC-B333-401A-8962-18475CAB48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b="1"/>
              <a:t>přesněji:</a:t>
            </a:r>
          </a:p>
          <a:p>
            <a:r>
              <a:rPr lang="cs-CZ" altLang="cs-CZ" sz="2400" b="1">
                <a:solidFill>
                  <a:srgbClr val="002060"/>
                </a:solidFill>
              </a:rPr>
              <a:t>stacionární náhodný proces </a:t>
            </a:r>
            <a:r>
              <a:rPr lang="cs-CZ" altLang="cs-CZ" sz="2400"/>
              <a:t>je takový proces, jehož libovolné statistické charakteristiky nejsou závislé na poloze počátku časové osy (nezávisí na absolutních hodnotách času, jen na délkách časových intervalů mezi okamžiky t</a:t>
            </a:r>
            <a:r>
              <a:rPr lang="cs-CZ" altLang="cs-CZ" sz="2400" baseline="-25000"/>
              <a:t>1</a:t>
            </a:r>
            <a:r>
              <a:rPr lang="cs-CZ" altLang="cs-CZ" sz="2400"/>
              <a:t> a t</a:t>
            </a:r>
            <a:r>
              <a:rPr lang="cs-CZ" altLang="cs-CZ" sz="2400" baseline="-25000"/>
              <a:t>2</a:t>
            </a:r>
            <a:r>
              <a:rPr lang="cs-CZ" altLang="cs-CZ" sz="2400"/>
              <a:t>)</a:t>
            </a:r>
          </a:p>
          <a:p>
            <a:endParaRPr lang="cs-CZ" altLang="cs-CZ" sz="110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Z praktického hlediska často vnímáme pojem stacionarity v tzv. širším slova smyslu, kdy stačí, aby se s nezávisle proměnnou neměnily pouze statistické momenty 1. a 2. řádu, střední hodnota, rozptyl a autokorelační, resp. autokovarianční funkce.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40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B3072F11-81A5-4C98-A680-17B94AD31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Stacionarita náhodného procesu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sah 2">
            <a:extLst>
              <a:ext uri="{FF2B5EF4-FFF2-40B4-BE49-F238E27FC236}">
                <a16:creationId xmlns:a16="http://schemas.microsoft.com/office/drawing/2014/main" id="{BDFC53ED-8569-478A-BD9D-7CC340ACD1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400" b="1">
                <a:solidFill>
                  <a:srgbClr val="002060"/>
                </a:solidFill>
              </a:rPr>
              <a:t>Ergodický náhodný proces </a:t>
            </a:r>
            <a:r>
              <a:rPr lang="cs-CZ" altLang="cs-CZ" sz="2400"/>
              <a:t>(</a:t>
            </a:r>
            <a:r>
              <a:rPr lang="cs-CZ" altLang="cs-CZ" sz="2400" i="1"/>
              <a:t>ergodic random process</a:t>
            </a:r>
            <a:r>
              <a:rPr lang="cs-CZ" altLang="cs-CZ" sz="2400"/>
              <a:t>) se vyznačuje tím, že všechny jeho realizace mají stejné statistické vlastnosti (stejné chování) – to umožňuje odhadovat parametry náhodného procesu z jediné libovolné realizace.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180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Zpravidla požadujeme (je to z hlediska analýzy pohodlnější), aby byl analyzovaný proces jak stacionární, tak i ergodický, ale </a:t>
            </a:r>
            <a:r>
              <a:rPr lang="cs-CZ" altLang="cs-CZ" sz="2400">
                <a:solidFill>
                  <a:srgbClr val="0070C0"/>
                </a:solidFill>
              </a:rPr>
              <a:t>obecně ergodický proces nemusí být nezbytně i stacionární a samozřejmě i naopak </a:t>
            </a:r>
            <a:r>
              <a:rPr lang="cs-CZ" altLang="cs-CZ" sz="2400">
                <a:solidFill>
                  <a:schemeClr val="bg2"/>
                </a:solidFill>
              </a:rPr>
              <a:t>(záleží na definici a přístupu).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893BC10A-7C80-473C-99B5-C18484D3A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Ergodicita náhodného procesu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>
            <a:extLst>
              <a:ext uri="{FF2B5EF4-FFF2-40B4-BE49-F238E27FC236}">
                <a16:creationId xmlns:a16="http://schemas.microsoft.com/office/drawing/2014/main" id="{A16E7670-F57D-448F-B025-B80C3750F6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 eaLnBrk="1" hangingPunct="1">
              <a:defRPr/>
            </a:pPr>
            <a:r>
              <a:rPr lang="cs-CZ" sz="2800" dirty="0"/>
              <a:t>d) Periodické a neperiodické veličiny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97140DE1-A574-4367-9AD3-4DF16D6584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8625" y="1285875"/>
            <a:ext cx="8229600" cy="871538"/>
          </a:xfrm>
        </p:spPr>
        <p:txBody>
          <a:bodyPr/>
          <a:lstStyle/>
          <a:p>
            <a:pPr eaLnBrk="1" hangingPunct="1"/>
            <a:r>
              <a:rPr lang="cs-CZ" altLang="cs-CZ" sz="2400"/>
              <a:t>Spojitá veličina </a:t>
            </a:r>
            <a:r>
              <a:rPr lang="cs-CZ" altLang="cs-CZ" sz="2400" i="1">
                <a:latin typeface="Arial" panose="020B0604020202020204" pitchFamily="34" charset="0"/>
              </a:rPr>
              <a:t>x</a:t>
            </a:r>
            <a:r>
              <a:rPr lang="cs-CZ" altLang="cs-CZ" sz="2400">
                <a:latin typeface="Arial" panose="020B0604020202020204" pitchFamily="34" charset="0"/>
              </a:rPr>
              <a:t>(</a:t>
            </a:r>
            <a:r>
              <a:rPr lang="cs-CZ" altLang="cs-CZ" sz="2400" i="1">
                <a:latin typeface="Arial" panose="020B0604020202020204" pitchFamily="34" charset="0"/>
              </a:rPr>
              <a:t>t</a:t>
            </a:r>
            <a:r>
              <a:rPr lang="cs-CZ" altLang="cs-CZ" sz="2400">
                <a:latin typeface="Arial" panose="020B0604020202020204" pitchFamily="34" charset="0"/>
              </a:rPr>
              <a:t>) </a:t>
            </a:r>
            <a:r>
              <a:rPr lang="cs-CZ" altLang="cs-CZ" sz="2400"/>
              <a:t>je </a:t>
            </a:r>
            <a:r>
              <a:rPr lang="cs-CZ" altLang="cs-CZ" sz="2400" b="1"/>
              <a:t>periodická s periodou </a:t>
            </a:r>
            <a:r>
              <a:rPr lang="cs-CZ" altLang="cs-CZ" sz="2400" b="1" i="1"/>
              <a:t>T</a:t>
            </a:r>
            <a:r>
              <a:rPr lang="cs-CZ" altLang="cs-CZ" sz="2400"/>
              <a:t>, jestliže existuje hodnota </a:t>
            </a:r>
            <a:r>
              <a:rPr lang="cs-CZ" altLang="cs-CZ" sz="2400" i="1"/>
              <a:t>T</a:t>
            </a:r>
            <a:r>
              <a:rPr lang="cs-CZ" altLang="cs-CZ" sz="2400"/>
              <a:t> taková, že pro všechna </a:t>
            </a:r>
            <a:r>
              <a:rPr lang="cs-CZ" altLang="cs-CZ" sz="2400" i="1"/>
              <a:t>t</a:t>
            </a:r>
            <a:r>
              <a:rPr lang="cs-CZ" altLang="cs-CZ" sz="2400"/>
              <a:t> platí</a:t>
            </a:r>
          </a:p>
        </p:txBody>
      </p:sp>
      <p:graphicFrame>
        <p:nvGraphicFramePr>
          <p:cNvPr id="45060" name="Object 4">
            <a:extLst>
              <a:ext uri="{FF2B5EF4-FFF2-40B4-BE49-F238E27FC236}">
                <a16:creationId xmlns:a16="http://schemas.microsoft.com/office/drawing/2014/main" id="{C981C811-9575-4800-A05A-145087EF02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92500" y="2349500"/>
          <a:ext cx="18319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914400" imgH="203200" progId="Equation.3">
                  <p:embed/>
                </p:oleObj>
              </mc:Choice>
              <mc:Fallback>
                <p:oleObj name="Rovnice" r:id="rId2" imgW="914400" imgH="203200" progId="Equation.3">
                  <p:embed/>
                  <p:pic>
                    <p:nvPicPr>
                      <p:cNvPr id="45060" name="Object 4">
                        <a:extLst>
                          <a:ext uri="{FF2B5EF4-FFF2-40B4-BE49-F238E27FC236}">
                            <a16:creationId xmlns:a16="http://schemas.microsoft.com/office/drawing/2014/main" id="{C981C811-9575-4800-A05A-145087EF02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2349500"/>
                        <a:ext cx="18319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Rectangle 5">
            <a:extLst>
              <a:ext uri="{FF2B5EF4-FFF2-40B4-BE49-F238E27FC236}">
                <a16:creationId xmlns:a16="http://schemas.microsoft.com/office/drawing/2014/main" id="{DE3A696B-D9F4-4B89-B1CF-9863957B1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3143250"/>
            <a:ext cx="82296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cs-CZ" sz="2400" dirty="0">
                <a:cs typeface="Arial" charset="0"/>
              </a:rPr>
              <a:t>Nejmenší kladná hodnota </a:t>
            </a:r>
            <a:r>
              <a:rPr lang="cs-CZ" sz="2400" i="1" dirty="0">
                <a:latin typeface="+mn-lt"/>
                <a:cs typeface="Arial" charset="0"/>
              </a:rPr>
              <a:t>T</a:t>
            </a:r>
            <a:r>
              <a:rPr lang="cs-CZ" sz="2400" dirty="0">
                <a:cs typeface="Arial" charset="0"/>
              </a:rPr>
              <a:t>, pro kterou platí uvedený vztah se nazývá </a:t>
            </a:r>
            <a:r>
              <a:rPr lang="cs-CZ" sz="2400" dirty="0">
                <a:solidFill>
                  <a:srgbClr val="C00000"/>
                </a:solidFill>
                <a:cs typeface="Arial" charset="0"/>
              </a:rPr>
              <a:t>základní perioda</a:t>
            </a:r>
            <a:r>
              <a:rPr lang="cs-CZ" sz="2400" dirty="0">
                <a:cs typeface="Arial" charset="0"/>
              </a:rPr>
              <a:t>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cs-CZ" sz="2400" dirty="0">
                <a:cs typeface="Arial" charset="0"/>
              </a:rPr>
              <a:t>Obecně lze psát</a:t>
            </a:r>
          </a:p>
        </p:txBody>
      </p:sp>
      <p:graphicFrame>
        <p:nvGraphicFramePr>
          <p:cNvPr id="45062" name="Object 6">
            <a:extLst>
              <a:ext uri="{FF2B5EF4-FFF2-40B4-BE49-F238E27FC236}">
                <a16:creationId xmlns:a16="http://schemas.microsoft.com/office/drawing/2014/main" id="{2667661F-ED0A-4710-BEED-106B7EF497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48038" y="4508500"/>
          <a:ext cx="20605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1028254" imgH="203112" progId="Equation.3">
                  <p:embed/>
                </p:oleObj>
              </mc:Choice>
              <mc:Fallback>
                <p:oleObj name="Rovnice" r:id="rId4" imgW="1028254" imgH="203112" progId="Equation.3">
                  <p:embed/>
                  <p:pic>
                    <p:nvPicPr>
                      <p:cNvPr id="45062" name="Object 6">
                        <a:extLst>
                          <a:ext uri="{FF2B5EF4-FFF2-40B4-BE49-F238E27FC236}">
                            <a16:creationId xmlns:a16="http://schemas.microsoft.com/office/drawing/2014/main" id="{2667661F-ED0A-4710-BEED-106B7EF497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4508500"/>
                        <a:ext cx="20605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3" name="Rectangle 7">
            <a:extLst>
              <a:ext uri="{FF2B5EF4-FFF2-40B4-BE49-F238E27FC236}">
                <a16:creationId xmlns:a16="http://schemas.microsoft.com/office/drawing/2014/main" id="{08775A87-F02D-4DCB-99E5-7BA298802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941888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Tx/>
              <a:buNone/>
            </a:pPr>
            <a:r>
              <a:rPr lang="cs-CZ" altLang="cs-CZ" sz="2400"/>
              <a:t>	kde </a:t>
            </a:r>
            <a:r>
              <a:rPr lang="cs-CZ" altLang="cs-CZ" sz="2400" i="1">
                <a:latin typeface="Arial" panose="020B0604020202020204" pitchFamily="34" charset="0"/>
              </a:rPr>
              <a:t>k</a:t>
            </a:r>
            <a:r>
              <a:rPr lang="cs-CZ" altLang="cs-CZ" sz="2400"/>
              <a:t> je celé číslo.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>
            <a:extLst>
              <a:ext uri="{FF2B5EF4-FFF2-40B4-BE49-F238E27FC236}">
                <a16:creationId xmlns:a16="http://schemas.microsoft.com/office/drawing/2014/main" id="{321E4B47-AADF-46BD-8871-803C7233D3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8625" y="1285875"/>
            <a:ext cx="8229600" cy="337343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Pozor!</a:t>
            </a:r>
            <a:r>
              <a:rPr lang="cs-CZ" altLang="cs-CZ" sz="2400" dirty="0"/>
              <a:t> </a:t>
            </a:r>
            <a:endParaRPr lang="en-US" altLang="cs-CZ" sz="2400" dirty="0"/>
          </a:p>
          <a:p>
            <a:pPr eaLnBrk="1" hangingPunct="1"/>
            <a:r>
              <a:rPr lang="cs-CZ" altLang="cs-CZ" sz="2400" dirty="0"/>
              <a:t>Pro konstantní veličinu není definována základní perioda. Konstantní veličina je periodická pro každou hodnotu </a:t>
            </a:r>
            <a:r>
              <a:rPr lang="cs-CZ" altLang="cs-CZ" sz="2400" i="1" dirty="0"/>
              <a:t>T</a:t>
            </a:r>
            <a:r>
              <a:rPr lang="cs-CZ" altLang="cs-CZ" sz="2400" dirty="0"/>
              <a:t>. </a:t>
            </a:r>
          </a:p>
          <a:p>
            <a:pPr eaLnBrk="1" hangingPunct="1"/>
            <a:r>
              <a:rPr lang="cs-CZ" altLang="cs-CZ" sz="2400" dirty="0"/>
              <a:t>Spojitá veličina, která není periodická se nazývá </a:t>
            </a:r>
            <a:r>
              <a:rPr lang="cs-CZ" altLang="cs-CZ" sz="2400" b="1" dirty="0"/>
              <a:t>neperiodická</a:t>
            </a:r>
            <a:r>
              <a:rPr lang="cs-CZ" altLang="cs-CZ" sz="2400" dirty="0"/>
              <a:t> nebo </a:t>
            </a:r>
            <a:r>
              <a:rPr lang="cs-CZ" altLang="cs-CZ" sz="2400" b="1" dirty="0"/>
              <a:t>aperiodická</a:t>
            </a:r>
            <a:r>
              <a:rPr lang="cs-CZ" altLang="cs-CZ" sz="2400" dirty="0"/>
              <a:t>.</a:t>
            </a:r>
          </a:p>
          <a:p>
            <a:pPr eaLnBrk="1" hangingPunct="1"/>
            <a:r>
              <a:rPr lang="cs-CZ" altLang="cs-CZ" sz="2400" dirty="0"/>
              <a:t>Reálné veličiny, např. </a:t>
            </a:r>
            <a:r>
              <a:rPr lang="cs-CZ" altLang="cs-CZ" sz="2400" dirty="0" err="1"/>
              <a:t>biosignály</a:t>
            </a:r>
            <a:r>
              <a:rPr lang="cs-CZ" altLang="cs-CZ" sz="2400" dirty="0"/>
              <a:t> nejsou zcela periodické – hovoříme o </a:t>
            </a:r>
            <a:r>
              <a:rPr lang="cs-CZ" altLang="cs-CZ" sz="2400" b="1" dirty="0"/>
              <a:t>repetičních veličinách</a:t>
            </a:r>
            <a:r>
              <a:rPr lang="cs-CZ" altLang="cs-CZ" sz="2400" dirty="0"/>
              <a:t>.</a:t>
            </a:r>
          </a:p>
          <a:p>
            <a:pPr algn="r" eaLnBrk="1" hangingPunct="1">
              <a:buFont typeface="Wingdings" panose="05000000000000000000" pitchFamily="2" charset="2"/>
              <a:buNone/>
            </a:pPr>
            <a:endParaRPr lang="cs-CZ" altLang="cs-CZ" sz="2400" b="1" dirty="0">
              <a:solidFill>
                <a:srgbClr val="FF0000"/>
              </a:solidFill>
            </a:endParaRP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Pohov!</a:t>
            </a:r>
          </a:p>
        </p:txBody>
      </p:sp>
      <p:sp>
        <p:nvSpPr>
          <p:cNvPr id="46083" name="Text Box 8">
            <a:extLst>
              <a:ext uri="{FF2B5EF4-FFF2-40B4-BE49-F238E27FC236}">
                <a16:creationId xmlns:a16="http://schemas.microsoft.com/office/drawing/2014/main" id="{58C3912B-940E-4AA4-B5C8-238BC1E42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6143625"/>
            <a:ext cx="5089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/>
              <a:t>řečový signál – samohláska „e“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95D199B-87AE-4725-86AA-6CF85349AE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 eaLnBrk="1" hangingPunct="1">
              <a:defRPr/>
            </a:pPr>
            <a:r>
              <a:rPr lang="cs-CZ" sz="2800" dirty="0"/>
              <a:t>d) Periodické a neperiodické veličiny</a:t>
            </a:r>
          </a:p>
        </p:txBody>
      </p:sp>
      <p:pic>
        <p:nvPicPr>
          <p:cNvPr id="46085" name="Picture 5">
            <a:extLst>
              <a:ext uri="{FF2B5EF4-FFF2-40B4-BE49-F238E27FC236}">
                <a16:creationId xmlns:a16="http://schemas.microsoft.com/office/drawing/2014/main" id="{BED980A0-1D55-4E0A-AA99-1D9FD2579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4730750"/>
            <a:ext cx="5737225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>
            <a:extLst>
              <a:ext uri="{FF2B5EF4-FFF2-40B4-BE49-F238E27FC236}">
                <a16:creationId xmlns:a16="http://schemas.microsoft.com/office/drawing/2014/main" id="{7D2232E1-7277-48BC-A0CB-B0572D3E7B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 dirty="0"/>
              <a:t>d) Periodické a neperiodické veličiny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4828008F-6B2C-4AE2-8964-4C048F5CB0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8625" y="2857500"/>
            <a:ext cx="8229600" cy="37147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 b="1">
                <a:solidFill>
                  <a:srgbClr val="FF0000"/>
                </a:solidFill>
              </a:rPr>
              <a:t>Pozor!</a:t>
            </a:r>
            <a:r>
              <a:rPr lang="cs-CZ" altLang="cs-CZ" sz="2400"/>
              <a:t> </a:t>
            </a:r>
          </a:p>
          <a:p>
            <a:pPr eaLnBrk="1" hangingPunct="1"/>
            <a:r>
              <a:rPr lang="cs-CZ" altLang="cs-CZ" sz="2400"/>
              <a:t>Diskrétní veličina (časová řada) získaná rovnoměrným vzorkováním  periodické spojité veličiny </a:t>
            </a:r>
            <a:r>
              <a:rPr lang="cs-CZ" altLang="cs-CZ" sz="2400" b="1"/>
              <a:t>nemusí</a:t>
            </a:r>
            <a:r>
              <a:rPr lang="cs-CZ" altLang="cs-CZ" sz="2400"/>
              <a:t> být periodická.</a:t>
            </a:r>
          </a:p>
          <a:p>
            <a:pPr eaLnBrk="1" hangingPunct="1"/>
            <a:r>
              <a:rPr lang="cs-CZ" altLang="cs-CZ" sz="2400"/>
              <a:t>Součet dvou spojitých periodických veličin </a:t>
            </a:r>
            <a:r>
              <a:rPr lang="cs-CZ" altLang="cs-CZ" sz="2400" b="1"/>
              <a:t>nemusí</a:t>
            </a:r>
            <a:r>
              <a:rPr lang="cs-CZ" altLang="cs-CZ" sz="2400"/>
              <a:t> být periodická veličina.</a:t>
            </a:r>
          </a:p>
          <a:p>
            <a:pPr eaLnBrk="1" hangingPunct="1"/>
            <a:r>
              <a:rPr lang="cs-CZ" altLang="cs-CZ" sz="2400"/>
              <a:t>Součet dvou diskrétních periodických veličin s tímtéž vzorkováním </a:t>
            </a:r>
            <a:r>
              <a:rPr lang="cs-CZ" altLang="cs-CZ" sz="2400" b="1"/>
              <a:t>je vždy</a:t>
            </a:r>
            <a:r>
              <a:rPr lang="cs-CZ" altLang="cs-CZ" sz="2400"/>
              <a:t> periodická veličina.</a:t>
            </a:r>
          </a:p>
          <a:p>
            <a:pPr lvl="1" algn="r" eaLnBrk="1" hangingPunct="1">
              <a:buFont typeface="Wingdings" panose="05000000000000000000" pitchFamily="2" charset="2"/>
              <a:buNone/>
            </a:pPr>
            <a:r>
              <a:rPr lang="cs-CZ" altLang="cs-CZ" b="1">
                <a:solidFill>
                  <a:srgbClr val="FF0000"/>
                </a:solidFill>
                <a:cs typeface="Arial" panose="020B0604020202020204" pitchFamily="34" charset="0"/>
              </a:rPr>
              <a:t>Pohov!</a:t>
            </a:r>
          </a:p>
        </p:txBody>
      </p:sp>
      <p:sp>
        <p:nvSpPr>
          <p:cNvPr id="47108" name="Rectangle 4">
            <a:extLst>
              <a:ext uri="{FF2B5EF4-FFF2-40B4-BE49-F238E27FC236}">
                <a16:creationId xmlns:a16="http://schemas.microsoft.com/office/drawing/2014/main" id="{EED1353F-D670-4A03-9C04-BB99F8E1D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1285875"/>
            <a:ext cx="82073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cs-CZ" altLang="cs-CZ" sz="2400"/>
              <a:t>Pro diskrétní veličinu (časovou řadu) definujeme periodicitu s periodou N obdobně</a:t>
            </a:r>
          </a:p>
        </p:txBody>
      </p:sp>
      <p:graphicFrame>
        <p:nvGraphicFramePr>
          <p:cNvPr id="47109" name="Object 5">
            <a:extLst>
              <a:ext uri="{FF2B5EF4-FFF2-40B4-BE49-F238E27FC236}">
                <a16:creationId xmlns:a16="http://schemas.microsoft.com/office/drawing/2014/main" id="{0F4E9B55-225B-46B1-8555-1E5D7AB8D5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00188" y="2071688"/>
          <a:ext cx="1844675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609336" imgH="215806" progId="Equation.3">
                  <p:embed/>
                </p:oleObj>
              </mc:Choice>
              <mc:Fallback>
                <p:oleObj name="Rovnice" r:id="rId2" imgW="609336" imgH="215806" progId="Equation.3">
                  <p:embed/>
                  <p:pic>
                    <p:nvPicPr>
                      <p:cNvPr id="47109" name="Object 5">
                        <a:extLst>
                          <a:ext uri="{FF2B5EF4-FFF2-40B4-BE49-F238E27FC236}">
                            <a16:creationId xmlns:a16="http://schemas.microsoft.com/office/drawing/2014/main" id="{0F4E9B55-225B-46B1-8555-1E5D7AB8D5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2071688"/>
                        <a:ext cx="1844675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0" name="Text Box 6">
            <a:extLst>
              <a:ext uri="{FF2B5EF4-FFF2-40B4-BE49-F238E27FC236}">
                <a16:creationId xmlns:a16="http://schemas.microsoft.com/office/drawing/2014/main" id="{779D49CA-AC1E-468B-92CB-FEFF1C317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813" y="2214563"/>
            <a:ext cx="503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/>
              <a:t>a</a:t>
            </a:r>
          </a:p>
        </p:txBody>
      </p:sp>
      <p:graphicFrame>
        <p:nvGraphicFramePr>
          <p:cNvPr id="47111" name="Object 7">
            <a:extLst>
              <a:ext uri="{FF2B5EF4-FFF2-40B4-BE49-F238E27FC236}">
                <a16:creationId xmlns:a16="http://schemas.microsoft.com/office/drawing/2014/main" id="{B26E5721-571C-4BCF-9817-0051B872F4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72125" y="2071688"/>
          <a:ext cx="192246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660113" imgH="215806" progId="Equation.3">
                  <p:embed/>
                </p:oleObj>
              </mc:Choice>
              <mc:Fallback>
                <p:oleObj name="Rovnice" r:id="rId4" imgW="660113" imgH="215806" progId="Equation.3">
                  <p:embed/>
                  <p:pic>
                    <p:nvPicPr>
                      <p:cNvPr id="47111" name="Object 7">
                        <a:extLst>
                          <a:ext uri="{FF2B5EF4-FFF2-40B4-BE49-F238E27FC236}">
                            <a16:creationId xmlns:a16="http://schemas.microsoft.com/office/drawing/2014/main" id="{B26E5721-571C-4BCF-9817-0051B872F4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25" y="2071688"/>
                        <a:ext cx="1922463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>
            <a:extLst>
              <a:ext uri="{FF2B5EF4-FFF2-40B4-BE49-F238E27FC236}">
                <a16:creationId xmlns:a16="http://schemas.microsoft.com/office/drawing/2014/main" id="{92751205-029B-46DA-A019-9FACF248DF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 dirty="0"/>
              <a:t>d) Periodické a neperiodické veličiny</a:t>
            </a:r>
            <a:endParaRPr lang="cs-CZ" sz="3200" dirty="0"/>
          </a:p>
        </p:txBody>
      </p:sp>
      <p:pic>
        <p:nvPicPr>
          <p:cNvPr id="48131" name="Picture 6" descr="1-3">
            <a:extLst>
              <a:ext uri="{FF2B5EF4-FFF2-40B4-BE49-F238E27FC236}">
                <a16:creationId xmlns:a16="http://schemas.microsoft.com/office/drawing/2014/main" id="{BF16230E-5C23-4BFA-B2A0-371E3C707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844675"/>
            <a:ext cx="5402263" cy="428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>
            <a:extLst>
              <a:ext uri="{FF2B5EF4-FFF2-40B4-BE49-F238E27FC236}">
                <a16:creationId xmlns:a16="http://schemas.microsoft.com/office/drawing/2014/main" id="{0E94D213-B388-4772-981F-6B5CB77496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 dirty="0"/>
              <a:t>e) Sudé a liché veličiny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F1542C63-65F2-4534-A037-4637850721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8625" y="1428750"/>
            <a:ext cx="5627688" cy="584200"/>
          </a:xfrm>
        </p:spPr>
        <p:txBody>
          <a:bodyPr/>
          <a:lstStyle/>
          <a:p>
            <a:pPr eaLnBrk="1" hangingPunct="1"/>
            <a:r>
              <a:rPr lang="cs-CZ" altLang="cs-CZ" sz="2400" b="1"/>
              <a:t>Sudá veličina </a:t>
            </a:r>
            <a:r>
              <a:rPr lang="cs-CZ" altLang="cs-CZ" sz="2400"/>
              <a:t>je taková, pro níž platí</a:t>
            </a:r>
          </a:p>
        </p:txBody>
      </p:sp>
      <p:sp>
        <p:nvSpPr>
          <p:cNvPr id="49156" name="Rectangle 4">
            <a:extLst>
              <a:ext uri="{FF2B5EF4-FFF2-40B4-BE49-F238E27FC236}">
                <a16:creationId xmlns:a16="http://schemas.microsoft.com/office/drawing/2014/main" id="{C2DAE9A9-8D92-4B9F-830A-148FC2059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928938"/>
            <a:ext cx="5616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cs-CZ" altLang="cs-CZ" sz="2400" b="1"/>
              <a:t>Lichá veličina </a:t>
            </a:r>
            <a:r>
              <a:rPr lang="cs-CZ" altLang="cs-CZ" sz="2400"/>
              <a:t>je taková, pro níž platí</a:t>
            </a:r>
          </a:p>
        </p:txBody>
      </p:sp>
      <p:graphicFrame>
        <p:nvGraphicFramePr>
          <p:cNvPr id="49157" name="Object 5">
            <a:extLst>
              <a:ext uri="{FF2B5EF4-FFF2-40B4-BE49-F238E27FC236}">
                <a16:creationId xmlns:a16="http://schemas.microsoft.com/office/drawing/2014/main" id="{1BBE4C2B-875F-47FB-8127-F53F83FCD1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43188" y="2214563"/>
          <a:ext cx="4127500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1473200" imgH="215900" progId="Equation.3">
                  <p:embed/>
                </p:oleObj>
              </mc:Choice>
              <mc:Fallback>
                <p:oleObj name="Rovnice" r:id="rId2" imgW="1473200" imgH="215900" progId="Equation.3">
                  <p:embed/>
                  <p:pic>
                    <p:nvPicPr>
                      <p:cNvPr id="49157" name="Object 5">
                        <a:extLst>
                          <a:ext uri="{FF2B5EF4-FFF2-40B4-BE49-F238E27FC236}">
                            <a16:creationId xmlns:a16="http://schemas.microsoft.com/office/drawing/2014/main" id="{1BBE4C2B-875F-47FB-8127-F53F83FCD1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88" y="2214563"/>
                        <a:ext cx="4127500" cy="60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8" name="Object 6">
            <a:extLst>
              <a:ext uri="{FF2B5EF4-FFF2-40B4-BE49-F238E27FC236}">
                <a16:creationId xmlns:a16="http://schemas.microsoft.com/office/drawing/2014/main" id="{135E6D01-37FF-40FC-AC17-983C4A9104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43188" y="3714750"/>
          <a:ext cx="44132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1637589" imgH="215806" progId="Equation.3">
                  <p:embed/>
                </p:oleObj>
              </mc:Choice>
              <mc:Fallback>
                <p:oleObj name="Rovnice" r:id="rId4" imgW="1637589" imgH="215806" progId="Equation.3">
                  <p:embed/>
                  <p:pic>
                    <p:nvPicPr>
                      <p:cNvPr id="49158" name="Object 6">
                        <a:extLst>
                          <a:ext uri="{FF2B5EF4-FFF2-40B4-BE49-F238E27FC236}">
                            <a16:creationId xmlns:a16="http://schemas.microsoft.com/office/drawing/2014/main" id="{135E6D01-37FF-40FC-AC17-983C4A9104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88" y="3714750"/>
                        <a:ext cx="44132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9" name="Rectangle 8">
            <a:extLst>
              <a:ext uri="{FF2B5EF4-FFF2-40B4-BE49-F238E27FC236}">
                <a16:creationId xmlns:a16="http://schemas.microsoft.com/office/drawing/2014/main" id="{0F2D3078-0465-4C3C-B013-7087553DD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4572000"/>
            <a:ext cx="82073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cs-CZ" altLang="cs-CZ" sz="2400"/>
              <a:t>Součin sudé a liché veličiny je lichá veličina.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cs-CZ" altLang="cs-CZ" sz="2400"/>
              <a:t>Součin dvou sudých nebo dvou lichých veličin je sudá veličina.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>
            <a:extLst>
              <a:ext uri="{FF2B5EF4-FFF2-40B4-BE49-F238E27FC236}">
                <a16:creationId xmlns:a16="http://schemas.microsoft.com/office/drawing/2014/main" id="{059AEF19-FBE1-40F5-B036-20551E5524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 dirty="0"/>
              <a:t>e) Sudé a liché veličiny</a:t>
            </a:r>
          </a:p>
        </p:txBody>
      </p:sp>
      <p:pic>
        <p:nvPicPr>
          <p:cNvPr id="50179" name="Picture 5" descr="1-2">
            <a:extLst>
              <a:ext uri="{FF2B5EF4-FFF2-40B4-BE49-F238E27FC236}">
                <a16:creationId xmlns:a16="http://schemas.microsoft.com/office/drawing/2014/main" id="{F90D4668-E7BE-41A3-9B7D-0A5DEF72E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989138"/>
            <a:ext cx="5757863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C524FE-A9F3-411E-A793-48DC575EC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latin typeface="+mn-lt"/>
              </a:rPr>
              <a:t>Časová řada </a:t>
            </a:r>
          </a:p>
        </p:txBody>
      </p:sp>
      <p:sp>
        <p:nvSpPr>
          <p:cNvPr id="18435" name="Zástupný symbol pro obsah 3">
            <a:extLst>
              <a:ext uri="{FF2B5EF4-FFF2-40B4-BE49-F238E27FC236}">
                <a16:creationId xmlns:a16="http://schemas.microsoft.com/office/drawing/2014/main" id="{AC4809C9-4C9B-4839-966D-9B04A8587E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27908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b="1">
                <a:solidFill>
                  <a:srgbClr val="0070C0"/>
                </a:solidFill>
              </a:rPr>
              <a:t>Řada</a:t>
            </a:r>
            <a:r>
              <a:rPr lang="cs-CZ" altLang="cs-CZ">
                <a:solidFill>
                  <a:srgbClr val="0070C0"/>
                </a:solidFill>
              </a:rPr>
              <a:t> </a:t>
            </a:r>
            <a:r>
              <a:rPr lang="cs-CZ" altLang="cs-CZ"/>
              <a:t>(také </a:t>
            </a:r>
            <a:r>
              <a:rPr lang="cs-CZ" altLang="cs-CZ" i="1"/>
              <a:t>nekonečná řada</a:t>
            </a:r>
            <a:r>
              <a:rPr lang="cs-CZ" altLang="cs-CZ"/>
              <a:t>) je matematický výraz ve tvaru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3200"/>
              <a:t>			</a:t>
            </a:r>
            <a:r>
              <a:rPr lang="cs-CZ" altLang="cs-CZ"/>
              <a:t>	     ,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/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/>
              <a:t>kde a</a:t>
            </a:r>
            <a:r>
              <a:rPr lang="cs-CZ" altLang="cs-CZ" baseline="-25000"/>
              <a:t>1</a:t>
            </a:r>
            <a:r>
              <a:rPr lang="cs-CZ" altLang="cs-CZ"/>
              <a:t>, a</a:t>
            </a:r>
            <a:r>
              <a:rPr lang="cs-CZ" altLang="cs-CZ" baseline="-25000"/>
              <a:t>2</a:t>
            </a:r>
            <a:r>
              <a:rPr lang="cs-CZ" altLang="cs-CZ"/>
              <a:t>, a</a:t>
            </a:r>
            <a:r>
              <a:rPr lang="cs-CZ" altLang="cs-CZ" baseline="-25000"/>
              <a:t>3</a:t>
            </a:r>
            <a:r>
              <a:rPr lang="cs-CZ" altLang="cs-CZ"/>
              <a:t>, …  je nějaká posloupnost.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26EEE26-07B1-4BFB-A76F-B7E07F15737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635896" y="1705981"/>
            <a:ext cx="1441292" cy="1602811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cs-CZ">
                <a:noFill/>
                <a:cs typeface="Arial" charset="0"/>
              </a:rPr>
              <a:t> 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CFFF23A5-6B71-441E-BC4B-4F324188C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400" dirty="0"/>
              <a:t>ještě dva důležité pojmy</a:t>
            </a:r>
            <a:br>
              <a:rPr lang="cs-CZ" sz="2400" dirty="0"/>
            </a:br>
            <a:r>
              <a:rPr lang="cs-CZ" sz="2400" dirty="0"/>
              <a:t>Energie </a:t>
            </a:r>
            <a:r>
              <a:rPr lang="en-US" sz="2400" dirty="0"/>
              <a:t>&amp;</a:t>
            </a:r>
            <a:r>
              <a:rPr lang="cs-CZ" sz="2400" dirty="0"/>
              <a:t>výkon veličiny</a:t>
            </a:r>
          </a:p>
        </p:txBody>
      </p:sp>
      <p:sp>
        <p:nvSpPr>
          <p:cNvPr id="51203" name="Zástupný symbol pro obsah 6">
            <a:extLst>
              <a:ext uri="{FF2B5EF4-FFF2-40B4-BE49-F238E27FC236}">
                <a16:creationId xmlns:a16="http://schemas.microsoft.com/office/drawing/2014/main" id="{565CE052-2BB4-43D6-9BCC-66D6316A8A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/>
              <a:t>jsou odvozeny z primární představy signálu, reprezentovaného elektrickými veličinami, elektrickým napětím, příp. proudem. Na základě fyzikálních zákonitostí platí, že výkon p(t) v čase t na reálném odporu R je roven součinu okamžitého napětí na odporu a proudu, jím protékajícím, tedy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cs-CZ" altLang="cs-CZ" sz="2000"/>
              <a:t>p(t) = u(t).i(t)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/>
              <a:t>Podle Ohmova zákona je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cs-CZ" altLang="cs-CZ" sz="2000"/>
              <a:t>u(t) = R.i(t)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/>
              <a:t>a po dosazení můžeme psát, že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cs-CZ" altLang="cs-CZ" sz="2000"/>
              <a:t>p(t) = R.i(t).i(t) = R.i</a:t>
            </a:r>
            <a:r>
              <a:rPr lang="cs-CZ" altLang="cs-CZ" sz="2000" baseline="30000"/>
              <a:t>2</a:t>
            </a:r>
            <a:r>
              <a:rPr lang="cs-CZ" altLang="cs-CZ" sz="2000"/>
              <a:t>(t) = u(t).u(t)/R = u</a:t>
            </a:r>
            <a:r>
              <a:rPr lang="cs-CZ" altLang="cs-CZ" sz="2000" baseline="30000"/>
              <a:t>2</a:t>
            </a:r>
            <a:r>
              <a:rPr lang="cs-CZ" altLang="cs-CZ" sz="2000"/>
              <a:t>(t)/R.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/>
              <a:t>Když je R = 1 </a:t>
            </a:r>
            <a:r>
              <a:rPr lang="el-GR" altLang="cs-CZ" sz="2000"/>
              <a:t>Ω</a:t>
            </a:r>
            <a:r>
              <a:rPr lang="cs-CZ" altLang="cs-CZ" sz="2000"/>
              <a:t>, se vztah zjednoduší na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cs-CZ" altLang="cs-CZ" sz="2000"/>
              <a:t>p</a:t>
            </a:r>
            <a:r>
              <a:rPr lang="cs-CZ" altLang="cs-CZ" sz="2000" baseline="-25000"/>
              <a:t>R=1</a:t>
            </a:r>
            <a:r>
              <a:rPr lang="cs-CZ" altLang="cs-CZ" sz="2000"/>
              <a:t>(t) = i</a:t>
            </a:r>
            <a:r>
              <a:rPr lang="cs-CZ" altLang="cs-CZ" sz="2000" baseline="30000"/>
              <a:t>2</a:t>
            </a:r>
            <a:r>
              <a:rPr lang="cs-CZ" altLang="cs-CZ" sz="2000"/>
              <a:t>(t) = u</a:t>
            </a:r>
            <a:r>
              <a:rPr lang="cs-CZ" altLang="cs-CZ" sz="2000" baseline="30000"/>
              <a:t>2</a:t>
            </a:r>
            <a:r>
              <a:rPr lang="cs-CZ" altLang="cs-CZ" sz="2000"/>
              <a:t>(t)</a:t>
            </a:r>
          </a:p>
        </p:txBody>
      </p:sp>
      <p:pic>
        <p:nvPicPr>
          <p:cNvPr id="51204" name="Obrázek 7">
            <a:extLst>
              <a:ext uri="{FF2B5EF4-FFF2-40B4-BE49-F238E27FC236}">
                <a16:creationId xmlns:a16="http://schemas.microsoft.com/office/drawing/2014/main" id="{599C3B75-82B3-4F62-A0F1-DF2E4B41E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852738"/>
            <a:ext cx="1849437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D5EFD6B0-CD16-4E9F-92B4-77B5A70F4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400" dirty="0"/>
              <a:t>ještě dva důležité pojmy</a:t>
            </a:r>
            <a:br>
              <a:rPr lang="cs-CZ" sz="2400" dirty="0"/>
            </a:br>
            <a:r>
              <a:rPr lang="cs-CZ" sz="2400" dirty="0"/>
              <a:t>Energie </a:t>
            </a:r>
            <a:r>
              <a:rPr lang="en-US" sz="2400" dirty="0"/>
              <a:t>&amp;</a:t>
            </a:r>
            <a:r>
              <a:rPr lang="cs-CZ" sz="2400" dirty="0"/>
              <a:t>výkon veličiny</a:t>
            </a:r>
          </a:p>
        </p:txBody>
      </p:sp>
      <p:sp>
        <p:nvSpPr>
          <p:cNvPr id="52227" name="Zástupný symbol pro obsah 6">
            <a:extLst>
              <a:ext uri="{FF2B5EF4-FFF2-40B4-BE49-F238E27FC236}">
                <a16:creationId xmlns:a16="http://schemas.microsoft.com/office/drawing/2014/main" id="{364A36CA-BF97-4AF6-961C-12FD0CE8E2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celková práce (energie) vykonaná (spotřebovaná) za čas T na jednotkovém odporu je</a:t>
            </a:r>
          </a:p>
          <a:p>
            <a:endParaRPr lang="cs-CZ" altLang="cs-CZ" sz="2000"/>
          </a:p>
          <a:p>
            <a:endParaRPr lang="cs-CZ" altLang="cs-CZ" sz="200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Na základě této rozvahy definujeme obecně energii spojité </a:t>
            </a:r>
            <a:r>
              <a:rPr lang="en-US" altLang="cs-CZ" sz="2000"/>
              <a:t>funkce </a:t>
            </a:r>
            <a:r>
              <a:rPr lang="cs-CZ" altLang="cs-CZ" sz="2000"/>
              <a:t>x(t) vztahem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00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a pro diskrétní </a:t>
            </a:r>
            <a:r>
              <a:rPr lang="en-US" altLang="cs-CZ" sz="2000"/>
              <a:t>posloupnost </a:t>
            </a:r>
            <a:r>
              <a:rPr lang="cs-CZ" altLang="cs-CZ" sz="2000"/>
              <a:t>x(nT</a:t>
            </a:r>
            <a:r>
              <a:rPr lang="cs-CZ" altLang="cs-CZ" sz="2000" baseline="-25000"/>
              <a:t>vz</a:t>
            </a:r>
            <a:r>
              <a:rPr lang="cs-CZ" altLang="cs-CZ" sz="2000"/>
              <a:t>)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000"/>
          </a:p>
          <a:p>
            <a:pPr>
              <a:buFont typeface="Wingdings" panose="05000000000000000000" pitchFamily="2" charset="2"/>
              <a:buNone/>
            </a:pPr>
            <a:endParaRPr lang="cs-CZ" altLang="cs-CZ" sz="2000"/>
          </a:p>
        </p:txBody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18BFEFE9-787E-4316-BA5C-303520C30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52229" name="Object 2">
            <a:extLst>
              <a:ext uri="{FF2B5EF4-FFF2-40B4-BE49-F238E27FC236}">
                <a16:creationId xmlns:a16="http://schemas.microsoft.com/office/drawing/2014/main" id="{1C9D64D1-B28E-42A7-BEAC-2A1CBE13F2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43213" y="1989138"/>
          <a:ext cx="3384550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2095500" imgH="368300" progId="Equation.3">
                  <p:embed/>
                </p:oleObj>
              </mc:Choice>
              <mc:Fallback>
                <p:oleObj name="Rovnice" r:id="rId2" imgW="2095500" imgH="368300" progId="Equation.3">
                  <p:embed/>
                  <p:pic>
                    <p:nvPicPr>
                      <p:cNvPr id="52229" name="Object 2">
                        <a:extLst>
                          <a:ext uri="{FF2B5EF4-FFF2-40B4-BE49-F238E27FC236}">
                            <a16:creationId xmlns:a16="http://schemas.microsoft.com/office/drawing/2014/main" id="{1C9D64D1-B28E-42A7-BEAC-2A1CBE13F2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1989138"/>
                        <a:ext cx="3384550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0" name="Rectangle 4">
            <a:extLst>
              <a:ext uri="{FF2B5EF4-FFF2-40B4-BE49-F238E27FC236}">
                <a16:creationId xmlns:a16="http://schemas.microsoft.com/office/drawing/2014/main" id="{9C351462-F64C-40BA-B6A3-C36D99D96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52231" name="Object 3">
            <a:extLst>
              <a:ext uri="{FF2B5EF4-FFF2-40B4-BE49-F238E27FC236}">
                <a16:creationId xmlns:a16="http://schemas.microsoft.com/office/drawing/2014/main" id="{2641B36D-4D1F-43F7-897A-9E5D62D606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24300" y="3213100"/>
          <a:ext cx="174307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889000" imgH="368300" progId="Equation.3">
                  <p:embed/>
                </p:oleObj>
              </mc:Choice>
              <mc:Fallback>
                <p:oleObj name="Rovnice" r:id="rId4" imgW="889000" imgH="368300" progId="Equation.3">
                  <p:embed/>
                  <p:pic>
                    <p:nvPicPr>
                      <p:cNvPr id="52231" name="Object 3">
                        <a:extLst>
                          <a:ext uri="{FF2B5EF4-FFF2-40B4-BE49-F238E27FC236}">
                            <a16:creationId xmlns:a16="http://schemas.microsoft.com/office/drawing/2014/main" id="{2641B36D-4D1F-43F7-897A-9E5D62D606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3213100"/>
                        <a:ext cx="174307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2" name="Rectangle 6">
            <a:extLst>
              <a:ext uri="{FF2B5EF4-FFF2-40B4-BE49-F238E27FC236}">
                <a16:creationId xmlns:a16="http://schemas.microsoft.com/office/drawing/2014/main" id="{7425D8FD-6EB4-4D7D-9BC6-7C2AB8AB2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52233" name="Object 4">
            <a:extLst>
              <a:ext uri="{FF2B5EF4-FFF2-40B4-BE49-F238E27FC236}">
                <a16:creationId xmlns:a16="http://schemas.microsoft.com/office/drawing/2014/main" id="{ED70A369-3D19-4161-ADF9-4AD1D2C5FE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78238" y="4292600"/>
          <a:ext cx="2379662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6" imgW="888614" imgH="431613" progId="Equation.3">
                  <p:embed/>
                </p:oleObj>
              </mc:Choice>
              <mc:Fallback>
                <p:oleObj name="Rovnice" r:id="rId6" imgW="888614" imgH="431613" progId="Equation.3">
                  <p:embed/>
                  <p:pic>
                    <p:nvPicPr>
                      <p:cNvPr id="52233" name="Object 4">
                        <a:extLst>
                          <a:ext uri="{FF2B5EF4-FFF2-40B4-BE49-F238E27FC236}">
                            <a16:creationId xmlns:a16="http://schemas.microsoft.com/office/drawing/2014/main" id="{ED70A369-3D19-4161-ADF9-4AD1D2C5FE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8238" y="4292600"/>
                        <a:ext cx="2379662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E7BFB027-04D8-49FA-BAC2-5F7173FBF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400" dirty="0"/>
              <a:t>ještě dva důležité pojmy</a:t>
            </a:r>
            <a:br>
              <a:rPr lang="cs-CZ" sz="2400" dirty="0"/>
            </a:br>
            <a:r>
              <a:rPr lang="cs-CZ" sz="2400" dirty="0"/>
              <a:t>Energie </a:t>
            </a:r>
            <a:r>
              <a:rPr lang="en-US" sz="2400" dirty="0"/>
              <a:t>&amp;</a:t>
            </a:r>
            <a:r>
              <a:rPr lang="cs-CZ" sz="2400" dirty="0"/>
              <a:t>výkon signálu</a:t>
            </a:r>
          </a:p>
        </p:txBody>
      </p:sp>
      <p:sp>
        <p:nvSpPr>
          <p:cNvPr id="53251" name="Zástupný symbol pro obsah 6">
            <a:extLst>
              <a:ext uri="{FF2B5EF4-FFF2-40B4-BE49-F238E27FC236}">
                <a16:creationId xmlns:a16="http://schemas.microsoft.com/office/drawing/2014/main" id="{47BEF663-693C-44B3-80A8-ED71F3F2CD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Výkon je práce (energie) vykonaná (spotřebovaná) za časovou jednotku, tj.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00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a z toho                      a 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00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Nebo v normalizovaném diskrétním tvaru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00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 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Pokud se energie kumuluje v nekonečně dlouhém časovém intervalu, pak se vztahy  modifikují do tvaru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None/>
            </a:pPr>
            <a:r>
              <a:rPr lang="cs-CZ" altLang="cs-CZ" sz="2000"/>
              <a:t> </a:t>
            </a:r>
            <a:r>
              <a:rPr lang="cs-CZ" altLang="cs-CZ" sz="100"/>
              <a:t>                                      </a:t>
            </a:r>
            <a:r>
              <a:rPr lang="cs-CZ" altLang="cs-CZ" sz="2000"/>
              <a:t>                                        a 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příp. </a:t>
            </a:r>
          </a:p>
          <a:p>
            <a:endParaRPr lang="cs-CZ" altLang="cs-CZ" sz="2000"/>
          </a:p>
        </p:txBody>
      </p:sp>
      <p:sp>
        <p:nvSpPr>
          <p:cNvPr id="53252" name="Rectangle 2">
            <a:extLst>
              <a:ext uri="{FF2B5EF4-FFF2-40B4-BE49-F238E27FC236}">
                <a16:creationId xmlns:a16="http://schemas.microsoft.com/office/drawing/2014/main" id="{03B4C979-3AD6-4BB1-B5A1-CB72A5C8B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53253" name="Rectangle 4">
            <a:extLst>
              <a:ext uri="{FF2B5EF4-FFF2-40B4-BE49-F238E27FC236}">
                <a16:creationId xmlns:a16="http://schemas.microsoft.com/office/drawing/2014/main" id="{6AC48C6C-B59C-4FAD-90C7-69ABEDB8D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53254" name="Rectangle 6">
            <a:extLst>
              <a:ext uri="{FF2B5EF4-FFF2-40B4-BE49-F238E27FC236}">
                <a16:creationId xmlns:a16="http://schemas.microsoft.com/office/drawing/2014/main" id="{0EE567C0-8CA9-4478-BA55-03914CE6C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53255" name="Rectangle 6">
            <a:extLst>
              <a:ext uri="{FF2B5EF4-FFF2-40B4-BE49-F238E27FC236}">
                <a16:creationId xmlns:a16="http://schemas.microsoft.com/office/drawing/2014/main" id="{14A208E6-D4F9-4723-97EB-3EF89D9B3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53256" name="Object 2">
            <a:extLst>
              <a:ext uri="{FF2B5EF4-FFF2-40B4-BE49-F238E27FC236}">
                <a16:creationId xmlns:a16="http://schemas.microsoft.com/office/drawing/2014/main" id="{D26B7207-04D7-4AF5-9293-C74F27A498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24300" y="1628775"/>
          <a:ext cx="673100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418918" imgH="393529" progId="Equation.3">
                  <p:embed/>
                </p:oleObj>
              </mc:Choice>
              <mc:Fallback>
                <p:oleObj name="Rovnice" r:id="rId2" imgW="418918" imgH="393529" progId="Equation.3">
                  <p:embed/>
                  <p:pic>
                    <p:nvPicPr>
                      <p:cNvPr id="53256" name="Object 2">
                        <a:extLst>
                          <a:ext uri="{FF2B5EF4-FFF2-40B4-BE49-F238E27FC236}">
                            <a16:creationId xmlns:a16="http://schemas.microsoft.com/office/drawing/2014/main" id="{D26B7207-04D7-4AF5-9293-C74F27A498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1628775"/>
                        <a:ext cx="673100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7" name="Rectangle 8">
            <a:extLst>
              <a:ext uri="{FF2B5EF4-FFF2-40B4-BE49-F238E27FC236}">
                <a16:creationId xmlns:a16="http://schemas.microsoft.com/office/drawing/2014/main" id="{2A7FEB57-BED8-4CBF-9F95-5F15BCBF3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53258" name="Object 3">
            <a:extLst>
              <a:ext uri="{FF2B5EF4-FFF2-40B4-BE49-F238E27FC236}">
                <a16:creationId xmlns:a16="http://schemas.microsoft.com/office/drawing/2014/main" id="{BA8FB021-3F8F-439A-BB8B-2D38065406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63713" y="2241550"/>
          <a:ext cx="1512887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1016000" imgH="431800" progId="Equation.3">
                  <p:embed/>
                </p:oleObj>
              </mc:Choice>
              <mc:Fallback>
                <p:oleObj name="Rovnice" r:id="rId4" imgW="1016000" imgH="431800" progId="Equation.3">
                  <p:embed/>
                  <p:pic>
                    <p:nvPicPr>
                      <p:cNvPr id="53258" name="Object 3">
                        <a:extLst>
                          <a:ext uri="{FF2B5EF4-FFF2-40B4-BE49-F238E27FC236}">
                            <a16:creationId xmlns:a16="http://schemas.microsoft.com/office/drawing/2014/main" id="{BA8FB021-3F8F-439A-BB8B-2D38065406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2241550"/>
                        <a:ext cx="1512887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9" name="Rectangle 10">
            <a:extLst>
              <a:ext uri="{FF2B5EF4-FFF2-40B4-BE49-F238E27FC236}">
                <a16:creationId xmlns:a16="http://schemas.microsoft.com/office/drawing/2014/main" id="{62468A6C-E6FF-41F0-BB12-30667194E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53260" name="Object 4">
            <a:extLst>
              <a:ext uri="{FF2B5EF4-FFF2-40B4-BE49-F238E27FC236}">
                <a16:creationId xmlns:a16="http://schemas.microsoft.com/office/drawing/2014/main" id="{D01DA75D-1628-4DC7-9154-2CF67CFCB9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41750" y="2224088"/>
          <a:ext cx="2105025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6" imgW="1396394" imgH="444307" progId="Equation.3">
                  <p:embed/>
                </p:oleObj>
              </mc:Choice>
              <mc:Fallback>
                <p:oleObj name="Rovnice" r:id="rId6" imgW="1396394" imgH="444307" progId="Equation.3">
                  <p:embed/>
                  <p:pic>
                    <p:nvPicPr>
                      <p:cNvPr id="53260" name="Object 4">
                        <a:extLst>
                          <a:ext uri="{FF2B5EF4-FFF2-40B4-BE49-F238E27FC236}">
                            <a16:creationId xmlns:a16="http://schemas.microsoft.com/office/drawing/2014/main" id="{D01DA75D-1628-4DC7-9154-2CF67CFCB9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50" y="2224088"/>
                        <a:ext cx="2105025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61" name="Rectangle 12">
            <a:extLst>
              <a:ext uri="{FF2B5EF4-FFF2-40B4-BE49-F238E27FC236}">
                <a16:creationId xmlns:a16="http://schemas.microsoft.com/office/drawing/2014/main" id="{A6C7B336-5A81-491A-9E87-69767DD2D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53262" name="Object 5">
            <a:extLst>
              <a:ext uri="{FF2B5EF4-FFF2-40B4-BE49-F238E27FC236}">
                <a16:creationId xmlns:a16="http://schemas.microsoft.com/office/drawing/2014/main" id="{F82B7F00-FBFC-4562-831B-85DE970F63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67125" y="3563938"/>
          <a:ext cx="16002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8" imgW="1054100" imgH="431800" progId="Equation.3">
                  <p:embed/>
                </p:oleObj>
              </mc:Choice>
              <mc:Fallback>
                <p:oleObj name="Rovnice" r:id="rId8" imgW="1054100" imgH="431800" progId="Equation.3">
                  <p:embed/>
                  <p:pic>
                    <p:nvPicPr>
                      <p:cNvPr id="53262" name="Object 5">
                        <a:extLst>
                          <a:ext uri="{FF2B5EF4-FFF2-40B4-BE49-F238E27FC236}">
                            <a16:creationId xmlns:a16="http://schemas.microsoft.com/office/drawing/2014/main" id="{F82B7F00-FBFC-4562-831B-85DE970F63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25" y="3563938"/>
                        <a:ext cx="16002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63" name="Rectangle 14">
            <a:extLst>
              <a:ext uri="{FF2B5EF4-FFF2-40B4-BE49-F238E27FC236}">
                <a16:creationId xmlns:a16="http://schemas.microsoft.com/office/drawing/2014/main" id="{AC5ABF17-8598-4DE0-87E1-CEF0009C5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53264" name="Object 6">
            <a:extLst>
              <a:ext uri="{FF2B5EF4-FFF2-40B4-BE49-F238E27FC236}">
                <a16:creationId xmlns:a16="http://schemas.microsoft.com/office/drawing/2014/main" id="{51AABA2C-C733-4F8E-9298-299D78560C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79613" y="5013325"/>
          <a:ext cx="194468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0" imgW="1320227" imgH="431613" progId="Equation.3">
                  <p:embed/>
                </p:oleObj>
              </mc:Choice>
              <mc:Fallback>
                <p:oleObj name="Rovnice" r:id="rId10" imgW="1320227" imgH="431613" progId="Equation.3">
                  <p:embed/>
                  <p:pic>
                    <p:nvPicPr>
                      <p:cNvPr id="53264" name="Object 6">
                        <a:extLst>
                          <a:ext uri="{FF2B5EF4-FFF2-40B4-BE49-F238E27FC236}">
                            <a16:creationId xmlns:a16="http://schemas.microsoft.com/office/drawing/2014/main" id="{51AABA2C-C733-4F8E-9298-299D78560C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5013325"/>
                        <a:ext cx="1944687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65" name="Rectangle 16">
            <a:extLst>
              <a:ext uri="{FF2B5EF4-FFF2-40B4-BE49-F238E27FC236}">
                <a16:creationId xmlns:a16="http://schemas.microsoft.com/office/drawing/2014/main" id="{DCC3B7E1-9EF0-4245-97F0-8D8ACD119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53266" name="Object 7">
            <a:extLst>
              <a:ext uri="{FF2B5EF4-FFF2-40B4-BE49-F238E27FC236}">
                <a16:creationId xmlns:a16="http://schemas.microsoft.com/office/drawing/2014/main" id="{39EE6503-DB10-4464-834C-43B046E0A7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43475" y="5013325"/>
          <a:ext cx="249396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2" imgW="1701800" imgH="444500" progId="Equation.3">
                  <p:embed/>
                </p:oleObj>
              </mc:Choice>
              <mc:Fallback>
                <p:oleObj name="Rovnice" r:id="rId12" imgW="1701800" imgH="444500" progId="Equation.3">
                  <p:embed/>
                  <p:pic>
                    <p:nvPicPr>
                      <p:cNvPr id="53266" name="Object 7">
                        <a:extLst>
                          <a:ext uri="{FF2B5EF4-FFF2-40B4-BE49-F238E27FC236}">
                            <a16:creationId xmlns:a16="http://schemas.microsoft.com/office/drawing/2014/main" id="{39EE6503-DB10-4464-834C-43B046E0A7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475" y="5013325"/>
                        <a:ext cx="2493963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67" name="Rectangle 18">
            <a:extLst>
              <a:ext uri="{FF2B5EF4-FFF2-40B4-BE49-F238E27FC236}">
                <a16:creationId xmlns:a16="http://schemas.microsoft.com/office/drawing/2014/main" id="{E7E92C20-8A46-4D71-97E6-28967F6B4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53268" name="Object 8">
            <a:extLst>
              <a:ext uri="{FF2B5EF4-FFF2-40B4-BE49-F238E27FC236}">
                <a16:creationId xmlns:a16="http://schemas.microsoft.com/office/drawing/2014/main" id="{C9D7D690-532E-4D29-AB9D-8BD8619E68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55975" y="5805488"/>
          <a:ext cx="2295525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4" imgW="1358310" imgH="431613" progId="Equation.3">
                  <p:embed/>
                </p:oleObj>
              </mc:Choice>
              <mc:Fallback>
                <p:oleObj name="Rovnice" r:id="rId14" imgW="1358310" imgH="431613" progId="Equation.3">
                  <p:embed/>
                  <p:pic>
                    <p:nvPicPr>
                      <p:cNvPr id="53268" name="Object 8">
                        <a:extLst>
                          <a:ext uri="{FF2B5EF4-FFF2-40B4-BE49-F238E27FC236}">
                            <a16:creationId xmlns:a16="http://schemas.microsoft.com/office/drawing/2014/main" id="{C9D7D690-532E-4D29-AB9D-8BD8619E68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5975" y="5805488"/>
                        <a:ext cx="2295525" cy="72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5F5B0E-F055-4110-A0F3-1EF767B22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shrnutí</a:t>
            </a:r>
            <a:endParaRPr lang="cs-CZ" dirty="0"/>
          </a:p>
        </p:txBody>
      </p:sp>
      <p:sp>
        <p:nvSpPr>
          <p:cNvPr id="54275" name="Zástupný symbol pro obsah 2">
            <a:extLst>
              <a:ext uri="{FF2B5EF4-FFF2-40B4-BE49-F238E27FC236}">
                <a16:creationId xmlns:a16="http://schemas.microsoft.com/office/drawing/2014/main" id="{443F34CC-F5FC-414F-9051-AF64778329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r>
              <a:rPr lang="cs-CZ" altLang="cs-CZ" dirty="0"/>
              <a:t>jak se chová klouzavý průměr?</a:t>
            </a:r>
          </a:p>
          <a:p>
            <a:r>
              <a:rPr lang="cs-CZ" altLang="cs-CZ" dirty="0"/>
              <a:t>počáteční a koncové podmínky;</a:t>
            </a:r>
          </a:p>
          <a:p>
            <a:r>
              <a:rPr lang="cs-CZ" altLang="cs-CZ" dirty="0"/>
              <a:t>jaké typy veličin známe (dle vlastností)?</a:t>
            </a:r>
          </a:p>
          <a:p>
            <a:r>
              <a:rPr lang="cs-CZ" altLang="cs-CZ" dirty="0" err="1"/>
              <a:t>stacionarita</a:t>
            </a:r>
            <a:r>
              <a:rPr lang="cs-CZ" altLang="cs-CZ" dirty="0"/>
              <a:t>, ergodicita;</a:t>
            </a:r>
          </a:p>
          <a:p>
            <a:r>
              <a:rPr lang="cs-CZ" altLang="cs-CZ" dirty="0"/>
              <a:t>energie, výkon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5F5B0E-F055-4110-A0F3-1EF767B22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Testík</a:t>
            </a:r>
            <a:endParaRPr lang="cs-CZ" dirty="0"/>
          </a:p>
        </p:txBody>
      </p:sp>
      <p:sp>
        <p:nvSpPr>
          <p:cNvPr id="54275" name="Zástupný symbol pro obsah 2">
            <a:extLst>
              <a:ext uri="{FF2B5EF4-FFF2-40B4-BE49-F238E27FC236}">
                <a16:creationId xmlns:a16="http://schemas.microsoft.com/office/drawing/2014/main" id="{443F34CC-F5FC-414F-9051-AF64778329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412776"/>
            <a:ext cx="8535987" cy="4464496"/>
          </a:xfrm>
        </p:spPr>
        <p:txBody>
          <a:bodyPr numCol="2"/>
          <a:lstStyle/>
          <a:p>
            <a:pPr marL="514350" indent="-514350">
              <a:buFont typeface="+mj-lt"/>
              <a:buAutoNum type="arabicPeriod"/>
            </a:pPr>
            <a:r>
              <a:rPr lang="cs-CZ" altLang="cs-CZ" sz="2000" dirty="0"/>
              <a:t>Počet bodů v závěrečném testu z analýzy časových řad je veličina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altLang="cs-CZ" sz="1800" dirty="0"/>
              <a:t>spojitá a v čase spojitá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altLang="cs-CZ" sz="1800" dirty="0"/>
              <a:t>spojitá a v čase diskrétní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altLang="cs-CZ" sz="1800" dirty="0"/>
              <a:t>diskrétní a v čase diskrétní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altLang="cs-CZ" sz="1800" dirty="0"/>
              <a:t>diskrétní a v čase spojitá</a:t>
            </a:r>
          </a:p>
          <a:p>
            <a:pPr marL="514350" indent="-514350">
              <a:buFont typeface="+mj-lt"/>
              <a:buAutoNum type="arabicPeriod"/>
            </a:pPr>
            <a:r>
              <a:rPr lang="cs-CZ" altLang="cs-CZ" sz="2000" dirty="0"/>
              <a:t>Vzájemný vztah </a:t>
            </a:r>
            <a:r>
              <a:rPr lang="cs-CZ" altLang="cs-CZ" sz="2000" dirty="0" err="1"/>
              <a:t>stacionarity</a:t>
            </a:r>
            <a:r>
              <a:rPr lang="cs-CZ" altLang="cs-CZ" sz="2000" dirty="0"/>
              <a:t> a ergodicity je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altLang="cs-CZ" sz="1800" dirty="0"/>
              <a:t>stacionární ČŘ je ergodická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altLang="cs-CZ" sz="1800" dirty="0"/>
              <a:t>ergodická ČR je stacionární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altLang="cs-CZ" sz="1800" dirty="0"/>
              <a:t>vztah neexistuje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altLang="cs-CZ" sz="1800" dirty="0"/>
              <a:t>jde o totožnou vlastnost</a:t>
            </a:r>
          </a:p>
          <a:p>
            <a:pPr marL="914400" lvl="1" indent="-514350">
              <a:buFont typeface="+mj-lt"/>
              <a:buAutoNum type="arabicPeriod"/>
            </a:pPr>
            <a:endParaRPr lang="cs-CZ" altLang="cs-CZ" sz="1800" dirty="0"/>
          </a:p>
          <a:p>
            <a:pPr marL="914400" lvl="1" indent="-514350">
              <a:buFont typeface="+mj-lt"/>
              <a:buAutoNum type="arabicPeriod"/>
            </a:pPr>
            <a:endParaRPr lang="cs-CZ" altLang="cs-CZ" sz="1800" dirty="0"/>
          </a:p>
          <a:p>
            <a:pPr marL="914400" lvl="1" indent="-514350">
              <a:buFont typeface="+mj-lt"/>
              <a:buAutoNum type="arabicPeriod"/>
            </a:pPr>
            <a:endParaRPr lang="cs-CZ" altLang="cs-CZ" sz="1800" dirty="0"/>
          </a:p>
          <a:p>
            <a:pPr marL="914400" lvl="1" indent="-514350">
              <a:buFont typeface="+mj-lt"/>
              <a:buAutoNum type="arabicPeriod"/>
            </a:pPr>
            <a:endParaRPr lang="cs-CZ" altLang="cs-CZ" sz="1800" dirty="0"/>
          </a:p>
          <a:p>
            <a:pPr marL="914400" lvl="1" indent="-514350">
              <a:buFont typeface="+mj-lt"/>
              <a:buAutoNum type="arabicPeriod"/>
            </a:pPr>
            <a:endParaRPr lang="cs-CZ" altLang="cs-CZ" sz="1800" dirty="0"/>
          </a:p>
          <a:p>
            <a:pPr marL="914400" lvl="1" indent="-514350">
              <a:buFont typeface="+mj-lt"/>
              <a:buAutoNum type="arabicPeriod"/>
            </a:pPr>
            <a:endParaRPr lang="cs-CZ" altLang="cs-CZ" sz="1800" dirty="0"/>
          </a:p>
          <a:p>
            <a:pPr marL="514350" indent="-514350">
              <a:buFont typeface="+mj-lt"/>
              <a:buAutoNum type="arabicPeriod"/>
            </a:pPr>
            <a:r>
              <a:rPr lang="cs-CZ" altLang="cs-CZ" sz="2000" dirty="0"/>
              <a:t>Kosinus je funkce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altLang="cs-CZ" sz="1800" dirty="0"/>
              <a:t>periodická a lichá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altLang="cs-CZ" sz="1800" dirty="0"/>
              <a:t>periodická a sudá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altLang="cs-CZ" sz="1800" dirty="0"/>
              <a:t>neperiodická a lichá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altLang="cs-CZ" sz="1800" dirty="0"/>
              <a:t>neperiodická a sudá</a:t>
            </a:r>
          </a:p>
          <a:p>
            <a:pPr marL="514350" indent="-514350">
              <a:buFont typeface="+mj-lt"/>
              <a:buAutoNum type="arabicPeriod"/>
            </a:pPr>
            <a:r>
              <a:rPr lang="cs-CZ" altLang="cs-CZ" sz="2000" dirty="0"/>
              <a:t>Vztah Energie a výkonu nabývá podoby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altLang="cs-CZ" sz="1800" dirty="0"/>
              <a:t>E = P / T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altLang="cs-CZ" sz="1800" dirty="0"/>
              <a:t>P = E / T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altLang="cs-CZ" sz="1800" dirty="0"/>
              <a:t>E</a:t>
            </a:r>
            <a:r>
              <a:rPr lang="cs-CZ" altLang="cs-CZ" sz="1800" baseline="30000" dirty="0"/>
              <a:t>2</a:t>
            </a:r>
            <a:r>
              <a:rPr lang="cs-CZ" altLang="cs-CZ" sz="1800" dirty="0"/>
              <a:t> = P · T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altLang="cs-CZ" sz="1800" dirty="0"/>
              <a:t>E = P</a:t>
            </a:r>
            <a:r>
              <a:rPr lang="cs-CZ" altLang="cs-CZ" sz="1800" baseline="30000" dirty="0"/>
              <a:t>2</a:t>
            </a:r>
            <a:r>
              <a:rPr lang="cs-CZ" altLang="cs-CZ" sz="1800" dirty="0"/>
              <a:t> · T</a:t>
            </a:r>
          </a:p>
          <a:p>
            <a:pPr marL="914400" lvl="1" indent="-514350">
              <a:buFont typeface="+mj-lt"/>
              <a:buAutoNum type="arabicPeriod"/>
            </a:pPr>
            <a:endParaRPr lang="cs-CZ" altLang="cs-CZ" sz="1800" dirty="0"/>
          </a:p>
          <a:p>
            <a:pPr marL="914400" lvl="1" indent="-514350">
              <a:buFont typeface="+mj-lt"/>
              <a:buAutoNum type="arabicPeriod"/>
            </a:pPr>
            <a:endParaRPr lang="cs-CZ" altLang="cs-CZ" sz="1800" dirty="0"/>
          </a:p>
          <a:p>
            <a:pPr marL="914400" lvl="1" indent="-514350">
              <a:buFont typeface="+mj-lt"/>
              <a:buAutoNum type="arabicPeriod"/>
            </a:pPr>
            <a:endParaRPr lang="cs-CZ" altLang="cs-CZ" sz="1800" dirty="0"/>
          </a:p>
          <a:p>
            <a:pPr marL="514350" indent="-514350">
              <a:buFont typeface="+mj-lt"/>
              <a:buAutoNum type="arabicPeriod"/>
            </a:pPr>
            <a:endParaRPr lang="cs-CZ" altLang="cs-CZ" sz="2400" dirty="0"/>
          </a:p>
          <a:p>
            <a:pPr marL="914400" lvl="1" indent="-514350">
              <a:buFont typeface="+mj-lt"/>
              <a:buAutoNum type="arabicPeriod"/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601627678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5341D2-EBA3-4E95-AE4A-541090813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FFE52FA-D311-49A2-AFCE-D63524322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5876925"/>
            <a:ext cx="8535987" cy="504825"/>
          </a:xfrm>
        </p:spPr>
        <p:txBody>
          <a:bodyPr/>
          <a:lstStyle/>
          <a:p>
            <a:pPr marL="0" indent="0" algn="r">
              <a:buFont typeface="Wingdings" panose="05000000000000000000" pitchFamily="2" charset="2"/>
              <a:buNone/>
              <a:defRPr/>
            </a:pPr>
            <a:r>
              <a:rPr lang="cs-CZ" b="1" cap="all" dirty="0">
                <a:solidFill>
                  <a:srgbClr val="0070C0"/>
                </a:solidFill>
              </a:rPr>
              <a:t>Na shledanou za týden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0572DB-17D3-4954-92A4-211E7D54B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latin typeface="+mn-lt"/>
              </a:rPr>
              <a:t>Časová řada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EDE08D6-C693-440F-97E1-1B2022949211}"/>
              </a:ext>
            </a:extLst>
          </p:cNvPr>
          <p:cNvSpPr txBox="1"/>
          <p:nvPr/>
        </p:nvSpPr>
        <p:spPr>
          <a:xfrm>
            <a:off x="4283968" y="2852936"/>
            <a:ext cx="1296144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9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+mn-cs"/>
              </a:rPr>
              <a:t>?</a:t>
            </a:r>
          </a:p>
        </p:txBody>
      </p:sp>
      <p:sp>
        <p:nvSpPr>
          <p:cNvPr id="20484" name="Zástupný symbol pro obsah 2">
            <a:extLst>
              <a:ext uri="{FF2B5EF4-FFF2-40B4-BE49-F238E27FC236}">
                <a16:creationId xmlns:a16="http://schemas.microsoft.com/office/drawing/2014/main" id="{72B1EC20-70FD-4996-BFB6-A9DF3B3C04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19272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400" b="1" dirty="0">
                <a:solidFill>
                  <a:srgbClr val="0070C0"/>
                </a:solidFill>
              </a:rPr>
              <a:t>Jak vypadá časová řada </a:t>
            </a:r>
            <a:r>
              <a:rPr lang="cs-CZ" altLang="cs-CZ" sz="2400" dirty="0">
                <a:solidFill>
                  <a:schemeClr val="bg2"/>
                </a:solidFill>
              </a:rPr>
              <a:t>(?)</a:t>
            </a:r>
            <a:r>
              <a:rPr lang="cs-CZ" altLang="cs-CZ" sz="2400" dirty="0"/>
              <a:t>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93CBD8-910E-42B6-AB15-3176F23A0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Časová řada </a:t>
            </a:r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6A817512-3A06-4AE1-8CF6-333D7A658C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3490990"/>
              </p:ext>
            </p:extLst>
          </p:nvPr>
        </p:nvGraphicFramePr>
        <p:xfrm>
          <a:off x="1259632" y="1268760"/>
          <a:ext cx="6458508" cy="5128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14298120" imgH="11364840" progId="Photoshop.Image.12">
                  <p:embed/>
                </p:oleObj>
              </mc:Choice>
              <mc:Fallback>
                <p:oleObj name="Image" r:id="rId2" imgW="14298120" imgH="1136484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59632" y="1268760"/>
                        <a:ext cx="6458508" cy="5128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6E6AEB-FBDD-4B13-92C9-062C29C74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latin typeface="+mn-lt"/>
              </a:rPr>
              <a:t>Časová řada </a:t>
            </a: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96DC78BA-AA63-4757-BE30-637DABBD2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en-US" b="1" dirty="0">
                <a:solidFill>
                  <a:srgbClr val="0070C0"/>
                </a:solidFill>
                <a:cs typeface="Arial" charset="0"/>
              </a:rPr>
              <a:t>Časová řada </a:t>
            </a:r>
            <a:r>
              <a:rPr lang="cs-CZ" altLang="en-US" dirty="0">
                <a:solidFill>
                  <a:schemeClr val="bg2"/>
                </a:solidFill>
                <a:cs typeface="Arial" charset="0"/>
              </a:rPr>
              <a:t>je posloupnost hodnot indexovaných (zapsaných nebo graficky znázorněných) v závislosti na čase.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cs-CZ" altLang="cs-CZ" b="1" cap="all" dirty="0">
              <a:solidFill>
                <a:srgbClr val="C00000"/>
              </a:solidFill>
              <a:cs typeface="Arial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cs-CZ" altLang="en-US" dirty="0">
              <a:solidFill>
                <a:srgbClr val="002060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5F7293-943F-439E-9D79-B9FACF415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latin typeface="+mn-lt"/>
              </a:rPr>
              <a:t>Časová řada </a:t>
            </a: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F7F3AE44-BC68-482F-BE2B-2B0463023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en-US" b="1" dirty="0">
                <a:solidFill>
                  <a:srgbClr val="0070C0"/>
                </a:solidFill>
                <a:cs typeface="Arial" charset="0"/>
              </a:rPr>
              <a:t>Časová řada </a:t>
            </a:r>
            <a:r>
              <a:rPr lang="cs-CZ" altLang="en-US" dirty="0">
                <a:solidFill>
                  <a:schemeClr val="bg2"/>
                </a:solidFill>
                <a:cs typeface="Arial" charset="0"/>
              </a:rPr>
              <a:t>je posloupnost hodnot indexovaných (zapsaných nebo graficky znázorněných) v závislosti na čase.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cs-CZ" sz="14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en-US" b="1" dirty="0">
                <a:solidFill>
                  <a:srgbClr val="0070C0"/>
                </a:solidFill>
                <a:cs typeface="Arial" charset="0"/>
              </a:rPr>
              <a:t>Časová řada </a:t>
            </a:r>
            <a:r>
              <a:rPr lang="cs-CZ" altLang="en-US" dirty="0">
                <a:solidFill>
                  <a:schemeClr val="bg2"/>
                </a:solidFill>
                <a:cs typeface="Arial" charset="0"/>
              </a:rPr>
              <a:t>je uspořádaná množina hodnot </a:t>
            </a:r>
            <a:r>
              <a:rPr lang="en-US" altLang="en-US" dirty="0">
                <a:solidFill>
                  <a:schemeClr val="bg2"/>
                </a:solidFill>
                <a:cs typeface="Arial" charset="0"/>
              </a:rPr>
              <a:t>{</a:t>
            </a:r>
            <a:r>
              <a:rPr lang="cs-CZ" altLang="en-US" dirty="0" err="1">
                <a:solidFill>
                  <a:schemeClr val="bg2"/>
                </a:solidFill>
                <a:cs typeface="Arial" charset="0"/>
              </a:rPr>
              <a:t>y</a:t>
            </a:r>
            <a:r>
              <a:rPr lang="cs-CZ" altLang="en-US" baseline="-25000" dirty="0" err="1">
                <a:solidFill>
                  <a:schemeClr val="bg2"/>
                </a:solidFill>
                <a:cs typeface="Arial" charset="0"/>
              </a:rPr>
              <a:t>t</a:t>
            </a:r>
            <a:r>
              <a:rPr lang="cs-CZ" altLang="en-US" dirty="0">
                <a:solidFill>
                  <a:schemeClr val="bg2"/>
                </a:solidFill>
                <a:cs typeface="Arial" charset="0"/>
              </a:rPr>
              <a:t>: t=1,…,N</a:t>
            </a:r>
            <a:r>
              <a:rPr lang="en-US" altLang="en-US" dirty="0">
                <a:solidFill>
                  <a:schemeClr val="bg2"/>
                </a:solidFill>
                <a:cs typeface="Arial" charset="0"/>
              </a:rPr>
              <a:t>}</a:t>
            </a:r>
            <a:r>
              <a:rPr lang="cs-CZ" altLang="en-US" dirty="0">
                <a:solidFill>
                  <a:schemeClr val="bg2"/>
                </a:solidFill>
                <a:cs typeface="Arial" charset="0"/>
              </a:rPr>
              <a:t>, kde index t určuje čas, kdy byla hodnota </a:t>
            </a:r>
            <a:r>
              <a:rPr lang="cs-CZ" altLang="en-US" dirty="0" err="1">
                <a:solidFill>
                  <a:schemeClr val="bg2"/>
                </a:solidFill>
                <a:cs typeface="Arial" charset="0"/>
              </a:rPr>
              <a:t>y</a:t>
            </a:r>
            <a:r>
              <a:rPr lang="cs-CZ" altLang="en-US" baseline="-25000" dirty="0" err="1">
                <a:solidFill>
                  <a:schemeClr val="bg2"/>
                </a:solidFill>
                <a:cs typeface="Arial" charset="0"/>
              </a:rPr>
              <a:t>t</a:t>
            </a:r>
            <a:r>
              <a:rPr lang="cs-CZ" altLang="en-US" dirty="0">
                <a:solidFill>
                  <a:schemeClr val="bg2"/>
                </a:solidFill>
                <a:cs typeface="Arial" charset="0"/>
              </a:rPr>
              <a:t> určena.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cs-CZ" altLang="cs-CZ" b="1" cap="all" dirty="0">
              <a:solidFill>
                <a:srgbClr val="C00000"/>
              </a:solidFill>
              <a:cs typeface="Arial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cs-CZ" altLang="en-US" dirty="0">
              <a:solidFill>
                <a:srgbClr val="002060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242EFD-4740-4DC1-946F-D3C9D28C8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latin typeface="+mn-lt"/>
              </a:rPr>
              <a:t>Časová řada</a:t>
            </a:r>
          </a:p>
        </p:txBody>
      </p:sp>
      <p:sp>
        <p:nvSpPr>
          <p:cNvPr id="24579" name="Zástupný symbol pro obsah 2">
            <a:extLst>
              <a:ext uri="{FF2B5EF4-FFF2-40B4-BE49-F238E27FC236}">
                <a16:creationId xmlns:a16="http://schemas.microsoft.com/office/drawing/2014/main" id="{2768B264-E3B5-4B86-9AC0-A16ECAADAC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5572125"/>
            <a:ext cx="8535987" cy="1000125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cs-CZ" altLang="en-US" sz="2000" b="1"/>
              <a:t>Vývoj počtu hospitalizací v lůžkových psychiatrických zařízeních (na 100 000 osob)</a:t>
            </a:r>
            <a:br>
              <a:rPr lang="cs-CZ" altLang="en-US" sz="2000"/>
            </a:br>
            <a:r>
              <a:rPr lang="cs-CZ" altLang="en-US" sz="2000" i="1"/>
              <a:t>Pramen: Ústav zdravotnických informací a statistiky</a:t>
            </a:r>
            <a:endParaRPr lang="cs-CZ" altLang="en-US" sz="2000"/>
          </a:p>
        </p:txBody>
      </p:sp>
      <p:pic>
        <p:nvPicPr>
          <p:cNvPr id="24580" name="Picture 2" descr="http://www.demografie.info/user/img/article/graf_sd_nem5_1127423958.gif">
            <a:extLst>
              <a:ext uri="{FF2B5EF4-FFF2-40B4-BE49-F238E27FC236}">
                <a16:creationId xmlns:a16="http://schemas.microsoft.com/office/drawing/2014/main" id="{85301759-24BF-4632-AFE2-FF24C3805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85875"/>
            <a:ext cx="7072313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97A6D8-C7E5-4743-81E0-DF1C14AB7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latin typeface="+mn-lt"/>
              </a:rPr>
              <a:t>Časová řada </a:t>
            </a: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048EAA8F-2554-4FDF-96DE-8C01ECDAA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383212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en-US" b="1" dirty="0">
                <a:solidFill>
                  <a:srgbClr val="0070C0"/>
                </a:solidFill>
                <a:cs typeface="Arial" charset="0"/>
              </a:rPr>
              <a:t>Časová řada </a:t>
            </a:r>
            <a:r>
              <a:rPr lang="cs-CZ" altLang="en-US" dirty="0">
                <a:solidFill>
                  <a:schemeClr val="bg2"/>
                </a:solidFill>
                <a:cs typeface="Arial" charset="0"/>
              </a:rPr>
              <a:t>je posloupnost hodnot indexovaných (zapsaných nebo graficky znázorněných) v závislosti na čase.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cs-CZ" sz="14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en-US" b="1" dirty="0">
                <a:solidFill>
                  <a:srgbClr val="0070C0"/>
                </a:solidFill>
                <a:cs typeface="Arial" charset="0"/>
              </a:rPr>
              <a:t>Časová řada </a:t>
            </a:r>
            <a:r>
              <a:rPr lang="cs-CZ" altLang="en-US" dirty="0">
                <a:solidFill>
                  <a:schemeClr val="bg2"/>
                </a:solidFill>
                <a:cs typeface="Arial" charset="0"/>
              </a:rPr>
              <a:t>je uspořádaná množina hodnot </a:t>
            </a:r>
            <a:r>
              <a:rPr lang="en-US" altLang="en-US" dirty="0">
                <a:solidFill>
                  <a:schemeClr val="bg2"/>
                </a:solidFill>
                <a:cs typeface="Arial" charset="0"/>
              </a:rPr>
              <a:t>{</a:t>
            </a:r>
            <a:r>
              <a:rPr lang="cs-CZ" altLang="en-US" dirty="0" err="1">
                <a:solidFill>
                  <a:schemeClr val="bg2"/>
                </a:solidFill>
                <a:cs typeface="Arial" charset="0"/>
              </a:rPr>
              <a:t>y</a:t>
            </a:r>
            <a:r>
              <a:rPr lang="cs-CZ" altLang="en-US" baseline="-25000" dirty="0" err="1">
                <a:solidFill>
                  <a:schemeClr val="bg2"/>
                </a:solidFill>
                <a:cs typeface="Arial" charset="0"/>
              </a:rPr>
              <a:t>t</a:t>
            </a:r>
            <a:r>
              <a:rPr lang="cs-CZ" altLang="en-US" dirty="0">
                <a:solidFill>
                  <a:schemeClr val="bg2"/>
                </a:solidFill>
                <a:cs typeface="Arial" charset="0"/>
              </a:rPr>
              <a:t>: t=1,…,N</a:t>
            </a:r>
            <a:r>
              <a:rPr lang="en-US" altLang="en-US" dirty="0">
                <a:solidFill>
                  <a:schemeClr val="bg2"/>
                </a:solidFill>
                <a:cs typeface="Arial" charset="0"/>
              </a:rPr>
              <a:t>}</a:t>
            </a:r>
            <a:r>
              <a:rPr lang="cs-CZ" altLang="en-US" dirty="0">
                <a:solidFill>
                  <a:schemeClr val="bg2"/>
                </a:solidFill>
                <a:cs typeface="Arial" charset="0"/>
              </a:rPr>
              <a:t>, kde index t určuje čas, kdy byla hodnota </a:t>
            </a:r>
            <a:r>
              <a:rPr lang="cs-CZ" altLang="en-US" dirty="0" err="1">
                <a:solidFill>
                  <a:schemeClr val="bg2"/>
                </a:solidFill>
                <a:cs typeface="Arial" charset="0"/>
              </a:rPr>
              <a:t>y</a:t>
            </a:r>
            <a:r>
              <a:rPr lang="cs-CZ" altLang="en-US" baseline="-25000" dirty="0" err="1">
                <a:solidFill>
                  <a:schemeClr val="bg2"/>
                </a:solidFill>
                <a:cs typeface="Arial" charset="0"/>
              </a:rPr>
              <a:t>t</a:t>
            </a:r>
            <a:r>
              <a:rPr lang="cs-CZ" altLang="en-US" dirty="0">
                <a:solidFill>
                  <a:schemeClr val="bg2"/>
                </a:solidFill>
                <a:cs typeface="Arial" charset="0"/>
              </a:rPr>
              <a:t> určena.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altLang="en-US" sz="2400" b="1" dirty="0">
                <a:solidFill>
                  <a:schemeClr val="bg2"/>
                </a:solidFill>
                <a:latin typeface="Arial Narrow" panose="020B0606020202030204" pitchFamily="34" charset="0"/>
                <a:cs typeface="Arial" charset="0"/>
              </a:rPr>
              <a:t>Časové okamžiky t jednotlivých pozorování nemusí být rovnoměrné </a:t>
            </a:r>
            <a:r>
              <a:rPr lang="en-US" altLang="en-US" sz="2400" b="1" dirty="0">
                <a:solidFill>
                  <a:schemeClr val="bg2"/>
                </a:solidFill>
                <a:latin typeface="Arial Narrow" panose="020B0606020202030204" pitchFamily="34" charset="0"/>
                <a:cs typeface="Arial" charset="0"/>
              </a:rPr>
              <a:t>{</a:t>
            </a:r>
            <a:r>
              <a:rPr lang="cs-CZ" altLang="en-US" sz="2400" b="1" dirty="0">
                <a:solidFill>
                  <a:schemeClr val="bg2"/>
                </a:solidFill>
                <a:latin typeface="Arial Narrow" panose="020B0606020202030204" pitchFamily="34" charset="0"/>
                <a:cs typeface="Arial" charset="0"/>
              </a:rPr>
              <a:t>y(t</a:t>
            </a:r>
            <a:r>
              <a:rPr lang="cs-CZ" altLang="en-US" sz="2400" b="1" baseline="-25000" dirty="0">
                <a:solidFill>
                  <a:schemeClr val="bg2"/>
                </a:solidFill>
                <a:latin typeface="Arial Narrow" panose="020B0606020202030204" pitchFamily="34" charset="0"/>
                <a:cs typeface="Arial" charset="0"/>
              </a:rPr>
              <a:t>i</a:t>
            </a:r>
            <a:r>
              <a:rPr lang="cs-CZ" altLang="en-US" sz="2400" b="1" dirty="0">
                <a:solidFill>
                  <a:schemeClr val="bg2"/>
                </a:solidFill>
                <a:latin typeface="Arial Narrow" panose="020B0606020202030204" pitchFamily="34" charset="0"/>
                <a:cs typeface="Arial" charset="0"/>
              </a:rPr>
              <a:t>):i = 1,…,N</a:t>
            </a:r>
            <a:r>
              <a:rPr lang="en-US" altLang="en-US" sz="2400" b="1" dirty="0">
                <a:solidFill>
                  <a:schemeClr val="bg2"/>
                </a:solidFill>
                <a:latin typeface="Arial Narrow" panose="020B0606020202030204" pitchFamily="34" charset="0"/>
                <a:cs typeface="Arial" charset="0"/>
              </a:rPr>
              <a:t>}</a:t>
            </a:r>
            <a:r>
              <a:rPr lang="cs-CZ" altLang="en-US" sz="2400" b="1" dirty="0">
                <a:solidFill>
                  <a:schemeClr val="bg2"/>
                </a:solidFill>
                <a:latin typeface="Arial Narrow" panose="020B0606020202030204" pitchFamily="34" charset="0"/>
                <a:cs typeface="Arial" charset="0"/>
              </a:rPr>
              <a:t>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en-US" b="1" dirty="0">
                <a:solidFill>
                  <a:srgbClr val="0070C0"/>
                </a:solidFill>
                <a:cs typeface="Arial" charset="0"/>
              </a:rPr>
              <a:t>Časová řada </a:t>
            </a:r>
            <a:r>
              <a:rPr lang="cs-CZ" altLang="en-US" dirty="0">
                <a:solidFill>
                  <a:schemeClr val="bg2"/>
                </a:solidFill>
                <a:cs typeface="Arial" charset="0"/>
              </a:rPr>
              <a:t>je uspořádaná množina hodnot </a:t>
            </a:r>
            <a:r>
              <a:rPr lang="en-US" altLang="en-US" dirty="0">
                <a:solidFill>
                  <a:schemeClr val="bg2"/>
                </a:solidFill>
                <a:cs typeface="Arial" charset="0"/>
              </a:rPr>
              <a:t>{</a:t>
            </a:r>
            <a:r>
              <a:rPr lang="cs-CZ" altLang="en-US" dirty="0">
                <a:solidFill>
                  <a:schemeClr val="bg2"/>
                </a:solidFill>
                <a:cs typeface="Arial" charset="0"/>
              </a:rPr>
              <a:t>y(t</a:t>
            </a:r>
            <a:r>
              <a:rPr lang="cs-CZ" altLang="en-US" baseline="-25000" dirty="0">
                <a:solidFill>
                  <a:schemeClr val="bg2"/>
                </a:solidFill>
                <a:cs typeface="Arial" charset="0"/>
              </a:rPr>
              <a:t>i</a:t>
            </a:r>
            <a:r>
              <a:rPr lang="cs-CZ" altLang="en-US" dirty="0">
                <a:solidFill>
                  <a:schemeClr val="bg2"/>
                </a:solidFill>
                <a:cs typeface="Arial" charset="0"/>
              </a:rPr>
              <a:t>): i=1,…,N</a:t>
            </a:r>
            <a:r>
              <a:rPr lang="en-US" altLang="en-US" dirty="0">
                <a:solidFill>
                  <a:schemeClr val="bg2"/>
                </a:solidFill>
                <a:cs typeface="Arial" charset="0"/>
              </a:rPr>
              <a:t>}</a:t>
            </a:r>
            <a:r>
              <a:rPr lang="cs-CZ" altLang="en-US" dirty="0">
                <a:solidFill>
                  <a:schemeClr val="bg2"/>
                </a:solidFill>
                <a:cs typeface="Arial" charset="0"/>
              </a:rPr>
              <a:t>, kde t</a:t>
            </a:r>
            <a:r>
              <a:rPr lang="cs-CZ" altLang="en-US" baseline="-25000" dirty="0">
                <a:solidFill>
                  <a:schemeClr val="bg2"/>
                </a:solidFill>
                <a:cs typeface="Arial" charset="0"/>
              </a:rPr>
              <a:t>i</a:t>
            </a:r>
            <a:r>
              <a:rPr lang="cs-CZ" altLang="en-US" dirty="0">
                <a:solidFill>
                  <a:schemeClr val="bg2"/>
                </a:solidFill>
                <a:cs typeface="Arial" charset="0"/>
              </a:rPr>
              <a:t> určuje čas, kdy byla hodnota y(t</a:t>
            </a:r>
            <a:r>
              <a:rPr lang="cs-CZ" altLang="en-US" baseline="-25000" dirty="0">
                <a:solidFill>
                  <a:schemeClr val="bg2"/>
                </a:solidFill>
                <a:cs typeface="Arial" charset="0"/>
              </a:rPr>
              <a:t>i</a:t>
            </a:r>
            <a:r>
              <a:rPr lang="cs-CZ" altLang="en-US" dirty="0">
                <a:solidFill>
                  <a:schemeClr val="bg2"/>
                </a:solidFill>
                <a:cs typeface="Arial" charset="0"/>
              </a:rPr>
              <a:t>) určena </a:t>
            </a:r>
            <a:r>
              <a:rPr lang="cs-CZ" dirty="0"/>
              <a:t>(t</a:t>
            </a:r>
            <a:r>
              <a:rPr lang="cs-CZ" baseline="-25000" dirty="0"/>
              <a:t>i+1</a:t>
            </a:r>
            <a:r>
              <a:rPr lang="en-US" dirty="0"/>
              <a:t>&gt;</a:t>
            </a:r>
            <a:r>
              <a:rPr lang="en-GB" dirty="0" err="1"/>
              <a:t>t</a:t>
            </a:r>
            <a:r>
              <a:rPr lang="en-GB" baseline="-25000" dirty="0" err="1"/>
              <a:t>i</a:t>
            </a:r>
            <a:r>
              <a:rPr lang="cs-CZ" dirty="0"/>
              <a:t>)</a:t>
            </a:r>
            <a:r>
              <a:rPr lang="cs-CZ" altLang="en-US" dirty="0">
                <a:solidFill>
                  <a:schemeClr val="bg2"/>
                </a:solidFill>
                <a:cs typeface="Arial" charset="0"/>
              </a:rPr>
              <a:t>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en-US" dirty="0">
              <a:solidFill>
                <a:schemeClr val="bg2"/>
              </a:solidFill>
              <a:cs typeface="Arial" charset="0"/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cs-CZ" altLang="cs-CZ" sz="1600" b="1" cap="all" dirty="0">
              <a:solidFill>
                <a:srgbClr val="C00000"/>
              </a:solidFill>
              <a:cs typeface="Arial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cs-CZ" altLang="en-US" dirty="0">
              <a:solidFill>
                <a:srgbClr val="002060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sah 2">
            <a:extLst>
              <a:ext uri="{FF2B5EF4-FFF2-40B4-BE49-F238E27FC236}">
                <a16:creationId xmlns:a16="http://schemas.microsoft.com/office/drawing/2014/main" id="{CF4C96A2-1739-4A82-B3C2-0A982B063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cs-CZ" altLang="en-US" b="1" cap="all" dirty="0">
                <a:solidFill>
                  <a:srgbClr val="C00000"/>
                </a:solidFill>
                <a:cs typeface="Arial" charset="0"/>
              </a:rPr>
              <a:t>Definice</a:t>
            </a:r>
            <a:r>
              <a:rPr lang="cs-CZ" altLang="en-US" b="1" dirty="0">
                <a:solidFill>
                  <a:srgbClr val="C00000"/>
                </a:solidFill>
                <a:cs typeface="Arial" charset="0"/>
              </a:rPr>
              <a:t> (základní):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en-US" b="1" dirty="0">
                <a:solidFill>
                  <a:srgbClr val="0070C0"/>
                </a:solidFill>
                <a:cs typeface="Arial" charset="0"/>
              </a:rPr>
              <a:t>Časová řada </a:t>
            </a:r>
            <a:r>
              <a:rPr lang="cs-CZ" altLang="en-US" dirty="0">
                <a:solidFill>
                  <a:schemeClr val="bg2"/>
                </a:solidFill>
                <a:cs typeface="Arial" charset="0"/>
              </a:rPr>
              <a:t>je uspořádaná množina hodnot </a:t>
            </a:r>
            <a:r>
              <a:rPr lang="en-US" altLang="en-US" dirty="0">
                <a:solidFill>
                  <a:schemeClr val="bg2"/>
                </a:solidFill>
                <a:cs typeface="Arial" charset="0"/>
              </a:rPr>
              <a:t>{</a:t>
            </a:r>
            <a:r>
              <a:rPr lang="cs-CZ" altLang="en-US" dirty="0">
                <a:solidFill>
                  <a:schemeClr val="bg2"/>
                </a:solidFill>
                <a:cs typeface="Arial" charset="0"/>
              </a:rPr>
              <a:t>y(t</a:t>
            </a:r>
            <a:r>
              <a:rPr lang="cs-CZ" altLang="en-US" baseline="-25000" dirty="0">
                <a:solidFill>
                  <a:schemeClr val="bg2"/>
                </a:solidFill>
                <a:cs typeface="Arial" charset="0"/>
              </a:rPr>
              <a:t>i</a:t>
            </a:r>
            <a:r>
              <a:rPr lang="cs-CZ" altLang="en-US" dirty="0">
                <a:solidFill>
                  <a:schemeClr val="bg2"/>
                </a:solidFill>
                <a:cs typeface="Arial" charset="0"/>
              </a:rPr>
              <a:t>): i=1,…,N</a:t>
            </a:r>
            <a:r>
              <a:rPr lang="en-US" altLang="en-US" dirty="0">
                <a:solidFill>
                  <a:schemeClr val="bg2"/>
                </a:solidFill>
                <a:cs typeface="Arial" charset="0"/>
              </a:rPr>
              <a:t>}</a:t>
            </a:r>
            <a:r>
              <a:rPr lang="cs-CZ" altLang="en-US" dirty="0">
                <a:solidFill>
                  <a:schemeClr val="bg2"/>
                </a:solidFill>
                <a:cs typeface="Arial" charset="0"/>
              </a:rPr>
              <a:t>, kde t</a:t>
            </a:r>
            <a:r>
              <a:rPr lang="cs-CZ" altLang="en-US" baseline="-25000" dirty="0">
                <a:solidFill>
                  <a:schemeClr val="bg2"/>
                </a:solidFill>
                <a:cs typeface="Arial" charset="0"/>
              </a:rPr>
              <a:t>i</a:t>
            </a:r>
            <a:r>
              <a:rPr lang="cs-CZ" altLang="en-US" dirty="0">
                <a:solidFill>
                  <a:schemeClr val="bg2"/>
                </a:solidFill>
                <a:cs typeface="Arial" charset="0"/>
              </a:rPr>
              <a:t> určuje čas, kdy byla hodnota y(t</a:t>
            </a:r>
            <a:r>
              <a:rPr lang="cs-CZ" altLang="en-US" baseline="-25000" dirty="0">
                <a:solidFill>
                  <a:schemeClr val="bg2"/>
                </a:solidFill>
                <a:cs typeface="Arial" charset="0"/>
              </a:rPr>
              <a:t>i</a:t>
            </a:r>
            <a:r>
              <a:rPr lang="cs-CZ" altLang="en-US" dirty="0">
                <a:solidFill>
                  <a:schemeClr val="bg2"/>
                </a:solidFill>
                <a:cs typeface="Arial" charset="0"/>
              </a:rPr>
              <a:t>) určena </a:t>
            </a:r>
            <a:r>
              <a:rPr lang="cs-CZ" dirty="0"/>
              <a:t>(t</a:t>
            </a:r>
            <a:r>
              <a:rPr lang="cs-CZ" baseline="-25000" dirty="0"/>
              <a:t>i+1</a:t>
            </a:r>
            <a:r>
              <a:rPr lang="en-US" dirty="0"/>
              <a:t>&gt;</a:t>
            </a:r>
            <a:r>
              <a:rPr lang="en-GB" dirty="0" err="1"/>
              <a:t>t</a:t>
            </a:r>
            <a:r>
              <a:rPr lang="en-GB" baseline="-25000" dirty="0" err="1"/>
              <a:t>i</a:t>
            </a:r>
            <a:r>
              <a:rPr lang="cs-CZ" dirty="0"/>
              <a:t>)</a:t>
            </a:r>
            <a:r>
              <a:rPr lang="cs-CZ" altLang="en-US" dirty="0">
                <a:solidFill>
                  <a:schemeClr val="bg2"/>
                </a:solidFill>
                <a:cs typeface="Arial" charset="0"/>
              </a:rPr>
              <a:t>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sz="1800" dirty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0D189D35-5297-4A55-B95D-9C318A85F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latin typeface="+mn-lt"/>
              </a:rPr>
              <a:t>Časová řada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CC73A0-435E-4B0D-BE04-0599F353C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latin typeface="+mn-lt"/>
              </a:rPr>
              <a:t>Výuka a Ukončení předmětu</a:t>
            </a:r>
          </a:p>
        </p:txBody>
      </p:sp>
      <p:sp>
        <p:nvSpPr>
          <p:cNvPr id="13315" name="Zástupný symbol pro obsah 2">
            <a:extLst>
              <a:ext uri="{FF2B5EF4-FFF2-40B4-BE49-F238E27FC236}">
                <a16:creationId xmlns:a16="http://schemas.microsoft.com/office/drawing/2014/main" id="{402BE256-B1A1-4A15-8911-848A426C99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en-US" b="1" dirty="0"/>
              <a:t>Výuka:</a:t>
            </a:r>
          </a:p>
          <a:p>
            <a:r>
              <a:rPr lang="cs-CZ" altLang="en-US" dirty="0"/>
              <a:t>Teoretické přednášky</a:t>
            </a:r>
          </a:p>
          <a:p>
            <a:pPr lvl="1"/>
            <a:r>
              <a:rPr lang="cs-CZ" altLang="en-US" dirty="0">
                <a:cs typeface="Arial" panose="020B0604020202020204" pitchFamily="34" charset="0"/>
              </a:rPr>
              <a:t>Počínaje 19. únorem 2024</a:t>
            </a:r>
            <a:br>
              <a:rPr lang="cs-CZ" altLang="en-US" dirty="0">
                <a:cs typeface="Arial" panose="020B0604020202020204" pitchFamily="34" charset="0"/>
              </a:rPr>
            </a:br>
            <a:r>
              <a:rPr lang="cs-CZ" altLang="en-US" dirty="0">
                <a:cs typeface="Arial" panose="020B0604020202020204" pitchFamily="34" charset="0"/>
              </a:rPr>
              <a:t>každé pondělí 8:00–9:40</a:t>
            </a:r>
          </a:p>
          <a:p>
            <a:r>
              <a:rPr lang="cs-CZ" altLang="en-US" dirty="0"/>
              <a:t>Praktická cvičení</a:t>
            </a:r>
          </a:p>
          <a:p>
            <a:pPr lvl="1"/>
            <a:r>
              <a:rPr lang="cs-CZ" altLang="en-US" dirty="0">
                <a:cs typeface="Arial" panose="020B0604020202020204" pitchFamily="34" charset="0"/>
              </a:rPr>
              <a:t>Počínaje 26. únorem 2024</a:t>
            </a:r>
            <a:br>
              <a:rPr lang="cs-CZ" altLang="en-US" dirty="0">
                <a:cs typeface="Arial" panose="020B0604020202020204" pitchFamily="34" charset="0"/>
              </a:rPr>
            </a:br>
            <a:r>
              <a:rPr lang="cs-CZ" altLang="en-US" dirty="0">
                <a:cs typeface="Arial" panose="020B0604020202020204" pitchFamily="34" charset="0"/>
              </a:rPr>
              <a:t>každé pondělí 10:00–11:40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en-US" b="1" dirty="0"/>
              <a:t>Požadavky na ukončení předmětu:</a:t>
            </a:r>
          </a:p>
          <a:p>
            <a:r>
              <a:rPr lang="cs-CZ" altLang="en-US" dirty="0"/>
              <a:t>ústní zkouška</a:t>
            </a:r>
          </a:p>
          <a:p>
            <a:pPr lvl="1"/>
            <a:r>
              <a:rPr lang="cs-CZ" altLang="en-US" dirty="0">
                <a:cs typeface="Arial" panose="020B0604020202020204" pitchFamily="34" charset="0"/>
              </a:rPr>
              <a:t>učená rozprava o dvou z témat, která budou náplní předmětu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sah 2">
            <a:extLst>
              <a:ext uri="{FF2B5EF4-FFF2-40B4-BE49-F238E27FC236}">
                <a16:creationId xmlns:a16="http://schemas.microsoft.com/office/drawing/2014/main" id="{89100849-F248-4365-B9F7-D37B29766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cs-CZ" altLang="en-US" b="1" cap="all" dirty="0">
                <a:solidFill>
                  <a:srgbClr val="C00000"/>
                </a:solidFill>
                <a:cs typeface="Arial" charset="0"/>
              </a:rPr>
              <a:t>Definice</a:t>
            </a:r>
            <a:r>
              <a:rPr lang="cs-CZ" altLang="en-US" b="1" dirty="0">
                <a:solidFill>
                  <a:srgbClr val="C00000"/>
                </a:solidFill>
                <a:cs typeface="Arial" charset="0"/>
              </a:rPr>
              <a:t> (základní):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en-US" b="1" dirty="0">
                <a:solidFill>
                  <a:srgbClr val="0070C0"/>
                </a:solidFill>
                <a:cs typeface="Arial" charset="0"/>
              </a:rPr>
              <a:t>Časová řada </a:t>
            </a:r>
            <a:r>
              <a:rPr lang="cs-CZ" altLang="en-US" dirty="0">
                <a:solidFill>
                  <a:schemeClr val="bg2"/>
                </a:solidFill>
                <a:cs typeface="Arial" charset="0"/>
              </a:rPr>
              <a:t>je uspořádaná množina hodnot </a:t>
            </a:r>
            <a:r>
              <a:rPr lang="en-US" altLang="en-US" dirty="0">
                <a:solidFill>
                  <a:schemeClr val="bg2"/>
                </a:solidFill>
                <a:cs typeface="Arial" charset="0"/>
              </a:rPr>
              <a:t>{</a:t>
            </a:r>
            <a:r>
              <a:rPr lang="cs-CZ" altLang="en-US" dirty="0">
                <a:solidFill>
                  <a:schemeClr val="bg2"/>
                </a:solidFill>
                <a:cs typeface="Arial" charset="0"/>
              </a:rPr>
              <a:t>y(t</a:t>
            </a:r>
            <a:r>
              <a:rPr lang="cs-CZ" altLang="en-US" baseline="-25000" dirty="0">
                <a:solidFill>
                  <a:schemeClr val="bg2"/>
                </a:solidFill>
                <a:cs typeface="Arial" charset="0"/>
              </a:rPr>
              <a:t>i</a:t>
            </a:r>
            <a:r>
              <a:rPr lang="cs-CZ" altLang="en-US" dirty="0">
                <a:solidFill>
                  <a:schemeClr val="bg2"/>
                </a:solidFill>
                <a:cs typeface="Arial" charset="0"/>
              </a:rPr>
              <a:t>): i=1,…,N</a:t>
            </a:r>
            <a:r>
              <a:rPr lang="en-US" altLang="en-US" dirty="0">
                <a:solidFill>
                  <a:schemeClr val="bg2"/>
                </a:solidFill>
                <a:cs typeface="Arial" charset="0"/>
              </a:rPr>
              <a:t>}</a:t>
            </a:r>
            <a:r>
              <a:rPr lang="cs-CZ" altLang="en-US" dirty="0">
                <a:solidFill>
                  <a:schemeClr val="bg2"/>
                </a:solidFill>
                <a:cs typeface="Arial" charset="0"/>
              </a:rPr>
              <a:t>, kde t</a:t>
            </a:r>
            <a:r>
              <a:rPr lang="cs-CZ" altLang="en-US" baseline="-25000" dirty="0">
                <a:solidFill>
                  <a:schemeClr val="bg2"/>
                </a:solidFill>
                <a:cs typeface="Arial" charset="0"/>
              </a:rPr>
              <a:t>i</a:t>
            </a:r>
            <a:r>
              <a:rPr lang="cs-CZ" altLang="en-US" dirty="0">
                <a:solidFill>
                  <a:schemeClr val="bg2"/>
                </a:solidFill>
                <a:cs typeface="Arial" charset="0"/>
              </a:rPr>
              <a:t> určuje čas, kdy byla hodnota y(t</a:t>
            </a:r>
            <a:r>
              <a:rPr lang="cs-CZ" altLang="en-US" baseline="-25000" dirty="0">
                <a:solidFill>
                  <a:schemeClr val="bg2"/>
                </a:solidFill>
                <a:cs typeface="Arial" charset="0"/>
              </a:rPr>
              <a:t>i</a:t>
            </a:r>
            <a:r>
              <a:rPr lang="cs-CZ" altLang="en-US" dirty="0">
                <a:solidFill>
                  <a:schemeClr val="bg2"/>
                </a:solidFill>
                <a:cs typeface="Arial" charset="0"/>
              </a:rPr>
              <a:t>) určena </a:t>
            </a:r>
            <a:r>
              <a:rPr lang="cs-CZ" dirty="0"/>
              <a:t>(t</a:t>
            </a:r>
            <a:r>
              <a:rPr lang="cs-CZ" baseline="-25000" dirty="0"/>
              <a:t>i+1</a:t>
            </a:r>
            <a:r>
              <a:rPr lang="en-US" dirty="0"/>
              <a:t>&gt;</a:t>
            </a:r>
            <a:r>
              <a:rPr lang="en-GB" dirty="0" err="1"/>
              <a:t>t</a:t>
            </a:r>
            <a:r>
              <a:rPr lang="en-GB" baseline="-25000" dirty="0" err="1"/>
              <a:t>i</a:t>
            </a:r>
            <a:r>
              <a:rPr lang="cs-CZ" dirty="0"/>
              <a:t>)</a:t>
            </a:r>
            <a:r>
              <a:rPr lang="cs-CZ" altLang="en-US" dirty="0">
                <a:solidFill>
                  <a:schemeClr val="bg2"/>
                </a:solidFill>
                <a:cs typeface="Arial" charset="0"/>
              </a:rPr>
              <a:t>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sz="1800" dirty="0">
              <a:solidFill>
                <a:schemeClr val="bg2"/>
              </a:solidFill>
              <a:cs typeface="Arial" charset="0"/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dirty="0">
                <a:solidFill>
                  <a:srgbClr val="FF0000"/>
                </a:solidFill>
              </a:rPr>
              <a:t>t</a:t>
            </a:r>
            <a:r>
              <a:rPr lang="cs-CZ" baseline="-25000" dirty="0">
                <a:solidFill>
                  <a:srgbClr val="FF0000"/>
                </a:solidFill>
              </a:rPr>
              <a:t>i+1</a:t>
            </a:r>
            <a:r>
              <a:rPr lang="cs-CZ" dirty="0">
                <a:solidFill>
                  <a:srgbClr val="FF0000"/>
                </a:solidFill>
              </a:rPr>
              <a:t>- </a:t>
            </a:r>
            <a:r>
              <a:rPr lang="en-GB" dirty="0" err="1">
                <a:solidFill>
                  <a:srgbClr val="FF0000"/>
                </a:solidFill>
              </a:rPr>
              <a:t>t</a:t>
            </a:r>
            <a:r>
              <a:rPr lang="en-GB" baseline="-25000" dirty="0" err="1">
                <a:solidFill>
                  <a:srgbClr val="FF0000"/>
                </a:solidFill>
              </a:rPr>
              <a:t>i</a:t>
            </a:r>
            <a:r>
              <a:rPr lang="cs-CZ" baseline="-25000" dirty="0">
                <a:solidFill>
                  <a:srgbClr val="FF0000"/>
                </a:solidFill>
              </a:rPr>
              <a:t> </a:t>
            </a:r>
            <a:r>
              <a:rPr lang="cs-CZ" dirty="0">
                <a:solidFill>
                  <a:srgbClr val="FF0000"/>
                </a:solidFill>
              </a:rPr>
              <a:t>= </a:t>
            </a:r>
            <a:r>
              <a:rPr lang="cs-CZ" dirty="0" err="1">
                <a:solidFill>
                  <a:srgbClr val="FF0000"/>
                </a:solidFill>
              </a:rPr>
              <a:t>const</a:t>
            </a:r>
            <a:r>
              <a:rPr lang="cs-CZ" dirty="0">
                <a:solidFill>
                  <a:srgbClr val="FF0000"/>
                </a:solidFill>
              </a:rPr>
              <a:t>.</a:t>
            </a:r>
            <a:endParaRPr lang="cs-CZ" altLang="en-US" dirty="0">
              <a:solidFill>
                <a:srgbClr val="FF0000"/>
              </a:solidFill>
              <a:cs typeface="Arial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en-US" dirty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75F8B2E4-4A29-412D-813B-59E46BA3C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latin typeface="+mn-lt"/>
              </a:rPr>
              <a:t>Časová řada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sah 2">
            <a:extLst>
              <a:ext uri="{FF2B5EF4-FFF2-40B4-BE49-F238E27FC236}">
                <a16:creationId xmlns:a16="http://schemas.microsoft.com/office/drawing/2014/main" id="{A447A85A-5D7C-43F5-BE00-D416E3DE1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cs-CZ" altLang="en-US" b="1" cap="all" dirty="0">
                <a:solidFill>
                  <a:srgbClr val="C00000"/>
                </a:solidFill>
                <a:cs typeface="Arial" charset="0"/>
              </a:rPr>
              <a:t>Definice</a:t>
            </a:r>
            <a:r>
              <a:rPr lang="cs-CZ" altLang="en-US" b="1" dirty="0">
                <a:solidFill>
                  <a:srgbClr val="C00000"/>
                </a:solidFill>
                <a:cs typeface="Arial" charset="0"/>
              </a:rPr>
              <a:t> (základní):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en-US" b="1" dirty="0">
                <a:solidFill>
                  <a:srgbClr val="0070C0"/>
                </a:solidFill>
                <a:cs typeface="Arial" charset="0"/>
              </a:rPr>
              <a:t>Časová řada </a:t>
            </a:r>
            <a:r>
              <a:rPr lang="cs-CZ" altLang="en-US" dirty="0">
                <a:solidFill>
                  <a:schemeClr val="bg2"/>
                </a:solidFill>
                <a:cs typeface="Arial" charset="0"/>
              </a:rPr>
              <a:t>je uspořádaná množina hodnot </a:t>
            </a:r>
            <a:r>
              <a:rPr lang="en-US" altLang="en-US" dirty="0">
                <a:solidFill>
                  <a:schemeClr val="bg2"/>
                </a:solidFill>
                <a:cs typeface="Arial" charset="0"/>
              </a:rPr>
              <a:t>{</a:t>
            </a:r>
            <a:r>
              <a:rPr lang="cs-CZ" altLang="en-US" dirty="0">
                <a:solidFill>
                  <a:schemeClr val="bg2"/>
                </a:solidFill>
                <a:cs typeface="Arial" charset="0"/>
              </a:rPr>
              <a:t>y(t</a:t>
            </a:r>
            <a:r>
              <a:rPr lang="cs-CZ" altLang="en-US" baseline="-25000" dirty="0">
                <a:solidFill>
                  <a:schemeClr val="bg2"/>
                </a:solidFill>
                <a:cs typeface="Arial" charset="0"/>
              </a:rPr>
              <a:t>i</a:t>
            </a:r>
            <a:r>
              <a:rPr lang="cs-CZ" altLang="en-US" dirty="0">
                <a:solidFill>
                  <a:schemeClr val="bg2"/>
                </a:solidFill>
                <a:cs typeface="Arial" charset="0"/>
              </a:rPr>
              <a:t>): i=1,…,N</a:t>
            </a:r>
            <a:r>
              <a:rPr lang="en-US" altLang="en-US" dirty="0">
                <a:solidFill>
                  <a:schemeClr val="bg2"/>
                </a:solidFill>
                <a:cs typeface="Arial" charset="0"/>
              </a:rPr>
              <a:t>}</a:t>
            </a:r>
            <a:r>
              <a:rPr lang="cs-CZ" altLang="en-US" dirty="0">
                <a:solidFill>
                  <a:schemeClr val="bg2"/>
                </a:solidFill>
                <a:cs typeface="Arial" charset="0"/>
              </a:rPr>
              <a:t>, kde t</a:t>
            </a:r>
            <a:r>
              <a:rPr lang="cs-CZ" altLang="en-US" baseline="-25000" dirty="0">
                <a:solidFill>
                  <a:schemeClr val="bg2"/>
                </a:solidFill>
                <a:cs typeface="Arial" charset="0"/>
              </a:rPr>
              <a:t>i</a:t>
            </a:r>
            <a:r>
              <a:rPr lang="cs-CZ" altLang="en-US" dirty="0">
                <a:solidFill>
                  <a:schemeClr val="bg2"/>
                </a:solidFill>
                <a:cs typeface="Arial" charset="0"/>
              </a:rPr>
              <a:t> určuje čas, kdy byla hodnota y(t</a:t>
            </a:r>
            <a:r>
              <a:rPr lang="cs-CZ" altLang="en-US" baseline="-25000" dirty="0">
                <a:solidFill>
                  <a:schemeClr val="bg2"/>
                </a:solidFill>
                <a:cs typeface="Arial" charset="0"/>
              </a:rPr>
              <a:t>i</a:t>
            </a:r>
            <a:r>
              <a:rPr lang="cs-CZ" altLang="en-US" dirty="0">
                <a:solidFill>
                  <a:schemeClr val="bg2"/>
                </a:solidFill>
                <a:cs typeface="Arial" charset="0"/>
              </a:rPr>
              <a:t>) určena </a:t>
            </a:r>
            <a:r>
              <a:rPr lang="cs-CZ" dirty="0"/>
              <a:t>(t</a:t>
            </a:r>
            <a:r>
              <a:rPr lang="cs-CZ" baseline="-25000" dirty="0"/>
              <a:t>i+1</a:t>
            </a:r>
            <a:r>
              <a:rPr lang="en-US" dirty="0"/>
              <a:t>&gt;</a:t>
            </a:r>
            <a:r>
              <a:rPr lang="en-GB" dirty="0" err="1"/>
              <a:t>t</a:t>
            </a:r>
            <a:r>
              <a:rPr lang="en-GB" baseline="-25000" dirty="0" err="1"/>
              <a:t>i</a:t>
            </a:r>
            <a:r>
              <a:rPr lang="cs-CZ" dirty="0"/>
              <a:t>)</a:t>
            </a:r>
            <a:r>
              <a:rPr lang="cs-CZ" altLang="en-US" dirty="0">
                <a:solidFill>
                  <a:schemeClr val="bg2"/>
                </a:solidFill>
                <a:cs typeface="Arial" charset="0"/>
              </a:rPr>
              <a:t>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sz="1800" dirty="0">
              <a:solidFill>
                <a:schemeClr val="bg2"/>
              </a:solidFill>
              <a:cs typeface="Arial" charset="0"/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dirty="0">
                <a:solidFill>
                  <a:srgbClr val="FF0000"/>
                </a:solidFill>
              </a:rPr>
              <a:t>t</a:t>
            </a:r>
            <a:r>
              <a:rPr lang="cs-CZ" baseline="-25000" dirty="0">
                <a:solidFill>
                  <a:srgbClr val="FF0000"/>
                </a:solidFill>
              </a:rPr>
              <a:t>i+1</a:t>
            </a:r>
            <a:r>
              <a:rPr lang="cs-CZ" dirty="0">
                <a:solidFill>
                  <a:srgbClr val="FF0000"/>
                </a:solidFill>
              </a:rPr>
              <a:t>- </a:t>
            </a:r>
            <a:r>
              <a:rPr lang="en-GB" dirty="0" err="1">
                <a:solidFill>
                  <a:srgbClr val="FF0000"/>
                </a:solidFill>
              </a:rPr>
              <a:t>t</a:t>
            </a:r>
            <a:r>
              <a:rPr lang="en-GB" baseline="-25000" dirty="0" err="1">
                <a:solidFill>
                  <a:srgbClr val="FF0000"/>
                </a:solidFill>
              </a:rPr>
              <a:t>i</a:t>
            </a:r>
            <a:r>
              <a:rPr lang="cs-CZ" baseline="-25000" dirty="0">
                <a:solidFill>
                  <a:srgbClr val="FF0000"/>
                </a:solidFill>
              </a:rPr>
              <a:t> </a:t>
            </a:r>
            <a:r>
              <a:rPr lang="cs-CZ" dirty="0">
                <a:solidFill>
                  <a:srgbClr val="FF0000"/>
                </a:solidFill>
              </a:rPr>
              <a:t>= </a:t>
            </a:r>
            <a:r>
              <a:rPr lang="cs-CZ" dirty="0" err="1">
                <a:solidFill>
                  <a:srgbClr val="FF0000"/>
                </a:solidFill>
              </a:rPr>
              <a:t>const</a:t>
            </a:r>
            <a:r>
              <a:rPr lang="cs-CZ" dirty="0">
                <a:solidFill>
                  <a:srgbClr val="FF0000"/>
                </a:solidFill>
              </a:rPr>
              <a:t>.</a:t>
            </a:r>
            <a:endParaRPr lang="cs-CZ" altLang="en-US" dirty="0">
              <a:solidFill>
                <a:srgbClr val="FF0000"/>
              </a:solidFill>
              <a:cs typeface="Arial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en-US" dirty="0">
              <a:solidFill>
                <a:schemeClr val="bg2"/>
              </a:solidFill>
              <a:cs typeface="Arial" charset="0"/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altLang="en-US" b="1" dirty="0">
                <a:solidFill>
                  <a:srgbClr val="0070C0"/>
                </a:solidFill>
                <a:cs typeface="Arial" charset="0"/>
              </a:rPr>
              <a:t>Jaké jsou hodnoty y(t</a:t>
            </a:r>
            <a:r>
              <a:rPr lang="cs-CZ" altLang="en-US" b="1" baseline="-25000" dirty="0">
                <a:solidFill>
                  <a:srgbClr val="0070C0"/>
                </a:solidFill>
                <a:cs typeface="Arial" charset="0"/>
              </a:rPr>
              <a:t>i</a:t>
            </a:r>
            <a:r>
              <a:rPr lang="cs-CZ" altLang="en-US" b="1" dirty="0">
                <a:solidFill>
                  <a:srgbClr val="0070C0"/>
                </a:solidFill>
                <a:cs typeface="Arial" charset="0"/>
              </a:rPr>
              <a:t>) časové řady?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FEB6A8B5-981A-4AE5-9241-F0D16D3CC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latin typeface="+mn-lt"/>
              </a:rPr>
              <a:t>Časová řada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sah 2">
            <a:extLst>
              <a:ext uri="{FF2B5EF4-FFF2-40B4-BE49-F238E27FC236}">
                <a16:creationId xmlns:a16="http://schemas.microsoft.com/office/drawing/2014/main" id="{541C9A06-91BE-4ACC-82FF-23F50B664C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cs-CZ" altLang="en-US" b="1" dirty="0">
                <a:solidFill>
                  <a:srgbClr val="0070C0"/>
                </a:solidFill>
              </a:rPr>
              <a:t>TYPY HODNOT y(t</a:t>
            </a:r>
            <a:r>
              <a:rPr lang="cs-CZ" altLang="en-US" b="1" baseline="-25000" dirty="0">
                <a:solidFill>
                  <a:srgbClr val="0070C0"/>
                </a:solidFill>
              </a:rPr>
              <a:t>i</a:t>
            </a:r>
            <a:r>
              <a:rPr lang="cs-CZ" altLang="en-US" b="1" dirty="0">
                <a:solidFill>
                  <a:srgbClr val="0070C0"/>
                </a:solidFill>
              </a:rPr>
              <a:t>)</a:t>
            </a:r>
          </a:p>
          <a:p>
            <a:pPr marL="0" indent="0"/>
            <a:r>
              <a:rPr lang="cs-CZ" altLang="en-US" dirty="0">
                <a:solidFill>
                  <a:schemeClr val="bg2"/>
                </a:solidFill>
              </a:rPr>
              <a:t>  skalár, vektor </a:t>
            </a:r>
            <a:r>
              <a:rPr lang="en-US" altLang="en-US" dirty="0">
                <a:solidFill>
                  <a:schemeClr val="bg2"/>
                </a:solidFill>
              </a:rPr>
              <a:t>[</a:t>
            </a:r>
            <a:r>
              <a:rPr lang="cs-CZ" altLang="en-US" b="1" dirty="0" err="1">
                <a:solidFill>
                  <a:schemeClr val="bg2"/>
                </a:solidFill>
              </a:rPr>
              <a:t>y</a:t>
            </a:r>
            <a:r>
              <a:rPr lang="cs-CZ" altLang="en-US" baseline="-25000" dirty="0" err="1">
                <a:solidFill>
                  <a:schemeClr val="bg2"/>
                </a:solidFill>
              </a:rPr>
              <a:t>ti</a:t>
            </a:r>
            <a:r>
              <a:rPr lang="cs-CZ" altLang="en-US" dirty="0">
                <a:solidFill>
                  <a:schemeClr val="bg2"/>
                </a:solidFill>
              </a:rPr>
              <a:t>=(y</a:t>
            </a:r>
            <a:r>
              <a:rPr lang="cs-CZ" altLang="en-US" baseline="-25000" dirty="0">
                <a:solidFill>
                  <a:schemeClr val="bg2"/>
                </a:solidFill>
              </a:rPr>
              <a:t>1ti</a:t>
            </a:r>
            <a:r>
              <a:rPr lang="cs-CZ" altLang="en-US" dirty="0">
                <a:solidFill>
                  <a:schemeClr val="bg2"/>
                </a:solidFill>
              </a:rPr>
              <a:t>,…,</a:t>
            </a:r>
            <a:r>
              <a:rPr lang="cs-CZ" altLang="en-US" dirty="0" err="1">
                <a:solidFill>
                  <a:schemeClr val="bg2"/>
                </a:solidFill>
              </a:rPr>
              <a:t>y</a:t>
            </a:r>
            <a:r>
              <a:rPr lang="cs-CZ" altLang="en-US" baseline="-25000" dirty="0" err="1">
                <a:solidFill>
                  <a:schemeClr val="bg2"/>
                </a:solidFill>
              </a:rPr>
              <a:t>pti</a:t>
            </a:r>
            <a:r>
              <a:rPr lang="cs-CZ" altLang="en-US" dirty="0">
                <a:solidFill>
                  <a:schemeClr val="bg2"/>
                </a:solidFill>
              </a:rPr>
              <a:t>)</a:t>
            </a:r>
            <a:r>
              <a:rPr lang="en-US" altLang="en-US" dirty="0">
                <a:solidFill>
                  <a:schemeClr val="bg2"/>
                </a:solidFill>
              </a:rPr>
              <a:t>]</a:t>
            </a:r>
            <a:r>
              <a:rPr lang="cs-CZ" altLang="en-US" dirty="0">
                <a:solidFill>
                  <a:schemeClr val="bg2"/>
                </a:solidFill>
              </a:rPr>
              <a:t>, matice, … ;</a:t>
            </a:r>
          </a:p>
          <a:p>
            <a:pPr marL="0" indent="0"/>
            <a:r>
              <a:rPr lang="cs-CZ" altLang="en-US" dirty="0">
                <a:solidFill>
                  <a:schemeClr val="bg2"/>
                </a:solidFill>
              </a:rPr>
              <a:t>  kvantitativní, kvalitativní;</a:t>
            </a:r>
          </a:p>
          <a:p>
            <a:pPr lvl="1"/>
            <a:r>
              <a:rPr lang="cs-CZ" altLang="en-US" dirty="0">
                <a:solidFill>
                  <a:schemeClr val="bg2"/>
                </a:solidFill>
                <a:cs typeface="Arial" panose="020B0604020202020204" pitchFamily="34" charset="0"/>
              </a:rPr>
              <a:t>kvantitativní</a:t>
            </a:r>
          </a:p>
          <a:p>
            <a:pPr lvl="2"/>
            <a:r>
              <a:rPr lang="cs-CZ" altLang="en-US" dirty="0">
                <a:solidFill>
                  <a:schemeClr val="bg2"/>
                </a:solidFill>
                <a:cs typeface="Arial" panose="020B0604020202020204" pitchFamily="34" charset="0"/>
              </a:rPr>
              <a:t>spojitá, diskrétní - každá hodnota může vyjadřovat </a:t>
            </a:r>
            <a:r>
              <a:rPr lang="cs-CZ" altLang="en-US" dirty="0">
                <a:solidFill>
                  <a:srgbClr val="0070C0"/>
                </a:solidFill>
                <a:cs typeface="Arial" panose="020B0604020202020204" pitchFamily="34" charset="0"/>
              </a:rPr>
              <a:t>okamžitý</a:t>
            </a:r>
            <a:r>
              <a:rPr lang="cs-CZ" altLang="en-US" dirty="0">
                <a:solidFill>
                  <a:schemeClr val="bg2"/>
                </a:solidFill>
                <a:cs typeface="Arial" panose="020B0604020202020204" pitchFamily="34" charset="0"/>
              </a:rPr>
              <a:t> stav nebo mít </a:t>
            </a:r>
            <a:r>
              <a:rPr lang="cs-CZ" altLang="en-US" dirty="0">
                <a:solidFill>
                  <a:srgbClr val="0070C0"/>
                </a:solidFill>
                <a:cs typeface="Arial" panose="020B0604020202020204" pitchFamily="34" charset="0"/>
              </a:rPr>
              <a:t>akumulační</a:t>
            </a:r>
            <a:r>
              <a:rPr lang="cs-CZ" altLang="en-US" dirty="0">
                <a:solidFill>
                  <a:schemeClr val="bg2"/>
                </a:solidFill>
                <a:cs typeface="Arial" panose="020B0604020202020204" pitchFamily="34" charset="0"/>
              </a:rPr>
              <a:t> (integrační) </a:t>
            </a:r>
            <a:r>
              <a:rPr lang="cs-CZ" altLang="en-US" dirty="0">
                <a:solidFill>
                  <a:srgbClr val="0070C0"/>
                </a:solidFill>
                <a:cs typeface="Arial" panose="020B0604020202020204" pitchFamily="34" charset="0"/>
              </a:rPr>
              <a:t>charakter</a:t>
            </a:r>
            <a:r>
              <a:rPr lang="cs-CZ" altLang="en-US" dirty="0">
                <a:solidFill>
                  <a:schemeClr val="bg2"/>
                </a:solidFill>
                <a:cs typeface="Arial" panose="020B0604020202020204" pitchFamily="34" charset="0"/>
              </a:rPr>
              <a:t> za určité období;</a:t>
            </a:r>
          </a:p>
          <a:p>
            <a:pPr lvl="1"/>
            <a:r>
              <a:rPr lang="cs-CZ" altLang="en-US" dirty="0">
                <a:solidFill>
                  <a:schemeClr val="bg2"/>
                </a:solidFill>
                <a:cs typeface="Arial" panose="020B0604020202020204" pitchFamily="34" charset="0"/>
              </a:rPr>
              <a:t>kvalitativní</a:t>
            </a:r>
          </a:p>
          <a:p>
            <a:pPr lvl="2"/>
            <a:r>
              <a:rPr lang="cs-CZ" altLang="en-US" dirty="0">
                <a:solidFill>
                  <a:schemeClr val="bg2"/>
                </a:solidFill>
                <a:cs typeface="Arial" panose="020B0604020202020204" pitchFamily="34" charset="0"/>
              </a:rPr>
              <a:t>binární/dichotomická, nominální, ordinální; 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6A88B514-E747-4AB4-8912-92B397906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Časová řada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>
            <a:extLst>
              <a:ext uri="{FF2B5EF4-FFF2-40B4-BE49-F238E27FC236}">
                <a16:creationId xmlns:a16="http://schemas.microsoft.com/office/drawing/2014/main" id="{841E3071-D513-48BA-B13C-A8965C47EBA8}"/>
              </a:ext>
            </a:extLst>
          </p:cNvPr>
          <p:cNvSpPr/>
          <p:nvPr/>
        </p:nvSpPr>
        <p:spPr>
          <a:xfrm>
            <a:off x="323850" y="1484313"/>
            <a:ext cx="4176713" cy="1512887"/>
          </a:xfrm>
          <a:prstGeom prst="roundRect">
            <a:avLst/>
          </a:prstGeom>
          <a:solidFill>
            <a:srgbClr val="499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spcAft>
                <a:spcPts val="600"/>
              </a:spcAft>
              <a:defRPr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Binární =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dummy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data</a:t>
            </a:r>
          </a:p>
          <a:p>
            <a:pPr algn="ctr">
              <a:defRPr/>
            </a:pP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Proměnná, která může nabývat pouze dvou hodnot. Bývá definovaná odpovědí na otázku (např. TRUE × FALSE, 1 × 0). </a:t>
            </a:r>
          </a:p>
          <a:p>
            <a:pPr algn="ctr">
              <a:defRPr/>
            </a:pP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aoblený obdélník 14">
            <a:extLst>
              <a:ext uri="{FF2B5EF4-FFF2-40B4-BE49-F238E27FC236}">
                <a16:creationId xmlns:a16="http://schemas.microsoft.com/office/drawing/2014/main" id="{18359711-BF74-4D22-BDC1-156D3A354108}"/>
              </a:ext>
            </a:extLst>
          </p:cNvPr>
          <p:cNvSpPr/>
          <p:nvPr/>
        </p:nvSpPr>
        <p:spPr>
          <a:xfrm>
            <a:off x="4643438" y="1484313"/>
            <a:ext cx="4176712" cy="151288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spcAft>
                <a:spcPts val="600"/>
              </a:spcAft>
              <a:defRPr/>
            </a:pPr>
            <a:r>
              <a:rPr lang="cs-CZ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Nominální = kategoriální data</a:t>
            </a:r>
          </a:p>
          <a:p>
            <a:pPr algn="ctr">
              <a:defRPr/>
            </a:pP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Proměnná, která může nabývat počtu hodnot (</a:t>
            </a:r>
            <a:r>
              <a:rPr lang="cs-CZ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∊ ℕ), pro které neexistuje přirozené pořadí (např. barvy vzorků).</a:t>
            </a:r>
          </a:p>
          <a:p>
            <a:pPr algn="ctr">
              <a:defRPr/>
            </a:pP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Zaoblený obdélník 15">
            <a:extLst>
              <a:ext uri="{FF2B5EF4-FFF2-40B4-BE49-F238E27FC236}">
                <a16:creationId xmlns:a16="http://schemas.microsoft.com/office/drawing/2014/main" id="{14857AE5-06E4-435E-972A-8953A4CF8375}"/>
              </a:ext>
            </a:extLst>
          </p:cNvPr>
          <p:cNvSpPr/>
          <p:nvPr/>
        </p:nvSpPr>
        <p:spPr>
          <a:xfrm>
            <a:off x="323850" y="3141663"/>
            <a:ext cx="4176713" cy="1511300"/>
          </a:xfrm>
          <a:prstGeom prst="roundRect">
            <a:avLst/>
          </a:prstGeom>
          <a:solidFill>
            <a:srgbClr val="CFB2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spcAft>
                <a:spcPts val="600"/>
              </a:spcAft>
              <a:defRPr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Ordinální data</a:t>
            </a:r>
          </a:p>
          <a:p>
            <a:pPr algn="ctr">
              <a:defRPr/>
            </a:pP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Nominální proměnná, pro kterou ale existuje jasné pořadí kategorií (např. velikost oděvů S, M, L, XL).</a:t>
            </a:r>
          </a:p>
          <a:p>
            <a:pPr algn="ctr">
              <a:defRPr/>
            </a:pP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aoblený obdélník 16">
            <a:extLst>
              <a:ext uri="{FF2B5EF4-FFF2-40B4-BE49-F238E27FC236}">
                <a16:creationId xmlns:a16="http://schemas.microsoft.com/office/drawing/2014/main" id="{3653FCD5-62A8-40C0-8C90-CFA19F83CB3E}"/>
              </a:ext>
            </a:extLst>
          </p:cNvPr>
          <p:cNvSpPr/>
          <p:nvPr/>
        </p:nvSpPr>
        <p:spPr>
          <a:xfrm>
            <a:off x="4643438" y="3141663"/>
            <a:ext cx="4176712" cy="1511300"/>
          </a:xfrm>
          <a:prstGeom prst="roundRect">
            <a:avLst/>
          </a:prstGeom>
          <a:solidFill>
            <a:srgbClr val="684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spcAft>
                <a:spcPts val="600"/>
              </a:spcAft>
              <a:defRPr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Kardinální data</a:t>
            </a:r>
          </a:p>
          <a:p>
            <a:pPr algn="ctr">
              <a:defRPr/>
            </a:pP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Ordinální proměnná, u které lze určit rozdíl mezi kategoriemi. Ty jsou stejně vzdálené (např. počet dětí v rodině).</a:t>
            </a:r>
          </a:p>
          <a:p>
            <a:pPr algn="ctr">
              <a:defRPr/>
            </a:pP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Zaoblený obdélník 17">
            <a:extLst>
              <a:ext uri="{FF2B5EF4-FFF2-40B4-BE49-F238E27FC236}">
                <a16:creationId xmlns:a16="http://schemas.microsoft.com/office/drawing/2014/main" id="{7D03EBAA-67C0-46CC-9D32-44FD56F596CC}"/>
              </a:ext>
            </a:extLst>
          </p:cNvPr>
          <p:cNvSpPr/>
          <p:nvPr/>
        </p:nvSpPr>
        <p:spPr>
          <a:xfrm>
            <a:off x="323850" y="4797425"/>
            <a:ext cx="4176713" cy="1511300"/>
          </a:xfrm>
          <a:prstGeom prst="roundRect">
            <a:avLst/>
          </a:prstGeom>
          <a:solidFill>
            <a:srgbClr val="659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spcAft>
                <a:spcPts val="600"/>
              </a:spcAft>
              <a:defRPr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Intervalová data</a:t>
            </a:r>
          </a:p>
          <a:p>
            <a:pPr algn="ctr">
              <a:defRPr/>
            </a:pP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Spojitá proměnná, u které lze určit rozdíl mezi kategoriemi – často jde o vzdálenost od 0 (např. teplota ve °C, čas).</a:t>
            </a:r>
          </a:p>
          <a:p>
            <a:pPr algn="ctr">
              <a:defRPr/>
            </a:pP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Zaoblený obdélník 18">
            <a:extLst>
              <a:ext uri="{FF2B5EF4-FFF2-40B4-BE49-F238E27FC236}">
                <a16:creationId xmlns:a16="http://schemas.microsoft.com/office/drawing/2014/main" id="{6941B141-99F5-4606-8364-898CBAF33BE9}"/>
              </a:ext>
            </a:extLst>
          </p:cNvPr>
          <p:cNvSpPr/>
          <p:nvPr/>
        </p:nvSpPr>
        <p:spPr>
          <a:xfrm>
            <a:off x="4643438" y="4797425"/>
            <a:ext cx="4176712" cy="15113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spcAft>
                <a:spcPts val="600"/>
              </a:spcAft>
              <a:defRPr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Poměrová data</a:t>
            </a:r>
          </a:p>
          <a:p>
            <a:pPr algn="ctr">
              <a:defRPr/>
            </a:pP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Intervalová proměnná, u které má smysl určovat podíly jednotlivých kategorií (např. hmotnost, vzdálenost).</a:t>
            </a:r>
          </a:p>
          <a:p>
            <a:pPr algn="ctr">
              <a:defRPr/>
            </a:pP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89BFB1C3-5C0A-41BD-8584-C1006D271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cap="small" dirty="0"/>
              <a:t>Časová řada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sah 2">
            <a:extLst>
              <a:ext uri="{FF2B5EF4-FFF2-40B4-BE49-F238E27FC236}">
                <a16:creationId xmlns:a16="http://schemas.microsoft.com/office/drawing/2014/main" id="{A4880B63-8119-43F3-83E6-F88BA39434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cs-CZ" altLang="en-US" b="1">
                <a:solidFill>
                  <a:srgbClr val="0070C0"/>
                </a:solidFill>
              </a:rPr>
              <a:t>TYPY HODNOT y(t</a:t>
            </a:r>
            <a:r>
              <a:rPr lang="cs-CZ" altLang="en-US" b="1" baseline="-25000">
                <a:solidFill>
                  <a:srgbClr val="0070C0"/>
                </a:solidFill>
              </a:rPr>
              <a:t>i</a:t>
            </a:r>
            <a:r>
              <a:rPr lang="cs-CZ" altLang="en-US" b="1">
                <a:solidFill>
                  <a:srgbClr val="0070C0"/>
                </a:solidFill>
              </a:rPr>
              <a:t>)</a:t>
            </a:r>
          </a:p>
          <a:p>
            <a:pPr marL="0" indent="0"/>
            <a:r>
              <a:rPr lang="cs-CZ" altLang="en-US">
                <a:solidFill>
                  <a:srgbClr val="FF0000"/>
                </a:solidFill>
              </a:rPr>
              <a:t>  skalár</a:t>
            </a:r>
            <a:r>
              <a:rPr lang="cs-CZ" altLang="en-US">
                <a:solidFill>
                  <a:schemeClr val="bg2"/>
                </a:solidFill>
              </a:rPr>
              <a:t>, vektor </a:t>
            </a:r>
            <a:r>
              <a:rPr lang="en-US" altLang="en-US">
                <a:solidFill>
                  <a:schemeClr val="bg2"/>
                </a:solidFill>
              </a:rPr>
              <a:t>[</a:t>
            </a:r>
            <a:r>
              <a:rPr lang="cs-CZ" altLang="en-US" b="1">
                <a:solidFill>
                  <a:schemeClr val="bg2"/>
                </a:solidFill>
              </a:rPr>
              <a:t>y</a:t>
            </a:r>
            <a:r>
              <a:rPr lang="cs-CZ" altLang="en-US" baseline="-25000">
                <a:solidFill>
                  <a:schemeClr val="bg2"/>
                </a:solidFill>
              </a:rPr>
              <a:t>ti</a:t>
            </a:r>
            <a:r>
              <a:rPr lang="cs-CZ" altLang="en-US">
                <a:solidFill>
                  <a:schemeClr val="bg2"/>
                </a:solidFill>
              </a:rPr>
              <a:t>=(y</a:t>
            </a:r>
            <a:r>
              <a:rPr lang="cs-CZ" altLang="en-US" baseline="-25000">
                <a:solidFill>
                  <a:schemeClr val="bg2"/>
                </a:solidFill>
              </a:rPr>
              <a:t>1ti</a:t>
            </a:r>
            <a:r>
              <a:rPr lang="cs-CZ" altLang="en-US">
                <a:solidFill>
                  <a:schemeClr val="bg2"/>
                </a:solidFill>
              </a:rPr>
              <a:t>,…,y</a:t>
            </a:r>
            <a:r>
              <a:rPr lang="cs-CZ" altLang="en-US" baseline="-25000">
                <a:solidFill>
                  <a:schemeClr val="bg2"/>
                </a:solidFill>
              </a:rPr>
              <a:t>pti</a:t>
            </a:r>
            <a:r>
              <a:rPr lang="cs-CZ" altLang="en-US">
                <a:solidFill>
                  <a:schemeClr val="bg2"/>
                </a:solidFill>
              </a:rPr>
              <a:t>)</a:t>
            </a:r>
            <a:r>
              <a:rPr lang="en-US" altLang="en-US">
                <a:solidFill>
                  <a:schemeClr val="bg2"/>
                </a:solidFill>
              </a:rPr>
              <a:t>]</a:t>
            </a:r>
            <a:r>
              <a:rPr lang="cs-CZ" altLang="en-US">
                <a:solidFill>
                  <a:schemeClr val="bg2"/>
                </a:solidFill>
              </a:rPr>
              <a:t>, matice, … ;</a:t>
            </a:r>
          </a:p>
          <a:p>
            <a:pPr marL="0" indent="0"/>
            <a:r>
              <a:rPr lang="cs-CZ" altLang="en-US">
                <a:solidFill>
                  <a:schemeClr val="bg2"/>
                </a:solidFill>
              </a:rPr>
              <a:t>  kvantitativní, kvalitativní;</a:t>
            </a:r>
          </a:p>
          <a:p>
            <a:pPr lvl="1"/>
            <a:r>
              <a:rPr lang="cs-CZ" altLang="en-US">
                <a:solidFill>
                  <a:srgbClr val="FF0000"/>
                </a:solidFill>
                <a:cs typeface="Arial" panose="020B0604020202020204" pitchFamily="34" charset="0"/>
              </a:rPr>
              <a:t>kvantitativní</a:t>
            </a:r>
          </a:p>
          <a:p>
            <a:pPr lvl="2"/>
            <a:r>
              <a:rPr lang="cs-CZ" altLang="en-US">
                <a:solidFill>
                  <a:schemeClr val="bg2"/>
                </a:solidFill>
                <a:cs typeface="Arial" panose="020B0604020202020204" pitchFamily="34" charset="0"/>
              </a:rPr>
              <a:t>spojitá, diskrétní - každá hodnota může vyjadřovat </a:t>
            </a:r>
            <a:r>
              <a:rPr lang="cs-CZ" altLang="en-US">
                <a:solidFill>
                  <a:srgbClr val="0070C0"/>
                </a:solidFill>
                <a:cs typeface="Arial" panose="020B0604020202020204" pitchFamily="34" charset="0"/>
              </a:rPr>
              <a:t>okamžitý</a:t>
            </a:r>
            <a:r>
              <a:rPr lang="cs-CZ" altLang="en-US">
                <a:solidFill>
                  <a:schemeClr val="bg2"/>
                </a:solidFill>
                <a:cs typeface="Arial" panose="020B0604020202020204" pitchFamily="34" charset="0"/>
              </a:rPr>
              <a:t> stav nebo mít </a:t>
            </a:r>
            <a:r>
              <a:rPr lang="cs-CZ" altLang="en-US">
                <a:solidFill>
                  <a:srgbClr val="0070C0"/>
                </a:solidFill>
                <a:cs typeface="Arial" panose="020B0604020202020204" pitchFamily="34" charset="0"/>
              </a:rPr>
              <a:t>akumulační</a:t>
            </a:r>
            <a:r>
              <a:rPr lang="cs-CZ" altLang="en-US">
                <a:solidFill>
                  <a:schemeClr val="bg2"/>
                </a:solidFill>
                <a:cs typeface="Arial" panose="020B0604020202020204" pitchFamily="34" charset="0"/>
              </a:rPr>
              <a:t> (integrační) </a:t>
            </a:r>
            <a:r>
              <a:rPr lang="cs-CZ" altLang="en-US">
                <a:solidFill>
                  <a:srgbClr val="0070C0"/>
                </a:solidFill>
                <a:cs typeface="Arial" panose="020B0604020202020204" pitchFamily="34" charset="0"/>
              </a:rPr>
              <a:t>charakter</a:t>
            </a:r>
            <a:r>
              <a:rPr lang="cs-CZ" altLang="en-US">
                <a:solidFill>
                  <a:schemeClr val="bg2"/>
                </a:solidFill>
                <a:cs typeface="Arial" panose="020B0604020202020204" pitchFamily="34" charset="0"/>
              </a:rPr>
              <a:t> za určité období;</a:t>
            </a:r>
          </a:p>
          <a:p>
            <a:pPr lvl="1"/>
            <a:r>
              <a:rPr lang="cs-CZ" altLang="en-US">
                <a:solidFill>
                  <a:schemeClr val="bg2"/>
                </a:solidFill>
                <a:cs typeface="Arial" panose="020B0604020202020204" pitchFamily="34" charset="0"/>
              </a:rPr>
              <a:t>kvalitativní</a:t>
            </a:r>
          </a:p>
          <a:p>
            <a:pPr lvl="2"/>
            <a:r>
              <a:rPr lang="cs-CZ" altLang="en-US">
                <a:solidFill>
                  <a:schemeClr val="bg2"/>
                </a:solidFill>
                <a:cs typeface="Arial" panose="020B0604020202020204" pitchFamily="34" charset="0"/>
              </a:rPr>
              <a:t>binární/dichotomická, nominální, ordinální; 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DC1C6162-9FCF-4DA1-88FF-12CB2CB2D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Časová řada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eeg">
            <a:extLst>
              <a:ext uri="{FF2B5EF4-FFF2-40B4-BE49-F238E27FC236}">
                <a16:creationId xmlns:a16="http://schemas.microsoft.com/office/drawing/2014/main" id="{F5949108-6373-4E3F-8F31-93FCEE216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214438"/>
            <a:ext cx="7929563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DC873381-A3F9-4B95-B74E-629198CF3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Několik příkladů na úvod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eeg">
            <a:extLst>
              <a:ext uri="{FF2B5EF4-FFF2-40B4-BE49-F238E27FC236}">
                <a16:creationId xmlns:a16="http://schemas.microsoft.com/office/drawing/2014/main" id="{2E503EE4-292D-4386-A36C-233243F8A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214438"/>
            <a:ext cx="7929563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1228DB2E-87F9-4AD3-8EFB-6AF99711D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latin typeface="+mn-lt"/>
              </a:rPr>
              <a:t>Několik příkladů na úvod</a:t>
            </a:r>
          </a:p>
        </p:txBody>
      </p:sp>
      <p:pic>
        <p:nvPicPr>
          <p:cNvPr id="33796" name="Picture 8" descr="1020br">
            <a:extLst>
              <a:ext uri="{FF2B5EF4-FFF2-40B4-BE49-F238E27FC236}">
                <a16:creationId xmlns:a16="http://schemas.microsoft.com/office/drawing/2014/main" id="{E4FD5D5E-7B45-431C-9E7C-6EAA6DB23C6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75463" y="1484313"/>
            <a:ext cx="1657350" cy="1598612"/>
          </a:xfrm>
        </p:spPr>
      </p:pic>
      <p:pic>
        <p:nvPicPr>
          <p:cNvPr id="33797" name="Picture 19" descr="1020side">
            <a:extLst>
              <a:ext uri="{FF2B5EF4-FFF2-40B4-BE49-F238E27FC236}">
                <a16:creationId xmlns:a16="http://schemas.microsoft.com/office/drawing/2014/main" id="{AC4906B5-92B1-4A5C-AA9D-75BFE760681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9925" y="3213100"/>
            <a:ext cx="1449388" cy="1439863"/>
          </a:xfrm>
        </p:spPr>
      </p:pic>
      <p:pic>
        <p:nvPicPr>
          <p:cNvPr id="33798" name="Picture 11" descr="1020top">
            <a:extLst>
              <a:ext uri="{FF2B5EF4-FFF2-40B4-BE49-F238E27FC236}">
                <a16:creationId xmlns:a16="http://schemas.microsoft.com/office/drawing/2014/main" id="{605F26F4-B253-4325-A23D-D6DBFF8AC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797425"/>
            <a:ext cx="152082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cssd.cz/image.php?id=16790">
            <a:extLst>
              <a:ext uri="{FF2B5EF4-FFF2-40B4-BE49-F238E27FC236}">
                <a16:creationId xmlns:a16="http://schemas.microsoft.com/office/drawing/2014/main" id="{8D4318FF-18AE-4030-927B-31700D6D2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643063"/>
            <a:ext cx="7858125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Zástupný symbol pro obsah 2">
            <a:extLst>
              <a:ext uri="{FF2B5EF4-FFF2-40B4-BE49-F238E27FC236}">
                <a16:creationId xmlns:a16="http://schemas.microsoft.com/office/drawing/2014/main" id="{0900B08B-974B-4431-A89D-6D15E46989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6215063"/>
            <a:ext cx="8535987" cy="357187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cs-CZ" altLang="en-US" sz="1600" b="1"/>
              <a:t>Preference politických stran v ČR v období od 8/2004 do 3/2008</a:t>
            </a:r>
            <a:br>
              <a:rPr lang="cs-CZ" altLang="en-US" sz="2000"/>
            </a:br>
            <a:endParaRPr lang="cs-CZ" altLang="en-US" sz="200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4C4D40B7-0914-4871-964D-D1B289637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latin typeface="+mn-lt"/>
              </a:rPr>
              <a:t>Několik příkladů na úvod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sah 2">
            <a:extLst>
              <a:ext uri="{FF2B5EF4-FFF2-40B4-BE49-F238E27FC236}">
                <a16:creationId xmlns:a16="http://schemas.microsoft.com/office/drawing/2014/main" id="{12CF3254-F947-456C-B138-85A4E44968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5572125"/>
            <a:ext cx="8535987" cy="1000125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cs-CZ" altLang="en-US" sz="2000" b="1"/>
              <a:t>Vývoj počtu hospitalizací v lůžkových psychiatrických zařízeních (na 100 000 osob)</a:t>
            </a:r>
            <a:br>
              <a:rPr lang="cs-CZ" altLang="en-US" sz="2000"/>
            </a:br>
            <a:r>
              <a:rPr lang="cs-CZ" altLang="en-US" sz="2000" i="1"/>
              <a:t>Pramen: Ústav zdravotnických informací a statistiky</a:t>
            </a:r>
            <a:endParaRPr lang="cs-CZ" altLang="en-US" sz="2000"/>
          </a:p>
        </p:txBody>
      </p:sp>
      <p:pic>
        <p:nvPicPr>
          <p:cNvPr id="35843" name="Picture 2" descr="http://www.demografie.info/user/img/article/graf_sd_nem5_1127423958.gif">
            <a:extLst>
              <a:ext uri="{FF2B5EF4-FFF2-40B4-BE49-F238E27FC236}">
                <a16:creationId xmlns:a16="http://schemas.microsoft.com/office/drawing/2014/main" id="{822DD73F-DFC2-4411-8CD3-208C41220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85875"/>
            <a:ext cx="7072313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18D2042B-8B9F-4B47-A492-7134079AC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latin typeface="+mn-lt"/>
              </a:rPr>
              <a:t>Několik příkladů na úvod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1B4445-0161-42AA-93CC-124AD3F35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latin typeface="+mn-lt"/>
              </a:rPr>
              <a:t>Časová řada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729698-BE5F-47BA-892F-2A1A91B80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altLang="en-US" b="1" dirty="0">
                <a:solidFill>
                  <a:srgbClr val="0070C0"/>
                </a:solidFill>
                <a:cs typeface="Arial" charset="0"/>
              </a:rPr>
              <a:t>TYPY HODNOT y(t</a:t>
            </a:r>
            <a:r>
              <a:rPr lang="cs-CZ" altLang="en-US" b="1" baseline="-25000" dirty="0">
                <a:solidFill>
                  <a:srgbClr val="0070C0"/>
                </a:solidFill>
                <a:cs typeface="Arial" charset="0"/>
              </a:rPr>
              <a:t>i</a:t>
            </a:r>
            <a:r>
              <a:rPr lang="cs-CZ" altLang="en-US" b="1" dirty="0">
                <a:solidFill>
                  <a:srgbClr val="0070C0"/>
                </a:solidFill>
                <a:cs typeface="Arial" charset="0"/>
              </a:rPr>
              <a:t>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dirty="0">
              <a:solidFill>
                <a:schemeClr val="bg2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dirty="0">
                <a:solidFill>
                  <a:schemeClr val="bg2"/>
                </a:solidFill>
              </a:rPr>
              <a:t>Hodnoty časové řady popisují </a:t>
            </a:r>
            <a:r>
              <a:rPr lang="cs-CZ" dirty="0"/>
              <a:t>jevy fyzikální, chemické, biologické, ekonomické či jiné materiální povahy, nesoucí informaci o stavu systému, který jej generuje, </a:t>
            </a:r>
            <a:r>
              <a:rPr lang="cs-CZ" dirty="0">
                <a:solidFill>
                  <a:schemeClr val="bg2"/>
                </a:solidFill>
              </a:rPr>
              <a:t>a jeho dynamice. 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4F1B8A-C7D0-4173-A95C-30EA24E38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latin typeface="+mn-lt"/>
              </a:rPr>
              <a:t>Výuka a Ukončení předmětu</a:t>
            </a:r>
          </a:p>
        </p:txBody>
      </p:sp>
      <p:sp>
        <p:nvSpPr>
          <p:cNvPr id="14339" name="Zástupný symbol pro obsah 2">
            <a:extLst>
              <a:ext uri="{FF2B5EF4-FFF2-40B4-BE49-F238E27FC236}">
                <a16:creationId xmlns:a16="http://schemas.microsoft.com/office/drawing/2014/main" id="{FBDDEECC-62A8-4832-846A-253331D9F7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en-US" b="1" dirty="0"/>
              <a:t>Osnova:</a:t>
            </a:r>
          </a:p>
          <a:p>
            <a:pPr defTabSz="873125">
              <a:tabLst>
                <a:tab pos="1257300" algn="l"/>
              </a:tabLst>
            </a:pPr>
            <a:r>
              <a:rPr lang="cs-CZ" altLang="en-US" sz="1600" dirty="0"/>
              <a:t>19. 2.	Základní pojmy, zpracování dat, veličiny	</a:t>
            </a:r>
            <a:r>
              <a:rPr lang="cs-CZ" altLang="en-US" sz="1600" dirty="0">
                <a:solidFill>
                  <a:srgbClr val="EB9B0B"/>
                </a:solidFill>
              </a:rPr>
              <a:t>cvičení odpadá</a:t>
            </a:r>
          </a:p>
          <a:p>
            <a:pPr defTabSz="873125">
              <a:tabLst>
                <a:tab pos="1257300" algn="l"/>
              </a:tabLst>
            </a:pPr>
            <a:r>
              <a:rPr lang="cs-CZ" altLang="en-US" sz="1600" dirty="0"/>
              <a:t>26. 2.	Mat. modely časových řad a operace na nich	</a:t>
            </a:r>
            <a:r>
              <a:rPr lang="cs-CZ" altLang="en-US" sz="1600" dirty="0">
                <a:solidFill>
                  <a:srgbClr val="EB9B0B"/>
                </a:solidFill>
              </a:rPr>
              <a:t>cvičení odpadá</a:t>
            </a:r>
          </a:p>
          <a:p>
            <a:pPr defTabSz="873125">
              <a:tabLst>
                <a:tab pos="1257300" algn="l"/>
              </a:tabLst>
            </a:pPr>
            <a:r>
              <a:rPr lang="cs-CZ" altLang="en-US" sz="1600" dirty="0"/>
              <a:t>  4. 3.	Operace se dvěma časovými řadami		</a:t>
            </a:r>
            <a:r>
              <a:rPr lang="cs-CZ" altLang="en-US" sz="1600" dirty="0">
                <a:solidFill>
                  <a:srgbClr val="EB9B0B"/>
                </a:solidFill>
              </a:rPr>
              <a:t>komplexní čísla</a:t>
            </a:r>
          </a:p>
          <a:p>
            <a:pPr defTabSz="873125">
              <a:tabLst>
                <a:tab pos="1257300" algn="l"/>
              </a:tabLst>
            </a:pPr>
            <a:r>
              <a:rPr lang="cs-CZ" altLang="en-US" sz="1600" dirty="0"/>
              <a:t>11. 3.	Harmonická dekompozice a vzorkování	</a:t>
            </a:r>
            <a:r>
              <a:rPr lang="cs-CZ" altLang="en-US" sz="1600" dirty="0">
                <a:solidFill>
                  <a:srgbClr val="EB9B0B"/>
                </a:solidFill>
              </a:rPr>
              <a:t>základní operace</a:t>
            </a:r>
            <a:endParaRPr lang="cs-CZ" altLang="en-US" sz="1600" dirty="0"/>
          </a:p>
          <a:p>
            <a:pPr defTabSz="873125">
              <a:tabLst>
                <a:tab pos="1257300" algn="l"/>
              </a:tabLst>
            </a:pPr>
            <a:r>
              <a:rPr lang="cs-CZ" altLang="en-US" sz="1600" dirty="0"/>
              <a:t>18. 3.	Odpadá (konference)				</a:t>
            </a:r>
            <a:r>
              <a:rPr lang="cs-CZ" altLang="en-US" sz="1600" dirty="0">
                <a:solidFill>
                  <a:srgbClr val="EB9B0B"/>
                </a:solidFill>
              </a:rPr>
              <a:t>odpadá</a:t>
            </a:r>
          </a:p>
          <a:p>
            <a:pPr defTabSz="873125">
              <a:tabLst>
                <a:tab pos="1257300" algn="l"/>
              </a:tabLst>
            </a:pPr>
            <a:r>
              <a:rPr lang="cs-CZ" altLang="en-US" sz="1600" dirty="0"/>
              <a:t>25. 3.	Frekvenční transformace			</a:t>
            </a:r>
            <a:r>
              <a:rPr lang="cs-CZ" altLang="en-US" sz="1600" dirty="0" err="1">
                <a:solidFill>
                  <a:srgbClr val="EB9B0B"/>
                </a:solidFill>
              </a:rPr>
              <a:t>harm</a:t>
            </a:r>
            <a:r>
              <a:rPr lang="cs-CZ" altLang="en-US" sz="1600" dirty="0">
                <a:solidFill>
                  <a:srgbClr val="EB9B0B"/>
                </a:solidFill>
              </a:rPr>
              <a:t>. dekompozice</a:t>
            </a:r>
            <a:endParaRPr lang="cs-CZ" altLang="en-US" sz="1600" dirty="0"/>
          </a:p>
          <a:p>
            <a:pPr defTabSz="873125">
              <a:tabLst>
                <a:tab pos="1257300" algn="l"/>
              </a:tabLst>
            </a:pPr>
            <a:r>
              <a:rPr lang="cs-CZ" altLang="en-US" sz="1600" dirty="0"/>
              <a:t>  1. 4.	Odpadá (Velikonoce)				</a:t>
            </a:r>
            <a:r>
              <a:rPr lang="cs-CZ" altLang="en-US" sz="1600" dirty="0">
                <a:solidFill>
                  <a:srgbClr val="EB9B0B"/>
                </a:solidFill>
              </a:rPr>
              <a:t>odpadá</a:t>
            </a:r>
          </a:p>
          <a:p>
            <a:pPr defTabSz="873125">
              <a:tabLst>
                <a:tab pos="1257300" algn="l"/>
              </a:tabLst>
            </a:pPr>
            <a:r>
              <a:rPr lang="cs-CZ" altLang="en-US" sz="1600" dirty="0"/>
              <a:t>  8. 4.	Základní pojmy o systémech			</a:t>
            </a:r>
            <a:r>
              <a:rPr lang="cs-CZ" altLang="en-US" sz="1600" dirty="0" err="1">
                <a:solidFill>
                  <a:srgbClr val="EB9B0B"/>
                </a:solidFill>
              </a:rPr>
              <a:t>frekv</a:t>
            </a:r>
            <a:r>
              <a:rPr lang="cs-CZ" altLang="en-US" sz="1600" dirty="0">
                <a:solidFill>
                  <a:srgbClr val="EB9B0B"/>
                </a:solidFill>
              </a:rPr>
              <a:t>. transformace</a:t>
            </a:r>
          </a:p>
          <a:p>
            <a:pPr defTabSz="873125">
              <a:tabLst>
                <a:tab pos="1257300" algn="l"/>
              </a:tabLst>
            </a:pPr>
            <a:r>
              <a:rPr lang="cs-CZ" altLang="en-US" sz="1600" dirty="0"/>
              <a:t>15. 4.	Popis lineárních systémů			</a:t>
            </a:r>
            <a:r>
              <a:rPr lang="cs-CZ" altLang="en-US" sz="1600" dirty="0">
                <a:solidFill>
                  <a:srgbClr val="EB9B0B"/>
                </a:solidFill>
              </a:rPr>
              <a:t>základy systémů</a:t>
            </a:r>
          </a:p>
          <a:p>
            <a:pPr defTabSz="873125">
              <a:tabLst>
                <a:tab pos="1257300" algn="l"/>
              </a:tabLst>
            </a:pPr>
            <a:r>
              <a:rPr lang="cs-CZ" altLang="en-US" sz="1600" dirty="0"/>
              <a:t>22. 4.	Stabilita a spojování systémů			</a:t>
            </a:r>
            <a:r>
              <a:rPr lang="cs-CZ" altLang="en-US" sz="1600" dirty="0">
                <a:solidFill>
                  <a:srgbClr val="EB9B0B"/>
                </a:solidFill>
              </a:rPr>
              <a:t>popis systémů</a:t>
            </a:r>
          </a:p>
          <a:p>
            <a:pPr defTabSz="873125">
              <a:tabLst>
                <a:tab pos="1257300" algn="l"/>
              </a:tabLst>
            </a:pPr>
            <a:r>
              <a:rPr lang="cs-CZ" altLang="en-US" sz="1600" dirty="0"/>
              <a:t>29. 4.	Realizace diskrétních systémů			</a:t>
            </a:r>
            <a:r>
              <a:rPr lang="cs-CZ" altLang="en-US" sz="1600" dirty="0">
                <a:solidFill>
                  <a:srgbClr val="EB9B0B"/>
                </a:solidFill>
              </a:rPr>
              <a:t>stabilita</a:t>
            </a:r>
          </a:p>
          <a:p>
            <a:pPr defTabSz="873125">
              <a:tabLst>
                <a:tab pos="1257300" algn="l"/>
              </a:tabLst>
            </a:pPr>
            <a:r>
              <a:rPr lang="cs-CZ" altLang="en-US" sz="1600" dirty="0"/>
              <a:t>  6. 5.	Zadání skupinového projektu			</a:t>
            </a:r>
            <a:r>
              <a:rPr lang="cs-CZ" altLang="en-US" sz="1600" dirty="0">
                <a:solidFill>
                  <a:srgbClr val="EB9B0B"/>
                </a:solidFill>
              </a:rPr>
              <a:t>odpadá</a:t>
            </a:r>
            <a:endParaRPr lang="cs-CZ" altLang="en-US" sz="1600" dirty="0"/>
          </a:p>
          <a:p>
            <a:pPr defTabSz="873125">
              <a:tabLst>
                <a:tab pos="1257300" algn="l"/>
              </a:tabLst>
            </a:pPr>
            <a:r>
              <a:rPr lang="cs-CZ" altLang="en-US" sz="1600" dirty="0"/>
              <a:t>13. 5.	Prezentace skupinového projektu		</a:t>
            </a:r>
            <a:r>
              <a:rPr lang="cs-CZ" altLang="en-US" sz="1600" dirty="0">
                <a:solidFill>
                  <a:srgbClr val="EB9B0B"/>
                </a:solidFill>
              </a:rPr>
              <a:t>odpadá</a:t>
            </a:r>
            <a:endParaRPr lang="cs-CZ" altLang="en-US" sz="1600" dirty="0"/>
          </a:p>
          <a:p>
            <a:pPr defTabSz="873125">
              <a:tabLst>
                <a:tab pos="1257300" algn="l"/>
              </a:tabLst>
            </a:pPr>
            <a:r>
              <a:rPr lang="cs-CZ" altLang="en-US" sz="1600" dirty="0"/>
              <a:t>20. 5.	Konzultace, dohoda na termínech zkoušky	</a:t>
            </a:r>
            <a:r>
              <a:rPr lang="cs-CZ" altLang="en-US" sz="1600" dirty="0">
                <a:solidFill>
                  <a:srgbClr val="EB9B0B"/>
                </a:solidFill>
              </a:rPr>
              <a:t>odpadá</a:t>
            </a:r>
          </a:p>
          <a:p>
            <a:pPr defTabSz="873125">
              <a:tabLst>
                <a:tab pos="1257300" algn="l"/>
              </a:tabLst>
            </a:pPr>
            <a:r>
              <a:rPr lang="cs-CZ" altLang="en-US" sz="1600" dirty="0"/>
              <a:t>Termíny zkoušky: </a:t>
            </a:r>
            <a:r>
              <a:rPr lang="cs-CZ" altLang="en-US" sz="1600" dirty="0">
                <a:solidFill>
                  <a:srgbClr val="EB9B0B"/>
                </a:solidFill>
              </a:rPr>
              <a:t>3. 6.</a:t>
            </a:r>
            <a:r>
              <a:rPr lang="cs-CZ" altLang="en-US" sz="1600" dirty="0"/>
              <a:t>; </a:t>
            </a:r>
            <a:r>
              <a:rPr lang="cs-CZ" altLang="en-US" sz="1600" dirty="0">
                <a:solidFill>
                  <a:srgbClr val="EB9B0B"/>
                </a:solidFill>
              </a:rPr>
              <a:t>10. 6.</a:t>
            </a:r>
            <a:r>
              <a:rPr lang="cs-CZ" altLang="en-US" sz="1600" dirty="0"/>
              <a:t>; </a:t>
            </a:r>
            <a:r>
              <a:rPr lang="cs-CZ" altLang="en-US" sz="1600" dirty="0">
                <a:solidFill>
                  <a:srgbClr val="EB9B0B"/>
                </a:solidFill>
              </a:rPr>
              <a:t>17. 6.</a:t>
            </a:r>
            <a:r>
              <a:rPr lang="cs-CZ" altLang="en-US" sz="1600" dirty="0"/>
              <a:t>	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F55861-2209-48CF-BDB5-6DC5C3388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latin typeface="+mn-lt"/>
              </a:rPr>
              <a:t>Časové řady – co s nimi?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559A740-BE60-44B6-821B-FE4ADC798744}"/>
              </a:ext>
            </a:extLst>
          </p:cNvPr>
          <p:cNvSpPr txBox="1"/>
          <p:nvPr/>
        </p:nvSpPr>
        <p:spPr>
          <a:xfrm>
            <a:off x="4283968" y="2852936"/>
            <a:ext cx="1296144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9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+mn-cs"/>
              </a:rPr>
              <a:t>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sah 2">
            <a:extLst>
              <a:ext uri="{FF2B5EF4-FFF2-40B4-BE49-F238E27FC236}">
                <a16:creationId xmlns:a16="http://schemas.microsoft.com/office/drawing/2014/main" id="{EC11E2BD-04BE-49EC-A6D8-66B51E7C3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defRPr/>
            </a:pPr>
            <a:r>
              <a:rPr lang="cs-CZ" altLang="en-US" sz="2400" dirty="0">
                <a:cs typeface="Arial" charset="0"/>
              </a:rPr>
              <a:t>abychom dokázali posoudit stav objektu generujícího časová data (OK, hypertenze, epilepsie, exitus, úroveň/dynamika chemického zamoření dané lokality,…);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en-US" dirty="0">
              <a:cs typeface="Arial" charset="0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0998288-A735-47C4-A555-0A3CEE39F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latin typeface="+mn-lt"/>
              </a:rPr>
              <a:t>zpracování ČASOVÝCH ŘAD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sah 2">
            <a:extLst>
              <a:ext uri="{FF2B5EF4-FFF2-40B4-BE49-F238E27FC236}">
                <a16:creationId xmlns:a16="http://schemas.microsoft.com/office/drawing/2014/main" id="{F7D46B1F-E288-44FA-A4D9-606A577E8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defRPr/>
            </a:pPr>
            <a:r>
              <a:rPr lang="cs-CZ" altLang="en-US" sz="2400" dirty="0">
                <a:cs typeface="Arial" charset="0"/>
              </a:rPr>
              <a:t>abychom dokázali posoudit stav objektu generujícího časová data (OK, hypertenze, epilepsie, exitus, úroveň chemického zamoření dané lokality,…);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en-US" dirty="0">
              <a:cs typeface="Arial" charset="0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468CCB76-670E-4F52-8572-EB5710614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latin typeface="+mn-lt"/>
              </a:rPr>
              <a:t>zpracování ČASOVÝCH ŘAD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A53F7565-2BE1-424C-BDB9-EE83C87F7AB8}"/>
              </a:ext>
            </a:extLst>
          </p:cNvPr>
          <p:cNvSpPr txBox="1">
            <a:spLocks/>
          </p:cNvSpPr>
          <p:nvPr/>
        </p:nvSpPr>
        <p:spPr bwMode="auto">
          <a:xfrm>
            <a:off x="393700" y="2859088"/>
            <a:ext cx="4033838" cy="787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þ"/>
              <a:defRPr sz="2800" b="0" i="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EEA320"/>
              </a:buClr>
              <a:buSzPct val="80000"/>
              <a:buFont typeface="Wingdings" pitchFamily="2" charset="2"/>
              <a:buChar char="è"/>
              <a:defRPr sz="2400" b="0" i="0" baseline="0">
                <a:solidFill>
                  <a:schemeClr val="tx1"/>
                </a:solidFill>
                <a:latin typeface="+mn-lt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q"/>
              <a:defRPr sz="2000" b="0" i="0" baseline="0">
                <a:solidFill>
                  <a:schemeClr val="tx1"/>
                </a:solidFill>
                <a:latin typeface="+mn-lt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EEA320"/>
              </a:buClr>
              <a:buSzPct val="50000"/>
              <a:buFont typeface="Wingdings" pitchFamily="2" charset="2"/>
              <a:buChar char="l"/>
              <a:defRPr sz="2000" b="0" i="0" baseline="0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lang="cs-CZ" altLang="en-US" sz="2000" b="1" kern="0" dirty="0">
                <a:cs typeface="Arial" charset="0"/>
              </a:rPr>
              <a:t>EKG – elektrokardiogram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cs-CZ" altLang="en-US" sz="1800" kern="0" dirty="0">
                <a:cs typeface="Arial" charset="0"/>
              </a:rPr>
              <a:t>záznam signálu EKG</a:t>
            </a:r>
          </a:p>
          <a:p>
            <a:pPr>
              <a:buFont typeface="Wingdings" pitchFamily="2" charset="2"/>
              <a:buNone/>
              <a:defRPr/>
            </a:pPr>
            <a:br>
              <a:rPr lang="cs-CZ" altLang="en-US" kern="0" dirty="0">
                <a:cs typeface="Arial" charset="0"/>
              </a:rPr>
            </a:br>
            <a:br>
              <a:rPr lang="cs-CZ" altLang="en-US" kern="0" dirty="0">
                <a:cs typeface="Arial" charset="0"/>
              </a:rPr>
            </a:br>
            <a:br>
              <a:rPr lang="cs-CZ" altLang="en-US" kern="0" dirty="0">
                <a:cs typeface="Arial" charset="0"/>
              </a:rPr>
            </a:br>
            <a:endParaRPr lang="cs-CZ" altLang="en-US" kern="0" dirty="0">
              <a:cs typeface="Arial" charset="0"/>
            </a:endParaRPr>
          </a:p>
        </p:txBody>
      </p:sp>
      <p:pic>
        <p:nvPicPr>
          <p:cNvPr id="39941" name="Picture 2" descr="http://img.mp.pl/articles/kardiologia/E06-01.jpg">
            <a:extLst>
              <a:ext uri="{FF2B5EF4-FFF2-40B4-BE49-F238E27FC236}">
                <a16:creationId xmlns:a16="http://schemas.microsoft.com/office/drawing/2014/main" id="{4080D77F-2D2F-4A78-BDE0-E66425BA9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2738"/>
            <a:ext cx="3384550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3">
            <a:extLst>
              <a:ext uri="{FF2B5EF4-FFF2-40B4-BE49-F238E27FC236}">
                <a16:creationId xmlns:a16="http://schemas.microsoft.com/office/drawing/2014/main" id="{22E5CCCE-4204-4C71-B44B-B58711214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3860800"/>
            <a:ext cx="2344738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sah 2">
            <a:extLst>
              <a:ext uri="{FF2B5EF4-FFF2-40B4-BE49-F238E27FC236}">
                <a16:creationId xmlns:a16="http://schemas.microsoft.com/office/drawing/2014/main" id="{934F1A9C-1831-4385-94FA-04A0BC324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defRPr/>
            </a:pPr>
            <a:r>
              <a:rPr lang="cs-CZ" altLang="en-US" sz="2400" dirty="0">
                <a:cs typeface="Arial" charset="0"/>
              </a:rPr>
              <a:t>abychom dokázali posoudit stav objektu generujícího časová data (OK, hypertenze, epilepsie, exitus, úroveň chemického zamoření dané lokality,…);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altLang="en-US" b="1" dirty="0">
                <a:cs typeface="Arial" charset="0"/>
                <a:sym typeface="Symbol" pitchFamily="18" charset="2"/>
              </a:rPr>
              <a:t></a:t>
            </a:r>
            <a:endParaRPr lang="cs-CZ" altLang="en-US" b="1" dirty="0">
              <a:solidFill>
                <a:srgbClr val="002060"/>
              </a:solidFill>
              <a:cs typeface="Arial" charset="0"/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altLang="en-US" sz="2400" b="1" dirty="0">
                <a:solidFill>
                  <a:srgbClr val="002060"/>
                </a:solidFill>
                <a:cs typeface="Arial" charset="0"/>
              </a:rPr>
              <a:t>popis vlastností časové řady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en-US" sz="2000" dirty="0">
                <a:cs typeface="Arial" charset="0"/>
              </a:rPr>
              <a:t>(pomocí několika podstatných souhrnných parametrů (statistik?)) </a:t>
            </a:r>
            <a:r>
              <a:rPr lang="cs-CZ" altLang="en-US" sz="2400" dirty="0">
                <a:cs typeface="Arial" charset="0"/>
              </a:rPr>
              <a:t>		</a:t>
            </a:r>
          </a:p>
          <a:p>
            <a:pPr marL="0" indent="0" algn="ctr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cs-CZ" altLang="en-US" b="1" dirty="0">
                <a:cs typeface="Arial" charset="0"/>
                <a:sym typeface="Symbol" pitchFamily="18" charset="2"/>
              </a:rPr>
              <a:t></a:t>
            </a:r>
            <a:r>
              <a:rPr lang="cs-CZ" altLang="en-US" dirty="0">
                <a:cs typeface="Arial" charset="0"/>
              </a:rPr>
              <a:t> </a:t>
            </a:r>
          </a:p>
          <a:p>
            <a:pPr marL="0" indent="0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cs-CZ" altLang="en-US" sz="2000" dirty="0">
                <a:cs typeface="Arial" charset="0"/>
              </a:rPr>
              <a:t>k popisu spíše „funkce“ než jednoduchá hodnota, např. klouzavý průměr než průměr;</a:t>
            </a:r>
          </a:p>
          <a:p>
            <a:pPr marL="0" indent="0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cs-CZ" altLang="en-US" sz="2000" dirty="0">
                <a:cs typeface="Arial" charset="0"/>
              </a:rPr>
              <a:t>složky řady – trend, sezónní změny, pomalé a rychlé změny, nepravidelné oscilace – </a:t>
            </a:r>
            <a:r>
              <a:rPr lang="cs-CZ" altLang="en-US" sz="2000" b="1" dirty="0">
                <a:solidFill>
                  <a:srgbClr val="296EF9"/>
                </a:solidFill>
                <a:cs typeface="Arial" charset="0"/>
              </a:rPr>
              <a:t>analýza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en-US" dirty="0">
              <a:cs typeface="Arial" charset="0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2AF6217C-E2DD-4A5F-84E0-47BE519AB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latin typeface="+mn-lt"/>
              </a:rPr>
              <a:t>zpracování ČASOVÝCH ŘAD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sah 2">
            <a:extLst>
              <a:ext uri="{FF2B5EF4-FFF2-40B4-BE49-F238E27FC236}">
                <a16:creationId xmlns:a16="http://schemas.microsoft.com/office/drawing/2014/main" id="{67CAF0E9-8AE3-4D8B-B995-A721620113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1998662"/>
          </a:xfrm>
        </p:spPr>
        <p:txBody>
          <a:bodyPr/>
          <a:lstStyle/>
          <a:p>
            <a:r>
              <a:rPr lang="cs-CZ" altLang="en-US" sz="2400"/>
              <a:t>abychom dokázali předpovědět budoucnost sledovaného objektu (lze léčit a vyléčit, ocenit finanční nároky léčení po dobu přežití, les do 20 let odumře, sociální složení obyvatelstva v daném časovém rozpětí,…);</a:t>
            </a:r>
          </a:p>
          <a:p>
            <a:endParaRPr lang="cs-CZ" altLang="en-US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BF9FF87-87E3-453F-ABEA-6139A7EB1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latin typeface="+mn-lt"/>
              </a:rPr>
              <a:t>zpracování ČASOVÝCH ŘAD</a:t>
            </a:r>
          </a:p>
        </p:txBody>
      </p:sp>
      <p:sp>
        <p:nvSpPr>
          <p:cNvPr id="41988" name="Obdélník 2">
            <a:extLst>
              <a:ext uri="{FF2B5EF4-FFF2-40B4-BE49-F238E27FC236}">
                <a16:creationId xmlns:a16="http://schemas.microsoft.com/office/drawing/2014/main" id="{6A2715C9-FB1C-4AD4-8578-4EE29CC5A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284538"/>
            <a:ext cx="8280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 b="1" dirty="0">
                <a:solidFill>
                  <a:srgbClr val="002060"/>
                </a:solidFill>
              </a:rPr>
              <a:t>predikce budoucích hodnot (?) </a:t>
            </a:r>
            <a:r>
              <a:rPr lang="cs-CZ" altLang="en-US" sz="1800" dirty="0"/>
              <a:t>– velká část analytických metod pro časové řady;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en-US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 dirty="0"/>
              <a:t>(</a:t>
            </a:r>
            <a:r>
              <a:rPr lang="cs-CZ" altLang="en-US" sz="1800" b="1" dirty="0"/>
              <a:t>Predikce</a:t>
            </a:r>
            <a:r>
              <a:rPr lang="cs-CZ" altLang="en-US" sz="1800" dirty="0"/>
              <a:t> (z </a:t>
            </a:r>
            <a:r>
              <a:rPr lang="cs-CZ" altLang="en-US" sz="1800" dirty="0">
                <a:hlinkClick r:id="rId2" action="ppaction://hlinkfile" tooltip="Latin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lat.</a:t>
            </a:r>
            <a:r>
              <a:rPr lang="cs-CZ" altLang="en-US" sz="1800" dirty="0"/>
              <a:t> </a:t>
            </a:r>
            <a:r>
              <a:rPr lang="cs-CZ" altLang="en-US" sz="1800" i="1" dirty="0" err="1"/>
              <a:t>prae</a:t>
            </a:r>
            <a:r>
              <a:rPr lang="cs-CZ" altLang="en-US" sz="1800" dirty="0"/>
              <a:t>-, před, a </a:t>
            </a:r>
            <a:r>
              <a:rPr lang="cs-CZ" altLang="en-US" sz="1800" i="1" dirty="0" err="1"/>
              <a:t>dicere</a:t>
            </a:r>
            <a:r>
              <a:rPr lang="cs-CZ" altLang="en-US" sz="1800" dirty="0"/>
              <a:t>, říkat) znamená </a:t>
            </a:r>
            <a:r>
              <a:rPr lang="cs-CZ" altLang="en-US" sz="1800" b="1" dirty="0"/>
              <a:t>předpověď</a:t>
            </a:r>
            <a:r>
              <a:rPr lang="cs-CZ" altLang="en-US" sz="1800" dirty="0"/>
              <a:t> či </a:t>
            </a:r>
            <a:r>
              <a:rPr lang="cs-CZ" altLang="en-US" sz="1800" dirty="0">
                <a:hlinkClick r:id="rId3" action="ppaction://hlinkfile" tooltip="Prognóz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prognózu</a:t>
            </a:r>
            <a:r>
              <a:rPr lang="cs-CZ" altLang="en-US" sz="1800" dirty="0"/>
              <a:t>, tvrzení o tom, co se stane nebo nestane v </a:t>
            </a:r>
            <a:r>
              <a:rPr lang="cs-CZ" altLang="en-US" sz="1800" dirty="0">
                <a:hlinkClick r:id="rId4" action="ppaction://hlinkfile" tooltip="Budoucnos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budoucnosti</a:t>
            </a:r>
            <a:r>
              <a:rPr lang="cs-CZ" altLang="en-US" sz="1800" dirty="0"/>
              <a:t>. Na rozdíl od </a:t>
            </a:r>
            <a:r>
              <a:rPr lang="cs-CZ" altLang="en-US" sz="1800" dirty="0">
                <a:hlinkClick r:id="rId5" action="ppaction://hlinkfile" tooltip="Věštěn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věštění</a:t>
            </a:r>
            <a:r>
              <a:rPr lang="cs-CZ" altLang="en-US" sz="1800" dirty="0"/>
              <a:t> nebo hádání se slovo predikce obvykle užívá pro </a:t>
            </a:r>
            <a:r>
              <a:rPr lang="cs-CZ" altLang="en-US" sz="1800" dirty="0">
                <a:hlinkClick r:id="rId6" action="ppaction://hlinkfile" tooltip="Odha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odhady</a:t>
            </a:r>
            <a:r>
              <a:rPr lang="cs-CZ" altLang="en-US" sz="1800" dirty="0"/>
              <a:t>, opřené o </a:t>
            </a:r>
            <a:r>
              <a:rPr lang="cs-CZ" altLang="en-US" sz="1800" dirty="0">
                <a:hlinkClick r:id="rId7" action="ppaction://hlinkfile" tooltip="Vědec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vědeckou</a:t>
            </a:r>
            <a:r>
              <a:rPr lang="cs-CZ" altLang="en-US" sz="1800" dirty="0"/>
              <a:t> </a:t>
            </a:r>
            <a:r>
              <a:rPr lang="cs-CZ" altLang="en-US" sz="1800" dirty="0">
                <a:hlinkClick r:id="rId8" action="ppaction://hlinkfile" tooltip="Hypotéz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hypotézu</a:t>
            </a:r>
            <a:r>
              <a:rPr lang="cs-CZ" altLang="en-US" sz="1800" dirty="0"/>
              <a:t> nebo </a:t>
            </a:r>
            <a:r>
              <a:rPr lang="cs-CZ" altLang="en-US" sz="1800" dirty="0">
                <a:hlinkClick r:id="rId9" action="ppaction://hlinkfile" tooltip="Teor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teorii</a:t>
            </a:r>
            <a:r>
              <a:rPr lang="cs-CZ" altLang="en-US" sz="1800" dirty="0"/>
              <a:t>, tj. </a:t>
            </a:r>
            <a:r>
              <a:rPr lang="cs-CZ" altLang="en-US" sz="1800" u="sng" dirty="0"/>
              <a:t>matematický</a:t>
            </a:r>
            <a:r>
              <a:rPr lang="cs-CZ" altLang="en-US" sz="1800" dirty="0"/>
              <a:t> </a:t>
            </a:r>
            <a:r>
              <a:rPr lang="cs-CZ" altLang="en-US" sz="1800" u="sng" dirty="0"/>
              <a:t>model</a:t>
            </a:r>
            <a:r>
              <a:rPr lang="cs-CZ" altLang="en-US" sz="1800" dirty="0"/>
              <a:t>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sah 2">
            <a:extLst>
              <a:ext uri="{FF2B5EF4-FFF2-40B4-BE49-F238E27FC236}">
                <a16:creationId xmlns:a16="http://schemas.microsoft.com/office/drawing/2014/main" id="{E80AC845-3C73-45EB-B282-683A3D3204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1638300"/>
          </a:xfrm>
        </p:spPr>
        <p:txBody>
          <a:bodyPr/>
          <a:lstStyle/>
          <a:p>
            <a:r>
              <a:rPr lang="cs-CZ" altLang="en-US" sz="2400"/>
              <a:t>abychom dokázali předpovědět jeho budoucnost (lze léčit a vyléčit, ocenit finanční nároky léčení po dobu přežití, les do 20 let odumře, sociální složení obyvatelstva v daném časovém rozpětí,…);</a:t>
            </a:r>
          </a:p>
          <a:p>
            <a:endParaRPr lang="cs-CZ" altLang="en-US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C995C4C7-2121-4622-A482-00BBE3687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latin typeface="+mn-lt"/>
              </a:rPr>
              <a:t>zpracování ČASOVÝCH ŘAD</a:t>
            </a:r>
          </a:p>
        </p:txBody>
      </p:sp>
      <p:graphicFrame>
        <p:nvGraphicFramePr>
          <p:cNvPr id="43012" name="Objekt 1">
            <a:extLst>
              <a:ext uri="{FF2B5EF4-FFF2-40B4-BE49-F238E27FC236}">
                <a16:creationId xmlns:a16="http://schemas.microsoft.com/office/drawing/2014/main" id="{BCB8A60E-0D4F-4AD2-AF55-49C0D7DA4E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55875" y="2924175"/>
          <a:ext cx="4248150" cy="227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2" imgW="7144747" imgH="3809524" progId="PBrush">
                  <p:embed/>
                </p:oleObj>
              </mc:Choice>
              <mc:Fallback>
                <p:oleObj name="Rastrový obrázek" r:id="rId2" imgW="7144747" imgH="3809524" progId="PBrush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2924175"/>
                        <a:ext cx="4248150" cy="227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F81D731D-C591-4253-ADAB-9C07F1D561D9}"/>
              </a:ext>
            </a:extLst>
          </p:cNvPr>
          <p:cNvSpPr txBox="1">
            <a:spLocks/>
          </p:cNvSpPr>
          <p:nvPr/>
        </p:nvSpPr>
        <p:spPr bwMode="auto">
          <a:xfrm>
            <a:off x="468313" y="5084763"/>
            <a:ext cx="8535987" cy="15128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þ"/>
              <a:defRPr sz="2800" b="0" i="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EEA320"/>
              </a:buClr>
              <a:buSzPct val="80000"/>
              <a:buFont typeface="Wingdings" pitchFamily="2" charset="2"/>
              <a:buChar char="è"/>
              <a:defRPr sz="2400" b="0" i="0" baseline="0">
                <a:solidFill>
                  <a:schemeClr val="tx1"/>
                </a:solidFill>
                <a:latin typeface="+mn-lt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q"/>
              <a:defRPr sz="2000" b="0" i="0" baseline="0">
                <a:solidFill>
                  <a:schemeClr val="tx1"/>
                </a:solidFill>
                <a:latin typeface="+mn-lt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EEA320"/>
              </a:buClr>
              <a:buSzPct val="50000"/>
              <a:buFont typeface="Wingdings" pitchFamily="2" charset="2"/>
              <a:buChar char="l"/>
              <a:defRPr sz="2000" b="0" i="0" baseline="0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cs-CZ" altLang="en-US" sz="2400" kern="0" dirty="0">
                <a:cs typeface="Arial" charset="0"/>
              </a:rPr>
              <a:t>musíme umět popsat dynamiku vývoje časové řady </a:t>
            </a:r>
            <a:r>
              <a:rPr lang="cs-CZ" altLang="en-US" sz="2400" kern="0" dirty="0">
                <a:cs typeface="Arial" charset="0"/>
                <a:sym typeface="Symbol"/>
              </a:rPr>
              <a:t>  vytvořit matematický </a:t>
            </a:r>
            <a:r>
              <a:rPr lang="cs-CZ" altLang="en-US" sz="2400" b="1" kern="0" dirty="0">
                <a:solidFill>
                  <a:srgbClr val="FF0000"/>
                </a:solidFill>
                <a:cs typeface="Arial" charset="0"/>
                <a:sym typeface="Symbol"/>
              </a:rPr>
              <a:t>!</a:t>
            </a:r>
            <a:r>
              <a:rPr lang="cs-CZ" altLang="en-US" sz="2400" kern="0" dirty="0">
                <a:cs typeface="Arial" charset="0"/>
                <a:sym typeface="Symbol"/>
              </a:rPr>
              <a:t> </a:t>
            </a:r>
            <a:r>
              <a:rPr lang="cs-CZ" altLang="en-US" sz="2400" b="1" kern="0" dirty="0">
                <a:solidFill>
                  <a:srgbClr val="FF0000"/>
                </a:solidFill>
                <a:cs typeface="Arial" charset="0"/>
                <a:sym typeface="Symbol"/>
              </a:rPr>
              <a:t>MODEL !</a:t>
            </a:r>
            <a:r>
              <a:rPr lang="cs-CZ" altLang="en-US" sz="2400" kern="0" dirty="0">
                <a:cs typeface="Arial" charset="0"/>
                <a:sym typeface="Symbol"/>
              </a:rPr>
              <a:t> (vývoje) časové řady</a:t>
            </a:r>
            <a:endParaRPr lang="cs-CZ" altLang="en-US" sz="2400" kern="0" dirty="0">
              <a:cs typeface="Arial" charset="0"/>
            </a:endParaRPr>
          </a:p>
          <a:p>
            <a:pPr>
              <a:defRPr/>
            </a:pPr>
            <a:endParaRPr lang="cs-CZ" altLang="en-US" kern="0" dirty="0">
              <a:cs typeface="Arial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2C745B7D-1AB2-4329-A2DE-3B6353FE0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latin typeface="+mn-lt"/>
              </a:rPr>
              <a:t>Několik příkladů na úvod</a:t>
            </a:r>
          </a:p>
        </p:txBody>
      </p:sp>
      <p:sp>
        <p:nvSpPr>
          <p:cNvPr id="44035" name="Zástupný symbol pro obsah 7">
            <a:extLst>
              <a:ext uri="{FF2B5EF4-FFF2-40B4-BE49-F238E27FC236}">
                <a16:creationId xmlns:a16="http://schemas.microsoft.com/office/drawing/2014/main" id="{3D7C0A2D-29E0-494D-A5E3-E01F92D34E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51275" y="4292600"/>
            <a:ext cx="5184775" cy="2089150"/>
          </a:xfrm>
        </p:spPr>
        <p:txBody>
          <a:bodyPr/>
          <a:lstStyle/>
          <a:p>
            <a:r>
              <a:rPr lang="cs-CZ" altLang="en-US"/>
              <a:t>vstupní veličina(x)</a:t>
            </a:r>
          </a:p>
          <a:p>
            <a:r>
              <a:rPr lang="cs-CZ" altLang="en-US"/>
              <a:t>výstupní veličina(y)</a:t>
            </a:r>
          </a:p>
          <a:p>
            <a:r>
              <a:rPr lang="cs-CZ" altLang="en-US"/>
              <a:t>stavová(é) veličina(y) (s)</a:t>
            </a:r>
          </a:p>
        </p:txBody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9BF183E2-1A00-4933-B619-D8AA345C6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en-US" sz="1800"/>
          </a:p>
        </p:txBody>
      </p:sp>
      <p:graphicFrame>
        <p:nvGraphicFramePr>
          <p:cNvPr id="44037" name="Object 1">
            <a:extLst>
              <a:ext uri="{FF2B5EF4-FFF2-40B4-BE49-F238E27FC236}">
                <a16:creationId xmlns:a16="http://schemas.microsoft.com/office/drawing/2014/main" id="{AB6255DC-D952-47B2-B07A-64BD83D7C3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95738" y="1773238"/>
          <a:ext cx="4824412" cy="248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2" imgW="6687483" imgH="2495238" progId="Paint.Picture">
                  <p:embed/>
                </p:oleObj>
              </mc:Choice>
              <mc:Fallback>
                <p:oleObj name="Rastrový obrázek" r:id="rId2" imgW="6687483" imgH="2495238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1773238"/>
                        <a:ext cx="4824412" cy="2481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5FD65C06-60DB-4113-8CAB-C841B5715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latin typeface="+mn-lt"/>
              </a:rPr>
              <a:t>Několik příkladů na úvod</a:t>
            </a: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224CDB61-8125-45D7-BF1D-E16D7E188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en-US" sz="1800"/>
          </a:p>
        </p:txBody>
      </p:sp>
      <p:pic>
        <p:nvPicPr>
          <p:cNvPr id="45060" name="Picture 3">
            <a:extLst>
              <a:ext uri="{FF2B5EF4-FFF2-40B4-BE49-F238E27FC236}">
                <a16:creationId xmlns:a16="http://schemas.microsoft.com/office/drawing/2014/main" id="{8AA0E245-582B-46ED-821A-A20AEB076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844675"/>
            <a:ext cx="7129463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Zástupný symbol pro obsah 7">
            <a:extLst>
              <a:ext uri="{FF2B5EF4-FFF2-40B4-BE49-F238E27FC236}">
                <a16:creationId xmlns:a16="http://schemas.microsoft.com/office/drawing/2014/main" id="{0E08BF2C-A0F5-4AC4-9F45-4E9B878364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51275" y="4292600"/>
            <a:ext cx="5184775" cy="2089150"/>
          </a:xfrm>
        </p:spPr>
        <p:txBody>
          <a:bodyPr/>
          <a:lstStyle/>
          <a:p>
            <a:r>
              <a:rPr lang="cs-CZ" altLang="en-US"/>
              <a:t>vstupní veličina(x)</a:t>
            </a:r>
          </a:p>
          <a:p>
            <a:r>
              <a:rPr lang="cs-CZ" altLang="en-US"/>
              <a:t>výstupní veličina(y)</a:t>
            </a:r>
          </a:p>
          <a:p>
            <a:r>
              <a:rPr lang="cs-CZ" altLang="en-US"/>
              <a:t>stavová(é) veličina(y) (s)</a:t>
            </a:r>
          </a:p>
        </p:txBody>
      </p:sp>
      <p:sp>
        <p:nvSpPr>
          <p:cNvPr id="10" name="Zástupný symbol pro obsah 7">
            <a:extLst>
              <a:ext uri="{FF2B5EF4-FFF2-40B4-BE49-F238E27FC236}">
                <a16:creationId xmlns:a16="http://schemas.microsoft.com/office/drawing/2014/main" id="{9366C6A1-0EC5-47C1-AD45-75CBC611EC36}"/>
              </a:ext>
            </a:extLst>
          </p:cNvPr>
          <p:cNvSpPr txBox="1">
            <a:spLocks/>
          </p:cNvSpPr>
          <p:nvPr/>
        </p:nvSpPr>
        <p:spPr bwMode="auto">
          <a:xfrm>
            <a:off x="1187450" y="4292600"/>
            <a:ext cx="273526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Char char="þ"/>
              <a:defRPr/>
            </a:pPr>
            <a:r>
              <a:rPr lang="cs-CZ" sz="2800" kern="0" dirty="0">
                <a:latin typeface="+mn-lt"/>
              </a:rPr>
              <a:t>parametry popisující vlastnosti systému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sah 2">
            <a:extLst>
              <a:ext uri="{FF2B5EF4-FFF2-40B4-BE49-F238E27FC236}">
                <a16:creationId xmlns:a16="http://schemas.microsoft.com/office/drawing/2014/main" id="{7998B381-671A-4776-948C-A9316AE37E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1638300"/>
          </a:xfrm>
        </p:spPr>
        <p:txBody>
          <a:bodyPr/>
          <a:lstStyle/>
          <a:p>
            <a:r>
              <a:rPr lang="cs-CZ" altLang="en-US" sz="2400"/>
              <a:t>abychom dokázali předpovědět jeho budoucnost (lze léčit a vyléčit, ocenit finanční nároky léčení po dobu přežití, les do 20 let odumře, sociální složení obyvatelstva v daném časovém rozpětí, …);</a:t>
            </a:r>
          </a:p>
          <a:p>
            <a:endParaRPr lang="cs-CZ" altLang="en-US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B264FB5F-5B30-4928-87CD-EE58AD4FD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latin typeface="+mn-lt"/>
              </a:rPr>
              <a:t>zpracování ČASOVÝCH ŘAD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1479AE2E-FEFB-4F15-AFB9-93BB6594480A}"/>
              </a:ext>
            </a:extLst>
          </p:cNvPr>
          <p:cNvSpPr txBox="1">
            <a:spLocks/>
          </p:cNvSpPr>
          <p:nvPr/>
        </p:nvSpPr>
        <p:spPr bwMode="auto">
          <a:xfrm>
            <a:off x="468313" y="5084763"/>
            <a:ext cx="8535987" cy="15128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þ"/>
              <a:defRPr sz="2800" b="0" i="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EEA320"/>
              </a:buClr>
              <a:buSzPct val="80000"/>
              <a:buFont typeface="Wingdings" pitchFamily="2" charset="2"/>
              <a:buChar char="è"/>
              <a:defRPr sz="2400" b="0" i="0" baseline="0">
                <a:solidFill>
                  <a:schemeClr val="tx1"/>
                </a:solidFill>
                <a:latin typeface="+mn-lt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q"/>
              <a:defRPr sz="2000" b="0" i="0" baseline="0">
                <a:solidFill>
                  <a:schemeClr val="tx1"/>
                </a:solidFill>
                <a:latin typeface="+mn-lt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EEA320"/>
              </a:buClr>
              <a:buSzPct val="50000"/>
              <a:buFont typeface="Wingdings" pitchFamily="2" charset="2"/>
              <a:buChar char="l"/>
              <a:defRPr sz="2000" b="0" i="0" baseline="0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cs-CZ" altLang="en-US" sz="2400" kern="0" dirty="0">
                <a:cs typeface="Arial" charset="0"/>
              </a:rPr>
              <a:t>musíme umět popsat dynamiku vývoje časové řady </a:t>
            </a:r>
            <a:r>
              <a:rPr lang="cs-CZ" altLang="en-US" sz="2400" kern="0" dirty="0">
                <a:cs typeface="Arial" charset="0"/>
                <a:sym typeface="Symbol"/>
              </a:rPr>
              <a:t>  vytvořit matematický </a:t>
            </a:r>
            <a:r>
              <a:rPr lang="cs-CZ" altLang="en-US" sz="2400" b="1" kern="0" dirty="0">
                <a:solidFill>
                  <a:srgbClr val="FF0000"/>
                </a:solidFill>
                <a:cs typeface="Arial" charset="0"/>
                <a:sym typeface="Symbol"/>
              </a:rPr>
              <a:t>!</a:t>
            </a:r>
            <a:r>
              <a:rPr lang="cs-CZ" altLang="en-US" sz="2400" kern="0" dirty="0">
                <a:cs typeface="Arial" charset="0"/>
                <a:sym typeface="Symbol"/>
              </a:rPr>
              <a:t> </a:t>
            </a:r>
            <a:r>
              <a:rPr lang="cs-CZ" altLang="en-US" sz="2400" b="1" kern="0" dirty="0">
                <a:solidFill>
                  <a:srgbClr val="FF0000"/>
                </a:solidFill>
                <a:cs typeface="Arial" charset="0"/>
                <a:sym typeface="Symbol"/>
              </a:rPr>
              <a:t>MODEL !</a:t>
            </a:r>
            <a:r>
              <a:rPr lang="cs-CZ" altLang="en-US" sz="2400" kern="0" dirty="0">
                <a:cs typeface="Arial" charset="0"/>
                <a:sym typeface="Symbol"/>
              </a:rPr>
              <a:t> vývoje časové řady</a:t>
            </a:r>
            <a:endParaRPr lang="cs-CZ" altLang="en-US" sz="2400" kern="0" dirty="0">
              <a:cs typeface="Arial" charset="0"/>
            </a:endParaRPr>
          </a:p>
          <a:p>
            <a:pPr>
              <a:defRPr/>
            </a:pPr>
            <a:endParaRPr lang="cs-CZ" altLang="en-US" kern="0" dirty="0">
              <a:cs typeface="Arial" charset="0"/>
            </a:endParaRPr>
          </a:p>
        </p:txBody>
      </p:sp>
      <p:pic>
        <p:nvPicPr>
          <p:cNvPr id="46085" name="Picture 2" descr="http://www.cssd.cz/image.php?id=16790">
            <a:extLst>
              <a:ext uri="{FF2B5EF4-FFF2-40B4-BE49-F238E27FC236}">
                <a16:creationId xmlns:a16="http://schemas.microsoft.com/office/drawing/2014/main" id="{CF6A7D49-BDD8-4665-AA35-79F5568D0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732088"/>
            <a:ext cx="4103688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13B993-B2DB-4686-8103-BEA845E9A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latin typeface="+mn-lt"/>
              </a:rPr>
              <a:t>Časové řady – co s nimi?</a:t>
            </a:r>
          </a:p>
        </p:txBody>
      </p:sp>
      <p:sp>
        <p:nvSpPr>
          <p:cNvPr id="25603" name="Zástupný symbol pro obsah 2">
            <a:extLst>
              <a:ext uri="{FF2B5EF4-FFF2-40B4-BE49-F238E27FC236}">
                <a16:creationId xmlns:a16="http://schemas.microsoft.com/office/drawing/2014/main" id="{9C456DA3-DB2B-427A-B2FC-1AD157F43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defRPr/>
            </a:pPr>
            <a:r>
              <a:rPr lang="cs-CZ" altLang="en-US" b="1" dirty="0">
                <a:solidFill>
                  <a:srgbClr val="002060"/>
                </a:solidFill>
                <a:cs typeface="Arial" charset="0"/>
              </a:rPr>
              <a:t>monitorování průběhu a detekce významných změn </a:t>
            </a:r>
            <a:r>
              <a:rPr lang="cs-CZ" altLang="en-US" dirty="0">
                <a:solidFill>
                  <a:schemeClr val="bg2"/>
                </a:solidFill>
                <a:cs typeface="Arial" charset="0"/>
              </a:rPr>
              <a:t>- např. sledování funkce ledvin po transplantaci;</a:t>
            </a:r>
          </a:p>
          <a:p>
            <a:pPr marL="457200" lvl="1" indent="0" algn="ctr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cs-CZ" altLang="en-US" b="1" dirty="0">
                <a:solidFill>
                  <a:srgbClr val="002060"/>
                </a:solidFill>
                <a:sym typeface="Symbol"/>
              </a:rPr>
              <a:t></a:t>
            </a:r>
          </a:p>
          <a:p>
            <a:pPr marL="0" lvl="1" indent="0" algn="ctr">
              <a:buFont typeface="Wingdings" panose="05000000000000000000" pitchFamily="2" charset="2"/>
              <a:buNone/>
              <a:defRPr/>
            </a:pPr>
            <a:r>
              <a:rPr lang="cs-CZ" altLang="en-US" dirty="0">
                <a:sym typeface="Symbol"/>
              </a:rPr>
              <a:t>opět potřebujeme </a:t>
            </a:r>
            <a:r>
              <a:rPr lang="cs-CZ" altLang="en-US" b="1" dirty="0">
                <a:solidFill>
                  <a:srgbClr val="002060"/>
                </a:solidFill>
                <a:sym typeface="Symbol"/>
              </a:rPr>
              <a:t>matematický model </a:t>
            </a:r>
            <a:r>
              <a:rPr lang="cs-CZ" altLang="en-US" dirty="0">
                <a:sym typeface="Symbol"/>
              </a:rPr>
              <a:t>popisující normální stav</a:t>
            </a:r>
            <a:endParaRPr lang="cs-CZ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E049A21F-BAEF-4603-9A40-70758276F3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6413" y="214313"/>
            <a:ext cx="8494712" cy="785812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>
                <a:latin typeface="+mn-lt"/>
              </a:rPr>
              <a:t>LITERATURA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E70A79E1-8F46-48FC-A341-7D0986D3CE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577262" cy="4897437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cs-CZ" sz="1800" dirty="0">
                <a:cs typeface="Arial" charset="0"/>
              </a:rPr>
              <a:t>Holčík, J.: Signály, časové řady a lineární systémy. CERM, Brno,  2012, 136s.</a:t>
            </a:r>
            <a:br>
              <a:rPr lang="cs-CZ" sz="1800" dirty="0">
                <a:cs typeface="Arial" charset="0"/>
              </a:rPr>
            </a:br>
            <a:r>
              <a:rPr lang="cs-CZ" sz="1600" dirty="0">
                <a:latin typeface="Arial" panose="020B0604020202020204" pitchFamily="34" charset="0"/>
                <a:hlinkClick r:id="rId2"/>
              </a:rPr>
              <a:t>http://www.iba.muni.cz/res/file/ucebnice/holcik-signaly-casove-rady-linearni-systemy.pdf</a:t>
            </a:r>
            <a:endParaRPr lang="cs-CZ" sz="1600" dirty="0">
              <a:latin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cs-CZ" sz="1800" dirty="0">
                <a:cs typeface="Arial" charset="0"/>
              </a:rPr>
              <a:t>Holčík, J.: </a:t>
            </a:r>
            <a:r>
              <a:rPr lang="cs-CZ" sz="1800" dirty="0"/>
              <a:t>Signály a lineární systémy. Funkce, časové řady a jejich lineární modely.</a:t>
            </a:r>
            <a:br>
              <a:rPr lang="cs-CZ" sz="1800" dirty="0"/>
            </a:br>
            <a:r>
              <a:rPr lang="cs-CZ" sz="1600" dirty="0">
                <a:latin typeface="Arial" panose="020B0604020202020204" pitchFamily="34" charset="0"/>
                <a:hlinkClick r:id="rId3"/>
              </a:rPr>
              <a:t>http://portal.matematickabiologie.cz/index.php?pg=analyza-a-modelovani-dynamickych-biologickych-dat--signaly-a-linearni-systemy</a:t>
            </a:r>
            <a:r>
              <a:rPr lang="cs-CZ" sz="1600" dirty="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cs-CZ" sz="1800" dirty="0">
                <a:cs typeface="Arial" charset="0"/>
              </a:rPr>
              <a:t>Holčík, J.: konzultační prezentace</a:t>
            </a:r>
            <a:br>
              <a:rPr lang="cs-CZ" sz="1800" dirty="0">
                <a:cs typeface="Arial" charset="0"/>
              </a:rPr>
            </a:br>
            <a:r>
              <a:rPr lang="cs-CZ" sz="1400" dirty="0">
                <a:cs typeface="Arial" charset="0"/>
              </a:rPr>
              <a:t>webová stránka předmětu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cs-CZ" sz="1800" dirty="0">
                <a:cs typeface="Arial" charset="0"/>
              </a:rPr>
              <a:t>Holčík, J.: Time </a:t>
            </a:r>
            <a:r>
              <a:rPr lang="cs-CZ" sz="1800" dirty="0" err="1">
                <a:cs typeface="Arial" charset="0"/>
              </a:rPr>
              <a:t>Series</a:t>
            </a:r>
            <a:r>
              <a:rPr lang="cs-CZ" sz="1800" dirty="0">
                <a:cs typeface="Arial" charset="0"/>
              </a:rPr>
              <a:t>.</a:t>
            </a:r>
            <a:br>
              <a:rPr lang="cs-CZ" sz="1800" dirty="0">
                <a:cs typeface="Arial" charset="0"/>
              </a:rPr>
            </a:br>
            <a:r>
              <a:rPr lang="cs-CZ" sz="1600" dirty="0">
                <a:latin typeface="Arial" panose="020B0604020202020204" pitchFamily="34" charset="0"/>
                <a:hlinkClick r:id="rId4"/>
              </a:rPr>
              <a:t>http://timeseries.sci.muni.cz/index.php</a:t>
            </a:r>
            <a:endParaRPr lang="cs-CZ" sz="1600" dirty="0">
              <a:latin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cs-CZ" sz="1800" dirty="0">
                <a:solidFill>
                  <a:schemeClr val="bg2"/>
                </a:solidFill>
                <a:cs typeface="Arial" charset="0"/>
              </a:rPr>
              <a:t>prezentace z přednášek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cs-CZ" sz="1800" dirty="0">
                <a:solidFill>
                  <a:schemeClr val="bg2"/>
                </a:solidFill>
                <a:cs typeface="Arial" charset="0"/>
              </a:rPr>
              <a:t>zadání a R-kódy ze cvičení</a:t>
            </a:r>
          </a:p>
          <a:p>
            <a:pPr eaLnBrk="1" hangingPunct="1">
              <a:spcBef>
                <a:spcPct val="0"/>
              </a:spcBef>
              <a:defRPr/>
            </a:pPr>
            <a:endParaRPr lang="cs-CZ" sz="1400" dirty="0">
              <a:solidFill>
                <a:schemeClr val="bg1">
                  <a:lumMod val="65000"/>
                </a:schemeClr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cs-CZ" sz="1400" dirty="0">
              <a:cs typeface="Arial" charset="0"/>
            </a:endParaRPr>
          </a:p>
          <a:p>
            <a:pPr marL="0" indent="0" eaLnBrk="1" hangingPunct="1">
              <a:spcBef>
                <a:spcPts val="1000"/>
              </a:spcBef>
              <a:buFont typeface="Wingdings" panose="05000000000000000000" pitchFamily="2" charset="2"/>
              <a:buNone/>
              <a:defRPr/>
            </a:pPr>
            <a:endParaRPr lang="cs-CZ" sz="1800" dirty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E072D5-11FB-4EED-8E77-323A50AE5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latin typeface="+mn-lt"/>
              </a:rPr>
              <a:t>Časové řady – co s nimi?</a:t>
            </a:r>
          </a:p>
        </p:txBody>
      </p:sp>
      <p:sp>
        <p:nvSpPr>
          <p:cNvPr id="48131" name="Zástupný symbol pro obsah 2">
            <a:extLst>
              <a:ext uri="{FF2B5EF4-FFF2-40B4-BE49-F238E27FC236}">
                <a16:creationId xmlns:a16="http://schemas.microsoft.com/office/drawing/2014/main" id="{EB9ECE1C-57E7-4F44-8B49-59C7C698DD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r>
              <a:rPr lang="cs-CZ" altLang="en-US" b="1">
                <a:solidFill>
                  <a:srgbClr val="002060"/>
                </a:solidFill>
              </a:rPr>
              <a:t>modelování průběhu</a:t>
            </a:r>
            <a:r>
              <a:rPr lang="cs-CZ" altLang="en-US">
                <a:solidFill>
                  <a:srgbClr val="002060"/>
                </a:solidFill>
              </a:rPr>
              <a:t> </a:t>
            </a:r>
            <a:r>
              <a:rPr lang="cs-CZ" altLang="en-US" b="1">
                <a:solidFill>
                  <a:srgbClr val="002060"/>
                </a:solidFill>
              </a:rPr>
              <a:t>časové řady</a:t>
            </a:r>
          </a:p>
          <a:p>
            <a:pPr lvl="1"/>
            <a:r>
              <a:rPr lang="cs-CZ" altLang="en-US">
                <a:solidFill>
                  <a:schemeClr val="bg2"/>
                </a:solidFill>
                <a:cs typeface="Arial" panose="020B0604020202020204" pitchFamily="34" charset="0"/>
              </a:rPr>
              <a:t>pochopení procesů způsobujících vznik dat;</a:t>
            </a:r>
          </a:p>
          <a:p>
            <a:pPr lvl="1"/>
            <a:r>
              <a:rPr lang="cs-CZ" altLang="en-US">
                <a:solidFill>
                  <a:schemeClr val="bg2"/>
                </a:solidFill>
                <a:cs typeface="Arial" panose="020B0604020202020204" pitchFamily="34" charset="0"/>
              </a:rPr>
              <a:t>pragmatický nástroj pro splnění výše uvedených cílů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cs-CZ" altLang="en-US">
                <a:solidFill>
                  <a:schemeClr val="bg2"/>
                </a:solidFill>
                <a:cs typeface="Arial" panose="020B0604020202020204" pitchFamily="34" charset="0"/>
              </a:rPr>
              <a:t>	</a:t>
            </a:r>
            <a:endParaRPr lang="cs-CZ" altLang="en-US" b="1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D3A087E2-BA2E-4C24-8D1F-4A0BE6557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latin typeface="+mn-lt"/>
              </a:rPr>
              <a:t>Několik příkladů na úvod</a:t>
            </a:r>
          </a:p>
        </p:txBody>
      </p:sp>
      <p:graphicFrame>
        <p:nvGraphicFramePr>
          <p:cNvPr id="11" name="Objekt 10">
            <a:extLst>
              <a:ext uri="{FF2B5EF4-FFF2-40B4-BE49-F238E27FC236}">
                <a16:creationId xmlns:a16="http://schemas.microsoft.com/office/drawing/2014/main" id="{7FFA4987-073A-8F32-77D0-42E49232E6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6432970"/>
              </p:ext>
            </p:extLst>
          </p:nvPr>
        </p:nvGraphicFramePr>
        <p:xfrm>
          <a:off x="507675" y="1196752"/>
          <a:ext cx="6658049" cy="2692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22793400" imgH="9244440" progId="Photoshop.Image.12">
                  <p:embed/>
                </p:oleObj>
              </mc:Choice>
              <mc:Fallback>
                <p:oleObj name="Image" r:id="rId2" imgW="22793400" imgH="924444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7675" y="1196752"/>
                        <a:ext cx="6658049" cy="26926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E074C6EE-ECEC-D0E2-B960-7E6BCDDB94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125" y="3645024"/>
            <a:ext cx="6480000" cy="2880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sah 2">
            <a:extLst>
              <a:ext uri="{FF2B5EF4-FFF2-40B4-BE49-F238E27FC236}">
                <a16:creationId xmlns:a16="http://schemas.microsoft.com/office/drawing/2014/main" id="{4CB54EAB-601B-4593-9108-4835F54E62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3700" y="1571625"/>
            <a:ext cx="8750300" cy="11430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en-US" b="1"/>
              <a:t>EKG - elektrokardiogram</a:t>
            </a:r>
          </a:p>
          <a:p>
            <a:pPr>
              <a:buFont typeface="Wingdings" panose="05000000000000000000" pitchFamily="2" charset="2"/>
              <a:buNone/>
            </a:pPr>
            <a:br>
              <a:rPr lang="cs-CZ" altLang="en-US"/>
            </a:br>
            <a:br>
              <a:rPr lang="cs-CZ" altLang="en-US"/>
            </a:br>
            <a:br>
              <a:rPr lang="cs-CZ" altLang="en-US"/>
            </a:br>
            <a:endParaRPr lang="cs-CZ" altLang="en-US"/>
          </a:p>
        </p:txBody>
      </p:sp>
      <p:pic>
        <p:nvPicPr>
          <p:cNvPr id="50179" name="Picture 3">
            <a:extLst>
              <a:ext uri="{FF2B5EF4-FFF2-40B4-BE49-F238E27FC236}">
                <a16:creationId xmlns:a16="http://schemas.microsoft.com/office/drawing/2014/main" id="{D5E8C57F-D0A3-4918-9C02-4AE6B4F9E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000125"/>
            <a:ext cx="2344738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Rectangle 2">
            <a:extLst>
              <a:ext uri="{FF2B5EF4-FFF2-40B4-BE49-F238E27FC236}">
                <a16:creationId xmlns:a16="http://schemas.microsoft.com/office/drawing/2014/main" id="{B0D00B37-EDB3-4139-AEF9-0060DE51B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en-US" sz="1800"/>
          </a:p>
        </p:txBody>
      </p:sp>
      <p:graphicFrame>
        <p:nvGraphicFramePr>
          <p:cNvPr id="50181" name="Object 1">
            <a:extLst>
              <a:ext uri="{FF2B5EF4-FFF2-40B4-BE49-F238E27FC236}">
                <a16:creationId xmlns:a16="http://schemas.microsoft.com/office/drawing/2014/main" id="{F1163DD1-ECC9-48C0-9514-9F177F498D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313" y="2852738"/>
          <a:ext cx="4422775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3" imgW="10971429" imgH="5723810" progId="Paint.Picture">
                  <p:embed/>
                </p:oleObj>
              </mc:Choice>
              <mc:Fallback>
                <p:oleObj name="Rastrový obrázek" r:id="rId3" imgW="10971429" imgH="5723810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852738"/>
                        <a:ext cx="4422775" cy="230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2" name="Rectangle 4">
            <a:extLst>
              <a:ext uri="{FF2B5EF4-FFF2-40B4-BE49-F238E27FC236}">
                <a16:creationId xmlns:a16="http://schemas.microsoft.com/office/drawing/2014/main" id="{68DC7B40-BB8C-476B-990D-4F577E686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en-US" sz="1800"/>
          </a:p>
        </p:txBody>
      </p:sp>
      <p:graphicFrame>
        <p:nvGraphicFramePr>
          <p:cNvPr id="50183" name="Object 3">
            <a:extLst>
              <a:ext uri="{FF2B5EF4-FFF2-40B4-BE49-F238E27FC236}">
                <a16:creationId xmlns:a16="http://schemas.microsoft.com/office/drawing/2014/main" id="{BD342FAB-B3DD-4C06-AF28-522DAE8896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48263" y="2924175"/>
          <a:ext cx="3455987" cy="225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5" imgW="5495238" imgH="4219048" progId="Paint.Picture">
                  <p:embed/>
                </p:oleObj>
              </mc:Choice>
              <mc:Fallback>
                <p:oleObj name="Rastrový obrázek" r:id="rId5" imgW="5495238" imgH="4219048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2924175"/>
                        <a:ext cx="3455987" cy="225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Nadpis 1">
            <a:extLst>
              <a:ext uri="{FF2B5EF4-FFF2-40B4-BE49-F238E27FC236}">
                <a16:creationId xmlns:a16="http://schemas.microsoft.com/office/drawing/2014/main" id="{7CDCF142-4C52-4E5A-8756-1A1D2DC05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latin typeface="+mn-lt"/>
              </a:rPr>
              <a:t>Několik příkladů na úvod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sah 3">
            <a:extLst>
              <a:ext uri="{FF2B5EF4-FFF2-40B4-BE49-F238E27FC236}">
                <a16:creationId xmlns:a16="http://schemas.microsoft.com/office/drawing/2014/main" id="{184D04C9-2D53-4367-B376-AB66BFB480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5949950"/>
            <a:ext cx="8535987" cy="4318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cs-CZ" altLang="en-US"/>
              <a:t>kardiotokogram</a:t>
            </a:r>
          </a:p>
        </p:txBody>
      </p:sp>
      <p:pic>
        <p:nvPicPr>
          <p:cNvPr id="51203" name="Picture 4" descr="CTG-gross-otoc">
            <a:extLst>
              <a:ext uri="{FF2B5EF4-FFF2-40B4-BE49-F238E27FC236}">
                <a16:creationId xmlns:a16="http://schemas.microsoft.com/office/drawing/2014/main" id="{34E8278D-6554-44C4-B7B6-9360F7998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500188"/>
            <a:ext cx="8610600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E172934C-2237-458F-AB83-503B8F25C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latin typeface="+mn-lt"/>
              </a:rPr>
              <a:t>Několik příkladů na úvod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>
            <a:extLst>
              <a:ext uri="{FF2B5EF4-FFF2-40B4-BE49-F238E27FC236}">
                <a16:creationId xmlns:a16="http://schemas.microsoft.com/office/drawing/2014/main" id="{86D3F677-5F94-4A0E-AF75-C7CF1EB5F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357313"/>
            <a:ext cx="5143500" cy="520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6D18B0E4-BDAA-4E72-91EC-7540C86E7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Několik příkladů na úvod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8" descr="plice1">
            <a:extLst>
              <a:ext uri="{FF2B5EF4-FFF2-40B4-BE49-F238E27FC236}">
                <a16:creationId xmlns:a16="http://schemas.microsoft.com/office/drawing/2014/main" id="{D38A4685-AEA7-4B35-8E0B-384617B9E3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213" y="2222500"/>
            <a:ext cx="8029575" cy="3848100"/>
          </a:xfr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C9714119-91B2-4C77-99A5-F73919DD1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Několik příkladů na úvod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DBCD56-F561-4870-89FE-19A0EA145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Co je to Signál ?</a:t>
            </a:r>
          </a:p>
        </p:txBody>
      </p:sp>
      <p:pic>
        <p:nvPicPr>
          <p:cNvPr id="54275" name="Picture 4" descr="eeg_move">
            <a:extLst>
              <a:ext uri="{FF2B5EF4-FFF2-40B4-BE49-F238E27FC236}">
                <a16:creationId xmlns:a16="http://schemas.microsoft.com/office/drawing/2014/main" id="{F0A67090-1F11-4B81-9A61-E0AD6F63CAEE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14750" y="3429000"/>
            <a:ext cx="4357688" cy="3125788"/>
          </a:xfrm>
        </p:spPr>
      </p:pic>
      <p:pic>
        <p:nvPicPr>
          <p:cNvPr id="54276" name="Picture 4" descr="http://health.wpri.com/images/health_content/english/LT1_15.gif">
            <a:extLst>
              <a:ext uri="{FF2B5EF4-FFF2-40B4-BE49-F238E27FC236}">
                <a16:creationId xmlns:a16="http://schemas.microsoft.com/office/drawing/2014/main" id="{7C3D6225-4584-4EF0-801F-0AFD28CA5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357313"/>
            <a:ext cx="357187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7" descr="http://www.phoebeezplace.com/images/4d_sonogram_091405_1.jpg">
            <a:extLst>
              <a:ext uri="{FF2B5EF4-FFF2-40B4-BE49-F238E27FC236}">
                <a16:creationId xmlns:a16="http://schemas.microsoft.com/office/drawing/2014/main" id="{445D4736-13A1-47C9-8383-9AC71BEFD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1285875"/>
            <a:ext cx="32416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F8317D-D02F-4765-B2BF-71AABB32D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Co je to signál ?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9C2F2B2-C011-4098-B730-BAB7A3953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13" y="1214438"/>
            <a:ext cx="8321675" cy="5167312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  <a:defRPr/>
            </a:pPr>
            <a:r>
              <a:rPr lang="cs-CZ" b="1" cap="all" dirty="0">
                <a:solidFill>
                  <a:srgbClr val="002060"/>
                </a:solidFill>
              </a:rPr>
              <a:t>Definice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endParaRPr lang="cs-CZ" b="1" cap="all" dirty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C00000"/>
                </a:solidFill>
              </a:rPr>
              <a:t>Signál</a:t>
            </a:r>
            <a:r>
              <a:rPr lang="cs-CZ" dirty="0"/>
              <a:t> je jev fyzikální, chemické, biologické, ekonomické či jiné materiální povahy, nesoucí informaci o stavu systému, který jej generuje, </a:t>
            </a:r>
            <a:r>
              <a:rPr lang="cs-CZ" dirty="0">
                <a:solidFill>
                  <a:srgbClr val="C00000"/>
                </a:solidFill>
              </a:rPr>
              <a:t>a jeho dynamice. 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endParaRPr lang="cs-CZ" sz="900" dirty="0"/>
          </a:p>
          <a:p>
            <a:pPr algn="ctr">
              <a:buFont typeface="Wingdings" panose="05000000000000000000" pitchFamily="2" charset="2"/>
              <a:buNone/>
              <a:defRPr/>
            </a:pPr>
            <a:endParaRPr lang="cs-CZ" b="1" cap="all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61DEC830-F0AB-4264-BC41-F4192936EA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6413" y="214313"/>
            <a:ext cx="8494712" cy="7858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dirty="0">
                <a:solidFill>
                  <a:srgbClr val="000000"/>
                </a:solidFill>
              </a:rPr>
              <a:t>INFORMACE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4B339185-80D4-476B-A2EF-6C3A4148A3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0063" y="1357313"/>
            <a:ext cx="8535987" cy="50244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en-US" sz="2400"/>
              <a:t>poznatek (znalost) týkající se jakýchkoliv objektů, např. faktů, událostí, věcí, procesů nebo myšlenek včetně pojmů, které mají v daném kontextu specifický význam (</a:t>
            </a:r>
            <a:r>
              <a:rPr lang="cs-CZ" altLang="en-US" sz="2400">
                <a:solidFill>
                  <a:srgbClr val="002060"/>
                </a:solidFill>
              </a:rPr>
              <a:t>ISO/IEC 2382-1:1993 „Informační technologie – část I: Základní pojmy“</a:t>
            </a:r>
            <a:r>
              <a:rPr lang="cs-CZ" altLang="en-US" sz="240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400"/>
              <a:t>název pro obsah toho, co se vymění s vnějším světem, když se mu přizpůsobujeme a působíme na něj svým přizpůsobováním. Proces přijímání a využívání informace je procesem našeho přizpůsobování k nahodilostem vnějšího prostředí a aktivního života v tomto prostředí (</a:t>
            </a:r>
            <a:r>
              <a:rPr lang="cs-CZ" altLang="en-US" sz="2400">
                <a:solidFill>
                  <a:srgbClr val="002060"/>
                </a:solidFill>
              </a:rPr>
              <a:t>WIENER</a:t>
            </a:r>
            <a:r>
              <a:rPr lang="cs-CZ" altLang="en-US" sz="2400"/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400"/>
              <a:t>poznatek, který omezuje nebo odstraňuje nejistotu týkající se výskytu určitého jevu z dané množiny možných jevů;</a:t>
            </a:r>
          </a:p>
          <a:p>
            <a:pPr lvl="1"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en-US" b="1">
                <a:solidFill>
                  <a:srgbClr val="C00000"/>
                </a:solidFill>
                <a:cs typeface="Arial" panose="020B0604020202020204" pitchFamily="34" charset="0"/>
              </a:rPr>
              <a:t>!!! NEHMOTNÁ !!!  </a:t>
            </a:r>
          </a:p>
        </p:txBody>
      </p:sp>
    </p:spTree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>
            <a:extLst>
              <a:ext uri="{FF2B5EF4-FFF2-40B4-BE49-F238E27FC236}">
                <a16:creationId xmlns:a16="http://schemas.microsoft.com/office/drawing/2014/main" id="{0B9D84D6-4C78-48D1-A141-B33AC9F74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1466850"/>
            <a:ext cx="2571750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DD79D8B-67BD-4E7B-8C57-FF803BA2D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Zpracování signálu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50093421-F5AA-4CE9-A390-A7AF002B6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5500688"/>
            <a:ext cx="5643563" cy="85725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  <a:defRPr/>
            </a:pPr>
            <a:r>
              <a:rPr lang="cs-CZ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Nosič</a:t>
            </a:r>
            <a:endParaRPr lang="cs-CZ" sz="3600" dirty="0">
              <a:latin typeface="Arial Narrow" pitchFamily="34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B9E83766-3B38-4975-B78D-294C01E5E1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6413" y="214313"/>
            <a:ext cx="8494712" cy="785812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>
                <a:latin typeface="+mn-lt"/>
              </a:rPr>
              <a:t>LITERATURA</a:t>
            </a:r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7849B8FD-45C0-4AFC-9BDF-6D192264A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73238"/>
            <a:ext cx="8567737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Obdélník 6">
            <a:extLst>
              <a:ext uri="{FF2B5EF4-FFF2-40B4-BE49-F238E27FC236}">
                <a16:creationId xmlns:a16="http://schemas.microsoft.com/office/drawing/2014/main" id="{1C9085E9-1AE8-42CB-8294-6DA5B7409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1268413"/>
            <a:ext cx="4559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/>
              <a:t>http://portal.matematickabiologie.cz/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>
            <a:extLst>
              <a:ext uri="{FF2B5EF4-FFF2-40B4-BE49-F238E27FC236}">
                <a16:creationId xmlns:a16="http://schemas.microsoft.com/office/drawing/2014/main" id="{DB307F49-5A14-4663-A7AD-C37005C01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1466850"/>
            <a:ext cx="2571750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1512F3A-DB3E-45C4-8C2E-71F4FA6CC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Zpracování signálu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01339D05-AA0D-49A9-BB7D-5BAB47A1A83B}"/>
              </a:ext>
            </a:extLst>
          </p:cNvPr>
          <p:cNvSpPr txBox="1">
            <a:spLocks/>
          </p:cNvSpPr>
          <p:nvPr/>
        </p:nvSpPr>
        <p:spPr bwMode="auto">
          <a:xfrm>
            <a:off x="4714875" y="2071688"/>
            <a:ext cx="421481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cs-CZ" sz="2800" b="1" kern="0" cap="all" dirty="0">
                <a:solidFill>
                  <a:srgbClr val="FFC000"/>
                </a:solidFill>
                <a:latin typeface="+mn-lt"/>
                <a:cs typeface="Arial" charset="0"/>
              </a:rPr>
              <a:t> </a:t>
            </a:r>
            <a:r>
              <a:rPr lang="cs-CZ" sz="2800" b="1" kern="0" cap="all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informace</a:t>
            </a:r>
          </a:p>
          <a:p>
            <a:pPr marL="342900" indent="-342900">
              <a:spcBef>
                <a:spcPts val="1200"/>
              </a:spcBef>
              <a:buClr>
                <a:schemeClr val="accent1"/>
              </a:buClr>
              <a:buSzPct val="80000"/>
              <a:buFont typeface="Wingdings" pitchFamily="2" charset="2"/>
              <a:buChar char="þ"/>
              <a:defRPr/>
            </a:pPr>
            <a:endParaRPr lang="cs-CZ" sz="2800" kern="0" dirty="0">
              <a:latin typeface="+mn-lt"/>
              <a:cs typeface="Arial" charset="0"/>
            </a:endParaRPr>
          </a:p>
          <a:p>
            <a:pPr marL="342900" indent="-342900">
              <a:spcBef>
                <a:spcPts val="1200"/>
              </a:spcBef>
              <a:buClr>
                <a:schemeClr val="accent1"/>
              </a:buClr>
              <a:buSzPct val="80000"/>
              <a:buFont typeface="Wingdings" pitchFamily="2" charset="2"/>
              <a:buChar char="þ"/>
              <a:defRPr/>
            </a:pPr>
            <a:endParaRPr lang="cs-CZ" sz="2800" kern="0" dirty="0">
              <a:latin typeface="+mn-lt"/>
              <a:cs typeface="Arial" charset="0"/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0D9BDFCF-B05A-4BBE-AC1D-ED871BF29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5500688"/>
            <a:ext cx="5643563" cy="85725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  <a:defRPr/>
            </a:pPr>
            <a:r>
              <a:rPr lang="cs-CZ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Nosič</a:t>
            </a:r>
            <a:endParaRPr lang="cs-CZ" sz="3600" dirty="0">
              <a:latin typeface="Arial Narrow" pitchFamily="34" charset="0"/>
            </a:endParaRP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>
            <a:extLst>
              <a:ext uri="{FF2B5EF4-FFF2-40B4-BE49-F238E27FC236}">
                <a16:creationId xmlns:a16="http://schemas.microsoft.com/office/drawing/2014/main" id="{B3E71500-6E23-49A1-8719-2845BAC2D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1466850"/>
            <a:ext cx="2571750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CEE8A3A-6EFC-4FCC-91A2-E9E0E9BF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Zpracování signálu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5D2F2AEB-F44D-466D-A9D2-7230D4560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5500688"/>
            <a:ext cx="5643563" cy="85725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  <a:defRPr/>
            </a:pPr>
            <a:r>
              <a:rPr lang="cs-CZ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Nosič</a:t>
            </a:r>
            <a:endParaRPr lang="cs-CZ" sz="3600" dirty="0">
              <a:latin typeface="Arial Narrow" pitchFamily="34" charset="0"/>
            </a:endParaRPr>
          </a:p>
          <a:p>
            <a:pPr algn="ctr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cs-CZ" sz="2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to nechme technikům (elektrikářům, … )</a:t>
            </a:r>
            <a:endParaRPr lang="cs-CZ" sz="20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EF519184-4C03-40A0-8ACC-CD2B470696D4}"/>
              </a:ext>
            </a:extLst>
          </p:cNvPr>
          <p:cNvSpPr txBox="1">
            <a:spLocks/>
          </p:cNvSpPr>
          <p:nvPr/>
        </p:nvSpPr>
        <p:spPr bwMode="auto">
          <a:xfrm>
            <a:off x="4714875" y="2071688"/>
            <a:ext cx="421481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cs-CZ" sz="2800" b="1" kern="0" cap="all" dirty="0">
                <a:solidFill>
                  <a:srgbClr val="FFC000"/>
                </a:solidFill>
                <a:latin typeface="+mn-lt"/>
                <a:cs typeface="Arial" charset="0"/>
              </a:rPr>
              <a:t> </a:t>
            </a:r>
            <a:r>
              <a:rPr lang="cs-CZ" sz="2800" b="1" kern="0" cap="all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informace</a:t>
            </a:r>
          </a:p>
          <a:p>
            <a:pPr marL="342900" indent="-342900">
              <a:spcBef>
                <a:spcPts val="1200"/>
              </a:spcBef>
              <a:buClr>
                <a:schemeClr val="accent1"/>
              </a:buClr>
              <a:buSzPct val="80000"/>
              <a:buFont typeface="Wingdings" pitchFamily="2" charset="2"/>
              <a:buChar char="þ"/>
              <a:defRPr/>
            </a:pPr>
            <a:endParaRPr lang="cs-CZ" sz="2800" kern="0" dirty="0">
              <a:latin typeface="+mn-lt"/>
              <a:cs typeface="Arial" charset="0"/>
            </a:endParaRPr>
          </a:p>
          <a:p>
            <a:pPr marL="342900" indent="-342900">
              <a:spcBef>
                <a:spcPts val="1200"/>
              </a:spcBef>
              <a:buClr>
                <a:schemeClr val="accent1"/>
              </a:buClr>
              <a:buSzPct val="80000"/>
              <a:buFont typeface="Wingdings" pitchFamily="2" charset="2"/>
              <a:buChar char="þ"/>
              <a:defRPr/>
            </a:pPr>
            <a:endParaRPr lang="cs-CZ" sz="2800" kern="0" dirty="0">
              <a:latin typeface="+mn-lt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>
            <a:extLst>
              <a:ext uri="{FF2B5EF4-FFF2-40B4-BE49-F238E27FC236}">
                <a16:creationId xmlns:a16="http://schemas.microsoft.com/office/drawing/2014/main" id="{4CC95430-EBAA-4720-87E2-FD3EF55FB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1466850"/>
            <a:ext cx="2571750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0A6BA8B-D3DA-45F5-A7C3-885C427BF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Zpracování signálu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FEE0BADD-F098-46BD-95A1-0C1AD28406C2}"/>
              </a:ext>
            </a:extLst>
          </p:cNvPr>
          <p:cNvSpPr txBox="1">
            <a:spLocks/>
          </p:cNvSpPr>
          <p:nvPr/>
        </p:nvSpPr>
        <p:spPr bwMode="auto">
          <a:xfrm>
            <a:off x="4714875" y="2071688"/>
            <a:ext cx="421481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cs-CZ" sz="2800" b="1" kern="0" cap="all" dirty="0">
                <a:solidFill>
                  <a:srgbClr val="FFC000"/>
                </a:solidFill>
                <a:latin typeface="+mn-lt"/>
                <a:cs typeface="Arial" charset="0"/>
              </a:rPr>
              <a:t> </a:t>
            </a:r>
            <a:r>
              <a:rPr lang="cs-CZ" sz="2800" b="1" kern="0" cap="all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informace</a:t>
            </a:r>
          </a:p>
          <a:p>
            <a:pPr marL="342900" indent="-342900" algn="ctr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cs-CZ" sz="2800" b="1" kern="0" cap="all" dirty="0">
                <a:solidFill>
                  <a:schemeClr val="bg2"/>
                </a:solidFill>
                <a:latin typeface="+mn-lt"/>
                <a:cs typeface="Arial" charset="0"/>
                <a:sym typeface="Symbol"/>
              </a:rPr>
              <a:t></a:t>
            </a:r>
          </a:p>
          <a:p>
            <a:pPr marL="342900" indent="-342900" algn="ctr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cs-CZ" sz="2800" b="1" kern="0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  <a:sym typeface="Symbol"/>
              </a:rPr>
              <a:t>         ZPRACOVÁNÍ</a:t>
            </a:r>
          </a:p>
          <a:p>
            <a:pPr marL="342900" indent="-342900" algn="ctr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cs-CZ" sz="2800" b="1" kern="0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  <a:sym typeface="Symbol"/>
              </a:rPr>
              <a:t>         INFORMACE</a:t>
            </a:r>
            <a:endParaRPr lang="cs-CZ" sz="2800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  <a:p>
            <a:pPr marL="342900" indent="-342900">
              <a:spcBef>
                <a:spcPts val="1200"/>
              </a:spcBef>
              <a:buClr>
                <a:schemeClr val="accent1"/>
              </a:buClr>
              <a:buSzPct val="80000"/>
              <a:buFont typeface="Wingdings" pitchFamily="2" charset="2"/>
              <a:buChar char="þ"/>
              <a:defRPr/>
            </a:pPr>
            <a:endParaRPr lang="cs-CZ" sz="2800" kern="0" dirty="0">
              <a:latin typeface="+mn-lt"/>
              <a:cs typeface="Arial" charset="0"/>
            </a:endParaRPr>
          </a:p>
          <a:p>
            <a:pPr marL="342900" indent="-342900">
              <a:spcBef>
                <a:spcPts val="1200"/>
              </a:spcBef>
              <a:buClr>
                <a:schemeClr val="accent1"/>
              </a:buClr>
              <a:buSzPct val="80000"/>
              <a:buFont typeface="Wingdings" pitchFamily="2" charset="2"/>
              <a:buChar char="þ"/>
              <a:defRPr/>
            </a:pPr>
            <a:endParaRPr lang="cs-CZ" sz="2800" kern="0" dirty="0">
              <a:latin typeface="+mn-lt"/>
              <a:cs typeface="Arial" charset="0"/>
            </a:endParaRP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F9AE007C-0D65-4D6D-8B4B-D5F659DD6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5500688"/>
            <a:ext cx="5643563" cy="85725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  <a:defRPr/>
            </a:pPr>
            <a:r>
              <a:rPr lang="cs-CZ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Nosič</a:t>
            </a:r>
            <a:endParaRPr lang="cs-CZ" sz="3600" dirty="0">
              <a:latin typeface="Arial Narrow" pitchFamily="34" charset="0"/>
            </a:endParaRPr>
          </a:p>
          <a:p>
            <a:pPr algn="ctr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cs-CZ" sz="2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to nechme technikům (elektrikářům, … )</a:t>
            </a:r>
            <a:endParaRPr lang="cs-CZ" sz="20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explode.wav"/>
      </p:stSnd>
    </p:sndAc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adpis 1">
            <a:extLst>
              <a:ext uri="{FF2B5EF4-FFF2-40B4-BE49-F238E27FC236}">
                <a16:creationId xmlns:a16="http://schemas.microsoft.com/office/drawing/2014/main" id="{7D3B53F4-D391-49F4-8005-A1C95889F00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00125" y="1916113"/>
            <a:ext cx="6929438" cy="1973262"/>
          </a:xfrm>
        </p:spPr>
        <p:txBody>
          <a:bodyPr/>
          <a:lstStyle/>
          <a:p>
            <a:r>
              <a:rPr lang="cs-CZ" altLang="cs-CZ" sz="4000" dirty="0"/>
              <a:t>II. ZÁKLADNÍ KONCEPT</a:t>
            </a:r>
            <a:br>
              <a:rPr lang="cs-CZ" altLang="cs-CZ" sz="4000" dirty="0"/>
            </a:br>
            <a:r>
              <a:rPr lang="cs-CZ" altLang="cs-CZ" sz="4000" dirty="0"/>
              <a:t>ZPRACOVÁNÍ DAT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FD55E77D-12A2-461D-ABAD-AD3C62A9B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základní koncept</a:t>
            </a:r>
          </a:p>
        </p:txBody>
      </p:sp>
      <p:sp>
        <p:nvSpPr>
          <p:cNvPr id="6" name="Zaoblený obdélník 5">
            <a:extLst>
              <a:ext uri="{FF2B5EF4-FFF2-40B4-BE49-F238E27FC236}">
                <a16:creationId xmlns:a16="http://schemas.microsoft.com/office/drawing/2014/main" id="{B2A2EBC0-7FAE-4B6C-8DE0-1F62FF1ECA33}"/>
              </a:ext>
            </a:extLst>
          </p:cNvPr>
          <p:cNvSpPr/>
          <p:nvPr/>
        </p:nvSpPr>
        <p:spPr>
          <a:xfrm>
            <a:off x="785786" y="1785926"/>
            <a:ext cx="2143140" cy="150019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63500">
            <a:solidFill>
              <a:srgbClr val="FFC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cap="all" dirty="0"/>
              <a:t>Reálný objekt</a:t>
            </a:r>
          </a:p>
        </p:txBody>
      </p:sp>
      <p:sp>
        <p:nvSpPr>
          <p:cNvPr id="62470" name="Zástupný symbol pro číslo snímku 9">
            <a:extLst>
              <a:ext uri="{FF2B5EF4-FFF2-40B4-BE49-F238E27FC236}">
                <a16:creationId xmlns:a16="http://schemas.microsoft.com/office/drawing/2014/main" id="{B89C7E7A-95F7-4118-B499-C1DE5BBA4C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7D5A9FE-CD27-41F2-A03A-149025AFF592}" type="slidenum">
              <a:rPr lang="en-US" altLang="cs-CZ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lang="en-US" altLang="cs-CZ" sz="1200"/>
          </a:p>
        </p:txBody>
      </p:sp>
    </p:spTree>
  </p:cSld>
  <p:clrMapOvr>
    <a:masterClrMapping/>
  </p:clrMapOvr>
  <p:transition spd="slow"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BB541F9F-7A0C-4B8B-A098-1B1E606B6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základní koncept</a:t>
            </a:r>
          </a:p>
        </p:txBody>
      </p:sp>
      <p:sp>
        <p:nvSpPr>
          <p:cNvPr id="6" name="Zaoblený obdélník 5">
            <a:extLst>
              <a:ext uri="{FF2B5EF4-FFF2-40B4-BE49-F238E27FC236}">
                <a16:creationId xmlns:a16="http://schemas.microsoft.com/office/drawing/2014/main" id="{36B1F08E-D2C5-4BE1-8951-1C53B5FE2DCC}"/>
              </a:ext>
            </a:extLst>
          </p:cNvPr>
          <p:cNvSpPr/>
          <p:nvPr/>
        </p:nvSpPr>
        <p:spPr>
          <a:xfrm>
            <a:off x="785786" y="1785926"/>
            <a:ext cx="2143140" cy="150019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63500">
            <a:solidFill>
              <a:srgbClr val="FFC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cap="all" dirty="0"/>
              <a:t>Reálný objekt</a:t>
            </a:r>
          </a:p>
        </p:txBody>
      </p:sp>
      <p:sp>
        <p:nvSpPr>
          <p:cNvPr id="8" name="Zaoblený obdélník 7">
            <a:extLst>
              <a:ext uri="{FF2B5EF4-FFF2-40B4-BE49-F238E27FC236}">
                <a16:creationId xmlns:a16="http://schemas.microsoft.com/office/drawing/2014/main" id="{FA062176-4E9D-4546-8D8B-4B211E1A7983}"/>
              </a:ext>
            </a:extLst>
          </p:cNvPr>
          <p:cNvSpPr/>
          <p:nvPr/>
        </p:nvSpPr>
        <p:spPr>
          <a:xfrm>
            <a:off x="6643702" y="1785926"/>
            <a:ext cx="2143140" cy="150019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63500">
            <a:solidFill>
              <a:srgbClr val="FFC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cap="all" dirty="0"/>
              <a:t>hodnotící „výrok“</a:t>
            </a:r>
          </a:p>
        </p:txBody>
      </p:sp>
      <p:sp>
        <p:nvSpPr>
          <p:cNvPr id="63497" name="Zástupný symbol pro číslo snímku 9">
            <a:extLst>
              <a:ext uri="{FF2B5EF4-FFF2-40B4-BE49-F238E27FC236}">
                <a16:creationId xmlns:a16="http://schemas.microsoft.com/office/drawing/2014/main" id="{C2799288-9863-4B27-A573-9E7609F836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2E81D0F-5ED9-464D-B035-88A4AE42DBFF}" type="slidenum">
              <a:rPr lang="en-US" altLang="cs-CZ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55</a:t>
            </a:fld>
            <a:endParaRPr lang="en-US" altLang="cs-CZ" sz="1200"/>
          </a:p>
        </p:txBody>
      </p:sp>
    </p:spTree>
  </p:cSld>
  <p:clrMapOvr>
    <a:masterClrMapping/>
  </p:clrMapOvr>
  <p:transition spd="slow">
    <p:wipe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34D1BC73-52F7-4FF4-A314-C234AF51A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základní koncept</a:t>
            </a:r>
          </a:p>
        </p:txBody>
      </p:sp>
      <p:sp>
        <p:nvSpPr>
          <p:cNvPr id="6" name="Zaoblený obdélník 5">
            <a:extLst>
              <a:ext uri="{FF2B5EF4-FFF2-40B4-BE49-F238E27FC236}">
                <a16:creationId xmlns:a16="http://schemas.microsoft.com/office/drawing/2014/main" id="{E402026D-7288-474D-B3E8-FC1208C54952}"/>
              </a:ext>
            </a:extLst>
          </p:cNvPr>
          <p:cNvSpPr/>
          <p:nvPr/>
        </p:nvSpPr>
        <p:spPr>
          <a:xfrm>
            <a:off x="785786" y="1785926"/>
            <a:ext cx="2143140" cy="150019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63500">
            <a:solidFill>
              <a:srgbClr val="FFC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cap="all" dirty="0"/>
              <a:t>Reálný objekt</a:t>
            </a:r>
          </a:p>
        </p:txBody>
      </p:sp>
      <p:sp>
        <p:nvSpPr>
          <p:cNvPr id="7" name="Zaoblený obdélník 6">
            <a:extLst>
              <a:ext uri="{FF2B5EF4-FFF2-40B4-BE49-F238E27FC236}">
                <a16:creationId xmlns:a16="http://schemas.microsoft.com/office/drawing/2014/main" id="{3663D68F-D1CE-4289-941B-8C945BA22A44}"/>
              </a:ext>
            </a:extLst>
          </p:cNvPr>
          <p:cNvSpPr/>
          <p:nvPr/>
        </p:nvSpPr>
        <p:spPr>
          <a:xfrm>
            <a:off x="6643702" y="1785926"/>
            <a:ext cx="2143140" cy="150019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63500">
            <a:solidFill>
              <a:srgbClr val="FFC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cap="all" dirty="0"/>
              <a:t>hodnotící „výrok“</a:t>
            </a:r>
          </a:p>
        </p:txBody>
      </p:sp>
      <p:sp>
        <p:nvSpPr>
          <p:cNvPr id="10" name="Zaoblený obdélník 9">
            <a:extLst>
              <a:ext uri="{FF2B5EF4-FFF2-40B4-BE49-F238E27FC236}">
                <a16:creationId xmlns:a16="http://schemas.microsoft.com/office/drawing/2014/main" id="{E0930891-DCE9-430E-90E3-94541A99E30F}"/>
              </a:ext>
            </a:extLst>
          </p:cNvPr>
          <p:cNvSpPr/>
          <p:nvPr/>
        </p:nvSpPr>
        <p:spPr>
          <a:xfrm>
            <a:off x="6660232" y="3573016"/>
            <a:ext cx="2143140" cy="1500198"/>
          </a:xfrm>
          <a:prstGeom prst="roundRect">
            <a:avLst/>
          </a:prstGeom>
          <a:solidFill>
            <a:srgbClr val="FFC000"/>
          </a:solidFill>
          <a:ln w="63500">
            <a:solidFill>
              <a:schemeClr val="tx2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1200" b="1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stavu, resp. chování reálného objektu</a:t>
            </a:r>
          </a:p>
        </p:txBody>
      </p:sp>
      <p:sp>
        <p:nvSpPr>
          <p:cNvPr id="64524" name="Zástupný symbol pro číslo snímku 10">
            <a:extLst>
              <a:ext uri="{FF2B5EF4-FFF2-40B4-BE49-F238E27FC236}">
                <a16:creationId xmlns:a16="http://schemas.microsoft.com/office/drawing/2014/main" id="{497386C7-4C5B-4240-9401-D2FEEBBF32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B18C814-79F9-4C59-8F28-9769FDD45700}" type="slidenum">
              <a:rPr lang="en-US" altLang="cs-CZ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56</a:t>
            </a:fld>
            <a:endParaRPr lang="en-US" altLang="cs-CZ" sz="1200"/>
          </a:p>
        </p:txBody>
      </p:sp>
    </p:spTree>
  </p:cSld>
  <p:clrMapOvr>
    <a:masterClrMapping/>
  </p:clrMapOvr>
  <p:transition spd="slow">
    <p:wipe dir="r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0085A412-7CD1-4C3D-BC18-346795F6F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základní koncept</a:t>
            </a:r>
          </a:p>
        </p:txBody>
      </p:sp>
      <p:sp>
        <p:nvSpPr>
          <p:cNvPr id="6" name="Zaoblený obdélník 5">
            <a:extLst>
              <a:ext uri="{FF2B5EF4-FFF2-40B4-BE49-F238E27FC236}">
                <a16:creationId xmlns:a16="http://schemas.microsoft.com/office/drawing/2014/main" id="{BAF501CC-0F3E-4CD5-8AA6-81CB960CB7FE}"/>
              </a:ext>
            </a:extLst>
          </p:cNvPr>
          <p:cNvSpPr/>
          <p:nvPr/>
        </p:nvSpPr>
        <p:spPr>
          <a:xfrm>
            <a:off x="785786" y="1785926"/>
            <a:ext cx="2143140" cy="150019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63500">
            <a:solidFill>
              <a:srgbClr val="FFC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cap="all" dirty="0"/>
              <a:t>Reálný objekt</a:t>
            </a:r>
          </a:p>
        </p:txBody>
      </p:sp>
      <p:sp>
        <p:nvSpPr>
          <p:cNvPr id="8" name="Zaoblený obdélník 7">
            <a:extLst>
              <a:ext uri="{FF2B5EF4-FFF2-40B4-BE49-F238E27FC236}">
                <a16:creationId xmlns:a16="http://schemas.microsoft.com/office/drawing/2014/main" id="{4EEFC154-2192-43E0-98C1-1DAB01BBB64D}"/>
              </a:ext>
            </a:extLst>
          </p:cNvPr>
          <p:cNvSpPr/>
          <p:nvPr/>
        </p:nvSpPr>
        <p:spPr>
          <a:xfrm>
            <a:off x="6643702" y="1785926"/>
            <a:ext cx="2143140" cy="150019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63500">
            <a:solidFill>
              <a:srgbClr val="FFC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cap="all" dirty="0"/>
              <a:t>hodnotící „výrok“</a:t>
            </a:r>
          </a:p>
        </p:txBody>
      </p:sp>
      <p:sp>
        <p:nvSpPr>
          <p:cNvPr id="9" name="Šipka doprava 8">
            <a:extLst>
              <a:ext uri="{FF2B5EF4-FFF2-40B4-BE49-F238E27FC236}">
                <a16:creationId xmlns:a16="http://schemas.microsoft.com/office/drawing/2014/main" id="{402A11D1-26B7-4B66-B866-23C4D07FA7E5}"/>
              </a:ext>
            </a:extLst>
          </p:cNvPr>
          <p:cNvSpPr/>
          <p:nvPr/>
        </p:nvSpPr>
        <p:spPr>
          <a:xfrm>
            <a:off x="3214678" y="1714488"/>
            <a:ext cx="3214710" cy="1714512"/>
          </a:xfrm>
          <a:prstGeom prst="rightArrow">
            <a:avLst/>
          </a:prstGeom>
          <a:solidFill>
            <a:srgbClr val="CC330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ood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1600" b="1" cap="all" dirty="0">
                <a:latin typeface="Arial" pitchFamily="34" charset="0"/>
                <a:cs typeface="Arial" pitchFamily="34" charset="0"/>
              </a:rPr>
              <a:t>Příčinný deterministický vztah</a:t>
            </a:r>
          </a:p>
        </p:txBody>
      </p:sp>
      <p:sp>
        <p:nvSpPr>
          <p:cNvPr id="65548" name="Zástupný symbol pro číslo snímku 9">
            <a:extLst>
              <a:ext uri="{FF2B5EF4-FFF2-40B4-BE49-F238E27FC236}">
                <a16:creationId xmlns:a16="http://schemas.microsoft.com/office/drawing/2014/main" id="{AFA5FFAA-3345-45A2-AB31-36AC4AF900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CC41CFA-E9E5-4AAB-B93D-E437F7694ABF}" type="slidenum">
              <a:rPr lang="en-US" altLang="cs-CZ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57</a:t>
            </a:fld>
            <a:endParaRPr lang="en-US" altLang="cs-CZ" sz="1200"/>
          </a:p>
        </p:txBody>
      </p:sp>
    </p:spTree>
  </p:cSld>
  <p:clrMapOvr>
    <a:masterClrMapping/>
  </p:clrMapOvr>
  <p:transition spd="slow">
    <p:wipe dir="u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>
            <a:extLst>
              <a:ext uri="{FF2B5EF4-FFF2-40B4-BE49-F238E27FC236}">
                <a16:creationId xmlns:a16="http://schemas.microsoft.com/office/drawing/2014/main" id="{0C0DAA03-AC07-45AE-B223-76FE9A9673BD}"/>
              </a:ext>
            </a:extLst>
          </p:cNvPr>
          <p:cNvSpPr/>
          <p:nvPr/>
        </p:nvSpPr>
        <p:spPr>
          <a:xfrm>
            <a:off x="785786" y="1785926"/>
            <a:ext cx="2143140" cy="150019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63500">
            <a:solidFill>
              <a:srgbClr val="FFC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cap="all" dirty="0"/>
              <a:t>Reálný objekt</a:t>
            </a:r>
          </a:p>
        </p:txBody>
      </p:sp>
      <p:sp>
        <p:nvSpPr>
          <p:cNvPr id="8" name="Zaoblený obdélník 7">
            <a:extLst>
              <a:ext uri="{FF2B5EF4-FFF2-40B4-BE49-F238E27FC236}">
                <a16:creationId xmlns:a16="http://schemas.microsoft.com/office/drawing/2014/main" id="{A30E0C95-B3E1-4480-A21D-9F25773C8539}"/>
              </a:ext>
            </a:extLst>
          </p:cNvPr>
          <p:cNvSpPr/>
          <p:nvPr/>
        </p:nvSpPr>
        <p:spPr>
          <a:xfrm>
            <a:off x="6643702" y="1785926"/>
            <a:ext cx="2143140" cy="150019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63500">
            <a:solidFill>
              <a:srgbClr val="FFC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cap="all" dirty="0"/>
              <a:t>hodnotící „výrok“</a:t>
            </a:r>
          </a:p>
        </p:txBody>
      </p:sp>
      <p:sp>
        <p:nvSpPr>
          <p:cNvPr id="9" name="Šipka doprava 8">
            <a:extLst>
              <a:ext uri="{FF2B5EF4-FFF2-40B4-BE49-F238E27FC236}">
                <a16:creationId xmlns:a16="http://schemas.microsoft.com/office/drawing/2014/main" id="{D55AAFEB-C1FE-468E-8624-FDE0773F65BF}"/>
              </a:ext>
            </a:extLst>
          </p:cNvPr>
          <p:cNvSpPr/>
          <p:nvPr/>
        </p:nvSpPr>
        <p:spPr>
          <a:xfrm>
            <a:off x="3214678" y="1714488"/>
            <a:ext cx="3214710" cy="1714512"/>
          </a:xfrm>
          <a:prstGeom prst="rightArrow">
            <a:avLst/>
          </a:prstGeom>
          <a:solidFill>
            <a:srgbClr val="CC330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ood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1600" b="1" cap="all" dirty="0">
                <a:latin typeface="Arial" pitchFamily="34" charset="0"/>
                <a:cs typeface="Arial" pitchFamily="34" charset="0"/>
              </a:rPr>
              <a:t>Příčinný deterministický vztah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3B49D081-8048-4F71-B284-9C6193B77B97}"/>
              </a:ext>
            </a:extLst>
          </p:cNvPr>
          <p:cNvSpPr/>
          <p:nvPr/>
        </p:nvSpPr>
        <p:spPr>
          <a:xfrm>
            <a:off x="1259632" y="4005064"/>
            <a:ext cx="6912768" cy="2304256"/>
          </a:xfrm>
          <a:prstGeom prst="rect">
            <a:avLst/>
          </a:prstGeom>
          <a:ln w="76200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3600" b="1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  <a:cs typeface="Arial" charset="0"/>
              </a:rPr>
              <a:t>Cílem je odhalit ten příčinný deterministický vztah navzdory všemu tomu, co nám to odhalení kazí</a:t>
            </a:r>
            <a:endParaRPr lang="cs-CZ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  <a:cs typeface="Arial" charset="0"/>
            </a:endParaRPr>
          </a:p>
        </p:txBody>
      </p:sp>
      <p:sp>
        <p:nvSpPr>
          <p:cNvPr id="66574" name="Zástupný symbol pro číslo snímku 9">
            <a:extLst>
              <a:ext uri="{FF2B5EF4-FFF2-40B4-BE49-F238E27FC236}">
                <a16:creationId xmlns:a16="http://schemas.microsoft.com/office/drawing/2014/main" id="{C400AF2E-CB43-4CE8-A930-A4C505A2FD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FA4A657-0405-41DE-9D9B-5B61D3305B1A}" type="slidenum">
              <a:rPr lang="en-US" altLang="cs-CZ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58</a:t>
            </a:fld>
            <a:endParaRPr lang="en-US" altLang="cs-CZ" sz="120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BA1294E6-9C41-4C7E-A85D-1246FC020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základní koncept</a:t>
            </a:r>
          </a:p>
        </p:txBody>
      </p:sp>
    </p:spTree>
  </p:cSld>
  <p:clrMapOvr>
    <a:masterClrMapping/>
  </p:clrMapOvr>
  <p:transition spd="slow">
    <p:wipe dir="r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3">
            <a:extLst>
              <a:ext uri="{FF2B5EF4-FFF2-40B4-BE49-F238E27FC236}">
                <a16:creationId xmlns:a16="http://schemas.microsoft.com/office/drawing/2014/main" id="{09DCB04F-2A9F-415C-B7F7-FB4DF5932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941888"/>
            <a:ext cx="3960812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04D46F98-EC93-422A-97B5-67772CBCD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k čemu to je?</a:t>
            </a:r>
          </a:p>
        </p:txBody>
      </p:sp>
      <p:sp>
        <p:nvSpPr>
          <p:cNvPr id="6" name="Zaoblený obdélník 5">
            <a:extLst>
              <a:ext uri="{FF2B5EF4-FFF2-40B4-BE49-F238E27FC236}">
                <a16:creationId xmlns:a16="http://schemas.microsoft.com/office/drawing/2014/main" id="{6A575AEE-207D-4E20-B730-ACF25AFC7A53}"/>
              </a:ext>
            </a:extLst>
          </p:cNvPr>
          <p:cNvSpPr/>
          <p:nvPr/>
        </p:nvSpPr>
        <p:spPr>
          <a:xfrm>
            <a:off x="785786" y="1785926"/>
            <a:ext cx="2143140" cy="150019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63500">
            <a:solidFill>
              <a:srgbClr val="FFC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cap="all" dirty="0"/>
              <a:t>Reálný objekt</a:t>
            </a:r>
          </a:p>
        </p:txBody>
      </p:sp>
      <p:sp>
        <p:nvSpPr>
          <p:cNvPr id="8" name="Zaoblený obdélník 7">
            <a:extLst>
              <a:ext uri="{FF2B5EF4-FFF2-40B4-BE49-F238E27FC236}">
                <a16:creationId xmlns:a16="http://schemas.microsoft.com/office/drawing/2014/main" id="{F8A4D30A-2AA7-41F5-B11D-330A079A1968}"/>
              </a:ext>
            </a:extLst>
          </p:cNvPr>
          <p:cNvSpPr/>
          <p:nvPr/>
        </p:nvSpPr>
        <p:spPr>
          <a:xfrm>
            <a:off x="6643702" y="1785926"/>
            <a:ext cx="2143140" cy="150019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63500">
            <a:solidFill>
              <a:srgbClr val="FFC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cap="all" dirty="0"/>
              <a:t>hodnotící „výrok“</a:t>
            </a:r>
          </a:p>
        </p:txBody>
      </p:sp>
      <p:sp>
        <p:nvSpPr>
          <p:cNvPr id="9" name="Šipka doprava 8">
            <a:extLst>
              <a:ext uri="{FF2B5EF4-FFF2-40B4-BE49-F238E27FC236}">
                <a16:creationId xmlns:a16="http://schemas.microsoft.com/office/drawing/2014/main" id="{F0229B13-4DB7-4F7D-882F-6890DA68FEF9}"/>
              </a:ext>
            </a:extLst>
          </p:cNvPr>
          <p:cNvSpPr/>
          <p:nvPr/>
        </p:nvSpPr>
        <p:spPr>
          <a:xfrm>
            <a:off x="3214678" y="1714488"/>
            <a:ext cx="3214710" cy="1714512"/>
          </a:xfrm>
          <a:prstGeom prst="rightArrow">
            <a:avLst/>
          </a:prstGeom>
          <a:solidFill>
            <a:srgbClr val="CC330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ood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1600" b="1" cap="all" dirty="0">
                <a:latin typeface="Arial" pitchFamily="34" charset="0"/>
                <a:cs typeface="Arial" pitchFamily="34" charset="0"/>
              </a:rPr>
              <a:t>Příčinný deterministický vztah</a:t>
            </a:r>
          </a:p>
        </p:txBody>
      </p:sp>
      <p:sp>
        <p:nvSpPr>
          <p:cNvPr id="67597" name="Zástupný symbol pro číslo snímku 9">
            <a:extLst>
              <a:ext uri="{FF2B5EF4-FFF2-40B4-BE49-F238E27FC236}">
                <a16:creationId xmlns:a16="http://schemas.microsoft.com/office/drawing/2014/main" id="{C3D25DC6-1384-4288-8E41-EDF5F7145B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7791A76-A403-4386-B096-258486A4765F}" type="slidenum">
              <a:rPr lang="en-US" altLang="cs-CZ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59</a:t>
            </a:fld>
            <a:endParaRPr lang="en-US" altLang="cs-CZ" sz="1200"/>
          </a:p>
        </p:txBody>
      </p:sp>
      <p:sp>
        <p:nvSpPr>
          <p:cNvPr id="67598" name="TextovéPole 10">
            <a:extLst>
              <a:ext uri="{FF2B5EF4-FFF2-40B4-BE49-F238E27FC236}">
                <a16:creationId xmlns:a16="http://schemas.microsoft.com/office/drawing/2014/main" id="{94A6A4B5-56D0-4F6B-9AB4-AE02A14F1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716338"/>
            <a:ext cx="5400675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indent="-4445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cs-CZ" altLang="en-US" sz="2000"/>
              <a:t>zjistit co se děje v reálném objektu;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cs-CZ" altLang="en-US" sz="2000"/>
              <a:t>dokázat jej zařadit;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cs-CZ" altLang="en-US" sz="2000"/>
              <a:t>dokázat predikovat jeho chování;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cs-CZ" altLang="en-US" sz="2000"/>
              <a:t>…….</a:t>
            </a:r>
          </a:p>
        </p:txBody>
      </p:sp>
    </p:spTree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F8E9BD70-3A3C-4AFE-A3F2-D4C28CC5DA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6413" y="214313"/>
            <a:ext cx="8494712" cy="785812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>
                <a:latin typeface="+mn-lt"/>
              </a:rPr>
              <a:t>LITERATURA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4FE6A10B-CAD8-458E-BCA2-2FD8597009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5763" y="1357313"/>
            <a:ext cx="8650287" cy="5024437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cs-CZ" altLang="en-US" sz="1800"/>
              <a:t>Jan,J.: Číslicová filtrace, analýza a restaurace signálů. VUTIUM, Brno 2002.</a:t>
            </a:r>
            <a:br>
              <a:rPr lang="cs-CZ" altLang="en-US" sz="2400"/>
            </a:br>
            <a:r>
              <a:rPr lang="cs-CZ" altLang="en-US" sz="1600">
                <a:latin typeface="Arial" panose="020B0604020202020204" pitchFamily="34" charset="0"/>
                <a:hlinkClick r:id="rId2"/>
              </a:rPr>
              <a:t>http://www.digitalniknihovna.cz/mzk/view/uuid:25f84ea0-e3b3-11e6-8010-005056827e51</a:t>
            </a:r>
            <a:endParaRPr lang="cs-CZ" altLang="en-US" sz="16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cs-CZ" altLang="en-US" sz="1800"/>
              <a:t>Šebesta,V., Smékal,Z.:  Signály a soustavy (Elektronické studijní texty FEKT VUT v Brně), Brno 2003.</a:t>
            </a:r>
            <a:br>
              <a:rPr lang="cs-CZ" altLang="en-US" sz="2400"/>
            </a:br>
            <a:r>
              <a:rPr lang="cs-CZ" altLang="en-US" sz="1600">
                <a:latin typeface="Arial" panose="020B0604020202020204" pitchFamily="34" charset="0"/>
                <a:hlinkClick r:id="rId3"/>
              </a:rPr>
              <a:t>https://is.muni.cz/el/1431/podzim2011/Bi5440/um/Signaly_a_Soustavy_BASS.pdf</a:t>
            </a:r>
            <a:endParaRPr lang="cs-CZ" altLang="en-US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>
            <a:extLst>
              <a:ext uri="{FF2B5EF4-FFF2-40B4-BE49-F238E27FC236}">
                <a16:creationId xmlns:a16="http://schemas.microsoft.com/office/drawing/2014/main" id="{48302340-B93D-4C57-BDDA-1D839A2EFBD0}"/>
              </a:ext>
            </a:extLst>
          </p:cNvPr>
          <p:cNvSpPr/>
          <p:nvPr/>
        </p:nvSpPr>
        <p:spPr>
          <a:xfrm>
            <a:off x="785786" y="1785926"/>
            <a:ext cx="2143140" cy="150019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63500">
            <a:solidFill>
              <a:srgbClr val="FFC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cap="all" dirty="0"/>
              <a:t>Reálný objekt</a:t>
            </a:r>
          </a:p>
        </p:txBody>
      </p:sp>
      <p:sp>
        <p:nvSpPr>
          <p:cNvPr id="8" name="Zaoblený obdélník 7">
            <a:extLst>
              <a:ext uri="{FF2B5EF4-FFF2-40B4-BE49-F238E27FC236}">
                <a16:creationId xmlns:a16="http://schemas.microsoft.com/office/drawing/2014/main" id="{C6DB4A5E-EBF8-4730-AA0B-B10E915C97BA}"/>
              </a:ext>
            </a:extLst>
          </p:cNvPr>
          <p:cNvSpPr/>
          <p:nvPr/>
        </p:nvSpPr>
        <p:spPr>
          <a:xfrm>
            <a:off x="6643702" y="1785926"/>
            <a:ext cx="2143140" cy="150019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63500">
            <a:solidFill>
              <a:srgbClr val="FFC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cap="all" dirty="0"/>
              <a:t>hodnotící „výrok“</a:t>
            </a:r>
          </a:p>
        </p:txBody>
      </p:sp>
      <p:cxnSp>
        <p:nvCxnSpPr>
          <p:cNvPr id="14" name="Pravoúhlá spojovací čára 13">
            <a:extLst>
              <a:ext uri="{FF2B5EF4-FFF2-40B4-BE49-F238E27FC236}">
                <a16:creationId xmlns:a16="http://schemas.microsoft.com/office/drawing/2014/main" id="{BB8C8182-49E9-484D-8DFE-12A4C7CCAB59}"/>
              </a:ext>
            </a:extLst>
          </p:cNvPr>
          <p:cNvCxnSpPr/>
          <p:nvPr/>
        </p:nvCxnSpPr>
        <p:spPr>
          <a:xfrm rot="16200000" flipH="1">
            <a:off x="1785938" y="3429000"/>
            <a:ext cx="2000250" cy="1857375"/>
          </a:xfrm>
          <a:prstGeom prst="bentConnector3">
            <a:avLst>
              <a:gd name="adj1" fmla="val 100490"/>
            </a:avLst>
          </a:prstGeom>
          <a:ln w="63500" cap="rnd" cmpd="sng">
            <a:solidFill>
              <a:schemeClr val="tx2">
                <a:lumMod val="50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ravoúhlá spojovací čára 26">
            <a:extLst>
              <a:ext uri="{FF2B5EF4-FFF2-40B4-BE49-F238E27FC236}">
                <a16:creationId xmlns:a16="http://schemas.microsoft.com/office/drawing/2014/main" id="{9E0D215C-C064-4CB2-A92F-1EFCA05A8C57}"/>
              </a:ext>
            </a:extLst>
          </p:cNvPr>
          <p:cNvCxnSpPr/>
          <p:nvPr/>
        </p:nvCxnSpPr>
        <p:spPr>
          <a:xfrm rot="5400000" flipH="1" flipV="1">
            <a:off x="5822950" y="3463925"/>
            <a:ext cx="2071688" cy="1716088"/>
          </a:xfrm>
          <a:prstGeom prst="bentConnector3">
            <a:avLst>
              <a:gd name="adj1" fmla="val -725"/>
            </a:avLst>
          </a:prstGeom>
          <a:ln w="63500" cap="rnd" cmpd="sng">
            <a:solidFill>
              <a:schemeClr val="tx2">
                <a:lumMod val="50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Šipka doprava 8">
            <a:extLst>
              <a:ext uri="{FF2B5EF4-FFF2-40B4-BE49-F238E27FC236}">
                <a16:creationId xmlns:a16="http://schemas.microsoft.com/office/drawing/2014/main" id="{579237BE-EA0D-443B-94B4-F7DF04ACE2C2}"/>
              </a:ext>
            </a:extLst>
          </p:cNvPr>
          <p:cNvSpPr/>
          <p:nvPr/>
        </p:nvSpPr>
        <p:spPr>
          <a:xfrm>
            <a:off x="3214678" y="1714488"/>
            <a:ext cx="3214710" cy="1714512"/>
          </a:xfrm>
          <a:prstGeom prst="rightArrow">
            <a:avLst/>
          </a:prstGeom>
          <a:solidFill>
            <a:srgbClr val="CC330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ood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1600" b="1" cap="all" dirty="0">
                <a:latin typeface="Arial" pitchFamily="34" charset="0"/>
                <a:cs typeface="Arial" pitchFamily="34" charset="0"/>
              </a:rPr>
              <a:t>Příčinný deterministický vztah</a:t>
            </a:r>
          </a:p>
        </p:txBody>
      </p:sp>
      <p:pic>
        <p:nvPicPr>
          <p:cNvPr id="10" name="Picture 2" descr="http://mm.denik.cz/56/f9/neandrtalec_sip-300.jpg">
            <a:extLst>
              <a:ext uri="{FF2B5EF4-FFF2-40B4-BE49-F238E27FC236}">
                <a16:creationId xmlns:a16="http://schemas.microsoft.com/office/drawing/2014/main" id="{244978D0-0268-4A2C-8C9E-C84380D8F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31000"/>
          </a:blip>
          <a:srcRect/>
          <a:stretch>
            <a:fillRect/>
          </a:stretch>
        </p:blipFill>
        <p:spPr bwMode="auto">
          <a:xfrm>
            <a:off x="3851920" y="4581128"/>
            <a:ext cx="2016224" cy="1571636"/>
          </a:xfrm>
          <a:prstGeom prst="rect">
            <a:avLst/>
          </a:prstGeom>
          <a:noFill/>
          <a:ln w="57150">
            <a:solidFill>
              <a:schemeClr val="tx2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glow" dir="t"/>
          </a:scene3d>
          <a:sp3d>
            <a:bevelT w="139700" prst="cross"/>
          </a:sp3d>
        </p:spPr>
      </p:pic>
      <p:sp>
        <p:nvSpPr>
          <p:cNvPr id="68622" name="Zástupný symbol pro číslo snímku 10">
            <a:extLst>
              <a:ext uri="{FF2B5EF4-FFF2-40B4-BE49-F238E27FC236}">
                <a16:creationId xmlns:a16="http://schemas.microsoft.com/office/drawing/2014/main" id="{0072B3FF-81E9-457F-BA43-C6FC31BA41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76050A0-ED5B-4E7A-AF9C-E4C466C09799}" type="slidenum">
              <a:rPr lang="en-US" altLang="cs-CZ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60</a:t>
            </a:fld>
            <a:endParaRPr lang="en-US" altLang="cs-CZ" sz="1200"/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E686315D-CF1C-40D0-A781-88BAF42E5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základní koncept</a:t>
            </a:r>
          </a:p>
        </p:txBody>
      </p:sp>
    </p:spTree>
  </p:cSld>
  <p:clrMapOvr>
    <a:masterClrMapping/>
  </p:clrMapOvr>
  <p:transition spd="slow">
    <p:wipe dir="d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>
            <a:extLst>
              <a:ext uri="{FF2B5EF4-FFF2-40B4-BE49-F238E27FC236}">
                <a16:creationId xmlns:a16="http://schemas.microsoft.com/office/drawing/2014/main" id="{9034A5D6-50F7-49DF-9443-91ED770C6DEB}"/>
              </a:ext>
            </a:extLst>
          </p:cNvPr>
          <p:cNvSpPr/>
          <p:nvPr/>
        </p:nvSpPr>
        <p:spPr>
          <a:xfrm>
            <a:off x="785786" y="1785926"/>
            <a:ext cx="2143140" cy="150019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63500">
            <a:solidFill>
              <a:srgbClr val="FFC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cap="all" dirty="0"/>
              <a:t>Reálný objekt</a:t>
            </a:r>
          </a:p>
        </p:txBody>
      </p:sp>
      <p:sp>
        <p:nvSpPr>
          <p:cNvPr id="7" name="Zaoblený obdélník 6">
            <a:extLst>
              <a:ext uri="{FF2B5EF4-FFF2-40B4-BE49-F238E27FC236}">
                <a16:creationId xmlns:a16="http://schemas.microsoft.com/office/drawing/2014/main" id="{5062C3E5-BEAC-4DC0-B11D-75DC89D2BC5A}"/>
              </a:ext>
            </a:extLst>
          </p:cNvPr>
          <p:cNvSpPr/>
          <p:nvPr/>
        </p:nvSpPr>
        <p:spPr>
          <a:xfrm>
            <a:off x="3786182" y="4572008"/>
            <a:ext cx="2143140" cy="150019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63500">
            <a:solidFill>
              <a:srgbClr val="FFC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cap="all" dirty="0"/>
              <a:t>Data</a:t>
            </a:r>
          </a:p>
        </p:txBody>
      </p:sp>
      <p:sp>
        <p:nvSpPr>
          <p:cNvPr id="8" name="Zaoblený obdélník 7">
            <a:extLst>
              <a:ext uri="{FF2B5EF4-FFF2-40B4-BE49-F238E27FC236}">
                <a16:creationId xmlns:a16="http://schemas.microsoft.com/office/drawing/2014/main" id="{CA36F74A-75F6-4649-AE10-3FB786CD159C}"/>
              </a:ext>
            </a:extLst>
          </p:cNvPr>
          <p:cNvSpPr/>
          <p:nvPr/>
        </p:nvSpPr>
        <p:spPr>
          <a:xfrm>
            <a:off x="6643702" y="1785926"/>
            <a:ext cx="2143140" cy="150019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63500">
            <a:solidFill>
              <a:srgbClr val="FFC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cap="all" dirty="0"/>
              <a:t>hodnotící „výrok“</a:t>
            </a:r>
          </a:p>
        </p:txBody>
      </p:sp>
      <p:cxnSp>
        <p:nvCxnSpPr>
          <p:cNvPr id="14" name="Pravoúhlá spojovací čára 13">
            <a:extLst>
              <a:ext uri="{FF2B5EF4-FFF2-40B4-BE49-F238E27FC236}">
                <a16:creationId xmlns:a16="http://schemas.microsoft.com/office/drawing/2014/main" id="{AE40CEA9-B6C8-49B6-970F-4DCD0A41327C}"/>
              </a:ext>
            </a:extLst>
          </p:cNvPr>
          <p:cNvCxnSpPr/>
          <p:nvPr/>
        </p:nvCxnSpPr>
        <p:spPr>
          <a:xfrm rot="16200000" flipH="1">
            <a:off x="1785938" y="3429000"/>
            <a:ext cx="2000250" cy="1857375"/>
          </a:xfrm>
          <a:prstGeom prst="bentConnector3">
            <a:avLst>
              <a:gd name="adj1" fmla="val 100490"/>
            </a:avLst>
          </a:prstGeom>
          <a:ln w="63500" cap="rnd" cmpd="sng">
            <a:solidFill>
              <a:schemeClr val="tx2">
                <a:lumMod val="50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ravoúhlá spojovací čára 26">
            <a:extLst>
              <a:ext uri="{FF2B5EF4-FFF2-40B4-BE49-F238E27FC236}">
                <a16:creationId xmlns:a16="http://schemas.microsoft.com/office/drawing/2014/main" id="{405E55FE-B019-42E0-A773-64D657E48216}"/>
              </a:ext>
            </a:extLst>
          </p:cNvPr>
          <p:cNvCxnSpPr/>
          <p:nvPr/>
        </p:nvCxnSpPr>
        <p:spPr>
          <a:xfrm rot="5400000" flipH="1" flipV="1">
            <a:off x="5822950" y="3463925"/>
            <a:ext cx="2071688" cy="1716088"/>
          </a:xfrm>
          <a:prstGeom prst="bentConnector3">
            <a:avLst>
              <a:gd name="adj1" fmla="val -725"/>
            </a:avLst>
          </a:prstGeom>
          <a:ln w="63500" cap="rnd" cmpd="sng">
            <a:solidFill>
              <a:schemeClr val="tx2">
                <a:lumMod val="50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Šipka doprava 8">
            <a:extLst>
              <a:ext uri="{FF2B5EF4-FFF2-40B4-BE49-F238E27FC236}">
                <a16:creationId xmlns:a16="http://schemas.microsoft.com/office/drawing/2014/main" id="{00301B6D-2C8A-4561-BDCF-0053DF81FC1E}"/>
              </a:ext>
            </a:extLst>
          </p:cNvPr>
          <p:cNvSpPr/>
          <p:nvPr/>
        </p:nvSpPr>
        <p:spPr>
          <a:xfrm>
            <a:off x="3214678" y="1714488"/>
            <a:ext cx="3214710" cy="1714512"/>
          </a:xfrm>
          <a:prstGeom prst="rightArrow">
            <a:avLst/>
          </a:prstGeom>
          <a:solidFill>
            <a:srgbClr val="CC330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ood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1600" b="1" cap="all" dirty="0">
                <a:latin typeface="Arial" pitchFamily="34" charset="0"/>
                <a:cs typeface="Arial" pitchFamily="34" charset="0"/>
              </a:rPr>
              <a:t>Příčinný deterministický vztah</a:t>
            </a:r>
          </a:p>
        </p:txBody>
      </p:sp>
      <p:sp>
        <p:nvSpPr>
          <p:cNvPr id="69648" name="Zástupný symbol pro číslo snímku 9">
            <a:extLst>
              <a:ext uri="{FF2B5EF4-FFF2-40B4-BE49-F238E27FC236}">
                <a16:creationId xmlns:a16="http://schemas.microsoft.com/office/drawing/2014/main" id="{92671B63-99E5-4229-BD1E-9C5E05743A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57B36B8-8BA3-4FA6-BA2F-AAB43DBE19F4}" type="slidenum">
              <a:rPr lang="en-US" altLang="cs-CZ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61</a:t>
            </a:fld>
            <a:endParaRPr lang="en-US" altLang="cs-CZ" sz="120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3DE9E3D5-9F8B-49EB-9270-673FC9426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základní koncept</a:t>
            </a:r>
          </a:p>
        </p:txBody>
      </p:sp>
    </p:spTree>
  </p:cSld>
  <p:clrMapOvr>
    <a:masterClrMapping/>
  </p:clrMapOvr>
  <p:transition spd="slow">
    <p:wipe dir="d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>
            <a:extLst>
              <a:ext uri="{FF2B5EF4-FFF2-40B4-BE49-F238E27FC236}">
                <a16:creationId xmlns:a16="http://schemas.microsoft.com/office/drawing/2014/main" id="{F8A46492-32B0-42C1-B2E4-1E606A0FD977}"/>
              </a:ext>
            </a:extLst>
          </p:cNvPr>
          <p:cNvSpPr/>
          <p:nvPr/>
        </p:nvSpPr>
        <p:spPr>
          <a:xfrm>
            <a:off x="785786" y="1785926"/>
            <a:ext cx="2143140" cy="150019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63500">
            <a:solidFill>
              <a:srgbClr val="FFC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cap="all" dirty="0"/>
              <a:t>Reálný objekt</a:t>
            </a:r>
          </a:p>
        </p:txBody>
      </p:sp>
      <p:sp>
        <p:nvSpPr>
          <p:cNvPr id="8" name="Zaoblený obdélník 7">
            <a:extLst>
              <a:ext uri="{FF2B5EF4-FFF2-40B4-BE49-F238E27FC236}">
                <a16:creationId xmlns:a16="http://schemas.microsoft.com/office/drawing/2014/main" id="{0D45A627-D2D5-4097-954C-BD226E884B03}"/>
              </a:ext>
            </a:extLst>
          </p:cNvPr>
          <p:cNvSpPr/>
          <p:nvPr/>
        </p:nvSpPr>
        <p:spPr>
          <a:xfrm>
            <a:off x="6643702" y="1785926"/>
            <a:ext cx="2143140" cy="150019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63500">
            <a:solidFill>
              <a:srgbClr val="FFC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cap="all" dirty="0"/>
              <a:t>hodnotící „výrok“</a:t>
            </a:r>
          </a:p>
        </p:txBody>
      </p:sp>
      <p:cxnSp>
        <p:nvCxnSpPr>
          <p:cNvPr id="14" name="Pravoúhlá spojovací čára 13">
            <a:extLst>
              <a:ext uri="{FF2B5EF4-FFF2-40B4-BE49-F238E27FC236}">
                <a16:creationId xmlns:a16="http://schemas.microsoft.com/office/drawing/2014/main" id="{E0B374B5-AA9C-415F-A3AB-40A8440CB54D}"/>
              </a:ext>
            </a:extLst>
          </p:cNvPr>
          <p:cNvCxnSpPr/>
          <p:nvPr/>
        </p:nvCxnSpPr>
        <p:spPr>
          <a:xfrm rot="16200000" flipH="1">
            <a:off x="1785938" y="3429000"/>
            <a:ext cx="2000250" cy="1857375"/>
          </a:xfrm>
          <a:prstGeom prst="bentConnector3">
            <a:avLst>
              <a:gd name="adj1" fmla="val 100490"/>
            </a:avLst>
          </a:prstGeom>
          <a:ln w="63500" cap="rnd" cmpd="sng">
            <a:solidFill>
              <a:schemeClr val="tx2">
                <a:lumMod val="50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ravoúhlá spojovací čára 26">
            <a:extLst>
              <a:ext uri="{FF2B5EF4-FFF2-40B4-BE49-F238E27FC236}">
                <a16:creationId xmlns:a16="http://schemas.microsoft.com/office/drawing/2014/main" id="{29B0F23D-3156-40B9-91E7-9EF02952367A}"/>
              </a:ext>
            </a:extLst>
          </p:cNvPr>
          <p:cNvCxnSpPr/>
          <p:nvPr/>
        </p:nvCxnSpPr>
        <p:spPr>
          <a:xfrm rot="5400000" flipH="1" flipV="1">
            <a:off x="5822950" y="3463925"/>
            <a:ext cx="2071688" cy="1716088"/>
          </a:xfrm>
          <a:prstGeom prst="bentConnector3">
            <a:avLst>
              <a:gd name="adj1" fmla="val -725"/>
            </a:avLst>
          </a:prstGeom>
          <a:ln w="63500" cap="rnd" cmpd="sng">
            <a:solidFill>
              <a:schemeClr val="tx2">
                <a:lumMod val="50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aoblený obdélník 33">
            <a:extLst>
              <a:ext uri="{FF2B5EF4-FFF2-40B4-BE49-F238E27FC236}">
                <a16:creationId xmlns:a16="http://schemas.microsoft.com/office/drawing/2014/main" id="{3705A15B-EB9A-4383-A9D5-CF098263ED3D}"/>
              </a:ext>
            </a:extLst>
          </p:cNvPr>
          <p:cNvSpPr/>
          <p:nvPr/>
        </p:nvSpPr>
        <p:spPr>
          <a:xfrm>
            <a:off x="785786" y="4572008"/>
            <a:ext cx="2143140" cy="1500198"/>
          </a:xfrm>
          <a:prstGeom prst="roundRect">
            <a:avLst/>
          </a:prstGeom>
          <a:solidFill>
            <a:srgbClr val="FFC000"/>
          </a:solidFill>
          <a:ln w="6350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cap="all" dirty="0">
                <a:solidFill>
                  <a:schemeClr val="accent1">
                    <a:lumMod val="50000"/>
                  </a:schemeClr>
                </a:solidFill>
              </a:rPr>
              <a:t>měření</a:t>
            </a:r>
          </a:p>
        </p:txBody>
      </p:sp>
      <p:sp>
        <p:nvSpPr>
          <p:cNvPr id="35" name="Zaoblený obdélník 34">
            <a:extLst>
              <a:ext uri="{FF2B5EF4-FFF2-40B4-BE49-F238E27FC236}">
                <a16:creationId xmlns:a16="http://schemas.microsoft.com/office/drawing/2014/main" id="{6F749EB2-AC47-45EA-B20F-B590152EF473}"/>
              </a:ext>
            </a:extLst>
          </p:cNvPr>
          <p:cNvSpPr/>
          <p:nvPr/>
        </p:nvSpPr>
        <p:spPr>
          <a:xfrm>
            <a:off x="6643702" y="4572008"/>
            <a:ext cx="2143140" cy="1500198"/>
          </a:xfrm>
          <a:prstGeom prst="roundRect">
            <a:avLst/>
          </a:prstGeom>
          <a:solidFill>
            <a:srgbClr val="FFC000"/>
          </a:solidFill>
          <a:ln w="6350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cap="all" dirty="0">
                <a:solidFill>
                  <a:schemeClr val="tx2">
                    <a:lumMod val="50000"/>
                  </a:schemeClr>
                </a:solidFill>
              </a:rPr>
              <a:t>zpracování</a:t>
            </a:r>
          </a:p>
        </p:txBody>
      </p:sp>
      <p:sp>
        <p:nvSpPr>
          <p:cNvPr id="11" name="Zaoblený obdélník 10">
            <a:extLst>
              <a:ext uri="{FF2B5EF4-FFF2-40B4-BE49-F238E27FC236}">
                <a16:creationId xmlns:a16="http://schemas.microsoft.com/office/drawing/2014/main" id="{A6B8ACD3-7BFC-42EE-85EA-10886016F569}"/>
              </a:ext>
            </a:extLst>
          </p:cNvPr>
          <p:cNvSpPr/>
          <p:nvPr/>
        </p:nvSpPr>
        <p:spPr>
          <a:xfrm>
            <a:off x="3786182" y="4572008"/>
            <a:ext cx="2143140" cy="150019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63500">
            <a:solidFill>
              <a:srgbClr val="FFC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cap="all" dirty="0"/>
              <a:t>Data</a:t>
            </a:r>
          </a:p>
        </p:txBody>
      </p:sp>
      <p:sp>
        <p:nvSpPr>
          <p:cNvPr id="12" name="Šipka doprava 11">
            <a:extLst>
              <a:ext uri="{FF2B5EF4-FFF2-40B4-BE49-F238E27FC236}">
                <a16:creationId xmlns:a16="http://schemas.microsoft.com/office/drawing/2014/main" id="{09BFB58F-653C-4D1D-964B-C5AC2F481DA5}"/>
              </a:ext>
            </a:extLst>
          </p:cNvPr>
          <p:cNvSpPr/>
          <p:nvPr/>
        </p:nvSpPr>
        <p:spPr>
          <a:xfrm>
            <a:off x="3214678" y="1714488"/>
            <a:ext cx="3214710" cy="1714512"/>
          </a:xfrm>
          <a:prstGeom prst="rightArrow">
            <a:avLst/>
          </a:prstGeom>
          <a:solidFill>
            <a:srgbClr val="CC330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ood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1600" b="1" cap="all" dirty="0">
                <a:latin typeface="Arial" pitchFamily="34" charset="0"/>
                <a:cs typeface="Arial" pitchFamily="34" charset="0"/>
              </a:rPr>
              <a:t>Příčinný deterministický vztah</a:t>
            </a:r>
          </a:p>
        </p:txBody>
      </p:sp>
      <p:sp>
        <p:nvSpPr>
          <p:cNvPr id="70678" name="Zástupný symbol pro číslo snímku 12">
            <a:extLst>
              <a:ext uri="{FF2B5EF4-FFF2-40B4-BE49-F238E27FC236}">
                <a16:creationId xmlns:a16="http://schemas.microsoft.com/office/drawing/2014/main" id="{BE1367FF-F273-4A5B-A50F-247834FD97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2CB8037-5239-4565-8141-A6C086D29040}" type="slidenum">
              <a:rPr lang="en-US" altLang="cs-CZ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62</a:t>
            </a:fld>
            <a:endParaRPr lang="en-US" altLang="cs-CZ" sz="1200"/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FC79F7D5-0ABF-402D-9C80-F1B12348D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základní koncept</a:t>
            </a:r>
          </a:p>
        </p:txBody>
      </p:sp>
    </p:spTree>
  </p:cSld>
  <p:clrMapOvr>
    <a:masterClrMapping/>
  </p:clrMapOvr>
  <p:transition spd="slow">
    <p:wipe dir="r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>
            <a:extLst>
              <a:ext uri="{FF2B5EF4-FFF2-40B4-BE49-F238E27FC236}">
                <a16:creationId xmlns:a16="http://schemas.microsoft.com/office/drawing/2014/main" id="{22DD4E79-6957-4B70-82E1-2794B9BFA3B9}"/>
              </a:ext>
            </a:extLst>
          </p:cNvPr>
          <p:cNvSpPr/>
          <p:nvPr/>
        </p:nvSpPr>
        <p:spPr>
          <a:xfrm>
            <a:off x="785786" y="1785926"/>
            <a:ext cx="2143140" cy="150019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63500">
            <a:solidFill>
              <a:srgbClr val="FFC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cap="all" dirty="0"/>
              <a:t>Reálný objekt</a:t>
            </a:r>
          </a:p>
        </p:txBody>
      </p:sp>
      <p:sp>
        <p:nvSpPr>
          <p:cNvPr id="8" name="Zaoblený obdélník 7">
            <a:extLst>
              <a:ext uri="{FF2B5EF4-FFF2-40B4-BE49-F238E27FC236}">
                <a16:creationId xmlns:a16="http://schemas.microsoft.com/office/drawing/2014/main" id="{E726D202-BDAB-4797-813F-BF6AE17BF411}"/>
              </a:ext>
            </a:extLst>
          </p:cNvPr>
          <p:cNvSpPr/>
          <p:nvPr/>
        </p:nvSpPr>
        <p:spPr>
          <a:xfrm>
            <a:off x="6643702" y="1785926"/>
            <a:ext cx="2143140" cy="150019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63500">
            <a:solidFill>
              <a:srgbClr val="FFC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cap="all" dirty="0"/>
              <a:t>hodnotící „výrok“</a:t>
            </a:r>
          </a:p>
        </p:txBody>
      </p:sp>
      <p:cxnSp>
        <p:nvCxnSpPr>
          <p:cNvPr id="14" name="Pravoúhlá spojovací čára 13">
            <a:extLst>
              <a:ext uri="{FF2B5EF4-FFF2-40B4-BE49-F238E27FC236}">
                <a16:creationId xmlns:a16="http://schemas.microsoft.com/office/drawing/2014/main" id="{8EC7D594-331E-40DE-8218-76989BCF84AD}"/>
              </a:ext>
            </a:extLst>
          </p:cNvPr>
          <p:cNvCxnSpPr/>
          <p:nvPr/>
        </p:nvCxnSpPr>
        <p:spPr>
          <a:xfrm rot="16200000" flipH="1">
            <a:off x="1785938" y="3429000"/>
            <a:ext cx="2000250" cy="1857375"/>
          </a:xfrm>
          <a:prstGeom prst="bentConnector3">
            <a:avLst>
              <a:gd name="adj1" fmla="val 100490"/>
            </a:avLst>
          </a:prstGeom>
          <a:ln w="63500" cap="rnd" cmpd="sng">
            <a:solidFill>
              <a:schemeClr val="tx2">
                <a:lumMod val="50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ravoúhlá spojovací čára 26">
            <a:extLst>
              <a:ext uri="{FF2B5EF4-FFF2-40B4-BE49-F238E27FC236}">
                <a16:creationId xmlns:a16="http://schemas.microsoft.com/office/drawing/2014/main" id="{6C37669A-88A6-409C-8EF9-91595FFE01BC}"/>
              </a:ext>
            </a:extLst>
          </p:cNvPr>
          <p:cNvCxnSpPr/>
          <p:nvPr/>
        </p:nvCxnSpPr>
        <p:spPr>
          <a:xfrm rot="5400000" flipH="1" flipV="1">
            <a:off x="5822950" y="3463925"/>
            <a:ext cx="2071688" cy="1716088"/>
          </a:xfrm>
          <a:prstGeom prst="bentConnector3">
            <a:avLst>
              <a:gd name="adj1" fmla="val -725"/>
            </a:avLst>
          </a:prstGeom>
          <a:ln w="63500" cap="rnd" cmpd="sng">
            <a:solidFill>
              <a:schemeClr val="tx2">
                <a:lumMod val="50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aoblený obdélník 33">
            <a:extLst>
              <a:ext uri="{FF2B5EF4-FFF2-40B4-BE49-F238E27FC236}">
                <a16:creationId xmlns:a16="http://schemas.microsoft.com/office/drawing/2014/main" id="{6EAE8D83-6C35-4C0A-8814-2B9AD8ACB198}"/>
              </a:ext>
            </a:extLst>
          </p:cNvPr>
          <p:cNvSpPr/>
          <p:nvPr/>
        </p:nvSpPr>
        <p:spPr>
          <a:xfrm>
            <a:off x="785786" y="4572008"/>
            <a:ext cx="2143140" cy="1500198"/>
          </a:xfrm>
          <a:prstGeom prst="roundRect">
            <a:avLst/>
          </a:prstGeom>
          <a:solidFill>
            <a:srgbClr val="FFC000"/>
          </a:solidFill>
          <a:ln w="6350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cap="all" dirty="0">
                <a:solidFill>
                  <a:schemeClr val="accent1">
                    <a:lumMod val="50000"/>
                  </a:schemeClr>
                </a:solidFill>
              </a:rPr>
              <a:t>měření</a:t>
            </a:r>
          </a:p>
        </p:txBody>
      </p:sp>
      <p:sp>
        <p:nvSpPr>
          <p:cNvPr id="35" name="Zaoblený obdélník 34">
            <a:extLst>
              <a:ext uri="{FF2B5EF4-FFF2-40B4-BE49-F238E27FC236}">
                <a16:creationId xmlns:a16="http://schemas.microsoft.com/office/drawing/2014/main" id="{9867F535-42C3-4858-9C40-19656B1BCC46}"/>
              </a:ext>
            </a:extLst>
          </p:cNvPr>
          <p:cNvSpPr/>
          <p:nvPr/>
        </p:nvSpPr>
        <p:spPr>
          <a:xfrm>
            <a:off x="6643702" y="4572008"/>
            <a:ext cx="2143140" cy="1500198"/>
          </a:xfrm>
          <a:prstGeom prst="roundRect">
            <a:avLst/>
          </a:prstGeom>
          <a:solidFill>
            <a:srgbClr val="FFC000"/>
          </a:solidFill>
          <a:ln w="6350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cap="all" dirty="0">
                <a:solidFill>
                  <a:schemeClr val="tx2">
                    <a:lumMod val="50000"/>
                  </a:schemeClr>
                </a:solidFill>
              </a:rPr>
              <a:t>zpracování</a:t>
            </a:r>
          </a:p>
        </p:txBody>
      </p:sp>
      <p:sp>
        <p:nvSpPr>
          <p:cNvPr id="11" name="Zaoblený obdélník 10">
            <a:extLst>
              <a:ext uri="{FF2B5EF4-FFF2-40B4-BE49-F238E27FC236}">
                <a16:creationId xmlns:a16="http://schemas.microsoft.com/office/drawing/2014/main" id="{22097B71-FEEA-4A34-B16C-FB875D64C423}"/>
              </a:ext>
            </a:extLst>
          </p:cNvPr>
          <p:cNvSpPr/>
          <p:nvPr/>
        </p:nvSpPr>
        <p:spPr>
          <a:xfrm>
            <a:off x="3786182" y="4572008"/>
            <a:ext cx="2143140" cy="150019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63500">
            <a:solidFill>
              <a:srgbClr val="FFC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cap="all" dirty="0"/>
              <a:t>Data</a:t>
            </a:r>
          </a:p>
          <a:p>
            <a:pPr algn="ctr" eaLnBrk="1" hangingPunct="1">
              <a:defRPr/>
            </a:pPr>
            <a:endParaRPr lang="cs-CZ" sz="1200" b="1" cap="all" dirty="0"/>
          </a:p>
          <a:p>
            <a:pPr algn="ctr" eaLnBrk="1" hangingPunct="1">
              <a:defRPr/>
            </a:pPr>
            <a:r>
              <a:rPr lang="cs-CZ" sz="1200" b="1" cap="all" dirty="0"/>
              <a:t>Užitečná složka </a:t>
            </a:r>
          </a:p>
          <a:p>
            <a:pPr algn="ctr" eaLnBrk="1" hangingPunct="1">
              <a:defRPr/>
            </a:pPr>
            <a:r>
              <a:rPr lang="cs-CZ" sz="1200" b="1" cap="all" dirty="0"/>
              <a:t>+ </a:t>
            </a:r>
          </a:p>
          <a:p>
            <a:pPr algn="ctr" eaLnBrk="1" hangingPunct="1">
              <a:defRPr/>
            </a:pPr>
            <a:r>
              <a:rPr lang="cs-CZ" sz="1200" b="1" cap="all" dirty="0"/>
              <a:t>balast</a:t>
            </a:r>
          </a:p>
        </p:txBody>
      </p:sp>
      <p:sp>
        <p:nvSpPr>
          <p:cNvPr id="10" name="Šipka doprava 9">
            <a:extLst>
              <a:ext uri="{FF2B5EF4-FFF2-40B4-BE49-F238E27FC236}">
                <a16:creationId xmlns:a16="http://schemas.microsoft.com/office/drawing/2014/main" id="{55636BA5-3580-4583-B675-C33E7E4F1B2B}"/>
              </a:ext>
            </a:extLst>
          </p:cNvPr>
          <p:cNvSpPr/>
          <p:nvPr/>
        </p:nvSpPr>
        <p:spPr>
          <a:xfrm>
            <a:off x="3214678" y="1714488"/>
            <a:ext cx="3214710" cy="1714512"/>
          </a:xfrm>
          <a:prstGeom prst="rightArrow">
            <a:avLst/>
          </a:prstGeom>
          <a:solidFill>
            <a:srgbClr val="CC330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ood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1600" b="1" cap="all" dirty="0">
                <a:latin typeface="Arial" pitchFamily="34" charset="0"/>
                <a:cs typeface="Arial" pitchFamily="34" charset="0"/>
              </a:rPr>
              <a:t>Příčinný deterministický vztah</a:t>
            </a:r>
          </a:p>
        </p:txBody>
      </p:sp>
      <p:sp>
        <p:nvSpPr>
          <p:cNvPr id="71702" name="Zástupný symbol pro číslo snímku 11">
            <a:extLst>
              <a:ext uri="{FF2B5EF4-FFF2-40B4-BE49-F238E27FC236}">
                <a16:creationId xmlns:a16="http://schemas.microsoft.com/office/drawing/2014/main" id="{8339E32C-3AEE-4E37-AD7F-7DF2C09658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9F4FB29-2070-4EDE-80D8-2A4B29932F7E}" type="slidenum">
              <a:rPr lang="en-US" altLang="cs-CZ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63</a:t>
            </a:fld>
            <a:endParaRPr lang="en-US" altLang="cs-CZ" sz="120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8C688D7C-9EF7-4063-975B-1275A938A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základní koncept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Zástupný symbol pro obsah 2">
            <a:extLst>
              <a:ext uri="{FF2B5EF4-FFF2-40B4-BE49-F238E27FC236}">
                <a16:creationId xmlns:a16="http://schemas.microsoft.com/office/drawing/2014/main" id="{060FB834-47FA-4E82-8A5E-1E38FC8AD1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r>
              <a:rPr lang="cs-CZ" altLang="en-US" b="1">
                <a:solidFill>
                  <a:srgbClr val="002060"/>
                </a:solidFill>
              </a:rPr>
              <a:t>užitečná složka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en-US"/>
              <a:t>	to je ta </a:t>
            </a:r>
            <a:r>
              <a:rPr lang="cs-CZ" altLang="en-US" b="1"/>
              <a:t>deterministická (systematická)</a:t>
            </a:r>
            <a:r>
              <a:rPr lang="cs-CZ" altLang="en-US"/>
              <a:t> část dat, kterou využijeme pro generování výroku</a:t>
            </a:r>
          </a:p>
        </p:txBody>
      </p:sp>
      <p:sp>
        <p:nvSpPr>
          <p:cNvPr id="72707" name="Zástupný symbol pro číslo snímku 3">
            <a:extLst>
              <a:ext uri="{FF2B5EF4-FFF2-40B4-BE49-F238E27FC236}">
                <a16:creationId xmlns:a16="http://schemas.microsoft.com/office/drawing/2014/main" id="{779B23C9-2EBA-4007-81CA-E56987C391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25CD2EB-2FA7-4604-BDDA-D63519E60E2F}" type="slidenum">
              <a:rPr lang="en-US" altLang="cs-CZ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64</a:t>
            </a:fld>
            <a:endParaRPr lang="en-US" altLang="cs-CZ" sz="120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31837EB-EAAE-42AF-8732-CDC63DEF3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základní koncept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C1F0A7-4A1D-415C-A540-269DAF893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Data (časové řady)</a:t>
            </a:r>
          </a:p>
        </p:txBody>
      </p:sp>
      <p:sp>
        <p:nvSpPr>
          <p:cNvPr id="1028" name="Zástupný symbol pro obsah 2">
            <a:extLst>
              <a:ext uri="{FF2B5EF4-FFF2-40B4-BE49-F238E27FC236}">
                <a16:creationId xmlns:a16="http://schemas.microsoft.com/office/drawing/2014/main" id="{37F11484-A1D6-43C1-A8A0-A6CA8DF5F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3943350"/>
          </a:xfrm>
        </p:spPr>
        <p:txBody>
          <a:bodyPr/>
          <a:lstStyle/>
          <a:p>
            <a:pPr>
              <a:defRPr/>
            </a:pPr>
            <a:r>
              <a:rPr lang="cs-CZ" b="1" dirty="0">
                <a:solidFill>
                  <a:srgbClr val="002060"/>
                </a:solidFill>
                <a:cs typeface="Arial" charset="0"/>
              </a:rPr>
              <a:t>užitečná složka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dirty="0">
                <a:cs typeface="Arial" charset="0"/>
              </a:rPr>
              <a:t>	to je ta </a:t>
            </a:r>
            <a:r>
              <a:rPr lang="cs-CZ" b="1" dirty="0">
                <a:cs typeface="Arial" charset="0"/>
              </a:rPr>
              <a:t>deterministická</a:t>
            </a:r>
            <a:r>
              <a:rPr lang="cs-CZ" dirty="0">
                <a:cs typeface="Arial" charset="0"/>
              </a:rPr>
              <a:t> část dat, kterou využijeme pro generování výroku</a:t>
            </a:r>
          </a:p>
          <a:p>
            <a:pPr>
              <a:defRPr/>
            </a:pPr>
            <a:r>
              <a:rPr lang="cs-CZ" b="1" dirty="0">
                <a:solidFill>
                  <a:srgbClr val="002060"/>
                </a:solidFill>
                <a:cs typeface="Arial" charset="0"/>
              </a:rPr>
              <a:t>balast </a:t>
            </a:r>
            <a:endParaRPr lang="cs-CZ" sz="2400" dirty="0">
              <a:solidFill>
                <a:schemeClr val="accent4"/>
              </a:solidFill>
              <a:cs typeface="Arial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sz="2400" dirty="0">
                <a:solidFill>
                  <a:schemeClr val="accent4"/>
                </a:solidFill>
                <a:cs typeface="Arial" charset="0"/>
              </a:rPr>
              <a:t>	</a:t>
            </a:r>
            <a:r>
              <a:rPr lang="cs-CZ" dirty="0">
                <a:solidFill>
                  <a:schemeClr val="accent4"/>
                </a:solidFill>
                <a:cs typeface="Arial" charset="0"/>
              </a:rPr>
              <a:t>část dat nesouvisející s cílem zpracování</a:t>
            </a:r>
          </a:p>
        </p:txBody>
      </p:sp>
      <p:sp>
        <p:nvSpPr>
          <p:cNvPr id="73732" name="Zástupný symbol pro číslo snímku 3">
            <a:extLst>
              <a:ext uri="{FF2B5EF4-FFF2-40B4-BE49-F238E27FC236}">
                <a16:creationId xmlns:a16="http://schemas.microsoft.com/office/drawing/2014/main" id="{19DAD506-5370-4EBC-901E-510F2C8211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CDD8DD8-D20A-40AA-9E62-BBE4A1D05B30}" type="slidenum">
              <a:rPr lang="en-US" altLang="cs-CZ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65</a:t>
            </a:fld>
            <a:endParaRPr lang="en-US" altLang="cs-CZ" sz="120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Considerations">
            <a:extLst>
              <a:ext uri="{FF2B5EF4-FFF2-40B4-BE49-F238E27FC236}">
                <a16:creationId xmlns:a16="http://schemas.microsoft.com/office/drawing/2014/main" id="{D988B550-65D8-4169-B17C-217DB91CB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500438"/>
            <a:ext cx="93345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A165ADAB-24BF-43F8-90AD-F6A6AED8F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základní koncept</a:t>
            </a:r>
          </a:p>
        </p:txBody>
      </p:sp>
      <p:sp>
        <p:nvSpPr>
          <p:cNvPr id="6" name="Zaoblený obdélník 5">
            <a:extLst>
              <a:ext uri="{FF2B5EF4-FFF2-40B4-BE49-F238E27FC236}">
                <a16:creationId xmlns:a16="http://schemas.microsoft.com/office/drawing/2014/main" id="{C48CCA17-916A-46C5-B0E5-AC0A295E627F}"/>
              </a:ext>
            </a:extLst>
          </p:cNvPr>
          <p:cNvSpPr/>
          <p:nvPr/>
        </p:nvSpPr>
        <p:spPr>
          <a:xfrm>
            <a:off x="785786" y="1785926"/>
            <a:ext cx="2143140" cy="150019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63500">
            <a:solidFill>
              <a:srgbClr val="FFC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cap="all" dirty="0"/>
              <a:t>Reálný objekt</a:t>
            </a:r>
          </a:p>
        </p:txBody>
      </p:sp>
      <p:sp>
        <p:nvSpPr>
          <p:cNvPr id="8" name="Zaoblený obdélník 7">
            <a:extLst>
              <a:ext uri="{FF2B5EF4-FFF2-40B4-BE49-F238E27FC236}">
                <a16:creationId xmlns:a16="http://schemas.microsoft.com/office/drawing/2014/main" id="{73DD19D0-7A37-4DDB-8382-9976238AEC02}"/>
              </a:ext>
            </a:extLst>
          </p:cNvPr>
          <p:cNvSpPr/>
          <p:nvPr/>
        </p:nvSpPr>
        <p:spPr>
          <a:xfrm>
            <a:off x="6643702" y="1785926"/>
            <a:ext cx="2143140" cy="150019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63500">
            <a:solidFill>
              <a:srgbClr val="FFC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cap="all" dirty="0"/>
              <a:t>hodnotící „výrok“</a:t>
            </a:r>
          </a:p>
        </p:txBody>
      </p:sp>
      <p:cxnSp>
        <p:nvCxnSpPr>
          <p:cNvPr id="14" name="Pravoúhlá spojovací čára 13">
            <a:extLst>
              <a:ext uri="{FF2B5EF4-FFF2-40B4-BE49-F238E27FC236}">
                <a16:creationId xmlns:a16="http://schemas.microsoft.com/office/drawing/2014/main" id="{6A23D332-7D80-4897-9A0D-304932A35144}"/>
              </a:ext>
            </a:extLst>
          </p:cNvPr>
          <p:cNvCxnSpPr/>
          <p:nvPr/>
        </p:nvCxnSpPr>
        <p:spPr>
          <a:xfrm rot="16200000" flipH="1">
            <a:off x="1785938" y="3429000"/>
            <a:ext cx="2000250" cy="1857375"/>
          </a:xfrm>
          <a:prstGeom prst="bentConnector3">
            <a:avLst>
              <a:gd name="adj1" fmla="val 100490"/>
            </a:avLst>
          </a:prstGeom>
          <a:ln w="63500" cap="rnd" cmpd="sng">
            <a:solidFill>
              <a:schemeClr val="tx2">
                <a:lumMod val="50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ravoúhlá spojovací čára 26">
            <a:extLst>
              <a:ext uri="{FF2B5EF4-FFF2-40B4-BE49-F238E27FC236}">
                <a16:creationId xmlns:a16="http://schemas.microsoft.com/office/drawing/2014/main" id="{4610B587-23A5-4B2C-97EC-CD22164FF98A}"/>
              </a:ext>
            </a:extLst>
          </p:cNvPr>
          <p:cNvCxnSpPr/>
          <p:nvPr/>
        </p:nvCxnSpPr>
        <p:spPr>
          <a:xfrm rot="5400000" flipH="1" flipV="1">
            <a:off x="5822950" y="3463925"/>
            <a:ext cx="2071688" cy="1716088"/>
          </a:xfrm>
          <a:prstGeom prst="bentConnector3">
            <a:avLst>
              <a:gd name="adj1" fmla="val -725"/>
            </a:avLst>
          </a:prstGeom>
          <a:ln w="63500" cap="rnd" cmpd="sng">
            <a:solidFill>
              <a:schemeClr val="tx2">
                <a:lumMod val="50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aoblený obdélník 33">
            <a:extLst>
              <a:ext uri="{FF2B5EF4-FFF2-40B4-BE49-F238E27FC236}">
                <a16:creationId xmlns:a16="http://schemas.microsoft.com/office/drawing/2014/main" id="{FDF983AB-539D-4D9B-B272-E417A3A3A2AF}"/>
              </a:ext>
            </a:extLst>
          </p:cNvPr>
          <p:cNvSpPr/>
          <p:nvPr/>
        </p:nvSpPr>
        <p:spPr>
          <a:xfrm>
            <a:off x="785786" y="4572008"/>
            <a:ext cx="2143140" cy="1500198"/>
          </a:xfrm>
          <a:prstGeom prst="roundRect">
            <a:avLst/>
          </a:prstGeom>
          <a:solidFill>
            <a:srgbClr val="FFC000"/>
          </a:solidFill>
          <a:ln w="6350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cap="all" dirty="0">
                <a:solidFill>
                  <a:schemeClr val="accent1">
                    <a:lumMod val="50000"/>
                  </a:schemeClr>
                </a:solidFill>
              </a:rPr>
              <a:t>měření</a:t>
            </a:r>
          </a:p>
        </p:txBody>
      </p:sp>
      <p:sp>
        <p:nvSpPr>
          <p:cNvPr id="35" name="Zaoblený obdélník 34">
            <a:extLst>
              <a:ext uri="{FF2B5EF4-FFF2-40B4-BE49-F238E27FC236}">
                <a16:creationId xmlns:a16="http://schemas.microsoft.com/office/drawing/2014/main" id="{5E2947BC-78EE-4291-96D5-E65AFF942943}"/>
              </a:ext>
            </a:extLst>
          </p:cNvPr>
          <p:cNvSpPr/>
          <p:nvPr/>
        </p:nvSpPr>
        <p:spPr>
          <a:xfrm>
            <a:off x="6643702" y="4572008"/>
            <a:ext cx="2143140" cy="1500198"/>
          </a:xfrm>
          <a:prstGeom prst="roundRect">
            <a:avLst/>
          </a:prstGeom>
          <a:solidFill>
            <a:srgbClr val="FFC000"/>
          </a:solidFill>
          <a:ln w="6350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cap="all" dirty="0">
                <a:solidFill>
                  <a:schemeClr val="tx2">
                    <a:lumMod val="50000"/>
                  </a:schemeClr>
                </a:solidFill>
              </a:rPr>
              <a:t>zpracování</a:t>
            </a:r>
          </a:p>
        </p:txBody>
      </p:sp>
      <p:pic>
        <p:nvPicPr>
          <p:cNvPr id="74770" name="Picture 2" descr="C:\Program Files\Microsoft Office\MEDIA\CAGCAT10\j0199549.wmf">
            <a:extLst>
              <a:ext uri="{FF2B5EF4-FFF2-40B4-BE49-F238E27FC236}">
                <a16:creationId xmlns:a16="http://schemas.microsoft.com/office/drawing/2014/main" id="{5E16B19C-0B26-4159-B272-114DB7B90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1857375"/>
            <a:ext cx="167005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Šipka doprava 12">
            <a:extLst>
              <a:ext uri="{FF2B5EF4-FFF2-40B4-BE49-F238E27FC236}">
                <a16:creationId xmlns:a16="http://schemas.microsoft.com/office/drawing/2014/main" id="{1855DDBF-5711-4594-BFAF-E37A41DC86C4}"/>
              </a:ext>
            </a:extLst>
          </p:cNvPr>
          <p:cNvSpPr/>
          <p:nvPr/>
        </p:nvSpPr>
        <p:spPr>
          <a:xfrm rot="10800000">
            <a:off x="3143250" y="2500313"/>
            <a:ext cx="571500" cy="21431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5" name="Šipka doprava 14">
            <a:extLst>
              <a:ext uri="{FF2B5EF4-FFF2-40B4-BE49-F238E27FC236}">
                <a16:creationId xmlns:a16="http://schemas.microsoft.com/office/drawing/2014/main" id="{FEE911FD-CF5F-4365-BF73-94C8CCBCB7F9}"/>
              </a:ext>
            </a:extLst>
          </p:cNvPr>
          <p:cNvSpPr/>
          <p:nvPr/>
        </p:nvSpPr>
        <p:spPr>
          <a:xfrm rot="9114623">
            <a:off x="2076450" y="3435350"/>
            <a:ext cx="1811338" cy="20478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6" name="Šipka doprava 15">
            <a:extLst>
              <a:ext uri="{FF2B5EF4-FFF2-40B4-BE49-F238E27FC236}">
                <a16:creationId xmlns:a16="http://schemas.microsoft.com/office/drawing/2014/main" id="{49B992D5-55E1-4AFD-A5C4-3FC4A3727C3C}"/>
              </a:ext>
            </a:extLst>
          </p:cNvPr>
          <p:cNvSpPr/>
          <p:nvPr/>
        </p:nvSpPr>
        <p:spPr>
          <a:xfrm rot="8115794">
            <a:off x="2816225" y="3786188"/>
            <a:ext cx="1304925" cy="2159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7" name="Šipka doprava 16">
            <a:extLst>
              <a:ext uri="{FF2B5EF4-FFF2-40B4-BE49-F238E27FC236}">
                <a16:creationId xmlns:a16="http://schemas.microsoft.com/office/drawing/2014/main" id="{B19A253E-C789-488E-AF8E-87F79249AD3B}"/>
              </a:ext>
            </a:extLst>
          </p:cNvPr>
          <p:cNvSpPr/>
          <p:nvPr/>
        </p:nvSpPr>
        <p:spPr>
          <a:xfrm rot="5400000">
            <a:off x="4536281" y="3964782"/>
            <a:ext cx="714375" cy="21431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8" name="Šipka doprava 17">
            <a:extLst>
              <a:ext uri="{FF2B5EF4-FFF2-40B4-BE49-F238E27FC236}">
                <a16:creationId xmlns:a16="http://schemas.microsoft.com/office/drawing/2014/main" id="{09A1103A-CD64-45F7-876A-359AA7C6C730}"/>
              </a:ext>
            </a:extLst>
          </p:cNvPr>
          <p:cNvSpPr/>
          <p:nvPr/>
        </p:nvSpPr>
        <p:spPr>
          <a:xfrm rot="2518123">
            <a:off x="5619750" y="3765550"/>
            <a:ext cx="1304925" cy="21748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9" name="Zaoblený obdélník 18">
            <a:extLst>
              <a:ext uri="{FF2B5EF4-FFF2-40B4-BE49-F238E27FC236}">
                <a16:creationId xmlns:a16="http://schemas.microsoft.com/office/drawing/2014/main" id="{5E9B11D1-4378-4E1F-8704-565C746196EB}"/>
              </a:ext>
            </a:extLst>
          </p:cNvPr>
          <p:cNvSpPr/>
          <p:nvPr/>
        </p:nvSpPr>
        <p:spPr>
          <a:xfrm>
            <a:off x="3786182" y="4572008"/>
            <a:ext cx="2143140" cy="150019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63500">
            <a:solidFill>
              <a:srgbClr val="FFC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cap="all" dirty="0"/>
              <a:t>Data</a:t>
            </a:r>
          </a:p>
          <a:p>
            <a:pPr algn="ctr" eaLnBrk="1" hangingPunct="1">
              <a:defRPr/>
            </a:pPr>
            <a:endParaRPr lang="cs-CZ" sz="1200" b="1" cap="all" dirty="0"/>
          </a:p>
          <a:p>
            <a:pPr algn="ctr" eaLnBrk="1" hangingPunct="1">
              <a:defRPr/>
            </a:pPr>
            <a:r>
              <a:rPr lang="cs-CZ" sz="1200" b="1" cap="all" dirty="0"/>
              <a:t>Užitečná složka </a:t>
            </a:r>
          </a:p>
          <a:p>
            <a:pPr algn="ctr" eaLnBrk="1" hangingPunct="1">
              <a:defRPr/>
            </a:pPr>
            <a:r>
              <a:rPr lang="cs-CZ" sz="1200" b="1" cap="all" dirty="0"/>
              <a:t>+ </a:t>
            </a:r>
          </a:p>
          <a:p>
            <a:pPr algn="ctr" eaLnBrk="1" hangingPunct="1">
              <a:defRPr/>
            </a:pPr>
            <a:r>
              <a:rPr lang="cs-CZ" sz="1200" b="1" cap="all" dirty="0"/>
              <a:t>balast</a:t>
            </a:r>
          </a:p>
        </p:txBody>
      </p:sp>
      <p:sp>
        <p:nvSpPr>
          <p:cNvPr id="74779" name="Zástupný symbol pro číslo snímku 19">
            <a:extLst>
              <a:ext uri="{FF2B5EF4-FFF2-40B4-BE49-F238E27FC236}">
                <a16:creationId xmlns:a16="http://schemas.microsoft.com/office/drawing/2014/main" id="{AB690E51-B8A0-428D-B035-6D342ED45A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D6732C5-CC9B-4684-8553-81BDB81B27FE}" type="slidenum">
              <a:rPr lang="en-US" altLang="cs-CZ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66</a:t>
            </a:fld>
            <a:endParaRPr lang="en-US" altLang="cs-CZ" sz="1200"/>
          </a:p>
        </p:txBody>
      </p:sp>
    </p:spTree>
  </p:cSld>
  <p:clrMapOvr>
    <a:masterClrMapping/>
  </p:clrMapOvr>
  <p:transition spd="slow">
    <p:wip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00F558-51D9-4D6E-BC03-96DD82287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Data (časové řady)</a:t>
            </a:r>
          </a:p>
        </p:txBody>
      </p:sp>
      <p:sp>
        <p:nvSpPr>
          <p:cNvPr id="1028" name="Zástupný symbol pro obsah 2">
            <a:extLst>
              <a:ext uri="{FF2B5EF4-FFF2-40B4-BE49-F238E27FC236}">
                <a16:creationId xmlns:a16="http://schemas.microsoft.com/office/drawing/2014/main" id="{7F2B86D7-B326-42F8-90CB-E71C24981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3943350"/>
          </a:xfrm>
        </p:spPr>
        <p:txBody>
          <a:bodyPr/>
          <a:lstStyle/>
          <a:p>
            <a:pPr>
              <a:defRPr/>
            </a:pPr>
            <a:r>
              <a:rPr lang="cs-CZ" b="1" dirty="0">
                <a:solidFill>
                  <a:srgbClr val="002060"/>
                </a:solidFill>
                <a:cs typeface="Arial" charset="0"/>
              </a:rPr>
              <a:t>užitečná složka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dirty="0">
                <a:cs typeface="Arial" charset="0"/>
              </a:rPr>
              <a:t>	to je ta </a:t>
            </a:r>
            <a:r>
              <a:rPr lang="cs-CZ" b="1" dirty="0">
                <a:cs typeface="Arial" charset="0"/>
              </a:rPr>
              <a:t>deterministická</a:t>
            </a:r>
            <a:r>
              <a:rPr lang="cs-CZ" dirty="0">
                <a:cs typeface="Arial" charset="0"/>
              </a:rPr>
              <a:t> část dat, kterou využijeme pro generování výroku</a:t>
            </a:r>
          </a:p>
          <a:p>
            <a:pPr>
              <a:defRPr/>
            </a:pPr>
            <a:r>
              <a:rPr lang="cs-CZ" b="1" dirty="0">
                <a:solidFill>
                  <a:srgbClr val="002060"/>
                </a:solidFill>
                <a:cs typeface="Arial" charset="0"/>
              </a:rPr>
              <a:t>balast </a:t>
            </a:r>
            <a:endParaRPr lang="cs-CZ" sz="2400" dirty="0">
              <a:solidFill>
                <a:schemeClr val="accent4"/>
              </a:solidFill>
              <a:cs typeface="Arial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sz="2400" dirty="0">
                <a:solidFill>
                  <a:schemeClr val="accent4"/>
                </a:solidFill>
                <a:cs typeface="Arial" charset="0"/>
              </a:rPr>
              <a:t>	</a:t>
            </a:r>
            <a:r>
              <a:rPr lang="cs-CZ" dirty="0">
                <a:solidFill>
                  <a:schemeClr val="accent4"/>
                </a:solidFill>
                <a:cs typeface="Arial" charset="0"/>
              </a:rPr>
              <a:t>část dat nesouvisející s cílem zpracování</a:t>
            </a:r>
          </a:p>
          <a:p>
            <a:pPr marL="895350" lvl="1" indent="-438150">
              <a:defRPr/>
            </a:pPr>
            <a:r>
              <a:rPr lang="cs-CZ" dirty="0"/>
              <a:t>deterministická část</a:t>
            </a:r>
          </a:p>
          <a:p>
            <a:pPr marL="1295400" lvl="2" indent="-438150">
              <a:defRPr/>
            </a:pPr>
            <a:r>
              <a:rPr lang="cs-CZ" dirty="0"/>
              <a:t>přímo ze zdroje</a:t>
            </a:r>
          </a:p>
        </p:txBody>
      </p:sp>
      <p:sp>
        <p:nvSpPr>
          <p:cNvPr id="75780" name="Zástupný symbol pro číslo snímku 3">
            <a:extLst>
              <a:ext uri="{FF2B5EF4-FFF2-40B4-BE49-F238E27FC236}">
                <a16:creationId xmlns:a16="http://schemas.microsoft.com/office/drawing/2014/main" id="{BAE2D681-87E2-4729-AE60-2188E49EB5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34962F0-CCB6-4B7D-9739-49C3FD81961D}" type="slidenum">
              <a:rPr lang="en-US" altLang="cs-CZ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67</a:t>
            </a:fld>
            <a:endParaRPr lang="en-US" altLang="cs-CZ" sz="1200"/>
          </a:p>
        </p:txBody>
      </p:sp>
      <p:graphicFrame>
        <p:nvGraphicFramePr>
          <p:cNvPr id="75781" name="Object 3">
            <a:extLst>
              <a:ext uri="{FF2B5EF4-FFF2-40B4-BE49-F238E27FC236}">
                <a16:creationId xmlns:a16="http://schemas.microsoft.com/office/drawing/2014/main" id="{EDFFDAEC-C06C-4E9D-B9BB-5F7EB20174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32363" y="4076700"/>
          <a:ext cx="3455987" cy="225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2" imgW="5495238" imgH="4219048" progId="Paint.Picture">
                  <p:embed/>
                </p:oleObj>
              </mc:Choice>
              <mc:Fallback>
                <p:oleObj name="Rastrový obrázek" r:id="rId2" imgW="5495238" imgH="4219048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4076700"/>
                        <a:ext cx="3455987" cy="225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70FD8A-0F76-499A-9F9B-F32B2D15E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Data (časové řady)</a:t>
            </a:r>
          </a:p>
        </p:txBody>
      </p:sp>
      <p:sp>
        <p:nvSpPr>
          <p:cNvPr id="1028" name="Zástupný symbol pro obsah 2">
            <a:extLst>
              <a:ext uri="{FF2B5EF4-FFF2-40B4-BE49-F238E27FC236}">
                <a16:creationId xmlns:a16="http://schemas.microsoft.com/office/drawing/2014/main" id="{04FEFFE6-3239-434B-A639-40648F45D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3943350"/>
          </a:xfrm>
        </p:spPr>
        <p:txBody>
          <a:bodyPr/>
          <a:lstStyle/>
          <a:p>
            <a:pPr>
              <a:defRPr/>
            </a:pPr>
            <a:r>
              <a:rPr lang="cs-CZ" b="1" dirty="0">
                <a:solidFill>
                  <a:srgbClr val="002060"/>
                </a:solidFill>
                <a:cs typeface="Arial" charset="0"/>
              </a:rPr>
              <a:t>užitečná složka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dirty="0">
                <a:cs typeface="Arial" charset="0"/>
              </a:rPr>
              <a:t>	to je ta </a:t>
            </a:r>
            <a:r>
              <a:rPr lang="cs-CZ" b="1" dirty="0">
                <a:cs typeface="Arial" charset="0"/>
              </a:rPr>
              <a:t>deterministická</a:t>
            </a:r>
            <a:r>
              <a:rPr lang="cs-CZ" dirty="0">
                <a:cs typeface="Arial" charset="0"/>
              </a:rPr>
              <a:t> část dat, kterou využijeme pro generování výroku</a:t>
            </a:r>
          </a:p>
          <a:p>
            <a:pPr>
              <a:defRPr/>
            </a:pPr>
            <a:r>
              <a:rPr lang="cs-CZ" b="1" dirty="0">
                <a:solidFill>
                  <a:srgbClr val="002060"/>
                </a:solidFill>
                <a:cs typeface="Arial" charset="0"/>
              </a:rPr>
              <a:t>balast </a:t>
            </a:r>
            <a:endParaRPr lang="cs-CZ" sz="2400" dirty="0">
              <a:solidFill>
                <a:schemeClr val="accent4"/>
              </a:solidFill>
              <a:cs typeface="Arial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sz="2400" dirty="0">
                <a:solidFill>
                  <a:schemeClr val="accent4"/>
                </a:solidFill>
                <a:cs typeface="Arial" charset="0"/>
              </a:rPr>
              <a:t>	</a:t>
            </a:r>
            <a:r>
              <a:rPr lang="cs-CZ" dirty="0">
                <a:solidFill>
                  <a:schemeClr val="accent4"/>
                </a:solidFill>
                <a:cs typeface="Arial" charset="0"/>
              </a:rPr>
              <a:t>část dat nesouvisející s cílem zpracování</a:t>
            </a:r>
          </a:p>
          <a:p>
            <a:pPr marL="895350" lvl="1" indent="-438150">
              <a:defRPr/>
            </a:pPr>
            <a:r>
              <a:rPr lang="cs-CZ" dirty="0"/>
              <a:t>deterministická část</a:t>
            </a:r>
          </a:p>
          <a:p>
            <a:pPr marL="1295400" lvl="2" indent="-438150">
              <a:defRPr/>
            </a:pPr>
            <a:r>
              <a:rPr lang="cs-CZ" dirty="0"/>
              <a:t>přímo ze zdroje</a:t>
            </a:r>
          </a:p>
          <a:p>
            <a:pPr marL="1295400" lvl="2" indent="-438150">
              <a:defRPr/>
            </a:pPr>
            <a:r>
              <a:rPr lang="cs-CZ" dirty="0"/>
              <a:t>zavlečená po cestě </a:t>
            </a:r>
          </a:p>
          <a:p>
            <a:pPr marL="1295400" lvl="2" indent="-438150">
              <a:buFont typeface="Wingdings" panose="05000000000000000000" pitchFamily="2" charset="2"/>
              <a:buNone/>
              <a:defRPr/>
            </a:pPr>
            <a:r>
              <a:rPr lang="cs-CZ" dirty="0"/>
              <a:t>	</a:t>
            </a:r>
          </a:p>
        </p:txBody>
      </p:sp>
      <p:sp>
        <p:nvSpPr>
          <p:cNvPr id="76804" name="Zástupný symbol pro číslo snímku 3">
            <a:extLst>
              <a:ext uri="{FF2B5EF4-FFF2-40B4-BE49-F238E27FC236}">
                <a16:creationId xmlns:a16="http://schemas.microsoft.com/office/drawing/2014/main" id="{717A02C7-5E42-4F5C-915D-2480EC89A6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A37E3F6-0BFD-426E-B8A2-89410D6189B8}" type="slidenum">
              <a:rPr lang="en-US" altLang="cs-CZ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68</a:t>
            </a:fld>
            <a:endParaRPr lang="en-US" altLang="cs-CZ" sz="1200"/>
          </a:p>
        </p:txBody>
      </p:sp>
      <p:pic>
        <p:nvPicPr>
          <p:cNvPr id="76805" name="Picture 5">
            <a:extLst>
              <a:ext uri="{FF2B5EF4-FFF2-40B4-BE49-F238E27FC236}">
                <a16:creationId xmlns:a16="http://schemas.microsoft.com/office/drawing/2014/main" id="{0BDFD04D-F1DA-4B35-B19F-85B8C43E0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789363"/>
            <a:ext cx="39909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D81C93-6C44-40A8-854B-3DDD9841C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Data (časové řady)</a:t>
            </a:r>
          </a:p>
        </p:txBody>
      </p:sp>
      <p:sp>
        <p:nvSpPr>
          <p:cNvPr id="1028" name="Zástupný symbol pro obsah 2">
            <a:extLst>
              <a:ext uri="{FF2B5EF4-FFF2-40B4-BE49-F238E27FC236}">
                <a16:creationId xmlns:a16="http://schemas.microsoft.com/office/drawing/2014/main" id="{03DFF1C5-978F-4CBB-90E9-8BC72F7A8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3943350"/>
          </a:xfrm>
        </p:spPr>
        <p:txBody>
          <a:bodyPr/>
          <a:lstStyle/>
          <a:p>
            <a:pPr>
              <a:defRPr/>
            </a:pPr>
            <a:r>
              <a:rPr lang="cs-CZ" b="1" dirty="0">
                <a:solidFill>
                  <a:srgbClr val="002060"/>
                </a:solidFill>
                <a:cs typeface="Arial" charset="0"/>
              </a:rPr>
              <a:t>užitečná složka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dirty="0">
                <a:cs typeface="Arial" charset="0"/>
              </a:rPr>
              <a:t>	to je ta </a:t>
            </a:r>
            <a:r>
              <a:rPr lang="cs-CZ" b="1" dirty="0">
                <a:cs typeface="Arial" charset="0"/>
              </a:rPr>
              <a:t>deterministická</a:t>
            </a:r>
            <a:r>
              <a:rPr lang="cs-CZ" dirty="0">
                <a:cs typeface="Arial" charset="0"/>
              </a:rPr>
              <a:t> část dat, kterou využijeme pro generování výroku</a:t>
            </a:r>
          </a:p>
          <a:p>
            <a:pPr>
              <a:defRPr/>
            </a:pPr>
            <a:r>
              <a:rPr lang="cs-CZ" b="1" dirty="0">
                <a:solidFill>
                  <a:srgbClr val="002060"/>
                </a:solidFill>
                <a:cs typeface="Arial" charset="0"/>
              </a:rPr>
              <a:t>balast </a:t>
            </a:r>
            <a:endParaRPr lang="cs-CZ" sz="2400" dirty="0">
              <a:solidFill>
                <a:schemeClr val="accent4"/>
              </a:solidFill>
              <a:cs typeface="Arial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sz="2400" dirty="0">
                <a:solidFill>
                  <a:schemeClr val="accent4"/>
                </a:solidFill>
                <a:cs typeface="Arial" charset="0"/>
              </a:rPr>
              <a:t>	</a:t>
            </a:r>
            <a:r>
              <a:rPr lang="cs-CZ" dirty="0">
                <a:solidFill>
                  <a:schemeClr val="accent4"/>
                </a:solidFill>
                <a:cs typeface="Arial" charset="0"/>
              </a:rPr>
              <a:t>část dat nesouvisející s cílem zpracování</a:t>
            </a:r>
          </a:p>
          <a:p>
            <a:pPr marL="895350" lvl="1" indent="-438150">
              <a:defRPr/>
            </a:pPr>
            <a:r>
              <a:rPr lang="cs-CZ" dirty="0"/>
              <a:t>deterministická část</a:t>
            </a:r>
          </a:p>
          <a:p>
            <a:pPr marL="1295400" lvl="2" indent="-438150">
              <a:defRPr/>
            </a:pPr>
            <a:r>
              <a:rPr lang="cs-CZ" dirty="0"/>
              <a:t>přímo ze zdroje</a:t>
            </a:r>
          </a:p>
          <a:p>
            <a:pPr marL="1295400" lvl="2" indent="-438150">
              <a:defRPr/>
            </a:pPr>
            <a:r>
              <a:rPr lang="cs-CZ" dirty="0"/>
              <a:t>zavlečená po cestě</a:t>
            </a:r>
          </a:p>
          <a:p>
            <a:pPr marL="1752600" lvl="3" indent="-438150">
              <a:defRPr/>
            </a:pPr>
            <a:r>
              <a:rPr lang="cs-CZ" sz="1600" dirty="0"/>
              <a:t>přidaná (šum)</a:t>
            </a:r>
          </a:p>
          <a:p>
            <a:pPr marL="1752600" lvl="3" indent="-438150">
              <a:defRPr/>
            </a:pPr>
            <a:r>
              <a:rPr lang="cs-CZ" sz="1600" dirty="0"/>
              <a:t>vyplývající z vlastností</a:t>
            </a:r>
          </a:p>
          <a:p>
            <a:pPr marL="1752600" lvl="3" indent="-438150">
              <a:buFont typeface="Wingdings" panose="05000000000000000000" pitchFamily="2" charset="2"/>
              <a:buNone/>
              <a:defRPr/>
            </a:pPr>
            <a:r>
              <a:rPr lang="cs-CZ" sz="1600" dirty="0"/>
              <a:t>	přenosové cesty </a:t>
            </a:r>
          </a:p>
          <a:p>
            <a:pPr marL="1752600" lvl="3" indent="-438150">
              <a:buFont typeface="Wingdings" panose="05000000000000000000" pitchFamily="2" charset="2"/>
              <a:buNone/>
              <a:defRPr/>
            </a:pPr>
            <a:r>
              <a:rPr lang="cs-CZ" sz="1600" dirty="0"/>
              <a:t>	(zkreslení, deformace)</a:t>
            </a:r>
          </a:p>
          <a:p>
            <a:pPr marL="1295400" lvl="2" indent="-438150">
              <a:buFont typeface="Wingdings" panose="05000000000000000000" pitchFamily="2" charset="2"/>
              <a:buNone/>
              <a:defRPr/>
            </a:pPr>
            <a:r>
              <a:rPr lang="cs-CZ" dirty="0"/>
              <a:t>	</a:t>
            </a:r>
          </a:p>
        </p:txBody>
      </p:sp>
      <p:sp>
        <p:nvSpPr>
          <p:cNvPr id="77828" name="Zástupný symbol pro číslo snímku 3">
            <a:extLst>
              <a:ext uri="{FF2B5EF4-FFF2-40B4-BE49-F238E27FC236}">
                <a16:creationId xmlns:a16="http://schemas.microsoft.com/office/drawing/2014/main" id="{E9BAEECA-B763-4E9F-8662-5F81F1F197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67E96CB-4484-493A-9E42-750A92F8C073}" type="slidenum">
              <a:rPr lang="en-US" altLang="cs-CZ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69</a:t>
            </a:fld>
            <a:endParaRPr lang="en-US" altLang="cs-CZ" sz="1200"/>
          </a:p>
        </p:txBody>
      </p:sp>
      <p:pic>
        <p:nvPicPr>
          <p:cNvPr id="77829" name="Picture 5">
            <a:extLst>
              <a:ext uri="{FF2B5EF4-FFF2-40B4-BE49-F238E27FC236}">
                <a16:creationId xmlns:a16="http://schemas.microsoft.com/office/drawing/2014/main" id="{A72E451F-5620-4390-B30D-8C6D80963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789363"/>
            <a:ext cx="39909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8F234229-FCB9-4C66-852E-6CC82B8D94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6413" y="214313"/>
            <a:ext cx="8494712" cy="785812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>
                <a:latin typeface="+mn-lt"/>
              </a:rPr>
              <a:t>LITERATURA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F5CCAF3-AE77-4487-84D3-DDC456A537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5763" y="1357313"/>
            <a:ext cx="8650287" cy="5024437"/>
          </a:xfrm>
        </p:spPr>
        <p:txBody>
          <a:bodyPr/>
          <a:lstStyle/>
          <a:p>
            <a:r>
              <a:rPr lang="cs-CZ" altLang="en-US" sz="2400"/>
              <a:t>Proakis J. G. Manolakis D. K. Digital Signal Processing (4th Edition), CRC; 1 edition, 2006</a:t>
            </a:r>
          </a:p>
          <a:p>
            <a:r>
              <a:rPr lang="cs-CZ" altLang="en-US" sz="2400"/>
              <a:t>Kamen, E.W., Heck, B.S. Fundamentals of Signals and Systems Using the Web and Matlab (3rd Edition), Prentice Hall (2006)</a:t>
            </a:r>
          </a:p>
          <a:p>
            <a:r>
              <a:rPr lang="cs-CZ" altLang="en-US" sz="2400"/>
              <a:t>Lathi,B.P. Signal Processing and Linear Systems, Oxford Univ. Press, Oxford 1998 </a:t>
            </a:r>
          </a:p>
          <a:p>
            <a:r>
              <a:rPr lang="cs-CZ" altLang="en-US" sz="2400"/>
              <a:t>Carlson G.E. Signal and Linear System Analysis: with MATLAB, 2e, John Wiley &amp; Sons, Inc., 1998, </a:t>
            </a:r>
          </a:p>
          <a:p>
            <a:r>
              <a:rPr lang="cs-CZ" altLang="en-US" sz="2400"/>
              <a:t>Oppenheim,A.V., Willsky, A.S., Hamid,S.: Signals and Systems (2nd Edition) Prentice-Hall Signal Processing Series, Prentice Hall; 1996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21A637-27CA-49F3-9CC5-9CE2183B3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Data (časové řady)</a:t>
            </a:r>
          </a:p>
        </p:txBody>
      </p:sp>
      <p:sp>
        <p:nvSpPr>
          <p:cNvPr id="35843" name="Zástupný symbol pro obsah 2">
            <a:extLst>
              <a:ext uri="{FF2B5EF4-FFF2-40B4-BE49-F238E27FC236}">
                <a16:creationId xmlns:a16="http://schemas.microsoft.com/office/drawing/2014/main" id="{FACBEF62-5A0D-4B14-8F0D-FAB319EE8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defRPr/>
            </a:pPr>
            <a:r>
              <a:rPr lang="cs-CZ" b="1" dirty="0">
                <a:solidFill>
                  <a:srgbClr val="002060"/>
                </a:solidFill>
                <a:cs typeface="Arial" charset="0"/>
              </a:rPr>
              <a:t>užitečná složka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dirty="0">
                <a:cs typeface="Arial" charset="0"/>
              </a:rPr>
              <a:t>	to je ta </a:t>
            </a:r>
            <a:r>
              <a:rPr lang="cs-CZ" b="1" dirty="0">
                <a:cs typeface="Arial" charset="0"/>
              </a:rPr>
              <a:t>deterministická</a:t>
            </a:r>
            <a:r>
              <a:rPr lang="cs-CZ" dirty="0">
                <a:cs typeface="Arial" charset="0"/>
              </a:rPr>
              <a:t> část dat, kterou využijeme pro generování výroku</a:t>
            </a:r>
          </a:p>
          <a:p>
            <a:pPr>
              <a:defRPr/>
            </a:pPr>
            <a:r>
              <a:rPr lang="cs-CZ" b="1" dirty="0">
                <a:solidFill>
                  <a:srgbClr val="002060"/>
                </a:solidFill>
                <a:cs typeface="Arial" charset="0"/>
              </a:rPr>
              <a:t>balast </a:t>
            </a:r>
            <a:endParaRPr lang="cs-CZ" sz="2400" dirty="0">
              <a:solidFill>
                <a:schemeClr val="accent4"/>
              </a:solidFill>
              <a:cs typeface="Arial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sz="2400" dirty="0">
                <a:solidFill>
                  <a:schemeClr val="accent4"/>
                </a:solidFill>
                <a:cs typeface="Arial" charset="0"/>
              </a:rPr>
              <a:t>	</a:t>
            </a:r>
            <a:r>
              <a:rPr lang="cs-CZ" dirty="0">
                <a:solidFill>
                  <a:schemeClr val="accent4"/>
                </a:solidFill>
                <a:cs typeface="Arial" charset="0"/>
              </a:rPr>
              <a:t>část dat nesouvisející s cílem zpracování</a:t>
            </a:r>
          </a:p>
          <a:p>
            <a:pPr marL="895350" lvl="1" indent="-438150">
              <a:defRPr/>
            </a:pPr>
            <a:r>
              <a:rPr lang="cs-CZ" dirty="0"/>
              <a:t>deterministická část</a:t>
            </a:r>
          </a:p>
          <a:p>
            <a:pPr marL="1295400" lvl="2" indent="-438150">
              <a:defRPr/>
            </a:pPr>
            <a:r>
              <a:rPr lang="cs-CZ" dirty="0"/>
              <a:t>přímo ze zdroje</a:t>
            </a:r>
          </a:p>
          <a:p>
            <a:pPr marL="1295400" lvl="2" indent="-438150">
              <a:defRPr/>
            </a:pPr>
            <a:r>
              <a:rPr lang="cs-CZ" dirty="0"/>
              <a:t>zavlečená po cestě</a:t>
            </a:r>
          </a:p>
          <a:p>
            <a:pPr marL="895350" lvl="1" indent="-438150">
              <a:defRPr/>
            </a:pPr>
            <a:r>
              <a:rPr lang="cs-CZ" dirty="0"/>
              <a:t>všechno ostatní, tj. </a:t>
            </a:r>
            <a:r>
              <a:rPr lang="cs-CZ" dirty="0">
                <a:solidFill>
                  <a:srgbClr val="002060"/>
                </a:solidFill>
              </a:rPr>
              <a:t>nedeterministická</a:t>
            </a:r>
            <a:r>
              <a:rPr lang="cs-CZ" dirty="0"/>
              <a:t> (?) složka</a:t>
            </a:r>
          </a:p>
          <a:p>
            <a:pPr marL="1295400" lvl="2" indent="-438150">
              <a:buFont typeface="Wingdings" panose="05000000000000000000" pitchFamily="2" charset="2"/>
              <a:buNone/>
              <a:defRPr/>
            </a:pPr>
            <a:r>
              <a:rPr lang="cs-CZ" dirty="0"/>
              <a:t>na její příčiny buď nemáme nebo nám to nestojí za námahu (šum)</a:t>
            </a:r>
          </a:p>
        </p:txBody>
      </p:sp>
      <p:sp>
        <p:nvSpPr>
          <p:cNvPr id="78852" name="Zástupný symbol pro číslo snímku 3">
            <a:extLst>
              <a:ext uri="{FF2B5EF4-FFF2-40B4-BE49-F238E27FC236}">
                <a16:creationId xmlns:a16="http://schemas.microsoft.com/office/drawing/2014/main" id="{027C7C47-3CC0-4E93-BBC0-34A9CF3195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78B536D-C22D-48E7-8281-F5EF36E52964}" type="slidenum">
              <a:rPr lang="en-US" altLang="cs-CZ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70</a:t>
            </a:fld>
            <a:endParaRPr lang="en-US" altLang="cs-CZ" sz="120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9B813D-ACD2-419C-9291-A8091C2D2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nedeterministická složka</a:t>
            </a:r>
          </a:p>
        </p:txBody>
      </p:sp>
      <p:sp>
        <p:nvSpPr>
          <p:cNvPr id="74755" name="Zástupný symbol pro obsah 2">
            <a:extLst>
              <a:ext uri="{FF2B5EF4-FFF2-40B4-BE49-F238E27FC236}">
                <a16:creationId xmlns:a16="http://schemas.microsoft.com/office/drawing/2014/main" id="{71BCB115-9479-4443-A87B-2910B5FA2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endParaRPr lang="cs-CZ" altLang="en-US" sz="2000" dirty="0">
              <a:solidFill>
                <a:srgbClr val="002060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altLang="en-US" sz="2000" dirty="0">
                <a:solidFill>
                  <a:srgbClr val="002060"/>
                </a:solidFill>
              </a:rPr>
              <a:t>Richard </a:t>
            </a:r>
            <a:r>
              <a:rPr lang="cs-CZ" altLang="en-US" sz="2000" dirty="0" err="1">
                <a:solidFill>
                  <a:srgbClr val="002060"/>
                </a:solidFill>
              </a:rPr>
              <a:t>Feynman</a:t>
            </a:r>
            <a:r>
              <a:rPr lang="cs-CZ" altLang="en-US" sz="2000" dirty="0">
                <a:solidFill>
                  <a:srgbClr val="002060"/>
                </a:solidFill>
              </a:rPr>
              <a:t> – neurčitost x možnost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altLang="en-US" sz="2000" dirty="0">
                <a:solidFill>
                  <a:srgbClr val="002060"/>
                </a:solidFill>
              </a:rPr>
              <a:t>(</a:t>
            </a:r>
            <a:r>
              <a:rPr lang="cs-CZ" altLang="en-US" sz="2000" dirty="0" err="1">
                <a:solidFill>
                  <a:srgbClr val="002060"/>
                </a:solidFill>
              </a:rPr>
              <a:t>Lectures</a:t>
            </a:r>
            <a:r>
              <a:rPr lang="cs-CZ" altLang="en-US" sz="2000" dirty="0">
                <a:solidFill>
                  <a:srgbClr val="002060"/>
                </a:solidFill>
              </a:rPr>
              <a:t> on </a:t>
            </a:r>
            <a:r>
              <a:rPr lang="cs-CZ" altLang="en-US" sz="2000" dirty="0" err="1">
                <a:solidFill>
                  <a:srgbClr val="002060"/>
                </a:solidFill>
              </a:rPr>
              <a:t>Physics</a:t>
            </a:r>
            <a:r>
              <a:rPr lang="cs-CZ" altLang="en-US" sz="2000" dirty="0">
                <a:solidFill>
                  <a:srgbClr val="002060"/>
                </a:solidFill>
              </a:rPr>
              <a:t> 1963)</a:t>
            </a:r>
          </a:p>
          <a:p>
            <a:pPr>
              <a:defRPr/>
            </a:pPr>
            <a:endParaRPr lang="cs-CZ" altLang="en-US" sz="2000" dirty="0">
              <a:solidFill>
                <a:srgbClr val="002060"/>
              </a:solidFill>
            </a:endParaRPr>
          </a:p>
          <a:p>
            <a:pPr marL="2144713">
              <a:defRPr/>
            </a:pPr>
            <a:endParaRPr lang="cs-CZ" altLang="en-US" sz="1800" dirty="0">
              <a:solidFill>
                <a:srgbClr val="002060"/>
              </a:solidFill>
            </a:endParaRPr>
          </a:p>
          <a:p>
            <a:pPr marL="1966913">
              <a:defRPr/>
            </a:pPr>
            <a:r>
              <a:rPr lang="cs-CZ" altLang="en-US" sz="2000" dirty="0">
                <a:solidFill>
                  <a:srgbClr val="002060"/>
                </a:solidFill>
              </a:rPr>
              <a:t>náhodná</a:t>
            </a:r>
            <a:r>
              <a:rPr lang="cs-CZ" altLang="en-US" sz="2000" dirty="0"/>
              <a:t> – pravděpodobnost, statistika </a:t>
            </a:r>
          </a:p>
          <a:p>
            <a:pPr marL="2147888" indent="0">
              <a:buFont typeface="Wingdings" panose="05000000000000000000" pitchFamily="2" charset="2"/>
              <a:buNone/>
              <a:defRPr/>
            </a:pPr>
            <a:r>
              <a:rPr lang="cs-CZ" altLang="en-US" sz="2000" dirty="0"/>
              <a:t>(G. </a:t>
            </a:r>
            <a:r>
              <a:rPr lang="cs-CZ" altLang="en-US" sz="2000" dirty="0" err="1"/>
              <a:t>Cardano</a:t>
            </a:r>
            <a:r>
              <a:rPr lang="cs-CZ" altLang="en-US" sz="2000" dirty="0"/>
              <a:t> </a:t>
            </a:r>
            <a:r>
              <a:rPr lang="cs-CZ" altLang="en-US" sz="2000" i="1" dirty="0"/>
              <a:t>Liber de </a:t>
            </a:r>
            <a:r>
              <a:rPr lang="cs-CZ" altLang="en-US" sz="2000" i="1" dirty="0" err="1"/>
              <a:t>ludo</a:t>
            </a:r>
            <a:r>
              <a:rPr lang="cs-CZ" altLang="en-US" sz="2000" i="1" dirty="0"/>
              <a:t> </a:t>
            </a:r>
            <a:r>
              <a:rPr lang="cs-CZ" altLang="en-US" sz="2000" i="1" dirty="0" err="1"/>
              <a:t>aleae</a:t>
            </a:r>
            <a:r>
              <a:rPr lang="cs-CZ" altLang="en-US" sz="2000" i="1" dirty="0"/>
              <a:t> </a:t>
            </a:r>
            <a:r>
              <a:rPr lang="cs-CZ" altLang="en-US" sz="2000" dirty="0"/>
              <a:t>1663)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cs-CZ" altLang="en-US" sz="2000" dirty="0"/>
          </a:p>
          <a:p>
            <a:pPr>
              <a:buFont typeface="Wingdings" panose="05000000000000000000" pitchFamily="2" charset="2"/>
              <a:buNone/>
              <a:defRPr/>
            </a:pPr>
            <a:endParaRPr lang="cs-CZ" altLang="en-US" sz="1050" dirty="0"/>
          </a:p>
          <a:p>
            <a:pPr>
              <a:defRPr/>
            </a:pPr>
            <a:r>
              <a:rPr lang="cs-CZ" altLang="en-US" sz="2000" spc="-50" dirty="0">
                <a:solidFill>
                  <a:srgbClr val="002060"/>
                </a:solidFill>
              </a:rPr>
              <a:t>neurčitá</a:t>
            </a:r>
            <a:r>
              <a:rPr lang="cs-CZ" altLang="en-US" sz="2000" spc="-50" dirty="0"/>
              <a:t> – příslušnost, fuzzy algebra (L. A. </a:t>
            </a:r>
            <a:r>
              <a:rPr lang="cs-CZ" altLang="en-US" sz="2000" spc="-50" dirty="0" err="1"/>
              <a:t>Zadeh</a:t>
            </a:r>
            <a:r>
              <a:rPr lang="cs-CZ" altLang="en-US" sz="2000" spc="-50" dirty="0"/>
              <a:t> 1965)</a:t>
            </a:r>
          </a:p>
          <a:p>
            <a:pPr>
              <a:defRPr/>
            </a:pPr>
            <a:endParaRPr lang="cs-CZ" altLang="en-US" sz="1600" dirty="0"/>
          </a:p>
          <a:p>
            <a:pPr>
              <a:defRPr/>
            </a:pPr>
            <a:endParaRPr lang="cs-CZ" altLang="en-US" sz="1600" dirty="0"/>
          </a:p>
          <a:p>
            <a:pPr marL="1966913">
              <a:defRPr/>
            </a:pPr>
            <a:r>
              <a:rPr lang="cs-CZ" altLang="en-US" sz="2000" dirty="0">
                <a:solidFill>
                  <a:srgbClr val="002060"/>
                </a:solidFill>
              </a:rPr>
              <a:t>hrubá</a:t>
            </a:r>
            <a:r>
              <a:rPr lang="cs-CZ" altLang="en-US" sz="2000" dirty="0"/>
              <a:t> – důvěra, hrubé množiny (Z. </a:t>
            </a:r>
            <a:r>
              <a:rPr lang="cs-CZ" altLang="en-US" sz="2000" dirty="0" err="1"/>
              <a:t>Pawłak</a:t>
            </a:r>
            <a:r>
              <a:rPr lang="cs-CZ" altLang="en-US" sz="2000" dirty="0"/>
              <a:t> 1991)</a:t>
            </a:r>
          </a:p>
        </p:txBody>
      </p:sp>
      <p:sp>
        <p:nvSpPr>
          <p:cNvPr id="79876" name="Zástupný symbol pro číslo snímku 3">
            <a:extLst>
              <a:ext uri="{FF2B5EF4-FFF2-40B4-BE49-F238E27FC236}">
                <a16:creationId xmlns:a16="http://schemas.microsoft.com/office/drawing/2014/main" id="{AE20D7B2-457C-438B-A114-4337D1DA19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B14A65-B700-4613-A5CB-7645C66E3D6A}" type="slidenum">
              <a:rPr lang="en-US" altLang="cs-CZ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71</a:t>
            </a:fld>
            <a:endParaRPr lang="en-US" altLang="cs-CZ" sz="1200"/>
          </a:p>
        </p:txBody>
      </p:sp>
      <p:pic>
        <p:nvPicPr>
          <p:cNvPr id="79877" name="Picture 2" descr="https://encrypted-tbn2.gstatic.com/images?q=tbn:ANd9GcTLkQU7f-IKlX8A9GrqJaB8jfxLPYtYM_gubOcXKO3Czc0nLZ3M">
            <a:extLst>
              <a:ext uri="{FF2B5EF4-FFF2-40B4-BE49-F238E27FC236}">
                <a16:creationId xmlns:a16="http://schemas.microsoft.com/office/drawing/2014/main" id="{C09A062B-F4E6-4CD5-9A64-EBD0A4DC2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3860800"/>
            <a:ext cx="852487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8" name="Picture 12" descr="Zdzisław Pawlak">
            <a:extLst>
              <a:ext uri="{FF2B5EF4-FFF2-40B4-BE49-F238E27FC236}">
                <a16:creationId xmlns:a16="http://schemas.microsoft.com/office/drawing/2014/main" id="{698CA7BC-EF3C-4F6A-8C65-ED2A15EB7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3" y="5141913"/>
            <a:ext cx="987425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22" descr="http://www.pokertime.eu/images/blogs/mypokertime%20pics/cardano.jpg">
            <a:hlinkClick r:id="rId4"/>
            <a:extLst>
              <a:ext uri="{FF2B5EF4-FFF2-40B4-BE49-F238E27FC236}">
                <a16:creationId xmlns:a16="http://schemas.microsoft.com/office/drawing/2014/main" id="{AF50FEB9-4D60-4B44-A50D-33FB4FBC7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5469" y="3006078"/>
            <a:ext cx="931028" cy="12003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9880" name="Picture 11">
            <a:extLst>
              <a:ext uri="{FF2B5EF4-FFF2-40B4-BE49-F238E27FC236}">
                <a16:creationId xmlns:a16="http://schemas.microsoft.com/office/drawing/2014/main" id="{61B8E05E-3220-47FD-867D-05327484A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0" y="1412875"/>
            <a:ext cx="1081088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1" name="Picture 13" descr="Zobrazit zdrojový obrázek">
            <a:extLst>
              <a:ext uri="{FF2B5EF4-FFF2-40B4-BE49-F238E27FC236}">
                <a16:creationId xmlns:a16="http://schemas.microsoft.com/office/drawing/2014/main" id="{15353CA9-31CF-4367-9D52-4C547E240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400175"/>
            <a:ext cx="8651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://cdn.quotesgram.com/img/74/98/1771980650-49d891452bd612b1b722888dde03d782.jpg">
            <a:extLst>
              <a:ext uri="{FF2B5EF4-FFF2-40B4-BE49-F238E27FC236}">
                <a16:creationId xmlns:a16="http://schemas.microsoft.com/office/drawing/2014/main" id="{745F6E4A-0DC7-438E-A0E9-4022C523C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68413"/>
            <a:ext cx="79375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1" descr="Ernest Rutherford LOC.jpg">
            <a:extLst>
              <a:ext uri="{FF2B5EF4-FFF2-40B4-BE49-F238E27FC236}">
                <a16:creationId xmlns:a16="http://schemas.microsoft.com/office/drawing/2014/main" id="{AB750344-12AA-4324-A2A8-7538CE52C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112" y="1395262"/>
            <a:ext cx="2161097" cy="28978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1923" name="Obdélník 5">
            <a:extLst>
              <a:ext uri="{FF2B5EF4-FFF2-40B4-BE49-F238E27FC236}">
                <a16:creationId xmlns:a16="http://schemas.microsoft.com/office/drawing/2014/main" id="{544E6103-971D-407B-A6DC-646CC3EF2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4508500"/>
            <a:ext cx="4572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Ernest Rutherford, </a:t>
            </a:r>
            <a:endParaRPr lang="cs-CZ" altLang="en-US" sz="1800" b="1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1st Baron Rutherford of Nelson</a:t>
            </a:r>
            <a:endParaRPr lang="cs-CZ" altLang="en-US" sz="1800" b="1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/>
              <a:t>*1871 New Zealand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/>
              <a:t>+1937 Cambridge, England</a:t>
            </a:r>
            <a:br>
              <a:rPr lang="en-US" altLang="en-US" sz="1800"/>
            </a:br>
            <a:r>
              <a:rPr lang="en-US" altLang="en-US" sz="1800"/>
              <a:t>OM FRS</a:t>
            </a:r>
            <a:endParaRPr lang="cs-CZ" altLang="en-US" sz="180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 b="1">
                <a:solidFill>
                  <a:srgbClr val="0070C0"/>
                </a:solidFill>
              </a:rPr>
              <a:t>otec nukleární fyziky</a:t>
            </a:r>
            <a:endParaRPr lang="en-US" altLang="en-US" sz="1800" b="1">
              <a:solidFill>
                <a:srgbClr val="0070C0"/>
              </a:solidFill>
            </a:endParaRPr>
          </a:p>
        </p:txBody>
      </p:sp>
      <p:sp>
        <p:nvSpPr>
          <p:cNvPr id="81924" name="Obdélník 6">
            <a:extLst>
              <a:ext uri="{FF2B5EF4-FFF2-40B4-BE49-F238E27FC236}">
                <a16:creationId xmlns:a16="http://schemas.microsoft.com/office/drawing/2014/main" id="{D1E7BE66-1B13-446A-86BE-73C5E2087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1395413"/>
            <a:ext cx="2520950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dirty="0">
                <a:solidFill>
                  <a:srgbClr val="3F7DF9"/>
                </a:solidFill>
              </a:rPr>
              <a:t>„</a:t>
            </a:r>
            <a:r>
              <a:rPr lang="en-US" altLang="en-US" dirty="0">
                <a:solidFill>
                  <a:srgbClr val="3F7DF9"/>
                </a:solidFill>
              </a:rPr>
              <a:t>If your experiment needs statistics, you ought to have done </a:t>
            </a:r>
            <a:endParaRPr lang="cs-CZ" altLang="en-US" dirty="0">
              <a:solidFill>
                <a:srgbClr val="3F7DF9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3F7DF9"/>
                </a:solidFill>
              </a:rPr>
              <a:t>a better experiment.</a:t>
            </a:r>
            <a:r>
              <a:rPr lang="cs-CZ" altLang="en-US" dirty="0">
                <a:solidFill>
                  <a:srgbClr val="3F7DF9"/>
                </a:solidFill>
              </a:rPr>
              <a:t>“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7F70A3A6-98F1-45D1-BB4D-97922DFF1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základní koncept</a:t>
            </a:r>
          </a:p>
        </p:txBody>
      </p:sp>
      <p:sp>
        <p:nvSpPr>
          <p:cNvPr id="6" name="Zaoblený obdélník 5">
            <a:extLst>
              <a:ext uri="{FF2B5EF4-FFF2-40B4-BE49-F238E27FC236}">
                <a16:creationId xmlns:a16="http://schemas.microsoft.com/office/drawing/2014/main" id="{07888C4D-650E-47BB-9FB5-3738AF61D640}"/>
              </a:ext>
            </a:extLst>
          </p:cNvPr>
          <p:cNvSpPr/>
          <p:nvPr/>
        </p:nvSpPr>
        <p:spPr>
          <a:xfrm>
            <a:off x="785786" y="1785926"/>
            <a:ext cx="2143140" cy="150019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63500">
            <a:solidFill>
              <a:srgbClr val="FFC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cap="all" dirty="0"/>
              <a:t>Reálný objekt</a:t>
            </a:r>
          </a:p>
        </p:txBody>
      </p:sp>
      <p:sp>
        <p:nvSpPr>
          <p:cNvPr id="8" name="Zaoblený obdélník 7">
            <a:extLst>
              <a:ext uri="{FF2B5EF4-FFF2-40B4-BE49-F238E27FC236}">
                <a16:creationId xmlns:a16="http://schemas.microsoft.com/office/drawing/2014/main" id="{315D025E-31DF-42F2-848E-C0A1AFB02D69}"/>
              </a:ext>
            </a:extLst>
          </p:cNvPr>
          <p:cNvSpPr/>
          <p:nvPr/>
        </p:nvSpPr>
        <p:spPr>
          <a:xfrm>
            <a:off x="6643702" y="1785926"/>
            <a:ext cx="2143140" cy="150019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63500">
            <a:solidFill>
              <a:srgbClr val="FFC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cap="all" dirty="0"/>
              <a:t>hodnotící „výrok“</a:t>
            </a:r>
          </a:p>
        </p:txBody>
      </p:sp>
      <p:sp>
        <p:nvSpPr>
          <p:cNvPr id="9" name="Šipka doprava 8">
            <a:extLst>
              <a:ext uri="{FF2B5EF4-FFF2-40B4-BE49-F238E27FC236}">
                <a16:creationId xmlns:a16="http://schemas.microsoft.com/office/drawing/2014/main" id="{D3F16325-C2A3-466D-A947-5328CE7C8A53}"/>
              </a:ext>
            </a:extLst>
          </p:cNvPr>
          <p:cNvSpPr/>
          <p:nvPr/>
        </p:nvSpPr>
        <p:spPr>
          <a:xfrm>
            <a:off x="3214678" y="1714488"/>
            <a:ext cx="3214710" cy="1714512"/>
          </a:xfrm>
          <a:prstGeom prst="rightArrow">
            <a:avLst/>
          </a:prstGeom>
          <a:solidFill>
            <a:srgbClr val="CC330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ood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1600" b="1" cap="all" dirty="0">
                <a:latin typeface="Arial" pitchFamily="34" charset="0"/>
                <a:cs typeface="Arial" pitchFamily="34" charset="0"/>
              </a:rPr>
              <a:t>Příčinný deterministický vztah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41B8BF28-4C52-4E0D-BAC8-AB1F42DBB88C}"/>
              </a:ext>
            </a:extLst>
          </p:cNvPr>
          <p:cNvSpPr/>
          <p:nvPr/>
        </p:nvSpPr>
        <p:spPr>
          <a:xfrm>
            <a:off x="1259632" y="4005064"/>
            <a:ext cx="6912768" cy="2304256"/>
          </a:xfrm>
          <a:prstGeom prst="rect">
            <a:avLst/>
          </a:prstGeom>
          <a:ln w="76200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3600" b="1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  <a:cs typeface="Arial" charset="0"/>
              </a:rPr>
              <a:t>Cílem je odhalit ten příčinný deterministický vztah navzdory všemu tomu, co nám to odhalení kazí</a:t>
            </a:r>
            <a:endParaRPr lang="cs-CZ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  <a:cs typeface="Arial" charset="0"/>
            </a:endParaRPr>
          </a:p>
        </p:txBody>
      </p:sp>
      <p:sp>
        <p:nvSpPr>
          <p:cNvPr id="82959" name="Zástupný symbol pro číslo snímku 9">
            <a:extLst>
              <a:ext uri="{FF2B5EF4-FFF2-40B4-BE49-F238E27FC236}">
                <a16:creationId xmlns:a16="http://schemas.microsoft.com/office/drawing/2014/main" id="{7D832056-D649-4099-BC83-C7CB8F3663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DDE221C-8B94-48CE-BEC4-20ED2E4B268F}" type="slidenum">
              <a:rPr lang="en-US" altLang="cs-CZ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74</a:t>
            </a:fld>
            <a:endParaRPr lang="en-US" altLang="cs-CZ" sz="1200"/>
          </a:p>
        </p:txBody>
      </p:sp>
    </p:spTree>
  </p:cSld>
  <p:clrMapOvr>
    <a:masterClrMapping/>
  </p:clrMapOvr>
  <p:transition spd="slow">
    <p:wipe dir="r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>
            <a:extLst>
              <a:ext uri="{FF2B5EF4-FFF2-40B4-BE49-F238E27FC236}">
                <a16:creationId xmlns:a16="http://schemas.microsoft.com/office/drawing/2014/main" id="{63CAE0FF-F701-4E5B-84E8-816EB93CA36E}"/>
              </a:ext>
            </a:extLst>
          </p:cNvPr>
          <p:cNvSpPr/>
          <p:nvPr/>
        </p:nvSpPr>
        <p:spPr>
          <a:xfrm>
            <a:off x="785786" y="1785926"/>
            <a:ext cx="2143140" cy="150019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63500">
            <a:solidFill>
              <a:srgbClr val="FFC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cap="all" dirty="0"/>
              <a:t>Reálný objekt</a:t>
            </a:r>
          </a:p>
        </p:txBody>
      </p:sp>
      <p:sp>
        <p:nvSpPr>
          <p:cNvPr id="8" name="Zaoblený obdélník 7">
            <a:extLst>
              <a:ext uri="{FF2B5EF4-FFF2-40B4-BE49-F238E27FC236}">
                <a16:creationId xmlns:a16="http://schemas.microsoft.com/office/drawing/2014/main" id="{BB58EAF1-8C8A-4C9B-91C4-E1FC206AC7FF}"/>
              </a:ext>
            </a:extLst>
          </p:cNvPr>
          <p:cNvSpPr/>
          <p:nvPr/>
        </p:nvSpPr>
        <p:spPr>
          <a:xfrm>
            <a:off x="6643702" y="1785926"/>
            <a:ext cx="2143140" cy="150019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63500">
            <a:solidFill>
              <a:srgbClr val="FFC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cap="all" dirty="0"/>
              <a:t>hodnotící „výrok“</a:t>
            </a:r>
          </a:p>
        </p:txBody>
      </p:sp>
      <p:cxnSp>
        <p:nvCxnSpPr>
          <p:cNvPr id="14" name="Pravoúhlá spojovací čára 13">
            <a:extLst>
              <a:ext uri="{FF2B5EF4-FFF2-40B4-BE49-F238E27FC236}">
                <a16:creationId xmlns:a16="http://schemas.microsoft.com/office/drawing/2014/main" id="{B68419A3-6D28-486B-8245-D1AC364E381B}"/>
              </a:ext>
            </a:extLst>
          </p:cNvPr>
          <p:cNvCxnSpPr/>
          <p:nvPr/>
        </p:nvCxnSpPr>
        <p:spPr>
          <a:xfrm rot="16200000" flipH="1">
            <a:off x="1785938" y="3429000"/>
            <a:ext cx="2000250" cy="1857375"/>
          </a:xfrm>
          <a:prstGeom prst="bentConnector3">
            <a:avLst>
              <a:gd name="adj1" fmla="val 100490"/>
            </a:avLst>
          </a:prstGeom>
          <a:ln w="63500" cap="rnd" cmpd="sng">
            <a:solidFill>
              <a:schemeClr val="tx2">
                <a:lumMod val="50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ravoúhlá spojovací čára 26">
            <a:extLst>
              <a:ext uri="{FF2B5EF4-FFF2-40B4-BE49-F238E27FC236}">
                <a16:creationId xmlns:a16="http://schemas.microsoft.com/office/drawing/2014/main" id="{8F034B17-5628-460F-908C-6A73C2575807}"/>
              </a:ext>
            </a:extLst>
          </p:cNvPr>
          <p:cNvCxnSpPr/>
          <p:nvPr/>
        </p:nvCxnSpPr>
        <p:spPr>
          <a:xfrm rot="5400000" flipH="1" flipV="1">
            <a:off x="5822950" y="3463925"/>
            <a:ext cx="2071688" cy="1716088"/>
          </a:xfrm>
          <a:prstGeom prst="bentConnector3">
            <a:avLst>
              <a:gd name="adj1" fmla="val -725"/>
            </a:avLst>
          </a:prstGeom>
          <a:ln w="63500" cap="rnd" cmpd="sng">
            <a:solidFill>
              <a:schemeClr val="tx2">
                <a:lumMod val="50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aoblený obdélník 33">
            <a:extLst>
              <a:ext uri="{FF2B5EF4-FFF2-40B4-BE49-F238E27FC236}">
                <a16:creationId xmlns:a16="http://schemas.microsoft.com/office/drawing/2014/main" id="{613D933E-9EDA-4D8E-B1E0-E2939A5D3F8D}"/>
              </a:ext>
            </a:extLst>
          </p:cNvPr>
          <p:cNvSpPr/>
          <p:nvPr/>
        </p:nvSpPr>
        <p:spPr>
          <a:xfrm>
            <a:off x="785786" y="4572008"/>
            <a:ext cx="2143140" cy="1500198"/>
          </a:xfrm>
          <a:prstGeom prst="roundRect">
            <a:avLst/>
          </a:prstGeom>
          <a:solidFill>
            <a:srgbClr val="FFC000"/>
          </a:solidFill>
          <a:ln w="6350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cap="all" dirty="0">
                <a:solidFill>
                  <a:schemeClr val="accent1">
                    <a:lumMod val="50000"/>
                  </a:schemeClr>
                </a:solidFill>
              </a:rPr>
              <a:t>měření</a:t>
            </a:r>
          </a:p>
        </p:txBody>
      </p:sp>
      <p:sp>
        <p:nvSpPr>
          <p:cNvPr id="35" name="Zaoblený obdélník 34">
            <a:extLst>
              <a:ext uri="{FF2B5EF4-FFF2-40B4-BE49-F238E27FC236}">
                <a16:creationId xmlns:a16="http://schemas.microsoft.com/office/drawing/2014/main" id="{AFF78FB8-1B59-46E4-AEEA-03A2974C4C5F}"/>
              </a:ext>
            </a:extLst>
          </p:cNvPr>
          <p:cNvSpPr/>
          <p:nvPr/>
        </p:nvSpPr>
        <p:spPr>
          <a:xfrm>
            <a:off x="6643702" y="4572008"/>
            <a:ext cx="2143140" cy="1500198"/>
          </a:xfrm>
          <a:prstGeom prst="roundRect">
            <a:avLst/>
          </a:prstGeom>
          <a:solidFill>
            <a:srgbClr val="FFC000"/>
          </a:solidFill>
          <a:ln w="6350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cap="all" dirty="0">
                <a:solidFill>
                  <a:schemeClr val="tx2">
                    <a:lumMod val="50000"/>
                  </a:schemeClr>
                </a:solidFill>
              </a:rPr>
              <a:t>zpracování</a:t>
            </a:r>
          </a:p>
        </p:txBody>
      </p:sp>
      <p:sp>
        <p:nvSpPr>
          <p:cNvPr id="11" name="Zaoblený obdélník 10">
            <a:extLst>
              <a:ext uri="{FF2B5EF4-FFF2-40B4-BE49-F238E27FC236}">
                <a16:creationId xmlns:a16="http://schemas.microsoft.com/office/drawing/2014/main" id="{B5980AE7-5E0E-4ED4-9AA2-904DD5860ECF}"/>
              </a:ext>
            </a:extLst>
          </p:cNvPr>
          <p:cNvSpPr/>
          <p:nvPr/>
        </p:nvSpPr>
        <p:spPr>
          <a:xfrm>
            <a:off x="3786182" y="4572008"/>
            <a:ext cx="2143140" cy="150019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63500">
            <a:solidFill>
              <a:srgbClr val="FFC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cap="all" dirty="0"/>
              <a:t>Data</a:t>
            </a:r>
          </a:p>
          <a:p>
            <a:pPr algn="ctr" eaLnBrk="1" hangingPunct="1">
              <a:defRPr/>
            </a:pPr>
            <a:endParaRPr lang="cs-CZ" sz="1200" b="1" cap="all" dirty="0"/>
          </a:p>
          <a:p>
            <a:pPr algn="ctr" eaLnBrk="1" hangingPunct="1">
              <a:defRPr/>
            </a:pPr>
            <a:r>
              <a:rPr lang="cs-CZ" sz="1200" b="1" cap="all" dirty="0"/>
              <a:t>Užitečná složka </a:t>
            </a:r>
          </a:p>
          <a:p>
            <a:pPr algn="ctr" eaLnBrk="1" hangingPunct="1">
              <a:defRPr/>
            </a:pPr>
            <a:r>
              <a:rPr lang="cs-CZ" sz="1200" b="1" cap="all" dirty="0"/>
              <a:t>+ </a:t>
            </a:r>
          </a:p>
          <a:p>
            <a:pPr algn="ctr" eaLnBrk="1" hangingPunct="1">
              <a:defRPr/>
            </a:pPr>
            <a:r>
              <a:rPr lang="cs-CZ" sz="1200" b="1" cap="all" dirty="0"/>
              <a:t>balast</a:t>
            </a:r>
          </a:p>
        </p:txBody>
      </p:sp>
      <p:sp>
        <p:nvSpPr>
          <p:cNvPr id="10" name="Šipka doprava 9">
            <a:extLst>
              <a:ext uri="{FF2B5EF4-FFF2-40B4-BE49-F238E27FC236}">
                <a16:creationId xmlns:a16="http://schemas.microsoft.com/office/drawing/2014/main" id="{9BBA9EAB-763E-49D8-8BDE-ACB6BCBC25C0}"/>
              </a:ext>
            </a:extLst>
          </p:cNvPr>
          <p:cNvSpPr/>
          <p:nvPr/>
        </p:nvSpPr>
        <p:spPr>
          <a:xfrm>
            <a:off x="3214678" y="1714488"/>
            <a:ext cx="3214710" cy="1714512"/>
          </a:xfrm>
          <a:prstGeom prst="rightArrow">
            <a:avLst/>
          </a:prstGeom>
          <a:solidFill>
            <a:srgbClr val="CC330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ood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1600" b="1" cap="all" dirty="0">
                <a:latin typeface="Arial" pitchFamily="34" charset="0"/>
                <a:cs typeface="Arial" pitchFamily="34" charset="0"/>
              </a:rPr>
              <a:t>Příčinný deterministický vztah</a:t>
            </a:r>
          </a:p>
        </p:txBody>
      </p:sp>
      <p:sp>
        <p:nvSpPr>
          <p:cNvPr id="83990" name="Zástupný symbol pro číslo snímku 11">
            <a:extLst>
              <a:ext uri="{FF2B5EF4-FFF2-40B4-BE49-F238E27FC236}">
                <a16:creationId xmlns:a16="http://schemas.microsoft.com/office/drawing/2014/main" id="{BA7CF8F3-7782-4327-ADCA-8747C6B4C8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CAD4906-6FE7-4A16-BC53-897EAD6F243D}" type="slidenum">
              <a:rPr lang="en-US" altLang="cs-CZ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75</a:t>
            </a:fld>
            <a:endParaRPr lang="en-US" altLang="cs-CZ" sz="120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2EDB1F07-B6FE-4E8D-98FF-E5C6D7C9C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základní koncept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18E1E7-AB0F-479B-80DD-22B14E469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SKLADBA DAT</a:t>
            </a:r>
          </a:p>
        </p:txBody>
      </p:sp>
      <p:sp>
        <p:nvSpPr>
          <p:cNvPr id="84995" name="Zástupný symbol pro obsah 2">
            <a:extLst>
              <a:ext uri="{FF2B5EF4-FFF2-40B4-BE49-F238E27FC236}">
                <a16:creationId xmlns:a16="http://schemas.microsoft.com/office/drawing/2014/main" id="{62977EE1-A19C-40A2-90A3-63470FB456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990600"/>
          </a:xfrm>
        </p:spPr>
        <p:txBody>
          <a:bodyPr/>
          <a:lstStyle/>
          <a:p>
            <a:r>
              <a:rPr lang="cs-CZ" altLang="en-US"/>
              <a:t>matematický model deterministické složky(složek) </a:t>
            </a:r>
          </a:p>
        </p:txBody>
      </p:sp>
      <p:sp>
        <p:nvSpPr>
          <p:cNvPr id="84996" name="Zástupný symbol pro číslo snímku 3">
            <a:extLst>
              <a:ext uri="{FF2B5EF4-FFF2-40B4-BE49-F238E27FC236}">
                <a16:creationId xmlns:a16="http://schemas.microsoft.com/office/drawing/2014/main" id="{F0E6C000-AF2B-4240-A8E3-8383FE5EFE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7A40211-0B9A-4B1F-AF90-ABB72B13DBA3}" type="slidenum">
              <a:rPr lang="en-US" altLang="cs-CZ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76</a:t>
            </a:fld>
            <a:endParaRPr lang="en-US" altLang="cs-CZ" sz="1200"/>
          </a:p>
        </p:txBody>
      </p:sp>
      <p:pic>
        <p:nvPicPr>
          <p:cNvPr id="84997" name="Picture 6">
            <a:extLst>
              <a:ext uri="{FF2B5EF4-FFF2-40B4-BE49-F238E27FC236}">
                <a16:creationId xmlns:a16="http://schemas.microsoft.com/office/drawing/2014/main" id="{564F6C61-0964-4EC7-BBC9-4DED3BD10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2205038"/>
            <a:ext cx="32829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8" name="Picture 7">
            <a:extLst>
              <a:ext uri="{FF2B5EF4-FFF2-40B4-BE49-F238E27FC236}">
                <a16:creationId xmlns:a16="http://schemas.microsoft.com/office/drawing/2014/main" id="{252BA5B2-D593-4E36-A2F5-2CE8032B1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213100"/>
            <a:ext cx="33845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9" name="Picture 9">
            <a:extLst>
              <a:ext uri="{FF2B5EF4-FFF2-40B4-BE49-F238E27FC236}">
                <a16:creationId xmlns:a16="http://schemas.microsoft.com/office/drawing/2014/main" id="{FE6CA713-342B-47FB-86F2-483D783CF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149725"/>
            <a:ext cx="338455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0" name="Picture 11">
            <a:extLst>
              <a:ext uri="{FF2B5EF4-FFF2-40B4-BE49-F238E27FC236}">
                <a16:creationId xmlns:a16="http://schemas.microsoft.com/office/drawing/2014/main" id="{563A9308-D23A-4F9E-892F-125FBBC1E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00" y="5084763"/>
            <a:ext cx="34226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1" name="Picture 5" descr="spektrum real">
            <a:extLst>
              <a:ext uri="{FF2B5EF4-FFF2-40B4-BE49-F238E27FC236}">
                <a16:creationId xmlns:a16="http://schemas.microsoft.com/office/drawing/2014/main" id="{A9102E56-673F-4060-8D1E-B29FC94A5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581525"/>
            <a:ext cx="223202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2" name="Picture 5" descr="spektrum 50">
            <a:extLst>
              <a:ext uri="{FF2B5EF4-FFF2-40B4-BE49-F238E27FC236}">
                <a16:creationId xmlns:a16="http://schemas.microsoft.com/office/drawing/2014/main" id="{26028239-F370-456E-83B2-F875074AE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508500"/>
            <a:ext cx="19764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6A44E4EA-FAEE-45AE-A534-B2A0CBC0B51F}"/>
              </a:ext>
            </a:extLst>
          </p:cNvPr>
          <p:cNvSpPr txBox="1">
            <a:spLocks/>
          </p:cNvSpPr>
          <p:nvPr/>
        </p:nvSpPr>
        <p:spPr bwMode="auto">
          <a:xfrm>
            <a:off x="468313" y="2205038"/>
            <a:ext cx="41751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lvl="1" indent="7938" eaLnBrk="1" hangingPunct="1">
              <a:buFont typeface="Wingdings" pitchFamily="2" charset="2"/>
              <a:buNone/>
              <a:defRPr/>
            </a:pPr>
            <a:r>
              <a:rPr lang="cs-CZ" sz="2400" dirty="0">
                <a:cs typeface="Arial" charset="0"/>
              </a:rPr>
              <a:t>a zkoumáme jak data odpovídají modelové představě</a:t>
            </a:r>
          </a:p>
          <a:p>
            <a: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cs-CZ" sz="2800" kern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Zástupný symbol pro obsah 2">
            <a:extLst>
              <a:ext uri="{FF2B5EF4-FFF2-40B4-BE49-F238E27FC236}">
                <a16:creationId xmlns:a16="http://schemas.microsoft.com/office/drawing/2014/main" id="{516A81DC-AB74-44F4-90A6-BC42100C7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1062037"/>
          </a:xfrm>
        </p:spPr>
        <p:txBody>
          <a:bodyPr/>
          <a:lstStyle/>
          <a:p>
            <a:pPr>
              <a:defRPr/>
            </a:pPr>
            <a:r>
              <a:rPr lang="cs-CZ" dirty="0">
                <a:cs typeface="Arial" charset="0"/>
              </a:rPr>
              <a:t>matematický model deterministické složky(složek) 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</p:txBody>
      </p:sp>
      <p:sp>
        <p:nvSpPr>
          <p:cNvPr id="86019" name="Zástupný symbol pro číslo snímku 3">
            <a:extLst>
              <a:ext uri="{FF2B5EF4-FFF2-40B4-BE49-F238E27FC236}">
                <a16:creationId xmlns:a16="http://schemas.microsoft.com/office/drawing/2014/main" id="{12679EE5-64D8-4F19-B363-3506270C2B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2B7A9C6-3DED-44CC-A8CF-1B86CAA8F70D}" type="slidenum">
              <a:rPr lang="en-US" altLang="cs-CZ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77</a:t>
            </a:fld>
            <a:endParaRPr lang="en-US" altLang="cs-CZ" sz="1200"/>
          </a:p>
        </p:txBody>
      </p:sp>
      <p:pic>
        <p:nvPicPr>
          <p:cNvPr id="86021" name="Picture 6">
            <a:extLst>
              <a:ext uri="{FF2B5EF4-FFF2-40B4-BE49-F238E27FC236}">
                <a16:creationId xmlns:a16="http://schemas.microsoft.com/office/drawing/2014/main" id="{666A8F6A-1E47-4C1E-B137-93EE9C3AF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2205038"/>
            <a:ext cx="32829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2" name="Picture 7">
            <a:extLst>
              <a:ext uri="{FF2B5EF4-FFF2-40B4-BE49-F238E27FC236}">
                <a16:creationId xmlns:a16="http://schemas.microsoft.com/office/drawing/2014/main" id="{9A03FCF7-B9ED-450E-BEBC-375C20C32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213100"/>
            <a:ext cx="33845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3" name="Picture 9">
            <a:extLst>
              <a:ext uri="{FF2B5EF4-FFF2-40B4-BE49-F238E27FC236}">
                <a16:creationId xmlns:a16="http://schemas.microsoft.com/office/drawing/2014/main" id="{59E8E3EF-21E6-467E-95DF-01FB2FDF6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149725"/>
            <a:ext cx="338455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4" name="Picture 11">
            <a:extLst>
              <a:ext uri="{FF2B5EF4-FFF2-40B4-BE49-F238E27FC236}">
                <a16:creationId xmlns:a16="http://schemas.microsoft.com/office/drawing/2014/main" id="{787131A3-FBBE-41F4-A383-9C6C903C1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00" y="5084763"/>
            <a:ext cx="34226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5" name="Picture 8" descr="spektrum vlny">
            <a:extLst>
              <a:ext uri="{FF2B5EF4-FFF2-40B4-BE49-F238E27FC236}">
                <a16:creationId xmlns:a16="http://schemas.microsoft.com/office/drawing/2014/main" id="{B2648418-E140-47A9-98B1-C59FB4889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581525"/>
            <a:ext cx="1701800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E6BCBE88-8C88-4112-863F-D09C2CFCE654}"/>
              </a:ext>
            </a:extLst>
          </p:cNvPr>
          <p:cNvSpPr txBox="1">
            <a:spLocks/>
          </p:cNvSpPr>
          <p:nvPr/>
        </p:nvSpPr>
        <p:spPr bwMode="auto">
          <a:xfrm>
            <a:off x="468313" y="2205038"/>
            <a:ext cx="41751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lvl="1" indent="7938" eaLnBrk="1" hangingPunct="1">
              <a:buFont typeface="Wingdings" pitchFamily="2" charset="2"/>
              <a:buNone/>
              <a:defRPr/>
            </a:pPr>
            <a:r>
              <a:rPr lang="cs-CZ" sz="2400" dirty="0">
                <a:cs typeface="Arial" charset="0"/>
              </a:rPr>
              <a:t>a zkoumáme jak data odpovídají modelové představě</a:t>
            </a:r>
          </a:p>
          <a:p>
            <a: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cs-CZ" sz="2800" kern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8C2D9FEE-9928-45DF-A062-F1F61BF9A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SKLADBA DAT</a:t>
            </a:r>
          </a:p>
        </p:txBody>
      </p:sp>
      <p:pic>
        <p:nvPicPr>
          <p:cNvPr id="86020" name="Picture 5">
            <a:extLst>
              <a:ext uri="{FF2B5EF4-FFF2-40B4-BE49-F238E27FC236}">
                <a16:creationId xmlns:a16="http://schemas.microsoft.com/office/drawing/2014/main" id="{18CDC853-D771-42D2-AC55-CE771112C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2" y="2924944"/>
            <a:ext cx="5299313" cy="333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Zástupný symbol pro obsah 2">
            <a:extLst>
              <a:ext uri="{FF2B5EF4-FFF2-40B4-BE49-F238E27FC236}">
                <a16:creationId xmlns:a16="http://schemas.microsoft.com/office/drawing/2014/main" id="{89688605-20C9-4166-B6D6-419429EFD6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2862262"/>
          </a:xfrm>
        </p:spPr>
        <p:txBody>
          <a:bodyPr/>
          <a:lstStyle/>
          <a:p>
            <a:r>
              <a:rPr lang="cs-CZ" altLang="en-US" dirty="0"/>
              <a:t>model deterministické složky (složek);</a:t>
            </a:r>
          </a:p>
          <a:p>
            <a:pPr lvl="1"/>
            <a:r>
              <a:rPr lang="cs-CZ" altLang="en-US" dirty="0">
                <a:cs typeface="Arial" panose="020B0604020202020204" pitchFamily="34" charset="0"/>
              </a:rPr>
              <a:t>nelineární</a:t>
            </a:r>
          </a:p>
          <a:p>
            <a:pPr lvl="1"/>
            <a:r>
              <a:rPr lang="cs-CZ" altLang="en-US" dirty="0">
                <a:cs typeface="Arial" panose="020B0604020202020204" pitchFamily="34" charset="0"/>
              </a:rPr>
              <a:t>lineární</a:t>
            </a:r>
          </a:p>
          <a:p>
            <a:pPr lvl="2"/>
            <a:r>
              <a:rPr lang="cs-CZ" altLang="en-US" dirty="0">
                <a:cs typeface="Arial" panose="020B0604020202020204" pitchFamily="34" charset="0"/>
              </a:rPr>
              <a:t>časová oblast</a:t>
            </a:r>
          </a:p>
          <a:p>
            <a:pPr lvl="2"/>
            <a:r>
              <a:rPr lang="cs-CZ" altLang="en-US" dirty="0">
                <a:cs typeface="Arial" panose="020B0604020202020204" pitchFamily="34" charset="0"/>
              </a:rPr>
              <a:t>frekvenční oblast</a:t>
            </a:r>
          </a:p>
          <a:p>
            <a:pPr lvl="2"/>
            <a:r>
              <a:rPr lang="cs-CZ" altLang="en-US" dirty="0">
                <a:cs typeface="Arial" panose="020B0604020202020204" pitchFamily="34" charset="0"/>
              </a:rPr>
              <a:t>…</a:t>
            </a:r>
          </a:p>
        </p:txBody>
      </p:sp>
      <p:sp>
        <p:nvSpPr>
          <p:cNvPr id="87043" name="Zástupný symbol pro číslo snímku 3">
            <a:extLst>
              <a:ext uri="{FF2B5EF4-FFF2-40B4-BE49-F238E27FC236}">
                <a16:creationId xmlns:a16="http://schemas.microsoft.com/office/drawing/2014/main" id="{87AA9261-3428-41E3-9779-7E5CEE0AA0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0C65C94-D6B1-43CB-8071-8DB5CBCA0C6C}" type="slidenum">
              <a:rPr lang="en-US" altLang="cs-CZ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78</a:t>
            </a:fld>
            <a:endParaRPr lang="en-US" altLang="cs-CZ" sz="120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FB59F7A0-BF8D-47C4-8A66-0EE185AD3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SKLADBA DAT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Zástupný symbol pro obsah 2">
            <a:extLst>
              <a:ext uri="{FF2B5EF4-FFF2-40B4-BE49-F238E27FC236}">
                <a16:creationId xmlns:a16="http://schemas.microsoft.com/office/drawing/2014/main" id="{8AC62121-9138-494F-8861-8FED79AD67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r>
              <a:rPr lang="cs-CZ" altLang="cs-CZ" dirty="0"/>
              <a:t>model deterministické složky (složek);</a:t>
            </a:r>
          </a:p>
          <a:p>
            <a:pPr marL="808038" lvl="1" indent="-350838"/>
            <a:r>
              <a:rPr lang="cs-CZ" altLang="cs-CZ" dirty="0">
                <a:cs typeface="Arial" panose="020B0604020202020204" pitchFamily="34" charset="0"/>
              </a:rPr>
              <a:t>nelineární x lineární</a:t>
            </a:r>
          </a:p>
          <a:p>
            <a:pPr marL="3141663" lvl="2"/>
            <a:r>
              <a:rPr lang="cs-CZ" altLang="cs-CZ" dirty="0">
                <a:cs typeface="Arial" panose="020B0604020202020204" pitchFamily="34" charset="0"/>
              </a:rPr>
              <a:t>časová oblast</a:t>
            </a:r>
          </a:p>
          <a:p>
            <a:pPr marL="3141663" lvl="2"/>
            <a:r>
              <a:rPr lang="cs-CZ" altLang="cs-CZ" dirty="0">
                <a:cs typeface="Arial" panose="020B0604020202020204" pitchFamily="34" charset="0"/>
              </a:rPr>
              <a:t>frekvenční oblast</a:t>
            </a:r>
          </a:p>
          <a:p>
            <a:pPr marL="3141663" lvl="2"/>
            <a:r>
              <a:rPr lang="cs-CZ" altLang="cs-CZ" dirty="0">
                <a:cs typeface="Arial" panose="020B0604020202020204" pitchFamily="34" charset="0"/>
              </a:rPr>
              <a:t>…</a:t>
            </a:r>
          </a:p>
          <a:p>
            <a:pPr marL="808038" lvl="1" indent="-350838"/>
            <a:r>
              <a:rPr lang="cs-CZ" altLang="cs-CZ" dirty="0">
                <a:cs typeface="Arial" panose="020B0604020202020204" pitchFamily="34" charset="0"/>
              </a:rPr>
              <a:t>časově závislý x nezávislý</a:t>
            </a:r>
          </a:p>
          <a:p>
            <a:r>
              <a:rPr lang="cs-CZ" altLang="cs-CZ" dirty="0"/>
              <a:t>model nedeterministické složky</a:t>
            </a:r>
          </a:p>
          <a:p>
            <a:pPr marL="808038" lvl="1" indent="-350838"/>
            <a:r>
              <a:rPr lang="cs-CZ" altLang="cs-CZ" dirty="0">
                <a:cs typeface="Arial" panose="020B0604020202020204" pitchFamily="34" charset="0"/>
              </a:rPr>
              <a:t>pravděpodobnostní</a:t>
            </a:r>
          </a:p>
          <a:p>
            <a:pPr marL="808038" lvl="1" indent="-350838"/>
            <a:r>
              <a:rPr lang="cs-CZ" altLang="cs-CZ" dirty="0">
                <a:cs typeface="Arial" panose="020B0604020202020204" pitchFamily="34" charset="0"/>
              </a:rPr>
              <a:t>fuzzy</a:t>
            </a:r>
          </a:p>
          <a:p>
            <a:pPr marL="808038" lvl="1" indent="-350838"/>
            <a:r>
              <a:rPr lang="cs-CZ" altLang="cs-CZ" dirty="0">
                <a:solidFill>
                  <a:srgbClr val="5E5E5E"/>
                </a:solidFill>
                <a:cs typeface="Arial" panose="020B0604020202020204" pitchFamily="34" charset="0"/>
              </a:rPr>
              <a:t>hrubý</a:t>
            </a:r>
          </a:p>
          <a:p>
            <a:pPr marL="808038" lvl="1" indent="-350838"/>
            <a:r>
              <a:rPr lang="cs-CZ" altLang="cs-CZ" dirty="0">
                <a:solidFill>
                  <a:srgbClr val="5E5E5E"/>
                </a:solidFill>
                <a:cs typeface="Arial" panose="020B0604020202020204" pitchFamily="34" charset="0"/>
              </a:rPr>
              <a:t>…</a:t>
            </a:r>
          </a:p>
        </p:txBody>
      </p:sp>
      <p:sp>
        <p:nvSpPr>
          <p:cNvPr id="88067" name="Zástupný symbol pro číslo snímku 3">
            <a:extLst>
              <a:ext uri="{FF2B5EF4-FFF2-40B4-BE49-F238E27FC236}">
                <a16:creationId xmlns:a16="http://schemas.microsoft.com/office/drawing/2014/main" id="{3DA80733-9570-4264-B9B1-7B0EE6CDD5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7C3D709-1C6A-4E66-BDE6-E6E11EB528FD}" type="slidenum">
              <a:rPr lang="en-US" altLang="cs-CZ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79</a:t>
            </a:fld>
            <a:endParaRPr lang="en-US" altLang="cs-CZ" sz="120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4BC5483C-DBB1-4DCE-921D-F2E8478B1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SKLADBA DAT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833F0708-4FC7-41CC-AC22-8866D1F9BB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6413" y="214313"/>
            <a:ext cx="8494712" cy="785812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>
                <a:latin typeface="+mn-lt"/>
              </a:rPr>
              <a:t>LITERATURA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0F53E1E2-8923-4D84-BB60-9D9D1BD463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5763" y="1357313"/>
            <a:ext cx="8650287" cy="5024437"/>
          </a:xfrm>
        </p:spPr>
        <p:txBody>
          <a:bodyPr/>
          <a:lstStyle/>
          <a:p>
            <a:r>
              <a:rPr lang="cs-CZ" altLang="en-US" sz="2400"/>
              <a:t>Kalouptsidis N. Signal Processing Systems: Theory and Design. John Wiley &amp; Sons, Inc., 1997 </a:t>
            </a:r>
          </a:p>
          <a:p>
            <a:r>
              <a:rPr lang="cs-CZ" altLang="en-US" sz="2400"/>
              <a:t>Chen C.T. Linear System Theory and Design (Oxford Series in Electrical and Computer Engineering) Oxford University Press, USA; 3rd ed. 1998 </a:t>
            </a:r>
          </a:p>
          <a:p>
            <a:r>
              <a:rPr lang="cs-CZ" altLang="en-US" sz="2400"/>
              <a:t>Oppenheim A V., Schafer R W., Buck J R. Discrete-Time Signal Processing (2nd Edition) (Prentice-Hall Signal Processing Series), Prentice Hall; 1999</a:t>
            </a:r>
          </a:p>
          <a:p>
            <a:r>
              <a:rPr lang="cs-CZ" altLang="en-US" sz="2400"/>
              <a:t>Brockwell,P.J., Davis,R.A.: Introduction to Time Series and Forecasting, Springer; 2 edition (2003), </a:t>
            </a:r>
          </a:p>
          <a:p>
            <a:r>
              <a:rPr lang="cs-CZ" altLang="en-US" sz="2400"/>
              <a:t>Engelberg, S. Random Signals and Noise: A Mathematical Introduction, CRC Press, Inc., 2007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id="{626C26A2-E792-FDC5-CA33-BF6E541F6E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50" y="1916113"/>
            <a:ext cx="8496300" cy="1973262"/>
          </a:xfrm>
        </p:spPr>
        <p:txBody>
          <a:bodyPr/>
          <a:lstStyle/>
          <a:p>
            <a:r>
              <a:rPr lang="cs-CZ" altLang="cs-CZ" sz="4000"/>
              <a:t>III.  ČASOVÉ ŘADY </a:t>
            </a:r>
            <a:br>
              <a:rPr lang="cs-CZ" altLang="cs-CZ" sz="4000"/>
            </a:br>
            <a:r>
              <a:rPr lang="cs-CZ" altLang="cs-CZ" sz="2800" b="0"/>
              <a:t>PŘÍKLAD TAK TROCHU NA VYSVĚTLENOU</a:t>
            </a:r>
            <a:endParaRPr lang="cs-CZ" altLang="cs-CZ" sz="4000" b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223935-D1DD-4414-84D6-969006582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ZADÁNÍ</a:t>
            </a:r>
          </a:p>
        </p:txBody>
      </p:sp>
      <p:sp>
        <p:nvSpPr>
          <p:cNvPr id="11267" name="Zástupný symbol pro obsah 2">
            <a:extLst>
              <a:ext uri="{FF2B5EF4-FFF2-40B4-BE49-F238E27FC236}">
                <a16:creationId xmlns:a16="http://schemas.microsoft.com/office/drawing/2014/main" id="{58F2B792-3ADB-43B1-92DE-09CBFFB051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341438"/>
            <a:ext cx="8535987" cy="574675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cs-CZ" altLang="cs-CZ" sz="2400"/>
              <a:t>10 12 8 6 5 11 14 9 10 13 7 6 10 14 9 8 12 9 6 9 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576295F8-F601-4FDD-B05D-CA124986713E}"/>
              </a:ext>
            </a:extLst>
          </p:cNvPr>
          <p:cNvGraphicFramePr/>
          <p:nvPr/>
        </p:nvGraphicFramePr>
        <p:xfrm>
          <a:off x="2267744" y="299695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sah 6">
            <a:extLst>
              <a:ext uri="{FF2B5EF4-FFF2-40B4-BE49-F238E27FC236}">
                <a16:creationId xmlns:a16="http://schemas.microsoft.com/office/drawing/2014/main" id="{09A450BB-33D1-468B-B2CE-49112367E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630237"/>
          </a:xfrm>
        </p:spPr>
        <p:txBody>
          <a:bodyPr/>
          <a:lstStyle/>
          <a:p>
            <a:pPr>
              <a:defRPr/>
            </a:pPr>
            <a:r>
              <a:rPr lang="cs-CZ" altLang="cs-CZ" dirty="0"/>
              <a:t>průměrná hodnota:</a:t>
            </a:r>
          </a:p>
          <a:p>
            <a:pPr>
              <a:defRPr/>
            </a:pPr>
            <a:endParaRPr lang="cs-CZ" altLang="cs-CZ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dirty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altLang="cs-CZ" sz="2000" dirty="0"/>
              <a:t>	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cs-CZ" alt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D0A13ED-849D-4C42-9888-381BFB0A8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ZADÁNÍ</a:t>
            </a:r>
          </a:p>
        </p:txBody>
      </p:sp>
      <p:graphicFrame>
        <p:nvGraphicFramePr>
          <p:cNvPr id="12292" name="Object 2">
            <a:extLst>
              <a:ext uri="{FF2B5EF4-FFF2-40B4-BE49-F238E27FC236}">
                <a16:creationId xmlns:a16="http://schemas.microsoft.com/office/drawing/2014/main" id="{DA12B3E9-FB18-40F1-A741-E8B2360BFD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24075" y="1844675"/>
          <a:ext cx="5143500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2540000" imgH="431800" progId="Equation.3">
                  <p:embed/>
                </p:oleObj>
              </mc:Choice>
              <mc:Fallback>
                <p:oleObj name="Rovnice" r:id="rId2" imgW="2540000" imgH="431800" progId="Equation.3">
                  <p:embed/>
                  <p:pic>
                    <p:nvPicPr>
                      <p:cNvPr id="12292" name="Object 2">
                        <a:extLst>
                          <a:ext uri="{FF2B5EF4-FFF2-40B4-BE49-F238E27FC236}">
                            <a16:creationId xmlns:a16="http://schemas.microsoft.com/office/drawing/2014/main" id="{DA12B3E9-FB18-40F1-A741-E8B2360BFD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1844675"/>
                        <a:ext cx="5143500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3" name="Picture 7">
            <a:extLst>
              <a:ext uri="{FF2B5EF4-FFF2-40B4-BE49-F238E27FC236}">
                <a16:creationId xmlns:a16="http://schemas.microsoft.com/office/drawing/2014/main" id="{BCC3F10F-063D-4ED1-BAD8-944ABAB8F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013" y="2989263"/>
            <a:ext cx="459105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sah 6">
            <a:extLst>
              <a:ext uri="{FF2B5EF4-FFF2-40B4-BE49-F238E27FC236}">
                <a16:creationId xmlns:a16="http://schemas.microsoft.com/office/drawing/2014/main" id="{514D6E42-91DC-4905-8C09-581A776821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310187"/>
          </a:xfrm>
        </p:spPr>
        <p:txBody>
          <a:bodyPr/>
          <a:lstStyle/>
          <a:p>
            <a:r>
              <a:rPr lang="cs-CZ" altLang="cs-CZ"/>
              <a:t>průměrná hodnota:</a:t>
            </a:r>
          </a:p>
          <a:p>
            <a:endParaRPr lang="cs-CZ" altLang="cs-CZ"/>
          </a:p>
          <a:p>
            <a:endParaRPr lang="cs-CZ" altLang="cs-CZ"/>
          </a:p>
          <a:p>
            <a:r>
              <a:rPr lang="cs-CZ" altLang="cs-CZ"/>
              <a:t>klouzavý průměr: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	pro m liché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000"/>
          </a:p>
          <a:p>
            <a:pPr>
              <a:buFont typeface="Wingdings" panose="05000000000000000000" pitchFamily="2" charset="2"/>
              <a:buNone/>
            </a:pPr>
            <a:endParaRPr lang="cs-CZ" altLang="cs-CZ" sz="2000"/>
          </a:p>
          <a:p>
            <a:pPr>
              <a:buFont typeface="Wingdings" panose="05000000000000000000" pitchFamily="2" charset="2"/>
              <a:buNone/>
            </a:pPr>
            <a:endParaRPr lang="cs-CZ" altLang="cs-CZ" sz="200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	pro m sudé třeba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	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F8959C3-CC75-4C2F-8C68-82623658D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ZADÁNÍ</a:t>
            </a:r>
          </a:p>
        </p:txBody>
      </p:sp>
      <p:graphicFrame>
        <p:nvGraphicFramePr>
          <p:cNvPr id="13316" name="Object 2">
            <a:extLst>
              <a:ext uri="{FF2B5EF4-FFF2-40B4-BE49-F238E27FC236}">
                <a16:creationId xmlns:a16="http://schemas.microsoft.com/office/drawing/2014/main" id="{3F582225-4C9F-41CE-BA7B-4E0CF19346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24075" y="1844675"/>
          <a:ext cx="5143500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2540000" imgH="431800" progId="Equation.3">
                  <p:embed/>
                </p:oleObj>
              </mc:Choice>
              <mc:Fallback>
                <p:oleObj name="Rovnice" r:id="rId2" imgW="2540000" imgH="431800" progId="Equation.3">
                  <p:embed/>
                  <p:pic>
                    <p:nvPicPr>
                      <p:cNvPr id="13316" name="Object 2">
                        <a:extLst>
                          <a:ext uri="{FF2B5EF4-FFF2-40B4-BE49-F238E27FC236}">
                            <a16:creationId xmlns:a16="http://schemas.microsoft.com/office/drawing/2014/main" id="{3F582225-4C9F-41CE-BA7B-4E0CF19346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1844675"/>
                        <a:ext cx="5143500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7" name="Obrázek 2">
            <a:extLst>
              <a:ext uri="{FF2B5EF4-FFF2-40B4-BE49-F238E27FC236}">
                <a16:creationId xmlns:a16="http://schemas.microsoft.com/office/drawing/2014/main" id="{25BAAFA6-C0BB-4EB0-ABF3-B039C50C77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3868738"/>
            <a:ext cx="783272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Obrázek 3">
            <a:extLst>
              <a:ext uri="{FF2B5EF4-FFF2-40B4-BE49-F238E27FC236}">
                <a16:creationId xmlns:a16="http://schemas.microsoft.com/office/drawing/2014/main" id="{F9DA5C12-BD27-4987-BB49-5AA73FB567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5403850"/>
            <a:ext cx="7935913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D3C24D-C0C7-4B02-BD59-56B4BE0E8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klouzavý průměr</a:t>
            </a:r>
          </a:p>
        </p:txBody>
      </p:sp>
      <p:sp>
        <p:nvSpPr>
          <p:cNvPr id="14339" name="Zástupný symbol pro obsah 2">
            <a:extLst>
              <a:ext uri="{FF2B5EF4-FFF2-40B4-BE49-F238E27FC236}">
                <a16:creationId xmlns:a16="http://schemas.microsoft.com/office/drawing/2014/main" id="{C1F06337-802F-47FE-8B01-085AE145BB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31913" y="1196975"/>
            <a:ext cx="1152525" cy="57626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1800"/>
              <a:t>m = 3</a:t>
            </a:r>
          </a:p>
        </p:txBody>
      </p:sp>
      <p:sp>
        <p:nvSpPr>
          <p:cNvPr id="14340" name="TextovéPole 6">
            <a:extLst>
              <a:ext uri="{FF2B5EF4-FFF2-40B4-BE49-F238E27FC236}">
                <a16:creationId xmlns:a16="http://schemas.microsoft.com/office/drawing/2014/main" id="{5D29657E-38FD-4314-AD6F-39C580DF6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498600"/>
            <a:ext cx="576263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5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</a:t>
            </a:r>
          </a:p>
        </p:txBody>
      </p:sp>
      <p:sp>
        <p:nvSpPr>
          <p:cNvPr id="14341" name="TextovéPole 7">
            <a:extLst>
              <a:ext uri="{FF2B5EF4-FFF2-40B4-BE49-F238E27FC236}">
                <a16:creationId xmlns:a16="http://schemas.microsoft.com/office/drawing/2014/main" id="{B5FD0B26-AD61-4721-BBEB-B6C071C5C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7663" y="1744663"/>
            <a:ext cx="6508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6,3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8,0</a:t>
            </a:r>
          </a:p>
        </p:txBody>
      </p:sp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id="{191A77F2-C4DA-4F05-B8B1-FF40B0DEB9D9}"/>
              </a:ext>
            </a:extLst>
          </p:cNvPr>
          <p:cNvGraphicFramePr/>
          <p:nvPr/>
        </p:nvGraphicFramePr>
        <p:xfrm>
          <a:off x="4283968" y="20608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343" name="TextovéPole 12">
            <a:extLst>
              <a:ext uri="{FF2B5EF4-FFF2-40B4-BE49-F238E27FC236}">
                <a16:creationId xmlns:a16="http://schemas.microsoft.com/office/drawing/2014/main" id="{48E98648-710C-4641-856B-D106A1539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506538"/>
            <a:ext cx="503238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2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4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5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15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16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20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DCDEE7-9197-42CF-8AE2-3AC3327F6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klouzavý průměr</a:t>
            </a: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C4818559-75A7-4FCC-B30C-15E5AF1DBA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31913" y="1196975"/>
            <a:ext cx="1152525" cy="57626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1800"/>
              <a:t>m = 3</a:t>
            </a:r>
          </a:p>
        </p:txBody>
      </p:sp>
      <p:sp>
        <p:nvSpPr>
          <p:cNvPr id="15364" name="TextovéPole 6">
            <a:extLst>
              <a:ext uri="{FF2B5EF4-FFF2-40B4-BE49-F238E27FC236}">
                <a16:creationId xmlns:a16="http://schemas.microsoft.com/office/drawing/2014/main" id="{7EAA9D8F-1233-4A3F-87FD-9373E360C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498600"/>
            <a:ext cx="576263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5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</a:t>
            </a:r>
          </a:p>
        </p:txBody>
      </p:sp>
      <p:sp>
        <p:nvSpPr>
          <p:cNvPr id="15365" name="TextovéPole 7">
            <a:extLst>
              <a:ext uri="{FF2B5EF4-FFF2-40B4-BE49-F238E27FC236}">
                <a16:creationId xmlns:a16="http://schemas.microsoft.com/office/drawing/2014/main" id="{3324D39E-11D1-4D94-B3FC-A7987BC51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050" y="1506538"/>
            <a:ext cx="852488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?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8,0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?</a:t>
            </a:r>
          </a:p>
        </p:txBody>
      </p:sp>
      <p:sp>
        <p:nvSpPr>
          <p:cNvPr id="15366" name="TextovéPole 9">
            <a:extLst>
              <a:ext uri="{FF2B5EF4-FFF2-40B4-BE49-F238E27FC236}">
                <a16:creationId xmlns:a16="http://schemas.microsoft.com/office/drawing/2014/main" id="{F87B6BF6-AF2D-401A-9F2D-B96B6D797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1495425"/>
            <a:ext cx="852488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?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8,0</a:t>
            </a:r>
          </a:p>
        </p:txBody>
      </p:sp>
      <p:graphicFrame>
        <p:nvGraphicFramePr>
          <p:cNvPr id="15367" name="Object 2">
            <a:extLst>
              <a:ext uri="{FF2B5EF4-FFF2-40B4-BE49-F238E27FC236}">
                <a16:creationId xmlns:a16="http://schemas.microsoft.com/office/drawing/2014/main" id="{C3104813-6AF2-40C2-8667-7CE8881489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02038" y="5516563"/>
          <a:ext cx="2700337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1333500" imgH="431800" progId="Equation.3">
                  <p:embed/>
                </p:oleObj>
              </mc:Choice>
              <mc:Fallback>
                <p:oleObj name="Rovnice" r:id="rId2" imgW="1333500" imgH="431800" progId="Equation.3">
                  <p:embed/>
                  <p:pic>
                    <p:nvPicPr>
                      <p:cNvPr id="15367" name="Object 2">
                        <a:extLst>
                          <a:ext uri="{FF2B5EF4-FFF2-40B4-BE49-F238E27FC236}">
                            <a16:creationId xmlns:a16="http://schemas.microsoft.com/office/drawing/2014/main" id="{C3104813-6AF2-40C2-8667-7CE8881489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2038" y="5516563"/>
                        <a:ext cx="2700337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id="{903D97BC-4426-45AD-9A99-7294EACBB586}"/>
              </a:ext>
            </a:extLst>
          </p:cNvPr>
          <p:cNvGraphicFramePr/>
          <p:nvPr/>
        </p:nvGraphicFramePr>
        <p:xfrm>
          <a:off x="4283968" y="20608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369" name="TextovéPole 12">
            <a:extLst>
              <a:ext uri="{FF2B5EF4-FFF2-40B4-BE49-F238E27FC236}">
                <a16:creationId xmlns:a16="http://schemas.microsoft.com/office/drawing/2014/main" id="{994A1C2F-BE21-4894-81D0-D2E4B4E28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506538"/>
            <a:ext cx="503238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2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4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5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15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16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20</a:t>
            </a:r>
          </a:p>
        </p:txBody>
      </p:sp>
      <p:sp>
        <p:nvSpPr>
          <p:cNvPr id="15370" name="TextovéPole 10">
            <a:extLst>
              <a:ext uri="{FF2B5EF4-FFF2-40B4-BE49-F238E27FC236}">
                <a16:creationId xmlns:a16="http://schemas.microsoft.com/office/drawing/2014/main" id="{0575028D-D5D6-410D-976B-8AF379E02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5661025"/>
            <a:ext cx="2232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rgbClr val="002060"/>
                </a:solidFill>
              </a:rPr>
              <a:t>KAUZALITA ≡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rgbClr val="002060"/>
                </a:solidFill>
              </a:rPr>
              <a:t>≡ PŘÍČINNOST</a:t>
            </a:r>
          </a:p>
        </p:txBody>
      </p:sp>
      <p:sp>
        <p:nvSpPr>
          <p:cNvPr id="15371" name="TextovéPole 13">
            <a:extLst>
              <a:ext uri="{FF2B5EF4-FFF2-40B4-BE49-F238E27FC236}">
                <a16:creationId xmlns:a16="http://schemas.microsoft.com/office/drawing/2014/main" id="{A67D7B83-A66F-4BCC-9C89-880EC9376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3563" y="1419225"/>
            <a:ext cx="5942012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 b="1">
                <a:solidFill>
                  <a:srgbClr val="002060"/>
                </a:solidFill>
              </a:rPr>
              <a:t>přechodný děj = reakce na počáteční podmínky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EDA9C0-C4B1-495D-A072-3FA8130B9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klouzavý průměr</a:t>
            </a:r>
          </a:p>
        </p:txBody>
      </p:sp>
      <p:sp>
        <p:nvSpPr>
          <p:cNvPr id="16387" name="Zástupný symbol pro obsah 2">
            <a:extLst>
              <a:ext uri="{FF2B5EF4-FFF2-40B4-BE49-F238E27FC236}">
                <a16:creationId xmlns:a16="http://schemas.microsoft.com/office/drawing/2014/main" id="{BFBB49A4-B4F6-4902-BDAD-C3B99F9F48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31913" y="1196975"/>
            <a:ext cx="1152525" cy="57626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1800"/>
              <a:t>m = 3</a:t>
            </a:r>
          </a:p>
        </p:txBody>
      </p:sp>
      <p:sp>
        <p:nvSpPr>
          <p:cNvPr id="16388" name="TextovéPole 6">
            <a:extLst>
              <a:ext uri="{FF2B5EF4-FFF2-40B4-BE49-F238E27FC236}">
                <a16:creationId xmlns:a16="http://schemas.microsoft.com/office/drawing/2014/main" id="{2530B5CF-419F-4803-98D1-E8E6954DF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498600"/>
            <a:ext cx="576263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5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</a:t>
            </a:r>
          </a:p>
        </p:txBody>
      </p:sp>
      <p:sp>
        <p:nvSpPr>
          <p:cNvPr id="16389" name="TextovéPole 7">
            <a:extLst>
              <a:ext uri="{FF2B5EF4-FFF2-40B4-BE49-F238E27FC236}">
                <a16:creationId xmlns:a16="http://schemas.microsoft.com/office/drawing/2014/main" id="{896EDF60-E690-4347-8D0D-A772B342B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050" y="1506538"/>
            <a:ext cx="852488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?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8,0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?</a:t>
            </a:r>
          </a:p>
        </p:txBody>
      </p:sp>
      <p:sp>
        <p:nvSpPr>
          <p:cNvPr id="16390" name="TextovéPole 9">
            <a:extLst>
              <a:ext uri="{FF2B5EF4-FFF2-40B4-BE49-F238E27FC236}">
                <a16:creationId xmlns:a16="http://schemas.microsoft.com/office/drawing/2014/main" id="{D65DFBD5-1508-4ED9-B368-2F1CD9215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1495425"/>
            <a:ext cx="852488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?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8,0</a:t>
            </a:r>
          </a:p>
        </p:txBody>
      </p:sp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id="{168D9E12-5523-471B-9D67-B25DB4169629}"/>
              </a:ext>
            </a:extLst>
          </p:cNvPr>
          <p:cNvGraphicFramePr/>
          <p:nvPr/>
        </p:nvGraphicFramePr>
        <p:xfrm>
          <a:off x="4283968" y="20608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392" name="TextovéPole 12">
            <a:extLst>
              <a:ext uri="{FF2B5EF4-FFF2-40B4-BE49-F238E27FC236}">
                <a16:creationId xmlns:a16="http://schemas.microsoft.com/office/drawing/2014/main" id="{DB239395-4ED3-4107-A284-E2A237ADE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506538"/>
            <a:ext cx="503238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2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4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5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15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16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20</a:t>
            </a:r>
          </a:p>
        </p:txBody>
      </p:sp>
      <p:sp>
        <p:nvSpPr>
          <p:cNvPr id="16393" name="TextovéPole 13">
            <a:extLst>
              <a:ext uri="{FF2B5EF4-FFF2-40B4-BE49-F238E27FC236}">
                <a16:creationId xmlns:a16="http://schemas.microsoft.com/office/drawing/2014/main" id="{C32CAD71-5A20-45DA-B004-216A658A9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9463" y="1419225"/>
            <a:ext cx="4276725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 b="1">
                <a:solidFill>
                  <a:srgbClr val="002060"/>
                </a:solidFill>
              </a:rPr>
              <a:t>nulové počáteční podmínky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791C7A-882A-47B5-9550-6CE9C8572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klouzavý průměr</a:t>
            </a:r>
          </a:p>
        </p:txBody>
      </p:sp>
      <p:sp>
        <p:nvSpPr>
          <p:cNvPr id="17411" name="Zástupný symbol pro obsah 2">
            <a:extLst>
              <a:ext uri="{FF2B5EF4-FFF2-40B4-BE49-F238E27FC236}">
                <a16:creationId xmlns:a16="http://schemas.microsoft.com/office/drawing/2014/main" id="{816B847E-615A-41BD-A195-C306772353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31913" y="1196975"/>
            <a:ext cx="1152525" cy="57626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1800"/>
              <a:t>m = 3</a:t>
            </a:r>
          </a:p>
        </p:txBody>
      </p:sp>
      <p:sp>
        <p:nvSpPr>
          <p:cNvPr id="17412" name="TextovéPole 6">
            <a:extLst>
              <a:ext uri="{FF2B5EF4-FFF2-40B4-BE49-F238E27FC236}">
                <a16:creationId xmlns:a16="http://schemas.microsoft.com/office/drawing/2014/main" id="{BC3C40AF-A20B-47F4-8B71-831016E86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498600"/>
            <a:ext cx="576263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5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</a:t>
            </a:r>
          </a:p>
        </p:txBody>
      </p:sp>
      <p:sp>
        <p:nvSpPr>
          <p:cNvPr id="17413" name="TextovéPole 7">
            <a:extLst>
              <a:ext uri="{FF2B5EF4-FFF2-40B4-BE49-F238E27FC236}">
                <a16:creationId xmlns:a16="http://schemas.microsoft.com/office/drawing/2014/main" id="{8BE8BE6B-978D-43A0-BC6C-CC1E0E65C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050" y="1506538"/>
            <a:ext cx="852488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8,0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?</a:t>
            </a:r>
          </a:p>
        </p:txBody>
      </p:sp>
      <p:sp>
        <p:nvSpPr>
          <p:cNvPr id="17414" name="TextovéPole 9">
            <a:extLst>
              <a:ext uri="{FF2B5EF4-FFF2-40B4-BE49-F238E27FC236}">
                <a16:creationId xmlns:a16="http://schemas.microsoft.com/office/drawing/2014/main" id="{EA4A904F-ECDC-450D-A668-1B1B19735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1495425"/>
            <a:ext cx="852488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3,3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8,0</a:t>
            </a:r>
          </a:p>
        </p:txBody>
      </p:sp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id="{490B5AF4-2BB7-49EB-B690-C7ECA586683B}"/>
              </a:ext>
            </a:extLst>
          </p:cNvPr>
          <p:cNvGraphicFramePr/>
          <p:nvPr/>
        </p:nvGraphicFramePr>
        <p:xfrm>
          <a:off x="4283968" y="20608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416" name="TextovéPole 12">
            <a:extLst>
              <a:ext uri="{FF2B5EF4-FFF2-40B4-BE49-F238E27FC236}">
                <a16:creationId xmlns:a16="http://schemas.microsoft.com/office/drawing/2014/main" id="{1D4E7184-55D9-41FC-86F3-5D6CA8D61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506538"/>
            <a:ext cx="503238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2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4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5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15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16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20</a:t>
            </a:r>
          </a:p>
        </p:txBody>
      </p:sp>
      <p:sp>
        <p:nvSpPr>
          <p:cNvPr id="17417" name="TextovéPole 13">
            <a:extLst>
              <a:ext uri="{FF2B5EF4-FFF2-40B4-BE49-F238E27FC236}">
                <a16:creationId xmlns:a16="http://schemas.microsoft.com/office/drawing/2014/main" id="{02816DE1-C4C2-469A-8BBC-7C590246C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9463" y="1419225"/>
            <a:ext cx="564515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 b="1">
                <a:solidFill>
                  <a:srgbClr val="002060"/>
                </a:solidFill>
              </a:rPr>
              <a:t>nulové počáteční podmínky x(0)=0, x(-1)=0</a:t>
            </a: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EAD248C3-6CD0-41F8-B242-2AD65741113D}"/>
              </a:ext>
            </a:extLst>
          </p:cNvPr>
          <p:cNvCxnSpPr/>
          <p:nvPr/>
        </p:nvCxnSpPr>
        <p:spPr>
          <a:xfrm flipH="1">
            <a:off x="4754563" y="3432175"/>
            <a:ext cx="177800" cy="5984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F4E51B-C386-4208-8488-3B8C6EF47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klouzavý průměr</a:t>
            </a:r>
          </a:p>
        </p:txBody>
      </p:sp>
      <p:sp>
        <p:nvSpPr>
          <p:cNvPr id="18435" name="Zástupný symbol pro obsah 2">
            <a:extLst>
              <a:ext uri="{FF2B5EF4-FFF2-40B4-BE49-F238E27FC236}">
                <a16:creationId xmlns:a16="http://schemas.microsoft.com/office/drawing/2014/main" id="{FE08BB2D-EE71-4995-80C1-97E328B212C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31913" y="1196975"/>
            <a:ext cx="1152525" cy="57626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1800"/>
              <a:t>m = 3</a:t>
            </a:r>
          </a:p>
        </p:txBody>
      </p:sp>
      <p:sp>
        <p:nvSpPr>
          <p:cNvPr id="18436" name="TextovéPole 6">
            <a:extLst>
              <a:ext uri="{FF2B5EF4-FFF2-40B4-BE49-F238E27FC236}">
                <a16:creationId xmlns:a16="http://schemas.microsoft.com/office/drawing/2014/main" id="{A0EA6EC2-BDC6-4DDA-9C36-2119BA309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498600"/>
            <a:ext cx="576263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5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</a:t>
            </a:r>
          </a:p>
        </p:txBody>
      </p:sp>
      <p:sp>
        <p:nvSpPr>
          <p:cNvPr id="18437" name="TextovéPole 7">
            <a:extLst>
              <a:ext uri="{FF2B5EF4-FFF2-40B4-BE49-F238E27FC236}">
                <a16:creationId xmlns:a16="http://schemas.microsoft.com/office/drawing/2014/main" id="{30472063-183D-4F83-91FC-AB9515317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050" y="1506538"/>
            <a:ext cx="852488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8,0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?</a:t>
            </a:r>
          </a:p>
        </p:txBody>
      </p:sp>
      <p:sp>
        <p:nvSpPr>
          <p:cNvPr id="18438" name="TextovéPole 9">
            <a:extLst>
              <a:ext uri="{FF2B5EF4-FFF2-40B4-BE49-F238E27FC236}">
                <a16:creationId xmlns:a16="http://schemas.microsoft.com/office/drawing/2014/main" id="{900BF439-67D4-4AB1-9FBE-F5F054115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1495425"/>
            <a:ext cx="852488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8,0</a:t>
            </a:r>
          </a:p>
        </p:txBody>
      </p:sp>
      <p:sp>
        <p:nvSpPr>
          <p:cNvPr id="18439" name="TextovéPole 12">
            <a:extLst>
              <a:ext uri="{FF2B5EF4-FFF2-40B4-BE49-F238E27FC236}">
                <a16:creationId xmlns:a16="http://schemas.microsoft.com/office/drawing/2014/main" id="{DD09A81D-5582-48CF-8D0C-A7A5DDACC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506538"/>
            <a:ext cx="503238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2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4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5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15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16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20</a:t>
            </a:r>
          </a:p>
        </p:txBody>
      </p:sp>
      <p:sp>
        <p:nvSpPr>
          <p:cNvPr id="18440" name="TextovéPole 13">
            <a:extLst>
              <a:ext uri="{FF2B5EF4-FFF2-40B4-BE49-F238E27FC236}">
                <a16:creationId xmlns:a16="http://schemas.microsoft.com/office/drawing/2014/main" id="{8D6344E1-28C4-4063-B3B4-DCA3D2AC1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9463" y="1419225"/>
            <a:ext cx="52133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 b="1">
                <a:solidFill>
                  <a:srgbClr val="002060"/>
                </a:solidFill>
              </a:rPr>
              <a:t>počáteční podmínky rovné první hodnotě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 b="1">
                <a:solidFill>
                  <a:srgbClr val="002060"/>
                </a:solidFill>
              </a:rPr>
              <a:t>x(0) = 10, x(-1)=10</a:t>
            </a:r>
          </a:p>
        </p:txBody>
      </p:sp>
      <p:graphicFrame>
        <p:nvGraphicFramePr>
          <p:cNvPr id="17" name="Graf 16">
            <a:extLst>
              <a:ext uri="{FF2B5EF4-FFF2-40B4-BE49-F238E27FC236}">
                <a16:creationId xmlns:a16="http://schemas.microsoft.com/office/drawing/2014/main" id="{5A841564-5BEE-40FD-B4BC-89056E9694B4}"/>
              </a:ext>
            </a:extLst>
          </p:cNvPr>
          <p:cNvGraphicFramePr/>
          <p:nvPr/>
        </p:nvGraphicFramePr>
        <p:xfrm>
          <a:off x="4283968" y="20608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B8AF1D-5787-4D66-B45B-9D1D61312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klouzavý průměr</a:t>
            </a:r>
          </a:p>
        </p:txBody>
      </p:sp>
      <p:sp>
        <p:nvSpPr>
          <p:cNvPr id="19459" name="Zástupný symbol pro obsah 2">
            <a:extLst>
              <a:ext uri="{FF2B5EF4-FFF2-40B4-BE49-F238E27FC236}">
                <a16:creationId xmlns:a16="http://schemas.microsoft.com/office/drawing/2014/main" id="{67B04D3B-1841-4969-8BC1-4D50155A23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31913" y="1196975"/>
            <a:ext cx="936625" cy="431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1800"/>
              <a:t>m = 3</a:t>
            </a:r>
          </a:p>
        </p:txBody>
      </p:sp>
      <p:sp>
        <p:nvSpPr>
          <p:cNvPr id="19460" name="TextovéPole 6">
            <a:extLst>
              <a:ext uri="{FF2B5EF4-FFF2-40B4-BE49-F238E27FC236}">
                <a16:creationId xmlns:a16="http://schemas.microsoft.com/office/drawing/2014/main" id="{51AF3A41-B1F4-4EBB-B878-B5CB05C28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498600"/>
            <a:ext cx="576263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5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</a:t>
            </a:r>
          </a:p>
        </p:txBody>
      </p:sp>
      <p:sp>
        <p:nvSpPr>
          <p:cNvPr id="19461" name="TextovéPole 7">
            <a:extLst>
              <a:ext uri="{FF2B5EF4-FFF2-40B4-BE49-F238E27FC236}">
                <a16:creationId xmlns:a16="http://schemas.microsoft.com/office/drawing/2014/main" id="{E190B500-BFF7-4BE2-8ADC-1B9E39B81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7663" y="1744663"/>
            <a:ext cx="650875" cy="480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6,3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9462" name="TextovéPole 12">
            <a:extLst>
              <a:ext uri="{FF2B5EF4-FFF2-40B4-BE49-F238E27FC236}">
                <a16:creationId xmlns:a16="http://schemas.microsoft.com/office/drawing/2014/main" id="{F7EADEE8-7250-4187-90F1-4B4352DC1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506538"/>
            <a:ext cx="503238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2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4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5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15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16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20</a:t>
            </a:r>
          </a:p>
        </p:txBody>
      </p:sp>
      <p:sp>
        <p:nvSpPr>
          <p:cNvPr id="19463" name="TextovéPole 15">
            <a:extLst>
              <a:ext uri="{FF2B5EF4-FFF2-40B4-BE49-F238E27FC236}">
                <a16:creationId xmlns:a16="http://schemas.microsoft.com/office/drawing/2014/main" id="{32121883-A8A5-4606-BBF9-58AD5CBA2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0" y="1993900"/>
            <a:ext cx="7207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8,2 8,4 8,8 9,0 9,8 11,4 10,6 9,0 9,2 10,0 9,2 9,4 10,6 10,4 8,8 8,8</a:t>
            </a:r>
          </a:p>
        </p:txBody>
      </p:sp>
      <p:sp>
        <p:nvSpPr>
          <p:cNvPr id="17" name="Zástupný symbol pro obsah 2">
            <a:extLst>
              <a:ext uri="{FF2B5EF4-FFF2-40B4-BE49-F238E27FC236}">
                <a16:creationId xmlns:a16="http://schemas.microsoft.com/office/drawing/2014/main" id="{B5E32096-1BCF-4666-B790-170B234BFAD1}"/>
              </a:ext>
            </a:extLst>
          </p:cNvPr>
          <p:cNvSpPr txBox="1">
            <a:spLocks/>
          </p:cNvSpPr>
          <p:nvPr/>
        </p:nvSpPr>
        <p:spPr bwMode="auto">
          <a:xfrm>
            <a:off x="2200275" y="1196975"/>
            <a:ext cx="9366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cs-CZ" kern="0" dirty="0">
                <a:latin typeface="+mn-lt"/>
              </a:rPr>
              <a:t>m = 5</a:t>
            </a:r>
          </a:p>
        </p:txBody>
      </p:sp>
      <p:graphicFrame>
        <p:nvGraphicFramePr>
          <p:cNvPr id="21" name="Graf 20">
            <a:extLst>
              <a:ext uri="{FF2B5EF4-FFF2-40B4-BE49-F238E27FC236}">
                <a16:creationId xmlns:a16="http://schemas.microsoft.com/office/drawing/2014/main" id="{99680A33-F6A6-415E-A132-5C3B0B64F781}"/>
              </a:ext>
            </a:extLst>
          </p:cNvPr>
          <p:cNvGraphicFramePr/>
          <p:nvPr/>
        </p:nvGraphicFramePr>
        <p:xfrm>
          <a:off x="4283968" y="20608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466" name="TextovéPole 9">
            <a:extLst>
              <a:ext uri="{FF2B5EF4-FFF2-40B4-BE49-F238E27FC236}">
                <a16:creationId xmlns:a16="http://schemas.microsoft.com/office/drawing/2014/main" id="{272C0398-C477-4511-8E44-16FE98A3B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5516563"/>
            <a:ext cx="4319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/>
              <a:t>a</a:t>
            </a:r>
            <a:r>
              <a:rPr lang="cs-CZ" altLang="cs-CZ" sz="1800"/>
              <a:t> = (1/5, 1/5, 1/5, 1/5, 1/5)</a:t>
            </a:r>
            <a:endParaRPr lang="cs-CZ" altLang="cs-CZ" sz="1800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57FAD412-925A-49B4-8F0A-4A4B5A54AD5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00125" y="1916113"/>
            <a:ext cx="6929438" cy="1973262"/>
          </a:xfrm>
        </p:spPr>
        <p:txBody>
          <a:bodyPr/>
          <a:lstStyle/>
          <a:p>
            <a:r>
              <a:rPr lang="cs-CZ" altLang="cs-CZ" sz="4000"/>
              <a:t>I.  ČASOVÉ ŘADY </a:t>
            </a:r>
            <a:br>
              <a:rPr lang="cs-CZ" altLang="cs-CZ" sz="4000"/>
            </a:br>
            <a:r>
              <a:rPr lang="cs-CZ" altLang="cs-CZ" sz="4000"/>
              <a:t> </a:t>
            </a:r>
            <a:r>
              <a:rPr lang="cs-CZ" altLang="cs-CZ" sz="3200"/>
              <a:t>ZÁKLADNÍ POJMY</a:t>
            </a:r>
            <a:endParaRPr lang="cs-CZ" altLang="cs-CZ" sz="400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26B79A-D92B-4EBC-B78B-0DD2B708B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klouzavý průměr</a:t>
            </a:r>
          </a:p>
        </p:txBody>
      </p:sp>
      <p:sp>
        <p:nvSpPr>
          <p:cNvPr id="20483" name="Zástupný symbol pro obsah 2">
            <a:extLst>
              <a:ext uri="{FF2B5EF4-FFF2-40B4-BE49-F238E27FC236}">
                <a16:creationId xmlns:a16="http://schemas.microsoft.com/office/drawing/2014/main" id="{F77E96D5-7979-4BE0-B6A7-146A7B91B3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31913" y="1196975"/>
            <a:ext cx="936625" cy="431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1800"/>
              <a:t>m = 3</a:t>
            </a:r>
          </a:p>
        </p:txBody>
      </p:sp>
      <p:sp>
        <p:nvSpPr>
          <p:cNvPr id="20484" name="TextovéPole 6">
            <a:extLst>
              <a:ext uri="{FF2B5EF4-FFF2-40B4-BE49-F238E27FC236}">
                <a16:creationId xmlns:a16="http://schemas.microsoft.com/office/drawing/2014/main" id="{F2DF7721-6837-4AFB-92FE-DDEA3A70C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498600"/>
            <a:ext cx="576263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5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</a:t>
            </a:r>
          </a:p>
        </p:txBody>
      </p:sp>
      <p:sp>
        <p:nvSpPr>
          <p:cNvPr id="20485" name="TextovéPole 7">
            <a:extLst>
              <a:ext uri="{FF2B5EF4-FFF2-40B4-BE49-F238E27FC236}">
                <a16:creationId xmlns:a16="http://schemas.microsoft.com/office/drawing/2014/main" id="{79E6617E-D625-42BF-A0AB-D86270144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050" y="1744663"/>
            <a:ext cx="852488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6,3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0486" name="TextovéPole 12">
            <a:extLst>
              <a:ext uri="{FF2B5EF4-FFF2-40B4-BE49-F238E27FC236}">
                <a16:creationId xmlns:a16="http://schemas.microsoft.com/office/drawing/2014/main" id="{02A6838C-BB80-44EA-AD88-62B240CA5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506538"/>
            <a:ext cx="503238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2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4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5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15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16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20</a:t>
            </a:r>
          </a:p>
        </p:txBody>
      </p:sp>
      <p:sp>
        <p:nvSpPr>
          <p:cNvPr id="20487" name="TextovéPole 15">
            <a:extLst>
              <a:ext uri="{FF2B5EF4-FFF2-40B4-BE49-F238E27FC236}">
                <a16:creationId xmlns:a16="http://schemas.microsoft.com/office/drawing/2014/main" id="{F6146A11-79D7-44AE-B69E-4726A0994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0" y="1985963"/>
            <a:ext cx="7207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8,2 8,4 8,8 9,0 9,8 11,4 10,6 9,0 9,2 10,0 9,2 9,4 10,6 10,4 8,8 8,8</a:t>
            </a:r>
          </a:p>
        </p:txBody>
      </p:sp>
      <p:sp>
        <p:nvSpPr>
          <p:cNvPr id="17" name="Zástupný symbol pro obsah 2">
            <a:extLst>
              <a:ext uri="{FF2B5EF4-FFF2-40B4-BE49-F238E27FC236}">
                <a16:creationId xmlns:a16="http://schemas.microsoft.com/office/drawing/2014/main" id="{5D83BA7A-007A-4641-89DD-AD986D6C8818}"/>
              </a:ext>
            </a:extLst>
          </p:cNvPr>
          <p:cNvSpPr txBox="1">
            <a:spLocks/>
          </p:cNvSpPr>
          <p:nvPr/>
        </p:nvSpPr>
        <p:spPr bwMode="auto">
          <a:xfrm>
            <a:off x="2200275" y="1196975"/>
            <a:ext cx="9366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cs-CZ" kern="0" dirty="0">
                <a:latin typeface="+mn-lt"/>
              </a:rPr>
              <a:t>m = 5</a:t>
            </a:r>
          </a:p>
        </p:txBody>
      </p:sp>
      <p:sp>
        <p:nvSpPr>
          <p:cNvPr id="20489" name="TextovéPole 17">
            <a:extLst>
              <a:ext uri="{FF2B5EF4-FFF2-40B4-BE49-F238E27FC236}">
                <a16:creationId xmlns:a16="http://schemas.microsoft.com/office/drawing/2014/main" id="{78F2E7F9-C442-4189-901D-AAEEB2CAD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550" y="2227263"/>
            <a:ext cx="649288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9,4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9,6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9,4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9,6</a:t>
            </a:r>
          </a:p>
        </p:txBody>
      </p:sp>
      <p:sp>
        <p:nvSpPr>
          <p:cNvPr id="19" name="Zástupný symbol pro obsah 2">
            <a:extLst>
              <a:ext uri="{FF2B5EF4-FFF2-40B4-BE49-F238E27FC236}">
                <a16:creationId xmlns:a16="http://schemas.microsoft.com/office/drawing/2014/main" id="{00BE13A8-5F87-4482-A335-93C5FA2307F8}"/>
              </a:ext>
            </a:extLst>
          </p:cNvPr>
          <p:cNvSpPr txBox="1">
            <a:spLocks/>
          </p:cNvSpPr>
          <p:nvPr/>
        </p:nvSpPr>
        <p:spPr bwMode="auto">
          <a:xfrm>
            <a:off x="3059113" y="1196975"/>
            <a:ext cx="9366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cs-CZ" kern="0" dirty="0">
                <a:latin typeface="+mn-lt"/>
              </a:rPr>
              <a:t>m = 7</a:t>
            </a:r>
          </a:p>
        </p:txBody>
      </p:sp>
      <p:graphicFrame>
        <p:nvGraphicFramePr>
          <p:cNvPr id="20" name="Graf 19">
            <a:extLst>
              <a:ext uri="{FF2B5EF4-FFF2-40B4-BE49-F238E27FC236}">
                <a16:creationId xmlns:a16="http://schemas.microsoft.com/office/drawing/2014/main" id="{768EDC86-1232-4929-97A5-2059DCBAB816}"/>
              </a:ext>
            </a:extLst>
          </p:cNvPr>
          <p:cNvGraphicFramePr/>
          <p:nvPr/>
        </p:nvGraphicFramePr>
        <p:xfrm>
          <a:off x="4283968" y="20608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492" name="TextovéPole 11">
            <a:extLst>
              <a:ext uri="{FF2B5EF4-FFF2-40B4-BE49-F238E27FC236}">
                <a16:creationId xmlns:a16="http://schemas.microsoft.com/office/drawing/2014/main" id="{68CD3EA6-ADD1-422F-9485-4D458D86E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5508625"/>
            <a:ext cx="4751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/>
              <a:t>a</a:t>
            </a:r>
            <a:r>
              <a:rPr lang="cs-CZ" altLang="cs-CZ" sz="1800"/>
              <a:t> = (1/7, 1/7, 1/7, 1/7, 1/7, 1/7, 1/7)</a:t>
            </a:r>
            <a:endParaRPr lang="cs-CZ" altLang="cs-CZ" sz="1800" b="1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004263-B5B8-4959-8685-4B0DD7251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klouzavý průměr</a:t>
            </a:r>
          </a:p>
        </p:txBody>
      </p:sp>
      <p:sp>
        <p:nvSpPr>
          <p:cNvPr id="21507" name="Zástupný symbol pro obsah 2">
            <a:extLst>
              <a:ext uri="{FF2B5EF4-FFF2-40B4-BE49-F238E27FC236}">
                <a16:creationId xmlns:a16="http://schemas.microsoft.com/office/drawing/2014/main" id="{C20520DC-0BA7-4B73-8140-DF71369606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31913" y="1196975"/>
            <a:ext cx="936625" cy="431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1800"/>
              <a:t>m = 3</a:t>
            </a:r>
          </a:p>
        </p:txBody>
      </p:sp>
      <p:sp>
        <p:nvSpPr>
          <p:cNvPr id="21508" name="TextovéPole 6">
            <a:extLst>
              <a:ext uri="{FF2B5EF4-FFF2-40B4-BE49-F238E27FC236}">
                <a16:creationId xmlns:a16="http://schemas.microsoft.com/office/drawing/2014/main" id="{49DCF8D8-86CF-4310-834B-DF99B8430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498600"/>
            <a:ext cx="576263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5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</a:t>
            </a:r>
          </a:p>
        </p:txBody>
      </p:sp>
      <p:sp>
        <p:nvSpPr>
          <p:cNvPr id="21509" name="TextovéPole 7">
            <a:extLst>
              <a:ext uri="{FF2B5EF4-FFF2-40B4-BE49-F238E27FC236}">
                <a16:creationId xmlns:a16="http://schemas.microsoft.com/office/drawing/2014/main" id="{14BA595D-C15F-42FE-A48B-AB602A817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050" y="1744663"/>
            <a:ext cx="852488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6,3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1510" name="TextovéPole 12">
            <a:extLst>
              <a:ext uri="{FF2B5EF4-FFF2-40B4-BE49-F238E27FC236}">
                <a16:creationId xmlns:a16="http://schemas.microsoft.com/office/drawing/2014/main" id="{35B13D7F-D3F1-489F-866F-DC7ADE3D9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506538"/>
            <a:ext cx="503238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2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4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5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15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16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20</a:t>
            </a:r>
          </a:p>
        </p:txBody>
      </p:sp>
      <p:sp>
        <p:nvSpPr>
          <p:cNvPr id="21511" name="TextovéPole 17">
            <a:extLst>
              <a:ext uri="{FF2B5EF4-FFF2-40B4-BE49-F238E27FC236}">
                <a16:creationId xmlns:a16="http://schemas.microsoft.com/office/drawing/2014/main" id="{A4C3B8E7-7D02-4F73-BB4D-D23223EA3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4413" y="2227263"/>
            <a:ext cx="649287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9,4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9,6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9,4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9,6</a:t>
            </a:r>
          </a:p>
        </p:txBody>
      </p:sp>
      <p:sp>
        <p:nvSpPr>
          <p:cNvPr id="19" name="Zástupný symbol pro obsah 2">
            <a:extLst>
              <a:ext uri="{FF2B5EF4-FFF2-40B4-BE49-F238E27FC236}">
                <a16:creationId xmlns:a16="http://schemas.microsoft.com/office/drawing/2014/main" id="{AEBD66AA-3D66-46B7-8FE4-002B8848E603}"/>
              </a:ext>
            </a:extLst>
          </p:cNvPr>
          <p:cNvSpPr txBox="1">
            <a:spLocks/>
          </p:cNvSpPr>
          <p:nvPr/>
        </p:nvSpPr>
        <p:spPr bwMode="auto">
          <a:xfrm>
            <a:off x="2698750" y="1196975"/>
            <a:ext cx="9366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cs-CZ" kern="0" dirty="0">
                <a:latin typeface="+mn-lt"/>
              </a:rPr>
              <a:t>m = 7</a:t>
            </a:r>
          </a:p>
        </p:txBody>
      </p:sp>
      <p:sp>
        <p:nvSpPr>
          <p:cNvPr id="21513" name="TextovéPole 11">
            <a:extLst>
              <a:ext uri="{FF2B5EF4-FFF2-40B4-BE49-F238E27FC236}">
                <a16:creationId xmlns:a16="http://schemas.microsoft.com/office/drawing/2014/main" id="{AE9C5CB0-E88A-4329-8AB8-AB5287F17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5516563"/>
            <a:ext cx="5184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/>
              <a:t>a</a:t>
            </a:r>
            <a:r>
              <a:rPr lang="cs-CZ" altLang="cs-CZ" sz="1800"/>
              <a:t> = (1/7, -1/7, -1/7, 1/7, -1/7, -1/7, 1/7)</a:t>
            </a:r>
            <a:endParaRPr lang="cs-CZ" altLang="cs-CZ" sz="1800" b="1"/>
          </a:p>
        </p:txBody>
      </p:sp>
      <p:sp>
        <p:nvSpPr>
          <p:cNvPr id="21514" name="TextovéPole 17">
            <a:extLst>
              <a:ext uri="{FF2B5EF4-FFF2-40B4-BE49-F238E27FC236}">
                <a16:creationId xmlns:a16="http://schemas.microsoft.com/office/drawing/2014/main" id="{F9EE768A-15E2-4095-997D-42CE7F6F5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7538" y="2222500"/>
            <a:ext cx="612775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-0,9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-1,9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-0,7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-0,3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-3,9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-2,3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0,7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-1,3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-2,7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-0,7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0,0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-2,9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-2,9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0,4</a:t>
            </a:r>
          </a:p>
        </p:txBody>
      </p:sp>
      <p:graphicFrame>
        <p:nvGraphicFramePr>
          <p:cNvPr id="15" name="Graf 14">
            <a:extLst>
              <a:ext uri="{FF2B5EF4-FFF2-40B4-BE49-F238E27FC236}">
                <a16:creationId xmlns:a16="http://schemas.microsoft.com/office/drawing/2014/main" id="{91D892AA-F8B3-4B2F-8AAB-A5851A327FEA}"/>
              </a:ext>
            </a:extLst>
          </p:cNvPr>
          <p:cNvGraphicFramePr/>
          <p:nvPr/>
        </p:nvGraphicFramePr>
        <p:xfrm>
          <a:off x="4283968" y="2060848"/>
          <a:ext cx="457200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5CF8A6-E348-4CC6-857D-E0835EAA7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ZPŮSOB VÝPOČTU</a:t>
            </a:r>
          </a:p>
        </p:txBody>
      </p:sp>
      <p:sp>
        <p:nvSpPr>
          <p:cNvPr id="22531" name="Zástupný symbol pro obsah 2">
            <a:extLst>
              <a:ext uri="{FF2B5EF4-FFF2-40B4-BE49-F238E27FC236}">
                <a16:creationId xmlns:a16="http://schemas.microsoft.com/office/drawing/2014/main" id="{9649ED27-E1DC-40F1-B981-4BC58A299C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/>
              <a:t>uvažujme třeba kauzální výpočet (tj. pouze ze zpožděných známých hodnot):</a:t>
            </a:r>
          </a:p>
          <a:p>
            <a:pPr>
              <a:spcBef>
                <a:spcPts val="2000"/>
              </a:spcBef>
              <a:buFont typeface="Wingdings" panose="05000000000000000000" pitchFamily="2" charset="2"/>
              <a:buNone/>
            </a:pPr>
            <a:r>
              <a:rPr lang="cs-CZ" altLang="cs-CZ"/>
              <a:t>1.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1400"/>
          </a:p>
          <a:p>
            <a:pPr>
              <a:buFont typeface="Wingdings" panose="05000000000000000000" pitchFamily="2" charset="2"/>
              <a:buNone/>
            </a:pPr>
            <a:endParaRPr lang="cs-CZ" altLang="cs-CZ"/>
          </a:p>
          <a:p>
            <a:pPr>
              <a:buFont typeface="Wingdings" panose="05000000000000000000" pitchFamily="2" charset="2"/>
              <a:buNone/>
            </a:pPr>
            <a:endParaRPr lang="cs-CZ" altLang="cs-CZ" sz="2000"/>
          </a:p>
        </p:txBody>
      </p:sp>
      <p:graphicFrame>
        <p:nvGraphicFramePr>
          <p:cNvPr id="22532" name="Object 2">
            <a:extLst>
              <a:ext uri="{FF2B5EF4-FFF2-40B4-BE49-F238E27FC236}">
                <a16:creationId xmlns:a16="http://schemas.microsoft.com/office/drawing/2014/main" id="{22CB7739-EDE3-4EE9-A38C-2FBC19C79A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09750" y="2151063"/>
          <a:ext cx="5916613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2730500" imgH="431800" progId="Equation.3">
                  <p:embed/>
                </p:oleObj>
              </mc:Choice>
              <mc:Fallback>
                <p:oleObj name="Rovnice" r:id="rId2" imgW="2730500" imgH="431800" progId="Equation.3">
                  <p:embed/>
                  <p:pic>
                    <p:nvPicPr>
                      <p:cNvPr id="22532" name="Object 2">
                        <a:extLst>
                          <a:ext uri="{FF2B5EF4-FFF2-40B4-BE49-F238E27FC236}">
                            <a16:creationId xmlns:a16="http://schemas.microsoft.com/office/drawing/2014/main" id="{22CB7739-EDE3-4EE9-A38C-2FBC19C79A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0" y="2151063"/>
                        <a:ext cx="5916613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3" name="Obrázek 2">
            <a:extLst>
              <a:ext uri="{FF2B5EF4-FFF2-40B4-BE49-F238E27FC236}">
                <a16:creationId xmlns:a16="http://schemas.microsoft.com/office/drawing/2014/main" id="{859DE381-8240-4108-8B28-AC7BEEEE3D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273425"/>
            <a:ext cx="456247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556C1D-322C-4352-AF2F-4CBE9A79A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ZPŮSOB VÝPOČTU</a:t>
            </a:r>
          </a:p>
        </p:txBody>
      </p:sp>
      <p:sp>
        <p:nvSpPr>
          <p:cNvPr id="23555" name="Zástupný symbol pro obsah 2">
            <a:extLst>
              <a:ext uri="{FF2B5EF4-FFF2-40B4-BE49-F238E27FC236}">
                <a16:creationId xmlns:a16="http://schemas.microsoft.com/office/drawing/2014/main" id="{FF68D6D7-38EF-43DA-BEE0-741623D6A2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/>
              <a:t>uvažujme třeba kauzální výpočet (tj. pouze ze zpožděných známých hodnot):</a:t>
            </a:r>
          </a:p>
          <a:p>
            <a:pPr>
              <a:spcBef>
                <a:spcPts val="2000"/>
              </a:spcBef>
              <a:buFont typeface="Wingdings" panose="05000000000000000000" pitchFamily="2" charset="2"/>
              <a:buNone/>
            </a:pPr>
            <a:r>
              <a:rPr lang="cs-CZ" altLang="cs-CZ"/>
              <a:t>1.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1400"/>
          </a:p>
          <a:p>
            <a:pPr>
              <a:buFont typeface="Wingdings" panose="05000000000000000000" pitchFamily="2" charset="2"/>
              <a:buNone/>
            </a:pPr>
            <a:endParaRPr lang="cs-CZ" altLang="cs-CZ"/>
          </a:p>
          <a:p>
            <a:pPr>
              <a:buFont typeface="Wingdings" panose="05000000000000000000" pitchFamily="2" charset="2"/>
              <a:buNone/>
            </a:pPr>
            <a:endParaRPr lang="cs-CZ" altLang="cs-CZ" sz="2000"/>
          </a:p>
        </p:txBody>
      </p:sp>
      <p:graphicFrame>
        <p:nvGraphicFramePr>
          <p:cNvPr id="23556" name="Object 2">
            <a:extLst>
              <a:ext uri="{FF2B5EF4-FFF2-40B4-BE49-F238E27FC236}">
                <a16:creationId xmlns:a16="http://schemas.microsoft.com/office/drawing/2014/main" id="{A525D46F-6506-49CC-AAA9-B1D03A45C0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09750" y="2151063"/>
          <a:ext cx="5916613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2730500" imgH="431800" progId="Equation.3">
                  <p:embed/>
                </p:oleObj>
              </mc:Choice>
              <mc:Fallback>
                <p:oleObj name="Rovnice" r:id="rId2" imgW="2730500" imgH="431800" progId="Equation.3">
                  <p:embed/>
                  <p:pic>
                    <p:nvPicPr>
                      <p:cNvPr id="23556" name="Object 2">
                        <a:extLst>
                          <a:ext uri="{FF2B5EF4-FFF2-40B4-BE49-F238E27FC236}">
                            <a16:creationId xmlns:a16="http://schemas.microsoft.com/office/drawing/2014/main" id="{A525D46F-6506-49CC-AAA9-B1D03A45C0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0" y="2151063"/>
                        <a:ext cx="5916613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57" name="Obrázek 3">
            <a:extLst>
              <a:ext uri="{FF2B5EF4-FFF2-40B4-BE49-F238E27FC236}">
                <a16:creationId xmlns:a16="http://schemas.microsoft.com/office/drawing/2014/main" id="{B970DE97-3CC8-4E24-BD73-44590CC5A7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3267075"/>
            <a:ext cx="456247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98B810-C1F2-41E5-8754-97A7D8A55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ZPŮSOB VÝPOČTU</a:t>
            </a:r>
          </a:p>
        </p:txBody>
      </p:sp>
      <p:sp>
        <p:nvSpPr>
          <p:cNvPr id="24579" name="Zástupný symbol pro obsah 2">
            <a:extLst>
              <a:ext uri="{FF2B5EF4-FFF2-40B4-BE49-F238E27FC236}">
                <a16:creationId xmlns:a16="http://schemas.microsoft.com/office/drawing/2014/main" id="{7459F989-29A3-481C-9713-1DE8727973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/>
              <a:t>uvažujme třeba kauzální výpočet (tj. pouze ze zpožděných známých hodnot):</a:t>
            </a:r>
          </a:p>
          <a:p>
            <a:pPr>
              <a:spcBef>
                <a:spcPts val="2000"/>
              </a:spcBef>
              <a:buFont typeface="Wingdings" panose="05000000000000000000" pitchFamily="2" charset="2"/>
              <a:buNone/>
            </a:pPr>
            <a:r>
              <a:rPr lang="cs-CZ" altLang="cs-CZ"/>
              <a:t>1.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1400"/>
          </a:p>
          <a:p>
            <a:pPr>
              <a:buFont typeface="Wingdings" panose="05000000000000000000" pitchFamily="2" charset="2"/>
              <a:buNone/>
            </a:pPr>
            <a:endParaRPr lang="cs-CZ" altLang="cs-CZ" sz="2000"/>
          </a:p>
          <a:p>
            <a:pPr>
              <a:buFont typeface="Wingdings" panose="05000000000000000000" pitchFamily="2" charset="2"/>
              <a:buNone/>
            </a:pPr>
            <a:r>
              <a:rPr lang="cs-CZ" altLang="cs-CZ"/>
              <a:t>2.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800" b="1">
                <a:solidFill>
                  <a:srgbClr val="002060"/>
                </a:solidFill>
              </a:rPr>
              <a:t>rekurze</a:t>
            </a:r>
            <a:r>
              <a:rPr lang="cs-CZ" altLang="cs-CZ" sz="1800"/>
              <a:t> – používá staré hodnoty výstupních vzorků</a:t>
            </a:r>
          </a:p>
        </p:txBody>
      </p:sp>
      <p:graphicFrame>
        <p:nvGraphicFramePr>
          <p:cNvPr id="24580" name="Object 2">
            <a:extLst>
              <a:ext uri="{FF2B5EF4-FFF2-40B4-BE49-F238E27FC236}">
                <a16:creationId xmlns:a16="http://schemas.microsoft.com/office/drawing/2014/main" id="{C7E80792-C89E-4290-8B09-DEB2BBF566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09750" y="2151063"/>
          <a:ext cx="5916613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2730500" imgH="431800" progId="Equation.3">
                  <p:embed/>
                </p:oleObj>
              </mc:Choice>
              <mc:Fallback>
                <p:oleObj name="Rovnice" r:id="rId2" imgW="2730500" imgH="431800" progId="Equation.3">
                  <p:embed/>
                  <p:pic>
                    <p:nvPicPr>
                      <p:cNvPr id="24580" name="Object 2">
                        <a:extLst>
                          <a:ext uri="{FF2B5EF4-FFF2-40B4-BE49-F238E27FC236}">
                            <a16:creationId xmlns:a16="http://schemas.microsoft.com/office/drawing/2014/main" id="{C7E80792-C89E-4290-8B09-DEB2BBF566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0" y="2151063"/>
                        <a:ext cx="5916613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2">
            <a:extLst>
              <a:ext uri="{FF2B5EF4-FFF2-40B4-BE49-F238E27FC236}">
                <a16:creationId xmlns:a16="http://schemas.microsoft.com/office/drawing/2014/main" id="{01BFDF5F-05B0-4F4A-B1F7-4263E3ACC5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55788" y="3413125"/>
          <a:ext cx="6224587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2870200" imgH="393700" progId="Equation.3">
                  <p:embed/>
                </p:oleObj>
              </mc:Choice>
              <mc:Fallback>
                <p:oleObj name="Rovnice" r:id="rId4" imgW="2870200" imgH="393700" progId="Equation.3">
                  <p:embed/>
                  <p:pic>
                    <p:nvPicPr>
                      <p:cNvPr id="24581" name="Object 2">
                        <a:extLst>
                          <a:ext uri="{FF2B5EF4-FFF2-40B4-BE49-F238E27FC236}">
                            <a16:creationId xmlns:a16="http://schemas.microsoft.com/office/drawing/2014/main" id="{01BFDF5F-05B0-4F4A-B1F7-4263E3ACC5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5788" y="3413125"/>
                        <a:ext cx="6224587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2">
            <a:extLst>
              <a:ext uri="{FF2B5EF4-FFF2-40B4-BE49-F238E27FC236}">
                <a16:creationId xmlns:a16="http://schemas.microsoft.com/office/drawing/2014/main" id="{FC05D39F-308C-49CB-A2A0-016C27D4EA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30513" y="5229225"/>
          <a:ext cx="4765675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6" imgW="2197100" imgH="444500" progId="Equation.3">
                  <p:embed/>
                </p:oleObj>
              </mc:Choice>
              <mc:Fallback>
                <p:oleObj name="Rovnice" r:id="rId6" imgW="2197100" imgH="444500" progId="Equation.3">
                  <p:embed/>
                  <p:pic>
                    <p:nvPicPr>
                      <p:cNvPr id="24582" name="Object 2">
                        <a:extLst>
                          <a:ext uri="{FF2B5EF4-FFF2-40B4-BE49-F238E27FC236}">
                            <a16:creationId xmlns:a16="http://schemas.microsoft.com/office/drawing/2014/main" id="{FC05D39F-308C-49CB-A2A0-016C27D4EA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513" y="5229225"/>
                        <a:ext cx="4765675" cy="96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C6CE72-E43F-4F3B-87EF-9764F23E8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nové pojmy</a:t>
            </a:r>
          </a:p>
        </p:txBody>
      </p:sp>
      <p:sp>
        <p:nvSpPr>
          <p:cNvPr id="25603" name="Zástupný symbol pro obsah 2">
            <a:extLst>
              <a:ext uri="{FF2B5EF4-FFF2-40B4-BE49-F238E27FC236}">
                <a16:creationId xmlns:a16="http://schemas.microsoft.com/office/drawing/2014/main" id="{00A2F002-C2F3-4534-845E-BA8A0C1CC3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r>
              <a:rPr lang="cs-CZ" altLang="cs-CZ"/>
              <a:t>koeficienty odpovídající žádanému průběhu časové řady (model);</a:t>
            </a:r>
          </a:p>
          <a:p>
            <a:r>
              <a:rPr lang="cs-CZ" altLang="cs-CZ"/>
              <a:t>přechodný děj (odezva na počáteční podmínky);</a:t>
            </a:r>
          </a:p>
          <a:p>
            <a:r>
              <a:rPr lang="cs-CZ" altLang="cs-CZ"/>
              <a:t>kauzalita;</a:t>
            </a:r>
          </a:p>
          <a:p>
            <a:r>
              <a:rPr lang="cs-CZ" altLang="cs-CZ"/>
              <a:t>rekurze.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>
            <a:extLst>
              <a:ext uri="{FF2B5EF4-FFF2-40B4-BE49-F238E27FC236}">
                <a16:creationId xmlns:a16="http://schemas.microsoft.com/office/drawing/2014/main" id="{C1AB0C4C-D8A9-4E0B-8FEA-EC1AB6753C7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7950" y="1916113"/>
            <a:ext cx="8496300" cy="1973262"/>
          </a:xfrm>
        </p:spPr>
        <p:txBody>
          <a:bodyPr/>
          <a:lstStyle/>
          <a:p>
            <a:r>
              <a:rPr lang="cs-CZ" altLang="cs-CZ" sz="4000" dirty="0"/>
              <a:t>IV.  ANALÝZA</a:t>
            </a:r>
            <a:br>
              <a:rPr lang="cs-CZ" altLang="cs-CZ" sz="4000" dirty="0"/>
            </a:br>
            <a:r>
              <a:rPr lang="cs-CZ" altLang="cs-CZ" sz="4000" dirty="0"/>
              <a:t>ČASOVÝCH ŘAD</a:t>
            </a:r>
            <a:br>
              <a:rPr lang="cs-CZ" altLang="cs-CZ" sz="4000" dirty="0"/>
            </a:br>
            <a:r>
              <a:rPr lang="cs-CZ" altLang="cs-CZ" sz="2800" dirty="0"/>
              <a:t>ZÁKLADNÍ POJMY</a:t>
            </a:r>
            <a:endParaRPr lang="cs-CZ" altLang="cs-CZ" sz="4000" b="0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CF329C00-9C1B-4A68-9A5A-5859D8C727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r>
              <a:rPr lang="cs-CZ" altLang="cs-CZ"/>
              <a:t>abychom mohli úspěšně řešit praktické problémy (analýza, syntéza), potřebujeme reálné veličiny vyjádřit </a:t>
            </a:r>
            <a:r>
              <a:rPr lang="cs-CZ" altLang="cs-CZ">
                <a:solidFill>
                  <a:srgbClr val="C00000"/>
                </a:solidFill>
              </a:rPr>
              <a:t>matematicky jejich </a:t>
            </a:r>
            <a:r>
              <a:rPr lang="cs-CZ" altLang="cs-CZ"/>
              <a:t>(abstraktními) </a:t>
            </a:r>
            <a:r>
              <a:rPr lang="cs-CZ" altLang="cs-CZ" b="1">
                <a:solidFill>
                  <a:srgbClr val="C00000"/>
                </a:solidFill>
              </a:rPr>
              <a:t>modely</a:t>
            </a:r>
            <a:r>
              <a:rPr lang="cs-CZ" altLang="cs-CZ"/>
              <a:t>;</a:t>
            </a:r>
          </a:p>
          <a:p>
            <a:r>
              <a:rPr lang="cs-CZ" altLang="cs-CZ"/>
              <a:t>model veličiny by měl splňovat dva základní požadavky:</a:t>
            </a:r>
          </a:p>
          <a:p>
            <a:pPr lvl="1"/>
            <a:r>
              <a:rPr lang="cs-CZ" altLang="cs-CZ">
                <a:cs typeface="Arial" panose="020B0604020202020204" pitchFamily="34" charset="0"/>
              </a:rPr>
              <a:t>výstižnost, přesnost;</a:t>
            </a:r>
          </a:p>
          <a:p>
            <a:pPr lvl="1"/>
            <a:r>
              <a:rPr lang="cs-CZ" altLang="cs-CZ">
                <a:cs typeface="Arial" panose="020B0604020202020204" pitchFamily="34" charset="0"/>
              </a:rPr>
              <a:t>jednoduchost, snadná manipulace;</a:t>
            </a:r>
          </a:p>
        </p:txBody>
      </p:sp>
      <p:sp>
        <p:nvSpPr>
          <p:cNvPr id="163844" name="Rectangle 4">
            <a:extLst>
              <a:ext uri="{FF2B5EF4-FFF2-40B4-BE49-F238E27FC236}">
                <a16:creationId xmlns:a16="http://schemas.microsoft.com/office/drawing/2014/main" id="{252147AB-EEAC-4306-8314-EBA93AA028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 err="1"/>
              <a:t>veličiny</a:t>
            </a:r>
            <a:r>
              <a:rPr lang="cs-CZ" sz="3200" dirty="0">
                <a:sym typeface="Wingdings"/>
              </a:rPr>
              <a:t> </a:t>
            </a:r>
            <a:r>
              <a:rPr lang="cs-CZ" sz="3200" dirty="0"/>
              <a:t>matematické modely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>
            <a:extLst>
              <a:ext uri="{FF2B5EF4-FFF2-40B4-BE49-F238E27FC236}">
                <a16:creationId xmlns:a16="http://schemas.microsoft.com/office/drawing/2014/main" id="{F997087F-850B-4D35-91EC-E296913294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 dirty="0"/>
              <a:t>Klasifikace veličin</a:t>
            </a:r>
            <a:br>
              <a:rPr lang="cs-CZ" sz="3200" dirty="0"/>
            </a:br>
            <a:r>
              <a:rPr lang="cs-CZ" sz="2000" dirty="0"/>
              <a:t>(a Jejich matematických modelů)</a:t>
            </a:r>
            <a:endParaRPr lang="cs-CZ" sz="3200" dirty="0"/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7BF18DF1-E86F-4951-BE62-7D57B7CED0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 marL="457200" indent="-457200" eaLnBrk="1" hangingPunct="1">
              <a:buFont typeface="Wingdings" panose="05000000000000000000" pitchFamily="2" charset="2"/>
              <a:buAutoNum type="alphaUcParenR"/>
              <a:defRPr/>
            </a:pPr>
            <a:r>
              <a:rPr lang="cs-CZ" dirty="0"/>
              <a:t>spojité a diskrétní</a:t>
            </a:r>
          </a:p>
          <a:p>
            <a:pPr marL="514350" indent="-514350" eaLnBrk="1" hangingPunct="1">
              <a:buFont typeface="Wingdings" panose="05000000000000000000" pitchFamily="2" charset="2"/>
              <a:buAutoNum type="alphaUcParenR" startAt="2"/>
              <a:defRPr/>
            </a:pPr>
            <a:r>
              <a:rPr lang="cs-CZ" dirty="0"/>
              <a:t>reálné a komplexní</a:t>
            </a:r>
          </a:p>
          <a:p>
            <a:pPr marL="457200" indent="-457200" eaLnBrk="1" hangingPunct="1">
              <a:buFont typeface="Wingdings" panose="05000000000000000000" pitchFamily="2" charset="2"/>
              <a:buAutoNum type="alphaUcParenR" startAt="2"/>
              <a:defRPr/>
            </a:pPr>
            <a:r>
              <a:rPr lang="cs-CZ" dirty="0"/>
              <a:t>deterministické a nedeterministické (náhodné?)</a:t>
            </a:r>
          </a:p>
          <a:p>
            <a:pPr marL="457200" indent="-457200" eaLnBrk="1" hangingPunct="1">
              <a:buFont typeface="Wingdings" panose="05000000000000000000" pitchFamily="2" charset="2"/>
              <a:buAutoNum type="alphaUcParenR" startAt="2"/>
              <a:defRPr/>
            </a:pPr>
            <a:r>
              <a:rPr lang="cs-CZ" dirty="0"/>
              <a:t>periodické a neperiodické</a:t>
            </a:r>
          </a:p>
          <a:p>
            <a:pPr marL="457200" indent="-457200" eaLnBrk="1" hangingPunct="1">
              <a:buFont typeface="Wingdings" panose="05000000000000000000" pitchFamily="2" charset="2"/>
              <a:buAutoNum type="alphaUcParenR" startAt="2"/>
              <a:defRPr/>
            </a:pPr>
            <a:r>
              <a:rPr lang="cs-CZ" dirty="0"/>
              <a:t>sudé a liché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>
            <a:extLst>
              <a:ext uri="{FF2B5EF4-FFF2-40B4-BE49-F238E27FC236}">
                <a16:creationId xmlns:a16="http://schemas.microsoft.com/office/drawing/2014/main" id="{EF442924-485B-4546-B755-543708E0D6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/>
              <a:t>A) </a:t>
            </a:r>
            <a:r>
              <a:rPr lang="cs-CZ" sz="2800" dirty="0"/>
              <a:t>Spojité a diskrétní veličiny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5895C741-1B54-4D85-973E-6354785ECA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8625" y="1214438"/>
            <a:ext cx="8229600" cy="5286375"/>
          </a:xfrm>
        </p:spPr>
        <p:txBody>
          <a:bodyPr/>
          <a:lstStyle/>
          <a:p>
            <a:pPr eaLnBrk="1" hangingPunct="1"/>
            <a:r>
              <a:rPr lang="cs-CZ" altLang="cs-CZ" b="1"/>
              <a:t>Spojitá veličina</a:t>
            </a:r>
            <a:r>
              <a:rPr lang="cs-CZ" altLang="cs-CZ"/>
              <a:t>(přesněji </a:t>
            </a:r>
            <a:r>
              <a:rPr lang="cs-CZ" altLang="cs-CZ" b="1"/>
              <a:t>veličina se spojitým časem</a:t>
            </a:r>
            <a:r>
              <a:rPr lang="cs-CZ" altLang="cs-CZ"/>
              <a:t>) </a:t>
            </a:r>
            <a:r>
              <a:rPr lang="en-US" altLang="cs-CZ"/>
              <a:t>je </a:t>
            </a:r>
            <a:r>
              <a:rPr lang="cs-CZ" altLang="cs-CZ"/>
              <a:t>taková veličina </a:t>
            </a:r>
            <a:r>
              <a:rPr lang="cs-CZ" altLang="cs-CZ" i="1"/>
              <a:t>x</a:t>
            </a:r>
            <a:r>
              <a:rPr lang="cs-CZ" altLang="cs-CZ"/>
              <a:t>(</a:t>
            </a:r>
            <a:r>
              <a:rPr lang="cs-CZ" altLang="cs-CZ" i="1"/>
              <a:t>t</a:t>
            </a:r>
            <a:r>
              <a:rPr lang="cs-CZ" altLang="cs-CZ"/>
              <a:t>), kde čas </a:t>
            </a:r>
            <a:r>
              <a:rPr lang="cs-CZ" altLang="cs-CZ" i="1"/>
              <a:t>t</a:t>
            </a:r>
            <a:r>
              <a:rPr lang="cs-CZ" altLang="cs-CZ"/>
              <a:t> je spojitá proměnná.</a:t>
            </a:r>
          </a:p>
          <a:p>
            <a:pPr eaLnBrk="1" hangingPunct="1"/>
            <a:r>
              <a:rPr lang="cs-CZ" altLang="cs-CZ" b="1"/>
              <a:t>Diskrétní</a:t>
            </a:r>
            <a:r>
              <a:rPr lang="en-US" altLang="cs-CZ" b="1"/>
              <a:t> </a:t>
            </a:r>
            <a:r>
              <a:rPr lang="cs-CZ" altLang="cs-CZ" b="1"/>
              <a:t>veličina</a:t>
            </a:r>
            <a:r>
              <a:rPr lang="en-US" altLang="cs-CZ"/>
              <a:t> </a:t>
            </a:r>
            <a:r>
              <a:rPr lang="cs-CZ" altLang="cs-CZ"/>
              <a:t>(přesněji </a:t>
            </a:r>
            <a:r>
              <a:rPr lang="cs-CZ" altLang="cs-CZ" b="1"/>
              <a:t>veličina s diskrétním časem</a:t>
            </a:r>
            <a:r>
              <a:rPr lang="cs-CZ" altLang="cs-CZ"/>
              <a:t>)</a:t>
            </a:r>
            <a:r>
              <a:rPr lang="en-US" altLang="cs-CZ"/>
              <a:t> je </a:t>
            </a:r>
            <a:r>
              <a:rPr lang="cs-CZ" altLang="cs-CZ"/>
              <a:t>taková veličina </a:t>
            </a:r>
            <a:r>
              <a:rPr lang="cs-CZ" altLang="cs-CZ" i="1"/>
              <a:t>x</a:t>
            </a:r>
            <a:r>
              <a:rPr lang="cs-CZ" altLang="cs-CZ"/>
              <a:t>(</a:t>
            </a:r>
            <a:r>
              <a:rPr lang="cs-CZ" altLang="cs-CZ" i="1"/>
              <a:t>t</a:t>
            </a:r>
            <a:r>
              <a:rPr lang="cs-CZ" altLang="cs-CZ"/>
              <a:t>), kde čas </a:t>
            </a:r>
            <a:r>
              <a:rPr lang="cs-CZ" altLang="cs-CZ" i="1"/>
              <a:t>t</a:t>
            </a:r>
            <a:r>
              <a:rPr lang="cs-CZ" altLang="cs-CZ"/>
              <a:t> je definován v diskrétních časových okamžicích. Diskrétní veličinu proto často zapisujeme jako </a:t>
            </a:r>
            <a:r>
              <a:rPr lang="cs-CZ" altLang="cs-CZ" b="1"/>
              <a:t>posloupnost</a:t>
            </a:r>
            <a:r>
              <a:rPr lang="cs-CZ" altLang="cs-CZ"/>
              <a:t> </a:t>
            </a:r>
            <a:r>
              <a:rPr lang="en-US" altLang="cs-CZ"/>
              <a:t>{</a:t>
            </a:r>
            <a:r>
              <a:rPr lang="cs-CZ" altLang="cs-CZ" i="1"/>
              <a:t>x</a:t>
            </a:r>
            <a:r>
              <a:rPr lang="cs-CZ" altLang="cs-CZ" i="1" baseline="-25000"/>
              <a:t>n</a:t>
            </a:r>
            <a:r>
              <a:rPr lang="en-US" altLang="cs-CZ"/>
              <a:t>}, </a:t>
            </a:r>
            <a:r>
              <a:rPr lang="cs-CZ" altLang="cs-CZ"/>
              <a:t>kde </a:t>
            </a:r>
            <a:r>
              <a:rPr lang="cs-CZ" altLang="cs-CZ" i="1"/>
              <a:t>n</a:t>
            </a:r>
            <a:r>
              <a:rPr lang="cs-CZ" altLang="cs-CZ"/>
              <a:t> je celé číslo, resp. x(nT).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S IBA predn1">
  <a:themeElements>
    <a:clrScheme name="Balónky 11">
      <a:dk1>
        <a:srgbClr val="292929"/>
      </a:dk1>
      <a:lt1>
        <a:srgbClr val="FFFFFF"/>
      </a:lt1>
      <a:dk2>
        <a:srgbClr val="C49654"/>
      </a:dk2>
      <a:lt2>
        <a:srgbClr val="000000"/>
      </a:lt2>
      <a:accent1>
        <a:srgbClr val="A38B69"/>
      </a:accent1>
      <a:accent2>
        <a:srgbClr val="EBF7FF"/>
      </a:accent2>
      <a:accent3>
        <a:srgbClr val="FFFFFF"/>
      </a:accent3>
      <a:accent4>
        <a:srgbClr val="212121"/>
      </a:accent4>
      <a:accent5>
        <a:srgbClr val="CEC4B9"/>
      </a:accent5>
      <a:accent6>
        <a:srgbClr val="D5E0E7"/>
      </a:accent6>
      <a:hlink>
        <a:srgbClr val="0C419A"/>
      </a:hlink>
      <a:folHlink>
        <a:srgbClr val="7DA7FB"/>
      </a:folHlink>
    </a:clrScheme>
    <a:fontScheme name="Balónky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ónky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10">
        <a:dk1>
          <a:srgbClr val="292929"/>
        </a:dk1>
        <a:lt1>
          <a:srgbClr val="FFFFFF"/>
        </a:lt1>
        <a:dk2>
          <a:srgbClr val="C49654"/>
        </a:dk2>
        <a:lt2>
          <a:srgbClr val="B2B2B2"/>
        </a:lt2>
        <a:accent1>
          <a:srgbClr val="A38B69"/>
        </a:accent1>
        <a:accent2>
          <a:srgbClr val="EBF7FF"/>
        </a:accent2>
        <a:accent3>
          <a:srgbClr val="FFFFFF"/>
        </a:accent3>
        <a:accent4>
          <a:srgbClr val="212121"/>
        </a:accent4>
        <a:accent5>
          <a:srgbClr val="CEC4B9"/>
        </a:accent5>
        <a:accent6>
          <a:srgbClr val="D5E0E7"/>
        </a:accent6>
        <a:hlink>
          <a:srgbClr val="0C419A"/>
        </a:hlink>
        <a:folHlink>
          <a:srgbClr val="7DA7F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11">
        <a:dk1>
          <a:srgbClr val="292929"/>
        </a:dk1>
        <a:lt1>
          <a:srgbClr val="FFFFFF"/>
        </a:lt1>
        <a:dk2>
          <a:srgbClr val="C49654"/>
        </a:dk2>
        <a:lt2>
          <a:srgbClr val="000000"/>
        </a:lt2>
        <a:accent1>
          <a:srgbClr val="A38B69"/>
        </a:accent1>
        <a:accent2>
          <a:srgbClr val="EBF7FF"/>
        </a:accent2>
        <a:accent3>
          <a:srgbClr val="FFFFFF"/>
        </a:accent3>
        <a:accent4>
          <a:srgbClr val="212121"/>
        </a:accent4>
        <a:accent5>
          <a:srgbClr val="CEC4B9"/>
        </a:accent5>
        <a:accent6>
          <a:srgbClr val="D5E0E7"/>
        </a:accent6>
        <a:hlink>
          <a:srgbClr val="0C419A"/>
        </a:hlink>
        <a:folHlink>
          <a:srgbClr val="7DA7F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alónky 11">
    <a:dk1>
      <a:srgbClr val="292929"/>
    </a:dk1>
    <a:lt1>
      <a:srgbClr val="FFFFFF"/>
    </a:lt1>
    <a:dk2>
      <a:srgbClr val="C49654"/>
    </a:dk2>
    <a:lt2>
      <a:srgbClr val="000000"/>
    </a:lt2>
    <a:accent1>
      <a:srgbClr val="A38B69"/>
    </a:accent1>
    <a:accent2>
      <a:srgbClr val="EBF7FF"/>
    </a:accent2>
    <a:accent3>
      <a:srgbClr val="FFFFFF"/>
    </a:accent3>
    <a:accent4>
      <a:srgbClr val="212121"/>
    </a:accent4>
    <a:accent5>
      <a:srgbClr val="CEC4B9"/>
    </a:accent5>
    <a:accent6>
      <a:srgbClr val="D5E0E7"/>
    </a:accent6>
    <a:hlink>
      <a:srgbClr val="0C419A"/>
    </a:hlink>
    <a:folHlink>
      <a:srgbClr val="7DA7FB"/>
    </a:folHlink>
  </a:clrScheme>
  <a:fontScheme name="Balónky">
    <a:majorFont>
      <a:latin typeface="Georgia"/>
      <a:ea typeface=""/>
      <a:cs typeface=""/>
    </a:majorFont>
    <a:minorFont>
      <a:latin typeface="Verdana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Balónky 11">
    <a:dk1>
      <a:srgbClr val="292929"/>
    </a:dk1>
    <a:lt1>
      <a:srgbClr val="FFFFFF"/>
    </a:lt1>
    <a:dk2>
      <a:srgbClr val="C49654"/>
    </a:dk2>
    <a:lt2>
      <a:srgbClr val="000000"/>
    </a:lt2>
    <a:accent1>
      <a:srgbClr val="A38B69"/>
    </a:accent1>
    <a:accent2>
      <a:srgbClr val="EBF7FF"/>
    </a:accent2>
    <a:accent3>
      <a:srgbClr val="FFFFFF"/>
    </a:accent3>
    <a:accent4>
      <a:srgbClr val="212121"/>
    </a:accent4>
    <a:accent5>
      <a:srgbClr val="CEC4B9"/>
    </a:accent5>
    <a:accent6>
      <a:srgbClr val="D5E0E7"/>
    </a:accent6>
    <a:hlink>
      <a:srgbClr val="0C419A"/>
    </a:hlink>
    <a:folHlink>
      <a:srgbClr val="7DA7FB"/>
    </a:folHlink>
  </a:clrScheme>
  <a:fontScheme name="Balónky">
    <a:majorFont>
      <a:latin typeface="Georgia"/>
      <a:ea typeface=""/>
      <a:cs typeface=""/>
    </a:majorFont>
    <a:minorFont>
      <a:latin typeface="Verdana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Balónky 11">
    <a:dk1>
      <a:srgbClr val="292929"/>
    </a:dk1>
    <a:lt1>
      <a:srgbClr val="FFFFFF"/>
    </a:lt1>
    <a:dk2>
      <a:srgbClr val="C49654"/>
    </a:dk2>
    <a:lt2>
      <a:srgbClr val="000000"/>
    </a:lt2>
    <a:accent1>
      <a:srgbClr val="A38B69"/>
    </a:accent1>
    <a:accent2>
      <a:srgbClr val="EBF7FF"/>
    </a:accent2>
    <a:accent3>
      <a:srgbClr val="FFFFFF"/>
    </a:accent3>
    <a:accent4>
      <a:srgbClr val="212121"/>
    </a:accent4>
    <a:accent5>
      <a:srgbClr val="CEC4B9"/>
    </a:accent5>
    <a:accent6>
      <a:srgbClr val="D5E0E7"/>
    </a:accent6>
    <a:hlink>
      <a:srgbClr val="0C419A"/>
    </a:hlink>
    <a:folHlink>
      <a:srgbClr val="7DA7FB"/>
    </a:folHlink>
  </a:clrScheme>
  <a:fontScheme name="Balónky">
    <a:majorFont>
      <a:latin typeface="Georgia"/>
      <a:ea typeface=""/>
      <a:cs typeface=""/>
    </a:majorFont>
    <a:minorFont>
      <a:latin typeface="Verdana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Balónky 11">
    <a:dk1>
      <a:srgbClr val="292929"/>
    </a:dk1>
    <a:lt1>
      <a:srgbClr val="FFFFFF"/>
    </a:lt1>
    <a:dk2>
      <a:srgbClr val="C49654"/>
    </a:dk2>
    <a:lt2>
      <a:srgbClr val="000000"/>
    </a:lt2>
    <a:accent1>
      <a:srgbClr val="A38B69"/>
    </a:accent1>
    <a:accent2>
      <a:srgbClr val="EBF7FF"/>
    </a:accent2>
    <a:accent3>
      <a:srgbClr val="FFFFFF"/>
    </a:accent3>
    <a:accent4>
      <a:srgbClr val="212121"/>
    </a:accent4>
    <a:accent5>
      <a:srgbClr val="CEC4B9"/>
    </a:accent5>
    <a:accent6>
      <a:srgbClr val="D5E0E7"/>
    </a:accent6>
    <a:hlink>
      <a:srgbClr val="0C419A"/>
    </a:hlink>
    <a:folHlink>
      <a:srgbClr val="7DA7FB"/>
    </a:folHlink>
  </a:clrScheme>
  <a:fontScheme name="Balónky">
    <a:majorFont>
      <a:latin typeface="Georgia"/>
      <a:ea typeface=""/>
      <a:cs typeface=""/>
    </a:majorFont>
    <a:minorFont>
      <a:latin typeface="Verdana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Balónky 11">
    <a:dk1>
      <a:srgbClr val="292929"/>
    </a:dk1>
    <a:lt1>
      <a:srgbClr val="FFFFFF"/>
    </a:lt1>
    <a:dk2>
      <a:srgbClr val="C49654"/>
    </a:dk2>
    <a:lt2>
      <a:srgbClr val="000000"/>
    </a:lt2>
    <a:accent1>
      <a:srgbClr val="A38B69"/>
    </a:accent1>
    <a:accent2>
      <a:srgbClr val="EBF7FF"/>
    </a:accent2>
    <a:accent3>
      <a:srgbClr val="FFFFFF"/>
    </a:accent3>
    <a:accent4>
      <a:srgbClr val="212121"/>
    </a:accent4>
    <a:accent5>
      <a:srgbClr val="CEC4B9"/>
    </a:accent5>
    <a:accent6>
      <a:srgbClr val="D5E0E7"/>
    </a:accent6>
    <a:hlink>
      <a:srgbClr val="0C419A"/>
    </a:hlink>
    <a:folHlink>
      <a:srgbClr val="7DA7FB"/>
    </a:folHlink>
  </a:clrScheme>
  <a:fontScheme name="Balónky">
    <a:majorFont>
      <a:latin typeface="Georgia"/>
      <a:ea typeface=""/>
      <a:cs typeface=""/>
    </a:majorFont>
    <a:minorFont>
      <a:latin typeface="Verdana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Balónky 11">
    <a:dk1>
      <a:srgbClr val="292929"/>
    </a:dk1>
    <a:lt1>
      <a:srgbClr val="FFFFFF"/>
    </a:lt1>
    <a:dk2>
      <a:srgbClr val="C49654"/>
    </a:dk2>
    <a:lt2>
      <a:srgbClr val="000000"/>
    </a:lt2>
    <a:accent1>
      <a:srgbClr val="A38B69"/>
    </a:accent1>
    <a:accent2>
      <a:srgbClr val="EBF7FF"/>
    </a:accent2>
    <a:accent3>
      <a:srgbClr val="FFFFFF"/>
    </a:accent3>
    <a:accent4>
      <a:srgbClr val="212121"/>
    </a:accent4>
    <a:accent5>
      <a:srgbClr val="CEC4B9"/>
    </a:accent5>
    <a:accent6>
      <a:srgbClr val="D5E0E7"/>
    </a:accent6>
    <a:hlink>
      <a:srgbClr val="0C419A"/>
    </a:hlink>
    <a:folHlink>
      <a:srgbClr val="7DA7FB"/>
    </a:folHlink>
  </a:clrScheme>
  <a:fontScheme name="Balónky">
    <a:majorFont>
      <a:latin typeface="Georgia"/>
      <a:ea typeface=""/>
      <a:cs typeface=""/>
    </a:majorFont>
    <a:minorFont>
      <a:latin typeface="Verdana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Balónky 11">
    <a:dk1>
      <a:srgbClr val="292929"/>
    </a:dk1>
    <a:lt1>
      <a:srgbClr val="FFFFFF"/>
    </a:lt1>
    <a:dk2>
      <a:srgbClr val="C49654"/>
    </a:dk2>
    <a:lt2>
      <a:srgbClr val="000000"/>
    </a:lt2>
    <a:accent1>
      <a:srgbClr val="A38B69"/>
    </a:accent1>
    <a:accent2>
      <a:srgbClr val="EBF7FF"/>
    </a:accent2>
    <a:accent3>
      <a:srgbClr val="FFFFFF"/>
    </a:accent3>
    <a:accent4>
      <a:srgbClr val="212121"/>
    </a:accent4>
    <a:accent5>
      <a:srgbClr val="CEC4B9"/>
    </a:accent5>
    <a:accent6>
      <a:srgbClr val="D5E0E7"/>
    </a:accent6>
    <a:hlink>
      <a:srgbClr val="0C419A"/>
    </a:hlink>
    <a:folHlink>
      <a:srgbClr val="7DA7FB"/>
    </a:folHlink>
  </a:clrScheme>
  <a:fontScheme name="Balónky">
    <a:majorFont>
      <a:latin typeface="Georgia"/>
      <a:ea typeface=""/>
      <a:cs typeface=""/>
    </a:majorFont>
    <a:minorFont>
      <a:latin typeface="Verdana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Balónky 11">
    <a:dk1>
      <a:srgbClr val="292929"/>
    </a:dk1>
    <a:lt1>
      <a:srgbClr val="FFFFFF"/>
    </a:lt1>
    <a:dk2>
      <a:srgbClr val="C49654"/>
    </a:dk2>
    <a:lt2>
      <a:srgbClr val="000000"/>
    </a:lt2>
    <a:accent1>
      <a:srgbClr val="A38B69"/>
    </a:accent1>
    <a:accent2>
      <a:srgbClr val="EBF7FF"/>
    </a:accent2>
    <a:accent3>
      <a:srgbClr val="FFFFFF"/>
    </a:accent3>
    <a:accent4>
      <a:srgbClr val="212121"/>
    </a:accent4>
    <a:accent5>
      <a:srgbClr val="CEC4B9"/>
    </a:accent5>
    <a:accent6>
      <a:srgbClr val="D5E0E7"/>
    </a:accent6>
    <a:hlink>
      <a:srgbClr val="0C419A"/>
    </a:hlink>
    <a:folHlink>
      <a:srgbClr val="7DA7FB"/>
    </a:folHlink>
  </a:clrScheme>
  <a:fontScheme name="Balónky">
    <a:majorFont>
      <a:latin typeface="Georgia"/>
      <a:ea typeface=""/>
      <a:cs typeface=""/>
    </a:majorFont>
    <a:minorFont>
      <a:latin typeface="Verdana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Balónky 11">
    <a:dk1>
      <a:srgbClr val="292929"/>
    </a:dk1>
    <a:lt1>
      <a:srgbClr val="FFFFFF"/>
    </a:lt1>
    <a:dk2>
      <a:srgbClr val="C49654"/>
    </a:dk2>
    <a:lt2>
      <a:srgbClr val="000000"/>
    </a:lt2>
    <a:accent1>
      <a:srgbClr val="A38B69"/>
    </a:accent1>
    <a:accent2>
      <a:srgbClr val="EBF7FF"/>
    </a:accent2>
    <a:accent3>
      <a:srgbClr val="FFFFFF"/>
    </a:accent3>
    <a:accent4>
      <a:srgbClr val="212121"/>
    </a:accent4>
    <a:accent5>
      <a:srgbClr val="CEC4B9"/>
    </a:accent5>
    <a:accent6>
      <a:srgbClr val="D5E0E7"/>
    </a:accent6>
    <a:hlink>
      <a:srgbClr val="0C419A"/>
    </a:hlink>
    <a:folHlink>
      <a:srgbClr val="7DA7FB"/>
    </a:folHlink>
  </a:clrScheme>
  <a:fontScheme name="Balónky">
    <a:majorFont>
      <a:latin typeface="Georgia"/>
      <a:ea typeface=""/>
      <a:cs typeface=""/>
    </a:majorFont>
    <a:minorFont>
      <a:latin typeface="Verdana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BS IBA predn1</Template>
  <TotalTime>5349</TotalTime>
  <Words>5563</Words>
  <Application>Microsoft Office PowerPoint</Application>
  <PresentationFormat>Předvádění na obrazovce (4:3)</PresentationFormat>
  <Paragraphs>1280</Paragraphs>
  <Slides>125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125</vt:i4>
      </vt:variant>
    </vt:vector>
  </HeadingPairs>
  <TitlesOfParts>
    <vt:vector size="138" baseType="lpstr">
      <vt:lpstr>Arial</vt:lpstr>
      <vt:lpstr>Arial Narrow</vt:lpstr>
      <vt:lpstr>Arial Rounded MT Bold</vt:lpstr>
      <vt:lpstr>Georgia</vt:lpstr>
      <vt:lpstr>Nyala</vt:lpstr>
      <vt:lpstr>Symbol</vt:lpstr>
      <vt:lpstr>Tahoma</vt:lpstr>
      <vt:lpstr>Verdana</vt:lpstr>
      <vt:lpstr>Wingdings</vt:lpstr>
      <vt:lpstr>BS IBA predn1</vt:lpstr>
      <vt:lpstr>Rovnice</vt:lpstr>
      <vt:lpstr>Image</vt:lpstr>
      <vt:lpstr>Rastrový obrázek</vt:lpstr>
      <vt:lpstr>ČASOVÉ ŘADY </vt:lpstr>
      <vt:lpstr>Výuka a Ukončení předmětu</vt:lpstr>
      <vt:lpstr>Výuka a Ukončení předmětu</vt:lpstr>
      <vt:lpstr>LITERATURA</vt:lpstr>
      <vt:lpstr>LITERATURA</vt:lpstr>
      <vt:lpstr>LITERATURA</vt:lpstr>
      <vt:lpstr>LITERATURA</vt:lpstr>
      <vt:lpstr>LITERATURA</vt:lpstr>
      <vt:lpstr>I.  ČASOVÉ ŘADY   ZÁKLADNÍ POJMY</vt:lpstr>
      <vt:lpstr>Časová řada </vt:lpstr>
      <vt:lpstr>Časová řada </vt:lpstr>
      <vt:lpstr>Časová řada </vt:lpstr>
      <vt:lpstr>Časová řada </vt:lpstr>
      <vt:lpstr>Časová řada </vt:lpstr>
      <vt:lpstr>Časová řada </vt:lpstr>
      <vt:lpstr>Časová řada </vt:lpstr>
      <vt:lpstr>Časová řada</vt:lpstr>
      <vt:lpstr>Časová řada </vt:lpstr>
      <vt:lpstr>Časová řada </vt:lpstr>
      <vt:lpstr>Časová řada </vt:lpstr>
      <vt:lpstr>Časová řada </vt:lpstr>
      <vt:lpstr>Časová řada </vt:lpstr>
      <vt:lpstr>Časová řada </vt:lpstr>
      <vt:lpstr>Časová řada </vt:lpstr>
      <vt:lpstr>Několik příkladů na úvod</vt:lpstr>
      <vt:lpstr>Několik příkladů na úvod</vt:lpstr>
      <vt:lpstr>Několik příkladů na úvod</vt:lpstr>
      <vt:lpstr>Několik příkladů na úvod</vt:lpstr>
      <vt:lpstr>Časová řada</vt:lpstr>
      <vt:lpstr>Časové řady – co s nimi?</vt:lpstr>
      <vt:lpstr>zpracování ČASOVÝCH ŘAD</vt:lpstr>
      <vt:lpstr>zpracování ČASOVÝCH ŘAD</vt:lpstr>
      <vt:lpstr>zpracování ČASOVÝCH ŘAD</vt:lpstr>
      <vt:lpstr>zpracování ČASOVÝCH ŘAD</vt:lpstr>
      <vt:lpstr>zpracování ČASOVÝCH ŘAD</vt:lpstr>
      <vt:lpstr>Několik příkladů na úvod</vt:lpstr>
      <vt:lpstr>Několik příkladů na úvod</vt:lpstr>
      <vt:lpstr>zpracování ČASOVÝCH ŘAD</vt:lpstr>
      <vt:lpstr>Časové řady – co s nimi?</vt:lpstr>
      <vt:lpstr>Časové řady – co s nimi?</vt:lpstr>
      <vt:lpstr>Několik příkladů na úvod</vt:lpstr>
      <vt:lpstr>Několik příkladů na úvod</vt:lpstr>
      <vt:lpstr>Několik příkladů na úvod</vt:lpstr>
      <vt:lpstr>Několik příkladů na úvod</vt:lpstr>
      <vt:lpstr>Několik příkladů na úvod</vt:lpstr>
      <vt:lpstr>Co je to Signál ?</vt:lpstr>
      <vt:lpstr>Co je to signál ?</vt:lpstr>
      <vt:lpstr>INFORMACE</vt:lpstr>
      <vt:lpstr>Zpracování signálu</vt:lpstr>
      <vt:lpstr>Zpracování signálu</vt:lpstr>
      <vt:lpstr>Zpracování signálu</vt:lpstr>
      <vt:lpstr>Zpracování signálu</vt:lpstr>
      <vt:lpstr>II. ZÁKLADNÍ KONCEPT ZPRACOVÁNÍ DAT</vt:lpstr>
      <vt:lpstr>základní koncept</vt:lpstr>
      <vt:lpstr>základní koncept</vt:lpstr>
      <vt:lpstr>základní koncept</vt:lpstr>
      <vt:lpstr>základní koncept</vt:lpstr>
      <vt:lpstr>základní koncept</vt:lpstr>
      <vt:lpstr>k čemu to je?</vt:lpstr>
      <vt:lpstr>základní koncept</vt:lpstr>
      <vt:lpstr>základní koncept</vt:lpstr>
      <vt:lpstr>základní koncept</vt:lpstr>
      <vt:lpstr>základní koncept</vt:lpstr>
      <vt:lpstr>základní koncept</vt:lpstr>
      <vt:lpstr>Data (časové řady)</vt:lpstr>
      <vt:lpstr>základní koncept</vt:lpstr>
      <vt:lpstr>Data (časové řady)</vt:lpstr>
      <vt:lpstr>Data (časové řady)</vt:lpstr>
      <vt:lpstr>Data (časové řady)</vt:lpstr>
      <vt:lpstr>Data (časové řady)</vt:lpstr>
      <vt:lpstr>nedeterministická složka</vt:lpstr>
      <vt:lpstr>Prezentace aplikace PowerPoint</vt:lpstr>
      <vt:lpstr>Prezentace aplikace PowerPoint</vt:lpstr>
      <vt:lpstr>základní koncept</vt:lpstr>
      <vt:lpstr>základní koncept</vt:lpstr>
      <vt:lpstr>SKLADBA DAT</vt:lpstr>
      <vt:lpstr>SKLADBA DAT</vt:lpstr>
      <vt:lpstr>SKLADBA DAT</vt:lpstr>
      <vt:lpstr>SKLADBA DAT</vt:lpstr>
      <vt:lpstr>III.  ČASOVÉ ŘADY  PŘÍKLAD TAK TROCHU NA VYSVĚTLENOU</vt:lpstr>
      <vt:lpstr>ZADÁNÍ</vt:lpstr>
      <vt:lpstr>ZADÁNÍ</vt:lpstr>
      <vt:lpstr>ZADÁNÍ</vt:lpstr>
      <vt:lpstr>klouzavý průměr</vt:lpstr>
      <vt:lpstr>klouzavý průměr</vt:lpstr>
      <vt:lpstr>klouzavý průměr</vt:lpstr>
      <vt:lpstr>klouzavý průměr</vt:lpstr>
      <vt:lpstr>klouzavý průměr</vt:lpstr>
      <vt:lpstr>klouzavý průměr</vt:lpstr>
      <vt:lpstr>klouzavý průměr</vt:lpstr>
      <vt:lpstr>klouzavý průměr</vt:lpstr>
      <vt:lpstr>ZPŮSOB VÝPOČTU</vt:lpstr>
      <vt:lpstr>ZPŮSOB VÝPOČTU</vt:lpstr>
      <vt:lpstr>ZPŮSOB VÝPOČTU</vt:lpstr>
      <vt:lpstr>nové pojmy</vt:lpstr>
      <vt:lpstr>IV.  ANALÝZA ČASOVÝCH ŘAD ZÁKLADNÍ POJMY</vt:lpstr>
      <vt:lpstr>veličiny matematické modely</vt:lpstr>
      <vt:lpstr>Klasifikace veličin (a Jejich matematických modelů)</vt:lpstr>
      <vt:lpstr>A) Spojité a diskrétní veličiny</vt:lpstr>
      <vt:lpstr>A) Spojité a diskrétní veličiny</vt:lpstr>
      <vt:lpstr>A) Spojité a diskrétní veličiny</vt:lpstr>
      <vt:lpstr>A) Spojité a diskrétní veličiny</vt:lpstr>
      <vt:lpstr>A) Spojité a diskrétní veličiny</vt:lpstr>
      <vt:lpstr>A) Spojité a diskrétní veličiny</vt:lpstr>
      <vt:lpstr>A) Spojité a diskrétní veličiny</vt:lpstr>
      <vt:lpstr>B) Reálné a komplexní veličiny</vt:lpstr>
      <vt:lpstr>C) Deterministické a nedeterministické (náhodné ) veličiny</vt:lpstr>
      <vt:lpstr>C) Deterministické a náhodné veličiny</vt:lpstr>
      <vt:lpstr>C) Deterministické a náhodné veličiny</vt:lpstr>
      <vt:lpstr>Stacionarita náhodného procesu</vt:lpstr>
      <vt:lpstr>Stacionarita náhodného procesu</vt:lpstr>
      <vt:lpstr>Stacionarita náhodného procesu</vt:lpstr>
      <vt:lpstr>Ergodicita náhodného procesu</vt:lpstr>
      <vt:lpstr>d) Periodické a neperiodické veličiny</vt:lpstr>
      <vt:lpstr>d) Periodické a neperiodické veličiny</vt:lpstr>
      <vt:lpstr>d) Periodické a neperiodické veličiny</vt:lpstr>
      <vt:lpstr>d) Periodické a neperiodické veličiny</vt:lpstr>
      <vt:lpstr>e) Sudé a liché veličiny</vt:lpstr>
      <vt:lpstr>e) Sudé a liché veličiny</vt:lpstr>
      <vt:lpstr>ještě dva důležité pojmy Energie &amp;výkon veličiny</vt:lpstr>
      <vt:lpstr>ještě dva důležité pojmy Energie &amp;výkon veličiny</vt:lpstr>
      <vt:lpstr>ještě dva důležité pojmy Energie &amp;výkon signálu</vt:lpstr>
      <vt:lpstr>shrnutí</vt:lpstr>
      <vt:lpstr>Testík</vt:lpstr>
      <vt:lpstr>Prezentace aplikace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ZPRACOVÁNÍ A ANALÝZA BIOSIGNÁLŮ  I.</dc:title>
  <dc:creator>admin</dc:creator>
  <cp:lastModifiedBy>Jiří Kalina</cp:lastModifiedBy>
  <cp:revision>192</cp:revision>
  <cp:lastPrinted>2020-10-05T18:59:42Z</cp:lastPrinted>
  <dcterms:created xsi:type="dcterms:W3CDTF">2008-01-29T10:34:59Z</dcterms:created>
  <dcterms:modified xsi:type="dcterms:W3CDTF">2024-02-19T09:35:43Z</dcterms:modified>
</cp:coreProperties>
</file>