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58"/>
  </p:notesMasterIdLst>
  <p:handoutMasterIdLst>
    <p:handoutMasterId r:id="rId59"/>
  </p:handoutMasterIdLst>
  <p:sldIdLst>
    <p:sldId id="634" r:id="rId2"/>
    <p:sldId id="636" r:id="rId3"/>
    <p:sldId id="637" r:id="rId4"/>
    <p:sldId id="638" r:id="rId5"/>
    <p:sldId id="639" r:id="rId6"/>
    <p:sldId id="640" r:id="rId7"/>
    <p:sldId id="641" r:id="rId8"/>
    <p:sldId id="642" r:id="rId9"/>
    <p:sldId id="643" r:id="rId10"/>
    <p:sldId id="644" r:id="rId11"/>
    <p:sldId id="645" r:id="rId12"/>
    <p:sldId id="646" r:id="rId13"/>
    <p:sldId id="647" r:id="rId14"/>
    <p:sldId id="648" r:id="rId15"/>
    <p:sldId id="649" r:id="rId16"/>
    <p:sldId id="650" r:id="rId17"/>
    <p:sldId id="617" r:id="rId18"/>
    <p:sldId id="598" r:id="rId19"/>
    <p:sldId id="599" r:id="rId20"/>
    <p:sldId id="600" r:id="rId21"/>
    <p:sldId id="601" r:id="rId22"/>
    <p:sldId id="602" r:id="rId23"/>
    <p:sldId id="603" r:id="rId24"/>
    <p:sldId id="605" r:id="rId25"/>
    <p:sldId id="606" r:id="rId26"/>
    <p:sldId id="607" r:id="rId27"/>
    <p:sldId id="608" r:id="rId28"/>
    <p:sldId id="609" r:id="rId29"/>
    <p:sldId id="651" r:id="rId30"/>
    <p:sldId id="652" r:id="rId31"/>
    <p:sldId id="610" r:id="rId32"/>
    <p:sldId id="611" r:id="rId33"/>
    <p:sldId id="612" r:id="rId34"/>
    <p:sldId id="613" r:id="rId35"/>
    <p:sldId id="614" r:id="rId36"/>
    <p:sldId id="615" r:id="rId37"/>
    <p:sldId id="616" r:id="rId38"/>
    <p:sldId id="654" r:id="rId39"/>
    <p:sldId id="653" r:id="rId40"/>
    <p:sldId id="618" r:id="rId41"/>
    <p:sldId id="619" r:id="rId42"/>
    <p:sldId id="621" r:id="rId43"/>
    <p:sldId id="620" r:id="rId44"/>
    <p:sldId id="622" r:id="rId45"/>
    <p:sldId id="623" r:id="rId46"/>
    <p:sldId id="635" r:id="rId47"/>
    <p:sldId id="624" r:id="rId48"/>
    <p:sldId id="625" r:id="rId49"/>
    <p:sldId id="626" r:id="rId50"/>
    <p:sldId id="627" r:id="rId51"/>
    <p:sldId id="628" r:id="rId52"/>
    <p:sldId id="629" r:id="rId53"/>
    <p:sldId id="630" r:id="rId54"/>
    <p:sldId id="631" r:id="rId55"/>
    <p:sldId id="632" r:id="rId56"/>
    <p:sldId id="633" r:id="rId57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10FB0"/>
    <a:srgbClr val="FF0066"/>
    <a:srgbClr val="296EF9"/>
    <a:srgbClr val="000000"/>
    <a:srgbClr val="3F7DF9"/>
    <a:srgbClr val="E3DDD1"/>
    <a:srgbClr val="B39F81"/>
    <a:srgbClr val="BEA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8" autoAdjust="0"/>
    <p:restoredTop sz="82392" autoAdjust="0"/>
  </p:normalViewPr>
  <p:slideViewPr>
    <p:cSldViewPr>
      <p:cViewPr varScale="1">
        <p:scale>
          <a:sx n="107" d="100"/>
          <a:sy n="107" d="100"/>
        </p:scale>
        <p:origin x="195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040CD0E-B1DE-4D59-A455-EA46F7E45A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EE103BD-2ABC-4E38-A810-B915FA1E95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AF6103A8-DBAA-4B9F-BC40-03706D733F3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3571F57F-8C75-4440-B988-52513CBF865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652F6F0-1946-48E2-8C59-2D69750901D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ED2958F-BAEE-4EAB-B4A9-9B107B88C6A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B366C53-65F3-47CE-AE2D-19477AD16B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F75CD441-689B-414C-BBF5-683A25B9935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15C387D0-E561-4788-96B9-C46AB94930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1"/>
              <a:t>Klepnutím lze upravit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5B9098F1-2E79-481B-BEDE-ADFB004E42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noProof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463A1CD8-D659-4BCC-8E8F-69A333039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noProof="1">
                <a:latin typeface="Arial" panose="020B0604020202020204" pitchFamily="34" charset="0"/>
              </a:defRPr>
            </a:lvl1pPr>
          </a:lstStyle>
          <a:p>
            <a:fld id="{F5781954-53B6-432F-A753-844DB58DD9D0}" type="slidenum">
              <a:rPr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82472C8F-7FE5-4B72-A182-66F6A6ED8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35545D-471D-4481-B8A8-E71817A19754}" type="slidenum">
              <a:rPr altLang="cs-CZ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56DBECF-F3E4-441A-AD1A-DE4D2D5644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EEB5D9-A6CB-46AF-8DE4-7AD2215D6B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2A967C2-66C1-4678-981C-1CBDE463A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04EB5B-AEE8-40D0-B186-F73FE3014A3F}" type="slidenum">
              <a:rPr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815DE693-CD83-4DE2-A27E-6AD1A9B3D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42EE489-E96C-4083-BC8F-3731C2282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9">
            <a:extLst>
              <a:ext uri="{FF2B5EF4-FFF2-40B4-BE49-F238E27FC236}">
                <a16:creationId xmlns:a16="http://schemas.microsoft.com/office/drawing/2014/main" id="{C0A25BF1-0C3F-4602-A7A5-F6F97529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2">
            <a:extLst>
              <a:ext uri="{FF2B5EF4-FFF2-40B4-BE49-F238E27FC236}">
                <a16:creationId xmlns:a16="http://schemas.microsoft.com/office/drawing/2014/main" id="{39388A66-D723-4388-AFDC-F4AA0DF91BF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6237288"/>
            <a:ext cx="9144000" cy="6207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73 w 21600"/>
              <a:gd name="T13" fmla="*/ 3173 h 21600"/>
              <a:gd name="T14" fmla="*/ 18427 w 21600"/>
              <a:gd name="T15" fmla="*/ 1842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745" y="21600"/>
                </a:lnTo>
                <a:lnTo>
                  <a:pt x="18855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EEA32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Rectangle 51">
            <a:extLst>
              <a:ext uri="{FF2B5EF4-FFF2-40B4-BE49-F238E27FC236}">
                <a16:creationId xmlns:a16="http://schemas.microsoft.com/office/drawing/2014/main" id="{C17D0A06-363A-4024-AF0C-982F99B7E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63713"/>
            <a:ext cx="9144000" cy="22320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pic>
        <p:nvPicPr>
          <p:cNvPr id="7" name="Picture 54" descr="logo-IBA">
            <a:extLst>
              <a:ext uri="{FF2B5EF4-FFF2-40B4-BE49-F238E27FC236}">
                <a16:creationId xmlns:a16="http://schemas.microsoft.com/office/drawing/2014/main" id="{2C937B41-E957-4B61-A266-A7BB22DC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1219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6">
            <a:extLst>
              <a:ext uri="{FF2B5EF4-FFF2-40B4-BE49-F238E27FC236}">
                <a16:creationId xmlns:a16="http://schemas.microsoft.com/office/drawing/2014/main" id="{DE22E44D-5DB0-4FD0-AEC3-3561B0E456A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31794" y="2659857"/>
            <a:ext cx="4429125" cy="3952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43 w 21600"/>
              <a:gd name="T13" fmla="*/ 4543 h 21600"/>
              <a:gd name="T14" fmla="*/ 17057 w 21600"/>
              <a:gd name="T15" fmla="*/ 1705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86" y="21600"/>
                </a:lnTo>
                <a:lnTo>
                  <a:pt x="1611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DDD4C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59">
            <a:extLst>
              <a:ext uri="{FF2B5EF4-FFF2-40B4-BE49-F238E27FC236}">
                <a16:creationId xmlns:a16="http://schemas.microsoft.com/office/drawing/2014/main" id="{2F423C2E-525D-4C58-BEBB-F64485FD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60800"/>
            <a:ext cx="8675688" cy="100013"/>
          </a:xfrm>
          <a:prstGeom prst="parallelogram">
            <a:avLst>
              <a:gd name="adj" fmla="val 199595"/>
            </a:avLst>
          </a:prstGeom>
          <a:gradFill rotWithShape="1">
            <a:gsLst>
              <a:gs pos="0">
                <a:schemeClr val="accent1">
                  <a:gamma/>
                  <a:tint val="3372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cs typeface="+mn-cs"/>
            </a:endParaRPr>
          </a:p>
        </p:txBody>
      </p:sp>
      <p:pic>
        <p:nvPicPr>
          <p:cNvPr id="10" name="Picture 67" descr="logo-MU">
            <a:extLst>
              <a:ext uri="{FF2B5EF4-FFF2-40B4-BE49-F238E27FC236}">
                <a16:creationId xmlns:a16="http://schemas.microsoft.com/office/drawing/2014/main" id="{C166DFD0-BBFC-45D7-979B-46BC725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0063"/>
            <a:ext cx="8715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1">
            <a:extLst>
              <a:ext uri="{FF2B5EF4-FFF2-40B4-BE49-F238E27FC236}">
                <a16:creationId xmlns:a16="http://schemas.microsoft.com/office/drawing/2014/main" id="{8D42B026-1F81-4118-914B-C52FF7E0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6286500"/>
            <a:ext cx="485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>
                <a:solidFill>
                  <a:schemeClr val="bg1"/>
                </a:solidFill>
              </a:rPr>
              <a:t>© Institut biostatistiky a analýz</a:t>
            </a:r>
            <a:endParaRPr lang="en-US" altLang="cs-CZ">
              <a:solidFill>
                <a:schemeClr val="bg1"/>
              </a:solidFill>
            </a:endParaRPr>
          </a:p>
        </p:txBody>
      </p:sp>
      <p:sp>
        <p:nvSpPr>
          <p:cNvPr id="12" name="Line 75">
            <a:extLst>
              <a:ext uri="{FF2B5EF4-FFF2-40B4-BE49-F238E27FC236}">
                <a16:creationId xmlns:a16="http://schemas.microsoft.com/office/drawing/2014/main" id="{5C6D45A5-0357-4F33-9EAB-EB43779838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0250" y="5334000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76">
            <a:extLst>
              <a:ext uri="{FF2B5EF4-FFF2-40B4-BE49-F238E27FC236}">
                <a16:creationId xmlns:a16="http://schemas.microsoft.com/office/drawing/2014/main" id="{71124444-0340-4284-94EB-F91A3485832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4188" y="5403850"/>
            <a:ext cx="8939212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Oval 77">
            <a:extLst>
              <a:ext uri="{FF2B5EF4-FFF2-40B4-BE49-F238E27FC236}">
                <a16:creationId xmlns:a16="http://schemas.microsoft.com/office/drawing/2014/main" id="{9A067FA5-7B6F-4D67-8233-6D27FE1ED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5300663"/>
            <a:ext cx="206375" cy="206375"/>
          </a:xfrm>
          <a:prstGeom prst="ellipse">
            <a:avLst/>
          </a:prstGeom>
          <a:solidFill>
            <a:schemeClr val="tx2"/>
          </a:solidFill>
          <a:ln w="28575">
            <a:solidFill>
              <a:srgbClr val="EEA32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cs-CZ" altLang="cs-CZ"/>
          </a:p>
        </p:txBody>
      </p:sp>
      <p:sp>
        <p:nvSpPr>
          <p:cNvPr id="3588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823913" y="1916114"/>
            <a:ext cx="7493000" cy="1973263"/>
          </a:xfrm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defRPr sz="36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3588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074865" y="4292602"/>
            <a:ext cx="4994275" cy="1008063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2000" b="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84A6A885-F77E-4B24-BF44-2161F6751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2875" y="6286500"/>
            <a:ext cx="1619250" cy="4556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CEF24B84-23DB-43D1-AEF0-2B0EB4670D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72313" y="6286500"/>
            <a:ext cx="1919287" cy="428625"/>
          </a:xfrm>
        </p:spPr>
        <p:txBody>
          <a:bodyPr/>
          <a:lstStyle>
            <a:lvl1pPr>
              <a:defRPr sz="1400" b="0"/>
            </a:lvl1pPr>
          </a:lstStyle>
          <a:p>
            <a:fld id="{81B28019-1C23-4AAA-914B-B9D0815C8F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4299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81000" y="2057400"/>
            <a:ext cx="4114800" cy="41798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14800" cy="41798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16AFEB-191D-4775-8BAB-8EB4B771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08725"/>
            <a:ext cx="877888" cy="3968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571CCF-5B09-4B71-B735-3761D0AAF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27988" y="6308725"/>
            <a:ext cx="735012" cy="396875"/>
          </a:xfrm>
        </p:spPr>
        <p:txBody>
          <a:bodyPr/>
          <a:lstStyle>
            <a:lvl1pPr>
              <a:defRPr/>
            </a:lvl1pPr>
          </a:lstStyle>
          <a:p>
            <a:fld id="{4DF31E27-64C1-418E-894B-F62EB56E1359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B5726B91-4F9A-45BB-912B-D34C6A47A2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03350" y="6308725"/>
            <a:ext cx="6481763" cy="39687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ÚSTAV BIOMEDICÍNSKÉHO INŽENÝRSTVÍ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16248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9342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1000" y="2057400"/>
            <a:ext cx="4114800" cy="3963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4114800" cy="1905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114800" cy="19065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0616C17-0A47-4C6A-A703-60794614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288" y="6092825"/>
            <a:ext cx="1296987" cy="28733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V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153EB3-D0C8-4434-8175-0EC396A016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96188" y="6092825"/>
            <a:ext cx="1166812" cy="288925"/>
          </a:xfrm>
        </p:spPr>
        <p:txBody>
          <a:bodyPr/>
          <a:lstStyle>
            <a:lvl1pPr>
              <a:defRPr/>
            </a:lvl1pPr>
          </a:lstStyle>
          <a:p>
            <a:fld id="{1A6C14F4-92F8-450A-B12D-C4E3DEC4F467}" type="slidenum">
              <a:rPr lang="cs-CZ" altLang="en-US"/>
              <a:pPr/>
              <a:t>‹#›</a:t>
            </a:fld>
            <a:endParaRPr lang="cs-CZ" alt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9E96FF-8939-4CAA-A828-5BBB35DD7D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0" y="6381750"/>
            <a:ext cx="9144000" cy="3238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cs-CZ"/>
              <a:t>FAKULTA BIOMEDICÍNSKÉHO INŽENÝRSTVÍ  • ČVUT V PRAZE</a:t>
            </a:r>
          </a:p>
        </p:txBody>
      </p:sp>
    </p:spTree>
    <p:extLst>
      <p:ext uri="{BB962C8B-B14F-4D97-AF65-F5344CB8AC3E}">
        <p14:creationId xmlns:p14="http://schemas.microsoft.com/office/powerpoint/2010/main" val="171280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normalizeH="0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214422"/>
            <a:ext cx="8536018" cy="5167329"/>
          </a:xfrm>
        </p:spPr>
        <p:txBody>
          <a:bodyPr/>
          <a:lstStyle>
            <a:lvl1pPr>
              <a:defRPr b="0" i="0" baseline="0"/>
            </a:lvl1pPr>
            <a:lvl2pPr>
              <a:defRPr b="0" i="0" baseline="0"/>
            </a:lvl2pPr>
            <a:lvl3pPr>
              <a:defRPr b="0" i="0" baseline="0"/>
            </a:lvl3pPr>
            <a:lvl4pPr>
              <a:defRPr b="0" i="0" baseline="0"/>
            </a:lvl4pPr>
            <a:lvl5pPr>
              <a:defRPr b="0" i="0" baseline="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694AB3E-FEAC-4719-9261-1D0C6F884D1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B153B-7077-409E-BF98-73B5E63CB15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159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0033" y="1285860"/>
            <a:ext cx="4133879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6315" y="1285860"/>
            <a:ext cx="4214841" cy="5095891"/>
          </a:xfrm>
        </p:spPr>
        <p:txBody>
          <a:bodyPr/>
          <a:lstStyle>
            <a:lvl1pPr>
              <a:defRPr sz="2800" b="0" i="0" baseline="0"/>
            </a:lvl1pPr>
            <a:lvl2pPr>
              <a:defRPr sz="2400" b="0" i="0" baseline="0"/>
            </a:lvl2pPr>
            <a:lvl3pPr>
              <a:defRPr sz="2000" b="0" i="0" baseline="0"/>
            </a:lvl3pPr>
            <a:lvl4pPr>
              <a:defRPr sz="1800" b="0" i="0" baseline="0"/>
            </a:lvl4pPr>
            <a:lvl5pPr>
              <a:defRPr sz="1800" b="0" i="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7D9AAC00-1A3A-47E8-B2AB-6DBAE06262A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E177E-4E99-457A-B7B5-246F52BE409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1702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Rectangle 49">
            <a:extLst>
              <a:ext uri="{FF2B5EF4-FFF2-40B4-BE49-F238E27FC236}">
                <a16:creationId xmlns:a16="http://schemas.microsoft.com/office/drawing/2014/main" id="{85F1CF4E-FA63-4529-B1DA-A7B13170838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CC614-4CDE-465E-9588-45390FDE7E0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2309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9">
            <a:extLst>
              <a:ext uri="{FF2B5EF4-FFF2-40B4-BE49-F238E27FC236}">
                <a16:creationId xmlns:a16="http://schemas.microsoft.com/office/drawing/2014/main" id="{18AB0BA8-C790-4873-A49F-F12DE86228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1A61E-2FD0-4E4B-A57E-397CBBC84D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3560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1"/>
            <a:ext cx="8572560" cy="6429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000108"/>
            <a:ext cx="5111750" cy="51260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8DACEC25-48CA-4B87-A2B6-11706144BC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F3C724-7041-4FDA-B9C6-9B005D4B671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4417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65800086-FF56-4D58-81A7-E8A264AF7B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1260F-1BA1-499F-BE44-3CC21D59CC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0319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E64CED59-2100-4545-856B-976F80EF09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91C80-9B79-4731-B137-E623E7E4296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6397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04038" y="61914"/>
            <a:ext cx="2171700" cy="631983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85765" y="61914"/>
            <a:ext cx="6365875" cy="631983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C9D898B2-D9EA-4856-A31A-CE658A7B7C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EE1E7-2B92-47C8-9E31-A2C8A7C2831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6405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8" descr="levy-panel-IBA-se-zavojem">
            <a:extLst>
              <a:ext uri="{FF2B5EF4-FFF2-40B4-BE49-F238E27FC236}">
                <a16:creationId xmlns:a16="http://schemas.microsoft.com/office/drawing/2014/main" id="{A6C4E5F6-B390-4D56-982D-2D78639F8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/>
          <a:stretch>
            <a:fillRect/>
          </a:stretch>
        </p:blipFill>
        <p:spPr bwMode="auto">
          <a:xfrm>
            <a:off x="0" y="0"/>
            <a:ext cx="169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63">
            <a:extLst>
              <a:ext uri="{FF2B5EF4-FFF2-40B4-BE49-F238E27FC236}">
                <a16:creationId xmlns:a16="http://schemas.microsoft.com/office/drawing/2014/main" id="{D6E20535-9139-4B2B-AAE4-1BD4D185CA56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6638925"/>
            <a:ext cx="7537450" cy="219075"/>
            <a:chOff x="1338" y="4156"/>
            <a:chExt cx="4067" cy="164"/>
          </a:xfrm>
        </p:grpSpPr>
        <p:sp>
          <p:nvSpPr>
            <p:cNvPr id="1039" name="Freeform 61">
              <a:extLst>
                <a:ext uri="{FF2B5EF4-FFF2-40B4-BE49-F238E27FC236}">
                  <a16:creationId xmlns:a16="http://schemas.microsoft.com/office/drawing/2014/main" id="{689B343B-4C55-4BEA-A907-03C7F09F77F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338" y="4156"/>
              <a:ext cx="3175" cy="164"/>
            </a:xfrm>
            <a:custGeom>
              <a:avLst/>
              <a:gdLst>
                <a:gd name="T0" fmla="*/ 0 w 7562"/>
                <a:gd name="T1" fmla="*/ 0 h 1440"/>
                <a:gd name="T2" fmla="*/ 0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0 w 7562"/>
                <a:gd name="T41" fmla="*/ 0 h 1440"/>
                <a:gd name="T42" fmla="*/ 0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0" name="Freeform 62">
              <a:extLst>
                <a:ext uri="{FF2B5EF4-FFF2-40B4-BE49-F238E27FC236}">
                  <a16:creationId xmlns:a16="http://schemas.microsoft.com/office/drawing/2014/main" id="{770BFB46-EFF1-418B-9F4C-087856C278F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332" y="4156"/>
              <a:ext cx="1073" cy="164"/>
            </a:xfrm>
            <a:custGeom>
              <a:avLst/>
              <a:gdLst>
                <a:gd name="T0" fmla="*/ 0 w 7562"/>
                <a:gd name="T1" fmla="*/ 0 h 1440"/>
                <a:gd name="T2" fmla="*/ 0 w 7562"/>
                <a:gd name="T3" fmla="*/ 0 h 1440"/>
                <a:gd name="T4" fmla="*/ 0 w 7562"/>
                <a:gd name="T5" fmla="*/ 0 h 1440"/>
                <a:gd name="T6" fmla="*/ 0 w 7562"/>
                <a:gd name="T7" fmla="*/ 0 h 1440"/>
                <a:gd name="T8" fmla="*/ 0 w 7562"/>
                <a:gd name="T9" fmla="*/ 0 h 1440"/>
                <a:gd name="T10" fmla="*/ 0 w 7562"/>
                <a:gd name="T11" fmla="*/ 0 h 1440"/>
                <a:gd name="T12" fmla="*/ 0 w 7562"/>
                <a:gd name="T13" fmla="*/ 0 h 1440"/>
                <a:gd name="T14" fmla="*/ 0 w 7562"/>
                <a:gd name="T15" fmla="*/ 0 h 1440"/>
                <a:gd name="T16" fmla="*/ 0 w 7562"/>
                <a:gd name="T17" fmla="*/ 0 h 1440"/>
                <a:gd name="T18" fmla="*/ 0 w 7562"/>
                <a:gd name="T19" fmla="*/ 0 h 1440"/>
                <a:gd name="T20" fmla="*/ 0 w 7562"/>
                <a:gd name="T21" fmla="*/ 0 h 1440"/>
                <a:gd name="T22" fmla="*/ 0 w 7562"/>
                <a:gd name="T23" fmla="*/ 0 h 1440"/>
                <a:gd name="T24" fmla="*/ 0 w 7562"/>
                <a:gd name="T25" fmla="*/ 0 h 1440"/>
                <a:gd name="T26" fmla="*/ 0 w 7562"/>
                <a:gd name="T27" fmla="*/ 0 h 1440"/>
                <a:gd name="T28" fmla="*/ 0 w 7562"/>
                <a:gd name="T29" fmla="*/ 0 h 1440"/>
                <a:gd name="T30" fmla="*/ 0 w 7562"/>
                <a:gd name="T31" fmla="*/ 0 h 1440"/>
                <a:gd name="T32" fmla="*/ 0 w 7562"/>
                <a:gd name="T33" fmla="*/ 0 h 1440"/>
                <a:gd name="T34" fmla="*/ 0 w 7562"/>
                <a:gd name="T35" fmla="*/ 0 h 1440"/>
                <a:gd name="T36" fmla="*/ 0 w 7562"/>
                <a:gd name="T37" fmla="*/ 0 h 1440"/>
                <a:gd name="T38" fmla="*/ 0 w 7562"/>
                <a:gd name="T39" fmla="*/ 0 h 1440"/>
                <a:gd name="T40" fmla="*/ 0 w 7562"/>
                <a:gd name="T41" fmla="*/ 0 h 1440"/>
                <a:gd name="T42" fmla="*/ 0 w 7562"/>
                <a:gd name="T43" fmla="*/ 0 h 14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562" h="1440">
                  <a:moveTo>
                    <a:pt x="7562" y="1440"/>
                  </a:moveTo>
                  <a:lnTo>
                    <a:pt x="7562" y="1440"/>
                  </a:lnTo>
                  <a:lnTo>
                    <a:pt x="562" y="1440"/>
                  </a:lnTo>
                  <a:lnTo>
                    <a:pt x="411" y="1432"/>
                  </a:lnTo>
                  <a:lnTo>
                    <a:pt x="348" y="1423"/>
                  </a:lnTo>
                  <a:lnTo>
                    <a:pt x="295" y="1407"/>
                  </a:lnTo>
                  <a:lnTo>
                    <a:pt x="241" y="1390"/>
                  </a:lnTo>
                  <a:lnTo>
                    <a:pt x="196" y="1365"/>
                  </a:lnTo>
                  <a:lnTo>
                    <a:pt x="152" y="1332"/>
                  </a:lnTo>
                  <a:lnTo>
                    <a:pt x="116" y="1298"/>
                  </a:lnTo>
                  <a:lnTo>
                    <a:pt x="79" y="1253"/>
                  </a:lnTo>
                  <a:lnTo>
                    <a:pt x="52" y="1205"/>
                  </a:lnTo>
                  <a:lnTo>
                    <a:pt x="25" y="1151"/>
                  </a:lnTo>
                  <a:lnTo>
                    <a:pt x="7" y="1055"/>
                  </a:lnTo>
                  <a:lnTo>
                    <a:pt x="0" y="966"/>
                  </a:lnTo>
                  <a:lnTo>
                    <a:pt x="0" y="807"/>
                  </a:lnTo>
                  <a:lnTo>
                    <a:pt x="0" y="0"/>
                  </a:lnTo>
                  <a:lnTo>
                    <a:pt x="7553" y="0"/>
                  </a:lnTo>
                  <a:lnTo>
                    <a:pt x="7562" y="1440"/>
                  </a:lnTo>
                  <a:close/>
                </a:path>
              </a:pathLst>
            </a:custGeom>
            <a:solidFill>
              <a:srgbClr val="EEA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4865" name="Rectangle 49">
            <a:extLst>
              <a:ext uri="{FF2B5EF4-FFF2-40B4-BE49-F238E27FC236}">
                <a16:creationId xmlns:a16="http://schemas.microsoft.com/office/drawing/2014/main" id="{A7E198B1-0A75-4330-944A-44FCDD4849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99238"/>
            <a:ext cx="50165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74C4EF96-D3AD-4B4B-9217-4CD36C152342}" type="slidenum">
              <a:rPr lang="en-US" altLang="cs-CZ"/>
              <a:pPr/>
              <a:t>‹#›</a:t>
            </a:fld>
            <a:endParaRPr lang="en-US" altLang="cs-CZ"/>
          </a:p>
        </p:txBody>
      </p:sp>
      <p:pic>
        <p:nvPicPr>
          <p:cNvPr id="1029" name="Picture 52" descr="logo-IBA-transparent">
            <a:extLst>
              <a:ext uri="{FF2B5EF4-FFF2-40B4-BE49-F238E27FC236}">
                <a16:creationId xmlns:a16="http://schemas.microsoft.com/office/drawing/2014/main" id="{7D6850DC-4F45-4479-AED9-8A7C66C3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602413"/>
            <a:ext cx="25241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46">
            <a:extLst>
              <a:ext uri="{FF2B5EF4-FFF2-40B4-BE49-F238E27FC236}">
                <a16:creationId xmlns:a16="http://schemas.microsoft.com/office/drawing/2014/main" id="{29479E54-DF89-4B74-9C78-FFE4F516C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0063" y="1214438"/>
            <a:ext cx="8501062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34861" name="Rectangle 45">
            <a:extLst>
              <a:ext uri="{FF2B5EF4-FFF2-40B4-BE49-F238E27FC236}">
                <a16:creationId xmlns:a16="http://schemas.microsoft.com/office/drawing/2014/main" id="{D4820958-65AC-48E3-BF7E-C02F57E27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6413" y="61913"/>
            <a:ext cx="849471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Klepnutím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upravit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> </a:t>
            </a:r>
            <a:r>
              <a:rPr lang="en-US" dirty="0" err="1"/>
              <a:t>nadpisů</a:t>
            </a:r>
            <a:endParaRPr lang="en-US" dirty="0"/>
          </a:p>
        </p:txBody>
      </p:sp>
      <p:sp>
        <p:nvSpPr>
          <p:cNvPr id="1032" name="Line 60">
            <a:extLst>
              <a:ext uri="{FF2B5EF4-FFF2-40B4-BE49-F238E27FC236}">
                <a16:creationId xmlns:a16="http://schemas.microsoft.com/office/drawing/2014/main" id="{75E04F6D-0EA4-4234-8863-291CC776B1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625" y="357188"/>
            <a:ext cx="0" cy="69215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Line 55">
            <a:extLst>
              <a:ext uri="{FF2B5EF4-FFF2-40B4-BE49-F238E27FC236}">
                <a16:creationId xmlns:a16="http://schemas.microsoft.com/office/drawing/2014/main" id="{760681FC-C48D-432B-841F-D6B28FB1D6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1071563"/>
            <a:ext cx="8553450" cy="0"/>
          </a:xfrm>
          <a:prstGeom prst="line">
            <a:avLst/>
          </a:prstGeom>
          <a:noFill/>
          <a:ln w="19050">
            <a:solidFill>
              <a:srgbClr val="EEA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34" name="Group 69">
            <a:extLst>
              <a:ext uri="{FF2B5EF4-FFF2-40B4-BE49-F238E27FC236}">
                <a16:creationId xmlns:a16="http://schemas.microsoft.com/office/drawing/2014/main" id="{54208AE4-1556-46C6-90AD-DD7F0CE90AC6}"/>
              </a:ext>
            </a:extLst>
          </p:cNvPr>
          <p:cNvGrpSpPr>
            <a:grpSpLocks/>
          </p:cNvGrpSpPr>
          <p:nvPr/>
        </p:nvGrpSpPr>
        <p:grpSpPr bwMode="auto">
          <a:xfrm>
            <a:off x="123825" y="1071563"/>
            <a:ext cx="9020175" cy="206375"/>
            <a:chOff x="78" y="506"/>
            <a:chExt cx="5682" cy="130"/>
          </a:xfrm>
        </p:grpSpPr>
        <p:sp>
          <p:nvSpPr>
            <p:cNvPr id="1037" name="Line 65">
              <a:extLst>
                <a:ext uri="{FF2B5EF4-FFF2-40B4-BE49-F238E27FC236}">
                  <a16:creationId xmlns:a16="http://schemas.microsoft.com/office/drawing/2014/main" id="{D48592AD-F669-4B31-BDDF-56D4B068AC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" y="571"/>
              <a:ext cx="5631" cy="0"/>
            </a:xfrm>
            <a:prstGeom prst="line">
              <a:avLst/>
            </a:prstGeom>
            <a:noFill/>
            <a:ln w="19050">
              <a:solidFill>
                <a:srgbClr val="EEA3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Oval 66">
              <a:extLst>
                <a:ext uri="{FF2B5EF4-FFF2-40B4-BE49-F238E27FC236}">
                  <a16:creationId xmlns:a16="http://schemas.microsoft.com/office/drawing/2014/main" id="{D811D5E4-49E0-4EAE-85BB-E58E0F39A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" y="506"/>
              <a:ext cx="130" cy="130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rgbClr val="EEA3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pic>
        <p:nvPicPr>
          <p:cNvPr id="1035" name="Picture 67" descr="logo-MU">
            <a:extLst>
              <a:ext uri="{FF2B5EF4-FFF2-40B4-BE49-F238E27FC236}">
                <a16:creationId xmlns:a16="http://schemas.microsoft.com/office/drawing/2014/main" id="{18E13907-9889-4109-9992-2D59DA0C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6588125"/>
            <a:ext cx="2635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70">
            <a:extLst>
              <a:ext uri="{FF2B5EF4-FFF2-40B4-BE49-F238E27FC236}">
                <a16:creationId xmlns:a16="http://schemas.microsoft.com/office/drawing/2014/main" id="{9D6A722A-1530-42FF-AF05-F7787574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670675"/>
            <a:ext cx="28527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cs-CZ" altLang="cs-CZ" sz="1000">
                <a:solidFill>
                  <a:schemeClr val="bg1"/>
                </a:solidFill>
              </a:rPr>
              <a:t>© Institut biostatistiky a analýz</a:t>
            </a:r>
            <a:endParaRPr lang="en-US" altLang="cs-CZ" sz="10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8" r:id="rId10"/>
    <p:sldLayoutId id="214748438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534633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accent1"/>
          </a:solidFill>
          <a:effectLst>
            <a:outerShdw blurRad="38100" dist="38100" dir="2700000" algn="tl">
              <a:srgbClr val="C0C0C0"/>
            </a:outerShdw>
          </a:effectLst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þ"/>
        <a:defRPr sz="28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80000"/>
        <a:buFont typeface="Wingdings" panose="05000000000000000000" pitchFamily="2" charset="2"/>
        <a:buChar char="è"/>
        <a:defRPr sz="2400">
          <a:solidFill>
            <a:schemeClr val="tx1"/>
          </a:solidFill>
          <a:latin typeface="+mn-lt"/>
          <a:cs typeface="Arial" charset="0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cs typeface="Arial" charset="0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lr>
          <a:srgbClr val="EEA320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lr>
          <a:srgbClr val="DDD4C6"/>
        </a:buClr>
        <a:buChar char="•"/>
        <a:defRPr sz="2000">
          <a:solidFill>
            <a:schemeClr val="tx1"/>
          </a:solidFill>
          <a:latin typeface="+mn-lt"/>
          <a:cs typeface="Arial" charset="0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rgbClr val="DDD4C6"/>
        </a:buClr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32.wmf"/><Relationship Id="rId7" Type="http://schemas.openxmlformats.org/officeDocument/2006/relationships/image" Target="../media/image34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2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.wmf"/><Relationship Id="rId7" Type="http://schemas.openxmlformats.org/officeDocument/2006/relationships/image" Target="../media/image9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7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71.wmf"/><Relationship Id="rId4" Type="http://schemas.openxmlformats.org/officeDocument/2006/relationships/oleObject" Target="../embeddings/oleObject3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75.w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wmf"/><Relationship Id="rId7" Type="http://schemas.openxmlformats.org/officeDocument/2006/relationships/image" Target="../media/image8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80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4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7" Type="http://schemas.openxmlformats.org/officeDocument/2006/relationships/image" Target="../media/image92.png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50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E0BED45-AB6C-42EA-B212-F5FD808992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 sz="4800"/>
              <a:t>ČASOVÉ ŘADY </a:t>
            </a:r>
            <a:endParaRPr lang="cs-CZ" altLang="cs-CZ" sz="400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8257D0E-8489-4CDB-91BE-BBA7E0A113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28813" y="4437112"/>
            <a:ext cx="6858000" cy="1997026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latin typeface="Arial" pitchFamily="34" charset="0"/>
              </a:rPr>
              <a:t>Mgr. et Mgr. Jiří Kalina, PhD.</a:t>
            </a:r>
          </a:p>
          <a:p>
            <a:pPr eaLnBrk="1" hangingPunct="1">
              <a:defRPr/>
            </a:pPr>
            <a:endParaRPr lang="en-US" b="1" dirty="0">
              <a:latin typeface="Arial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US" b="1" dirty="0">
                <a:latin typeface="Arial" pitchFamily="34" charset="0"/>
              </a:rPr>
              <a:t>UKB, </a:t>
            </a:r>
            <a:r>
              <a:rPr lang="cs-CZ" b="1" dirty="0">
                <a:latin typeface="Arial" pitchFamily="34" charset="0"/>
              </a:rPr>
              <a:t>pavilon D29 (</a:t>
            </a:r>
            <a:r>
              <a:rPr lang="cs-CZ" b="1" dirty="0" err="1">
                <a:latin typeface="Arial" pitchFamily="34" charset="0"/>
              </a:rPr>
              <a:t>Recetox</a:t>
            </a:r>
            <a:r>
              <a:rPr lang="cs-CZ" b="1" dirty="0">
                <a:latin typeface="Arial" pitchFamily="34" charset="0"/>
              </a:rPr>
              <a:t>)</a:t>
            </a:r>
            <a:r>
              <a:rPr lang="en-US" b="1" dirty="0">
                <a:latin typeface="Arial" pitchFamily="34" charset="0"/>
              </a:rPr>
              <a:t>, </a:t>
            </a:r>
            <a:r>
              <a:rPr lang="cs-CZ" b="1" dirty="0">
                <a:latin typeface="Arial" pitchFamily="34" charset="0"/>
              </a:rPr>
              <a:t>kancelář 123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b="1" dirty="0">
                <a:latin typeface="Arial" pitchFamily="34" charset="0"/>
              </a:rPr>
              <a:t>kalina</a:t>
            </a:r>
            <a:r>
              <a:rPr lang="en-US" b="1" dirty="0">
                <a:latin typeface="Arial" pitchFamily="34" charset="0"/>
              </a:rPr>
              <a:t>@</a:t>
            </a:r>
            <a:r>
              <a:rPr lang="cs-CZ" b="1" dirty="0">
                <a:latin typeface="Arial" pitchFamily="34" charset="0"/>
              </a:rPr>
              <a:t>mail</a:t>
            </a:r>
            <a:r>
              <a:rPr lang="en-US" b="1" dirty="0">
                <a:latin typeface="Arial" pitchFamily="34" charset="0"/>
              </a:rPr>
              <a:t>.muni.cz</a:t>
            </a:r>
            <a:endParaRPr lang="cs-CZ" sz="1200" b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211C4-0234-42FC-B9D3-45540984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Krátký Odhadový exkurz</a:t>
            </a:r>
          </a:p>
        </p:txBody>
      </p:sp>
      <p:sp>
        <p:nvSpPr>
          <p:cNvPr id="4101" name="Zástupný symbol pro obsah 2">
            <a:extLst>
              <a:ext uri="{FF2B5EF4-FFF2-40B4-BE49-F238E27FC236}">
                <a16:creationId xmlns:a16="http://schemas.microsoft.com/office/drawing/2014/main" id="{6FCB68CD-6D5E-4A92-81B1-9342F55CE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defRPr/>
            </a:pPr>
            <a:r>
              <a:rPr lang="cs-CZ" altLang="cs-CZ" sz="2400" dirty="0">
                <a:cs typeface="Arial" charset="0"/>
              </a:rPr>
              <a:t>odhad parametru je závislý na volbě úseku analyzované veličiny;</a:t>
            </a:r>
          </a:p>
          <a:p>
            <a:pPr>
              <a:defRPr/>
            </a:pPr>
            <a:r>
              <a:rPr lang="cs-CZ" altLang="cs-CZ" sz="2400" dirty="0">
                <a:cs typeface="Arial" charset="0"/>
              </a:rPr>
              <a:t>protože je výběr intervalu </a:t>
            </a:r>
            <a:r>
              <a:rPr lang="cs-CZ" altLang="cs-CZ" sz="2400" dirty="0">
                <a:solidFill>
                  <a:srgbClr val="0070C0"/>
                </a:solidFill>
                <a:cs typeface="Arial" charset="0"/>
              </a:rPr>
              <a:t>náhodný</a:t>
            </a:r>
            <a:r>
              <a:rPr lang="cs-CZ" altLang="cs-CZ" sz="2400" dirty="0">
                <a:cs typeface="Arial" charset="0"/>
              </a:rPr>
              <a:t>, je i odhad parametru </a:t>
            </a:r>
            <a:r>
              <a:rPr lang="cs-CZ" altLang="cs-CZ" sz="2400" dirty="0">
                <a:solidFill>
                  <a:srgbClr val="0070C0"/>
                </a:solidFill>
                <a:cs typeface="Arial" charset="0"/>
              </a:rPr>
              <a:t>náhodnou </a:t>
            </a:r>
            <a:r>
              <a:rPr lang="cs-CZ" altLang="cs-CZ" sz="2400" dirty="0">
                <a:cs typeface="Arial" charset="0"/>
              </a:rPr>
              <a:t>veličinou;</a:t>
            </a:r>
          </a:p>
          <a:p>
            <a:pPr>
              <a:defRPr/>
            </a:pPr>
            <a:r>
              <a:rPr lang="cs-CZ" altLang="cs-CZ" sz="2400" dirty="0">
                <a:cs typeface="Arial" charset="0"/>
              </a:rPr>
              <a:t>základní (požadované) vlastnosti odhadů:</a:t>
            </a:r>
          </a:p>
          <a:p>
            <a:pPr lvl="1">
              <a:defRPr/>
            </a:pPr>
            <a:r>
              <a:rPr lang="cs-CZ" altLang="cs-CZ" sz="2000" b="1" dirty="0">
                <a:solidFill>
                  <a:srgbClr val="002060"/>
                </a:solidFill>
              </a:rPr>
              <a:t>nestrannost</a:t>
            </a:r>
            <a:r>
              <a:rPr lang="cs-CZ" altLang="cs-CZ" sz="2000" dirty="0"/>
              <a:t> – záruka, že v průměru se bude odhad pohybovat kolem správné hodnoty parametru</a:t>
            </a:r>
          </a:p>
          <a:p>
            <a:pPr marL="457200" lvl="1" indent="0" algn="r">
              <a:spcBef>
                <a:spcPts val="9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asymptoticky nestranný odhad</a:t>
            </a:r>
          </a:p>
          <a:p>
            <a:pPr lvl="1">
              <a:defRPr/>
            </a:pPr>
            <a:endParaRPr lang="cs-CZ" altLang="cs-CZ" sz="1400" dirty="0"/>
          </a:p>
          <a:p>
            <a:pPr lvl="1">
              <a:defRPr/>
            </a:pPr>
            <a:r>
              <a:rPr lang="cs-CZ" altLang="cs-CZ" sz="2000" b="1" dirty="0">
                <a:solidFill>
                  <a:srgbClr val="002060"/>
                </a:solidFill>
              </a:rPr>
              <a:t>konzistence </a:t>
            </a:r>
            <a:r>
              <a:rPr lang="cs-CZ" altLang="cs-CZ" sz="2000" dirty="0"/>
              <a:t>– čím delší bude zkoumaný interval, tím více se bude odhad blížit neznámé hodnotě</a:t>
            </a:r>
            <a:endParaRPr lang="cs-CZ" altLang="cs-CZ" sz="2000" b="1" dirty="0"/>
          </a:p>
          <a:p>
            <a:pPr lvl="1"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</p:txBody>
      </p:sp>
      <p:pic>
        <p:nvPicPr>
          <p:cNvPr id="57348" name="Picture 9">
            <a:extLst>
              <a:ext uri="{FF2B5EF4-FFF2-40B4-BE49-F238E27FC236}">
                <a16:creationId xmlns:a16="http://schemas.microsoft.com/office/drawing/2014/main" id="{DAD3A9E6-E7CC-476E-A738-B8C45B4D0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76700"/>
            <a:ext cx="2676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1">
            <a:extLst>
              <a:ext uri="{FF2B5EF4-FFF2-40B4-BE49-F238E27FC236}">
                <a16:creationId xmlns:a16="http://schemas.microsoft.com/office/drawing/2014/main" id="{67A28F57-5FCB-4ECE-81CF-6E6DD69C8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16563"/>
            <a:ext cx="3733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4">
            <a:extLst>
              <a:ext uri="{FF2B5EF4-FFF2-40B4-BE49-F238E27FC236}">
                <a16:creationId xmlns:a16="http://schemas.microsoft.com/office/drawing/2014/main" id="{F05A6E56-A3AF-4220-95FF-6B85699D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915025"/>
            <a:ext cx="43719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1">
            <a:extLst>
              <a:ext uri="{FF2B5EF4-FFF2-40B4-BE49-F238E27FC236}">
                <a16:creationId xmlns:a16="http://schemas.microsoft.com/office/drawing/2014/main" id="{A8F08671-4630-409C-ADE6-F4B0EAC3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876925"/>
            <a:ext cx="4010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EC724F55-B6F7-43EA-9FCC-2274823CF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1800" b="1" dirty="0">
                <a:solidFill>
                  <a:schemeClr val="accent4"/>
                </a:solidFill>
                <a:cs typeface="Arial" charset="0"/>
              </a:rPr>
              <a:t>1)                                                     2)</a:t>
            </a: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8373" name="Picture 4">
            <a:extLst>
              <a:ext uri="{FF2B5EF4-FFF2-40B4-BE49-F238E27FC236}">
                <a16:creationId xmlns:a16="http://schemas.microsoft.com/office/drawing/2014/main" id="{35B0D6C9-746C-4336-84B1-2230BD62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>
            <a:extLst>
              <a:ext uri="{FF2B5EF4-FFF2-40B4-BE49-F238E27FC236}">
                <a16:creationId xmlns:a16="http://schemas.microsoft.com/office/drawing/2014/main" id="{33FF3095-6250-4AF8-BCFB-B83BC1B02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ACAE34AE-CBEA-4624-AC33-3CFE6F761C4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248" y="2241152"/>
            <a:ext cx="987771" cy="62363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  <a:cs typeface="Arial" charset="0"/>
              </a:rPr>
              <a:t> </a:t>
            </a:r>
          </a:p>
        </p:txBody>
      </p:sp>
      <p:pic>
        <p:nvPicPr>
          <p:cNvPr id="58376" name="Picture 2">
            <a:extLst>
              <a:ext uri="{FF2B5EF4-FFF2-40B4-BE49-F238E27FC236}">
                <a16:creationId xmlns:a16="http://schemas.microsoft.com/office/drawing/2014/main" id="{0904B9DD-DB96-4E16-9D3D-C986FED9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8">
            <a:extLst>
              <a:ext uri="{FF2B5EF4-FFF2-40B4-BE49-F238E27FC236}">
                <a16:creationId xmlns:a16="http://schemas.microsoft.com/office/drawing/2014/main" id="{6F05E143-38A8-4A14-BA52-6A8571A2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144713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1DC19CE8-5F96-4F37-A331-DA99FCA5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4B408-EE73-4C14-BC4C-67685BE0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59395" name="Zástupný symbol pro obsah 3">
            <a:extLst>
              <a:ext uri="{FF2B5EF4-FFF2-40B4-BE49-F238E27FC236}">
                <a16:creationId xmlns:a16="http://schemas.microsoft.com/office/drawing/2014/main" id="{C7F29031-3E16-426D-98B6-EAD100D745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ad1) </a:t>
            </a:r>
            <a:r>
              <a:rPr lang="cs-CZ" altLang="cs-CZ" sz="2000" b="1"/>
              <a:t>střední hodnota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b="1"/>
              <a:t>rozptyl</a:t>
            </a:r>
            <a:r>
              <a:rPr lang="cs-CZ" altLang="cs-CZ" sz="2000"/>
              <a:t> </a:t>
            </a:r>
            <a:r>
              <a:rPr lang="en-US" altLang="cs-CZ" sz="1800"/>
              <a:t>[Jenkins, G.M., Watts,D.G.</a:t>
            </a:r>
            <a:r>
              <a:rPr lang="cs-CZ" altLang="cs-CZ" sz="1800"/>
              <a:t>: Spectral Analysis </a:t>
            </a:r>
            <a:r>
              <a:rPr lang="en-US" altLang="cs-CZ" sz="1800"/>
              <a:t>&amp;</a:t>
            </a:r>
            <a:r>
              <a:rPr lang="cs-CZ" altLang="cs-CZ" sz="1800"/>
              <a:t> Its Application, Holden-Day, 1968</a:t>
            </a:r>
            <a:r>
              <a:rPr lang="en-US" altLang="cs-CZ" sz="1800"/>
              <a:t>]</a:t>
            </a:r>
            <a:endParaRPr lang="cs-CZ" altLang="cs-CZ"/>
          </a:p>
        </p:txBody>
      </p:sp>
      <p:sp>
        <p:nvSpPr>
          <p:cNvPr id="59396" name="TextovéPole 6">
            <a:extLst>
              <a:ext uri="{FF2B5EF4-FFF2-40B4-BE49-F238E27FC236}">
                <a16:creationId xmlns:a16="http://schemas.microsoft.com/office/drawing/2014/main" id="{64AF0ED1-D7BD-4E9F-A49C-149EE22C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2565400"/>
            <a:ext cx="3311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takhle je definovaná AKF stacionárního diskrétního náhodného procesu</a:t>
            </a:r>
          </a:p>
        </p:txBody>
      </p:sp>
      <p:sp>
        <p:nvSpPr>
          <p:cNvPr id="59397" name="TextovéPole 7">
            <a:extLst>
              <a:ext uri="{FF2B5EF4-FFF2-40B4-BE49-F238E27FC236}">
                <a16:creationId xmlns:a16="http://schemas.microsoft.com/office/drawing/2014/main" id="{E0F7D7D5-E530-4088-B3E0-F7BE1BD1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644900"/>
            <a:ext cx="5761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tzn.                je </a:t>
            </a:r>
            <a:r>
              <a:rPr lang="cs-CZ" altLang="cs-CZ" sz="1800" u="sng">
                <a:solidFill>
                  <a:srgbClr val="002060"/>
                </a:solidFill>
              </a:rPr>
              <a:t>nestranný odhad </a:t>
            </a:r>
          </a:p>
        </p:txBody>
      </p:sp>
      <p:graphicFrame>
        <p:nvGraphicFramePr>
          <p:cNvPr id="59398" name="Object 5">
            <a:extLst>
              <a:ext uri="{FF2B5EF4-FFF2-40B4-BE49-F238E27FC236}">
                <a16:creationId xmlns:a16="http://schemas.microsoft.com/office/drawing/2014/main" id="{68F6BEDF-2A47-46FC-89BB-891D95138D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8138" y="3644900"/>
          <a:ext cx="10191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647700" imgH="228600" progId="Equation.3">
                  <p:embed/>
                </p:oleObj>
              </mc:Choice>
              <mc:Fallback>
                <p:oleObj name="Rovnice" r:id="rId2" imgW="647700" imgH="228600" progId="Equation.3">
                  <p:embed/>
                  <p:pic>
                    <p:nvPicPr>
                      <p:cNvPr id="59398" name="Object 5">
                        <a:extLst>
                          <a:ext uri="{FF2B5EF4-FFF2-40B4-BE49-F238E27FC236}">
                            <a16:creationId xmlns:a16="http://schemas.microsoft.com/office/drawing/2014/main" id="{68F6BEDF-2A47-46FC-89BB-891D95138D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3644900"/>
                        <a:ext cx="1019175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8">
            <a:extLst>
              <a:ext uri="{FF2B5EF4-FFF2-40B4-BE49-F238E27FC236}">
                <a16:creationId xmlns:a16="http://schemas.microsoft.com/office/drawing/2014/main" id="{99E83ADA-2237-477F-A5AC-782AD02434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821238"/>
          <a:ext cx="8424863" cy="168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4864100" imgH="939800" progId="Equation.3">
                  <p:embed/>
                </p:oleObj>
              </mc:Choice>
              <mc:Fallback>
                <p:oleObj name="Rovnice" r:id="rId4" imgW="4864100" imgH="939800" progId="Equation.3">
                  <p:embed/>
                  <p:pic>
                    <p:nvPicPr>
                      <p:cNvPr id="59399" name="Object 8">
                        <a:extLst>
                          <a:ext uri="{FF2B5EF4-FFF2-40B4-BE49-F238E27FC236}">
                            <a16:creationId xmlns:a16="http://schemas.microsoft.com/office/drawing/2014/main" id="{99E83ADA-2237-477F-A5AC-782AD02434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821238"/>
                        <a:ext cx="8424863" cy="168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0" name="Picture 14">
            <a:extLst>
              <a:ext uri="{FF2B5EF4-FFF2-40B4-BE49-F238E27FC236}">
                <a16:creationId xmlns:a16="http://schemas.microsoft.com/office/drawing/2014/main" id="{F78133F8-89C0-4691-9F28-09D5312F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440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063D3-DEA3-4922-A887-8A26581C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AB10CB-027F-46D1-A536-FB9DD3F74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ad1) pokračování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Protože			     a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je odhad               </a:t>
            </a:r>
            <a:r>
              <a:rPr lang="cs-CZ" sz="2000" u="sng" dirty="0">
                <a:solidFill>
                  <a:srgbClr val="002060"/>
                </a:solidFill>
              </a:rPr>
              <a:t>konzistentní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pro velké hodnoty m má odhad                velký rozptyl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/>
          </a:p>
        </p:txBody>
      </p:sp>
      <p:graphicFrame>
        <p:nvGraphicFramePr>
          <p:cNvPr id="60420" name="Object 4">
            <a:extLst>
              <a:ext uri="{FF2B5EF4-FFF2-40B4-BE49-F238E27FC236}">
                <a16:creationId xmlns:a16="http://schemas.microsoft.com/office/drawing/2014/main" id="{06A36B28-D7F4-4D6B-8667-EEE52FE141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1989138"/>
          <a:ext cx="2857500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574800" imgH="228600" progId="Equation.3">
                  <p:embed/>
                </p:oleObj>
              </mc:Choice>
              <mc:Fallback>
                <p:oleObj name="Rovnice" r:id="rId2" imgW="1574800" imgH="228600" progId="Equation.3">
                  <p:embed/>
                  <p:pic>
                    <p:nvPicPr>
                      <p:cNvPr id="60420" name="Object 4">
                        <a:extLst>
                          <a:ext uri="{FF2B5EF4-FFF2-40B4-BE49-F238E27FC236}">
                            <a16:creationId xmlns:a16="http://schemas.microsoft.com/office/drawing/2014/main" id="{06A36B28-D7F4-4D6B-8667-EEE52FE14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989138"/>
                        <a:ext cx="2857500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1" name="Object 8">
            <a:extLst>
              <a:ext uri="{FF2B5EF4-FFF2-40B4-BE49-F238E27FC236}">
                <a16:creationId xmlns:a16="http://schemas.microsoft.com/office/drawing/2014/main" id="{F7799275-59E5-4DF5-9B2F-23AC8A49EA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1998663"/>
          <a:ext cx="246380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422400" imgH="292100" progId="Equation.3">
                  <p:embed/>
                </p:oleObj>
              </mc:Choice>
              <mc:Fallback>
                <p:oleObj name="Rovnice" r:id="rId4" imgW="1422400" imgH="292100" progId="Equation.3">
                  <p:embed/>
                  <p:pic>
                    <p:nvPicPr>
                      <p:cNvPr id="60421" name="Object 8">
                        <a:extLst>
                          <a:ext uri="{FF2B5EF4-FFF2-40B4-BE49-F238E27FC236}">
                            <a16:creationId xmlns:a16="http://schemas.microsoft.com/office/drawing/2014/main" id="{F7799275-59E5-4DF5-9B2F-23AC8A49EA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998663"/>
                        <a:ext cx="2463800" cy="52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4">
            <a:extLst>
              <a:ext uri="{FF2B5EF4-FFF2-40B4-BE49-F238E27FC236}">
                <a16:creationId xmlns:a16="http://schemas.microsoft.com/office/drawing/2014/main" id="{9CE60322-65B2-4C0C-A098-15C14E8CF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2400300"/>
          <a:ext cx="1176337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647700" imgH="228600" progId="Equation.3">
                  <p:embed/>
                </p:oleObj>
              </mc:Choice>
              <mc:Fallback>
                <p:oleObj name="Rovnice" r:id="rId6" imgW="647700" imgH="228600" progId="Equation.3">
                  <p:embed/>
                  <p:pic>
                    <p:nvPicPr>
                      <p:cNvPr id="60422" name="Object 4">
                        <a:extLst>
                          <a:ext uri="{FF2B5EF4-FFF2-40B4-BE49-F238E27FC236}">
                            <a16:creationId xmlns:a16="http://schemas.microsoft.com/office/drawing/2014/main" id="{9CE60322-65B2-4C0C-A098-15C14E8CFD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2400300"/>
                        <a:ext cx="1176337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3" name="Object 5">
            <a:extLst>
              <a:ext uri="{FF2B5EF4-FFF2-40B4-BE49-F238E27FC236}">
                <a16:creationId xmlns:a16="http://schemas.microsoft.com/office/drawing/2014/main" id="{80BDE5EB-796D-4061-9B6B-9E1455E788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192463"/>
          <a:ext cx="117633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647700" imgH="228600" progId="Equation.3">
                  <p:embed/>
                </p:oleObj>
              </mc:Choice>
              <mc:Fallback>
                <p:oleObj name="Rovnice" r:id="rId8" imgW="647700" imgH="228600" progId="Equation.3">
                  <p:embed/>
                  <p:pic>
                    <p:nvPicPr>
                      <p:cNvPr id="60423" name="Object 5">
                        <a:extLst>
                          <a:ext uri="{FF2B5EF4-FFF2-40B4-BE49-F238E27FC236}">
                            <a16:creationId xmlns:a16="http://schemas.microsoft.com/office/drawing/2014/main" id="{80BDE5EB-796D-4061-9B6B-9E1455E788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192463"/>
                        <a:ext cx="1176337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7682D-F96C-456B-B0E3-82C2157F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61443" name="Zástupný symbol pro obsah 3">
            <a:extLst>
              <a:ext uri="{FF2B5EF4-FFF2-40B4-BE49-F238E27FC236}">
                <a16:creationId xmlns:a16="http://schemas.microsoft.com/office/drawing/2014/main" id="{24985B4F-8A7F-4CB4-AB79-162265CD45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0063" y="1285875"/>
            <a:ext cx="8535987" cy="51673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/>
              <a:t>ad2) </a:t>
            </a:r>
            <a:r>
              <a:rPr lang="cs-CZ" altLang="cs-CZ" sz="2000" b="1"/>
              <a:t>střední hodnota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endParaRPr lang="cs-CZ" altLang="cs-CZ" sz="200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800"/>
              <a:t>                  </a:t>
            </a:r>
            <a:r>
              <a:rPr lang="cs-CZ" altLang="cs-CZ" sz="2000"/>
              <a:t>je </a:t>
            </a:r>
            <a:r>
              <a:rPr lang="cs-CZ" altLang="cs-CZ" sz="2000" u="sng">
                <a:solidFill>
                  <a:srgbClr val="002060"/>
                </a:solidFill>
              </a:rPr>
              <a:t>asymptoticky nestranný odhad</a:t>
            </a:r>
            <a:endParaRPr lang="cs-CZ" altLang="cs-CZ" sz="1800" u="sng">
              <a:solidFill>
                <a:srgbClr val="002060"/>
              </a:solidFill>
            </a:endParaRPr>
          </a:p>
        </p:txBody>
      </p:sp>
      <p:graphicFrame>
        <p:nvGraphicFramePr>
          <p:cNvPr id="61444" name="Object 6">
            <a:extLst>
              <a:ext uri="{FF2B5EF4-FFF2-40B4-BE49-F238E27FC236}">
                <a16:creationId xmlns:a16="http://schemas.microsoft.com/office/drawing/2014/main" id="{952CCFD8-640C-4599-8393-E06A20D29A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3350" y="1700213"/>
          <a:ext cx="561657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3543300" imgH="1270000" progId="Equation.3">
                  <p:embed/>
                </p:oleObj>
              </mc:Choice>
              <mc:Fallback>
                <p:oleObj name="Rovnice" r:id="rId2" imgW="3543300" imgH="1270000" progId="Equation.3">
                  <p:embed/>
                  <p:pic>
                    <p:nvPicPr>
                      <p:cNvPr id="61444" name="Object 6">
                        <a:extLst>
                          <a:ext uri="{FF2B5EF4-FFF2-40B4-BE49-F238E27FC236}">
                            <a16:creationId xmlns:a16="http://schemas.microsoft.com/office/drawing/2014/main" id="{952CCFD8-640C-4599-8393-E06A20D29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00213"/>
                        <a:ext cx="5616575" cy="201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7">
            <a:extLst>
              <a:ext uri="{FF2B5EF4-FFF2-40B4-BE49-F238E27FC236}">
                <a16:creationId xmlns:a16="http://schemas.microsoft.com/office/drawing/2014/main" id="{EB2C8960-A55A-471C-A9C1-407E8F057A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4129088"/>
          <a:ext cx="10795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672808" imgH="228501" progId="Equation.3">
                  <p:embed/>
                </p:oleObj>
              </mc:Choice>
              <mc:Fallback>
                <p:oleObj name="Rovnice" r:id="rId4" imgW="672808" imgH="228501" progId="Equation.3">
                  <p:embed/>
                  <p:pic>
                    <p:nvPicPr>
                      <p:cNvPr id="61445" name="Object 7">
                        <a:extLst>
                          <a:ext uri="{FF2B5EF4-FFF2-40B4-BE49-F238E27FC236}">
                            <a16:creationId xmlns:a16="http://schemas.microsoft.com/office/drawing/2014/main" id="{EB2C8960-A55A-471C-A9C1-407E8F057A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129088"/>
                        <a:ext cx="1079500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B2794-ED18-41EB-89CA-3ED600C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ED6FF6D-16E2-4AB5-BB41-4E305FC13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85875"/>
            <a:ext cx="8535987" cy="516731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/>
              <a:t>ad2) </a:t>
            </a:r>
            <a:r>
              <a:rPr lang="cs-CZ" sz="2000" b="1" dirty="0"/>
              <a:t>rozptyl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	je to menší než pro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cs-CZ" sz="2000" dirty="0">
              <a:solidFill>
                <a:schemeClr val="accent4"/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chemeClr val="accent4"/>
                </a:solidFill>
              </a:rPr>
              <a:t>	a tak               je také </a:t>
            </a:r>
            <a:r>
              <a:rPr lang="cs-CZ" sz="2000" u="sng" dirty="0">
                <a:solidFill>
                  <a:srgbClr val="002060"/>
                </a:solidFill>
              </a:rPr>
              <a:t>konzistentní</a:t>
            </a:r>
            <a:endParaRPr lang="cs-CZ" sz="1800" u="sng" dirty="0">
              <a:solidFill>
                <a:srgbClr val="002060"/>
              </a:solidFill>
            </a:endParaRPr>
          </a:p>
        </p:txBody>
      </p:sp>
      <p:graphicFrame>
        <p:nvGraphicFramePr>
          <p:cNvPr id="62468" name="Object 8">
            <a:extLst>
              <a:ext uri="{FF2B5EF4-FFF2-40B4-BE49-F238E27FC236}">
                <a16:creationId xmlns:a16="http://schemas.microsoft.com/office/drawing/2014/main" id="{9286EDE9-B23A-4120-98C9-19A2CCC1A0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7088" y="1700213"/>
          <a:ext cx="7654925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4419600" imgH="431800" progId="Equation.3">
                  <p:embed/>
                </p:oleObj>
              </mc:Choice>
              <mc:Fallback>
                <p:oleObj name="Rovnice" r:id="rId2" imgW="4419600" imgH="431800" progId="Equation.3">
                  <p:embed/>
                  <p:pic>
                    <p:nvPicPr>
                      <p:cNvPr id="62468" name="Object 8">
                        <a:extLst>
                          <a:ext uri="{FF2B5EF4-FFF2-40B4-BE49-F238E27FC236}">
                            <a16:creationId xmlns:a16="http://schemas.microsoft.com/office/drawing/2014/main" id="{9286EDE9-B23A-4120-98C9-19A2CCC1A0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700213"/>
                        <a:ext cx="7654925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5">
            <a:extLst>
              <a:ext uri="{FF2B5EF4-FFF2-40B4-BE49-F238E27FC236}">
                <a16:creationId xmlns:a16="http://schemas.microsoft.com/office/drawing/2014/main" id="{80A550D1-580A-4432-9AC1-C3195F4277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8525" y="3141663"/>
          <a:ext cx="61214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3441700" imgH="431800" progId="Equation.3">
                  <p:embed/>
                </p:oleObj>
              </mc:Choice>
              <mc:Fallback>
                <p:oleObj name="Rovnice" r:id="rId4" imgW="3441700" imgH="431800" progId="Equation.3">
                  <p:embed/>
                  <p:pic>
                    <p:nvPicPr>
                      <p:cNvPr id="62469" name="Object 5">
                        <a:extLst>
                          <a:ext uri="{FF2B5EF4-FFF2-40B4-BE49-F238E27FC236}">
                            <a16:creationId xmlns:a16="http://schemas.microsoft.com/office/drawing/2014/main" id="{80A550D1-580A-4432-9AC1-C3195F4277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3141663"/>
                        <a:ext cx="61214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Object 6">
            <a:extLst>
              <a:ext uri="{FF2B5EF4-FFF2-40B4-BE49-F238E27FC236}">
                <a16:creationId xmlns:a16="http://schemas.microsoft.com/office/drawing/2014/main" id="{163BE6FD-8F11-4CA0-85C7-B2D0C58E01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8688" y="2478088"/>
          <a:ext cx="1103312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647700" imgH="228600" progId="Equation.3">
                  <p:embed/>
                </p:oleObj>
              </mc:Choice>
              <mc:Fallback>
                <p:oleObj name="Rovnice" r:id="rId6" imgW="647700" imgH="228600" progId="Equation.3">
                  <p:embed/>
                  <p:pic>
                    <p:nvPicPr>
                      <p:cNvPr id="62470" name="Object 6">
                        <a:extLst>
                          <a:ext uri="{FF2B5EF4-FFF2-40B4-BE49-F238E27FC236}">
                            <a16:creationId xmlns:a16="http://schemas.microsoft.com/office/drawing/2014/main" id="{163BE6FD-8F11-4CA0-85C7-B2D0C58E01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8688" y="2478088"/>
                        <a:ext cx="1103312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1" name="Object 7">
            <a:extLst>
              <a:ext uri="{FF2B5EF4-FFF2-40B4-BE49-F238E27FC236}">
                <a16:creationId xmlns:a16="http://schemas.microsoft.com/office/drawing/2014/main" id="{F2D75EB3-8FE0-481B-B231-748CA501A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2275" y="4076700"/>
          <a:ext cx="112712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672808" imgH="228501" progId="Equation.3">
                  <p:embed/>
                </p:oleObj>
              </mc:Choice>
              <mc:Fallback>
                <p:oleObj name="Rovnice" r:id="rId8" imgW="672808" imgH="228501" progId="Equation.3">
                  <p:embed/>
                  <p:pic>
                    <p:nvPicPr>
                      <p:cNvPr id="62471" name="Object 7">
                        <a:extLst>
                          <a:ext uri="{FF2B5EF4-FFF2-40B4-BE49-F238E27FC236}">
                            <a16:creationId xmlns:a16="http://schemas.microsoft.com/office/drawing/2014/main" id="{F2D75EB3-8FE0-481B-B231-748CA501A5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076700"/>
                        <a:ext cx="11271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65E0F-F210-497D-A2D8-BE9B39BD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ODHADY AUTOKORELAČNÍ POSLOUPNOSTI</a:t>
            </a:r>
            <a:br>
              <a:rPr lang="cs-CZ" dirty="0"/>
            </a:br>
            <a:r>
              <a:rPr lang="cs-CZ" sz="2000" dirty="0"/>
              <a:t>příklad ze života</a:t>
            </a:r>
            <a:endParaRPr lang="cs-CZ" sz="3200" dirty="0"/>
          </a:p>
        </p:txBody>
      </p:sp>
      <p:pic>
        <p:nvPicPr>
          <p:cNvPr id="63491" name="Obrázek 3">
            <a:extLst>
              <a:ext uri="{FF2B5EF4-FFF2-40B4-BE49-F238E27FC236}">
                <a16:creationId xmlns:a16="http://schemas.microsoft.com/office/drawing/2014/main" id="{E982C465-A466-4BC9-BAB8-59E75A8D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84313"/>
            <a:ext cx="65532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CA63BCA-920A-4091-920C-5F3F2D9C4D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5750" y="1857375"/>
            <a:ext cx="8239125" cy="1930400"/>
          </a:xfrm>
        </p:spPr>
        <p:txBody>
          <a:bodyPr/>
          <a:lstStyle/>
          <a:p>
            <a:pPr eaLnBrk="1" hangingPunct="1"/>
            <a:r>
              <a:rPr lang="cs-CZ" altLang="cs-CZ"/>
              <a:t>VII. HARMONICKÁ DEKOMPOZICE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14BA3-FF5D-4F25-83C0-6E3E28B5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Časová řada</a:t>
            </a:r>
          </a:p>
        </p:txBody>
      </p:sp>
      <p:pic>
        <p:nvPicPr>
          <p:cNvPr id="11267" name="Picture 2" descr="http://www.cssd.cz/image.php?id=16790">
            <a:extLst>
              <a:ext uri="{FF2B5EF4-FFF2-40B4-BE49-F238E27FC236}">
                <a16:creationId xmlns:a16="http://schemas.microsoft.com/office/drawing/2014/main" id="{E1130DA7-C8EE-454E-905F-F55B8694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643063"/>
            <a:ext cx="7858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ástupný symbol pro obsah 2">
            <a:extLst>
              <a:ext uri="{FF2B5EF4-FFF2-40B4-BE49-F238E27FC236}">
                <a16:creationId xmlns:a16="http://schemas.microsoft.com/office/drawing/2014/main" id="{7F27A368-3053-4F4D-B854-26FB627C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6215063"/>
            <a:ext cx="8535987" cy="35718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 sz="1600" b="1"/>
              <a:t>Preference politických stran v ČR v období od 8/2004 do 3/2008</a:t>
            </a:r>
            <a:br>
              <a:rPr lang="cs-CZ" altLang="cs-CZ" sz="2000"/>
            </a:br>
            <a:endParaRPr lang="cs-CZ" altLang="cs-CZ" sz="200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1CB3E-981A-4306-968F-DD29032B0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oscilace</a:t>
            </a:r>
            <a:endParaRPr lang="cs-CZ" sz="3200" dirty="0"/>
          </a:p>
        </p:txBody>
      </p:sp>
      <p:pic>
        <p:nvPicPr>
          <p:cNvPr id="12291" name="Picture 2" descr="Časový záznam budicího impulzu">
            <a:extLst>
              <a:ext uri="{FF2B5EF4-FFF2-40B4-BE49-F238E27FC236}">
                <a16:creationId xmlns:a16="http://schemas.microsoft.com/office/drawing/2014/main" id="{A85A5200-52A2-4357-A8F3-469F0F50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71625"/>
            <a:ext cx="4714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Amplitudově-frekvenční spektrum budicího impulzu">
            <a:extLst>
              <a:ext uri="{FF2B5EF4-FFF2-40B4-BE49-F238E27FC236}">
                <a16:creationId xmlns:a16="http://schemas.microsoft.com/office/drawing/2014/main" id="{DB36F37F-4BBC-4E28-90CF-26ACBDF6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43375"/>
            <a:ext cx="47148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>
            <a:extLst>
              <a:ext uri="{FF2B5EF4-FFF2-40B4-BE49-F238E27FC236}">
                <a16:creationId xmlns:a16="http://schemas.microsoft.com/office/drawing/2014/main" id="{9383517E-F230-4BFE-B15B-3F0E1FC87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75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841500" imgH="431800" progId="Equation.3">
                  <p:embed/>
                </p:oleObj>
              </mc:Choice>
              <mc:Fallback>
                <p:oleObj name="Rovnice" r:id="rId2" imgW="1841500" imgH="431800" progId="Equation.3">
                  <p:embed/>
                  <p:pic>
                    <p:nvPicPr>
                      <p:cNvPr id="49154" name="Object 2">
                        <a:extLst>
                          <a:ext uri="{FF2B5EF4-FFF2-40B4-BE49-F238E27FC236}">
                            <a16:creationId xmlns:a16="http://schemas.microsoft.com/office/drawing/2014/main" id="{9383517E-F230-4BFE-B15B-3F0E1FC87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2">
            <a:extLst>
              <a:ext uri="{FF2B5EF4-FFF2-40B4-BE49-F238E27FC236}">
                <a16:creationId xmlns:a16="http://schemas.microsoft.com/office/drawing/2014/main" id="{7DFFE033-4C5E-4802-B7A8-1BEBE77982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0350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841500" imgH="431800" progId="Equation.3">
                  <p:embed/>
                </p:oleObj>
              </mc:Choice>
              <mc:Fallback>
                <p:oleObj name="Rovnice" r:id="rId4" imgW="1841500" imgH="431800" progId="Equation.3">
                  <p:embed/>
                  <p:pic>
                    <p:nvPicPr>
                      <p:cNvPr id="49155" name="Object 2">
                        <a:extLst>
                          <a:ext uri="{FF2B5EF4-FFF2-40B4-BE49-F238E27FC236}">
                            <a16:creationId xmlns:a16="http://schemas.microsoft.com/office/drawing/2014/main" id="{7DFFE033-4C5E-4802-B7A8-1BEBE77982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2">
            <a:extLst>
              <a:ext uri="{FF2B5EF4-FFF2-40B4-BE49-F238E27FC236}">
                <a16:creationId xmlns:a16="http://schemas.microsoft.com/office/drawing/2014/main" id="{A8A6C58B-6888-4839-98B4-6DD31B86A6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7175" y="4576763"/>
          <a:ext cx="32781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981200" imgH="431800" progId="Equation.3">
                  <p:embed/>
                </p:oleObj>
              </mc:Choice>
              <mc:Fallback>
                <p:oleObj name="Rovnice" r:id="rId6" imgW="1981200" imgH="431800" progId="Equation.3">
                  <p:embed/>
                  <p:pic>
                    <p:nvPicPr>
                      <p:cNvPr id="49156" name="Object 2">
                        <a:extLst>
                          <a:ext uri="{FF2B5EF4-FFF2-40B4-BE49-F238E27FC236}">
                            <a16:creationId xmlns:a16="http://schemas.microsoft.com/office/drawing/2014/main" id="{A8A6C58B-6888-4839-98B4-6DD31B86A6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75" y="4576763"/>
                        <a:ext cx="32781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2">
            <a:extLst>
              <a:ext uri="{FF2B5EF4-FFF2-40B4-BE49-F238E27FC236}">
                <a16:creationId xmlns:a16="http://schemas.microsoft.com/office/drawing/2014/main" id="{0E7CCF30-44FE-4BA1-9F74-396625C979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" y="4568825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1981200" imgH="431800" progId="Equation.3">
                  <p:embed/>
                </p:oleObj>
              </mc:Choice>
              <mc:Fallback>
                <p:oleObj name="Rovnice" r:id="rId8" imgW="1981200" imgH="431800" progId="Equation.3">
                  <p:embed/>
                  <p:pic>
                    <p:nvPicPr>
                      <p:cNvPr id="49157" name="Object 2">
                        <a:extLst>
                          <a:ext uri="{FF2B5EF4-FFF2-40B4-BE49-F238E27FC236}">
                            <a16:creationId xmlns:a16="http://schemas.microsoft.com/office/drawing/2014/main" id="{0E7CCF30-44FE-4BA1-9F74-396625C979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568825"/>
                        <a:ext cx="3276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TextovéPole 4">
            <a:extLst>
              <a:ext uri="{FF2B5EF4-FFF2-40B4-BE49-F238E27FC236}">
                <a16:creationId xmlns:a16="http://schemas.microsoft.com/office/drawing/2014/main" id="{5DD33AA4-7EF2-48CD-8B91-23CA1A89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49513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1.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2.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3.</a:t>
            </a:r>
            <a:endParaRPr lang="en-GB" altLang="en-US" sz="1800" b="1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19F80310-DF36-4FDF-BBC9-CA33B890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EA90B09-7B40-432B-829E-886B5F711A69}"/>
              </a:ext>
            </a:extLst>
          </p:cNvPr>
          <p:cNvSpPr txBox="1"/>
          <p:nvPr/>
        </p:nvSpPr>
        <p:spPr>
          <a:xfrm>
            <a:off x="2484438" y="1341438"/>
            <a:ext cx="4165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cap="all" dirty="0">
                <a:solidFill>
                  <a:srgbClr val="002060"/>
                </a:solidFill>
                <a:cs typeface="Arial" charset="0"/>
              </a:rPr>
              <a:t>Korelační posloupnost</a:t>
            </a:r>
            <a:endParaRPr lang="en-GB" sz="2000" b="1" cap="all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49161" name="Picture 8">
            <a:extLst>
              <a:ext uri="{FF2B5EF4-FFF2-40B4-BE49-F238E27FC236}">
                <a16:creationId xmlns:a16="http://schemas.microsoft.com/office/drawing/2014/main" id="{D5D3AE8F-3817-4870-9D49-ACED83D2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22513"/>
            <a:ext cx="3778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7BE84180-A31E-461A-AD73-2A38873A9F4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428750"/>
            <a:ext cx="8367713" cy="4514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/>
              <a:t>tříparametrickou harmonickou funkci lze graficky vyjádřit pomocí dvou bodů v rovinách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/>
              <a:t>	amplituda x úhlový kmitočet a počáteční fáze x úhlový kmitočet: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cs-CZ" altLang="cs-CZ" sz="2400"/>
              <a:t>C</a:t>
            </a:r>
            <a:r>
              <a:rPr lang="cs-CZ" altLang="cs-CZ" sz="2400" baseline="-25000"/>
              <a:t>1</a:t>
            </a:r>
            <a:r>
              <a:rPr lang="cs-CZ" altLang="cs-CZ" sz="2400"/>
              <a:t> = C</a:t>
            </a:r>
            <a:r>
              <a:rPr lang="cs-CZ" altLang="cs-CZ" sz="2400" baseline="-25000"/>
              <a:t>1</a:t>
            </a:r>
            <a:r>
              <a:rPr lang="cs-CZ" altLang="cs-CZ" sz="2400"/>
              <a:t>(</a:t>
            </a:r>
            <a:r>
              <a:rPr lang="el-GR" altLang="cs-CZ" sz="2400"/>
              <a:t>ω</a:t>
            </a:r>
            <a:r>
              <a:rPr lang="cs-CZ" altLang="cs-CZ" sz="2400"/>
              <a:t>)    a    </a:t>
            </a:r>
            <a:r>
              <a:rPr lang="el-GR" altLang="cs-CZ" sz="2400"/>
              <a:t>φ</a:t>
            </a:r>
            <a:r>
              <a:rPr lang="el-GR" altLang="cs-CZ" sz="2400" baseline="-25000"/>
              <a:t>1</a:t>
            </a:r>
            <a:r>
              <a:rPr lang="cs-CZ" altLang="cs-CZ" sz="2400"/>
              <a:t> = </a:t>
            </a:r>
            <a:r>
              <a:rPr lang="el-GR" altLang="cs-CZ" sz="2400"/>
              <a:t>φ</a:t>
            </a:r>
            <a:r>
              <a:rPr lang="cs-CZ" altLang="cs-CZ" sz="2400" baseline="-25000"/>
              <a:t>1</a:t>
            </a:r>
            <a:r>
              <a:rPr lang="cs-CZ" altLang="cs-CZ" sz="2400"/>
              <a:t>(</a:t>
            </a:r>
            <a:r>
              <a:rPr lang="el-GR" altLang="cs-CZ" sz="2400"/>
              <a:t>ω</a:t>
            </a:r>
            <a:r>
              <a:rPr lang="cs-CZ" altLang="cs-CZ" sz="2400"/>
              <a:t>);</a:t>
            </a:r>
          </a:p>
          <a:p>
            <a:pPr lvl="1">
              <a:lnSpc>
                <a:spcPct val="90000"/>
              </a:lnSpc>
            </a:pPr>
            <a:endParaRPr lang="cs-CZ" altLang="cs-CZ"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altLang="cs-CZ" sz="2400"/>
          </a:p>
          <a:p>
            <a:pPr>
              <a:lnSpc>
                <a:spcPct val="90000"/>
              </a:lnSpc>
              <a:buFontTx/>
              <a:buNone/>
            </a:pPr>
            <a:endParaRPr lang="en-US" altLang="cs-CZ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cs-CZ" sz="2400" b="1">
                <a:solidFill>
                  <a:srgbClr val="C00000"/>
                </a:solidFill>
              </a:rPr>
              <a:t>s</a:t>
            </a:r>
            <a:r>
              <a:rPr lang="cs-CZ" altLang="cs-CZ" sz="2400" b="1">
                <a:solidFill>
                  <a:srgbClr val="C00000"/>
                </a:solidFill>
              </a:rPr>
              <a:t>pektrum </a:t>
            </a:r>
            <a:r>
              <a:rPr lang="cs-CZ" altLang="cs-CZ" sz="2400"/>
              <a:t>amplitud	  </a:t>
            </a:r>
            <a:r>
              <a:rPr lang="cs-CZ" altLang="cs-CZ" sz="2400" b="1">
                <a:solidFill>
                  <a:srgbClr val="C00000"/>
                </a:solidFill>
              </a:rPr>
              <a:t> spektrum </a:t>
            </a:r>
            <a:r>
              <a:rPr lang="cs-CZ" altLang="cs-CZ" sz="2400"/>
              <a:t>počátečních fází</a:t>
            </a:r>
            <a:endParaRPr lang="el-GR" altLang="cs-CZ" sz="2400"/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7963EEFF-7AAB-4A40-8A71-98747C04B01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3571875"/>
            <a:ext cx="5688012" cy="1484313"/>
          </a:xfr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4BEA263-2CC4-450E-B92B-9AEAC87C4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8712D4E0-C3C0-461A-9255-4344BFEF36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8294687" cy="4889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x(t) = 10.cos(2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.10t + 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/2).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6DDCCC9-EB98-48C6-998D-DFB03604C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F8CB961-F121-44DF-99AE-D6249C56C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14341" name="Object 3">
            <a:extLst>
              <a:ext uri="{FF2B5EF4-FFF2-40B4-BE49-F238E27FC236}">
                <a16:creationId xmlns:a16="http://schemas.microsoft.com/office/drawing/2014/main" id="{F9E79AFB-2082-4AC5-A866-8D746F7E64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0" y="1773238"/>
          <a:ext cx="6000750" cy="237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10704762" imgH="4038095" progId="PBrush">
                  <p:embed/>
                </p:oleObj>
              </mc:Choice>
              <mc:Fallback>
                <p:oleObj name="Rastrový obrázek" r:id="rId2" imgW="10704762" imgH="4038095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1773238"/>
                        <a:ext cx="6000750" cy="237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4">
            <a:extLst>
              <a:ext uri="{FF2B5EF4-FFF2-40B4-BE49-F238E27FC236}">
                <a16:creationId xmlns:a16="http://schemas.microsoft.com/office/drawing/2014/main" id="{9953BE1D-DE6F-4412-9737-086ACE7FF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14343" name="Object 3">
            <a:extLst>
              <a:ext uri="{FF2B5EF4-FFF2-40B4-BE49-F238E27FC236}">
                <a16:creationId xmlns:a16="http://schemas.microsoft.com/office/drawing/2014/main" id="{08C9C8EF-D213-4D7C-99EE-C0849F1872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4149725"/>
          <a:ext cx="5335587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8276190" imgH="3352381" progId="PBrush">
                  <p:embed/>
                </p:oleObj>
              </mc:Choice>
              <mc:Fallback>
                <p:oleObj name="Rastrový obrázek" r:id="rId4" imgW="8276190" imgH="335238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149725"/>
                        <a:ext cx="5335587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3413EBF4-E281-4B89-9851-7BB26E86A9B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8294687" cy="4889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x(t) = 10.cos(2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.10t + 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/2) + 5.cos(2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.15t)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28A69CA2-6C09-45A5-A732-15EA8ABF4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928688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HARMONICKÁ FUNKCE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3C12045-8A1A-41B4-AFBB-2870DC743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D8AF44F4-2D19-4E97-98D0-5ED9FCD2E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15366" name="Picture 4">
            <a:extLst>
              <a:ext uri="{FF2B5EF4-FFF2-40B4-BE49-F238E27FC236}">
                <a16:creationId xmlns:a16="http://schemas.microsoft.com/office/drawing/2014/main" id="{5AFC2723-20DA-4F27-A6A1-F1A10B1B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2997200"/>
            <a:ext cx="6602412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5A536-9BEA-4CA2-879E-0EAFC5DB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rgbClr val="C00000"/>
                </a:solidFill>
              </a:rPr>
              <a:t>!!! Frekvenční spektrum !!!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F5734549-FB5B-4142-9FFF-AC277E101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2405063"/>
            <a:ext cx="8143875" cy="4452937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>
                <a:solidFill>
                  <a:srgbClr val="3F7DF9"/>
                </a:solidFill>
              </a:rPr>
              <a:t>	</a:t>
            </a:r>
            <a:r>
              <a:rPr lang="cs-CZ" altLang="cs-CZ" b="1">
                <a:solidFill>
                  <a:srgbClr val="C00000"/>
                </a:solidFill>
              </a:rPr>
              <a:t>Frekvenční spektrum </a:t>
            </a:r>
            <a:r>
              <a:rPr lang="cs-CZ" altLang="cs-CZ">
                <a:solidFill>
                  <a:schemeClr val="bg2"/>
                </a:solidFill>
              </a:rPr>
              <a:t>funkce je vyjádření rozložení amplitud a počátečních fází jednotlivých harmonických složek, ze kterých se funkce skládá, v závislosti na frekvenci. </a:t>
            </a:r>
          </a:p>
          <a:p>
            <a:pPr algn="ctr">
              <a:buFontTx/>
              <a:buNone/>
            </a:pPr>
            <a:endParaRPr lang="cs-CZ" altLang="cs-CZ">
              <a:solidFill>
                <a:schemeClr val="bg2"/>
              </a:solidFill>
            </a:endParaRPr>
          </a:p>
          <a:p>
            <a:pPr algn="ctr">
              <a:buFontTx/>
              <a:buNone/>
            </a:pPr>
            <a:r>
              <a:rPr lang="cs-CZ" altLang="cs-CZ" b="1">
                <a:solidFill>
                  <a:schemeClr val="bg2"/>
                </a:solidFill>
              </a:rPr>
              <a:t>! ZAPAMATOVAT NA VĚKY !</a:t>
            </a:r>
          </a:p>
        </p:txBody>
      </p:sp>
      <p:pic>
        <p:nvPicPr>
          <p:cNvPr id="16388" name="Picture 4" descr="C:\Program Files\Microsoft Office\MEDIA\CAGCAT10\j0299125.wmf">
            <a:extLst>
              <a:ext uri="{FF2B5EF4-FFF2-40B4-BE49-F238E27FC236}">
                <a16:creationId xmlns:a16="http://schemas.microsoft.com/office/drawing/2014/main" id="{A7282BD2-3D0E-4FE8-9E3E-7236FF75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>
            <a:extLst>
              <a:ext uri="{FF2B5EF4-FFF2-40B4-BE49-F238E27FC236}">
                <a16:creationId xmlns:a16="http://schemas.microsoft.com/office/drawing/2014/main" id="{7597793D-A200-43BD-9880-8A6F46027A38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657225" y="3313113"/>
          <a:ext cx="784701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3192789" imgH="304688" progId="Equation.3">
                  <p:embed/>
                </p:oleObj>
              </mc:Choice>
              <mc:Fallback>
                <p:oleObj name="Rovnice" r:id="rId2" imgW="3192789" imgH="304688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313113"/>
                        <a:ext cx="7847013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Text Box 9">
            <a:extLst>
              <a:ext uri="{FF2B5EF4-FFF2-40B4-BE49-F238E27FC236}">
                <a16:creationId xmlns:a16="http://schemas.microsoft.com/office/drawing/2014/main" id="{65214884-843D-4B23-A629-1231017FD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857375"/>
            <a:ext cx="8358188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Nechť funkce f(x) má v okolí U(x</a:t>
            </a:r>
            <a:r>
              <a:rPr lang="cs-CZ" altLang="cs-CZ" sz="2400" baseline="-25000">
                <a:latin typeface="Arial" panose="020B0604020202020204" pitchFamily="34" charset="0"/>
              </a:rPr>
              <a:t>0</a:t>
            </a:r>
            <a:r>
              <a:rPr lang="cs-CZ" altLang="cs-CZ" sz="2400">
                <a:latin typeface="Arial" panose="020B0604020202020204" pitchFamily="34" charset="0"/>
              </a:rPr>
              <a:t>) bodu x</a:t>
            </a:r>
            <a:r>
              <a:rPr lang="cs-CZ" altLang="cs-CZ" sz="2400" baseline="-25000">
                <a:latin typeface="Arial" panose="020B0604020202020204" pitchFamily="34" charset="0"/>
              </a:rPr>
              <a:t>0</a:t>
            </a:r>
            <a:r>
              <a:rPr lang="cs-CZ" altLang="cs-CZ" sz="2400">
                <a:latin typeface="Arial" panose="020B0604020202020204" pitchFamily="34" charset="0"/>
              </a:rPr>
              <a:t> derivace až do řádu n+1 včetně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Taylorova řada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Maclaurinova řada, tj. Taylorova řada pro x</a:t>
            </a:r>
            <a:r>
              <a:rPr lang="cs-CZ" altLang="cs-CZ" sz="2400" baseline="-25000">
                <a:solidFill>
                  <a:srgbClr val="296EF9"/>
                </a:solidFill>
                <a:latin typeface="Arial" panose="020B0604020202020204" pitchFamily="34" charset="0"/>
              </a:rPr>
              <a:t>0 </a:t>
            </a:r>
            <a:r>
              <a:rPr lang="cs-CZ" altLang="cs-CZ" sz="2400">
                <a:solidFill>
                  <a:srgbClr val="296EF9"/>
                </a:solidFill>
                <a:latin typeface="Arial" panose="020B0604020202020204" pitchFamily="34" charset="0"/>
              </a:rPr>
              <a:t>= 0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AA514FA-C148-4C29-AD12-EF2041097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 err="1"/>
              <a:t>Taylorův</a:t>
            </a:r>
            <a:r>
              <a:rPr lang="cs-CZ" sz="2800" dirty="0"/>
              <a:t> rozvoj</a:t>
            </a:r>
          </a:p>
        </p:txBody>
      </p:sp>
      <p:graphicFrame>
        <p:nvGraphicFramePr>
          <p:cNvPr id="17413" name="Object 3">
            <a:extLst>
              <a:ext uri="{FF2B5EF4-FFF2-40B4-BE49-F238E27FC236}">
                <a16:creationId xmlns:a16="http://schemas.microsoft.com/office/drawing/2014/main" id="{322547D5-EE47-4D1A-AAA5-D5DD877E770B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43063" y="4786313"/>
          <a:ext cx="530225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2659371" imgH="358084" progId="Equation.3">
                  <p:embed/>
                </p:oleObj>
              </mc:Choice>
              <mc:Fallback>
                <p:oleObj name="Rovnice" r:id="rId4" imgW="2659371" imgH="358084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786313"/>
                        <a:ext cx="5302250" cy="81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age169">
            <a:extLst>
              <a:ext uri="{FF2B5EF4-FFF2-40B4-BE49-F238E27FC236}">
                <a16:creationId xmlns:a16="http://schemas.microsoft.com/office/drawing/2014/main" id="{D6272930-1EA4-49ED-987A-2D358D4F34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8700" y="2065338"/>
            <a:ext cx="2640013" cy="1363662"/>
          </a:xfrm>
        </p:spPr>
      </p:pic>
      <p:pic>
        <p:nvPicPr>
          <p:cNvPr id="18435" name="Picture 11" descr="Image170">
            <a:extLst>
              <a:ext uri="{FF2B5EF4-FFF2-40B4-BE49-F238E27FC236}">
                <a16:creationId xmlns:a16="http://schemas.microsoft.com/office/drawing/2014/main" id="{9CAA049C-3559-44EF-AC69-2D9B626B335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2071688"/>
            <a:ext cx="2638425" cy="1357312"/>
          </a:xfrm>
        </p:spPr>
      </p:pic>
      <p:pic>
        <p:nvPicPr>
          <p:cNvPr id="18436" name="Picture 5" descr="Image168">
            <a:extLst>
              <a:ext uri="{FF2B5EF4-FFF2-40B4-BE49-F238E27FC236}">
                <a16:creationId xmlns:a16="http://schemas.microsoft.com/office/drawing/2014/main" id="{CE6EB7CA-86F6-4268-8BD6-833D9F58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071688"/>
            <a:ext cx="26638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Image171">
            <a:extLst>
              <a:ext uri="{FF2B5EF4-FFF2-40B4-BE49-F238E27FC236}">
                <a16:creationId xmlns:a16="http://schemas.microsoft.com/office/drawing/2014/main" id="{B1A6C4CB-6E0D-4310-81C1-DA774189BE3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5775" y="3660775"/>
            <a:ext cx="2640013" cy="1339850"/>
          </a:xfrm>
        </p:spPr>
      </p:pic>
      <p:pic>
        <p:nvPicPr>
          <p:cNvPr id="18438" name="Picture 19" descr="Image172">
            <a:extLst>
              <a:ext uri="{FF2B5EF4-FFF2-40B4-BE49-F238E27FC236}">
                <a16:creationId xmlns:a16="http://schemas.microsoft.com/office/drawing/2014/main" id="{EA2FEB15-0086-4592-99C0-20004276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266382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1" descr="Image167">
            <a:extLst>
              <a:ext uri="{FF2B5EF4-FFF2-40B4-BE49-F238E27FC236}">
                <a16:creationId xmlns:a16="http://schemas.microsoft.com/office/drawing/2014/main" id="{0D6D53E3-D00D-4335-97F3-CAE1404E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280025"/>
            <a:ext cx="5688013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22">
            <a:extLst>
              <a:ext uri="{FF2B5EF4-FFF2-40B4-BE49-F238E27FC236}">
                <a16:creationId xmlns:a16="http://schemas.microsoft.com/office/drawing/2014/main" id="{68919AD7-6102-4B53-B273-31EFD5908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3213100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1</a:t>
            </a:r>
          </a:p>
        </p:txBody>
      </p:sp>
      <p:sp>
        <p:nvSpPr>
          <p:cNvPr id="18441" name="Text Box 23">
            <a:extLst>
              <a:ext uri="{FF2B5EF4-FFF2-40B4-BE49-F238E27FC236}">
                <a16:creationId xmlns:a16="http://schemas.microsoft.com/office/drawing/2014/main" id="{812A5C9F-EA60-412D-A556-89F13D0C4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213100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2</a:t>
            </a:r>
          </a:p>
        </p:txBody>
      </p:sp>
      <p:sp>
        <p:nvSpPr>
          <p:cNvPr id="18442" name="Text Box 24">
            <a:extLst>
              <a:ext uri="{FF2B5EF4-FFF2-40B4-BE49-F238E27FC236}">
                <a16:creationId xmlns:a16="http://schemas.microsoft.com/office/drawing/2014/main" id="{B8E342C5-64AE-4FF8-A65C-4972BD81A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3213100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3</a:t>
            </a:r>
          </a:p>
        </p:txBody>
      </p:sp>
      <p:sp>
        <p:nvSpPr>
          <p:cNvPr id="18443" name="Text Box 25">
            <a:extLst>
              <a:ext uri="{FF2B5EF4-FFF2-40B4-BE49-F238E27FC236}">
                <a16:creationId xmlns:a16="http://schemas.microsoft.com/office/drawing/2014/main" id="{4599A9B1-6BFF-4B95-BEC0-D2B2034D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5815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4</a:t>
            </a:r>
          </a:p>
        </p:txBody>
      </p:sp>
      <p:sp>
        <p:nvSpPr>
          <p:cNvPr id="18444" name="Text Box 26">
            <a:extLst>
              <a:ext uri="{FF2B5EF4-FFF2-40B4-BE49-F238E27FC236}">
                <a16:creationId xmlns:a16="http://schemas.microsoft.com/office/drawing/2014/main" id="{4C83A305-9D96-4E2E-A4B6-86DB40E2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4581525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 = 5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B4AD648-37A2-4AE7-8BC6-B0CDE9C468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61913"/>
            <a:ext cx="8715375" cy="938212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TAYLORŮV ROZVOJ FUNKCE y = sin(x) </a:t>
            </a:r>
            <a:br>
              <a:rPr lang="cs-CZ" sz="2800" dirty="0"/>
            </a:br>
            <a:r>
              <a:rPr lang="cs-CZ" sz="2800" dirty="0"/>
              <a:t>PRO x = 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4">
            <a:extLst>
              <a:ext uri="{FF2B5EF4-FFF2-40B4-BE49-F238E27FC236}">
                <a16:creationId xmlns:a16="http://schemas.microsoft.com/office/drawing/2014/main" id="{F739CAE9-EDA8-46DD-87A0-B767FD2C4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65A652-44FE-48F4-9B92-7613BF8BF17D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1074C744-F4BF-4485-8236-8E08A3C84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Zvolna do Fourierovy analýzy</a:t>
            </a:r>
            <a:br>
              <a:rPr lang="cs-CZ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Fourierovy řady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5F9E2DE3-9A0B-4C04-BD23-CDCD01F7A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229600" cy="2928938"/>
          </a:xfrm>
        </p:spPr>
        <p:txBody>
          <a:bodyPr/>
          <a:lstStyle/>
          <a:p>
            <a:r>
              <a:rPr lang="cs-CZ" altLang="cs-CZ" sz="2400"/>
              <a:t>poznali jsme, že funkci je možné vyjádřit jako </a:t>
            </a:r>
            <a:r>
              <a:rPr lang="cs-CZ" altLang="cs-CZ" sz="2400">
                <a:solidFill>
                  <a:srgbClr val="296EF9"/>
                </a:solidFill>
              </a:rPr>
              <a:t>mocninou řadu;</a:t>
            </a:r>
          </a:p>
          <a:p>
            <a:r>
              <a:rPr lang="cs-CZ" altLang="cs-CZ" sz="2400"/>
              <a:t>jinou možností je vyjádřit funkci jako harmonickou (trigonometrickou) řadu (tj. jako součet harmonických funkcí);</a:t>
            </a:r>
          </a:p>
          <a:p>
            <a:r>
              <a:rPr lang="cs-CZ" altLang="cs-CZ" sz="2400"/>
              <a:t>takto lze vyjádřit obsáhlejší třídu funkcí než mocninnými řadami.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48AC579-2B55-4CA0-BB7D-C77A4256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6357938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Zástupný symbol pro číslo snímku 3">
            <a:extLst>
              <a:ext uri="{FF2B5EF4-FFF2-40B4-BE49-F238E27FC236}">
                <a16:creationId xmlns:a16="http://schemas.microsoft.com/office/drawing/2014/main" id="{F31B6ACF-49D7-4329-8650-54D5D55B6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3FCE80-A299-4A53-ACF4-F920F7BF015C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2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2C4C8481-3DE0-45C8-AB5B-F7EF01DF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2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2C4C8481-3DE0-45C8-AB5B-F7EF01DF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041CF8C-D461-B5B2-B792-7E83F423C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807942"/>
              </p:ext>
            </p:extLst>
          </p:nvPr>
        </p:nvGraphicFramePr>
        <p:xfrm>
          <a:off x="1033463" y="1039200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14298120" imgH="10679040" progId="Photoshop.Image.12">
                  <p:embed/>
                </p:oleObj>
              </mc:Choice>
              <mc:Fallback>
                <p:oleObj name="Image" r:id="rId3" imgW="14298120" imgH="10679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463" y="1039200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327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>
            <a:extLst>
              <a:ext uri="{FF2B5EF4-FFF2-40B4-BE49-F238E27FC236}">
                <a16:creationId xmlns:a16="http://schemas.microsoft.com/office/drawing/2014/main" id="{A5EAF676-186A-4BB8-80C3-A1D35B38E2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9175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841500" imgH="431800" progId="Equation.3">
                  <p:embed/>
                </p:oleObj>
              </mc:Choice>
              <mc:Fallback>
                <p:oleObj name="Rovnice" r:id="rId2" imgW="1841500" imgH="431800" progId="Equation.3">
                  <p:embed/>
                  <p:pic>
                    <p:nvPicPr>
                      <p:cNvPr id="50178" name="Object 2">
                        <a:extLst>
                          <a:ext uri="{FF2B5EF4-FFF2-40B4-BE49-F238E27FC236}">
                            <a16:creationId xmlns:a16="http://schemas.microsoft.com/office/drawing/2014/main" id="{A5EAF676-186A-4BB8-80C3-A1D35B38E2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79" name="Object 2">
            <a:extLst>
              <a:ext uri="{FF2B5EF4-FFF2-40B4-BE49-F238E27FC236}">
                <a16:creationId xmlns:a16="http://schemas.microsoft.com/office/drawing/2014/main" id="{3BAAC401-E657-4AD5-A796-0FD4AD61E9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0350" y="3460750"/>
          <a:ext cx="30480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841500" imgH="431800" progId="Equation.3">
                  <p:embed/>
                </p:oleObj>
              </mc:Choice>
              <mc:Fallback>
                <p:oleObj name="Rovnice" r:id="rId4" imgW="1841500" imgH="431800" progId="Equation.3">
                  <p:embed/>
                  <p:pic>
                    <p:nvPicPr>
                      <p:cNvPr id="50179" name="Object 2">
                        <a:extLst>
                          <a:ext uri="{FF2B5EF4-FFF2-40B4-BE49-F238E27FC236}">
                            <a16:creationId xmlns:a16="http://schemas.microsoft.com/office/drawing/2014/main" id="{3BAAC401-E657-4AD5-A796-0FD4AD61E9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3460750"/>
                        <a:ext cx="30480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2">
            <a:extLst>
              <a:ext uri="{FF2B5EF4-FFF2-40B4-BE49-F238E27FC236}">
                <a16:creationId xmlns:a16="http://schemas.microsoft.com/office/drawing/2014/main" id="{8C40D1FB-FE03-4801-A091-260567EA7A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7175" y="4576763"/>
          <a:ext cx="3278188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981200" imgH="431800" progId="Equation.3">
                  <p:embed/>
                </p:oleObj>
              </mc:Choice>
              <mc:Fallback>
                <p:oleObj name="Rovnice" r:id="rId6" imgW="1981200" imgH="431800" progId="Equation.3">
                  <p:embed/>
                  <p:pic>
                    <p:nvPicPr>
                      <p:cNvPr id="50180" name="Object 2">
                        <a:extLst>
                          <a:ext uri="{FF2B5EF4-FFF2-40B4-BE49-F238E27FC236}">
                            <a16:creationId xmlns:a16="http://schemas.microsoft.com/office/drawing/2014/main" id="{8C40D1FB-FE03-4801-A091-260567EA7A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175" y="4576763"/>
                        <a:ext cx="3278188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2">
            <a:extLst>
              <a:ext uri="{FF2B5EF4-FFF2-40B4-BE49-F238E27FC236}">
                <a16:creationId xmlns:a16="http://schemas.microsoft.com/office/drawing/2014/main" id="{D5FAE333-0CB8-4D88-9E43-0FDC50995E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" y="4568825"/>
          <a:ext cx="3276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8" imgW="1981200" imgH="431800" progId="Equation.3">
                  <p:embed/>
                </p:oleObj>
              </mc:Choice>
              <mc:Fallback>
                <p:oleObj name="Rovnice" r:id="rId8" imgW="1981200" imgH="431800" progId="Equation.3">
                  <p:embed/>
                  <p:pic>
                    <p:nvPicPr>
                      <p:cNvPr id="50181" name="Object 2">
                        <a:extLst>
                          <a:ext uri="{FF2B5EF4-FFF2-40B4-BE49-F238E27FC236}">
                            <a16:creationId xmlns:a16="http://schemas.microsoft.com/office/drawing/2014/main" id="{D5FAE333-0CB8-4D88-9E43-0FDC50995E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4568825"/>
                        <a:ext cx="3276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TextovéPole 4">
            <a:extLst>
              <a:ext uri="{FF2B5EF4-FFF2-40B4-BE49-F238E27FC236}">
                <a16:creationId xmlns:a16="http://schemas.microsoft.com/office/drawing/2014/main" id="{CBF6087E-6710-4FFD-9748-EE41EED8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49513"/>
            <a:ext cx="43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1.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2.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/>
              <a:t>3.</a:t>
            </a:r>
            <a:endParaRPr lang="en-GB" altLang="en-US" sz="1800" b="1"/>
          </a:p>
        </p:txBody>
      </p:sp>
      <p:pic>
        <p:nvPicPr>
          <p:cNvPr id="50183" name="Picture 8">
            <a:extLst>
              <a:ext uri="{FF2B5EF4-FFF2-40B4-BE49-F238E27FC236}">
                <a16:creationId xmlns:a16="http://schemas.microsoft.com/office/drawing/2014/main" id="{DC32F395-CFE4-41BA-B28F-EE2D6956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322513"/>
            <a:ext cx="37782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DA85EB1-4E5D-4DD4-844B-890C11FEB6C0}"/>
              </a:ext>
            </a:extLst>
          </p:cNvPr>
          <p:cNvSpPr/>
          <p:nvPr/>
        </p:nvSpPr>
        <p:spPr>
          <a:xfrm>
            <a:off x="468313" y="4508500"/>
            <a:ext cx="8424862" cy="865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568783-A456-4CC3-B193-5D6F91BFEB15}"/>
              </a:ext>
            </a:extLst>
          </p:cNvPr>
          <p:cNvSpPr txBox="1"/>
          <p:nvPr/>
        </p:nvSpPr>
        <p:spPr>
          <a:xfrm>
            <a:off x="2484438" y="1341438"/>
            <a:ext cx="4165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cap="all" dirty="0">
                <a:solidFill>
                  <a:srgbClr val="002060"/>
                </a:solidFill>
                <a:cs typeface="Arial" charset="0"/>
              </a:rPr>
              <a:t>Korelační posloupnost</a:t>
            </a:r>
            <a:endParaRPr lang="en-GB" sz="2000" b="1" cap="all" dirty="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C0D04E28-9596-40E8-9D96-2E127256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3">
            <a:extLst>
              <a:ext uri="{FF2B5EF4-FFF2-40B4-BE49-F238E27FC236}">
                <a16:creationId xmlns:a16="http://schemas.microsoft.com/office/drawing/2014/main" id="{E970042D-7B6E-4F73-BBE5-7B8E99C00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A2698EF-F734-46CD-AFA9-EA69774B828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20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041CF8C-D461-B5B2-B792-7E83F423C3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463" y="1039200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4298120" imgH="10679040" progId="Photoshop.Image.12">
                  <p:embed/>
                </p:oleObj>
              </mc:Choice>
              <mc:Fallback>
                <p:oleObj name="Image" r:id="rId2" imgW="14298120" imgH="10679040" progId="Photoshop.Image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041CF8C-D461-B5B2-B792-7E83F423C3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3463" y="1039200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97B9E81-658C-0154-3173-CAD4B229A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294636"/>
              </p:ext>
            </p:extLst>
          </p:nvPr>
        </p:nvGraphicFramePr>
        <p:xfrm>
          <a:off x="1033463" y="1030566"/>
          <a:ext cx="6381788" cy="47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4298120" imgH="10679040" progId="Photoshop.Image.12">
                  <p:embed/>
                </p:oleObj>
              </mc:Choice>
              <mc:Fallback>
                <p:oleObj name="Image" r:id="rId4" imgW="14298120" imgH="10679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3463" y="1030566"/>
                        <a:ext cx="6381788" cy="47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2583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2">
            <a:extLst>
              <a:ext uri="{FF2B5EF4-FFF2-40B4-BE49-F238E27FC236}">
                <a16:creationId xmlns:a16="http://schemas.microsoft.com/office/drawing/2014/main" id="{C00E5929-1E8C-4906-BC29-A852B236C4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49C9D7-E19A-49EF-A460-1DB8CA9E0B1B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200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2116D222-1B62-49BC-88F3-D890DE1A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2">
            <a:extLst>
              <a:ext uri="{FF2B5EF4-FFF2-40B4-BE49-F238E27FC236}">
                <a16:creationId xmlns:a16="http://schemas.microsoft.com/office/drawing/2014/main" id="{555CDA80-3014-4684-8C7B-48F31E7C3A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9A8B16-C19F-471C-AD5B-4F236BC5A39E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20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E41C56A2-B041-4AA7-95AD-A5A2EFD06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2">
            <a:extLst>
              <a:ext uri="{FF2B5EF4-FFF2-40B4-BE49-F238E27FC236}">
                <a16:creationId xmlns:a16="http://schemas.microsoft.com/office/drawing/2014/main" id="{BC19CFB6-061E-4464-8038-FE992E029C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1574F0-2F7B-4DA3-BDD5-467FAC5D9C6A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20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9EADFC05-FA3F-49E3-B2A0-08878092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2">
            <a:extLst>
              <a:ext uri="{FF2B5EF4-FFF2-40B4-BE49-F238E27FC236}">
                <a16:creationId xmlns:a16="http://schemas.microsoft.com/office/drawing/2014/main" id="{6AF3BC1E-7FFA-447F-90DA-2EDC8A1C63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60AF5F-3D5D-4C9F-B0DF-6C5606242B6D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20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19335B8E-58E3-4D83-8BA5-260B3B97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2">
            <a:extLst>
              <a:ext uri="{FF2B5EF4-FFF2-40B4-BE49-F238E27FC236}">
                <a16:creationId xmlns:a16="http://schemas.microsoft.com/office/drawing/2014/main" id="{CE6A61FF-84E9-4C41-A0A7-03C7E7DDD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949F6E-4284-4F91-84DD-22DD94D336E9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cs-CZ" sz="1200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667D0108-03FF-4B56-AE92-9932F189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2">
            <a:extLst>
              <a:ext uri="{FF2B5EF4-FFF2-40B4-BE49-F238E27FC236}">
                <a16:creationId xmlns:a16="http://schemas.microsoft.com/office/drawing/2014/main" id="{7D2D4EBD-F9AA-4C94-B41C-B0BCEADB7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C2F7820-4310-4D9E-B0B4-8CB16DD7E465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2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D89BBF37-42AB-4287-A565-DC1DA23B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200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C135A86-9EED-486B-B8B3-D3380C12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1066800"/>
            <a:ext cx="63007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200"/>
          </a:p>
        </p:txBody>
      </p:sp>
      <p:pic>
        <p:nvPicPr>
          <p:cNvPr id="2" name="square wave approximation">
            <a:hlinkClick r:id="" action="ppaction://media"/>
            <a:extLst>
              <a:ext uri="{FF2B5EF4-FFF2-40B4-BE49-F238E27FC236}">
                <a16:creationId xmlns:a16="http://schemas.microsoft.com/office/drawing/2014/main" id="{8B81A102-CFD2-6F3D-1AD1-6BD7F2C39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772816"/>
            <a:ext cx="813435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2">
            <a:extLst>
              <a:ext uri="{FF2B5EF4-FFF2-40B4-BE49-F238E27FC236}">
                <a16:creationId xmlns:a16="http://schemas.microsoft.com/office/drawing/2014/main" id="{DDB4761E-E4A5-429B-B123-4344214AD3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2695E9-D5AD-4681-BCFE-A1A06FA31F78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20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9BB4BB6-9A8D-E7E3-F7B5-97294998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268760"/>
            <a:ext cx="3491880" cy="17459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E4DAE7A-D2A2-7502-8A2A-23D6E8B65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3284984"/>
            <a:ext cx="3491880" cy="174594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EF98FBF-D793-AC33-FEA9-0801C050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" t="20621" r="68038" b="17517"/>
          <a:stretch/>
        </p:blipFill>
        <p:spPr>
          <a:xfrm>
            <a:off x="4572000" y="130353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F56752F-B8F6-855E-E280-170B06952A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38572" r="72602" b="30493"/>
          <a:stretch/>
        </p:blipFill>
        <p:spPr>
          <a:xfrm>
            <a:off x="6814592" y="1296876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D5B4ECF-9B5A-7FEE-3827-278F33DC9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54768" r="79118" b="29763"/>
          <a:stretch/>
        </p:blipFill>
        <p:spPr>
          <a:xfrm>
            <a:off x="4572000" y="395080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1B95E0A-94A4-DB0F-B047-C7DDB1B30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54768" r="82469" b="37497"/>
          <a:stretch/>
        </p:blipFill>
        <p:spPr>
          <a:xfrm>
            <a:off x="6814592" y="3950804"/>
            <a:ext cx="1872208" cy="21602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62C38730-C260-09F7-BA92-28B8A20872C7}"/>
              </a:ext>
            </a:extLst>
          </p:cNvPr>
          <p:cNvSpPr/>
          <p:nvPr/>
        </p:nvSpPr>
        <p:spPr>
          <a:xfrm>
            <a:off x="719680" y="3662772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1FE5EA3-CC1F-2681-3AA4-1A3999ABD33E}"/>
              </a:ext>
            </a:extLst>
          </p:cNvPr>
          <p:cNvSpPr/>
          <p:nvPr/>
        </p:nvSpPr>
        <p:spPr>
          <a:xfrm>
            <a:off x="5171400" y="1916832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5ECD12D-64E3-C5F1-DFED-E3BE5B415E00}"/>
              </a:ext>
            </a:extLst>
          </p:cNvPr>
          <p:cNvSpPr/>
          <p:nvPr/>
        </p:nvSpPr>
        <p:spPr>
          <a:xfrm>
            <a:off x="6814592" y="2141730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83E2E69-140B-99D0-94E2-369F53044712}"/>
              </a:ext>
            </a:extLst>
          </p:cNvPr>
          <p:cNvSpPr/>
          <p:nvPr/>
        </p:nvSpPr>
        <p:spPr>
          <a:xfrm>
            <a:off x="4671017" y="4293096"/>
            <a:ext cx="972000" cy="1080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278C850A-E34B-D494-57FC-BF7FDA9AE51A}"/>
              </a:ext>
            </a:extLst>
          </p:cNvPr>
          <p:cNvCxnSpPr>
            <a:cxnSpLocks/>
          </p:cNvCxnSpPr>
          <p:nvPr/>
        </p:nvCxnSpPr>
        <p:spPr>
          <a:xfrm flipV="1">
            <a:off x="1691680" y="1303534"/>
            <a:ext cx="4752528" cy="23591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37009E8-73DE-D630-CEDA-AEFA054A0BEC}"/>
              </a:ext>
            </a:extLst>
          </p:cNvPr>
          <p:cNvCxnSpPr>
            <a:cxnSpLocks/>
          </p:cNvCxnSpPr>
          <p:nvPr/>
        </p:nvCxnSpPr>
        <p:spPr>
          <a:xfrm flipV="1">
            <a:off x="1691680" y="3463774"/>
            <a:ext cx="4752528" cy="12723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916FF514-7840-8F88-F142-F8D8523FC83A}"/>
              </a:ext>
            </a:extLst>
          </p:cNvPr>
          <p:cNvCxnSpPr>
            <a:cxnSpLocks/>
          </p:cNvCxnSpPr>
          <p:nvPr/>
        </p:nvCxnSpPr>
        <p:spPr>
          <a:xfrm flipV="1">
            <a:off x="713603" y="3463774"/>
            <a:ext cx="3858397" cy="1265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9436993F-87B0-AFB3-4C3B-DB9EEB14463D}"/>
              </a:ext>
            </a:extLst>
          </p:cNvPr>
          <p:cNvCxnSpPr>
            <a:cxnSpLocks/>
          </p:cNvCxnSpPr>
          <p:nvPr/>
        </p:nvCxnSpPr>
        <p:spPr>
          <a:xfrm flipV="1">
            <a:off x="713603" y="1303414"/>
            <a:ext cx="3858397" cy="23592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">
            <a:extLst>
              <a:ext uri="{FF2B5EF4-FFF2-40B4-BE49-F238E27FC236}">
                <a16:creationId xmlns:a16="http://schemas.microsoft.com/office/drawing/2014/main" id="{0B584E82-96AF-A59F-CC0D-515DC82E6813}"/>
              </a:ext>
            </a:extLst>
          </p:cNvPr>
          <p:cNvSpPr txBox="1">
            <a:spLocks noChangeArrowheads="1"/>
          </p:cNvSpPr>
          <p:nvPr/>
        </p:nvSpPr>
        <p:spPr>
          <a:xfrm>
            <a:off x="500063" y="5223144"/>
            <a:ext cx="3999929" cy="11586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+mn-lt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sz="2000" kern="0" dirty="0"/>
              <a:t>Demonstrace nedokonalé aproximace skokových přechodů v </a:t>
            </a:r>
            <a:r>
              <a:rPr lang="cs-CZ" altLang="cs-CZ" sz="2000" kern="0" dirty="0" err="1"/>
              <a:t>jpg</a:t>
            </a:r>
            <a:r>
              <a:rPr lang="cs-CZ" altLang="cs-CZ" sz="2000" kern="0" dirty="0"/>
              <a:t> kompresi.</a:t>
            </a:r>
          </a:p>
        </p:txBody>
      </p:sp>
    </p:spTree>
    <p:extLst>
      <p:ext uri="{BB962C8B-B14F-4D97-AF65-F5344CB8AC3E}">
        <p14:creationId xmlns:p14="http://schemas.microsoft.com/office/powerpoint/2010/main" val="385726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84E98CF-7ACB-489A-8917-02C9911AA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51133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BB2489F6-D3B9-4D52-A14A-A7037FC6D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8">
            <a:extLst>
              <a:ext uri="{FF2B5EF4-FFF2-40B4-BE49-F238E27FC236}">
                <a16:creationId xmlns:a16="http://schemas.microsoft.com/office/drawing/2014/main" id="{CEACD6B3-1287-4D48-9083-2053A7C4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>
            <a:extLst>
              <a:ext uri="{FF2B5EF4-FFF2-40B4-BE49-F238E27FC236}">
                <a16:creationId xmlns:a16="http://schemas.microsoft.com/office/drawing/2014/main" id="{ED7DBD3E-65A9-426D-80A5-230D02AD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855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1B73EF6-8A97-4A0E-A310-99CD7A4D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číslo snímku 4">
            <a:extLst>
              <a:ext uri="{FF2B5EF4-FFF2-40B4-BE49-F238E27FC236}">
                <a16:creationId xmlns:a16="http://schemas.microsoft.com/office/drawing/2014/main" id="{0B2B4C84-DCA4-424F-9B73-A8D990836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5B98359-C788-4F6A-8353-CD265319FFC3}" type="slidenum">
              <a:rPr lang="cs-CZ" altLang="cs-CZ" sz="120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9349FC3B-7B4D-440D-875F-5000E50D1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Zvolna do Fourierovy analýzy</a:t>
            </a:r>
          </a:p>
        </p:txBody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95D27E9-B76F-405E-B54E-7224A5201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0063" y="1341438"/>
            <a:ext cx="8535987" cy="50403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Fourierova analýza – snaha vyjádřit (rozložit, rozvinout) funkci jako součet jednoduchých funkcí (harmonických funkcí, složek).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počty těchto harmonických složek, jejich amplitudy, frekvence a fázové posuny jednoznačně charakterizují analyzovanou funkci.</a:t>
            </a:r>
          </a:p>
          <a:p>
            <a:pPr>
              <a:lnSpc>
                <a:spcPct val="90000"/>
              </a:lnSpc>
            </a:pPr>
            <a:endParaRPr lang="cs-CZ" altLang="cs-CZ" sz="12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Základní rozdělení podle periodicity: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Fourierova řada (periodické funkce).</a:t>
            </a:r>
          </a:p>
          <a:p>
            <a:pPr lvl="1">
              <a:lnSpc>
                <a:spcPct val="90000"/>
              </a:lnSpc>
            </a:pPr>
            <a:r>
              <a:rPr lang="cs-CZ" altLang="cs-CZ" sz="2000" dirty="0"/>
              <a:t>Fourierův integrál, Fourierova transformace (neperiodické).</a:t>
            </a:r>
          </a:p>
          <a:p>
            <a:pPr>
              <a:lnSpc>
                <a:spcPct val="90000"/>
              </a:lnSpc>
            </a:pPr>
            <a:endParaRPr lang="cs-CZ" altLang="cs-CZ" sz="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Fourierovy řady mohou být vyjádřeny v klasickém, </a:t>
            </a:r>
            <a:r>
              <a:rPr lang="cs-CZ" altLang="cs-CZ" sz="2400" dirty="0">
                <a:solidFill>
                  <a:srgbClr val="212121"/>
                </a:solidFill>
              </a:rPr>
              <a:t>trigonometrickém </a:t>
            </a:r>
            <a:r>
              <a:rPr lang="cs-CZ" altLang="cs-CZ" sz="2400" dirty="0"/>
              <a:t>nebo </a:t>
            </a:r>
            <a:r>
              <a:rPr lang="cs-CZ" altLang="cs-CZ" sz="2400" dirty="0">
                <a:solidFill>
                  <a:srgbClr val="296EF9"/>
                </a:solidFill>
              </a:rPr>
              <a:t>komplexním</a:t>
            </a:r>
            <a:r>
              <a:rPr lang="cs-CZ" altLang="cs-CZ" sz="2400" dirty="0"/>
              <a:t> tvaru.</a:t>
            </a:r>
          </a:p>
          <a:p>
            <a:pPr>
              <a:lnSpc>
                <a:spcPct val="90000"/>
              </a:lnSpc>
            </a:pPr>
            <a:endParaRPr lang="cs-CZ" altLang="cs-CZ" sz="6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zpracovávat můžeme spojité i diskrétní veličiny.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sah 11">
            <a:extLst>
              <a:ext uri="{FF2B5EF4-FFF2-40B4-BE49-F238E27FC236}">
                <a16:creationId xmlns:a16="http://schemas.microsoft.com/office/drawing/2014/main" id="{326C7BE7-5728-42EF-9C0B-3392FBFBB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3832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Každou periodickou funkci x(t+kT) = x(t), která vyhovuje Dirichletovým podmínkám, lze vyjádřit pomocí Fourierovy řady, pro kterou v exponenciálním tvaru je</a:t>
            </a:r>
          </a:p>
          <a:p>
            <a:endParaRPr lang="cs-CZ" altLang="cs-CZ" sz="4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kde      jsou komplexní </a:t>
            </a:r>
            <a:r>
              <a:rPr lang="cs-CZ" altLang="cs-CZ" sz="2400" i="1">
                <a:latin typeface="Calibri" panose="020F0502020204030204" pitchFamily="34" charset="0"/>
                <a:cs typeface="Calibri" panose="020F0502020204030204" pitchFamily="34" charset="0"/>
              </a:rPr>
              <a:t>Fourierovy koeficienty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definované vztahem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5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1800"/>
              <a:t>a </a:t>
            </a:r>
            <a:r>
              <a:rPr lang="cs-CZ" altLang="cs-CZ" sz="1800">
                <a:sym typeface="Symbol" panose="05050102010706020507" pitchFamily="18" charset="2"/>
              </a:rPr>
              <a:t></a:t>
            </a:r>
            <a:r>
              <a:rPr lang="cs-CZ" altLang="cs-CZ" sz="1800" baseline="-25000"/>
              <a:t>1</a:t>
            </a:r>
            <a:r>
              <a:rPr lang="cs-CZ" altLang="cs-CZ" sz="1800"/>
              <a:t> = 2</a:t>
            </a:r>
            <a:r>
              <a:rPr lang="cs-CZ" altLang="cs-CZ" sz="1800">
                <a:sym typeface="Symbol" panose="05050102010706020507" pitchFamily="18" charset="2"/>
              </a:rPr>
              <a:t></a:t>
            </a:r>
            <a:r>
              <a:rPr lang="cs-CZ" altLang="cs-CZ" sz="1800"/>
              <a:t>/T je úhlový kmitočet první základní harmonické složky určený základní periodou T rozkládané funkce x(t). 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cs-CZ" altLang="cs-CZ" sz="110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Dirichletovy podmínky pro rozklad periodické funkce x(t) do Fourierovy řady jsou: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cs typeface="Times New Roman" panose="02020603050405020304" pitchFamily="18" charset="0"/>
              </a:rPr>
              <a:t>1) x(t) je absolutně integrovatelná nad každou periodou; 2) x(t) má nad každou periodou pouze konečný počet maxim a minim; 3) x(t) má nad každou periodou konečný počet nespojitostí. </a:t>
            </a:r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1400">
                <a:latin typeface="Calibri" panose="020F0502020204030204" pitchFamily="34" charset="0"/>
                <a:cs typeface="Times New Roman" panose="02020603050405020304" pitchFamily="18" charset="0"/>
              </a:rPr>
              <a:t>Dirichletovy podmínky jsou postačující, nikoliv nutné. Lze konstatovat, že všechny rozumné, tj. fyzikálně realizovatelné funkce Dirichletovy podmínky splňují.</a:t>
            </a:r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/>
          </a:p>
        </p:txBody>
      </p:sp>
      <p:pic>
        <p:nvPicPr>
          <p:cNvPr id="30723" name="Picture 16">
            <a:extLst>
              <a:ext uri="{FF2B5EF4-FFF2-40B4-BE49-F238E27FC236}">
                <a16:creationId xmlns:a16="http://schemas.microsoft.com/office/drawing/2014/main" id="{40A020D0-B74A-49A1-9745-BB979D4E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635375"/>
            <a:ext cx="29511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06F6A4-37B6-4A8D-94A6-D304845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0725" name="Objekt 4">
            <a:extLst>
              <a:ext uri="{FF2B5EF4-FFF2-40B4-BE49-F238E27FC236}">
                <a16:creationId xmlns:a16="http://schemas.microsoft.com/office/drawing/2014/main" id="{884AA0C3-E884-4854-8840-3AA241CBA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7563" y="2205038"/>
          <a:ext cx="20669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90170" imgH="431613" progId="Equation.3">
                  <p:embed/>
                </p:oleObj>
              </mc:Choice>
              <mc:Fallback>
                <p:oleObj r:id="rId3" imgW="990170" imgH="431613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563" y="2205038"/>
                        <a:ext cx="206692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kt 5">
            <a:extLst>
              <a:ext uri="{FF2B5EF4-FFF2-40B4-BE49-F238E27FC236}">
                <a16:creationId xmlns:a16="http://schemas.microsoft.com/office/drawing/2014/main" id="{01751A6C-984D-41FB-B9E8-37C13EB3A5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3248025"/>
          <a:ext cx="3222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52268" imgH="203024" progId="Equation.3">
                  <p:embed/>
                </p:oleObj>
              </mc:Choice>
              <mc:Fallback>
                <p:oleObj r:id="rId5" imgW="152268" imgH="203024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248025"/>
                        <a:ext cx="3222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Rectangle 11">
            <a:extLst>
              <a:ext uri="{FF2B5EF4-FFF2-40B4-BE49-F238E27FC236}">
                <a16:creationId xmlns:a16="http://schemas.microsoft.com/office/drawing/2014/main" id="{8564FD2D-507E-40DC-88DC-0A297D80A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sah 11">
            <a:extLst>
              <a:ext uri="{FF2B5EF4-FFF2-40B4-BE49-F238E27FC236}">
                <a16:creationId xmlns:a16="http://schemas.microsoft.com/office/drawing/2014/main" id="{F03E45A2-78BD-47D4-B53F-5D7ED382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Modul komplexního Fourierova koeficientu       určuje amplitudu odpovídající harmonické složky, jeho fáze hodnotu počáteční fáze odpovídající harmonické funkce.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n = 0 je</a:t>
            </a:r>
            <a:endParaRPr lang="cs-CZ" altLang="cs-CZ" sz="40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347FDD-0F49-4ABD-BA27-7173C94B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1748" name="Objekt 4">
            <a:extLst>
              <a:ext uri="{FF2B5EF4-FFF2-40B4-BE49-F238E27FC236}">
                <a16:creationId xmlns:a16="http://schemas.microsoft.com/office/drawing/2014/main" id="{3C98BA51-57D4-49BA-882C-940BE41D18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23963"/>
          <a:ext cx="4460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223963"/>
                        <a:ext cx="446087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kt 5">
            <a:extLst>
              <a:ext uri="{FF2B5EF4-FFF2-40B4-BE49-F238E27FC236}">
                <a16:creationId xmlns:a16="http://schemas.microsoft.com/office/drawing/2014/main" id="{D71BB134-F989-4487-956E-4FE4D55E24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9963" y="2852738"/>
          <a:ext cx="194310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39392" imgH="482391" progId="Equation.3">
                  <p:embed/>
                </p:oleObj>
              </mc:Choice>
              <mc:Fallback>
                <p:oleObj r:id="rId4" imgW="939392" imgH="482391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852738"/>
                        <a:ext cx="1943100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sah 11">
            <a:extLst>
              <a:ext uri="{FF2B5EF4-FFF2-40B4-BE49-F238E27FC236}">
                <a16:creationId xmlns:a16="http://schemas.microsoft.com/office/drawing/2014/main" id="{C8D71515-8E92-4912-8B83-C25CE59E4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Modul komplexního Fourierova koeficientu       určuje amplitudu odpovídající harmonické složky, jeho fáze hodnotu počáteční fáze odpovídající harmonické funkce.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n = 0 je</a:t>
            </a:r>
          </a:p>
          <a:p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	což je střední hodnota (stejnosměrná složka) funkce x(t).</a:t>
            </a: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Pro reálné funkce x(t) je                (symbolem * označujeme komplexně sdruženou hodnotu).</a:t>
            </a:r>
            <a:endParaRPr lang="cs-CZ" altLang="cs-CZ" sz="2400">
              <a:latin typeface="Arial" panose="020B060402020202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sz="800">
              <a:latin typeface="Arial" panose="020B0604020202020204" pitchFamily="34" charset="0"/>
            </a:endParaRPr>
          </a:p>
          <a:p>
            <a:endParaRPr lang="cs-CZ" altLang="cs-CZ" sz="2400">
              <a:latin typeface="Arial" panose="020B0604020202020204" pitchFamily="34" charset="0"/>
            </a:endParaRPr>
          </a:p>
          <a:p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4000">
              <a:latin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BA1B3F-10E0-42F0-8A80-CB9851AD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</a:p>
        </p:txBody>
      </p:sp>
      <p:graphicFrame>
        <p:nvGraphicFramePr>
          <p:cNvPr id="32772" name="Objekt 4">
            <a:extLst>
              <a:ext uri="{FF2B5EF4-FFF2-40B4-BE49-F238E27FC236}">
                <a16:creationId xmlns:a16="http://schemas.microsoft.com/office/drawing/2014/main" id="{3A6E3DCF-26C6-4AB8-A5BC-7B59056C70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1223963"/>
          <a:ext cx="446087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1223963"/>
                        <a:ext cx="446087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kt 5">
            <a:extLst>
              <a:ext uri="{FF2B5EF4-FFF2-40B4-BE49-F238E27FC236}">
                <a16:creationId xmlns:a16="http://schemas.microsoft.com/office/drawing/2014/main" id="{61714D96-E49C-4E04-96E4-45974B9780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6788" y="2852738"/>
          <a:ext cx="1944687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39392" imgH="482391" progId="Equation.3">
                  <p:embed/>
                </p:oleObj>
              </mc:Choice>
              <mc:Fallback>
                <p:oleObj r:id="rId4" imgW="939392" imgH="482391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88" y="2852738"/>
                        <a:ext cx="1944687" cy="989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kt 6">
            <a:extLst>
              <a:ext uri="{FF2B5EF4-FFF2-40B4-BE49-F238E27FC236}">
                <a16:creationId xmlns:a16="http://schemas.microsoft.com/office/drawing/2014/main" id="{C014167C-E69F-4F93-A610-F0779A9BA9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4760913"/>
          <a:ext cx="93662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44307" imgH="228501" progId="Equation.3">
                  <p:embed/>
                </p:oleObj>
              </mc:Choice>
              <mc:Fallback>
                <p:oleObj r:id="rId6" imgW="444307" imgH="228501" progId="Equation.3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760913"/>
                        <a:ext cx="936625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7">
            <a:extLst>
              <a:ext uri="{FF2B5EF4-FFF2-40B4-BE49-F238E27FC236}">
                <a16:creationId xmlns:a16="http://schemas.microsoft.com/office/drawing/2014/main" id="{BD312EE5-3DD1-453B-B346-E36F5038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138" y="4911725"/>
            <a:ext cx="215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1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sah 2">
            <a:extLst>
              <a:ext uri="{FF2B5EF4-FFF2-40B4-BE49-F238E27FC236}">
                <a16:creationId xmlns:a16="http://schemas.microsoft.com/office/drawing/2014/main" id="{15595743-E84F-498B-8D39-B68E929F1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Určeme parametry jednotlivých harmonických složek, z nichž se skládá obdélníkový pulz o základní periodě T, době trvání jednotlivých impulzů ϑ a výšce A. Nechť je první z impulzů umístěn symetricky kolem počátku časové osy.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F25E780-6F91-4305-A163-90D6E33C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DBB6187A-58A3-47E9-AF9E-21C824DC3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3797" name="Objekt 5">
            <a:extLst>
              <a:ext uri="{FF2B5EF4-FFF2-40B4-BE49-F238E27FC236}">
                <a16:creationId xmlns:a16="http://schemas.microsoft.com/office/drawing/2014/main" id="{B17F44C3-BADC-49D4-8E19-A0DFCAB27D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3284538"/>
          <a:ext cx="581660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725853" imgH="2476190" progId="Paint.Picture">
                  <p:embed/>
                </p:oleObj>
              </mc:Choice>
              <mc:Fallback>
                <p:oleObj name="Rastrový obrázek" r:id="rId2" imgW="7725853" imgH="2476190" progId="Paint.Picture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284538"/>
                        <a:ext cx="581660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>
            <a:extLst>
              <a:ext uri="{FF2B5EF4-FFF2-40B4-BE49-F238E27FC236}">
                <a16:creationId xmlns:a16="http://schemas.microsoft.com/office/drawing/2014/main" id="{CB5E0966-658F-46F8-9C06-2CE3ED82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Spočítejme nejdříve hodnotu pomocného integrálu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Pro n = 0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a pro n ≠ 0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AAAB1B-D127-4E84-B64D-0C56141F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124922F-4284-4CDD-AB43-B5CBC71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1" name="Objekt 5">
            <a:extLst>
              <a:ext uri="{FF2B5EF4-FFF2-40B4-BE49-F238E27FC236}">
                <a16:creationId xmlns:a16="http://schemas.microsoft.com/office/drawing/2014/main" id="{8B86D2DA-38D8-41AE-8D28-867735947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5363" y="1557338"/>
          <a:ext cx="20732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65200" imgH="469900" progId="Equation.3">
                  <p:embed/>
                </p:oleObj>
              </mc:Choice>
              <mc:Fallback>
                <p:oleObj r:id="rId2" imgW="965200" imgH="469900" progId="Equation.3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1557338"/>
                        <a:ext cx="20732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4">
            <a:extLst>
              <a:ext uri="{FF2B5EF4-FFF2-40B4-BE49-F238E27FC236}">
                <a16:creationId xmlns:a16="http://schemas.microsoft.com/office/drawing/2014/main" id="{F5902104-CBAA-4D84-85C5-381BBD73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3" name="Objekt 7">
            <a:extLst>
              <a:ext uri="{FF2B5EF4-FFF2-40B4-BE49-F238E27FC236}">
                <a16:creationId xmlns:a16="http://schemas.microsoft.com/office/drawing/2014/main" id="{4E9E795F-E0DF-4CB4-9AE3-7DACF8F3B1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2565400"/>
          <a:ext cx="338137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73200" imgH="469900" progId="Equation.3">
                  <p:embed/>
                </p:oleObj>
              </mc:Choice>
              <mc:Fallback>
                <p:oleObj r:id="rId4" imgW="1473200" imgH="469900" progId="Equation.3">
                  <p:embed/>
                  <p:pic>
                    <p:nvPicPr>
                      <p:cNvPr id="0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2565400"/>
                        <a:ext cx="338137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6">
            <a:extLst>
              <a:ext uri="{FF2B5EF4-FFF2-40B4-BE49-F238E27FC236}">
                <a16:creationId xmlns:a16="http://schemas.microsoft.com/office/drawing/2014/main" id="{53C8285D-AC78-4E50-AA80-1548040D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5" name="Objekt 9">
            <a:extLst>
              <a:ext uri="{FF2B5EF4-FFF2-40B4-BE49-F238E27FC236}">
                <a16:creationId xmlns:a16="http://schemas.microsoft.com/office/drawing/2014/main" id="{65D9C81A-1D89-4868-8A28-4963084D67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076700"/>
          <a:ext cx="84010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368800" imgH="495300" progId="Equation.3">
                  <p:embed/>
                </p:oleObj>
              </mc:Choice>
              <mc:Fallback>
                <p:oleObj r:id="rId6" imgW="4368800" imgH="495300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76700"/>
                        <a:ext cx="84010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8">
            <a:extLst>
              <a:ext uri="{FF2B5EF4-FFF2-40B4-BE49-F238E27FC236}">
                <a16:creationId xmlns:a16="http://schemas.microsoft.com/office/drawing/2014/main" id="{5D8FAC9A-783E-420C-AA39-35C28DDE1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7" name="Objekt 11">
            <a:extLst>
              <a:ext uri="{FF2B5EF4-FFF2-40B4-BE49-F238E27FC236}">
                <a16:creationId xmlns:a16="http://schemas.microsoft.com/office/drawing/2014/main" id="{1B0F6505-74B4-4CE6-880F-2697D378F8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941888"/>
          <a:ext cx="33909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4610744" imgH="2285714" progId="Paint.Picture">
                  <p:embed/>
                </p:oleObj>
              </mc:Choice>
              <mc:Fallback>
                <p:oleObj name="Rastrový obrázek" r:id="rId8" imgW="4610744" imgH="2285714" progId="Paint.Picture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941888"/>
                        <a:ext cx="33909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sah 2">
            <a:extLst>
              <a:ext uri="{FF2B5EF4-FFF2-40B4-BE49-F238E27FC236}">
                <a16:creationId xmlns:a16="http://schemas.microsoft.com/office/drawing/2014/main" id="{CB5E0966-658F-46F8-9C06-2CE3ED82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Spočítejme nejdříve hodnotu pomocného integrálu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Pro n = 0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 dirty="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000" dirty="0"/>
              <a:t>a pro n ≠ 0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 dirty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5AAAB1B-D127-4E84-B64D-0C56141F2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124922F-4284-4CDD-AB43-B5CBC71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1" name="Objekt 5">
            <a:extLst>
              <a:ext uri="{FF2B5EF4-FFF2-40B4-BE49-F238E27FC236}">
                <a16:creationId xmlns:a16="http://schemas.microsoft.com/office/drawing/2014/main" id="{8B86D2DA-38D8-41AE-8D28-867735947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35363" y="1557338"/>
          <a:ext cx="20732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965200" imgH="469900" progId="Equation.3">
                  <p:embed/>
                </p:oleObj>
              </mc:Choice>
              <mc:Fallback>
                <p:oleObj r:id="rId2" imgW="965200" imgH="469900" progId="Equation.3">
                  <p:embed/>
                  <p:pic>
                    <p:nvPicPr>
                      <p:cNvPr id="34821" name="Objekt 5">
                        <a:extLst>
                          <a:ext uri="{FF2B5EF4-FFF2-40B4-BE49-F238E27FC236}">
                            <a16:creationId xmlns:a16="http://schemas.microsoft.com/office/drawing/2014/main" id="{8B86D2DA-38D8-41AE-8D28-867735947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5363" y="1557338"/>
                        <a:ext cx="20732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4">
            <a:extLst>
              <a:ext uri="{FF2B5EF4-FFF2-40B4-BE49-F238E27FC236}">
                <a16:creationId xmlns:a16="http://schemas.microsoft.com/office/drawing/2014/main" id="{F5902104-CBAA-4D84-85C5-381BBD73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3" name="Objekt 7">
            <a:extLst>
              <a:ext uri="{FF2B5EF4-FFF2-40B4-BE49-F238E27FC236}">
                <a16:creationId xmlns:a16="http://schemas.microsoft.com/office/drawing/2014/main" id="{4E9E795F-E0DF-4CB4-9AE3-7DACF8F3B1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2565400"/>
          <a:ext cx="338137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473200" imgH="469900" progId="Equation.3">
                  <p:embed/>
                </p:oleObj>
              </mc:Choice>
              <mc:Fallback>
                <p:oleObj r:id="rId4" imgW="1473200" imgH="469900" progId="Equation.3">
                  <p:embed/>
                  <p:pic>
                    <p:nvPicPr>
                      <p:cNvPr id="34823" name="Objekt 7">
                        <a:extLst>
                          <a:ext uri="{FF2B5EF4-FFF2-40B4-BE49-F238E27FC236}">
                            <a16:creationId xmlns:a16="http://schemas.microsoft.com/office/drawing/2014/main" id="{4E9E795F-E0DF-4CB4-9AE3-7DACF8F3B1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2565400"/>
                        <a:ext cx="338137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Rectangle 6">
            <a:extLst>
              <a:ext uri="{FF2B5EF4-FFF2-40B4-BE49-F238E27FC236}">
                <a16:creationId xmlns:a16="http://schemas.microsoft.com/office/drawing/2014/main" id="{53C8285D-AC78-4E50-AA80-1548040D4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5" name="Objekt 9">
            <a:extLst>
              <a:ext uri="{FF2B5EF4-FFF2-40B4-BE49-F238E27FC236}">
                <a16:creationId xmlns:a16="http://schemas.microsoft.com/office/drawing/2014/main" id="{65D9C81A-1D89-4868-8A28-4963084D67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4076700"/>
          <a:ext cx="84010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368800" imgH="495300" progId="Equation.3">
                  <p:embed/>
                </p:oleObj>
              </mc:Choice>
              <mc:Fallback>
                <p:oleObj r:id="rId6" imgW="4368800" imgH="495300" progId="Equation.3">
                  <p:embed/>
                  <p:pic>
                    <p:nvPicPr>
                      <p:cNvPr id="34825" name="Objekt 9">
                        <a:extLst>
                          <a:ext uri="{FF2B5EF4-FFF2-40B4-BE49-F238E27FC236}">
                            <a16:creationId xmlns:a16="http://schemas.microsoft.com/office/drawing/2014/main" id="{65D9C81A-1D89-4868-8A28-4963084D67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076700"/>
                        <a:ext cx="840105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Rectangle 8">
            <a:extLst>
              <a:ext uri="{FF2B5EF4-FFF2-40B4-BE49-F238E27FC236}">
                <a16:creationId xmlns:a16="http://schemas.microsoft.com/office/drawing/2014/main" id="{5D8FAC9A-783E-420C-AA39-35C28DDE1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4827" name="Objekt 11">
            <a:extLst>
              <a:ext uri="{FF2B5EF4-FFF2-40B4-BE49-F238E27FC236}">
                <a16:creationId xmlns:a16="http://schemas.microsoft.com/office/drawing/2014/main" id="{1B0F6505-74B4-4CE6-880F-2697D378F8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4941888"/>
          <a:ext cx="33909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4610744" imgH="2285714" progId="Paint.Picture">
                  <p:embed/>
                </p:oleObj>
              </mc:Choice>
              <mc:Fallback>
                <p:oleObj name="Rastrový obrázek" r:id="rId8" imgW="4610744" imgH="2285714" progId="Paint.Picture">
                  <p:embed/>
                  <p:pic>
                    <p:nvPicPr>
                      <p:cNvPr id="34827" name="Objekt 11">
                        <a:extLst>
                          <a:ext uri="{FF2B5EF4-FFF2-40B4-BE49-F238E27FC236}">
                            <a16:creationId xmlns:a16="http://schemas.microsoft.com/office/drawing/2014/main" id="{1B0F6505-74B4-4CE6-880F-2697D378F8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4941888"/>
                        <a:ext cx="33909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ublinový popisek: se šipkou dolů 1">
            <a:extLst>
              <a:ext uri="{FF2B5EF4-FFF2-40B4-BE49-F238E27FC236}">
                <a16:creationId xmlns:a16="http://schemas.microsoft.com/office/drawing/2014/main" id="{CCF5D8CA-B8BE-4927-AFA1-F9DAD5F5BEC0}"/>
              </a:ext>
            </a:extLst>
          </p:cNvPr>
          <p:cNvSpPr/>
          <p:nvPr/>
        </p:nvSpPr>
        <p:spPr>
          <a:xfrm>
            <a:off x="6948263" y="2565400"/>
            <a:ext cx="1944217" cy="1583680"/>
          </a:xfrm>
          <a:prstGeom prst="downArrowCallout">
            <a:avLst>
              <a:gd name="adj1" fmla="val 13788"/>
              <a:gd name="adj2" fmla="val 16031"/>
              <a:gd name="adj3" fmla="val 17152"/>
              <a:gd name="adj4" fmla="val 64977"/>
            </a:avLst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0D2F1C-9802-4DCC-B710-0D63C0AD4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9751" y="2798107"/>
            <a:ext cx="1663017" cy="6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68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sah 2">
            <a:extLst>
              <a:ext uri="{FF2B5EF4-FFF2-40B4-BE49-F238E27FC236}">
                <a16:creationId xmlns:a16="http://schemas.microsoft.com/office/drawing/2014/main" id="{8177DF18-38EA-4FB7-BEF9-067535B2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525" y="3429000"/>
            <a:ext cx="3311525" cy="29527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Nulové hodnoty nabývá funkce Sa(x) pro argumenty rovné celočíselným násobkům </a:t>
            </a:r>
            <a:r>
              <a:rPr lang="cs-CZ" altLang="cs-CZ" sz="1600">
                <a:sym typeface="Symbol" panose="05050102010706020507" pitchFamily="18" charset="2"/>
              </a:rPr>
              <a:t></a:t>
            </a:r>
            <a:r>
              <a:rPr lang="cs-CZ" altLang="cs-CZ" sz="1600"/>
              <a:t>, tj.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/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60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a tedy pro frekvenci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600"/>
              <a:t> </a:t>
            </a:r>
            <a:endParaRPr lang="cs-CZ" altLang="cs-CZ" sz="180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EA9D1D-5938-4672-BB52-0584D3C1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1 - řešení</a:t>
            </a: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534CD38C-FB38-4F11-8842-2933D1ECC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8892ECD8-9713-42CA-871F-373895DD3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1EF86F85-B9C0-44D4-9B0A-7231FCDBE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96F500B9-BE81-4D6D-8B0E-89575BC0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48" name="Rectangle 2">
            <a:extLst>
              <a:ext uri="{FF2B5EF4-FFF2-40B4-BE49-F238E27FC236}">
                <a16:creationId xmlns:a16="http://schemas.microsoft.com/office/drawing/2014/main" id="{D2D82A1C-DE47-440D-83C3-CE6058E8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49" name="Objekt 12">
            <a:extLst>
              <a:ext uri="{FF2B5EF4-FFF2-40B4-BE49-F238E27FC236}">
                <a16:creationId xmlns:a16="http://schemas.microsoft.com/office/drawing/2014/main" id="{D3D18D7C-D33C-4834-86AF-10CACBC12C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1268413"/>
          <a:ext cx="7416800" cy="195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378200" imgH="889000" progId="Equation.3">
                  <p:embed/>
                </p:oleObj>
              </mc:Choice>
              <mc:Fallback>
                <p:oleObj r:id="rId2" imgW="3378200" imgH="889000" progId="Equation.3">
                  <p:embed/>
                  <p:pic>
                    <p:nvPicPr>
                      <p:cNvPr id="0" name="Objek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268413"/>
                        <a:ext cx="7416800" cy="195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0" name="Rectangle 4">
            <a:extLst>
              <a:ext uri="{FF2B5EF4-FFF2-40B4-BE49-F238E27FC236}">
                <a16:creationId xmlns:a16="http://schemas.microsoft.com/office/drawing/2014/main" id="{2382999A-EF47-4907-B7B4-A49531243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51" name="Objekt 14">
            <a:extLst>
              <a:ext uri="{FF2B5EF4-FFF2-40B4-BE49-F238E27FC236}">
                <a16:creationId xmlns:a16="http://schemas.microsoft.com/office/drawing/2014/main" id="{D49A326D-4EDB-40BF-8CCD-C2228D3D90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3284538"/>
          <a:ext cx="4176712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6171429" imgH="4923810" progId="Paint.Picture">
                  <p:embed/>
                </p:oleObj>
              </mc:Choice>
              <mc:Fallback>
                <p:oleObj name="Rastrový obrázek" r:id="rId4" imgW="6171429" imgH="4923810" progId="Paint.Picture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3284538"/>
                        <a:ext cx="4176712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2" name="Rectangle 6">
            <a:extLst>
              <a:ext uri="{FF2B5EF4-FFF2-40B4-BE49-F238E27FC236}">
                <a16:creationId xmlns:a16="http://schemas.microsoft.com/office/drawing/2014/main" id="{BBF4E539-1695-4D9B-81EB-3639A0F3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5853" name="Objekt 16">
            <a:extLst>
              <a:ext uri="{FF2B5EF4-FFF2-40B4-BE49-F238E27FC236}">
                <a16:creationId xmlns:a16="http://schemas.microsoft.com/office/drawing/2014/main" id="{FDB4696D-B6C0-47F3-A0F4-EC65C384CA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3311525"/>
          <a:ext cx="120173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63225" imgH="431613" progId="Equation.3">
                  <p:embed/>
                </p:oleObj>
              </mc:Choice>
              <mc:Fallback>
                <p:oleObj r:id="rId6" imgW="863225" imgH="431613" progId="Equation.3">
                  <p:embed/>
                  <p:pic>
                    <p:nvPicPr>
                      <p:cNvPr id="0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311525"/>
                        <a:ext cx="120173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B7CA8D3-1005-4F9F-B49E-ACD0C358A8D5}"/>
              </a:ext>
            </a:extLst>
          </p:cNvPr>
          <p:cNvCxnSpPr/>
          <p:nvPr/>
        </p:nvCxnSpPr>
        <p:spPr>
          <a:xfrm flipH="1">
            <a:off x="2987675" y="3933825"/>
            <a:ext cx="12239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C8CA0F9-A183-4508-94B6-9233823B5DE9}"/>
              </a:ext>
            </a:extLst>
          </p:cNvPr>
          <p:cNvCxnSpPr/>
          <p:nvPr/>
        </p:nvCxnSpPr>
        <p:spPr>
          <a:xfrm flipV="1">
            <a:off x="2960688" y="3860800"/>
            <a:ext cx="142875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6" name="Rectangle 8">
            <a:extLst>
              <a:ext uri="{FF2B5EF4-FFF2-40B4-BE49-F238E27FC236}">
                <a16:creationId xmlns:a16="http://schemas.microsoft.com/office/drawing/2014/main" id="{A06DACFF-956F-42CB-BDCA-49B0447B0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5857" name="Rectangle 10">
            <a:extLst>
              <a:ext uri="{FF2B5EF4-FFF2-40B4-BE49-F238E27FC236}">
                <a16:creationId xmlns:a16="http://schemas.microsoft.com/office/drawing/2014/main" id="{FE9AC408-7D68-4087-80E4-6054A33D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35858" name="Picture 26">
            <a:extLst>
              <a:ext uri="{FF2B5EF4-FFF2-40B4-BE49-F238E27FC236}">
                <a16:creationId xmlns:a16="http://schemas.microsoft.com/office/drawing/2014/main" id="{48DB5766-28A5-4D1B-BE6E-1B41E1BA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349750"/>
            <a:ext cx="12969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8">
            <a:extLst>
              <a:ext uri="{FF2B5EF4-FFF2-40B4-BE49-F238E27FC236}">
                <a16:creationId xmlns:a16="http://schemas.microsoft.com/office/drawing/2014/main" id="{BF1ECA68-7465-4407-918B-B968F4DC5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516563"/>
            <a:ext cx="1219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sah 2">
            <a:extLst>
              <a:ext uri="{FF2B5EF4-FFF2-40B4-BE49-F238E27FC236}">
                <a16:creationId xmlns:a16="http://schemas.microsoft.com/office/drawing/2014/main" id="{9F2F8AF1-7137-4528-8CF9-64745AB3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Co se stane, když posuneme obdélníkový pulz z předešlého příkladu tak, aby nástupná hrana obdélníka byla v počátku časové osy?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0F448EE-630E-4724-9128-19DB1A35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</a:t>
            </a: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13692396-46F0-4D99-8A26-BE9E8235C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6869" name="Rectangle 2">
            <a:extLst>
              <a:ext uri="{FF2B5EF4-FFF2-40B4-BE49-F238E27FC236}">
                <a16:creationId xmlns:a16="http://schemas.microsoft.com/office/drawing/2014/main" id="{1CB723CB-D6BB-40DB-9577-B357429C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6870" name="Objekt 6">
            <a:extLst>
              <a:ext uri="{FF2B5EF4-FFF2-40B4-BE49-F238E27FC236}">
                <a16:creationId xmlns:a16="http://schemas.microsoft.com/office/drawing/2014/main" id="{4FD33F02-3B50-40C8-9A5F-A8D01457FB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6375" y="2997200"/>
          <a:ext cx="604837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7485714" imgH="2409524" progId="Paint.Picture">
                  <p:embed/>
                </p:oleObj>
              </mc:Choice>
              <mc:Fallback>
                <p:oleObj name="Rastrový obrázek" r:id="rId2" imgW="7485714" imgH="2409524" progId="Paint.Picture">
                  <p:embed/>
                  <p:pic>
                    <p:nvPicPr>
                      <p:cNvPr id="0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997200"/>
                        <a:ext cx="604837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DF435D9-B1D6-453E-A064-47BB5C929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2 - řešení</a:t>
            </a: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B5BFB8E6-4592-4F58-A487-C731851CA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7F65064D-C8AB-4FB2-BC01-FE0F8739C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id="{0FD40765-7557-49F6-9669-6E21AA646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7894" name="Objekt 8">
            <a:extLst>
              <a:ext uri="{FF2B5EF4-FFF2-40B4-BE49-F238E27FC236}">
                <a16:creationId xmlns:a16="http://schemas.microsoft.com/office/drawing/2014/main" id="{5F8710C0-0787-4C55-A437-9D2C1762D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773238"/>
          <a:ext cx="8320088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851400" imgH="1790700" progId="Equation.3">
                  <p:embed/>
                </p:oleObj>
              </mc:Choice>
              <mc:Fallback>
                <p:oleObj r:id="rId2" imgW="4851400" imgH="1790700" progId="Equation.3">
                  <p:embed/>
                  <p:pic>
                    <p:nvPicPr>
                      <p:cNvPr id="0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73238"/>
                        <a:ext cx="8320088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B9327D95-923D-481B-8248-D13C9BF4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34559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3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    </a:t>
            </a:r>
            <a:r>
              <a:rPr lang="cs-CZ" altLang="cs-CZ" sz="3200" b="1" dirty="0">
                <a:solidFill>
                  <a:srgbClr val="FF0000"/>
                </a:solidFill>
                <a:cs typeface="Arial" charset="0"/>
              </a:rPr>
              <a:t>?</a:t>
            </a: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A9F758BC-90F5-44BD-BDB5-D29FA6FC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>
            <a:extLst>
              <a:ext uri="{FF2B5EF4-FFF2-40B4-BE49-F238E27FC236}">
                <a16:creationId xmlns:a16="http://schemas.microsoft.com/office/drawing/2014/main" id="{0D5C0857-006A-4369-B6AB-A4D72D9F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>
            <a:extLst>
              <a:ext uri="{FF2B5EF4-FFF2-40B4-BE49-F238E27FC236}">
                <a16:creationId xmlns:a16="http://schemas.microsoft.com/office/drawing/2014/main" id="{EC107EA1-E910-4E0C-BABC-50ED8729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7">
            <a:extLst>
              <a:ext uri="{FF2B5EF4-FFF2-40B4-BE49-F238E27FC236}">
                <a16:creationId xmlns:a16="http://schemas.microsoft.com/office/drawing/2014/main" id="{04FC5086-AC92-4A5B-9749-13135456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3413792E-57B8-4891-B3ED-875DCE24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28B96CF-4982-456D-A490-43D9A5E2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řada</a:t>
            </a:r>
            <a:br>
              <a:rPr lang="cs-CZ" sz="3200" dirty="0"/>
            </a:br>
            <a:r>
              <a:rPr lang="cs-CZ" sz="1800" dirty="0"/>
              <a:t>příklad 2 - výsledek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7C954D1-3365-4B3B-95DD-DD9874C5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6B2DE12B-77AF-4475-9C19-BA76D3B0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7" name="Rectangle 2">
            <a:extLst>
              <a:ext uri="{FF2B5EF4-FFF2-40B4-BE49-F238E27FC236}">
                <a16:creationId xmlns:a16="http://schemas.microsoft.com/office/drawing/2014/main" id="{224C49E1-9B48-41B5-A102-911E088F8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8918" name="Rectangle 2">
            <a:extLst>
              <a:ext uri="{FF2B5EF4-FFF2-40B4-BE49-F238E27FC236}">
                <a16:creationId xmlns:a16="http://schemas.microsoft.com/office/drawing/2014/main" id="{A31C1C72-8869-42DE-A6E8-F73C06992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8919" name="Objekt 5">
            <a:extLst>
              <a:ext uri="{FF2B5EF4-FFF2-40B4-BE49-F238E27FC236}">
                <a16:creationId xmlns:a16="http://schemas.microsoft.com/office/drawing/2014/main" id="{F4326AF1-73AD-4EEE-B4FF-6E56FCA41A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3713" y="1484313"/>
          <a:ext cx="5976937" cy="458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6304762" imgH="4819048" progId="Paint.Picture">
                  <p:embed/>
                </p:oleObj>
              </mc:Choice>
              <mc:Fallback>
                <p:oleObj name="Rastrový obrázek" r:id="rId2" imgW="6304762" imgH="4819048" progId="Paint.Picture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484313"/>
                        <a:ext cx="5976937" cy="458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B3580-2FFF-4F5B-93EB-D8C69338B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39939" name="Zástupný symbol pro obsah 2">
            <a:extLst>
              <a:ext uri="{FF2B5EF4-FFF2-40B4-BE49-F238E27FC236}">
                <a16:creationId xmlns:a16="http://schemas.microsoft.com/office/drawing/2014/main" id="{3C8B2C1F-752D-47EB-856E-7E0715A33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periodickou funkci je kmitočet základní harmonické složky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l-GR" altLang="cs-CZ" sz="2400">
                <a:sym typeface="Symbol" panose="05050102010706020507" pitchFamily="18" charset="2"/>
              </a:rPr>
              <a:t></a:t>
            </a:r>
            <a:r>
              <a:rPr lang="cs-CZ" altLang="cs-CZ" sz="2400" baseline="-25000"/>
              <a:t>1</a:t>
            </a:r>
            <a:r>
              <a:rPr lang="cs-CZ" altLang="cs-CZ" sz="2400"/>
              <a:t> = 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/T.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</a:t>
            </a:r>
            <a:r>
              <a:rPr lang="cs-CZ" altLang="cs-CZ" sz="2400" b="1">
                <a:solidFill>
                  <a:srgbClr val="FF0000"/>
                </a:solidFill>
              </a:rPr>
              <a:t>neperiodickou</a:t>
            </a:r>
            <a:r>
              <a:rPr lang="cs-CZ" altLang="cs-CZ" sz="2400"/>
              <a:t> funkci, tj. pro periodickou s T→</a:t>
            </a:r>
            <a:r>
              <a:rPr lang="cs-CZ" altLang="cs-CZ" sz="2400">
                <a:sym typeface="Symbol" panose="05050102010706020507" pitchFamily="18" charset="2"/>
              </a:rPr>
              <a:t> je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36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Pro neperiodický signál tedy budou spektrální čáry na sebe spojitě navazovat a definiční sumační vztah pro Fourierovu řadu přechází na vztah integrační, kde koeficienty ċ</a:t>
            </a:r>
            <a:r>
              <a:rPr lang="cs-CZ" altLang="cs-CZ" sz="2400" baseline="-25000"/>
              <a:t>n</a:t>
            </a:r>
            <a:r>
              <a:rPr lang="cs-CZ" altLang="cs-CZ" sz="2400"/>
              <a:t> určíme následovně.</a:t>
            </a:r>
            <a:endParaRPr lang="cs-CZ" altLang="cs-CZ" sz="2400">
              <a:sym typeface="Symbol" panose="05050102010706020507" pitchFamily="18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/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97E75D07-413D-4F84-8CE6-46DE28BB8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39941" name="Objekt 4">
            <a:extLst>
              <a:ext uri="{FF2B5EF4-FFF2-40B4-BE49-F238E27FC236}">
                <a16:creationId xmlns:a16="http://schemas.microsoft.com/office/drawing/2014/main" id="{CF5F30E5-CF99-4625-B863-8B4710A890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9838" y="3286125"/>
          <a:ext cx="22971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02865" imgH="393529" progId="Equation.3">
                  <p:embed/>
                </p:oleObj>
              </mc:Choice>
              <mc:Fallback>
                <p:oleObj r:id="rId2" imgW="1002865" imgH="393529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3286125"/>
                        <a:ext cx="229711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5">
            <a:extLst>
              <a:ext uri="{FF2B5EF4-FFF2-40B4-BE49-F238E27FC236}">
                <a16:creationId xmlns:a16="http://schemas.microsoft.com/office/drawing/2014/main" id="{CB8632E2-7E51-4BF6-9520-14EDD9AE0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214438"/>
            <a:ext cx="8535987" cy="516731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Ve vztahu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2400"/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je T = 2</a:t>
            </a:r>
            <a:r>
              <a:rPr lang="cs-CZ" altLang="cs-CZ" sz="2400">
                <a:sym typeface="Symbol" panose="05050102010706020507" pitchFamily="18" charset="2"/>
              </a:rPr>
              <a:t></a:t>
            </a:r>
            <a:r>
              <a:rPr lang="cs-CZ" altLang="cs-CZ" sz="2400"/>
              <a:t>/d</a:t>
            </a:r>
            <a:r>
              <a:rPr lang="el-GR" altLang="cs-CZ" sz="2400"/>
              <a:t>ω</a:t>
            </a:r>
            <a:r>
              <a:rPr lang="cs-CZ" altLang="cs-CZ" sz="2400"/>
              <a:t> a tedy pro limitní rozdíl dvou sousedních frekvencí d</a:t>
            </a:r>
            <a:r>
              <a:rPr lang="el-GR" altLang="cs-CZ" sz="2400"/>
              <a:t>ω</a:t>
            </a:r>
            <a:r>
              <a:rPr lang="cs-CZ" altLang="cs-CZ" sz="2400"/>
              <a:t> → 0 je T → 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a n</a:t>
            </a:r>
            <a:r>
              <a:rPr lang="el-GR" altLang="cs-CZ" sz="2400">
                <a:sym typeface="Symbol" panose="05050102010706020507" pitchFamily="18" charset="2"/>
              </a:rPr>
              <a:t></a:t>
            </a:r>
            <a:r>
              <a:rPr lang="cs-CZ" altLang="cs-CZ" sz="2400" baseline="-25000"/>
              <a:t>1</a:t>
            </a:r>
            <a:r>
              <a:rPr lang="cs-CZ" altLang="cs-CZ" sz="2400"/>
              <a:t> → </a:t>
            </a:r>
            <a:r>
              <a:rPr lang="el-GR" altLang="cs-CZ" sz="2400"/>
              <a:t>ω</a:t>
            </a:r>
            <a:r>
              <a:rPr lang="cs-CZ" altLang="cs-CZ" sz="2400"/>
              <a:t>. Meze integrálu budou pro nekonečně dlouho trvající funkci –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a +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. Pro T →</a:t>
            </a:r>
            <a:r>
              <a:rPr lang="cs-CZ" altLang="cs-CZ" sz="2400">
                <a:sym typeface="Symbol" panose="05050102010706020507" pitchFamily="18" charset="2"/>
              </a:rPr>
              <a:t></a:t>
            </a:r>
            <a:r>
              <a:rPr lang="cs-CZ" altLang="cs-CZ" sz="2400"/>
              <a:t> budou rovněž amplitudy spojitého spektra jednorázového impulzu </a:t>
            </a:r>
            <a:r>
              <a:rPr lang="cs-CZ" altLang="cs-CZ" sz="2400" b="1">
                <a:solidFill>
                  <a:srgbClr val="FF0000"/>
                </a:solidFill>
              </a:rPr>
              <a:t>nekonečně malé</a:t>
            </a:r>
            <a:r>
              <a:rPr lang="cs-CZ" altLang="cs-CZ" sz="2400"/>
              <a:t>. Vyjádříme-li výše uvedený vztah pro     v limitním tvaru a dostáváme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2400"/>
              <a:t> 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41E37C-D211-4E1F-BBC5-D46CB6B3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42A701B8-01DF-48FB-9DF0-0205CC0DB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0965" name="Rectangle 2">
            <a:extLst>
              <a:ext uri="{FF2B5EF4-FFF2-40B4-BE49-F238E27FC236}">
                <a16:creationId xmlns:a16="http://schemas.microsoft.com/office/drawing/2014/main" id="{209F272F-CAEA-44F8-B214-0DC661CDB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0966" name="Rectangle 4">
            <a:extLst>
              <a:ext uri="{FF2B5EF4-FFF2-40B4-BE49-F238E27FC236}">
                <a16:creationId xmlns:a16="http://schemas.microsoft.com/office/drawing/2014/main" id="{F53428A5-F3EE-418E-BF0E-660D2AD62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0967" name="Objekt 9">
            <a:extLst>
              <a:ext uri="{FF2B5EF4-FFF2-40B4-BE49-F238E27FC236}">
                <a16:creationId xmlns:a16="http://schemas.microsoft.com/office/drawing/2014/main" id="{60F4E20C-1480-40BA-9D0A-ABF46E4CDC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0788" y="3981450"/>
          <a:ext cx="3873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52268" imgH="203024" progId="Equation.3">
                  <p:embed/>
                </p:oleObj>
              </mc:Choice>
              <mc:Fallback>
                <p:oleObj r:id="rId2" imgW="152268" imgH="203024" progId="Equation.3">
                  <p:embed/>
                  <p:pic>
                    <p:nvPicPr>
                      <p:cNvPr id="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981450"/>
                        <a:ext cx="38735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Rectangle 6">
            <a:extLst>
              <a:ext uri="{FF2B5EF4-FFF2-40B4-BE49-F238E27FC236}">
                <a16:creationId xmlns:a16="http://schemas.microsoft.com/office/drawing/2014/main" id="{A879B1E6-BFDE-4AF5-85A1-C6EBA3074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0969" name="Objekt 11">
            <a:extLst>
              <a:ext uri="{FF2B5EF4-FFF2-40B4-BE49-F238E27FC236}">
                <a16:creationId xmlns:a16="http://schemas.microsoft.com/office/drawing/2014/main" id="{22E274C4-C45C-4D1A-B33E-F4C419AFB6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13075" y="4868863"/>
          <a:ext cx="32004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384300" imgH="482600" progId="Equation.3">
                  <p:embed/>
                </p:oleObj>
              </mc:Choice>
              <mc:Fallback>
                <p:oleObj r:id="rId4" imgW="1384300" imgH="482600" progId="Equation.3">
                  <p:embed/>
                  <p:pic>
                    <p:nvPicPr>
                      <p:cNvPr id="0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75" y="4868863"/>
                        <a:ext cx="32004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70" name="Picture 15">
            <a:extLst>
              <a:ext uri="{FF2B5EF4-FFF2-40B4-BE49-F238E27FC236}">
                <a16:creationId xmlns:a16="http://schemas.microsoft.com/office/drawing/2014/main" id="{CEAEBA65-3D42-4C21-BBD1-862C1133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41438"/>
            <a:ext cx="3533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133FBA-D463-409F-A8DE-385A40B00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2438400"/>
            <a:ext cx="8535987" cy="37988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V tom případě se definiční vztah Fourierova rozkladu transformuje do podoby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								(*)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kde vztah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nazýváme </a:t>
            </a:r>
            <a:r>
              <a:rPr lang="cs-CZ" sz="2400" i="1" dirty="0">
                <a:solidFill>
                  <a:srgbClr val="0070C0"/>
                </a:solidFill>
              </a:rPr>
              <a:t>Fourierovu transformací </a:t>
            </a:r>
            <a:r>
              <a:rPr lang="cs-CZ" sz="2400" dirty="0"/>
              <a:t>a vztah (*) </a:t>
            </a:r>
            <a:r>
              <a:rPr lang="cs-CZ" sz="2400" i="1" dirty="0">
                <a:solidFill>
                  <a:srgbClr val="0070C0"/>
                </a:solidFill>
              </a:rPr>
              <a:t>inverzní (zpětnou) Fourierovu transformací</a:t>
            </a:r>
            <a:r>
              <a:rPr lang="cs-CZ" sz="2400" i="1" dirty="0">
                <a:solidFill>
                  <a:schemeClr val="accent4"/>
                </a:solidFill>
              </a:rPr>
              <a:t>.</a:t>
            </a:r>
            <a:endParaRPr lang="cs-CZ" sz="2400" dirty="0">
              <a:solidFill>
                <a:schemeClr val="accent4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5D6671-313D-4E81-9778-A89271D9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D0EE33FE-DD54-4889-9E7A-6B36807B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89" name="Rectangle 2">
            <a:extLst>
              <a:ext uri="{FF2B5EF4-FFF2-40B4-BE49-F238E27FC236}">
                <a16:creationId xmlns:a16="http://schemas.microsoft.com/office/drawing/2014/main" id="{B068297E-20B1-4970-9E1F-9558DE080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0" name="Rectangle 4">
            <a:extLst>
              <a:ext uri="{FF2B5EF4-FFF2-40B4-BE49-F238E27FC236}">
                <a16:creationId xmlns:a16="http://schemas.microsoft.com/office/drawing/2014/main" id="{C7F5665F-21A9-456E-A4E3-788628A7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1" name="Rectangle 6">
            <a:extLst>
              <a:ext uri="{FF2B5EF4-FFF2-40B4-BE49-F238E27FC236}">
                <a16:creationId xmlns:a16="http://schemas.microsoft.com/office/drawing/2014/main" id="{504EF55D-3171-46B2-8714-477599727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2" name="Rectangle 2">
            <a:extLst>
              <a:ext uri="{FF2B5EF4-FFF2-40B4-BE49-F238E27FC236}">
                <a16:creationId xmlns:a16="http://schemas.microsoft.com/office/drawing/2014/main" id="{B063345E-244C-434A-9B2F-B7375BA9C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1993" name="Rectangle 4">
            <a:extLst>
              <a:ext uri="{FF2B5EF4-FFF2-40B4-BE49-F238E27FC236}">
                <a16:creationId xmlns:a16="http://schemas.microsoft.com/office/drawing/2014/main" id="{8C7AECDB-CB22-4BEF-801A-E77495DAB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41994" name="Objekt 14">
            <a:extLst>
              <a:ext uri="{FF2B5EF4-FFF2-40B4-BE49-F238E27FC236}">
                <a16:creationId xmlns:a16="http://schemas.microsoft.com/office/drawing/2014/main" id="{9EF0733F-2ACF-4523-A13B-B4854B76D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4292600"/>
          <a:ext cx="252253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104900" imgH="469900" progId="Equation.3">
                  <p:embed/>
                </p:oleObj>
              </mc:Choice>
              <mc:Fallback>
                <p:oleObj r:id="rId2" imgW="1104900" imgH="469900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292600"/>
                        <a:ext cx="2522537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kt 4">
            <a:extLst>
              <a:ext uri="{FF2B5EF4-FFF2-40B4-BE49-F238E27FC236}">
                <a16:creationId xmlns:a16="http://schemas.microsoft.com/office/drawing/2014/main" id="{36F5A5D2-5A45-4C5A-B450-E342F6A519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1252538"/>
          <a:ext cx="20669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90170" imgH="431613" progId="Equation.3">
                  <p:embed/>
                </p:oleObj>
              </mc:Choice>
              <mc:Fallback>
                <p:oleObj r:id="rId4" imgW="990170" imgH="431613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1252538"/>
                        <a:ext cx="206692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57553856-EE2A-456A-9635-65D852726A4F}"/>
              </a:ext>
            </a:extLst>
          </p:cNvPr>
          <p:cNvSpPr txBox="1"/>
          <p:nvPr/>
        </p:nvSpPr>
        <p:spPr>
          <a:xfrm>
            <a:off x="500063" y="1374775"/>
            <a:ext cx="26320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připomeňme vztah </a:t>
            </a:r>
          </a:p>
          <a:p>
            <a:pPr eaLnBrk="1" hangingPunct="1"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pro Fourierovu řadu: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97" name="Picture 15">
            <a:extLst>
              <a:ext uri="{FF2B5EF4-FFF2-40B4-BE49-F238E27FC236}">
                <a16:creationId xmlns:a16="http://schemas.microsoft.com/office/drawing/2014/main" id="{BAEA756C-5F91-4EE0-A26C-8884398B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341438"/>
            <a:ext cx="28844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Obrázek 4">
            <a:extLst>
              <a:ext uri="{FF2B5EF4-FFF2-40B4-BE49-F238E27FC236}">
                <a16:creationId xmlns:a16="http://schemas.microsoft.com/office/drawing/2014/main" id="{D424382B-41CB-4B09-9551-C61E9375B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3346450"/>
            <a:ext cx="62579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F142C36-8951-460C-8449-62C52B143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85725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  <a:br>
              <a:rPr lang="cs-CZ" sz="3200" dirty="0"/>
            </a:br>
            <a:r>
              <a:rPr lang="cs-CZ" sz="2000" cap="all" dirty="0"/>
              <a:t>vlastnosti</a:t>
            </a:r>
            <a:endParaRPr lang="cs-CZ" sz="3200" cap="all" dirty="0"/>
          </a:p>
        </p:txBody>
      </p:sp>
      <p:sp>
        <p:nvSpPr>
          <p:cNvPr id="43011" name="Text Box 8">
            <a:extLst>
              <a:ext uri="{FF2B5EF4-FFF2-40B4-BE49-F238E27FC236}">
                <a16:creationId xmlns:a16="http://schemas.microsoft.com/office/drawing/2014/main" id="{4FD38372-6466-4820-A50E-01DDBC8B1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500188"/>
            <a:ext cx="8353425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Princip superpozice </a:t>
            </a:r>
            <a:r>
              <a:rPr lang="cs-CZ" altLang="cs-CZ" sz="2400">
                <a:solidFill>
                  <a:schemeClr val="bg2"/>
                </a:solidFill>
                <a:latin typeface="Arial" panose="020B0604020202020204" pitchFamily="34" charset="0"/>
              </a:rPr>
              <a:t>( ! podmínka linearity ! 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</a:t>
            </a:r>
            <a:r>
              <a:rPr lang="cs-CZ" altLang="cs-CZ" sz="2400" baseline="-25000">
                <a:latin typeface="Arial" panose="020B0604020202020204" pitchFamily="34" charset="0"/>
              </a:rPr>
              <a:t>1</a:t>
            </a:r>
            <a:r>
              <a:rPr lang="cs-CZ" altLang="cs-CZ" sz="2400">
                <a:latin typeface="Arial" panose="020B0604020202020204" pitchFamily="34" charset="0"/>
              </a:rPr>
              <a:t>(t) + s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(t)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S</a:t>
            </a:r>
            <a:r>
              <a:rPr lang="cs-CZ" altLang="cs-CZ" sz="2400" baseline="-25000">
                <a:latin typeface="Arial" panose="020B0604020202020204" pitchFamily="34" charset="0"/>
              </a:rPr>
              <a:t>1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+ S</a:t>
            </a:r>
            <a:r>
              <a:rPr lang="cs-CZ" altLang="cs-CZ" sz="2400" baseline="-25000">
                <a:latin typeface="Arial" panose="020B0604020202020204" pitchFamily="34" charset="0"/>
              </a:rPr>
              <a:t>2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a.s(t)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a.S(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Lineární kombinaci funkcí odpovídá lineární kombinace jejich spekter</a:t>
            </a: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Změna znaménka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s(-t)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S</a:t>
            </a:r>
            <a:r>
              <a:rPr lang="en-US" altLang="cs-CZ" sz="2400">
                <a:latin typeface="Arial" panose="020B0604020202020204" pitchFamily="34" charset="0"/>
              </a:rPr>
              <a:t>*</a:t>
            </a:r>
            <a:r>
              <a:rPr lang="cs-CZ" altLang="cs-CZ" sz="2400">
                <a:latin typeface="Arial" panose="020B0604020202020204" pitchFamily="34" charset="0"/>
              </a:rPr>
              <a:t>(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70C0"/>
                </a:solidFill>
                <a:latin typeface="Arial" panose="020B0604020202020204" pitchFamily="34" charset="0"/>
              </a:rPr>
              <a:t>Změna měřítka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s(t/a) </a:t>
            </a:r>
            <a:r>
              <a:rPr lang="en-US" altLang="cs-CZ" sz="2400">
                <a:latin typeface="Arial" panose="020B0604020202020204" pitchFamily="34" charset="0"/>
              </a:rPr>
              <a:t>~</a:t>
            </a:r>
            <a:r>
              <a:rPr lang="cs-CZ" altLang="cs-CZ" sz="2400">
                <a:latin typeface="Arial" panose="020B0604020202020204" pitchFamily="34" charset="0"/>
              </a:rPr>
              <a:t> a.S(a</a:t>
            </a:r>
            <a:r>
              <a:rPr lang="el-GR" altLang="cs-CZ" sz="2400">
                <a:latin typeface="Arial" panose="020B0604020202020204" pitchFamily="34" charset="0"/>
              </a:rPr>
              <a:t>ω</a:t>
            </a:r>
            <a:r>
              <a:rPr lang="cs-CZ" altLang="cs-CZ" sz="2400">
                <a:latin typeface="Arial" panose="020B0604020202020204" pitchFamily="34" charset="0"/>
              </a:rPr>
              <a:t>), kde a</a:t>
            </a:r>
            <a:r>
              <a:rPr lang="en-US" altLang="cs-CZ" sz="2400">
                <a:latin typeface="Arial" panose="020B0604020202020204" pitchFamily="34" charset="0"/>
              </a:rPr>
              <a:t> &gt; 0</a:t>
            </a:r>
            <a:endParaRPr lang="el-GR" altLang="cs-CZ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>
            <a:extLst>
              <a:ext uri="{FF2B5EF4-FFF2-40B4-BE49-F238E27FC236}">
                <a16:creationId xmlns:a16="http://schemas.microsoft.com/office/drawing/2014/main" id="{F824E5A3-8D5E-45EC-B774-33EA1E62434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785938" y="4429125"/>
          <a:ext cx="60960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2755900" imgH="469900" progId="Equation.3">
                  <p:embed/>
                </p:oleObj>
              </mc:Choice>
              <mc:Fallback>
                <p:oleObj name="Rovnice" r:id="rId2" imgW="2755900" imgH="469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4429125"/>
                        <a:ext cx="609600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2D99D3CE-1F3C-4D03-9118-30847D088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715375" cy="85725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FOURIEROVA TRANSFORMACE</a:t>
            </a:r>
            <a:br>
              <a:rPr lang="cs-CZ" sz="3200" dirty="0"/>
            </a:br>
            <a:r>
              <a:rPr lang="cs-CZ" sz="2000" dirty="0"/>
              <a:t>vlastnosti</a:t>
            </a:r>
            <a:endParaRPr lang="cs-CZ" sz="3200" dirty="0"/>
          </a:p>
        </p:txBody>
      </p:sp>
      <p:pic>
        <p:nvPicPr>
          <p:cNvPr id="44036" name="Picture 6">
            <a:extLst>
              <a:ext uri="{FF2B5EF4-FFF2-40B4-BE49-F238E27FC236}">
                <a16:creationId xmlns:a16="http://schemas.microsoft.com/office/drawing/2014/main" id="{3F15A611-9A5A-4092-82C6-1A422DB2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5686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588B3-DD6F-427B-BE8F-CA25CA01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! Shrnutí !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09074999-E307-4371-89CF-263E29AC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013" y="1285875"/>
            <a:ext cx="8535987" cy="5167313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cs-CZ" altLang="cs-CZ" sz="1800" b="1" dirty="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bg2"/>
                </a:solidFill>
              </a:rPr>
              <a:t>! URČITĚ SI ZAPAMATOVAT !</a:t>
            </a:r>
          </a:p>
          <a:p>
            <a:pPr algn="ctr">
              <a:buFont typeface="Wingdings" panose="05000000000000000000" pitchFamily="2" charset="2"/>
              <a:buNone/>
            </a:pPr>
            <a:endParaRPr lang="cs-CZ" altLang="cs-CZ" sz="1600" b="1" dirty="0">
              <a:solidFill>
                <a:schemeClr val="bg2"/>
              </a:solidFill>
            </a:endParaRPr>
          </a:p>
          <a:p>
            <a:r>
              <a:rPr lang="cs-CZ" altLang="cs-CZ" b="1" dirty="0">
                <a:solidFill>
                  <a:schemeClr val="bg2"/>
                </a:solidFill>
              </a:rPr>
              <a:t>spojitá</a:t>
            </a:r>
            <a:r>
              <a:rPr lang="cs-CZ" altLang="cs-CZ" b="1" dirty="0">
                <a:solidFill>
                  <a:srgbClr val="C00000"/>
                </a:solidFill>
              </a:rPr>
              <a:t> periodická </a:t>
            </a:r>
            <a:r>
              <a:rPr lang="cs-CZ" altLang="cs-CZ" b="1" dirty="0">
                <a:solidFill>
                  <a:schemeClr val="bg2"/>
                </a:solidFill>
              </a:rPr>
              <a:t>funkce </a:t>
            </a:r>
            <a:r>
              <a:rPr lang="cs-CZ" altLang="cs-CZ" dirty="0">
                <a:solidFill>
                  <a:schemeClr val="bg2"/>
                </a:solidFill>
              </a:rPr>
              <a:t>má </a:t>
            </a:r>
            <a:r>
              <a:rPr lang="cs-CZ" altLang="cs-CZ" b="1" dirty="0">
                <a:solidFill>
                  <a:srgbClr val="FF0000"/>
                </a:solidFill>
              </a:rPr>
              <a:t>diskrétní</a:t>
            </a:r>
            <a:r>
              <a:rPr lang="cs-CZ" altLang="cs-CZ" dirty="0">
                <a:solidFill>
                  <a:schemeClr val="bg2"/>
                </a:solidFill>
              </a:rPr>
              <a:t> frekvenční spektrum – pro rozklad jsme použili Fourierovu řadu;</a:t>
            </a:r>
          </a:p>
          <a:p>
            <a:r>
              <a:rPr lang="cs-CZ" altLang="cs-CZ" b="1" dirty="0">
                <a:solidFill>
                  <a:schemeClr val="bg2"/>
                </a:solidFill>
              </a:rPr>
              <a:t>spojitá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neperiodická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chemeClr val="bg2"/>
                </a:solidFill>
              </a:rPr>
              <a:t>funkce </a:t>
            </a:r>
            <a:r>
              <a:rPr lang="cs-CZ" altLang="cs-CZ" dirty="0">
                <a:solidFill>
                  <a:schemeClr val="bg2"/>
                </a:solidFill>
              </a:rPr>
              <a:t>má </a:t>
            </a:r>
            <a:r>
              <a:rPr lang="cs-CZ" altLang="cs-CZ" b="1" dirty="0">
                <a:solidFill>
                  <a:srgbClr val="FF0000"/>
                </a:solidFill>
              </a:rPr>
              <a:t>spojité</a:t>
            </a:r>
            <a:r>
              <a:rPr lang="cs-CZ" altLang="cs-CZ" dirty="0">
                <a:solidFill>
                  <a:schemeClr val="bg2"/>
                </a:solidFill>
              </a:rPr>
              <a:t> frekvenční spektrum</a:t>
            </a:r>
            <a:r>
              <a:rPr lang="cs-CZ" altLang="cs-CZ" dirty="0"/>
              <a:t>– </a:t>
            </a:r>
            <a:r>
              <a:rPr lang="cs-CZ" altLang="cs-CZ" dirty="0">
                <a:solidFill>
                  <a:schemeClr val="bg2"/>
                </a:solidFill>
              </a:rPr>
              <a:t>pro rozklad jsme použili Fourierovu transformaci.</a:t>
            </a:r>
          </a:p>
          <a:p>
            <a:endParaRPr lang="cs-CZ" altLang="cs-CZ" sz="1200" dirty="0">
              <a:solidFill>
                <a:schemeClr val="bg2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bg2"/>
                </a:solidFill>
              </a:rPr>
              <a:t>! A VĚDĚT </a:t>
            </a:r>
            <a:r>
              <a:rPr lang="cs-CZ" altLang="cs-CZ" b="1" dirty="0">
                <a:solidFill>
                  <a:srgbClr val="C00000"/>
                </a:solidFill>
              </a:rPr>
              <a:t>PROČ</a:t>
            </a:r>
            <a:r>
              <a:rPr lang="cs-CZ" altLang="cs-CZ" b="1" dirty="0">
                <a:solidFill>
                  <a:schemeClr val="bg2"/>
                </a:solidFill>
              </a:rPr>
              <a:t> !</a:t>
            </a:r>
          </a:p>
        </p:txBody>
      </p:sp>
      <p:pic>
        <p:nvPicPr>
          <p:cNvPr id="45060" name="Picture 4" descr="C:\Program Files\Microsoft Office\MEDIA\CAGCAT10\j0299125.wmf">
            <a:extLst>
              <a:ext uri="{FF2B5EF4-FFF2-40B4-BE49-F238E27FC236}">
                <a16:creationId xmlns:a16="http://schemas.microsoft.com/office/drawing/2014/main" id="{4E2E8C89-8974-4BC2-B788-5F8F93FD0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BB55339E-11D7-4C36-8DB6-D468583BC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9731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0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4A1E2592-0119-4448-99FA-C76F6F3A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>
            <a:extLst>
              <a:ext uri="{FF2B5EF4-FFF2-40B4-BE49-F238E27FC236}">
                <a16:creationId xmlns:a16="http://schemas.microsoft.com/office/drawing/2014/main" id="{15A43857-61F6-4E27-AF07-3FFA8F838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ovéPole 12">
            <a:extLst>
              <a:ext uri="{FF2B5EF4-FFF2-40B4-BE49-F238E27FC236}">
                <a16:creationId xmlns:a16="http://schemas.microsoft.com/office/drawing/2014/main" id="{D33F7B2C-6104-46BA-B74D-CB3B9749C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5699125"/>
            <a:ext cx="2747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þ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EEA320"/>
              </a:buClr>
              <a:buSzPct val="80000"/>
              <a:buFont typeface="Wingdings" panose="05000000000000000000" pitchFamily="2" charset="2"/>
              <a:buChar char="è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EEA320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DDD4C6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z="1800" b="1">
                <a:solidFill>
                  <a:srgbClr val="0070C0"/>
                </a:solidFill>
              </a:rPr>
              <a:t>kruhová korelace</a:t>
            </a:r>
            <a:endParaRPr lang="en-GB" altLang="en-US" sz="1800" b="1">
              <a:solidFill>
                <a:srgbClr val="0070C0"/>
              </a:solidFill>
            </a:endParaRPr>
          </a:p>
        </p:txBody>
      </p:sp>
      <p:pic>
        <p:nvPicPr>
          <p:cNvPr id="53254" name="Picture 8">
            <a:extLst>
              <a:ext uri="{FF2B5EF4-FFF2-40B4-BE49-F238E27FC236}">
                <a16:creationId xmlns:a16="http://schemas.microsoft.com/office/drawing/2014/main" id="{5590EB5D-6593-46FC-8E40-01943B60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>
            <a:extLst>
              <a:ext uri="{FF2B5EF4-FFF2-40B4-BE49-F238E27FC236}">
                <a16:creationId xmlns:a16="http://schemas.microsoft.com/office/drawing/2014/main" id="{9F7EC21A-7267-4A17-9198-76C76A3D8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213100"/>
            <a:ext cx="23256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7">
            <a:extLst>
              <a:ext uri="{FF2B5EF4-FFF2-40B4-BE49-F238E27FC236}">
                <a16:creationId xmlns:a16="http://schemas.microsoft.com/office/drawing/2014/main" id="{2799177D-EFB7-4049-B0F4-DFD87EDA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1F2564E9-7A00-4CB8-A490-148AB280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20973328-F484-443B-8CB6-A05A0579D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97313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19B99E54-6B27-4FB9-BF3F-2F92919BD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>
            <a:extLst>
              <a:ext uri="{FF2B5EF4-FFF2-40B4-BE49-F238E27FC236}">
                <a16:creationId xmlns:a16="http://schemas.microsoft.com/office/drawing/2014/main" id="{9D17AE21-F980-45F3-9BDC-023FC7CB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>
            <a:extLst>
              <a:ext uri="{FF2B5EF4-FFF2-40B4-BE49-F238E27FC236}">
                <a16:creationId xmlns:a16="http://schemas.microsoft.com/office/drawing/2014/main" id="{FE3DED52-B636-4D85-A94D-3970B80E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>
            <a:extLst>
              <a:ext uri="{FF2B5EF4-FFF2-40B4-BE49-F238E27FC236}">
                <a16:creationId xmlns:a16="http://schemas.microsoft.com/office/drawing/2014/main" id="{6C008C77-2577-4E6F-A26D-416F138A2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92BA477-FC17-4031-AE16-8A834B5C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pic>
        <p:nvPicPr>
          <p:cNvPr id="54280" name="Picture 2">
            <a:extLst>
              <a:ext uri="{FF2B5EF4-FFF2-40B4-BE49-F238E27FC236}">
                <a16:creationId xmlns:a16="http://schemas.microsoft.com/office/drawing/2014/main" id="{ABC7EA7B-E3AC-453D-B3E1-C45B3EE0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5589588"/>
            <a:ext cx="256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00817FD9-4C7B-4676-90C3-B9443659F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týž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EA089C86-9D89-4551-A541-40902A56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>
            <a:extLst>
              <a:ext uri="{FF2B5EF4-FFF2-40B4-BE49-F238E27FC236}">
                <a16:creationId xmlns:a16="http://schemas.microsoft.com/office/drawing/2014/main" id="{40770339-0AAF-437F-A4BF-1AADF0FCC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>
            <a:extLst>
              <a:ext uri="{FF2B5EF4-FFF2-40B4-BE49-F238E27FC236}">
                <a16:creationId xmlns:a16="http://schemas.microsoft.com/office/drawing/2014/main" id="{5F90083C-DCB0-4560-A534-6BE79EA7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8">
            <a:extLst>
              <a:ext uri="{FF2B5EF4-FFF2-40B4-BE49-F238E27FC236}">
                <a16:creationId xmlns:a16="http://schemas.microsoft.com/office/drawing/2014/main" id="{CFFF5D98-8CA1-4276-97B3-53A33537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>
            <a:extLst>
              <a:ext uri="{FF2B5EF4-FFF2-40B4-BE49-F238E27FC236}">
                <a16:creationId xmlns:a16="http://schemas.microsoft.com/office/drawing/2014/main" id="{05A0B593-ACFF-4AB1-B930-0E4C958F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E6B3D79-B167-4854-BE3C-650C1A1C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  <p:pic>
        <p:nvPicPr>
          <p:cNvPr id="55305" name="Picture 2">
            <a:extLst>
              <a:ext uri="{FF2B5EF4-FFF2-40B4-BE49-F238E27FC236}">
                <a16:creationId xmlns:a16="http://schemas.microsoft.com/office/drawing/2014/main" id="{EF05D8EB-822B-4E2F-94F2-443A98DDC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5589588"/>
            <a:ext cx="256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4F0DDA12-C7EE-43DA-994D-A1D3BCEDF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268413"/>
            <a:ext cx="8535987" cy="1284287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solidFill>
                  <a:schemeClr val="accent4"/>
                </a:solidFill>
                <a:cs typeface="Arial" charset="0"/>
              </a:rPr>
              <a:t>Nyní předpokládejme dvě konečné časové řady (obě o téže délce N vzorků), jejichž vzájemnou korelační posloupnost chceme spočítat.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 </a:t>
            </a:r>
            <a:endParaRPr lang="cs-CZ" altLang="cs-CZ" sz="12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accent4"/>
                </a:solidFill>
                <a:cs typeface="Arial" charset="0"/>
              </a:rPr>
              <a:t>						</a:t>
            </a:r>
            <a:endParaRPr lang="cs-CZ" altLang="cs-CZ" sz="2400" b="1" dirty="0">
              <a:solidFill>
                <a:srgbClr val="FF0000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altLang="cs-CZ" sz="2400" i="1" dirty="0">
              <a:solidFill>
                <a:schemeClr val="accent4"/>
              </a:solidFill>
              <a:latin typeface="Cambria Math"/>
              <a:cs typeface="Arial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GB" altLang="cs-CZ" sz="2400" dirty="0">
              <a:solidFill>
                <a:schemeClr val="accent4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  <a:p>
            <a:pPr marL="0" indent="0" algn="ctr">
              <a:buFont typeface="Wingdings" panose="05000000000000000000" pitchFamily="2" charset="2"/>
              <a:buNone/>
              <a:defRPr/>
            </a:pPr>
            <a:endParaRPr lang="cs-CZ" altLang="cs-CZ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C4A7E3C-2546-4A4B-897A-E168B285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21828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2">
            <a:extLst>
              <a:ext uri="{FF2B5EF4-FFF2-40B4-BE49-F238E27FC236}">
                <a16:creationId xmlns:a16="http://schemas.microsoft.com/office/drawing/2014/main" id="{57406BB2-73DA-4420-9FDA-0518C19D8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40088"/>
            <a:ext cx="2249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2">
            <a:extLst>
              <a:ext uri="{FF2B5EF4-FFF2-40B4-BE49-F238E27FC236}">
                <a16:creationId xmlns:a16="http://schemas.microsoft.com/office/drawing/2014/main" id="{93E2CC23-5F06-45B8-B819-CB10A753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150"/>
            <a:ext cx="35687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8">
            <a:extLst>
              <a:ext uri="{FF2B5EF4-FFF2-40B4-BE49-F238E27FC236}">
                <a16:creationId xmlns:a16="http://schemas.microsoft.com/office/drawing/2014/main" id="{BCA5875D-1798-4CCF-8677-86C2CDFAC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2260600"/>
            <a:ext cx="35242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1">
            <a:extLst>
              <a:ext uri="{FF2B5EF4-FFF2-40B4-BE49-F238E27FC236}">
                <a16:creationId xmlns:a16="http://schemas.microsoft.com/office/drawing/2014/main" id="{48B1A6C0-21F3-44C5-A1AE-D1F2CF3D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876925"/>
            <a:ext cx="40100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4">
            <a:extLst>
              <a:ext uri="{FF2B5EF4-FFF2-40B4-BE49-F238E27FC236}">
                <a16:creationId xmlns:a16="http://schemas.microsoft.com/office/drawing/2014/main" id="{A3CD9529-390C-4A96-86AD-50997C57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5915025"/>
            <a:ext cx="43719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7">
            <a:extLst>
              <a:ext uri="{FF2B5EF4-FFF2-40B4-BE49-F238E27FC236}">
                <a16:creationId xmlns:a16="http://schemas.microsoft.com/office/drawing/2014/main" id="{B3D7C825-F92C-4886-B0B8-879BCBF2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62200"/>
            <a:ext cx="990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4C1BC3C5-4EED-4F8A-8464-3EA75A80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dirty="0"/>
              <a:t>Odhad korelační posloupnosti</a:t>
            </a:r>
            <a:endParaRPr lang="en-GB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S IBA predn1">
  <a:themeElements>
    <a:clrScheme name="Balónky 11">
      <a:dk1>
        <a:srgbClr val="292929"/>
      </a:dk1>
      <a:lt1>
        <a:srgbClr val="FFFFFF"/>
      </a:lt1>
      <a:dk2>
        <a:srgbClr val="C49654"/>
      </a:dk2>
      <a:lt2>
        <a:srgbClr val="000000"/>
      </a:lt2>
      <a:accent1>
        <a:srgbClr val="A38B69"/>
      </a:accent1>
      <a:accent2>
        <a:srgbClr val="EBF7FF"/>
      </a:accent2>
      <a:accent3>
        <a:srgbClr val="FFFFFF"/>
      </a:accent3>
      <a:accent4>
        <a:srgbClr val="212121"/>
      </a:accent4>
      <a:accent5>
        <a:srgbClr val="CEC4B9"/>
      </a:accent5>
      <a:accent6>
        <a:srgbClr val="D5E0E7"/>
      </a:accent6>
      <a:hlink>
        <a:srgbClr val="0C419A"/>
      </a:hlink>
      <a:folHlink>
        <a:srgbClr val="7DA7FB"/>
      </a:folHlink>
    </a:clrScheme>
    <a:fontScheme name="Balónky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ónky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ónky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0">
        <a:dk1>
          <a:srgbClr val="292929"/>
        </a:dk1>
        <a:lt1>
          <a:srgbClr val="FFFFFF"/>
        </a:lt1>
        <a:dk2>
          <a:srgbClr val="C49654"/>
        </a:dk2>
        <a:lt2>
          <a:srgbClr val="B2B2B2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ónky 11">
        <a:dk1>
          <a:srgbClr val="292929"/>
        </a:dk1>
        <a:lt1>
          <a:srgbClr val="FFFFFF"/>
        </a:lt1>
        <a:dk2>
          <a:srgbClr val="C49654"/>
        </a:dk2>
        <a:lt2>
          <a:srgbClr val="000000"/>
        </a:lt2>
        <a:accent1>
          <a:srgbClr val="A38B69"/>
        </a:accent1>
        <a:accent2>
          <a:srgbClr val="EBF7FF"/>
        </a:accent2>
        <a:accent3>
          <a:srgbClr val="FFFFFF"/>
        </a:accent3>
        <a:accent4>
          <a:srgbClr val="212121"/>
        </a:accent4>
        <a:accent5>
          <a:srgbClr val="CEC4B9"/>
        </a:accent5>
        <a:accent6>
          <a:srgbClr val="D5E0E7"/>
        </a:accent6>
        <a:hlink>
          <a:srgbClr val="0C419A"/>
        </a:hlink>
        <a:folHlink>
          <a:srgbClr val="7DA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BS IBA predn1</Template>
  <TotalTime>3543</TotalTime>
  <Words>1511</Words>
  <Application>Microsoft Office PowerPoint</Application>
  <PresentationFormat>Předvádění na obrazovce (4:3)</PresentationFormat>
  <Paragraphs>310</Paragraphs>
  <Slides>56</Slides>
  <Notes>2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56</vt:i4>
      </vt:variant>
    </vt:vector>
  </HeadingPairs>
  <TitlesOfParts>
    <vt:vector size="70" baseType="lpstr">
      <vt:lpstr>Arial</vt:lpstr>
      <vt:lpstr>Arial Rounded MT Bold</vt:lpstr>
      <vt:lpstr>Calibri</vt:lpstr>
      <vt:lpstr>Cambria Math</vt:lpstr>
      <vt:lpstr>Georgia</vt:lpstr>
      <vt:lpstr>Symbol</vt:lpstr>
      <vt:lpstr>Times New Roman</vt:lpstr>
      <vt:lpstr>Verdana</vt:lpstr>
      <vt:lpstr>Wingdings</vt:lpstr>
      <vt:lpstr>BS IBA predn1</vt:lpstr>
      <vt:lpstr>Rovnice</vt:lpstr>
      <vt:lpstr>Rastrový obrázek</vt:lpstr>
      <vt:lpstr>Image</vt:lpstr>
      <vt:lpstr>Equation.3</vt:lpstr>
      <vt:lpstr>ČASOVÉ ŘADY 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Odhad korelační posloupnosti</vt:lpstr>
      <vt:lpstr>Krátký Odhadový exkurz</vt:lpstr>
      <vt:lpstr>Odhad korelační posloupnosti</vt:lpstr>
      <vt:lpstr>ODHADY AUTOKORELAČNÍ POSLOUPNOSTI</vt:lpstr>
      <vt:lpstr>ODHADY AUTOKORELAČNÍ POSLOUPNOSTI</vt:lpstr>
      <vt:lpstr>ODHADY AUTOKORELAČNÍ POSLOUPNOSTI</vt:lpstr>
      <vt:lpstr>ODHADY AUTOKORELAČNÍ POSLOUPNOSTI</vt:lpstr>
      <vt:lpstr>ODHADY AUTOKORELAČNÍ POSLOUPNOSTI příklad ze života</vt:lpstr>
      <vt:lpstr>VII. HARMONICKÁ DEKOMPOZICE</vt:lpstr>
      <vt:lpstr>Časová řada</vt:lpstr>
      <vt:lpstr>oscilace</vt:lpstr>
      <vt:lpstr>HARMONICKÁ FUNKCE</vt:lpstr>
      <vt:lpstr>HARMONICKÁ FUNKCE</vt:lpstr>
      <vt:lpstr>HARMONICKÁ FUNKCE</vt:lpstr>
      <vt:lpstr>!!! Frekvenční spektrum !!!</vt:lpstr>
      <vt:lpstr>Taylorův rozvoj</vt:lpstr>
      <vt:lpstr>TAYLORŮV ROZVOJ FUNKCE y = sin(x)  PRO x = 0</vt:lpstr>
      <vt:lpstr>Zvolna do Fourierovy analýzy Fourierovy řady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Zvolna do Fourierovy analýzy</vt:lpstr>
      <vt:lpstr>Fourierova řada</vt:lpstr>
      <vt:lpstr>Fourierova řada</vt:lpstr>
      <vt:lpstr>Fourierova řada</vt:lpstr>
      <vt:lpstr>Fourierova řada příklad 1</vt:lpstr>
      <vt:lpstr>Fourierova řada příklad 1 - řešení</vt:lpstr>
      <vt:lpstr>Fourierova řada příklad 1 - řešení</vt:lpstr>
      <vt:lpstr>Fourierova řada příklad 1 - řešení</vt:lpstr>
      <vt:lpstr>Fourierova řada příklad 2</vt:lpstr>
      <vt:lpstr>Fourierova řada příklad 2 - řešení</vt:lpstr>
      <vt:lpstr>Fourierova řada příklad 2 - výsledek</vt:lpstr>
      <vt:lpstr>Fourierova transformace</vt:lpstr>
      <vt:lpstr>Fourierova transformace</vt:lpstr>
      <vt:lpstr>Fourierova transformace</vt:lpstr>
      <vt:lpstr>FOURIEROVA TRANSFORMACE vlastnosti</vt:lpstr>
      <vt:lpstr>FOURIEROVA TRANSFORMACE vlastnosti</vt:lpstr>
      <vt:lpstr>! Shrnutí 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A ANALÝZA BIOSIGNÁLŮ  I.</dc:title>
  <dc:creator>admin</dc:creator>
  <cp:lastModifiedBy>Jiří Kalina</cp:lastModifiedBy>
  <cp:revision>231</cp:revision>
  <cp:lastPrinted>2020-11-09T16:13:30Z</cp:lastPrinted>
  <dcterms:created xsi:type="dcterms:W3CDTF">2008-01-29T10:34:59Z</dcterms:created>
  <dcterms:modified xsi:type="dcterms:W3CDTF">2024-03-11T09:14:47Z</dcterms:modified>
</cp:coreProperties>
</file>