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41"/>
  </p:notesMasterIdLst>
  <p:handoutMasterIdLst>
    <p:handoutMasterId r:id="rId42"/>
  </p:handoutMasterIdLst>
  <p:sldIdLst>
    <p:sldId id="634" r:id="rId2"/>
    <p:sldId id="650" r:id="rId3"/>
    <p:sldId id="635" r:id="rId4"/>
    <p:sldId id="636" r:id="rId5"/>
    <p:sldId id="637" r:id="rId6"/>
    <p:sldId id="638" r:id="rId7"/>
    <p:sldId id="639" r:id="rId8"/>
    <p:sldId id="640" r:id="rId9"/>
    <p:sldId id="641" r:id="rId10"/>
    <p:sldId id="642" r:id="rId11"/>
    <p:sldId id="643" r:id="rId12"/>
    <p:sldId id="644" r:id="rId13"/>
    <p:sldId id="645" r:id="rId14"/>
    <p:sldId id="646" r:id="rId15"/>
    <p:sldId id="651" r:id="rId16"/>
    <p:sldId id="652" r:id="rId17"/>
    <p:sldId id="647" r:id="rId18"/>
    <p:sldId id="648" r:id="rId19"/>
    <p:sldId id="649" r:id="rId20"/>
    <p:sldId id="423" r:id="rId21"/>
    <p:sldId id="419" r:id="rId22"/>
    <p:sldId id="392" r:id="rId23"/>
    <p:sldId id="393" r:id="rId24"/>
    <p:sldId id="425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26" r:id="rId34"/>
    <p:sldId id="402" r:id="rId35"/>
    <p:sldId id="403" r:id="rId36"/>
    <p:sldId id="404" r:id="rId37"/>
    <p:sldId id="405" r:id="rId38"/>
    <p:sldId id="406" r:id="rId39"/>
    <p:sldId id="427" r:id="rId40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96EF9"/>
    <a:srgbClr val="000000"/>
    <a:srgbClr val="3F7DF9"/>
    <a:srgbClr val="E3DDD1"/>
    <a:srgbClr val="B39F81"/>
    <a:srgbClr val="BEAD94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8" autoAdjust="0"/>
    <p:restoredTop sz="94684" autoAdjust="0"/>
  </p:normalViewPr>
  <p:slideViewPr>
    <p:cSldViewPr>
      <p:cViewPr varScale="1">
        <p:scale>
          <a:sx n="102" d="100"/>
          <a:sy n="102" d="100"/>
        </p:scale>
        <p:origin x="210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30E06C3-B7F6-4E65-B77E-7168855808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B4DEB51-9233-44D9-ACA7-679CFA5110F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85D2AD0C-E0F8-4105-8B01-0FAB173F868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9DE0844A-E0D6-4C19-BF67-08A61BDEC1B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7420CB45-EA25-4B36-B15F-439605CCEC5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B935954-94DB-4395-BC1B-9494D1C0553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834DF5B-963B-41F3-BC67-9901459F19F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47067F2-1F94-4B04-881F-4981297E381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60D00001-9A7F-433B-8CF5-5CD11FC3C36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1"/>
              <a:t>Klepnutím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759B3C82-4A3B-45A1-95CE-FC0564837E3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50D0C917-8BC3-4D93-853F-C12B962354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5" tIns="46062" rIns="92125" bIns="460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latin typeface="Arial" panose="020B0604020202020204" pitchFamily="34" charset="0"/>
              </a:defRPr>
            </a:lvl1pPr>
          </a:lstStyle>
          <a:p>
            <a:fld id="{7C6AC748-B0F2-49E2-B3F1-13644E0D5886}" type="slidenum">
              <a:rPr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82472C8F-7FE5-4B72-A182-66F6A6ED8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35545D-471D-4481-B8A8-E71817A19754}" type="slidenum">
              <a:rPr altLang="cs-CZ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56DBECF-F3E4-441A-AD1A-DE4D2D564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0EEB5D9-A6CB-46AF-8DE4-7AD2215D6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D550E655-83AA-4D55-A618-2F7C0D8F0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8DEDFE-5231-4D2D-979D-3C573EA689DA}" type="slidenum">
              <a:rPr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E243559-367A-40B9-BFE9-73AB5108C3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3C410DA-0AD0-4E71-AB00-28CD08801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9">
            <a:extLst>
              <a:ext uri="{FF2B5EF4-FFF2-40B4-BE49-F238E27FC236}">
                <a16:creationId xmlns:a16="http://schemas.microsoft.com/office/drawing/2014/main" id="{DEB45C89-C657-4C03-9F9F-FBABE7F1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2">
            <a:extLst>
              <a:ext uri="{FF2B5EF4-FFF2-40B4-BE49-F238E27FC236}">
                <a16:creationId xmlns:a16="http://schemas.microsoft.com/office/drawing/2014/main" id="{7F5C8375-8F3B-4D49-9DA0-2EF5BAADDA9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6237288"/>
            <a:ext cx="9144000" cy="6207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73 w 21600"/>
              <a:gd name="T13" fmla="*/ 3173 h 21600"/>
              <a:gd name="T14" fmla="*/ 18427 w 21600"/>
              <a:gd name="T15" fmla="*/ 184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745" y="21600"/>
                </a:lnTo>
                <a:lnTo>
                  <a:pt x="1885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EEA32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Rectangle 51">
            <a:extLst>
              <a:ext uri="{FF2B5EF4-FFF2-40B4-BE49-F238E27FC236}">
                <a16:creationId xmlns:a16="http://schemas.microsoft.com/office/drawing/2014/main" id="{AF7C6695-2AB7-485C-BA78-680DDEB6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63713"/>
            <a:ext cx="9144000" cy="2232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7" name="Picture 54" descr="logo-IBA">
            <a:extLst>
              <a:ext uri="{FF2B5EF4-FFF2-40B4-BE49-F238E27FC236}">
                <a16:creationId xmlns:a16="http://schemas.microsoft.com/office/drawing/2014/main" id="{16AD3788-F118-4546-856B-73E6BDFF5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1219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6">
            <a:extLst>
              <a:ext uri="{FF2B5EF4-FFF2-40B4-BE49-F238E27FC236}">
                <a16:creationId xmlns:a16="http://schemas.microsoft.com/office/drawing/2014/main" id="{19EED270-AF13-4C99-B85A-D23A0C47845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31794" y="2659857"/>
            <a:ext cx="4429125" cy="3952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43 w 21600"/>
              <a:gd name="T13" fmla="*/ 4543 h 21600"/>
              <a:gd name="T14" fmla="*/ 17057 w 21600"/>
              <a:gd name="T15" fmla="*/ 1705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86" y="21600"/>
                </a:lnTo>
                <a:lnTo>
                  <a:pt x="1611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DDD4C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59">
            <a:extLst>
              <a:ext uri="{FF2B5EF4-FFF2-40B4-BE49-F238E27FC236}">
                <a16:creationId xmlns:a16="http://schemas.microsoft.com/office/drawing/2014/main" id="{0DA7319F-9F7F-4807-9C5F-0116526E0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60800"/>
            <a:ext cx="8675688" cy="100013"/>
          </a:xfrm>
          <a:prstGeom prst="parallelogram">
            <a:avLst>
              <a:gd name="adj" fmla="val 199595"/>
            </a:avLst>
          </a:prstGeom>
          <a:gradFill rotWithShape="1">
            <a:gsLst>
              <a:gs pos="0">
                <a:schemeClr val="accent1">
                  <a:gamma/>
                  <a:tint val="3372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cs typeface="+mn-cs"/>
            </a:endParaRPr>
          </a:p>
        </p:txBody>
      </p:sp>
      <p:pic>
        <p:nvPicPr>
          <p:cNvPr id="10" name="Picture 67" descr="logo-MU">
            <a:extLst>
              <a:ext uri="{FF2B5EF4-FFF2-40B4-BE49-F238E27FC236}">
                <a16:creationId xmlns:a16="http://schemas.microsoft.com/office/drawing/2014/main" id="{09D6B153-C855-48EA-AEA8-FF148CBA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00063"/>
            <a:ext cx="87153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1">
            <a:extLst>
              <a:ext uri="{FF2B5EF4-FFF2-40B4-BE49-F238E27FC236}">
                <a16:creationId xmlns:a16="http://schemas.microsoft.com/office/drawing/2014/main" id="{20AF0E11-C347-48DC-89FC-416FF6998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6286500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>
                <a:solidFill>
                  <a:schemeClr val="bg1"/>
                </a:solidFill>
              </a:rPr>
              <a:t>© Institut biostatistiky a analýz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12" name="Line 75">
            <a:extLst>
              <a:ext uri="{FF2B5EF4-FFF2-40B4-BE49-F238E27FC236}">
                <a16:creationId xmlns:a16="http://schemas.microsoft.com/office/drawing/2014/main" id="{457D8427-F682-44EB-96DA-BDE6A3909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0250" y="5334000"/>
            <a:ext cx="8553450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76">
            <a:extLst>
              <a:ext uri="{FF2B5EF4-FFF2-40B4-BE49-F238E27FC236}">
                <a16:creationId xmlns:a16="http://schemas.microsoft.com/office/drawing/2014/main" id="{3A04BDB3-1D8B-4AAF-9A3B-6D44E286D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4188" y="5403850"/>
            <a:ext cx="8939212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Oval 77">
            <a:extLst>
              <a:ext uri="{FF2B5EF4-FFF2-40B4-BE49-F238E27FC236}">
                <a16:creationId xmlns:a16="http://schemas.microsoft.com/office/drawing/2014/main" id="{7EA046E4-7D20-4453-A52E-1FDAB67F0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25" y="5300663"/>
            <a:ext cx="206375" cy="206375"/>
          </a:xfrm>
          <a:prstGeom prst="ellipse">
            <a:avLst/>
          </a:prstGeom>
          <a:solidFill>
            <a:schemeClr val="tx2"/>
          </a:solidFill>
          <a:ln w="28575">
            <a:solidFill>
              <a:srgbClr val="EEA32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3588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823913" y="1916114"/>
            <a:ext cx="7493000" cy="1973263"/>
          </a:xfrm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  <a:endParaRPr lang="en-US" dirty="0"/>
          </a:p>
        </p:txBody>
      </p:sp>
      <p:sp>
        <p:nvSpPr>
          <p:cNvPr id="3588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074865" y="4292602"/>
            <a:ext cx="4994275" cy="1008063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20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95E53910-546B-4593-B556-9992A9E87B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2875" y="6286500"/>
            <a:ext cx="1619250" cy="4556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46">
            <a:extLst>
              <a:ext uri="{FF2B5EF4-FFF2-40B4-BE49-F238E27FC236}">
                <a16:creationId xmlns:a16="http://schemas.microsoft.com/office/drawing/2014/main" id="{CB640ACB-92A0-4FD1-90B2-8B630EBB0A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72313" y="6286500"/>
            <a:ext cx="1919287" cy="428625"/>
          </a:xfrm>
        </p:spPr>
        <p:txBody>
          <a:bodyPr/>
          <a:lstStyle>
            <a:lvl1pPr>
              <a:defRPr sz="1400" b="0"/>
            </a:lvl1pPr>
          </a:lstStyle>
          <a:p>
            <a:fld id="{518D6018-8FC6-409E-A8A6-042F9CF450D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1849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934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81000" y="2057400"/>
            <a:ext cx="4114800" cy="3963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2057400"/>
            <a:ext cx="4114800" cy="1905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114800" cy="19065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3A04EFD-E963-4A16-85BE-2C06C232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288" y="6092825"/>
            <a:ext cx="1296987" cy="2873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3D4915-2571-4C73-98D3-031862BE03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96188" y="6092825"/>
            <a:ext cx="1166812" cy="288925"/>
          </a:xfrm>
        </p:spPr>
        <p:txBody>
          <a:bodyPr/>
          <a:lstStyle>
            <a:lvl1pPr>
              <a:defRPr/>
            </a:lvl1pPr>
          </a:lstStyle>
          <a:p>
            <a:fld id="{415A6643-CDF5-43C8-B495-786AC788622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D556681-0A54-4167-B203-90497E1A16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381750"/>
            <a:ext cx="9144000" cy="3238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ÚSTAV BIOMEDICÍNSKÉHO INŽENÝRSTVÍ • ČESKÉ VYSOKÉ UČENÍ TECHNICKÉ V PRAZE</a:t>
            </a:r>
          </a:p>
        </p:txBody>
      </p:sp>
    </p:spTree>
    <p:extLst>
      <p:ext uri="{BB962C8B-B14F-4D97-AF65-F5344CB8AC3E}">
        <p14:creationId xmlns:p14="http://schemas.microsoft.com/office/powerpoint/2010/main" val="260581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934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81000" y="2057400"/>
            <a:ext cx="4114800" cy="3963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14800" cy="3963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4EE138-0D21-48D4-8DDA-CD762FE3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288" y="6092825"/>
            <a:ext cx="1296987" cy="2873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840D3-7096-44C0-B43B-E791F94719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96188" y="6092825"/>
            <a:ext cx="1166812" cy="288925"/>
          </a:xfrm>
        </p:spPr>
        <p:txBody>
          <a:bodyPr/>
          <a:lstStyle>
            <a:lvl1pPr>
              <a:defRPr/>
            </a:lvl1pPr>
          </a:lstStyle>
          <a:p>
            <a:fld id="{83F09AA8-CCD2-4E63-B156-EA260498C1D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85382247-B915-45A0-8400-46A6F56C9F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381750"/>
            <a:ext cx="9144000" cy="3238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ÚSTAV BIOMEDICÍNSKÉHO INŽENÝRSTVÍ • ČESKÉ VYSOKÉ UČENÍ TECHNICKÉ V PRAZE</a:t>
            </a:r>
          </a:p>
        </p:txBody>
      </p:sp>
    </p:spTree>
    <p:extLst>
      <p:ext uri="{BB962C8B-B14F-4D97-AF65-F5344CB8AC3E}">
        <p14:creationId xmlns:p14="http://schemas.microsoft.com/office/powerpoint/2010/main" val="152939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cap="all" normalizeH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214422"/>
            <a:ext cx="8536018" cy="5167329"/>
          </a:xfrm>
        </p:spPr>
        <p:txBody>
          <a:bodyPr/>
          <a:lstStyle>
            <a:lvl1pPr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BA4CBCB6-DD5E-44AA-B04E-489E1FE4591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05B21-EB24-4DB6-9B83-4FE021D3FFF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409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0033" y="1285860"/>
            <a:ext cx="4133879" cy="5095891"/>
          </a:xfrm>
        </p:spPr>
        <p:txBody>
          <a:bodyPr/>
          <a:lstStyle>
            <a:lvl1pPr>
              <a:defRPr sz="2800" b="0" i="0" baseline="0"/>
            </a:lvl1pPr>
            <a:lvl2pPr>
              <a:defRPr sz="2400" b="0" i="0" baseline="0"/>
            </a:lvl2pPr>
            <a:lvl3pPr>
              <a:defRPr sz="2000" b="0" i="0" baseline="0"/>
            </a:lvl3pPr>
            <a:lvl4pPr>
              <a:defRPr sz="1800" b="0" i="0" baseline="0"/>
            </a:lvl4pPr>
            <a:lvl5pPr>
              <a:defRPr sz="1800" b="0" i="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5" y="1285860"/>
            <a:ext cx="4214841" cy="5095891"/>
          </a:xfrm>
        </p:spPr>
        <p:txBody>
          <a:bodyPr/>
          <a:lstStyle>
            <a:lvl1pPr>
              <a:defRPr sz="2800" b="0" i="0" baseline="0"/>
            </a:lvl1pPr>
            <a:lvl2pPr>
              <a:defRPr sz="2400" b="0" i="0" baseline="0"/>
            </a:lvl2pPr>
            <a:lvl3pPr>
              <a:defRPr sz="2000" b="0" i="0" baseline="0"/>
            </a:lvl3pPr>
            <a:lvl4pPr>
              <a:defRPr sz="1800" b="0" i="0" baseline="0"/>
            </a:lvl4pPr>
            <a:lvl5pPr>
              <a:defRPr sz="1800" b="0" i="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B4930B55-B8A0-468A-AF25-B45C75C208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9AE67-F64D-496B-ACAF-FABB3548817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8200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Rectangle 49">
            <a:extLst>
              <a:ext uri="{FF2B5EF4-FFF2-40B4-BE49-F238E27FC236}">
                <a16:creationId xmlns:a16="http://schemas.microsoft.com/office/drawing/2014/main" id="{D45D6C20-0C52-46F1-8597-6D6BF1C6E8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5A4B1-988A-4C98-B112-EED29EC0968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8836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9">
            <a:extLst>
              <a:ext uri="{FF2B5EF4-FFF2-40B4-BE49-F238E27FC236}">
                <a16:creationId xmlns:a16="http://schemas.microsoft.com/office/drawing/2014/main" id="{AFF52C07-D328-4E4E-8FBE-93D3593CDA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65D44-6464-4498-B47E-F310702ABEE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6573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"/>
            <a:ext cx="8572560" cy="6429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000108"/>
            <a:ext cx="5111750" cy="51260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14109000-6C0E-4F37-97AD-D1E4284F0E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79958-3609-48B1-95BD-A4272E7FFA7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3777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A041311B-FB87-4187-9A88-CD9582C044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22861-40DA-4B63-8007-8492A8904A9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9285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4796AD7C-80D0-400B-9CBC-B4C65A9B74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E130D-50BE-4859-B67A-BFB1C73538D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390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04038" y="61914"/>
            <a:ext cx="2171700" cy="631983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85765" y="61914"/>
            <a:ext cx="6365875" cy="631983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FFA85301-42B4-4FA1-A1EB-2F3280F324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154DA2-A913-4655-9635-7BDD3E8BCD9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2467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8" descr="levy-panel-IBA-se-zavojem">
            <a:extLst>
              <a:ext uri="{FF2B5EF4-FFF2-40B4-BE49-F238E27FC236}">
                <a16:creationId xmlns:a16="http://schemas.microsoft.com/office/drawing/2014/main" id="{C07FC998-252C-47BC-AD9C-2DF60BDE8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/>
          <a:stretch>
            <a:fillRect/>
          </a:stretch>
        </p:blipFill>
        <p:spPr bwMode="auto">
          <a:xfrm>
            <a:off x="0" y="0"/>
            <a:ext cx="169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63">
            <a:extLst>
              <a:ext uri="{FF2B5EF4-FFF2-40B4-BE49-F238E27FC236}">
                <a16:creationId xmlns:a16="http://schemas.microsoft.com/office/drawing/2014/main" id="{14BC4D5F-C671-45A0-83C7-3AA55013675A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6638925"/>
            <a:ext cx="7537450" cy="219075"/>
            <a:chOff x="1338" y="4156"/>
            <a:chExt cx="4067" cy="164"/>
          </a:xfrm>
        </p:grpSpPr>
        <p:sp>
          <p:nvSpPr>
            <p:cNvPr id="1039" name="Freeform 61">
              <a:extLst>
                <a:ext uri="{FF2B5EF4-FFF2-40B4-BE49-F238E27FC236}">
                  <a16:creationId xmlns:a16="http://schemas.microsoft.com/office/drawing/2014/main" id="{8DA88D86-EE80-4B55-9DDA-EBC85E2F05F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38" y="4156"/>
              <a:ext cx="3175" cy="164"/>
            </a:xfrm>
            <a:custGeom>
              <a:avLst/>
              <a:gdLst>
                <a:gd name="T0" fmla="*/ 3 w 7562"/>
                <a:gd name="T1" fmla="*/ 0 h 1440"/>
                <a:gd name="T2" fmla="*/ 3 w 7562"/>
                <a:gd name="T3" fmla="*/ 0 h 1440"/>
                <a:gd name="T4" fmla="*/ 0 w 7562"/>
                <a:gd name="T5" fmla="*/ 0 h 1440"/>
                <a:gd name="T6" fmla="*/ 0 w 7562"/>
                <a:gd name="T7" fmla="*/ 0 h 1440"/>
                <a:gd name="T8" fmla="*/ 0 w 7562"/>
                <a:gd name="T9" fmla="*/ 0 h 1440"/>
                <a:gd name="T10" fmla="*/ 0 w 7562"/>
                <a:gd name="T11" fmla="*/ 0 h 1440"/>
                <a:gd name="T12" fmla="*/ 0 w 7562"/>
                <a:gd name="T13" fmla="*/ 0 h 1440"/>
                <a:gd name="T14" fmla="*/ 0 w 7562"/>
                <a:gd name="T15" fmla="*/ 0 h 1440"/>
                <a:gd name="T16" fmla="*/ 0 w 7562"/>
                <a:gd name="T17" fmla="*/ 0 h 1440"/>
                <a:gd name="T18" fmla="*/ 0 w 7562"/>
                <a:gd name="T19" fmla="*/ 0 h 1440"/>
                <a:gd name="T20" fmla="*/ 0 w 7562"/>
                <a:gd name="T21" fmla="*/ 0 h 1440"/>
                <a:gd name="T22" fmla="*/ 0 w 7562"/>
                <a:gd name="T23" fmla="*/ 0 h 1440"/>
                <a:gd name="T24" fmla="*/ 0 w 7562"/>
                <a:gd name="T25" fmla="*/ 0 h 1440"/>
                <a:gd name="T26" fmla="*/ 0 w 7562"/>
                <a:gd name="T27" fmla="*/ 0 h 1440"/>
                <a:gd name="T28" fmla="*/ 0 w 7562"/>
                <a:gd name="T29" fmla="*/ 0 h 1440"/>
                <a:gd name="T30" fmla="*/ 0 w 7562"/>
                <a:gd name="T31" fmla="*/ 0 h 1440"/>
                <a:gd name="T32" fmla="*/ 0 w 7562"/>
                <a:gd name="T33" fmla="*/ 0 h 1440"/>
                <a:gd name="T34" fmla="*/ 0 w 7562"/>
                <a:gd name="T35" fmla="*/ 0 h 1440"/>
                <a:gd name="T36" fmla="*/ 0 w 7562"/>
                <a:gd name="T37" fmla="*/ 0 h 1440"/>
                <a:gd name="T38" fmla="*/ 0 w 7562"/>
                <a:gd name="T39" fmla="*/ 0 h 1440"/>
                <a:gd name="T40" fmla="*/ 3 w 7562"/>
                <a:gd name="T41" fmla="*/ 0 h 1440"/>
                <a:gd name="T42" fmla="*/ 3 w 7562"/>
                <a:gd name="T43" fmla="*/ 0 h 1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62" h="1440">
                  <a:moveTo>
                    <a:pt x="7562" y="1440"/>
                  </a:moveTo>
                  <a:lnTo>
                    <a:pt x="7562" y="1440"/>
                  </a:lnTo>
                  <a:lnTo>
                    <a:pt x="562" y="1440"/>
                  </a:lnTo>
                  <a:lnTo>
                    <a:pt x="411" y="1432"/>
                  </a:lnTo>
                  <a:lnTo>
                    <a:pt x="348" y="1423"/>
                  </a:lnTo>
                  <a:lnTo>
                    <a:pt x="295" y="1407"/>
                  </a:lnTo>
                  <a:lnTo>
                    <a:pt x="241" y="1390"/>
                  </a:lnTo>
                  <a:lnTo>
                    <a:pt x="196" y="1365"/>
                  </a:lnTo>
                  <a:lnTo>
                    <a:pt x="152" y="1332"/>
                  </a:lnTo>
                  <a:lnTo>
                    <a:pt x="116" y="1298"/>
                  </a:lnTo>
                  <a:lnTo>
                    <a:pt x="79" y="1253"/>
                  </a:lnTo>
                  <a:lnTo>
                    <a:pt x="52" y="1205"/>
                  </a:lnTo>
                  <a:lnTo>
                    <a:pt x="25" y="1151"/>
                  </a:lnTo>
                  <a:lnTo>
                    <a:pt x="7" y="1055"/>
                  </a:lnTo>
                  <a:lnTo>
                    <a:pt x="0" y="966"/>
                  </a:lnTo>
                  <a:lnTo>
                    <a:pt x="0" y="807"/>
                  </a:lnTo>
                  <a:lnTo>
                    <a:pt x="0" y="0"/>
                  </a:lnTo>
                  <a:lnTo>
                    <a:pt x="7553" y="0"/>
                  </a:lnTo>
                  <a:lnTo>
                    <a:pt x="7562" y="1440"/>
                  </a:lnTo>
                  <a:close/>
                </a:path>
              </a:pathLst>
            </a:custGeom>
            <a:solidFill>
              <a:srgbClr val="EEA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0" name="Freeform 62">
              <a:extLst>
                <a:ext uri="{FF2B5EF4-FFF2-40B4-BE49-F238E27FC236}">
                  <a16:creationId xmlns:a16="http://schemas.microsoft.com/office/drawing/2014/main" id="{22B724B4-F747-404C-B559-D95F0990A89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332" y="4156"/>
              <a:ext cx="1073" cy="164"/>
            </a:xfrm>
            <a:custGeom>
              <a:avLst/>
              <a:gdLst>
                <a:gd name="T0" fmla="*/ 0 w 7562"/>
                <a:gd name="T1" fmla="*/ 0 h 1440"/>
                <a:gd name="T2" fmla="*/ 0 w 7562"/>
                <a:gd name="T3" fmla="*/ 0 h 1440"/>
                <a:gd name="T4" fmla="*/ 0 w 7562"/>
                <a:gd name="T5" fmla="*/ 0 h 1440"/>
                <a:gd name="T6" fmla="*/ 0 w 7562"/>
                <a:gd name="T7" fmla="*/ 0 h 1440"/>
                <a:gd name="T8" fmla="*/ 0 w 7562"/>
                <a:gd name="T9" fmla="*/ 0 h 1440"/>
                <a:gd name="T10" fmla="*/ 0 w 7562"/>
                <a:gd name="T11" fmla="*/ 0 h 1440"/>
                <a:gd name="T12" fmla="*/ 0 w 7562"/>
                <a:gd name="T13" fmla="*/ 0 h 1440"/>
                <a:gd name="T14" fmla="*/ 0 w 7562"/>
                <a:gd name="T15" fmla="*/ 0 h 1440"/>
                <a:gd name="T16" fmla="*/ 0 w 7562"/>
                <a:gd name="T17" fmla="*/ 0 h 1440"/>
                <a:gd name="T18" fmla="*/ 0 w 7562"/>
                <a:gd name="T19" fmla="*/ 0 h 1440"/>
                <a:gd name="T20" fmla="*/ 0 w 7562"/>
                <a:gd name="T21" fmla="*/ 0 h 1440"/>
                <a:gd name="T22" fmla="*/ 0 w 7562"/>
                <a:gd name="T23" fmla="*/ 0 h 1440"/>
                <a:gd name="T24" fmla="*/ 0 w 7562"/>
                <a:gd name="T25" fmla="*/ 0 h 1440"/>
                <a:gd name="T26" fmla="*/ 0 w 7562"/>
                <a:gd name="T27" fmla="*/ 0 h 1440"/>
                <a:gd name="T28" fmla="*/ 0 w 7562"/>
                <a:gd name="T29" fmla="*/ 0 h 1440"/>
                <a:gd name="T30" fmla="*/ 0 w 7562"/>
                <a:gd name="T31" fmla="*/ 0 h 1440"/>
                <a:gd name="T32" fmla="*/ 0 w 7562"/>
                <a:gd name="T33" fmla="*/ 0 h 1440"/>
                <a:gd name="T34" fmla="*/ 0 w 7562"/>
                <a:gd name="T35" fmla="*/ 0 h 1440"/>
                <a:gd name="T36" fmla="*/ 0 w 7562"/>
                <a:gd name="T37" fmla="*/ 0 h 1440"/>
                <a:gd name="T38" fmla="*/ 0 w 7562"/>
                <a:gd name="T39" fmla="*/ 0 h 1440"/>
                <a:gd name="T40" fmla="*/ 0 w 7562"/>
                <a:gd name="T41" fmla="*/ 0 h 1440"/>
                <a:gd name="T42" fmla="*/ 0 w 7562"/>
                <a:gd name="T43" fmla="*/ 0 h 1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62" h="1440">
                  <a:moveTo>
                    <a:pt x="7562" y="1440"/>
                  </a:moveTo>
                  <a:lnTo>
                    <a:pt x="7562" y="1440"/>
                  </a:lnTo>
                  <a:lnTo>
                    <a:pt x="562" y="1440"/>
                  </a:lnTo>
                  <a:lnTo>
                    <a:pt x="411" y="1432"/>
                  </a:lnTo>
                  <a:lnTo>
                    <a:pt x="348" y="1423"/>
                  </a:lnTo>
                  <a:lnTo>
                    <a:pt x="295" y="1407"/>
                  </a:lnTo>
                  <a:lnTo>
                    <a:pt x="241" y="1390"/>
                  </a:lnTo>
                  <a:lnTo>
                    <a:pt x="196" y="1365"/>
                  </a:lnTo>
                  <a:lnTo>
                    <a:pt x="152" y="1332"/>
                  </a:lnTo>
                  <a:lnTo>
                    <a:pt x="116" y="1298"/>
                  </a:lnTo>
                  <a:lnTo>
                    <a:pt x="79" y="1253"/>
                  </a:lnTo>
                  <a:lnTo>
                    <a:pt x="52" y="1205"/>
                  </a:lnTo>
                  <a:lnTo>
                    <a:pt x="25" y="1151"/>
                  </a:lnTo>
                  <a:lnTo>
                    <a:pt x="7" y="1055"/>
                  </a:lnTo>
                  <a:lnTo>
                    <a:pt x="0" y="966"/>
                  </a:lnTo>
                  <a:lnTo>
                    <a:pt x="0" y="807"/>
                  </a:lnTo>
                  <a:lnTo>
                    <a:pt x="0" y="0"/>
                  </a:lnTo>
                  <a:lnTo>
                    <a:pt x="7553" y="0"/>
                  </a:lnTo>
                  <a:lnTo>
                    <a:pt x="7562" y="1440"/>
                  </a:lnTo>
                  <a:close/>
                </a:path>
              </a:pathLst>
            </a:custGeom>
            <a:solidFill>
              <a:srgbClr val="EEA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4865" name="Rectangle 49">
            <a:extLst>
              <a:ext uri="{FF2B5EF4-FFF2-40B4-BE49-F238E27FC236}">
                <a16:creationId xmlns:a16="http://schemas.microsoft.com/office/drawing/2014/main" id="{92ECA38B-A3B0-482D-A064-1ABE08821B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99238"/>
            <a:ext cx="5016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3678A342-D136-42CC-A49F-4A63894AF15A}" type="slidenum">
              <a:rPr lang="en-US" altLang="cs-CZ"/>
              <a:pPr/>
              <a:t>‹#›</a:t>
            </a:fld>
            <a:endParaRPr lang="en-US" altLang="cs-CZ"/>
          </a:p>
        </p:txBody>
      </p:sp>
      <p:pic>
        <p:nvPicPr>
          <p:cNvPr id="1029" name="Picture 52" descr="logo-IBA-transparent">
            <a:extLst>
              <a:ext uri="{FF2B5EF4-FFF2-40B4-BE49-F238E27FC236}">
                <a16:creationId xmlns:a16="http://schemas.microsoft.com/office/drawing/2014/main" id="{0241C50F-225C-4FD9-A291-A74714BF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6602413"/>
            <a:ext cx="2524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46">
            <a:extLst>
              <a:ext uri="{FF2B5EF4-FFF2-40B4-BE49-F238E27FC236}">
                <a16:creationId xmlns:a16="http://schemas.microsoft.com/office/drawing/2014/main" id="{C7963E69-1F31-4AF5-85C8-F09EB6F88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4438"/>
            <a:ext cx="8501062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4861" name="Rectangle 45">
            <a:extLst>
              <a:ext uri="{FF2B5EF4-FFF2-40B4-BE49-F238E27FC236}">
                <a16:creationId xmlns:a16="http://schemas.microsoft.com/office/drawing/2014/main" id="{9C4A57EB-4123-46FF-A7E7-75A1797DDA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6413" y="61913"/>
            <a:ext cx="8494712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Klepnutím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upravit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 </a:t>
            </a:r>
            <a:r>
              <a:rPr lang="en-US" dirty="0" err="1"/>
              <a:t>předlohy</a:t>
            </a:r>
            <a:r>
              <a:rPr lang="en-US" dirty="0"/>
              <a:t> </a:t>
            </a:r>
            <a:r>
              <a:rPr lang="en-US" dirty="0" err="1"/>
              <a:t>nadpisů</a:t>
            </a:r>
            <a:endParaRPr lang="en-US" dirty="0"/>
          </a:p>
        </p:txBody>
      </p:sp>
      <p:sp>
        <p:nvSpPr>
          <p:cNvPr id="1032" name="Line 60">
            <a:extLst>
              <a:ext uri="{FF2B5EF4-FFF2-40B4-BE49-F238E27FC236}">
                <a16:creationId xmlns:a16="http://schemas.microsoft.com/office/drawing/2014/main" id="{AEE8C808-5829-4918-8BB0-C3396D48B8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625" y="357188"/>
            <a:ext cx="0" cy="69215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3" name="Line 55">
            <a:extLst>
              <a:ext uri="{FF2B5EF4-FFF2-40B4-BE49-F238E27FC236}">
                <a16:creationId xmlns:a16="http://schemas.microsoft.com/office/drawing/2014/main" id="{5CA7805D-8EE4-475F-81D1-56DF1F6AE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1071563"/>
            <a:ext cx="8553450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034" name="Group 69">
            <a:extLst>
              <a:ext uri="{FF2B5EF4-FFF2-40B4-BE49-F238E27FC236}">
                <a16:creationId xmlns:a16="http://schemas.microsoft.com/office/drawing/2014/main" id="{849A55BB-89B2-470C-8377-307CECA9B22F}"/>
              </a:ext>
            </a:extLst>
          </p:cNvPr>
          <p:cNvGrpSpPr>
            <a:grpSpLocks/>
          </p:cNvGrpSpPr>
          <p:nvPr/>
        </p:nvGrpSpPr>
        <p:grpSpPr bwMode="auto">
          <a:xfrm>
            <a:off x="123825" y="1071563"/>
            <a:ext cx="9020175" cy="206375"/>
            <a:chOff x="78" y="506"/>
            <a:chExt cx="5682" cy="130"/>
          </a:xfrm>
        </p:grpSpPr>
        <p:sp>
          <p:nvSpPr>
            <p:cNvPr id="1037" name="Line 65">
              <a:extLst>
                <a:ext uri="{FF2B5EF4-FFF2-40B4-BE49-F238E27FC236}">
                  <a16:creationId xmlns:a16="http://schemas.microsoft.com/office/drawing/2014/main" id="{68B2987C-99B3-4EB9-8EB9-D9D68E792A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" y="571"/>
              <a:ext cx="5631" cy="0"/>
            </a:xfrm>
            <a:prstGeom prst="line">
              <a:avLst/>
            </a:prstGeom>
            <a:noFill/>
            <a:ln w="19050">
              <a:solidFill>
                <a:srgbClr val="EEA3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Oval 66">
              <a:extLst>
                <a:ext uri="{FF2B5EF4-FFF2-40B4-BE49-F238E27FC236}">
                  <a16:creationId xmlns:a16="http://schemas.microsoft.com/office/drawing/2014/main" id="{85DF9C83-56CE-4D9E-8C9D-5DD53528D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" y="506"/>
              <a:ext cx="130" cy="13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rgbClr val="EEA32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pic>
        <p:nvPicPr>
          <p:cNvPr id="1035" name="Picture 67" descr="logo-MU">
            <a:extLst>
              <a:ext uri="{FF2B5EF4-FFF2-40B4-BE49-F238E27FC236}">
                <a16:creationId xmlns:a16="http://schemas.microsoft.com/office/drawing/2014/main" id="{7E012603-2B6A-4577-A938-97BAAE49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6588125"/>
            <a:ext cx="2635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70">
            <a:extLst>
              <a:ext uri="{FF2B5EF4-FFF2-40B4-BE49-F238E27FC236}">
                <a16:creationId xmlns:a16="http://schemas.microsoft.com/office/drawing/2014/main" id="{A63ED202-7616-45A9-BED7-9DE72252E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670675"/>
            <a:ext cx="28527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cs-CZ" altLang="cs-CZ" sz="1000">
                <a:solidFill>
                  <a:schemeClr val="bg1"/>
                </a:solidFill>
              </a:rPr>
              <a:t>© Institut biostatistiky a analýz</a:t>
            </a:r>
            <a:endParaRPr lang="en-US" altLang="cs-CZ" sz="10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6" r:id="rId10"/>
    <p:sldLayoutId id="2147484397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þ"/>
        <a:defRPr sz="28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rgbClr val="EEA320"/>
        </a:buClr>
        <a:buSzPct val="80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  <a:cs typeface="Arial" charset="0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Arial" charset="0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lr>
          <a:srgbClr val="EEA320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Arial" charset="0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lr>
          <a:srgbClr val="DDD4C6"/>
        </a:buClr>
        <a:buChar char="•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wmf"/><Relationship Id="rId7" Type="http://schemas.openxmlformats.org/officeDocument/2006/relationships/image" Target="../media/image4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E0BED45-AB6C-42EA-B212-F5FD808992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5750" y="1857375"/>
            <a:ext cx="8239125" cy="1930400"/>
          </a:xfrm>
        </p:spPr>
        <p:txBody>
          <a:bodyPr/>
          <a:lstStyle/>
          <a:p>
            <a:pPr eaLnBrk="1" hangingPunct="1"/>
            <a:r>
              <a:rPr lang="cs-CZ" altLang="cs-CZ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ČASOVÉ ŘADY </a:t>
            </a:r>
            <a:endParaRPr lang="cs-CZ" alt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8257D0E-8489-4CDB-91BE-BBA7E0A113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28813" y="4503738"/>
            <a:ext cx="6858000" cy="19304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>
                <a:latin typeface="Arial" pitchFamily="34" charset="0"/>
              </a:rPr>
              <a:t>Mgr. et Mgr. Jiří Kalina, PhD.</a:t>
            </a:r>
          </a:p>
          <a:p>
            <a:pPr eaLnBrk="1" hangingPunct="1">
              <a:defRPr/>
            </a:pPr>
            <a:endParaRPr lang="en-US" b="1" dirty="0">
              <a:latin typeface="Arial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b="1" dirty="0">
                <a:latin typeface="Arial" pitchFamily="34" charset="0"/>
              </a:rPr>
              <a:t>UKB, </a:t>
            </a:r>
            <a:r>
              <a:rPr lang="cs-CZ" b="1" dirty="0">
                <a:latin typeface="Arial" pitchFamily="34" charset="0"/>
              </a:rPr>
              <a:t>pavilon D29 (</a:t>
            </a:r>
            <a:r>
              <a:rPr lang="cs-CZ" b="1" dirty="0" err="1">
                <a:latin typeface="Arial" pitchFamily="34" charset="0"/>
              </a:rPr>
              <a:t>Recetox</a:t>
            </a:r>
            <a:r>
              <a:rPr lang="cs-CZ" b="1" dirty="0">
                <a:latin typeface="Arial" pitchFamily="34" charset="0"/>
              </a:rPr>
              <a:t>)</a:t>
            </a:r>
            <a:r>
              <a:rPr lang="en-US" b="1" dirty="0">
                <a:latin typeface="Arial" pitchFamily="34" charset="0"/>
              </a:rPr>
              <a:t>, </a:t>
            </a:r>
            <a:r>
              <a:rPr lang="cs-CZ" b="1" dirty="0">
                <a:latin typeface="Arial" pitchFamily="34" charset="0"/>
              </a:rPr>
              <a:t>kancelář 123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b="1" dirty="0">
                <a:latin typeface="Arial" pitchFamily="34" charset="0"/>
              </a:rPr>
              <a:t>kalina</a:t>
            </a:r>
            <a:r>
              <a:rPr lang="en-US" b="1" dirty="0">
                <a:latin typeface="Arial" pitchFamily="34" charset="0"/>
              </a:rPr>
              <a:t>@</a:t>
            </a:r>
            <a:r>
              <a:rPr lang="cs-CZ" b="1" dirty="0">
                <a:latin typeface="Arial" pitchFamily="34" charset="0"/>
              </a:rPr>
              <a:t>mail</a:t>
            </a:r>
            <a:r>
              <a:rPr lang="en-US" b="1" dirty="0">
                <a:latin typeface="Arial" pitchFamily="34" charset="0"/>
              </a:rPr>
              <a:t>.muni.cz</a:t>
            </a:r>
            <a:endParaRPr lang="cs-CZ" sz="1200" b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B49FFCE-CC0C-4A92-88F7-CF281D4C3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VZORKOVACÍ TEORÉM</a:t>
            </a:r>
          </a:p>
        </p:txBody>
      </p:sp>
      <p:sp>
        <p:nvSpPr>
          <p:cNvPr id="55299" name="Text Box 8">
            <a:extLst>
              <a:ext uri="{FF2B5EF4-FFF2-40B4-BE49-F238E27FC236}">
                <a16:creationId xmlns:a16="http://schemas.microsoft.com/office/drawing/2014/main" id="{D6F6F084-AD34-4011-AC2D-04E50209C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8" y="1571625"/>
            <a:ext cx="3097212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chemeClr val="bg2"/>
                </a:solidFill>
                <a:latin typeface="Arial" panose="020B0604020202020204" pitchFamily="34" charset="0"/>
              </a:rPr>
              <a:t>Vzorkovací frekvence: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f</a:t>
            </a:r>
            <a:r>
              <a:rPr lang="cs-CZ" altLang="cs-CZ" sz="1800" baseline="-25000">
                <a:latin typeface="Arial" panose="020B0604020202020204" pitchFamily="34" charset="0"/>
              </a:rPr>
              <a:t>vz </a:t>
            </a:r>
            <a:r>
              <a:rPr lang="en-US" altLang="cs-CZ" sz="1800">
                <a:latin typeface="Arial" panose="020B0604020202020204" pitchFamily="34" charset="0"/>
              </a:rPr>
              <a:t>&gt;</a:t>
            </a:r>
            <a:r>
              <a:rPr lang="cs-CZ" altLang="cs-CZ" sz="1800">
                <a:latin typeface="Arial" panose="020B0604020202020204" pitchFamily="34" charset="0"/>
              </a:rPr>
              <a:t> 2B = f</a:t>
            </a:r>
            <a:r>
              <a:rPr lang="cs-CZ" altLang="cs-CZ" sz="1800" baseline="-25000">
                <a:latin typeface="Arial" panose="020B0604020202020204" pitchFamily="34" charset="0"/>
              </a:rPr>
              <a:t>N</a:t>
            </a:r>
            <a:r>
              <a:rPr lang="cs-CZ" altLang="cs-CZ" sz="1800">
                <a:latin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kde B je maximální kmitočet ve vzorkované veličině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</a:t>
            </a:r>
            <a:r>
              <a:rPr lang="cs-CZ" altLang="cs-CZ" sz="2000" baseline="-25000">
                <a:latin typeface="Arial" panose="020B0604020202020204" pitchFamily="34" charset="0"/>
              </a:rPr>
              <a:t>N</a:t>
            </a:r>
            <a:r>
              <a:rPr lang="cs-CZ" altLang="cs-CZ" sz="2000">
                <a:latin typeface="Arial" panose="020B0604020202020204" pitchFamily="34" charset="0"/>
              </a:rPr>
              <a:t> –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2060"/>
                </a:solidFill>
                <a:latin typeface="Arial" panose="020B0604020202020204" pitchFamily="34" charset="0"/>
              </a:rPr>
              <a:t>Nyquistův, (Shannonův, Kotelnikovův) kmitočet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T</a:t>
            </a:r>
            <a:r>
              <a:rPr lang="cs-CZ" altLang="cs-CZ" sz="2000" baseline="-25000">
                <a:latin typeface="Arial" panose="020B0604020202020204" pitchFamily="34" charset="0"/>
              </a:rPr>
              <a:t>N</a:t>
            </a:r>
            <a:r>
              <a:rPr lang="cs-CZ" altLang="cs-CZ" sz="2000">
                <a:latin typeface="Arial" panose="020B0604020202020204" pitchFamily="34" charset="0"/>
              </a:rPr>
              <a:t> = 1/f</a:t>
            </a:r>
            <a:r>
              <a:rPr lang="cs-CZ" altLang="cs-CZ" sz="2000" baseline="-25000">
                <a:latin typeface="Arial" panose="020B0604020202020204" pitchFamily="34" charset="0"/>
              </a:rPr>
              <a:t>N</a:t>
            </a:r>
            <a:r>
              <a:rPr lang="cs-CZ" altLang="cs-CZ" sz="2000">
                <a:latin typeface="Arial" panose="020B0604020202020204" pitchFamily="34" charset="0"/>
              </a:rPr>
              <a:t> = 1/2B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2060"/>
                </a:solidFill>
                <a:latin typeface="Arial" panose="020B0604020202020204" pitchFamily="34" charset="0"/>
              </a:rPr>
              <a:t>Nyquistův interval (perioda), vzorkovací interval (perioda)</a:t>
            </a:r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id="{DF10F9CA-D642-49BF-9953-BCFADD11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62088"/>
            <a:ext cx="5376862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15D592F-CF3D-4E5B-98A7-D49BF5F745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VZORKOVACÍ TEORÉM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0D68AE6F-5BAA-49FB-825A-9BA8EAFA2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Arial" panose="020B0604020202020204" pitchFamily="34" charset="0"/>
              </a:rPr>
              <a:t>Reálné vzorkování</a:t>
            </a:r>
          </a:p>
        </p:txBody>
      </p:sp>
      <p:sp>
        <p:nvSpPr>
          <p:cNvPr id="56324" name="Text Box 7">
            <a:extLst>
              <a:ext uri="{FF2B5EF4-FFF2-40B4-BE49-F238E27FC236}">
                <a16:creationId xmlns:a16="http://schemas.microsoft.com/office/drawing/2014/main" id="{696494A2-78B5-49DB-890E-5C2782E52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4429125"/>
            <a:ext cx="16430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Obvykle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f</a:t>
            </a:r>
            <a:r>
              <a:rPr lang="cs-CZ" altLang="cs-CZ" sz="1800" baseline="-25000" dirty="0" err="1">
                <a:latin typeface="Arial" panose="020B0604020202020204" pitchFamily="34" charset="0"/>
              </a:rPr>
              <a:t>vzr</a:t>
            </a:r>
            <a:r>
              <a:rPr lang="cs-CZ" altLang="cs-CZ" sz="1800" dirty="0">
                <a:latin typeface="Arial" panose="020B0604020202020204" pitchFamily="34" charset="0"/>
              </a:rPr>
              <a:t> = (4</a:t>
            </a:r>
            <a:r>
              <a:rPr lang="en-US" altLang="cs-CZ" sz="1800" dirty="0">
                <a:latin typeface="Arial" panose="020B0604020202020204" pitchFamily="34" charset="0"/>
              </a:rPr>
              <a:t>÷</a:t>
            </a:r>
            <a:r>
              <a:rPr lang="cs-CZ" altLang="cs-CZ" sz="1800" dirty="0">
                <a:latin typeface="Arial" panose="020B0604020202020204" pitchFamily="34" charset="0"/>
              </a:rPr>
              <a:t>5) ∙ </a:t>
            </a:r>
            <a:r>
              <a:rPr lang="cs-CZ" altLang="cs-CZ" sz="1800" dirty="0" err="1">
                <a:latin typeface="Arial" panose="020B0604020202020204" pitchFamily="34" charset="0"/>
              </a:rPr>
              <a:t>f</a:t>
            </a:r>
            <a:r>
              <a:rPr lang="cs-CZ" altLang="cs-CZ" sz="1800" baseline="-25000" dirty="0" err="1">
                <a:latin typeface="Arial" panose="020B0604020202020204" pitchFamily="34" charset="0"/>
              </a:rPr>
              <a:t>N</a:t>
            </a:r>
            <a:endParaRPr lang="en-US" altLang="cs-CZ" sz="1800" dirty="0">
              <a:latin typeface="Arial" panose="020B0604020202020204" pitchFamily="34" charset="0"/>
            </a:endParaRPr>
          </a:p>
        </p:txBody>
      </p:sp>
      <p:pic>
        <p:nvPicPr>
          <p:cNvPr id="56325" name="Picture 2">
            <a:extLst>
              <a:ext uri="{FF2B5EF4-FFF2-40B4-BE49-F238E27FC236}">
                <a16:creationId xmlns:a16="http://schemas.microsoft.com/office/drawing/2014/main" id="{34330BE9-3241-4482-B255-6904219D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5083175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0E00F4C-BA45-480B-BC01-FF5545990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VZORKOVACÍ TEORÉM</a:t>
            </a:r>
          </a:p>
        </p:txBody>
      </p:sp>
      <p:sp>
        <p:nvSpPr>
          <p:cNvPr id="57347" name="Text Box 6">
            <a:extLst>
              <a:ext uri="{FF2B5EF4-FFF2-40B4-BE49-F238E27FC236}">
                <a16:creationId xmlns:a16="http://schemas.microsoft.com/office/drawing/2014/main" id="{52F129DC-E502-43E7-B1FC-86495525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Arial" panose="020B0604020202020204" pitchFamily="34" charset="0"/>
              </a:rPr>
              <a:t>Aliasing – překrývání spekter</a:t>
            </a:r>
          </a:p>
        </p:txBody>
      </p:sp>
      <p:pic>
        <p:nvPicPr>
          <p:cNvPr id="57348" name="Picture 5">
            <a:extLst>
              <a:ext uri="{FF2B5EF4-FFF2-40B4-BE49-F238E27FC236}">
                <a16:creationId xmlns:a16="http://schemas.microsoft.com/office/drawing/2014/main" id="{29BF7C32-0651-4489-B92F-877746A9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547813"/>
            <a:ext cx="50577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ovéPole 5">
            <a:extLst>
              <a:ext uri="{FF2B5EF4-FFF2-40B4-BE49-F238E27FC236}">
                <a16:creationId xmlns:a16="http://schemas.microsoft.com/office/drawing/2014/main" id="{355ACA1D-E5DE-4DFD-B4A0-8BD798A8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445125"/>
            <a:ext cx="3887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překrývání spekter - </a:t>
            </a:r>
            <a:r>
              <a:rPr lang="en-US" altLang="cs-CZ" sz="1800"/>
              <a:t>aliasing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06CC3-69AD-4DA6-A4D8-B6095CBAA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harmonická posloupnost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63DDD6EB-7070-4D48-8D42-D37DBBC75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2349500"/>
            <a:ext cx="8535987" cy="40322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když T = NT</a:t>
            </a:r>
            <a:r>
              <a:rPr lang="cs-CZ" altLang="cs-CZ" sz="2000" baseline="-25000"/>
              <a:t>vz</a:t>
            </a:r>
            <a:r>
              <a:rPr lang="cs-CZ" altLang="cs-CZ" sz="2000"/>
              <a:t> a tedy f = 1/NT</a:t>
            </a:r>
            <a:r>
              <a:rPr lang="cs-CZ" altLang="cs-CZ" sz="2000" baseline="-25000"/>
              <a:t>vz </a:t>
            </a:r>
            <a:r>
              <a:rPr lang="cs-CZ" altLang="cs-CZ" sz="2000"/>
              <a:t>nebo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Komplexní exponenciála samozřejmě rovněž reprezentuje periodickou veličinu, protože platí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kdy exp(2</a:t>
            </a:r>
            <a:r>
              <a:rPr lang="cs-CZ" altLang="cs-CZ" sz="2000">
                <a:sym typeface="Symbol" panose="05050102010706020507" pitchFamily="18" charset="2"/>
              </a:rPr>
              <a:t>i</a:t>
            </a:r>
            <a:r>
              <a:rPr lang="cs-CZ" altLang="cs-CZ" sz="2000"/>
              <a:t>) = cos(2</a:t>
            </a:r>
            <a:r>
              <a:rPr lang="cs-CZ" altLang="cs-CZ" sz="2000">
                <a:sym typeface="Symbol" panose="05050102010706020507" pitchFamily="18" charset="2"/>
              </a:rPr>
              <a:t></a:t>
            </a:r>
            <a:r>
              <a:rPr lang="cs-CZ" altLang="cs-CZ" sz="2000"/>
              <a:t>) + i.sin(2</a:t>
            </a:r>
            <a:r>
              <a:rPr lang="cs-CZ" altLang="cs-CZ" sz="2000">
                <a:sym typeface="Symbol" panose="05050102010706020507" pitchFamily="18" charset="2"/>
              </a:rPr>
              <a:t></a:t>
            </a:r>
            <a:r>
              <a:rPr lang="cs-CZ" altLang="cs-CZ" sz="2000"/>
              <a:t>) = 1 + i.0 = 1</a:t>
            </a: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688BC38B-9E88-495D-A840-528E91C1C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58373" name="Object 1">
            <a:extLst>
              <a:ext uri="{FF2B5EF4-FFF2-40B4-BE49-F238E27FC236}">
                <a16:creationId xmlns:a16="http://schemas.microsoft.com/office/drawing/2014/main" id="{5F4F5D85-0B28-4D99-A5DB-070CC21599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484313"/>
          <a:ext cx="79946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4762500" imgH="431800" progId="Equation.3">
                  <p:embed/>
                </p:oleObj>
              </mc:Choice>
              <mc:Fallback>
                <p:oleObj name="Rovnice" r:id="rId2" imgW="4762500" imgH="431800" progId="Equation.3">
                  <p:embed/>
                  <p:pic>
                    <p:nvPicPr>
                      <p:cNvPr id="58373" name="Object 1">
                        <a:extLst>
                          <a:ext uri="{FF2B5EF4-FFF2-40B4-BE49-F238E27FC236}">
                            <a16:creationId xmlns:a16="http://schemas.microsoft.com/office/drawing/2014/main" id="{5F4F5D85-0B28-4D99-A5DB-070CC21599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84313"/>
                        <a:ext cx="799465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Rectangle 4">
            <a:extLst>
              <a:ext uri="{FF2B5EF4-FFF2-40B4-BE49-F238E27FC236}">
                <a16:creationId xmlns:a16="http://schemas.microsoft.com/office/drawing/2014/main" id="{86A539FD-B693-4A33-889F-6F902C318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8375" name="Rectangle 6">
            <a:extLst>
              <a:ext uri="{FF2B5EF4-FFF2-40B4-BE49-F238E27FC236}">
                <a16:creationId xmlns:a16="http://schemas.microsoft.com/office/drawing/2014/main" id="{F5736F44-CEA6-48C2-A8E3-AEB6D5F1D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58376" name="Picture 6">
            <a:extLst>
              <a:ext uri="{FF2B5EF4-FFF2-40B4-BE49-F238E27FC236}">
                <a16:creationId xmlns:a16="http://schemas.microsoft.com/office/drawing/2014/main" id="{9F00A244-A9BA-4016-B1D5-C477D43A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2997200"/>
            <a:ext cx="34861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8">
            <a:extLst>
              <a:ext uri="{FF2B5EF4-FFF2-40B4-BE49-F238E27FC236}">
                <a16:creationId xmlns:a16="http://schemas.microsoft.com/office/drawing/2014/main" id="{63DD7291-BA06-415B-846E-0CCC7CB9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5084763"/>
            <a:ext cx="57499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harmD2">
            <a:extLst>
              <a:ext uri="{FF2B5EF4-FFF2-40B4-BE49-F238E27FC236}">
                <a16:creationId xmlns:a16="http://schemas.microsoft.com/office/drawing/2014/main" id="{3C26BA2D-4D54-42F5-BBCD-D25F376376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340768"/>
            <a:ext cx="8505825" cy="4929188"/>
          </a:xfrm>
          <a:noFill/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15C6C9E-8457-4B5B-8D1C-959E08CF8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HARMONICKÁ FUNKCE A VZORKOVÁNÍ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15C6C9E-8457-4B5B-8D1C-959E08CF8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HARMONICKÁ FUNKCE A VZORKOVÁNÍ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E016B606-474F-E473-3893-7E91D58CC3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67522"/>
              </p:ext>
            </p:extLst>
          </p:nvPr>
        </p:nvGraphicFramePr>
        <p:xfrm>
          <a:off x="467544" y="1340768"/>
          <a:ext cx="8506800" cy="4926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3130080" imgH="19199880" progId="Photoshop.Image.12">
                  <p:embed/>
                </p:oleObj>
              </mc:Choice>
              <mc:Fallback>
                <p:oleObj name="Image" r:id="rId2" imgW="33130080" imgH="191998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7544" y="1340768"/>
                        <a:ext cx="8506800" cy="4926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2091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15C6C9E-8457-4B5B-8D1C-959E08CF8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HARMONICKÁ FUNKCE A VZORKOVÁNÍ</a:t>
            </a:r>
          </a:p>
        </p:txBody>
      </p:sp>
      <p:pic>
        <p:nvPicPr>
          <p:cNvPr id="2" name="Aliasing effect due to undersampling">
            <a:hlinkClick r:id="" action="ppaction://media"/>
            <a:extLst>
              <a:ext uri="{FF2B5EF4-FFF2-40B4-BE49-F238E27FC236}">
                <a16:creationId xmlns:a16="http://schemas.microsoft.com/office/drawing/2014/main" id="{C4211865-93D6-DAF3-3DB3-1C09EE5EE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187" y="1412776"/>
            <a:ext cx="844893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75F5C-7A26-4738-A94A-011F1CC7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/>
              <a:t>Rekonstrukce spojité funkce </a:t>
            </a:r>
            <a:br>
              <a:rPr lang="cs-CZ" sz="2400" dirty="0"/>
            </a:br>
            <a:r>
              <a:rPr lang="cs-CZ" sz="2400" dirty="0"/>
              <a:t>z navzorkované posloupnosti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01408285-7B68-487C-AA02-94955F899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Předpokládejme, že původní spojitá funkce </a:t>
            </a:r>
            <a:r>
              <a:rPr lang="cs-CZ" altLang="cs-CZ" sz="2000" dirty="0" err="1"/>
              <a:t>x</a:t>
            </a:r>
            <a:r>
              <a:rPr lang="cs-CZ" altLang="cs-CZ" sz="2000" baseline="-25000" dirty="0" err="1"/>
              <a:t>a</a:t>
            </a:r>
            <a:r>
              <a:rPr lang="cs-CZ" altLang="cs-CZ" sz="2000" dirty="0"/>
              <a:t>(t) měla </a:t>
            </a:r>
            <a:r>
              <a:rPr lang="cs-CZ" altLang="cs-CZ" sz="2000" dirty="0" err="1"/>
              <a:t>frekvenč</a:t>
            </a:r>
            <a:r>
              <a:rPr lang="cs-CZ" altLang="cs-CZ" sz="2000" dirty="0"/>
              <a:t>-ně omezené spektrum </a:t>
            </a:r>
            <a:r>
              <a:rPr lang="cs-CZ" altLang="cs-CZ" sz="2000" dirty="0" err="1"/>
              <a:t>X</a:t>
            </a:r>
            <a:r>
              <a:rPr lang="cs-CZ" altLang="cs-CZ" sz="2000" baseline="-25000" dirty="0" err="1"/>
              <a:t>a</a:t>
            </a:r>
            <a:r>
              <a:rPr lang="cs-CZ" altLang="cs-CZ" sz="2000" dirty="0"/>
              <a:t>(f), tj. platí pro ni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kde je X(f) frekvenční spektrum dané posloupnosti. Protože víme, že spektrum </a:t>
            </a:r>
            <a:r>
              <a:rPr lang="cs-CZ" altLang="cs-CZ" sz="2000" dirty="0" err="1"/>
              <a:t>navzorkované</a:t>
            </a:r>
            <a:r>
              <a:rPr lang="cs-CZ" altLang="cs-CZ" sz="2000" dirty="0"/>
              <a:t> posloupnosti je periodické s periodou danou vzorkovací frekvencí, zajímá nás pouze její jedna (první) perioda, pro kterou v rozsahu frekvencí </a:t>
            </a:r>
            <a:r>
              <a:rPr lang="en-US" altLang="cs-CZ" sz="2000" dirty="0"/>
              <a:t>|f|</a:t>
            </a:r>
            <a:r>
              <a:rPr lang="en-US" altLang="cs-CZ" sz="2000" dirty="0">
                <a:sym typeface="Symbol" panose="05050102010706020507" pitchFamily="18" charset="2"/>
              </a:rPr>
              <a:t> f</a:t>
            </a:r>
            <a:r>
              <a:rPr lang="cs-CZ" altLang="cs-CZ" sz="2000" baseline="-25000" dirty="0" err="1">
                <a:sym typeface="Symbol" panose="05050102010706020507" pitchFamily="18" charset="2"/>
              </a:rPr>
              <a:t>vz</a:t>
            </a:r>
            <a:r>
              <a:rPr lang="cs-CZ" altLang="cs-CZ" sz="2000" dirty="0">
                <a:sym typeface="Symbol" panose="05050102010706020507" pitchFamily="18" charset="2"/>
              </a:rPr>
              <a:t>/2 </a:t>
            </a:r>
            <a:r>
              <a:rPr lang="cs-CZ" altLang="cs-CZ" sz="2000" dirty="0"/>
              <a:t>platí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20" name="Object 2">
                <a:extLst>
                  <a:ext uri="{FF2B5EF4-FFF2-40B4-BE49-F238E27FC236}">
                    <a16:creationId xmlns:a16="http://schemas.microsoft.com/office/drawing/2014/main" id="{9CAA5EAB-C592-459F-A4AD-1E794A55A2FB}"/>
                  </a:ext>
                </a:extLst>
              </p:cNvPr>
              <p:cNvSpPr txBox="1"/>
              <p:nvPr/>
            </p:nvSpPr>
            <p:spPr bwMode="auto">
              <a:xfrm>
                <a:off x="2706129" y="1988840"/>
                <a:ext cx="4123854" cy="10353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cs-CZ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cs-CZ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cs-CZ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⟨"/>
                          <m:endChr m:val=""/>
                          <m:ctrlPr>
                            <a:rPr lang="cs-CZ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cs-CZ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cs-CZ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</m:d>
                            <m:r>
                              <a:rPr lang="cs-CZ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cs-CZ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vz</m:t>
                                </m:r>
                              </m:sub>
                            </m:sSub>
                            <m:r>
                              <a:rPr lang="cs-CZ" sz="24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e>
                        </m:mr>
                        <m:m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</m:d>
                            <m:r>
                              <a:rPr lang="cs-CZ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sSub>
                              <m:sSubPr>
                                <m:ctrlPr>
                                  <a:rPr lang="cs-CZ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cs-CZ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vz</m:t>
                                </m:r>
                              </m:sub>
                            </m:sSub>
                            <m:r>
                              <a:rPr lang="cs-CZ" sz="24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e>
                        </m:mr>
                      </m:m>
                    </m:oMath>
                  </m:oMathPara>
                </a14:m>
                <a:endParaRPr lang="cs-CZ" sz="2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420" name="Object 2">
                <a:extLst>
                  <a:ext uri="{FF2B5EF4-FFF2-40B4-BE49-F238E27FC236}">
                    <a16:creationId xmlns:a16="http://schemas.microsoft.com/office/drawing/2014/main" id="{9CAA5EAB-C592-459F-A4AD-1E794A55A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6129" y="1988840"/>
                <a:ext cx="4123854" cy="10353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421" name="Picture 5">
            <a:extLst>
              <a:ext uri="{FF2B5EF4-FFF2-40B4-BE49-F238E27FC236}">
                <a16:creationId xmlns:a16="http://schemas.microsoft.com/office/drawing/2014/main" id="{EA25F7FE-CF5C-4F7A-A6B1-860CD5DA8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43402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">
                <a:extLst>
                  <a:ext uri="{FF2B5EF4-FFF2-40B4-BE49-F238E27FC236}">
                    <a16:creationId xmlns:a16="http://schemas.microsoft.com/office/drawing/2014/main" id="{F91DA978-8917-0CFC-BC38-C93B48AF62EC}"/>
                  </a:ext>
                </a:extLst>
              </p:cNvPr>
              <p:cNvSpPr txBox="1"/>
              <p:nvPr/>
            </p:nvSpPr>
            <p:spPr bwMode="auto">
              <a:xfrm>
                <a:off x="1147911" y="5574839"/>
                <a:ext cx="7240289" cy="20424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24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d>
                      <m:dPr>
                        <m:ctrlPr>
                          <a:rPr lang="cs-CZ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cs-CZ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</m:d>
                    <m:r>
                      <a:rPr lang="cs-CZ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d>
                      <m:dPr>
                        <m:ctrlPr>
                          <a:rPr lang="cs-CZ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cs-CZ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</m:d>
                    <m:r>
                      <a:rPr lang="cs-CZ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vz</m:t>
                        </m:r>
                      </m:sub>
                    </m:sSub>
                    <m:nary>
                      <m:naryPr>
                        <m:chr m:val="∑"/>
                        <m:ctrlPr>
                          <a:rPr lang="cs-CZ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cs-CZ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cs-CZ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=−∞</m:t>
                        </m:r>
                      </m:sub>
                      <m:sup>
                        <m:r>
                          <a:rPr lang="cs-CZ" sz="24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cs-CZ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d>
                          <m:dPr>
                            <m:ctrlPr>
                              <a:rPr lang="cs-CZ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24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nT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cs-CZ" sz="24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vz</m:t>
                                </m:r>
                              </m:sub>
                            </m:sSub>
                          </m:e>
                        </m:d>
                        <m:r>
                          <a:rPr lang="cs-CZ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cs-CZ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cs-CZ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cs-CZ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cs-CZ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cs-CZ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cs-CZ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b>
                              <m:sSubPr>
                                <m:ctrlPr>
                                  <a:rPr lang="cs-CZ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24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fnT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cs-CZ" sz="24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vz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endParaRPr lang="cs-CZ" sz="2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Object 2">
                <a:extLst>
                  <a:ext uri="{FF2B5EF4-FFF2-40B4-BE49-F238E27FC236}">
                    <a16:creationId xmlns:a16="http://schemas.microsoft.com/office/drawing/2014/main" id="{F91DA978-8917-0CFC-BC38-C93B48AF6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911" y="5574839"/>
                <a:ext cx="7240289" cy="20424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1EF90-EAF3-4200-A653-E2AE159C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60325"/>
            <a:ext cx="8494713" cy="938213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Rekonstrukce spojité funkce </a:t>
            </a:r>
            <a:br>
              <a:rPr lang="cs-CZ" sz="2400" dirty="0"/>
            </a:br>
            <a:r>
              <a:rPr lang="cs-CZ" sz="2400" dirty="0"/>
              <a:t>z navzorkované posloupnosti</a:t>
            </a:r>
          </a:p>
        </p:txBody>
      </p:sp>
      <p:sp>
        <p:nvSpPr>
          <p:cNvPr id="61443" name="Zástupný symbol pro obsah 2">
            <a:extLst>
              <a:ext uri="{FF2B5EF4-FFF2-40B4-BE49-F238E27FC236}">
                <a16:creationId xmlns:a16="http://schemas.microsoft.com/office/drawing/2014/main" id="{26728280-C1D9-42BA-A9FD-B65AE21A6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/>
              <a:t>Potom pro původní funkci x</a:t>
            </a:r>
            <a:r>
              <a:rPr lang="cs-CZ" altLang="cs-CZ" sz="2000" baseline="-25000"/>
              <a:t>a</a:t>
            </a:r>
            <a:r>
              <a:rPr lang="cs-CZ" altLang="cs-CZ" sz="2000"/>
              <a:t>(t) je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/>
              <a:t>tj. původní funkce je dána nekonečným součtem vzorkovacích funkcí, které procházejí každou hodnotou x</a:t>
            </a:r>
            <a:r>
              <a:rPr lang="cs-CZ" altLang="cs-CZ" sz="2000" baseline="-25000"/>
              <a:t>a</a:t>
            </a:r>
            <a:r>
              <a:rPr lang="cs-CZ" altLang="cs-CZ" sz="2000"/>
              <a:t>(t) z nekonečného počtu vzorků navzorkované posloupnosti.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/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2B287588-F309-40CE-B554-799D5F15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885950"/>
            <a:ext cx="6223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98195061-A5B9-4EBF-B037-B7A06179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91051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A343551-5752-4C01-AFC8-B6FCAC29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61913"/>
            <a:ext cx="8494712" cy="938212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Rekonstrukce spojité funkce </a:t>
            </a:r>
            <a:br>
              <a:rPr lang="cs-CZ" sz="2400" dirty="0"/>
            </a:br>
            <a:r>
              <a:rPr lang="cs-CZ" sz="2400" dirty="0"/>
              <a:t>z navzorkované posloupnosti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A68542D-9208-4308-9BFD-67D87C697A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5750" y="1857375"/>
            <a:ext cx="8239125" cy="1930400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VIII. VZORKOVÁNÍ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24E7A24B-DB0A-4D4D-8BDA-DF94DABDA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988" y="1916113"/>
            <a:ext cx="6929437" cy="1973262"/>
          </a:xfrm>
        </p:spPr>
        <p:txBody>
          <a:bodyPr/>
          <a:lstStyle/>
          <a:p>
            <a:r>
              <a:rPr lang="cs-CZ" altLang="cs-CZ" sz="4400" dirty="0"/>
              <a:t>IX. FREKVENČNÍ TRANSFORMACE</a:t>
            </a:r>
            <a:br>
              <a:rPr lang="cs-CZ" altLang="cs-CZ" dirty="0"/>
            </a:br>
            <a:r>
              <a:rPr lang="cs-CZ" altLang="cs-CZ" sz="2800" dirty="0"/>
              <a:t> </a:t>
            </a:r>
            <a:r>
              <a:rPr lang="cs-CZ" altLang="cs-CZ" sz="2800" dirty="0">
                <a:sym typeface="Wingdings" panose="05000000000000000000" pitchFamily="2" charset="2"/>
              </a:rPr>
              <a:t> ČASOVÉ ŘADY </a:t>
            </a:r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AEA0C-B0A9-4434-8BDA-8ABB7749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/>
              <a:t>harmonická analýza diskrétních posloupností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6F85412A-C79A-438F-8082-41B93CF61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endParaRPr lang="cs-CZ" altLang="cs-CZ"/>
          </a:p>
          <a:p>
            <a:r>
              <a:rPr lang="cs-CZ" altLang="cs-CZ"/>
              <a:t>diskrétní Fourierova řada</a:t>
            </a:r>
          </a:p>
          <a:p>
            <a:r>
              <a:rPr lang="cs-CZ" altLang="cs-CZ"/>
              <a:t>Fourierova transformace s diskrétním časem - DTFT</a:t>
            </a:r>
          </a:p>
          <a:p>
            <a:r>
              <a:rPr lang="cs-CZ" altLang="cs-CZ"/>
              <a:t>diskrétní Fourierova transformace - DFT</a:t>
            </a:r>
          </a:p>
          <a:p>
            <a:r>
              <a:rPr lang="cs-CZ" altLang="cs-CZ"/>
              <a:t>rychlá Fourierova transformace - FFT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9783B8-B935-4851-A4B7-74E7A8153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Rozklad periodické časové řady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F97BBC34-10E0-44C0-B1E3-A4EDC0846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r>
              <a:rPr lang="cs-CZ" altLang="cs-CZ"/>
              <a:t>spojitá veličina – opakování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	</a:t>
            </a:r>
            <a:r>
              <a:rPr lang="cs-CZ" altLang="cs-CZ" sz="2400" b="1">
                <a:solidFill>
                  <a:srgbClr val="002060"/>
                </a:solidFill>
              </a:rPr>
              <a:t>Fourierova řada </a:t>
            </a:r>
            <a:r>
              <a:rPr lang="cs-CZ" altLang="cs-CZ" sz="2400"/>
              <a:t>(v komplexním tvaru)</a:t>
            </a:r>
            <a:endParaRPr lang="cs-CZ" altLang="cs-CZ"/>
          </a:p>
        </p:txBody>
      </p:sp>
      <p:sp>
        <p:nvSpPr>
          <p:cNvPr id="13316" name="Text Box 6">
            <a:extLst>
              <a:ext uri="{FF2B5EF4-FFF2-40B4-BE49-F238E27FC236}">
                <a16:creationId xmlns:a16="http://schemas.microsoft.com/office/drawing/2014/main" id="{F6396367-634E-4C91-9F4E-6F44CE7E0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3286125"/>
            <a:ext cx="7921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kde c</a:t>
            </a:r>
            <a:r>
              <a:rPr lang="cs-CZ" altLang="cs-CZ" sz="2400" baseline="-25000">
                <a:latin typeface="Arial" panose="020B0604020202020204" pitchFamily="34" charset="0"/>
              </a:rPr>
              <a:t>n </a:t>
            </a:r>
            <a:r>
              <a:rPr lang="cs-CZ" altLang="cs-CZ" sz="2400">
                <a:latin typeface="Arial" panose="020B0604020202020204" pitchFamily="34" charset="0"/>
              </a:rPr>
              <a:t>jsou komplexní </a:t>
            </a:r>
            <a:r>
              <a:rPr lang="cs-CZ" altLang="cs-CZ" sz="2400">
                <a:solidFill>
                  <a:srgbClr val="296EF9"/>
                </a:solidFill>
                <a:latin typeface="Arial" panose="020B0604020202020204" pitchFamily="34" charset="0"/>
              </a:rPr>
              <a:t>Fourierovy koeficienty</a:t>
            </a: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BD7BE451-1160-4BDE-B234-2A316CDA4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5072063"/>
            <a:ext cx="8105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cs-CZ" sz="2400">
                <a:latin typeface="Arial" panose="020B0604020202020204" pitchFamily="34" charset="0"/>
                <a:sym typeface="Symbol" panose="05050102010706020507" pitchFamily="18" charset="2"/>
              </a:rPr>
              <a:t>Ω</a:t>
            </a:r>
            <a:r>
              <a:rPr lang="cs-CZ" altLang="cs-CZ" sz="2400">
                <a:latin typeface="Arial" panose="020B0604020202020204" pitchFamily="34" charset="0"/>
                <a:sym typeface="Symbol" panose="05050102010706020507" pitchFamily="18" charset="2"/>
              </a:rPr>
              <a:t> – úhlový kmitočet základní harmonické složky (</a:t>
            </a:r>
            <a:r>
              <a:rPr lang="cs-CZ" altLang="cs-CZ" sz="2400">
                <a:solidFill>
                  <a:srgbClr val="296EF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základní harmonická</a:t>
            </a:r>
            <a:r>
              <a:rPr lang="cs-CZ" altLang="cs-CZ" sz="2400">
                <a:latin typeface="Arial" panose="020B0604020202020204" pitchFamily="34" charset="0"/>
                <a:sym typeface="Symbol" panose="05050102010706020507" pitchFamily="18" charset="2"/>
              </a:rPr>
              <a:t>);</a:t>
            </a:r>
          </a:p>
        </p:txBody>
      </p:sp>
      <p:pic>
        <p:nvPicPr>
          <p:cNvPr id="13318" name="Picture 10">
            <a:extLst>
              <a:ext uri="{FF2B5EF4-FFF2-40B4-BE49-F238E27FC236}">
                <a16:creationId xmlns:a16="http://schemas.microsoft.com/office/drawing/2014/main" id="{9A82C530-1103-46B1-B689-82A104208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28875"/>
            <a:ext cx="37353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>
            <a:extLst>
              <a:ext uri="{FF2B5EF4-FFF2-40B4-BE49-F238E27FC236}">
                <a16:creationId xmlns:a16="http://schemas.microsoft.com/office/drawing/2014/main" id="{91C2CC77-9651-47D6-A2EF-90FC99E9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08413"/>
            <a:ext cx="30892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ovéPole 2">
            <a:extLst>
              <a:ext uri="{FF2B5EF4-FFF2-40B4-BE49-F238E27FC236}">
                <a16:creationId xmlns:a16="http://schemas.microsoft.com/office/drawing/2014/main" id="{32626338-AD50-4F5E-AA1B-DA77A11C3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3148013"/>
            <a:ext cx="546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  <p:sp>
        <p:nvSpPr>
          <p:cNvPr id="13321" name="TextovéPole 8">
            <a:extLst>
              <a:ext uri="{FF2B5EF4-FFF2-40B4-BE49-F238E27FC236}">
                <a16:creationId xmlns:a16="http://schemas.microsoft.com/office/drawing/2014/main" id="{2BA9E997-ACBF-4D33-B999-EA15377CB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38" y="3798888"/>
            <a:ext cx="546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  <p:sp>
        <p:nvSpPr>
          <p:cNvPr id="13322" name="TextovéPole 9">
            <a:extLst>
              <a:ext uri="{FF2B5EF4-FFF2-40B4-BE49-F238E27FC236}">
                <a16:creationId xmlns:a16="http://schemas.microsoft.com/office/drawing/2014/main" id="{CB29A90F-2691-44F7-AD6A-863000F5C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88" y="2473325"/>
            <a:ext cx="54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3127F81-2AC9-4498-8028-107381608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FOURIEROVA ŘADA </a:t>
            </a:r>
            <a:br>
              <a:rPr lang="cs-CZ" sz="2800" dirty="0"/>
            </a:br>
            <a:r>
              <a:rPr lang="cs-CZ" sz="2800" dirty="0"/>
              <a:t>PRO DISKRÉTNÍ posloupnosti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7499986-1F3D-4DED-AAFF-F15AE9AF7B1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500188"/>
            <a:ext cx="8367713" cy="5024437"/>
          </a:xfrm>
        </p:spPr>
        <p:txBody>
          <a:bodyPr/>
          <a:lstStyle/>
          <a:p>
            <a:r>
              <a:rPr lang="cs-CZ" altLang="cs-CZ" sz="2400"/>
              <a:t>nechť x(kT</a:t>
            </a:r>
            <a:r>
              <a:rPr lang="cs-CZ" altLang="cs-CZ" sz="2400" baseline="-25000"/>
              <a:t>vz</a:t>
            </a:r>
            <a:r>
              <a:rPr lang="cs-CZ" altLang="cs-CZ" sz="2400"/>
              <a:t>) je periodická posloupnost s periodou NT</a:t>
            </a:r>
            <a:r>
              <a:rPr lang="cs-CZ" altLang="cs-CZ" sz="2400" baseline="-25000"/>
              <a:t>vz</a:t>
            </a:r>
            <a:r>
              <a:rPr lang="cs-CZ" altLang="cs-CZ" sz="2400"/>
              <a:t>; pak x(kT</a:t>
            </a:r>
            <a:r>
              <a:rPr lang="cs-CZ" altLang="cs-CZ" sz="2400" baseline="-25000"/>
              <a:t>vz</a:t>
            </a:r>
            <a:r>
              <a:rPr lang="cs-CZ" altLang="cs-CZ" sz="2400"/>
              <a:t>) lze rozložit pomocí komplexní exponenciální Fourierovy řady</a:t>
            </a:r>
          </a:p>
          <a:p>
            <a:endParaRPr lang="cs-CZ" altLang="cs-CZ" sz="1200"/>
          </a:p>
          <a:p>
            <a:endParaRPr lang="cs-CZ" altLang="cs-CZ" sz="2400"/>
          </a:p>
          <a:p>
            <a:pPr>
              <a:buFontTx/>
              <a:buNone/>
            </a:pPr>
            <a:r>
              <a:rPr lang="cs-CZ" altLang="cs-CZ" sz="2400"/>
              <a:t>	kde</a:t>
            </a:r>
          </a:p>
        </p:txBody>
      </p:sp>
      <p:pic>
        <p:nvPicPr>
          <p:cNvPr id="14340" name="Picture 8">
            <a:extLst>
              <a:ext uri="{FF2B5EF4-FFF2-40B4-BE49-F238E27FC236}">
                <a16:creationId xmlns:a16="http://schemas.microsoft.com/office/drawing/2014/main" id="{CDD4669C-CAB2-4C8D-97D7-ACF84BE2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53800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>
            <a:extLst>
              <a:ext uri="{FF2B5EF4-FFF2-40B4-BE49-F238E27FC236}">
                <a16:creationId xmlns:a16="http://schemas.microsoft.com/office/drawing/2014/main" id="{8FEF0A13-9BDF-4CDC-8C09-6E8B7949F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33825"/>
            <a:ext cx="641667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ovéPole 5">
            <a:extLst>
              <a:ext uri="{FF2B5EF4-FFF2-40B4-BE49-F238E27FC236}">
                <a16:creationId xmlns:a16="http://schemas.microsoft.com/office/drawing/2014/main" id="{1D6F4CDD-D0F8-4A09-8418-4F4EAA1AD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2739316"/>
            <a:ext cx="54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.</a:t>
            </a:r>
          </a:p>
        </p:txBody>
      </p:sp>
      <p:sp>
        <p:nvSpPr>
          <p:cNvPr id="14343" name="TextovéPole 6">
            <a:extLst>
              <a:ext uri="{FF2B5EF4-FFF2-40B4-BE49-F238E27FC236}">
                <a16:creationId xmlns:a16="http://schemas.microsoft.com/office/drawing/2014/main" id="{B7EEDBEA-2D92-483B-98EA-1D523712B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356" y="3922510"/>
            <a:ext cx="54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DB9BBAC-2ADC-4426-A66D-061BE7379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FOURIEROVA ŘADA </a:t>
            </a:r>
            <a:br>
              <a:rPr lang="cs-CZ" sz="2800" dirty="0"/>
            </a:br>
            <a:r>
              <a:rPr lang="cs-CZ" sz="2800" dirty="0"/>
              <a:t>PRO DISKRÉTNÍ posloupnosti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A942A9B-97D5-4861-B848-78652F0EDC4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500188"/>
            <a:ext cx="8367713" cy="5024437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nechť x(</a:t>
            </a:r>
            <a:r>
              <a:rPr lang="cs-CZ" altLang="cs-CZ" sz="2400" dirty="0" err="1"/>
              <a:t>kT</a:t>
            </a:r>
            <a:r>
              <a:rPr lang="cs-CZ" altLang="cs-CZ" sz="2400" baseline="-25000" dirty="0" err="1"/>
              <a:t>vz</a:t>
            </a:r>
            <a:r>
              <a:rPr lang="cs-CZ" altLang="cs-CZ" sz="2400" dirty="0"/>
              <a:t>) je periodická posloupnost s periodou </a:t>
            </a:r>
            <a:r>
              <a:rPr lang="cs-CZ" altLang="cs-CZ" sz="2400" dirty="0" err="1"/>
              <a:t>NT</a:t>
            </a:r>
            <a:r>
              <a:rPr lang="cs-CZ" altLang="cs-CZ" sz="2400" baseline="-25000" dirty="0" err="1"/>
              <a:t>vz</a:t>
            </a:r>
            <a:r>
              <a:rPr lang="cs-CZ" altLang="cs-CZ" sz="2400" dirty="0"/>
              <a:t>; pak x(</a:t>
            </a:r>
            <a:r>
              <a:rPr lang="cs-CZ" altLang="cs-CZ" sz="2400" dirty="0" err="1"/>
              <a:t>kT</a:t>
            </a:r>
            <a:r>
              <a:rPr lang="cs-CZ" altLang="cs-CZ" sz="2400" baseline="-25000" dirty="0" err="1"/>
              <a:t>vz</a:t>
            </a:r>
            <a:r>
              <a:rPr lang="cs-CZ" altLang="cs-CZ" sz="2400" dirty="0"/>
              <a:t>) lze rozložit pomocí komplexní exponenciální Fourierovy řady</a:t>
            </a:r>
          </a:p>
          <a:p>
            <a:pPr>
              <a:defRPr/>
            </a:pPr>
            <a:endParaRPr lang="cs-CZ" altLang="cs-CZ" sz="1200" dirty="0"/>
          </a:p>
          <a:p>
            <a:pPr>
              <a:defRPr/>
            </a:pPr>
            <a:endParaRPr lang="cs-CZ" altLang="cs-CZ" sz="2400" dirty="0"/>
          </a:p>
          <a:p>
            <a:pPr>
              <a:buFontTx/>
              <a:buNone/>
              <a:defRPr/>
            </a:pPr>
            <a:r>
              <a:rPr lang="cs-CZ" altLang="cs-CZ" sz="2400" dirty="0"/>
              <a:t>	kde</a:t>
            </a:r>
          </a:p>
          <a:p>
            <a:pPr>
              <a:buFontTx/>
              <a:buNone/>
              <a:defRPr/>
            </a:pPr>
            <a:endParaRPr lang="cs-CZ" altLang="cs-CZ" sz="2400" dirty="0"/>
          </a:p>
          <a:p>
            <a:pPr>
              <a:buFontTx/>
              <a:buNone/>
              <a:defRPr/>
            </a:pPr>
            <a:endParaRPr lang="cs-CZ" altLang="cs-CZ" sz="2400" dirty="0"/>
          </a:p>
          <a:p>
            <a:pPr algn="ctr">
              <a:buFontTx/>
              <a:buNone/>
              <a:defRPr/>
            </a:pPr>
            <a:r>
              <a:rPr lang="cs-CZ" altLang="cs-CZ" sz="2400" b="1" dirty="0">
                <a:solidFill>
                  <a:srgbClr val="002060"/>
                </a:solidFill>
              </a:rPr>
              <a:t>ZÁVĚR</a:t>
            </a:r>
          </a:p>
          <a:p>
            <a:pPr marL="0" algn="ctr">
              <a:buFont typeface="Wingdings" panose="05000000000000000000" pitchFamily="2" charset="2"/>
              <a:buNone/>
              <a:defRPr/>
            </a:pPr>
            <a:r>
              <a:rPr lang="cs-CZ" sz="2400" dirty="0">
                <a:solidFill>
                  <a:srgbClr val="FF0000"/>
                </a:solidFill>
              </a:rPr>
              <a:t>je-li časová řada periodická, je frekvenční spektrum diskrétní; tj. nezáleží na spojitosti či diskrétnosti časových dat, </a:t>
            </a:r>
            <a:r>
              <a:rPr lang="cs-CZ" sz="2400" b="1" dirty="0">
                <a:solidFill>
                  <a:srgbClr val="FF0000"/>
                </a:solidFill>
              </a:rPr>
              <a:t>důležitá je jejich periodičnost.</a:t>
            </a:r>
            <a:endParaRPr lang="en-GB" sz="2400" b="1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endParaRPr lang="cs-CZ" altLang="cs-CZ" sz="2400" dirty="0">
              <a:solidFill>
                <a:schemeClr val="bg2"/>
              </a:solidFill>
            </a:endParaRPr>
          </a:p>
        </p:txBody>
      </p:sp>
      <p:pic>
        <p:nvPicPr>
          <p:cNvPr id="15364" name="Picture 8">
            <a:extLst>
              <a:ext uri="{FF2B5EF4-FFF2-40B4-BE49-F238E27FC236}">
                <a16:creationId xmlns:a16="http://schemas.microsoft.com/office/drawing/2014/main" id="{B29C7125-6588-4AD0-90B8-0394DE0A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53800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>
            <a:extLst>
              <a:ext uri="{FF2B5EF4-FFF2-40B4-BE49-F238E27FC236}">
                <a16:creationId xmlns:a16="http://schemas.microsoft.com/office/drawing/2014/main" id="{0B93AFE5-41DA-4873-8597-C22D3477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33825"/>
            <a:ext cx="641667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5">
            <a:extLst>
              <a:ext uri="{FF2B5EF4-FFF2-40B4-BE49-F238E27FC236}">
                <a16:creationId xmlns:a16="http://schemas.microsoft.com/office/drawing/2014/main" id="{C9143EED-8DFC-41C9-980E-5A37FC037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3038695"/>
            <a:ext cx="54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.</a:t>
            </a:r>
          </a:p>
        </p:txBody>
      </p:sp>
      <p:sp>
        <p:nvSpPr>
          <p:cNvPr id="15367" name="TextovéPole 6">
            <a:extLst>
              <a:ext uri="{FF2B5EF4-FFF2-40B4-BE49-F238E27FC236}">
                <a16:creationId xmlns:a16="http://schemas.microsoft.com/office/drawing/2014/main" id="{9E8BFE78-BEE2-42D0-A0C2-50009D4EF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4176713"/>
            <a:ext cx="54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3D134A2-20C4-4C48-8B45-9D70FCBF3E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2400" dirty="0"/>
              <a:t>DŮKAZ</a:t>
            </a:r>
            <a:endParaRPr lang="cs-CZ" sz="3200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AC5526A-ED7C-459D-AB89-99E35D8138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500188"/>
            <a:ext cx="8367713" cy="412750"/>
          </a:xfrm>
        </p:spPr>
        <p:txBody>
          <a:bodyPr/>
          <a:lstStyle/>
          <a:p>
            <a:r>
              <a:rPr lang="cs-CZ" altLang="cs-CZ" sz="2000"/>
              <a:t>změňme index sumace ve vztahu pro výpočet koeficientu c</a:t>
            </a:r>
            <a:r>
              <a:rPr lang="cs-CZ" altLang="cs-CZ" sz="2000" baseline="-25000"/>
              <a:t>n</a:t>
            </a:r>
            <a:endParaRPr lang="cs-CZ" altLang="cs-CZ" sz="2000"/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54FDCD99-4C00-4327-84D8-3ED11CC5C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058988"/>
            <a:ext cx="86106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ovéPole 4">
            <a:extLst>
              <a:ext uri="{FF2B5EF4-FFF2-40B4-BE49-F238E27FC236}">
                <a16:creationId xmlns:a16="http://schemas.microsoft.com/office/drawing/2014/main" id="{33FF1053-0670-49E0-80A2-9BFE4843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013" y="1341438"/>
            <a:ext cx="546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  <p:sp>
        <p:nvSpPr>
          <p:cNvPr id="16390" name="TextovéPole 5">
            <a:extLst>
              <a:ext uri="{FF2B5EF4-FFF2-40B4-BE49-F238E27FC236}">
                <a16:creationId xmlns:a16="http://schemas.microsoft.com/office/drawing/2014/main" id="{EEE3342B-571E-442D-8A3F-A47FC96C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2030413"/>
            <a:ext cx="544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  <p:sp>
        <p:nvSpPr>
          <p:cNvPr id="16391" name="TextovéPole 6">
            <a:extLst>
              <a:ext uri="{FF2B5EF4-FFF2-40B4-BE49-F238E27FC236}">
                <a16:creationId xmlns:a16="http://schemas.microsoft.com/office/drawing/2014/main" id="{4615C1F6-08A8-44ED-BA67-A43926B5C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25" y="2752725"/>
            <a:ext cx="54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>
            <a:extLst>
              <a:ext uri="{FF2B5EF4-FFF2-40B4-BE49-F238E27FC236}">
                <a16:creationId xmlns:a16="http://schemas.microsoft.com/office/drawing/2014/main" id="{8B25F2B2-D204-4DA6-9691-9F983AFAF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495425"/>
            <a:ext cx="757237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>
            <a:extLst>
              <a:ext uri="{FF2B5EF4-FFF2-40B4-BE49-F238E27FC236}">
                <a16:creationId xmlns:a16="http://schemas.microsoft.com/office/drawing/2014/main" id="{3176CA8D-F48C-4D91-8149-D5E957247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5238750"/>
            <a:ext cx="2735263" cy="5048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808A440D-E125-48AF-9C85-F569B8DAA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4456113"/>
            <a:ext cx="1150937" cy="5048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2FBC407-4397-47DE-9452-3F5079D52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2400" dirty="0"/>
              <a:t>DŮKAZ</a:t>
            </a:r>
            <a:endParaRPr lang="cs-CZ" sz="3200" dirty="0"/>
          </a:p>
        </p:txBody>
      </p:sp>
      <p:sp>
        <p:nvSpPr>
          <p:cNvPr id="17414" name="TextovéPole 6">
            <a:extLst>
              <a:ext uri="{FF2B5EF4-FFF2-40B4-BE49-F238E27FC236}">
                <a16:creationId xmlns:a16="http://schemas.microsoft.com/office/drawing/2014/main" id="{DC56790B-A3B7-4771-A27B-8C1F41E8E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643313"/>
            <a:ext cx="7143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(součet N členů geometrické posloupnosti                       )</a:t>
            </a:r>
          </a:p>
        </p:txBody>
      </p:sp>
      <p:pic>
        <p:nvPicPr>
          <p:cNvPr id="17415" name="Picture 8" descr="s_n = a_1 \frac{ 1 -  q^n }{ 1 - q } ">
            <a:extLst>
              <a:ext uri="{FF2B5EF4-FFF2-40B4-BE49-F238E27FC236}">
                <a16:creationId xmlns:a16="http://schemas.microsoft.com/office/drawing/2014/main" id="{AA7D1460-DCE7-4CBF-B838-7372324C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538538"/>
            <a:ext cx="15001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5005D397-5C99-4499-85BD-6E72504EE5E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571625"/>
            <a:ext cx="8239125" cy="4127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x(kT</a:t>
            </a:r>
            <a:r>
              <a:rPr lang="cs-CZ" altLang="cs-CZ" sz="2000" baseline="-25000"/>
              <a:t>vz</a:t>
            </a:r>
            <a:r>
              <a:rPr lang="cs-CZ" altLang="cs-CZ" sz="2000"/>
              <a:t>) = A.cos(2</a:t>
            </a:r>
            <a:r>
              <a:rPr lang="cs-CZ" altLang="cs-CZ" sz="2000">
                <a:sym typeface="Symbol" panose="05050102010706020507" pitchFamily="18" charset="2"/>
              </a:rPr>
              <a:t>k/N) je periodická posloupnost s periodou 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31E079C-705F-4E74-8C56-16FE9219CA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2400" dirty="0"/>
              <a:t>PŘÍKLAD</a:t>
            </a:r>
            <a:endParaRPr lang="cs-CZ" sz="3200" dirty="0"/>
          </a:p>
        </p:txBody>
      </p:sp>
      <p:pic>
        <p:nvPicPr>
          <p:cNvPr id="18436" name="Picture 8">
            <a:extLst>
              <a:ext uri="{FF2B5EF4-FFF2-40B4-BE49-F238E27FC236}">
                <a16:creationId xmlns:a16="http://schemas.microsoft.com/office/drawing/2014/main" id="{802746C7-B751-4DE6-B46C-1F0EC21E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205038"/>
            <a:ext cx="64389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2E0A0C18-2633-43EA-84DB-FF083063A5C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692275" y="1844675"/>
          <a:ext cx="5753100" cy="456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5772956" imgH="5095238" progId="Paint.Picture">
                  <p:embed/>
                </p:oleObj>
              </mc:Choice>
              <mc:Fallback>
                <p:oleObj name="Rastrový obrázek" r:id="rId2" imgW="5772956" imgH="5095238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844675"/>
                        <a:ext cx="5753100" cy="456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A955A49F-DB68-4553-8FC6-536CBB7EF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2400" dirty="0"/>
              <a:t>PŘÍKLAD</a:t>
            </a:r>
            <a:endParaRPr lang="cs-CZ" sz="3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AC82692-924B-403F-A69D-1846408FED3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28750"/>
            <a:ext cx="8367713" cy="39639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/>
              <a:t>nechť x(kT</a:t>
            </a:r>
            <a:r>
              <a:rPr lang="cs-CZ" altLang="cs-CZ" baseline="-25000"/>
              <a:t>vz</a:t>
            </a:r>
            <a:r>
              <a:rPr lang="cs-CZ" altLang="cs-CZ"/>
              <a:t>) je časově omezená posloupnost s diskrétním časem s x(kT</a:t>
            </a:r>
            <a:r>
              <a:rPr lang="cs-CZ" altLang="cs-CZ" baseline="-25000"/>
              <a:t>vz</a:t>
            </a:r>
            <a:r>
              <a:rPr lang="cs-CZ" altLang="cs-CZ"/>
              <a:t>)=0 pro všechna celá k</a:t>
            </a:r>
            <a:r>
              <a:rPr lang="en-US" altLang="cs-CZ"/>
              <a:t>&gt;</a:t>
            </a:r>
            <a:r>
              <a:rPr lang="cs-CZ" altLang="cs-CZ"/>
              <a:t>N</a:t>
            </a:r>
            <a:r>
              <a:rPr lang="cs-CZ" altLang="cs-CZ" baseline="-25000"/>
              <a:t>1</a:t>
            </a:r>
            <a:r>
              <a:rPr lang="cs-CZ" altLang="cs-CZ"/>
              <a:t> a k</a:t>
            </a:r>
            <a:r>
              <a:rPr lang="en-US" altLang="cs-CZ"/>
              <a:t>&lt;</a:t>
            </a:r>
            <a:r>
              <a:rPr lang="cs-CZ" altLang="cs-CZ"/>
              <a:t>-N</a:t>
            </a:r>
            <a:r>
              <a:rPr lang="cs-CZ" altLang="cs-CZ" baseline="-25000"/>
              <a:t>1</a:t>
            </a:r>
            <a:r>
              <a:rPr lang="cs-CZ" altLang="cs-CZ"/>
              <a:t>, kde N</a:t>
            </a:r>
            <a:r>
              <a:rPr lang="cs-CZ" altLang="cs-CZ" baseline="-25000"/>
              <a:t>1</a:t>
            </a:r>
            <a:r>
              <a:rPr lang="cs-CZ" altLang="cs-CZ"/>
              <a:t> je celočíselná konstanta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676AACE2-CDE2-47F6-AC3E-B671C235A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FOURIEROVA TRANSFORMACE S DISKRÉTNÍM ČASEM - DTFT</a:t>
            </a:r>
          </a:p>
        </p:txBody>
      </p:sp>
      <p:pic>
        <p:nvPicPr>
          <p:cNvPr id="20484" name="Picture 7">
            <a:extLst>
              <a:ext uri="{FF2B5EF4-FFF2-40B4-BE49-F238E27FC236}">
                <a16:creationId xmlns:a16="http://schemas.microsoft.com/office/drawing/2014/main" id="{E427B221-879B-40A9-B1C5-B9449B63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500438"/>
            <a:ext cx="6532563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bdélník 7">
            <a:extLst>
              <a:ext uri="{FF2B5EF4-FFF2-40B4-BE49-F238E27FC236}">
                <a16:creationId xmlns:a16="http://schemas.microsoft.com/office/drawing/2014/main" id="{3570DA48-8585-47DD-B23F-43F9F90C6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4598988"/>
            <a:ext cx="35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-25000"/>
              <a:t>vz</a:t>
            </a:r>
            <a:endParaRPr lang="cs-CZ" altLang="cs-CZ" sz="1800"/>
          </a:p>
        </p:txBody>
      </p:sp>
      <p:sp>
        <p:nvSpPr>
          <p:cNvPr id="20486" name="Obdélník 8">
            <a:extLst>
              <a:ext uri="{FF2B5EF4-FFF2-40B4-BE49-F238E27FC236}">
                <a16:creationId xmlns:a16="http://schemas.microsoft.com/office/drawing/2014/main" id="{62B6EAE0-5253-4736-A216-6469AEA94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356393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-25000"/>
              <a:t>vz</a:t>
            </a:r>
            <a:endParaRPr lang="cs-CZ" altLang="cs-CZ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07274-BB09-47F3-8985-136F96CA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DEFINICE</a:t>
            </a:r>
            <a:endParaRPr lang="cs-CZ" dirty="0"/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FA030B15-03E6-4CCD-81B2-C14CD84E6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b="1" i="1"/>
              <a:t>Vzorkování</a:t>
            </a:r>
            <a:r>
              <a:rPr lang="cs-CZ" altLang="cs-CZ" sz="2000"/>
              <a:t> je postup výběru jednotlivých pozorování, na jehož základě získáváme informaci o vlastnostech sledované skutečnosti či jevu. Každé pozorování může obecně zahrnovat více vlastností (věk, diagnóza onemocnění, velikost napětí, …), které mohou být použity k identifikaci daného jevu či jeho části.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cs-CZ" sz="2000" b="1" i="1"/>
              <a:t>V</a:t>
            </a:r>
            <a:r>
              <a:rPr lang="cs-CZ" altLang="cs-CZ" sz="2000" b="1" i="1"/>
              <a:t>zorkováním </a:t>
            </a:r>
            <a:r>
              <a:rPr lang="cs-CZ" altLang="cs-CZ" sz="2000"/>
              <a:t>rozumíme postup výběru určité podmnožiny (vzorku) dané množiny (veličiny, populace, dat, materiálu) tak, </a:t>
            </a:r>
            <a:r>
              <a:rPr lang="cs-CZ" altLang="cs-CZ" sz="2000">
                <a:solidFill>
                  <a:srgbClr val="FF0000"/>
                </a:solidFill>
              </a:rPr>
              <a:t>aby vlastnosti vybraného vzorku </a:t>
            </a:r>
            <a:r>
              <a:rPr lang="cs-CZ" altLang="cs-CZ" sz="2000"/>
              <a:t>(dostatečně) </a:t>
            </a:r>
            <a:r>
              <a:rPr lang="cs-CZ" altLang="cs-CZ" sz="2000">
                <a:solidFill>
                  <a:srgbClr val="FF0000"/>
                </a:solidFill>
              </a:rPr>
              <a:t>přesně reprezentovaly vlastnosti celé množiny </a:t>
            </a:r>
            <a:r>
              <a:rPr lang="cs-CZ" altLang="cs-CZ" sz="2000"/>
              <a:t>(signálu, populace, dat, materiálu).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/>
              <a:t>V</a:t>
            </a:r>
            <a:r>
              <a:rPr lang="cs-CZ" altLang="cs-CZ" sz="2000" b="1" i="1"/>
              <a:t>zorkování </a:t>
            </a:r>
            <a:r>
              <a:rPr lang="cs-CZ" altLang="cs-CZ" sz="2000"/>
              <a:t>je postup selekce jednotlivých pozorování s cílem získat určitou znalost o dané populaci, zejména pro účely statistické inference.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endParaRPr lang="cs-CZ" altLang="cs-CZ"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A1222EF-44CA-4B02-8B4D-1EA70D462A6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28750"/>
            <a:ext cx="8367713" cy="39639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/>
              <a:t>dále, nechť pro kladné sudé celé číslo N</a:t>
            </a:r>
            <a:r>
              <a:rPr lang="en-US" altLang="cs-CZ"/>
              <a:t>&gt;</a:t>
            </a:r>
            <a:r>
              <a:rPr lang="cs-CZ" altLang="cs-CZ"/>
              <a:t>2N</a:t>
            </a:r>
            <a:r>
              <a:rPr lang="cs-CZ" altLang="cs-CZ" baseline="-25000"/>
              <a:t>1</a:t>
            </a:r>
            <a:r>
              <a:rPr lang="cs-CZ" altLang="cs-CZ"/>
              <a:t> označíme             periodický signál s periodou NT, který je x(kT</a:t>
            </a:r>
            <a:r>
              <a:rPr lang="cs-CZ" altLang="cs-CZ" baseline="-25000"/>
              <a:t>vz</a:t>
            </a:r>
            <a:r>
              <a:rPr lang="cs-CZ" altLang="cs-CZ"/>
              <a:t>) pro k = -N/2, -(N/2)+1, …, -1, 0, 1, …, (N/2)-1.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z definice           máme</a:t>
            </a:r>
            <a:endParaRPr lang="cs-CZ" altLang="cs-CZ" baseline="-25000"/>
          </a:p>
        </p:txBody>
      </p:sp>
      <p:graphicFrame>
        <p:nvGraphicFramePr>
          <p:cNvPr id="21507" name="Object 2">
            <a:extLst>
              <a:ext uri="{FF2B5EF4-FFF2-40B4-BE49-F238E27FC236}">
                <a16:creationId xmlns:a16="http://schemas.microsoft.com/office/drawing/2014/main" id="{F6938540-B74A-4A76-9000-B732C251D07F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2700338" y="1865313"/>
          <a:ext cx="137477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571252" imgH="215806" progId="Equation.3">
                  <p:embed/>
                </p:oleObj>
              </mc:Choice>
              <mc:Fallback>
                <p:oleObj name="Rovnice" r:id="rId2" imgW="571252" imgH="21580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865313"/>
                        <a:ext cx="1374775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3">
            <a:extLst>
              <a:ext uri="{FF2B5EF4-FFF2-40B4-BE49-F238E27FC236}">
                <a16:creationId xmlns:a16="http://schemas.microsoft.com/office/drawing/2014/main" id="{01FBFB4A-2B18-46EA-A157-49FEAC3EB463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268538" y="3309938"/>
          <a:ext cx="126841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571252" imgH="215806" progId="Equation.3">
                  <p:embed/>
                </p:oleObj>
              </mc:Choice>
              <mc:Fallback>
                <p:oleObj name="Rovnice" r:id="rId4" imgW="571252" imgH="21580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309938"/>
                        <a:ext cx="1268412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4">
            <a:extLst>
              <a:ext uri="{FF2B5EF4-FFF2-40B4-BE49-F238E27FC236}">
                <a16:creationId xmlns:a16="http://schemas.microsoft.com/office/drawing/2014/main" id="{20244996-F151-4CE0-A4AA-1437A3BF44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3282950"/>
          <a:ext cx="42608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1422400" imgH="279400" progId="Equation.3">
                  <p:embed/>
                </p:oleObj>
              </mc:Choice>
              <mc:Fallback>
                <p:oleObj name="Rovnice" r:id="rId6" imgW="1422400" imgH="279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282950"/>
                        <a:ext cx="4260850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4" name="Rectangle 6">
            <a:extLst>
              <a:ext uri="{FF2B5EF4-FFF2-40B4-BE49-F238E27FC236}">
                <a16:creationId xmlns:a16="http://schemas.microsoft.com/office/drawing/2014/main" id="{15F78325-0B5D-4565-BAFC-F1F561386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FOURIEROVA TRANSFORMACE S DISKRÉTNÍM ČASEM - DTFT</a:t>
            </a:r>
          </a:p>
        </p:txBody>
      </p:sp>
      <p:pic>
        <p:nvPicPr>
          <p:cNvPr id="21511" name="Obrázek 2">
            <a:extLst>
              <a:ext uri="{FF2B5EF4-FFF2-40B4-BE49-F238E27FC236}">
                <a16:creationId xmlns:a16="http://schemas.microsoft.com/office/drawing/2014/main" id="{93F8EFC5-95F2-46B4-ACF7-8C7959D2D9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990975"/>
            <a:ext cx="736758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82EDC5D-ECB7-4DFB-A958-E0D2AD0C49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571625"/>
            <a:ext cx="8294688" cy="3963988"/>
          </a:xfrm>
        </p:spPr>
        <p:txBody>
          <a:bodyPr/>
          <a:lstStyle/>
          <a:p>
            <a:r>
              <a:rPr lang="cs-CZ" altLang="cs-CZ"/>
              <a:t>protože             je periodická posloupnost s periodou NT</a:t>
            </a:r>
            <a:r>
              <a:rPr lang="cs-CZ" altLang="cs-CZ" baseline="-25000"/>
              <a:t>vz</a:t>
            </a:r>
            <a:r>
              <a:rPr lang="cs-CZ" altLang="cs-CZ"/>
              <a:t>, má Fourierovu řadu</a:t>
            </a:r>
          </a:p>
        </p:txBody>
      </p:sp>
      <p:graphicFrame>
        <p:nvGraphicFramePr>
          <p:cNvPr id="22531" name="Object 2">
            <a:extLst>
              <a:ext uri="{FF2B5EF4-FFF2-40B4-BE49-F238E27FC236}">
                <a16:creationId xmlns:a16="http://schemas.microsoft.com/office/drawing/2014/main" id="{4F7F81B1-0A25-4BAC-94F6-C50C6AB0C5A5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2357438" y="1616075"/>
          <a:ext cx="130492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571252" imgH="215806" progId="Equation.3">
                  <p:embed/>
                </p:oleObj>
              </mc:Choice>
              <mc:Fallback>
                <p:oleObj name="Rovnice" r:id="rId2" imgW="571252" imgH="21580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1616075"/>
                        <a:ext cx="130492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65D02651-E53E-4F03-AF5B-D578C3B7B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FOURIEROVA TRANSFORMACE S DISKRÉTNÍM ČASEM - DTFT</a:t>
            </a:r>
            <a:endParaRPr lang="cs-CZ" sz="3200" dirty="0"/>
          </a:p>
        </p:txBody>
      </p:sp>
      <p:pic>
        <p:nvPicPr>
          <p:cNvPr id="22533" name="Picture 10">
            <a:extLst>
              <a:ext uri="{FF2B5EF4-FFF2-40B4-BE49-F238E27FC236}">
                <a16:creationId xmlns:a16="http://schemas.microsoft.com/office/drawing/2014/main" id="{5EA11761-7A93-46FC-8507-972C90B8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792413"/>
            <a:ext cx="77914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ovéPole 5">
            <a:extLst>
              <a:ext uri="{FF2B5EF4-FFF2-40B4-BE49-F238E27FC236}">
                <a16:creationId xmlns:a16="http://schemas.microsoft.com/office/drawing/2014/main" id="{55F1215C-0C6C-4580-B4C0-0ED3CA2CA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38" y="2862263"/>
            <a:ext cx="54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  <p:sp>
        <p:nvSpPr>
          <p:cNvPr id="22535" name="TextovéPole 6">
            <a:extLst>
              <a:ext uri="{FF2B5EF4-FFF2-40B4-BE49-F238E27FC236}">
                <a16:creationId xmlns:a16="http://schemas.microsoft.com/office/drawing/2014/main" id="{59C18500-FE3B-404E-97F8-3457DC5DE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400550"/>
            <a:ext cx="546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E760006B-F9D5-445F-B281-7EE9E4C786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357313"/>
            <a:ext cx="8294688" cy="3963987"/>
          </a:xfrm>
        </p:spPr>
        <p:txBody>
          <a:bodyPr/>
          <a:lstStyle/>
          <a:p>
            <a:r>
              <a:rPr lang="cs-CZ" altLang="cs-CZ"/>
              <a:t>Z definice              vyplývá, že poslední uvedený vztah lze přepsat do tvaru 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pPr>
              <a:buFontTx/>
              <a:buNone/>
            </a:pPr>
            <a:r>
              <a:rPr lang="cs-CZ" altLang="cs-CZ"/>
              <a:t>  kde </a:t>
            </a:r>
            <a:r>
              <a:rPr lang="el-GR" altLang="cs-CZ"/>
              <a:t>ω</a:t>
            </a:r>
            <a:r>
              <a:rPr lang="cs-CZ" altLang="cs-CZ"/>
              <a:t> je pro N→</a:t>
            </a:r>
            <a:r>
              <a:rPr lang="cs-CZ" altLang="cs-CZ">
                <a:sym typeface="Symbol" panose="05050102010706020507" pitchFamily="18" charset="2"/>
              </a:rPr>
              <a:t> spojitá (nediskrétní) veličina.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50CE9F7-7F04-430C-AFED-4CF11EB80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tabLst>
                <a:tab pos="1079500" algn="l"/>
              </a:tabLst>
              <a:defRPr/>
            </a:pPr>
            <a:r>
              <a:rPr lang="cs-CZ" sz="2800" dirty="0"/>
              <a:t>FOURIEROVA TRANSFORMACE S DISKRÉTNÍM ČASEM - DTFT</a:t>
            </a:r>
            <a:endParaRPr lang="cs-CZ" sz="3200" dirty="0"/>
          </a:p>
        </p:txBody>
      </p:sp>
      <p:graphicFrame>
        <p:nvGraphicFramePr>
          <p:cNvPr id="23556" name="Object 2">
            <a:extLst>
              <a:ext uri="{FF2B5EF4-FFF2-40B4-BE49-F238E27FC236}">
                <a16:creationId xmlns:a16="http://schemas.microsoft.com/office/drawing/2014/main" id="{A042F1CA-3508-4A42-A9A9-EFEEA9B4CC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1393825"/>
          <a:ext cx="130492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571252" imgH="215806" progId="Equation.3">
                  <p:embed/>
                </p:oleObj>
              </mc:Choice>
              <mc:Fallback>
                <p:oleObj name="Rovnice" r:id="rId2" imgW="571252" imgH="21580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393825"/>
                        <a:ext cx="130492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7" name="Picture 9">
            <a:extLst>
              <a:ext uri="{FF2B5EF4-FFF2-40B4-BE49-F238E27FC236}">
                <a16:creationId xmlns:a16="http://schemas.microsoft.com/office/drawing/2014/main" id="{6FA38C46-2F0D-4BCE-BCA8-60F44CA2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351088"/>
            <a:ext cx="77914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ovéPole 5">
            <a:extLst>
              <a:ext uri="{FF2B5EF4-FFF2-40B4-BE49-F238E27FC236}">
                <a16:creationId xmlns:a16="http://schemas.microsoft.com/office/drawing/2014/main" id="{F8B29168-10EF-4516-8E2D-86F44F7D0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2468563"/>
            <a:ext cx="544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D83E0E22-18AA-4948-B641-4C0E5D9139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357313"/>
            <a:ext cx="8294688" cy="3963987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cs-CZ" altLang="cs-CZ" b="1" dirty="0">
                <a:solidFill>
                  <a:srgbClr val="002060"/>
                </a:solidFill>
              </a:rPr>
              <a:t>ZÁVĚR</a:t>
            </a:r>
          </a:p>
          <a:p>
            <a:pPr marL="0" algn="ctr">
              <a:buFont typeface="Wingdings" panose="05000000000000000000" pitchFamily="2" charset="2"/>
              <a:buNone/>
              <a:defRPr/>
            </a:pPr>
            <a:r>
              <a:rPr lang="cs-CZ" dirty="0">
                <a:solidFill>
                  <a:srgbClr val="FF0000"/>
                </a:solidFill>
              </a:rPr>
              <a:t>je-li časová řada neperiodická a nekonečná, je frekvenční spektrum spojité; tj. nezáleží na spojitosti či diskrétnosti časových dat, </a:t>
            </a:r>
            <a:r>
              <a:rPr lang="cs-CZ" b="1" dirty="0">
                <a:solidFill>
                  <a:srgbClr val="FF0000"/>
                </a:solidFill>
              </a:rPr>
              <a:t>důležitá je jejich neperiodičnost a nekonečná doba trvání.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44569AE-FFE2-4E01-BA87-AF51BAD18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tabLst>
                <a:tab pos="1079500" algn="l"/>
              </a:tabLst>
              <a:defRPr/>
            </a:pPr>
            <a:r>
              <a:rPr lang="cs-CZ" sz="2800" dirty="0"/>
              <a:t>FOURIEROVA TRANSFORMACE S DISKRÉTNÍM ČASEM - DTFT</a:t>
            </a:r>
            <a:endParaRPr lang="cs-CZ" sz="3200" dirty="0"/>
          </a:p>
        </p:txBody>
      </p:sp>
      <p:sp>
        <p:nvSpPr>
          <p:cNvPr id="24580" name="TextovéPole 5">
            <a:extLst>
              <a:ext uri="{FF2B5EF4-FFF2-40B4-BE49-F238E27FC236}">
                <a16:creationId xmlns:a16="http://schemas.microsoft.com/office/drawing/2014/main" id="{4E7F74DE-019F-4BAE-A10E-06C70FEF7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2468563"/>
            <a:ext cx="544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3ADE4BA4-0D93-40AA-9FDC-2EA597E92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DISKRÉTNÍ FOURIEROVA TRANSFORMACE - DFT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A59CC39-8774-4BAC-ADA5-A8C72F38FD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28750"/>
            <a:ext cx="8367713" cy="2428875"/>
          </a:xfrm>
          <a:noFill/>
        </p:spPr>
        <p:txBody>
          <a:bodyPr/>
          <a:lstStyle/>
          <a:p>
            <a:r>
              <a:rPr lang="cs-CZ" altLang="cs-CZ" sz="2400"/>
              <a:t>aby bylo možné počítat s frekvenčním spektrem na počítači, je třeba spektrální funkci diskretizovat;</a:t>
            </a:r>
          </a:p>
          <a:p>
            <a:r>
              <a:rPr lang="cs-CZ" altLang="cs-CZ" sz="2400"/>
              <a:t>předpokládejme, že diskrétní veličina x(nT</a:t>
            </a:r>
            <a:r>
              <a:rPr lang="cs-CZ" altLang="cs-CZ" sz="2400" baseline="-25000"/>
              <a:t>vz</a:t>
            </a:r>
            <a:r>
              <a:rPr lang="cs-CZ" altLang="cs-CZ" sz="2400"/>
              <a:t>)=0 pro n</a:t>
            </a:r>
            <a:r>
              <a:rPr lang="en-US" altLang="cs-CZ" sz="2400"/>
              <a:t> &lt; 0 a n ≥ N</a:t>
            </a:r>
            <a:r>
              <a:rPr lang="cs-CZ" altLang="cs-CZ" sz="2400"/>
              <a:t>-1, pak DFT je definována vztahem</a:t>
            </a:r>
            <a:endParaRPr lang="en-US" altLang="cs-CZ" sz="2400"/>
          </a:p>
        </p:txBody>
      </p:sp>
      <p:pic>
        <p:nvPicPr>
          <p:cNvPr id="4" name="Obrázek 3" descr="Obsah obrázku diagram, schématické&#10;&#10;Popis byl vytvořen automaticky">
            <a:extLst>
              <a:ext uri="{FF2B5EF4-FFF2-40B4-BE49-F238E27FC236}">
                <a16:creationId xmlns:a16="http://schemas.microsoft.com/office/drawing/2014/main" id="{A6BAFD8B-5843-CF69-0BC3-E47CEB724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4017963"/>
            <a:ext cx="8287200" cy="171688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41F5EA8F-837D-4266-810D-13EECBF64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ZPĚTNÁ DISKRÉTNÍ FT – DFT</a:t>
            </a:r>
            <a:r>
              <a:rPr lang="cs-CZ" sz="2800" baseline="30000" dirty="0"/>
              <a:t>-1</a:t>
            </a:r>
            <a:endParaRPr lang="cs-CZ" sz="2800" dirty="0"/>
          </a:p>
        </p:txBody>
      </p:sp>
      <p:pic>
        <p:nvPicPr>
          <p:cNvPr id="26627" name="Picture 6">
            <a:extLst>
              <a:ext uri="{FF2B5EF4-FFF2-40B4-BE49-F238E27FC236}">
                <a16:creationId xmlns:a16="http://schemas.microsoft.com/office/drawing/2014/main" id="{CC49CF7C-5EA6-416F-B0CF-A9BD3A00A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2390775"/>
            <a:ext cx="74390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6A0FAD7-C546-4EBE-8AED-E3F127F65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INVERZIBILITA DFT</a:t>
            </a:r>
          </a:p>
        </p:txBody>
      </p:sp>
      <p:pic>
        <p:nvPicPr>
          <p:cNvPr id="27651" name="Picture 6">
            <a:extLst>
              <a:ext uri="{FF2B5EF4-FFF2-40B4-BE49-F238E27FC236}">
                <a16:creationId xmlns:a16="http://schemas.microsoft.com/office/drawing/2014/main" id="{5817CCA0-B400-476D-83C3-37AF2CA7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33550"/>
            <a:ext cx="8675687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C2597F02-DB14-47CC-9B15-7B35A3666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989138"/>
            <a:ext cx="1655762" cy="1871662"/>
          </a:xfrm>
        </p:spPr>
        <p:txBody>
          <a:bodyPr/>
          <a:lstStyle/>
          <a:p>
            <a:pPr>
              <a:defRPr/>
            </a:pPr>
            <a:r>
              <a:rPr lang="cs-CZ" dirty="0"/>
              <a:t>DFT</a:t>
            </a:r>
            <a:br>
              <a:rPr lang="cs-CZ" dirty="0"/>
            </a:br>
            <a:br>
              <a:rPr lang="cs-CZ" dirty="0"/>
            </a:br>
            <a:r>
              <a:rPr lang="el-GR" sz="2400" b="0" cap="none" dirty="0">
                <a:solidFill>
                  <a:srgbClr val="FF0000"/>
                </a:solidFill>
                <a:effectLst/>
                <a:latin typeface="Arial"/>
                <a:cs typeface="Arial"/>
              </a:rPr>
              <a:t>ω</a:t>
            </a:r>
            <a:r>
              <a:rPr lang="cs-CZ" sz="2400" b="0" baseline="-25000" dirty="0">
                <a:solidFill>
                  <a:schemeClr val="tx1"/>
                </a:solidFill>
                <a:effectLst/>
              </a:rPr>
              <a:t>1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 = 2</a:t>
            </a:r>
            <a:r>
              <a:rPr lang="el-GR" sz="2400" b="0" dirty="0">
                <a:solidFill>
                  <a:schemeClr val="tx1"/>
                </a:solidFill>
                <a:effectLst/>
              </a:rPr>
              <a:t>Ω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 </a:t>
            </a:r>
            <a:br>
              <a:rPr lang="cs-CZ" sz="2400" b="0" dirty="0">
                <a:solidFill>
                  <a:schemeClr val="tx1"/>
                </a:solidFill>
                <a:effectLst/>
              </a:rPr>
            </a:br>
            <a:r>
              <a:rPr lang="cs-CZ" sz="2400" b="0" dirty="0">
                <a:solidFill>
                  <a:schemeClr val="tx1"/>
                </a:solidFill>
                <a:effectLst/>
              </a:rPr>
              <a:t>= 4</a:t>
            </a:r>
            <a:r>
              <a:rPr lang="cs-CZ" sz="2400" b="0" dirty="0">
                <a:solidFill>
                  <a:schemeClr val="tx1"/>
                </a:solidFill>
                <a:effectLst/>
                <a:sym typeface="Symbol" pitchFamily="18" charset="2"/>
              </a:rPr>
              <a:t>/</a:t>
            </a:r>
            <a:r>
              <a:rPr lang="cs-CZ" sz="2400" b="0" dirty="0" err="1">
                <a:solidFill>
                  <a:schemeClr val="tx1"/>
                </a:solidFill>
                <a:effectLst/>
                <a:sym typeface="Symbol" pitchFamily="18" charset="2"/>
              </a:rPr>
              <a:t>NT</a:t>
            </a:r>
            <a:r>
              <a:rPr lang="cs-CZ" sz="1800" b="0" baseline="-25000" dirty="0" err="1">
                <a:solidFill>
                  <a:schemeClr val="tx1"/>
                </a:solidFill>
                <a:effectLst/>
                <a:sym typeface="Symbol" pitchFamily="18" charset="2"/>
              </a:rPr>
              <a:t>vz</a:t>
            </a:r>
            <a:endParaRPr lang="cs-CZ" sz="2400" b="0" dirty="0">
              <a:solidFill>
                <a:schemeClr val="tx1"/>
              </a:solidFill>
              <a:effectLst/>
              <a:sym typeface="Symbol" pitchFamily="18" charset="2"/>
            </a:endParaRP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5D1D97F5-222A-4472-99E5-E2FEC51C9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700213"/>
            <a:ext cx="4318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28676" name="Obrázek 4" descr="DFTr.bmp">
            <a:extLst>
              <a:ext uri="{FF2B5EF4-FFF2-40B4-BE49-F238E27FC236}">
                <a16:creationId xmlns:a16="http://schemas.microsoft.com/office/drawing/2014/main" id="{4761C9BC-3C18-46D9-9803-B9531F367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651668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6765A641-781A-4496-87D1-CC25F69ED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989138"/>
            <a:ext cx="1655762" cy="1871662"/>
          </a:xfrm>
        </p:spPr>
        <p:txBody>
          <a:bodyPr/>
          <a:lstStyle/>
          <a:p>
            <a:pPr>
              <a:defRPr/>
            </a:pPr>
            <a:r>
              <a:rPr lang="cs-CZ" dirty="0"/>
              <a:t>DFT</a:t>
            </a:r>
            <a:br>
              <a:rPr lang="cs-CZ" dirty="0"/>
            </a:br>
            <a:br>
              <a:rPr lang="cs-CZ" dirty="0"/>
            </a:br>
            <a:r>
              <a:rPr lang="el-GR" sz="2400" b="0" cap="none" dirty="0">
                <a:solidFill>
                  <a:srgbClr val="FF0000"/>
                </a:solidFill>
                <a:effectLst/>
              </a:rPr>
              <a:t>ω</a:t>
            </a:r>
            <a:r>
              <a:rPr lang="cs-CZ" sz="2400" b="0" baseline="-25000" dirty="0">
                <a:solidFill>
                  <a:schemeClr val="tx1"/>
                </a:solidFill>
                <a:effectLst/>
              </a:rPr>
              <a:t>1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 = 2,5</a:t>
            </a:r>
            <a:r>
              <a:rPr lang="el-GR" sz="2400" b="0" dirty="0">
                <a:solidFill>
                  <a:schemeClr val="tx1"/>
                </a:solidFill>
                <a:effectLst/>
              </a:rPr>
              <a:t>Ω</a:t>
            </a:r>
            <a:r>
              <a:rPr lang="cs-CZ" sz="2400" b="0" dirty="0">
                <a:solidFill>
                  <a:schemeClr val="tx1"/>
                </a:solidFill>
                <a:effectLst/>
              </a:rPr>
              <a:t> = 5</a:t>
            </a:r>
            <a:r>
              <a:rPr lang="cs-CZ" sz="2400" b="0" dirty="0">
                <a:solidFill>
                  <a:schemeClr val="tx1"/>
                </a:solidFill>
                <a:effectLst/>
                <a:sym typeface="Symbol" pitchFamily="18" charset="2"/>
              </a:rPr>
              <a:t>/</a:t>
            </a:r>
            <a:r>
              <a:rPr lang="cs-CZ" sz="2400" b="0" dirty="0" err="1">
                <a:solidFill>
                  <a:schemeClr val="tx1"/>
                </a:solidFill>
                <a:effectLst/>
                <a:sym typeface="Symbol" pitchFamily="18" charset="2"/>
              </a:rPr>
              <a:t>NT</a:t>
            </a:r>
            <a:r>
              <a:rPr lang="cs-CZ" sz="1800" b="0" baseline="-25000" dirty="0" err="1">
                <a:solidFill>
                  <a:schemeClr val="tx1"/>
                </a:solidFill>
                <a:effectLst/>
                <a:sym typeface="Symbol" pitchFamily="18" charset="2"/>
              </a:rPr>
              <a:t>vz</a:t>
            </a:r>
            <a:endParaRPr lang="cs-CZ" sz="2400" b="0" dirty="0">
              <a:solidFill>
                <a:schemeClr val="tx1"/>
              </a:solidFill>
              <a:effectLst/>
              <a:sym typeface="Symbol" pitchFamily="18" charset="2"/>
            </a:endParaRPr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81E10FC6-3B73-4ADE-960D-D9E9D39C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658812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5C1474-6A9C-46F1-87BC-3D22DD43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cs-CZ" altLang="cs-CZ" b="1" dirty="0">
                <a:solidFill>
                  <a:srgbClr val="002060"/>
                </a:solidFill>
              </a:rPr>
              <a:t>ZÁVĚR</a:t>
            </a:r>
          </a:p>
          <a:p>
            <a:pPr marL="0" algn="ctr">
              <a:buFont typeface="Wingdings" panose="05000000000000000000" pitchFamily="2" charset="2"/>
              <a:buNone/>
              <a:defRPr/>
            </a:pPr>
            <a:r>
              <a:rPr lang="cs-CZ" dirty="0">
                <a:solidFill>
                  <a:srgbClr val="FF0000"/>
                </a:solidFill>
              </a:rPr>
              <a:t>je-li časová řada konečná a frekvenční spektrum diskrétní, pak její frekvenční spektrum je rovno spektru diskrétní Fourierovy řady s periodou rovnou době trvání časové řady</a:t>
            </a:r>
            <a:endParaRPr lang="en-GB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EA0927-591A-4293-9832-FA5017AF1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715375" cy="114300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DISKRÉTNÍ FOURIEROVA TRANSFORMACE - DFT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D5547-4FB5-40B7-B332-4F7D3B43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p</a:t>
            </a:r>
            <a:r>
              <a:rPr lang="cs-CZ" sz="2800" dirty="0" err="1"/>
              <a:t>říklady</a:t>
            </a:r>
            <a:endParaRPr lang="cs-CZ" sz="2800" dirty="0"/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A471627F-D06B-46B1-B897-172FD236A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r>
              <a:rPr lang="cs-CZ" altLang="cs-CZ"/>
              <a:t>volba frekvence a místa odběru pro hodnocení úrovně znečištění vodních toků;</a:t>
            </a:r>
          </a:p>
          <a:p>
            <a:r>
              <a:rPr lang="cs-CZ" altLang="cs-CZ"/>
              <a:t>volba parametrů digitalizace obrazu pro jeho přenos či archivaci;</a:t>
            </a:r>
          </a:p>
          <a:p>
            <a:r>
              <a:rPr lang="cs-CZ" altLang="cs-CZ"/>
              <a:t>volba tématu a množiny respondentů při průzkumu veřejného mínění;</a:t>
            </a:r>
          </a:p>
          <a:p>
            <a:r>
              <a:rPr lang="cs-CZ" altLang="cs-CZ"/>
              <a:t>výběr výrobků při výstupní kontrole kvality výroby;</a:t>
            </a:r>
          </a:p>
          <a:p>
            <a:r>
              <a:rPr lang="cs-CZ" altLang="cs-CZ"/>
              <a:t>výběr pacientů pro odhad vývoje daného onemocnění.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2C40-B796-4EB6-947E-3CBBAD2E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DEFINICE</a:t>
            </a:r>
            <a:endParaRPr lang="cs-CZ" dirty="0"/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749003A3-66CF-4D4B-B7C4-5DED6507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400" b="1" i="1">
                <a:solidFill>
                  <a:srgbClr val="002060"/>
                </a:solidFill>
              </a:rPr>
              <a:t>Vzorkováním</a:t>
            </a:r>
            <a:r>
              <a:rPr lang="cs-CZ" altLang="cs-CZ" sz="2400"/>
              <a:t> dané časově proměnné veličiny rozumíme činnost, při které z průběhu určité veličiny, která je definovaná na spojitém definičním oboru, vybíráme hodnoty pouze v určitých časových okamžicích.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Hodnoty časových či prostorových souřadnic mohou být rozmístěny v definičním prostoru obecně nerovnoměrně, z hlediska práce s daty je ale výhodnější, pokud jsou souřadnice vzorků rozmístěny rovnoměrně (a v tom případě lze i teoreticky dovodit pravidlo pro maximální vzdálenost mezi každými dvěma vzorky).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endParaRPr lang="cs-CZ" altLang="cs-CZ"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>
            <a:extLst>
              <a:ext uri="{FF2B5EF4-FFF2-40B4-BE49-F238E27FC236}">
                <a16:creationId xmlns:a16="http://schemas.microsoft.com/office/drawing/2014/main" id="{9E799346-B700-4965-B90A-B988B8643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95575"/>
            <a:ext cx="53959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2">
            <a:extLst>
              <a:ext uri="{FF2B5EF4-FFF2-40B4-BE49-F238E27FC236}">
                <a16:creationId xmlns:a16="http://schemas.microsoft.com/office/drawing/2014/main" id="{5B5AB499-D1F7-41BA-8192-B5DEFE419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Vzorkování spojité veličiny</a:t>
            </a:r>
            <a:endParaRPr lang="cs-CZ" sz="1800" dirty="0"/>
          </a:p>
        </p:txBody>
      </p:sp>
      <p:sp>
        <p:nvSpPr>
          <p:cNvPr id="51204" name="Text Box 5">
            <a:extLst>
              <a:ext uri="{FF2B5EF4-FFF2-40B4-BE49-F238E27FC236}">
                <a16:creationId xmlns:a16="http://schemas.microsoft.com/office/drawing/2014/main" id="{BE018A37-92A0-406D-AA37-CBAB1A519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738" y="4113213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s(nT</a:t>
            </a:r>
            <a:r>
              <a:rPr lang="cs-CZ" altLang="cs-CZ" sz="1800" baseline="-25000">
                <a:latin typeface="Arial" panose="020B0604020202020204" pitchFamily="34" charset="0"/>
              </a:rPr>
              <a:t>vz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51205" name="Picture 2">
            <a:extLst>
              <a:ext uri="{FF2B5EF4-FFF2-40B4-BE49-F238E27FC236}">
                <a16:creationId xmlns:a16="http://schemas.microsoft.com/office/drawing/2014/main" id="{187D0513-7FDA-42A5-82CE-9A20B4149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41438"/>
            <a:ext cx="61341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4B8C14F-225B-4147-A57D-89791351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ideální vzorkování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301A082F-C3EF-4C48-BAFB-73BEDA966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6313" y="1285875"/>
            <a:ext cx="4214812" cy="50958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Aby bylo možné zjednodušit analýzu vlivu vzorkování na vlastnosti vzorkované veličiny, je </a:t>
            </a:r>
            <a:r>
              <a:rPr lang="cs-CZ" sz="2000" dirty="0" err="1"/>
              <a:t>navzorkovaná</a:t>
            </a:r>
            <a:r>
              <a:rPr lang="cs-CZ" sz="2000" dirty="0"/>
              <a:t> verze původní spojité veličiny </a:t>
            </a:r>
            <a:r>
              <a:rPr lang="en-US" sz="2000" dirty="0"/>
              <a:t>s</a:t>
            </a:r>
            <a:r>
              <a:rPr lang="cs-CZ" sz="2000" dirty="0"/>
              <a:t>(t) vyjadřována ve tvaru </a:t>
            </a:r>
            <a:r>
              <a:rPr lang="en-US" sz="2000" dirty="0"/>
              <a:t>s</a:t>
            </a:r>
            <a:r>
              <a:rPr lang="cs-CZ" sz="2000" dirty="0"/>
              <a:t>(t).</a:t>
            </a:r>
            <a:r>
              <a:rPr lang="en-US" sz="2000" dirty="0"/>
              <a:t>s</a:t>
            </a:r>
            <a:r>
              <a:rPr lang="el-GR" sz="2000" baseline="-25000" dirty="0"/>
              <a:t>δ</a:t>
            </a:r>
            <a:r>
              <a:rPr lang="cs-CZ" sz="2000" dirty="0"/>
              <a:t>(t), kde </a:t>
            </a:r>
            <a:r>
              <a:rPr lang="en-US" sz="2000" dirty="0"/>
              <a:t>s</a:t>
            </a:r>
            <a:r>
              <a:rPr lang="el-GR" sz="2000" baseline="-25000" dirty="0"/>
              <a:t>δ</a:t>
            </a:r>
            <a:r>
              <a:rPr lang="cs-CZ" sz="2000" dirty="0"/>
              <a:t>(t) je periodický sled jednotkových impulsů definovaný jako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en-US" sz="20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Z toho pro </a:t>
            </a:r>
            <a:r>
              <a:rPr lang="cs-CZ" sz="2000" dirty="0" err="1"/>
              <a:t>navzorkovanou</a:t>
            </a:r>
            <a:r>
              <a:rPr lang="cs-CZ" sz="2000" dirty="0"/>
              <a:t> veličinu platí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FDFA0C39-C697-44C7-8D24-1611967B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3240087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>
            <a:extLst>
              <a:ext uri="{FF2B5EF4-FFF2-40B4-BE49-F238E27FC236}">
                <a16:creationId xmlns:a16="http://schemas.microsoft.com/office/drawing/2014/main" id="{96993E5C-C43A-46EB-A710-999A7CC4E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43375"/>
            <a:ext cx="2330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8">
            <a:extLst>
              <a:ext uri="{FF2B5EF4-FFF2-40B4-BE49-F238E27FC236}">
                <a16:creationId xmlns:a16="http://schemas.microsoft.com/office/drawing/2014/main" id="{2E55808C-5ABF-4F00-8E58-B401EDD68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805488"/>
            <a:ext cx="58705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4157501-862B-416C-B422-E189B8EF8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VZORKOVACÍ TEORÉM</a:t>
            </a:r>
          </a:p>
        </p:txBody>
      </p:sp>
      <p:sp>
        <p:nvSpPr>
          <p:cNvPr id="53251" name="Rectangle 6">
            <a:extLst>
              <a:ext uri="{FF2B5EF4-FFF2-40B4-BE49-F238E27FC236}">
                <a16:creationId xmlns:a16="http://schemas.microsoft.com/office/drawing/2014/main" id="{1DAAF3FF-302E-42F3-B764-BAF9D1782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1571625"/>
            <a:ext cx="8367713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SzPct val="75000"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s(t) → s(T</a:t>
            </a:r>
            <a:r>
              <a:rPr lang="cs-CZ" altLang="cs-CZ" sz="2400" baseline="-25000">
                <a:latin typeface="Arial" panose="020B0604020202020204" pitchFamily="34" charset="0"/>
              </a:rPr>
              <a:t>1</a:t>
            </a:r>
            <a:r>
              <a:rPr lang="cs-CZ" altLang="cs-CZ" sz="2400">
                <a:latin typeface="Arial" panose="020B0604020202020204" pitchFamily="34" charset="0"/>
              </a:rPr>
              <a:t>), s(T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), s(T</a:t>
            </a:r>
            <a:r>
              <a:rPr lang="cs-CZ" altLang="cs-CZ" sz="2400" baseline="-25000">
                <a:latin typeface="Arial" panose="020B0604020202020204" pitchFamily="34" charset="0"/>
              </a:rPr>
              <a:t>3</a:t>
            </a:r>
            <a:r>
              <a:rPr lang="cs-CZ" altLang="cs-CZ" sz="2400">
                <a:latin typeface="Arial" panose="020B0604020202020204" pitchFamily="34" charset="0"/>
              </a:rPr>
              <a:t>), …, s(T</a:t>
            </a:r>
            <a:r>
              <a:rPr lang="cs-CZ" altLang="cs-CZ" sz="2400" baseline="-25000">
                <a:latin typeface="Arial" panose="020B0604020202020204" pitchFamily="34" charset="0"/>
              </a:rPr>
              <a:t>n</a:t>
            </a:r>
            <a:r>
              <a:rPr lang="cs-CZ" altLang="cs-CZ" sz="2400">
                <a:latin typeface="Arial" panose="020B0604020202020204" pitchFamily="34" charset="0"/>
              </a:rPr>
              <a:t>), …</a:t>
            </a:r>
          </a:p>
          <a:p>
            <a:pPr algn="ctr" eaLnBrk="1" hangingPunct="1">
              <a:spcBef>
                <a:spcPct val="20000"/>
              </a:spcBef>
              <a:buClrTx/>
              <a:buSzPct val="75000"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s(t) → s(T</a:t>
            </a:r>
            <a:r>
              <a:rPr lang="cs-CZ" altLang="cs-CZ" sz="2400" baseline="-25000">
                <a:latin typeface="Arial" panose="020B0604020202020204" pitchFamily="34" charset="0"/>
              </a:rPr>
              <a:t>vz</a:t>
            </a:r>
            <a:r>
              <a:rPr lang="cs-CZ" altLang="cs-CZ" sz="2400">
                <a:latin typeface="Arial" panose="020B0604020202020204" pitchFamily="34" charset="0"/>
              </a:rPr>
              <a:t>), s(2T</a:t>
            </a:r>
            <a:r>
              <a:rPr lang="cs-CZ" altLang="cs-CZ" sz="2400" baseline="-25000">
                <a:latin typeface="Arial" panose="020B0604020202020204" pitchFamily="34" charset="0"/>
              </a:rPr>
              <a:t>vz</a:t>
            </a:r>
            <a:r>
              <a:rPr lang="cs-CZ" altLang="cs-CZ" sz="2400">
                <a:latin typeface="Arial" panose="020B0604020202020204" pitchFamily="34" charset="0"/>
              </a:rPr>
              <a:t>), s(3T</a:t>
            </a:r>
            <a:r>
              <a:rPr lang="cs-CZ" altLang="cs-CZ" sz="2400" baseline="-25000">
                <a:latin typeface="Arial" panose="020B0604020202020204" pitchFamily="34" charset="0"/>
              </a:rPr>
              <a:t>vz</a:t>
            </a:r>
            <a:r>
              <a:rPr lang="cs-CZ" altLang="cs-CZ" sz="2400">
                <a:latin typeface="Arial" panose="020B0604020202020204" pitchFamily="34" charset="0"/>
              </a:rPr>
              <a:t>), …, s(nT</a:t>
            </a:r>
            <a:r>
              <a:rPr lang="cs-CZ" altLang="cs-CZ" sz="2400" baseline="-25000">
                <a:latin typeface="Arial" panose="020B0604020202020204" pitchFamily="34" charset="0"/>
              </a:rPr>
              <a:t>vz</a:t>
            </a:r>
            <a:r>
              <a:rPr lang="cs-CZ" altLang="cs-CZ" sz="2400">
                <a:latin typeface="Arial" panose="020B0604020202020204" pitchFamily="34" charset="0"/>
              </a:rPr>
              <a:t>), …</a:t>
            </a:r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F076DCF2-5832-4A46-9CF9-D9B74044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708275"/>
            <a:ext cx="6477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32E5A54-21CB-42D4-BCE7-217BC6B22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VZORKOVACÍ TEORÉM</a:t>
            </a: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6ED4E84D-92EA-4500-BFD3-EF2C2CA8C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Arial" panose="020B0604020202020204" pitchFamily="34" charset="0"/>
              </a:rPr>
              <a:t>Reálné vzorkování</a:t>
            </a:r>
          </a:p>
        </p:txBody>
      </p:sp>
      <p:sp>
        <p:nvSpPr>
          <p:cNvPr id="4101" name="Zástupný symbol pro obsah 5">
            <a:extLst>
              <a:ext uri="{FF2B5EF4-FFF2-40B4-BE49-F238E27FC236}">
                <a16:creationId xmlns:a16="http://schemas.microsoft.com/office/drawing/2014/main" id="{20C88806-6F18-422C-B85A-E58F77EB0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2387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>
                <a:cs typeface="Arial" charset="0"/>
              </a:rPr>
              <a:t>intuitivní (?) zdůvodnění minimální vzorkovací frekvence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dirty="0">
              <a:cs typeface="Arial" charset="0"/>
            </a:endParaRPr>
          </a:p>
        </p:txBody>
      </p:sp>
      <p:sp>
        <p:nvSpPr>
          <p:cNvPr id="54277" name="Rectangle 2">
            <a:extLst>
              <a:ext uri="{FF2B5EF4-FFF2-40B4-BE49-F238E27FC236}">
                <a16:creationId xmlns:a16="http://schemas.microsoft.com/office/drawing/2014/main" id="{C8E6D58C-C4AB-4BE1-B20E-3A4FC6C83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54278" name="Object 1">
            <a:extLst>
              <a:ext uri="{FF2B5EF4-FFF2-40B4-BE49-F238E27FC236}">
                <a16:creationId xmlns:a16="http://schemas.microsoft.com/office/drawing/2014/main" id="{C52474CC-EF94-47D1-ADBB-8F0C64BA8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413" y="2492375"/>
          <a:ext cx="4248150" cy="229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3561905" imgH="1924319" progId="Paint.Picture">
                  <p:embed/>
                </p:oleObj>
              </mc:Choice>
              <mc:Fallback>
                <p:oleObj name="Rastrový obrázek" r:id="rId2" imgW="3561905" imgH="1924319" progId="Paint.Picture">
                  <p:embed/>
                  <p:pic>
                    <p:nvPicPr>
                      <p:cNvPr id="54278" name="Object 1">
                        <a:extLst>
                          <a:ext uri="{FF2B5EF4-FFF2-40B4-BE49-F238E27FC236}">
                            <a16:creationId xmlns:a16="http://schemas.microsoft.com/office/drawing/2014/main" id="{C52474CC-EF94-47D1-ADBB-8F0C64BA8E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492375"/>
                        <a:ext cx="4248150" cy="229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S IBA predn1">
  <a:themeElements>
    <a:clrScheme name="Balónky 11">
      <a:dk1>
        <a:srgbClr val="292929"/>
      </a:dk1>
      <a:lt1>
        <a:srgbClr val="FFFFFF"/>
      </a:lt1>
      <a:dk2>
        <a:srgbClr val="C49654"/>
      </a:dk2>
      <a:lt2>
        <a:srgbClr val="000000"/>
      </a:lt2>
      <a:accent1>
        <a:srgbClr val="A38B69"/>
      </a:accent1>
      <a:accent2>
        <a:srgbClr val="EBF7FF"/>
      </a:accent2>
      <a:accent3>
        <a:srgbClr val="FFFFFF"/>
      </a:accent3>
      <a:accent4>
        <a:srgbClr val="212121"/>
      </a:accent4>
      <a:accent5>
        <a:srgbClr val="CEC4B9"/>
      </a:accent5>
      <a:accent6>
        <a:srgbClr val="D5E0E7"/>
      </a:accent6>
      <a:hlink>
        <a:srgbClr val="0C419A"/>
      </a:hlink>
      <a:folHlink>
        <a:srgbClr val="7DA7FB"/>
      </a:folHlink>
    </a:clrScheme>
    <a:fontScheme name="Balónky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ónky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0">
        <a:dk1>
          <a:srgbClr val="292929"/>
        </a:dk1>
        <a:lt1>
          <a:srgbClr val="FFFFFF"/>
        </a:lt1>
        <a:dk2>
          <a:srgbClr val="C49654"/>
        </a:dk2>
        <a:lt2>
          <a:srgbClr val="B2B2B2"/>
        </a:lt2>
        <a:accent1>
          <a:srgbClr val="A38B69"/>
        </a:accent1>
        <a:accent2>
          <a:srgbClr val="EBF7FF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D5E0E7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1">
        <a:dk1>
          <a:srgbClr val="292929"/>
        </a:dk1>
        <a:lt1>
          <a:srgbClr val="FFFFFF"/>
        </a:lt1>
        <a:dk2>
          <a:srgbClr val="C49654"/>
        </a:dk2>
        <a:lt2>
          <a:srgbClr val="000000"/>
        </a:lt2>
        <a:accent1>
          <a:srgbClr val="A38B69"/>
        </a:accent1>
        <a:accent2>
          <a:srgbClr val="EBF7FF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D5E0E7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BS IBA predn1</Template>
  <TotalTime>1828</TotalTime>
  <Words>1209</Words>
  <Application>Microsoft Office PowerPoint</Application>
  <PresentationFormat>Předvádění na obrazovce (4:3)</PresentationFormat>
  <Paragraphs>161</Paragraphs>
  <Slides>39</Slides>
  <Notes>2</Notes>
  <HiddenSlides>0</HiddenSlides>
  <MMClips>1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39</vt:i4>
      </vt:variant>
    </vt:vector>
  </HeadingPairs>
  <TitlesOfParts>
    <vt:vector size="51" baseType="lpstr">
      <vt:lpstr>Arial</vt:lpstr>
      <vt:lpstr>Arial Rounded MT Bold</vt:lpstr>
      <vt:lpstr>Cambria Math</vt:lpstr>
      <vt:lpstr>Georgia</vt:lpstr>
      <vt:lpstr>Symbol</vt:lpstr>
      <vt:lpstr>Tahoma</vt:lpstr>
      <vt:lpstr>Verdana</vt:lpstr>
      <vt:lpstr>Wingdings</vt:lpstr>
      <vt:lpstr>BS IBA predn1</vt:lpstr>
      <vt:lpstr>Rastrový obrázek</vt:lpstr>
      <vt:lpstr>Rovnice</vt:lpstr>
      <vt:lpstr>Image</vt:lpstr>
      <vt:lpstr>ČASOVÉ ŘADY </vt:lpstr>
      <vt:lpstr>VIII. VZORKOVÁNÍ</vt:lpstr>
      <vt:lpstr>DEFINICE</vt:lpstr>
      <vt:lpstr>příklady</vt:lpstr>
      <vt:lpstr>DEFINICE</vt:lpstr>
      <vt:lpstr>Vzorkování spojité veličiny</vt:lpstr>
      <vt:lpstr>ideální vzorkování</vt:lpstr>
      <vt:lpstr>VZORKOVACÍ TEORÉM</vt:lpstr>
      <vt:lpstr>VZORKOVACÍ TEORÉM</vt:lpstr>
      <vt:lpstr>VZORKOVACÍ TEORÉM</vt:lpstr>
      <vt:lpstr>VZORKOVACÍ TEORÉM</vt:lpstr>
      <vt:lpstr>VZORKOVACÍ TEORÉM</vt:lpstr>
      <vt:lpstr>harmonická posloupnost</vt:lpstr>
      <vt:lpstr>HARMONICKÁ FUNKCE A VZORKOVÁNÍ</vt:lpstr>
      <vt:lpstr>HARMONICKÁ FUNKCE A VZORKOVÁNÍ</vt:lpstr>
      <vt:lpstr>HARMONICKÁ FUNKCE A VZORKOVÁNÍ</vt:lpstr>
      <vt:lpstr>Rekonstrukce spojité funkce  z navzorkované posloupnosti</vt:lpstr>
      <vt:lpstr>Rekonstrukce spojité funkce  z navzorkované posloupnosti</vt:lpstr>
      <vt:lpstr>Rekonstrukce spojité funkce  z navzorkované posloupnosti</vt:lpstr>
      <vt:lpstr>IX. FREKVENČNÍ TRANSFORMACE   ČASOVÉ ŘADY </vt:lpstr>
      <vt:lpstr>harmonická analýza diskrétních posloupností</vt:lpstr>
      <vt:lpstr>Rozklad periodické časové řady</vt:lpstr>
      <vt:lpstr>FOURIEROVA ŘADA  PRO DISKRÉTNÍ posloupnosti</vt:lpstr>
      <vt:lpstr>FOURIEROVA ŘADA  PRO DISKRÉTNÍ posloupnosti</vt:lpstr>
      <vt:lpstr>FOURIEROVA ŘADA DŮKAZ</vt:lpstr>
      <vt:lpstr>FOURIEROVA ŘADA DŮKAZ</vt:lpstr>
      <vt:lpstr>FOURIEROVA ŘADA PŘÍKLAD</vt:lpstr>
      <vt:lpstr>FOURIEROVA ŘADA PŘÍKLAD</vt:lpstr>
      <vt:lpstr>FOURIEROVA TRANSFORMACE S DISKRÉTNÍM ČASEM - DTFT</vt:lpstr>
      <vt:lpstr>FOURIEROVA TRANSFORMACE S DISKRÉTNÍM ČASEM - DTFT</vt:lpstr>
      <vt:lpstr>FOURIEROVA TRANSFORMACE S DISKRÉTNÍM ČASEM - DTFT</vt:lpstr>
      <vt:lpstr>FOURIEROVA TRANSFORMACE S DISKRÉTNÍM ČASEM - DTFT</vt:lpstr>
      <vt:lpstr>FOURIEROVA TRANSFORMACE S DISKRÉTNÍM ČASEM - DTFT</vt:lpstr>
      <vt:lpstr>DISKRÉTNÍ FOURIEROVA TRANSFORMACE - DFT</vt:lpstr>
      <vt:lpstr>ZPĚTNÁ DISKRÉTNÍ FT – DFT-1</vt:lpstr>
      <vt:lpstr>INVERZIBILITA DFT</vt:lpstr>
      <vt:lpstr>DFT  ω1 = 2Ω  = 4/NTvz</vt:lpstr>
      <vt:lpstr>DFT  ω1 = 2,5Ω = 5/NTvz</vt:lpstr>
      <vt:lpstr>DISKRÉTNÍ FOURIEROVA TRANSFORMACE - DFT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ZPRACOVÁNÍ A ANALÝZA BIOSIGNÁLŮ  I.</dc:title>
  <dc:creator>admin</dc:creator>
  <cp:lastModifiedBy>Jiří Kalina</cp:lastModifiedBy>
  <cp:revision>128</cp:revision>
  <dcterms:created xsi:type="dcterms:W3CDTF">2008-01-29T10:34:59Z</dcterms:created>
  <dcterms:modified xsi:type="dcterms:W3CDTF">2024-03-25T08:53:12Z</dcterms:modified>
</cp:coreProperties>
</file>