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Lst>
  <p:notesMasterIdLst>
    <p:notesMasterId r:id="rId48"/>
  </p:notesMasterIdLst>
  <p:handoutMasterIdLst>
    <p:handoutMasterId r:id="rId49"/>
  </p:handoutMasterIdLst>
  <p:sldIdLst>
    <p:sldId id="634" r:id="rId5"/>
    <p:sldId id="461" r:id="rId6"/>
    <p:sldId id="462" r:id="rId7"/>
    <p:sldId id="463" r:id="rId8"/>
    <p:sldId id="464" r:id="rId9"/>
    <p:sldId id="465" r:id="rId10"/>
    <p:sldId id="466" r:id="rId11"/>
    <p:sldId id="453" r:id="rId12"/>
    <p:sldId id="467" r:id="rId13"/>
    <p:sldId id="468" r:id="rId14"/>
    <p:sldId id="469" r:id="rId15"/>
    <p:sldId id="414" r:id="rId16"/>
    <p:sldId id="415" r:id="rId17"/>
    <p:sldId id="416" r:id="rId18"/>
    <p:sldId id="417" r:id="rId19"/>
    <p:sldId id="418" r:id="rId20"/>
    <p:sldId id="447" r:id="rId21"/>
    <p:sldId id="446" r:id="rId22"/>
    <p:sldId id="423" r:id="rId23"/>
    <p:sldId id="424" r:id="rId24"/>
    <p:sldId id="448" r:id="rId25"/>
    <p:sldId id="449" r:id="rId26"/>
    <p:sldId id="450" r:id="rId27"/>
    <p:sldId id="426" r:id="rId28"/>
    <p:sldId id="452" r:id="rId29"/>
    <p:sldId id="456" r:id="rId30"/>
    <p:sldId id="455" r:id="rId31"/>
    <p:sldId id="454" r:id="rId32"/>
    <p:sldId id="427" r:id="rId33"/>
    <p:sldId id="457" r:id="rId34"/>
    <p:sldId id="458" r:id="rId35"/>
    <p:sldId id="459" r:id="rId36"/>
    <p:sldId id="460" r:id="rId37"/>
    <p:sldId id="432" r:id="rId38"/>
    <p:sldId id="433" r:id="rId39"/>
    <p:sldId id="444" r:id="rId40"/>
    <p:sldId id="434" r:id="rId41"/>
    <p:sldId id="445" r:id="rId42"/>
    <p:sldId id="435" r:id="rId43"/>
    <p:sldId id="436" r:id="rId44"/>
    <p:sldId id="438" r:id="rId45"/>
    <p:sldId id="442" r:id="rId46"/>
    <p:sldId id="443" r:id="rId47"/>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2B"/>
    <a:srgbClr val="296EF9"/>
    <a:srgbClr val="FF0066"/>
    <a:srgbClr val="000000"/>
    <a:srgbClr val="3F7DF9"/>
    <a:srgbClr val="E3DDD1"/>
    <a:srgbClr val="B39F81"/>
    <a:srgbClr val="BEAD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4" autoAdjust="0"/>
    <p:restoredTop sz="94684" autoAdjust="0"/>
  </p:normalViewPr>
  <p:slideViewPr>
    <p:cSldViewPr>
      <p:cViewPr varScale="1">
        <p:scale>
          <a:sx n="107" d="100"/>
          <a:sy n="107" d="100"/>
        </p:scale>
        <p:origin x="1578" y="1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E2E175C-9E11-4391-B8A6-092D05EA251D}"/>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a:extLst>
              <a:ext uri="{FF2B5EF4-FFF2-40B4-BE49-F238E27FC236}">
                <a16:creationId xmlns:a16="http://schemas.microsoft.com/office/drawing/2014/main" id="{E503AF12-EAF2-4963-9843-87FD58FD66A9}"/>
              </a:ext>
            </a:extLst>
          </p:cNvPr>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7892" name="Rectangle 4">
            <a:extLst>
              <a:ext uri="{FF2B5EF4-FFF2-40B4-BE49-F238E27FC236}">
                <a16:creationId xmlns:a16="http://schemas.microsoft.com/office/drawing/2014/main" id="{4CEEDC52-343B-4127-B849-3C7BBF5D63FF}"/>
              </a:ext>
            </a:extLst>
          </p:cNvPr>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3" name="Rectangle 5">
            <a:extLst>
              <a:ext uri="{FF2B5EF4-FFF2-40B4-BE49-F238E27FC236}">
                <a16:creationId xmlns:a16="http://schemas.microsoft.com/office/drawing/2014/main" id="{41912E60-DBE2-4457-AFBD-BF63FF80CD7B}"/>
              </a:ext>
            </a:extLst>
          </p:cNvPr>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algn="r" eaLnBrk="1" hangingPunct="1">
              <a:defRPr sz="1200">
                <a:latin typeface="Arial" panose="020B0604020202020204" pitchFamily="34" charset="0"/>
              </a:defRPr>
            </a:lvl1pPr>
          </a:lstStyle>
          <a:p>
            <a:fld id="{230E64AE-2C94-47CF-9589-FDE2A02F2E0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CD758FE-D85A-41BD-9DC8-8508136EBA38}"/>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eaLnBrk="1" hangingPunct="1">
              <a:defRPr sz="1200" noProof="1">
                <a:latin typeface="Arial" charset="0"/>
              </a:defRPr>
            </a:lvl1pPr>
          </a:lstStyle>
          <a:p>
            <a:pPr>
              <a:defRPr/>
            </a:pPr>
            <a:endParaRPr lang="cs-CZ"/>
          </a:p>
        </p:txBody>
      </p:sp>
      <p:sp>
        <p:nvSpPr>
          <p:cNvPr id="44035" name="Rectangle 3">
            <a:extLst>
              <a:ext uri="{FF2B5EF4-FFF2-40B4-BE49-F238E27FC236}">
                <a16:creationId xmlns:a16="http://schemas.microsoft.com/office/drawing/2014/main" id="{6DCD5C80-6BF5-4341-8567-099A24829CA2}"/>
              </a:ext>
            </a:extLst>
          </p:cNvPr>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lvl1pPr algn="r" eaLnBrk="1" hangingPunct="1">
              <a:defRPr sz="1200" noProof="1">
                <a:latin typeface="Arial" charset="0"/>
              </a:defRPr>
            </a:lvl1pPr>
          </a:lstStyle>
          <a:p>
            <a:pPr>
              <a:defRPr/>
            </a:pPr>
            <a:endParaRPr lang="cs-CZ"/>
          </a:p>
        </p:txBody>
      </p:sp>
      <p:sp>
        <p:nvSpPr>
          <p:cNvPr id="4100" name="Rectangle 4">
            <a:extLst>
              <a:ext uri="{FF2B5EF4-FFF2-40B4-BE49-F238E27FC236}">
                <a16:creationId xmlns:a16="http://schemas.microsoft.com/office/drawing/2014/main" id="{FBB619B8-0D7C-4357-AF4D-FDBBDE74F1D5}"/>
              </a:ext>
            </a:extLst>
          </p:cNvPr>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a:extLst>
              <a:ext uri="{FF2B5EF4-FFF2-40B4-BE49-F238E27FC236}">
                <a16:creationId xmlns:a16="http://schemas.microsoft.com/office/drawing/2014/main" id="{7B724C38-A30E-4BA8-9DEB-19D1E993FAB3}"/>
              </a:ext>
            </a:extLst>
          </p:cNvPr>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2125" tIns="46062" rIns="92125" bIns="46062" numCol="1" anchor="t" anchorCtr="0" compatLnSpc="1">
            <a:prstTxWarp prst="textNoShape">
              <a:avLst/>
            </a:prstTxWarp>
          </a:bodyPr>
          <a:lstStyle/>
          <a:p>
            <a:pPr lvl="0"/>
            <a:r>
              <a:rPr lang="cs-CZ" noProof="1"/>
              <a:t>Klepnutím lze upravit styly předlohy textu.</a:t>
            </a:r>
          </a:p>
          <a:p>
            <a:pPr lvl="1"/>
            <a:r>
              <a:rPr lang="cs-CZ" noProof="1"/>
              <a:t>Druhá úroveň</a:t>
            </a:r>
          </a:p>
          <a:p>
            <a:pPr lvl="2"/>
            <a:r>
              <a:rPr lang="cs-CZ" noProof="1"/>
              <a:t>Třetí úroveň</a:t>
            </a:r>
          </a:p>
          <a:p>
            <a:pPr lvl="3"/>
            <a:r>
              <a:rPr lang="cs-CZ" noProof="1"/>
              <a:t>Čtvrtá úroveň</a:t>
            </a:r>
          </a:p>
          <a:p>
            <a:pPr lvl="4"/>
            <a:r>
              <a:rPr lang="cs-CZ" noProof="1"/>
              <a:t>Pátá úroveň</a:t>
            </a:r>
          </a:p>
        </p:txBody>
      </p:sp>
      <p:sp>
        <p:nvSpPr>
          <p:cNvPr id="44038" name="Rectangle 6">
            <a:extLst>
              <a:ext uri="{FF2B5EF4-FFF2-40B4-BE49-F238E27FC236}">
                <a16:creationId xmlns:a16="http://schemas.microsoft.com/office/drawing/2014/main" id="{73ED7195-D369-4AF2-BC53-3D437456F456}"/>
              </a:ext>
            </a:extLst>
          </p:cNvPr>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eaLnBrk="1" hangingPunct="1">
              <a:defRPr sz="1200" noProof="1">
                <a:latin typeface="Arial" charset="0"/>
              </a:defRPr>
            </a:lvl1pPr>
          </a:lstStyle>
          <a:p>
            <a:pPr>
              <a:defRPr/>
            </a:pPr>
            <a:endParaRPr lang="cs-CZ"/>
          </a:p>
        </p:txBody>
      </p:sp>
      <p:sp>
        <p:nvSpPr>
          <p:cNvPr id="44039" name="Rectangle 7">
            <a:extLst>
              <a:ext uri="{FF2B5EF4-FFF2-40B4-BE49-F238E27FC236}">
                <a16:creationId xmlns:a16="http://schemas.microsoft.com/office/drawing/2014/main" id="{A275251B-6BE5-4773-BE9A-4CDBE83E9F71}"/>
              </a:ext>
            </a:extLst>
          </p:cNvPr>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2125" tIns="46062" rIns="92125" bIns="46062" numCol="1" anchor="b" anchorCtr="0" compatLnSpc="1">
            <a:prstTxWarp prst="textNoShape">
              <a:avLst/>
            </a:prstTxWarp>
          </a:bodyPr>
          <a:lstStyle>
            <a:lvl1pPr algn="r" eaLnBrk="1" hangingPunct="1">
              <a:defRPr sz="1200" noProof="1">
                <a:latin typeface="Arial" panose="020B0604020202020204" pitchFamily="34" charset="0"/>
              </a:defRPr>
            </a:lvl1pPr>
          </a:lstStyle>
          <a:p>
            <a:fld id="{9C0D139C-E48A-4F47-AC03-B1180976E245}" type="slidenum">
              <a:rPr altLang="en-US"/>
              <a:pPr/>
              <a:t>‹#›</a:t>
            </a:fld>
            <a:endParaRPr lang="cs-CZ"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2472C8F-7FE5-4B72-A182-66F6A6ED8C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35545D-471D-4481-B8A8-E71817A19754}" type="slidenum">
              <a:rPr altLang="cs-CZ">
                <a:solidFill>
                  <a:srgbClr val="000000"/>
                </a:solidFill>
              </a:rPr>
              <a:pPr>
                <a:spcBef>
                  <a:spcPct val="0"/>
                </a:spcBef>
              </a:pPr>
              <a:t>1</a:t>
            </a:fld>
            <a:endParaRPr lang="cs-CZ" altLang="cs-CZ">
              <a:solidFill>
                <a:srgbClr val="000000"/>
              </a:solidFill>
            </a:endParaRPr>
          </a:p>
        </p:txBody>
      </p:sp>
      <p:sp>
        <p:nvSpPr>
          <p:cNvPr id="9219" name="Rectangle 2">
            <a:extLst>
              <a:ext uri="{FF2B5EF4-FFF2-40B4-BE49-F238E27FC236}">
                <a16:creationId xmlns:a16="http://schemas.microsoft.com/office/drawing/2014/main" id="{356DBECF-F3E4-441A-AD1A-DE4D2D5644CC}"/>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60EEB5D9-A6CB-46AF-8DE4-7AD2215D6B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4" name="Picture 79">
            <a:extLst>
              <a:ext uri="{FF2B5EF4-FFF2-40B4-BE49-F238E27FC236}">
                <a16:creationId xmlns:a16="http://schemas.microsoft.com/office/drawing/2014/main" id="{081FB2C5-7287-4E9A-877E-30547CE965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62">
            <a:extLst>
              <a:ext uri="{FF2B5EF4-FFF2-40B4-BE49-F238E27FC236}">
                <a16:creationId xmlns:a16="http://schemas.microsoft.com/office/drawing/2014/main" id="{6A82B8FC-2C23-4194-9103-52A7A5570B6D}"/>
              </a:ext>
            </a:extLst>
          </p:cNvPr>
          <p:cNvSpPr>
            <a:spLocks noChangeArrowheads="1"/>
          </p:cNvSpPr>
          <p:nvPr/>
        </p:nvSpPr>
        <p:spPr bwMode="auto">
          <a:xfrm rot="10800000">
            <a:off x="0" y="6237288"/>
            <a:ext cx="9144000" cy="6207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3173 w 21600"/>
              <a:gd name="T13" fmla="*/ 3173 h 21600"/>
              <a:gd name="T14" fmla="*/ 18427 w 21600"/>
              <a:gd name="T15" fmla="*/ 18427 h 21600"/>
            </a:gdLst>
            <a:ahLst/>
            <a:cxnLst>
              <a:cxn ang="T8">
                <a:pos x="T0" y="T1"/>
              </a:cxn>
              <a:cxn ang="T9">
                <a:pos x="T2" y="T3"/>
              </a:cxn>
              <a:cxn ang="T10">
                <a:pos x="T4" y="T5"/>
              </a:cxn>
              <a:cxn ang="T11">
                <a:pos x="T6" y="T7"/>
              </a:cxn>
            </a:cxnLst>
            <a:rect l="T12" t="T13" r="T14" b="T15"/>
            <a:pathLst>
              <a:path w="21600" h="21600">
                <a:moveTo>
                  <a:pt x="0" y="0"/>
                </a:moveTo>
                <a:lnTo>
                  <a:pt x="2745" y="21600"/>
                </a:lnTo>
                <a:lnTo>
                  <a:pt x="18855" y="21600"/>
                </a:lnTo>
                <a:lnTo>
                  <a:pt x="21600" y="0"/>
                </a:lnTo>
                <a:lnTo>
                  <a:pt x="0" y="0"/>
                </a:lnTo>
                <a:close/>
              </a:path>
            </a:pathLst>
          </a:custGeom>
          <a:gradFill rotWithShape="1">
            <a:gsLst>
              <a:gs pos="0">
                <a:srgbClr val="EEA32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p>
        </p:txBody>
      </p:sp>
      <p:sp>
        <p:nvSpPr>
          <p:cNvPr id="6" name="Rectangle 51">
            <a:extLst>
              <a:ext uri="{FF2B5EF4-FFF2-40B4-BE49-F238E27FC236}">
                <a16:creationId xmlns:a16="http://schemas.microsoft.com/office/drawing/2014/main" id="{597187B1-4215-46EB-AD42-6D8BF07C42E7}"/>
              </a:ext>
            </a:extLst>
          </p:cNvPr>
          <p:cNvSpPr>
            <a:spLocks noChangeArrowheads="1"/>
          </p:cNvSpPr>
          <p:nvPr/>
        </p:nvSpPr>
        <p:spPr bwMode="auto">
          <a:xfrm>
            <a:off x="0" y="1763713"/>
            <a:ext cx="9144000" cy="22320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pic>
        <p:nvPicPr>
          <p:cNvPr id="7" name="Picture 54" descr="logo-IBA">
            <a:extLst>
              <a:ext uri="{FF2B5EF4-FFF2-40B4-BE49-F238E27FC236}">
                <a16:creationId xmlns:a16="http://schemas.microsoft.com/office/drawing/2014/main" id="{417BB017-E33C-4CAF-9BE6-8F4CD75D62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221163"/>
            <a:ext cx="12192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6">
            <a:extLst>
              <a:ext uri="{FF2B5EF4-FFF2-40B4-BE49-F238E27FC236}">
                <a16:creationId xmlns:a16="http://schemas.microsoft.com/office/drawing/2014/main" id="{9853CCE3-DCE4-404A-85FC-81305B43DAB9}"/>
              </a:ext>
            </a:extLst>
          </p:cNvPr>
          <p:cNvSpPr>
            <a:spLocks noChangeArrowheads="1"/>
          </p:cNvSpPr>
          <p:nvPr/>
        </p:nvSpPr>
        <p:spPr bwMode="auto">
          <a:xfrm rot="5400000">
            <a:off x="6731794" y="2659857"/>
            <a:ext cx="4429125" cy="3952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43 w 21600"/>
              <a:gd name="T13" fmla="*/ 4543 h 21600"/>
              <a:gd name="T14" fmla="*/ 17057 w 21600"/>
              <a:gd name="T15" fmla="*/ 17057 h 21600"/>
            </a:gdLst>
            <a:ahLst/>
            <a:cxnLst>
              <a:cxn ang="T8">
                <a:pos x="T0" y="T1"/>
              </a:cxn>
              <a:cxn ang="T9">
                <a:pos x="T2" y="T3"/>
              </a:cxn>
              <a:cxn ang="T10">
                <a:pos x="T4" y="T5"/>
              </a:cxn>
              <a:cxn ang="T11">
                <a:pos x="T6" y="T7"/>
              </a:cxn>
            </a:cxnLst>
            <a:rect l="T12" t="T13" r="T14" b="T15"/>
            <a:pathLst>
              <a:path w="21600" h="21600">
                <a:moveTo>
                  <a:pt x="0" y="0"/>
                </a:moveTo>
                <a:lnTo>
                  <a:pt x="5486" y="21600"/>
                </a:lnTo>
                <a:lnTo>
                  <a:pt x="16114" y="21600"/>
                </a:lnTo>
                <a:lnTo>
                  <a:pt x="21600" y="0"/>
                </a:lnTo>
                <a:lnTo>
                  <a:pt x="0" y="0"/>
                </a:lnTo>
                <a:close/>
              </a:path>
            </a:pathLst>
          </a:custGeom>
          <a:gradFill rotWithShape="1">
            <a:gsLst>
              <a:gs pos="0">
                <a:schemeClr val="accent1"/>
              </a:gs>
              <a:gs pos="100000">
                <a:srgbClr val="DDD4C6"/>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cs-CZ"/>
          </a:p>
        </p:txBody>
      </p:sp>
      <p:sp>
        <p:nvSpPr>
          <p:cNvPr id="9" name="AutoShape 59">
            <a:extLst>
              <a:ext uri="{FF2B5EF4-FFF2-40B4-BE49-F238E27FC236}">
                <a16:creationId xmlns:a16="http://schemas.microsoft.com/office/drawing/2014/main" id="{EF6C3223-1F4B-4663-94D8-35671DBF508D}"/>
              </a:ext>
            </a:extLst>
          </p:cNvPr>
          <p:cNvSpPr>
            <a:spLocks noChangeArrowheads="1"/>
          </p:cNvSpPr>
          <p:nvPr/>
        </p:nvSpPr>
        <p:spPr bwMode="auto">
          <a:xfrm>
            <a:off x="0" y="3860800"/>
            <a:ext cx="8675688" cy="100013"/>
          </a:xfrm>
          <a:prstGeom prst="parallelogram">
            <a:avLst>
              <a:gd name="adj" fmla="val 199595"/>
            </a:avLst>
          </a:prstGeom>
          <a:gradFill rotWithShape="1">
            <a:gsLst>
              <a:gs pos="0">
                <a:schemeClr val="accent1">
                  <a:gamma/>
                  <a:tint val="33725"/>
                  <a:invGamma/>
                </a:schemeClr>
              </a:gs>
              <a:gs pos="100000">
                <a:schemeClr val="accent1"/>
              </a:gs>
            </a:gsLst>
            <a:lin ang="0" scaled="1"/>
          </a:gradFill>
          <a:ln w="9525" algn="ctr">
            <a:noFill/>
            <a:miter lim="800000"/>
            <a:headEnd/>
            <a:tailEnd/>
          </a:ln>
          <a:effectLst/>
        </p:spPr>
        <p:txBody>
          <a:bodyPr wrap="none" anchor="ctr"/>
          <a:lstStyle/>
          <a:p>
            <a:pPr eaLnBrk="1" hangingPunct="1">
              <a:defRPr/>
            </a:pPr>
            <a:endParaRPr lang="cs-CZ"/>
          </a:p>
        </p:txBody>
      </p:sp>
      <p:pic>
        <p:nvPicPr>
          <p:cNvPr id="10" name="Picture 67" descr="logo-MU">
            <a:extLst>
              <a:ext uri="{FF2B5EF4-FFF2-40B4-BE49-F238E27FC236}">
                <a16:creationId xmlns:a16="http://schemas.microsoft.com/office/drawing/2014/main" id="{F9D08E5C-86C1-42FD-AAB1-6FE8BE9828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3813" y="500063"/>
            <a:ext cx="87153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71">
            <a:extLst>
              <a:ext uri="{FF2B5EF4-FFF2-40B4-BE49-F238E27FC236}">
                <a16:creationId xmlns:a16="http://schemas.microsoft.com/office/drawing/2014/main" id="{254A8A11-E1C3-470E-8FF6-7A983AF48BFE}"/>
              </a:ext>
            </a:extLst>
          </p:cNvPr>
          <p:cNvSpPr txBox="1">
            <a:spLocks noChangeArrowheads="1"/>
          </p:cNvSpPr>
          <p:nvPr/>
        </p:nvSpPr>
        <p:spPr bwMode="auto">
          <a:xfrm>
            <a:off x="2000250" y="6286500"/>
            <a:ext cx="4857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defRPr/>
            </a:pPr>
            <a:r>
              <a:rPr lang="cs-CZ" altLang="cs-CZ">
                <a:solidFill>
                  <a:schemeClr val="bg1"/>
                </a:solidFill>
              </a:rPr>
              <a:t>© Institut biostatistiky a analýz</a:t>
            </a:r>
            <a:endParaRPr lang="en-US" altLang="cs-CZ">
              <a:solidFill>
                <a:schemeClr val="bg1"/>
              </a:solidFill>
            </a:endParaRPr>
          </a:p>
        </p:txBody>
      </p:sp>
      <p:sp>
        <p:nvSpPr>
          <p:cNvPr id="12" name="Line 75">
            <a:extLst>
              <a:ext uri="{FF2B5EF4-FFF2-40B4-BE49-F238E27FC236}">
                <a16:creationId xmlns:a16="http://schemas.microsoft.com/office/drawing/2014/main" id="{2384F210-3EFB-4324-B51F-A83870D6FE5E}"/>
              </a:ext>
            </a:extLst>
          </p:cNvPr>
          <p:cNvSpPr>
            <a:spLocks noChangeShapeType="1"/>
          </p:cNvSpPr>
          <p:nvPr/>
        </p:nvSpPr>
        <p:spPr bwMode="auto">
          <a:xfrm>
            <a:off x="2000250" y="5334000"/>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76">
            <a:extLst>
              <a:ext uri="{FF2B5EF4-FFF2-40B4-BE49-F238E27FC236}">
                <a16:creationId xmlns:a16="http://schemas.microsoft.com/office/drawing/2014/main" id="{1FAEC6B3-A8D3-40F4-85B2-8F817DB91FEF}"/>
              </a:ext>
            </a:extLst>
          </p:cNvPr>
          <p:cNvSpPr>
            <a:spLocks noChangeShapeType="1"/>
          </p:cNvSpPr>
          <p:nvPr/>
        </p:nvSpPr>
        <p:spPr bwMode="auto">
          <a:xfrm>
            <a:off x="1754188" y="5403850"/>
            <a:ext cx="8939212"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Oval 77">
            <a:extLst>
              <a:ext uri="{FF2B5EF4-FFF2-40B4-BE49-F238E27FC236}">
                <a16:creationId xmlns:a16="http://schemas.microsoft.com/office/drawing/2014/main" id="{45E16016-C248-4C94-9027-CBBFA50FE25B}"/>
              </a:ext>
            </a:extLst>
          </p:cNvPr>
          <p:cNvSpPr>
            <a:spLocks noChangeArrowheads="1"/>
          </p:cNvSpPr>
          <p:nvPr/>
        </p:nvSpPr>
        <p:spPr bwMode="auto">
          <a:xfrm>
            <a:off x="1673225" y="5300663"/>
            <a:ext cx="206375" cy="206375"/>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sp>
        <p:nvSpPr>
          <p:cNvPr id="35887" name="Rectangle 47"/>
          <p:cNvSpPr>
            <a:spLocks noGrp="1" noChangeArrowheads="1"/>
          </p:cNvSpPr>
          <p:nvPr>
            <p:ph type="ctrTitle"/>
          </p:nvPr>
        </p:nvSpPr>
        <p:spPr>
          <a:xfrm>
            <a:off x="823913" y="1916114"/>
            <a:ext cx="7493000" cy="1973263"/>
          </a:xfrm>
          <a:ln>
            <a:noFill/>
          </a:ln>
          <a:effectLst>
            <a:outerShdw dist="35921" dir="2700000" algn="ctr" rotWithShape="0">
              <a:schemeClr val="bg2"/>
            </a:outerShdw>
          </a:effectLst>
        </p:spPr>
        <p:txBody>
          <a:bodyPr/>
          <a:lstStyle>
            <a:lvl1pPr>
              <a:defRPr sz="3600">
                <a:solidFill>
                  <a:schemeClr val="bg1"/>
                </a:solidFill>
                <a:effectLst/>
              </a:defRPr>
            </a:lvl1pPr>
          </a:lstStyle>
          <a:p>
            <a:r>
              <a:rPr lang="cs-CZ"/>
              <a:t>Klepnutím lze upravit styl předlohy nadpisů.</a:t>
            </a:r>
            <a:endParaRPr lang="en-US" dirty="0"/>
          </a:p>
        </p:txBody>
      </p:sp>
      <p:sp>
        <p:nvSpPr>
          <p:cNvPr id="35888" name="Rectangle 48"/>
          <p:cNvSpPr>
            <a:spLocks noGrp="1" noChangeArrowheads="1"/>
          </p:cNvSpPr>
          <p:nvPr>
            <p:ph type="subTitle" idx="1"/>
          </p:nvPr>
        </p:nvSpPr>
        <p:spPr>
          <a:xfrm>
            <a:off x="2074865" y="4292602"/>
            <a:ext cx="4994275" cy="1008063"/>
          </a:xfrm>
        </p:spPr>
        <p:txBody>
          <a:bodyPr anchor="ctr"/>
          <a:lstStyle>
            <a:lvl1pPr marL="0" indent="0" algn="ctr">
              <a:buFont typeface="Wingdings" pitchFamily="2" charset="2"/>
              <a:buNone/>
              <a:defRPr sz="2000" b="0">
                <a:effectLst>
                  <a:outerShdw blurRad="38100" dist="38100" dir="2700000" algn="tl">
                    <a:srgbClr val="C0C0C0"/>
                  </a:outerShdw>
                </a:effectLst>
              </a:defRPr>
            </a:lvl1pPr>
          </a:lstStyle>
          <a:p>
            <a:r>
              <a:rPr lang="cs-CZ"/>
              <a:t>Klepnutím lze upravit styl předlohy podnadpisů.</a:t>
            </a:r>
            <a:endParaRPr lang="en-US"/>
          </a:p>
        </p:txBody>
      </p:sp>
      <p:sp>
        <p:nvSpPr>
          <p:cNvPr id="15" name="Rectangle 44">
            <a:extLst>
              <a:ext uri="{FF2B5EF4-FFF2-40B4-BE49-F238E27FC236}">
                <a16:creationId xmlns:a16="http://schemas.microsoft.com/office/drawing/2014/main" id="{A79A9ACB-9590-486B-879C-F15298C95E3C}"/>
              </a:ext>
            </a:extLst>
          </p:cNvPr>
          <p:cNvSpPr>
            <a:spLocks noGrp="1" noChangeArrowheads="1"/>
          </p:cNvSpPr>
          <p:nvPr>
            <p:ph type="dt" sz="half" idx="10"/>
          </p:nvPr>
        </p:nvSpPr>
        <p:spPr bwMode="auto">
          <a:xfrm>
            <a:off x="142875" y="6286500"/>
            <a:ext cx="1619250" cy="45561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6" name="Rectangle 46">
            <a:extLst>
              <a:ext uri="{FF2B5EF4-FFF2-40B4-BE49-F238E27FC236}">
                <a16:creationId xmlns:a16="http://schemas.microsoft.com/office/drawing/2014/main" id="{4B9C47EF-2972-4F67-937B-90F0324CB394}"/>
              </a:ext>
            </a:extLst>
          </p:cNvPr>
          <p:cNvSpPr>
            <a:spLocks noGrp="1" noChangeArrowheads="1"/>
          </p:cNvSpPr>
          <p:nvPr>
            <p:ph type="sldNum" sz="quarter" idx="11"/>
          </p:nvPr>
        </p:nvSpPr>
        <p:spPr>
          <a:xfrm>
            <a:off x="7072313" y="6286500"/>
            <a:ext cx="1919287" cy="428625"/>
          </a:xfrm>
        </p:spPr>
        <p:txBody>
          <a:bodyPr/>
          <a:lstStyle>
            <a:lvl1pPr>
              <a:defRPr sz="1400" b="0"/>
            </a:lvl1pPr>
          </a:lstStyle>
          <a:p>
            <a:fld id="{F457E835-D425-4FDF-8CAE-F27E108D5745}" type="slidenum">
              <a:rPr lang="en-US" altLang="en-US"/>
              <a:pPr/>
              <a:t>‹#›</a:t>
            </a:fld>
            <a:endParaRPr lang="en-US" altLang="en-US"/>
          </a:p>
        </p:txBody>
      </p:sp>
    </p:spTree>
    <p:extLst>
      <p:ext uri="{BB962C8B-B14F-4D97-AF65-F5344CB8AC3E}">
        <p14:creationId xmlns:p14="http://schemas.microsoft.com/office/powerpoint/2010/main" val="2876898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828800" y="381000"/>
            <a:ext cx="6934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3810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2057400"/>
            <a:ext cx="4114800" cy="3963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E5BDE73-330C-4CF6-8C88-595EE07D4147}"/>
              </a:ext>
            </a:extLst>
          </p:cNvPr>
          <p:cNvSpPr>
            <a:spLocks noGrp="1"/>
          </p:cNvSpPr>
          <p:nvPr>
            <p:ph type="dt" sz="half" idx="10"/>
          </p:nvPr>
        </p:nvSpPr>
        <p:spPr>
          <a:xfrm>
            <a:off x="395288" y="6092825"/>
            <a:ext cx="1296987" cy="287338"/>
          </a:xfrm>
          <a:prstGeom prst="rect">
            <a:avLst/>
          </a:prstGeom>
        </p:spPr>
        <p:txBody>
          <a:bodyPr/>
          <a:lstStyle>
            <a:lvl1pPr eaLnBrk="1" hangingPunct="1">
              <a:defRPr/>
            </a:lvl1pPr>
          </a:lstStyle>
          <a:p>
            <a:pPr>
              <a:defRPr/>
            </a:pPr>
            <a:endParaRPr lang="cs-CZ"/>
          </a:p>
        </p:txBody>
      </p:sp>
      <p:sp>
        <p:nvSpPr>
          <p:cNvPr id="6" name="Zástupný symbol pro číslo snímku 5">
            <a:extLst>
              <a:ext uri="{FF2B5EF4-FFF2-40B4-BE49-F238E27FC236}">
                <a16:creationId xmlns:a16="http://schemas.microsoft.com/office/drawing/2014/main" id="{443749DC-784B-4891-A013-C4AC231DD0C9}"/>
              </a:ext>
            </a:extLst>
          </p:cNvPr>
          <p:cNvSpPr>
            <a:spLocks noGrp="1"/>
          </p:cNvSpPr>
          <p:nvPr>
            <p:ph type="sldNum" sz="quarter" idx="11"/>
          </p:nvPr>
        </p:nvSpPr>
        <p:spPr>
          <a:xfrm>
            <a:off x="7596188" y="6092825"/>
            <a:ext cx="1166812" cy="288925"/>
          </a:xfrm>
        </p:spPr>
        <p:txBody>
          <a:bodyPr/>
          <a:lstStyle>
            <a:lvl1pPr>
              <a:defRPr/>
            </a:lvl1pPr>
          </a:lstStyle>
          <a:p>
            <a:fld id="{AC80BDD3-A2B0-4BB1-809D-14E711CF1C4E}" type="slidenum">
              <a:rPr lang="cs-CZ" altLang="en-US"/>
              <a:pPr/>
              <a:t>‹#›</a:t>
            </a:fld>
            <a:endParaRPr lang="cs-CZ" altLang="en-US"/>
          </a:p>
        </p:txBody>
      </p:sp>
      <p:sp>
        <p:nvSpPr>
          <p:cNvPr id="7" name="Zástupný symbol pro zápatí 6">
            <a:extLst>
              <a:ext uri="{FF2B5EF4-FFF2-40B4-BE49-F238E27FC236}">
                <a16:creationId xmlns:a16="http://schemas.microsoft.com/office/drawing/2014/main" id="{12AEF30A-0F41-4D75-81AD-A459C1F7F2EA}"/>
              </a:ext>
            </a:extLst>
          </p:cNvPr>
          <p:cNvSpPr>
            <a:spLocks noGrp="1"/>
          </p:cNvSpPr>
          <p:nvPr>
            <p:ph type="ftr" sz="quarter" idx="12"/>
          </p:nvPr>
        </p:nvSpPr>
        <p:spPr>
          <a:xfrm>
            <a:off x="0" y="6381750"/>
            <a:ext cx="9144000" cy="323850"/>
          </a:xfrm>
          <a:prstGeom prst="rect">
            <a:avLst/>
          </a:prstGeom>
        </p:spPr>
        <p:txBody>
          <a:bodyPr/>
          <a:lstStyle>
            <a:lvl1pPr eaLnBrk="1" hangingPunct="1">
              <a:defRPr/>
            </a:lvl1pPr>
          </a:lstStyle>
          <a:p>
            <a:pPr>
              <a:defRPr/>
            </a:pPr>
            <a:r>
              <a:rPr lang="cs-CZ"/>
              <a:t>ÚSTAV BIOMEDICÍNSKÉHO INŽENÝRSTVÍ </a:t>
            </a:r>
            <a:r>
              <a:rPr lang="cs-CZ">
                <a:cs typeface="Arial" charset="0"/>
              </a:rPr>
              <a:t>• ČESKÉ VYSOKÉ UČENÍ TECHNICKÉ V PRAZE</a:t>
            </a:r>
            <a:endParaRPr lang="cs-CZ"/>
          </a:p>
        </p:txBody>
      </p:sp>
    </p:spTree>
    <p:extLst>
      <p:ext uri="{BB962C8B-B14F-4D97-AF65-F5344CB8AC3E}">
        <p14:creationId xmlns:p14="http://schemas.microsoft.com/office/powerpoint/2010/main" val="106197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normalizeH="0" baseline="0">
                <a:solidFill>
                  <a:schemeClr val="accent1">
                    <a:lumMod val="50000"/>
                  </a:schemeClr>
                </a:solidFill>
                <a:latin typeface="+mn-lt"/>
              </a:defRPr>
            </a:lvl1pPr>
          </a:lstStyle>
          <a:p>
            <a:r>
              <a:rPr lang="cs-CZ" dirty="0"/>
              <a:t>Klepnutím lze upravit styl předlohy nadpisů.</a:t>
            </a:r>
          </a:p>
        </p:txBody>
      </p:sp>
      <p:sp>
        <p:nvSpPr>
          <p:cNvPr id="3" name="Zástupný symbol pro obsah 2"/>
          <p:cNvSpPr>
            <a:spLocks noGrp="1"/>
          </p:cNvSpPr>
          <p:nvPr>
            <p:ph idx="1"/>
          </p:nvPr>
        </p:nvSpPr>
        <p:spPr>
          <a:xfrm>
            <a:off x="500034" y="1214422"/>
            <a:ext cx="8536018" cy="5167329"/>
          </a:xfrm>
        </p:spPr>
        <p:txBody>
          <a:bodyPr/>
          <a:lstStyle>
            <a:lvl1pPr>
              <a:defRPr b="0" i="0" baseline="0"/>
            </a:lvl1pPr>
            <a:lvl2pPr>
              <a:defRPr b="0" i="0" baseline="0"/>
            </a:lvl2pPr>
            <a:lvl3pPr>
              <a:defRPr b="0" i="0" baseline="0"/>
            </a:lvl3pPr>
            <a:lvl4pPr>
              <a:defRPr b="0" i="0" baseline="0"/>
            </a:lvl4pPr>
            <a:lvl5pPr>
              <a:defRPr b="0" i="0" baseline="0"/>
            </a:lvl5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Rectangle 49">
            <a:extLst>
              <a:ext uri="{FF2B5EF4-FFF2-40B4-BE49-F238E27FC236}">
                <a16:creationId xmlns:a16="http://schemas.microsoft.com/office/drawing/2014/main" id="{9288D44A-90C0-4102-8F93-39C494F5EED1}"/>
              </a:ext>
            </a:extLst>
          </p:cNvPr>
          <p:cNvSpPr>
            <a:spLocks noGrp="1" noChangeArrowheads="1"/>
          </p:cNvSpPr>
          <p:nvPr>
            <p:ph type="sldNum" sz="quarter" idx="10"/>
          </p:nvPr>
        </p:nvSpPr>
        <p:spPr>
          <a:ln/>
        </p:spPr>
        <p:txBody>
          <a:bodyPr/>
          <a:lstStyle>
            <a:lvl1pPr>
              <a:defRPr/>
            </a:lvl1pPr>
          </a:lstStyle>
          <a:p>
            <a:fld id="{A364543F-D86E-4331-AE9E-85116D2BF9AF}" type="slidenum">
              <a:rPr lang="en-US" altLang="en-US"/>
              <a:pPr/>
              <a:t>‹#›</a:t>
            </a:fld>
            <a:endParaRPr lang="en-US" altLang="en-US"/>
          </a:p>
        </p:txBody>
      </p:sp>
    </p:spTree>
    <p:extLst>
      <p:ext uri="{BB962C8B-B14F-4D97-AF65-F5344CB8AC3E}">
        <p14:creationId xmlns:p14="http://schemas.microsoft.com/office/powerpoint/2010/main" val="283580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ln>
            <a:noFill/>
          </a:ln>
        </p:spPr>
        <p:txBody>
          <a:bodyPr/>
          <a:lstStyle>
            <a:lvl1pPr>
              <a:defRPr cap="all" baseline="0">
                <a:solidFill>
                  <a:schemeClr val="accent1">
                    <a:lumMod val="50000"/>
                  </a:schemeClr>
                </a:solidFill>
                <a:latin typeface="+mn-lt"/>
              </a:defRPr>
            </a:lvl1pPr>
          </a:lstStyle>
          <a:p>
            <a:r>
              <a:rPr lang="cs-CZ" dirty="0"/>
              <a:t>Klepnutím lze upravit styl předlohy nadpisů.</a:t>
            </a:r>
          </a:p>
        </p:txBody>
      </p:sp>
      <p:sp>
        <p:nvSpPr>
          <p:cNvPr id="3" name="Zástupný symbol pro obsah 2"/>
          <p:cNvSpPr>
            <a:spLocks noGrp="1"/>
          </p:cNvSpPr>
          <p:nvPr>
            <p:ph sz="half" idx="1"/>
          </p:nvPr>
        </p:nvSpPr>
        <p:spPr>
          <a:xfrm>
            <a:off x="500033" y="1285860"/>
            <a:ext cx="4133879"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786315" y="1285860"/>
            <a:ext cx="4214841" cy="5095891"/>
          </a:xfrm>
        </p:spPr>
        <p:txBody>
          <a:bodyPr/>
          <a:lstStyle>
            <a:lvl1pPr>
              <a:defRPr sz="2800" b="0" i="0" baseline="0"/>
            </a:lvl1pPr>
            <a:lvl2pPr>
              <a:defRPr sz="2400" b="0" i="0" baseline="0"/>
            </a:lvl2pPr>
            <a:lvl3pPr>
              <a:defRPr sz="2000" b="0" i="0" baseline="0"/>
            </a:lvl3pPr>
            <a:lvl4pPr>
              <a:defRPr sz="1800" b="0" i="0" baseline="0"/>
            </a:lvl4pPr>
            <a:lvl5pPr>
              <a:defRPr sz="1800" b="0" i="0" baseline="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Rectangle 49">
            <a:extLst>
              <a:ext uri="{FF2B5EF4-FFF2-40B4-BE49-F238E27FC236}">
                <a16:creationId xmlns:a16="http://schemas.microsoft.com/office/drawing/2014/main" id="{C5737F3C-42A3-4764-9C08-7388976A85DC}"/>
              </a:ext>
            </a:extLst>
          </p:cNvPr>
          <p:cNvSpPr>
            <a:spLocks noGrp="1" noChangeArrowheads="1"/>
          </p:cNvSpPr>
          <p:nvPr>
            <p:ph type="sldNum" sz="quarter" idx="10"/>
          </p:nvPr>
        </p:nvSpPr>
        <p:spPr>
          <a:ln/>
        </p:spPr>
        <p:txBody>
          <a:bodyPr/>
          <a:lstStyle>
            <a:lvl1pPr>
              <a:defRPr/>
            </a:lvl1pPr>
          </a:lstStyle>
          <a:p>
            <a:fld id="{B3BBC3B4-406B-41D0-B3AF-C8B04D7FB7F4}" type="slidenum">
              <a:rPr lang="en-US" altLang="en-US"/>
              <a:pPr/>
              <a:t>‹#›</a:t>
            </a:fld>
            <a:endParaRPr lang="en-US" altLang="en-US"/>
          </a:p>
        </p:txBody>
      </p:sp>
    </p:spTree>
    <p:extLst>
      <p:ext uri="{BB962C8B-B14F-4D97-AF65-F5344CB8AC3E}">
        <p14:creationId xmlns:p14="http://schemas.microsoft.com/office/powerpoint/2010/main" val="104897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dirty="0"/>
              <a:t>Klepnutím lze upravit styl předlohy nadpisů.</a:t>
            </a:r>
          </a:p>
        </p:txBody>
      </p:sp>
      <p:sp>
        <p:nvSpPr>
          <p:cNvPr id="3" name="Rectangle 49">
            <a:extLst>
              <a:ext uri="{FF2B5EF4-FFF2-40B4-BE49-F238E27FC236}">
                <a16:creationId xmlns:a16="http://schemas.microsoft.com/office/drawing/2014/main" id="{7DADD0B1-E04C-4C23-9E48-712CABAF40F3}"/>
              </a:ext>
            </a:extLst>
          </p:cNvPr>
          <p:cNvSpPr>
            <a:spLocks noGrp="1" noChangeArrowheads="1"/>
          </p:cNvSpPr>
          <p:nvPr>
            <p:ph type="sldNum" sz="quarter" idx="10"/>
          </p:nvPr>
        </p:nvSpPr>
        <p:spPr>
          <a:ln/>
        </p:spPr>
        <p:txBody>
          <a:bodyPr/>
          <a:lstStyle>
            <a:lvl1pPr>
              <a:defRPr/>
            </a:lvl1pPr>
          </a:lstStyle>
          <a:p>
            <a:fld id="{46F167CE-89BE-46E2-A91C-CFF4FA78DE5D}" type="slidenum">
              <a:rPr lang="en-US" altLang="en-US"/>
              <a:pPr/>
              <a:t>‹#›</a:t>
            </a:fld>
            <a:endParaRPr lang="en-US" altLang="en-US"/>
          </a:p>
        </p:txBody>
      </p:sp>
    </p:spTree>
    <p:extLst>
      <p:ext uri="{BB962C8B-B14F-4D97-AF65-F5344CB8AC3E}">
        <p14:creationId xmlns:p14="http://schemas.microsoft.com/office/powerpoint/2010/main" val="40678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9">
            <a:extLst>
              <a:ext uri="{FF2B5EF4-FFF2-40B4-BE49-F238E27FC236}">
                <a16:creationId xmlns:a16="http://schemas.microsoft.com/office/drawing/2014/main" id="{C20A123B-ACEF-475A-8ABB-282E6FDB9327}"/>
              </a:ext>
            </a:extLst>
          </p:cNvPr>
          <p:cNvSpPr>
            <a:spLocks noGrp="1" noChangeArrowheads="1"/>
          </p:cNvSpPr>
          <p:nvPr>
            <p:ph type="sldNum" sz="quarter" idx="10"/>
          </p:nvPr>
        </p:nvSpPr>
        <p:spPr>
          <a:ln/>
        </p:spPr>
        <p:txBody>
          <a:bodyPr/>
          <a:lstStyle>
            <a:lvl1pPr>
              <a:defRPr/>
            </a:lvl1pPr>
          </a:lstStyle>
          <a:p>
            <a:fld id="{80354AFA-D335-4716-A0A1-9A63BFC48685}" type="slidenum">
              <a:rPr lang="en-US" altLang="en-US"/>
              <a:pPr/>
              <a:t>‹#›</a:t>
            </a:fld>
            <a:endParaRPr lang="en-US" altLang="en-US"/>
          </a:p>
        </p:txBody>
      </p:sp>
    </p:spTree>
    <p:extLst>
      <p:ext uri="{BB962C8B-B14F-4D97-AF65-F5344CB8AC3E}">
        <p14:creationId xmlns:p14="http://schemas.microsoft.com/office/powerpoint/2010/main" val="338766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28596" y="1"/>
            <a:ext cx="8572560" cy="642918"/>
          </a:xfrm>
        </p:spPr>
        <p:txBody>
          <a:bodyPr anchor="b"/>
          <a:lstStyle>
            <a:lvl1pPr algn="l">
              <a:defRPr sz="2000" b="1"/>
            </a:lvl1pPr>
          </a:lstStyle>
          <a:p>
            <a:r>
              <a:rPr lang="cs-CZ"/>
              <a:t>Klepnutím lze upravit styl předlohy nadpisů.</a:t>
            </a:r>
            <a:endParaRPr lang="cs-CZ" dirty="0"/>
          </a:p>
        </p:txBody>
      </p:sp>
      <p:sp>
        <p:nvSpPr>
          <p:cNvPr id="3" name="Zástupný symbol pro obsah 2"/>
          <p:cNvSpPr>
            <a:spLocks noGrp="1"/>
          </p:cNvSpPr>
          <p:nvPr>
            <p:ph idx="1"/>
          </p:nvPr>
        </p:nvSpPr>
        <p:spPr>
          <a:xfrm>
            <a:off x="3575050" y="1000108"/>
            <a:ext cx="5111750" cy="51260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106EB711-1A53-4766-B431-F2D64FACC6EA}"/>
              </a:ext>
            </a:extLst>
          </p:cNvPr>
          <p:cNvSpPr>
            <a:spLocks noGrp="1" noChangeArrowheads="1"/>
          </p:cNvSpPr>
          <p:nvPr>
            <p:ph type="sldNum" sz="quarter" idx="10"/>
          </p:nvPr>
        </p:nvSpPr>
        <p:spPr>
          <a:ln/>
        </p:spPr>
        <p:txBody>
          <a:bodyPr/>
          <a:lstStyle>
            <a:lvl1pPr>
              <a:defRPr/>
            </a:lvl1pPr>
          </a:lstStyle>
          <a:p>
            <a:fld id="{4E8B9E31-333F-4A12-A777-CF56D76D7C69}" type="slidenum">
              <a:rPr lang="en-US" altLang="en-US"/>
              <a:pPr/>
              <a:t>‹#›</a:t>
            </a:fld>
            <a:endParaRPr lang="en-US" altLang="en-US"/>
          </a:p>
        </p:txBody>
      </p:sp>
    </p:spTree>
    <p:extLst>
      <p:ext uri="{BB962C8B-B14F-4D97-AF65-F5344CB8AC3E}">
        <p14:creationId xmlns:p14="http://schemas.microsoft.com/office/powerpoint/2010/main" val="166777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9">
            <a:extLst>
              <a:ext uri="{FF2B5EF4-FFF2-40B4-BE49-F238E27FC236}">
                <a16:creationId xmlns:a16="http://schemas.microsoft.com/office/drawing/2014/main" id="{7562E726-40F2-4CCC-9019-2292C7B4531D}"/>
              </a:ext>
            </a:extLst>
          </p:cNvPr>
          <p:cNvSpPr>
            <a:spLocks noGrp="1" noChangeArrowheads="1"/>
          </p:cNvSpPr>
          <p:nvPr>
            <p:ph type="sldNum" sz="quarter" idx="10"/>
          </p:nvPr>
        </p:nvSpPr>
        <p:spPr>
          <a:ln/>
        </p:spPr>
        <p:txBody>
          <a:bodyPr/>
          <a:lstStyle>
            <a:lvl1pPr>
              <a:defRPr/>
            </a:lvl1pPr>
          </a:lstStyle>
          <a:p>
            <a:fld id="{39B0CA5B-8662-4FB1-AD83-EEEF1DF387A1}" type="slidenum">
              <a:rPr lang="en-US" altLang="en-US"/>
              <a:pPr/>
              <a:t>‹#›</a:t>
            </a:fld>
            <a:endParaRPr lang="en-US" altLang="en-US"/>
          </a:p>
        </p:txBody>
      </p:sp>
    </p:spTree>
    <p:extLst>
      <p:ext uri="{BB962C8B-B14F-4D97-AF65-F5344CB8AC3E}">
        <p14:creationId xmlns:p14="http://schemas.microsoft.com/office/powerpoint/2010/main" val="55440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EFEFF1D4-617F-4E1B-B5FD-035CA2EF7C1E}"/>
              </a:ext>
            </a:extLst>
          </p:cNvPr>
          <p:cNvSpPr>
            <a:spLocks noGrp="1" noChangeArrowheads="1"/>
          </p:cNvSpPr>
          <p:nvPr>
            <p:ph type="sldNum" sz="quarter" idx="10"/>
          </p:nvPr>
        </p:nvSpPr>
        <p:spPr>
          <a:ln/>
        </p:spPr>
        <p:txBody>
          <a:bodyPr/>
          <a:lstStyle>
            <a:lvl1pPr>
              <a:defRPr/>
            </a:lvl1pPr>
          </a:lstStyle>
          <a:p>
            <a:fld id="{EB97F84F-154F-4FC6-B9C6-C3E79D67896C}" type="slidenum">
              <a:rPr lang="en-US" altLang="en-US"/>
              <a:pPr/>
              <a:t>‹#›</a:t>
            </a:fld>
            <a:endParaRPr lang="en-US" altLang="en-US"/>
          </a:p>
        </p:txBody>
      </p:sp>
    </p:spTree>
    <p:extLst>
      <p:ext uri="{BB962C8B-B14F-4D97-AF65-F5344CB8AC3E}">
        <p14:creationId xmlns:p14="http://schemas.microsoft.com/office/powerpoint/2010/main" val="3762345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04038" y="61914"/>
            <a:ext cx="2171700" cy="631983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85765" y="61914"/>
            <a:ext cx="6365875" cy="631983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a:extLst>
              <a:ext uri="{FF2B5EF4-FFF2-40B4-BE49-F238E27FC236}">
                <a16:creationId xmlns:a16="http://schemas.microsoft.com/office/drawing/2014/main" id="{A57ACC5F-9CC9-403F-9560-BF1DAD37023D}"/>
              </a:ext>
            </a:extLst>
          </p:cNvPr>
          <p:cNvSpPr>
            <a:spLocks noGrp="1" noChangeArrowheads="1"/>
          </p:cNvSpPr>
          <p:nvPr>
            <p:ph type="sldNum" sz="quarter" idx="10"/>
          </p:nvPr>
        </p:nvSpPr>
        <p:spPr>
          <a:ln/>
        </p:spPr>
        <p:txBody>
          <a:bodyPr/>
          <a:lstStyle>
            <a:lvl1pPr>
              <a:defRPr/>
            </a:lvl1pPr>
          </a:lstStyle>
          <a:p>
            <a:fld id="{A330EB97-302F-4644-8DC2-C6FB0CD43A04}" type="slidenum">
              <a:rPr lang="en-US" altLang="en-US"/>
              <a:pPr/>
              <a:t>‹#›</a:t>
            </a:fld>
            <a:endParaRPr lang="en-US" altLang="en-US"/>
          </a:p>
        </p:txBody>
      </p:sp>
    </p:spTree>
    <p:extLst>
      <p:ext uri="{BB962C8B-B14F-4D97-AF65-F5344CB8AC3E}">
        <p14:creationId xmlns:p14="http://schemas.microsoft.com/office/powerpoint/2010/main" val="3073007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8" descr="levy-panel-IBA-se-zavojem">
            <a:extLst>
              <a:ext uri="{FF2B5EF4-FFF2-40B4-BE49-F238E27FC236}">
                <a16:creationId xmlns:a16="http://schemas.microsoft.com/office/drawing/2014/main" id="{83FB2F3F-BFA9-4FFF-B6EE-4B445C10348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25232"/>
          <a:stretch>
            <a:fillRect/>
          </a:stretch>
        </p:blipFill>
        <p:spPr bwMode="auto">
          <a:xfrm>
            <a:off x="0" y="0"/>
            <a:ext cx="1692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63">
            <a:extLst>
              <a:ext uri="{FF2B5EF4-FFF2-40B4-BE49-F238E27FC236}">
                <a16:creationId xmlns:a16="http://schemas.microsoft.com/office/drawing/2014/main" id="{D8683BAB-5840-4E27-A748-EC5436245A91}"/>
              </a:ext>
            </a:extLst>
          </p:cNvPr>
          <p:cNvGrpSpPr>
            <a:grpSpLocks/>
          </p:cNvGrpSpPr>
          <p:nvPr/>
        </p:nvGrpSpPr>
        <p:grpSpPr bwMode="auto">
          <a:xfrm>
            <a:off x="827088" y="6638925"/>
            <a:ext cx="7537450" cy="219075"/>
            <a:chOff x="1338" y="4156"/>
            <a:chExt cx="4067" cy="164"/>
          </a:xfrm>
        </p:grpSpPr>
        <p:sp>
          <p:nvSpPr>
            <p:cNvPr id="1039" name="Freeform 61">
              <a:extLst>
                <a:ext uri="{FF2B5EF4-FFF2-40B4-BE49-F238E27FC236}">
                  <a16:creationId xmlns:a16="http://schemas.microsoft.com/office/drawing/2014/main" id="{EFC4E6D3-A18D-4658-9EE2-9BA16E28DF8B}"/>
                </a:ext>
              </a:extLst>
            </p:cNvPr>
            <p:cNvSpPr>
              <a:spLocks/>
            </p:cNvSpPr>
            <p:nvPr/>
          </p:nvSpPr>
          <p:spPr bwMode="auto">
            <a:xfrm flipH="1" flipV="1">
              <a:off x="1338" y="4156"/>
              <a:ext cx="3175" cy="164"/>
            </a:xfrm>
            <a:custGeom>
              <a:avLst/>
              <a:gdLst>
                <a:gd name="T0" fmla="*/ 3 w 7562"/>
                <a:gd name="T1" fmla="*/ 0 h 1440"/>
                <a:gd name="T2" fmla="*/ 3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3 w 7562"/>
                <a:gd name="T41" fmla="*/ 0 h 1440"/>
                <a:gd name="T42" fmla="*/ 3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sp>
          <p:nvSpPr>
            <p:cNvPr id="1040" name="Freeform 62">
              <a:extLst>
                <a:ext uri="{FF2B5EF4-FFF2-40B4-BE49-F238E27FC236}">
                  <a16:creationId xmlns:a16="http://schemas.microsoft.com/office/drawing/2014/main" id="{C6F3B8B9-5129-4476-9182-9D67E3A6147D}"/>
                </a:ext>
              </a:extLst>
            </p:cNvPr>
            <p:cNvSpPr>
              <a:spLocks/>
            </p:cNvSpPr>
            <p:nvPr/>
          </p:nvSpPr>
          <p:spPr bwMode="auto">
            <a:xfrm flipH="1" flipV="1">
              <a:off x="4332" y="4156"/>
              <a:ext cx="1073" cy="164"/>
            </a:xfrm>
            <a:custGeom>
              <a:avLst/>
              <a:gdLst>
                <a:gd name="T0" fmla="*/ 0 w 7562"/>
                <a:gd name="T1" fmla="*/ 0 h 1440"/>
                <a:gd name="T2" fmla="*/ 0 w 7562"/>
                <a:gd name="T3" fmla="*/ 0 h 1440"/>
                <a:gd name="T4" fmla="*/ 0 w 7562"/>
                <a:gd name="T5" fmla="*/ 0 h 1440"/>
                <a:gd name="T6" fmla="*/ 0 w 7562"/>
                <a:gd name="T7" fmla="*/ 0 h 1440"/>
                <a:gd name="T8" fmla="*/ 0 w 7562"/>
                <a:gd name="T9" fmla="*/ 0 h 1440"/>
                <a:gd name="T10" fmla="*/ 0 w 7562"/>
                <a:gd name="T11" fmla="*/ 0 h 1440"/>
                <a:gd name="T12" fmla="*/ 0 w 7562"/>
                <a:gd name="T13" fmla="*/ 0 h 1440"/>
                <a:gd name="T14" fmla="*/ 0 w 7562"/>
                <a:gd name="T15" fmla="*/ 0 h 1440"/>
                <a:gd name="T16" fmla="*/ 0 w 7562"/>
                <a:gd name="T17" fmla="*/ 0 h 1440"/>
                <a:gd name="T18" fmla="*/ 0 w 7562"/>
                <a:gd name="T19" fmla="*/ 0 h 1440"/>
                <a:gd name="T20" fmla="*/ 0 w 7562"/>
                <a:gd name="T21" fmla="*/ 0 h 1440"/>
                <a:gd name="T22" fmla="*/ 0 w 7562"/>
                <a:gd name="T23" fmla="*/ 0 h 1440"/>
                <a:gd name="T24" fmla="*/ 0 w 7562"/>
                <a:gd name="T25" fmla="*/ 0 h 1440"/>
                <a:gd name="T26" fmla="*/ 0 w 7562"/>
                <a:gd name="T27" fmla="*/ 0 h 1440"/>
                <a:gd name="T28" fmla="*/ 0 w 7562"/>
                <a:gd name="T29" fmla="*/ 0 h 1440"/>
                <a:gd name="T30" fmla="*/ 0 w 7562"/>
                <a:gd name="T31" fmla="*/ 0 h 1440"/>
                <a:gd name="T32" fmla="*/ 0 w 7562"/>
                <a:gd name="T33" fmla="*/ 0 h 1440"/>
                <a:gd name="T34" fmla="*/ 0 w 7562"/>
                <a:gd name="T35" fmla="*/ 0 h 1440"/>
                <a:gd name="T36" fmla="*/ 0 w 7562"/>
                <a:gd name="T37" fmla="*/ 0 h 1440"/>
                <a:gd name="T38" fmla="*/ 0 w 7562"/>
                <a:gd name="T39" fmla="*/ 0 h 1440"/>
                <a:gd name="T40" fmla="*/ 0 w 7562"/>
                <a:gd name="T41" fmla="*/ 0 h 1440"/>
                <a:gd name="T42" fmla="*/ 0 w 7562"/>
                <a:gd name="T43" fmla="*/ 0 h 1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562" h="1440">
                  <a:moveTo>
                    <a:pt x="7562" y="1440"/>
                  </a:moveTo>
                  <a:lnTo>
                    <a:pt x="7562" y="1440"/>
                  </a:lnTo>
                  <a:lnTo>
                    <a:pt x="562" y="1440"/>
                  </a:lnTo>
                  <a:lnTo>
                    <a:pt x="411" y="1432"/>
                  </a:lnTo>
                  <a:lnTo>
                    <a:pt x="348" y="1423"/>
                  </a:lnTo>
                  <a:lnTo>
                    <a:pt x="295" y="1407"/>
                  </a:lnTo>
                  <a:lnTo>
                    <a:pt x="241" y="1390"/>
                  </a:lnTo>
                  <a:lnTo>
                    <a:pt x="196" y="1365"/>
                  </a:lnTo>
                  <a:lnTo>
                    <a:pt x="152" y="1332"/>
                  </a:lnTo>
                  <a:lnTo>
                    <a:pt x="116" y="1298"/>
                  </a:lnTo>
                  <a:lnTo>
                    <a:pt x="79" y="1253"/>
                  </a:lnTo>
                  <a:lnTo>
                    <a:pt x="52" y="1205"/>
                  </a:lnTo>
                  <a:lnTo>
                    <a:pt x="25" y="1151"/>
                  </a:lnTo>
                  <a:lnTo>
                    <a:pt x="7" y="1055"/>
                  </a:lnTo>
                  <a:lnTo>
                    <a:pt x="0" y="966"/>
                  </a:lnTo>
                  <a:lnTo>
                    <a:pt x="0" y="807"/>
                  </a:lnTo>
                  <a:lnTo>
                    <a:pt x="0" y="0"/>
                  </a:lnTo>
                  <a:lnTo>
                    <a:pt x="7553" y="0"/>
                  </a:lnTo>
                  <a:lnTo>
                    <a:pt x="7562" y="1440"/>
                  </a:lnTo>
                  <a:close/>
                </a:path>
              </a:pathLst>
            </a:custGeom>
            <a:solidFill>
              <a:srgbClr val="EEA320"/>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cs-CZ"/>
            </a:p>
          </p:txBody>
        </p:sp>
      </p:grpSp>
      <p:sp>
        <p:nvSpPr>
          <p:cNvPr id="34865" name="Rectangle 49">
            <a:extLst>
              <a:ext uri="{FF2B5EF4-FFF2-40B4-BE49-F238E27FC236}">
                <a16:creationId xmlns:a16="http://schemas.microsoft.com/office/drawing/2014/main" id="{20D27E27-E383-4AC8-96A8-230AAE7BA333}"/>
              </a:ext>
            </a:extLst>
          </p:cNvPr>
          <p:cNvSpPr>
            <a:spLocks noGrp="1" noChangeArrowheads="1"/>
          </p:cNvSpPr>
          <p:nvPr>
            <p:ph type="sldNum" sz="quarter" idx="4"/>
          </p:nvPr>
        </p:nvSpPr>
        <p:spPr bwMode="auto">
          <a:xfrm>
            <a:off x="0" y="6599238"/>
            <a:ext cx="501650" cy="258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b="1"/>
            </a:lvl1pPr>
          </a:lstStyle>
          <a:p>
            <a:fld id="{878863D2-1A4F-4E8A-80BC-BC45DCE55C26}" type="slidenum">
              <a:rPr lang="en-US" altLang="en-US"/>
              <a:pPr/>
              <a:t>‹#›</a:t>
            </a:fld>
            <a:endParaRPr lang="en-US" altLang="en-US"/>
          </a:p>
        </p:txBody>
      </p:sp>
      <p:pic>
        <p:nvPicPr>
          <p:cNvPr id="1029" name="Picture 52" descr="logo-IBA-transparent">
            <a:extLst>
              <a:ext uri="{FF2B5EF4-FFF2-40B4-BE49-F238E27FC236}">
                <a16:creationId xmlns:a16="http://schemas.microsoft.com/office/drawing/2014/main" id="{61BC3517-7F02-43F7-A69E-7116DEC4F3B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96300" y="6602413"/>
            <a:ext cx="252413"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46">
            <a:extLst>
              <a:ext uri="{FF2B5EF4-FFF2-40B4-BE49-F238E27FC236}">
                <a16:creationId xmlns:a16="http://schemas.microsoft.com/office/drawing/2014/main" id="{42638D2C-38A2-4B43-8188-3258A4CB83EF}"/>
              </a:ext>
            </a:extLst>
          </p:cNvPr>
          <p:cNvSpPr>
            <a:spLocks noGrp="1" noChangeArrowheads="1"/>
          </p:cNvSpPr>
          <p:nvPr>
            <p:ph type="body" idx="1"/>
          </p:nvPr>
        </p:nvSpPr>
        <p:spPr bwMode="auto">
          <a:xfrm>
            <a:off x="500063" y="1214438"/>
            <a:ext cx="8501062"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4861" name="Rectangle 45">
            <a:extLst>
              <a:ext uri="{FF2B5EF4-FFF2-40B4-BE49-F238E27FC236}">
                <a16:creationId xmlns:a16="http://schemas.microsoft.com/office/drawing/2014/main" id="{C888AF68-9789-4625-B9C0-2ECCAB496BA4}"/>
              </a:ext>
            </a:extLst>
          </p:cNvPr>
          <p:cNvSpPr>
            <a:spLocks noGrp="1" noChangeArrowheads="1"/>
          </p:cNvSpPr>
          <p:nvPr>
            <p:ph type="title"/>
          </p:nvPr>
        </p:nvSpPr>
        <p:spPr bwMode="auto">
          <a:xfrm>
            <a:off x="506413" y="61913"/>
            <a:ext cx="8494712" cy="938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a:t>Klepnutím</a:t>
            </a:r>
            <a:r>
              <a:rPr lang="en-US" dirty="0"/>
              <a:t> </a:t>
            </a:r>
            <a:r>
              <a:rPr lang="en-US" dirty="0" err="1"/>
              <a:t>lze</a:t>
            </a:r>
            <a:r>
              <a:rPr lang="en-US" dirty="0"/>
              <a:t> </a:t>
            </a:r>
            <a:r>
              <a:rPr lang="en-US" dirty="0" err="1"/>
              <a:t>upravit</a:t>
            </a:r>
            <a:r>
              <a:rPr lang="en-US" dirty="0"/>
              <a:t> </a:t>
            </a:r>
            <a:r>
              <a:rPr lang="en-US" dirty="0" err="1"/>
              <a:t>styl</a:t>
            </a:r>
            <a:r>
              <a:rPr lang="en-US" dirty="0"/>
              <a:t> </a:t>
            </a:r>
            <a:r>
              <a:rPr lang="en-US" dirty="0" err="1"/>
              <a:t>předlohy</a:t>
            </a:r>
            <a:r>
              <a:rPr lang="en-US" dirty="0"/>
              <a:t> </a:t>
            </a:r>
            <a:r>
              <a:rPr lang="en-US" dirty="0" err="1"/>
              <a:t>nadpisů</a:t>
            </a:r>
            <a:endParaRPr lang="en-US" dirty="0"/>
          </a:p>
        </p:txBody>
      </p:sp>
      <p:sp>
        <p:nvSpPr>
          <p:cNvPr id="1032" name="Line 60">
            <a:extLst>
              <a:ext uri="{FF2B5EF4-FFF2-40B4-BE49-F238E27FC236}">
                <a16:creationId xmlns:a16="http://schemas.microsoft.com/office/drawing/2014/main" id="{9D9DCD8D-8ECB-490B-AECF-F00EFC6E4F74}"/>
              </a:ext>
            </a:extLst>
          </p:cNvPr>
          <p:cNvSpPr>
            <a:spLocks noChangeShapeType="1"/>
          </p:cNvSpPr>
          <p:nvPr/>
        </p:nvSpPr>
        <p:spPr bwMode="auto">
          <a:xfrm flipV="1">
            <a:off x="428625" y="357188"/>
            <a:ext cx="0" cy="69215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3" name="Line 55">
            <a:extLst>
              <a:ext uri="{FF2B5EF4-FFF2-40B4-BE49-F238E27FC236}">
                <a16:creationId xmlns:a16="http://schemas.microsoft.com/office/drawing/2014/main" id="{CDF1A666-B8E8-4E5C-8439-B5D3663CE49B}"/>
              </a:ext>
            </a:extLst>
          </p:cNvPr>
          <p:cNvSpPr>
            <a:spLocks noChangeShapeType="1"/>
          </p:cNvSpPr>
          <p:nvPr/>
        </p:nvSpPr>
        <p:spPr bwMode="auto">
          <a:xfrm>
            <a:off x="428625" y="1071563"/>
            <a:ext cx="8553450"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034" name="Group 69">
            <a:extLst>
              <a:ext uri="{FF2B5EF4-FFF2-40B4-BE49-F238E27FC236}">
                <a16:creationId xmlns:a16="http://schemas.microsoft.com/office/drawing/2014/main" id="{FD938507-F6D7-4896-9BFA-429B7029910C}"/>
              </a:ext>
            </a:extLst>
          </p:cNvPr>
          <p:cNvGrpSpPr>
            <a:grpSpLocks/>
          </p:cNvGrpSpPr>
          <p:nvPr/>
        </p:nvGrpSpPr>
        <p:grpSpPr bwMode="auto">
          <a:xfrm>
            <a:off x="123825" y="1071563"/>
            <a:ext cx="9020175" cy="206375"/>
            <a:chOff x="78" y="506"/>
            <a:chExt cx="5682" cy="130"/>
          </a:xfrm>
        </p:grpSpPr>
        <p:sp>
          <p:nvSpPr>
            <p:cNvPr id="1037" name="Line 65">
              <a:extLst>
                <a:ext uri="{FF2B5EF4-FFF2-40B4-BE49-F238E27FC236}">
                  <a16:creationId xmlns:a16="http://schemas.microsoft.com/office/drawing/2014/main" id="{F9238495-C180-415B-8136-3577455B68BA}"/>
                </a:ext>
              </a:extLst>
            </p:cNvPr>
            <p:cNvSpPr>
              <a:spLocks noChangeShapeType="1"/>
            </p:cNvSpPr>
            <p:nvPr/>
          </p:nvSpPr>
          <p:spPr bwMode="auto">
            <a:xfrm>
              <a:off x="129" y="571"/>
              <a:ext cx="5631" cy="0"/>
            </a:xfrm>
            <a:prstGeom prst="line">
              <a:avLst/>
            </a:prstGeom>
            <a:noFill/>
            <a:ln w="19050">
              <a:solidFill>
                <a:srgbClr val="EEA32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8" name="Oval 66">
              <a:extLst>
                <a:ext uri="{FF2B5EF4-FFF2-40B4-BE49-F238E27FC236}">
                  <a16:creationId xmlns:a16="http://schemas.microsoft.com/office/drawing/2014/main" id="{3AE52F79-7416-4297-B710-9BEAB6A99889}"/>
                </a:ext>
              </a:extLst>
            </p:cNvPr>
            <p:cNvSpPr>
              <a:spLocks noChangeArrowheads="1"/>
            </p:cNvSpPr>
            <p:nvPr/>
          </p:nvSpPr>
          <p:spPr bwMode="auto">
            <a:xfrm>
              <a:off x="78" y="506"/>
              <a:ext cx="130" cy="130"/>
            </a:xfrm>
            <a:prstGeom prst="ellipse">
              <a:avLst/>
            </a:prstGeom>
            <a:solidFill>
              <a:schemeClr val="tx2"/>
            </a:solidFill>
            <a:ln w="28575">
              <a:solidFill>
                <a:srgbClr val="EEA320"/>
              </a:solidFill>
              <a:round/>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cs-CZ" altLang="cs-CZ"/>
            </a:p>
          </p:txBody>
        </p:sp>
      </p:grpSp>
      <p:pic>
        <p:nvPicPr>
          <p:cNvPr id="1035" name="Picture 67" descr="logo-MU">
            <a:extLst>
              <a:ext uri="{FF2B5EF4-FFF2-40B4-BE49-F238E27FC236}">
                <a16:creationId xmlns:a16="http://schemas.microsoft.com/office/drawing/2014/main" id="{84BE9501-75F6-4F33-A4D3-0C8732746ED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788400" y="6588125"/>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70">
            <a:extLst>
              <a:ext uri="{FF2B5EF4-FFF2-40B4-BE49-F238E27FC236}">
                <a16:creationId xmlns:a16="http://schemas.microsoft.com/office/drawing/2014/main" id="{25FB14EB-9778-4688-8579-25B44E85E18D}"/>
              </a:ext>
            </a:extLst>
          </p:cNvPr>
          <p:cNvSpPr txBox="1">
            <a:spLocks noChangeArrowheads="1"/>
          </p:cNvSpPr>
          <p:nvPr/>
        </p:nvSpPr>
        <p:spPr bwMode="auto">
          <a:xfrm>
            <a:off x="5435600" y="6670675"/>
            <a:ext cx="28527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eaLnBrk="1" hangingPunct="1">
              <a:spcBef>
                <a:spcPct val="50000"/>
              </a:spcBef>
              <a:defRPr/>
            </a:pPr>
            <a:r>
              <a:rPr lang="cs-CZ" altLang="cs-CZ" sz="1000">
                <a:solidFill>
                  <a:schemeClr val="bg1"/>
                </a:solidFill>
              </a:rPr>
              <a:t>© Institut biostatistiky a analýz</a:t>
            </a:r>
            <a:endParaRPr lang="en-US" altLang="cs-CZ"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4507" r:id="rId1"/>
    <p:sldLayoutId id="2147484499" r:id="rId2"/>
    <p:sldLayoutId id="2147484500" r:id="rId3"/>
    <p:sldLayoutId id="2147484501" r:id="rId4"/>
    <p:sldLayoutId id="2147484502" r:id="rId5"/>
    <p:sldLayoutId id="2147484503" r:id="rId6"/>
    <p:sldLayoutId id="2147484504" r:id="rId7"/>
    <p:sldLayoutId id="2147484505" r:id="rId8"/>
    <p:sldLayoutId id="2147484506" r:id="rId9"/>
    <p:sldLayoutId id="2147484508" r:id="rId10"/>
  </p:sldLayoutIdLst>
  <p:txStyles>
    <p:titleStyle>
      <a:lvl1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mn-lt"/>
          <a:ea typeface="+mj-ea"/>
          <a:cs typeface="+mj-cs"/>
        </a:defRPr>
      </a:lvl1pPr>
      <a:lvl2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2pPr>
      <a:lvl3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3pPr>
      <a:lvl4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4pPr>
      <a:lvl5pPr algn="ctr" rtl="0" eaLnBrk="0" fontAlgn="base" hangingPunct="0">
        <a:lnSpc>
          <a:spcPct val="90000"/>
        </a:lnSpc>
        <a:spcBef>
          <a:spcPct val="0"/>
        </a:spcBef>
        <a:spcAft>
          <a:spcPct val="0"/>
        </a:spcAft>
        <a:defRPr sz="3600" b="1">
          <a:solidFill>
            <a:srgbClr val="534633"/>
          </a:solidFill>
          <a:effectLst>
            <a:outerShdw blurRad="38100" dist="38100" dir="2700000" algn="tl">
              <a:srgbClr val="C0C0C0"/>
            </a:outerShdw>
          </a:effectLst>
          <a:latin typeface="Arial Rounded MT Bold" pitchFamily="34" charset="0"/>
        </a:defRPr>
      </a:lvl5pPr>
      <a:lvl6pPr marL="4572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6pPr>
      <a:lvl7pPr marL="9144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7pPr>
      <a:lvl8pPr marL="13716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8pPr>
      <a:lvl9pPr marL="1828800" algn="ctr" rtl="0" eaLnBrk="1" fontAlgn="base" hangingPunct="1">
        <a:lnSpc>
          <a:spcPct val="90000"/>
        </a:lnSpc>
        <a:spcBef>
          <a:spcPct val="0"/>
        </a:spcBef>
        <a:spcAft>
          <a:spcPct val="0"/>
        </a:spcAft>
        <a:defRPr sz="2800" b="1">
          <a:solidFill>
            <a:schemeClr val="accent1"/>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spcBef>
          <a:spcPct val="30000"/>
        </a:spcBef>
        <a:spcAft>
          <a:spcPct val="0"/>
        </a:spcAft>
        <a:buClr>
          <a:schemeClr val="accent1"/>
        </a:buClr>
        <a:buSzPct val="80000"/>
        <a:buFont typeface="Wingdings" panose="05000000000000000000" pitchFamily="2" charset="2"/>
        <a:buChar char="þ"/>
        <a:defRPr sz="280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anose="05000000000000000000" pitchFamily="2" charset="2"/>
        <a:buChar char="è"/>
        <a:defRPr sz="240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anose="05000000000000000000" pitchFamily="2" charset="2"/>
        <a:buChar char="q"/>
        <a:defRPr sz="200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anose="05000000000000000000" pitchFamily="2" charset="2"/>
        <a:buChar char="l"/>
        <a:defRPr sz="200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oleObject" Target="../embeddings/oleObject1.bin"/><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png"/></Relationships>
</file>

<file path=ppt/slides/_rels/slide2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36.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54.png"/><Relationship Id="rId7"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 Id="rId9" Type="http://schemas.openxmlformats.org/officeDocument/2006/relationships/image" Target="../media/image53.wmf"/></Relationships>
</file>

<file path=ppt/slides/_rels/slide38.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53.wmf"/><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62.png"/><Relationship Id="rId4" Type="http://schemas.openxmlformats.org/officeDocument/2006/relationships/image" Target="../media/image61.png"/></Relationships>
</file>

<file path=ppt/slides/_rels/slide39.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2.xml"/><Relationship Id="rId5" Type="http://schemas.openxmlformats.org/officeDocument/2006/relationships/image" Target="../media/image66.png"/><Relationship Id="rId4" Type="http://schemas.openxmlformats.org/officeDocument/2006/relationships/image" Target="../media/image6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64.wmf"/><Relationship Id="rId5" Type="http://schemas.openxmlformats.org/officeDocument/2006/relationships/oleObject" Target="../embeddings/oleObject4.bin"/><Relationship Id="rId4" Type="http://schemas.openxmlformats.org/officeDocument/2006/relationships/image" Target="../media/image69.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E0BED45-AB6C-42EA-B212-F5FD8089927B}"/>
              </a:ext>
            </a:extLst>
          </p:cNvPr>
          <p:cNvSpPr>
            <a:spLocks noGrp="1" noChangeArrowheads="1"/>
          </p:cNvSpPr>
          <p:nvPr>
            <p:ph type="ctrTitle"/>
          </p:nvPr>
        </p:nvSpPr>
        <p:spPr>
          <a:xfrm>
            <a:off x="285750" y="1857375"/>
            <a:ext cx="8239125" cy="1930400"/>
          </a:xfrm>
        </p:spPr>
        <p:txBody>
          <a:bodyPr/>
          <a:lstStyle/>
          <a:p>
            <a:pPr eaLnBrk="1" hangingPunct="1"/>
            <a:r>
              <a:rPr lang="cs-CZ" altLang="cs-CZ" sz="4800"/>
              <a:t>ČASOVÉ ŘADY </a:t>
            </a:r>
            <a:endParaRPr lang="cs-CZ" altLang="cs-CZ" sz="4000"/>
          </a:p>
        </p:txBody>
      </p:sp>
      <p:sp>
        <p:nvSpPr>
          <p:cNvPr id="2051" name="Rectangle 3">
            <a:extLst>
              <a:ext uri="{FF2B5EF4-FFF2-40B4-BE49-F238E27FC236}">
                <a16:creationId xmlns:a16="http://schemas.microsoft.com/office/drawing/2014/main" id="{98257D0E-8489-4CDB-91BE-BBA7E0A1136C}"/>
              </a:ext>
            </a:extLst>
          </p:cNvPr>
          <p:cNvSpPr>
            <a:spLocks noGrp="1" noChangeArrowheads="1"/>
          </p:cNvSpPr>
          <p:nvPr>
            <p:ph type="subTitle" idx="1"/>
          </p:nvPr>
        </p:nvSpPr>
        <p:spPr>
          <a:xfrm>
            <a:off x="1928813" y="4503738"/>
            <a:ext cx="6858000" cy="1930400"/>
          </a:xfrm>
        </p:spPr>
        <p:txBody>
          <a:bodyPr/>
          <a:lstStyle/>
          <a:p>
            <a:pPr eaLnBrk="1" hangingPunct="1">
              <a:defRPr/>
            </a:pPr>
            <a:r>
              <a:rPr lang="cs-CZ" sz="2400" b="1" dirty="0">
                <a:latin typeface="Arial" pitchFamily="34" charset="0"/>
              </a:rPr>
              <a:t>Mgr. et Mgr. Jiří Kalina, PhD.</a:t>
            </a:r>
          </a:p>
          <a:p>
            <a:pPr eaLnBrk="1" hangingPunct="1">
              <a:defRPr/>
            </a:pPr>
            <a:endParaRPr lang="en-US" b="1" dirty="0">
              <a:latin typeface="Arial" pitchFamily="34" charset="0"/>
            </a:endParaRPr>
          </a:p>
          <a:p>
            <a:pPr eaLnBrk="1" hangingPunct="1">
              <a:spcBef>
                <a:spcPts val="0"/>
              </a:spcBef>
              <a:defRPr/>
            </a:pPr>
            <a:r>
              <a:rPr lang="en-US" b="1" dirty="0">
                <a:latin typeface="Arial" pitchFamily="34" charset="0"/>
              </a:rPr>
              <a:t>UKB, </a:t>
            </a:r>
            <a:r>
              <a:rPr lang="cs-CZ" b="1" dirty="0">
                <a:latin typeface="Arial" pitchFamily="34" charset="0"/>
              </a:rPr>
              <a:t>pavilon D29 (</a:t>
            </a:r>
            <a:r>
              <a:rPr lang="cs-CZ" b="1" dirty="0" err="1">
                <a:latin typeface="Arial" pitchFamily="34" charset="0"/>
              </a:rPr>
              <a:t>Recetox</a:t>
            </a:r>
            <a:r>
              <a:rPr lang="cs-CZ" b="1" dirty="0">
                <a:latin typeface="Arial" pitchFamily="34" charset="0"/>
              </a:rPr>
              <a:t>)</a:t>
            </a:r>
            <a:r>
              <a:rPr lang="en-US" b="1" dirty="0">
                <a:latin typeface="Arial" pitchFamily="34" charset="0"/>
              </a:rPr>
              <a:t>, </a:t>
            </a:r>
            <a:r>
              <a:rPr lang="cs-CZ" b="1" dirty="0">
                <a:latin typeface="Arial" pitchFamily="34" charset="0"/>
              </a:rPr>
              <a:t>kancelář 123</a:t>
            </a:r>
          </a:p>
          <a:p>
            <a:pPr eaLnBrk="1" hangingPunct="1">
              <a:spcBef>
                <a:spcPts val="0"/>
              </a:spcBef>
              <a:defRPr/>
            </a:pPr>
            <a:r>
              <a:rPr lang="cs-CZ" b="1" dirty="0">
                <a:latin typeface="Arial" pitchFamily="34" charset="0"/>
              </a:rPr>
              <a:t>kalina</a:t>
            </a:r>
            <a:r>
              <a:rPr lang="en-US" b="1" dirty="0">
                <a:latin typeface="Arial" pitchFamily="34" charset="0"/>
              </a:rPr>
              <a:t>@</a:t>
            </a:r>
            <a:r>
              <a:rPr lang="cs-CZ" b="1" dirty="0">
                <a:latin typeface="Arial" pitchFamily="34" charset="0"/>
              </a:rPr>
              <a:t>mail</a:t>
            </a:r>
            <a:r>
              <a:rPr lang="en-US" b="1" dirty="0">
                <a:latin typeface="Arial" pitchFamily="34" charset="0"/>
              </a:rPr>
              <a:t>.muni.cz</a:t>
            </a:r>
            <a:endParaRPr lang="cs-CZ" sz="1200" b="1"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FF020F-DC69-48CC-ABFC-F83E23D36689}"/>
              </a:ext>
            </a:extLst>
          </p:cNvPr>
          <p:cNvSpPr>
            <a:spLocks noGrp="1"/>
          </p:cNvSpPr>
          <p:nvPr>
            <p:ph type="title"/>
          </p:nvPr>
        </p:nvSpPr>
        <p:spPr/>
        <p:txBody>
          <a:bodyPr/>
          <a:lstStyle/>
          <a:p>
            <a:pPr>
              <a:defRPr/>
            </a:pPr>
            <a:r>
              <a:rPr lang="cs-CZ" sz="2800"/>
              <a:t>vnitřní </a:t>
            </a:r>
            <a:r>
              <a:rPr lang="cs-CZ" sz="2800" dirty="0"/>
              <a:t>stavový popis</a:t>
            </a:r>
          </a:p>
        </p:txBody>
      </p:sp>
      <p:sp>
        <p:nvSpPr>
          <p:cNvPr id="45059" name="Zástupný symbol pro obsah 2">
            <a:extLst>
              <a:ext uri="{FF2B5EF4-FFF2-40B4-BE49-F238E27FC236}">
                <a16:creationId xmlns:a16="http://schemas.microsoft.com/office/drawing/2014/main" id="{FC72D3B7-3DD9-44D5-9198-270339BFD567}"/>
              </a:ext>
            </a:extLst>
          </p:cNvPr>
          <p:cNvSpPr>
            <a:spLocks noGrp="1" noChangeArrowheads="1"/>
          </p:cNvSpPr>
          <p:nvPr>
            <p:ph idx="1"/>
          </p:nvPr>
        </p:nvSpPr>
        <p:spPr>
          <a:xfrm>
            <a:off x="573088" y="1204913"/>
            <a:ext cx="8535987" cy="855662"/>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endParaRPr lang="cs-CZ" altLang="cs-CZ" sz="1900"/>
          </a:p>
          <a:p>
            <a:pPr marL="0" indent="0" algn="ctr">
              <a:buFont typeface="Wingdings" panose="05000000000000000000" pitchFamily="2" charset="2"/>
              <a:buNone/>
              <a:tabLst>
                <a:tab pos="3951288" algn="ctr"/>
              </a:tabLst>
            </a:pPr>
            <a:endParaRPr lang="cs-CZ" altLang="cs-CZ" sz="1900"/>
          </a:p>
        </p:txBody>
      </p:sp>
      <p:sp>
        <p:nvSpPr>
          <p:cNvPr id="45060" name="Rectangle 2">
            <a:extLst>
              <a:ext uri="{FF2B5EF4-FFF2-40B4-BE49-F238E27FC236}">
                <a16:creationId xmlns:a16="http://schemas.microsoft.com/office/drawing/2014/main" id="{1A0D1573-41EE-4F5C-AE80-3D883E94E71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5061" name="Objekt 2">
                <a:extLst>
                  <a:ext uri="{FF2B5EF4-FFF2-40B4-BE49-F238E27FC236}">
                    <a16:creationId xmlns:a16="http://schemas.microsoft.com/office/drawing/2014/main" id="{DF8106CC-C1D7-4035-82C5-AEA04C7C8BF9}"/>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5061" name="Objekt 2">
                <a:extLst>
                  <a:ext uri="{FF2B5EF4-FFF2-40B4-BE49-F238E27FC236}">
                    <a16:creationId xmlns:a16="http://schemas.microsoft.com/office/drawing/2014/main" id="{DF8106CC-C1D7-4035-82C5-AEA04C7C8BF9}"/>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BB273B-1713-4F87-8369-550C289BEC38}"/>
              </a:ext>
            </a:extLst>
          </p:cNvPr>
          <p:cNvSpPr>
            <a:spLocks noGrp="1"/>
          </p:cNvSpPr>
          <p:nvPr>
            <p:ph type="title"/>
          </p:nvPr>
        </p:nvSpPr>
        <p:spPr/>
        <p:txBody>
          <a:bodyPr/>
          <a:lstStyle/>
          <a:p>
            <a:pPr>
              <a:defRPr/>
            </a:pPr>
            <a:r>
              <a:rPr lang="cs-CZ" sz="2800"/>
              <a:t>vnitřní </a:t>
            </a:r>
            <a:r>
              <a:rPr lang="cs-CZ" sz="2800" dirty="0"/>
              <a:t>stavový popis</a:t>
            </a:r>
          </a:p>
        </p:txBody>
      </p:sp>
      <p:sp>
        <p:nvSpPr>
          <p:cNvPr id="46083" name="Rectangle 2">
            <a:extLst>
              <a:ext uri="{FF2B5EF4-FFF2-40B4-BE49-F238E27FC236}">
                <a16:creationId xmlns:a16="http://schemas.microsoft.com/office/drawing/2014/main" id="{003CB019-098D-4A70-B268-25EBBCA305E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6084" name="Objekt 2">
                <a:extLst>
                  <a:ext uri="{FF2B5EF4-FFF2-40B4-BE49-F238E27FC236}">
                    <a16:creationId xmlns:a16="http://schemas.microsoft.com/office/drawing/2014/main" id="{49DABDAC-DB57-478D-85CD-FB5A63D19093}"/>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6084" name="Objekt 2">
                <a:extLst>
                  <a:ext uri="{FF2B5EF4-FFF2-40B4-BE49-F238E27FC236}">
                    <a16:creationId xmlns:a16="http://schemas.microsoft.com/office/drawing/2014/main" id="{49DABDAC-DB57-478D-85CD-FB5A63D19093}"/>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pic>
        <p:nvPicPr>
          <p:cNvPr id="46085" name="Picture 7">
            <a:extLst>
              <a:ext uri="{FF2B5EF4-FFF2-40B4-BE49-F238E27FC236}">
                <a16:creationId xmlns:a16="http://schemas.microsoft.com/office/drawing/2014/main" id="{0927548B-2729-49BE-870A-391D16F2B9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663" y="4437063"/>
            <a:ext cx="6162675"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6086" name="Zástupný symbol pro obsah 2">
            <a:extLst>
              <a:ext uri="{FF2B5EF4-FFF2-40B4-BE49-F238E27FC236}">
                <a16:creationId xmlns:a16="http://schemas.microsoft.com/office/drawing/2014/main" id="{3D6632F7-A219-4361-BD22-CDF6E7B8807B}"/>
              </a:ext>
            </a:extLst>
          </p:cNvPr>
          <p:cNvSpPr>
            <a:spLocks noGrp="1" noChangeArrowheads="1"/>
          </p:cNvSpPr>
          <p:nvPr>
            <p:ph idx="1"/>
          </p:nvPr>
        </p:nvSpPr>
        <p:spPr>
          <a:xfrm>
            <a:off x="573088" y="1204913"/>
            <a:ext cx="8535987" cy="855662"/>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buFont typeface="Wingdings" panose="05000000000000000000" pitchFamily="2" charset="2"/>
              <a:buNone/>
              <a:tabLst>
                <a:tab pos="3951288" algn="ctr"/>
              </a:tabLst>
            </a:pPr>
            <a:endParaRPr lang="cs-CZ" altLang="cs-CZ" sz="1800" i="1">
              <a:latin typeface="Cambria Math" panose="02040503050406030204" pitchFamily="18"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endParaRPr lang="cs-CZ" altLang="cs-CZ" sz="1900"/>
          </a:p>
          <a:p>
            <a:pPr marL="0" indent="0" algn="ctr">
              <a:buFont typeface="Wingdings" panose="05000000000000000000" pitchFamily="2" charset="2"/>
              <a:buNone/>
              <a:tabLst>
                <a:tab pos="3951288" algn="ctr"/>
              </a:tabLst>
            </a:pPr>
            <a:endParaRPr lang="cs-CZ" altLang="cs-CZ" sz="1900"/>
          </a:p>
        </p:txBody>
      </p:sp>
      <p:sp>
        <p:nvSpPr>
          <p:cNvPr id="7" name="TextovéPole 6">
            <a:extLst>
              <a:ext uri="{FF2B5EF4-FFF2-40B4-BE49-F238E27FC236}">
                <a16:creationId xmlns:a16="http://schemas.microsoft.com/office/drawing/2014/main" id="{9C7C3752-FFB6-48C9-A290-D70273B47610}"/>
              </a:ext>
            </a:extLst>
          </p:cNvPr>
          <p:cNvSpPr txBox="1"/>
          <p:nvPr/>
        </p:nvSpPr>
        <p:spPr>
          <a:xfrm>
            <a:off x="827088" y="3995772"/>
            <a:ext cx="5905152" cy="369332"/>
          </a:xfrm>
          <a:prstGeom prst="rect">
            <a:avLst/>
          </a:prstGeom>
          <a:noFill/>
        </p:spPr>
        <p:txBody>
          <a:bodyPr wrap="square" rtlCol="0">
            <a:spAutoFit/>
          </a:bodyPr>
          <a:lstStyle/>
          <a:p>
            <a:r>
              <a:rPr lang="cs-CZ" dirty="0">
                <a:solidFill>
                  <a:srgbClr val="C00000"/>
                </a:solidFill>
              </a:rPr>
              <a:t>V případě modelu dravec kořist dostáváme: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F03B84-A685-41AB-9E6E-64E9BEE14F20}"/>
              </a:ext>
            </a:extLst>
          </p:cNvPr>
          <p:cNvSpPr>
            <a:spLocks noGrp="1"/>
          </p:cNvSpPr>
          <p:nvPr>
            <p:ph type="ctrTitle"/>
          </p:nvPr>
        </p:nvSpPr>
        <p:spPr>
          <a:xfrm>
            <a:off x="823913" y="1916113"/>
            <a:ext cx="7493000" cy="1973262"/>
          </a:xfrm>
        </p:spPr>
        <p:txBody>
          <a:bodyPr/>
          <a:lstStyle/>
          <a:p>
            <a:pPr>
              <a:defRPr/>
            </a:pPr>
            <a:r>
              <a:rPr lang="cs-CZ" sz="4000" dirty="0"/>
              <a:t>XII. STABILITA</a:t>
            </a:r>
            <a:endParaRPr lang="cs-CZ" sz="4000" cap="al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8E0C509-68A0-4F22-90FA-857C0457E58B}"/>
              </a:ext>
            </a:extLst>
          </p:cNvPr>
          <p:cNvSpPr>
            <a:spLocks noGrp="1" noChangeArrowheads="1"/>
          </p:cNvSpPr>
          <p:nvPr>
            <p:ph type="title"/>
          </p:nvPr>
        </p:nvSpPr>
        <p:spPr/>
        <p:txBody>
          <a:bodyPr/>
          <a:lstStyle/>
          <a:p>
            <a:pPr>
              <a:defRPr/>
            </a:pPr>
            <a:r>
              <a:rPr lang="cs-CZ" sz="2800" dirty="0"/>
              <a:t>KDY JE A KDY NENÍ SYSTÉM STABILNÍ</a:t>
            </a:r>
          </a:p>
        </p:txBody>
      </p:sp>
      <p:sp>
        <p:nvSpPr>
          <p:cNvPr id="9219" name="Rectangle 12">
            <a:extLst>
              <a:ext uri="{FF2B5EF4-FFF2-40B4-BE49-F238E27FC236}">
                <a16:creationId xmlns:a16="http://schemas.microsoft.com/office/drawing/2014/main" id="{EA7A3B89-F2A8-4424-B555-3EFCF2F23F1A}"/>
              </a:ext>
            </a:extLst>
          </p:cNvPr>
          <p:cNvSpPr>
            <a:spLocks noGrp="1" noChangeArrowheads="1"/>
          </p:cNvSpPr>
          <p:nvPr>
            <p:ph type="body" idx="1"/>
          </p:nvPr>
        </p:nvSpPr>
        <p:spPr>
          <a:xfrm>
            <a:off x="500063" y="1714500"/>
            <a:ext cx="8535987" cy="4667250"/>
          </a:xfrm>
        </p:spPr>
        <p:txBody>
          <a:bodyPr/>
          <a:lstStyle/>
          <a:p>
            <a:pPr>
              <a:lnSpc>
                <a:spcPct val="90000"/>
              </a:lnSpc>
            </a:pPr>
            <a:r>
              <a:rPr lang="cs-CZ" altLang="cs-CZ" b="1">
                <a:solidFill>
                  <a:srgbClr val="002060"/>
                </a:solidFill>
              </a:rPr>
              <a:t>Stabilita</a:t>
            </a:r>
            <a:r>
              <a:rPr lang="cs-CZ" altLang="cs-CZ"/>
              <a:t> - vlastnost systému, kterou můžeme charakterizovat jeho schopností udržet své chování či rysy (parametry) v předepsaných mezích i za případného vnějšího rušivého působení.</a:t>
            </a:r>
          </a:p>
          <a:p>
            <a:pPr>
              <a:lnSpc>
                <a:spcPct val="90000"/>
              </a:lnSpc>
            </a:pPr>
            <a:r>
              <a:rPr lang="cs-CZ" altLang="cs-CZ" b="1">
                <a:solidFill>
                  <a:srgbClr val="002060"/>
                </a:solidFill>
              </a:rPr>
              <a:t>Rovnováha</a:t>
            </a:r>
            <a:r>
              <a:rPr lang="cs-CZ" altLang="cs-CZ"/>
              <a:t> - relativně stálý stav systému, vzniklý vyrovnáním vlivů na systém působících.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a:extLst>
              <a:ext uri="{FF2B5EF4-FFF2-40B4-BE49-F238E27FC236}">
                <a16:creationId xmlns:a16="http://schemas.microsoft.com/office/drawing/2014/main" id="{87F750B9-0802-46EA-B92C-4FD453817822}"/>
              </a:ext>
            </a:extLst>
          </p:cNvPr>
          <p:cNvGraphicFramePr>
            <a:graphicFrameLocks noGrp="1" noChangeAspect="1"/>
          </p:cNvGraphicFramePr>
          <p:nvPr>
            <p:ph sz="half" idx="2"/>
          </p:nvPr>
        </p:nvGraphicFramePr>
        <p:xfrm>
          <a:off x="4643438" y="1500188"/>
          <a:ext cx="4114800" cy="2435225"/>
        </p:xfrm>
        <a:graphic>
          <a:graphicData uri="http://schemas.openxmlformats.org/presentationml/2006/ole">
            <mc:AlternateContent xmlns:mc="http://schemas.openxmlformats.org/markup-compatibility/2006">
              <mc:Choice xmlns:v="urn:schemas-microsoft-com:vml" Requires="v">
                <p:oleObj name="Rastrový obrázek" r:id="rId2" imgW="3780952" imgH="2238687" progId="Paint.Picture">
                  <p:embed/>
                </p:oleObj>
              </mc:Choice>
              <mc:Fallback>
                <p:oleObj name="Rastrový obrázek" r:id="rId2" imgW="3780952" imgH="2238687" progId="Paint.Picture">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1500188"/>
                        <a:ext cx="4114800"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3" name="Rectangle 7">
            <a:extLst>
              <a:ext uri="{FF2B5EF4-FFF2-40B4-BE49-F238E27FC236}">
                <a16:creationId xmlns:a16="http://schemas.microsoft.com/office/drawing/2014/main" id="{D6984982-637B-4D04-91B8-17E97F7688DA}"/>
              </a:ext>
            </a:extLst>
          </p:cNvPr>
          <p:cNvSpPr>
            <a:spLocks noGrp="1" noChangeArrowheads="1"/>
          </p:cNvSpPr>
          <p:nvPr>
            <p:ph type="title"/>
          </p:nvPr>
        </p:nvSpPr>
        <p:spPr/>
        <p:txBody>
          <a:bodyPr/>
          <a:lstStyle/>
          <a:p>
            <a:pPr>
              <a:defRPr/>
            </a:pPr>
            <a:r>
              <a:rPr lang="cs-CZ" sz="2800" dirty="0"/>
              <a:t>KDY JE A KDY NENÍ SYSTÉM STABILNÍ</a:t>
            </a:r>
          </a:p>
        </p:txBody>
      </p:sp>
      <p:sp>
        <p:nvSpPr>
          <p:cNvPr id="10244" name="Oval 9">
            <a:extLst>
              <a:ext uri="{FF2B5EF4-FFF2-40B4-BE49-F238E27FC236}">
                <a16:creationId xmlns:a16="http://schemas.microsoft.com/office/drawing/2014/main" id="{BE91AC91-5B97-4976-AD29-46CB563070A0}"/>
              </a:ext>
            </a:extLst>
          </p:cNvPr>
          <p:cNvSpPr>
            <a:spLocks noChangeArrowheads="1"/>
          </p:cNvSpPr>
          <p:nvPr/>
        </p:nvSpPr>
        <p:spPr bwMode="auto">
          <a:xfrm rot="4225624">
            <a:off x="7296943" y="4380707"/>
            <a:ext cx="187166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0245" name="Line 15">
            <a:extLst>
              <a:ext uri="{FF2B5EF4-FFF2-40B4-BE49-F238E27FC236}">
                <a16:creationId xmlns:a16="http://schemas.microsoft.com/office/drawing/2014/main" id="{85175E44-1676-43E1-89B7-86BB90DE950D}"/>
              </a:ext>
            </a:extLst>
          </p:cNvPr>
          <p:cNvSpPr>
            <a:spLocks noChangeShapeType="1"/>
          </p:cNvSpPr>
          <p:nvPr/>
        </p:nvSpPr>
        <p:spPr bwMode="auto">
          <a:xfrm flipH="1" flipV="1">
            <a:off x="6500813" y="5214938"/>
            <a:ext cx="2016125"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46" name="Line 16">
            <a:extLst>
              <a:ext uri="{FF2B5EF4-FFF2-40B4-BE49-F238E27FC236}">
                <a16:creationId xmlns:a16="http://schemas.microsoft.com/office/drawing/2014/main" id="{81B38099-C944-45D6-991F-BC38E5542272}"/>
              </a:ext>
            </a:extLst>
          </p:cNvPr>
          <p:cNvSpPr>
            <a:spLocks noChangeShapeType="1"/>
          </p:cNvSpPr>
          <p:nvPr/>
        </p:nvSpPr>
        <p:spPr bwMode="auto">
          <a:xfrm flipH="1">
            <a:off x="6500813" y="3714750"/>
            <a:ext cx="1357312" cy="1512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10247" name="Picture 17" descr="koule">
            <a:extLst>
              <a:ext uri="{FF2B5EF4-FFF2-40B4-BE49-F238E27FC236}">
                <a16:creationId xmlns:a16="http://schemas.microsoft.com/office/drawing/2014/main" id="{10022AA7-0388-43D7-8EA4-9CB06C416C33}"/>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428625" y="1500188"/>
            <a:ext cx="3959225" cy="3476625"/>
          </a:xfrm>
          <a:noFill/>
        </p:spPr>
      </p:pic>
      <p:pic>
        <p:nvPicPr>
          <p:cNvPr id="10248" name="Picture 10" descr="obr12_1">
            <a:extLst>
              <a:ext uri="{FF2B5EF4-FFF2-40B4-BE49-F238E27FC236}">
                <a16:creationId xmlns:a16="http://schemas.microsoft.com/office/drawing/2014/main" id="{F396D93A-7253-4591-89E5-B8A1A14808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0" y="4214813"/>
            <a:ext cx="233362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a:extLst>
              <a:ext uri="{FF2B5EF4-FFF2-40B4-BE49-F238E27FC236}">
                <a16:creationId xmlns:a16="http://schemas.microsoft.com/office/drawing/2014/main" id="{D7F22262-5C4B-4E2A-B764-7E5456B4940C}"/>
              </a:ext>
            </a:extLst>
          </p:cNvPr>
          <p:cNvSpPr>
            <a:spLocks noGrp="1" noChangeArrowheads="1"/>
          </p:cNvSpPr>
          <p:nvPr>
            <p:ph type="title"/>
          </p:nvPr>
        </p:nvSpPr>
        <p:spPr/>
        <p:txBody>
          <a:bodyPr/>
          <a:lstStyle/>
          <a:p>
            <a:pPr>
              <a:defRPr/>
            </a:pPr>
            <a:r>
              <a:rPr lang="cs-CZ" sz="3200" dirty="0"/>
              <a:t>Stabilita nelineárních systémů</a:t>
            </a:r>
          </a:p>
        </p:txBody>
      </p:sp>
      <p:sp>
        <p:nvSpPr>
          <p:cNvPr id="11267" name="Rectangle 3">
            <a:extLst>
              <a:ext uri="{FF2B5EF4-FFF2-40B4-BE49-F238E27FC236}">
                <a16:creationId xmlns:a16="http://schemas.microsoft.com/office/drawing/2014/main" id="{F389AD8C-BAB1-4D87-83F6-7E5C502A5811}"/>
              </a:ext>
            </a:extLst>
          </p:cNvPr>
          <p:cNvSpPr>
            <a:spLocks noGrp="1" noChangeArrowheads="1"/>
          </p:cNvSpPr>
          <p:nvPr>
            <p:ph type="body" idx="1"/>
          </p:nvPr>
        </p:nvSpPr>
        <p:spPr>
          <a:xfrm>
            <a:off x="428625" y="1357313"/>
            <a:ext cx="8229600" cy="1350962"/>
          </a:xfrm>
        </p:spPr>
        <p:txBody>
          <a:bodyPr/>
          <a:lstStyle/>
          <a:p>
            <a:pPr marL="0" indent="0">
              <a:buFont typeface="Wingdings" panose="05000000000000000000" pitchFamily="2" charset="2"/>
              <a:buNone/>
            </a:pPr>
            <a:r>
              <a:rPr lang="cs-CZ" altLang="cs-CZ" sz="2000" b="1"/>
              <a:t>Ljapunovská stabilita</a:t>
            </a:r>
            <a:r>
              <a:rPr lang="cs-CZ" altLang="cs-CZ" sz="2000"/>
              <a:t>: Rovnovážný stav </a:t>
            </a:r>
            <a:r>
              <a:rPr lang="cs-CZ" altLang="cs-CZ" sz="2000" i="1">
                <a:latin typeface="Times New Roman" panose="02020603050405020304" pitchFamily="18" charset="0"/>
              </a:rPr>
              <a:t>x</a:t>
            </a:r>
            <a:r>
              <a:rPr lang="cs-CZ" altLang="cs-CZ" sz="2000" i="1" baseline="-25000">
                <a:latin typeface="Times New Roman" panose="02020603050405020304" pitchFamily="18" charset="0"/>
              </a:rPr>
              <a:t>e</a:t>
            </a:r>
            <a:r>
              <a:rPr lang="cs-CZ" altLang="cs-CZ" sz="2000"/>
              <a:t> je ljapunovsky stabilní právě tehdy, když ke každému </a:t>
            </a:r>
            <a:r>
              <a:rPr lang="cs-CZ" altLang="cs-CZ" sz="2000" i="1">
                <a:latin typeface="Times New Roman" panose="02020603050405020304" pitchFamily="18" charset="0"/>
                <a:sym typeface="Symbol" panose="05050102010706020507" pitchFamily="18" charset="2"/>
              </a:rPr>
              <a:t></a:t>
            </a:r>
            <a:r>
              <a:rPr lang="cs-CZ" altLang="cs-CZ" sz="2000">
                <a:latin typeface="Times New Roman" panose="02020603050405020304" pitchFamily="18" charset="0"/>
                <a:sym typeface="Symbol" panose="05050102010706020507" pitchFamily="18" charset="2"/>
              </a:rPr>
              <a:t> &gt; 0</a:t>
            </a:r>
            <a:r>
              <a:rPr lang="cs-CZ" altLang="cs-CZ" sz="2000">
                <a:sym typeface="Symbol" panose="05050102010706020507" pitchFamily="18" charset="2"/>
              </a:rPr>
              <a:t> existuje </a:t>
            </a:r>
            <a:r>
              <a:rPr lang="cs-CZ" altLang="cs-CZ" sz="2000" i="1">
                <a:latin typeface="Times New Roman" panose="02020603050405020304" pitchFamily="18" charset="0"/>
                <a:sym typeface="Symbol" panose="05050102010706020507" pitchFamily="18" charset="2"/>
              </a:rPr>
              <a:t>δ</a:t>
            </a:r>
            <a:r>
              <a:rPr lang="cs-CZ" altLang="cs-CZ" sz="2000">
                <a:latin typeface="Times New Roman" panose="02020603050405020304" pitchFamily="18" charset="0"/>
                <a:sym typeface="Symbol" panose="05050102010706020507" pitchFamily="18" charset="2"/>
              </a:rPr>
              <a:t> &gt; 0</a:t>
            </a:r>
            <a:r>
              <a:rPr lang="cs-CZ" altLang="cs-CZ" sz="2000">
                <a:sym typeface="Symbol" panose="05050102010706020507" pitchFamily="18" charset="2"/>
              </a:rPr>
              <a:t> takové, že pro libovolný počáteční stav </a:t>
            </a:r>
            <a:r>
              <a:rPr lang="cs-CZ" altLang="cs-CZ" sz="2000" i="1">
                <a:latin typeface="Times New Roman" panose="02020603050405020304" pitchFamily="18" charset="0"/>
                <a:sym typeface="Symbol" panose="05050102010706020507" pitchFamily="18" charset="2"/>
              </a:rPr>
              <a:t>x</a:t>
            </a:r>
            <a:r>
              <a:rPr lang="cs-CZ" altLang="cs-CZ" sz="2000" baseline="-25000">
                <a:latin typeface="Times New Roman" panose="02020603050405020304" pitchFamily="18" charset="0"/>
                <a:sym typeface="Symbol" panose="05050102010706020507" pitchFamily="18" charset="2"/>
              </a:rPr>
              <a:t>0</a:t>
            </a:r>
            <a:r>
              <a:rPr lang="cs-CZ" altLang="cs-CZ" sz="2000">
                <a:sym typeface="Symbol" panose="05050102010706020507" pitchFamily="18" charset="2"/>
              </a:rPr>
              <a:t>, který leží v okolí </a:t>
            </a:r>
            <a:r>
              <a:rPr lang="cs-CZ" altLang="cs-CZ" sz="2000" i="1">
                <a:latin typeface="Times New Roman" panose="02020603050405020304" pitchFamily="18" charset="0"/>
                <a:sym typeface="Symbol" panose="05050102010706020507" pitchFamily="18" charset="2"/>
              </a:rPr>
              <a:t>δ</a:t>
            </a:r>
            <a:r>
              <a:rPr lang="cs-CZ" altLang="cs-CZ" sz="2000">
                <a:sym typeface="Symbol" panose="05050102010706020507" pitchFamily="18" charset="2"/>
              </a:rPr>
              <a:t> rovnovážného stavu, tj. </a:t>
            </a:r>
          </a:p>
        </p:txBody>
      </p:sp>
      <p:sp>
        <p:nvSpPr>
          <p:cNvPr id="11268" name="Rectangle 4">
            <a:extLst>
              <a:ext uri="{FF2B5EF4-FFF2-40B4-BE49-F238E27FC236}">
                <a16:creationId xmlns:a16="http://schemas.microsoft.com/office/drawing/2014/main" id="{734218FD-F105-4306-9F6B-C9D89A4FE107}"/>
              </a:ext>
            </a:extLst>
          </p:cNvPr>
          <p:cNvSpPr>
            <a:spLocks noChangeArrowheads="1"/>
          </p:cNvSpPr>
          <p:nvPr/>
        </p:nvSpPr>
        <p:spPr bwMode="auto">
          <a:xfrm>
            <a:off x="428625" y="3284538"/>
            <a:ext cx="822960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000"/>
              <a:t>platí, že všechny stavy x(t), které jsou řešením systému, leží v blízkosti rovnovážného stavu, tj.</a:t>
            </a:r>
            <a:endParaRPr lang="cs-CZ" altLang="cs-CZ" sz="2000">
              <a:sym typeface="Symbol" panose="05050102010706020507" pitchFamily="18" charset="2"/>
            </a:endParaRPr>
          </a:p>
        </p:txBody>
      </p:sp>
      <mc:AlternateContent xmlns:mc="http://schemas.openxmlformats.org/markup-compatibility/2006" xmlns:a14="http://schemas.microsoft.com/office/drawing/2010/main">
        <mc:Choice Requires="a14">
          <p:sp>
            <p:nvSpPr>
              <p:cNvPr id="11269" name="Object 2">
                <a:extLst>
                  <a:ext uri="{FF2B5EF4-FFF2-40B4-BE49-F238E27FC236}">
                    <a16:creationId xmlns:a16="http://schemas.microsoft.com/office/drawing/2014/main" id="{99756AFC-22E3-4579-B6EC-4A3C305E2B43}"/>
                  </a:ext>
                </a:extLst>
              </p:cNvPr>
              <p:cNvSpPr txBox="1"/>
              <p:nvPr/>
            </p:nvSpPr>
            <p:spPr bwMode="auto">
              <a:xfrm>
                <a:off x="3779838" y="2708275"/>
                <a:ext cx="1624012" cy="50641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0</m:t>
                              </m:r>
                            </m:sub>
                          </m:sSub>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𝑒</m:t>
                              </m:r>
                            </m:sub>
                          </m:sSub>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𝛿</m:t>
                      </m:r>
                    </m:oMath>
                  </m:oMathPara>
                </a14:m>
                <a:endParaRPr lang="cs-CZ"/>
              </a:p>
            </p:txBody>
          </p:sp>
        </mc:Choice>
        <mc:Fallback xmlns="">
          <p:sp>
            <p:nvSpPr>
              <p:cNvPr id="11269" name="Object 2">
                <a:extLst>
                  <a:ext uri="{FF2B5EF4-FFF2-40B4-BE49-F238E27FC236}">
                    <a16:creationId xmlns:a16="http://schemas.microsoft.com/office/drawing/2014/main" id="{99756AFC-22E3-4579-B6EC-4A3C305E2B43}"/>
                  </a:ext>
                </a:extLst>
              </p:cNvPr>
              <p:cNvSpPr txBox="1">
                <a:spLocks noRot="1" noChangeAspect="1" noMove="1" noResize="1" noEditPoints="1" noAdjustHandles="1" noChangeArrowheads="1" noChangeShapeType="1" noTextEdit="1"/>
              </p:cNvSpPr>
              <p:nvPr/>
            </p:nvSpPr>
            <p:spPr bwMode="auto">
              <a:xfrm>
                <a:off x="3779838" y="2708275"/>
                <a:ext cx="1624012" cy="506413"/>
              </a:xfrm>
              <a:prstGeom prst="rect">
                <a:avLst/>
              </a:prstGeom>
              <a:blipFill>
                <a:blip r:embed="rId2"/>
                <a:stretch>
                  <a:fillRect/>
                </a:stretch>
              </a:blipFill>
              <a:ln>
                <a:noFill/>
              </a:ln>
              <a:effectLst/>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270" name="Object 3">
                <a:extLst>
                  <a:ext uri="{FF2B5EF4-FFF2-40B4-BE49-F238E27FC236}">
                    <a16:creationId xmlns:a16="http://schemas.microsoft.com/office/drawing/2014/main" id="{760ED304-0874-4093-A1EF-CC09C6A16272}"/>
                  </a:ext>
                </a:extLst>
              </p:cNvPr>
              <p:cNvSpPr txBox="1"/>
              <p:nvPr/>
            </p:nvSpPr>
            <p:spPr bwMode="auto">
              <a:xfrm>
                <a:off x="3779838" y="4086225"/>
                <a:ext cx="1773237" cy="50641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𝑒</m:t>
                              </m:r>
                            </m:sub>
                          </m:sSub>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𝜀</m:t>
                      </m:r>
                    </m:oMath>
                  </m:oMathPara>
                </a14:m>
                <a:endParaRPr lang="cs-CZ"/>
              </a:p>
            </p:txBody>
          </p:sp>
        </mc:Choice>
        <mc:Fallback xmlns="">
          <p:sp>
            <p:nvSpPr>
              <p:cNvPr id="11270" name="Object 3">
                <a:extLst>
                  <a:ext uri="{FF2B5EF4-FFF2-40B4-BE49-F238E27FC236}">
                    <a16:creationId xmlns:a16="http://schemas.microsoft.com/office/drawing/2014/main" id="{760ED304-0874-4093-A1EF-CC09C6A16272}"/>
                  </a:ext>
                </a:extLst>
              </p:cNvPr>
              <p:cNvSpPr txBox="1">
                <a:spLocks noRot="1" noChangeAspect="1" noMove="1" noResize="1" noEditPoints="1" noAdjustHandles="1" noChangeArrowheads="1" noChangeShapeType="1" noTextEdit="1"/>
              </p:cNvSpPr>
              <p:nvPr/>
            </p:nvSpPr>
            <p:spPr bwMode="auto">
              <a:xfrm>
                <a:off x="3779838" y="4086225"/>
                <a:ext cx="1773237" cy="506413"/>
              </a:xfrm>
              <a:prstGeom prst="rect">
                <a:avLst/>
              </a:prstGeom>
              <a:blipFill>
                <a:blip r:embed="rId3"/>
                <a:stretch>
                  <a:fillRect/>
                </a:stretch>
              </a:blipFill>
              <a:ln>
                <a:noFill/>
              </a:ln>
              <a:effectLst/>
            </p:spPr>
            <p:txBody>
              <a:bodyPr/>
              <a:lstStyle/>
              <a:p>
                <a:r>
                  <a:rPr lang="cs-CZ">
                    <a:noFill/>
                  </a:rPr>
                  <a:t> </a:t>
                </a:r>
              </a:p>
            </p:txBody>
          </p:sp>
        </mc:Fallback>
      </mc:AlternateContent>
      <p:sp>
        <p:nvSpPr>
          <p:cNvPr id="11271" name="Obdélník 1">
            <a:extLst>
              <a:ext uri="{FF2B5EF4-FFF2-40B4-BE49-F238E27FC236}">
                <a16:creationId xmlns:a16="http://schemas.microsoft.com/office/drawing/2014/main" id="{5507C4BC-234E-4770-9D9B-7A6A2E8362D0}"/>
              </a:ext>
            </a:extLst>
          </p:cNvPr>
          <p:cNvSpPr>
            <a:spLocks noChangeArrowheads="1"/>
          </p:cNvSpPr>
          <p:nvPr/>
        </p:nvSpPr>
        <p:spPr bwMode="auto">
          <a:xfrm>
            <a:off x="773113" y="5221288"/>
            <a:ext cx="78311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marL="0" lvl="1" eaLnBrk="1" hangingPunct="1">
              <a:spcBef>
                <a:spcPct val="0"/>
              </a:spcBef>
              <a:buClrTx/>
              <a:buSzTx/>
              <a:buFontTx/>
              <a:buNone/>
            </a:pPr>
            <a:r>
              <a:rPr lang="cs-CZ" altLang="cs-CZ" sz="2000">
                <a:solidFill>
                  <a:srgbClr val="FF0000"/>
                </a:solidFill>
              </a:rPr>
              <a:t>Nevyžadujeme, aby řešení konvergovalo do rovnovážného stavu, ale pouze vyžadujeme, aby se mu příliš nevzdalovalo.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a:extLst>
              <a:ext uri="{FF2B5EF4-FFF2-40B4-BE49-F238E27FC236}">
                <a16:creationId xmlns:a16="http://schemas.microsoft.com/office/drawing/2014/main" id="{4B165109-AE6A-46B2-98DD-0AD227148993}"/>
              </a:ext>
            </a:extLst>
          </p:cNvPr>
          <p:cNvSpPr>
            <a:spLocks noGrp="1" noChangeArrowheads="1"/>
          </p:cNvSpPr>
          <p:nvPr>
            <p:ph type="title"/>
          </p:nvPr>
        </p:nvSpPr>
        <p:spPr/>
        <p:txBody>
          <a:bodyPr/>
          <a:lstStyle/>
          <a:p>
            <a:pPr>
              <a:defRPr/>
            </a:pPr>
            <a:r>
              <a:rPr lang="cs-CZ" sz="3200" dirty="0"/>
              <a:t>Stabilita nelineárních systémů</a:t>
            </a:r>
          </a:p>
        </p:txBody>
      </p:sp>
      <p:sp>
        <p:nvSpPr>
          <p:cNvPr id="12291" name="Rectangle 3">
            <a:extLst>
              <a:ext uri="{FF2B5EF4-FFF2-40B4-BE49-F238E27FC236}">
                <a16:creationId xmlns:a16="http://schemas.microsoft.com/office/drawing/2014/main" id="{8B8B01D9-C151-4B1A-BD6D-CF061FCDFC53}"/>
              </a:ext>
            </a:extLst>
          </p:cNvPr>
          <p:cNvSpPr>
            <a:spLocks noGrp="1" noChangeArrowheads="1"/>
          </p:cNvSpPr>
          <p:nvPr>
            <p:ph type="body" idx="1"/>
          </p:nvPr>
        </p:nvSpPr>
        <p:spPr>
          <a:xfrm>
            <a:off x="428625" y="1428750"/>
            <a:ext cx="8229600" cy="511175"/>
          </a:xfrm>
        </p:spPr>
        <p:txBody>
          <a:bodyPr/>
          <a:lstStyle/>
          <a:p>
            <a:r>
              <a:rPr lang="cs-CZ" altLang="cs-CZ">
                <a:solidFill>
                  <a:srgbClr val="002060"/>
                </a:solidFill>
              </a:rPr>
              <a:t>Ljapunovská stabilita</a:t>
            </a:r>
          </a:p>
        </p:txBody>
      </p:sp>
      <p:pic>
        <p:nvPicPr>
          <p:cNvPr id="12292" name="Picture 5" descr="obr12_2">
            <a:extLst>
              <a:ext uri="{FF2B5EF4-FFF2-40B4-BE49-F238E27FC236}">
                <a16:creationId xmlns:a16="http://schemas.microsoft.com/office/drawing/2014/main" id="{B4C8C426-E994-4CBB-B383-F352FF2357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2357438"/>
            <a:ext cx="3529013" cy="340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ljapunov_stabil">
            <a:extLst>
              <a:ext uri="{FF2B5EF4-FFF2-40B4-BE49-F238E27FC236}">
                <a16:creationId xmlns:a16="http://schemas.microsoft.com/office/drawing/2014/main" id="{62B7AE73-63E8-4569-BC95-97DC025053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2063" y="2428875"/>
            <a:ext cx="32385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3605C2A9-1D00-4F71-AD0E-8D1529A4CA1F}"/>
              </a:ext>
            </a:extLst>
          </p:cNvPr>
          <p:cNvSpPr>
            <a:spLocks noGrp="1" noChangeArrowheads="1"/>
          </p:cNvSpPr>
          <p:nvPr>
            <p:ph type="body" idx="1"/>
          </p:nvPr>
        </p:nvSpPr>
        <p:spPr>
          <a:xfrm>
            <a:off x="500063" y="1484313"/>
            <a:ext cx="8535987" cy="4897437"/>
          </a:xfrm>
        </p:spPr>
        <p:txBody>
          <a:bodyPr/>
          <a:lstStyle/>
          <a:p>
            <a:pPr marL="0" indent="0">
              <a:buFont typeface="Wingdings" panose="05000000000000000000" pitchFamily="2" charset="2"/>
              <a:buNone/>
              <a:defRPr/>
            </a:pPr>
            <a:r>
              <a:rPr lang="cs-CZ" altLang="cs-CZ" dirty="0">
                <a:solidFill>
                  <a:srgbClr val="002060"/>
                </a:solidFill>
                <a:cs typeface="Arial" charset="0"/>
              </a:rPr>
              <a:t>asymptotická stabilita</a:t>
            </a:r>
            <a:r>
              <a:rPr lang="cs-CZ" altLang="cs-CZ" dirty="0">
                <a:cs typeface="Arial" charset="0"/>
              </a:rPr>
              <a:t>: </a:t>
            </a:r>
          </a:p>
          <a:p>
            <a:pPr marL="0" indent="0">
              <a:buFont typeface="Wingdings" panose="05000000000000000000" pitchFamily="2" charset="2"/>
              <a:buNone/>
              <a:defRPr/>
            </a:pPr>
            <a:r>
              <a:rPr lang="cs-CZ" altLang="cs-CZ" dirty="0">
                <a:cs typeface="Arial" charset="0"/>
              </a:rPr>
              <a:t>asymptoticky stabilní systém je systém, jehož přirozená odezva časem zaniká</a:t>
            </a:r>
          </a:p>
          <a:p>
            <a:pPr marL="0" indent="0">
              <a:buFont typeface="Wingdings" panose="05000000000000000000" pitchFamily="2" charset="2"/>
              <a:buNone/>
              <a:defRPr/>
            </a:pPr>
            <a:endParaRPr lang="cs-CZ" altLang="cs-CZ" dirty="0">
              <a:cs typeface="Arial" charset="0"/>
            </a:endParaRPr>
          </a:p>
          <a:p>
            <a:pPr>
              <a:buFont typeface="Wingdings" panose="05000000000000000000" pitchFamily="2" charset="2"/>
              <a:buNone/>
              <a:defRPr/>
            </a:pPr>
            <a:r>
              <a:rPr lang="cs-CZ" altLang="cs-CZ" dirty="0">
                <a:cs typeface="Arial" charset="0"/>
              </a:rPr>
              <a:t>	</a:t>
            </a:r>
          </a:p>
        </p:txBody>
      </p:sp>
      <p:pic>
        <p:nvPicPr>
          <p:cNvPr id="2" name="Picture 4" descr="asymptotic_stabil">
            <a:extLst>
              <a:ext uri="{FF2B5EF4-FFF2-40B4-BE49-F238E27FC236}">
                <a16:creationId xmlns:a16="http://schemas.microsoft.com/office/drawing/2014/main" id="{62FF2401-D775-45F7-9E56-CDB9150099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090863"/>
            <a:ext cx="31845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7DA46BE1-6474-4EEC-B033-191171474CBF}"/>
              </a:ext>
            </a:extLst>
          </p:cNvPr>
          <p:cNvSpPr>
            <a:spLocks noGrp="1" noChangeArrowheads="1"/>
          </p:cNvSpPr>
          <p:nvPr>
            <p:ph type="title"/>
          </p:nvPr>
        </p:nvSpPr>
        <p:spPr/>
        <p:txBody>
          <a:bodyPr/>
          <a:lstStyle/>
          <a:p>
            <a:pPr>
              <a:defRPr/>
            </a:pPr>
            <a:r>
              <a:rPr lang="cs-CZ" sz="3200" dirty="0"/>
              <a:t>Stabilita lineárních systémů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F8F8D492-D3C7-415E-B28B-F7E25CCF90DF}"/>
              </a:ext>
            </a:extLst>
          </p:cNvPr>
          <p:cNvSpPr>
            <a:spLocks noGrp="1" noChangeArrowheads="1"/>
          </p:cNvSpPr>
          <p:nvPr>
            <p:ph type="body" idx="1"/>
          </p:nvPr>
        </p:nvSpPr>
        <p:spPr>
          <a:xfrm>
            <a:off x="500063" y="1214438"/>
            <a:ext cx="8535987" cy="5167312"/>
          </a:xfrm>
        </p:spPr>
        <p:txBody>
          <a:bodyPr/>
          <a:lstStyle/>
          <a:p>
            <a:pPr>
              <a:buFontTx/>
              <a:buNone/>
            </a:pPr>
            <a:r>
              <a:rPr lang="cs-CZ" altLang="cs-CZ" dirty="0"/>
              <a:t>Dva základní přístupy k určení stability:</a:t>
            </a:r>
          </a:p>
          <a:p>
            <a:r>
              <a:rPr lang="cs-CZ" altLang="cs-CZ" dirty="0"/>
              <a:t>stabilita </a:t>
            </a:r>
            <a:r>
              <a:rPr lang="cs-CZ" altLang="cs-CZ" dirty="0">
                <a:solidFill>
                  <a:srgbClr val="002060"/>
                </a:solidFill>
              </a:rPr>
              <a:t>vynuceného pohybu/externí stabilita</a:t>
            </a:r>
            <a:r>
              <a:rPr lang="cs-CZ" altLang="cs-CZ" dirty="0"/>
              <a:t>;</a:t>
            </a:r>
          </a:p>
          <a:p>
            <a:r>
              <a:rPr lang="cs-CZ" altLang="cs-CZ" dirty="0"/>
              <a:t>stabilita </a:t>
            </a:r>
            <a:r>
              <a:rPr lang="cs-CZ" altLang="cs-CZ" dirty="0">
                <a:solidFill>
                  <a:srgbClr val="002060"/>
                </a:solidFill>
              </a:rPr>
              <a:t>vůči počátečnímu stavu/interní </a:t>
            </a:r>
            <a:r>
              <a:rPr lang="cs-CZ" altLang="cs-CZ" dirty="0"/>
              <a:t>(daná konvergencí přirozené odezvy);</a:t>
            </a:r>
          </a:p>
          <a:p>
            <a:pPr>
              <a:buFontTx/>
              <a:buNone/>
            </a:pPr>
            <a:endParaRPr lang="cs-CZ" altLang="cs-CZ" dirty="0">
              <a:solidFill>
                <a:schemeClr val="accent2"/>
              </a:solidFill>
            </a:endParaRPr>
          </a:p>
        </p:txBody>
      </p:sp>
      <p:sp>
        <p:nvSpPr>
          <p:cNvPr id="5" name="Rectangle 2">
            <a:extLst>
              <a:ext uri="{FF2B5EF4-FFF2-40B4-BE49-F238E27FC236}">
                <a16:creationId xmlns:a16="http://schemas.microsoft.com/office/drawing/2014/main" id="{4E850628-EAB2-45F2-8268-7A8B3C5161A1}"/>
              </a:ext>
            </a:extLst>
          </p:cNvPr>
          <p:cNvSpPr>
            <a:spLocks noGrp="1" noChangeArrowheads="1"/>
          </p:cNvSpPr>
          <p:nvPr>
            <p:ph type="title"/>
          </p:nvPr>
        </p:nvSpPr>
        <p:spPr/>
        <p:txBody>
          <a:bodyPr/>
          <a:lstStyle/>
          <a:p>
            <a:pPr>
              <a:defRPr/>
            </a:pPr>
            <a:r>
              <a:rPr lang="cs-CZ" sz="3200" dirty="0"/>
              <a:t>Stabilita lineárních systémů</a:t>
            </a:r>
          </a:p>
        </p:txBody>
      </p:sp>
      <p:sp>
        <p:nvSpPr>
          <p:cNvPr id="4" name="TextovéPole 3">
            <a:extLst>
              <a:ext uri="{FF2B5EF4-FFF2-40B4-BE49-F238E27FC236}">
                <a16:creationId xmlns:a16="http://schemas.microsoft.com/office/drawing/2014/main" id="{0C2B3F15-F3F9-4B5F-9E0D-8BDDCE5FCEB9}"/>
              </a:ext>
            </a:extLst>
          </p:cNvPr>
          <p:cNvSpPr txBox="1"/>
          <p:nvPr/>
        </p:nvSpPr>
        <p:spPr>
          <a:xfrm>
            <a:off x="827584" y="4365104"/>
            <a:ext cx="7345312" cy="1938992"/>
          </a:xfrm>
          <a:prstGeom prst="rect">
            <a:avLst/>
          </a:prstGeom>
          <a:noFill/>
        </p:spPr>
        <p:txBody>
          <a:bodyPr wrap="square" rtlCol="0">
            <a:spAutoFit/>
          </a:bodyPr>
          <a:lstStyle/>
          <a:p>
            <a:r>
              <a:rPr lang="cs-CZ" sz="2400" dirty="0">
                <a:solidFill>
                  <a:schemeClr val="accent4"/>
                </a:solidFill>
              </a:rPr>
              <a:t>Lineární systém je popsaný diferenční rovnicí =&gt; pro určení výstupu nutné vyřešit rovnici, což umožní posoudit stabilitu. V případě posouzení stability vůči počátečnímu stavu jde o rovnici homogenní.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31BA033-5A47-445B-8C51-5360651F4BDE}"/>
              </a:ext>
            </a:extLst>
          </p:cNvPr>
          <p:cNvSpPr>
            <a:spLocks noGrp="1" noChangeArrowheads="1"/>
          </p:cNvSpPr>
          <p:nvPr>
            <p:ph type="title"/>
          </p:nvPr>
        </p:nvSpPr>
        <p:spPr/>
        <p:txBody>
          <a:bodyPr/>
          <a:lstStyle/>
          <a:p>
            <a:pPr>
              <a:defRPr/>
            </a:pPr>
            <a:r>
              <a:rPr lang="cs-CZ" sz="2800" dirty="0"/>
              <a:t>STABILITA VYNUCENÉHO POHYBU</a:t>
            </a:r>
          </a:p>
        </p:txBody>
      </p:sp>
      <p:sp>
        <p:nvSpPr>
          <p:cNvPr id="15363" name="Rectangle 3">
            <a:extLst>
              <a:ext uri="{FF2B5EF4-FFF2-40B4-BE49-F238E27FC236}">
                <a16:creationId xmlns:a16="http://schemas.microsoft.com/office/drawing/2014/main" id="{DE27BA15-CC45-4041-AAE9-317A9CEAEFBA}"/>
              </a:ext>
            </a:extLst>
          </p:cNvPr>
          <p:cNvSpPr>
            <a:spLocks noGrp="1" noChangeArrowheads="1"/>
          </p:cNvSpPr>
          <p:nvPr>
            <p:ph type="body" idx="1"/>
          </p:nvPr>
        </p:nvSpPr>
        <p:spPr>
          <a:xfrm>
            <a:off x="500063" y="1214438"/>
            <a:ext cx="8535987" cy="5167312"/>
          </a:xfrm>
        </p:spPr>
        <p:txBody>
          <a:bodyPr/>
          <a:lstStyle/>
          <a:p>
            <a:pPr>
              <a:lnSpc>
                <a:spcPct val="80000"/>
              </a:lnSpc>
            </a:pPr>
            <a:r>
              <a:rPr lang="cs-CZ" altLang="cs-CZ" sz="2400" dirty="0"/>
              <a:t>tendence systému reagovat přiměřeně na konečný podnět (co do hodnot i trvání) a po jeho zániku se vrátit do výchozího stavu (není nezbytnou podmínkou);</a:t>
            </a:r>
          </a:p>
          <a:p>
            <a:pPr>
              <a:lnSpc>
                <a:spcPct val="80000"/>
              </a:lnSpc>
              <a:buFont typeface="Wingdings" panose="05000000000000000000" pitchFamily="2" charset="2"/>
              <a:buNone/>
            </a:pPr>
            <a:r>
              <a:rPr lang="cs-CZ" altLang="cs-CZ" sz="2400" dirty="0"/>
              <a:t>stabilita BIBO (</a:t>
            </a:r>
            <a:r>
              <a:rPr lang="cs-CZ" altLang="cs-CZ" sz="2400" dirty="0" err="1"/>
              <a:t>Bounded</a:t>
            </a:r>
            <a:r>
              <a:rPr lang="cs-CZ" altLang="cs-CZ" sz="2400" dirty="0"/>
              <a:t> Input </a:t>
            </a:r>
            <a:r>
              <a:rPr lang="cs-CZ" altLang="cs-CZ" sz="2400" dirty="0" err="1"/>
              <a:t>Bounded</a:t>
            </a:r>
            <a:r>
              <a:rPr lang="cs-CZ" altLang="cs-CZ" sz="2400" dirty="0"/>
              <a:t> Output)</a:t>
            </a:r>
          </a:p>
          <a:p>
            <a:pPr>
              <a:lnSpc>
                <a:spcPct val="80000"/>
              </a:lnSpc>
              <a:spcBef>
                <a:spcPct val="50000"/>
              </a:spcBef>
              <a:buFontTx/>
              <a:buNone/>
            </a:pPr>
            <a:r>
              <a:rPr lang="cs-CZ" altLang="cs-CZ" sz="2400" b="1" dirty="0">
                <a:solidFill>
                  <a:srgbClr val="002060"/>
                </a:solidFill>
              </a:rPr>
              <a:t>DEFINICE</a:t>
            </a:r>
            <a:r>
              <a:rPr lang="cs-CZ" altLang="cs-CZ" sz="2400" dirty="0"/>
              <a:t>:</a:t>
            </a:r>
          </a:p>
          <a:p>
            <a:pPr>
              <a:lnSpc>
                <a:spcPct val="80000"/>
              </a:lnSpc>
              <a:buFontTx/>
              <a:buNone/>
            </a:pPr>
            <a:r>
              <a:rPr lang="cs-CZ" altLang="cs-CZ" sz="2400" dirty="0"/>
              <a:t>Systém je stabilní, pokud na každý ohraničený vstup x(t) </a:t>
            </a:r>
            <a:r>
              <a:rPr lang="en-US" altLang="cs-CZ" sz="2400" dirty="0"/>
              <a:t>[x(</a:t>
            </a:r>
            <a:r>
              <a:rPr lang="en-US" altLang="cs-CZ" sz="2400" dirty="0" err="1"/>
              <a:t>nT</a:t>
            </a:r>
            <a:r>
              <a:rPr lang="cs-CZ" altLang="cs-CZ" sz="2400" baseline="-25000" dirty="0" err="1"/>
              <a:t>vz</a:t>
            </a:r>
            <a:r>
              <a:rPr lang="en-US" altLang="cs-CZ" sz="2400" dirty="0"/>
              <a:t>)]</a:t>
            </a:r>
            <a:r>
              <a:rPr lang="cs-CZ" altLang="cs-CZ" sz="2400" dirty="0"/>
              <a:t> reaguje rovněž ohraničeným výstupem y(t) </a:t>
            </a:r>
            <a:r>
              <a:rPr lang="en-US" altLang="cs-CZ" sz="2400" dirty="0"/>
              <a:t>[</a:t>
            </a:r>
            <a:r>
              <a:rPr lang="cs-CZ" altLang="cs-CZ" sz="2400" dirty="0"/>
              <a:t>y</a:t>
            </a:r>
            <a:r>
              <a:rPr lang="en-US" altLang="cs-CZ" sz="2400" dirty="0"/>
              <a:t>(</a:t>
            </a:r>
            <a:r>
              <a:rPr lang="en-US" altLang="cs-CZ" sz="2400" dirty="0" err="1"/>
              <a:t>nT</a:t>
            </a:r>
            <a:r>
              <a:rPr lang="cs-CZ" altLang="cs-CZ" sz="2400" baseline="-25000" dirty="0" err="1"/>
              <a:t>vz</a:t>
            </a:r>
            <a:r>
              <a:rPr lang="en-US" altLang="cs-CZ" sz="2400" dirty="0"/>
              <a:t>)]</a:t>
            </a:r>
            <a:r>
              <a:rPr lang="cs-CZ" altLang="cs-CZ" sz="2400" dirty="0"/>
              <a:t>.</a:t>
            </a:r>
          </a:p>
          <a:p>
            <a:pPr>
              <a:lnSpc>
                <a:spcPct val="80000"/>
              </a:lnSpc>
              <a:buFontTx/>
              <a:buNone/>
            </a:pPr>
            <a:endParaRPr lang="cs-CZ" altLang="cs-CZ" sz="2400" dirty="0"/>
          </a:p>
          <a:p>
            <a:pPr>
              <a:lnSpc>
                <a:spcPct val="80000"/>
              </a:lnSpc>
              <a:buFontTx/>
              <a:buNone/>
            </a:pPr>
            <a:r>
              <a:rPr lang="cs-CZ" altLang="cs-CZ" sz="2000" dirty="0"/>
              <a:t>Dle této definice lze ověřit pouze nestabilitu – jakmile je nalezen </a:t>
            </a:r>
            <a:r>
              <a:rPr lang="cs-CZ" altLang="en-US" sz="2000" dirty="0"/>
              <a:t>takový vstup, pro který se systém chová nestabilně, je systém nestabilní. Pokud na všechny vyzkoušené ohraničené vstupní posloupnosti reaguje systém stabilně, neznamená to ještě, že neexistuje žádný vstup, na který by reagoval nestabilně.</a:t>
            </a:r>
            <a:endParaRPr lang="cs-CZ" alt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a:extLst>
              <a:ext uri="{FF2B5EF4-FFF2-40B4-BE49-F238E27FC236}">
                <a16:creationId xmlns:a16="http://schemas.microsoft.com/office/drawing/2014/main" id="{CB3E4852-7B6C-4A6C-8144-88D1CB4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250" y="1250950"/>
            <a:ext cx="4765675" cy="533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a:extLst>
              <a:ext uri="{FF2B5EF4-FFF2-40B4-BE49-F238E27FC236}">
                <a16:creationId xmlns:a16="http://schemas.microsoft.com/office/drawing/2014/main" id="{86C21B01-7989-4D7C-92F0-26328A349B2A}"/>
              </a:ext>
            </a:extLst>
          </p:cNvPr>
          <p:cNvSpPr>
            <a:spLocks noGrp="1" noChangeArrowheads="1"/>
          </p:cNvSpPr>
          <p:nvPr>
            <p:ph type="title"/>
          </p:nvPr>
        </p:nvSpPr>
        <p:spPr/>
        <p:txBody>
          <a:bodyPr/>
          <a:lstStyle/>
          <a:p>
            <a:pPr>
              <a:defRPr/>
            </a:pPr>
            <a:r>
              <a:rPr lang="cs-CZ" sz="2800" dirty="0"/>
              <a:t>VNĚJŠÍ POPIS LINEÁRNÍCH SYSTÉMŮ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7F35C0D7-4210-4058-B059-FF74CF503565}"/>
              </a:ext>
            </a:extLst>
          </p:cNvPr>
          <p:cNvSpPr>
            <a:spLocks noGrp="1" noChangeArrowheads="1"/>
          </p:cNvSpPr>
          <p:nvPr>
            <p:ph type="title"/>
          </p:nvPr>
        </p:nvSpPr>
        <p:spPr/>
        <p:txBody>
          <a:bodyPr/>
          <a:lstStyle/>
          <a:p>
            <a:pPr>
              <a:defRPr/>
            </a:pPr>
            <a:r>
              <a:rPr lang="cs-CZ" sz="2800" dirty="0"/>
              <a:t>STABILITA VYNUCENÉHO POHYBU</a:t>
            </a:r>
          </a:p>
        </p:txBody>
      </p:sp>
      <p:sp>
        <p:nvSpPr>
          <p:cNvPr id="16387" name="Zástupný symbol pro obsah 3">
            <a:extLst>
              <a:ext uri="{FF2B5EF4-FFF2-40B4-BE49-F238E27FC236}">
                <a16:creationId xmlns:a16="http://schemas.microsoft.com/office/drawing/2014/main" id="{1EAFDA0A-40E7-4C63-A4EC-23A690C2C8D7}"/>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Nutnou a postačující podmínkou pro tuto formu stability je tzv. </a:t>
            </a:r>
            <a:r>
              <a:rPr lang="cs-CZ" altLang="cs-CZ" sz="2400" i="1"/>
              <a:t>Hurwitzovo kritérium</a:t>
            </a:r>
            <a:r>
              <a:rPr lang="cs-CZ" altLang="cs-CZ" sz="2400"/>
              <a:t>, které je v diskrétním tvaru</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kde h(k) je impulzní charakteristika systému. </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a:p>
        </p:txBody>
      </p:sp>
      <p:sp>
        <p:nvSpPr>
          <p:cNvPr id="16388" name="Rectangle 8">
            <a:extLst>
              <a:ext uri="{FF2B5EF4-FFF2-40B4-BE49-F238E27FC236}">
                <a16:creationId xmlns:a16="http://schemas.microsoft.com/office/drawing/2014/main" id="{509453FE-FF56-437E-A835-109B013C2F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16389" name="Objekt 5">
                <a:extLst>
                  <a:ext uri="{FF2B5EF4-FFF2-40B4-BE49-F238E27FC236}">
                    <a16:creationId xmlns:a16="http://schemas.microsoft.com/office/drawing/2014/main" id="{965BE426-59CF-43A4-A7FD-93781CC556C1}"/>
                  </a:ext>
                </a:extLst>
              </p:cNvPr>
              <p:cNvSpPr txBox="1"/>
              <p:nvPr/>
            </p:nvSpPr>
            <p:spPr bwMode="auto">
              <a:xfrm>
                <a:off x="3851275" y="2133600"/>
                <a:ext cx="2522538" cy="12477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&lt;∞</m:t>
                      </m:r>
                    </m:oMath>
                  </m:oMathPara>
                </a14:m>
                <a:endParaRPr lang="cs-CZ"/>
              </a:p>
            </p:txBody>
          </p:sp>
        </mc:Choice>
        <mc:Fallback xmlns="">
          <p:sp>
            <p:nvSpPr>
              <p:cNvPr id="16389" name="Objekt 5">
                <a:extLst>
                  <a:ext uri="{FF2B5EF4-FFF2-40B4-BE49-F238E27FC236}">
                    <a16:creationId xmlns:a16="http://schemas.microsoft.com/office/drawing/2014/main" id="{965BE426-59CF-43A4-A7FD-93781CC556C1}"/>
                  </a:ext>
                </a:extLst>
              </p:cNvPr>
              <p:cNvSpPr txBox="1">
                <a:spLocks noRot="1" noChangeAspect="1" noMove="1" noResize="1" noEditPoints="1" noAdjustHandles="1" noChangeArrowheads="1" noChangeShapeType="1" noTextEdit="1"/>
              </p:cNvSpPr>
              <p:nvPr/>
            </p:nvSpPr>
            <p:spPr bwMode="auto">
              <a:xfrm>
                <a:off x="3851275" y="2133600"/>
                <a:ext cx="2522538" cy="124777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85602859-8937-4791-B4B6-D0EA2B491EBF}"/>
              </a:ext>
            </a:extLst>
          </p:cNvPr>
          <p:cNvSpPr>
            <a:spLocks noGrp="1" noChangeArrowheads="1"/>
          </p:cNvSpPr>
          <p:nvPr>
            <p:ph type="title"/>
          </p:nvPr>
        </p:nvSpPr>
        <p:spPr/>
        <p:txBody>
          <a:bodyPr/>
          <a:lstStyle/>
          <a:p>
            <a:pPr>
              <a:defRPr/>
            </a:pPr>
            <a:r>
              <a:rPr lang="cs-CZ" sz="2800" dirty="0"/>
              <a:t>STABILITA VYNUCENÉHO POHYBU</a:t>
            </a:r>
          </a:p>
        </p:txBody>
      </p:sp>
      <p:sp>
        <p:nvSpPr>
          <p:cNvPr id="17411" name="Zástupný symbol pro obsah 3">
            <a:extLst>
              <a:ext uri="{FF2B5EF4-FFF2-40B4-BE49-F238E27FC236}">
                <a16:creationId xmlns:a16="http://schemas.microsoft.com/office/drawing/2014/main" id="{B3248092-BF79-43A9-A5B2-E519A70A72D2}"/>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dirty="0"/>
              <a:t>Pokud platí výše uvedená podmínka a současně je vstupní posloupnost ohraničená, tj.</a:t>
            </a:r>
          </a:p>
          <a:p>
            <a:pPr marL="0" indent="0">
              <a:buFont typeface="Wingdings" panose="05000000000000000000" pitchFamily="2" charset="2"/>
              <a:buNone/>
            </a:pPr>
            <a:endParaRPr lang="cs-CZ" altLang="cs-CZ" sz="2400" dirty="0"/>
          </a:p>
          <a:p>
            <a:pPr marL="0" indent="0">
              <a:buFont typeface="Wingdings" panose="05000000000000000000" pitchFamily="2" charset="2"/>
              <a:buNone/>
            </a:pPr>
            <a:r>
              <a:rPr lang="cs-CZ" altLang="cs-CZ" sz="2400" dirty="0"/>
              <a:t>pak z konvoluční sumy</a:t>
            </a:r>
          </a:p>
          <a:p>
            <a:pPr marL="0" indent="0">
              <a:buFont typeface="Wingdings" panose="05000000000000000000" pitchFamily="2" charset="2"/>
              <a:buNone/>
            </a:pPr>
            <a:endParaRPr lang="cs-CZ" altLang="cs-CZ" sz="2400" dirty="0"/>
          </a:p>
          <a:p>
            <a:pPr marL="0" indent="0">
              <a:buFont typeface="Wingdings" panose="05000000000000000000" pitchFamily="2" charset="2"/>
              <a:buNone/>
            </a:pPr>
            <a:r>
              <a:rPr lang="cs-CZ" altLang="cs-CZ" sz="2400" dirty="0"/>
              <a:t>je</a:t>
            </a:r>
          </a:p>
          <a:p>
            <a:pPr marL="0" indent="0">
              <a:buFont typeface="Wingdings" panose="05000000000000000000" pitchFamily="2" charset="2"/>
              <a:buNone/>
            </a:pPr>
            <a:endParaRPr lang="cs-CZ" altLang="cs-CZ" sz="600" dirty="0"/>
          </a:p>
          <a:p>
            <a:pPr marL="0" indent="0">
              <a:buFont typeface="Wingdings" panose="05000000000000000000" pitchFamily="2" charset="2"/>
              <a:buNone/>
            </a:pPr>
            <a:r>
              <a:rPr lang="cs-CZ" altLang="cs-CZ" sz="2400" dirty="0"/>
              <a:t>                                                                 </a:t>
            </a:r>
            <a:r>
              <a:rPr lang="cs-CZ" altLang="cs-CZ" sz="2000" dirty="0"/>
              <a:t>W,V </a:t>
            </a:r>
            <a:r>
              <a:rPr lang="en-US" altLang="cs-CZ" sz="2000" dirty="0"/>
              <a:t>&lt; </a:t>
            </a:r>
            <a:r>
              <a:rPr lang="en-US" altLang="cs-CZ" sz="2000" dirty="0">
                <a:sym typeface="Symbol" panose="05050102010706020507" pitchFamily="18" charset="2"/>
              </a:rPr>
              <a:t></a:t>
            </a:r>
            <a:endParaRPr lang="cs-CZ" altLang="cs-CZ" sz="2000" dirty="0"/>
          </a:p>
          <a:p>
            <a:pPr marL="0" indent="0">
              <a:buFont typeface="Wingdings" panose="05000000000000000000" pitchFamily="2" charset="2"/>
              <a:buNone/>
            </a:pPr>
            <a:endParaRPr lang="cs-CZ" altLang="cs-CZ" sz="2400" dirty="0"/>
          </a:p>
          <a:p>
            <a:pPr marL="0" indent="0">
              <a:buFont typeface="Wingdings" panose="05000000000000000000" pitchFamily="2" charset="2"/>
              <a:buNone/>
            </a:pPr>
            <a:r>
              <a:rPr lang="cs-CZ" altLang="cs-CZ" sz="2400" dirty="0"/>
              <a:t>výstupní posloupnost je ohraničená a </a:t>
            </a:r>
            <a:r>
              <a:rPr lang="cs-CZ" altLang="cs-CZ" sz="2400" dirty="0" err="1"/>
              <a:t>Hurwitzova</a:t>
            </a:r>
            <a:r>
              <a:rPr lang="cs-CZ" altLang="cs-CZ" sz="2400" dirty="0"/>
              <a:t> podmínka je postačující. Že je to i podmínka nutná, dokažme sporem.</a:t>
            </a:r>
          </a:p>
          <a:p>
            <a:pPr marL="0" indent="0">
              <a:buFont typeface="Wingdings" panose="05000000000000000000" pitchFamily="2" charset="2"/>
              <a:buNone/>
            </a:pPr>
            <a:endParaRPr lang="cs-CZ" altLang="cs-CZ" sz="2400" dirty="0"/>
          </a:p>
          <a:p>
            <a:pPr marL="0" indent="0">
              <a:buFont typeface="Wingdings" panose="05000000000000000000" pitchFamily="2" charset="2"/>
              <a:buNone/>
            </a:pPr>
            <a:r>
              <a:rPr lang="cs-CZ" altLang="cs-CZ" sz="2400" dirty="0"/>
              <a:t> </a:t>
            </a:r>
          </a:p>
          <a:p>
            <a:pPr marL="0" indent="0">
              <a:buFont typeface="Wingdings" panose="05000000000000000000" pitchFamily="2" charset="2"/>
              <a:buNone/>
            </a:pPr>
            <a:endParaRPr lang="cs-CZ" altLang="cs-CZ" dirty="0"/>
          </a:p>
        </p:txBody>
      </p:sp>
      <p:sp>
        <p:nvSpPr>
          <p:cNvPr id="17412" name="Rectangle 8">
            <a:extLst>
              <a:ext uri="{FF2B5EF4-FFF2-40B4-BE49-F238E27FC236}">
                <a16:creationId xmlns:a16="http://schemas.microsoft.com/office/drawing/2014/main" id="{39210CAB-5286-4BA7-95C2-C61C5BFA6F4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7413" name="Rectangle 2">
            <a:extLst>
              <a:ext uri="{FF2B5EF4-FFF2-40B4-BE49-F238E27FC236}">
                <a16:creationId xmlns:a16="http://schemas.microsoft.com/office/drawing/2014/main" id="{6B4D7E3D-97C9-4D0D-B3DB-6B0EAD28806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17414" name="Objekt 2">
                <a:extLst>
                  <a:ext uri="{FF2B5EF4-FFF2-40B4-BE49-F238E27FC236}">
                    <a16:creationId xmlns:a16="http://schemas.microsoft.com/office/drawing/2014/main" id="{A434255B-CD2C-411C-BD51-7F2FBC42E8A2}"/>
                  </a:ext>
                </a:extLst>
              </p:cNvPr>
              <p:cNvSpPr txBox="1"/>
              <p:nvPr/>
            </p:nvSpPr>
            <p:spPr bwMode="auto">
              <a:xfrm>
                <a:off x="3492500" y="2016125"/>
                <a:ext cx="2016125" cy="5873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𝑊</m:t>
                      </m:r>
                      <m:r>
                        <a:rPr lang="cs-CZ" i="1">
                          <a:solidFill>
                            <a:srgbClr val="000000"/>
                          </a:solidFill>
                          <a:latin typeface="Cambria Math" panose="02040503050406030204" pitchFamily="18" charset="0"/>
                        </a:rPr>
                        <m:t>&lt;∞</m:t>
                      </m:r>
                    </m:oMath>
                  </m:oMathPara>
                </a14:m>
                <a:endParaRPr lang="cs-CZ"/>
              </a:p>
            </p:txBody>
          </p:sp>
        </mc:Choice>
        <mc:Fallback xmlns="">
          <p:sp>
            <p:nvSpPr>
              <p:cNvPr id="17414" name="Objekt 2">
                <a:extLst>
                  <a:ext uri="{FF2B5EF4-FFF2-40B4-BE49-F238E27FC236}">
                    <a16:creationId xmlns:a16="http://schemas.microsoft.com/office/drawing/2014/main" id="{A434255B-CD2C-411C-BD51-7F2FBC42E8A2}"/>
                  </a:ext>
                </a:extLst>
              </p:cNvPr>
              <p:cNvSpPr txBox="1">
                <a:spLocks noRot="1" noChangeAspect="1" noMove="1" noResize="1" noEditPoints="1" noAdjustHandles="1" noChangeArrowheads="1" noChangeShapeType="1" noTextEdit="1"/>
              </p:cNvSpPr>
              <p:nvPr/>
            </p:nvSpPr>
            <p:spPr bwMode="auto">
              <a:xfrm>
                <a:off x="3492500" y="2016125"/>
                <a:ext cx="2016125" cy="587375"/>
              </a:xfrm>
              <a:prstGeom prst="rect">
                <a:avLst/>
              </a:prstGeom>
              <a:blipFill>
                <a:blip r:embed="rId2"/>
                <a:stretch>
                  <a:fillRect/>
                </a:stretch>
              </a:blipFill>
              <a:ln>
                <a:noFill/>
              </a:ln>
            </p:spPr>
            <p:txBody>
              <a:bodyPr/>
              <a:lstStyle/>
              <a:p>
                <a:r>
                  <a:rPr lang="cs-CZ">
                    <a:noFill/>
                  </a:rPr>
                  <a:t> </a:t>
                </a:r>
              </a:p>
            </p:txBody>
          </p:sp>
        </mc:Fallback>
      </mc:AlternateContent>
      <p:sp>
        <p:nvSpPr>
          <p:cNvPr id="17415" name="Rectangle 5">
            <a:extLst>
              <a:ext uri="{FF2B5EF4-FFF2-40B4-BE49-F238E27FC236}">
                <a16:creationId xmlns:a16="http://schemas.microsoft.com/office/drawing/2014/main" id="{E52E521A-C66E-4780-9D59-6F5AC0B8B8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17416" name="Objekt 8">
                <a:extLst>
                  <a:ext uri="{FF2B5EF4-FFF2-40B4-BE49-F238E27FC236}">
                    <a16:creationId xmlns:a16="http://schemas.microsoft.com/office/drawing/2014/main" id="{68D3C6CE-7661-4A58-94B3-1BDA75DE72DA}"/>
                  </a:ext>
                </a:extLst>
              </p:cNvPr>
              <p:cNvSpPr txBox="1"/>
              <p:nvPr/>
            </p:nvSpPr>
            <p:spPr bwMode="auto">
              <a:xfrm>
                <a:off x="3276600" y="2708275"/>
                <a:ext cx="2757488" cy="1081088"/>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nary>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oMath>
                  </m:oMathPara>
                </a14:m>
                <a:endParaRPr lang="cs-CZ"/>
              </a:p>
            </p:txBody>
          </p:sp>
        </mc:Choice>
        <mc:Fallback xmlns="">
          <p:sp>
            <p:nvSpPr>
              <p:cNvPr id="17416" name="Objekt 8">
                <a:extLst>
                  <a:ext uri="{FF2B5EF4-FFF2-40B4-BE49-F238E27FC236}">
                    <a16:creationId xmlns:a16="http://schemas.microsoft.com/office/drawing/2014/main" id="{68D3C6CE-7661-4A58-94B3-1BDA75DE72DA}"/>
                  </a:ext>
                </a:extLst>
              </p:cNvPr>
              <p:cNvSpPr txBox="1">
                <a:spLocks noRot="1" noChangeAspect="1" noMove="1" noResize="1" noEditPoints="1" noAdjustHandles="1" noChangeArrowheads="1" noChangeShapeType="1" noTextEdit="1"/>
              </p:cNvSpPr>
              <p:nvPr/>
            </p:nvSpPr>
            <p:spPr bwMode="auto">
              <a:xfrm>
                <a:off x="3276600" y="2708275"/>
                <a:ext cx="2757488" cy="1081088"/>
              </a:xfrm>
              <a:prstGeom prst="rect">
                <a:avLst/>
              </a:prstGeom>
              <a:blipFill>
                <a:blip r:embed="rId3"/>
                <a:stretch>
                  <a:fillRect/>
                </a:stretch>
              </a:blipFill>
              <a:ln>
                <a:noFill/>
              </a:ln>
            </p:spPr>
            <p:txBody>
              <a:bodyPr/>
              <a:lstStyle/>
              <a:p>
                <a:r>
                  <a:rPr lang="cs-CZ">
                    <a:noFill/>
                  </a:rPr>
                  <a:t> </a:t>
                </a:r>
              </a:p>
            </p:txBody>
          </p:sp>
        </mc:Fallback>
      </mc:AlternateContent>
      <p:sp>
        <p:nvSpPr>
          <p:cNvPr id="17417" name="Rectangle 7">
            <a:extLst>
              <a:ext uri="{FF2B5EF4-FFF2-40B4-BE49-F238E27FC236}">
                <a16:creationId xmlns:a16="http://schemas.microsoft.com/office/drawing/2014/main" id="{F07A90AB-A20D-47DA-8D0A-B2B2489DF86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17418" name="Objekt 10">
                <a:extLst>
                  <a:ext uri="{FF2B5EF4-FFF2-40B4-BE49-F238E27FC236}">
                    <a16:creationId xmlns:a16="http://schemas.microsoft.com/office/drawing/2014/main" id="{4ED9A6AD-79AE-4703-AF81-3A38B22C65A0}"/>
                  </a:ext>
                </a:extLst>
              </p:cNvPr>
              <p:cNvSpPr txBox="1"/>
              <p:nvPr/>
            </p:nvSpPr>
            <p:spPr bwMode="auto">
              <a:xfrm>
                <a:off x="2001838" y="3833813"/>
                <a:ext cx="5378450" cy="1008062"/>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&lt;</m:t>
                      </m:r>
                      <m:r>
                        <a:rPr lang="cs-CZ" i="1">
                          <a:solidFill>
                            <a:srgbClr val="000000"/>
                          </a:solidFill>
                          <a:latin typeface="Cambria Math" panose="02040503050406030204" pitchFamily="18" charset="0"/>
                        </a:rPr>
                        <m:t>𝑊</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m:t>
                              </m:r>
                            </m:e>
                          </m:d>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𝑊</m:t>
                          </m:r>
                          <m:r>
                            <a:rPr lang="cs-CZ" i="1" smtClean="0">
                              <a:solidFill>
                                <a:srgbClr val="000000"/>
                              </a:solidFill>
                              <a:latin typeface="Cambria Math" panose="02040503050406030204" pitchFamily="18" charset="0"/>
                              <a:ea typeface="Cambria Math" panose="02040503050406030204" pitchFamily="18" charset="0"/>
                            </a:rPr>
                            <m:t>∙</m:t>
                          </m:r>
                          <m:r>
                            <a:rPr lang="cs-CZ" i="1">
                              <a:solidFill>
                                <a:srgbClr val="000000"/>
                              </a:solidFill>
                              <a:latin typeface="Cambria Math" panose="02040503050406030204" pitchFamily="18" charset="0"/>
                            </a:rPr>
                            <m:t>𝑉</m:t>
                          </m:r>
                        </m:e>
                      </m:nary>
                      <m:r>
                        <a:rPr lang="cs-CZ" i="1">
                          <a:solidFill>
                            <a:srgbClr val="000000"/>
                          </a:solidFill>
                          <a:latin typeface="Cambria Math" panose="02040503050406030204" pitchFamily="18" charset="0"/>
                        </a:rPr>
                        <m:t>;</m:t>
                      </m:r>
                    </m:oMath>
                  </m:oMathPara>
                </a14:m>
                <a:endParaRPr lang="cs-CZ" dirty="0"/>
              </a:p>
            </p:txBody>
          </p:sp>
        </mc:Choice>
        <mc:Fallback xmlns="">
          <p:sp>
            <p:nvSpPr>
              <p:cNvPr id="17418" name="Objekt 10">
                <a:extLst>
                  <a:ext uri="{FF2B5EF4-FFF2-40B4-BE49-F238E27FC236}">
                    <a16:creationId xmlns:a16="http://schemas.microsoft.com/office/drawing/2014/main" id="{4ED9A6AD-79AE-4703-AF81-3A38B22C65A0}"/>
                  </a:ext>
                </a:extLst>
              </p:cNvPr>
              <p:cNvSpPr txBox="1">
                <a:spLocks noRot="1" noChangeAspect="1" noMove="1" noResize="1" noEditPoints="1" noAdjustHandles="1" noChangeArrowheads="1" noChangeShapeType="1" noTextEdit="1"/>
              </p:cNvSpPr>
              <p:nvPr/>
            </p:nvSpPr>
            <p:spPr bwMode="auto">
              <a:xfrm>
                <a:off x="2001838" y="3833813"/>
                <a:ext cx="5378450" cy="1008062"/>
              </a:xfrm>
              <a:prstGeom prst="rect">
                <a:avLst/>
              </a:prstGeom>
              <a:blipFill>
                <a:blip r:embed="rId4"/>
                <a:stretch>
                  <a:fillRect/>
                </a:stretch>
              </a:blipFill>
              <a:ln>
                <a:noFill/>
              </a:ln>
            </p:spPr>
            <p:txBody>
              <a:bodyPr/>
              <a:lstStyle/>
              <a:p>
                <a:r>
                  <a:rPr lang="cs-CZ">
                    <a:noFill/>
                  </a:rPr>
                  <a:t> </a:t>
                </a:r>
              </a:p>
            </p:txBody>
          </p:sp>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sah 2">
            <a:extLst>
              <a:ext uri="{FF2B5EF4-FFF2-40B4-BE49-F238E27FC236}">
                <a16:creationId xmlns:a16="http://schemas.microsoft.com/office/drawing/2014/main" id="{E74A4F8B-D222-40A0-B5B6-8F04CE382E52}"/>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Předpokládejme, že Hurwitzova podmínka neplatí, tj.</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a přesto je systém stabilní. Pokusme se nyní najít takovou posloupnost, která by nesplňovala základní, výše uvedenou podmínku BIBO stability, tj. že by na ohraničený vstup systém reagoval neomezeným výstupem.</a:t>
            </a:r>
          </a:p>
          <a:p>
            <a:pPr marL="0" indent="0">
              <a:buFont typeface="Wingdings" panose="05000000000000000000" pitchFamily="2" charset="2"/>
              <a:buNone/>
            </a:pPr>
            <a:r>
              <a:rPr lang="cs-CZ" altLang="cs-CZ" sz="2400"/>
              <a:t>Pro vstupní posloupnost použijme</a:t>
            </a:r>
          </a:p>
          <a:p>
            <a:pPr marL="0" indent="0" algn="ctr">
              <a:buFont typeface="Wingdings" panose="05000000000000000000" pitchFamily="2" charset="2"/>
              <a:buNone/>
            </a:pPr>
            <a:r>
              <a:rPr lang="cs-CZ" altLang="cs-CZ" sz="2400"/>
              <a:t>x(i) = sign</a:t>
            </a:r>
            <a:r>
              <a:rPr lang="en-US" altLang="cs-CZ" sz="2400"/>
              <a:t>[h</a:t>
            </a:r>
            <a:r>
              <a:rPr lang="cs-CZ" altLang="cs-CZ" sz="2400"/>
              <a:t>(k-i)</a:t>
            </a:r>
            <a:r>
              <a:rPr lang="en-US" altLang="cs-CZ" sz="2400"/>
              <a:t>]</a:t>
            </a:r>
            <a:r>
              <a:rPr lang="cs-CZ" altLang="cs-CZ" sz="2400"/>
              <a:t>, tj. x(k-i) = sign</a:t>
            </a:r>
            <a:r>
              <a:rPr lang="en-US" altLang="cs-CZ" sz="2400"/>
              <a:t>[h</a:t>
            </a:r>
            <a:r>
              <a:rPr lang="cs-CZ" altLang="cs-CZ" sz="2400"/>
              <a:t>(i)</a:t>
            </a:r>
            <a:r>
              <a:rPr lang="en-US" altLang="cs-CZ" sz="2400"/>
              <a:t>]</a:t>
            </a:r>
            <a:r>
              <a:rPr lang="cs-CZ" altLang="cs-CZ" sz="2400"/>
              <a:t>.</a:t>
            </a:r>
          </a:p>
          <a:p>
            <a:pPr marL="0" indent="0">
              <a:buFont typeface="Wingdings" panose="05000000000000000000" pitchFamily="2" charset="2"/>
              <a:buNone/>
            </a:pPr>
            <a:endParaRPr lang="cs-CZ" altLang="cs-CZ" sz="2400"/>
          </a:p>
        </p:txBody>
      </p:sp>
      <p:sp>
        <p:nvSpPr>
          <p:cNvPr id="4" name="Rectangle 2">
            <a:extLst>
              <a:ext uri="{FF2B5EF4-FFF2-40B4-BE49-F238E27FC236}">
                <a16:creationId xmlns:a16="http://schemas.microsoft.com/office/drawing/2014/main" id="{832D1D93-945E-4E50-9C65-6B25B57EA990}"/>
              </a:ext>
            </a:extLst>
          </p:cNvPr>
          <p:cNvSpPr>
            <a:spLocks noGrp="1" noChangeArrowheads="1"/>
          </p:cNvSpPr>
          <p:nvPr>
            <p:ph type="title"/>
          </p:nvPr>
        </p:nvSpPr>
        <p:spPr/>
        <p:txBody>
          <a:bodyPr/>
          <a:lstStyle/>
          <a:p>
            <a:pPr>
              <a:defRPr/>
            </a:pPr>
            <a:r>
              <a:rPr lang="cs-CZ" sz="2800" dirty="0"/>
              <a:t>STABILITA VYNUCENÉHO POHYBU</a:t>
            </a:r>
          </a:p>
        </p:txBody>
      </p:sp>
      <p:sp>
        <p:nvSpPr>
          <p:cNvPr id="18436" name="Rectangle 2">
            <a:extLst>
              <a:ext uri="{FF2B5EF4-FFF2-40B4-BE49-F238E27FC236}">
                <a16:creationId xmlns:a16="http://schemas.microsoft.com/office/drawing/2014/main" id="{08FDB41B-B56B-458F-980D-FE3907A78AB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18437" name="Objekt 5">
                <a:extLst>
                  <a:ext uri="{FF2B5EF4-FFF2-40B4-BE49-F238E27FC236}">
                    <a16:creationId xmlns:a16="http://schemas.microsoft.com/office/drawing/2014/main" id="{4DCB7799-B468-44DB-9458-E481B3398C0D}"/>
                  </a:ext>
                </a:extLst>
              </p:cNvPr>
              <p:cNvSpPr txBox="1"/>
              <p:nvPr/>
            </p:nvSpPr>
            <p:spPr bwMode="auto">
              <a:xfrm>
                <a:off x="3419475" y="1484313"/>
                <a:ext cx="1811338" cy="115252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=0</m:t>
                          </m:r>
                        </m:sub>
                        <m:sup>
                          <m:r>
                            <a:rPr lang="cs-CZ" i="1">
                              <a:solidFill>
                                <a:srgbClr val="000000"/>
                              </a:solidFill>
                              <a:latin typeface="Cambria Math" panose="02040503050406030204" pitchFamily="18" charset="0"/>
                            </a:rPr>
                            <m:t>∞</m:t>
                          </m:r>
                        </m:sup>
                        <m:e>
                          <m:d>
                            <m:dPr>
                              <m:begChr m:val="|"/>
                              <m:endChr m:val="|"/>
                              <m:ctrlPr>
                                <a:rPr lang="cs-CZ" i="1">
                                  <a:solidFill>
                                    <a:srgbClr val="000000"/>
                                  </a:solidFill>
                                  <a:latin typeface="Cambria Math" panose="02040503050406030204" pitchFamily="18" charset="0"/>
                                </a:rPr>
                              </m:ctrlPr>
                            </m:dPr>
                            <m:e>
                              <m:r>
                                <a:rPr lang="cs-CZ" i="1">
                                  <a:solidFill>
                                    <a:srgbClr val="000000"/>
                                  </a:solidFill>
                                  <a:latin typeface="Cambria Math" panose="02040503050406030204" pitchFamily="18" charset="0"/>
                                </a:rPr>
                                <m:t>h</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d>
                        </m:e>
                      </m:nary>
                      <m:r>
                        <a:rPr lang="cs-CZ" i="1">
                          <a:solidFill>
                            <a:srgbClr val="000000"/>
                          </a:solidFill>
                          <a:latin typeface="Cambria Math" panose="02040503050406030204" pitchFamily="18" charset="0"/>
                        </a:rPr>
                        <m:t>=∞</m:t>
                      </m:r>
                    </m:oMath>
                  </m:oMathPara>
                </a14:m>
                <a:endParaRPr lang="cs-CZ"/>
              </a:p>
            </p:txBody>
          </p:sp>
        </mc:Choice>
        <mc:Fallback xmlns="">
          <p:sp>
            <p:nvSpPr>
              <p:cNvPr id="18437" name="Objekt 5">
                <a:extLst>
                  <a:ext uri="{FF2B5EF4-FFF2-40B4-BE49-F238E27FC236}">
                    <a16:creationId xmlns:a16="http://schemas.microsoft.com/office/drawing/2014/main" id="{4DCB7799-B468-44DB-9458-E481B3398C0D}"/>
                  </a:ext>
                </a:extLst>
              </p:cNvPr>
              <p:cNvSpPr txBox="1">
                <a:spLocks noRot="1" noChangeAspect="1" noMove="1" noResize="1" noEditPoints="1" noAdjustHandles="1" noChangeArrowheads="1" noChangeShapeType="1" noTextEdit="1"/>
              </p:cNvSpPr>
              <p:nvPr/>
            </p:nvSpPr>
            <p:spPr bwMode="auto">
              <a:xfrm>
                <a:off x="3419475" y="1484313"/>
                <a:ext cx="1811338" cy="1152525"/>
              </a:xfrm>
              <a:prstGeom prst="rect">
                <a:avLst/>
              </a:prstGeom>
              <a:blipFill>
                <a:blip r:embed="rId2"/>
                <a:stretch>
                  <a:fillRect/>
                </a:stretch>
              </a:blipFill>
              <a:ln>
                <a:noFill/>
              </a:ln>
            </p:spPr>
            <p:txBody>
              <a:bodyPr/>
              <a:lstStyle/>
              <a:p>
                <a:r>
                  <a:rPr lang="cs-CZ">
                    <a:noFill/>
                  </a:rPr>
                  <a:t> </a:t>
                </a:r>
              </a:p>
            </p:txBody>
          </p:sp>
        </mc:Fallback>
      </mc:AlternateContent>
      <p:sp>
        <p:nvSpPr>
          <p:cNvPr id="18438" name="Rectangle 6">
            <a:extLst>
              <a:ext uri="{FF2B5EF4-FFF2-40B4-BE49-F238E27FC236}">
                <a16:creationId xmlns:a16="http://schemas.microsoft.com/office/drawing/2014/main" id="{B2FC5CE0-EADC-4349-AA4F-0A23A67CDEC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8439" name="Rectangle 7">
            <a:extLst>
              <a:ext uri="{FF2B5EF4-FFF2-40B4-BE49-F238E27FC236}">
                <a16:creationId xmlns:a16="http://schemas.microsoft.com/office/drawing/2014/main" id="{8D56BCC0-E053-495A-8066-D0786AFEADD5}"/>
              </a:ext>
            </a:extLst>
          </p:cNvPr>
          <p:cNvSpPr>
            <a:spLocks noChangeArrowheads="1"/>
          </p:cNvSpPr>
          <p:nvPr/>
        </p:nvSpPr>
        <p:spPr bwMode="auto">
          <a:xfrm>
            <a:off x="0" y="182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 tj. </a:t>
            </a:r>
            <a:endParaRPr lang="cs-CZ" altLang="cs-CZ" sz="1800">
              <a:cs typeface="Calibri" panose="020F0502020204030204" pitchFamily="34" charset="0"/>
            </a:endParaRPr>
          </a:p>
        </p:txBody>
      </p:sp>
      <p:sp>
        <p:nvSpPr>
          <p:cNvPr id="18440" name="Rectangle 8">
            <a:extLst>
              <a:ext uri="{FF2B5EF4-FFF2-40B4-BE49-F238E27FC236}">
                <a16:creationId xmlns:a16="http://schemas.microsoft.com/office/drawing/2014/main" id="{10D2DADF-E509-49A8-8EF5-85BF2188450A}"/>
              </a:ext>
            </a:extLst>
          </p:cNvPr>
          <p:cNvSpPr>
            <a:spLocks noChangeArrowheads="1"/>
          </p:cNvSpPr>
          <p:nvPr/>
        </p:nvSpPr>
        <p:spPr bwMode="auto">
          <a:xfrm>
            <a:off x="0" y="365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a:t>
            </a:r>
            <a:r>
              <a:rPr lang="cs-CZ" altLang="cs-CZ" sz="600">
                <a:cs typeface="Calibri" panose="020F0502020204030204" pitchFamily="34" charset="0"/>
              </a:rPr>
              <a:t> </a:t>
            </a:r>
            <a:endParaRPr lang="cs-CZ" altLang="cs-CZ" sz="1800">
              <a:cs typeface="Calibri"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2">
            <a:extLst>
              <a:ext uri="{FF2B5EF4-FFF2-40B4-BE49-F238E27FC236}">
                <a16:creationId xmlns:a16="http://schemas.microsoft.com/office/drawing/2014/main" id="{B4862432-436C-4DEA-AFA8-72F14E8075B3}"/>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pPr>
            <a:r>
              <a:rPr lang="cs-CZ" altLang="cs-CZ" sz="2400"/>
              <a:t>Potom</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a:p>
            <a:pPr marL="0" indent="0">
              <a:buFont typeface="Wingdings" panose="05000000000000000000" pitchFamily="2" charset="2"/>
              <a:buNone/>
            </a:pPr>
            <a:r>
              <a:rPr lang="cs-CZ" altLang="cs-CZ" sz="2400"/>
              <a:t>Není-li Hurwitzova podmínka splněna, je systém nestabilní. Je tedy současně i podmínkou nutnou.</a:t>
            </a:r>
          </a:p>
          <a:p>
            <a:pPr marL="0" indent="0">
              <a:buFont typeface="Wingdings" panose="05000000000000000000" pitchFamily="2" charset="2"/>
              <a:buNone/>
            </a:pPr>
            <a:endParaRPr lang="cs-CZ" altLang="cs-CZ" sz="2400"/>
          </a:p>
          <a:p>
            <a:pPr marL="0" indent="0">
              <a:buFont typeface="Wingdings" panose="05000000000000000000" pitchFamily="2" charset="2"/>
              <a:buNone/>
            </a:pPr>
            <a:endParaRPr lang="cs-CZ" altLang="cs-CZ" sz="2400"/>
          </a:p>
        </p:txBody>
      </p:sp>
      <p:sp>
        <p:nvSpPr>
          <p:cNvPr id="4" name="Rectangle 2">
            <a:extLst>
              <a:ext uri="{FF2B5EF4-FFF2-40B4-BE49-F238E27FC236}">
                <a16:creationId xmlns:a16="http://schemas.microsoft.com/office/drawing/2014/main" id="{0A6415D1-8146-4DB2-9A3B-963460C650BF}"/>
              </a:ext>
            </a:extLst>
          </p:cNvPr>
          <p:cNvSpPr>
            <a:spLocks noGrp="1" noChangeArrowheads="1"/>
          </p:cNvSpPr>
          <p:nvPr>
            <p:ph type="title"/>
          </p:nvPr>
        </p:nvSpPr>
        <p:spPr/>
        <p:txBody>
          <a:bodyPr/>
          <a:lstStyle/>
          <a:p>
            <a:pPr>
              <a:defRPr/>
            </a:pPr>
            <a:r>
              <a:rPr lang="cs-CZ" sz="2800" dirty="0"/>
              <a:t>STABILITA VYNUCENÉHO POHYBU</a:t>
            </a:r>
          </a:p>
        </p:txBody>
      </p:sp>
      <p:sp>
        <p:nvSpPr>
          <p:cNvPr id="19460" name="Rectangle 2">
            <a:extLst>
              <a:ext uri="{FF2B5EF4-FFF2-40B4-BE49-F238E27FC236}">
                <a16:creationId xmlns:a16="http://schemas.microsoft.com/office/drawing/2014/main" id="{965D4CC7-63A6-4297-9C8D-7BE75D9F3FC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9461" name="Rectangle 6">
            <a:extLst>
              <a:ext uri="{FF2B5EF4-FFF2-40B4-BE49-F238E27FC236}">
                <a16:creationId xmlns:a16="http://schemas.microsoft.com/office/drawing/2014/main" id="{4191E7E2-B6EF-43F7-AB9E-36D81BE17A2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19462" name="Rectangle 7">
            <a:extLst>
              <a:ext uri="{FF2B5EF4-FFF2-40B4-BE49-F238E27FC236}">
                <a16:creationId xmlns:a16="http://schemas.microsoft.com/office/drawing/2014/main" id="{73F0AFA5-46E6-4260-A98A-7AB0022D93ED}"/>
              </a:ext>
            </a:extLst>
          </p:cNvPr>
          <p:cNvSpPr>
            <a:spLocks noChangeArrowheads="1"/>
          </p:cNvSpPr>
          <p:nvPr/>
        </p:nvSpPr>
        <p:spPr bwMode="auto">
          <a:xfrm>
            <a:off x="0" y="182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 tj. </a:t>
            </a:r>
            <a:endParaRPr lang="cs-CZ" altLang="cs-CZ" sz="1800">
              <a:cs typeface="Calibri" panose="020F0502020204030204" pitchFamily="34" charset="0"/>
            </a:endParaRPr>
          </a:p>
        </p:txBody>
      </p:sp>
      <p:sp>
        <p:nvSpPr>
          <p:cNvPr id="19463" name="Rectangle 8">
            <a:extLst>
              <a:ext uri="{FF2B5EF4-FFF2-40B4-BE49-F238E27FC236}">
                <a16:creationId xmlns:a16="http://schemas.microsoft.com/office/drawing/2014/main" id="{871EFA29-DFF8-4225-BDA3-94F79DD1995E}"/>
              </a:ext>
            </a:extLst>
          </p:cNvPr>
          <p:cNvSpPr>
            <a:spLocks noChangeArrowheads="1"/>
          </p:cNvSpPr>
          <p:nvPr/>
        </p:nvSpPr>
        <p:spPr bwMode="auto">
          <a:xfrm>
            <a:off x="0" y="365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cs-CZ" altLang="cs-CZ" sz="1100">
                <a:cs typeface="Calibri" panose="020F0502020204030204" pitchFamily="34" charset="0"/>
              </a:rPr>
              <a:t>,</a:t>
            </a:r>
            <a:r>
              <a:rPr lang="cs-CZ" altLang="cs-CZ" sz="600">
                <a:cs typeface="Calibri" panose="020F0502020204030204" pitchFamily="34" charset="0"/>
              </a:rPr>
              <a:t> </a:t>
            </a:r>
            <a:endParaRPr lang="cs-CZ" altLang="cs-CZ" sz="1800">
              <a:cs typeface="Calibri" panose="020F0502020204030204" pitchFamily="34" charset="0"/>
            </a:endParaRPr>
          </a:p>
        </p:txBody>
      </p:sp>
      <p:sp>
        <p:nvSpPr>
          <p:cNvPr id="19464" name="Rectangle 2">
            <a:extLst>
              <a:ext uri="{FF2B5EF4-FFF2-40B4-BE49-F238E27FC236}">
                <a16:creationId xmlns:a16="http://schemas.microsoft.com/office/drawing/2014/main" id="{60A4368C-11D0-4101-B5BC-0E9C60A85B3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pic>
        <p:nvPicPr>
          <p:cNvPr id="19465" name="Picture 12">
            <a:extLst>
              <a:ext uri="{FF2B5EF4-FFF2-40B4-BE49-F238E27FC236}">
                <a16:creationId xmlns:a16="http://schemas.microsoft.com/office/drawing/2014/main" id="{34144763-9A10-4CE0-A034-39F833F03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675" y="1582738"/>
            <a:ext cx="72326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a:extLst>
              <a:ext uri="{FF2B5EF4-FFF2-40B4-BE49-F238E27FC236}">
                <a16:creationId xmlns:a16="http://schemas.microsoft.com/office/drawing/2014/main" id="{72F11560-919A-4299-AAD7-6CE469A87681}"/>
              </a:ext>
            </a:extLst>
          </p:cNvPr>
          <p:cNvSpPr>
            <a:spLocks noGrp="1" noChangeArrowheads="1"/>
          </p:cNvSpPr>
          <p:nvPr>
            <p:ph type="title"/>
          </p:nvPr>
        </p:nvSpPr>
        <p:spPr/>
        <p:txBody>
          <a:bodyPr/>
          <a:lstStyle/>
          <a:p>
            <a:pPr>
              <a:defRPr/>
            </a:pPr>
            <a:r>
              <a:rPr lang="cs-CZ" sz="2800" dirty="0"/>
              <a:t>Stabilita vůči počátečnímu stavu</a:t>
            </a:r>
          </a:p>
        </p:txBody>
      </p:sp>
      <p:sp>
        <p:nvSpPr>
          <p:cNvPr id="20483" name="Zástupný symbol pro obsah 1">
            <a:extLst>
              <a:ext uri="{FF2B5EF4-FFF2-40B4-BE49-F238E27FC236}">
                <a16:creationId xmlns:a16="http://schemas.microsoft.com/office/drawing/2014/main" id="{E2438093-0270-4A44-9BEF-ACB6405F5105}"/>
              </a:ext>
            </a:extLst>
          </p:cNvPr>
          <p:cNvSpPr>
            <a:spLocks noGrp="1"/>
          </p:cNvSpPr>
          <p:nvPr>
            <p:ph idx="1"/>
          </p:nvPr>
        </p:nvSpPr>
        <p:spPr>
          <a:xfrm>
            <a:off x="500063" y="1214438"/>
            <a:ext cx="8535987" cy="5167312"/>
          </a:xfrm>
        </p:spPr>
        <p:txBody>
          <a:bodyPr/>
          <a:lstStyle/>
          <a:p>
            <a:r>
              <a:rPr lang="cs-CZ" altLang="cs-CZ" sz="2400" dirty="0"/>
              <a:t>je dána jen a jen vlastnostmi systému samotného – interní stabilita;</a:t>
            </a:r>
          </a:p>
          <a:p>
            <a:r>
              <a:rPr lang="cs-CZ" altLang="cs-CZ" sz="2400" dirty="0"/>
              <a:t>lze ji rozpoznat z vlastností některého (libovolného) popisu jeho vlastností. Jak existuje několik způsobů popisu lineárního systému, tak existuje i více kritérií (metod), jak interní stabilitu vůči počátečnímu stavu odhalit.</a:t>
            </a:r>
          </a:p>
          <a:p>
            <a:r>
              <a:rPr lang="cs-CZ" altLang="cs-CZ" sz="2400" dirty="0"/>
              <a:t>zabývejme se tím nejběžnějším způsobem podle polohy pólů obrazové přenosové funkce (</a:t>
            </a:r>
            <a:r>
              <a:rPr lang="cs-CZ" altLang="cs-CZ" sz="2400" dirty="0" err="1"/>
              <a:t>resp.vlastních</a:t>
            </a:r>
            <a:r>
              <a:rPr lang="cs-CZ" altLang="cs-CZ" sz="2400" dirty="0"/>
              <a:t> čísel matice dynamiky  systému) a ukažme na základě dílčích případů, jaká je oblast, ve které se musí nacházet póly stabilního v čase diskrétního systému. </a:t>
            </a:r>
          </a:p>
          <a:p>
            <a:endParaRPr lang="cs-CZ" alt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4">
            <a:extLst>
              <a:ext uri="{FF2B5EF4-FFF2-40B4-BE49-F238E27FC236}">
                <a16:creationId xmlns:a16="http://schemas.microsoft.com/office/drawing/2014/main" id="{EC7C410F-0AE3-495D-A84C-CA60F37AE259}"/>
              </a:ext>
            </a:extLst>
          </p:cNvPr>
          <p:cNvSpPr>
            <a:spLocks noGrp="1"/>
          </p:cNvSpPr>
          <p:nvPr>
            <p:ph type="sldNum" sz="quarter" idx="10"/>
          </p:nvPr>
        </p:nvSpPr>
        <p:spPr>
          <a:xfrm>
            <a:off x="6553200" y="6248400"/>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92FCCE0C-2D83-45EA-A1D8-5DAB9F5AD829}" type="slidenum">
              <a:rPr lang="cs-CZ" altLang="cs-CZ" sz="1200"/>
              <a:pPr>
                <a:spcBef>
                  <a:spcPct val="0"/>
                </a:spcBef>
                <a:buClrTx/>
                <a:buSzTx/>
                <a:buFontTx/>
                <a:buNone/>
              </a:pPr>
              <a:t>25</a:t>
            </a:fld>
            <a:endParaRPr lang="cs-CZ" altLang="cs-CZ" sz="1200"/>
          </a:p>
        </p:txBody>
      </p:sp>
      <p:sp>
        <p:nvSpPr>
          <p:cNvPr id="21507" name="Rectangle 3">
            <a:extLst>
              <a:ext uri="{FF2B5EF4-FFF2-40B4-BE49-F238E27FC236}">
                <a16:creationId xmlns:a16="http://schemas.microsoft.com/office/drawing/2014/main" id="{317D9EB0-F4C3-4BE7-9AED-F559E1D43672}"/>
              </a:ext>
            </a:extLst>
          </p:cNvPr>
          <p:cNvSpPr>
            <a:spLocks noGrp="1" noChangeArrowheads="1"/>
          </p:cNvSpPr>
          <p:nvPr>
            <p:ph type="body" idx="1"/>
          </p:nvPr>
        </p:nvSpPr>
        <p:spPr>
          <a:xfrm>
            <a:off x="500063" y="1214438"/>
            <a:ext cx="8535987" cy="5167312"/>
          </a:xfrm>
        </p:spPr>
        <p:txBody>
          <a:bodyPr/>
          <a:lstStyle/>
          <a:p>
            <a:r>
              <a:rPr lang="cs-CZ" altLang="cs-CZ" sz="2400"/>
              <a:t>Lineární stacionární systém je asymptoticky stabilní právě tehdy, jsou-li póly systému v absolutní hodnotě (resp. vlastní čísla matice systému) menší než 1.</a:t>
            </a:r>
          </a:p>
          <a:p>
            <a:endParaRPr lang="cs-CZ" altLang="cs-CZ"/>
          </a:p>
        </p:txBody>
      </p:sp>
      <p:pic>
        <p:nvPicPr>
          <p:cNvPr id="21508" name="Picture 5">
            <a:extLst>
              <a:ext uri="{FF2B5EF4-FFF2-40B4-BE49-F238E27FC236}">
                <a16:creationId xmlns:a16="http://schemas.microsoft.com/office/drawing/2014/main" id="{5F8487D6-D3F5-4F4B-AF64-42BF5AB51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2486025"/>
            <a:ext cx="3889375" cy="4081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2">
            <a:extLst>
              <a:ext uri="{FF2B5EF4-FFF2-40B4-BE49-F238E27FC236}">
                <a16:creationId xmlns:a16="http://schemas.microsoft.com/office/drawing/2014/main" id="{32B95BA6-2BF9-4B83-8E6C-9800B9EAF62A}"/>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a:extLst>
              <a:ext uri="{FF2B5EF4-FFF2-40B4-BE49-F238E27FC236}">
                <a16:creationId xmlns:a16="http://schemas.microsoft.com/office/drawing/2014/main" id="{2288469A-DB4C-4063-B179-B649E527D2F9}"/>
              </a:ext>
            </a:extLst>
          </p:cNvPr>
          <p:cNvSpPr>
            <a:spLocks noGrp="1" noChangeArrowheads="1"/>
          </p:cNvSpPr>
          <p:nvPr>
            <p:ph type="title"/>
          </p:nvPr>
        </p:nvSpPr>
        <p:spPr/>
        <p:txBody>
          <a:bodyPr/>
          <a:lstStyle/>
          <a:p>
            <a:pPr>
              <a:defRPr/>
            </a:pPr>
            <a:r>
              <a:rPr lang="cs-CZ" sz="2800"/>
              <a:t>Vnější popis lineárního </a:t>
            </a:r>
            <a:r>
              <a:rPr lang="cs-CZ" sz="2800" dirty="0"/>
              <a:t>systému</a:t>
            </a:r>
            <a:br>
              <a:rPr lang="cs-CZ" sz="2400"/>
            </a:br>
            <a:r>
              <a:rPr lang="cs-CZ" sz="2400"/>
              <a:t>nulové </a:t>
            </a:r>
            <a:r>
              <a:rPr lang="cs-CZ" sz="2400" dirty="0"/>
              <a:t>body a póly</a:t>
            </a:r>
          </a:p>
        </p:txBody>
      </p:sp>
      <mc:AlternateContent xmlns:mc="http://schemas.openxmlformats.org/markup-compatibility/2006" xmlns:a14="http://schemas.microsoft.com/office/drawing/2010/main">
        <mc:Choice Requires="a14">
          <p:sp>
            <p:nvSpPr>
              <p:cNvPr id="22531" name="Object 2">
                <a:extLst>
                  <a:ext uri="{FF2B5EF4-FFF2-40B4-BE49-F238E27FC236}">
                    <a16:creationId xmlns:a16="http://schemas.microsoft.com/office/drawing/2014/main" id="{84F7322A-657B-4760-ADA2-5870CC206F5E}"/>
                  </a:ext>
                </a:extLst>
              </p:cNvPr>
              <p:cNvSpPr txBox="1">
                <a:spLocks noGrp="1"/>
              </p:cNvSpPr>
              <p:nvPr>
                <p:ph idx="1"/>
              </p:nvPr>
            </p:nvSpPr>
            <p:spPr bwMode="auto">
              <a:xfrm>
                <a:off x="642938" y="1714500"/>
                <a:ext cx="8228012" cy="2998788"/>
              </a:xfrm>
              <a:prstGeom prst="rect">
                <a:avLst/>
              </a:prstGeom>
              <a:noFill/>
              <a:ln>
                <a:noFill/>
              </a:ln>
              <a:effectLst/>
            </p:spPr>
            <p:txBody>
              <a:bodyPr>
                <a:normAutofit/>
              </a:bodyPr>
              <a:lstStyle/>
              <a:p>
                <a:pPr>
                  <a:buNone/>
                </a:pPr>
                <a14:m>
                  <m:oMathPara xmlns:m="http://schemas.openxmlformats.org/officeDocument/2006/math">
                    <m:oMathParaPr>
                      <m:jc m:val="left"/>
                    </m:oMathParaPr>
                    <m:oMath xmlns:m="http://schemas.openxmlformats.org/officeDocument/2006/math">
                      <m:r>
                        <a:rPr lang="cs-CZ" sz="2200" i="1" smtClean="0">
                          <a:solidFill>
                            <a:srgbClr val="000000"/>
                          </a:solidFill>
                          <a:latin typeface="Cambria Math" panose="02040503050406030204" pitchFamily="18" charset="0"/>
                        </a:rPr>
                        <m:t>𝐻</m:t>
                      </m:r>
                      <m:r>
                        <a:rPr lang="cs-CZ" sz="2200" i="1" smtClean="0">
                          <a:solidFill>
                            <a:srgbClr val="000000"/>
                          </a:solidFill>
                          <a:latin typeface="Cambria Math" panose="02040503050406030204" pitchFamily="18" charset="0"/>
                        </a:rPr>
                        <m:t>(</m:t>
                      </m:r>
                      <m:r>
                        <a:rPr lang="cs-CZ" sz="2200" i="1" smtClean="0">
                          <a:solidFill>
                            <a:srgbClr val="000000"/>
                          </a:solidFill>
                          <a:latin typeface="Cambria Math" panose="02040503050406030204" pitchFamily="18" charset="0"/>
                        </a:rPr>
                        <m:t>𝑧</m:t>
                      </m:r>
                      <m:r>
                        <a:rPr lang="cs-CZ" sz="2200" i="1" smtClean="0">
                          <a:solidFill>
                            <a:srgbClr val="000000"/>
                          </a:solidFill>
                          <a:latin typeface="Cambria Math" panose="02040503050406030204" pitchFamily="18" charset="0"/>
                        </a:rPr>
                        <m:t>)=</m:t>
                      </m:r>
                      <m:f>
                        <m:fPr>
                          <m:ctrlPr>
                            <a:rPr lang="cs-CZ" sz="2200" i="1">
                              <a:solidFill>
                                <a:srgbClr val="000000"/>
                              </a:solidFill>
                              <a:latin typeface="Cambria Math" panose="02040503050406030204" pitchFamily="18" charset="0"/>
                            </a:rPr>
                          </m:ctrlPr>
                        </m:fPr>
                        <m:num>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−1</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+1</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−2</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+2</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i="1">
                                  <a:solidFill>
                                    <a:srgbClr val="000000"/>
                                  </a:solidFill>
                                  <a:latin typeface="Cambria Math" panose="02040503050406030204" pitchFamily="18" charset="0"/>
                                </a:rPr>
                                <m:t>0</m:t>
                              </m:r>
                            </m:sub>
                          </m:sSub>
                        </m:num>
                        <m:den>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−1</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+1</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−2</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+2</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i="1">
                                  <a:solidFill>
                                    <a:srgbClr val="000000"/>
                                  </a:solidFill>
                                  <a:latin typeface="Cambria Math" panose="02040503050406030204" pitchFamily="18" charset="0"/>
                                </a:rPr>
                                <m:t>0</m:t>
                              </m:r>
                            </m:sub>
                          </m:sSub>
                        </m:den>
                      </m:f>
                      <m:r>
                        <a:rPr lang="cs-CZ" sz="2200" i="1">
                          <a:solidFill>
                            <a:srgbClr val="000000"/>
                          </a:solidFill>
                          <a:latin typeface="Cambria Math" panose="02040503050406030204" pitchFamily="18" charset="0"/>
                          <a:ea typeface="Cambria Math" panose="02040503050406030204" pitchFamily="18" charset="0"/>
                        </a:rPr>
                        <m:t>∙</m:t>
                      </m:r>
                      <m:f>
                        <m:fPr>
                          <m:ctrlPr>
                            <a:rPr lang="cs-CZ" sz="2200" i="1">
                              <a:solidFill>
                                <a:srgbClr val="000000"/>
                              </a:solidFill>
                              <a:latin typeface="Cambria Math" panose="02040503050406030204" pitchFamily="18" charset="0"/>
                            </a:rPr>
                          </m:ctrlPr>
                        </m:fPr>
                        <m:num>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b="0" i="1" smtClean="0">
                                  <a:solidFill>
                                    <a:srgbClr val="000000"/>
                                  </a:solidFill>
                                  <a:latin typeface="Cambria Math" panose="02040503050406030204" pitchFamily="18" charset="0"/>
                                </a:rPr>
                                <m:t>𝑛</m:t>
                              </m:r>
                            </m:sup>
                          </m:sSup>
                        </m:num>
                        <m:den>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b="0" i="1" smtClean="0">
                                  <a:solidFill>
                                    <a:srgbClr val="000000"/>
                                  </a:solidFill>
                                  <a:latin typeface="Cambria Math" panose="02040503050406030204" pitchFamily="18" charset="0"/>
                                </a:rPr>
                                <m:t>𝑛</m:t>
                              </m:r>
                            </m:sup>
                          </m:sSup>
                        </m:den>
                      </m:f>
                      <m:r>
                        <a:rPr lang="cs-CZ" sz="2200" i="1">
                          <a:solidFill>
                            <a:srgbClr val="000000"/>
                          </a:solidFill>
                          <a:latin typeface="Cambria Math" panose="02040503050406030204" pitchFamily="18" charset="0"/>
                        </a:rPr>
                        <m:t>, </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oMath>
                  </m:oMathPara>
                </a14:m>
                <a:br>
                  <a:rPr lang="cs-CZ" sz="2000" i="1" dirty="0">
                    <a:solidFill>
                      <a:srgbClr val="000000"/>
                    </a:solidFill>
                    <a:latin typeface="Cambria Math" panose="02040503050406030204" pitchFamily="18" charset="0"/>
                  </a:rPr>
                </a:br>
                <a:endParaRPr lang="cs-CZ" sz="2000" i="1" dirty="0">
                  <a:solidFill>
                    <a:srgbClr val="000000"/>
                  </a:solidFill>
                  <a:latin typeface="Cambria Math" panose="02040503050406030204" pitchFamily="18" charset="0"/>
                </a:endParaRPr>
              </a:p>
              <a:p>
                <a:pPr>
                  <a:buNone/>
                </a:pPr>
                <a:endParaRPr lang="cs-CZ" sz="2000" i="1" dirty="0">
                  <a:solidFill>
                    <a:srgbClr val="000000"/>
                  </a:solidFill>
                  <a:latin typeface="Cambria Math" panose="02040503050406030204" pitchFamily="18" charset="0"/>
                </a:endParaRPr>
              </a:p>
              <a:p>
                <a:pPr>
                  <a:buNone/>
                </a:pPr>
                <a:endParaRPr lang="cs-CZ" sz="2000" i="1" dirty="0">
                  <a:solidFill>
                    <a:srgbClr val="000000"/>
                  </a:solidFill>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cs-CZ" sz="2200" i="1" smtClean="0">
                          <a:solidFill>
                            <a:srgbClr val="000000"/>
                          </a:solidFill>
                          <a:latin typeface="Cambria Math" panose="02040503050406030204" pitchFamily="18" charset="0"/>
                        </a:rPr>
                        <m:t>𝐻</m:t>
                      </m:r>
                      <m:r>
                        <a:rPr lang="cs-CZ" sz="2200" i="1" smtClean="0">
                          <a:solidFill>
                            <a:srgbClr val="000000"/>
                          </a:solidFill>
                          <a:latin typeface="Cambria Math" panose="02040503050406030204" pitchFamily="18" charset="0"/>
                        </a:rPr>
                        <m:t>(</m:t>
                      </m:r>
                      <m:r>
                        <a:rPr lang="cs-CZ" sz="2200" i="1" smtClean="0">
                          <a:solidFill>
                            <a:srgbClr val="000000"/>
                          </a:solidFill>
                          <a:latin typeface="Cambria Math" panose="02040503050406030204" pitchFamily="18" charset="0"/>
                        </a:rPr>
                        <m:t>𝑧</m:t>
                      </m:r>
                      <m:r>
                        <a:rPr lang="cs-CZ" sz="2200" i="1" smtClean="0">
                          <a:solidFill>
                            <a:srgbClr val="000000"/>
                          </a:solidFill>
                          <a:latin typeface="Cambria Math" panose="02040503050406030204" pitchFamily="18" charset="0"/>
                        </a:rPr>
                        <m:t>)=</m:t>
                      </m:r>
                      <m:r>
                        <a:rPr lang="cs-CZ" sz="2200" i="1" smtClean="0">
                          <a:solidFill>
                            <a:srgbClr val="000000"/>
                          </a:solidFill>
                          <a:latin typeface="Cambria Math" panose="02040503050406030204" pitchFamily="18" charset="0"/>
                        </a:rPr>
                        <m:t>𝐴</m:t>
                      </m:r>
                      <m:r>
                        <a:rPr lang="cs-CZ" sz="2200" i="1" smtClean="0">
                          <a:solidFill>
                            <a:srgbClr val="000000"/>
                          </a:solidFill>
                          <a:latin typeface="Cambria Math" panose="02040503050406030204" pitchFamily="18" charset="0"/>
                        </a:rPr>
                        <m:t>·</m:t>
                      </m:r>
                      <m:f>
                        <m:fPr>
                          <m:ctrlPr>
                            <a:rPr lang="cs-CZ" sz="2200" i="1">
                              <a:solidFill>
                                <a:srgbClr val="000000"/>
                              </a:solidFill>
                              <a:latin typeface="Cambria Math" panose="02040503050406030204" pitchFamily="18" charset="0"/>
                            </a:rPr>
                          </m:ctrlPr>
                        </m:fPr>
                        <m:num>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sup>
                          </m:sSup>
                          <m:nary>
                            <m:naryPr>
                              <m:chr m:val="∏"/>
                              <m:ctrlPr>
                                <a:rPr lang="cs-CZ" sz="2200" i="1">
                                  <a:solidFill>
                                    <a:srgbClr val="000000"/>
                                  </a:solidFill>
                                  <a:latin typeface="Cambria Math" panose="02040503050406030204" pitchFamily="18" charset="0"/>
                                </a:rPr>
                              </m:ctrlPr>
                            </m:naryPr>
                            <m:sub>
                              <m:r>
                                <a:rPr lang="cs-CZ" sz="2200" i="1">
                                  <a:solidFill>
                                    <a:srgbClr val="000000"/>
                                  </a:solidFill>
                                  <a:latin typeface="Cambria Math" panose="02040503050406030204" pitchFamily="18" charset="0"/>
                                </a:rPr>
                                <m:t>𝑖</m:t>
                              </m:r>
                              <m:r>
                                <a:rPr lang="cs-CZ" sz="2200" i="1">
                                  <a:solidFill>
                                    <a:srgbClr val="000000"/>
                                  </a:solidFill>
                                  <a:latin typeface="Cambria Math" panose="02040503050406030204" pitchFamily="18" charset="0"/>
                                </a:rPr>
                                <m:t>=1</m:t>
                              </m:r>
                            </m:sub>
                            <m:sup>
                              <m:r>
                                <a:rPr lang="cs-CZ" sz="2200" b="0" i="1" smtClean="0">
                                  <a:solidFill>
                                    <a:srgbClr val="000000"/>
                                  </a:solidFill>
                                  <a:latin typeface="Cambria Math" panose="02040503050406030204" pitchFamily="18" charset="0"/>
                                </a:rPr>
                                <m:t>𝑚</m:t>
                              </m:r>
                            </m:sup>
                            <m:e>
                              <m:r>
                                <a:rPr lang="cs-CZ" sz="2200" i="1">
                                  <a:solidFill>
                                    <a:srgbClr val="000000"/>
                                  </a:solidFill>
                                  <a:latin typeface="Cambria Math" panose="02040503050406030204" pitchFamily="18" charset="0"/>
                                </a:rPr>
                                <m:t>(</m:t>
                              </m:r>
                              <m:r>
                                <a:rPr lang="cs-CZ" sz="2200" i="1">
                                  <a:solidFill>
                                    <a:srgbClr val="000000"/>
                                  </a:solidFill>
                                  <a:latin typeface="Cambria Math" panose="02040503050406030204" pitchFamily="18" charset="0"/>
                                </a:rPr>
                                <m:t>𝑧</m:t>
                              </m:r>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𝑧</m:t>
                                  </m:r>
                                </m:e>
                                <m:sub>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𝑖</m:t>
                                  </m:r>
                                </m:sub>
                              </m:sSub>
                              <m:r>
                                <a:rPr lang="cs-CZ" sz="2200" i="1">
                                  <a:solidFill>
                                    <a:srgbClr val="000000"/>
                                  </a:solidFill>
                                  <a:latin typeface="Cambria Math" panose="02040503050406030204" pitchFamily="18" charset="0"/>
                                </a:rPr>
                                <m:t>)</m:t>
                              </m:r>
                            </m:e>
                          </m:nary>
                        </m:num>
                        <m:den>
                          <m:nary>
                            <m:naryPr>
                              <m:chr m:val="∏"/>
                              <m:ctrlPr>
                                <a:rPr lang="cs-CZ" sz="2200" i="1">
                                  <a:solidFill>
                                    <a:srgbClr val="000000"/>
                                  </a:solidFill>
                                  <a:latin typeface="Cambria Math" panose="02040503050406030204" pitchFamily="18" charset="0"/>
                                </a:rPr>
                              </m:ctrlPr>
                            </m:naryPr>
                            <m:sub>
                              <m:r>
                                <a:rPr lang="cs-CZ" sz="2200" i="1">
                                  <a:solidFill>
                                    <a:srgbClr val="000000"/>
                                  </a:solidFill>
                                  <a:latin typeface="Cambria Math" panose="02040503050406030204" pitchFamily="18" charset="0"/>
                                </a:rPr>
                                <m:t>𝑖</m:t>
                              </m:r>
                              <m:r>
                                <a:rPr lang="cs-CZ" sz="2200" i="1">
                                  <a:solidFill>
                                    <a:srgbClr val="000000"/>
                                  </a:solidFill>
                                  <a:latin typeface="Cambria Math" panose="02040503050406030204" pitchFamily="18" charset="0"/>
                                </a:rPr>
                                <m:t>=1</m:t>
                              </m:r>
                            </m:sub>
                            <m:sup>
                              <m:r>
                                <a:rPr lang="cs-CZ" sz="2200" b="0" i="1" smtClean="0">
                                  <a:solidFill>
                                    <a:srgbClr val="000000"/>
                                  </a:solidFill>
                                  <a:latin typeface="Cambria Math" panose="02040503050406030204" pitchFamily="18" charset="0"/>
                                </a:rPr>
                                <m:t>𝑛</m:t>
                              </m:r>
                            </m:sup>
                            <m:e>
                              <m:r>
                                <a:rPr lang="cs-CZ" sz="2200" i="1">
                                  <a:solidFill>
                                    <a:srgbClr val="000000"/>
                                  </a:solidFill>
                                  <a:latin typeface="Cambria Math" panose="02040503050406030204" pitchFamily="18" charset="0"/>
                                </a:rPr>
                                <m:t>(</m:t>
                              </m:r>
                              <m:r>
                                <a:rPr lang="cs-CZ" sz="2200" i="1">
                                  <a:solidFill>
                                    <a:srgbClr val="000000"/>
                                  </a:solidFill>
                                  <a:latin typeface="Cambria Math" panose="02040503050406030204" pitchFamily="18" charset="0"/>
                                </a:rPr>
                                <m:t>𝑧</m:t>
                              </m:r>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𝑧</m:t>
                                  </m:r>
                                </m:e>
                                <m:sub>
                                  <m:r>
                                    <a:rPr lang="cs-CZ" sz="2200" i="1">
                                      <a:solidFill>
                                        <a:srgbClr val="000000"/>
                                      </a:solidFill>
                                      <a:latin typeface="Cambria Math" panose="02040503050406030204" pitchFamily="18" charset="0"/>
                                    </a:rPr>
                                    <m:t>𝑝𝑖</m:t>
                                  </m:r>
                                </m:sub>
                              </m:sSub>
                              <m:r>
                                <a:rPr lang="cs-CZ" sz="2200" i="1">
                                  <a:solidFill>
                                    <a:srgbClr val="000000"/>
                                  </a:solidFill>
                                  <a:latin typeface="Cambria Math" panose="02040503050406030204" pitchFamily="18" charset="0"/>
                                </a:rPr>
                                <m:t>)</m:t>
                              </m:r>
                            </m:e>
                          </m:nary>
                        </m:den>
                      </m:f>
                    </m:oMath>
                  </m:oMathPara>
                </a14:m>
                <a:endParaRPr lang="cs-CZ" sz="2200" dirty="0"/>
              </a:p>
            </p:txBody>
          </p:sp>
        </mc:Choice>
        <mc:Fallback xmlns="">
          <p:sp>
            <p:nvSpPr>
              <p:cNvPr id="22531" name="Object 2">
                <a:extLst>
                  <a:ext uri="{FF2B5EF4-FFF2-40B4-BE49-F238E27FC236}">
                    <a16:creationId xmlns:a16="http://schemas.microsoft.com/office/drawing/2014/main" id="{84F7322A-657B-4760-ADA2-5870CC206F5E}"/>
                  </a:ext>
                </a:extLst>
              </p:cNvPr>
              <p:cNvSpPr txBox="1">
                <a:spLocks noGrp="1" noRot="1" noChangeAspect="1" noMove="1" noResize="1" noEditPoints="1" noAdjustHandles="1" noChangeArrowheads="1" noChangeShapeType="1" noTextEdit="1"/>
              </p:cNvSpPr>
              <p:nvPr>
                <p:ph idx="1"/>
              </p:nvPr>
            </p:nvSpPr>
            <p:spPr bwMode="auto">
              <a:xfrm>
                <a:off x="642938" y="1714500"/>
                <a:ext cx="8228012" cy="2998788"/>
              </a:xfrm>
              <a:prstGeom prst="rect">
                <a:avLst/>
              </a:prstGeom>
              <a:blipFill>
                <a:blip r:embed="rId2"/>
                <a:stretch>
                  <a:fillRect/>
                </a:stretch>
              </a:blipFill>
              <a:ln>
                <a:noFill/>
              </a:ln>
              <a:effectLst/>
            </p:spPr>
            <p:txBody>
              <a:bodyPr/>
              <a:lstStyle/>
              <a:p>
                <a:r>
                  <a:rPr lang="cs-CZ">
                    <a:noFill/>
                  </a:rPr>
                  <a:t> </a:t>
                </a:r>
              </a:p>
            </p:txBody>
          </p:sp>
        </mc:Fallback>
      </mc:AlternateContent>
      <p:sp>
        <p:nvSpPr>
          <p:cNvPr id="22532" name="Text Box 7">
            <a:extLst>
              <a:ext uri="{FF2B5EF4-FFF2-40B4-BE49-F238E27FC236}">
                <a16:creationId xmlns:a16="http://schemas.microsoft.com/office/drawing/2014/main" id="{DE0DFD82-CFBB-48CC-9665-C4CC2C861CB3}"/>
              </a:ext>
            </a:extLst>
          </p:cNvPr>
          <p:cNvSpPr txBox="1">
            <a:spLocks noChangeArrowheads="1"/>
          </p:cNvSpPr>
          <p:nvPr/>
        </p:nvSpPr>
        <p:spPr bwMode="auto">
          <a:xfrm>
            <a:off x="428625" y="4786313"/>
            <a:ext cx="8280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lgn="ctr" eaLnBrk="1" hangingPunct="1">
              <a:spcBef>
                <a:spcPct val="50000"/>
              </a:spcBef>
              <a:buClrTx/>
              <a:buSzTx/>
              <a:buFontTx/>
              <a:buNone/>
            </a:pPr>
            <a:r>
              <a:rPr lang="cs-CZ" altLang="cs-CZ" sz="2400">
                <a:latin typeface="Arial" panose="020B0604020202020204" pitchFamily="34" charset="0"/>
              </a:rPr>
              <a:t>A – zesílení; z</a:t>
            </a:r>
            <a:r>
              <a:rPr lang="cs-CZ" altLang="cs-CZ" sz="2400" baseline="-25000">
                <a:latin typeface="Arial" panose="020B0604020202020204" pitchFamily="34" charset="0"/>
              </a:rPr>
              <a:t>ni</a:t>
            </a:r>
            <a:r>
              <a:rPr lang="cs-CZ" altLang="cs-CZ" sz="2400">
                <a:latin typeface="Arial" panose="020B0604020202020204" pitchFamily="34" charset="0"/>
              </a:rPr>
              <a:t> … nulové body; z</a:t>
            </a:r>
            <a:r>
              <a:rPr lang="cs-CZ" altLang="cs-CZ" sz="2400" baseline="-25000">
                <a:latin typeface="Arial" panose="020B0604020202020204" pitchFamily="34" charset="0"/>
              </a:rPr>
              <a:t>pi</a:t>
            </a:r>
            <a:r>
              <a:rPr lang="cs-CZ" altLang="cs-CZ" sz="2400">
                <a:latin typeface="Arial" panose="020B0604020202020204" pitchFamily="34" charset="0"/>
              </a:rPr>
              <a:t> … póly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23696F6-167D-4A2A-8FDC-A0596A1972F8}"/>
              </a:ext>
            </a:extLst>
          </p:cNvPr>
          <p:cNvSpPr>
            <a:spLocks noGrp="1" noChangeArrowheads="1"/>
          </p:cNvSpPr>
          <p:nvPr>
            <p:ph type="title"/>
          </p:nvPr>
        </p:nvSpPr>
        <p:spPr/>
        <p:txBody>
          <a:bodyPr/>
          <a:lstStyle/>
          <a:p>
            <a:pPr>
              <a:defRPr/>
            </a:pPr>
            <a:r>
              <a:rPr lang="cs-CZ" sz="2800" dirty="0"/>
              <a:t>Stabilita vůči počátečnímu stavu</a:t>
            </a:r>
          </a:p>
        </p:txBody>
      </p:sp>
      <mc:AlternateContent xmlns:mc="http://schemas.openxmlformats.org/markup-compatibility/2006" xmlns:a14="http://schemas.microsoft.com/office/drawing/2010/main">
        <mc:Choice Requires="a14">
          <p:sp>
            <p:nvSpPr>
              <p:cNvPr id="5" name="Object 2">
                <a:extLst>
                  <a:ext uri="{FF2B5EF4-FFF2-40B4-BE49-F238E27FC236}">
                    <a16:creationId xmlns:a16="http://schemas.microsoft.com/office/drawing/2014/main" id="{12A11633-4F15-4249-B297-316A503C3DEA}"/>
                  </a:ext>
                </a:extLst>
              </p:cNvPr>
              <p:cNvSpPr txBox="1">
                <a:spLocks noGrp="1"/>
              </p:cNvSpPr>
              <p:nvPr>
                <p:ph idx="1"/>
              </p:nvPr>
            </p:nvSpPr>
            <p:spPr bwMode="auto">
              <a:xfrm>
                <a:off x="642938" y="1714500"/>
                <a:ext cx="8228012" cy="2998788"/>
              </a:xfrm>
              <a:prstGeom prst="rect">
                <a:avLst/>
              </a:prstGeom>
              <a:noFill/>
              <a:ln>
                <a:noFill/>
              </a:ln>
              <a:effectLst/>
            </p:spPr>
            <p:txBody>
              <a:bodyPr>
                <a:normAutofit fontScale="92500"/>
              </a:bodyPr>
              <a:lstStyle/>
              <a:p>
                <a:pPr>
                  <a:buNone/>
                </a:pPr>
                <a14:m>
                  <m:oMathPara xmlns:m="http://schemas.openxmlformats.org/officeDocument/2006/math">
                    <m:oMathParaPr>
                      <m:jc m:val="left"/>
                    </m:oMathParaPr>
                    <m:oMath xmlns:m="http://schemas.openxmlformats.org/officeDocument/2006/math">
                      <m:r>
                        <a:rPr lang="cs-CZ" sz="2200" i="1" smtClean="0">
                          <a:solidFill>
                            <a:srgbClr val="000000"/>
                          </a:solidFill>
                          <a:latin typeface="Cambria Math" panose="02040503050406030204" pitchFamily="18" charset="0"/>
                        </a:rPr>
                        <m:t>𝐻</m:t>
                      </m:r>
                      <m:r>
                        <a:rPr lang="cs-CZ" sz="2200" i="1" smtClean="0">
                          <a:solidFill>
                            <a:srgbClr val="000000"/>
                          </a:solidFill>
                          <a:latin typeface="Cambria Math" panose="02040503050406030204" pitchFamily="18" charset="0"/>
                        </a:rPr>
                        <m:t>(</m:t>
                      </m:r>
                      <m:r>
                        <a:rPr lang="cs-CZ" sz="2200" i="1" smtClean="0">
                          <a:solidFill>
                            <a:srgbClr val="000000"/>
                          </a:solidFill>
                          <a:latin typeface="Cambria Math" panose="02040503050406030204" pitchFamily="18" charset="0"/>
                        </a:rPr>
                        <m:t>𝑧</m:t>
                      </m:r>
                      <m:r>
                        <a:rPr lang="cs-CZ" sz="2200" i="1" smtClean="0">
                          <a:solidFill>
                            <a:srgbClr val="000000"/>
                          </a:solidFill>
                          <a:latin typeface="Cambria Math" panose="02040503050406030204" pitchFamily="18" charset="0"/>
                        </a:rPr>
                        <m:t>)=</m:t>
                      </m:r>
                      <m:f>
                        <m:fPr>
                          <m:ctrlPr>
                            <a:rPr lang="cs-CZ" sz="2200" i="1">
                              <a:solidFill>
                                <a:srgbClr val="000000"/>
                              </a:solidFill>
                              <a:latin typeface="Cambria Math" panose="02040503050406030204" pitchFamily="18" charset="0"/>
                            </a:rPr>
                          </m:ctrlPr>
                        </m:fPr>
                        <m:num>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−1</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+1</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−2</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+2</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𝑎</m:t>
                              </m:r>
                            </m:e>
                            <m:sub>
                              <m:r>
                                <a:rPr lang="cs-CZ" sz="2200" i="1">
                                  <a:solidFill>
                                    <a:srgbClr val="000000"/>
                                  </a:solidFill>
                                  <a:latin typeface="Cambria Math" panose="02040503050406030204" pitchFamily="18" charset="0"/>
                                </a:rPr>
                                <m:t>0</m:t>
                              </m:r>
                            </m:sub>
                          </m:sSub>
                        </m:num>
                        <m:den>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−1</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+1</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−2</m:t>
                              </m:r>
                            </m:sub>
                          </m:sSub>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r>
                                <a:rPr lang="cs-CZ" sz="2200" i="1">
                                  <a:solidFill>
                                    <a:srgbClr val="000000"/>
                                  </a:solidFill>
                                  <a:latin typeface="Cambria Math" panose="02040503050406030204" pitchFamily="18" charset="0"/>
                                </a:rPr>
                                <m:t>+2</m:t>
                              </m:r>
                            </m:sup>
                          </m:sSup>
                          <m:r>
                            <a:rPr lang="cs-CZ" sz="2200" i="1">
                              <a:solidFill>
                                <a:srgbClr val="000000"/>
                              </a:solidFill>
                              <a:latin typeface="Cambria Math" panose="02040503050406030204" pitchFamily="18" charset="0"/>
                            </a:rPr>
                            <m:t>+...+</m:t>
                          </m:r>
                          <m:sSub>
                            <m:sSubPr>
                              <m:ctrlPr>
                                <a:rPr lang="cs-CZ" sz="2200" i="1">
                                  <a:solidFill>
                                    <a:srgbClr val="000000"/>
                                  </a:solidFill>
                                  <a:latin typeface="Cambria Math" panose="02040503050406030204" pitchFamily="18" charset="0"/>
                                </a:rPr>
                              </m:ctrlPr>
                            </m:sSubPr>
                            <m:e>
                              <m:r>
                                <a:rPr lang="cs-CZ" sz="2200" i="1">
                                  <a:solidFill>
                                    <a:srgbClr val="000000"/>
                                  </a:solidFill>
                                  <a:latin typeface="Cambria Math" panose="02040503050406030204" pitchFamily="18" charset="0"/>
                                </a:rPr>
                                <m:t>𝑏</m:t>
                              </m:r>
                            </m:e>
                            <m:sub>
                              <m:r>
                                <a:rPr lang="cs-CZ" sz="2200" i="1">
                                  <a:solidFill>
                                    <a:srgbClr val="000000"/>
                                  </a:solidFill>
                                  <a:latin typeface="Cambria Math" panose="02040503050406030204" pitchFamily="18" charset="0"/>
                                </a:rPr>
                                <m:t>0</m:t>
                              </m:r>
                            </m:sub>
                          </m:sSub>
                        </m:den>
                      </m:f>
                      <m:r>
                        <a:rPr lang="cs-CZ" sz="2200" i="1">
                          <a:solidFill>
                            <a:srgbClr val="000000"/>
                          </a:solidFill>
                          <a:latin typeface="Cambria Math" panose="02040503050406030204" pitchFamily="18" charset="0"/>
                          <a:ea typeface="Cambria Math" panose="02040503050406030204" pitchFamily="18" charset="0"/>
                        </a:rPr>
                        <m:t>∙</m:t>
                      </m:r>
                      <m:f>
                        <m:fPr>
                          <m:ctrlPr>
                            <a:rPr lang="cs-CZ" sz="2200" i="1">
                              <a:solidFill>
                                <a:srgbClr val="000000"/>
                              </a:solidFill>
                              <a:latin typeface="Cambria Math" panose="02040503050406030204" pitchFamily="18" charset="0"/>
                            </a:rPr>
                          </m:ctrlPr>
                        </m:fPr>
                        <m:num>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b="0" i="1" smtClean="0">
                                  <a:solidFill>
                                    <a:srgbClr val="000000"/>
                                  </a:solidFill>
                                  <a:latin typeface="Cambria Math" panose="02040503050406030204" pitchFamily="18" charset="0"/>
                                </a:rPr>
                                <m:t>𝑛</m:t>
                              </m:r>
                            </m:sup>
                          </m:sSup>
                        </m:num>
                        <m:den>
                          <m:sSup>
                            <m:sSupPr>
                              <m:ctrlPr>
                                <a:rPr lang="cs-CZ" sz="2200" i="1">
                                  <a:solidFill>
                                    <a:srgbClr val="000000"/>
                                  </a:solidFill>
                                  <a:latin typeface="Cambria Math" panose="02040503050406030204" pitchFamily="18" charset="0"/>
                                </a:rPr>
                              </m:ctrlPr>
                            </m:sSupPr>
                            <m:e>
                              <m:r>
                                <a:rPr lang="cs-CZ" sz="2200" i="1">
                                  <a:solidFill>
                                    <a:srgbClr val="000000"/>
                                  </a:solidFill>
                                  <a:latin typeface="Cambria Math" panose="02040503050406030204" pitchFamily="18" charset="0"/>
                                </a:rPr>
                                <m:t>𝑧</m:t>
                              </m:r>
                            </m:e>
                            <m:sup>
                              <m:r>
                                <a:rPr lang="cs-CZ" sz="2200" b="0" i="1" smtClean="0">
                                  <a:solidFill>
                                    <a:srgbClr val="000000"/>
                                  </a:solidFill>
                                  <a:latin typeface="Cambria Math" panose="02040503050406030204" pitchFamily="18" charset="0"/>
                                </a:rPr>
                                <m:t>𝑛</m:t>
                              </m:r>
                            </m:sup>
                          </m:sSup>
                        </m:den>
                      </m:f>
                      <m:r>
                        <a:rPr lang="cs-CZ" sz="2200" i="1">
                          <a:solidFill>
                            <a:srgbClr val="000000"/>
                          </a:solidFill>
                          <a:latin typeface="Cambria Math" panose="02040503050406030204" pitchFamily="18" charset="0"/>
                        </a:rPr>
                        <m:t>, </m:t>
                      </m:r>
                      <m:r>
                        <a:rPr lang="cs-CZ" sz="2200" b="0" i="1" smtClean="0">
                          <a:solidFill>
                            <a:srgbClr val="000000"/>
                          </a:solidFill>
                          <a:latin typeface="Cambria Math" panose="02040503050406030204" pitchFamily="18" charset="0"/>
                        </a:rPr>
                        <m:t>𝑚</m:t>
                      </m:r>
                      <m:r>
                        <a:rPr lang="cs-CZ" sz="2200" i="1">
                          <a:solidFill>
                            <a:srgbClr val="000000"/>
                          </a:solidFill>
                          <a:latin typeface="Cambria Math" panose="02040503050406030204" pitchFamily="18" charset="0"/>
                        </a:rPr>
                        <m:t>≤</m:t>
                      </m:r>
                      <m:r>
                        <a:rPr lang="cs-CZ" sz="2200" b="0" i="1" smtClean="0">
                          <a:solidFill>
                            <a:srgbClr val="000000"/>
                          </a:solidFill>
                          <a:latin typeface="Cambria Math" panose="02040503050406030204" pitchFamily="18" charset="0"/>
                        </a:rPr>
                        <m:t>𝑛</m:t>
                      </m:r>
                    </m:oMath>
                  </m:oMathPara>
                </a14:m>
                <a:br>
                  <a:rPr lang="cs-CZ" sz="2000" i="1" dirty="0">
                    <a:solidFill>
                      <a:srgbClr val="000000"/>
                    </a:solidFill>
                    <a:latin typeface="Cambria Math" panose="02040503050406030204" pitchFamily="18" charset="0"/>
                  </a:rPr>
                </a:br>
                <a:endParaRPr lang="cs-CZ" sz="2000" i="1" dirty="0">
                  <a:solidFill>
                    <a:srgbClr val="000000"/>
                  </a:solidFill>
                  <a:latin typeface="Cambria Math" panose="02040503050406030204" pitchFamily="18" charset="0"/>
                </a:endParaRPr>
              </a:p>
              <a:p>
                <a:pPr>
                  <a:buNone/>
                </a:pPr>
                <a:endParaRPr lang="cs-CZ" sz="2000" i="1" dirty="0">
                  <a:solidFill>
                    <a:srgbClr val="000000"/>
                  </a:solidFill>
                  <a:latin typeface="Cambria Math" panose="02040503050406030204" pitchFamily="18" charset="0"/>
                </a:endParaRPr>
              </a:p>
              <a:p>
                <a:pPr>
                  <a:buNone/>
                </a:pPr>
                <a:endParaRPr lang="cs-CZ" sz="2000" i="1" dirty="0">
                  <a:solidFill>
                    <a:srgbClr val="000000"/>
                  </a:solidFill>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cs-CZ" sz="2100" i="1" smtClean="0">
                          <a:solidFill>
                            <a:srgbClr val="000000"/>
                          </a:solidFill>
                          <a:latin typeface="Cambria Math" panose="02040503050406030204" pitchFamily="18" charset="0"/>
                        </a:rPr>
                        <m:t>𝐻</m:t>
                      </m:r>
                      <m:d>
                        <m:dPr>
                          <m:ctrlPr>
                            <a:rPr lang="cs-CZ" sz="2100" i="1" smtClean="0">
                              <a:solidFill>
                                <a:srgbClr val="000000"/>
                              </a:solidFill>
                              <a:latin typeface="Cambria Math" panose="02040503050406030204" pitchFamily="18" charset="0"/>
                            </a:rPr>
                          </m:ctrlPr>
                        </m:dPr>
                        <m:e>
                          <m:r>
                            <a:rPr lang="cs-CZ" sz="2100" i="1" smtClean="0">
                              <a:solidFill>
                                <a:srgbClr val="000000"/>
                              </a:solidFill>
                              <a:latin typeface="Cambria Math" panose="02040503050406030204" pitchFamily="18" charset="0"/>
                            </a:rPr>
                            <m:t>𝑧</m:t>
                          </m:r>
                        </m:e>
                      </m:d>
                      <m:r>
                        <a:rPr lang="cs-CZ" sz="2100" i="1" smtClean="0">
                          <a:solidFill>
                            <a:srgbClr val="000000"/>
                          </a:solidFill>
                          <a:latin typeface="Cambria Math" panose="02040503050406030204" pitchFamily="18" charset="0"/>
                        </a:rPr>
                        <m:t>=</m:t>
                      </m:r>
                      <m:r>
                        <a:rPr lang="cs-CZ" sz="2100" i="1" smtClean="0">
                          <a:solidFill>
                            <a:srgbClr val="000000"/>
                          </a:solidFill>
                          <a:latin typeface="Cambria Math" panose="02040503050406030204" pitchFamily="18" charset="0"/>
                        </a:rPr>
                        <m:t>𝐴</m:t>
                      </m:r>
                      <m:r>
                        <a:rPr lang="cs-CZ" sz="2100" i="1" smtClean="0">
                          <a:solidFill>
                            <a:srgbClr val="000000"/>
                          </a:solidFill>
                          <a:latin typeface="Cambria Math" panose="02040503050406030204" pitchFamily="18" charset="0"/>
                        </a:rPr>
                        <m:t>·</m:t>
                      </m:r>
                      <m:f>
                        <m:fPr>
                          <m:ctrlPr>
                            <a:rPr lang="cs-CZ" sz="2100" i="1">
                              <a:solidFill>
                                <a:srgbClr val="000000"/>
                              </a:solidFill>
                              <a:latin typeface="Cambria Math" panose="02040503050406030204" pitchFamily="18" charset="0"/>
                            </a:rPr>
                          </m:ctrlPr>
                        </m:fPr>
                        <m:num>
                          <m:sSup>
                            <m:sSupPr>
                              <m:ctrlPr>
                                <a:rPr lang="cs-CZ" sz="2100" i="1">
                                  <a:solidFill>
                                    <a:srgbClr val="000000"/>
                                  </a:solidFill>
                                  <a:latin typeface="Cambria Math" panose="02040503050406030204" pitchFamily="18" charset="0"/>
                                </a:rPr>
                              </m:ctrlPr>
                            </m:sSupPr>
                            <m:e>
                              <m:r>
                                <a:rPr lang="cs-CZ" sz="2100" i="1">
                                  <a:solidFill>
                                    <a:srgbClr val="000000"/>
                                  </a:solidFill>
                                  <a:latin typeface="Cambria Math" panose="02040503050406030204" pitchFamily="18" charset="0"/>
                                </a:rPr>
                                <m:t>𝑧</m:t>
                              </m:r>
                            </m:e>
                            <m:sup>
                              <m:r>
                                <a:rPr lang="cs-CZ" sz="2100" b="0" i="1" smtClean="0">
                                  <a:solidFill>
                                    <a:srgbClr val="000000"/>
                                  </a:solidFill>
                                  <a:latin typeface="Cambria Math" panose="02040503050406030204" pitchFamily="18" charset="0"/>
                                </a:rPr>
                                <m:t>𝑛</m:t>
                              </m:r>
                              <m:r>
                                <a:rPr lang="cs-CZ" sz="2100" i="1">
                                  <a:solidFill>
                                    <a:srgbClr val="000000"/>
                                  </a:solidFill>
                                  <a:latin typeface="Cambria Math" panose="02040503050406030204" pitchFamily="18" charset="0"/>
                                </a:rPr>
                                <m:t>−</m:t>
                              </m:r>
                              <m:r>
                                <a:rPr lang="cs-CZ" sz="2100" b="0" i="1" smtClean="0">
                                  <a:solidFill>
                                    <a:srgbClr val="000000"/>
                                  </a:solidFill>
                                  <a:latin typeface="Cambria Math" panose="02040503050406030204" pitchFamily="18" charset="0"/>
                                </a:rPr>
                                <m:t>𝑚</m:t>
                              </m:r>
                            </m:sup>
                          </m:sSup>
                          <m:nary>
                            <m:naryPr>
                              <m:chr m:val="∏"/>
                              <m:ctrlPr>
                                <a:rPr lang="cs-CZ" sz="2100" i="1">
                                  <a:solidFill>
                                    <a:srgbClr val="000000"/>
                                  </a:solidFill>
                                  <a:latin typeface="Cambria Math" panose="02040503050406030204" pitchFamily="18" charset="0"/>
                                </a:rPr>
                              </m:ctrlPr>
                            </m:naryPr>
                            <m:sub>
                              <m:r>
                                <a:rPr lang="cs-CZ" sz="2100" i="1">
                                  <a:solidFill>
                                    <a:srgbClr val="000000"/>
                                  </a:solidFill>
                                  <a:latin typeface="Cambria Math" panose="02040503050406030204" pitchFamily="18" charset="0"/>
                                </a:rPr>
                                <m:t>𝑖</m:t>
                              </m:r>
                              <m:r>
                                <a:rPr lang="cs-CZ" sz="2100" i="1">
                                  <a:solidFill>
                                    <a:srgbClr val="000000"/>
                                  </a:solidFill>
                                  <a:latin typeface="Cambria Math" panose="02040503050406030204" pitchFamily="18" charset="0"/>
                                </a:rPr>
                                <m:t>=1</m:t>
                              </m:r>
                            </m:sub>
                            <m:sup>
                              <m:r>
                                <a:rPr lang="cs-CZ" sz="2100" b="0" i="1" smtClean="0">
                                  <a:solidFill>
                                    <a:srgbClr val="000000"/>
                                  </a:solidFill>
                                  <a:latin typeface="Cambria Math" panose="02040503050406030204" pitchFamily="18" charset="0"/>
                                </a:rPr>
                                <m:t>𝑚</m:t>
                              </m:r>
                            </m:sup>
                            <m:e>
                              <m:d>
                                <m:dPr>
                                  <m:ctrlPr>
                                    <a:rPr lang="cs-CZ" sz="2100" i="1">
                                      <a:solidFill>
                                        <a:srgbClr val="000000"/>
                                      </a:solidFill>
                                      <a:latin typeface="Cambria Math" panose="02040503050406030204" pitchFamily="18" charset="0"/>
                                    </a:rPr>
                                  </m:ctrlPr>
                                </m:dPr>
                                <m:e>
                                  <m:r>
                                    <a:rPr lang="cs-CZ" sz="2100" i="1">
                                      <a:solidFill>
                                        <a:srgbClr val="000000"/>
                                      </a:solidFill>
                                      <a:latin typeface="Cambria Math" panose="02040503050406030204" pitchFamily="18" charset="0"/>
                                    </a:rPr>
                                    <m:t>𝑧</m:t>
                                  </m:r>
                                  <m:r>
                                    <a:rPr lang="cs-CZ" sz="2100" i="1">
                                      <a:solidFill>
                                        <a:srgbClr val="000000"/>
                                      </a:solidFill>
                                      <a:latin typeface="Cambria Math" panose="02040503050406030204" pitchFamily="18" charset="0"/>
                                    </a:rPr>
                                    <m:t>−</m:t>
                                  </m:r>
                                  <m:sSub>
                                    <m:sSubPr>
                                      <m:ctrlPr>
                                        <a:rPr lang="cs-CZ" sz="2100" i="1">
                                          <a:solidFill>
                                            <a:srgbClr val="000000"/>
                                          </a:solidFill>
                                          <a:latin typeface="Cambria Math" panose="02040503050406030204" pitchFamily="18" charset="0"/>
                                        </a:rPr>
                                      </m:ctrlPr>
                                    </m:sSubPr>
                                    <m:e>
                                      <m:r>
                                        <a:rPr lang="cs-CZ" sz="2100" i="1">
                                          <a:solidFill>
                                            <a:srgbClr val="000000"/>
                                          </a:solidFill>
                                          <a:latin typeface="Cambria Math" panose="02040503050406030204" pitchFamily="18" charset="0"/>
                                        </a:rPr>
                                        <m:t>𝑧</m:t>
                                      </m:r>
                                    </m:e>
                                    <m:sub>
                                      <m:r>
                                        <a:rPr lang="cs-CZ" sz="2100" b="0" i="1" smtClean="0">
                                          <a:solidFill>
                                            <a:srgbClr val="000000"/>
                                          </a:solidFill>
                                          <a:latin typeface="Cambria Math" panose="02040503050406030204" pitchFamily="18" charset="0"/>
                                        </a:rPr>
                                        <m:t>𝑛</m:t>
                                      </m:r>
                                      <m:r>
                                        <a:rPr lang="cs-CZ" sz="2100" i="1">
                                          <a:solidFill>
                                            <a:srgbClr val="000000"/>
                                          </a:solidFill>
                                          <a:latin typeface="Cambria Math" panose="02040503050406030204" pitchFamily="18" charset="0"/>
                                        </a:rPr>
                                        <m:t>𝑖</m:t>
                                      </m:r>
                                    </m:sub>
                                  </m:sSub>
                                </m:e>
                              </m:d>
                            </m:e>
                          </m:nary>
                        </m:num>
                        <m:den>
                          <m:nary>
                            <m:naryPr>
                              <m:chr m:val="∏"/>
                              <m:ctrlPr>
                                <a:rPr lang="cs-CZ" sz="2100" i="1">
                                  <a:solidFill>
                                    <a:srgbClr val="000000"/>
                                  </a:solidFill>
                                  <a:latin typeface="Cambria Math" panose="02040503050406030204" pitchFamily="18" charset="0"/>
                                </a:rPr>
                              </m:ctrlPr>
                            </m:naryPr>
                            <m:sub>
                              <m:r>
                                <a:rPr lang="cs-CZ" sz="2100" i="1">
                                  <a:solidFill>
                                    <a:srgbClr val="000000"/>
                                  </a:solidFill>
                                  <a:latin typeface="Cambria Math" panose="02040503050406030204" pitchFamily="18" charset="0"/>
                                </a:rPr>
                                <m:t>𝑖</m:t>
                              </m:r>
                              <m:r>
                                <a:rPr lang="cs-CZ" sz="2100" i="1">
                                  <a:solidFill>
                                    <a:srgbClr val="000000"/>
                                  </a:solidFill>
                                  <a:latin typeface="Cambria Math" panose="02040503050406030204" pitchFamily="18" charset="0"/>
                                </a:rPr>
                                <m:t>=1</m:t>
                              </m:r>
                            </m:sub>
                            <m:sup>
                              <m:r>
                                <a:rPr lang="cs-CZ" sz="2100" b="0" i="1" smtClean="0">
                                  <a:solidFill>
                                    <a:srgbClr val="000000"/>
                                  </a:solidFill>
                                  <a:latin typeface="Cambria Math" panose="02040503050406030204" pitchFamily="18" charset="0"/>
                                </a:rPr>
                                <m:t>𝑛</m:t>
                              </m:r>
                            </m:sup>
                            <m:e>
                              <m:d>
                                <m:dPr>
                                  <m:ctrlPr>
                                    <a:rPr lang="cs-CZ" sz="2100" i="1">
                                      <a:solidFill>
                                        <a:srgbClr val="000000"/>
                                      </a:solidFill>
                                      <a:latin typeface="Cambria Math" panose="02040503050406030204" pitchFamily="18" charset="0"/>
                                    </a:rPr>
                                  </m:ctrlPr>
                                </m:dPr>
                                <m:e>
                                  <m:r>
                                    <a:rPr lang="cs-CZ" sz="2100" i="1">
                                      <a:solidFill>
                                        <a:srgbClr val="000000"/>
                                      </a:solidFill>
                                      <a:latin typeface="Cambria Math" panose="02040503050406030204" pitchFamily="18" charset="0"/>
                                    </a:rPr>
                                    <m:t>𝑧</m:t>
                                  </m:r>
                                  <m:r>
                                    <a:rPr lang="cs-CZ" sz="2100" i="1">
                                      <a:solidFill>
                                        <a:srgbClr val="000000"/>
                                      </a:solidFill>
                                      <a:latin typeface="Cambria Math" panose="02040503050406030204" pitchFamily="18" charset="0"/>
                                    </a:rPr>
                                    <m:t>−</m:t>
                                  </m:r>
                                  <m:sSub>
                                    <m:sSubPr>
                                      <m:ctrlPr>
                                        <a:rPr lang="cs-CZ" sz="2100" i="1">
                                          <a:solidFill>
                                            <a:srgbClr val="000000"/>
                                          </a:solidFill>
                                          <a:latin typeface="Cambria Math" panose="02040503050406030204" pitchFamily="18" charset="0"/>
                                        </a:rPr>
                                      </m:ctrlPr>
                                    </m:sSubPr>
                                    <m:e>
                                      <m:r>
                                        <a:rPr lang="cs-CZ" sz="2100" i="1">
                                          <a:solidFill>
                                            <a:srgbClr val="000000"/>
                                          </a:solidFill>
                                          <a:latin typeface="Cambria Math" panose="02040503050406030204" pitchFamily="18" charset="0"/>
                                        </a:rPr>
                                        <m:t>𝑧</m:t>
                                      </m:r>
                                    </m:e>
                                    <m:sub>
                                      <m:r>
                                        <a:rPr lang="cs-CZ" sz="2100" i="1">
                                          <a:solidFill>
                                            <a:srgbClr val="000000"/>
                                          </a:solidFill>
                                          <a:latin typeface="Cambria Math" panose="02040503050406030204" pitchFamily="18" charset="0"/>
                                        </a:rPr>
                                        <m:t>𝑝𝑖</m:t>
                                      </m:r>
                                    </m:sub>
                                  </m:sSub>
                                </m:e>
                              </m:d>
                            </m:e>
                          </m:nary>
                        </m:den>
                      </m:f>
                      <m:r>
                        <a:rPr lang="cs-CZ" sz="2100" b="0" i="1" smtClean="0">
                          <a:solidFill>
                            <a:srgbClr val="000000"/>
                          </a:solidFill>
                          <a:latin typeface="Cambria Math" panose="02040503050406030204" pitchFamily="18" charset="0"/>
                        </a:rPr>
                        <m:t>=</m:t>
                      </m:r>
                      <m:r>
                        <a:rPr lang="cs-CZ" sz="2100" i="1">
                          <a:solidFill>
                            <a:srgbClr val="000000"/>
                          </a:solidFill>
                          <a:latin typeface="Cambria Math" panose="02040503050406030204" pitchFamily="18" charset="0"/>
                        </a:rPr>
                        <m:t>𝐴</m:t>
                      </m:r>
                      <m:r>
                        <a:rPr lang="cs-CZ" sz="2100" i="1">
                          <a:solidFill>
                            <a:srgbClr val="000000"/>
                          </a:solidFill>
                          <a:latin typeface="Cambria Math" panose="02040503050406030204" pitchFamily="18" charset="0"/>
                        </a:rPr>
                        <m:t>·</m:t>
                      </m:r>
                      <m:d>
                        <m:dPr>
                          <m:begChr m:val="["/>
                          <m:endChr m:val="]"/>
                          <m:ctrlPr>
                            <a:rPr lang="cs-CZ" sz="2100" i="1" smtClean="0">
                              <a:solidFill>
                                <a:srgbClr val="000000"/>
                              </a:solidFill>
                              <a:latin typeface="Cambria Math" panose="02040503050406030204" pitchFamily="18" charset="0"/>
                            </a:rPr>
                          </m:ctrlPr>
                        </m:dPr>
                        <m:e>
                          <m:nary>
                            <m:naryPr>
                              <m:chr m:val="∑"/>
                              <m:supHide m:val="on"/>
                              <m:ctrlPr>
                                <a:rPr lang="cs-CZ" sz="2100" i="1">
                                  <a:solidFill>
                                    <a:srgbClr val="000000"/>
                                  </a:solidFill>
                                  <a:latin typeface="Cambria Math" panose="02040503050406030204" pitchFamily="18" charset="0"/>
                                </a:rPr>
                              </m:ctrlPr>
                            </m:naryPr>
                            <m:sub>
                              <m:r>
                                <m:rPr>
                                  <m:brk m:alnAt="7"/>
                                </m:rPr>
                                <a:rPr lang="cs-CZ" sz="2100" i="1">
                                  <a:solidFill>
                                    <a:srgbClr val="000000"/>
                                  </a:solidFill>
                                  <a:latin typeface="Cambria Math" panose="02040503050406030204" pitchFamily="18" charset="0"/>
                                </a:rPr>
                                <m:t>𝑖</m:t>
                              </m:r>
                            </m:sub>
                            <m:sup/>
                            <m:e>
                              <m:f>
                                <m:fPr>
                                  <m:ctrlPr>
                                    <a:rPr lang="cs-CZ" sz="2100" i="1">
                                      <a:solidFill>
                                        <a:srgbClr val="000000"/>
                                      </a:solidFill>
                                      <a:latin typeface="Cambria Math" panose="02040503050406030204" pitchFamily="18" charset="0"/>
                                    </a:rPr>
                                  </m:ctrlPr>
                                </m:fPr>
                                <m:num>
                                  <m:sSub>
                                    <m:sSubPr>
                                      <m:ctrlPr>
                                        <a:rPr lang="cs-CZ" sz="2100" i="1">
                                          <a:solidFill>
                                            <a:srgbClr val="000000"/>
                                          </a:solidFill>
                                          <a:latin typeface="Cambria Math" panose="02040503050406030204" pitchFamily="18" charset="0"/>
                                        </a:rPr>
                                      </m:ctrlPr>
                                    </m:sSubPr>
                                    <m:e>
                                      <m:r>
                                        <a:rPr lang="cs-CZ" sz="2100" i="1">
                                          <a:solidFill>
                                            <a:srgbClr val="000000"/>
                                          </a:solidFill>
                                          <a:latin typeface="Cambria Math" panose="02040503050406030204" pitchFamily="18" charset="0"/>
                                        </a:rPr>
                                        <m:t>𝐵</m:t>
                                      </m:r>
                                    </m:e>
                                    <m:sub>
                                      <m:r>
                                        <a:rPr lang="cs-CZ" sz="2100" i="1">
                                          <a:solidFill>
                                            <a:srgbClr val="000000"/>
                                          </a:solidFill>
                                          <a:latin typeface="Cambria Math" panose="02040503050406030204" pitchFamily="18" charset="0"/>
                                        </a:rPr>
                                        <m:t>𝑖</m:t>
                                      </m:r>
                                    </m:sub>
                                  </m:sSub>
                                </m:num>
                                <m:den>
                                  <m:d>
                                    <m:dPr>
                                      <m:ctrlPr>
                                        <a:rPr lang="cs-CZ" sz="2100" i="1">
                                          <a:solidFill>
                                            <a:srgbClr val="000000"/>
                                          </a:solidFill>
                                          <a:latin typeface="Cambria Math" panose="02040503050406030204" pitchFamily="18" charset="0"/>
                                        </a:rPr>
                                      </m:ctrlPr>
                                    </m:dPr>
                                    <m:e>
                                      <m:r>
                                        <a:rPr lang="cs-CZ" sz="2100" i="1">
                                          <a:solidFill>
                                            <a:srgbClr val="000000"/>
                                          </a:solidFill>
                                          <a:latin typeface="Cambria Math" panose="02040503050406030204" pitchFamily="18" charset="0"/>
                                        </a:rPr>
                                        <m:t>𝑧</m:t>
                                      </m:r>
                                      <m:r>
                                        <a:rPr lang="cs-CZ" sz="2100" i="1">
                                          <a:solidFill>
                                            <a:srgbClr val="000000"/>
                                          </a:solidFill>
                                          <a:latin typeface="Cambria Math" panose="02040503050406030204" pitchFamily="18" charset="0"/>
                                        </a:rPr>
                                        <m:t>−</m:t>
                                      </m:r>
                                      <m:sSub>
                                        <m:sSubPr>
                                          <m:ctrlPr>
                                            <a:rPr lang="cs-CZ" sz="2100" i="1">
                                              <a:solidFill>
                                                <a:srgbClr val="000000"/>
                                              </a:solidFill>
                                              <a:latin typeface="Cambria Math" panose="02040503050406030204" pitchFamily="18" charset="0"/>
                                            </a:rPr>
                                          </m:ctrlPr>
                                        </m:sSubPr>
                                        <m:e>
                                          <m:r>
                                            <a:rPr lang="cs-CZ" sz="2100" i="1">
                                              <a:solidFill>
                                                <a:srgbClr val="000000"/>
                                              </a:solidFill>
                                              <a:latin typeface="Cambria Math" panose="02040503050406030204" pitchFamily="18" charset="0"/>
                                            </a:rPr>
                                            <m:t>𝑧</m:t>
                                          </m:r>
                                        </m:e>
                                        <m:sub>
                                          <m:r>
                                            <a:rPr lang="cs-CZ" sz="2100" i="1">
                                              <a:solidFill>
                                                <a:srgbClr val="000000"/>
                                              </a:solidFill>
                                              <a:latin typeface="Cambria Math" panose="02040503050406030204" pitchFamily="18" charset="0"/>
                                            </a:rPr>
                                            <m:t>𝑝𝑖</m:t>
                                          </m:r>
                                        </m:sub>
                                      </m:sSub>
                                    </m:e>
                                  </m:d>
                                </m:den>
                              </m:f>
                            </m:e>
                          </m:nary>
                          <m:r>
                            <a:rPr lang="cs-CZ" sz="2100" i="1">
                              <a:solidFill>
                                <a:srgbClr val="000000"/>
                              </a:solidFill>
                              <a:latin typeface="Cambria Math" panose="02040503050406030204" pitchFamily="18" charset="0"/>
                            </a:rPr>
                            <m:t>+</m:t>
                          </m:r>
                          <m:nary>
                            <m:naryPr>
                              <m:chr m:val="∑"/>
                              <m:supHide m:val="on"/>
                              <m:ctrlPr>
                                <a:rPr lang="cs-CZ" sz="2100" i="1">
                                  <a:solidFill>
                                    <a:srgbClr val="000000"/>
                                  </a:solidFill>
                                  <a:latin typeface="Cambria Math" panose="02040503050406030204" pitchFamily="18" charset="0"/>
                                </a:rPr>
                              </m:ctrlPr>
                            </m:naryPr>
                            <m:sub>
                              <m:r>
                                <m:rPr>
                                  <m:brk m:alnAt="7"/>
                                </m:rPr>
                                <a:rPr lang="cs-CZ" sz="2100" i="1">
                                  <a:solidFill>
                                    <a:srgbClr val="000000"/>
                                  </a:solidFill>
                                  <a:latin typeface="Cambria Math" panose="02040503050406030204" pitchFamily="18" charset="0"/>
                                </a:rPr>
                                <m:t>𝑖</m:t>
                              </m:r>
                            </m:sub>
                            <m:sup/>
                            <m:e>
                              <m:f>
                                <m:fPr>
                                  <m:ctrlPr>
                                    <a:rPr lang="cs-CZ" sz="2100" i="1">
                                      <a:solidFill>
                                        <a:srgbClr val="000000"/>
                                      </a:solidFill>
                                      <a:latin typeface="Cambria Math" panose="02040503050406030204" pitchFamily="18" charset="0"/>
                                    </a:rPr>
                                  </m:ctrlPr>
                                </m:fPr>
                                <m:num>
                                  <m:sSub>
                                    <m:sSubPr>
                                      <m:ctrlPr>
                                        <a:rPr lang="cs-CZ" sz="2100" i="1">
                                          <a:solidFill>
                                            <a:srgbClr val="000000"/>
                                          </a:solidFill>
                                          <a:latin typeface="Cambria Math" panose="02040503050406030204" pitchFamily="18" charset="0"/>
                                        </a:rPr>
                                      </m:ctrlPr>
                                    </m:sSubPr>
                                    <m:e>
                                      <m:r>
                                        <a:rPr lang="cs-CZ" sz="2100" b="0" i="1" smtClean="0">
                                          <a:solidFill>
                                            <a:srgbClr val="000000"/>
                                          </a:solidFill>
                                          <a:latin typeface="Cambria Math" panose="02040503050406030204" pitchFamily="18" charset="0"/>
                                        </a:rPr>
                                        <m:t>𝐶</m:t>
                                      </m:r>
                                    </m:e>
                                    <m:sub>
                                      <m:r>
                                        <a:rPr lang="cs-CZ" sz="2100" i="1">
                                          <a:solidFill>
                                            <a:srgbClr val="000000"/>
                                          </a:solidFill>
                                          <a:latin typeface="Cambria Math" panose="02040503050406030204" pitchFamily="18" charset="0"/>
                                        </a:rPr>
                                        <m:t>𝑖</m:t>
                                      </m:r>
                                    </m:sub>
                                  </m:sSub>
                                  <m:r>
                                    <a:rPr lang="cs-CZ" sz="2100" b="0" i="1" smtClean="0">
                                      <a:solidFill>
                                        <a:srgbClr val="000000"/>
                                      </a:solidFill>
                                      <a:latin typeface="Cambria Math" panose="02040503050406030204" pitchFamily="18" charset="0"/>
                                    </a:rPr>
                                    <m:t>𝑧</m:t>
                                  </m:r>
                                  <m:r>
                                    <a:rPr lang="cs-CZ" sz="2100" b="0" i="1" smtClean="0">
                                      <a:solidFill>
                                        <a:srgbClr val="000000"/>
                                      </a:solidFill>
                                      <a:latin typeface="Cambria Math" panose="02040503050406030204" pitchFamily="18" charset="0"/>
                                    </a:rPr>
                                    <m:t>+</m:t>
                                  </m:r>
                                  <m:sSub>
                                    <m:sSubPr>
                                      <m:ctrlPr>
                                        <a:rPr lang="cs-CZ" sz="2100" i="1">
                                          <a:solidFill>
                                            <a:srgbClr val="000000"/>
                                          </a:solidFill>
                                          <a:latin typeface="Cambria Math" panose="02040503050406030204" pitchFamily="18" charset="0"/>
                                        </a:rPr>
                                      </m:ctrlPr>
                                    </m:sSubPr>
                                    <m:e>
                                      <m:r>
                                        <a:rPr lang="cs-CZ" sz="2100" b="0" i="1" smtClean="0">
                                          <a:solidFill>
                                            <a:srgbClr val="000000"/>
                                          </a:solidFill>
                                          <a:latin typeface="Cambria Math" panose="02040503050406030204" pitchFamily="18" charset="0"/>
                                        </a:rPr>
                                        <m:t>𝐷</m:t>
                                      </m:r>
                                    </m:e>
                                    <m:sub>
                                      <m:r>
                                        <a:rPr lang="cs-CZ" sz="2100" i="1">
                                          <a:solidFill>
                                            <a:srgbClr val="000000"/>
                                          </a:solidFill>
                                          <a:latin typeface="Cambria Math" panose="02040503050406030204" pitchFamily="18" charset="0"/>
                                        </a:rPr>
                                        <m:t>𝑖</m:t>
                                      </m:r>
                                    </m:sub>
                                  </m:sSub>
                                </m:num>
                                <m:den>
                                  <m:d>
                                    <m:dPr>
                                      <m:ctrlPr>
                                        <a:rPr lang="cs-CZ" sz="2100" i="1">
                                          <a:solidFill>
                                            <a:srgbClr val="000000"/>
                                          </a:solidFill>
                                          <a:latin typeface="Cambria Math" panose="02040503050406030204" pitchFamily="18" charset="0"/>
                                        </a:rPr>
                                      </m:ctrlPr>
                                    </m:dPr>
                                    <m:e>
                                      <m:r>
                                        <a:rPr lang="cs-CZ" sz="2100" i="1">
                                          <a:solidFill>
                                            <a:srgbClr val="000000"/>
                                          </a:solidFill>
                                          <a:latin typeface="Cambria Math" panose="02040503050406030204" pitchFamily="18" charset="0"/>
                                        </a:rPr>
                                        <m:t>𝑧</m:t>
                                      </m:r>
                                      <m:r>
                                        <a:rPr lang="cs-CZ" sz="2100" i="1">
                                          <a:solidFill>
                                            <a:srgbClr val="000000"/>
                                          </a:solidFill>
                                          <a:latin typeface="Cambria Math" panose="02040503050406030204" pitchFamily="18" charset="0"/>
                                        </a:rPr>
                                        <m:t>−</m:t>
                                      </m:r>
                                      <m:sSub>
                                        <m:sSubPr>
                                          <m:ctrlPr>
                                            <a:rPr lang="cs-CZ" sz="2100" i="1">
                                              <a:solidFill>
                                                <a:srgbClr val="000000"/>
                                              </a:solidFill>
                                              <a:latin typeface="Cambria Math" panose="02040503050406030204" pitchFamily="18" charset="0"/>
                                            </a:rPr>
                                          </m:ctrlPr>
                                        </m:sSubPr>
                                        <m:e>
                                          <m:acc>
                                            <m:accPr>
                                              <m:chr m:val="̇"/>
                                              <m:ctrlPr>
                                                <a:rPr lang="cs-CZ" sz="2100" i="1" smtClean="0">
                                                  <a:solidFill>
                                                    <a:srgbClr val="000000"/>
                                                  </a:solidFill>
                                                  <a:latin typeface="Cambria Math" panose="02040503050406030204" pitchFamily="18" charset="0"/>
                                                </a:rPr>
                                              </m:ctrlPr>
                                            </m:accPr>
                                            <m:e>
                                              <m:r>
                                                <a:rPr lang="cs-CZ" sz="2100" b="0" i="1" smtClean="0">
                                                  <a:solidFill>
                                                    <a:srgbClr val="000000"/>
                                                  </a:solidFill>
                                                  <a:latin typeface="Cambria Math" panose="02040503050406030204" pitchFamily="18" charset="0"/>
                                                </a:rPr>
                                                <m:t>𝑧</m:t>
                                              </m:r>
                                            </m:e>
                                          </m:acc>
                                        </m:e>
                                        <m:sub>
                                          <m:r>
                                            <a:rPr lang="cs-CZ" sz="2100" i="1">
                                              <a:solidFill>
                                                <a:srgbClr val="000000"/>
                                              </a:solidFill>
                                              <a:latin typeface="Cambria Math" panose="02040503050406030204" pitchFamily="18" charset="0"/>
                                            </a:rPr>
                                            <m:t>𝑝𝑖</m:t>
                                          </m:r>
                                        </m:sub>
                                      </m:sSub>
                                    </m:e>
                                  </m:d>
                                  <m:d>
                                    <m:dPr>
                                      <m:ctrlPr>
                                        <a:rPr lang="cs-CZ" sz="2100" i="1">
                                          <a:solidFill>
                                            <a:srgbClr val="000000"/>
                                          </a:solidFill>
                                          <a:latin typeface="Cambria Math" panose="02040503050406030204" pitchFamily="18" charset="0"/>
                                        </a:rPr>
                                      </m:ctrlPr>
                                    </m:dPr>
                                    <m:e>
                                      <m:r>
                                        <a:rPr lang="cs-CZ" sz="2100" i="1">
                                          <a:solidFill>
                                            <a:srgbClr val="000000"/>
                                          </a:solidFill>
                                          <a:latin typeface="Cambria Math" panose="02040503050406030204" pitchFamily="18" charset="0"/>
                                        </a:rPr>
                                        <m:t>𝑧</m:t>
                                      </m:r>
                                      <m:r>
                                        <a:rPr lang="cs-CZ" sz="2100" i="1">
                                          <a:solidFill>
                                            <a:srgbClr val="000000"/>
                                          </a:solidFill>
                                          <a:latin typeface="Cambria Math" panose="02040503050406030204" pitchFamily="18" charset="0"/>
                                        </a:rPr>
                                        <m:t>−</m:t>
                                      </m:r>
                                      <m:sSubSup>
                                        <m:sSubSupPr>
                                          <m:ctrlPr>
                                            <a:rPr lang="cs-CZ" sz="2100" i="1" smtClean="0">
                                              <a:solidFill>
                                                <a:srgbClr val="000000"/>
                                              </a:solidFill>
                                              <a:latin typeface="Cambria Math" panose="02040503050406030204" pitchFamily="18" charset="0"/>
                                            </a:rPr>
                                          </m:ctrlPr>
                                        </m:sSubSupPr>
                                        <m:e>
                                          <m:acc>
                                            <m:accPr>
                                              <m:chr m:val="̇"/>
                                              <m:ctrlPr>
                                                <a:rPr lang="cs-CZ" sz="2100" i="1" smtClean="0">
                                                  <a:solidFill>
                                                    <a:srgbClr val="000000"/>
                                                  </a:solidFill>
                                                  <a:latin typeface="Cambria Math" panose="02040503050406030204" pitchFamily="18" charset="0"/>
                                                </a:rPr>
                                              </m:ctrlPr>
                                            </m:accPr>
                                            <m:e>
                                              <m:r>
                                                <a:rPr lang="cs-CZ" sz="2100" b="0" i="1" smtClean="0">
                                                  <a:solidFill>
                                                    <a:srgbClr val="000000"/>
                                                  </a:solidFill>
                                                  <a:latin typeface="Cambria Math" panose="02040503050406030204" pitchFamily="18" charset="0"/>
                                                </a:rPr>
                                                <m:t>𝑧</m:t>
                                              </m:r>
                                            </m:e>
                                          </m:acc>
                                        </m:e>
                                        <m:sub>
                                          <m:r>
                                            <a:rPr lang="cs-CZ" sz="2100" b="0" i="1" smtClean="0">
                                              <a:solidFill>
                                                <a:srgbClr val="000000"/>
                                              </a:solidFill>
                                              <a:latin typeface="Cambria Math" panose="02040503050406030204" pitchFamily="18" charset="0"/>
                                            </a:rPr>
                                            <m:t>𝑝𝑖</m:t>
                                          </m:r>
                                        </m:sub>
                                        <m:sup>
                                          <m:r>
                                            <a:rPr lang="cs-CZ" sz="2100" b="0" i="1" smtClean="0">
                                              <a:solidFill>
                                                <a:srgbClr val="000000"/>
                                              </a:solidFill>
                                              <a:latin typeface="Cambria Math" panose="02040503050406030204" pitchFamily="18" charset="0"/>
                                            </a:rPr>
                                            <m:t>∗</m:t>
                                          </m:r>
                                        </m:sup>
                                      </m:sSubSup>
                                    </m:e>
                                  </m:d>
                                </m:den>
                              </m:f>
                            </m:e>
                          </m:nary>
                          <m:r>
                            <a:rPr lang="cs-CZ" sz="2100" i="1">
                              <a:solidFill>
                                <a:srgbClr val="000000"/>
                              </a:solidFill>
                              <a:latin typeface="Cambria Math" panose="02040503050406030204" pitchFamily="18" charset="0"/>
                            </a:rPr>
                            <m:t>]</m:t>
                          </m:r>
                        </m:e>
                      </m:d>
                    </m:oMath>
                  </m:oMathPara>
                </a14:m>
                <a:endParaRPr lang="cs-CZ" sz="2100" dirty="0"/>
              </a:p>
            </p:txBody>
          </p:sp>
        </mc:Choice>
        <mc:Fallback xmlns="">
          <p:sp>
            <p:nvSpPr>
              <p:cNvPr id="5" name="Object 2">
                <a:extLst>
                  <a:ext uri="{FF2B5EF4-FFF2-40B4-BE49-F238E27FC236}">
                    <a16:creationId xmlns:a16="http://schemas.microsoft.com/office/drawing/2014/main" id="{12A11633-4F15-4249-B297-316A503C3DEA}"/>
                  </a:ext>
                </a:extLst>
              </p:cNvPr>
              <p:cNvSpPr txBox="1">
                <a:spLocks noGrp="1" noRot="1" noChangeAspect="1" noMove="1" noResize="1" noEditPoints="1" noAdjustHandles="1" noChangeArrowheads="1" noChangeShapeType="1" noTextEdit="1"/>
              </p:cNvSpPr>
              <p:nvPr>
                <p:ph idx="1"/>
              </p:nvPr>
            </p:nvSpPr>
            <p:spPr bwMode="auto">
              <a:xfrm>
                <a:off x="642938" y="1714500"/>
                <a:ext cx="8228012" cy="2998788"/>
              </a:xfrm>
              <a:prstGeom prst="rect">
                <a:avLst/>
              </a:prstGeom>
              <a:blipFill>
                <a:blip r:embed="rId2"/>
                <a:stretch>
                  <a:fillRect/>
                </a:stretch>
              </a:blipFill>
              <a:ln>
                <a:noFill/>
              </a:ln>
              <a:effectLst/>
            </p:spPr>
            <p:txBody>
              <a:bodyPr/>
              <a:lstStyle/>
              <a:p>
                <a:r>
                  <a:rPr lang="cs-CZ">
                    <a:noFill/>
                  </a:rPr>
                  <a:t> </a:t>
                </a:r>
              </a:p>
            </p:txBody>
          </p:sp>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a:extLst>
              <a:ext uri="{FF2B5EF4-FFF2-40B4-BE49-F238E27FC236}">
                <a16:creationId xmlns:a16="http://schemas.microsoft.com/office/drawing/2014/main" id="{BE4FB81E-0FB6-4D14-B9CD-ADE256B7C243}"/>
              </a:ext>
            </a:extLst>
          </p:cNvPr>
          <p:cNvGraphicFramePr>
            <a:graphicFrameLocks noGrp="1"/>
          </p:cNvGraphicFramePr>
          <p:nvPr>
            <p:ph idx="1"/>
          </p:nvPr>
        </p:nvGraphicFramePr>
        <p:xfrm>
          <a:off x="1808163" y="1268413"/>
          <a:ext cx="5519737" cy="5127627"/>
        </p:xfrm>
        <a:graphic>
          <a:graphicData uri="http://schemas.openxmlformats.org/drawingml/2006/table">
            <a:tbl>
              <a:tblPr firstRow="1" firstCol="1" bandRow="1">
                <a:tableStyleId>{5C22544A-7EE6-4342-B048-85BDC9FD1C3A}</a:tableStyleId>
              </a:tblPr>
              <a:tblGrid>
                <a:gridCol w="2759419">
                  <a:extLst>
                    <a:ext uri="{9D8B030D-6E8A-4147-A177-3AD203B41FA5}">
                      <a16:colId xmlns:a16="http://schemas.microsoft.com/office/drawing/2014/main" val="20000"/>
                    </a:ext>
                  </a:extLst>
                </a:gridCol>
                <a:gridCol w="2760318">
                  <a:extLst>
                    <a:ext uri="{9D8B030D-6E8A-4147-A177-3AD203B41FA5}">
                      <a16:colId xmlns:a16="http://schemas.microsoft.com/office/drawing/2014/main" val="20001"/>
                    </a:ext>
                  </a:extLst>
                </a:gridCol>
              </a:tblGrid>
              <a:tr h="256479">
                <a:tc>
                  <a:txBody>
                    <a:bodyPr/>
                    <a:lstStyle/>
                    <a:p>
                      <a:pPr algn="ctr">
                        <a:lnSpc>
                          <a:spcPct val="115000"/>
                        </a:lnSpc>
                        <a:spcBef>
                          <a:spcPts val="600"/>
                        </a:spcBef>
                        <a:spcAft>
                          <a:spcPts val="600"/>
                        </a:spcAft>
                      </a:pPr>
                      <a:r>
                        <a:rPr lang="cs-CZ" sz="1100" dirty="0">
                          <a:effectLst/>
                        </a:rPr>
                        <a:t>x(k)</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r>
                        <a:rPr lang="cs-CZ" sz="1100">
                          <a:effectLst/>
                        </a:rPr>
                        <a:t>X(z)</a:t>
                      </a:r>
                      <a:endParaRPr lang="cs-CZ" sz="110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0"/>
                  </a:ext>
                </a:extLst>
              </a:tr>
              <a:tr h="256479">
                <a:tc>
                  <a:txBody>
                    <a:bodyPr/>
                    <a:lstStyle/>
                    <a:p>
                      <a:pPr algn="ctr">
                        <a:lnSpc>
                          <a:spcPct val="115000"/>
                        </a:lnSpc>
                        <a:spcBef>
                          <a:spcPts val="1200"/>
                        </a:spcBef>
                        <a:spcAft>
                          <a:spcPts val="600"/>
                        </a:spcAft>
                      </a:pP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r>
                        <a:rPr lang="cs-CZ" sz="1100" dirty="0">
                          <a:effectLst/>
                        </a:rPr>
                        <a:t>1</a:t>
                      </a:r>
                      <a:endParaRPr lang="cs-CZ" sz="1100" dirty="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1"/>
                  </a:ext>
                </a:extLst>
              </a:tr>
              <a:tr h="452743">
                <a:tc>
                  <a:txBody>
                    <a:bodyPr/>
                    <a:lstStyle/>
                    <a:p>
                      <a:pPr algn="ctr">
                        <a:lnSpc>
                          <a:spcPct val="115000"/>
                        </a:lnSpc>
                        <a:spcBef>
                          <a:spcPts val="1800"/>
                        </a:spcBef>
                        <a:spcAft>
                          <a:spcPts val="600"/>
                        </a:spcAft>
                      </a:pPr>
                      <a:endParaRPr lang="cs-CZ" sz="200" dirty="0">
                        <a:effectLst/>
                        <a:sym typeface="Symbol"/>
                      </a:endParaRPr>
                    </a:p>
                    <a:p>
                      <a:pPr algn="ctr">
                        <a:lnSpc>
                          <a:spcPct val="115000"/>
                        </a:lnSpc>
                        <a:spcBef>
                          <a:spcPts val="0"/>
                        </a:spcBef>
                        <a:spcAft>
                          <a:spcPts val="600"/>
                        </a:spcAft>
                      </a:pPr>
                      <a:r>
                        <a:rPr lang="cs-CZ" sz="1100" dirty="0">
                          <a:effectLst/>
                          <a:sym typeface="Symbol"/>
                        </a:rPr>
                        <a:t></a:t>
                      </a:r>
                      <a:r>
                        <a:rPr lang="cs-CZ" sz="1100" dirty="0">
                          <a:effectLst/>
                        </a:rPr>
                        <a:t>(k–i)</a:t>
                      </a:r>
                      <a:endParaRPr lang="cs-CZ" sz="1100" dirty="0">
                        <a:solidFill>
                          <a:srgbClr val="000000"/>
                        </a:solidFill>
                        <a:effectLst/>
                        <a:latin typeface="Calibri"/>
                        <a:ea typeface="Calibri"/>
                        <a:cs typeface="Times New Roman"/>
                      </a:endParaRPr>
                    </a:p>
                  </a:txBody>
                  <a:tcPr marL="68573" marR="68573" marT="0" marB="0"/>
                </a:tc>
                <a:tc>
                  <a:txBody>
                    <a:bodyPr/>
                    <a:lstStyle/>
                    <a:p>
                      <a:pPr algn="ctr">
                        <a:lnSpc>
                          <a:spcPct val="115000"/>
                        </a:lnSpc>
                        <a:spcBef>
                          <a:spcPts val="600"/>
                        </a:spcBef>
                        <a:spcAft>
                          <a:spcPts val="600"/>
                        </a:spcAft>
                      </a:pPr>
                      <a:endParaRPr lang="cs-CZ" sz="100" dirty="0">
                        <a:effectLst/>
                      </a:endParaRPr>
                    </a:p>
                    <a:p>
                      <a:pPr algn="ctr">
                        <a:lnSpc>
                          <a:spcPct val="115000"/>
                        </a:lnSpc>
                        <a:spcBef>
                          <a:spcPts val="0"/>
                        </a:spcBef>
                        <a:spcAft>
                          <a:spcPts val="600"/>
                        </a:spcAft>
                      </a:pPr>
                      <a:r>
                        <a:rPr lang="cs-CZ" sz="1100" dirty="0">
                          <a:effectLst/>
                        </a:rPr>
                        <a:t>z</a:t>
                      </a:r>
                      <a:r>
                        <a:rPr lang="cs-CZ" sz="1100" baseline="30000" dirty="0">
                          <a:effectLst/>
                        </a:rPr>
                        <a:t>-i</a:t>
                      </a:r>
                      <a:endParaRPr lang="cs-CZ" sz="1100" dirty="0">
                        <a:solidFill>
                          <a:srgbClr val="000000"/>
                        </a:solidFill>
                        <a:effectLst/>
                        <a:latin typeface="Calibri"/>
                        <a:ea typeface="Calibri"/>
                        <a:cs typeface="Times New Roman"/>
                      </a:endParaRPr>
                    </a:p>
                  </a:txBody>
                  <a:tcPr marL="68573" marR="68573" marT="0" marB="0"/>
                </a:tc>
                <a:extLst>
                  <a:ext uri="{0D108BD9-81ED-4DB2-BD59-A6C34878D82A}">
                    <a16:rowId xmlns:a16="http://schemas.microsoft.com/office/drawing/2014/main" val="10002"/>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a:effectLst/>
                          <a:sym typeface="Symbol"/>
                        </a:rPr>
                        <a:t></a:t>
                      </a:r>
                      <a:r>
                        <a:rPr lang="cs-CZ" sz="1100" dirty="0">
                          <a:effectLst/>
                        </a:rPr>
                        <a:t>(k), resp.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3"/>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err="1">
                          <a:effectLst/>
                        </a:rPr>
                        <a:t>a</a:t>
                      </a:r>
                      <a:r>
                        <a:rPr lang="cs-CZ" sz="1100" baseline="30000" dirty="0" err="1">
                          <a:effectLst/>
                        </a:rPr>
                        <a:t>k</a:t>
                      </a:r>
                      <a:r>
                        <a:rPr lang="cs-CZ" sz="1100" dirty="0">
                          <a:effectLst/>
                          <a:sym typeface="Symbol"/>
                        </a:rPr>
                        <a:t></a:t>
                      </a:r>
                      <a:r>
                        <a:rPr lang="cs-CZ" sz="1100" dirty="0">
                          <a:effectLst/>
                        </a:rPr>
                        <a:t>(k), resp. –</a:t>
                      </a:r>
                      <a:r>
                        <a:rPr lang="cs-CZ" sz="1100" dirty="0" err="1">
                          <a:effectLst/>
                        </a:rPr>
                        <a:t>a</a:t>
                      </a:r>
                      <a:r>
                        <a:rPr lang="cs-CZ" sz="1100" baseline="30000" dirty="0" err="1">
                          <a:effectLst/>
                        </a:rPr>
                        <a:t>k</a:t>
                      </a:r>
                      <a:r>
                        <a:rPr lang="cs-CZ" sz="1100" dirty="0">
                          <a:effectLst/>
                        </a:rPr>
                        <a:t>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4"/>
                  </a:ext>
                </a:extLst>
              </a:tr>
              <a:tr h="452743">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1100" dirty="0" err="1">
                          <a:effectLst/>
                        </a:rPr>
                        <a:t>ka</a:t>
                      </a:r>
                      <a:r>
                        <a:rPr lang="cs-CZ" sz="1100" baseline="30000" dirty="0" err="1">
                          <a:effectLst/>
                        </a:rPr>
                        <a:t>k</a:t>
                      </a:r>
                      <a:r>
                        <a:rPr lang="cs-CZ" sz="1100" dirty="0">
                          <a:effectLst/>
                          <a:sym typeface="Symbol"/>
                        </a:rPr>
                        <a:t></a:t>
                      </a:r>
                      <a:r>
                        <a:rPr lang="cs-CZ" sz="1100" dirty="0">
                          <a:effectLst/>
                        </a:rPr>
                        <a:t>(k), resp. –</a:t>
                      </a:r>
                      <a:r>
                        <a:rPr lang="cs-CZ" sz="1100" dirty="0" err="1">
                          <a:effectLst/>
                        </a:rPr>
                        <a:t>ka</a:t>
                      </a:r>
                      <a:r>
                        <a:rPr lang="cs-CZ" sz="1100" baseline="30000" dirty="0" err="1">
                          <a:effectLst/>
                        </a:rPr>
                        <a:t>k</a:t>
                      </a:r>
                      <a:r>
                        <a:rPr lang="cs-CZ" sz="1100" dirty="0">
                          <a:effectLst/>
                        </a:rPr>
                        <a:t> </a:t>
                      </a:r>
                      <a:r>
                        <a:rPr lang="cs-CZ" sz="1100" dirty="0">
                          <a:effectLst/>
                          <a:sym typeface="Symbol"/>
                        </a:rPr>
                        <a:t></a:t>
                      </a:r>
                      <a:r>
                        <a:rPr lang="cs-CZ" sz="1100" dirty="0">
                          <a:effectLst/>
                        </a:rPr>
                        <a:t>(–k–1)</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5"/>
                  </a:ext>
                </a:extLst>
              </a:tr>
              <a:tr h="452743">
                <a:tc>
                  <a:txBody>
                    <a:bodyPr/>
                    <a:lstStyle/>
                    <a:p>
                      <a:pPr algn="ctr">
                        <a:lnSpc>
                          <a:spcPct val="115000"/>
                        </a:lnSpc>
                        <a:spcAft>
                          <a:spcPts val="0"/>
                        </a:spcAft>
                      </a:pPr>
                      <a:r>
                        <a:rPr lang="cs-CZ" sz="1100" dirty="0">
                          <a:effectLst/>
                        </a:rPr>
                        <a:t>(k+1)</a:t>
                      </a:r>
                      <a:r>
                        <a:rPr lang="cs-CZ" sz="1100" dirty="0" err="1">
                          <a:effectLst/>
                        </a:rPr>
                        <a:t>a</a:t>
                      </a:r>
                      <a:r>
                        <a:rPr lang="cs-CZ" sz="1100" baseline="30000" dirty="0" err="1">
                          <a:effectLst/>
                        </a:rPr>
                        <a:t>k</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6"/>
                  </a:ext>
                </a:extLst>
              </a:tr>
              <a:tr h="452743">
                <a:tc>
                  <a:txBody>
                    <a:bodyPr/>
                    <a:lstStyle/>
                    <a:p>
                      <a:pPr algn="ctr">
                        <a:lnSpc>
                          <a:spcPct val="115000"/>
                        </a:lnSpc>
                        <a:spcAft>
                          <a:spcPts val="0"/>
                        </a:spcAft>
                      </a:pPr>
                      <a:r>
                        <a:rPr lang="cs-CZ" sz="1100" dirty="0">
                          <a:effectLst/>
                        </a:rPr>
                        <a:t>cos(k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7"/>
                  </a:ext>
                </a:extLst>
              </a:tr>
              <a:tr h="452743">
                <a:tc>
                  <a:txBody>
                    <a:bodyPr/>
                    <a:lstStyle/>
                    <a:p>
                      <a:pPr algn="ctr">
                        <a:lnSpc>
                          <a:spcPct val="115000"/>
                        </a:lnSpc>
                        <a:spcAft>
                          <a:spcPts val="0"/>
                        </a:spcAft>
                      </a:pPr>
                      <a:r>
                        <a:rPr lang="cs-CZ" sz="1100" dirty="0">
                          <a:effectLst/>
                        </a:rPr>
                        <a:t>sin(k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8"/>
                  </a:ext>
                </a:extLst>
              </a:tr>
              <a:tr h="452743">
                <a:tc>
                  <a:txBody>
                    <a:bodyPr/>
                    <a:lstStyle/>
                    <a:p>
                      <a:pPr algn="ctr">
                        <a:lnSpc>
                          <a:spcPct val="115000"/>
                        </a:lnSpc>
                        <a:spcAft>
                          <a:spcPts val="0"/>
                        </a:spcAft>
                      </a:pPr>
                      <a:r>
                        <a:rPr lang="en-US" sz="1100" dirty="0">
                          <a:effectLst/>
                        </a:rPr>
                        <a:t>[</a:t>
                      </a:r>
                      <a:r>
                        <a:rPr lang="cs-CZ" sz="1100" dirty="0" err="1">
                          <a:effectLst/>
                        </a:rPr>
                        <a:t>a</a:t>
                      </a:r>
                      <a:r>
                        <a:rPr lang="cs-CZ" sz="1100" baseline="30000" dirty="0" err="1">
                          <a:effectLst/>
                        </a:rPr>
                        <a:t>k</a:t>
                      </a:r>
                      <a:r>
                        <a:rPr lang="cs-CZ" sz="1100" dirty="0" err="1">
                          <a:effectLst/>
                        </a:rPr>
                        <a:t>·cos</a:t>
                      </a:r>
                      <a:r>
                        <a:rPr lang="cs-CZ" sz="1100" dirty="0">
                          <a:effectLst/>
                        </a:rPr>
                        <a:t>(k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09"/>
                  </a:ext>
                </a:extLst>
              </a:tr>
              <a:tr h="452743">
                <a:tc>
                  <a:txBody>
                    <a:bodyPr/>
                    <a:lstStyle/>
                    <a:p>
                      <a:pPr algn="ctr">
                        <a:lnSpc>
                          <a:spcPct val="115000"/>
                        </a:lnSpc>
                        <a:spcAft>
                          <a:spcPts val="0"/>
                        </a:spcAft>
                      </a:pPr>
                      <a:r>
                        <a:rPr lang="en-US" sz="1100" dirty="0">
                          <a:effectLst/>
                        </a:rPr>
                        <a:t>[</a:t>
                      </a:r>
                      <a:r>
                        <a:rPr lang="cs-CZ" sz="1100" dirty="0" err="1">
                          <a:effectLst/>
                        </a:rPr>
                        <a:t>a</a:t>
                      </a:r>
                      <a:r>
                        <a:rPr lang="cs-CZ" sz="1100" baseline="30000" dirty="0" err="1">
                          <a:effectLst/>
                        </a:rPr>
                        <a:t>k</a:t>
                      </a:r>
                      <a:r>
                        <a:rPr lang="cs-CZ" sz="1100" dirty="0" err="1">
                          <a:effectLst/>
                        </a:rPr>
                        <a:t>·sin</a:t>
                      </a:r>
                      <a:r>
                        <a:rPr lang="cs-CZ" sz="1100" dirty="0">
                          <a:effectLst/>
                        </a:rPr>
                        <a:t>(k</a:t>
                      </a:r>
                      <a:r>
                        <a:rPr lang="cs-CZ" sz="1100" dirty="0">
                          <a:effectLst/>
                          <a:sym typeface="Symbol"/>
                        </a:rPr>
                        <a:t></a:t>
                      </a:r>
                      <a:r>
                        <a:rPr lang="cs-CZ" sz="1100" baseline="-25000" dirty="0">
                          <a:effectLst/>
                        </a:rPr>
                        <a:t>0</a:t>
                      </a:r>
                      <a:r>
                        <a:rPr lang="cs-CZ" sz="1100" dirty="0">
                          <a:effectLst/>
                        </a:rPr>
                        <a:t>)] </a:t>
                      </a:r>
                      <a:r>
                        <a:rPr lang="cs-CZ" sz="1100" dirty="0">
                          <a:effectLst/>
                          <a:sym typeface="Symbol"/>
                        </a:rPr>
                        <a:t></a:t>
                      </a:r>
                      <a:r>
                        <a:rPr lang="cs-CZ" sz="1100" dirty="0">
                          <a:effectLst/>
                        </a:rPr>
                        <a:t>(k)</a:t>
                      </a:r>
                      <a:endParaRPr lang="cs-CZ" sz="1100" dirty="0">
                        <a:solidFill>
                          <a:srgbClr val="000000"/>
                        </a:solidFill>
                        <a:effectLst/>
                        <a:latin typeface="Calibri"/>
                        <a:ea typeface="Calibri"/>
                        <a:cs typeface="Times New Roman"/>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10"/>
                  </a:ext>
                </a:extLst>
              </a:tr>
              <a:tr h="539982">
                <a:tc>
                  <a:txBody>
                    <a:bodyPr/>
                    <a:lstStyle/>
                    <a:p>
                      <a:pPr algn="ctr">
                        <a:lnSpc>
                          <a:spcPct val="115000"/>
                        </a:lnSpc>
                        <a:spcAft>
                          <a:spcPts val="0"/>
                        </a:spcAft>
                      </a:pPr>
                      <a:endParaRPr lang="en-US" sz="1100" dirty="0">
                        <a:solidFill>
                          <a:srgbClr val="000000"/>
                        </a:solidFill>
                        <a:effectLst/>
                        <a:latin typeface="Calibri"/>
                        <a:ea typeface="Calibri"/>
                        <a:cs typeface="Calibri"/>
                      </a:endParaRPr>
                    </a:p>
                  </a:txBody>
                  <a:tcPr marL="68573" marR="68573" marT="0" marB="0" anchor="ctr"/>
                </a:tc>
                <a:tc>
                  <a:txBody>
                    <a:bodyPr/>
                    <a:lstStyle/>
                    <a:p>
                      <a:pPr algn="ctr">
                        <a:lnSpc>
                          <a:spcPct val="115000"/>
                        </a:lnSpc>
                        <a:spcAft>
                          <a:spcPts val="0"/>
                        </a:spcAft>
                      </a:pPr>
                      <a:endParaRPr lang="cs-CZ" sz="1100" dirty="0">
                        <a:solidFill>
                          <a:srgbClr val="000000"/>
                        </a:solidFill>
                        <a:effectLst/>
                        <a:latin typeface="Calibri"/>
                        <a:ea typeface="Calibri"/>
                        <a:cs typeface="Calibri"/>
                      </a:endParaRPr>
                    </a:p>
                  </a:txBody>
                  <a:tcPr marL="68573" marR="68573" marT="0" marB="0" anchor="ctr"/>
                </a:tc>
                <a:extLst>
                  <a:ext uri="{0D108BD9-81ED-4DB2-BD59-A6C34878D82A}">
                    <a16:rowId xmlns:a16="http://schemas.microsoft.com/office/drawing/2014/main" val="10011"/>
                  </a:ext>
                </a:extLst>
              </a:tr>
            </a:tbl>
          </a:graphicData>
        </a:graphic>
      </p:graphicFrame>
      <mc:AlternateContent xmlns:mc="http://schemas.openxmlformats.org/markup-compatibility/2006" xmlns:a14="http://schemas.microsoft.com/office/drawing/2010/main">
        <mc:Choice Requires="a14">
          <p:sp>
            <p:nvSpPr>
              <p:cNvPr id="24619" name="Objekt 4">
                <a:extLst>
                  <a:ext uri="{FF2B5EF4-FFF2-40B4-BE49-F238E27FC236}">
                    <a16:creationId xmlns:a16="http://schemas.microsoft.com/office/drawing/2014/main" id="{49283B3D-F8CC-4DB2-A917-C551CC42C47E}"/>
                  </a:ext>
                </a:extLst>
              </p:cNvPr>
              <p:cNvSpPr txBox="1"/>
              <p:nvPr/>
            </p:nvSpPr>
            <p:spPr bwMode="auto">
              <a:xfrm>
                <a:off x="5327650" y="2222500"/>
                <a:ext cx="1214438" cy="414338"/>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num>
                        <m:den>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−1</m:t>
                          </m:r>
                        </m:den>
                      </m:f>
                    </m:oMath>
                  </m:oMathPara>
                </a14:m>
                <a:endParaRPr lang="cs-CZ"/>
              </a:p>
            </p:txBody>
          </p:sp>
        </mc:Choice>
        <mc:Fallback xmlns="">
          <p:sp>
            <p:nvSpPr>
              <p:cNvPr id="24619" name="Objekt 4">
                <a:extLst>
                  <a:ext uri="{FF2B5EF4-FFF2-40B4-BE49-F238E27FC236}">
                    <a16:creationId xmlns:a16="http://schemas.microsoft.com/office/drawing/2014/main" id="{49283B3D-F8CC-4DB2-A917-C551CC42C47E}"/>
                  </a:ext>
                </a:extLst>
              </p:cNvPr>
              <p:cNvSpPr txBox="1">
                <a:spLocks noRot="1" noChangeAspect="1" noMove="1" noResize="1" noEditPoints="1" noAdjustHandles="1" noChangeArrowheads="1" noChangeShapeType="1" noTextEdit="1"/>
              </p:cNvSpPr>
              <p:nvPr/>
            </p:nvSpPr>
            <p:spPr bwMode="auto">
              <a:xfrm>
                <a:off x="5327650" y="2222500"/>
                <a:ext cx="1214438" cy="414338"/>
              </a:xfrm>
              <a:prstGeom prst="rect">
                <a:avLst/>
              </a:prstGeom>
              <a:blipFill>
                <a:blip r:embed="rId2"/>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0" name="Objekt 6">
                <a:extLst>
                  <a:ext uri="{FF2B5EF4-FFF2-40B4-BE49-F238E27FC236}">
                    <a16:creationId xmlns:a16="http://schemas.microsoft.com/office/drawing/2014/main" id="{06FCD0A9-554C-433E-AD73-8FE5B04E9A7D}"/>
                  </a:ext>
                </a:extLst>
              </p:cNvPr>
              <p:cNvSpPr txBox="1"/>
              <p:nvPr/>
            </p:nvSpPr>
            <p:spPr bwMode="auto">
              <a:xfrm>
                <a:off x="5283200" y="2708275"/>
                <a:ext cx="1223963" cy="393700"/>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num>
                        <m:den>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den>
                      </m:f>
                    </m:oMath>
                  </m:oMathPara>
                </a14:m>
                <a:endParaRPr lang="cs-CZ"/>
              </a:p>
            </p:txBody>
          </p:sp>
        </mc:Choice>
        <mc:Fallback xmlns="">
          <p:sp>
            <p:nvSpPr>
              <p:cNvPr id="24620" name="Objekt 6">
                <a:extLst>
                  <a:ext uri="{FF2B5EF4-FFF2-40B4-BE49-F238E27FC236}">
                    <a16:creationId xmlns:a16="http://schemas.microsoft.com/office/drawing/2014/main" id="{06FCD0A9-554C-433E-AD73-8FE5B04E9A7D}"/>
                  </a:ext>
                </a:extLst>
              </p:cNvPr>
              <p:cNvSpPr txBox="1">
                <a:spLocks noRot="1" noChangeAspect="1" noMove="1" noResize="1" noEditPoints="1" noAdjustHandles="1" noChangeArrowheads="1" noChangeShapeType="1" noTextEdit="1"/>
              </p:cNvSpPr>
              <p:nvPr/>
            </p:nvSpPr>
            <p:spPr bwMode="auto">
              <a:xfrm>
                <a:off x="5283200" y="2708275"/>
                <a:ext cx="1223963" cy="393700"/>
              </a:xfrm>
              <a:prstGeom prst="rect">
                <a:avLst/>
              </a:prstGeom>
              <a:blipFill>
                <a:blip r:embed="rId3"/>
                <a:stretch>
                  <a:fillRect r="-3500"/>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1" name="Objekt 8">
                <a:extLst>
                  <a:ext uri="{FF2B5EF4-FFF2-40B4-BE49-F238E27FC236}">
                    <a16:creationId xmlns:a16="http://schemas.microsoft.com/office/drawing/2014/main" id="{D9254021-332E-4804-B4ED-AFF4A1B371B2}"/>
                  </a:ext>
                </a:extLst>
              </p:cNvPr>
              <p:cNvSpPr txBox="1"/>
              <p:nvPr/>
            </p:nvSpPr>
            <p:spPr bwMode="auto">
              <a:xfrm>
                <a:off x="5175250" y="3144838"/>
                <a:ext cx="1441450" cy="428625"/>
              </a:xfrm>
              <a:prstGeom prst="rect">
                <a:avLst/>
              </a:prstGeom>
              <a:noFill/>
              <a:ln>
                <a:noFill/>
              </a:ln>
            </p:spPr>
            <p:txBody>
              <a:bodyPr>
                <a:normAutofit fontScale="475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𝑎𝑧</m:t>
                          </m:r>
                        </m:num>
                        <m:den>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oMath>
                  </m:oMathPara>
                </a14:m>
                <a:endParaRPr lang="cs-CZ"/>
              </a:p>
            </p:txBody>
          </p:sp>
        </mc:Choice>
        <mc:Fallback xmlns="">
          <p:sp>
            <p:nvSpPr>
              <p:cNvPr id="24621" name="Objekt 8">
                <a:extLst>
                  <a:ext uri="{FF2B5EF4-FFF2-40B4-BE49-F238E27FC236}">
                    <a16:creationId xmlns:a16="http://schemas.microsoft.com/office/drawing/2014/main" id="{D9254021-332E-4804-B4ED-AFF4A1B371B2}"/>
                  </a:ext>
                </a:extLst>
              </p:cNvPr>
              <p:cNvSpPr txBox="1">
                <a:spLocks noRot="1" noChangeAspect="1" noMove="1" noResize="1" noEditPoints="1" noAdjustHandles="1" noChangeArrowheads="1" noChangeShapeType="1" noTextEdit="1"/>
              </p:cNvSpPr>
              <p:nvPr/>
            </p:nvSpPr>
            <p:spPr bwMode="auto">
              <a:xfrm>
                <a:off x="5175250" y="3144838"/>
                <a:ext cx="1441450" cy="428625"/>
              </a:xfrm>
              <a:prstGeom prst="rect">
                <a:avLst/>
              </a:prstGeom>
              <a:blipFill>
                <a:blip r:embed="rId4"/>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2" name="Objekt 10">
                <a:extLst>
                  <a:ext uri="{FF2B5EF4-FFF2-40B4-BE49-F238E27FC236}">
                    <a16:creationId xmlns:a16="http://schemas.microsoft.com/office/drawing/2014/main" id="{4DF19A69-CF42-4837-AB23-640152C7B883}"/>
                  </a:ext>
                </a:extLst>
              </p:cNvPr>
              <p:cNvSpPr txBox="1"/>
              <p:nvPr/>
            </p:nvSpPr>
            <p:spPr bwMode="auto">
              <a:xfrm>
                <a:off x="5087938" y="3602038"/>
                <a:ext cx="1598612" cy="474662"/>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r>
                        <a:rPr lang="cs-CZ" i="1">
                          <a:solidFill>
                            <a:srgbClr val="000000"/>
                          </a:solidFill>
                          <a:latin typeface="Cambria Math" panose="02040503050406030204" pitchFamily="18" charset="0"/>
                        </a:rPr>
                        <m:t> </m:t>
                      </m:r>
                      <m:r>
                        <a:rPr lang="cs-CZ" i="1">
                          <a:solidFill>
                            <a:srgbClr val="000000"/>
                          </a:solidFill>
                          <a:latin typeface="Cambria Math" panose="02040503050406030204" pitchFamily="18" charset="0"/>
                        </a:rPr>
                        <m:t>𝑛𝑒𝑏𝑜</m:t>
                      </m:r>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num>
                        <m:den>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m:t>
                              </m:r>
                            </m:e>
                            <m:sup>
                              <m:r>
                                <a:rPr lang="cs-CZ" i="1">
                                  <a:solidFill>
                                    <a:srgbClr val="000000"/>
                                  </a:solidFill>
                                  <a:latin typeface="Cambria Math" panose="02040503050406030204" pitchFamily="18" charset="0"/>
                                </a:rPr>
                                <m:t>2</m:t>
                              </m:r>
                            </m:sup>
                          </m:sSup>
                        </m:den>
                      </m:f>
                    </m:oMath>
                  </m:oMathPara>
                </a14:m>
                <a:endParaRPr lang="cs-CZ"/>
              </a:p>
            </p:txBody>
          </p:sp>
        </mc:Choice>
        <mc:Fallback xmlns="">
          <p:sp>
            <p:nvSpPr>
              <p:cNvPr id="24622" name="Objekt 10">
                <a:extLst>
                  <a:ext uri="{FF2B5EF4-FFF2-40B4-BE49-F238E27FC236}">
                    <a16:creationId xmlns:a16="http://schemas.microsoft.com/office/drawing/2014/main" id="{4DF19A69-CF42-4837-AB23-640152C7B883}"/>
                  </a:ext>
                </a:extLst>
              </p:cNvPr>
              <p:cNvSpPr txBox="1">
                <a:spLocks noRot="1" noChangeAspect="1" noMove="1" noResize="1" noEditPoints="1" noAdjustHandles="1" noChangeArrowheads="1" noChangeShapeType="1" noTextEdit="1"/>
              </p:cNvSpPr>
              <p:nvPr/>
            </p:nvSpPr>
            <p:spPr bwMode="auto">
              <a:xfrm>
                <a:off x="5087938" y="3602038"/>
                <a:ext cx="1598612" cy="474662"/>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3" name="Objekt 11">
                <a:extLst>
                  <a:ext uri="{FF2B5EF4-FFF2-40B4-BE49-F238E27FC236}">
                    <a16:creationId xmlns:a16="http://schemas.microsoft.com/office/drawing/2014/main" id="{ED1A23C5-578A-4A35-A356-316E44D9DE56}"/>
                  </a:ext>
                </a:extLst>
              </p:cNvPr>
              <p:cNvSpPr txBox="1"/>
              <p:nvPr/>
            </p:nvSpPr>
            <p:spPr bwMode="auto">
              <a:xfrm>
                <a:off x="5364163" y="4030663"/>
                <a:ext cx="1196975" cy="504825"/>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+1</m:t>
                          </m:r>
                        </m:den>
                      </m:f>
                    </m:oMath>
                  </m:oMathPara>
                </a14:m>
                <a:endParaRPr lang="cs-CZ"/>
              </a:p>
            </p:txBody>
          </p:sp>
        </mc:Choice>
        <mc:Fallback xmlns="">
          <p:sp>
            <p:nvSpPr>
              <p:cNvPr id="24623" name="Objekt 11">
                <a:extLst>
                  <a:ext uri="{FF2B5EF4-FFF2-40B4-BE49-F238E27FC236}">
                    <a16:creationId xmlns:a16="http://schemas.microsoft.com/office/drawing/2014/main" id="{ED1A23C5-578A-4A35-A356-316E44D9DE56}"/>
                  </a:ext>
                </a:extLst>
              </p:cNvPr>
              <p:cNvSpPr txBox="1">
                <a:spLocks noRot="1" noChangeAspect="1" noMove="1" noResize="1" noEditPoints="1" noAdjustHandles="1" noChangeArrowheads="1" noChangeShapeType="1" noTextEdit="1"/>
              </p:cNvSpPr>
              <p:nvPr/>
            </p:nvSpPr>
            <p:spPr bwMode="auto">
              <a:xfrm>
                <a:off x="5364163" y="4030663"/>
                <a:ext cx="1196975" cy="504825"/>
              </a:xfrm>
              <a:prstGeom prst="rect">
                <a:avLst/>
              </a:prstGeom>
              <a:blipFill>
                <a:blip r:embed="rId6"/>
                <a:stretch>
                  <a:fillRect r="-1020"/>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4" name="Objekt 12">
                <a:extLst>
                  <a:ext uri="{FF2B5EF4-FFF2-40B4-BE49-F238E27FC236}">
                    <a16:creationId xmlns:a16="http://schemas.microsoft.com/office/drawing/2014/main" id="{5930796A-BB11-4BC0-8B4A-1E0F33912A67}"/>
                  </a:ext>
                </a:extLst>
              </p:cNvPr>
              <p:cNvSpPr txBox="1"/>
              <p:nvPr/>
            </p:nvSpPr>
            <p:spPr bwMode="auto">
              <a:xfrm>
                <a:off x="5435600" y="4518025"/>
                <a:ext cx="1152525" cy="431800"/>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sin</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+1</m:t>
                          </m:r>
                        </m:den>
                      </m:f>
                    </m:oMath>
                  </m:oMathPara>
                </a14:m>
                <a:endParaRPr lang="cs-CZ"/>
              </a:p>
            </p:txBody>
          </p:sp>
        </mc:Choice>
        <mc:Fallback xmlns="">
          <p:sp>
            <p:nvSpPr>
              <p:cNvPr id="24624" name="Objekt 12">
                <a:extLst>
                  <a:ext uri="{FF2B5EF4-FFF2-40B4-BE49-F238E27FC236}">
                    <a16:creationId xmlns:a16="http://schemas.microsoft.com/office/drawing/2014/main" id="{5930796A-BB11-4BC0-8B4A-1E0F33912A67}"/>
                  </a:ext>
                </a:extLst>
              </p:cNvPr>
              <p:cNvSpPr txBox="1">
                <a:spLocks noRot="1" noChangeAspect="1" noMove="1" noResize="1" noEditPoints="1" noAdjustHandles="1" noChangeArrowheads="1" noChangeShapeType="1" noTextEdit="1"/>
              </p:cNvSpPr>
              <p:nvPr/>
            </p:nvSpPr>
            <p:spPr bwMode="auto">
              <a:xfrm>
                <a:off x="5435600" y="4518025"/>
                <a:ext cx="1152525" cy="431800"/>
              </a:xfrm>
              <a:prstGeom prst="rect">
                <a:avLst/>
              </a:prstGeom>
              <a:blipFill>
                <a:blip r:embed="rId7"/>
                <a:stretch>
                  <a:fillRect r="-4762"/>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5" name="Objekt 13">
                <a:extLst>
                  <a:ext uri="{FF2B5EF4-FFF2-40B4-BE49-F238E27FC236}">
                    <a16:creationId xmlns:a16="http://schemas.microsoft.com/office/drawing/2014/main" id="{5AD32E99-A949-44B1-AAD5-A5A1C6ED80D5}"/>
                  </a:ext>
                </a:extLst>
              </p:cNvPr>
              <p:cNvSpPr txBox="1"/>
              <p:nvPr/>
            </p:nvSpPr>
            <p:spPr bwMode="auto">
              <a:xfrm>
                <a:off x="5310188" y="4941888"/>
                <a:ext cx="1368425" cy="484187"/>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2</m:t>
                              </m:r>
                            </m:sup>
                          </m:sSup>
                        </m:den>
                      </m:f>
                    </m:oMath>
                  </m:oMathPara>
                </a14:m>
                <a:endParaRPr lang="cs-CZ"/>
              </a:p>
            </p:txBody>
          </p:sp>
        </mc:Choice>
        <mc:Fallback xmlns="">
          <p:sp>
            <p:nvSpPr>
              <p:cNvPr id="24625" name="Objekt 13">
                <a:extLst>
                  <a:ext uri="{FF2B5EF4-FFF2-40B4-BE49-F238E27FC236}">
                    <a16:creationId xmlns:a16="http://schemas.microsoft.com/office/drawing/2014/main" id="{5AD32E99-A949-44B1-AAD5-A5A1C6ED80D5}"/>
                  </a:ext>
                </a:extLst>
              </p:cNvPr>
              <p:cNvSpPr txBox="1">
                <a:spLocks noRot="1" noChangeAspect="1" noMove="1" noResize="1" noEditPoints="1" noAdjustHandles="1" noChangeArrowheads="1" noChangeShapeType="1" noTextEdit="1"/>
              </p:cNvSpPr>
              <p:nvPr/>
            </p:nvSpPr>
            <p:spPr bwMode="auto">
              <a:xfrm>
                <a:off x="5310188" y="4941888"/>
                <a:ext cx="1368425" cy="484187"/>
              </a:xfrm>
              <a:prstGeom prst="rect">
                <a:avLst/>
              </a:prstGeom>
              <a:blipFill>
                <a:blip r:embed="rId8"/>
                <a:stretch>
                  <a:fillRect r="-3556"/>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6" name="Objekt 14">
                <a:extLst>
                  <a:ext uri="{FF2B5EF4-FFF2-40B4-BE49-F238E27FC236}">
                    <a16:creationId xmlns:a16="http://schemas.microsoft.com/office/drawing/2014/main" id="{EF8B4897-61F1-467B-BB87-42013AF72FEC}"/>
                  </a:ext>
                </a:extLst>
              </p:cNvPr>
              <p:cNvSpPr txBox="1"/>
              <p:nvPr/>
            </p:nvSpPr>
            <p:spPr bwMode="auto">
              <a:xfrm>
                <a:off x="5292725" y="5445125"/>
                <a:ext cx="1439863" cy="474663"/>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sin</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num>
                        <m:den>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2</m:t>
                              </m:r>
                            </m:sup>
                          </m:sSup>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𝑎</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𝑧</m:t>
                          </m:r>
                          <m:r>
                            <a:rPr lang="cs-CZ" i="1">
                              <a:solidFill>
                                <a:srgbClr val="000000"/>
                              </a:solidFill>
                              <a:latin typeface="Cambria Math" panose="02040503050406030204" pitchFamily="18" charset="0"/>
                            </a:rPr>
                            <m:t>⋅</m:t>
                          </m:r>
                          <m:func>
                            <m:funcPr>
                              <m:ctrlPr>
                                <a:rPr lang="cs-CZ" i="1">
                                  <a:solidFill>
                                    <a:srgbClr val="000000"/>
                                  </a:solidFill>
                                  <a:latin typeface="Cambria Math" panose="02040503050406030204" pitchFamily="18" charset="0"/>
                                </a:rPr>
                              </m:ctrlPr>
                            </m:funcPr>
                            <m:fName>
                              <m:r>
                                <m:rPr>
                                  <m:sty m:val="p"/>
                                </m:rPr>
                                <a:rPr lang="cs-CZ" i="0">
                                  <a:solidFill>
                                    <a:srgbClr val="000000"/>
                                  </a:solidFill>
                                  <a:latin typeface="Cambria Math" panose="02040503050406030204" pitchFamily="18" charset="0"/>
                                </a:rPr>
                                <m:t>cos</m:t>
                              </m:r>
                            </m:fName>
                            <m:e>
                              <m:sSub>
                                <m:sSubPr>
                                  <m:ctrlPr>
                                    <a:rPr lang="cs-CZ" i="1">
                                      <a:solidFill>
                                        <a:srgbClr val="000000"/>
                                      </a:solidFill>
                                      <a:latin typeface="Cambria Math" panose="02040503050406030204" pitchFamily="18" charset="0"/>
                                    </a:rPr>
                                  </m:ctrlPr>
                                </m:sSubPr>
                                <m:e>
                                  <m:r>
                                    <m:rPr>
                                      <m:sty m:val="p"/>
                                    </m:rPr>
                                    <a:rPr lang="cs-CZ" i="1">
                                      <a:solidFill>
                                        <a:srgbClr val="000000"/>
                                      </a:solidFill>
                                      <a:latin typeface="Cambria Math" panose="02040503050406030204" pitchFamily="18" charset="0"/>
                                    </a:rPr>
                                    <m:t>Ω</m:t>
                                  </m:r>
                                </m:e>
                                <m:sub>
                                  <m:r>
                                    <a:rPr lang="cs-CZ" i="1">
                                      <a:solidFill>
                                        <a:srgbClr val="000000"/>
                                      </a:solidFill>
                                      <a:latin typeface="Cambria Math" panose="02040503050406030204" pitchFamily="18" charset="0"/>
                                    </a:rPr>
                                    <m:t>0</m:t>
                                  </m:r>
                                </m:sub>
                              </m:sSub>
                            </m:e>
                          </m:func>
                          <m:r>
                            <a:rPr lang="cs-CZ" i="1">
                              <a:solidFill>
                                <a:srgbClr val="000000"/>
                              </a:solidFill>
                              <a:latin typeface="Cambria Math" panose="02040503050406030204" pitchFamily="18" charset="0"/>
                            </a:rPr>
                            <m:t>+</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2</m:t>
                              </m:r>
                            </m:sup>
                          </m:sSup>
                        </m:den>
                      </m:f>
                    </m:oMath>
                  </m:oMathPara>
                </a14:m>
                <a:endParaRPr lang="cs-CZ"/>
              </a:p>
            </p:txBody>
          </p:sp>
        </mc:Choice>
        <mc:Fallback xmlns="">
          <p:sp>
            <p:nvSpPr>
              <p:cNvPr id="24626" name="Objekt 14">
                <a:extLst>
                  <a:ext uri="{FF2B5EF4-FFF2-40B4-BE49-F238E27FC236}">
                    <a16:creationId xmlns:a16="http://schemas.microsoft.com/office/drawing/2014/main" id="{EF8B4897-61F1-467B-BB87-42013AF72FEC}"/>
                  </a:ext>
                </a:extLst>
              </p:cNvPr>
              <p:cNvSpPr txBox="1">
                <a:spLocks noRot="1" noChangeAspect="1" noMove="1" noResize="1" noEditPoints="1" noAdjustHandles="1" noChangeArrowheads="1" noChangeShapeType="1" noTextEdit="1"/>
              </p:cNvSpPr>
              <p:nvPr/>
            </p:nvSpPr>
            <p:spPr bwMode="auto">
              <a:xfrm>
                <a:off x="5292725" y="5445125"/>
                <a:ext cx="1439863" cy="474663"/>
              </a:xfrm>
              <a:prstGeom prst="rect">
                <a:avLst/>
              </a:prstGeom>
              <a:blipFill>
                <a:blip r:embed="rId9"/>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627" name="Objekt 16">
                <a:extLst>
                  <a:ext uri="{FF2B5EF4-FFF2-40B4-BE49-F238E27FC236}">
                    <a16:creationId xmlns:a16="http://schemas.microsoft.com/office/drawing/2014/main" id="{9639A7A3-3DD5-4C79-99BD-78E82855C7C7}"/>
                  </a:ext>
                </a:extLst>
              </p:cNvPr>
              <p:cNvSpPr txBox="1"/>
              <p:nvPr/>
            </p:nvSpPr>
            <p:spPr bwMode="auto">
              <a:xfrm>
                <a:off x="5722938" y="5876925"/>
                <a:ext cx="720725" cy="471488"/>
              </a:xfrm>
              <a:prstGeom prst="rect">
                <a:avLst/>
              </a:prstGeom>
              <a:noFill/>
              <a:ln>
                <a:noFill/>
              </a:ln>
            </p:spPr>
            <p:txBody>
              <a:bodyPr>
                <a:normAutofit fontScale="55000" lnSpcReduction="20000"/>
              </a:bodyPr>
              <a:lstStyle/>
              <a:p>
                <a:pPr/>
                <a14:m>
                  <m:oMathPara xmlns:m="http://schemas.openxmlformats.org/officeDocument/2006/math">
                    <m:oMathParaPr>
                      <m:jc m:val="left"/>
                    </m:oMathParaPr>
                    <m:oMath xmlns:m="http://schemas.openxmlformats.org/officeDocument/2006/math">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𝑎</m:t>
                              </m:r>
                            </m:e>
                            <m:sup>
                              <m:r>
                                <a:rPr lang="cs-CZ" i="1">
                                  <a:solidFill>
                                    <a:srgbClr val="000000"/>
                                  </a:solidFill>
                                  <a:latin typeface="Cambria Math" panose="02040503050406030204" pitchFamily="18" charset="0"/>
                                </a:rPr>
                                <m:t>𝑁</m:t>
                              </m:r>
                            </m:sup>
                          </m:sSup>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𝑁</m:t>
                              </m:r>
                            </m:sup>
                          </m:sSup>
                        </m:num>
                        <m:den>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𝑎</m:t>
                          </m:r>
                          <m:sSup>
                            <m:sSupPr>
                              <m:ctrlPr>
                                <a:rPr lang="cs-CZ" i="1">
                                  <a:solidFill>
                                    <a:srgbClr val="000000"/>
                                  </a:solidFill>
                                  <a:latin typeface="Cambria Math" panose="02040503050406030204" pitchFamily="18" charset="0"/>
                                </a:rPr>
                              </m:ctrlPr>
                            </m:sSupPr>
                            <m:e>
                              <m:r>
                                <a:rPr lang="cs-CZ" i="1">
                                  <a:solidFill>
                                    <a:srgbClr val="000000"/>
                                  </a:solidFill>
                                  <a:latin typeface="Cambria Math" panose="02040503050406030204" pitchFamily="18" charset="0"/>
                                </a:rPr>
                                <m:t>𝑧</m:t>
                              </m:r>
                            </m:e>
                            <m:sup>
                              <m:r>
                                <a:rPr lang="cs-CZ" i="1">
                                  <a:solidFill>
                                    <a:srgbClr val="000000"/>
                                  </a:solidFill>
                                  <a:latin typeface="Cambria Math" panose="02040503050406030204" pitchFamily="18" charset="0"/>
                                </a:rPr>
                                <m:t>−1</m:t>
                              </m:r>
                            </m:sup>
                          </m:sSup>
                        </m:den>
                      </m:f>
                      <m:r>
                        <a:rPr lang="cs-CZ" i="1">
                          <a:solidFill>
                            <a:srgbClr val="000000"/>
                          </a:solidFill>
                          <a:latin typeface="Cambria Math" panose="02040503050406030204" pitchFamily="18" charset="0"/>
                        </a:rPr>
                        <m:t> </m:t>
                      </m:r>
                    </m:oMath>
                  </m:oMathPara>
                </a14:m>
                <a:endParaRPr lang="cs-CZ"/>
              </a:p>
            </p:txBody>
          </p:sp>
        </mc:Choice>
        <mc:Fallback xmlns="">
          <p:sp>
            <p:nvSpPr>
              <p:cNvPr id="24627" name="Objekt 16">
                <a:extLst>
                  <a:ext uri="{FF2B5EF4-FFF2-40B4-BE49-F238E27FC236}">
                    <a16:creationId xmlns:a16="http://schemas.microsoft.com/office/drawing/2014/main" id="{9639A7A3-3DD5-4C79-99BD-78E82855C7C7}"/>
                  </a:ext>
                </a:extLst>
              </p:cNvPr>
              <p:cNvSpPr txBox="1">
                <a:spLocks noRot="1" noChangeAspect="1" noMove="1" noResize="1" noEditPoints="1" noAdjustHandles="1" noChangeArrowheads="1" noChangeShapeType="1" noTextEdit="1"/>
              </p:cNvSpPr>
              <p:nvPr/>
            </p:nvSpPr>
            <p:spPr bwMode="auto">
              <a:xfrm>
                <a:off x="5722938" y="5876925"/>
                <a:ext cx="720725" cy="471488"/>
              </a:xfrm>
              <a:prstGeom prst="rect">
                <a:avLst/>
              </a:prstGeom>
              <a:blipFill>
                <a:blip r:embed="rId10"/>
                <a:stretch>
                  <a:fillRect r="-847"/>
                </a:stretch>
              </a:blipFill>
              <a:ln>
                <a:noFill/>
              </a:ln>
            </p:spPr>
            <p:txBody>
              <a:bodyPr/>
              <a:lstStyle/>
              <a:p>
                <a:r>
                  <a:rPr lang="cs-CZ">
                    <a:noFill/>
                  </a:rPr>
                  <a:t> </a:t>
                </a:r>
              </a:p>
            </p:txBody>
          </p:sp>
        </mc:Fallback>
      </mc:AlternateContent>
      <p:sp>
        <p:nvSpPr>
          <p:cNvPr id="18" name="Rectangle 2">
            <a:extLst>
              <a:ext uri="{FF2B5EF4-FFF2-40B4-BE49-F238E27FC236}">
                <a16:creationId xmlns:a16="http://schemas.microsoft.com/office/drawing/2014/main" id="{934A759E-EC07-4135-A0B0-DB26E8E76B06}"/>
              </a:ext>
            </a:extLst>
          </p:cNvPr>
          <p:cNvSpPr>
            <a:spLocks noGrp="1" noChangeArrowheads="1"/>
          </p:cNvSpPr>
          <p:nvPr>
            <p:ph type="title"/>
          </p:nvPr>
        </p:nvSpPr>
        <p:spPr/>
        <p:txBody>
          <a:bodyPr/>
          <a:lstStyle/>
          <a:p>
            <a:pPr>
              <a:defRPr/>
            </a:pPr>
            <a:r>
              <a:rPr lang="cs-CZ" sz="3200" dirty="0"/>
              <a:t>VLASTNOSTI Z TRANSFORMACE</a:t>
            </a:r>
          </a:p>
        </p:txBody>
      </p:sp>
      <p:pic>
        <p:nvPicPr>
          <p:cNvPr id="24629" name="Picture 92">
            <a:extLst>
              <a:ext uri="{FF2B5EF4-FFF2-40B4-BE49-F238E27FC236}">
                <a16:creationId xmlns:a16="http://schemas.microsoft.com/office/drawing/2014/main" id="{E21E6725-EA75-4779-AF12-1AD702475B0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52713" y="5881688"/>
            <a:ext cx="1198562" cy="493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D89C1283-9433-43FC-B399-084A1B748CA2}"/>
              </a:ext>
            </a:extLst>
          </p:cNvPr>
          <p:cNvSpPr>
            <a:spLocks noGrp="1" noChangeArrowheads="1"/>
          </p:cNvSpPr>
          <p:nvPr>
            <p:ph type="body" idx="1"/>
          </p:nvPr>
        </p:nvSpPr>
        <p:spPr>
          <a:xfrm>
            <a:off x="428625" y="1428750"/>
            <a:ext cx="8229600" cy="1000125"/>
          </a:xfrm>
        </p:spPr>
        <p:txBody>
          <a:bodyPr/>
          <a:lstStyle/>
          <a:p>
            <a:r>
              <a:rPr lang="cs-CZ" altLang="cs-CZ" sz="2400" i="1"/>
              <a:t>Příklad</a:t>
            </a:r>
            <a:r>
              <a:rPr lang="cs-CZ" altLang="cs-CZ" sz="2400"/>
              <a:t>: Mějme diskrétní systém s přenosovou funkcí</a:t>
            </a:r>
          </a:p>
        </p:txBody>
      </p:sp>
      <p:sp>
        <p:nvSpPr>
          <p:cNvPr id="25603" name="Rectangle 5">
            <a:extLst>
              <a:ext uri="{FF2B5EF4-FFF2-40B4-BE49-F238E27FC236}">
                <a16:creationId xmlns:a16="http://schemas.microsoft.com/office/drawing/2014/main" id="{D360FAE3-20A5-4BC6-8800-1A532B930CFF}"/>
              </a:ext>
            </a:extLst>
          </p:cNvPr>
          <p:cNvSpPr>
            <a:spLocks noChangeArrowheads="1"/>
          </p:cNvSpPr>
          <p:nvPr/>
        </p:nvSpPr>
        <p:spPr bwMode="auto">
          <a:xfrm>
            <a:off x="428625" y="4221163"/>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400"/>
              <a:t>		Tento systém je nestabilní.</a:t>
            </a:r>
          </a:p>
        </p:txBody>
      </p:sp>
      <p:sp>
        <p:nvSpPr>
          <p:cNvPr id="25604" name="Rectangle 5">
            <a:extLst>
              <a:ext uri="{FF2B5EF4-FFF2-40B4-BE49-F238E27FC236}">
                <a16:creationId xmlns:a16="http://schemas.microsoft.com/office/drawing/2014/main" id="{220F9E34-08BF-4C91-A3D5-B595C75A3996}"/>
              </a:ext>
            </a:extLst>
          </p:cNvPr>
          <p:cNvSpPr>
            <a:spLocks noChangeArrowheads="1"/>
          </p:cNvSpPr>
          <p:nvPr/>
        </p:nvSpPr>
        <p:spPr bwMode="auto">
          <a:xfrm>
            <a:off x="428625" y="3141663"/>
            <a:ext cx="8464550"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20000"/>
              </a:spcBef>
              <a:buClr>
                <a:schemeClr val="bg2"/>
              </a:buClr>
              <a:buSzPct val="75000"/>
              <a:buFontTx/>
              <a:buNone/>
            </a:pPr>
            <a:r>
              <a:rPr lang="cs-CZ" altLang="cs-CZ" sz="2400"/>
              <a:t>Póly přenosové funkce jsou:</a:t>
            </a:r>
          </a:p>
          <a:p>
            <a:pPr algn="ctr" eaLnBrk="1" hangingPunct="1">
              <a:spcBef>
                <a:spcPct val="20000"/>
              </a:spcBef>
              <a:buClr>
                <a:schemeClr val="bg2"/>
              </a:buClr>
              <a:buSzPct val="75000"/>
              <a:buFontTx/>
              <a:buNone/>
            </a:pPr>
            <a:r>
              <a:rPr lang="cs-CZ" altLang="cs-CZ" sz="2400"/>
              <a:t>z</a:t>
            </a:r>
            <a:r>
              <a:rPr lang="cs-CZ" altLang="cs-CZ" sz="2400" baseline="-25000"/>
              <a:t>1,2 </a:t>
            </a:r>
            <a:r>
              <a:rPr lang="cs-CZ" altLang="cs-CZ" sz="2400"/>
              <a:t>=</a:t>
            </a:r>
            <a:r>
              <a:rPr lang="cs-CZ" altLang="cs-CZ" sz="1200"/>
              <a:t> </a:t>
            </a:r>
            <a:r>
              <a:rPr lang="cs-CZ" altLang="cs-CZ" sz="2400"/>
              <a:t>-0,4; z</a:t>
            </a:r>
            <a:r>
              <a:rPr lang="cs-CZ" altLang="cs-CZ" sz="2400" baseline="-25000"/>
              <a:t>3 </a:t>
            </a:r>
            <a:r>
              <a:rPr lang="cs-CZ" altLang="cs-CZ" sz="2400"/>
              <a:t>=</a:t>
            </a:r>
            <a:r>
              <a:rPr lang="cs-CZ" altLang="cs-CZ" sz="1200"/>
              <a:t> </a:t>
            </a:r>
            <a:r>
              <a:rPr lang="cs-CZ" altLang="cs-CZ" sz="2400"/>
              <a:t>-0,667; z</a:t>
            </a:r>
            <a:r>
              <a:rPr lang="cs-CZ" altLang="cs-CZ" sz="2400" baseline="-25000"/>
              <a:t>4 </a:t>
            </a:r>
            <a:r>
              <a:rPr lang="cs-CZ" altLang="cs-CZ" sz="2400"/>
              <a:t>=</a:t>
            </a:r>
            <a:r>
              <a:rPr lang="cs-CZ" altLang="cs-CZ" sz="1200"/>
              <a:t> </a:t>
            </a:r>
            <a:r>
              <a:rPr lang="cs-CZ" altLang="cs-CZ" sz="2400"/>
              <a:t>0,1; z</a:t>
            </a:r>
            <a:r>
              <a:rPr lang="cs-CZ" altLang="cs-CZ" sz="2400" baseline="-25000"/>
              <a:t>5 </a:t>
            </a:r>
            <a:r>
              <a:rPr lang="cs-CZ" altLang="cs-CZ" sz="2400"/>
              <a:t>=</a:t>
            </a:r>
            <a:r>
              <a:rPr lang="cs-CZ" altLang="cs-CZ" sz="1200"/>
              <a:t> </a:t>
            </a:r>
            <a:r>
              <a:rPr lang="cs-CZ" altLang="cs-CZ" sz="2400"/>
              <a:t>-1-i; z</a:t>
            </a:r>
            <a:r>
              <a:rPr lang="cs-CZ" altLang="cs-CZ" sz="2400" baseline="-25000"/>
              <a:t>6 </a:t>
            </a:r>
            <a:r>
              <a:rPr lang="cs-CZ" altLang="cs-CZ" sz="2400"/>
              <a:t>=</a:t>
            </a:r>
            <a:r>
              <a:rPr lang="cs-CZ" altLang="cs-CZ" sz="1200"/>
              <a:t> </a:t>
            </a:r>
            <a:r>
              <a:rPr lang="cs-CZ" altLang="cs-CZ" sz="2400"/>
              <a:t>-1+i; </a:t>
            </a:r>
          </a:p>
        </p:txBody>
      </p:sp>
      <p:sp>
        <p:nvSpPr>
          <p:cNvPr id="9" name="Rectangle 2">
            <a:extLst>
              <a:ext uri="{FF2B5EF4-FFF2-40B4-BE49-F238E27FC236}">
                <a16:creationId xmlns:a16="http://schemas.microsoft.com/office/drawing/2014/main" id="{4846093C-E748-4DE5-8A0E-EB4EE75267D3}"/>
              </a:ext>
            </a:extLst>
          </p:cNvPr>
          <p:cNvSpPr>
            <a:spLocks noGrp="1" noChangeArrowheads="1"/>
          </p:cNvSpPr>
          <p:nvPr>
            <p:ph type="title"/>
          </p:nvPr>
        </p:nvSpPr>
        <p:spPr/>
        <p:txBody>
          <a:bodyPr/>
          <a:lstStyle/>
          <a:p>
            <a:pPr>
              <a:defRPr/>
            </a:pPr>
            <a:r>
              <a:rPr lang="cs-CZ" sz="2800" dirty="0"/>
              <a:t>Stabilita vůči počátečnímu stavu</a:t>
            </a:r>
          </a:p>
        </p:txBody>
      </p:sp>
      <p:pic>
        <p:nvPicPr>
          <p:cNvPr id="25606" name="Picture 14">
            <a:extLst>
              <a:ext uri="{FF2B5EF4-FFF2-40B4-BE49-F238E27FC236}">
                <a16:creationId xmlns:a16="http://schemas.microsoft.com/office/drawing/2014/main" id="{604B89D5-F289-4DA6-9697-CED1C6505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133600"/>
            <a:ext cx="6121400" cy="979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6F9D2-A506-4FAE-ACA8-97BE1CEEC7A6}"/>
              </a:ext>
            </a:extLst>
          </p:cNvPr>
          <p:cNvSpPr>
            <a:spLocks noGrp="1"/>
          </p:cNvSpPr>
          <p:nvPr>
            <p:ph type="title"/>
          </p:nvPr>
        </p:nvSpPr>
        <p:spPr/>
        <p:txBody>
          <a:bodyPr/>
          <a:lstStyle/>
          <a:p>
            <a:pPr>
              <a:defRPr/>
            </a:pPr>
            <a:r>
              <a:rPr lang="cs-CZ" sz="3200" dirty="0"/>
              <a:t>Model dravec/kořist</a:t>
            </a:r>
          </a:p>
        </p:txBody>
      </p:sp>
      <p:sp>
        <p:nvSpPr>
          <p:cNvPr id="37891" name="Zástupný symbol pro obsah 2">
            <a:extLst>
              <a:ext uri="{FF2B5EF4-FFF2-40B4-BE49-F238E27FC236}">
                <a16:creationId xmlns:a16="http://schemas.microsoft.com/office/drawing/2014/main" id="{BE25A931-2484-41E1-9E85-D22613805BF2}"/>
              </a:ext>
            </a:extLst>
          </p:cNvPr>
          <p:cNvSpPr>
            <a:spLocks noGrp="1" noChangeArrowheads="1"/>
          </p:cNvSpPr>
          <p:nvPr>
            <p:ph idx="1"/>
          </p:nvPr>
        </p:nvSpPr>
        <p:spPr>
          <a:xfrm>
            <a:off x="500063" y="1268413"/>
            <a:ext cx="8535987" cy="5113337"/>
          </a:xfrm>
        </p:spPr>
        <p:txBody>
          <a:bodyPr/>
          <a:lstStyle/>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x(k+1) = </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x</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1</a:t>
            </a:r>
            <a:r>
              <a:rPr lang="cs-CZ" altLang="cs-CZ" sz="2400">
                <a:latin typeface="Arial" panose="020B0604020202020204" pitchFamily="34" charset="0"/>
                <a:cs typeface="Times New Roman" panose="02020603050405020304" pitchFamily="18" charset="0"/>
              </a:rPr>
              <a:t>.x(k)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.x(k).y(k)</a:t>
            </a:r>
            <a:endParaRPr lang="cs-CZ" altLang="cs-CZ" sz="2400">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a:latin typeface="Arial" panose="020B0604020202020204" pitchFamily="34" charset="0"/>
                <a:cs typeface="Times New Roman" panose="02020603050405020304" pitchFamily="18" charset="0"/>
                <a:sym typeface="Symbol" panose="05050102010706020507" pitchFamily="18" charset="2"/>
              </a:rPr>
              <a:t>y(k+1) = </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b</a:t>
            </a:r>
            <a:r>
              <a:rPr lang="cs-CZ" altLang="cs-CZ" sz="2400">
                <a:latin typeface="Arial" panose="020B0604020202020204" pitchFamily="34" charset="0"/>
                <a:cs typeface="Times New Roman" panose="02020603050405020304" pitchFamily="18" charset="0"/>
              </a:rPr>
              <a:t> - </a:t>
            </a:r>
            <a:r>
              <a:rPr lang="cs-CZ" altLang="cs-CZ" sz="2400">
                <a:latin typeface="Arial" panose="020B0604020202020204" pitchFamily="34" charset="0"/>
                <a:cs typeface="Times New Roman" panose="02020603050405020304" pitchFamily="18" charset="0"/>
                <a:sym typeface="Symbol" panose="05050102010706020507" pitchFamily="18" charset="2"/>
              </a:rPr>
              <a:t></a:t>
            </a:r>
            <a:r>
              <a:rPr lang="cs-CZ" altLang="cs-CZ" sz="2400">
                <a:latin typeface="Arial" panose="020B0604020202020204" pitchFamily="34" charset="0"/>
                <a:cs typeface="Times New Roman" panose="02020603050405020304" pitchFamily="18" charset="0"/>
              </a:rPr>
              <a:t>y</a:t>
            </a:r>
            <a:r>
              <a:rPr lang="cs-CZ" altLang="cs-CZ" sz="2400" baseline="-25000">
                <a:latin typeface="Arial" panose="020B0604020202020204" pitchFamily="34" charset="0"/>
                <a:cs typeface="Times New Roman" panose="02020603050405020304" pitchFamily="18" charset="0"/>
              </a:rPr>
              <a:t>d</a:t>
            </a:r>
            <a:r>
              <a:rPr lang="cs-CZ" altLang="cs-CZ" sz="2400">
                <a:latin typeface="Arial" panose="020B0604020202020204" pitchFamily="34" charset="0"/>
                <a:cs typeface="Times New Roman" panose="02020603050405020304" pitchFamily="18" charset="0"/>
              </a:rPr>
              <a:t> =  k</a:t>
            </a:r>
            <a:r>
              <a:rPr lang="cs-CZ" altLang="cs-CZ" sz="2400" baseline="-25000">
                <a:latin typeface="Arial" panose="020B0604020202020204" pitchFamily="34" charset="0"/>
                <a:cs typeface="Times New Roman" panose="02020603050405020304" pitchFamily="18" charset="0"/>
              </a:rPr>
              <a:t>2</a:t>
            </a:r>
            <a:r>
              <a:rPr lang="cs-CZ" altLang="cs-CZ" sz="2400">
                <a:latin typeface="Arial" panose="020B0604020202020204" pitchFamily="34" charset="0"/>
                <a:cs typeface="Times New Roman" panose="02020603050405020304" pitchFamily="18" charset="0"/>
              </a:rPr>
              <a:t>.k</a:t>
            </a:r>
            <a:r>
              <a:rPr lang="cs-CZ" altLang="cs-CZ" sz="2400" baseline="-25000">
                <a:latin typeface="Arial" panose="020B0604020202020204" pitchFamily="34" charset="0"/>
                <a:cs typeface="Times New Roman" panose="02020603050405020304" pitchFamily="18" charset="0"/>
              </a:rPr>
              <a:t>3</a:t>
            </a:r>
            <a:r>
              <a:rPr lang="cs-CZ" altLang="cs-CZ" sz="2400">
                <a:latin typeface="Arial" panose="020B0604020202020204" pitchFamily="34" charset="0"/>
                <a:cs typeface="Times New Roman" panose="02020603050405020304" pitchFamily="18" charset="0"/>
              </a:rPr>
              <a:t>.x(k).y(k) - k</a:t>
            </a:r>
            <a:r>
              <a:rPr lang="cs-CZ" altLang="cs-CZ" sz="2400" baseline="-25000">
                <a:latin typeface="Arial" panose="020B0604020202020204" pitchFamily="34" charset="0"/>
                <a:cs typeface="Times New Roman" panose="02020603050405020304" pitchFamily="18" charset="0"/>
              </a:rPr>
              <a:t>4</a:t>
            </a:r>
            <a:r>
              <a:rPr lang="cs-CZ" altLang="cs-CZ" sz="2400">
                <a:latin typeface="Arial" panose="020B0604020202020204" pitchFamily="34" charset="0"/>
                <a:cs typeface="Times New Roman" panose="02020603050405020304" pitchFamily="18" charset="0"/>
              </a:rPr>
              <a:t>.y(k)</a:t>
            </a: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lgn="ctr">
              <a:buFont typeface="Wingdings" panose="05000000000000000000" pitchFamily="2" charset="2"/>
              <a:buNone/>
            </a:pPr>
            <a:endParaRPr lang="cs-CZ" altLang="cs-CZ">
              <a:latin typeface="Arial" panose="020B0604020202020204" pitchFamily="34" charset="0"/>
              <a:cs typeface="Times New Roman" panose="02020603050405020304" pitchFamily="18" charset="0"/>
            </a:endParaRPr>
          </a:p>
          <a:p>
            <a:pPr marL="0" indent="0">
              <a:buFont typeface="Wingdings" panose="05000000000000000000" pitchFamily="2" charset="2"/>
              <a:buNone/>
            </a:pPr>
            <a:endParaRPr lang="cs-CZ" alt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1659B9F7-9AFE-406F-888F-6630388EF56D}"/>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0" indent="0">
              <a:buFont typeface="Wingdings" panose="05000000000000000000" pitchFamily="2" charset="2"/>
              <a:buNone/>
              <a:defRPr/>
            </a:pPr>
            <a:r>
              <a:rPr lang="cs-CZ" altLang="cs-CZ" sz="2400" dirty="0"/>
              <a:t>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DE4EB71B-1E9E-4B7A-B519-98DD867A8FF6}"/>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D86952C0-75AB-49CF-8D7E-6F47691DD742}"/>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EFE4094E-B6D9-4195-B7EB-355E5ED76FF4}"/>
              </a:ext>
            </a:extLst>
          </p:cNvPr>
          <p:cNvSpPr>
            <a:spLocks noGrp="1" noChangeArrowheads="1"/>
          </p:cNvSpPr>
          <p:nvPr>
            <p:ph type="title"/>
          </p:nvPr>
        </p:nvSpPr>
        <p:spPr/>
        <p:txBody>
          <a:bodyPr/>
          <a:lstStyle/>
          <a:p>
            <a:pPr>
              <a:defRPr/>
            </a:pPr>
            <a:r>
              <a:rPr lang="cs-CZ" sz="2800" dirty="0"/>
              <a:t>Stabilita vůči počátečnímu stavu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49EB23B1-548C-449F-B889-BC759EB4CA8C}"/>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CB86DC09-8ACA-4F05-8C07-2573CB3EE756}"/>
              </a:ext>
            </a:extLst>
          </p:cNvPr>
          <p:cNvSpPr>
            <a:spLocks noGrp="1" noChangeArrowheads="1"/>
          </p:cNvSpPr>
          <p:nvPr>
            <p:ph type="title"/>
          </p:nvPr>
        </p:nvSpPr>
        <p:spPr/>
        <p:txBody>
          <a:bodyPr/>
          <a:lstStyle/>
          <a:p>
            <a:pPr>
              <a:defRPr/>
            </a:pPr>
            <a:r>
              <a:rPr lang="cs-CZ" sz="2800" dirty="0"/>
              <a:t>Stabilita vůči počátečnímu stavu</a:t>
            </a:r>
          </a:p>
        </p:txBody>
      </p:sp>
      <p:sp>
        <p:nvSpPr>
          <p:cNvPr id="7" name="Rectangle 3">
            <a:extLst>
              <a:ext uri="{FF2B5EF4-FFF2-40B4-BE49-F238E27FC236}">
                <a16:creationId xmlns:a16="http://schemas.microsoft.com/office/drawing/2014/main" id="{3DC85E0D-A427-45AD-8511-E931F6EB4EE6}"/>
              </a:ext>
            </a:extLst>
          </p:cNvPr>
          <p:cNvSpPr txBox="1">
            <a:spLocks noChangeArrowheads="1"/>
          </p:cNvSpPr>
          <p:nvPr/>
        </p:nvSpPr>
        <p:spPr bwMode="auto">
          <a:xfrm>
            <a:off x="431800" y="3933825"/>
            <a:ext cx="82296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30000"/>
              </a:spcBef>
              <a:spcAft>
                <a:spcPct val="0"/>
              </a:spcAft>
              <a:buClr>
                <a:schemeClr val="accent1"/>
              </a:buClr>
              <a:buSzPct val="80000"/>
              <a:buFont typeface="Wingdings" pitchFamily="2" charset="2"/>
              <a:buChar char="þ"/>
              <a:defRPr sz="2800" b="0" i="0" baseline="0">
                <a:solidFill>
                  <a:schemeClr val="tx1"/>
                </a:solidFill>
                <a:latin typeface="+mn-lt"/>
                <a:ea typeface="+mn-ea"/>
                <a:cs typeface="Arial" pitchFamily="34" charset="0"/>
              </a:defRPr>
            </a:lvl1pPr>
            <a:lvl2pPr marL="742950" indent="-285750" algn="l" rtl="0" eaLnBrk="0" fontAlgn="base" hangingPunct="0">
              <a:spcBef>
                <a:spcPct val="30000"/>
              </a:spcBef>
              <a:spcAft>
                <a:spcPct val="0"/>
              </a:spcAft>
              <a:buClr>
                <a:srgbClr val="EEA320"/>
              </a:buClr>
              <a:buSzPct val="80000"/>
              <a:buFont typeface="Wingdings" pitchFamily="2" charset="2"/>
              <a:buChar char="è"/>
              <a:defRPr sz="2400" b="0" i="0" baseline="0">
                <a:solidFill>
                  <a:schemeClr val="tx1"/>
                </a:solidFill>
                <a:latin typeface="+mn-lt"/>
                <a:cs typeface="Arial" charset="0"/>
              </a:defRPr>
            </a:lvl2pPr>
            <a:lvl3pPr marL="1143000" indent="-228600" algn="l" rtl="0" eaLnBrk="0" fontAlgn="base" hangingPunct="0">
              <a:spcBef>
                <a:spcPct val="30000"/>
              </a:spcBef>
              <a:spcAft>
                <a:spcPct val="0"/>
              </a:spcAft>
              <a:buClr>
                <a:schemeClr val="accent1"/>
              </a:buClr>
              <a:buSzPct val="80000"/>
              <a:buFont typeface="Wingdings" pitchFamily="2" charset="2"/>
              <a:buChar char="q"/>
              <a:defRPr sz="2000" b="0" i="0" baseline="0">
                <a:solidFill>
                  <a:schemeClr val="tx1"/>
                </a:solidFill>
                <a:latin typeface="+mn-lt"/>
                <a:cs typeface="Arial" charset="0"/>
              </a:defRPr>
            </a:lvl3pPr>
            <a:lvl4pPr marL="1600200" indent="-228600" algn="l" rtl="0" eaLnBrk="0" fontAlgn="base" hangingPunct="0">
              <a:spcBef>
                <a:spcPct val="30000"/>
              </a:spcBef>
              <a:spcAft>
                <a:spcPct val="0"/>
              </a:spcAft>
              <a:buClr>
                <a:srgbClr val="EEA320"/>
              </a:buClr>
              <a:buSzPct val="50000"/>
              <a:buFont typeface="Wingdings" pitchFamily="2" charset="2"/>
              <a:buChar char="l"/>
              <a:defRPr sz="2000" b="0" i="0" baseline="0">
                <a:solidFill>
                  <a:schemeClr val="tx1"/>
                </a:solidFill>
                <a:latin typeface="+mn-lt"/>
                <a:cs typeface="Arial" charset="0"/>
              </a:defRPr>
            </a:lvl4pPr>
            <a:lvl5pPr marL="2057400" indent="-228600" algn="l" rtl="0" eaLnBrk="0" fontAlgn="base" hangingPunct="0">
              <a:spcBef>
                <a:spcPct val="30000"/>
              </a:spcBef>
              <a:spcAft>
                <a:spcPct val="0"/>
              </a:spcAft>
              <a:buClr>
                <a:srgbClr val="DDD4C6"/>
              </a:buClr>
              <a:buChar char="•"/>
              <a:defRPr sz="2000" b="0" i="0" baseline="0">
                <a:solidFill>
                  <a:schemeClr val="tx1"/>
                </a:solidFill>
                <a:latin typeface="+mn-lt"/>
                <a:cs typeface="Arial" charset="0"/>
              </a:defRPr>
            </a:lvl5pPr>
            <a:lvl6pPr marL="2514600" indent="-228600" algn="l" rtl="0" eaLnBrk="1" fontAlgn="base" hangingPunct="1">
              <a:spcBef>
                <a:spcPct val="30000"/>
              </a:spcBef>
              <a:spcAft>
                <a:spcPct val="0"/>
              </a:spcAft>
              <a:buClr>
                <a:srgbClr val="DDD4C6"/>
              </a:buClr>
              <a:buChar char="•"/>
              <a:defRPr b="1">
                <a:solidFill>
                  <a:schemeClr val="tx1"/>
                </a:solidFill>
                <a:latin typeface="+mn-lt"/>
              </a:defRPr>
            </a:lvl6pPr>
            <a:lvl7pPr marL="2971800" indent="-228600" algn="l" rtl="0" eaLnBrk="1" fontAlgn="base" hangingPunct="1">
              <a:spcBef>
                <a:spcPct val="30000"/>
              </a:spcBef>
              <a:spcAft>
                <a:spcPct val="0"/>
              </a:spcAft>
              <a:buClr>
                <a:srgbClr val="DDD4C6"/>
              </a:buClr>
              <a:buChar char="•"/>
              <a:defRPr b="1">
                <a:solidFill>
                  <a:schemeClr val="tx1"/>
                </a:solidFill>
                <a:latin typeface="+mn-lt"/>
              </a:defRPr>
            </a:lvl7pPr>
            <a:lvl8pPr marL="3429000" indent="-228600" algn="l" rtl="0" eaLnBrk="1" fontAlgn="base" hangingPunct="1">
              <a:spcBef>
                <a:spcPct val="30000"/>
              </a:spcBef>
              <a:spcAft>
                <a:spcPct val="0"/>
              </a:spcAft>
              <a:buClr>
                <a:srgbClr val="DDD4C6"/>
              </a:buClr>
              <a:buChar char="•"/>
              <a:defRPr b="1">
                <a:solidFill>
                  <a:schemeClr val="tx1"/>
                </a:solidFill>
                <a:latin typeface="+mn-lt"/>
              </a:defRPr>
            </a:lvl8pPr>
            <a:lvl9pPr marL="3886200" indent="-228600" algn="l" rtl="0" eaLnBrk="1" fontAlgn="base" hangingPunct="1">
              <a:spcBef>
                <a:spcPct val="30000"/>
              </a:spcBef>
              <a:spcAft>
                <a:spcPct val="0"/>
              </a:spcAft>
              <a:buClr>
                <a:srgbClr val="DDD4C6"/>
              </a:buClr>
              <a:buChar char="•"/>
              <a:defRPr b="1">
                <a:solidFill>
                  <a:schemeClr val="tx1"/>
                </a:solidFill>
                <a:latin typeface="+mn-lt"/>
              </a:defRPr>
            </a:lvl9pPr>
          </a:lstStyle>
          <a:p>
            <a:pPr>
              <a:defRPr/>
            </a:pPr>
            <a:r>
              <a:rPr lang="cs-CZ" altLang="cs-CZ" sz="2400" i="1" kern="0" dirty="0">
                <a:cs typeface="Arial" charset="0"/>
              </a:rPr>
              <a:t>Příklad</a:t>
            </a:r>
            <a:r>
              <a:rPr lang="cs-CZ" altLang="cs-CZ" sz="2400" kern="0" dirty="0">
                <a:cs typeface="Arial" charset="0"/>
              </a:rPr>
              <a:t>: Nechť jsou póly diskrétního systému</a:t>
            </a:r>
          </a:p>
          <a:p>
            <a:pPr marL="0" indent="0" algn="ctr">
              <a:buFont typeface="Wingdings" pitchFamily="2" charset="2"/>
              <a:buNone/>
              <a:defRPr/>
            </a:pPr>
            <a:r>
              <a:rPr lang="cs-CZ" altLang="cs-CZ" sz="2400" kern="0" dirty="0"/>
              <a:t>z</a:t>
            </a:r>
            <a:r>
              <a:rPr lang="cs-CZ" altLang="cs-CZ" sz="2400" kern="0" baseline="-25000" dirty="0"/>
              <a:t>1 </a:t>
            </a:r>
            <a:r>
              <a:rPr lang="cs-CZ" altLang="cs-CZ" sz="2400" kern="0" dirty="0"/>
              <a:t>=</a:t>
            </a:r>
            <a:r>
              <a:rPr lang="cs-CZ" altLang="cs-CZ" sz="1200" kern="0" dirty="0"/>
              <a:t> </a:t>
            </a:r>
            <a:r>
              <a:rPr lang="cs-CZ" altLang="cs-CZ" sz="2400" kern="0" dirty="0"/>
              <a:t>0,1; z</a:t>
            </a:r>
            <a:r>
              <a:rPr lang="cs-CZ" altLang="cs-CZ" sz="2400" kern="0" baseline="-25000" dirty="0"/>
              <a:t>2 </a:t>
            </a:r>
            <a:r>
              <a:rPr lang="cs-CZ" altLang="cs-CZ" sz="2400" kern="0" dirty="0"/>
              <a:t>=</a:t>
            </a:r>
            <a:r>
              <a:rPr lang="cs-CZ" altLang="cs-CZ" sz="1200" kern="0" dirty="0"/>
              <a:t> </a:t>
            </a:r>
            <a:r>
              <a:rPr lang="cs-CZ" altLang="cs-CZ" sz="2400" kern="0" dirty="0"/>
              <a:t>-0,5-0,2i; z</a:t>
            </a:r>
            <a:r>
              <a:rPr lang="cs-CZ" altLang="cs-CZ" sz="2400" kern="0" baseline="-25000" dirty="0"/>
              <a:t>3 </a:t>
            </a:r>
            <a:r>
              <a:rPr lang="cs-CZ" altLang="cs-CZ" sz="2400" kern="0" dirty="0"/>
              <a:t>=</a:t>
            </a:r>
            <a:r>
              <a:rPr lang="cs-CZ" altLang="cs-CZ" sz="1200" kern="0" dirty="0"/>
              <a:t> </a:t>
            </a:r>
            <a:r>
              <a:rPr lang="cs-CZ" altLang="cs-CZ" sz="2400" kern="0" dirty="0"/>
              <a:t>-0,5+0,5i;</a:t>
            </a:r>
          </a:p>
          <a:p>
            <a:pPr marL="0" indent="0">
              <a:buFont typeface="Wingdings" pitchFamily="2" charset="2"/>
              <a:buNone/>
              <a:defRPr/>
            </a:pPr>
            <a:endParaRPr lang="cs-CZ" altLang="cs-CZ" sz="2400" kern="0" dirty="0"/>
          </a:p>
          <a:p>
            <a:pPr marL="0" indent="0">
              <a:buFont typeface="Wingdings" pitchFamily="2" charset="2"/>
              <a:buNone/>
              <a:defRPr/>
            </a:pPr>
            <a:endParaRPr lang="cs-CZ" altLang="cs-CZ" sz="2400" kern="0" dirty="0">
              <a:cs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5A222610-0D93-476A-92BE-573B023ABC8C}"/>
              </a:ext>
            </a:extLst>
          </p:cNvPr>
          <p:cNvSpPr>
            <a:spLocks noGrp="1" noChangeArrowheads="1"/>
          </p:cNvSpPr>
          <p:nvPr>
            <p:ph type="body" idx="1"/>
          </p:nvPr>
        </p:nvSpPr>
        <p:spPr>
          <a:xfrm>
            <a:off x="428625" y="1428750"/>
            <a:ext cx="8229600" cy="2000250"/>
          </a:xfrm>
        </p:spPr>
        <p:txBody>
          <a:bodyPr/>
          <a:lstStyle/>
          <a:p>
            <a:pPr>
              <a:defRPr/>
            </a:pPr>
            <a:r>
              <a:rPr lang="cs-CZ" altLang="cs-CZ" sz="2400" i="1" dirty="0">
                <a:cs typeface="Arial" charset="0"/>
              </a:rPr>
              <a:t>Příklad</a:t>
            </a:r>
            <a:r>
              <a:rPr lang="cs-CZ" altLang="cs-CZ" sz="2400" dirty="0">
                <a:cs typeface="Arial" charset="0"/>
              </a:rPr>
              <a:t>: Nechť jsou póly diskrétního systému</a:t>
            </a:r>
          </a:p>
          <a:p>
            <a:pPr marL="0" indent="0" algn="ctr">
              <a:buFont typeface="Wingdings" panose="05000000000000000000"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-1; z</a:t>
            </a:r>
            <a:r>
              <a:rPr lang="cs-CZ" altLang="cs-CZ" sz="2400" baseline="-25000" dirty="0"/>
              <a:t>2 </a:t>
            </a:r>
            <a:r>
              <a:rPr lang="cs-CZ" altLang="cs-CZ" sz="2400" dirty="0"/>
              <a:t>=</a:t>
            </a:r>
            <a:r>
              <a:rPr lang="cs-CZ" altLang="cs-CZ" sz="1200" dirty="0"/>
              <a:t> </a:t>
            </a:r>
            <a:r>
              <a:rPr lang="cs-CZ" altLang="cs-CZ" sz="2400" dirty="0"/>
              <a:t>0,5; z</a:t>
            </a:r>
            <a:r>
              <a:rPr lang="cs-CZ" altLang="cs-CZ" sz="2400" baseline="-25000" dirty="0"/>
              <a:t>3 </a:t>
            </a:r>
            <a:r>
              <a:rPr lang="cs-CZ" altLang="cs-CZ" sz="2400" dirty="0"/>
              <a:t>=</a:t>
            </a:r>
            <a:r>
              <a:rPr lang="cs-CZ" altLang="cs-CZ" sz="1200" dirty="0"/>
              <a:t> </a:t>
            </a:r>
            <a:r>
              <a:rPr lang="cs-CZ" altLang="cs-CZ" sz="2400" dirty="0"/>
              <a:t>-0,5-0,2i; z</a:t>
            </a:r>
            <a:r>
              <a:rPr lang="cs-CZ" altLang="cs-CZ" sz="2400" baseline="-25000" dirty="0"/>
              <a:t>4 </a:t>
            </a:r>
            <a:r>
              <a:rPr lang="cs-CZ" altLang="cs-CZ" sz="2400" dirty="0"/>
              <a:t>=</a:t>
            </a:r>
            <a:r>
              <a:rPr lang="cs-CZ" altLang="cs-CZ" sz="1200" dirty="0"/>
              <a:t> </a:t>
            </a:r>
            <a:r>
              <a:rPr lang="cs-CZ" altLang="cs-CZ" sz="2400" dirty="0"/>
              <a:t>-0,5+0,2i;</a:t>
            </a:r>
          </a:p>
          <a:p>
            <a:pPr marL="0" indent="0">
              <a:buFont typeface="Wingdings" panose="05000000000000000000" pitchFamily="2" charset="2"/>
              <a:buNone/>
              <a:defRPr/>
            </a:pPr>
            <a:endParaRPr lang="cs-CZ" altLang="cs-CZ" sz="2400" dirty="0"/>
          </a:p>
          <a:p>
            <a:pPr marL="355600" indent="0">
              <a:buFont typeface="Wingdings" panose="05000000000000000000" pitchFamily="2" charset="2"/>
              <a:buNone/>
              <a:defRPr/>
            </a:pPr>
            <a:r>
              <a:rPr lang="cs-CZ" altLang="cs-CZ" sz="2400" dirty="0"/>
              <a:t>Systém je na mezi stability. </a:t>
            </a:r>
          </a:p>
          <a:p>
            <a:pPr marL="0" indent="0">
              <a:buFont typeface="Wingdings" panose="05000000000000000000" pitchFamily="2" charset="2"/>
              <a:buNone/>
              <a:defRPr/>
            </a:pPr>
            <a:endParaRPr lang="cs-CZ" altLang="cs-CZ" sz="2400" dirty="0">
              <a:cs typeface="Arial" charset="0"/>
            </a:endParaRPr>
          </a:p>
        </p:txBody>
      </p:sp>
      <p:sp>
        <p:nvSpPr>
          <p:cNvPr id="9" name="Rectangle 2">
            <a:extLst>
              <a:ext uri="{FF2B5EF4-FFF2-40B4-BE49-F238E27FC236}">
                <a16:creationId xmlns:a16="http://schemas.microsoft.com/office/drawing/2014/main" id="{D3BFF040-4A13-4E06-A73B-41502BBD769B}"/>
              </a:ext>
            </a:extLst>
          </p:cNvPr>
          <p:cNvSpPr>
            <a:spLocks noGrp="1" noChangeArrowheads="1"/>
          </p:cNvSpPr>
          <p:nvPr>
            <p:ph type="title"/>
          </p:nvPr>
        </p:nvSpPr>
        <p:spPr/>
        <p:txBody>
          <a:bodyPr/>
          <a:lstStyle/>
          <a:p>
            <a:pPr>
              <a:defRPr/>
            </a:pPr>
            <a:r>
              <a:rPr lang="cs-CZ" sz="2800" dirty="0"/>
              <a:t>Stabilita vůči počátečnímu stavu</a:t>
            </a:r>
          </a:p>
        </p:txBody>
      </p:sp>
      <p:sp>
        <p:nvSpPr>
          <p:cNvPr id="26628" name="Rectangle 3">
            <a:extLst>
              <a:ext uri="{FF2B5EF4-FFF2-40B4-BE49-F238E27FC236}">
                <a16:creationId xmlns:a16="http://schemas.microsoft.com/office/drawing/2014/main" id="{FB363B90-0334-4BDE-8299-6D692A557A38}"/>
              </a:ext>
            </a:extLst>
          </p:cNvPr>
          <p:cNvSpPr txBox="1">
            <a:spLocks noChangeArrowheads="1"/>
          </p:cNvSpPr>
          <p:nvPr/>
        </p:nvSpPr>
        <p:spPr bwMode="auto">
          <a:xfrm>
            <a:off x="431800" y="3933825"/>
            <a:ext cx="82296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30000"/>
              </a:spcBef>
              <a:buClr>
                <a:schemeClr val="accent1"/>
              </a:buClr>
              <a:buSzPct val="80000"/>
              <a:buFont typeface="Wingdings" pitchFamily="2" charset="2"/>
              <a:buChar char="þ"/>
              <a:defRPr sz="2800">
                <a:solidFill>
                  <a:schemeClr val="tx1"/>
                </a:solidFill>
                <a:latin typeface="Verdana" pitchFamily="34" charset="0"/>
                <a:cs typeface="Arial" charset="0"/>
              </a:defRPr>
            </a:lvl1pPr>
            <a:lvl2pPr marL="742950" indent="-285750" eaLnBrk="0" hangingPunct="0">
              <a:spcBef>
                <a:spcPct val="30000"/>
              </a:spcBef>
              <a:buClr>
                <a:srgbClr val="EEA320"/>
              </a:buClr>
              <a:buSzPct val="80000"/>
              <a:buFont typeface="Wingdings" pitchFamily="2" charset="2"/>
              <a:buChar char="è"/>
              <a:defRPr sz="2400">
                <a:solidFill>
                  <a:schemeClr val="tx1"/>
                </a:solidFill>
                <a:latin typeface="Verdana" pitchFamily="34" charset="0"/>
                <a:cs typeface="Arial" charset="0"/>
              </a:defRPr>
            </a:lvl2pPr>
            <a:lvl3pPr marL="1143000" indent="-228600" eaLnBrk="0" hangingPunct="0">
              <a:spcBef>
                <a:spcPct val="30000"/>
              </a:spcBef>
              <a:buClr>
                <a:schemeClr val="accent1"/>
              </a:buClr>
              <a:buSzPct val="80000"/>
              <a:buFont typeface="Wingdings" pitchFamily="2" charset="2"/>
              <a:buChar char="q"/>
              <a:defRPr sz="2000">
                <a:solidFill>
                  <a:schemeClr val="tx1"/>
                </a:solidFill>
                <a:latin typeface="Verdana" pitchFamily="34" charset="0"/>
                <a:cs typeface="Arial" charset="0"/>
              </a:defRPr>
            </a:lvl3pPr>
            <a:lvl4pPr marL="1600200" indent="-228600" eaLnBrk="0" hangingPunct="0">
              <a:spcBef>
                <a:spcPct val="30000"/>
              </a:spcBef>
              <a:buClr>
                <a:srgbClr val="EEA320"/>
              </a:buClr>
              <a:buSzPct val="50000"/>
              <a:buFont typeface="Wingdings" pitchFamily="2" charset="2"/>
              <a:buChar char="l"/>
              <a:defRPr sz="2000">
                <a:solidFill>
                  <a:schemeClr val="tx1"/>
                </a:solidFill>
                <a:latin typeface="Verdana" pitchFamily="34" charset="0"/>
                <a:cs typeface="Arial" charset="0"/>
              </a:defRPr>
            </a:lvl4pPr>
            <a:lvl5pPr marL="2057400" indent="-228600" eaLnBrk="0" hangingPunct="0">
              <a:spcBef>
                <a:spcPct val="30000"/>
              </a:spcBef>
              <a:buClr>
                <a:srgbClr val="DDD4C6"/>
              </a:buClr>
              <a:buChar char="•"/>
              <a:defRPr sz="2000">
                <a:solidFill>
                  <a:schemeClr val="tx1"/>
                </a:solidFill>
                <a:latin typeface="Verdana" pitchFamily="34" charset="0"/>
                <a:cs typeface="Arial"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itchFamily="34" charset="0"/>
                <a:cs typeface="Arial" charset="0"/>
              </a:defRPr>
            </a:lvl9pPr>
          </a:lstStyle>
          <a:p>
            <a:pPr>
              <a:defRPr/>
            </a:pPr>
            <a:r>
              <a:rPr lang="cs-CZ" altLang="cs-CZ" sz="2400" i="1" dirty="0"/>
              <a:t>Příklad</a:t>
            </a:r>
            <a:r>
              <a:rPr lang="cs-CZ" altLang="cs-CZ" sz="2400" dirty="0"/>
              <a:t>: Nechť jsou póly diskrétního systému</a:t>
            </a:r>
          </a:p>
          <a:p>
            <a:pPr algn="ctr">
              <a:buFont typeface="Wingdings" pitchFamily="2" charset="2"/>
              <a:buNone/>
              <a:defRPr/>
            </a:pPr>
            <a:r>
              <a:rPr lang="cs-CZ" altLang="cs-CZ" sz="2400" dirty="0"/>
              <a:t>z</a:t>
            </a:r>
            <a:r>
              <a:rPr lang="cs-CZ" altLang="cs-CZ" sz="2400" baseline="-25000" dirty="0"/>
              <a:t>1 </a:t>
            </a:r>
            <a:r>
              <a:rPr lang="cs-CZ" altLang="cs-CZ" sz="2400" dirty="0"/>
              <a:t>=</a:t>
            </a:r>
            <a:r>
              <a:rPr lang="cs-CZ" altLang="cs-CZ" sz="1200" dirty="0"/>
              <a:t> </a:t>
            </a:r>
            <a:r>
              <a:rPr lang="cs-CZ" altLang="cs-CZ" sz="2400" dirty="0"/>
              <a:t>0,1; z</a:t>
            </a:r>
            <a:r>
              <a:rPr lang="cs-CZ" altLang="cs-CZ" sz="2400" baseline="-25000" dirty="0"/>
              <a:t>2 </a:t>
            </a:r>
            <a:r>
              <a:rPr lang="cs-CZ" altLang="cs-CZ" sz="2400" dirty="0"/>
              <a:t>=</a:t>
            </a:r>
            <a:r>
              <a:rPr lang="cs-CZ" altLang="cs-CZ" sz="1200" dirty="0"/>
              <a:t> </a:t>
            </a:r>
            <a:r>
              <a:rPr lang="cs-CZ" altLang="cs-CZ" sz="2400" dirty="0"/>
              <a:t>-0,5-0,2i; z</a:t>
            </a:r>
            <a:r>
              <a:rPr lang="cs-CZ" altLang="cs-CZ" sz="2400" baseline="-25000" dirty="0"/>
              <a:t>3 </a:t>
            </a:r>
            <a:r>
              <a:rPr lang="cs-CZ" altLang="cs-CZ" sz="2400" dirty="0"/>
              <a:t>=</a:t>
            </a:r>
            <a:r>
              <a:rPr lang="cs-CZ" altLang="cs-CZ" sz="1200" dirty="0"/>
              <a:t> </a:t>
            </a:r>
            <a:r>
              <a:rPr lang="cs-CZ" altLang="cs-CZ" sz="2400" dirty="0"/>
              <a:t>-0,5+0,5i;</a:t>
            </a:r>
          </a:p>
          <a:p>
            <a:pPr>
              <a:buFont typeface="Wingdings" pitchFamily="2" charset="2"/>
              <a:buNone/>
              <a:defRPr/>
            </a:pPr>
            <a:endParaRPr lang="cs-CZ" altLang="cs-CZ" sz="2400" dirty="0"/>
          </a:p>
          <a:p>
            <a:pPr indent="12700">
              <a:buFont typeface="Wingdings" pitchFamily="2" charset="2"/>
              <a:buNone/>
              <a:defRPr/>
            </a:pPr>
            <a:r>
              <a:rPr lang="cs-CZ" altLang="cs-CZ" sz="2400" dirty="0"/>
              <a:t>Systém je stabilní, nicméně koeficienty jmenovatele jeho přenosové funkce nejsou reálné a tedy odezva na reálný vstup je komplexní. </a:t>
            </a:r>
          </a:p>
          <a:p>
            <a:pPr>
              <a:buFont typeface="Wingdings" pitchFamily="2" charset="2"/>
              <a:buNone/>
              <a:defRPr/>
            </a:pPr>
            <a:endParaRPr lang="cs-CZ" altLang="cs-CZ"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A97E30-50AB-4E30-B26F-68925EE0257F}"/>
              </a:ext>
            </a:extLst>
          </p:cNvPr>
          <p:cNvSpPr>
            <a:spLocks noGrp="1"/>
          </p:cNvSpPr>
          <p:nvPr>
            <p:ph type="ctrTitle"/>
          </p:nvPr>
        </p:nvSpPr>
        <p:spPr>
          <a:xfrm>
            <a:off x="823913" y="1916113"/>
            <a:ext cx="7493000" cy="1973262"/>
          </a:xfrm>
        </p:spPr>
        <p:txBody>
          <a:bodyPr/>
          <a:lstStyle/>
          <a:p>
            <a:pPr>
              <a:defRPr/>
            </a:pPr>
            <a:r>
              <a:rPr lang="cs-CZ" sz="4000" dirty="0"/>
              <a:t>XIII. </a:t>
            </a:r>
            <a:br>
              <a:rPr lang="cs-CZ" sz="4000" dirty="0"/>
            </a:br>
            <a:r>
              <a:rPr lang="cs-CZ" sz="4000" dirty="0"/>
              <a:t>SPOJOVÁNÍ SYSTÉMŮ</a:t>
            </a:r>
            <a:br>
              <a:rPr lang="cs-CZ" sz="4000" dirty="0"/>
            </a:br>
            <a:r>
              <a:rPr lang="cs-CZ" sz="4000" dirty="0"/>
              <a:t>ZPĚTNÁ VAZBA</a:t>
            </a:r>
            <a:endParaRPr lang="cs-CZ" sz="4000" cap="al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8E88839-C32A-47FC-91D4-C45F718260AD}"/>
              </a:ext>
            </a:extLst>
          </p:cNvPr>
          <p:cNvSpPr>
            <a:spLocks noGrp="1" noChangeArrowheads="1"/>
          </p:cNvSpPr>
          <p:nvPr>
            <p:ph type="title"/>
          </p:nvPr>
        </p:nvSpPr>
        <p:spPr/>
        <p:txBody>
          <a:bodyPr/>
          <a:lstStyle/>
          <a:p>
            <a:pPr>
              <a:defRPr/>
            </a:pPr>
            <a:r>
              <a:rPr lang="cs-CZ" sz="2800" dirty="0"/>
              <a:t>SÉRIOVÉ (KASKÁDNÍ) ZAPOJENÍ</a:t>
            </a:r>
          </a:p>
        </p:txBody>
      </p:sp>
      <p:sp>
        <p:nvSpPr>
          <p:cNvPr id="31747" name="Rectangle 5">
            <a:extLst>
              <a:ext uri="{FF2B5EF4-FFF2-40B4-BE49-F238E27FC236}">
                <a16:creationId xmlns:a16="http://schemas.microsoft.com/office/drawing/2014/main" id="{843AF14A-D782-4F61-96BB-2D805EFA768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1748" name="Rectangle 8">
            <a:extLst>
              <a:ext uri="{FF2B5EF4-FFF2-40B4-BE49-F238E27FC236}">
                <a16:creationId xmlns:a16="http://schemas.microsoft.com/office/drawing/2014/main" id="{42131E2F-DE31-49C2-B89B-BD41FD1E7FC7}"/>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1749" name="Rectangle 10">
            <a:extLst>
              <a:ext uri="{FF2B5EF4-FFF2-40B4-BE49-F238E27FC236}">
                <a16:creationId xmlns:a16="http://schemas.microsoft.com/office/drawing/2014/main" id="{CC813261-CEB5-4022-9069-F642BB78DCC3}"/>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1750" name="Object 4">
                <a:extLst>
                  <a:ext uri="{FF2B5EF4-FFF2-40B4-BE49-F238E27FC236}">
                    <a16:creationId xmlns:a16="http://schemas.microsoft.com/office/drawing/2014/main" id="{75866377-550D-4DF7-BA0A-7278C8541E38}"/>
                  </a:ext>
                </a:extLst>
              </p:cNvPr>
              <p:cNvSpPr txBox="1"/>
              <p:nvPr/>
            </p:nvSpPr>
            <p:spPr bwMode="auto">
              <a:xfrm>
                <a:off x="3143250" y="3059113"/>
                <a:ext cx="1752600" cy="88265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a:p>
            </p:txBody>
          </p:sp>
        </mc:Choice>
        <mc:Fallback xmlns="">
          <p:sp>
            <p:nvSpPr>
              <p:cNvPr id="31750" name="Object 4">
                <a:extLst>
                  <a:ext uri="{FF2B5EF4-FFF2-40B4-BE49-F238E27FC236}">
                    <a16:creationId xmlns:a16="http://schemas.microsoft.com/office/drawing/2014/main" id="{75866377-550D-4DF7-BA0A-7278C8541E38}"/>
                  </a:ext>
                </a:extLst>
              </p:cNvPr>
              <p:cNvSpPr txBox="1">
                <a:spLocks noRot="1" noChangeAspect="1" noMove="1" noResize="1" noEditPoints="1" noAdjustHandles="1" noChangeArrowheads="1" noChangeShapeType="1" noTextEdit="1"/>
              </p:cNvSpPr>
              <p:nvPr/>
            </p:nvSpPr>
            <p:spPr bwMode="auto">
              <a:xfrm>
                <a:off x="3143250" y="3059113"/>
                <a:ext cx="1752600" cy="882650"/>
              </a:xfrm>
              <a:prstGeom prst="rect">
                <a:avLst/>
              </a:prstGeom>
              <a:blipFill>
                <a:blip r:embed="rId2"/>
                <a:stretch>
                  <a:fillRect/>
                </a:stretch>
              </a:blipFill>
              <a:ln>
                <a:noFill/>
              </a:ln>
            </p:spPr>
            <p:txBody>
              <a:bodyPr/>
              <a:lstStyle/>
              <a:p>
                <a:r>
                  <a:rPr lang="cs-CZ">
                    <a:noFill/>
                  </a:rPr>
                  <a:t> </a:t>
                </a:r>
              </a:p>
            </p:txBody>
          </p:sp>
        </mc:Fallback>
      </mc:AlternateContent>
      <p:sp>
        <p:nvSpPr>
          <p:cNvPr id="31751" name="Rectangle 12">
            <a:extLst>
              <a:ext uri="{FF2B5EF4-FFF2-40B4-BE49-F238E27FC236}">
                <a16:creationId xmlns:a16="http://schemas.microsoft.com/office/drawing/2014/main" id="{B7FEADC0-9C63-4083-94E6-9A0EFE959130}"/>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1752" name="Object 5">
                <a:extLst>
                  <a:ext uri="{FF2B5EF4-FFF2-40B4-BE49-F238E27FC236}">
                    <a16:creationId xmlns:a16="http://schemas.microsoft.com/office/drawing/2014/main" id="{4DD86CB9-164F-4C04-98E1-1E6BEC593FB3}"/>
                  </a:ext>
                </a:extLst>
              </p:cNvPr>
              <p:cNvSpPr txBox="1"/>
              <p:nvPr/>
            </p:nvSpPr>
            <p:spPr bwMode="auto">
              <a:xfrm>
                <a:off x="6372225" y="2944813"/>
                <a:ext cx="1660525" cy="108743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dirty="0"/>
              </a:p>
            </p:txBody>
          </p:sp>
        </mc:Choice>
        <mc:Fallback xmlns="">
          <p:sp>
            <p:nvSpPr>
              <p:cNvPr id="31752" name="Object 5">
                <a:extLst>
                  <a:ext uri="{FF2B5EF4-FFF2-40B4-BE49-F238E27FC236}">
                    <a16:creationId xmlns:a16="http://schemas.microsoft.com/office/drawing/2014/main" id="{4DD86CB9-164F-4C04-98E1-1E6BEC593FB3}"/>
                  </a:ext>
                </a:extLst>
              </p:cNvPr>
              <p:cNvSpPr txBox="1">
                <a:spLocks noRot="1" noChangeAspect="1" noMove="1" noResize="1" noEditPoints="1" noAdjustHandles="1" noChangeArrowheads="1" noChangeShapeType="1" noTextEdit="1"/>
              </p:cNvSpPr>
              <p:nvPr/>
            </p:nvSpPr>
            <p:spPr bwMode="auto">
              <a:xfrm>
                <a:off x="6372225" y="2944813"/>
                <a:ext cx="1660525" cy="1087437"/>
              </a:xfrm>
              <a:prstGeom prst="rect">
                <a:avLst/>
              </a:prstGeom>
              <a:blipFill>
                <a:blip r:embed="rId3"/>
                <a:stretch>
                  <a:fillRect/>
                </a:stretch>
              </a:blipFill>
              <a:ln>
                <a:noFill/>
              </a:ln>
            </p:spPr>
            <p:txBody>
              <a:bodyPr/>
              <a:lstStyle/>
              <a:p>
                <a:r>
                  <a:rPr lang="cs-CZ">
                    <a:noFill/>
                  </a:rPr>
                  <a:t> </a:t>
                </a:r>
              </a:p>
            </p:txBody>
          </p:sp>
        </mc:Fallback>
      </mc:AlternateContent>
      <p:sp>
        <p:nvSpPr>
          <p:cNvPr id="31753" name="Rectangle 14">
            <a:extLst>
              <a:ext uri="{FF2B5EF4-FFF2-40B4-BE49-F238E27FC236}">
                <a16:creationId xmlns:a16="http://schemas.microsoft.com/office/drawing/2014/main" id="{026BFD69-60B3-4575-9952-0E79F50E4A7B}"/>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1754" name="Object 6">
                <a:extLst>
                  <a:ext uri="{FF2B5EF4-FFF2-40B4-BE49-F238E27FC236}">
                    <a16:creationId xmlns:a16="http://schemas.microsoft.com/office/drawing/2014/main" id="{1A75ECB0-5E1A-4C62-BFEB-C128AF0CAD3B}"/>
                  </a:ext>
                </a:extLst>
              </p:cNvPr>
              <p:cNvSpPr txBox="1"/>
              <p:nvPr/>
            </p:nvSpPr>
            <p:spPr bwMode="auto">
              <a:xfrm>
                <a:off x="1143000" y="4214813"/>
                <a:ext cx="6072188" cy="90328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𝑈</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oMath>
                  </m:oMathPara>
                </a14:m>
                <a:endParaRPr lang="cs-CZ"/>
              </a:p>
            </p:txBody>
          </p:sp>
        </mc:Choice>
        <mc:Fallback xmlns="">
          <p:sp>
            <p:nvSpPr>
              <p:cNvPr id="31754" name="Object 6">
                <a:extLst>
                  <a:ext uri="{FF2B5EF4-FFF2-40B4-BE49-F238E27FC236}">
                    <a16:creationId xmlns:a16="http://schemas.microsoft.com/office/drawing/2014/main" id="{1A75ECB0-5E1A-4C62-BFEB-C128AF0CAD3B}"/>
                  </a:ext>
                </a:extLst>
              </p:cNvPr>
              <p:cNvSpPr txBox="1">
                <a:spLocks noRot="1" noChangeAspect="1" noMove="1" noResize="1" noEditPoints="1" noAdjustHandles="1" noChangeArrowheads="1" noChangeShapeType="1" noTextEdit="1"/>
              </p:cNvSpPr>
              <p:nvPr/>
            </p:nvSpPr>
            <p:spPr bwMode="auto">
              <a:xfrm>
                <a:off x="1143000" y="4214813"/>
                <a:ext cx="6072188" cy="903287"/>
              </a:xfrm>
              <a:prstGeom prst="rect">
                <a:avLst/>
              </a:prstGeom>
              <a:blipFill>
                <a:blip r:embed="rId4"/>
                <a:stretch>
                  <a:fillRect/>
                </a:stretch>
              </a:blipFill>
              <a:ln>
                <a:noFill/>
              </a:ln>
            </p:spPr>
            <p:txBody>
              <a:bodyPr/>
              <a:lstStyle/>
              <a:p>
                <a:r>
                  <a:rPr lang="cs-CZ">
                    <a:noFill/>
                  </a:rPr>
                  <a:t> </a:t>
                </a:r>
              </a:p>
            </p:txBody>
          </p:sp>
        </mc:Fallback>
      </mc:AlternateContent>
      <p:sp>
        <p:nvSpPr>
          <p:cNvPr id="31755" name="Rectangle 16">
            <a:extLst>
              <a:ext uri="{FF2B5EF4-FFF2-40B4-BE49-F238E27FC236}">
                <a16:creationId xmlns:a16="http://schemas.microsoft.com/office/drawing/2014/main" id="{B3AD70F2-24DA-444A-AD6C-5FB6159B930C}"/>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1756" name="Object 7">
                <a:extLst>
                  <a:ext uri="{FF2B5EF4-FFF2-40B4-BE49-F238E27FC236}">
                    <a16:creationId xmlns:a16="http://schemas.microsoft.com/office/drawing/2014/main" id="{268E75D8-9453-478E-B676-007BDA0F1A0C}"/>
                  </a:ext>
                </a:extLst>
              </p:cNvPr>
              <p:cNvSpPr txBox="1"/>
              <p:nvPr/>
            </p:nvSpPr>
            <p:spPr bwMode="auto">
              <a:xfrm>
                <a:off x="1150938" y="5357813"/>
                <a:ext cx="2143125" cy="963612"/>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ary>
                        <m:naryPr>
                          <m:chr m:val="∏"/>
                          <m:ctrlPr>
                            <a:rPr lang="cs-CZ" i="1">
                              <a:solidFill>
                                <a:srgbClr val="000000"/>
                              </a:solidFill>
                              <a:latin typeface="Cambria Math" panose="02040503050406030204" pitchFamily="18" charset="0"/>
                            </a:rPr>
                          </m:ctrlPr>
                        </m:naryPr>
                        <m:sub>
                          <m:r>
                            <a:rPr lang="cs-CZ" i="1">
                              <a:solidFill>
                                <a:srgbClr val="000000"/>
                              </a:solidFill>
                              <a:latin typeface="Cambria Math" panose="02040503050406030204" pitchFamily="18" charset="0"/>
                            </a:rPr>
                            <m:t>𝑖</m:t>
                          </m:r>
                          <m:r>
                            <a:rPr lang="cs-CZ" i="1">
                              <a:solidFill>
                                <a:srgbClr val="000000"/>
                              </a:solidFill>
                              <a:latin typeface="Cambria Math" panose="02040503050406030204" pitchFamily="18" charset="0"/>
                            </a:rPr>
                            <m:t>=1</m:t>
                          </m:r>
                        </m:sub>
                        <m:sup>
                          <m:r>
                            <a:rPr lang="cs-CZ" i="1">
                              <a:solidFill>
                                <a:srgbClr val="000000"/>
                              </a:solidFill>
                              <a:latin typeface="Cambria Math" panose="02040503050406030204" pitchFamily="18" charset="0"/>
                            </a:rPr>
                            <m:t>𝑁</m:t>
                          </m:r>
                        </m:sup>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𝑖</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e>
                      </m:nary>
                    </m:oMath>
                  </m:oMathPara>
                </a14:m>
                <a:endParaRPr lang="cs-CZ"/>
              </a:p>
            </p:txBody>
          </p:sp>
        </mc:Choice>
        <mc:Fallback xmlns="">
          <p:sp>
            <p:nvSpPr>
              <p:cNvPr id="31756" name="Object 7">
                <a:extLst>
                  <a:ext uri="{FF2B5EF4-FFF2-40B4-BE49-F238E27FC236}">
                    <a16:creationId xmlns:a16="http://schemas.microsoft.com/office/drawing/2014/main" id="{268E75D8-9453-478E-B676-007BDA0F1A0C}"/>
                  </a:ext>
                </a:extLst>
              </p:cNvPr>
              <p:cNvSpPr txBox="1">
                <a:spLocks noRot="1" noChangeAspect="1" noMove="1" noResize="1" noEditPoints="1" noAdjustHandles="1" noChangeArrowheads="1" noChangeShapeType="1" noTextEdit="1"/>
              </p:cNvSpPr>
              <p:nvPr/>
            </p:nvSpPr>
            <p:spPr bwMode="auto">
              <a:xfrm>
                <a:off x="1150938" y="5357813"/>
                <a:ext cx="2143125" cy="963612"/>
              </a:xfrm>
              <a:prstGeom prst="rect">
                <a:avLst/>
              </a:prstGeom>
              <a:blipFill>
                <a:blip r:embed="rId5"/>
                <a:stretch>
                  <a:fillRect/>
                </a:stretch>
              </a:blipFill>
              <a:ln>
                <a:noFill/>
              </a:ln>
            </p:spPr>
            <p:txBody>
              <a:bodyPr/>
              <a:lstStyle/>
              <a:p>
                <a:r>
                  <a:rPr lang="cs-CZ">
                    <a:noFill/>
                  </a:rPr>
                  <a:t> </a:t>
                </a:r>
              </a:p>
            </p:txBody>
          </p:sp>
        </mc:Fallback>
      </mc:AlternateContent>
      <p:pic>
        <p:nvPicPr>
          <p:cNvPr id="31757" name="Picture 16">
            <a:extLst>
              <a:ext uri="{FF2B5EF4-FFF2-40B4-BE49-F238E27FC236}">
                <a16:creationId xmlns:a16="http://schemas.microsoft.com/office/drawing/2014/main" id="{DD7A92E7-45FD-4315-82B3-93CE82DFC9C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6475" y="1557338"/>
            <a:ext cx="7121525"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8" name="Picture 18">
            <a:extLst>
              <a:ext uri="{FF2B5EF4-FFF2-40B4-BE49-F238E27FC236}">
                <a16:creationId xmlns:a16="http://schemas.microsoft.com/office/drawing/2014/main" id="{B1C60C44-08E0-458C-8080-38CC353948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6813" y="3074988"/>
            <a:ext cx="1676400"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0850EE8-9364-4C3D-B10E-DA7426F32313}"/>
              </a:ext>
            </a:extLst>
          </p:cNvPr>
          <p:cNvSpPr>
            <a:spLocks noGrp="1" noChangeArrowheads="1"/>
          </p:cNvSpPr>
          <p:nvPr>
            <p:ph type="title"/>
          </p:nvPr>
        </p:nvSpPr>
        <p:spPr/>
        <p:txBody>
          <a:bodyPr/>
          <a:lstStyle/>
          <a:p>
            <a:pPr>
              <a:defRPr/>
            </a:pPr>
            <a:r>
              <a:rPr lang="cs-CZ" sz="2800" dirty="0"/>
              <a:t>SÉRIOVÉ (KASKÁDNÍ) ZAPOJENÍ</a:t>
            </a:r>
          </a:p>
        </p:txBody>
      </p:sp>
      <p:sp>
        <p:nvSpPr>
          <p:cNvPr id="32771" name="Rectangle 5">
            <a:extLst>
              <a:ext uri="{FF2B5EF4-FFF2-40B4-BE49-F238E27FC236}">
                <a16:creationId xmlns:a16="http://schemas.microsoft.com/office/drawing/2014/main" id="{CD04575C-CA58-40A1-9750-542E99D511AA}"/>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2772" name="Objekt 7">
                <a:extLst>
                  <a:ext uri="{FF2B5EF4-FFF2-40B4-BE49-F238E27FC236}">
                    <a16:creationId xmlns:a16="http://schemas.microsoft.com/office/drawing/2014/main" id="{CD1E9E8F-4035-4CFD-8CA1-8DA471DB2F44}"/>
                  </a:ext>
                </a:extLst>
              </p:cNvPr>
              <p:cNvSpPr txBox="1"/>
              <p:nvPr/>
            </p:nvSpPr>
            <p:spPr bwMode="auto">
              <a:xfrm>
                <a:off x="755650" y="3429000"/>
                <a:ext cx="8156575" cy="431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xmlns="">
          <p:sp>
            <p:nvSpPr>
              <p:cNvPr id="32772" name="Objekt 7">
                <a:extLst>
                  <a:ext uri="{FF2B5EF4-FFF2-40B4-BE49-F238E27FC236}">
                    <a16:creationId xmlns:a16="http://schemas.microsoft.com/office/drawing/2014/main" id="{CD1E9E8F-4035-4CFD-8CA1-8DA471DB2F44}"/>
                  </a:ext>
                </a:extLst>
              </p:cNvPr>
              <p:cNvSpPr txBox="1">
                <a:spLocks noRot="1" noChangeAspect="1" noMove="1" noResize="1" noEditPoints="1" noAdjustHandles="1" noChangeArrowheads="1" noChangeShapeType="1" noTextEdit="1"/>
              </p:cNvSpPr>
              <p:nvPr/>
            </p:nvSpPr>
            <p:spPr bwMode="auto">
              <a:xfrm>
                <a:off x="755650" y="3429000"/>
                <a:ext cx="8156575" cy="431800"/>
              </a:xfrm>
              <a:prstGeom prst="rect">
                <a:avLst/>
              </a:prstGeom>
              <a:blipFill>
                <a:blip r:embed="rId2"/>
                <a:stretch>
                  <a:fillRect b="-1429"/>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773" name="Objekt 8">
                <a:extLst>
                  <a:ext uri="{FF2B5EF4-FFF2-40B4-BE49-F238E27FC236}">
                    <a16:creationId xmlns:a16="http://schemas.microsoft.com/office/drawing/2014/main" id="{914B5790-C93A-4736-875A-F63A1A83757F}"/>
                  </a:ext>
                </a:extLst>
              </p:cNvPr>
              <p:cNvSpPr txBox="1"/>
              <p:nvPr/>
            </p:nvSpPr>
            <p:spPr bwMode="auto">
              <a:xfrm>
                <a:off x="2911475" y="4221163"/>
                <a:ext cx="3321050" cy="4191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), </m:t>
                      </m:r>
                    </m:oMath>
                  </m:oMathPara>
                </a14:m>
                <a:endParaRPr lang="cs-CZ"/>
              </a:p>
            </p:txBody>
          </p:sp>
        </mc:Choice>
        <mc:Fallback xmlns="">
          <p:sp>
            <p:nvSpPr>
              <p:cNvPr id="32773" name="Objekt 8">
                <a:extLst>
                  <a:ext uri="{FF2B5EF4-FFF2-40B4-BE49-F238E27FC236}">
                    <a16:creationId xmlns:a16="http://schemas.microsoft.com/office/drawing/2014/main" id="{914B5790-C93A-4736-875A-F63A1A83757F}"/>
                  </a:ext>
                </a:extLst>
              </p:cNvPr>
              <p:cNvSpPr txBox="1">
                <a:spLocks noRot="1" noChangeAspect="1" noMove="1" noResize="1" noEditPoints="1" noAdjustHandles="1" noChangeArrowheads="1" noChangeShapeType="1" noTextEdit="1"/>
              </p:cNvSpPr>
              <p:nvPr/>
            </p:nvSpPr>
            <p:spPr bwMode="auto">
              <a:xfrm>
                <a:off x="2911475" y="4221163"/>
                <a:ext cx="3321050" cy="419100"/>
              </a:xfrm>
              <a:prstGeom prst="rect">
                <a:avLst/>
              </a:prstGeom>
              <a:blipFill>
                <a:blip r:embed="rId3"/>
                <a:stretch>
                  <a:fillRect b="-4348"/>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774" name="Objekt 9">
                <a:extLst>
                  <a:ext uri="{FF2B5EF4-FFF2-40B4-BE49-F238E27FC236}">
                    <a16:creationId xmlns:a16="http://schemas.microsoft.com/office/drawing/2014/main" id="{B950A8B2-AD35-4037-B8EF-1C799C67F155}"/>
                  </a:ext>
                </a:extLst>
              </p:cNvPr>
              <p:cNvSpPr txBox="1"/>
              <p:nvPr/>
            </p:nvSpPr>
            <p:spPr bwMode="auto">
              <a:xfrm>
                <a:off x="1476375" y="4868863"/>
                <a:ext cx="3359150" cy="4318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𝑦</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𝑥</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) .</m:t>
                      </m:r>
                    </m:oMath>
                  </m:oMathPara>
                </a14:m>
                <a:endParaRPr lang="cs-CZ"/>
              </a:p>
            </p:txBody>
          </p:sp>
        </mc:Choice>
        <mc:Fallback xmlns="">
          <p:sp>
            <p:nvSpPr>
              <p:cNvPr id="32774" name="Objekt 9">
                <a:extLst>
                  <a:ext uri="{FF2B5EF4-FFF2-40B4-BE49-F238E27FC236}">
                    <a16:creationId xmlns:a16="http://schemas.microsoft.com/office/drawing/2014/main" id="{B950A8B2-AD35-4037-B8EF-1C799C67F155}"/>
                  </a:ext>
                </a:extLst>
              </p:cNvPr>
              <p:cNvSpPr txBox="1">
                <a:spLocks noRot="1" noChangeAspect="1" noMove="1" noResize="1" noEditPoints="1" noAdjustHandles="1" noChangeArrowheads="1" noChangeShapeType="1" noTextEdit="1"/>
              </p:cNvSpPr>
              <p:nvPr/>
            </p:nvSpPr>
            <p:spPr bwMode="auto">
              <a:xfrm>
                <a:off x="1476375" y="4868863"/>
                <a:ext cx="3359150" cy="431800"/>
              </a:xfrm>
              <a:prstGeom prst="rect">
                <a:avLst/>
              </a:prstGeom>
              <a:blipFill>
                <a:blip r:embed="rId4"/>
                <a:stretch>
                  <a:fillRect b="-1408"/>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775" name="Objekt 10">
                <a:extLst>
                  <a:ext uri="{FF2B5EF4-FFF2-40B4-BE49-F238E27FC236}">
                    <a16:creationId xmlns:a16="http://schemas.microsoft.com/office/drawing/2014/main" id="{B93F9138-356A-43B2-8A9D-3A0474FB8E5F}"/>
                  </a:ext>
                </a:extLst>
              </p:cNvPr>
              <p:cNvSpPr txBox="1"/>
              <p:nvPr/>
            </p:nvSpPr>
            <p:spPr bwMode="auto">
              <a:xfrm>
                <a:off x="5292725" y="4868863"/>
                <a:ext cx="2592388" cy="4730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𝑠</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xmlns="">
          <p:sp>
            <p:nvSpPr>
              <p:cNvPr id="32775" name="Objekt 10">
                <a:extLst>
                  <a:ext uri="{FF2B5EF4-FFF2-40B4-BE49-F238E27FC236}">
                    <a16:creationId xmlns:a16="http://schemas.microsoft.com/office/drawing/2014/main" id="{B93F9138-356A-43B2-8A9D-3A0474FB8E5F}"/>
                  </a:ext>
                </a:extLst>
              </p:cNvPr>
              <p:cNvSpPr txBox="1">
                <a:spLocks noRot="1" noChangeAspect="1" noMove="1" noResize="1" noEditPoints="1" noAdjustHandles="1" noChangeArrowheads="1" noChangeShapeType="1" noTextEdit="1"/>
              </p:cNvSpPr>
              <p:nvPr/>
            </p:nvSpPr>
            <p:spPr bwMode="auto">
              <a:xfrm>
                <a:off x="5292725" y="4868863"/>
                <a:ext cx="2592388" cy="473075"/>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2776" name="Objekt 11">
                <a:extLst>
                  <a:ext uri="{FF2B5EF4-FFF2-40B4-BE49-F238E27FC236}">
                    <a16:creationId xmlns:a16="http://schemas.microsoft.com/office/drawing/2014/main" id="{78900DE2-FF12-4C93-B1E5-ABC953629564}"/>
                  </a:ext>
                </a:extLst>
              </p:cNvPr>
              <p:cNvSpPr txBox="1"/>
              <p:nvPr/>
            </p:nvSpPr>
            <p:spPr bwMode="auto">
              <a:xfrm>
                <a:off x="2916238" y="5589588"/>
                <a:ext cx="3527425" cy="461962"/>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𝑠</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h</m:t>
                          </m:r>
                        </m:e>
                        <m:sub>
                          <m:r>
                            <a:rPr lang="cs-CZ" i="1">
                              <a:solidFill>
                                <a:srgbClr val="000000"/>
                              </a:solidFill>
                              <a:latin typeface="Cambria Math" panose="02040503050406030204" pitchFamily="18" charset="0"/>
                            </a:rPr>
                            <m:t>𝑁</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𝑡</m:t>
                      </m:r>
                      <m:r>
                        <a:rPr lang="cs-CZ" i="1">
                          <a:solidFill>
                            <a:srgbClr val="000000"/>
                          </a:solidFill>
                          <a:latin typeface="Cambria Math" panose="02040503050406030204" pitchFamily="18" charset="0"/>
                        </a:rPr>
                        <m:t>)</m:t>
                      </m:r>
                    </m:oMath>
                  </m:oMathPara>
                </a14:m>
                <a:endParaRPr lang="cs-CZ"/>
              </a:p>
            </p:txBody>
          </p:sp>
        </mc:Choice>
        <mc:Fallback xmlns="">
          <p:sp>
            <p:nvSpPr>
              <p:cNvPr id="32776" name="Objekt 11">
                <a:extLst>
                  <a:ext uri="{FF2B5EF4-FFF2-40B4-BE49-F238E27FC236}">
                    <a16:creationId xmlns:a16="http://schemas.microsoft.com/office/drawing/2014/main" id="{78900DE2-FF12-4C93-B1E5-ABC953629564}"/>
                  </a:ext>
                </a:extLst>
              </p:cNvPr>
              <p:cNvSpPr txBox="1">
                <a:spLocks noRot="1" noChangeAspect="1" noMove="1" noResize="1" noEditPoints="1" noAdjustHandles="1" noChangeArrowheads="1" noChangeShapeType="1" noTextEdit="1"/>
              </p:cNvSpPr>
              <p:nvPr/>
            </p:nvSpPr>
            <p:spPr bwMode="auto">
              <a:xfrm>
                <a:off x="2916238" y="5589588"/>
                <a:ext cx="3527425" cy="461962"/>
              </a:xfrm>
              <a:prstGeom prst="rect">
                <a:avLst/>
              </a:prstGeom>
              <a:blipFill>
                <a:blip r:embed="rId6"/>
                <a:stretch>
                  <a:fillRect/>
                </a:stretch>
              </a:blipFill>
              <a:ln>
                <a:noFill/>
              </a:ln>
            </p:spPr>
            <p:txBody>
              <a:bodyPr/>
              <a:lstStyle/>
              <a:p>
                <a:r>
                  <a:rPr lang="cs-CZ">
                    <a:noFill/>
                  </a:rPr>
                  <a:t> </a:t>
                </a:r>
              </a:p>
            </p:txBody>
          </p:sp>
        </mc:Fallback>
      </mc:AlternateContent>
      <p:sp>
        <p:nvSpPr>
          <p:cNvPr id="18" name="TextovéPole 17">
            <a:extLst>
              <a:ext uri="{FF2B5EF4-FFF2-40B4-BE49-F238E27FC236}">
                <a16:creationId xmlns:a16="http://schemas.microsoft.com/office/drawing/2014/main" id="{A95996A5-8562-458B-A6E7-55B1C4A6E318}"/>
              </a:ext>
            </a:extLst>
          </p:cNvPr>
          <p:cNvSpPr txBox="1">
            <a:spLocks noRot="1" noChangeAspect="1" noMove="1" noResize="1" noEditPoints="1" noAdjustHandles="1" noChangeArrowheads="1" noChangeShapeType="1" noTextEdit="1"/>
          </p:cNvSpPr>
          <p:nvPr/>
        </p:nvSpPr>
        <p:spPr>
          <a:xfrm>
            <a:off x="3275856" y="2708920"/>
            <a:ext cx="2664296" cy="461665"/>
          </a:xfrm>
          <a:prstGeom prst="rect">
            <a:avLst/>
          </a:prstGeom>
          <a:blipFill rotWithShape="1">
            <a:blip r:embed="rId7"/>
            <a:stretch>
              <a:fillRect b="-19737"/>
            </a:stretch>
          </a:blipFill>
        </p:spPr>
        <p:txBody>
          <a:bodyPr/>
          <a:lstStyle/>
          <a:p>
            <a:pPr eaLnBrk="1" hangingPunct="1">
              <a:defRPr/>
            </a:pPr>
            <a:r>
              <a:rPr lang="cs-CZ">
                <a:noFill/>
              </a:rPr>
              <a:t> </a:t>
            </a:r>
          </a:p>
        </p:txBody>
      </p:sp>
      <p:pic>
        <p:nvPicPr>
          <p:cNvPr id="32778" name="Picture 16">
            <a:extLst>
              <a:ext uri="{FF2B5EF4-FFF2-40B4-BE49-F238E27FC236}">
                <a16:creationId xmlns:a16="http://schemas.microsoft.com/office/drawing/2014/main" id="{7FE1AF88-7B6F-4354-950B-877D66FF591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6475" y="1557338"/>
            <a:ext cx="7121525"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540C8E0-A28E-40B2-ACE3-29D5CEAF7388}"/>
              </a:ext>
            </a:extLst>
          </p:cNvPr>
          <p:cNvSpPr>
            <a:spLocks noGrp="1" noChangeArrowheads="1"/>
          </p:cNvSpPr>
          <p:nvPr>
            <p:ph type="title"/>
          </p:nvPr>
        </p:nvSpPr>
        <p:spPr/>
        <p:txBody>
          <a:bodyPr/>
          <a:lstStyle/>
          <a:p>
            <a:pPr>
              <a:defRPr/>
            </a:pPr>
            <a:r>
              <a:rPr lang="cs-CZ" sz="2800" dirty="0"/>
              <a:t>PARALELNÍ ZAPOJENÍ</a:t>
            </a:r>
          </a:p>
        </p:txBody>
      </p:sp>
      <mc:AlternateContent xmlns:mc="http://schemas.openxmlformats.org/markup-compatibility/2006" xmlns:a14="http://schemas.microsoft.com/office/drawing/2010/main">
        <mc:Choice Requires="a14">
          <p:sp>
            <p:nvSpPr>
              <p:cNvPr id="33797" name="Object 2">
                <a:extLst>
                  <a:ext uri="{FF2B5EF4-FFF2-40B4-BE49-F238E27FC236}">
                    <a16:creationId xmlns:a16="http://schemas.microsoft.com/office/drawing/2014/main" id="{CBCBACFF-B885-44BD-A96C-CB0036AD2EF5}"/>
                  </a:ext>
                </a:extLst>
              </p:cNvPr>
              <p:cNvSpPr txBox="1"/>
              <p:nvPr/>
            </p:nvSpPr>
            <p:spPr bwMode="auto">
              <a:xfrm>
                <a:off x="1000124" y="3500437"/>
                <a:ext cx="1928813" cy="1009643"/>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cs-CZ" sz="2400" i="1"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3797" name="Object 2">
                <a:extLst>
                  <a:ext uri="{FF2B5EF4-FFF2-40B4-BE49-F238E27FC236}">
                    <a16:creationId xmlns:a16="http://schemas.microsoft.com/office/drawing/2014/main" id="{CBCBACFF-B885-44BD-A96C-CB0036AD2EF5}"/>
                  </a:ext>
                </a:extLst>
              </p:cNvPr>
              <p:cNvSpPr txBox="1">
                <a:spLocks noRot="1" noChangeAspect="1" noMove="1" noResize="1" noEditPoints="1" noAdjustHandles="1" noChangeArrowheads="1" noChangeShapeType="1" noTextEdit="1"/>
              </p:cNvSpPr>
              <p:nvPr/>
            </p:nvSpPr>
            <p:spPr bwMode="auto">
              <a:xfrm>
                <a:off x="1000124" y="3500437"/>
                <a:ext cx="1928813" cy="1009643"/>
              </a:xfrm>
              <a:prstGeom prst="rect">
                <a:avLst/>
              </a:prstGeom>
              <a:blipFill>
                <a:blip r:embed="rId3"/>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799" name="Object 3">
                <a:extLst>
                  <a:ext uri="{FF2B5EF4-FFF2-40B4-BE49-F238E27FC236}">
                    <a16:creationId xmlns:a16="http://schemas.microsoft.com/office/drawing/2014/main" id="{B923941B-CCD3-4034-B2B1-227939D8A26E}"/>
                  </a:ext>
                </a:extLst>
              </p:cNvPr>
              <p:cNvSpPr txBox="1"/>
              <p:nvPr/>
            </p:nvSpPr>
            <p:spPr bwMode="auto">
              <a:xfrm>
                <a:off x="2928938" y="3500438"/>
                <a:ext cx="1882775" cy="900112"/>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cs-CZ" sz="2400" i="1"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3799" name="Object 3">
                <a:extLst>
                  <a:ext uri="{FF2B5EF4-FFF2-40B4-BE49-F238E27FC236}">
                    <a16:creationId xmlns:a16="http://schemas.microsoft.com/office/drawing/2014/main" id="{B923941B-CCD3-4034-B2B1-227939D8A26E}"/>
                  </a:ext>
                </a:extLst>
              </p:cNvPr>
              <p:cNvSpPr txBox="1">
                <a:spLocks noRot="1" noChangeAspect="1" noMove="1" noResize="1" noEditPoints="1" noAdjustHandles="1" noChangeArrowheads="1" noChangeShapeType="1" noTextEdit="1"/>
              </p:cNvSpPr>
              <p:nvPr/>
            </p:nvSpPr>
            <p:spPr bwMode="auto">
              <a:xfrm>
                <a:off x="2928938" y="3500438"/>
                <a:ext cx="1882775" cy="900112"/>
              </a:xfrm>
              <a:prstGeom prst="rect">
                <a:avLst/>
              </a:prstGeom>
              <a:blipFill>
                <a:blip r:embed="rId4"/>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801" name="Object 4">
                <a:extLst>
                  <a:ext uri="{FF2B5EF4-FFF2-40B4-BE49-F238E27FC236}">
                    <a16:creationId xmlns:a16="http://schemas.microsoft.com/office/drawing/2014/main" id="{80340EBA-72F6-4340-A0CB-92AF86D8DB22}"/>
                  </a:ext>
                </a:extLst>
              </p:cNvPr>
              <p:cNvSpPr txBox="1"/>
              <p:nvPr/>
            </p:nvSpPr>
            <p:spPr bwMode="auto">
              <a:xfrm>
                <a:off x="5357813" y="3429000"/>
                <a:ext cx="1785937" cy="96202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3801" name="Object 4">
                <a:extLst>
                  <a:ext uri="{FF2B5EF4-FFF2-40B4-BE49-F238E27FC236}">
                    <a16:creationId xmlns:a16="http://schemas.microsoft.com/office/drawing/2014/main" id="{80340EBA-72F6-4340-A0CB-92AF86D8DB22}"/>
                  </a:ext>
                </a:extLst>
              </p:cNvPr>
              <p:cNvSpPr txBox="1">
                <a:spLocks noRot="1" noChangeAspect="1" noMove="1" noResize="1" noEditPoints="1" noAdjustHandles="1" noChangeArrowheads="1" noChangeShapeType="1" noTextEdit="1"/>
              </p:cNvSpPr>
              <p:nvPr/>
            </p:nvSpPr>
            <p:spPr bwMode="auto">
              <a:xfrm>
                <a:off x="5357813" y="3429000"/>
                <a:ext cx="1785937" cy="962025"/>
              </a:xfrm>
              <a:prstGeom prst="rect">
                <a:avLst/>
              </a:prstGeom>
              <a:blipFill>
                <a:blip r:embed="rId5"/>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803" name="Object 5">
                <a:extLst>
                  <a:ext uri="{FF2B5EF4-FFF2-40B4-BE49-F238E27FC236}">
                    <a16:creationId xmlns:a16="http://schemas.microsoft.com/office/drawing/2014/main" id="{AFE5B740-34F7-4ED4-970B-4159F8770683}"/>
                  </a:ext>
                </a:extLst>
              </p:cNvPr>
              <p:cNvSpPr txBox="1"/>
              <p:nvPr/>
            </p:nvSpPr>
            <p:spPr bwMode="auto">
              <a:xfrm>
                <a:off x="1285875" y="4500563"/>
                <a:ext cx="6670501" cy="909637"/>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Y</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r>
                        <a:rPr lang="cs-CZ" sz="2400" i="0">
                          <a:solidFill>
                            <a:srgbClr val="000000"/>
                          </a:solidFill>
                          <a:latin typeface="Cambria Math" panose="02040503050406030204" pitchFamily="18" charset="0"/>
                        </a:rPr>
                        <m:t>=</m:t>
                      </m:r>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oMath>
                  </m:oMathPara>
                </a14:m>
                <a:endParaRPr lang="cs-CZ" sz="2400" dirty="0"/>
              </a:p>
            </p:txBody>
          </p:sp>
        </mc:Choice>
        <mc:Fallback xmlns="">
          <p:sp>
            <p:nvSpPr>
              <p:cNvPr id="33803" name="Object 5">
                <a:extLst>
                  <a:ext uri="{FF2B5EF4-FFF2-40B4-BE49-F238E27FC236}">
                    <a16:creationId xmlns:a16="http://schemas.microsoft.com/office/drawing/2014/main" id="{AFE5B740-34F7-4ED4-970B-4159F8770683}"/>
                  </a:ext>
                </a:extLst>
              </p:cNvPr>
              <p:cNvSpPr txBox="1">
                <a:spLocks noRot="1" noChangeAspect="1" noMove="1" noResize="1" noEditPoints="1" noAdjustHandles="1" noChangeArrowheads="1" noChangeShapeType="1" noTextEdit="1"/>
              </p:cNvSpPr>
              <p:nvPr/>
            </p:nvSpPr>
            <p:spPr bwMode="auto">
              <a:xfrm>
                <a:off x="1285875" y="4500563"/>
                <a:ext cx="6670501" cy="909637"/>
              </a:xfrm>
              <a:prstGeom prst="rect">
                <a:avLst/>
              </a:prstGeom>
              <a:blipFill>
                <a:blip r:embed="rId6"/>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805" name="Object 6">
                <a:extLst>
                  <a:ext uri="{FF2B5EF4-FFF2-40B4-BE49-F238E27FC236}">
                    <a16:creationId xmlns:a16="http://schemas.microsoft.com/office/drawing/2014/main" id="{B84ADF92-DE75-49CC-99AF-6C52641FF953}"/>
                  </a:ext>
                </a:extLst>
              </p:cNvPr>
              <p:cNvSpPr txBox="1"/>
              <p:nvPr/>
            </p:nvSpPr>
            <p:spPr bwMode="auto">
              <a:xfrm>
                <a:off x="3214688" y="5500687"/>
                <a:ext cx="2509440" cy="1166811"/>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ary>
                        <m:naryPr>
                          <m:chr m:val="∑"/>
                          <m:ctrlPr>
                            <a:rPr lang="cs-CZ" sz="2400" i="1">
                              <a:solidFill>
                                <a:srgbClr val="000000"/>
                              </a:solidFill>
                              <a:latin typeface="Cambria Math" panose="02040503050406030204" pitchFamily="18" charset="0"/>
                            </a:rPr>
                          </m:ctrlPr>
                        </m:naryPr>
                        <m:sub>
                          <m:r>
                            <m:rPr>
                              <m:sty m:val="p"/>
                            </m:rPr>
                            <a:rPr lang="cs-CZ" sz="2400" i="0">
                              <a:solidFill>
                                <a:srgbClr val="000000"/>
                              </a:solidFill>
                              <a:latin typeface="Cambria Math" panose="02040503050406030204" pitchFamily="18" charset="0"/>
                            </a:rPr>
                            <m:t>i</m:t>
                          </m:r>
                          <m:r>
                            <a:rPr lang="cs-CZ" sz="2400" i="0">
                              <a:solidFill>
                                <a:srgbClr val="000000"/>
                              </a:solidFill>
                              <a:latin typeface="Cambria Math" panose="02040503050406030204" pitchFamily="18" charset="0"/>
                            </a:rPr>
                            <m:t>=1</m:t>
                          </m:r>
                        </m:sub>
                        <m:sup>
                          <m:r>
                            <m:rPr>
                              <m:sty m:val="p"/>
                            </m:rPr>
                            <a:rPr lang="cs-CZ" sz="2400" i="0">
                              <a:solidFill>
                                <a:srgbClr val="000000"/>
                              </a:solidFill>
                              <a:latin typeface="Cambria Math" panose="02040503050406030204" pitchFamily="18" charset="0"/>
                            </a:rPr>
                            <m:t>N</m:t>
                          </m:r>
                        </m:sup>
                        <m:e>
                          <m:sSub>
                            <m:sSubPr>
                              <m:ctrlPr>
                                <a:rPr lang="cs-CZ" sz="2400" i="1">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m:rPr>
                                  <m:sty m:val="p"/>
                                </m:rPr>
                                <a:rPr lang="cs-CZ" sz="2400" i="0">
                                  <a:solidFill>
                                    <a:srgbClr val="000000"/>
                                  </a:solidFill>
                                  <a:latin typeface="Cambria Math" panose="02040503050406030204" pitchFamily="18" charset="0"/>
                                </a:rPr>
                                <m:t>i</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e>
                      </m:nary>
                    </m:oMath>
                  </m:oMathPara>
                </a14:m>
                <a:endParaRPr lang="cs-CZ" sz="2400" dirty="0"/>
              </a:p>
            </p:txBody>
          </p:sp>
        </mc:Choice>
        <mc:Fallback xmlns="">
          <p:sp>
            <p:nvSpPr>
              <p:cNvPr id="33805" name="Object 6">
                <a:extLst>
                  <a:ext uri="{FF2B5EF4-FFF2-40B4-BE49-F238E27FC236}">
                    <a16:creationId xmlns:a16="http://schemas.microsoft.com/office/drawing/2014/main" id="{B84ADF92-DE75-49CC-99AF-6C52641FF953}"/>
                  </a:ext>
                </a:extLst>
              </p:cNvPr>
              <p:cNvSpPr txBox="1">
                <a:spLocks noRot="1" noChangeAspect="1" noMove="1" noResize="1" noEditPoints="1" noAdjustHandles="1" noChangeArrowheads="1" noChangeShapeType="1" noTextEdit="1"/>
              </p:cNvSpPr>
              <p:nvPr/>
            </p:nvSpPr>
            <p:spPr bwMode="auto">
              <a:xfrm>
                <a:off x="3214688" y="5500687"/>
                <a:ext cx="2509440" cy="1166811"/>
              </a:xfrm>
              <a:prstGeom prst="rect">
                <a:avLst/>
              </a:prstGeom>
              <a:blipFill>
                <a:blip r:embed="rId7"/>
                <a:stretch>
                  <a:fillRect/>
                </a:stretch>
              </a:blipFill>
              <a:ln>
                <a:noFill/>
              </a:ln>
            </p:spPr>
            <p:txBody>
              <a:bodyPr/>
              <a:lstStyle/>
              <a:p>
                <a:r>
                  <a:rPr lang="cs-CZ">
                    <a:noFill/>
                  </a:rPr>
                  <a:t> </a:t>
                </a:r>
              </a:p>
            </p:txBody>
          </p:sp>
        </mc:Fallback>
      </mc:AlternateContent>
      <p:graphicFrame>
        <p:nvGraphicFramePr>
          <p:cNvPr id="15" name="Objekt 14">
            <a:extLst>
              <a:ext uri="{FF2B5EF4-FFF2-40B4-BE49-F238E27FC236}">
                <a16:creationId xmlns:a16="http://schemas.microsoft.com/office/drawing/2014/main" id="{69E3B360-B266-4634-8488-ED96BFB5188D}"/>
              </a:ext>
            </a:extLst>
          </p:cNvPr>
          <p:cNvGraphicFramePr>
            <a:graphicFrameLocks noChangeAspect="1"/>
          </p:cNvGraphicFramePr>
          <p:nvPr>
            <p:extLst>
              <p:ext uri="{D42A27DB-BD31-4B8C-83A1-F6EECF244321}">
                <p14:modId xmlns:p14="http://schemas.microsoft.com/office/powerpoint/2010/main" val="2084049013"/>
              </p:ext>
            </p:extLst>
          </p:nvPr>
        </p:nvGraphicFramePr>
        <p:xfrm>
          <a:off x="1577355" y="1787904"/>
          <a:ext cx="5989290" cy="1569658"/>
        </p:xfrm>
        <a:graphic>
          <a:graphicData uri="http://schemas.openxmlformats.org/presentationml/2006/ole">
            <mc:AlternateContent xmlns:mc="http://schemas.openxmlformats.org/markup-compatibility/2006">
              <mc:Choice xmlns:v="urn:schemas-microsoft-com:vml" Requires="v">
                <p:oleObj name="Image" r:id="rId8" imgW="7656840" imgH="2006280" progId="Photoshop.Image.12">
                  <p:embed/>
                </p:oleObj>
              </mc:Choice>
              <mc:Fallback>
                <p:oleObj name="Image" r:id="rId8" imgW="7656840" imgH="2006280" progId="Photoshop.Image.12">
                  <p:embed/>
                  <p:pic>
                    <p:nvPicPr>
                      <p:cNvPr id="0" name=""/>
                      <p:cNvPicPr/>
                      <p:nvPr/>
                    </p:nvPicPr>
                    <p:blipFill>
                      <a:blip r:embed="rId9"/>
                      <a:stretch>
                        <a:fillRect/>
                      </a:stretch>
                    </p:blipFill>
                    <p:spPr>
                      <a:xfrm>
                        <a:off x="1577355" y="1787904"/>
                        <a:ext cx="5989290" cy="1569658"/>
                      </a:xfrm>
                      <a:prstGeom prst="rect">
                        <a:avLst/>
                      </a:prstGeom>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22D7CD2-10AA-4DE7-8754-DF9FCC48BDB2}"/>
              </a:ext>
            </a:extLst>
          </p:cNvPr>
          <p:cNvSpPr>
            <a:spLocks noGrp="1" noChangeArrowheads="1"/>
          </p:cNvSpPr>
          <p:nvPr>
            <p:ph type="title"/>
          </p:nvPr>
        </p:nvSpPr>
        <p:spPr/>
        <p:txBody>
          <a:bodyPr/>
          <a:lstStyle/>
          <a:p>
            <a:pPr>
              <a:defRPr/>
            </a:pPr>
            <a:r>
              <a:rPr lang="cs-CZ" sz="2800" dirty="0"/>
              <a:t>PARALELNÍ ZAPOJENÍ</a:t>
            </a:r>
          </a:p>
        </p:txBody>
      </p:sp>
      <p:sp>
        <p:nvSpPr>
          <p:cNvPr id="34820" name="Rectangle 17">
            <a:extLst>
              <a:ext uri="{FF2B5EF4-FFF2-40B4-BE49-F238E27FC236}">
                <a16:creationId xmlns:a16="http://schemas.microsoft.com/office/drawing/2014/main" id="{99A84180-E2C2-4873-B9D5-634AD377D8F0}"/>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1" name="Rectangle 19">
            <a:extLst>
              <a:ext uri="{FF2B5EF4-FFF2-40B4-BE49-F238E27FC236}">
                <a16:creationId xmlns:a16="http://schemas.microsoft.com/office/drawing/2014/main" id="{A0DC18C9-F219-4FB4-976C-31B752271432}"/>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2" name="Rectangle 21">
            <a:extLst>
              <a:ext uri="{FF2B5EF4-FFF2-40B4-BE49-F238E27FC236}">
                <a16:creationId xmlns:a16="http://schemas.microsoft.com/office/drawing/2014/main" id="{F3676A9B-C968-447A-A429-ED2793E62AA6}"/>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3" name="Rectangle 23">
            <a:extLst>
              <a:ext uri="{FF2B5EF4-FFF2-40B4-BE49-F238E27FC236}">
                <a16:creationId xmlns:a16="http://schemas.microsoft.com/office/drawing/2014/main" id="{E54C1F34-A831-466B-9627-C5C6FF2B56E4}"/>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4824" name="Rectangle 25">
            <a:extLst>
              <a:ext uri="{FF2B5EF4-FFF2-40B4-BE49-F238E27FC236}">
                <a16:creationId xmlns:a16="http://schemas.microsoft.com/office/drawing/2014/main" id="{C472772F-A781-4780-A09B-17C146B30CE8}"/>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pic>
        <p:nvPicPr>
          <p:cNvPr id="34825" name="Picture 2" descr="http://is.muni.cz/system/tex2img?code=y_1%28t%29%3Dh_1%28t%29%2Ax_1%28t%29%3Dh_1%28t%29%2Ax%28t%29%5C%5C%0Ay_2%28t%29%3Dh_2%28t%29%2Ax_2%28t%29%3Dh_2%28t%29%2Ax%28t%29.">
            <a:extLst>
              <a:ext uri="{FF2B5EF4-FFF2-40B4-BE49-F238E27FC236}">
                <a16:creationId xmlns:a16="http://schemas.microsoft.com/office/drawing/2014/main" id="{5C2F7D7B-3343-4207-9C05-F65E2D0B8F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3644900"/>
            <a:ext cx="4752975"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6" name="Picture 4" descr="http://is.muni.cz/system/tex2img?code=y%28t%29%3Dy_1%28t%29%2By_2%28t%29%3Dh_1%28t%29%2Ax%28t%29%2Bh_2%28t%29%2Ax%28t%29%3D%5Bh_1%28t%29%2Bh_2%28t%29%5D%2Ax%28t%29.">
            <a:extLst>
              <a:ext uri="{FF2B5EF4-FFF2-40B4-BE49-F238E27FC236}">
                <a16:creationId xmlns:a16="http://schemas.microsoft.com/office/drawing/2014/main" id="{83178E46-0932-4B4A-B94E-47EB985054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652963"/>
            <a:ext cx="85677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7" name="Picture 6" descr="http://is.muni.cz/system/tex2img?code=h_p%28t%29%3Dh_1%28t%29%2Bh_2%28t%29%2C">
            <a:extLst>
              <a:ext uri="{FF2B5EF4-FFF2-40B4-BE49-F238E27FC236}">
                <a16:creationId xmlns:a16="http://schemas.microsoft.com/office/drawing/2014/main" id="{915FBCF3-317B-4EF2-8162-E21D97664C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5426075"/>
            <a:ext cx="2952750"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8" name="Picture 8" descr="http://is.muni.cz/system/tex2img?code=h_p%28t%29%3D%5Csum%5Climits_%7Bi%3D1%7D%5EN%20h_i%28t%29.">
            <a:extLst>
              <a:ext uri="{FF2B5EF4-FFF2-40B4-BE49-F238E27FC236}">
                <a16:creationId xmlns:a16="http://schemas.microsoft.com/office/drawing/2014/main" id="{1961C3A1-3D0A-4483-87A8-0AA8D9B696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2400" y="5235575"/>
            <a:ext cx="2435225"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Objekt 12">
            <a:extLst>
              <a:ext uri="{FF2B5EF4-FFF2-40B4-BE49-F238E27FC236}">
                <a16:creationId xmlns:a16="http://schemas.microsoft.com/office/drawing/2014/main" id="{0EA61131-E9F1-4F2D-AC00-732A3A09FD5F}"/>
              </a:ext>
            </a:extLst>
          </p:cNvPr>
          <p:cNvGraphicFramePr>
            <a:graphicFrameLocks noChangeAspect="1"/>
          </p:cNvGraphicFramePr>
          <p:nvPr>
            <p:extLst>
              <p:ext uri="{D42A27DB-BD31-4B8C-83A1-F6EECF244321}">
                <p14:modId xmlns:p14="http://schemas.microsoft.com/office/powerpoint/2010/main" val="3086013962"/>
              </p:ext>
            </p:extLst>
          </p:nvPr>
        </p:nvGraphicFramePr>
        <p:xfrm>
          <a:off x="1577355" y="1787904"/>
          <a:ext cx="5989290" cy="1569658"/>
        </p:xfrm>
        <a:graphic>
          <a:graphicData uri="http://schemas.openxmlformats.org/presentationml/2006/ole">
            <mc:AlternateContent xmlns:mc="http://schemas.openxmlformats.org/markup-compatibility/2006">
              <mc:Choice xmlns:v="urn:schemas-microsoft-com:vml" Requires="v">
                <p:oleObj name="Image" r:id="rId6" imgW="7656840" imgH="2006280" progId="Photoshop.Image.12">
                  <p:embed/>
                </p:oleObj>
              </mc:Choice>
              <mc:Fallback>
                <p:oleObj name="Image" r:id="rId6" imgW="7656840" imgH="2006280" progId="Photoshop.Image.12">
                  <p:embed/>
                  <p:pic>
                    <p:nvPicPr>
                      <p:cNvPr id="15" name="Objekt 14">
                        <a:extLst>
                          <a:ext uri="{FF2B5EF4-FFF2-40B4-BE49-F238E27FC236}">
                            <a16:creationId xmlns:a16="http://schemas.microsoft.com/office/drawing/2014/main" id="{69E3B360-B266-4634-8488-ED96BFB5188D}"/>
                          </a:ext>
                        </a:extLst>
                      </p:cNvPr>
                      <p:cNvPicPr/>
                      <p:nvPr/>
                    </p:nvPicPr>
                    <p:blipFill>
                      <a:blip r:embed="rId7"/>
                      <a:stretch>
                        <a:fillRect/>
                      </a:stretch>
                    </p:blipFill>
                    <p:spPr>
                      <a:xfrm>
                        <a:off x="1577355" y="1787904"/>
                        <a:ext cx="5989290" cy="1569658"/>
                      </a:xfrm>
                      <a:prstGeom prst="rect">
                        <a:avLst/>
                      </a:prstGeom>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141725A-93BA-46EC-B018-6B79DD20548E}"/>
              </a:ext>
            </a:extLst>
          </p:cNvPr>
          <p:cNvSpPr>
            <a:spLocks noGrp="1" noChangeArrowheads="1"/>
          </p:cNvSpPr>
          <p:nvPr>
            <p:ph type="title"/>
          </p:nvPr>
        </p:nvSpPr>
        <p:spPr/>
        <p:txBody>
          <a:bodyPr/>
          <a:lstStyle/>
          <a:p>
            <a:pPr>
              <a:defRPr/>
            </a:pPr>
            <a:r>
              <a:rPr lang="cs-CZ" sz="2800" dirty="0"/>
              <a:t>ZPĚTNOVAZEBNÍ ZAPOJENÍ</a:t>
            </a:r>
          </a:p>
        </p:txBody>
      </p:sp>
      <p:pic>
        <p:nvPicPr>
          <p:cNvPr id="35843" name="Picture 4">
            <a:extLst>
              <a:ext uri="{FF2B5EF4-FFF2-40B4-BE49-F238E27FC236}">
                <a16:creationId xmlns:a16="http://schemas.microsoft.com/office/drawing/2014/main" id="{766809C5-A4B1-444F-8CDF-6CF9E41D08F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57313" y="1571625"/>
            <a:ext cx="6278562" cy="2101850"/>
          </a:xfrm>
          <a:noFill/>
        </p:spPr>
      </p:pic>
      <p:sp>
        <p:nvSpPr>
          <p:cNvPr id="35844" name="Rectangle 7">
            <a:extLst>
              <a:ext uri="{FF2B5EF4-FFF2-40B4-BE49-F238E27FC236}">
                <a16:creationId xmlns:a16="http://schemas.microsoft.com/office/drawing/2014/main" id="{766D7D1B-0544-42DC-AD60-89A6D0F7728D}"/>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5845" name="Object 2">
                <a:extLst>
                  <a:ext uri="{FF2B5EF4-FFF2-40B4-BE49-F238E27FC236}">
                    <a16:creationId xmlns:a16="http://schemas.microsoft.com/office/drawing/2014/main" id="{534F3629-99AB-4912-8318-8B11BEE5BF25}"/>
                  </a:ext>
                </a:extLst>
              </p:cNvPr>
              <p:cNvSpPr txBox="1"/>
              <p:nvPr/>
            </p:nvSpPr>
            <p:spPr bwMode="auto">
              <a:xfrm>
                <a:off x="947737" y="4021137"/>
                <a:ext cx="2052637" cy="992027"/>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sz="2400" i="1"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1</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E</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5845" name="Object 2">
                <a:extLst>
                  <a:ext uri="{FF2B5EF4-FFF2-40B4-BE49-F238E27FC236}">
                    <a16:creationId xmlns:a16="http://schemas.microsoft.com/office/drawing/2014/main" id="{534F3629-99AB-4912-8318-8B11BEE5BF25}"/>
                  </a:ext>
                </a:extLst>
              </p:cNvPr>
              <p:cNvSpPr txBox="1">
                <a:spLocks noRot="1" noChangeAspect="1" noMove="1" noResize="1" noEditPoints="1" noAdjustHandles="1" noChangeArrowheads="1" noChangeShapeType="1" noTextEdit="1"/>
              </p:cNvSpPr>
              <p:nvPr/>
            </p:nvSpPr>
            <p:spPr bwMode="auto">
              <a:xfrm>
                <a:off x="947737" y="4021137"/>
                <a:ext cx="2052637" cy="992027"/>
              </a:xfrm>
              <a:prstGeom prst="rect">
                <a:avLst/>
              </a:prstGeom>
              <a:blipFill>
                <a:blip r:embed="rId3"/>
                <a:stretch>
                  <a:fillRect/>
                </a:stretch>
              </a:blipFill>
              <a:ln>
                <a:noFill/>
              </a:ln>
            </p:spPr>
            <p:txBody>
              <a:bodyPr/>
              <a:lstStyle/>
              <a:p>
                <a:r>
                  <a:rPr lang="cs-CZ">
                    <a:noFill/>
                  </a:rPr>
                  <a:t> </a:t>
                </a:r>
              </a:p>
            </p:txBody>
          </p:sp>
        </mc:Fallback>
      </mc:AlternateContent>
      <p:sp>
        <p:nvSpPr>
          <p:cNvPr id="35846" name="Rectangle 9">
            <a:extLst>
              <a:ext uri="{FF2B5EF4-FFF2-40B4-BE49-F238E27FC236}">
                <a16:creationId xmlns:a16="http://schemas.microsoft.com/office/drawing/2014/main" id="{F28B1B4C-560E-4F08-A4F0-710D530F0056}"/>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5847" name="Object 3">
                <a:extLst>
                  <a:ext uri="{FF2B5EF4-FFF2-40B4-BE49-F238E27FC236}">
                    <a16:creationId xmlns:a16="http://schemas.microsoft.com/office/drawing/2014/main" id="{49D2AA90-DF02-4E9B-8C5E-CFD2F5BBAAE6}"/>
                  </a:ext>
                </a:extLst>
              </p:cNvPr>
              <p:cNvSpPr txBox="1"/>
              <p:nvPr/>
            </p:nvSpPr>
            <p:spPr bwMode="auto">
              <a:xfrm>
                <a:off x="3000375" y="4051300"/>
                <a:ext cx="2291705" cy="99202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sSub>
                        <m:sSubPr>
                          <m:ctrlPr>
                            <a:rPr lang="cs-CZ" sz="2400" i="1" smtClean="0">
                              <a:solidFill>
                                <a:srgbClr val="000000"/>
                              </a:solidFill>
                              <a:latin typeface="Cambria Math" panose="02040503050406030204" pitchFamily="18" charset="0"/>
                            </a:rPr>
                          </m:ctrlPr>
                        </m:sSubPr>
                        <m:e>
                          <m:r>
                            <m:rPr>
                              <m:sty m:val="p"/>
                            </m:rPr>
                            <a:rPr lang="cs-CZ" sz="2400" i="0">
                              <a:solidFill>
                                <a:srgbClr val="000000"/>
                              </a:solidFill>
                              <a:latin typeface="Cambria Math" panose="02040503050406030204" pitchFamily="18" charset="0"/>
                            </a:rPr>
                            <m:t>F</m:t>
                          </m:r>
                        </m:e>
                        <m:sub>
                          <m:r>
                            <a:rPr lang="cs-CZ" sz="2400" i="0">
                              <a:solidFill>
                                <a:srgbClr val="000000"/>
                              </a:solidFill>
                              <a:latin typeface="Cambria Math" panose="02040503050406030204" pitchFamily="18" charset="0"/>
                            </a:rPr>
                            <m:t>2</m:t>
                          </m:r>
                        </m:sub>
                      </m:sSub>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V</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5847" name="Object 3">
                <a:extLst>
                  <a:ext uri="{FF2B5EF4-FFF2-40B4-BE49-F238E27FC236}">
                    <a16:creationId xmlns:a16="http://schemas.microsoft.com/office/drawing/2014/main" id="{49D2AA90-DF02-4E9B-8C5E-CFD2F5BBAAE6}"/>
                  </a:ext>
                </a:extLst>
              </p:cNvPr>
              <p:cNvSpPr txBox="1">
                <a:spLocks noRot="1" noChangeAspect="1" noMove="1" noResize="1" noEditPoints="1" noAdjustHandles="1" noChangeArrowheads="1" noChangeShapeType="1" noTextEdit="1"/>
              </p:cNvSpPr>
              <p:nvPr/>
            </p:nvSpPr>
            <p:spPr bwMode="auto">
              <a:xfrm>
                <a:off x="3000375" y="4051300"/>
                <a:ext cx="2291705" cy="992026"/>
              </a:xfrm>
              <a:prstGeom prst="rect">
                <a:avLst/>
              </a:prstGeom>
              <a:blipFill>
                <a:blip r:embed="rId4"/>
                <a:stretch>
                  <a:fillRect/>
                </a:stretch>
              </a:blipFill>
              <a:ln>
                <a:noFill/>
              </a:ln>
            </p:spPr>
            <p:txBody>
              <a:bodyPr/>
              <a:lstStyle/>
              <a:p>
                <a:r>
                  <a:rPr lang="cs-CZ">
                    <a:noFill/>
                  </a:rPr>
                  <a:t> </a:t>
                </a:r>
              </a:p>
            </p:txBody>
          </p:sp>
        </mc:Fallback>
      </mc:AlternateContent>
      <p:sp>
        <p:nvSpPr>
          <p:cNvPr id="35848" name="Rectangle 11">
            <a:extLst>
              <a:ext uri="{FF2B5EF4-FFF2-40B4-BE49-F238E27FC236}">
                <a16:creationId xmlns:a16="http://schemas.microsoft.com/office/drawing/2014/main" id="{02A3F3AC-2288-43EA-A94C-486D876C93A2}"/>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5849" name="Object 4">
                <a:extLst>
                  <a:ext uri="{FF2B5EF4-FFF2-40B4-BE49-F238E27FC236}">
                    <a16:creationId xmlns:a16="http://schemas.microsoft.com/office/drawing/2014/main" id="{A5D8AD86-EF75-4B02-BD82-233A4B86DBC9}"/>
                  </a:ext>
                </a:extLst>
              </p:cNvPr>
              <p:cNvSpPr txBox="1"/>
              <p:nvPr/>
            </p:nvSpPr>
            <p:spPr bwMode="auto">
              <a:xfrm>
                <a:off x="5483225" y="4000500"/>
                <a:ext cx="2052637" cy="1042826"/>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m:rPr>
                          <m:sty m:val="p"/>
                        </m:rPr>
                        <a:rPr lang="cs-CZ" sz="2400" i="0" smtClean="0">
                          <a:solidFill>
                            <a:srgbClr val="000000"/>
                          </a:solidFill>
                          <a:latin typeface="Cambria Math" panose="02040503050406030204" pitchFamily="18" charset="0"/>
                        </a:rPr>
                        <m:t>F</m:t>
                      </m:r>
                      <m:r>
                        <a:rPr lang="cs-CZ" sz="2400" i="0" smtClean="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smtClean="0">
                          <a:solidFill>
                            <a:srgbClr val="000000"/>
                          </a:solidFill>
                          <a:latin typeface="Cambria Math" panose="02040503050406030204" pitchFamily="18" charset="0"/>
                        </a:rPr>
                        <m:t>)=</m:t>
                      </m:r>
                      <m:f>
                        <m:fPr>
                          <m:ctrlPr>
                            <a:rPr lang="cs-CZ" sz="2400" i="1">
                              <a:solidFill>
                                <a:srgbClr val="000000"/>
                              </a:solidFill>
                              <a:latin typeface="Cambria Math" panose="02040503050406030204" pitchFamily="18" charset="0"/>
                            </a:rPr>
                          </m:ctrlPr>
                        </m:fPr>
                        <m:num>
                          <m:r>
                            <m:rPr>
                              <m:sty m:val="p"/>
                            </m:rPr>
                            <a:rPr lang="cs-CZ" sz="2400" i="0">
                              <a:solidFill>
                                <a:srgbClr val="000000"/>
                              </a:solidFill>
                              <a:latin typeface="Cambria Math" panose="02040503050406030204" pitchFamily="18" charset="0"/>
                            </a:rPr>
                            <m:t>Y</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num>
                        <m:den>
                          <m:r>
                            <m:rPr>
                              <m:sty m:val="p"/>
                            </m:rPr>
                            <a:rPr lang="cs-CZ" sz="2400" i="0">
                              <a:solidFill>
                                <a:srgbClr val="000000"/>
                              </a:solidFill>
                              <a:latin typeface="Cambria Math" panose="02040503050406030204" pitchFamily="18" charset="0"/>
                            </a:rPr>
                            <m:t>X</m:t>
                          </m:r>
                          <m:r>
                            <a:rPr lang="cs-CZ" sz="2400" i="0">
                              <a:solidFill>
                                <a:srgbClr val="000000"/>
                              </a:solidFill>
                              <a:latin typeface="Cambria Math" panose="02040503050406030204" pitchFamily="18" charset="0"/>
                            </a:rPr>
                            <m:t>(</m:t>
                          </m:r>
                          <m:r>
                            <m:rPr>
                              <m:sty m:val="p"/>
                            </m:rPr>
                            <a:rPr lang="cs-CZ" sz="2400" b="0" i="0" smtClean="0">
                              <a:solidFill>
                                <a:srgbClr val="000000"/>
                              </a:solidFill>
                              <a:latin typeface="Cambria Math" panose="02040503050406030204" pitchFamily="18" charset="0"/>
                            </a:rPr>
                            <m:t>z</m:t>
                          </m:r>
                          <m:r>
                            <a:rPr lang="cs-CZ" sz="2400" i="0">
                              <a:solidFill>
                                <a:srgbClr val="000000"/>
                              </a:solidFill>
                              <a:latin typeface="Cambria Math" panose="02040503050406030204" pitchFamily="18" charset="0"/>
                            </a:rPr>
                            <m:t>)</m:t>
                          </m:r>
                        </m:den>
                      </m:f>
                    </m:oMath>
                  </m:oMathPara>
                </a14:m>
                <a:endParaRPr lang="cs-CZ" sz="2400" dirty="0"/>
              </a:p>
            </p:txBody>
          </p:sp>
        </mc:Choice>
        <mc:Fallback xmlns="">
          <p:sp>
            <p:nvSpPr>
              <p:cNvPr id="35849" name="Object 4">
                <a:extLst>
                  <a:ext uri="{FF2B5EF4-FFF2-40B4-BE49-F238E27FC236}">
                    <a16:creationId xmlns:a16="http://schemas.microsoft.com/office/drawing/2014/main" id="{A5D8AD86-EF75-4B02-BD82-233A4B86DBC9}"/>
                  </a:ext>
                </a:extLst>
              </p:cNvPr>
              <p:cNvSpPr txBox="1">
                <a:spLocks noRot="1" noChangeAspect="1" noMove="1" noResize="1" noEditPoints="1" noAdjustHandles="1" noChangeArrowheads="1" noChangeShapeType="1" noTextEdit="1"/>
              </p:cNvSpPr>
              <p:nvPr/>
            </p:nvSpPr>
            <p:spPr bwMode="auto">
              <a:xfrm>
                <a:off x="5483225" y="4000500"/>
                <a:ext cx="2052637" cy="1042826"/>
              </a:xfrm>
              <a:prstGeom prst="rect">
                <a:avLst/>
              </a:prstGeom>
              <a:blipFill>
                <a:blip r:embed="rId5"/>
                <a:stretch>
                  <a:fillRect/>
                </a:stretch>
              </a:blipFill>
              <a:ln>
                <a:noFill/>
              </a:ln>
            </p:spPr>
            <p:txBody>
              <a:bodyPr/>
              <a:lstStyle/>
              <a:p>
                <a:r>
                  <a:rPr lang="cs-CZ">
                    <a:noFill/>
                  </a:rPr>
                  <a:t> </a:t>
                </a:r>
              </a:p>
            </p:txBody>
          </p:sp>
        </mc:Fallback>
      </mc:AlternateContent>
      <p:sp>
        <p:nvSpPr>
          <p:cNvPr id="11277" name="Rectangle 13">
            <a:extLst>
              <a:ext uri="{FF2B5EF4-FFF2-40B4-BE49-F238E27FC236}">
                <a16:creationId xmlns:a16="http://schemas.microsoft.com/office/drawing/2014/main" id="{3BC15BA9-6A21-490C-9A74-AA066D995298}"/>
              </a:ext>
            </a:extLst>
          </p:cNvPr>
          <p:cNvSpPr>
            <a:spLocks noChangeArrowheads="1"/>
          </p:cNvSpPr>
          <p:nvPr/>
        </p:nvSpPr>
        <p:spPr bwMode="auto">
          <a:xfrm>
            <a:off x="684213" y="5157788"/>
            <a:ext cx="7848600" cy="523875"/>
          </a:xfrm>
          <a:prstGeom prst="rect">
            <a:avLst/>
          </a:prstGeom>
          <a:noFill/>
          <a:ln w="9525">
            <a:noFill/>
            <a:miter lim="800000"/>
            <a:headEnd/>
            <a:tailEnd/>
          </a:ln>
          <a:effectLst/>
        </p:spPr>
        <p:txBody>
          <a:bodyPr anchor="ctr">
            <a:spAutoFit/>
          </a:bodyPr>
          <a:lstStyle/>
          <a:p>
            <a:pPr algn="ctr" eaLnBrk="1" hangingPunct="1">
              <a:defRPr/>
            </a:pPr>
            <a:r>
              <a:rPr lang="cs-CZ" sz="2800" dirty="0">
                <a:solidFill>
                  <a:schemeClr val="bg2"/>
                </a:solidFill>
                <a:latin typeface="Arial" charset="0"/>
              </a:rPr>
              <a:t>E(z) = X(z) - V(z) 	X(z) = E(z) + V(z)</a:t>
            </a:r>
            <a:r>
              <a:rPr lang="cs-CZ" sz="2800" dirty="0">
                <a:solidFill>
                  <a:schemeClr val="bg2"/>
                </a:solidFill>
                <a:effectLst>
                  <a:outerShdw blurRad="38100" dist="38100" dir="2700000" algn="tl">
                    <a:srgbClr val="000000"/>
                  </a:outerShdw>
                </a:effectLst>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734F12-DA7D-4525-9A4F-0ECD72A6A845}"/>
              </a:ext>
            </a:extLst>
          </p:cNvPr>
          <p:cNvSpPr>
            <a:spLocks noGrp="1"/>
          </p:cNvSpPr>
          <p:nvPr>
            <p:ph type="title"/>
          </p:nvPr>
        </p:nvSpPr>
        <p:spPr/>
        <p:txBody>
          <a:bodyPr/>
          <a:lstStyle/>
          <a:p>
            <a:pPr>
              <a:defRPr/>
            </a:pPr>
            <a:r>
              <a:rPr lang="cs-CZ" sz="3200" dirty="0"/>
              <a:t>Model dravec/kořist</a:t>
            </a:r>
          </a:p>
        </p:txBody>
      </p:sp>
      <p:sp>
        <p:nvSpPr>
          <p:cNvPr id="38915" name="Zástupný symbol pro obsah 2">
            <a:extLst>
              <a:ext uri="{FF2B5EF4-FFF2-40B4-BE49-F238E27FC236}">
                <a16:creationId xmlns:a16="http://schemas.microsoft.com/office/drawing/2014/main" id="{E1CB12A2-A75C-4B8A-9945-27F94CEBC1FC}"/>
              </a:ext>
            </a:extLst>
          </p:cNvPr>
          <p:cNvSpPr>
            <a:spLocks noGrp="1" noChangeArrowheads="1"/>
          </p:cNvSpPr>
          <p:nvPr>
            <p:ph idx="1"/>
          </p:nvPr>
        </p:nvSpPr>
        <p:spPr>
          <a:xfrm>
            <a:off x="500063" y="1268413"/>
            <a:ext cx="8535987" cy="5113337"/>
          </a:xfrm>
        </p:spPr>
        <p:txBody>
          <a:bodyPr/>
          <a:lstStyle/>
          <a:p>
            <a:pPr marL="0" indent="0" algn="ctr">
              <a:buFont typeface="Wingdings" panose="05000000000000000000" pitchFamily="2" charset="2"/>
              <a:buNone/>
            </a:pPr>
            <a:endParaRPr lang="cs-CZ" altLang="cs-CZ" dirty="0">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dirty="0">
                <a:latin typeface="Arial" panose="020B0604020202020204" pitchFamily="34" charset="0"/>
                <a:cs typeface="Times New Roman" panose="02020603050405020304" pitchFamily="18" charset="0"/>
                <a:sym typeface="Symbol" panose="05050102010706020507" pitchFamily="18" charset="2"/>
              </a:rPr>
              <a:t>x(k+1) = </a:t>
            </a:r>
            <a:r>
              <a:rPr lang="cs-CZ" altLang="cs-CZ" sz="2400" dirty="0" err="1">
                <a:latin typeface="Arial" panose="020B0604020202020204" pitchFamily="34" charset="0"/>
                <a:cs typeface="Times New Roman" panose="02020603050405020304" pitchFamily="18" charset="0"/>
              </a:rPr>
              <a:t>x</a:t>
            </a:r>
            <a:r>
              <a:rPr lang="cs-CZ" altLang="cs-CZ" sz="2400" baseline="-25000" dirty="0" err="1">
                <a:latin typeface="Arial" panose="020B0604020202020204" pitchFamily="34" charset="0"/>
                <a:cs typeface="Times New Roman" panose="02020603050405020304" pitchFamily="18" charset="0"/>
              </a:rPr>
              <a:t>b</a:t>
            </a:r>
            <a:r>
              <a:rPr lang="cs-CZ" altLang="cs-CZ" sz="2400" dirty="0">
                <a:latin typeface="Arial" panose="020B0604020202020204" pitchFamily="34" charset="0"/>
                <a:cs typeface="Times New Roman" panose="02020603050405020304" pitchFamily="18" charset="0"/>
              </a:rPr>
              <a:t> – </a:t>
            </a:r>
            <a:r>
              <a:rPr lang="cs-CZ" altLang="cs-CZ" sz="2400" dirty="0">
                <a:latin typeface="Arial" panose="020B0604020202020204" pitchFamily="34" charset="0"/>
                <a:cs typeface="Times New Roman" panose="02020603050405020304" pitchFamily="18" charset="0"/>
                <a:sym typeface="Symbol" panose="05050102010706020507" pitchFamily="18" charset="2"/>
              </a:rPr>
              <a:t></a:t>
            </a:r>
            <a:r>
              <a:rPr lang="cs-CZ" altLang="cs-CZ" sz="2400" dirty="0" err="1">
                <a:latin typeface="Arial" panose="020B0604020202020204" pitchFamily="34" charset="0"/>
                <a:cs typeface="Times New Roman" panose="02020603050405020304" pitchFamily="18" charset="0"/>
              </a:rPr>
              <a:t>x</a:t>
            </a:r>
            <a:r>
              <a:rPr lang="cs-CZ" altLang="cs-CZ" sz="2400" baseline="-25000" dirty="0" err="1">
                <a:latin typeface="Arial" panose="020B0604020202020204" pitchFamily="34" charset="0"/>
                <a:cs typeface="Times New Roman" panose="02020603050405020304" pitchFamily="18" charset="0"/>
              </a:rPr>
              <a:t>d</a:t>
            </a:r>
            <a:r>
              <a:rPr lang="cs-CZ" altLang="cs-CZ" sz="2400" dirty="0">
                <a:latin typeface="Arial" panose="020B0604020202020204" pitchFamily="34" charset="0"/>
                <a:cs typeface="Times New Roman" panose="02020603050405020304" pitchFamily="18" charset="0"/>
              </a:rPr>
              <a:t> =  k</a:t>
            </a:r>
            <a:r>
              <a:rPr lang="cs-CZ" altLang="cs-CZ" sz="2400" baseline="-25000" dirty="0">
                <a:latin typeface="Arial" panose="020B0604020202020204" pitchFamily="34" charset="0"/>
                <a:cs typeface="Times New Roman" panose="02020603050405020304" pitchFamily="18" charset="0"/>
              </a:rPr>
              <a:t>1</a:t>
            </a:r>
            <a:r>
              <a:rPr lang="cs-CZ" altLang="cs-CZ" sz="2400" dirty="0">
                <a:latin typeface="Arial" panose="020B0604020202020204" pitchFamily="34" charset="0"/>
                <a:cs typeface="Times New Roman" panose="02020603050405020304" pitchFamily="18" charset="0"/>
              </a:rPr>
              <a:t>·x(k) – k</a:t>
            </a:r>
            <a:r>
              <a:rPr lang="cs-CZ" altLang="cs-CZ" sz="2400" baseline="-25000" dirty="0">
                <a:latin typeface="Arial" panose="020B0604020202020204" pitchFamily="34" charset="0"/>
                <a:cs typeface="Times New Roman" panose="02020603050405020304" pitchFamily="18" charset="0"/>
              </a:rPr>
              <a:t>2</a:t>
            </a:r>
            <a:r>
              <a:rPr lang="cs-CZ" altLang="cs-CZ" sz="2400" dirty="0">
                <a:latin typeface="Arial" panose="020B0604020202020204" pitchFamily="34" charset="0"/>
                <a:cs typeface="Times New Roman" panose="02020603050405020304" pitchFamily="18" charset="0"/>
              </a:rPr>
              <a:t>·x(k)·y(k)</a:t>
            </a:r>
            <a:endParaRPr lang="cs-CZ" altLang="cs-CZ" sz="2400" dirty="0">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pPr>
            <a:r>
              <a:rPr lang="cs-CZ" altLang="cs-CZ" sz="2400" dirty="0">
                <a:latin typeface="Arial" panose="020B0604020202020204" pitchFamily="34" charset="0"/>
                <a:cs typeface="Times New Roman" panose="02020603050405020304" pitchFamily="18" charset="0"/>
                <a:sym typeface="Symbol" panose="05050102010706020507" pitchFamily="18" charset="2"/>
              </a:rPr>
              <a:t>y(k+1) = </a:t>
            </a:r>
            <a:r>
              <a:rPr lang="cs-CZ" altLang="cs-CZ" sz="2400" dirty="0" err="1">
                <a:latin typeface="Arial" panose="020B0604020202020204" pitchFamily="34" charset="0"/>
                <a:cs typeface="Times New Roman" panose="02020603050405020304" pitchFamily="18" charset="0"/>
              </a:rPr>
              <a:t>y</a:t>
            </a:r>
            <a:r>
              <a:rPr lang="cs-CZ" altLang="cs-CZ" sz="2400" baseline="-25000" dirty="0" err="1">
                <a:latin typeface="Arial" panose="020B0604020202020204" pitchFamily="34" charset="0"/>
                <a:cs typeface="Times New Roman" panose="02020603050405020304" pitchFamily="18" charset="0"/>
              </a:rPr>
              <a:t>b</a:t>
            </a:r>
            <a:r>
              <a:rPr lang="cs-CZ" altLang="cs-CZ" sz="2400" dirty="0">
                <a:latin typeface="Arial" panose="020B0604020202020204" pitchFamily="34" charset="0"/>
                <a:cs typeface="Times New Roman" panose="02020603050405020304" pitchFamily="18" charset="0"/>
              </a:rPr>
              <a:t> – </a:t>
            </a:r>
            <a:r>
              <a:rPr lang="cs-CZ" altLang="cs-CZ" sz="2400" dirty="0">
                <a:latin typeface="Arial" panose="020B0604020202020204" pitchFamily="34" charset="0"/>
                <a:cs typeface="Times New Roman" panose="02020603050405020304" pitchFamily="18" charset="0"/>
                <a:sym typeface="Symbol" panose="05050102010706020507" pitchFamily="18" charset="2"/>
              </a:rPr>
              <a:t></a:t>
            </a:r>
            <a:r>
              <a:rPr lang="cs-CZ" altLang="cs-CZ" sz="2400" dirty="0" err="1">
                <a:latin typeface="Arial" panose="020B0604020202020204" pitchFamily="34" charset="0"/>
                <a:cs typeface="Times New Roman" panose="02020603050405020304" pitchFamily="18" charset="0"/>
              </a:rPr>
              <a:t>y</a:t>
            </a:r>
            <a:r>
              <a:rPr lang="cs-CZ" altLang="cs-CZ" sz="2400" baseline="-25000" dirty="0" err="1">
                <a:latin typeface="Arial" panose="020B0604020202020204" pitchFamily="34" charset="0"/>
                <a:cs typeface="Times New Roman" panose="02020603050405020304" pitchFamily="18" charset="0"/>
              </a:rPr>
              <a:t>d</a:t>
            </a:r>
            <a:r>
              <a:rPr lang="cs-CZ" altLang="cs-CZ" sz="2400" dirty="0">
                <a:latin typeface="Arial" panose="020B0604020202020204" pitchFamily="34" charset="0"/>
                <a:cs typeface="Times New Roman" panose="02020603050405020304" pitchFamily="18" charset="0"/>
              </a:rPr>
              <a:t> =  k</a:t>
            </a:r>
            <a:r>
              <a:rPr lang="cs-CZ" altLang="cs-CZ" sz="2400" baseline="-25000" dirty="0">
                <a:latin typeface="Arial" panose="020B0604020202020204" pitchFamily="34" charset="0"/>
                <a:cs typeface="Times New Roman" panose="02020603050405020304" pitchFamily="18" charset="0"/>
              </a:rPr>
              <a:t>2</a:t>
            </a:r>
            <a:r>
              <a:rPr lang="cs-CZ" altLang="cs-CZ" sz="2400" dirty="0">
                <a:latin typeface="Arial" panose="020B0604020202020204" pitchFamily="34" charset="0"/>
                <a:cs typeface="Times New Roman" panose="02020603050405020304" pitchFamily="18" charset="0"/>
              </a:rPr>
              <a:t>·k</a:t>
            </a:r>
            <a:r>
              <a:rPr lang="cs-CZ" altLang="cs-CZ" sz="2400" baseline="-25000" dirty="0">
                <a:latin typeface="Arial" panose="020B0604020202020204" pitchFamily="34" charset="0"/>
                <a:cs typeface="Times New Roman" panose="02020603050405020304" pitchFamily="18" charset="0"/>
              </a:rPr>
              <a:t>3</a:t>
            </a:r>
            <a:r>
              <a:rPr lang="cs-CZ" altLang="cs-CZ" sz="2400" dirty="0">
                <a:latin typeface="Arial" panose="020B0604020202020204" pitchFamily="34" charset="0"/>
                <a:cs typeface="Times New Roman" panose="02020603050405020304" pitchFamily="18" charset="0"/>
              </a:rPr>
              <a:t>·x(k)·y(k) – k</a:t>
            </a:r>
            <a:r>
              <a:rPr lang="cs-CZ" altLang="cs-CZ" sz="2400" baseline="-25000" dirty="0">
                <a:latin typeface="Arial" panose="020B0604020202020204" pitchFamily="34" charset="0"/>
                <a:cs typeface="Times New Roman" panose="02020603050405020304" pitchFamily="18" charset="0"/>
              </a:rPr>
              <a:t>4</a:t>
            </a:r>
            <a:r>
              <a:rPr lang="cs-CZ" altLang="cs-CZ" sz="2400" dirty="0">
                <a:latin typeface="Arial" panose="020B0604020202020204" pitchFamily="34" charset="0"/>
                <a:cs typeface="Times New Roman" panose="02020603050405020304" pitchFamily="18" charset="0"/>
              </a:rPr>
              <a:t>·y(k)</a:t>
            </a:r>
          </a:p>
          <a:p>
            <a:pPr marL="0" indent="0" algn="ctr">
              <a:buFont typeface="Wingdings" panose="05000000000000000000" pitchFamily="2" charset="2"/>
              <a:buNone/>
            </a:pPr>
            <a:endParaRPr lang="cs-CZ" altLang="cs-CZ" dirty="0">
              <a:latin typeface="Arial" panose="020B0604020202020204" pitchFamily="34" charset="0"/>
              <a:cs typeface="Times New Roman" panose="02020603050405020304" pitchFamily="18" charset="0"/>
            </a:endParaRPr>
          </a:p>
          <a:p>
            <a:pPr marL="0" indent="0" algn="ctr">
              <a:buFont typeface="Wingdings" panose="05000000000000000000" pitchFamily="2" charset="2"/>
              <a:buNone/>
            </a:pPr>
            <a:r>
              <a:rPr lang="cs-CZ" altLang="cs-CZ" dirty="0">
                <a:latin typeface="Arial" panose="020B0604020202020204" pitchFamily="34" charset="0"/>
                <a:cs typeface="Times New Roman" panose="02020603050405020304" pitchFamily="18" charset="0"/>
              </a:rPr>
              <a:t>lineární  </a:t>
            </a:r>
            <a:r>
              <a:rPr lang="cs-CZ" altLang="cs-CZ" sz="3600" b="1" dirty="0">
                <a:solidFill>
                  <a:srgbClr val="C00000"/>
                </a:solidFill>
                <a:latin typeface="Arial" panose="020B0604020202020204" pitchFamily="34" charset="0"/>
                <a:cs typeface="Times New Roman" panose="02020603050405020304" pitchFamily="18" charset="0"/>
              </a:rPr>
              <a:t>? </a:t>
            </a:r>
            <a:r>
              <a:rPr lang="cs-CZ" altLang="cs-CZ" dirty="0">
                <a:latin typeface="Arial" panose="020B0604020202020204" pitchFamily="34" charset="0"/>
                <a:cs typeface="Times New Roman" panose="02020603050405020304" pitchFamily="18" charset="0"/>
              </a:rPr>
              <a:t> nelineární</a:t>
            </a:r>
          </a:p>
          <a:p>
            <a:pPr marL="0" indent="0" algn="ctr">
              <a:buFont typeface="Wingdings" panose="05000000000000000000" pitchFamily="2" charset="2"/>
              <a:buNone/>
            </a:pPr>
            <a:endParaRPr lang="cs-CZ" altLang="cs-CZ" dirty="0">
              <a:latin typeface="Arial" panose="020B0604020202020204" pitchFamily="34" charset="0"/>
              <a:cs typeface="Times New Roman" panose="02020603050405020304" pitchFamily="18" charset="0"/>
            </a:endParaRPr>
          </a:p>
          <a:p>
            <a:pPr marL="0" indent="0">
              <a:buFont typeface="Wingdings" panose="05000000000000000000" pitchFamily="2" charset="2"/>
              <a:buNone/>
            </a:pPr>
            <a:endParaRPr lang="cs-CZ" alt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08DF5D1-4C1E-482F-B3AD-7D120EBADA6B}"/>
              </a:ext>
            </a:extLst>
          </p:cNvPr>
          <p:cNvSpPr>
            <a:spLocks noGrp="1" noChangeArrowheads="1"/>
          </p:cNvSpPr>
          <p:nvPr>
            <p:ph type="title"/>
          </p:nvPr>
        </p:nvSpPr>
        <p:spPr/>
        <p:txBody>
          <a:bodyPr/>
          <a:lstStyle/>
          <a:p>
            <a:pPr>
              <a:defRPr/>
            </a:pPr>
            <a:r>
              <a:rPr lang="cs-CZ" sz="2800" dirty="0"/>
              <a:t>ZPĚTNOVAZEBNÍ ZAPOJENÍ</a:t>
            </a:r>
          </a:p>
        </p:txBody>
      </p:sp>
      <p:sp>
        <p:nvSpPr>
          <p:cNvPr id="36867" name="Rectangle 4">
            <a:extLst>
              <a:ext uri="{FF2B5EF4-FFF2-40B4-BE49-F238E27FC236}">
                <a16:creationId xmlns:a16="http://schemas.microsoft.com/office/drawing/2014/main" id="{6C23E56F-6FFA-4311-9C34-C8244E25105F}"/>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68" name="Rectangle 6">
            <a:extLst>
              <a:ext uri="{FF2B5EF4-FFF2-40B4-BE49-F238E27FC236}">
                <a16:creationId xmlns:a16="http://schemas.microsoft.com/office/drawing/2014/main" id="{3567A9AD-E870-478D-8302-C2E93BF92E37}"/>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69" name="Rectangle 8">
            <a:extLst>
              <a:ext uri="{FF2B5EF4-FFF2-40B4-BE49-F238E27FC236}">
                <a16:creationId xmlns:a16="http://schemas.microsoft.com/office/drawing/2014/main" id="{F0413C28-62B8-44A4-B41C-572D51B163BA}"/>
              </a:ext>
            </a:extLst>
          </p:cNvPr>
          <p:cNvSpPr>
            <a:spLocks noChangeArrowheads="1"/>
          </p:cNvSpPr>
          <p:nvPr/>
        </p:nvSpPr>
        <p:spPr bwMode="auto">
          <a:xfrm>
            <a:off x="0" y="3243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36870" name="Rectangle 13">
            <a:extLst>
              <a:ext uri="{FF2B5EF4-FFF2-40B4-BE49-F238E27FC236}">
                <a16:creationId xmlns:a16="http://schemas.microsoft.com/office/drawing/2014/main" id="{DA06123B-7F0C-4453-B0FC-89DE099385FE}"/>
              </a:ext>
            </a:extLst>
          </p:cNvPr>
          <p:cNvSpPr>
            <a:spLocks noChangeArrowheads="1"/>
          </p:cNvSpPr>
          <p:nvPr/>
        </p:nvSpPr>
        <p:spPr bwMode="auto">
          <a:xfrm>
            <a:off x="0" y="2705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6871" name="Object 2">
                <a:extLst>
                  <a:ext uri="{FF2B5EF4-FFF2-40B4-BE49-F238E27FC236}">
                    <a16:creationId xmlns:a16="http://schemas.microsoft.com/office/drawing/2014/main" id="{AD4BADE9-277F-483D-95F4-1063DD369857}"/>
                  </a:ext>
                </a:extLst>
              </p:cNvPr>
              <p:cNvSpPr txBox="1"/>
              <p:nvPr/>
            </p:nvSpPr>
            <p:spPr bwMode="auto">
              <a:xfrm>
                <a:off x="214313" y="1571625"/>
                <a:ext cx="8648700" cy="2928938"/>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m:rPr>
                          <m:aln/>
                        </m:rP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𝑋</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1</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oMath>
                    <m:oMath xmlns:m="http://schemas.openxmlformats.org/officeDocument/2006/math">
                      <m:r>
                        <m:rPr>
                          <m:aln/>
                        </m:rP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num>
                        <m:den>
                          <m:r>
                            <a:rPr lang="cs-CZ" i="1">
                              <a:solidFill>
                                <a:srgbClr val="000000"/>
                              </a:solidFill>
                              <a:latin typeface="Cambria Math" panose="02040503050406030204" pitchFamily="18" charset="0"/>
                            </a:rPr>
                            <m:t>1+</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𝐸</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r>
                                <a:rPr lang="cs-CZ" i="1">
                                  <a:solidFill>
                                    <a:srgbClr val="000000"/>
                                  </a:solidFill>
                                  <a:latin typeface="Cambria Math" panose="02040503050406030204" pitchFamily="18" charset="0"/>
                                </a:rPr>
                                <m:t>𝑉</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𝑌</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den>
                      </m:f>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1+</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dirty="0"/>
              </a:p>
            </p:txBody>
          </p:sp>
        </mc:Choice>
        <mc:Fallback xmlns="">
          <p:sp>
            <p:nvSpPr>
              <p:cNvPr id="36871" name="Object 2">
                <a:extLst>
                  <a:ext uri="{FF2B5EF4-FFF2-40B4-BE49-F238E27FC236}">
                    <a16:creationId xmlns:a16="http://schemas.microsoft.com/office/drawing/2014/main" id="{AD4BADE9-277F-483D-95F4-1063DD369857}"/>
                  </a:ext>
                </a:extLst>
              </p:cNvPr>
              <p:cNvSpPr txBox="1">
                <a:spLocks noRot="1" noChangeAspect="1" noMove="1" noResize="1" noEditPoints="1" noAdjustHandles="1" noChangeArrowheads="1" noChangeShapeType="1" noTextEdit="1"/>
              </p:cNvSpPr>
              <p:nvPr/>
            </p:nvSpPr>
            <p:spPr bwMode="auto">
              <a:xfrm>
                <a:off x="214313" y="1571625"/>
                <a:ext cx="8648700" cy="2928938"/>
              </a:xfrm>
              <a:prstGeom prst="rect">
                <a:avLst/>
              </a:prstGeom>
              <a:blipFill>
                <a:blip r:embed="rId3"/>
                <a:stretch>
                  <a:fillRect/>
                </a:stretch>
              </a:blipFill>
              <a:ln>
                <a:noFill/>
              </a:ln>
            </p:spPr>
            <p:txBody>
              <a:bodyPr/>
              <a:lstStyle/>
              <a:p>
                <a:r>
                  <a:rPr lang="cs-CZ">
                    <a:noFill/>
                  </a:rPr>
                  <a:t> </a:t>
                </a:r>
              </a:p>
            </p:txBody>
          </p:sp>
        </mc:Fallback>
      </mc:AlternateContent>
      <p:sp>
        <p:nvSpPr>
          <p:cNvPr id="36872" name="Rectangle 15">
            <a:extLst>
              <a:ext uri="{FF2B5EF4-FFF2-40B4-BE49-F238E27FC236}">
                <a16:creationId xmlns:a16="http://schemas.microsoft.com/office/drawing/2014/main" id="{E5C3B550-C823-41F7-989D-D40FEB33E8BF}"/>
              </a:ext>
            </a:extLst>
          </p:cNvPr>
          <p:cNvSpPr>
            <a:spLocks noChangeArrowheads="1"/>
          </p:cNvSpPr>
          <p:nvPr/>
        </p:nvSpPr>
        <p:spPr bwMode="auto">
          <a:xfrm>
            <a:off x="0" y="3238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36873" name="Object 3">
                <a:extLst>
                  <a:ext uri="{FF2B5EF4-FFF2-40B4-BE49-F238E27FC236}">
                    <a16:creationId xmlns:a16="http://schemas.microsoft.com/office/drawing/2014/main" id="{864B7E54-0D8B-428B-841A-093379D1F1CC}"/>
                  </a:ext>
                </a:extLst>
              </p:cNvPr>
              <p:cNvSpPr txBox="1"/>
              <p:nvPr/>
            </p:nvSpPr>
            <p:spPr bwMode="auto">
              <a:xfrm>
                <a:off x="5572125" y="3357563"/>
                <a:ext cx="2635250" cy="8509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cs-CZ" i="1">
                          <a:solidFill>
                            <a:srgbClr val="000000"/>
                          </a:solidFill>
                          <a:latin typeface="Cambria Math" panose="02040503050406030204" pitchFamily="18" charset="0"/>
                        </a:rPr>
                        <m:t>𝐹</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f>
                        <m:fPr>
                          <m:ctrlPr>
                            <a:rPr lang="cs-CZ" i="1">
                              <a:solidFill>
                                <a:srgbClr val="000000"/>
                              </a:solidFill>
                              <a:latin typeface="Cambria Math" panose="02040503050406030204" pitchFamily="18" charset="0"/>
                            </a:rPr>
                          </m:ctrlPr>
                        </m:fPr>
                        <m:num>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num>
                        <m:den>
                          <m:r>
                            <a:rPr lang="cs-CZ" i="1">
                              <a:solidFill>
                                <a:srgbClr val="000000"/>
                              </a:solidFill>
                              <a:latin typeface="Cambria Math" panose="02040503050406030204" pitchFamily="18" charset="0"/>
                            </a:rPr>
                            <m:t>1−</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𝐹</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𝑝</m:t>
                          </m:r>
                          <m:r>
                            <a:rPr lang="cs-CZ" i="1">
                              <a:solidFill>
                                <a:srgbClr val="000000"/>
                              </a:solidFill>
                              <a:latin typeface="Cambria Math" panose="02040503050406030204" pitchFamily="18" charset="0"/>
                            </a:rPr>
                            <m:t>)</m:t>
                          </m:r>
                        </m:den>
                      </m:f>
                    </m:oMath>
                  </m:oMathPara>
                </a14:m>
                <a:endParaRPr lang="cs-CZ"/>
              </a:p>
            </p:txBody>
          </p:sp>
        </mc:Choice>
        <mc:Fallback xmlns="">
          <p:sp>
            <p:nvSpPr>
              <p:cNvPr id="36873" name="Object 3">
                <a:extLst>
                  <a:ext uri="{FF2B5EF4-FFF2-40B4-BE49-F238E27FC236}">
                    <a16:creationId xmlns:a16="http://schemas.microsoft.com/office/drawing/2014/main" id="{864B7E54-0D8B-428B-841A-093379D1F1CC}"/>
                  </a:ext>
                </a:extLst>
              </p:cNvPr>
              <p:cNvSpPr txBox="1">
                <a:spLocks noRot="1" noChangeAspect="1" noMove="1" noResize="1" noEditPoints="1" noAdjustHandles="1" noChangeArrowheads="1" noChangeShapeType="1" noTextEdit="1"/>
              </p:cNvSpPr>
              <p:nvPr/>
            </p:nvSpPr>
            <p:spPr bwMode="auto">
              <a:xfrm>
                <a:off x="5572125" y="3357563"/>
                <a:ext cx="2635250" cy="850900"/>
              </a:xfrm>
              <a:prstGeom prst="rect">
                <a:avLst/>
              </a:prstGeom>
              <a:blipFill>
                <a:blip r:embed="rId4"/>
                <a:stretch>
                  <a:fillRect/>
                </a:stretch>
              </a:blipFill>
              <a:ln>
                <a:noFill/>
              </a:ln>
            </p:spPr>
            <p:txBody>
              <a:bodyPr/>
              <a:lstStyle/>
              <a:p>
                <a:r>
                  <a:rPr lang="cs-CZ">
                    <a:noFill/>
                  </a:rPr>
                  <a:t> </a:t>
                </a:r>
              </a:p>
            </p:txBody>
          </p:sp>
        </mc:Fallback>
      </mc:AlternateContent>
      <p:sp>
        <p:nvSpPr>
          <p:cNvPr id="36874" name="Rectangle 17">
            <a:extLst>
              <a:ext uri="{FF2B5EF4-FFF2-40B4-BE49-F238E27FC236}">
                <a16:creationId xmlns:a16="http://schemas.microsoft.com/office/drawing/2014/main" id="{7E6340E0-0B2D-455D-A217-AE08E205555F}"/>
              </a:ext>
            </a:extLst>
          </p:cNvPr>
          <p:cNvSpPr>
            <a:spLocks noChangeArrowheads="1"/>
          </p:cNvSpPr>
          <p:nvPr/>
        </p:nvSpPr>
        <p:spPr bwMode="auto">
          <a:xfrm>
            <a:off x="0" y="3238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graphicFrame>
        <p:nvGraphicFramePr>
          <p:cNvPr id="36875" name="Object 4">
            <a:extLst>
              <a:ext uri="{FF2B5EF4-FFF2-40B4-BE49-F238E27FC236}">
                <a16:creationId xmlns:a16="http://schemas.microsoft.com/office/drawing/2014/main" id="{2F568D4C-F95E-45F5-96BD-012A9B65ED6D}"/>
              </a:ext>
            </a:extLst>
          </p:cNvPr>
          <p:cNvGraphicFramePr>
            <a:graphicFrameLocks noChangeAspect="1"/>
          </p:cNvGraphicFramePr>
          <p:nvPr>
            <p:extLst>
              <p:ext uri="{D42A27DB-BD31-4B8C-83A1-F6EECF244321}">
                <p14:modId xmlns:p14="http://schemas.microsoft.com/office/powerpoint/2010/main" val="1515477507"/>
              </p:ext>
            </p:extLst>
          </p:nvPr>
        </p:nvGraphicFramePr>
        <p:xfrm>
          <a:off x="323850" y="5260429"/>
          <a:ext cx="8569325" cy="904875"/>
        </p:xfrm>
        <a:graphic>
          <a:graphicData uri="http://schemas.openxmlformats.org/presentationml/2006/ole">
            <mc:AlternateContent xmlns:mc="http://schemas.openxmlformats.org/markup-compatibility/2006">
              <mc:Choice xmlns:v="urn:schemas-microsoft-com:vml" Requires="v">
                <p:oleObj name="Rovnice" r:id="rId5" imgW="3606800" imgH="381000" progId="Equation.3">
                  <p:embed/>
                </p:oleObj>
              </mc:Choice>
              <mc:Fallback>
                <p:oleObj name="Rovnice" r:id="rId5" imgW="3606800" imgH="3810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5260429"/>
                        <a:ext cx="856932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6" name="Text Box 18">
            <a:extLst>
              <a:ext uri="{FF2B5EF4-FFF2-40B4-BE49-F238E27FC236}">
                <a16:creationId xmlns:a16="http://schemas.microsoft.com/office/drawing/2014/main" id="{41F2AC0D-3AE8-40FC-8129-39558FF22614}"/>
              </a:ext>
            </a:extLst>
          </p:cNvPr>
          <p:cNvSpPr txBox="1">
            <a:spLocks noChangeArrowheads="1"/>
          </p:cNvSpPr>
          <p:nvPr/>
        </p:nvSpPr>
        <p:spPr bwMode="auto">
          <a:xfrm>
            <a:off x="5724128" y="4142085"/>
            <a:ext cx="295257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algn="r" eaLnBrk="1" hangingPunct="1">
              <a:spcBef>
                <a:spcPct val="50000"/>
              </a:spcBef>
              <a:buClrTx/>
              <a:buSzTx/>
              <a:buFontTx/>
              <a:buNone/>
            </a:pPr>
            <a:r>
              <a:rPr lang="cs-CZ" altLang="cs-CZ" sz="1800" dirty="0">
                <a:latin typeface="Arial" panose="020B0604020202020204" pitchFamily="34" charset="0"/>
              </a:rPr>
              <a:t>nebo s opačným znaménkem v případě kladné ZV</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F21906E-8FC8-44E9-A207-5872636EFE93}"/>
              </a:ext>
            </a:extLst>
          </p:cNvPr>
          <p:cNvSpPr>
            <a:spLocks noGrp="1" noChangeArrowheads="1"/>
          </p:cNvSpPr>
          <p:nvPr>
            <p:ph type="title"/>
          </p:nvPr>
        </p:nvSpPr>
        <p:spPr/>
        <p:txBody>
          <a:bodyPr/>
          <a:lstStyle/>
          <a:p>
            <a:pPr>
              <a:defRPr/>
            </a:pPr>
            <a:r>
              <a:rPr lang="cs-CZ" sz="2800" dirty="0"/>
              <a:t>ZPĚTNÁ VAZBA</a:t>
            </a:r>
            <a:br>
              <a:rPr lang="cs-CZ" dirty="0"/>
            </a:br>
            <a:r>
              <a:rPr lang="cs-CZ" sz="2400" dirty="0"/>
              <a:t>VLASTNOSTI</a:t>
            </a:r>
            <a:endParaRPr lang="cs-CZ" dirty="0"/>
          </a:p>
        </p:txBody>
      </p:sp>
      <p:sp>
        <p:nvSpPr>
          <p:cNvPr id="37891" name="Rectangle 3">
            <a:extLst>
              <a:ext uri="{FF2B5EF4-FFF2-40B4-BE49-F238E27FC236}">
                <a16:creationId xmlns:a16="http://schemas.microsoft.com/office/drawing/2014/main" id="{9D9506B8-F18D-4AAA-AA7C-4338EAF7E932}"/>
              </a:ext>
            </a:extLst>
          </p:cNvPr>
          <p:cNvSpPr>
            <a:spLocks noGrp="1" noChangeArrowheads="1"/>
          </p:cNvSpPr>
          <p:nvPr>
            <p:ph type="body" idx="1"/>
          </p:nvPr>
        </p:nvSpPr>
        <p:spPr>
          <a:xfrm>
            <a:off x="500063" y="1214438"/>
            <a:ext cx="8535987" cy="5167312"/>
          </a:xfrm>
        </p:spPr>
        <p:txBody>
          <a:bodyPr/>
          <a:lstStyle/>
          <a:p>
            <a:r>
              <a:rPr lang="cs-CZ" altLang="cs-CZ"/>
              <a:t>zvýšená přesnost – např. schopnost věrně reprodukovat vstup;</a:t>
            </a:r>
          </a:p>
          <a:p>
            <a:r>
              <a:rPr lang="cs-CZ" altLang="cs-CZ"/>
              <a:t>snížená citlivost poměru výstup/vstup na změny parametrů systému;</a:t>
            </a:r>
          </a:p>
          <a:p>
            <a:r>
              <a:rPr lang="cs-CZ" altLang="cs-CZ"/>
              <a:t>snížený vliv nelinearit;</a:t>
            </a:r>
          </a:p>
          <a:p>
            <a:r>
              <a:rPr lang="cs-CZ" altLang="cs-CZ"/>
              <a:t>snížený vliv vnějších poruch a šumu;</a:t>
            </a:r>
          </a:p>
          <a:p>
            <a:r>
              <a:rPr lang="cs-CZ" altLang="cs-CZ">
                <a:solidFill>
                  <a:schemeClr val="bg2"/>
                </a:solidFill>
              </a:rPr>
              <a:t>širší rozsah frekvenčního pásma;</a:t>
            </a:r>
          </a:p>
          <a:p>
            <a:r>
              <a:rPr lang="cs-CZ" altLang="cs-CZ">
                <a:solidFill>
                  <a:schemeClr val="bg2"/>
                </a:solidFill>
              </a:rPr>
              <a:t>tendence k oscilacím a nestabilitě;</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5AC65D4-1D8F-4DD0-818D-FDA025469975}"/>
              </a:ext>
            </a:extLst>
          </p:cNvPr>
          <p:cNvSpPr>
            <a:spLocks noGrp="1" noChangeArrowheads="1"/>
          </p:cNvSpPr>
          <p:nvPr>
            <p:ph type="title"/>
          </p:nvPr>
        </p:nvSpPr>
        <p:spPr/>
        <p:txBody>
          <a:bodyPr/>
          <a:lstStyle/>
          <a:p>
            <a:pPr>
              <a:defRPr/>
            </a:pPr>
            <a:r>
              <a:rPr lang="cs-CZ" sz="2800" dirty="0"/>
              <a:t>BIOLOGICKÁ ZPĚTNÁ VAZBA</a:t>
            </a:r>
            <a:endParaRPr lang="cs-CZ" sz="2400" dirty="0"/>
          </a:p>
        </p:txBody>
      </p:sp>
      <p:sp>
        <p:nvSpPr>
          <p:cNvPr id="39939" name="Rectangle 8">
            <a:extLst>
              <a:ext uri="{FF2B5EF4-FFF2-40B4-BE49-F238E27FC236}">
                <a16:creationId xmlns:a16="http://schemas.microsoft.com/office/drawing/2014/main" id="{CFAF300D-6821-4FE9-AE35-85210187FA81}"/>
              </a:ext>
            </a:extLst>
          </p:cNvPr>
          <p:cNvSpPr>
            <a:spLocks noGrp="1" noChangeArrowheads="1"/>
          </p:cNvSpPr>
          <p:nvPr>
            <p:ph type="body" idx="1"/>
          </p:nvPr>
        </p:nvSpPr>
        <p:spPr>
          <a:xfrm>
            <a:off x="500063" y="1214438"/>
            <a:ext cx="8535987" cy="5167312"/>
          </a:xfrm>
        </p:spPr>
        <p:txBody>
          <a:bodyPr/>
          <a:lstStyle/>
          <a:p>
            <a:pPr>
              <a:lnSpc>
                <a:spcPct val="80000"/>
              </a:lnSpc>
              <a:buFontTx/>
              <a:buNone/>
            </a:pPr>
            <a:r>
              <a:rPr lang="cs-CZ" altLang="cs-CZ" sz="2000" b="1">
                <a:solidFill>
                  <a:schemeClr val="bg2"/>
                </a:solidFill>
              </a:rPr>
              <a:t>Biologická zpětná vazba</a:t>
            </a:r>
            <a:r>
              <a:rPr lang="cs-CZ" altLang="cs-CZ" sz="2000"/>
              <a:t> je mechanismus, který prostřednictvím měření a smyslově vnímatelného znázornění stavu určitého subsystému lidského organismu umožňuje tento stav změnit volní činnosti vyšetřované osoby.</a:t>
            </a:r>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endParaRPr lang="cs-CZ" altLang="cs-CZ" sz="2000"/>
          </a:p>
          <a:p>
            <a:pPr>
              <a:lnSpc>
                <a:spcPct val="80000"/>
              </a:lnSpc>
              <a:buFontTx/>
              <a:buNone/>
            </a:pPr>
            <a:r>
              <a:rPr lang="cs-CZ" altLang="cs-CZ" sz="2000"/>
              <a:t>Může-li si člověk prostřednictvím určitého přístroje uvědomit stav či změnu stavu svého organismu (které by si normálně nevšimnul), např. generování EEG signálu s převažujícím výskytem složek o frekvencích z intervalu 8 – 12 Hz – rytmus alfa, pak se může naučit tento stav do určité míry ovlivňovat.</a:t>
            </a:r>
          </a:p>
        </p:txBody>
      </p:sp>
      <p:pic>
        <p:nvPicPr>
          <p:cNvPr id="39940" name="Picture 5" descr="http://programujte.com/../galerie/2005/12/200512030221_feedback.jpg">
            <a:extLst>
              <a:ext uri="{FF2B5EF4-FFF2-40B4-BE49-F238E27FC236}">
                <a16:creationId xmlns:a16="http://schemas.microsoft.com/office/drawing/2014/main" id="{01167F04-8476-4823-B2FB-D881946C3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306638"/>
            <a:ext cx="4040188"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5DB422A-21BD-4852-9B5B-606109465DF9}"/>
              </a:ext>
            </a:extLst>
          </p:cNvPr>
          <p:cNvSpPr>
            <a:spLocks noGrp="1" noChangeArrowheads="1"/>
          </p:cNvSpPr>
          <p:nvPr>
            <p:ph type="title"/>
          </p:nvPr>
        </p:nvSpPr>
        <p:spPr/>
        <p:txBody>
          <a:bodyPr/>
          <a:lstStyle/>
          <a:p>
            <a:pPr>
              <a:defRPr/>
            </a:pPr>
            <a:r>
              <a:rPr lang="cs-CZ" sz="2800" dirty="0"/>
              <a:t>BIOLOGICKÁ ZPĚTNÁ VAZBA</a:t>
            </a:r>
            <a:endParaRPr lang="cs-CZ" sz="2400" dirty="0"/>
          </a:p>
        </p:txBody>
      </p:sp>
      <p:sp>
        <p:nvSpPr>
          <p:cNvPr id="40963" name="Rectangle 3">
            <a:extLst>
              <a:ext uri="{FF2B5EF4-FFF2-40B4-BE49-F238E27FC236}">
                <a16:creationId xmlns:a16="http://schemas.microsoft.com/office/drawing/2014/main" id="{33CB808E-F4C0-4386-B68E-CF142A01307C}"/>
              </a:ext>
            </a:extLst>
          </p:cNvPr>
          <p:cNvSpPr>
            <a:spLocks noGrp="1" noChangeArrowheads="1"/>
          </p:cNvSpPr>
          <p:nvPr>
            <p:ph type="body" idx="1"/>
          </p:nvPr>
        </p:nvSpPr>
        <p:spPr>
          <a:xfrm>
            <a:off x="500063" y="1214438"/>
            <a:ext cx="8535987" cy="5167312"/>
          </a:xfrm>
        </p:spPr>
        <p:txBody>
          <a:bodyPr/>
          <a:lstStyle/>
          <a:p>
            <a:pPr>
              <a:buFontTx/>
              <a:buNone/>
            </a:pPr>
            <a:r>
              <a:rPr lang="cs-CZ" altLang="cs-CZ" sz="2400" dirty="0"/>
              <a:t>Veličiny, které mohou být biologickou zpětnou vazbou vědomě modifikovány, jsou např. klidové svalové napětí, srdeční rytmus, tlak krve, periferní tok krve (vasokonstrikce, resp. vasodilatace), kožní odpor či EEG signál.</a:t>
            </a:r>
          </a:p>
          <a:p>
            <a:pPr>
              <a:buFontTx/>
              <a:buNone/>
            </a:pPr>
            <a:r>
              <a:rPr lang="cs-CZ" altLang="cs-CZ" sz="2400" dirty="0"/>
              <a:t>Znázornění hodnoty sledované veličiny je především vizuální (poloha ukazatele, umístění bodu na ploše obrazovky) nebo akustické (výška či hlasitost tónu). V poslední době se prosazuje forma jednoduchých počítačových her.</a:t>
            </a:r>
          </a:p>
          <a:p>
            <a:pPr>
              <a:buFont typeface="Wingdings" panose="05000000000000000000" pitchFamily="2" charset="2"/>
              <a:buNone/>
            </a:pPr>
            <a:r>
              <a:rPr lang="cs-CZ" altLang="cs-CZ" sz="2400" dirty="0"/>
              <a:t>Možnost (schopnost) ovlivňovat stav vlastního organismu umožňuje využít tohoto principu v terapii psychických poruch různého typu.</a:t>
            </a:r>
          </a:p>
          <a:p>
            <a:pPr>
              <a:buFontTx/>
              <a:buNone/>
            </a:pPr>
            <a:endParaRPr lang="cs-CZ" alt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66AC04-CDD4-4110-B5B7-F0D9591DBFED}"/>
              </a:ext>
            </a:extLst>
          </p:cNvPr>
          <p:cNvSpPr>
            <a:spLocks noGrp="1"/>
          </p:cNvSpPr>
          <p:nvPr>
            <p:ph type="title"/>
          </p:nvPr>
        </p:nvSpPr>
        <p:spPr/>
        <p:txBody>
          <a:bodyPr/>
          <a:lstStyle/>
          <a:p>
            <a:pPr>
              <a:defRPr/>
            </a:pPr>
            <a:r>
              <a:rPr lang="cs-CZ" sz="3200" dirty="0"/>
              <a:t>Model dravec/kořist</a:t>
            </a:r>
          </a:p>
        </p:txBody>
      </p:sp>
      <p:sp>
        <p:nvSpPr>
          <p:cNvPr id="3" name="Zástupný symbol pro obsah 2">
            <a:extLst>
              <a:ext uri="{FF2B5EF4-FFF2-40B4-BE49-F238E27FC236}">
                <a16:creationId xmlns:a16="http://schemas.microsoft.com/office/drawing/2014/main" id="{FEFBC045-1A30-4ED3-A1D5-2B17B1D60674}"/>
              </a:ext>
            </a:extLst>
          </p:cNvPr>
          <p:cNvSpPr>
            <a:spLocks noGrp="1"/>
          </p:cNvSpPr>
          <p:nvPr>
            <p:ph idx="1"/>
          </p:nvPr>
        </p:nvSpPr>
        <p:spPr>
          <a:xfrm>
            <a:off x="500063" y="1268413"/>
            <a:ext cx="8535987" cy="5113337"/>
          </a:xfrm>
        </p:spPr>
        <p:txBody>
          <a:bodyPr/>
          <a:lstStyle/>
          <a:p>
            <a:pPr marL="0" indent="0" algn="ctr">
              <a:buFont typeface="Wingdings" panose="05000000000000000000" pitchFamily="2" charset="2"/>
              <a:buNone/>
              <a:defRPr/>
            </a:pPr>
            <a:endParaRPr lang="cs-CZ" dirty="0">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.x(k).y(k)</a:t>
            </a:r>
            <a:endParaRPr lang="cs-CZ" sz="2400" dirty="0">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.x(k).y(k) - k</a:t>
            </a:r>
            <a:r>
              <a:rPr lang="cs-CZ" sz="2400" baseline="-25000" dirty="0">
                <a:latin typeface="Arial"/>
                <a:ea typeface="Times New Roman"/>
                <a:cs typeface="Times New Roman"/>
              </a:rPr>
              <a:t>4</a:t>
            </a:r>
            <a:r>
              <a:rPr lang="cs-CZ" sz="2400" dirty="0">
                <a:latin typeface="Arial"/>
                <a:ea typeface="Times New Roman"/>
                <a:cs typeface="Times New Roman"/>
              </a:rPr>
              <a:t>.y(k)</a:t>
            </a:r>
          </a:p>
          <a:p>
            <a:pPr marL="0" indent="0" algn="ctr">
              <a:buFont typeface="Wingdings" panose="05000000000000000000" pitchFamily="2" charset="2"/>
              <a:buNone/>
              <a:defRPr/>
            </a:pPr>
            <a:endParaRPr lang="cs-CZ" sz="2400" dirty="0">
              <a:latin typeface="Arial"/>
              <a:ea typeface="Times New Roman"/>
              <a:cs typeface="Times New Roman"/>
            </a:endParaRPr>
          </a:p>
          <a:p>
            <a:pPr marL="0" indent="0">
              <a:buFont typeface="Wingdings" panose="05000000000000000000" pitchFamily="2" charset="2"/>
              <a:buNone/>
              <a:tabLst>
                <a:tab pos="3951288" algn="ctr"/>
              </a:tabLst>
              <a:defRPr/>
            </a:pPr>
            <a:r>
              <a:rPr lang="cs-CZ" sz="2400" dirty="0">
                <a:latin typeface="Arial"/>
                <a:ea typeface="Times New Roman"/>
                <a:cs typeface="Times New Roman"/>
                <a:sym typeface="Symbol"/>
              </a:rPr>
              <a:t>a)	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y(k)</a:t>
            </a:r>
            <a:endParaRPr lang="cs-CZ" sz="2400" dirty="0">
              <a:solidFill>
                <a:srgbClr val="C00000"/>
              </a:solidFill>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y(k)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solidFill>
                  <a:srgbClr val="C00000"/>
                </a:solidFill>
                <a:latin typeface="Arial"/>
                <a:ea typeface="Times New Roman"/>
                <a:cs typeface="Times New Roman"/>
              </a:rPr>
              <a:t>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 </a:t>
            </a:r>
          </a:p>
          <a:p>
            <a:pPr marL="0" indent="0" algn="ctr">
              <a:buFont typeface="Wingdings" panose="05000000000000000000" pitchFamily="2" charset="2"/>
              <a:buNone/>
              <a:defRPr/>
            </a:pPr>
            <a:endParaRPr lang="cs-CZ" sz="2400" dirty="0">
              <a:latin typeface="Arial"/>
              <a:ea typeface="Times New Roman"/>
              <a:cs typeface="Times New Roman"/>
            </a:endParaRPr>
          </a:p>
          <a:p>
            <a:pPr marL="0" indent="0">
              <a:buFont typeface="Wingdings" panose="05000000000000000000" pitchFamily="2" charset="2"/>
              <a:buNone/>
              <a:tabLst>
                <a:tab pos="4127500" algn="ctr"/>
              </a:tabLst>
              <a:defRPr/>
            </a:pPr>
            <a:r>
              <a:rPr lang="cs-CZ" sz="2400" dirty="0">
                <a:latin typeface="Arial"/>
                <a:ea typeface="Times New Roman"/>
                <a:cs typeface="Times New Roman"/>
                <a:sym typeface="Symbol"/>
              </a:rPr>
              <a:t>b)	x(k+1) = </a:t>
            </a:r>
            <a:r>
              <a:rPr lang="cs-CZ" sz="2400" dirty="0" err="1">
                <a:latin typeface="Arial"/>
                <a:ea typeface="Times New Roman"/>
                <a:cs typeface="Times New Roman"/>
              </a:rPr>
              <a:t>x</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x</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1</a:t>
            </a:r>
            <a:r>
              <a:rPr lang="cs-CZ" sz="2400" dirty="0">
                <a:latin typeface="Arial"/>
                <a:ea typeface="Times New Roman"/>
                <a:cs typeface="Times New Roman"/>
              </a:rPr>
              <a:t>.x(k)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 </a:t>
            </a:r>
            <a:r>
              <a:rPr lang="cs-CZ" sz="2400" dirty="0">
                <a:solidFill>
                  <a:schemeClr val="accent4"/>
                </a:solidFill>
                <a:latin typeface="Arial"/>
                <a:ea typeface="Times New Roman"/>
                <a:cs typeface="Times New Roman"/>
              </a:rPr>
              <a:t>= (</a:t>
            </a:r>
            <a:r>
              <a:rPr lang="cs-CZ" sz="2400" dirty="0">
                <a:latin typeface="Arial"/>
                <a:ea typeface="Times New Roman"/>
                <a:cs typeface="Times New Roman"/>
              </a:rPr>
              <a:t>k</a:t>
            </a:r>
            <a:r>
              <a:rPr lang="cs-CZ" sz="2400" baseline="-25000" dirty="0">
                <a:latin typeface="Arial"/>
                <a:ea typeface="Times New Roman"/>
                <a:cs typeface="Times New Roman"/>
              </a:rPr>
              <a:t>1</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a:t>
            </a:r>
            <a:endParaRPr lang="cs-CZ" sz="2400" dirty="0">
              <a:solidFill>
                <a:schemeClr val="accent4"/>
              </a:solidFill>
              <a:latin typeface="Arial"/>
              <a:ea typeface="Times New Roman"/>
              <a:cs typeface="Times New Roman"/>
              <a:sym typeface="Symbol"/>
            </a:endParaRPr>
          </a:p>
          <a:p>
            <a:pPr marL="0" indent="0" algn="ctr">
              <a:buFont typeface="Wingdings" panose="05000000000000000000" pitchFamily="2" charset="2"/>
              <a:buNone/>
              <a:defRPr/>
            </a:pPr>
            <a:r>
              <a:rPr lang="cs-CZ" sz="2400" dirty="0">
                <a:latin typeface="Arial"/>
                <a:ea typeface="Times New Roman"/>
                <a:cs typeface="Times New Roman"/>
                <a:sym typeface="Symbol"/>
              </a:rPr>
              <a:t>y(k+1) = </a:t>
            </a:r>
            <a:r>
              <a:rPr lang="cs-CZ" sz="2400" dirty="0" err="1">
                <a:latin typeface="Arial"/>
                <a:ea typeface="Times New Roman"/>
                <a:cs typeface="Times New Roman"/>
              </a:rPr>
              <a:t>y</a:t>
            </a:r>
            <a:r>
              <a:rPr lang="cs-CZ" sz="2400" baseline="-25000" dirty="0" err="1">
                <a:latin typeface="Arial"/>
                <a:ea typeface="Times New Roman"/>
                <a:cs typeface="Times New Roman"/>
              </a:rPr>
              <a:t>b</a:t>
            </a:r>
            <a:r>
              <a:rPr lang="cs-CZ" sz="2400" dirty="0">
                <a:latin typeface="Arial"/>
                <a:ea typeface="Times New Roman"/>
                <a:cs typeface="Times New Roman"/>
              </a:rPr>
              <a:t> - </a:t>
            </a:r>
            <a:r>
              <a:rPr lang="cs-CZ" sz="2400" dirty="0">
                <a:latin typeface="Arial"/>
                <a:ea typeface="Times New Roman"/>
                <a:cs typeface="Times New Roman"/>
                <a:sym typeface="Symbol"/>
              </a:rPr>
              <a:t></a:t>
            </a:r>
            <a:r>
              <a:rPr lang="cs-CZ" sz="2400" dirty="0" err="1">
                <a:latin typeface="Arial"/>
                <a:ea typeface="Times New Roman"/>
                <a:cs typeface="Times New Roman"/>
              </a:rPr>
              <a:t>y</a:t>
            </a:r>
            <a:r>
              <a:rPr lang="cs-CZ" sz="2400" baseline="-25000" dirty="0" err="1">
                <a:latin typeface="Arial"/>
                <a:ea typeface="Times New Roman"/>
                <a:cs typeface="Times New Roman"/>
              </a:rPr>
              <a:t>d</a:t>
            </a:r>
            <a:r>
              <a:rPr lang="cs-CZ" sz="2400" dirty="0">
                <a:latin typeface="Arial"/>
                <a:ea typeface="Times New Roman"/>
                <a:cs typeface="Times New Roman"/>
              </a:rPr>
              <a:t> =  k</a:t>
            </a:r>
            <a:r>
              <a:rPr lang="cs-CZ" sz="2400" baseline="-25000" dirty="0">
                <a:latin typeface="Arial"/>
                <a:ea typeface="Times New Roman"/>
                <a:cs typeface="Times New Roman"/>
              </a:rPr>
              <a:t>2</a:t>
            </a:r>
            <a:r>
              <a:rPr lang="cs-CZ" sz="2400" dirty="0">
                <a:latin typeface="Arial"/>
                <a:ea typeface="Times New Roman"/>
                <a:cs typeface="Times New Roman"/>
              </a:rPr>
              <a:t>.k</a:t>
            </a:r>
            <a:r>
              <a:rPr lang="cs-CZ" sz="2400" baseline="-25000" dirty="0">
                <a:latin typeface="Arial"/>
                <a:ea typeface="Times New Roman"/>
                <a:cs typeface="Times New Roman"/>
              </a:rPr>
              <a:t>3</a:t>
            </a:r>
            <a:r>
              <a:rPr lang="cs-CZ" sz="2400" dirty="0">
                <a:latin typeface="Arial"/>
                <a:ea typeface="Times New Roman"/>
                <a:cs typeface="Times New Roman"/>
              </a:rPr>
              <a:t>.</a:t>
            </a:r>
            <a:r>
              <a:rPr lang="cs-CZ" sz="2400" dirty="0">
                <a:solidFill>
                  <a:srgbClr val="C00000"/>
                </a:solidFill>
                <a:latin typeface="Arial"/>
                <a:ea typeface="Times New Roman"/>
                <a:cs typeface="Times New Roman"/>
              </a:rPr>
              <a:t>x(k) </a:t>
            </a:r>
            <a:r>
              <a:rPr lang="cs-CZ" sz="2400" dirty="0">
                <a:latin typeface="Arial"/>
                <a:ea typeface="Times New Roman"/>
                <a:cs typeface="Times New Roman"/>
              </a:rPr>
              <a:t>- k</a:t>
            </a:r>
            <a:r>
              <a:rPr lang="cs-CZ" sz="2400" baseline="-25000" dirty="0">
                <a:latin typeface="Arial"/>
                <a:ea typeface="Times New Roman"/>
                <a:cs typeface="Times New Roman"/>
              </a:rPr>
              <a:t>4</a:t>
            </a:r>
            <a:r>
              <a:rPr lang="cs-CZ" sz="2400" dirty="0">
                <a:latin typeface="Arial"/>
                <a:ea typeface="Times New Roman"/>
                <a:cs typeface="Times New Roman"/>
              </a:rPr>
              <a:t>.y(k)</a:t>
            </a:r>
          </a:p>
          <a:p>
            <a:pPr marL="0" indent="0" algn="ctr">
              <a:buFont typeface="Wingdings" panose="05000000000000000000" pitchFamily="2" charset="2"/>
              <a:buNone/>
              <a:defRPr/>
            </a:pPr>
            <a:endParaRPr lang="cs-CZ" dirty="0">
              <a:latin typeface="Arial"/>
              <a:ea typeface="Times New Roman"/>
              <a:cs typeface="Times New Roman"/>
            </a:endParaRPr>
          </a:p>
          <a:p>
            <a:pPr marL="0" indent="0">
              <a:buFont typeface="Wingdings" panose="05000000000000000000" pitchFamily="2" charset="2"/>
              <a:buNone/>
              <a:defRPr/>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B314FC-5F84-492A-963E-A571DAC15258}"/>
              </a:ext>
            </a:extLst>
          </p:cNvPr>
          <p:cNvSpPr>
            <a:spLocks noGrp="1"/>
          </p:cNvSpPr>
          <p:nvPr>
            <p:ph type="title"/>
          </p:nvPr>
        </p:nvSpPr>
        <p:spPr/>
        <p:txBody>
          <a:bodyPr/>
          <a:lstStyle/>
          <a:p>
            <a:pPr>
              <a:defRPr/>
            </a:pPr>
            <a:r>
              <a:rPr lang="cs-CZ" sz="2800"/>
              <a:t>vnitřní </a:t>
            </a:r>
            <a:r>
              <a:rPr lang="cs-CZ" sz="2800" dirty="0"/>
              <a:t>stavový popis</a:t>
            </a:r>
          </a:p>
        </p:txBody>
      </p:sp>
      <p:sp>
        <p:nvSpPr>
          <p:cNvPr id="40963" name="Zástupný symbol pro obsah 2">
            <a:extLst>
              <a:ext uri="{FF2B5EF4-FFF2-40B4-BE49-F238E27FC236}">
                <a16:creationId xmlns:a16="http://schemas.microsoft.com/office/drawing/2014/main" id="{84C3D450-EAC4-4744-87B2-87A15D5150F6}"/>
              </a:ext>
            </a:extLst>
          </p:cNvPr>
          <p:cNvSpPr>
            <a:spLocks noGrp="1" noChangeArrowheads="1"/>
          </p:cNvSpPr>
          <p:nvPr>
            <p:ph idx="1"/>
          </p:nvPr>
        </p:nvSpPr>
        <p:spPr>
          <a:xfrm>
            <a:off x="500063" y="1214438"/>
            <a:ext cx="8535987" cy="5167312"/>
          </a:xfrm>
        </p:spPr>
        <p:txBody>
          <a:bodyPr/>
          <a:lstStyle/>
          <a:p>
            <a:pPr marL="0" indent="0">
              <a:buFont typeface="Wingdings" panose="05000000000000000000" pitchFamily="2" charset="2"/>
              <a:buNone/>
            </a:pPr>
            <a:r>
              <a:rPr lang="cs-CZ" altLang="cs-CZ" sz="1900"/>
              <a:t>Dynamika je vyjádřena jejich hodnotami stavových proměnných v následujícím časovém kroku. </a:t>
            </a:r>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endParaRPr lang="cs-CZ" altLang="cs-CZ" sz="1900"/>
          </a:p>
          <a:p>
            <a:pPr marL="0" indent="0">
              <a:buFont typeface="Wingdings" panose="05000000000000000000" pitchFamily="2" charset="2"/>
              <a:buNone/>
            </a:pPr>
            <a:r>
              <a:rPr lang="cs-CZ" altLang="cs-CZ" sz="1900"/>
              <a:t>kde </a:t>
            </a:r>
            <a:r>
              <a:rPr lang="cs-CZ" altLang="cs-CZ" sz="1900" b="1"/>
              <a:t>s</a:t>
            </a:r>
            <a:r>
              <a:rPr lang="cs-CZ" altLang="cs-CZ" sz="1900"/>
              <a:t>(k+1) = (s</a:t>
            </a:r>
            <a:r>
              <a:rPr lang="cs-CZ" altLang="cs-CZ" sz="1900" baseline="-25000"/>
              <a:t>1</a:t>
            </a:r>
            <a:r>
              <a:rPr lang="cs-CZ" altLang="cs-CZ" sz="1900"/>
              <a:t>(k+1), s</a:t>
            </a:r>
            <a:r>
              <a:rPr lang="cs-CZ" altLang="cs-CZ" sz="1900" baseline="-25000"/>
              <a:t>2</a:t>
            </a:r>
            <a:r>
              <a:rPr lang="cs-CZ" altLang="cs-CZ" sz="1900"/>
              <a:t>(k+1), …, s</a:t>
            </a:r>
            <a:r>
              <a:rPr lang="cs-CZ" altLang="cs-CZ" sz="1900" baseline="-25000"/>
              <a:t>n</a:t>
            </a:r>
            <a:r>
              <a:rPr lang="cs-CZ" altLang="cs-CZ" sz="1900"/>
              <a:t>(k+1))</a:t>
            </a:r>
            <a:r>
              <a:rPr lang="cs-CZ" altLang="cs-CZ" sz="1900" baseline="30000"/>
              <a:t>T</a:t>
            </a:r>
            <a:r>
              <a:rPr lang="cs-CZ" altLang="cs-CZ" sz="1900"/>
              <a:t>   je vektor hodnot stavových veličin v čase k+1, </a:t>
            </a:r>
            <a:r>
              <a:rPr lang="cs-CZ" altLang="cs-CZ" sz="1900" b="1"/>
              <a:t>s</a:t>
            </a:r>
            <a:r>
              <a:rPr lang="cs-CZ" altLang="cs-CZ" sz="1900"/>
              <a:t>(k) je vektor hodnot stavových veličin v čase k a vektor</a:t>
            </a:r>
            <a:r>
              <a:rPr lang="cs-CZ" altLang="cs-CZ" sz="1900" b="1"/>
              <a:t> x</a:t>
            </a:r>
            <a:r>
              <a:rPr lang="cs-CZ" altLang="cs-CZ" sz="1900"/>
              <a:t>(k) představuje hodnoty vstupních posloupností v čase k. Matice </a:t>
            </a:r>
            <a:r>
              <a:rPr lang="cs-CZ" altLang="cs-CZ" sz="1900" b="1"/>
              <a:t>A</a:t>
            </a:r>
            <a:r>
              <a:rPr lang="cs-CZ" altLang="cs-CZ" sz="1900"/>
              <a:t>(n,n) je </a:t>
            </a:r>
            <a:r>
              <a:rPr lang="cs-CZ" altLang="cs-CZ" sz="1900" b="1" i="1"/>
              <a:t>matice dynamiky systému</a:t>
            </a:r>
            <a:r>
              <a:rPr lang="cs-CZ" altLang="cs-CZ" sz="1900"/>
              <a:t> a její (v případě lineárních, časově invariantních systémů konstantní) prvky vyjadřují vztah mezi hodnotami stavových veličin v čase k+1 a k. Matice </a:t>
            </a:r>
            <a:r>
              <a:rPr lang="cs-CZ" altLang="cs-CZ" sz="1900" b="1"/>
              <a:t>B</a:t>
            </a:r>
            <a:r>
              <a:rPr lang="cs-CZ" altLang="cs-CZ" sz="1900"/>
              <a:t>(n,m) je tzv. </a:t>
            </a:r>
            <a:r>
              <a:rPr lang="cs-CZ" altLang="cs-CZ" sz="1900" b="1" i="1"/>
              <a:t>vstupní matice systému</a:t>
            </a:r>
            <a:r>
              <a:rPr lang="cs-CZ" altLang="cs-CZ" sz="1900"/>
              <a:t> a popisuje vzájemný vztah mezi hodnotami stavových veličin v čase k+1 a hodnotami vstupních veličin v čase k.</a:t>
            </a:r>
          </a:p>
        </p:txBody>
      </p:sp>
      <p:sp>
        <p:nvSpPr>
          <p:cNvPr id="40964" name="Rectangle 2">
            <a:extLst>
              <a:ext uri="{FF2B5EF4-FFF2-40B4-BE49-F238E27FC236}">
                <a16:creationId xmlns:a16="http://schemas.microsoft.com/office/drawing/2014/main" id="{4B881A16-6B60-48DE-983E-096B90E636F9}"/>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0965" name="Object 1">
                <a:extLst>
                  <a:ext uri="{FF2B5EF4-FFF2-40B4-BE49-F238E27FC236}">
                    <a16:creationId xmlns:a16="http://schemas.microsoft.com/office/drawing/2014/main" id="{5774D650-76A7-48B2-8F44-5E0B79F2AADA}"/>
                  </a:ext>
                </a:extLst>
              </p:cNvPr>
              <p:cNvSpPr txBox="1"/>
              <p:nvPr/>
            </p:nvSpPr>
            <p:spPr bwMode="auto">
              <a:xfrm>
                <a:off x="755650" y="1989138"/>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0965" name="Object 1">
                <a:extLst>
                  <a:ext uri="{FF2B5EF4-FFF2-40B4-BE49-F238E27FC236}">
                    <a16:creationId xmlns:a16="http://schemas.microsoft.com/office/drawing/2014/main" id="{5774D650-76A7-48B2-8F44-5E0B79F2AADA}"/>
                  </a:ext>
                </a:extLst>
              </p:cNvPr>
              <p:cNvSpPr txBox="1">
                <a:spLocks noRot="1" noChangeAspect="1" noMove="1" noResize="1" noEditPoints="1" noAdjustHandles="1" noChangeArrowheads="1" noChangeShapeType="1" noTextEdit="1"/>
              </p:cNvSpPr>
              <p:nvPr/>
            </p:nvSpPr>
            <p:spPr bwMode="auto">
              <a:xfrm>
                <a:off x="755650" y="1989138"/>
                <a:ext cx="7102475" cy="180022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AA8C7-E19E-48A7-B766-A32D4C042D3E}"/>
              </a:ext>
            </a:extLst>
          </p:cNvPr>
          <p:cNvSpPr>
            <a:spLocks noGrp="1"/>
          </p:cNvSpPr>
          <p:nvPr>
            <p:ph type="title"/>
          </p:nvPr>
        </p:nvSpPr>
        <p:spPr/>
        <p:txBody>
          <a:bodyPr/>
          <a:lstStyle/>
          <a:p>
            <a:pPr>
              <a:defRPr/>
            </a:pPr>
            <a:r>
              <a:rPr lang="cs-CZ" sz="2800"/>
              <a:t>vnitřní </a:t>
            </a:r>
            <a:r>
              <a:rPr lang="cs-CZ" sz="2800" dirty="0"/>
              <a:t>stavový popis</a:t>
            </a:r>
          </a:p>
        </p:txBody>
      </p:sp>
      <p:sp>
        <p:nvSpPr>
          <p:cNvPr id="41987" name="Zástupný symbol pro obsah 2">
            <a:extLst>
              <a:ext uri="{FF2B5EF4-FFF2-40B4-BE49-F238E27FC236}">
                <a16:creationId xmlns:a16="http://schemas.microsoft.com/office/drawing/2014/main" id="{05F807EA-EE0D-49EA-86C2-27749CDA98FD}"/>
              </a:ext>
            </a:extLst>
          </p:cNvPr>
          <p:cNvSpPr>
            <a:spLocks noGrp="1" noChangeArrowheads="1"/>
          </p:cNvSpPr>
          <p:nvPr>
            <p:ph idx="1"/>
          </p:nvPr>
        </p:nvSpPr>
        <p:spPr>
          <a:xfrm>
            <a:off x="573088" y="1214438"/>
            <a:ext cx="8535987" cy="846137"/>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900"/>
          </a:p>
        </p:txBody>
      </p:sp>
      <p:sp>
        <p:nvSpPr>
          <p:cNvPr id="41988" name="Rectangle 2">
            <a:extLst>
              <a:ext uri="{FF2B5EF4-FFF2-40B4-BE49-F238E27FC236}">
                <a16:creationId xmlns:a16="http://schemas.microsoft.com/office/drawing/2014/main" id="{274D89D4-C7FB-4F69-9355-87ED6F10DA6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1989" name="Object 1">
                <a:extLst>
                  <a:ext uri="{FF2B5EF4-FFF2-40B4-BE49-F238E27FC236}">
                    <a16:creationId xmlns:a16="http://schemas.microsoft.com/office/drawing/2014/main" id="{43E3392D-3F5E-4EDC-957D-833CFB2302AB}"/>
                  </a:ext>
                </a:extLst>
              </p:cNvPr>
              <p:cNvSpPr txBox="1"/>
              <p:nvPr/>
            </p:nvSpPr>
            <p:spPr bwMode="auto">
              <a:xfrm>
                <a:off x="827088" y="2276475"/>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1989" name="Object 1">
                <a:extLst>
                  <a:ext uri="{FF2B5EF4-FFF2-40B4-BE49-F238E27FC236}">
                    <a16:creationId xmlns:a16="http://schemas.microsoft.com/office/drawing/2014/main" id="{43E3392D-3F5E-4EDC-957D-833CFB2302AB}"/>
                  </a:ext>
                </a:extLst>
              </p:cNvPr>
              <p:cNvSpPr txBox="1">
                <a:spLocks noRot="1" noChangeAspect="1" noMove="1" noResize="1" noEditPoints="1" noAdjustHandles="1" noChangeArrowheads="1" noChangeShapeType="1" noTextEdit="1"/>
              </p:cNvSpPr>
              <p:nvPr/>
            </p:nvSpPr>
            <p:spPr bwMode="auto">
              <a:xfrm>
                <a:off x="827088" y="2276475"/>
                <a:ext cx="7102475" cy="1800225"/>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D0D090-0471-479B-B6D5-AE93DE67C172}"/>
              </a:ext>
            </a:extLst>
          </p:cNvPr>
          <p:cNvSpPr>
            <a:spLocks noGrp="1"/>
          </p:cNvSpPr>
          <p:nvPr>
            <p:ph type="title"/>
          </p:nvPr>
        </p:nvSpPr>
        <p:spPr/>
        <p:txBody>
          <a:bodyPr/>
          <a:lstStyle/>
          <a:p>
            <a:pPr>
              <a:defRPr/>
            </a:pPr>
            <a:r>
              <a:rPr lang="cs-CZ" sz="2800"/>
              <a:t>vnitřní </a:t>
            </a:r>
            <a:r>
              <a:rPr lang="cs-CZ" sz="2800" dirty="0"/>
              <a:t>stavový popis</a:t>
            </a:r>
          </a:p>
        </p:txBody>
      </p:sp>
      <p:sp>
        <p:nvSpPr>
          <p:cNvPr id="43011" name="Rectangle 2">
            <a:extLst>
              <a:ext uri="{FF2B5EF4-FFF2-40B4-BE49-F238E27FC236}">
                <a16:creationId xmlns:a16="http://schemas.microsoft.com/office/drawing/2014/main" id="{EB094BD0-8265-4AB9-8546-4FEC845E16A1}"/>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3012" name="Object 1">
                <a:extLst>
                  <a:ext uri="{FF2B5EF4-FFF2-40B4-BE49-F238E27FC236}">
                    <a16:creationId xmlns:a16="http://schemas.microsoft.com/office/drawing/2014/main" id="{45D4191A-62F6-4AF6-B4CC-CF60243183B7}"/>
                  </a:ext>
                </a:extLst>
              </p:cNvPr>
              <p:cNvSpPr txBox="1"/>
              <p:nvPr/>
            </p:nvSpPr>
            <p:spPr bwMode="auto">
              <a:xfrm>
                <a:off x="827088" y="2276475"/>
                <a:ext cx="7102475" cy="1800225"/>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𝑎</m:t>
                                    </m:r>
                                  </m:e>
                                  <m:sub>
                                    <m:r>
                                      <a:rPr lang="cs-CZ" i="1">
                                        <a:solidFill>
                                          <a:srgbClr val="000000"/>
                                        </a:solidFill>
                                        <a:latin typeface="Cambria Math" panose="02040503050406030204" pitchFamily="18" charset="0"/>
                                      </a:rPr>
                                      <m:t>𝑛𝑛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𝑏</m:t>
                                    </m:r>
                                  </m:e>
                                  <m:sub>
                                    <m:r>
                                      <a:rPr lang="cs-CZ" i="1">
                                        <a:solidFill>
                                          <a:srgbClr val="000000"/>
                                        </a:solidFill>
                                        <a:latin typeface="Cambria Math" panose="02040503050406030204" pitchFamily="18" charset="0"/>
                                      </a:rPr>
                                      <m:t>𝑛𝑚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𝐀</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𝐁</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3012" name="Object 1">
                <a:extLst>
                  <a:ext uri="{FF2B5EF4-FFF2-40B4-BE49-F238E27FC236}">
                    <a16:creationId xmlns:a16="http://schemas.microsoft.com/office/drawing/2014/main" id="{45D4191A-62F6-4AF6-B4CC-CF60243183B7}"/>
                  </a:ext>
                </a:extLst>
              </p:cNvPr>
              <p:cNvSpPr txBox="1">
                <a:spLocks noRot="1" noChangeAspect="1" noMove="1" noResize="1" noEditPoints="1" noAdjustHandles="1" noChangeArrowheads="1" noChangeShapeType="1" noTextEdit="1"/>
              </p:cNvSpPr>
              <p:nvPr/>
            </p:nvSpPr>
            <p:spPr bwMode="auto">
              <a:xfrm>
                <a:off x="827088" y="2276475"/>
                <a:ext cx="7102475" cy="1800225"/>
              </a:xfrm>
              <a:prstGeom prst="rect">
                <a:avLst/>
              </a:prstGeom>
              <a:blipFill>
                <a:blip r:embed="rId2"/>
                <a:stretch>
                  <a:fillRect/>
                </a:stretch>
              </a:blipFill>
              <a:ln>
                <a:noFill/>
              </a:ln>
            </p:spPr>
            <p:txBody>
              <a:bodyPr/>
              <a:lstStyle/>
              <a:p>
                <a:r>
                  <a:rPr lang="cs-CZ">
                    <a:noFill/>
                  </a:rPr>
                  <a:t> </a:t>
                </a:r>
              </a:p>
            </p:txBody>
          </p:sp>
        </mc:Fallback>
      </mc:AlternateContent>
      <p:pic>
        <p:nvPicPr>
          <p:cNvPr id="43013" name="Picture 4">
            <a:extLst>
              <a:ext uri="{FF2B5EF4-FFF2-40B4-BE49-F238E27FC236}">
                <a16:creationId xmlns:a16="http://schemas.microsoft.com/office/drawing/2014/main" id="{37477365-B9A3-4510-B833-CA2676E920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5088" y="4365625"/>
            <a:ext cx="641032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014" name="Zástupný symbol pro obsah 2">
            <a:extLst>
              <a:ext uri="{FF2B5EF4-FFF2-40B4-BE49-F238E27FC236}">
                <a16:creationId xmlns:a16="http://schemas.microsoft.com/office/drawing/2014/main" id="{B500E7A8-F979-4B28-A166-33D7B02151AC}"/>
              </a:ext>
            </a:extLst>
          </p:cNvPr>
          <p:cNvSpPr>
            <a:spLocks noGrp="1" noChangeArrowheads="1"/>
          </p:cNvSpPr>
          <p:nvPr>
            <p:ph idx="1"/>
          </p:nvPr>
        </p:nvSpPr>
        <p:spPr>
          <a:xfrm>
            <a:off x="573088" y="1214438"/>
            <a:ext cx="8535987" cy="846137"/>
          </a:xfrm>
        </p:spPr>
        <p:txBody>
          <a:bodyPr/>
          <a:lstStyle/>
          <a:p>
            <a:pPr marL="0" indent="0">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a)	x(k+1) = </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x</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1</a:t>
            </a:r>
            <a:r>
              <a:rPr lang="cs-CZ" altLang="cs-CZ" sz="2000">
                <a:latin typeface="Arial" panose="020B0604020202020204" pitchFamily="34" charset="0"/>
                <a:cs typeface="Times New Roman" panose="02020603050405020304" pitchFamily="18" charset="0"/>
              </a:rPr>
              <a:t>.x(k)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a:t>
            </a:r>
            <a:endParaRPr lang="cs-CZ" altLang="cs-CZ" sz="2000">
              <a:solidFill>
                <a:srgbClr val="C00000"/>
              </a:solidFill>
              <a:latin typeface="Arial" panose="020B0604020202020204" pitchFamily="34" charset="0"/>
              <a:cs typeface="Times New Roman" panose="02020603050405020304" pitchFamily="18" charset="0"/>
              <a:sym typeface="Symbol" panose="05050102010706020507" pitchFamily="18" charset="2"/>
            </a:endParaRPr>
          </a:p>
          <a:p>
            <a:pPr marL="0" indent="0" algn="ctr">
              <a:buFont typeface="Wingdings" panose="05000000000000000000" pitchFamily="2" charset="2"/>
              <a:buNone/>
              <a:tabLst>
                <a:tab pos="3951288" algn="ctr"/>
              </a:tabLst>
            </a:pPr>
            <a:r>
              <a:rPr lang="cs-CZ" altLang="cs-CZ" sz="2000">
                <a:latin typeface="Arial" panose="020B0604020202020204" pitchFamily="34" charset="0"/>
                <a:cs typeface="Times New Roman" panose="02020603050405020304" pitchFamily="18" charset="0"/>
                <a:sym typeface="Symbol" panose="05050102010706020507" pitchFamily="18" charset="2"/>
              </a:rPr>
              <a:t>y(k+1) = </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b</a:t>
            </a:r>
            <a:r>
              <a:rPr lang="cs-CZ" altLang="cs-CZ" sz="2000">
                <a:latin typeface="Arial" panose="020B0604020202020204" pitchFamily="34" charset="0"/>
                <a:cs typeface="Times New Roman" panose="02020603050405020304" pitchFamily="18" charset="0"/>
              </a:rPr>
              <a:t> - </a:t>
            </a:r>
            <a:r>
              <a:rPr lang="cs-CZ" altLang="cs-CZ" sz="2000">
                <a:latin typeface="Arial" panose="020B0604020202020204" pitchFamily="34" charset="0"/>
                <a:cs typeface="Times New Roman" panose="02020603050405020304" pitchFamily="18" charset="0"/>
                <a:sym typeface="Symbol" panose="05050102010706020507" pitchFamily="18" charset="2"/>
              </a:rPr>
              <a:t></a:t>
            </a:r>
            <a:r>
              <a:rPr lang="cs-CZ" altLang="cs-CZ" sz="2000">
                <a:latin typeface="Arial" panose="020B0604020202020204" pitchFamily="34" charset="0"/>
                <a:cs typeface="Times New Roman" panose="02020603050405020304" pitchFamily="18" charset="0"/>
              </a:rPr>
              <a:t>y</a:t>
            </a:r>
            <a:r>
              <a:rPr lang="cs-CZ" altLang="cs-CZ" sz="2000" baseline="-25000">
                <a:latin typeface="Arial" panose="020B0604020202020204" pitchFamily="34" charset="0"/>
                <a:cs typeface="Times New Roman" panose="02020603050405020304" pitchFamily="18" charset="0"/>
              </a:rPr>
              <a:t>d</a:t>
            </a:r>
            <a:r>
              <a:rPr lang="cs-CZ" altLang="cs-CZ" sz="2000">
                <a:latin typeface="Arial" panose="020B0604020202020204" pitchFamily="34" charset="0"/>
                <a:cs typeface="Times New Roman" panose="02020603050405020304" pitchFamily="18" charset="0"/>
              </a:rPr>
              <a:t>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latin typeface="Arial" panose="020B0604020202020204" pitchFamily="34" charset="0"/>
                <a:cs typeface="Times New Roman" panose="02020603050405020304" pitchFamily="18" charset="0"/>
              </a:rPr>
              <a:t>.</a:t>
            </a:r>
            <a:r>
              <a:rPr lang="cs-CZ" altLang="cs-CZ" sz="2000">
                <a:solidFill>
                  <a:srgbClr val="C00000"/>
                </a:solidFill>
                <a:latin typeface="Arial" panose="020B0604020202020204" pitchFamily="34" charset="0"/>
                <a:cs typeface="Times New Roman" panose="02020603050405020304" pitchFamily="18" charset="0"/>
              </a:rPr>
              <a:t>y(k)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 (k</a:t>
            </a:r>
            <a:r>
              <a:rPr lang="cs-CZ" altLang="cs-CZ" sz="2000" baseline="-25000">
                <a:latin typeface="Arial" panose="020B0604020202020204" pitchFamily="34" charset="0"/>
                <a:cs typeface="Times New Roman" panose="02020603050405020304" pitchFamily="18" charset="0"/>
              </a:rPr>
              <a:t>2</a:t>
            </a:r>
            <a:r>
              <a:rPr lang="cs-CZ" altLang="cs-CZ" sz="2000">
                <a:latin typeface="Arial" panose="020B0604020202020204" pitchFamily="34" charset="0"/>
                <a:cs typeface="Times New Roman" panose="02020603050405020304" pitchFamily="18" charset="0"/>
              </a:rPr>
              <a:t>.k</a:t>
            </a:r>
            <a:r>
              <a:rPr lang="cs-CZ" altLang="cs-CZ" sz="2000" baseline="-25000">
                <a:latin typeface="Arial" panose="020B0604020202020204" pitchFamily="34" charset="0"/>
                <a:cs typeface="Times New Roman" panose="02020603050405020304" pitchFamily="18" charset="0"/>
              </a:rPr>
              <a:t>3</a:t>
            </a:r>
            <a:r>
              <a:rPr lang="cs-CZ" altLang="cs-CZ" sz="2000">
                <a:solidFill>
                  <a:srgbClr val="C00000"/>
                </a:solidFill>
                <a:latin typeface="Arial" panose="020B0604020202020204" pitchFamily="34" charset="0"/>
                <a:cs typeface="Times New Roman" panose="02020603050405020304" pitchFamily="18" charset="0"/>
              </a:rPr>
              <a:t> </a:t>
            </a:r>
            <a:r>
              <a:rPr lang="cs-CZ" altLang="cs-CZ" sz="2000">
                <a:latin typeface="Arial" panose="020B0604020202020204" pitchFamily="34" charset="0"/>
                <a:cs typeface="Times New Roman" panose="02020603050405020304" pitchFamily="18" charset="0"/>
              </a:rPr>
              <a:t>- k</a:t>
            </a:r>
            <a:r>
              <a:rPr lang="cs-CZ" altLang="cs-CZ" sz="2000" baseline="-25000">
                <a:latin typeface="Arial" panose="020B0604020202020204" pitchFamily="34" charset="0"/>
                <a:cs typeface="Times New Roman" panose="02020603050405020304" pitchFamily="18" charset="0"/>
              </a:rPr>
              <a:t>4</a:t>
            </a:r>
            <a:r>
              <a:rPr lang="cs-CZ" altLang="cs-CZ" sz="2000">
                <a:latin typeface="Arial" panose="020B0604020202020204" pitchFamily="34" charset="0"/>
                <a:cs typeface="Times New Roman" panose="02020603050405020304" pitchFamily="18" charset="0"/>
              </a:rPr>
              <a:t>).y(k) </a:t>
            </a:r>
          </a:p>
          <a:p>
            <a:pPr marL="0" indent="0">
              <a:buFont typeface="Wingdings" panose="05000000000000000000" pitchFamily="2" charset="2"/>
              <a:buNone/>
              <a:tabLst>
                <a:tab pos="3951288" algn="ctr"/>
              </a:tabLst>
            </a:pPr>
            <a:endParaRPr lang="cs-CZ" altLang="cs-CZ" sz="1900"/>
          </a:p>
        </p:txBody>
      </p:sp>
      <p:sp>
        <p:nvSpPr>
          <p:cNvPr id="3" name="TextovéPole 2">
            <a:extLst>
              <a:ext uri="{FF2B5EF4-FFF2-40B4-BE49-F238E27FC236}">
                <a16:creationId xmlns:a16="http://schemas.microsoft.com/office/drawing/2014/main" id="{A08B4690-6D91-4FD9-8DA5-EAF7E335CF2A}"/>
              </a:ext>
            </a:extLst>
          </p:cNvPr>
          <p:cNvSpPr txBox="1"/>
          <p:nvPr/>
        </p:nvSpPr>
        <p:spPr>
          <a:xfrm>
            <a:off x="827088" y="3789040"/>
            <a:ext cx="5905152" cy="369332"/>
          </a:xfrm>
          <a:prstGeom prst="rect">
            <a:avLst/>
          </a:prstGeom>
          <a:noFill/>
        </p:spPr>
        <p:txBody>
          <a:bodyPr wrap="square" rtlCol="0">
            <a:spAutoFit/>
          </a:bodyPr>
          <a:lstStyle/>
          <a:p>
            <a:r>
              <a:rPr lang="cs-CZ" dirty="0">
                <a:solidFill>
                  <a:srgbClr val="C00000"/>
                </a:solidFill>
              </a:rPr>
              <a:t>V případě modelu dravec kořist dostáváme: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7608B-E9AC-4A49-ABB0-371AD9576E19}"/>
              </a:ext>
            </a:extLst>
          </p:cNvPr>
          <p:cNvSpPr>
            <a:spLocks noGrp="1"/>
          </p:cNvSpPr>
          <p:nvPr>
            <p:ph type="title"/>
          </p:nvPr>
        </p:nvSpPr>
        <p:spPr/>
        <p:txBody>
          <a:bodyPr/>
          <a:lstStyle/>
          <a:p>
            <a:pPr>
              <a:defRPr/>
            </a:pPr>
            <a:r>
              <a:rPr lang="cs-CZ" sz="2800"/>
              <a:t>vnitřní </a:t>
            </a:r>
            <a:r>
              <a:rPr lang="cs-CZ" sz="2800" dirty="0"/>
              <a:t>stavový popis</a:t>
            </a:r>
          </a:p>
        </p:txBody>
      </p:sp>
      <p:sp>
        <p:nvSpPr>
          <p:cNvPr id="3" name="Zástupný symbol pro obsah 2">
            <a:extLst>
              <a:ext uri="{FF2B5EF4-FFF2-40B4-BE49-F238E27FC236}">
                <a16:creationId xmlns:a16="http://schemas.microsoft.com/office/drawing/2014/main" id="{1BB109A2-67CD-44DE-82D1-686A31F1834D}"/>
              </a:ext>
            </a:extLst>
          </p:cNvPr>
          <p:cNvSpPr>
            <a:spLocks noGrp="1"/>
          </p:cNvSpPr>
          <p:nvPr>
            <p:ph idx="1"/>
          </p:nvPr>
        </p:nvSpPr>
        <p:spPr>
          <a:xfrm>
            <a:off x="500063" y="1214438"/>
            <a:ext cx="8535987" cy="5167312"/>
          </a:xfrm>
        </p:spPr>
        <p:txBody>
          <a:bodyPr/>
          <a:lstStyle/>
          <a:p>
            <a:pPr marL="0" indent="0">
              <a:buFont typeface="Wingdings" panose="05000000000000000000" pitchFamily="2" charset="2"/>
              <a:buNone/>
              <a:defRPr/>
            </a:pPr>
            <a:r>
              <a:rPr lang="cs-CZ" sz="1800" dirty="0"/>
              <a:t>Informaci o ději uvnitř systému získáváme prostřednictvím hodnot výstupních veličin, které určujeme pomocí druhé stavové rovnice, kterou píšeme ve tvaru</a:t>
            </a:r>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endParaRPr lang="cs-CZ" sz="1800" dirty="0"/>
          </a:p>
          <a:p>
            <a:pPr marL="0" indent="0">
              <a:buFont typeface="Wingdings" panose="05000000000000000000" pitchFamily="2" charset="2"/>
              <a:buNone/>
              <a:defRPr/>
            </a:pPr>
            <a:r>
              <a:rPr lang="cs-CZ" sz="1800" dirty="0"/>
              <a:t>kde kromě již výše použitých symbolů je </a:t>
            </a:r>
            <a:r>
              <a:rPr lang="cs-CZ" sz="1800" b="1" dirty="0"/>
              <a:t>y</a:t>
            </a:r>
            <a:r>
              <a:rPr lang="cs-CZ" sz="1800" dirty="0"/>
              <a:t>(k) = (y</a:t>
            </a:r>
            <a:r>
              <a:rPr lang="cs-CZ" sz="1800" baseline="-25000" dirty="0"/>
              <a:t>1</a:t>
            </a:r>
            <a:r>
              <a:rPr lang="cs-CZ" sz="1800" dirty="0"/>
              <a:t>(k), y</a:t>
            </a:r>
            <a:r>
              <a:rPr lang="cs-CZ" sz="1800" baseline="-25000" dirty="0"/>
              <a:t>2</a:t>
            </a:r>
            <a:r>
              <a:rPr lang="cs-CZ" sz="1800" dirty="0"/>
              <a:t>(k), …, </a:t>
            </a:r>
            <a:r>
              <a:rPr lang="cs-CZ" sz="1800" dirty="0" err="1"/>
              <a:t>y</a:t>
            </a:r>
            <a:r>
              <a:rPr lang="cs-CZ" sz="1800" baseline="-25000" dirty="0" err="1"/>
              <a:t>r</a:t>
            </a:r>
            <a:r>
              <a:rPr lang="cs-CZ" sz="1800" dirty="0"/>
              <a:t>(k))</a:t>
            </a:r>
            <a:r>
              <a:rPr lang="cs-CZ" sz="1800" baseline="30000" dirty="0"/>
              <a:t>T</a:t>
            </a:r>
            <a:r>
              <a:rPr lang="cs-CZ" sz="1800" dirty="0"/>
              <a:t> vektor hodnot </a:t>
            </a:r>
            <a:r>
              <a:rPr lang="cs-CZ" sz="1800"/>
              <a:t>výstupních posloupností </a:t>
            </a:r>
            <a:r>
              <a:rPr lang="cs-CZ" sz="1800" dirty="0"/>
              <a:t>v čase k, matice </a:t>
            </a:r>
            <a:r>
              <a:rPr lang="cs-CZ" sz="1800" b="1" dirty="0"/>
              <a:t>C</a:t>
            </a:r>
            <a:r>
              <a:rPr lang="cs-CZ" sz="1800" dirty="0"/>
              <a:t>(</a:t>
            </a:r>
            <a:r>
              <a:rPr lang="cs-CZ" sz="1800" dirty="0" err="1"/>
              <a:t>r,n</a:t>
            </a:r>
            <a:r>
              <a:rPr lang="cs-CZ" sz="1800" dirty="0"/>
              <a:t>) matice popisující vliv stavu systému na výstup a matice </a:t>
            </a:r>
            <a:r>
              <a:rPr lang="cs-CZ" sz="1800" b="1" dirty="0"/>
              <a:t>D</a:t>
            </a:r>
            <a:r>
              <a:rPr lang="cs-CZ" sz="1800" dirty="0"/>
              <a:t>(r,m) je </a:t>
            </a:r>
            <a:r>
              <a:rPr lang="cs-CZ" sz="1800" b="1" i="1" dirty="0"/>
              <a:t>matice přímých vstupně-výstupních vazeb</a:t>
            </a:r>
            <a:r>
              <a:rPr lang="cs-CZ" sz="1800" dirty="0"/>
              <a:t>.</a:t>
            </a:r>
          </a:p>
          <a:p>
            <a:pPr>
              <a:defRPr/>
            </a:pPr>
            <a:endParaRPr lang="cs-CZ" sz="1800" dirty="0"/>
          </a:p>
          <a:p>
            <a:pPr marL="0" indent="0">
              <a:buFont typeface="Wingdings" panose="05000000000000000000" pitchFamily="2" charset="2"/>
              <a:buNone/>
              <a:defRPr/>
            </a:pPr>
            <a:endParaRPr lang="cs-CZ" sz="1900" dirty="0"/>
          </a:p>
        </p:txBody>
      </p:sp>
      <p:sp>
        <p:nvSpPr>
          <p:cNvPr id="44036" name="Rectangle 2">
            <a:extLst>
              <a:ext uri="{FF2B5EF4-FFF2-40B4-BE49-F238E27FC236}">
                <a16:creationId xmlns:a16="http://schemas.microsoft.com/office/drawing/2014/main" id="{C959BA0E-155C-4604-85B5-D1293D36441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p:sp>
        <p:nvSpPr>
          <p:cNvPr id="44037" name="Rectangle 4">
            <a:extLst>
              <a:ext uri="{FF2B5EF4-FFF2-40B4-BE49-F238E27FC236}">
                <a16:creationId xmlns:a16="http://schemas.microsoft.com/office/drawing/2014/main" id="{71E5292F-9F33-425F-BF08-274FAA92F86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30000"/>
              </a:spcBef>
              <a:buClr>
                <a:schemeClr val="accent1"/>
              </a:buClr>
              <a:buSzPct val="80000"/>
              <a:buFont typeface="Wingdings" panose="05000000000000000000" pitchFamily="2" charset="2"/>
              <a:buChar char="þ"/>
              <a:defRPr sz="2800">
                <a:solidFill>
                  <a:schemeClr val="tx1"/>
                </a:solidFill>
                <a:latin typeface="Verdana" panose="020B0604030504040204" pitchFamily="34" charset="0"/>
                <a:cs typeface="Arial" panose="020B0604020202020204" pitchFamily="34" charset="0"/>
              </a:defRPr>
            </a:lvl1pPr>
            <a:lvl2pPr marL="742950" indent="-285750">
              <a:spcBef>
                <a:spcPct val="30000"/>
              </a:spcBef>
              <a:buClr>
                <a:srgbClr val="EEA320"/>
              </a:buClr>
              <a:buSzPct val="80000"/>
              <a:buFont typeface="Wingdings" panose="05000000000000000000" pitchFamily="2" charset="2"/>
              <a:buChar char="è"/>
              <a:defRPr sz="2400">
                <a:solidFill>
                  <a:schemeClr val="tx1"/>
                </a:solidFill>
                <a:latin typeface="Verdana" panose="020B0604030504040204" pitchFamily="34" charset="0"/>
                <a:cs typeface="Arial" panose="020B0604020202020204" pitchFamily="34" charset="0"/>
              </a:defRPr>
            </a:lvl2pPr>
            <a:lvl3pPr marL="1143000" indent="-228600">
              <a:spcBef>
                <a:spcPct val="30000"/>
              </a:spcBef>
              <a:buClr>
                <a:schemeClr val="accent1"/>
              </a:buClr>
              <a:buSzPct val="80000"/>
              <a:buFont typeface="Wingdings" panose="05000000000000000000" pitchFamily="2" charset="2"/>
              <a:buChar char="q"/>
              <a:defRPr sz="2000">
                <a:solidFill>
                  <a:schemeClr val="tx1"/>
                </a:solidFill>
                <a:latin typeface="Verdana" panose="020B0604030504040204" pitchFamily="34" charset="0"/>
                <a:cs typeface="Arial" panose="020B0604020202020204" pitchFamily="34" charset="0"/>
              </a:defRPr>
            </a:lvl3pPr>
            <a:lvl4pPr marL="1600200" indent="-228600">
              <a:spcBef>
                <a:spcPct val="30000"/>
              </a:spcBef>
              <a:buClr>
                <a:srgbClr val="EEA320"/>
              </a:buClr>
              <a:buSzPct val="50000"/>
              <a:buFont typeface="Wingdings" panose="05000000000000000000" pitchFamily="2" charset="2"/>
              <a:buChar char="l"/>
              <a:defRPr sz="2000">
                <a:solidFill>
                  <a:schemeClr val="tx1"/>
                </a:solidFill>
                <a:latin typeface="Verdana" panose="020B0604030504040204" pitchFamily="34" charset="0"/>
                <a:cs typeface="Arial" panose="020B0604020202020204" pitchFamily="34" charset="0"/>
              </a:defRPr>
            </a:lvl4pPr>
            <a:lvl5pPr marL="2057400" indent="-228600">
              <a:spcBef>
                <a:spcPct val="30000"/>
              </a:spcBef>
              <a:buClr>
                <a:srgbClr val="DDD4C6"/>
              </a:buClr>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30000"/>
              </a:spcBef>
              <a:spcAft>
                <a:spcPct val="0"/>
              </a:spcAft>
              <a:buClr>
                <a:srgbClr val="DDD4C6"/>
              </a:buClr>
              <a:buChar char="•"/>
              <a:defRPr sz="2000">
                <a:solidFill>
                  <a:schemeClr val="tx1"/>
                </a:solidFill>
                <a:latin typeface="Verdana" panose="020B0604030504040204" pitchFamily="34" charset="0"/>
                <a:cs typeface="Arial" panose="020B0604020202020204" pitchFamily="34" charset="0"/>
              </a:defRPr>
            </a:lvl9pPr>
          </a:lstStyle>
          <a:p>
            <a:pPr eaLnBrk="1" hangingPunct="1">
              <a:spcBef>
                <a:spcPct val="0"/>
              </a:spcBef>
              <a:buClrTx/>
              <a:buSzTx/>
              <a:buFontTx/>
              <a:buNone/>
            </a:pPr>
            <a:endParaRPr lang="cs-CZ" altLang="cs-CZ" sz="1800"/>
          </a:p>
        </p:txBody>
      </p:sp>
      <mc:AlternateContent xmlns:mc="http://schemas.openxmlformats.org/markup-compatibility/2006" xmlns:a14="http://schemas.microsoft.com/office/drawing/2010/main">
        <mc:Choice Requires="a14">
          <p:sp>
            <p:nvSpPr>
              <p:cNvPr id="44038" name="Object 3">
                <a:extLst>
                  <a:ext uri="{FF2B5EF4-FFF2-40B4-BE49-F238E27FC236}">
                    <a16:creationId xmlns:a16="http://schemas.microsoft.com/office/drawing/2014/main" id="{EFD1E48F-C229-45E1-857C-9B7829AFAC4B}"/>
                  </a:ext>
                </a:extLst>
              </p:cNvPr>
              <p:cNvSpPr txBox="1"/>
              <p:nvPr/>
            </p:nvSpPr>
            <p:spPr bwMode="auto">
              <a:xfrm>
                <a:off x="971550" y="2205038"/>
                <a:ext cx="7324725" cy="1943100"/>
              </a:xfrm>
              <a:prstGeom prst="rect">
                <a:avLst/>
              </a:prstGeom>
              <a:noFill/>
              <a:ln>
                <a:noFill/>
              </a:ln>
            </p:spPr>
            <p:txBody>
              <a:bodyPr>
                <a:normAutofit fontScale="92500"/>
              </a:bodyPr>
              <a:lstStyle/>
              <a:p>
                <a:pPr/>
                <a14:m>
                  <m:oMathPara xmlns:m="http://schemas.openxmlformats.org/officeDocument/2006/math">
                    <m:oMathParaPr>
                      <m:jc m:val="left"/>
                    </m:oMathParaPr>
                    <m:oMath xmlns:m="http://schemas.openxmlformats.org/officeDocument/2006/math">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𝑦</m:t>
                                    </m:r>
                                  </m:e>
                                  <m:sub>
                                    <m:r>
                                      <a:rPr lang="cs-CZ" i="1">
                                        <a:solidFill>
                                          <a:srgbClr val="000000"/>
                                        </a:solidFill>
                                        <a:latin typeface="Cambria Math" panose="02040503050406030204" pitchFamily="18" charset="0"/>
                                      </a:rPr>
                                      <m:t>𝑟</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𝑛</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𝑛</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𝑐</m:t>
                                    </m:r>
                                  </m:e>
                                  <m:sub>
                                    <m:r>
                                      <a:rPr lang="cs-CZ" i="1">
                                        <a:solidFill>
                                          <a:srgbClr val="000000"/>
                                        </a:solidFill>
                                        <a:latin typeface="Cambria Math" panose="02040503050406030204" pitchFamily="18" charset="0"/>
                                      </a:rPr>
                                      <m:t>𝑟𝑛</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𝑠</m:t>
                                    </m:r>
                                  </m:e>
                                  <m:sub>
                                    <m:r>
                                      <a:rPr lang="cs-CZ" i="1">
                                        <a:solidFill>
                                          <a:srgbClr val="000000"/>
                                        </a:solidFill>
                                        <a:latin typeface="Cambria Math" panose="02040503050406030204" pitchFamily="18" charset="0"/>
                                      </a:rPr>
                                      <m:t>𝑛</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4"/>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1</m:t>
                                    </m:r>
                                    <m:r>
                                      <a:rPr lang="cs-CZ" i="1">
                                        <a:solidFill>
                                          <a:srgbClr val="000000"/>
                                        </a:solidFill>
                                        <a:latin typeface="Cambria Math" panose="02040503050406030204" pitchFamily="18" charset="0"/>
                                      </a:rPr>
                                      <m:t>𝑚</m:t>
                                    </m:r>
                                  </m:sub>
                                </m:sSub>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2</m:t>
                                    </m:r>
                                    <m:r>
                                      <a:rPr lang="cs-CZ" i="1">
                                        <a:solidFill>
                                          <a:srgbClr val="000000"/>
                                        </a:solidFill>
                                        <a:latin typeface="Cambria Math" panose="02040503050406030204" pitchFamily="18" charset="0"/>
                                      </a:rPr>
                                      <m:t>𝑚</m:t>
                                    </m:r>
                                  </m:sub>
                                </m:sSub>
                              </m:e>
                            </m:mr>
                            <m:mr>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1</m:t>
                                    </m:r>
                                  </m:sub>
                                </m:sSub>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m:t>
                                    </m:r>
                                    <m:r>
                                      <a:rPr lang="cs-CZ" i="1">
                                        <a:solidFill>
                                          <a:srgbClr val="000000"/>
                                        </a:solidFill>
                                        <a:latin typeface="Cambria Math" panose="02040503050406030204" pitchFamily="18" charset="0"/>
                                      </a:rPr>
                                      <m:t>2</m:t>
                                    </m:r>
                                  </m:sub>
                                </m:sSub>
                              </m:e>
                              <m:e>
                                <m:r>
                                  <a:rPr lang="cs-CZ" i="1">
                                    <a:solidFill>
                                      <a:srgbClr val="000000"/>
                                    </a:solidFill>
                                    <a:latin typeface="Cambria Math" panose="02040503050406030204" pitchFamily="18" charset="0"/>
                                  </a:rPr>
                                  <m:t>⋯</m:t>
                                </m:r>
                              </m:e>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𝑑</m:t>
                                    </m:r>
                                  </m:e>
                                  <m:sub>
                                    <m:r>
                                      <a:rPr lang="cs-CZ" i="1">
                                        <a:solidFill>
                                          <a:srgbClr val="000000"/>
                                        </a:solidFill>
                                        <a:latin typeface="Cambria Math" panose="02040503050406030204" pitchFamily="18" charset="0"/>
                                      </a:rPr>
                                      <m:t>𝑟𝑚</m:t>
                                    </m:r>
                                  </m:sub>
                                </m:sSub>
                              </m:e>
                            </m:mr>
                          </m:m>
                        </m:e>
                      </m:d>
                      <m:r>
                        <a:rPr lang="cs-CZ" i="1">
                          <a:solidFill>
                            <a:srgbClr val="000000"/>
                          </a:solidFill>
                          <a:latin typeface="Cambria Math" panose="02040503050406030204" pitchFamily="18" charset="0"/>
                        </a:rPr>
                        <m:t>.</m:t>
                      </m:r>
                      <m:d>
                        <m:dPr>
                          <m:begChr m:val="["/>
                          <m:endChr m:val="]"/>
                          <m:ctrlPr>
                            <a:rPr lang="cs-CZ" i="1">
                              <a:solidFill>
                                <a:srgbClr val="000000"/>
                              </a:solidFill>
                              <a:latin typeface="Cambria Math" panose="02040503050406030204" pitchFamily="18" charset="0"/>
                            </a:rPr>
                          </m:ctrlPr>
                        </m:dPr>
                        <m:e>
                          <m:m>
                            <m:mPr>
                              <m:plcHide m:val="on"/>
                              <m:mcs>
                                <m:mc>
                                  <m:mcPr>
                                    <m:count m:val="1"/>
                                    <m:mcJc m:val="center"/>
                                  </m:mcPr>
                                </m:mc>
                              </m:mcs>
                              <m:ctrlPr>
                                <a:rPr lang="cs-CZ" i="1">
                                  <a:solidFill>
                                    <a:srgbClr val="000000"/>
                                  </a:solidFill>
                                  <a:latin typeface="Cambria Math" panose="02040503050406030204" pitchFamily="18" charset="0"/>
                                </a:rPr>
                              </m:ctrlPr>
                            </m:mP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1</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2</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r>
                              <m:e>
                                <m:r>
                                  <a:rPr lang="cs-CZ" i="1">
                                    <a:solidFill>
                                      <a:srgbClr val="000000"/>
                                    </a:solidFill>
                                    <a:latin typeface="Cambria Math" panose="02040503050406030204" pitchFamily="18" charset="0"/>
                                  </a:rPr>
                                  <m:t>⋮</m:t>
                                </m:r>
                              </m:e>
                            </m:mr>
                            <m:mr>
                              <m:e>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𝑥</m:t>
                                    </m:r>
                                  </m:e>
                                  <m:sub>
                                    <m:r>
                                      <a:rPr lang="cs-CZ" i="1">
                                        <a:solidFill>
                                          <a:srgbClr val="000000"/>
                                        </a:solidFill>
                                        <a:latin typeface="Cambria Math" panose="02040503050406030204" pitchFamily="18" charset="0"/>
                                      </a:rPr>
                                      <m:t>𝑚</m:t>
                                    </m:r>
                                  </m:sub>
                                </m:sSub>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e>
                            </m:mr>
                          </m:m>
                        </m:e>
                      </m:d>
                    </m:oMath>
                    <m:oMath xmlns:m="http://schemas.openxmlformats.org/officeDocument/2006/math">
                      <m:r>
                        <a:rPr lang="cs-CZ" i="1">
                          <a:solidFill>
                            <a:srgbClr val="000000"/>
                          </a:solidFill>
                          <a:latin typeface="Cambria Math" panose="02040503050406030204" pitchFamily="18" charset="0"/>
                        </a:rPr>
                        <m:t>𝐲</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𝐂</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𝐬</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𝐃</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𝐱</m:t>
                      </m:r>
                      <m:r>
                        <a:rPr lang="cs-CZ" i="1">
                          <a:solidFill>
                            <a:srgbClr val="000000"/>
                          </a:solidFill>
                          <a:latin typeface="Cambria Math" panose="02040503050406030204" pitchFamily="18" charset="0"/>
                        </a:rPr>
                        <m:t>(</m:t>
                      </m:r>
                      <m:r>
                        <a:rPr lang="cs-CZ" i="1">
                          <a:solidFill>
                            <a:srgbClr val="000000"/>
                          </a:solidFill>
                          <a:latin typeface="Cambria Math" panose="02040503050406030204" pitchFamily="18" charset="0"/>
                        </a:rPr>
                        <m:t>𝑘</m:t>
                      </m:r>
                      <m:r>
                        <a:rPr lang="cs-CZ" i="1">
                          <a:solidFill>
                            <a:srgbClr val="000000"/>
                          </a:solidFill>
                          <a:latin typeface="Cambria Math" panose="02040503050406030204" pitchFamily="18" charset="0"/>
                        </a:rPr>
                        <m:t>) ,</m:t>
                      </m:r>
                    </m:oMath>
                  </m:oMathPara>
                </a14:m>
                <a:endParaRPr lang="cs-CZ"/>
              </a:p>
            </p:txBody>
          </p:sp>
        </mc:Choice>
        <mc:Fallback xmlns="">
          <p:sp>
            <p:nvSpPr>
              <p:cNvPr id="44038" name="Object 3">
                <a:extLst>
                  <a:ext uri="{FF2B5EF4-FFF2-40B4-BE49-F238E27FC236}">
                    <a16:creationId xmlns:a16="http://schemas.microsoft.com/office/drawing/2014/main" id="{EFD1E48F-C229-45E1-857C-9B7829AFAC4B}"/>
                  </a:ext>
                </a:extLst>
              </p:cNvPr>
              <p:cNvSpPr txBox="1">
                <a:spLocks noRot="1" noChangeAspect="1" noMove="1" noResize="1" noEditPoints="1" noAdjustHandles="1" noChangeArrowheads="1" noChangeShapeType="1" noTextEdit="1"/>
              </p:cNvSpPr>
              <p:nvPr/>
            </p:nvSpPr>
            <p:spPr bwMode="auto">
              <a:xfrm>
                <a:off x="971550" y="2205038"/>
                <a:ext cx="7324725" cy="1943100"/>
              </a:xfrm>
              <a:prstGeom prst="rect">
                <a:avLst/>
              </a:prstGeom>
              <a:blipFill>
                <a:blip r:embed="rId2"/>
                <a:stretch>
                  <a:fillRect/>
                </a:stretch>
              </a:blipFill>
              <a:ln>
                <a:noFill/>
              </a:ln>
            </p:spPr>
            <p:txBody>
              <a:bodyPr/>
              <a:lstStyle/>
              <a:p>
                <a:r>
                  <a:rPr lang="cs-CZ">
                    <a:noFill/>
                  </a:rPr>
                  <a:t> </a:t>
                </a:r>
              </a:p>
            </p:txBody>
          </p:sp>
        </mc:Fallback>
      </mc:AlternateContent>
    </p:spTree>
  </p:cSld>
  <p:clrMapOvr>
    <a:masterClrMapping/>
  </p:clrMapOvr>
</p:sld>
</file>

<file path=ppt/theme/theme1.xml><?xml version="1.0" encoding="utf-8"?>
<a:theme xmlns:a="http://schemas.openxmlformats.org/drawingml/2006/main" name="BS IBA predn1">
  <a:themeElements>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fontScheme name="Balónky">
      <a:majorFont>
        <a:latin typeface="Georgi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ónky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ónky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ónky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ónky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ónky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ónky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ónky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ónky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ónky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Balónky 10">
        <a:dk1>
          <a:srgbClr val="292929"/>
        </a:dk1>
        <a:lt1>
          <a:srgbClr val="FFFFFF"/>
        </a:lt1>
        <a:dk2>
          <a:srgbClr val="C49654"/>
        </a:dk2>
        <a:lt2>
          <a:srgbClr val="B2B2B2"/>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
      <a:clrScheme name="Balónky 11">
        <a:dk1>
          <a:srgbClr val="292929"/>
        </a:dk1>
        <a:lt1>
          <a:srgbClr val="FFFFFF"/>
        </a:lt1>
        <a:dk2>
          <a:srgbClr val="C49654"/>
        </a:dk2>
        <a:lt2>
          <a:srgbClr val="000000"/>
        </a:lt2>
        <a:accent1>
          <a:srgbClr val="A38B69"/>
        </a:accent1>
        <a:accent2>
          <a:srgbClr val="EBF7FF"/>
        </a:accent2>
        <a:accent3>
          <a:srgbClr val="FFFFFF"/>
        </a:accent3>
        <a:accent4>
          <a:srgbClr val="212121"/>
        </a:accent4>
        <a:accent5>
          <a:srgbClr val="CEC4B9"/>
        </a:accent5>
        <a:accent6>
          <a:srgbClr val="D5E0E7"/>
        </a:accent6>
        <a:hlink>
          <a:srgbClr val="0C419A"/>
        </a:hlink>
        <a:folHlink>
          <a:srgbClr val="7DA7F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03892b24-3888-4101-aa84-294deccda1f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3C6C7AADF99CC43B8D9B1855999DB1C" ma:contentTypeVersion="18" ma:contentTypeDescription="Vytvoří nový dokument" ma:contentTypeScope="" ma:versionID="896025e7bf21fd7daf552b97f5d322d5">
  <xsd:schema xmlns:xsd="http://www.w3.org/2001/XMLSchema" xmlns:xs="http://www.w3.org/2001/XMLSchema" xmlns:p="http://schemas.microsoft.com/office/2006/metadata/properties" xmlns:ns3="efe87457-3646-4719-9946-e6e381e59eee" xmlns:ns4="03892b24-3888-4101-aa84-294deccda1fb" targetNamespace="http://schemas.microsoft.com/office/2006/metadata/properties" ma:root="true" ma:fieldsID="05e38dd93f717c609d227c2f1576c93a" ns3:_="" ns4:_="">
    <xsd:import namespace="efe87457-3646-4719-9946-e6e381e59eee"/>
    <xsd:import namespace="03892b24-3888-4101-aa84-294deccda1f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e87457-3646-4719-9946-e6e381e59eee" elementFormDefault="qualified">
    <xsd:import namespace="http://schemas.microsoft.com/office/2006/documentManagement/types"/>
    <xsd:import namespace="http://schemas.microsoft.com/office/infopath/2007/PartnerControls"/>
    <xsd:element name="SharedWithUsers" ma:index="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internalName="SharedWithDetails" ma:readOnly="true">
      <xsd:simpleType>
        <xsd:restriction base="dms:Note">
          <xsd:maxLength value="255"/>
        </xsd:restriction>
      </xsd:simpleType>
    </xsd:element>
    <xsd:element name="SharingHintHash" ma:index="10" nillable="true" ma:displayName="Hodnota hash upozornění na sdílení"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892b24-3888-4101-aa84-294deccda1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5A1876-63EF-44C4-A127-CF55032138BB}">
  <ds:schemaRefs>
    <ds:schemaRef ds:uri="http://schemas.microsoft.com/sharepoint/v3/contenttype/forms"/>
  </ds:schemaRefs>
</ds:datastoreItem>
</file>

<file path=customXml/itemProps2.xml><?xml version="1.0" encoding="utf-8"?>
<ds:datastoreItem xmlns:ds="http://schemas.openxmlformats.org/officeDocument/2006/customXml" ds:itemID="{79FCB5E0-E9D2-4C08-95D9-E8D6644CC723}">
  <ds:schemaRefs>
    <ds:schemaRef ds:uri="efe87457-3646-4719-9946-e6e381e59eee"/>
    <ds:schemaRef ds:uri="http://www.w3.org/XML/1998/namespace"/>
    <ds:schemaRef ds:uri="03892b24-3888-4101-aa84-294deccda1fb"/>
    <ds:schemaRef ds:uri="http://purl.org/dc/term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E6826AB-5489-4FC2-AAC6-282289D326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e87457-3646-4719-9946-e6e381e59eee"/>
    <ds:schemaRef ds:uri="03892b24-3888-4101-aa84-294deccda1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BS IBA predn1</Template>
  <TotalTime>7952</TotalTime>
  <Words>2761</Words>
  <Application>Microsoft Office PowerPoint</Application>
  <PresentationFormat>Předvádění na obrazovce (4:3)</PresentationFormat>
  <Paragraphs>271</Paragraphs>
  <Slides>43</Slides>
  <Notes>1</Notes>
  <HiddenSlides>0</HiddenSlides>
  <MMClips>0</MMClips>
  <ScaleCrop>false</ScaleCrop>
  <HeadingPairs>
    <vt:vector size="8" baseType="variant">
      <vt:variant>
        <vt:lpstr>Použitá písma</vt:lpstr>
      </vt:variant>
      <vt:variant>
        <vt:i4>9</vt:i4>
      </vt:variant>
      <vt:variant>
        <vt:lpstr>Motiv</vt:lpstr>
      </vt:variant>
      <vt:variant>
        <vt:i4>1</vt:i4>
      </vt:variant>
      <vt:variant>
        <vt:lpstr>Vložené servery OLE</vt:lpstr>
      </vt:variant>
      <vt:variant>
        <vt:i4>3</vt:i4>
      </vt:variant>
      <vt:variant>
        <vt:lpstr>Nadpisy snímků</vt:lpstr>
      </vt:variant>
      <vt:variant>
        <vt:i4>43</vt:i4>
      </vt:variant>
    </vt:vector>
  </HeadingPairs>
  <TitlesOfParts>
    <vt:vector size="56" baseType="lpstr">
      <vt:lpstr>Arial</vt:lpstr>
      <vt:lpstr>Arial Rounded MT Bold</vt:lpstr>
      <vt:lpstr>Calibri</vt:lpstr>
      <vt:lpstr>Cambria Math</vt:lpstr>
      <vt:lpstr>Georgia</vt:lpstr>
      <vt:lpstr>Symbol</vt:lpstr>
      <vt:lpstr>Times New Roman</vt:lpstr>
      <vt:lpstr>Verdana</vt:lpstr>
      <vt:lpstr>Wingdings</vt:lpstr>
      <vt:lpstr>BS IBA predn1</vt:lpstr>
      <vt:lpstr>Rastrový obrázek</vt:lpstr>
      <vt:lpstr>Image</vt:lpstr>
      <vt:lpstr>Rovnice</vt:lpstr>
      <vt:lpstr>ČASOVÉ ŘADY </vt:lpstr>
      <vt:lpstr>VNĚJŠÍ POPIS LINEÁRNÍCH SYSTÉMŮ</vt:lpstr>
      <vt:lpstr>Model dravec/kořist</vt:lpstr>
      <vt:lpstr>Model dravec/kořist</vt:lpstr>
      <vt:lpstr>Model dravec/kořist</vt:lpstr>
      <vt:lpstr>vnitřní stavový popis</vt:lpstr>
      <vt:lpstr>vnitřní stavový popis</vt:lpstr>
      <vt:lpstr>vnitřní stavový popis</vt:lpstr>
      <vt:lpstr>vnitřní stavový popis</vt:lpstr>
      <vt:lpstr>vnitřní stavový popis</vt:lpstr>
      <vt:lpstr>vnitřní stavový popis</vt:lpstr>
      <vt:lpstr>XII. STABILITA</vt:lpstr>
      <vt:lpstr>KDY JE A KDY NENÍ SYSTÉM STABILNÍ</vt:lpstr>
      <vt:lpstr>KDY JE A KDY NENÍ SYSTÉM STABILNÍ</vt:lpstr>
      <vt:lpstr>Stabilita nelineárních systémů</vt:lpstr>
      <vt:lpstr>Stabilita nelineárních systémů</vt:lpstr>
      <vt:lpstr>Stabilita lineárních systémů</vt:lpstr>
      <vt:lpstr>Stabilita lineárních systémů</vt:lpstr>
      <vt:lpstr>STABILITA VYNUCENÉHO POHYBU</vt:lpstr>
      <vt:lpstr>STABILITA VYNUCENÉHO POHYBU</vt:lpstr>
      <vt:lpstr>STABILITA VYNUCENÉHO POHYBU</vt:lpstr>
      <vt:lpstr>STABILITA VYNUCENÉHO POHYBU</vt:lpstr>
      <vt:lpstr>STABILITA VYNUCENÉHO POHYBU</vt:lpstr>
      <vt:lpstr>Stabilita vůči počátečnímu stavu</vt:lpstr>
      <vt:lpstr>Stabilita vůči počátečnímu stavu</vt:lpstr>
      <vt:lpstr>Vnější popis lineárního systému nulové body a póly</vt:lpstr>
      <vt:lpstr>Stabilita vůči počátečnímu stavu</vt:lpstr>
      <vt:lpstr>VLASTNOSTI Z TRANSFORMACE</vt:lpstr>
      <vt:lpstr>Stabilita vůči počátečnímu stavu</vt:lpstr>
      <vt:lpstr>Stabilita vůči počátečnímu stavu</vt:lpstr>
      <vt:lpstr>Stabilita vůči počátečnímu stavu</vt:lpstr>
      <vt:lpstr>Stabilita vůči počátečnímu stavu</vt:lpstr>
      <vt:lpstr>Stabilita vůči počátečnímu stavu</vt:lpstr>
      <vt:lpstr>XIII.  SPOJOVÁNÍ SYSTÉMŮ ZPĚTNÁ VAZBA</vt:lpstr>
      <vt:lpstr>SÉRIOVÉ (KASKÁDNÍ) ZAPOJENÍ</vt:lpstr>
      <vt:lpstr>SÉRIOVÉ (KASKÁDNÍ) ZAPOJENÍ</vt:lpstr>
      <vt:lpstr>PARALELNÍ ZAPOJENÍ</vt:lpstr>
      <vt:lpstr>PARALELNÍ ZAPOJENÍ</vt:lpstr>
      <vt:lpstr>ZPĚTNOVAZEBNÍ ZAPOJENÍ</vt:lpstr>
      <vt:lpstr>ZPĚTNOVAZEBNÍ ZAPOJENÍ</vt:lpstr>
      <vt:lpstr>ZPĚTNÁ VAZBA VLASTNOSTI</vt:lpstr>
      <vt:lpstr>BIOLOGICKÁ ZPĚTNÁ VAZBA</vt:lpstr>
      <vt:lpstr>BIOLOGICKÁ ZPĚTNÁ VAZBA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ZPRACOVÁNÍ A ANALÝZA BIOSIGNÁLŮ  I.</dc:title>
  <dc:creator>admin</dc:creator>
  <cp:lastModifiedBy>Jiří Kalina</cp:lastModifiedBy>
  <cp:revision>156</cp:revision>
  <cp:lastPrinted>2019-11-18T14:52:39Z</cp:lastPrinted>
  <dcterms:created xsi:type="dcterms:W3CDTF">2008-01-29T10:34:59Z</dcterms:created>
  <dcterms:modified xsi:type="dcterms:W3CDTF">2024-04-22T07:39:48Z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0x010100A3C6C7AADF99CC43B8D9B1855999DB1C</vt:lpwstr>
  </property>
</Properties>
</file>