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32"/>
  </p:notesMasterIdLst>
  <p:handoutMasterIdLst>
    <p:handoutMasterId r:id="rId33"/>
  </p:handoutMasterIdLst>
  <p:sldIdLst>
    <p:sldId id="634" r:id="rId2"/>
    <p:sldId id="479" r:id="rId3"/>
    <p:sldId id="446" r:id="rId4"/>
    <p:sldId id="448" r:id="rId5"/>
    <p:sldId id="447" r:id="rId6"/>
    <p:sldId id="450" r:id="rId7"/>
    <p:sldId id="461" r:id="rId8"/>
    <p:sldId id="467" r:id="rId9"/>
    <p:sldId id="468" r:id="rId10"/>
    <p:sldId id="469" r:id="rId11"/>
    <p:sldId id="470" r:id="rId12"/>
    <p:sldId id="471" r:id="rId13"/>
    <p:sldId id="472" r:id="rId14"/>
    <p:sldId id="473" r:id="rId15"/>
    <p:sldId id="476" r:id="rId16"/>
    <p:sldId id="474" r:id="rId17"/>
    <p:sldId id="475" r:id="rId18"/>
    <p:sldId id="477" r:id="rId19"/>
    <p:sldId id="478" r:id="rId20"/>
    <p:sldId id="452" r:id="rId21"/>
    <p:sldId id="454" r:id="rId22"/>
    <p:sldId id="456" r:id="rId23"/>
    <p:sldId id="457" r:id="rId24"/>
    <p:sldId id="453" r:id="rId25"/>
    <p:sldId id="455" r:id="rId26"/>
    <p:sldId id="499" r:id="rId27"/>
    <p:sldId id="498" r:id="rId28"/>
    <p:sldId id="500" r:id="rId29"/>
    <p:sldId id="501" r:id="rId30"/>
    <p:sldId id="503" r:id="rId31"/>
  </p:sldIdLst>
  <p:sldSz cx="9144000" cy="6858000" type="screen4x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296EF9"/>
    <a:srgbClr val="000000"/>
    <a:srgbClr val="3F7DF9"/>
    <a:srgbClr val="E3DDD1"/>
    <a:srgbClr val="B39F81"/>
    <a:srgbClr val="BEAD94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72" autoAdjust="0"/>
    <p:restoredTop sz="94684" autoAdjust="0"/>
  </p:normalViewPr>
  <p:slideViewPr>
    <p:cSldViewPr>
      <p:cViewPr varScale="1">
        <p:scale>
          <a:sx n="107" d="100"/>
          <a:sy n="107" d="100"/>
        </p:scale>
        <p:origin x="147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BC4CD01D-7A4F-4EA6-8E2A-78F0801A743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5" tIns="46062" rIns="92125" bIns="4606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B1527E27-B3BF-4C1C-A59E-B240595F304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5" tIns="46062" rIns="92125" bIns="4606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DDF6257B-0E27-45F0-B86D-17E90EA9054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5" tIns="46062" rIns="92125" bIns="4606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F135FA71-4E75-499A-83BA-951678D0C1C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5" tIns="46062" rIns="92125" bIns="4606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7DBA78C5-1301-44E2-A063-8B67ECA5FE00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4CD0B5A5-1EE5-4EEE-AB8A-15649BDB9F3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5" tIns="46062" rIns="92125" bIns="4606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noProof="1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F883A3F1-8E68-4123-A70D-E0A0AE409ED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5" tIns="46062" rIns="92125" bIns="4606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noProof="1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6153552F-DFBA-4EB1-82D7-5203CA52AD6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5">
            <a:extLst>
              <a:ext uri="{FF2B5EF4-FFF2-40B4-BE49-F238E27FC236}">
                <a16:creationId xmlns:a16="http://schemas.microsoft.com/office/drawing/2014/main" id="{B26DD039-80A3-42AE-8350-A09D97AC213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5" tIns="46062" rIns="92125" bIns="460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1"/>
              <a:t>Klepnutím lze upravit styly předlohy textu.</a:t>
            </a:r>
          </a:p>
          <a:p>
            <a:pPr lvl="1"/>
            <a:r>
              <a:rPr lang="cs-CZ" noProof="1"/>
              <a:t>Druhá úroveň</a:t>
            </a:r>
          </a:p>
          <a:p>
            <a:pPr lvl="2"/>
            <a:r>
              <a:rPr lang="cs-CZ" noProof="1"/>
              <a:t>Třetí úroveň</a:t>
            </a:r>
          </a:p>
          <a:p>
            <a:pPr lvl="3"/>
            <a:r>
              <a:rPr lang="cs-CZ" noProof="1"/>
              <a:t>Čtvrtá úroveň</a:t>
            </a:r>
          </a:p>
          <a:p>
            <a:pPr lvl="4"/>
            <a:r>
              <a:rPr lang="cs-CZ" noProof="1"/>
              <a:t>Pátá úroveň</a:t>
            </a:r>
          </a:p>
        </p:txBody>
      </p:sp>
      <p:sp>
        <p:nvSpPr>
          <p:cNvPr id="44038" name="Rectangle 6">
            <a:extLst>
              <a:ext uri="{FF2B5EF4-FFF2-40B4-BE49-F238E27FC236}">
                <a16:creationId xmlns:a16="http://schemas.microsoft.com/office/drawing/2014/main" id="{5EEF3F1E-4C74-4507-987E-93405BEDC85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5" tIns="46062" rIns="92125" bIns="4606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noProof="1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9" name="Rectangle 7">
            <a:extLst>
              <a:ext uri="{FF2B5EF4-FFF2-40B4-BE49-F238E27FC236}">
                <a16:creationId xmlns:a16="http://schemas.microsoft.com/office/drawing/2014/main" id="{3339E30B-4BC7-4E18-939D-25D142E478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25" tIns="46062" rIns="92125" bIns="4606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noProof="1">
                <a:latin typeface="Arial" panose="020B0604020202020204" pitchFamily="34" charset="0"/>
              </a:defRPr>
            </a:lvl1pPr>
          </a:lstStyle>
          <a:p>
            <a:fld id="{60B71F56-BF40-48BE-8657-0F04627C3757}" type="slidenum">
              <a:rPr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82472C8F-7FE5-4B72-A182-66F6A6ED8C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635545D-471D-4481-B8A8-E71817A19754}" type="slidenum">
              <a:rPr altLang="cs-CZ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cs-CZ" altLang="cs-CZ">
              <a:solidFill>
                <a:srgbClr val="000000"/>
              </a:solidFill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356DBECF-F3E4-441A-AD1A-DE4D2D5644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60EEB5D9-A6CB-46AF-8DE4-7AD2215D6B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9">
            <a:extLst>
              <a:ext uri="{FF2B5EF4-FFF2-40B4-BE49-F238E27FC236}">
                <a16:creationId xmlns:a16="http://schemas.microsoft.com/office/drawing/2014/main" id="{65517F67-1C3F-49F8-A207-E744A17A6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62">
            <a:extLst>
              <a:ext uri="{FF2B5EF4-FFF2-40B4-BE49-F238E27FC236}">
                <a16:creationId xmlns:a16="http://schemas.microsoft.com/office/drawing/2014/main" id="{2712A0C8-1762-474D-8137-A6FB71083D13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0" y="6237288"/>
            <a:ext cx="9144000" cy="620712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173 w 21600"/>
              <a:gd name="T13" fmla="*/ 3173 h 21600"/>
              <a:gd name="T14" fmla="*/ 18427 w 21600"/>
              <a:gd name="T15" fmla="*/ 1842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745" y="21600"/>
                </a:lnTo>
                <a:lnTo>
                  <a:pt x="18855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EEA32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" name="Rectangle 51">
            <a:extLst>
              <a:ext uri="{FF2B5EF4-FFF2-40B4-BE49-F238E27FC236}">
                <a16:creationId xmlns:a16="http://schemas.microsoft.com/office/drawing/2014/main" id="{4B148682-E058-484B-A8BA-26F72B860E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3713"/>
            <a:ext cx="9144000" cy="22320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pic>
        <p:nvPicPr>
          <p:cNvPr id="7" name="Picture 54" descr="logo-IBA">
            <a:extLst>
              <a:ext uri="{FF2B5EF4-FFF2-40B4-BE49-F238E27FC236}">
                <a16:creationId xmlns:a16="http://schemas.microsoft.com/office/drawing/2014/main" id="{E8DD7B76-A0EA-4767-BBCF-F8AB585A5C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221163"/>
            <a:ext cx="12192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56">
            <a:extLst>
              <a:ext uri="{FF2B5EF4-FFF2-40B4-BE49-F238E27FC236}">
                <a16:creationId xmlns:a16="http://schemas.microsoft.com/office/drawing/2014/main" id="{ADA7BB90-C23F-4C90-9B44-5B61FAC41DA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731794" y="2659857"/>
            <a:ext cx="4429125" cy="395287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43 w 21600"/>
              <a:gd name="T13" fmla="*/ 4543 h 21600"/>
              <a:gd name="T14" fmla="*/ 17057 w 21600"/>
              <a:gd name="T15" fmla="*/ 1705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86" y="21600"/>
                </a:lnTo>
                <a:lnTo>
                  <a:pt x="16114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rgbClr val="DDD4C6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" name="AutoShape 59">
            <a:extLst>
              <a:ext uri="{FF2B5EF4-FFF2-40B4-BE49-F238E27FC236}">
                <a16:creationId xmlns:a16="http://schemas.microsoft.com/office/drawing/2014/main" id="{B1475C08-193D-4499-AB00-473DFD962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860800"/>
            <a:ext cx="8675688" cy="100013"/>
          </a:xfrm>
          <a:prstGeom prst="parallelogram">
            <a:avLst>
              <a:gd name="adj" fmla="val 199595"/>
            </a:avLst>
          </a:prstGeom>
          <a:gradFill rotWithShape="1">
            <a:gsLst>
              <a:gs pos="0">
                <a:schemeClr val="accent1">
                  <a:gamma/>
                  <a:tint val="33725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cs-CZ"/>
          </a:p>
        </p:txBody>
      </p:sp>
      <p:pic>
        <p:nvPicPr>
          <p:cNvPr id="10" name="Picture 67" descr="logo-MU">
            <a:extLst>
              <a:ext uri="{FF2B5EF4-FFF2-40B4-BE49-F238E27FC236}">
                <a16:creationId xmlns:a16="http://schemas.microsoft.com/office/drawing/2014/main" id="{D35A2C58-2FAF-4021-9DE6-3FF6876459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13" y="500063"/>
            <a:ext cx="871537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71">
            <a:extLst>
              <a:ext uri="{FF2B5EF4-FFF2-40B4-BE49-F238E27FC236}">
                <a16:creationId xmlns:a16="http://schemas.microsoft.com/office/drawing/2014/main" id="{7042866B-166C-403D-B57E-31DDE0950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50" y="6286500"/>
            <a:ext cx="4857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cs-CZ" altLang="cs-CZ">
                <a:solidFill>
                  <a:schemeClr val="bg1"/>
                </a:solidFill>
              </a:rPr>
              <a:t>© Institut biostatistiky a analýz</a:t>
            </a:r>
            <a:endParaRPr lang="en-US" altLang="cs-CZ">
              <a:solidFill>
                <a:schemeClr val="bg1"/>
              </a:solidFill>
            </a:endParaRPr>
          </a:p>
        </p:txBody>
      </p:sp>
      <p:sp>
        <p:nvSpPr>
          <p:cNvPr id="12" name="Line 75">
            <a:extLst>
              <a:ext uri="{FF2B5EF4-FFF2-40B4-BE49-F238E27FC236}">
                <a16:creationId xmlns:a16="http://schemas.microsoft.com/office/drawing/2014/main" id="{CE1FF871-93C7-4F7E-B37F-EF5979068724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0250" y="5334000"/>
            <a:ext cx="8553450" cy="0"/>
          </a:xfrm>
          <a:prstGeom prst="line">
            <a:avLst/>
          </a:prstGeom>
          <a:noFill/>
          <a:ln w="19050">
            <a:solidFill>
              <a:srgbClr val="EEA3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76">
            <a:extLst>
              <a:ext uri="{FF2B5EF4-FFF2-40B4-BE49-F238E27FC236}">
                <a16:creationId xmlns:a16="http://schemas.microsoft.com/office/drawing/2014/main" id="{958911CE-CF7B-404A-AF75-F781E8DDEA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4188" y="5403850"/>
            <a:ext cx="8939212" cy="0"/>
          </a:xfrm>
          <a:prstGeom prst="line">
            <a:avLst/>
          </a:prstGeom>
          <a:noFill/>
          <a:ln w="19050">
            <a:solidFill>
              <a:srgbClr val="EEA3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Oval 77">
            <a:extLst>
              <a:ext uri="{FF2B5EF4-FFF2-40B4-BE49-F238E27FC236}">
                <a16:creationId xmlns:a16="http://schemas.microsoft.com/office/drawing/2014/main" id="{672E44C8-B691-4928-9414-5CDF01A0C9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3225" y="5300663"/>
            <a:ext cx="206375" cy="206375"/>
          </a:xfrm>
          <a:prstGeom prst="ellipse">
            <a:avLst/>
          </a:prstGeom>
          <a:solidFill>
            <a:schemeClr val="tx2"/>
          </a:solidFill>
          <a:ln w="28575">
            <a:solidFill>
              <a:srgbClr val="EEA32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sp>
        <p:nvSpPr>
          <p:cNvPr id="35887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823913" y="1916114"/>
            <a:ext cx="7493000" cy="1973263"/>
          </a:xfrm>
          <a:ln>
            <a:noFill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  <a:effectLst/>
              </a:defRPr>
            </a:lvl1pPr>
          </a:lstStyle>
          <a:p>
            <a:r>
              <a:rPr lang="cs-CZ"/>
              <a:t>Klepnutím lze upravit styl předlohy nadpisů.</a:t>
            </a:r>
            <a:endParaRPr lang="en-US" dirty="0"/>
          </a:p>
        </p:txBody>
      </p:sp>
      <p:sp>
        <p:nvSpPr>
          <p:cNvPr id="35888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074865" y="4292602"/>
            <a:ext cx="4994275" cy="1008063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000" b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15" name="Rectangle 44">
            <a:extLst>
              <a:ext uri="{FF2B5EF4-FFF2-40B4-BE49-F238E27FC236}">
                <a16:creationId xmlns:a16="http://schemas.microsoft.com/office/drawing/2014/main" id="{3CBE3FA0-405A-4369-8DA3-2871FBE104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142875" y="6286500"/>
            <a:ext cx="1619250" cy="4556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46">
            <a:extLst>
              <a:ext uri="{FF2B5EF4-FFF2-40B4-BE49-F238E27FC236}">
                <a16:creationId xmlns:a16="http://schemas.microsoft.com/office/drawing/2014/main" id="{6DAEE87C-3375-452E-9BCB-6C8B60009BE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7072313" y="6286500"/>
            <a:ext cx="1919287" cy="428625"/>
          </a:xfrm>
        </p:spPr>
        <p:txBody>
          <a:bodyPr/>
          <a:lstStyle>
            <a:lvl1pPr>
              <a:defRPr sz="1400" b="0"/>
            </a:lvl1pPr>
          </a:lstStyle>
          <a:p>
            <a:fld id="{9DAC5426-FCAC-4FFD-B43D-9B37EF8AD6DC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60201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381000" y="381000"/>
            <a:ext cx="8382000" cy="56403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B27EAA4-3285-43F4-AB22-8A52146DFA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95288" y="6092825"/>
            <a:ext cx="1296987" cy="287338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ACBFE54-389C-495C-AD7D-A04DDD0179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596188" y="6092825"/>
            <a:ext cx="1166812" cy="288925"/>
          </a:xfrm>
        </p:spPr>
        <p:txBody>
          <a:bodyPr/>
          <a:lstStyle>
            <a:lvl1pPr>
              <a:defRPr/>
            </a:lvl1pPr>
          </a:lstStyle>
          <a:p>
            <a:fld id="{EBEDB57C-7877-4884-B4D8-307E4F0385F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FA6714-B507-406C-BA9C-05319EBFD36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0" y="6381750"/>
            <a:ext cx="9144000" cy="32385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r>
              <a:rPr lang="cs-CZ"/>
              <a:t>ÚSTAV BIOMEDICÍNSKÉHO INŽENÝRSTVÍ </a:t>
            </a:r>
            <a:r>
              <a:rPr lang="cs-CZ">
                <a:cs typeface="Arial" pitchFamily="34" charset="0"/>
              </a:rPr>
              <a:t>• ČESKÉ VYSOKÉ UČENÍ TECHNICKÉ V PRAZE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31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>
            <a:lvl1pPr>
              <a:defRPr cap="all" normalizeH="0" baseline="0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214422"/>
            <a:ext cx="8536018" cy="5167329"/>
          </a:xfrm>
        </p:spPr>
        <p:txBody>
          <a:bodyPr/>
          <a:lstStyle>
            <a:lvl1pPr>
              <a:defRPr b="0" i="0" baseline="0"/>
            </a:lvl1pPr>
            <a:lvl2pPr>
              <a:defRPr b="0" i="0" baseline="0"/>
            </a:lvl2pPr>
            <a:lvl3pPr>
              <a:defRPr b="0" i="0" baseline="0"/>
            </a:lvl3pPr>
            <a:lvl4pPr>
              <a:defRPr b="0" i="0" baseline="0"/>
            </a:lvl4pPr>
            <a:lvl5pPr>
              <a:defRPr b="0" i="0" baseline="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Rectangle 49">
            <a:extLst>
              <a:ext uri="{FF2B5EF4-FFF2-40B4-BE49-F238E27FC236}">
                <a16:creationId xmlns:a16="http://schemas.microsoft.com/office/drawing/2014/main" id="{35CDF91C-FE06-4BD5-A504-E592587CB36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BCC0BF-AF91-409B-A689-D72FE989A738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80047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>
            <a:lvl1pPr>
              <a:defRPr cap="all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0033" y="1285860"/>
            <a:ext cx="4133879" cy="5095891"/>
          </a:xfrm>
        </p:spPr>
        <p:txBody>
          <a:bodyPr/>
          <a:lstStyle>
            <a:lvl1pPr>
              <a:defRPr sz="2800" b="0" i="0" baseline="0"/>
            </a:lvl1pPr>
            <a:lvl2pPr>
              <a:defRPr sz="2400" b="0" i="0" baseline="0"/>
            </a:lvl2pPr>
            <a:lvl3pPr>
              <a:defRPr sz="2000" b="0" i="0" baseline="0"/>
            </a:lvl3pPr>
            <a:lvl4pPr>
              <a:defRPr sz="1800" b="0" i="0" baseline="0"/>
            </a:lvl4pPr>
            <a:lvl5pPr>
              <a:defRPr sz="1800" b="0" i="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86315" y="1285860"/>
            <a:ext cx="4214841" cy="5095891"/>
          </a:xfrm>
        </p:spPr>
        <p:txBody>
          <a:bodyPr/>
          <a:lstStyle>
            <a:lvl1pPr>
              <a:defRPr sz="2800" b="0" i="0" baseline="0"/>
            </a:lvl1pPr>
            <a:lvl2pPr>
              <a:defRPr sz="2400" b="0" i="0" baseline="0"/>
            </a:lvl2pPr>
            <a:lvl3pPr>
              <a:defRPr sz="2000" b="0" i="0" baseline="0"/>
            </a:lvl3pPr>
            <a:lvl4pPr>
              <a:defRPr sz="1800" b="0" i="0" baseline="0"/>
            </a:lvl4pPr>
            <a:lvl5pPr>
              <a:defRPr sz="1800" b="0" i="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Rectangle 49">
            <a:extLst>
              <a:ext uri="{FF2B5EF4-FFF2-40B4-BE49-F238E27FC236}">
                <a16:creationId xmlns:a16="http://schemas.microsoft.com/office/drawing/2014/main" id="{5C113917-5036-4821-A971-67F002C62FC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1B533F-1C37-4993-BF3E-6F26FDFEA9DE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89682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Rectangle 49">
            <a:extLst>
              <a:ext uri="{FF2B5EF4-FFF2-40B4-BE49-F238E27FC236}">
                <a16:creationId xmlns:a16="http://schemas.microsoft.com/office/drawing/2014/main" id="{50091E6E-54EC-4A71-B905-3D84F97C4F9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E74969-1B78-41B7-9B42-76C191CBB7D8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126676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9">
            <a:extLst>
              <a:ext uri="{FF2B5EF4-FFF2-40B4-BE49-F238E27FC236}">
                <a16:creationId xmlns:a16="http://schemas.microsoft.com/office/drawing/2014/main" id="{6A0F06DD-4087-420A-BC45-4363A2F4EA7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3C77CE-1763-45AA-B8A8-CD05EFC1ACB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958828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"/>
            <a:ext cx="8572560" cy="64291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000108"/>
            <a:ext cx="5111750" cy="512605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9">
            <a:extLst>
              <a:ext uri="{FF2B5EF4-FFF2-40B4-BE49-F238E27FC236}">
                <a16:creationId xmlns:a16="http://schemas.microsoft.com/office/drawing/2014/main" id="{86D7E1C7-75DA-4911-A127-DA09D8909D1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F23D86-C4B0-4024-9D4B-77F88B4309D3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8503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9">
            <a:extLst>
              <a:ext uri="{FF2B5EF4-FFF2-40B4-BE49-F238E27FC236}">
                <a16:creationId xmlns:a16="http://schemas.microsoft.com/office/drawing/2014/main" id="{8E9838B1-AD5D-4ED4-8E10-ACFEF6D4452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BF54F1-A213-4F92-A48B-3F0CBD1C39D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391961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>
            <a:extLst>
              <a:ext uri="{FF2B5EF4-FFF2-40B4-BE49-F238E27FC236}">
                <a16:creationId xmlns:a16="http://schemas.microsoft.com/office/drawing/2014/main" id="{F75232BB-0A6B-47FE-8326-106810F82FF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80F231-1A63-49C4-B453-35BC342BBDFD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639375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904038" y="61914"/>
            <a:ext cx="2171700" cy="631983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85765" y="61914"/>
            <a:ext cx="6365875" cy="631983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>
            <a:extLst>
              <a:ext uri="{FF2B5EF4-FFF2-40B4-BE49-F238E27FC236}">
                <a16:creationId xmlns:a16="http://schemas.microsoft.com/office/drawing/2014/main" id="{48D35199-CD48-4BD2-90B3-F90FF91E070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1543F7-AA65-4A46-B18B-4C2BCD38DB4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440758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8" descr="levy-panel-IBA-se-zavojem">
            <a:extLst>
              <a:ext uri="{FF2B5EF4-FFF2-40B4-BE49-F238E27FC236}">
                <a16:creationId xmlns:a16="http://schemas.microsoft.com/office/drawing/2014/main" id="{A9C89677-19D7-4EE3-B07F-5DD17996CC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32"/>
          <a:stretch>
            <a:fillRect/>
          </a:stretch>
        </p:blipFill>
        <p:spPr bwMode="auto">
          <a:xfrm>
            <a:off x="0" y="0"/>
            <a:ext cx="16922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7" name="Group 63">
            <a:extLst>
              <a:ext uri="{FF2B5EF4-FFF2-40B4-BE49-F238E27FC236}">
                <a16:creationId xmlns:a16="http://schemas.microsoft.com/office/drawing/2014/main" id="{9FAD294C-8DC6-4832-8D9F-551A2F1A7D9C}"/>
              </a:ext>
            </a:extLst>
          </p:cNvPr>
          <p:cNvGrpSpPr>
            <a:grpSpLocks/>
          </p:cNvGrpSpPr>
          <p:nvPr/>
        </p:nvGrpSpPr>
        <p:grpSpPr bwMode="auto">
          <a:xfrm>
            <a:off x="827088" y="6638925"/>
            <a:ext cx="7537450" cy="219075"/>
            <a:chOff x="1338" y="4156"/>
            <a:chExt cx="4067" cy="164"/>
          </a:xfrm>
        </p:grpSpPr>
        <p:sp>
          <p:nvSpPr>
            <p:cNvPr id="1039" name="Freeform 61">
              <a:extLst>
                <a:ext uri="{FF2B5EF4-FFF2-40B4-BE49-F238E27FC236}">
                  <a16:creationId xmlns:a16="http://schemas.microsoft.com/office/drawing/2014/main" id="{2EE7ED70-DF41-4648-8C84-FBF818B4B584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1338" y="4156"/>
              <a:ext cx="3175" cy="164"/>
            </a:xfrm>
            <a:custGeom>
              <a:avLst/>
              <a:gdLst>
                <a:gd name="T0" fmla="*/ 0 w 7562"/>
                <a:gd name="T1" fmla="*/ 0 h 1440"/>
                <a:gd name="T2" fmla="*/ 0 w 7562"/>
                <a:gd name="T3" fmla="*/ 0 h 1440"/>
                <a:gd name="T4" fmla="*/ 0 w 7562"/>
                <a:gd name="T5" fmla="*/ 0 h 1440"/>
                <a:gd name="T6" fmla="*/ 0 w 7562"/>
                <a:gd name="T7" fmla="*/ 0 h 1440"/>
                <a:gd name="T8" fmla="*/ 0 w 7562"/>
                <a:gd name="T9" fmla="*/ 0 h 1440"/>
                <a:gd name="T10" fmla="*/ 0 w 7562"/>
                <a:gd name="T11" fmla="*/ 0 h 1440"/>
                <a:gd name="T12" fmla="*/ 0 w 7562"/>
                <a:gd name="T13" fmla="*/ 0 h 1440"/>
                <a:gd name="T14" fmla="*/ 0 w 7562"/>
                <a:gd name="T15" fmla="*/ 0 h 1440"/>
                <a:gd name="T16" fmla="*/ 0 w 7562"/>
                <a:gd name="T17" fmla="*/ 0 h 1440"/>
                <a:gd name="T18" fmla="*/ 0 w 7562"/>
                <a:gd name="T19" fmla="*/ 0 h 1440"/>
                <a:gd name="T20" fmla="*/ 0 w 7562"/>
                <a:gd name="T21" fmla="*/ 0 h 1440"/>
                <a:gd name="T22" fmla="*/ 0 w 7562"/>
                <a:gd name="T23" fmla="*/ 0 h 1440"/>
                <a:gd name="T24" fmla="*/ 0 w 7562"/>
                <a:gd name="T25" fmla="*/ 0 h 1440"/>
                <a:gd name="T26" fmla="*/ 0 w 7562"/>
                <a:gd name="T27" fmla="*/ 0 h 1440"/>
                <a:gd name="T28" fmla="*/ 0 w 7562"/>
                <a:gd name="T29" fmla="*/ 0 h 1440"/>
                <a:gd name="T30" fmla="*/ 0 w 7562"/>
                <a:gd name="T31" fmla="*/ 0 h 1440"/>
                <a:gd name="T32" fmla="*/ 0 w 7562"/>
                <a:gd name="T33" fmla="*/ 0 h 1440"/>
                <a:gd name="T34" fmla="*/ 0 w 7562"/>
                <a:gd name="T35" fmla="*/ 0 h 1440"/>
                <a:gd name="T36" fmla="*/ 0 w 7562"/>
                <a:gd name="T37" fmla="*/ 0 h 1440"/>
                <a:gd name="T38" fmla="*/ 0 w 7562"/>
                <a:gd name="T39" fmla="*/ 0 h 1440"/>
                <a:gd name="T40" fmla="*/ 0 w 7562"/>
                <a:gd name="T41" fmla="*/ 0 h 1440"/>
                <a:gd name="T42" fmla="*/ 0 w 7562"/>
                <a:gd name="T43" fmla="*/ 0 h 14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562" h="1440">
                  <a:moveTo>
                    <a:pt x="7562" y="1440"/>
                  </a:moveTo>
                  <a:lnTo>
                    <a:pt x="7562" y="1440"/>
                  </a:lnTo>
                  <a:lnTo>
                    <a:pt x="562" y="1440"/>
                  </a:lnTo>
                  <a:lnTo>
                    <a:pt x="411" y="1432"/>
                  </a:lnTo>
                  <a:lnTo>
                    <a:pt x="348" y="1423"/>
                  </a:lnTo>
                  <a:lnTo>
                    <a:pt x="295" y="1407"/>
                  </a:lnTo>
                  <a:lnTo>
                    <a:pt x="241" y="1390"/>
                  </a:lnTo>
                  <a:lnTo>
                    <a:pt x="196" y="1365"/>
                  </a:lnTo>
                  <a:lnTo>
                    <a:pt x="152" y="1332"/>
                  </a:lnTo>
                  <a:lnTo>
                    <a:pt x="116" y="1298"/>
                  </a:lnTo>
                  <a:lnTo>
                    <a:pt x="79" y="1253"/>
                  </a:lnTo>
                  <a:lnTo>
                    <a:pt x="52" y="1205"/>
                  </a:lnTo>
                  <a:lnTo>
                    <a:pt x="25" y="1151"/>
                  </a:lnTo>
                  <a:lnTo>
                    <a:pt x="7" y="1055"/>
                  </a:lnTo>
                  <a:lnTo>
                    <a:pt x="0" y="966"/>
                  </a:lnTo>
                  <a:lnTo>
                    <a:pt x="0" y="807"/>
                  </a:lnTo>
                  <a:lnTo>
                    <a:pt x="0" y="0"/>
                  </a:lnTo>
                  <a:lnTo>
                    <a:pt x="7553" y="0"/>
                  </a:lnTo>
                  <a:lnTo>
                    <a:pt x="7562" y="1440"/>
                  </a:lnTo>
                  <a:close/>
                </a:path>
              </a:pathLst>
            </a:custGeom>
            <a:solidFill>
              <a:srgbClr val="EEA3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0" name="Freeform 62">
              <a:extLst>
                <a:ext uri="{FF2B5EF4-FFF2-40B4-BE49-F238E27FC236}">
                  <a16:creationId xmlns:a16="http://schemas.microsoft.com/office/drawing/2014/main" id="{A730A4A7-68AD-4D61-BD4D-E525310B7631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4332" y="4156"/>
              <a:ext cx="1073" cy="164"/>
            </a:xfrm>
            <a:custGeom>
              <a:avLst/>
              <a:gdLst>
                <a:gd name="T0" fmla="*/ 0 w 7562"/>
                <a:gd name="T1" fmla="*/ 0 h 1440"/>
                <a:gd name="T2" fmla="*/ 0 w 7562"/>
                <a:gd name="T3" fmla="*/ 0 h 1440"/>
                <a:gd name="T4" fmla="*/ 0 w 7562"/>
                <a:gd name="T5" fmla="*/ 0 h 1440"/>
                <a:gd name="T6" fmla="*/ 0 w 7562"/>
                <a:gd name="T7" fmla="*/ 0 h 1440"/>
                <a:gd name="T8" fmla="*/ 0 w 7562"/>
                <a:gd name="T9" fmla="*/ 0 h 1440"/>
                <a:gd name="T10" fmla="*/ 0 w 7562"/>
                <a:gd name="T11" fmla="*/ 0 h 1440"/>
                <a:gd name="T12" fmla="*/ 0 w 7562"/>
                <a:gd name="T13" fmla="*/ 0 h 1440"/>
                <a:gd name="T14" fmla="*/ 0 w 7562"/>
                <a:gd name="T15" fmla="*/ 0 h 1440"/>
                <a:gd name="T16" fmla="*/ 0 w 7562"/>
                <a:gd name="T17" fmla="*/ 0 h 1440"/>
                <a:gd name="T18" fmla="*/ 0 w 7562"/>
                <a:gd name="T19" fmla="*/ 0 h 1440"/>
                <a:gd name="T20" fmla="*/ 0 w 7562"/>
                <a:gd name="T21" fmla="*/ 0 h 1440"/>
                <a:gd name="T22" fmla="*/ 0 w 7562"/>
                <a:gd name="T23" fmla="*/ 0 h 1440"/>
                <a:gd name="T24" fmla="*/ 0 w 7562"/>
                <a:gd name="T25" fmla="*/ 0 h 1440"/>
                <a:gd name="T26" fmla="*/ 0 w 7562"/>
                <a:gd name="T27" fmla="*/ 0 h 1440"/>
                <a:gd name="T28" fmla="*/ 0 w 7562"/>
                <a:gd name="T29" fmla="*/ 0 h 1440"/>
                <a:gd name="T30" fmla="*/ 0 w 7562"/>
                <a:gd name="T31" fmla="*/ 0 h 1440"/>
                <a:gd name="T32" fmla="*/ 0 w 7562"/>
                <a:gd name="T33" fmla="*/ 0 h 1440"/>
                <a:gd name="T34" fmla="*/ 0 w 7562"/>
                <a:gd name="T35" fmla="*/ 0 h 1440"/>
                <a:gd name="T36" fmla="*/ 0 w 7562"/>
                <a:gd name="T37" fmla="*/ 0 h 1440"/>
                <a:gd name="T38" fmla="*/ 0 w 7562"/>
                <a:gd name="T39" fmla="*/ 0 h 1440"/>
                <a:gd name="T40" fmla="*/ 0 w 7562"/>
                <a:gd name="T41" fmla="*/ 0 h 1440"/>
                <a:gd name="T42" fmla="*/ 0 w 7562"/>
                <a:gd name="T43" fmla="*/ 0 h 144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562" h="1440">
                  <a:moveTo>
                    <a:pt x="7562" y="1440"/>
                  </a:moveTo>
                  <a:lnTo>
                    <a:pt x="7562" y="1440"/>
                  </a:lnTo>
                  <a:lnTo>
                    <a:pt x="562" y="1440"/>
                  </a:lnTo>
                  <a:lnTo>
                    <a:pt x="411" y="1432"/>
                  </a:lnTo>
                  <a:lnTo>
                    <a:pt x="348" y="1423"/>
                  </a:lnTo>
                  <a:lnTo>
                    <a:pt x="295" y="1407"/>
                  </a:lnTo>
                  <a:lnTo>
                    <a:pt x="241" y="1390"/>
                  </a:lnTo>
                  <a:lnTo>
                    <a:pt x="196" y="1365"/>
                  </a:lnTo>
                  <a:lnTo>
                    <a:pt x="152" y="1332"/>
                  </a:lnTo>
                  <a:lnTo>
                    <a:pt x="116" y="1298"/>
                  </a:lnTo>
                  <a:lnTo>
                    <a:pt x="79" y="1253"/>
                  </a:lnTo>
                  <a:lnTo>
                    <a:pt x="52" y="1205"/>
                  </a:lnTo>
                  <a:lnTo>
                    <a:pt x="25" y="1151"/>
                  </a:lnTo>
                  <a:lnTo>
                    <a:pt x="7" y="1055"/>
                  </a:lnTo>
                  <a:lnTo>
                    <a:pt x="0" y="966"/>
                  </a:lnTo>
                  <a:lnTo>
                    <a:pt x="0" y="807"/>
                  </a:lnTo>
                  <a:lnTo>
                    <a:pt x="0" y="0"/>
                  </a:lnTo>
                  <a:lnTo>
                    <a:pt x="7553" y="0"/>
                  </a:lnTo>
                  <a:lnTo>
                    <a:pt x="7562" y="1440"/>
                  </a:lnTo>
                  <a:close/>
                </a:path>
              </a:pathLst>
            </a:custGeom>
            <a:solidFill>
              <a:srgbClr val="EEA3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34865" name="Rectangle 49">
            <a:extLst>
              <a:ext uri="{FF2B5EF4-FFF2-40B4-BE49-F238E27FC236}">
                <a16:creationId xmlns:a16="http://schemas.microsoft.com/office/drawing/2014/main" id="{4227ADD1-EA7A-4682-95BB-62E67CF700E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599238"/>
            <a:ext cx="50165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/>
            </a:lvl1pPr>
          </a:lstStyle>
          <a:p>
            <a:fld id="{B0321819-55DF-40D0-B9D1-4067E62A7AC4}" type="slidenum">
              <a:rPr lang="en-US" altLang="cs-CZ"/>
              <a:pPr/>
              <a:t>‹#›</a:t>
            </a:fld>
            <a:endParaRPr lang="en-US" altLang="cs-CZ"/>
          </a:p>
        </p:txBody>
      </p:sp>
      <p:pic>
        <p:nvPicPr>
          <p:cNvPr id="1029" name="Picture 52" descr="logo-IBA-transparent">
            <a:extLst>
              <a:ext uri="{FF2B5EF4-FFF2-40B4-BE49-F238E27FC236}">
                <a16:creationId xmlns:a16="http://schemas.microsoft.com/office/drawing/2014/main" id="{8B125CD5-4DF8-490B-8AF3-4C94443EF0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6602413"/>
            <a:ext cx="252413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46">
            <a:extLst>
              <a:ext uri="{FF2B5EF4-FFF2-40B4-BE49-F238E27FC236}">
                <a16:creationId xmlns:a16="http://schemas.microsoft.com/office/drawing/2014/main" id="{C93BCA51-E65B-455D-AEF8-E4D29F45C3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1214438"/>
            <a:ext cx="8501062" cy="516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4861" name="Rectangle 45">
            <a:extLst>
              <a:ext uri="{FF2B5EF4-FFF2-40B4-BE49-F238E27FC236}">
                <a16:creationId xmlns:a16="http://schemas.microsoft.com/office/drawing/2014/main" id="{73E8D81C-C14A-44FC-B1C6-43F8C1004F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6413" y="61913"/>
            <a:ext cx="8494712" cy="93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Klepnutím</a:t>
            </a:r>
            <a:r>
              <a:rPr lang="en-US" dirty="0"/>
              <a:t> </a:t>
            </a:r>
            <a:r>
              <a:rPr lang="en-US" dirty="0" err="1"/>
              <a:t>lze</a:t>
            </a:r>
            <a:r>
              <a:rPr lang="en-US" dirty="0"/>
              <a:t> </a:t>
            </a:r>
            <a:r>
              <a:rPr lang="en-US" dirty="0" err="1"/>
              <a:t>upravit</a:t>
            </a:r>
            <a:r>
              <a:rPr lang="en-US" dirty="0"/>
              <a:t> </a:t>
            </a:r>
            <a:r>
              <a:rPr lang="en-US" dirty="0" err="1"/>
              <a:t>styl</a:t>
            </a:r>
            <a:r>
              <a:rPr lang="en-US" dirty="0"/>
              <a:t> </a:t>
            </a:r>
            <a:r>
              <a:rPr lang="en-US" dirty="0" err="1"/>
              <a:t>předlohy</a:t>
            </a:r>
            <a:r>
              <a:rPr lang="en-US" dirty="0"/>
              <a:t> </a:t>
            </a:r>
            <a:r>
              <a:rPr lang="en-US" dirty="0" err="1"/>
              <a:t>nadpisů</a:t>
            </a:r>
            <a:endParaRPr lang="en-US" dirty="0"/>
          </a:p>
        </p:txBody>
      </p:sp>
      <p:sp>
        <p:nvSpPr>
          <p:cNvPr id="1032" name="Line 60">
            <a:extLst>
              <a:ext uri="{FF2B5EF4-FFF2-40B4-BE49-F238E27FC236}">
                <a16:creationId xmlns:a16="http://schemas.microsoft.com/office/drawing/2014/main" id="{AF809AD6-B8BF-4909-B4E4-75DB253144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8625" y="357188"/>
            <a:ext cx="0" cy="692150"/>
          </a:xfrm>
          <a:prstGeom prst="line">
            <a:avLst/>
          </a:prstGeom>
          <a:noFill/>
          <a:ln w="19050">
            <a:solidFill>
              <a:srgbClr val="EEA3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3" name="Line 55">
            <a:extLst>
              <a:ext uri="{FF2B5EF4-FFF2-40B4-BE49-F238E27FC236}">
                <a16:creationId xmlns:a16="http://schemas.microsoft.com/office/drawing/2014/main" id="{6A886B81-7957-47D7-A0B7-08BA3912B8B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8625" y="1071563"/>
            <a:ext cx="8553450" cy="0"/>
          </a:xfrm>
          <a:prstGeom prst="line">
            <a:avLst/>
          </a:prstGeom>
          <a:noFill/>
          <a:ln w="19050">
            <a:solidFill>
              <a:srgbClr val="EEA3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1034" name="Group 69">
            <a:extLst>
              <a:ext uri="{FF2B5EF4-FFF2-40B4-BE49-F238E27FC236}">
                <a16:creationId xmlns:a16="http://schemas.microsoft.com/office/drawing/2014/main" id="{396697D7-391B-4498-98EA-0AC804B8DF49}"/>
              </a:ext>
            </a:extLst>
          </p:cNvPr>
          <p:cNvGrpSpPr>
            <a:grpSpLocks/>
          </p:cNvGrpSpPr>
          <p:nvPr/>
        </p:nvGrpSpPr>
        <p:grpSpPr bwMode="auto">
          <a:xfrm>
            <a:off x="123825" y="1071563"/>
            <a:ext cx="9020175" cy="206375"/>
            <a:chOff x="78" y="506"/>
            <a:chExt cx="5682" cy="130"/>
          </a:xfrm>
        </p:grpSpPr>
        <p:sp>
          <p:nvSpPr>
            <p:cNvPr id="1037" name="Line 65">
              <a:extLst>
                <a:ext uri="{FF2B5EF4-FFF2-40B4-BE49-F238E27FC236}">
                  <a16:creationId xmlns:a16="http://schemas.microsoft.com/office/drawing/2014/main" id="{A5E752BA-7719-474A-89C5-91D7DA5298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" y="571"/>
              <a:ext cx="5631" cy="0"/>
            </a:xfrm>
            <a:prstGeom prst="line">
              <a:avLst/>
            </a:prstGeom>
            <a:noFill/>
            <a:ln w="19050">
              <a:solidFill>
                <a:srgbClr val="EEA32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8" name="Oval 66">
              <a:extLst>
                <a:ext uri="{FF2B5EF4-FFF2-40B4-BE49-F238E27FC236}">
                  <a16:creationId xmlns:a16="http://schemas.microsoft.com/office/drawing/2014/main" id="{59415ADA-D2E0-46A1-94AC-E143B5DABC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" y="506"/>
              <a:ext cx="130" cy="130"/>
            </a:xfrm>
            <a:prstGeom prst="ellipse">
              <a:avLst/>
            </a:prstGeom>
            <a:solidFill>
              <a:schemeClr val="tx2"/>
            </a:solidFill>
            <a:ln w="28575">
              <a:solidFill>
                <a:srgbClr val="EEA32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cs-CZ" altLang="cs-CZ"/>
            </a:p>
          </p:txBody>
        </p:sp>
      </p:grpSp>
      <p:pic>
        <p:nvPicPr>
          <p:cNvPr id="1035" name="Picture 67" descr="logo-MU">
            <a:extLst>
              <a:ext uri="{FF2B5EF4-FFF2-40B4-BE49-F238E27FC236}">
                <a16:creationId xmlns:a16="http://schemas.microsoft.com/office/drawing/2014/main" id="{03C52FDA-C0F7-4245-B0CE-F336DF9103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8400" y="6588125"/>
            <a:ext cx="26352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Text Box 70">
            <a:extLst>
              <a:ext uri="{FF2B5EF4-FFF2-40B4-BE49-F238E27FC236}">
                <a16:creationId xmlns:a16="http://schemas.microsoft.com/office/drawing/2014/main" id="{F07C7717-4F33-4446-879D-F4FA94E47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5600" y="6670675"/>
            <a:ext cx="2852738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cs-CZ" altLang="cs-CZ" sz="1000">
                <a:solidFill>
                  <a:schemeClr val="bg1"/>
                </a:solidFill>
              </a:rPr>
              <a:t>© Institut biostatistiky a analýz</a:t>
            </a:r>
            <a:endParaRPr lang="en-US" altLang="cs-CZ" sz="100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77" r:id="rId1"/>
    <p:sldLayoutId id="2147484669" r:id="rId2"/>
    <p:sldLayoutId id="2147484670" r:id="rId3"/>
    <p:sldLayoutId id="2147484671" r:id="rId4"/>
    <p:sldLayoutId id="2147484672" r:id="rId5"/>
    <p:sldLayoutId id="2147484673" r:id="rId6"/>
    <p:sldLayoutId id="2147484674" r:id="rId7"/>
    <p:sldLayoutId id="2147484675" r:id="rId8"/>
    <p:sldLayoutId id="2147484676" r:id="rId9"/>
    <p:sldLayoutId id="2147484678" r:id="rId10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534633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534633"/>
          </a:solidFill>
          <a:effectLst>
            <a:outerShdw blurRad="38100" dist="38100" dir="2700000" algn="tl">
              <a:srgbClr val="C0C0C0"/>
            </a:outerShdw>
          </a:effectLst>
          <a:latin typeface="Arial Rounded MT Bold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534633"/>
          </a:solidFill>
          <a:effectLst>
            <a:outerShdw blurRad="38100" dist="38100" dir="2700000" algn="tl">
              <a:srgbClr val="C0C0C0"/>
            </a:outerShdw>
          </a:effectLst>
          <a:latin typeface="Arial Rounded MT Bold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534633"/>
          </a:solidFill>
          <a:effectLst>
            <a:outerShdw blurRad="38100" dist="38100" dir="2700000" algn="tl">
              <a:srgbClr val="C0C0C0"/>
            </a:outerShdw>
          </a:effectLst>
          <a:latin typeface="Arial Rounded MT Bold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534633"/>
          </a:solidFill>
          <a:effectLst>
            <a:outerShdw blurRad="38100" dist="38100" dir="2700000" algn="tl">
              <a:srgbClr val="C0C0C0"/>
            </a:outerShdw>
          </a:effectLst>
          <a:latin typeface="Arial Rounded MT Bold" pitchFamily="34" charset="0"/>
        </a:defRPr>
      </a:lvl5pPr>
      <a:lvl6pPr marL="4572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Georgia" pitchFamily="18" charset="0"/>
        </a:defRPr>
      </a:lvl6pPr>
      <a:lvl7pPr marL="9144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Georgia" pitchFamily="18" charset="0"/>
        </a:defRPr>
      </a:lvl7pPr>
      <a:lvl8pPr marL="13716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Georgia" pitchFamily="18" charset="0"/>
        </a:defRPr>
      </a:lvl8pPr>
      <a:lvl9pPr marL="18288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Georgia" pitchFamily="18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SzPct val="80000"/>
        <a:buFont typeface="Wingdings" panose="05000000000000000000" pitchFamily="2" charset="2"/>
        <a:buChar char="þ"/>
        <a:defRPr sz="28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30000"/>
        </a:spcBef>
        <a:spcAft>
          <a:spcPct val="0"/>
        </a:spcAft>
        <a:buClr>
          <a:srgbClr val="EEA320"/>
        </a:buClr>
        <a:buSzPct val="80000"/>
        <a:buFont typeface="Wingdings" panose="05000000000000000000" pitchFamily="2" charset="2"/>
        <a:buChar char="è"/>
        <a:defRPr sz="2400">
          <a:solidFill>
            <a:schemeClr val="tx1"/>
          </a:solidFill>
          <a:latin typeface="+mn-lt"/>
          <a:cs typeface="Arial" charset="0"/>
        </a:defRPr>
      </a:lvl2pPr>
      <a:lvl3pPr marL="1143000" indent="-228600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SzPct val="8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  <a:cs typeface="Arial" charset="0"/>
        </a:defRPr>
      </a:lvl3pPr>
      <a:lvl4pPr marL="1600200" indent="-228600" algn="l" rtl="0" eaLnBrk="0" fontAlgn="base" hangingPunct="0">
        <a:spcBef>
          <a:spcPct val="30000"/>
        </a:spcBef>
        <a:spcAft>
          <a:spcPct val="0"/>
        </a:spcAft>
        <a:buClr>
          <a:srgbClr val="EEA320"/>
        </a:buClr>
        <a:buSzPct val="5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  <a:cs typeface="Arial" charset="0"/>
        </a:defRPr>
      </a:lvl4pPr>
      <a:lvl5pPr marL="2057400" indent="-228600" algn="l" rtl="0" eaLnBrk="0" fontAlgn="base" hangingPunct="0">
        <a:spcBef>
          <a:spcPct val="30000"/>
        </a:spcBef>
        <a:spcAft>
          <a:spcPct val="0"/>
        </a:spcAft>
        <a:buClr>
          <a:srgbClr val="DDD4C6"/>
        </a:buClr>
        <a:buChar char="•"/>
        <a:defRPr sz="2000">
          <a:solidFill>
            <a:schemeClr val="tx1"/>
          </a:solidFill>
          <a:latin typeface="+mn-lt"/>
          <a:cs typeface="Arial" charset="0"/>
        </a:defRPr>
      </a:lvl5pPr>
      <a:lvl6pPr marL="2514600" indent="-228600" algn="l" rtl="0" eaLnBrk="1" fontAlgn="base" hangingPunct="1">
        <a:spcBef>
          <a:spcPct val="30000"/>
        </a:spcBef>
        <a:spcAft>
          <a:spcPct val="0"/>
        </a:spcAft>
        <a:buClr>
          <a:srgbClr val="DDD4C6"/>
        </a:buClr>
        <a:buChar char="•"/>
        <a:defRPr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30000"/>
        </a:spcBef>
        <a:spcAft>
          <a:spcPct val="0"/>
        </a:spcAft>
        <a:buClr>
          <a:srgbClr val="DDD4C6"/>
        </a:buClr>
        <a:buChar char="•"/>
        <a:defRPr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30000"/>
        </a:spcBef>
        <a:spcAft>
          <a:spcPct val="0"/>
        </a:spcAft>
        <a:buClr>
          <a:srgbClr val="DDD4C6"/>
        </a:buClr>
        <a:buChar char="•"/>
        <a:defRPr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30000"/>
        </a:spcBef>
        <a:spcAft>
          <a:spcPct val="0"/>
        </a:spcAft>
        <a:buClr>
          <a:srgbClr val="DDD4C6"/>
        </a:buClr>
        <a:buChar char="•"/>
        <a:defRPr b="1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7" Type="http://schemas.openxmlformats.org/officeDocument/2006/relationships/image" Target="../media/image40.png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emf"/><Relationship Id="rId4" Type="http://schemas.openxmlformats.org/officeDocument/2006/relationships/image" Target="../media/image41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emf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emf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0.png"/><Relationship Id="rId4" Type="http://schemas.openxmlformats.org/officeDocument/2006/relationships/image" Target="../media/image52.e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emf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emf"/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emf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emf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3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6.png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5.png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E0BED45-AB6C-42EA-B212-F5FD8089927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85750" y="1857375"/>
            <a:ext cx="8239125" cy="1930400"/>
          </a:xfrm>
        </p:spPr>
        <p:txBody>
          <a:bodyPr/>
          <a:lstStyle/>
          <a:p>
            <a:pPr eaLnBrk="1" hangingPunct="1"/>
            <a:r>
              <a:rPr lang="cs-CZ" altLang="cs-CZ" sz="4800"/>
              <a:t>ČASOVÉ ŘADY </a:t>
            </a:r>
            <a:endParaRPr lang="cs-CZ" altLang="cs-CZ" sz="400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8257D0E-8489-4CDB-91BE-BBA7E0A1136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28813" y="4503738"/>
            <a:ext cx="6858000" cy="1930400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b="1" dirty="0">
                <a:latin typeface="Arial" pitchFamily="34" charset="0"/>
              </a:rPr>
              <a:t>Mgr. et Mgr. Jiří Kalina, PhD.</a:t>
            </a:r>
          </a:p>
          <a:p>
            <a:pPr eaLnBrk="1" hangingPunct="1">
              <a:defRPr/>
            </a:pPr>
            <a:endParaRPr lang="en-US" b="1" dirty="0">
              <a:latin typeface="Arial" pitchFamily="34" charset="0"/>
            </a:endParaRPr>
          </a:p>
          <a:p>
            <a:pPr eaLnBrk="1" hangingPunct="1">
              <a:spcBef>
                <a:spcPts val="0"/>
              </a:spcBef>
              <a:defRPr/>
            </a:pPr>
            <a:r>
              <a:rPr lang="en-US" b="1" dirty="0">
                <a:latin typeface="Arial" pitchFamily="34" charset="0"/>
              </a:rPr>
              <a:t>UKB, </a:t>
            </a:r>
            <a:r>
              <a:rPr lang="cs-CZ" b="1" dirty="0">
                <a:latin typeface="Arial" pitchFamily="34" charset="0"/>
              </a:rPr>
              <a:t>pavilon D29 (</a:t>
            </a:r>
            <a:r>
              <a:rPr lang="cs-CZ" b="1" dirty="0" err="1">
                <a:latin typeface="Arial" pitchFamily="34" charset="0"/>
              </a:rPr>
              <a:t>Recetox</a:t>
            </a:r>
            <a:r>
              <a:rPr lang="cs-CZ" b="1" dirty="0">
                <a:latin typeface="Arial" pitchFamily="34" charset="0"/>
              </a:rPr>
              <a:t>)</a:t>
            </a:r>
            <a:r>
              <a:rPr lang="en-US" b="1" dirty="0">
                <a:latin typeface="Arial" pitchFamily="34" charset="0"/>
              </a:rPr>
              <a:t>, </a:t>
            </a:r>
            <a:r>
              <a:rPr lang="cs-CZ" b="1" dirty="0">
                <a:latin typeface="Arial" pitchFamily="34" charset="0"/>
              </a:rPr>
              <a:t>kancelář 123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cs-CZ" b="1" dirty="0">
                <a:latin typeface="Arial" pitchFamily="34" charset="0"/>
              </a:rPr>
              <a:t>kalina</a:t>
            </a:r>
            <a:r>
              <a:rPr lang="en-US" b="1" dirty="0">
                <a:latin typeface="Arial" pitchFamily="34" charset="0"/>
              </a:rPr>
              <a:t>@</a:t>
            </a:r>
            <a:r>
              <a:rPr lang="cs-CZ" b="1" dirty="0">
                <a:latin typeface="Arial" pitchFamily="34" charset="0"/>
              </a:rPr>
              <a:t>mail</a:t>
            </a:r>
            <a:r>
              <a:rPr lang="en-US" b="1" dirty="0">
                <a:latin typeface="Arial" pitchFamily="34" charset="0"/>
              </a:rPr>
              <a:t>.muni.cz</a:t>
            </a:r>
            <a:endParaRPr lang="cs-CZ" sz="1200" b="1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5EA96-4672-4DD6-97BA-EDD431E95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vlastnosti </a:t>
            </a:r>
            <a:b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 (KIO) systémů</a:t>
            </a:r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81E74D23-4865-4E7A-B1B8-CB4C6B8C9BF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2400"/>
              <a:t>Je-li h(n) = </a:t>
            </a:r>
            <a:r>
              <a:rPr lang="en-US" altLang="cs-CZ" sz="2400"/>
              <a:t>{h(0), h(1), …, h(M-1)} </a:t>
            </a:r>
            <a:r>
              <a:rPr lang="cs-CZ" altLang="cs-CZ" sz="2400"/>
              <a:t>impulzní odezva lineárního systému, je jeho obrazová přenosová funkce daná její Z-transformací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z="240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z="2400"/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2400"/>
              <a:t>Po substituci           , kde T</a:t>
            </a:r>
            <a:r>
              <a:rPr lang="cs-CZ" altLang="cs-CZ" sz="2400" baseline="-25000"/>
              <a:t>vz</a:t>
            </a:r>
            <a:r>
              <a:rPr lang="cs-CZ" altLang="cs-CZ" sz="2400"/>
              <a:t> je vzorkovací perioda, dostáváme frekvenční přenosovou funkci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z="800"/>
          </a:p>
          <a:p>
            <a:pPr marL="0" indent="0" algn="r">
              <a:buFont typeface="Wingdings" panose="05000000000000000000" pitchFamily="2" charset="2"/>
              <a:buNone/>
            </a:pPr>
            <a:r>
              <a:rPr lang="cs-CZ" altLang="cs-CZ" sz="2400"/>
              <a:t>(</a:t>
            </a:r>
            <a:r>
              <a:rPr lang="cs-CZ" altLang="cs-CZ" sz="2400">
                <a:sym typeface="Wingdings" panose="05000000000000000000" pitchFamily="2" charset="2"/>
              </a:rPr>
              <a:t></a:t>
            </a:r>
            <a:r>
              <a:rPr lang="cs-CZ" altLang="cs-CZ" sz="2400"/>
              <a:t>)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z="1600"/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2400"/>
              <a:t>Vzhledem k periodicitě funkce s periodou rovnou úhlové vzorkovací frekvenci ω</a:t>
            </a:r>
            <a:r>
              <a:rPr lang="cs-CZ" altLang="cs-CZ" sz="2400" baseline="-25000"/>
              <a:t>vz</a:t>
            </a:r>
            <a:r>
              <a:rPr lang="cs-CZ" altLang="cs-CZ" sz="2400"/>
              <a:t>=2</a:t>
            </a:r>
            <a:r>
              <a:rPr lang="cs-CZ" altLang="cs-CZ" sz="2400">
                <a:sym typeface="Symbol" panose="05050102010706020507" pitchFamily="18" charset="2"/>
              </a:rPr>
              <a:t></a:t>
            </a:r>
            <a:r>
              <a:rPr lang="cs-CZ" altLang="cs-CZ" sz="2400"/>
              <a:t>/T</a:t>
            </a:r>
            <a:r>
              <a:rPr lang="cs-CZ" altLang="cs-CZ" sz="2400" baseline="-25000"/>
              <a:t>vz</a:t>
            </a:r>
            <a:r>
              <a:rPr lang="cs-CZ" altLang="cs-CZ" sz="2400"/>
              <a:t> je periodická s toutéž periodou i frekvenční přenosová funkce.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z="2400"/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2400"/>
              <a:t> </a:t>
            </a:r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87B18FF3-565F-47CE-997D-3AA4840669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16389" name="Objekt 4">
            <a:extLst>
              <a:ext uri="{FF2B5EF4-FFF2-40B4-BE49-F238E27FC236}">
                <a16:creationId xmlns:a16="http://schemas.microsoft.com/office/drawing/2014/main" id="{6803A307-92DB-4423-8888-012C6E0968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59113" y="2276475"/>
          <a:ext cx="2857500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002865" imgH="431613" progId="Equation.3">
                  <p:embed/>
                </p:oleObj>
              </mc:Choice>
              <mc:Fallback>
                <p:oleObj r:id="rId2" imgW="1002865" imgH="431613" progId="Equation.3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2276475"/>
                        <a:ext cx="2857500" cy="1222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0" name="Rectangle 4">
            <a:extLst>
              <a:ext uri="{FF2B5EF4-FFF2-40B4-BE49-F238E27FC236}">
                <a16:creationId xmlns:a16="http://schemas.microsoft.com/office/drawing/2014/main" id="{1F1D7E4F-75C9-4FCD-9833-B15FEC163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6391" name="Rectangle 6">
            <a:extLst>
              <a:ext uri="{FF2B5EF4-FFF2-40B4-BE49-F238E27FC236}">
                <a16:creationId xmlns:a16="http://schemas.microsoft.com/office/drawing/2014/main" id="{FE42A91A-88C9-4A67-9DDF-9C8DB8AB7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16392" name="Picture 11">
            <a:extLst>
              <a:ext uri="{FF2B5EF4-FFF2-40B4-BE49-F238E27FC236}">
                <a16:creationId xmlns:a16="http://schemas.microsoft.com/office/drawing/2014/main" id="{E2B9C9B2-D0A4-4F47-A83C-A815198CF6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863" y="3279775"/>
            <a:ext cx="12954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3" name="Picture 13">
            <a:extLst>
              <a:ext uri="{FF2B5EF4-FFF2-40B4-BE49-F238E27FC236}">
                <a16:creationId xmlns:a16="http://schemas.microsoft.com/office/drawing/2014/main" id="{F32F8CC9-FB80-4609-9DAE-AF3B74EFFC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975" y="4103688"/>
            <a:ext cx="649605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37370D80-8979-41AA-AB4E-43B7C79BEB6A}"/>
              </a:ext>
            </a:extLst>
          </p:cNvPr>
          <p:cNvCxnSpPr>
            <a:cxnSpLocks/>
          </p:cNvCxnSpPr>
          <p:nvPr/>
        </p:nvCxnSpPr>
        <p:spPr>
          <a:xfrm flipV="1">
            <a:off x="5148263" y="4868863"/>
            <a:ext cx="1511300" cy="390525"/>
          </a:xfrm>
          <a:prstGeom prst="straightConnector1">
            <a:avLst/>
          </a:prstGeom>
          <a:ln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26F645-E713-486C-8273-1820F9193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413" y="71438"/>
            <a:ext cx="8602662" cy="938212"/>
          </a:xfrm>
        </p:spPr>
        <p:txBody>
          <a:bodyPr/>
          <a:lstStyle/>
          <a:p>
            <a:pPr>
              <a:defRPr/>
            </a:pPr>
            <a:r>
              <a:rPr lang="cs-CZ" sz="2800" dirty="0"/>
              <a:t>Fázová frekvenční charakteristika 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Symbol"/>
              </a:rPr>
              <a:t></a:t>
            </a:r>
            <a:r>
              <a:rPr lang="cs-CZ" sz="2800" dirty="0">
                <a:effectLst/>
              </a:rPr>
              <a:t>(Ω) </a:t>
            </a:r>
            <a:r>
              <a:rPr lang="cs-CZ" sz="2800" dirty="0"/>
              <a:t>MA (KIO) systémů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739578ED-7B1C-45D7-B4F1-79738F2EE6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0063" y="1223963"/>
            <a:ext cx="8535987" cy="5300662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2400"/>
              <a:t>Fázová charakteristika </a:t>
            </a:r>
            <a:r>
              <a:rPr lang="el-GR" altLang="cs-CZ">
                <a:latin typeface="Arial" panose="020B0604020202020204" pitchFamily="34" charset="0"/>
                <a:sym typeface="Symbol" panose="05050102010706020507" pitchFamily="18" charset="2"/>
              </a:rPr>
              <a:t></a:t>
            </a:r>
            <a:r>
              <a:rPr lang="cs-CZ" altLang="cs-CZ" sz="2400"/>
              <a:t>(Ω) je díky vlastnostem komplexní exponenciály funkce </a:t>
            </a:r>
            <a:r>
              <a:rPr lang="cs-CZ" altLang="cs-CZ" sz="2400" b="1">
                <a:solidFill>
                  <a:srgbClr val="0070C0"/>
                </a:solidFill>
              </a:rPr>
              <a:t>lichá</a:t>
            </a:r>
            <a:r>
              <a:rPr lang="cs-CZ" altLang="cs-CZ" sz="2400"/>
              <a:t>, tj. platí </a:t>
            </a:r>
          </a:p>
          <a:p>
            <a:pPr marL="0" indent="0" algn="ctr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l-GR" altLang="cs-CZ">
                <a:latin typeface="Arial" panose="020B0604020202020204" pitchFamily="34" charset="0"/>
                <a:sym typeface="Symbol" panose="05050102010706020507" pitchFamily="18" charset="2"/>
              </a:rPr>
              <a:t></a:t>
            </a:r>
            <a:r>
              <a:rPr lang="cs-CZ" altLang="cs-CZ" sz="2400"/>
              <a:t>(-Ω) = -</a:t>
            </a:r>
            <a:r>
              <a:rPr lang="el-GR" altLang="cs-CZ" sz="2400"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l-GR" altLang="cs-CZ">
                <a:latin typeface="Arial" panose="020B0604020202020204" pitchFamily="34" charset="0"/>
                <a:sym typeface="Symbol" panose="05050102010706020507" pitchFamily="18" charset="2"/>
              </a:rPr>
              <a:t></a:t>
            </a:r>
            <a:r>
              <a:rPr lang="cs-CZ" altLang="cs-CZ" sz="2400"/>
              <a:t>(Ω). 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2400"/>
              <a:t>Obecně je </a:t>
            </a:r>
            <a:r>
              <a:rPr lang="cs-CZ" altLang="cs-CZ" sz="2400" b="1">
                <a:solidFill>
                  <a:srgbClr val="0070C0"/>
                </a:solidFill>
              </a:rPr>
              <a:t>nelineární</a:t>
            </a:r>
            <a:r>
              <a:rPr lang="cs-CZ" altLang="cs-CZ" sz="2400"/>
              <a:t>, z pohledu kvality výstupní posloupnosti systému je však žádoucí, aby její průběh byl lineární, tj. aby platilo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z="240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z="1000"/>
          </a:p>
          <a:p>
            <a:pPr marL="0" indent="0"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cs-CZ" altLang="cs-CZ" sz="2400"/>
              <a:t>kde </a:t>
            </a:r>
            <a:r>
              <a:rPr lang="cs-CZ" altLang="cs-CZ">
                <a:sym typeface="Symbol" panose="05050102010706020507" pitchFamily="18" charset="2"/>
              </a:rPr>
              <a:t></a:t>
            </a:r>
            <a:r>
              <a:rPr lang="cs-CZ" altLang="cs-CZ" sz="2400"/>
              <a:t> je konstanta udávající o kolik vzorků je výstup systému zpožděn oproti vstupní posloupnosti. V tom případě systém nezavádí tzv. </a:t>
            </a:r>
            <a:r>
              <a:rPr lang="cs-CZ" altLang="cs-CZ" sz="2400" b="1">
                <a:solidFill>
                  <a:srgbClr val="0070C0"/>
                </a:solidFill>
              </a:rPr>
              <a:t>fázové zkreslení </a:t>
            </a:r>
            <a:r>
              <a:rPr lang="cs-CZ" altLang="cs-CZ" sz="2400"/>
              <a:t>– všechny harmonické složky jsou při zpracování systémem zpožděny přímo úměrně jejich frekvenci.</a:t>
            </a:r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6706A3D6-D9EB-4F84-8318-6CEE605B90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17413" name="Picture 7">
            <a:extLst>
              <a:ext uri="{FF2B5EF4-FFF2-40B4-BE49-F238E27FC236}">
                <a16:creationId xmlns:a16="http://schemas.microsoft.com/office/drawing/2014/main" id="{32853AFF-6D13-4267-9020-A52590BADC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138" y="3700463"/>
            <a:ext cx="699135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328E20-DD07-4830-8A4C-3B88AA1DE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Fázové hrátky</a:t>
            </a:r>
          </a:p>
        </p:txBody>
      </p:sp>
      <p:pic>
        <p:nvPicPr>
          <p:cNvPr id="18435" name="Picture 2">
            <a:extLst>
              <a:ext uri="{FF2B5EF4-FFF2-40B4-BE49-F238E27FC236}">
                <a16:creationId xmlns:a16="http://schemas.microsoft.com/office/drawing/2014/main" id="{F65F15AC-3183-432E-ADA1-80365EABD2C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1052513"/>
            <a:ext cx="4119562" cy="3024187"/>
          </a:xfrm>
          <a:noFill/>
        </p:spPr>
      </p:pic>
      <p:pic>
        <p:nvPicPr>
          <p:cNvPr id="18436" name="Picture 5">
            <a:extLst>
              <a:ext uri="{FF2B5EF4-FFF2-40B4-BE49-F238E27FC236}">
                <a16:creationId xmlns:a16="http://schemas.microsoft.com/office/drawing/2014/main" id="{9D2DB3D8-6D4F-4245-B36A-7EEDA5F96D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052513"/>
            <a:ext cx="4148138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7">
            <a:extLst>
              <a:ext uri="{FF2B5EF4-FFF2-40B4-BE49-F238E27FC236}">
                <a16:creationId xmlns:a16="http://schemas.microsoft.com/office/drawing/2014/main" id="{4ED9E430-D30B-42D4-9424-C90AAC99E0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0263" y="3784600"/>
            <a:ext cx="4111625" cy="295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TextovéPole 7">
            <a:extLst>
              <a:ext uri="{FF2B5EF4-FFF2-40B4-BE49-F238E27FC236}">
                <a16:creationId xmlns:a16="http://schemas.microsoft.com/office/drawing/2014/main" id="{795E419D-5297-4FF0-B2E2-2A250329A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213" y="1412875"/>
            <a:ext cx="1152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originál</a:t>
            </a:r>
          </a:p>
        </p:txBody>
      </p:sp>
      <p:sp>
        <p:nvSpPr>
          <p:cNvPr id="18439" name="TextovéPole 8">
            <a:extLst>
              <a:ext uri="{FF2B5EF4-FFF2-40B4-BE49-F238E27FC236}">
                <a16:creationId xmlns:a16="http://schemas.microsoft.com/office/drawing/2014/main" id="{0C63DB4F-F7DE-46D1-B9A6-3E42F6BC7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2588" y="3357563"/>
            <a:ext cx="15843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l-GR" altLang="cs-CZ" sz="1600"/>
              <a:t>φ</a:t>
            </a:r>
            <a:r>
              <a:rPr lang="cs-CZ" altLang="cs-CZ" sz="1600" baseline="-25000"/>
              <a:t>01</a:t>
            </a:r>
            <a:r>
              <a:rPr lang="cs-CZ" altLang="cs-CZ" sz="1600"/>
              <a:t>=</a:t>
            </a:r>
            <a:r>
              <a:rPr lang="el-GR" altLang="cs-CZ" sz="1600"/>
              <a:t>φ</a:t>
            </a:r>
            <a:r>
              <a:rPr lang="cs-CZ" altLang="cs-CZ" sz="1600" baseline="-25000"/>
              <a:t>02</a:t>
            </a:r>
            <a:r>
              <a:rPr lang="cs-CZ" altLang="cs-CZ" sz="1600"/>
              <a:t>=</a:t>
            </a:r>
            <a:r>
              <a:rPr lang="el-GR" altLang="cs-CZ" sz="1600"/>
              <a:t>π</a:t>
            </a:r>
            <a:r>
              <a:rPr lang="cs-CZ" altLang="cs-CZ" sz="1600"/>
              <a:t>/2</a:t>
            </a:r>
          </a:p>
        </p:txBody>
      </p:sp>
      <p:sp>
        <p:nvSpPr>
          <p:cNvPr id="18440" name="TextovéPole 10">
            <a:extLst>
              <a:ext uri="{FF2B5EF4-FFF2-40B4-BE49-F238E27FC236}">
                <a16:creationId xmlns:a16="http://schemas.microsoft.com/office/drawing/2014/main" id="{1C626190-A537-41FC-A1EE-36307B286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9663" y="6021388"/>
            <a:ext cx="21605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l-GR" altLang="cs-CZ" sz="1600"/>
              <a:t>φ</a:t>
            </a:r>
            <a:r>
              <a:rPr lang="cs-CZ" altLang="cs-CZ" sz="1600" baseline="-25000"/>
              <a:t>01</a:t>
            </a:r>
            <a:r>
              <a:rPr lang="cs-CZ" altLang="cs-CZ" sz="1600"/>
              <a:t>=</a:t>
            </a:r>
            <a:r>
              <a:rPr lang="el-GR" altLang="cs-CZ" sz="1600"/>
              <a:t> π</a:t>
            </a:r>
            <a:r>
              <a:rPr lang="cs-CZ" altLang="cs-CZ" sz="1600"/>
              <a:t>/4; </a:t>
            </a:r>
            <a:r>
              <a:rPr lang="el-GR" altLang="cs-CZ" sz="1600"/>
              <a:t>φ</a:t>
            </a:r>
            <a:r>
              <a:rPr lang="cs-CZ" altLang="cs-CZ" sz="1600" baseline="-25000"/>
              <a:t>02</a:t>
            </a:r>
            <a:r>
              <a:rPr lang="cs-CZ" altLang="cs-CZ" sz="1600"/>
              <a:t>=</a:t>
            </a:r>
            <a:r>
              <a:rPr lang="el-GR" altLang="cs-CZ" sz="1600"/>
              <a:t>π</a:t>
            </a:r>
            <a:r>
              <a:rPr lang="cs-CZ" altLang="cs-CZ" sz="1600"/>
              <a:t>/2</a:t>
            </a:r>
          </a:p>
        </p:txBody>
      </p:sp>
      <p:pic>
        <p:nvPicPr>
          <p:cNvPr id="18441" name="Picture 8">
            <a:extLst>
              <a:ext uri="{FF2B5EF4-FFF2-40B4-BE49-F238E27FC236}">
                <a16:creationId xmlns:a16="http://schemas.microsoft.com/office/drawing/2014/main" id="{22F4B3B9-8FA0-4E68-BE6C-8E90424BAB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789363"/>
            <a:ext cx="4110037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2" name="TextovéPole 12">
            <a:extLst>
              <a:ext uri="{FF2B5EF4-FFF2-40B4-BE49-F238E27FC236}">
                <a16:creationId xmlns:a16="http://schemas.microsoft.com/office/drawing/2014/main" id="{474E1502-1386-49AF-BDBF-694B9863F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8738" y="6021388"/>
            <a:ext cx="15843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l-GR" altLang="cs-CZ" sz="1600"/>
              <a:t>φ</a:t>
            </a:r>
            <a:r>
              <a:rPr lang="cs-CZ" altLang="cs-CZ" sz="1600" baseline="-25000"/>
              <a:t>01</a:t>
            </a:r>
            <a:r>
              <a:rPr lang="cs-CZ" altLang="cs-CZ" sz="1600"/>
              <a:t>=</a:t>
            </a:r>
            <a:r>
              <a:rPr lang="el-GR" altLang="cs-CZ" sz="1600"/>
              <a:t>φ</a:t>
            </a:r>
            <a:r>
              <a:rPr lang="cs-CZ" altLang="cs-CZ" sz="1600" baseline="-25000"/>
              <a:t>02</a:t>
            </a:r>
            <a:r>
              <a:rPr lang="cs-CZ" altLang="cs-CZ" sz="1600"/>
              <a:t>=</a:t>
            </a:r>
            <a:r>
              <a:rPr lang="el-GR" altLang="cs-CZ" sz="1600"/>
              <a:t>π</a:t>
            </a:r>
            <a:endParaRPr lang="cs-CZ" altLang="cs-CZ" sz="16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0933A-555A-4CED-8909-E934F30C0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dirty="0"/>
              <a:t>Vliv impulzní odezvy na tvar </a:t>
            </a:r>
            <a:br>
              <a:rPr lang="cs-CZ" sz="2800" dirty="0"/>
            </a:br>
            <a:r>
              <a:rPr lang="cs-CZ" sz="2800" dirty="0"/>
              <a:t>fázové charakteristiky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B654E0A2-FDCB-44F3-9932-D22E87E5317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2400"/>
              <a:t>Je-li fázová charakteristika lineární, tj. </a:t>
            </a:r>
            <a:r>
              <a:rPr lang="el-GR" altLang="cs-CZ">
                <a:latin typeface="Arial" panose="020B0604020202020204" pitchFamily="34" charset="0"/>
                <a:sym typeface="Symbol" panose="05050102010706020507" pitchFamily="18" charset="2"/>
              </a:rPr>
              <a:t></a:t>
            </a:r>
            <a:r>
              <a:rPr lang="cs-CZ" altLang="cs-CZ" sz="2400"/>
              <a:t>(Ω) = -</a:t>
            </a:r>
            <a:r>
              <a:rPr lang="cs-CZ" altLang="cs-CZ">
                <a:sym typeface="Symbol" panose="05050102010706020507" pitchFamily="18" charset="2"/>
              </a:rPr>
              <a:t></a:t>
            </a:r>
            <a:r>
              <a:rPr lang="cs-CZ" altLang="cs-CZ" sz="2400"/>
              <a:t>ΩT</a:t>
            </a:r>
            <a:r>
              <a:rPr lang="cs-CZ" altLang="cs-CZ" sz="2400" baseline="-25000"/>
              <a:t>vz</a:t>
            </a:r>
            <a:r>
              <a:rPr lang="cs-CZ" altLang="cs-CZ" sz="2400"/>
              <a:t>, pak vztah (</a:t>
            </a:r>
            <a:r>
              <a:rPr lang="cs-CZ" altLang="cs-CZ" sz="2400">
                <a:sym typeface="Wingdings" panose="05000000000000000000" pitchFamily="2" charset="2"/>
              </a:rPr>
              <a:t></a:t>
            </a:r>
            <a:r>
              <a:rPr lang="cs-CZ" altLang="cs-CZ" sz="2400"/>
              <a:t>) lze psát ve tvaru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z="240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z="2400"/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2400"/>
              <a:t>Protože e</a:t>
            </a:r>
            <a:r>
              <a:rPr lang="cs-CZ" altLang="cs-CZ" sz="2400" baseline="30000"/>
              <a:t>i</a:t>
            </a:r>
            <a:r>
              <a:rPr lang="cs-CZ" altLang="cs-CZ" sz="2400" baseline="30000">
                <a:sym typeface="Symbol" panose="05050102010706020507" pitchFamily="18" charset="2"/>
              </a:rPr>
              <a:t></a:t>
            </a:r>
            <a:r>
              <a:rPr lang="cs-CZ" altLang="cs-CZ" sz="2400"/>
              <a:t> = cos</a:t>
            </a:r>
            <a:r>
              <a:rPr lang="cs-CZ" altLang="cs-CZ">
                <a:sym typeface="Symbol" panose="05050102010706020507" pitchFamily="18" charset="2"/>
              </a:rPr>
              <a:t></a:t>
            </a:r>
            <a:r>
              <a:rPr lang="cs-CZ" altLang="cs-CZ" sz="2400" baseline="30000">
                <a:sym typeface="Symbol" panose="05050102010706020507" pitchFamily="18" charset="2"/>
              </a:rPr>
              <a:t> </a:t>
            </a:r>
            <a:r>
              <a:rPr lang="cs-CZ" altLang="cs-CZ" sz="2400"/>
              <a:t> + i.sin</a:t>
            </a:r>
            <a:r>
              <a:rPr lang="cs-CZ" altLang="cs-CZ">
                <a:sym typeface="Symbol" panose="05050102010706020507" pitchFamily="18" charset="2"/>
              </a:rPr>
              <a:t></a:t>
            </a:r>
            <a:r>
              <a:rPr lang="cs-CZ" altLang="cs-CZ" sz="2400"/>
              <a:t>, pak rovnost komplexních hodnot ve výše uvedeném vztahu můžeme vyjádřit rovností jejich reálných a imaginárních složek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z="240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id="{AED56433-47C5-4CDD-ACD1-F82C30B03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19461" name="Rectangle 4">
            <a:extLst>
              <a:ext uri="{FF2B5EF4-FFF2-40B4-BE49-F238E27FC236}">
                <a16:creationId xmlns:a16="http://schemas.microsoft.com/office/drawing/2014/main" id="{A5D00D46-6B0E-4360-B344-1378B75E3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19462" name="Picture 9">
            <a:extLst>
              <a:ext uri="{FF2B5EF4-FFF2-40B4-BE49-F238E27FC236}">
                <a16:creationId xmlns:a16="http://schemas.microsoft.com/office/drawing/2014/main" id="{A2F531F3-ED82-43CF-9BEE-AC895E20E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775" y="2060575"/>
            <a:ext cx="664845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3" name="Picture 12">
            <a:extLst>
              <a:ext uri="{FF2B5EF4-FFF2-40B4-BE49-F238E27FC236}">
                <a16:creationId xmlns:a16="http://schemas.microsoft.com/office/drawing/2014/main" id="{606460A4-6693-46EB-8737-A0B93096B6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050" y="4411663"/>
            <a:ext cx="6053138" cy="212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9">
            <a:extLst>
              <a:ext uri="{FF2B5EF4-FFF2-40B4-BE49-F238E27FC236}">
                <a16:creationId xmlns:a16="http://schemas.microsoft.com/office/drawing/2014/main" id="{BC3B0AD8-EA99-4392-9F63-70AC5DF7D6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125" y="1484313"/>
            <a:ext cx="41910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EECC1CCF-4811-492E-B8F8-45FAAD71E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dirty="0"/>
              <a:t>Vliv impulzní odezvy na tvar </a:t>
            </a:r>
            <a:br>
              <a:rPr lang="cs-CZ" sz="2800" dirty="0"/>
            </a:br>
            <a:r>
              <a:rPr lang="cs-CZ" sz="2800" dirty="0"/>
              <a:t>fázové charakteristiky</a:t>
            </a:r>
          </a:p>
        </p:txBody>
      </p:sp>
      <p:sp>
        <p:nvSpPr>
          <p:cNvPr id="20484" name="Zástupný symbol pro obsah 2">
            <a:extLst>
              <a:ext uri="{FF2B5EF4-FFF2-40B4-BE49-F238E27FC236}">
                <a16:creationId xmlns:a16="http://schemas.microsoft.com/office/drawing/2014/main" id="{C67FA940-E90D-4DA5-98BC-DBEB0044FD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2400"/>
              <a:t>Z podílu obou rovnic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z="240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z="240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z="3200"/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2400"/>
              <a:t>po roznásobení dostaneme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z="240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z="2400"/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2400"/>
              <a:t>a dále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z="240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20485" name="Rectangle 2">
            <a:extLst>
              <a:ext uri="{FF2B5EF4-FFF2-40B4-BE49-F238E27FC236}">
                <a16:creationId xmlns:a16="http://schemas.microsoft.com/office/drawing/2014/main" id="{C21FDB83-5D95-4EA8-8F4A-CB511159FB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0486" name="Rectangle 4">
            <a:extLst>
              <a:ext uri="{FF2B5EF4-FFF2-40B4-BE49-F238E27FC236}">
                <a16:creationId xmlns:a16="http://schemas.microsoft.com/office/drawing/2014/main" id="{02D8A7CA-FC07-4364-A6ED-43B13705DD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68B65DD-A749-442B-9A21-87D6CF22E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0488" name="Rectangle 4">
            <a:extLst>
              <a:ext uri="{FF2B5EF4-FFF2-40B4-BE49-F238E27FC236}">
                <a16:creationId xmlns:a16="http://schemas.microsoft.com/office/drawing/2014/main" id="{6A367EA0-0071-41D5-847E-E82BEDFCD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202FE00B-2D7E-4949-92B1-5E4935D89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20490" name="Picture 21">
            <a:extLst>
              <a:ext uri="{FF2B5EF4-FFF2-40B4-BE49-F238E27FC236}">
                <a16:creationId xmlns:a16="http://schemas.microsoft.com/office/drawing/2014/main" id="{F2D31876-5559-40FD-B9E9-7327537820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870325"/>
            <a:ext cx="799306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1" name="Picture 23">
            <a:extLst>
              <a:ext uri="{FF2B5EF4-FFF2-40B4-BE49-F238E27FC236}">
                <a16:creationId xmlns:a16="http://schemas.microsoft.com/office/drawing/2014/main" id="{06C49A40-331E-48A6-A9C7-2D3875E549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5229225"/>
            <a:ext cx="7993063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sah 2">
            <a:extLst>
              <a:ext uri="{FF2B5EF4-FFF2-40B4-BE49-F238E27FC236}">
                <a16:creationId xmlns:a16="http://schemas.microsoft.com/office/drawing/2014/main" id="{9995233C-3D85-45DC-A580-AE55AE0465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2400"/>
              <a:t>Protože sin(α-β) = sinα.cosβ – cosα.sinβ, lze rovnici přepsat do tvaru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z="240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/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2400"/>
              <a:t>která má řešení               pouze když h(n)=h(M-1-n),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z="2400"/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2400"/>
              <a:t>tj. pokud je impulzní charakteristika symetrická. V tom případě můžeme vztah   rozepsat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z="2400"/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2400"/>
              <a:t> </a:t>
            </a:r>
          </a:p>
        </p:txBody>
      </p:sp>
      <p:pic>
        <p:nvPicPr>
          <p:cNvPr id="21507" name="Picture 19">
            <a:extLst>
              <a:ext uri="{FF2B5EF4-FFF2-40B4-BE49-F238E27FC236}">
                <a16:creationId xmlns:a16="http://schemas.microsoft.com/office/drawing/2014/main" id="{F31D2B97-6AFA-46D7-9218-9619D73C29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773238"/>
            <a:ext cx="4418013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72C06A4-6639-4650-B454-D57C032FF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dirty="0"/>
              <a:t>Vliv impulzní odezvy na tvar </a:t>
            </a:r>
            <a:br>
              <a:rPr lang="cs-CZ" sz="2800" dirty="0"/>
            </a:br>
            <a:r>
              <a:rPr lang="cs-CZ" sz="2800" dirty="0"/>
              <a:t>fázové charakteristiky</a:t>
            </a:r>
          </a:p>
        </p:txBody>
      </p:sp>
      <p:sp>
        <p:nvSpPr>
          <p:cNvPr id="21509" name="Rectangle 2">
            <a:extLst>
              <a:ext uri="{FF2B5EF4-FFF2-40B4-BE49-F238E27FC236}">
                <a16:creationId xmlns:a16="http://schemas.microsoft.com/office/drawing/2014/main" id="{459005B8-9F70-418D-AD60-03ABDF5FD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1510" name="Rectangle 4">
            <a:extLst>
              <a:ext uri="{FF2B5EF4-FFF2-40B4-BE49-F238E27FC236}">
                <a16:creationId xmlns:a16="http://schemas.microsoft.com/office/drawing/2014/main" id="{09D52F4C-5C55-46CB-B5C8-DA11CC14E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1511" name="Rectangle 2">
            <a:extLst>
              <a:ext uri="{FF2B5EF4-FFF2-40B4-BE49-F238E27FC236}">
                <a16:creationId xmlns:a16="http://schemas.microsoft.com/office/drawing/2014/main" id="{828C09A0-09F9-4F72-BAA7-D9E005E26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1512" name="Rectangle 4">
            <a:extLst>
              <a:ext uri="{FF2B5EF4-FFF2-40B4-BE49-F238E27FC236}">
                <a16:creationId xmlns:a16="http://schemas.microsoft.com/office/drawing/2014/main" id="{597C925A-A124-4985-BB01-7F5616521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21513" name="Objekt 8">
            <a:extLst>
              <a:ext uri="{FF2B5EF4-FFF2-40B4-BE49-F238E27FC236}">
                <a16:creationId xmlns:a16="http://schemas.microsoft.com/office/drawing/2014/main" id="{09C7A5EB-09B6-479C-9713-4D5AD739C60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59113" y="2852738"/>
          <a:ext cx="1482725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558558" imgH="355446" progId="Equation.3">
                  <p:embed/>
                </p:oleObj>
              </mc:Choice>
              <mc:Fallback>
                <p:oleObj r:id="rId3" imgW="558558" imgH="355446" progId="Equation.3">
                  <p:embed/>
                  <p:pic>
                    <p:nvPicPr>
                      <p:cNvPr id="0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2852738"/>
                        <a:ext cx="1482725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4" name="Rectangle 6">
            <a:extLst>
              <a:ext uri="{FF2B5EF4-FFF2-40B4-BE49-F238E27FC236}">
                <a16:creationId xmlns:a16="http://schemas.microsoft.com/office/drawing/2014/main" id="{7B92EF90-F77D-4BE2-8BA6-02861424E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1515" name="Rectangle 11">
            <a:extLst>
              <a:ext uri="{FF2B5EF4-FFF2-40B4-BE49-F238E27FC236}">
                <a16:creationId xmlns:a16="http://schemas.microsoft.com/office/drawing/2014/main" id="{8620DA8B-697D-4A1C-80BA-E6468FDB1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21516" name="Picture 20">
            <a:extLst>
              <a:ext uri="{FF2B5EF4-FFF2-40B4-BE49-F238E27FC236}">
                <a16:creationId xmlns:a16="http://schemas.microsoft.com/office/drawing/2014/main" id="{C17FFFFC-1DF6-4A7C-B554-8B8CA98A06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868863"/>
            <a:ext cx="8424863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F494C561-1BC1-4E0F-9B7D-DB5ACB9D016F}"/>
              </a:ext>
            </a:extLst>
          </p:cNvPr>
          <p:cNvCxnSpPr/>
          <p:nvPr/>
        </p:nvCxnSpPr>
        <p:spPr>
          <a:xfrm flipH="1" flipV="1">
            <a:off x="5219700" y="2565400"/>
            <a:ext cx="73025" cy="20875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0740A9-67D6-4AA9-8C50-963875EB2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dirty="0"/>
              <a:t>Vliv impulzní odezvy na tvar </a:t>
            </a:r>
            <a:br>
              <a:rPr lang="cs-CZ" sz="2800" dirty="0"/>
            </a:br>
            <a:r>
              <a:rPr lang="cs-CZ" sz="2800" dirty="0"/>
              <a:t>fázové charakteristiky</a:t>
            </a: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97A31DEA-B933-44CB-89BD-7DCF4F0AD70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2000"/>
              <a:t>a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z="140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z="200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z="2000"/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z="1100"/>
          </a:p>
          <a:p>
            <a:pPr marL="0" indent="0"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cs-CZ" altLang="cs-CZ" sz="2000"/>
              <a:t>Protože sinus je lichá funkce, tj. sin(-α) = -sin(α), a je-li splněna podmínka symetrie impulzní odezvy, pak tato rovnice určitě platí.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 sz="2000"/>
          </a:p>
        </p:txBody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88B05119-0197-4F4A-A606-DEF981FB9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2533" name="Rectangle 4">
            <a:extLst>
              <a:ext uri="{FF2B5EF4-FFF2-40B4-BE49-F238E27FC236}">
                <a16:creationId xmlns:a16="http://schemas.microsoft.com/office/drawing/2014/main" id="{6432A754-0EB6-4524-9A56-777FC46DA7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2534" name="Rectangle 5">
            <a:extLst>
              <a:ext uri="{FF2B5EF4-FFF2-40B4-BE49-F238E27FC236}">
                <a16:creationId xmlns:a16="http://schemas.microsoft.com/office/drawing/2014/main" id="{69B32FB3-8188-441B-B8CC-9FADEB7972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pic>
        <p:nvPicPr>
          <p:cNvPr id="22535" name="Picture 10">
            <a:extLst>
              <a:ext uri="{FF2B5EF4-FFF2-40B4-BE49-F238E27FC236}">
                <a16:creationId xmlns:a16="http://schemas.microsoft.com/office/drawing/2014/main" id="{3F9AB75C-E5A7-4A86-B65F-66450A644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581150"/>
            <a:ext cx="8393113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FAF964-02CA-4A76-B42B-257E47C4D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dirty="0"/>
              <a:t>Vliv impulzní odezvy na tvar </a:t>
            </a:r>
            <a:br>
              <a:rPr lang="cs-CZ" sz="2800" dirty="0"/>
            </a:br>
            <a:r>
              <a:rPr lang="cs-CZ" sz="2800" dirty="0"/>
              <a:t>fázové charakteristiky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ED92A6C5-8D93-4870-9EFD-12F2FDB9C7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0063" y="3933825"/>
            <a:ext cx="8535987" cy="244792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2400"/>
              <a:t>V případě konečné impulzní charakteristiky se sudým počtem vzorků není hodnota </a:t>
            </a:r>
            <a:r>
              <a:rPr lang="cs-CZ" altLang="cs-CZ">
                <a:sym typeface="Symbol" panose="05050102010706020507" pitchFamily="18" charset="2"/>
              </a:rPr>
              <a:t></a:t>
            </a:r>
            <a:r>
              <a:rPr lang="cs-CZ" altLang="cs-CZ" sz="2400"/>
              <a:t> celé číslo, osa symetrie prochází mezi (M/2-1)-ním a (M/2)-tým vzorkem. Je-li počet vzorků impulzní odezvy liché číslo, prochází osa symetrie právě </a:t>
            </a:r>
            <a:r>
              <a:rPr lang="en-US" altLang="cs-CZ" sz="2400"/>
              <a:t>[(M-1)/2]-</a:t>
            </a:r>
            <a:r>
              <a:rPr lang="cs-CZ" altLang="cs-CZ" sz="2400"/>
              <a:t>tým vzorkem a </a:t>
            </a:r>
          </a:p>
          <a:p>
            <a:pPr marL="0" indent="0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cs-CZ" altLang="cs-CZ">
                <a:sym typeface="Symbol" panose="05050102010706020507" pitchFamily="18" charset="2"/>
              </a:rPr>
              <a:t></a:t>
            </a:r>
            <a:r>
              <a:rPr lang="cs-CZ" altLang="cs-CZ" sz="2400"/>
              <a:t> = (M-1)/2 je celé číslo. </a:t>
            </a:r>
            <a:endParaRPr lang="cs-CZ" altLang="cs-CZ"/>
          </a:p>
        </p:txBody>
      </p:sp>
      <p:sp>
        <p:nvSpPr>
          <p:cNvPr id="23556" name="Rectangle 2">
            <a:extLst>
              <a:ext uri="{FF2B5EF4-FFF2-40B4-BE49-F238E27FC236}">
                <a16:creationId xmlns:a16="http://schemas.microsoft.com/office/drawing/2014/main" id="{096FC962-E862-49B6-9E1C-FBE97B954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3557" name="Rectangle 4">
            <a:extLst>
              <a:ext uri="{FF2B5EF4-FFF2-40B4-BE49-F238E27FC236}">
                <a16:creationId xmlns:a16="http://schemas.microsoft.com/office/drawing/2014/main" id="{330A7EF1-698F-499F-8EE8-07E850298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23558" name="Rectangle 2">
            <a:extLst>
              <a:ext uri="{FF2B5EF4-FFF2-40B4-BE49-F238E27FC236}">
                <a16:creationId xmlns:a16="http://schemas.microsoft.com/office/drawing/2014/main" id="{BA06286D-94AD-4E10-96A1-97B7867143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23559" name="Objekt 6">
            <a:extLst>
              <a:ext uri="{FF2B5EF4-FFF2-40B4-BE49-F238E27FC236}">
                <a16:creationId xmlns:a16="http://schemas.microsoft.com/office/drawing/2014/main" id="{C21CB02E-0431-49D3-8CF0-CCB65E632F5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16013" y="1268413"/>
          <a:ext cx="6696075" cy="259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astrový obrázek" r:id="rId2" imgW="4923810" imgH="1905266" progId="Paint.Picture">
                  <p:embed/>
                </p:oleObj>
              </mc:Choice>
              <mc:Fallback>
                <p:oleObj name="Rastrový obrázek" r:id="rId2" imgW="4923810" imgH="1905266" progId="Paint.Picture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268413"/>
                        <a:ext cx="6696075" cy="259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sah 2">
            <a:extLst>
              <a:ext uri="{FF2B5EF4-FFF2-40B4-BE49-F238E27FC236}">
                <a16:creationId xmlns:a16="http://schemas.microsoft.com/office/drawing/2014/main" id="{5DB6A50A-4DB8-4BF7-AA60-CA46504002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2400"/>
              <a:t>Posuneme-li osu symetrie systému s lichým počtem vzorků impulzní odezvy do počátku časové osy, pak </a:t>
            </a:r>
            <a:r>
              <a:rPr lang="cs-CZ" altLang="cs-CZ">
                <a:sym typeface="Symbol" panose="05050102010706020507" pitchFamily="18" charset="2"/>
              </a:rPr>
              <a:t></a:t>
            </a:r>
            <a:r>
              <a:rPr lang="cs-CZ" altLang="cs-CZ" sz="2400"/>
              <a:t>=0 – průchod systémem formálně nezavádí žádné zpoždění. Nenulové hodnoty impulzní odezvy jsou v tom případě h(n) = </a:t>
            </a:r>
            <a:r>
              <a:rPr lang="en-US" altLang="cs-CZ" sz="2400"/>
              <a:t>{h[-(M-1)/2]</a:t>
            </a:r>
            <a:r>
              <a:rPr lang="cs-CZ" altLang="cs-CZ" sz="2400"/>
              <a:t>, </a:t>
            </a:r>
            <a:r>
              <a:rPr lang="en-US" altLang="cs-CZ" sz="2400"/>
              <a:t>h[-(M-3)/2]</a:t>
            </a:r>
            <a:r>
              <a:rPr lang="cs-CZ" altLang="cs-CZ" sz="2400"/>
              <a:t>, …,h(-1), h(0), h(1), …, </a:t>
            </a:r>
            <a:r>
              <a:rPr lang="en-US" altLang="cs-CZ" sz="2400"/>
              <a:t>h[(M-3)/2]</a:t>
            </a:r>
            <a:r>
              <a:rPr lang="cs-CZ" altLang="cs-CZ" sz="2400"/>
              <a:t>, </a:t>
            </a:r>
            <a:r>
              <a:rPr lang="en-US" altLang="cs-CZ" sz="2400"/>
              <a:t>h[(M-1)/2]}. </a:t>
            </a:r>
            <a:endParaRPr lang="cs-CZ" altLang="cs-CZ" sz="2400"/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2400"/>
              <a:t>To znamená, že systém není kauzální - pro konvoluční výpočet odezvy potřebuje znát i budoucí vzorky vstupní posloupnosti. Z-transformace (pro nekauzální systémy musí být oboustranná) impulzní odezvy, tj. obrazová přenosová funkce, je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344B2B6A-4716-4AE1-AFDE-C23BF5BD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dirty="0"/>
              <a:t>Vliv impulzní odezvy na tvar </a:t>
            </a:r>
            <a:br>
              <a:rPr lang="cs-CZ" sz="2800" dirty="0"/>
            </a:br>
            <a:r>
              <a:rPr lang="cs-CZ" sz="2800" dirty="0"/>
              <a:t>fázové charakteristiky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sah 2">
            <a:extLst>
              <a:ext uri="{FF2B5EF4-FFF2-40B4-BE49-F238E27FC236}">
                <a16:creationId xmlns:a16="http://schemas.microsoft.com/office/drawing/2014/main" id="{AD3888B1-B375-4BEF-A8D6-28317CC511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cs-CZ" altLang="cs-CZ" sz="2400"/>
              <a:t>Z-transformace (pro nekauzální systémy musí být oboustranná) impulzní odezvy, tj. obrazová přenosová funkce, je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9BD5B59D-78EE-49DF-BD7E-D79ECE631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dirty="0"/>
              <a:t>Vliv impulzní odezvy na tvar </a:t>
            </a:r>
            <a:br>
              <a:rPr lang="cs-CZ" sz="2800" dirty="0"/>
            </a:br>
            <a:r>
              <a:rPr lang="cs-CZ" sz="2800" dirty="0"/>
              <a:t>fázové charakteristiky</a:t>
            </a:r>
          </a:p>
        </p:txBody>
      </p:sp>
      <p:sp>
        <p:nvSpPr>
          <p:cNvPr id="25604" name="Rectangle 2">
            <a:extLst>
              <a:ext uri="{FF2B5EF4-FFF2-40B4-BE49-F238E27FC236}">
                <a16:creationId xmlns:a16="http://schemas.microsoft.com/office/drawing/2014/main" id="{65D04650-F8E3-4AFD-A01D-C2B830730A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25605" name="Objekt 5">
            <a:extLst>
              <a:ext uri="{FF2B5EF4-FFF2-40B4-BE49-F238E27FC236}">
                <a16:creationId xmlns:a16="http://schemas.microsoft.com/office/drawing/2014/main" id="{F9D7A62B-3FD5-4DEE-9D68-AA373F0E5A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8313" y="2349500"/>
          <a:ext cx="8647112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4419600" imgH="673100" progId="Equation.3">
                  <p:embed/>
                </p:oleObj>
              </mc:Choice>
              <mc:Fallback>
                <p:oleObj r:id="rId2" imgW="4419600" imgH="673100" progId="Equation.3">
                  <p:embed/>
                  <p:pic>
                    <p:nvPicPr>
                      <p:cNvPr id="0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2349500"/>
                        <a:ext cx="8647112" cy="1439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CBE22AC-522A-432E-B135-3AFCB49BDD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3913" y="1916113"/>
            <a:ext cx="7493000" cy="1973262"/>
          </a:xfrm>
        </p:spPr>
        <p:txBody>
          <a:bodyPr/>
          <a:lstStyle/>
          <a:p>
            <a:pPr>
              <a:defRPr/>
            </a:pPr>
            <a:r>
              <a:rPr lang="cs-CZ" dirty="0"/>
              <a:t>XIV. REALIZACE </a:t>
            </a:r>
            <a:r>
              <a:rPr lang="cs-CZ" cap="all" dirty="0"/>
              <a:t>diskrétních systémů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Zástupný symbol pro obsah 2">
            <a:extLst>
              <a:ext uri="{FF2B5EF4-FFF2-40B4-BE49-F238E27FC236}">
                <a16:creationId xmlns:a16="http://schemas.microsoft.com/office/drawing/2014/main" id="{A0448ED9-C7AD-429C-8172-45BDC1854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pPr>
              <a:defRPr/>
            </a:pPr>
            <a:r>
              <a:rPr lang="cs-CZ" altLang="cs-CZ" sz="2400" dirty="0">
                <a:cs typeface="Arial" charset="0"/>
              </a:rPr>
              <a:t>diferenční rovnice</a:t>
            </a:r>
          </a:p>
          <a:p>
            <a:pPr indent="-76200"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cs typeface="Arial" charset="0"/>
              </a:rPr>
              <a:t>y(</a:t>
            </a:r>
            <a:r>
              <a:rPr lang="cs-CZ" altLang="cs-CZ" sz="2400" dirty="0" err="1">
                <a:cs typeface="Arial" charset="0"/>
              </a:rPr>
              <a:t>nT</a:t>
            </a:r>
            <a:r>
              <a:rPr lang="cs-CZ" altLang="cs-CZ" sz="2400" baseline="-25000" dirty="0" err="1">
                <a:cs typeface="Arial" charset="0"/>
              </a:rPr>
              <a:t>vz</a:t>
            </a:r>
            <a:r>
              <a:rPr lang="cs-CZ" altLang="cs-CZ" sz="2400" dirty="0">
                <a:cs typeface="Arial" charset="0"/>
              </a:rPr>
              <a:t>)=x(</a:t>
            </a:r>
            <a:r>
              <a:rPr lang="cs-CZ" altLang="cs-CZ" sz="2400" dirty="0" err="1">
                <a:cs typeface="Arial" charset="0"/>
              </a:rPr>
              <a:t>nT</a:t>
            </a:r>
            <a:r>
              <a:rPr lang="cs-CZ" altLang="cs-CZ" sz="2400" baseline="-25000" dirty="0" err="1">
                <a:cs typeface="Arial" charset="0"/>
              </a:rPr>
              <a:t>vz</a:t>
            </a:r>
            <a:r>
              <a:rPr lang="cs-CZ" altLang="cs-CZ" sz="2400" dirty="0">
                <a:cs typeface="Arial" charset="0"/>
              </a:rPr>
              <a:t>)+x(</a:t>
            </a:r>
            <a:r>
              <a:rPr lang="cs-CZ" altLang="cs-CZ" sz="2400" dirty="0" err="1">
                <a:cs typeface="Arial" charset="0"/>
              </a:rPr>
              <a:t>nT</a:t>
            </a:r>
            <a:r>
              <a:rPr lang="cs-CZ" altLang="cs-CZ" sz="2400" baseline="-25000" dirty="0" err="1">
                <a:cs typeface="Arial" charset="0"/>
              </a:rPr>
              <a:t>vz</a:t>
            </a:r>
            <a:r>
              <a:rPr lang="cs-CZ" altLang="cs-CZ" sz="2400" dirty="0" err="1">
                <a:cs typeface="Arial" charset="0"/>
              </a:rPr>
              <a:t>-T</a:t>
            </a:r>
            <a:r>
              <a:rPr lang="cs-CZ" altLang="cs-CZ" sz="2400" baseline="-25000" dirty="0" err="1">
                <a:cs typeface="Arial" charset="0"/>
              </a:rPr>
              <a:t>vz</a:t>
            </a:r>
            <a:r>
              <a:rPr lang="cs-CZ" altLang="cs-CZ" sz="2400" dirty="0">
                <a:cs typeface="Arial" charset="0"/>
              </a:rPr>
              <a:t>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cs typeface="Arial" charset="0"/>
              </a:rPr>
              <a:t>	</a:t>
            </a:r>
          </a:p>
          <a:p>
            <a:pPr>
              <a:defRPr/>
            </a:pPr>
            <a:r>
              <a:rPr lang="cs-CZ" altLang="cs-CZ" sz="2400" dirty="0">
                <a:cs typeface="Arial" charset="0"/>
              </a:rPr>
              <a:t>obrazová přenosová funkce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cs typeface="Arial" charset="0"/>
              </a:rPr>
              <a:t>	Y(z) = X(z) + X(z).z</a:t>
            </a:r>
            <a:r>
              <a:rPr lang="cs-CZ" altLang="cs-CZ" sz="2400" baseline="30000" dirty="0">
                <a:cs typeface="Arial" charset="0"/>
              </a:rPr>
              <a:t>-1</a:t>
            </a:r>
            <a:r>
              <a:rPr lang="cs-CZ" altLang="cs-CZ" sz="2400" dirty="0">
                <a:cs typeface="Arial" charset="0"/>
              </a:rPr>
              <a:t>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cs typeface="Arial" charset="0"/>
              </a:rPr>
              <a:t>	Y(z) = X(z)(1+z</a:t>
            </a:r>
            <a:r>
              <a:rPr lang="cs-CZ" altLang="cs-CZ" sz="2400" baseline="30000" dirty="0">
                <a:cs typeface="Arial" charset="0"/>
              </a:rPr>
              <a:t>-1</a:t>
            </a:r>
            <a:r>
              <a:rPr lang="cs-CZ" altLang="cs-CZ" sz="2400" dirty="0">
                <a:cs typeface="Arial" charset="0"/>
              </a:rPr>
              <a:t>) </a:t>
            </a:r>
          </a:p>
          <a:p>
            <a:pPr>
              <a:defRPr/>
            </a:pPr>
            <a:endParaRPr lang="cs-CZ" altLang="cs-CZ" dirty="0">
              <a:cs typeface="Arial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F9FD614-2D57-4E91-B515-8DE3391E0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sumační člen 1.řádu</a:t>
            </a:r>
            <a:br>
              <a:rPr lang="cs-CZ" sz="3200" dirty="0"/>
            </a:br>
            <a:r>
              <a:rPr lang="cs-CZ" sz="2000" dirty="0"/>
              <a:t>klouzavý průměr – </a:t>
            </a:r>
            <a:r>
              <a:rPr lang="cs-CZ" sz="2000" dirty="0" err="1"/>
              <a:t>moving</a:t>
            </a:r>
            <a:r>
              <a:rPr lang="cs-CZ" sz="2000" dirty="0"/>
              <a:t> </a:t>
            </a:r>
            <a:r>
              <a:rPr lang="cs-CZ" sz="2000" dirty="0" err="1"/>
              <a:t>average</a:t>
            </a:r>
            <a:r>
              <a:rPr lang="cs-CZ" sz="2000" dirty="0"/>
              <a:t> (MA)</a:t>
            </a:r>
            <a:endParaRPr lang="cs-CZ" sz="3200" dirty="0"/>
          </a:p>
        </p:txBody>
      </p:sp>
      <p:graphicFrame>
        <p:nvGraphicFramePr>
          <p:cNvPr id="26628" name="Object 2">
            <a:extLst>
              <a:ext uri="{FF2B5EF4-FFF2-40B4-BE49-F238E27FC236}">
                <a16:creationId xmlns:a16="http://schemas.microsoft.com/office/drawing/2014/main" id="{6821FB9F-B7D1-4C2B-AFB7-2F23A5B8B2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0113" y="4076700"/>
          <a:ext cx="4271962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2260600" imgH="419100" progId="Equation.3">
                  <p:embed/>
                </p:oleObj>
              </mc:Choice>
              <mc:Fallback>
                <p:oleObj name="Rovnice" r:id="rId2" imgW="2260600" imgH="4191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4076700"/>
                        <a:ext cx="4271962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6629" name="Picture 4">
            <a:extLst>
              <a:ext uri="{FF2B5EF4-FFF2-40B4-BE49-F238E27FC236}">
                <a16:creationId xmlns:a16="http://schemas.microsoft.com/office/drawing/2014/main" id="{FE86C4DF-1612-4BBD-96D2-585EE9CD7A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3860800"/>
            <a:ext cx="4140200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0" name="Picture 10">
            <a:extLst>
              <a:ext uri="{FF2B5EF4-FFF2-40B4-BE49-F238E27FC236}">
                <a16:creationId xmlns:a16="http://schemas.microsoft.com/office/drawing/2014/main" id="{4FC7AEC5-A5F1-48A4-83EA-A8C90610FB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8425" y="1412875"/>
            <a:ext cx="3790950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1" name="Obrázek 3">
            <a:extLst>
              <a:ext uri="{FF2B5EF4-FFF2-40B4-BE49-F238E27FC236}">
                <a16:creationId xmlns:a16="http://schemas.microsoft.com/office/drawing/2014/main" id="{CFBE2CCC-AC92-4A96-A796-837349AC46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050" y="4797425"/>
            <a:ext cx="1690688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2" name="Obrázek 4">
            <a:extLst>
              <a:ext uri="{FF2B5EF4-FFF2-40B4-BE49-F238E27FC236}">
                <a16:creationId xmlns:a16="http://schemas.microsoft.com/office/drawing/2014/main" id="{82BB019B-B3CE-4002-AA75-AA4EB73AE99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4811713"/>
            <a:ext cx="2363787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0">
            <a:extLst>
              <a:ext uri="{FF2B5EF4-FFF2-40B4-BE49-F238E27FC236}">
                <a16:creationId xmlns:a16="http://schemas.microsoft.com/office/drawing/2014/main" id="{2D835FCD-7F89-42C2-A5C4-77B91C482B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8425" y="1412875"/>
            <a:ext cx="3790950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Zástupný symbol pro obsah 2">
            <a:extLst>
              <a:ext uri="{FF2B5EF4-FFF2-40B4-BE49-F238E27FC236}">
                <a16:creationId xmlns:a16="http://schemas.microsoft.com/office/drawing/2014/main" id="{5A1E41F3-4082-4592-A3E5-D6BA29596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pPr>
              <a:defRPr/>
            </a:pPr>
            <a:r>
              <a:rPr lang="cs-CZ" altLang="cs-CZ" sz="2400" dirty="0">
                <a:cs typeface="Arial" charset="0"/>
              </a:rPr>
              <a:t>diferenční rovnice</a:t>
            </a:r>
          </a:p>
          <a:p>
            <a:pPr indent="-76200"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cs typeface="Arial" charset="0"/>
              </a:rPr>
              <a:t>2y(</a:t>
            </a:r>
            <a:r>
              <a:rPr lang="cs-CZ" altLang="cs-CZ" sz="2400" dirty="0" err="1">
                <a:cs typeface="Arial" charset="0"/>
              </a:rPr>
              <a:t>nT</a:t>
            </a:r>
            <a:r>
              <a:rPr lang="cs-CZ" altLang="cs-CZ" sz="2400" baseline="-25000" dirty="0" err="1">
                <a:cs typeface="Arial" charset="0"/>
              </a:rPr>
              <a:t>vz</a:t>
            </a:r>
            <a:r>
              <a:rPr lang="cs-CZ" altLang="cs-CZ" sz="2400" dirty="0">
                <a:cs typeface="Arial" charset="0"/>
              </a:rPr>
              <a:t>)=x(</a:t>
            </a:r>
            <a:r>
              <a:rPr lang="cs-CZ" altLang="cs-CZ" sz="2400" dirty="0" err="1">
                <a:cs typeface="Arial" charset="0"/>
              </a:rPr>
              <a:t>nT</a:t>
            </a:r>
            <a:r>
              <a:rPr lang="cs-CZ" altLang="cs-CZ" sz="2400" baseline="-25000" dirty="0" err="1">
                <a:cs typeface="Arial" charset="0"/>
              </a:rPr>
              <a:t>vz</a:t>
            </a:r>
            <a:r>
              <a:rPr lang="cs-CZ" altLang="cs-CZ" sz="2400" dirty="0">
                <a:cs typeface="Arial" charset="0"/>
              </a:rPr>
              <a:t>)+x(</a:t>
            </a:r>
            <a:r>
              <a:rPr lang="cs-CZ" altLang="cs-CZ" sz="2400" dirty="0" err="1">
                <a:cs typeface="Arial" charset="0"/>
              </a:rPr>
              <a:t>nT</a:t>
            </a:r>
            <a:r>
              <a:rPr lang="cs-CZ" altLang="cs-CZ" sz="2400" baseline="-25000" dirty="0" err="1">
                <a:cs typeface="Arial" charset="0"/>
              </a:rPr>
              <a:t>vz</a:t>
            </a:r>
            <a:r>
              <a:rPr lang="cs-CZ" altLang="cs-CZ" sz="2400" dirty="0" err="1">
                <a:cs typeface="Arial" charset="0"/>
              </a:rPr>
              <a:t>-T</a:t>
            </a:r>
            <a:r>
              <a:rPr lang="cs-CZ" altLang="cs-CZ" sz="2400" baseline="-25000" dirty="0" err="1">
                <a:cs typeface="Arial" charset="0"/>
              </a:rPr>
              <a:t>vz</a:t>
            </a:r>
            <a:r>
              <a:rPr lang="cs-CZ" altLang="cs-CZ" sz="2400" dirty="0">
                <a:cs typeface="Arial" charset="0"/>
              </a:rPr>
              <a:t>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cs typeface="Arial" charset="0"/>
              </a:rPr>
              <a:t>	</a:t>
            </a:r>
          </a:p>
          <a:p>
            <a:pPr>
              <a:defRPr/>
            </a:pPr>
            <a:r>
              <a:rPr lang="cs-CZ" altLang="cs-CZ" sz="2400" dirty="0">
                <a:cs typeface="Arial" charset="0"/>
              </a:rPr>
              <a:t>obrazová přenosová funkce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cs typeface="Arial" charset="0"/>
              </a:rPr>
              <a:t>	2Y(z) = X(z) + X(z).z</a:t>
            </a:r>
            <a:r>
              <a:rPr lang="cs-CZ" altLang="cs-CZ" sz="2400" baseline="30000" dirty="0">
                <a:cs typeface="Arial" charset="0"/>
              </a:rPr>
              <a:t>-1</a:t>
            </a:r>
            <a:r>
              <a:rPr lang="cs-CZ" altLang="cs-CZ" sz="2400" dirty="0">
                <a:cs typeface="Arial" charset="0"/>
              </a:rPr>
              <a:t>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cs typeface="Arial" charset="0"/>
              </a:rPr>
              <a:t>	2Y(z) = X(z)(1+z</a:t>
            </a:r>
            <a:r>
              <a:rPr lang="cs-CZ" altLang="cs-CZ" sz="2400" baseline="30000" dirty="0">
                <a:cs typeface="Arial" charset="0"/>
              </a:rPr>
              <a:t>-1</a:t>
            </a:r>
            <a:r>
              <a:rPr lang="cs-CZ" altLang="cs-CZ" sz="2400" dirty="0">
                <a:cs typeface="Arial" charset="0"/>
              </a:rPr>
              <a:t>) </a:t>
            </a:r>
          </a:p>
          <a:p>
            <a:pPr>
              <a:defRPr/>
            </a:pPr>
            <a:endParaRPr lang="cs-CZ" altLang="cs-CZ" dirty="0">
              <a:cs typeface="Arial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4BD6DCF-EFE6-4F00-A1F0-51155AFC8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sumační člen 1.řádu</a:t>
            </a:r>
            <a:br>
              <a:rPr lang="cs-CZ" sz="3200" dirty="0"/>
            </a:br>
            <a:r>
              <a:rPr lang="cs-CZ" sz="2000" dirty="0"/>
              <a:t>klouzavý průměr – </a:t>
            </a:r>
            <a:r>
              <a:rPr lang="cs-CZ" sz="2000" dirty="0" err="1"/>
              <a:t>moving</a:t>
            </a:r>
            <a:r>
              <a:rPr lang="cs-CZ" sz="2000" dirty="0"/>
              <a:t> </a:t>
            </a:r>
            <a:r>
              <a:rPr lang="cs-CZ" sz="2000" dirty="0" err="1"/>
              <a:t>average</a:t>
            </a:r>
            <a:r>
              <a:rPr lang="cs-CZ" sz="2000" dirty="0"/>
              <a:t> (MA)</a:t>
            </a:r>
            <a:endParaRPr lang="cs-CZ" sz="3200" dirty="0"/>
          </a:p>
        </p:txBody>
      </p:sp>
      <p:graphicFrame>
        <p:nvGraphicFramePr>
          <p:cNvPr id="27653" name="Object 2">
            <a:extLst>
              <a:ext uri="{FF2B5EF4-FFF2-40B4-BE49-F238E27FC236}">
                <a16:creationId xmlns:a16="http://schemas.microsoft.com/office/drawing/2014/main" id="{E2F7E869-BDA4-4B5E-8A9A-81C769A2E01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71550" y="4437063"/>
          <a:ext cx="3024188" cy="163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600200" imgH="863600" progId="Equation.3">
                  <p:embed/>
                </p:oleObj>
              </mc:Choice>
              <mc:Fallback>
                <p:oleObj name="Rovnice" r:id="rId3" imgW="1600200" imgH="863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4437063"/>
                        <a:ext cx="3024188" cy="163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7654" name="Picture 3">
            <a:extLst>
              <a:ext uri="{FF2B5EF4-FFF2-40B4-BE49-F238E27FC236}">
                <a16:creationId xmlns:a16="http://schemas.microsoft.com/office/drawing/2014/main" id="{5A1D9A2E-206A-4B4B-B60A-4FBACB7C76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3860800"/>
            <a:ext cx="4140200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9">
            <a:extLst>
              <a:ext uri="{FF2B5EF4-FFF2-40B4-BE49-F238E27FC236}">
                <a16:creationId xmlns:a16="http://schemas.microsoft.com/office/drawing/2014/main" id="{C217BE2C-B765-4651-89BC-13C6571EE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9675" y="1277938"/>
            <a:ext cx="3990975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Zástupný symbol pro obsah 2">
            <a:extLst>
              <a:ext uri="{FF2B5EF4-FFF2-40B4-BE49-F238E27FC236}">
                <a16:creationId xmlns:a16="http://schemas.microsoft.com/office/drawing/2014/main" id="{1B5146D6-6DDC-435D-89FB-AD666C308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pPr>
              <a:defRPr/>
            </a:pPr>
            <a:r>
              <a:rPr lang="cs-CZ" altLang="cs-CZ" sz="2400" dirty="0">
                <a:cs typeface="Arial" charset="0"/>
              </a:rPr>
              <a:t>diferenční rovnice</a:t>
            </a:r>
          </a:p>
          <a:p>
            <a:pPr indent="-76200">
              <a:buFont typeface="Wingdings" panose="05000000000000000000" pitchFamily="2" charset="2"/>
              <a:buNone/>
              <a:defRPr/>
            </a:pPr>
            <a:r>
              <a:rPr lang="en-US" altLang="cs-CZ" sz="2400" dirty="0">
                <a:cs typeface="Arial" charset="0"/>
              </a:rPr>
              <a:t>2</a:t>
            </a:r>
            <a:r>
              <a:rPr lang="cs-CZ" altLang="cs-CZ" sz="2400" dirty="0">
                <a:cs typeface="Arial" charset="0"/>
              </a:rPr>
              <a:t>y(</a:t>
            </a:r>
            <a:r>
              <a:rPr lang="cs-CZ" altLang="cs-CZ" sz="2400" dirty="0" err="1">
                <a:cs typeface="Arial" charset="0"/>
              </a:rPr>
              <a:t>nT</a:t>
            </a:r>
            <a:r>
              <a:rPr lang="cs-CZ" altLang="cs-CZ" sz="2400" baseline="-25000" dirty="0" err="1">
                <a:cs typeface="Arial" charset="0"/>
              </a:rPr>
              <a:t>vz</a:t>
            </a:r>
            <a:r>
              <a:rPr lang="cs-CZ" altLang="cs-CZ" sz="2400" dirty="0">
                <a:cs typeface="Arial" charset="0"/>
              </a:rPr>
              <a:t>)=x(</a:t>
            </a:r>
            <a:r>
              <a:rPr lang="cs-CZ" altLang="cs-CZ" sz="2400" dirty="0" err="1">
                <a:cs typeface="Arial" charset="0"/>
              </a:rPr>
              <a:t>nT</a:t>
            </a:r>
            <a:r>
              <a:rPr lang="cs-CZ" altLang="cs-CZ" sz="2400" baseline="-25000" dirty="0" err="1">
                <a:cs typeface="Arial" charset="0"/>
              </a:rPr>
              <a:t>vz</a:t>
            </a:r>
            <a:r>
              <a:rPr lang="cs-CZ" altLang="cs-CZ" sz="2400" dirty="0">
                <a:cs typeface="Arial" charset="0"/>
              </a:rPr>
              <a:t>)-x(</a:t>
            </a:r>
            <a:r>
              <a:rPr lang="cs-CZ" altLang="cs-CZ" sz="2400" dirty="0" err="1">
                <a:cs typeface="Arial" charset="0"/>
              </a:rPr>
              <a:t>nT</a:t>
            </a:r>
            <a:r>
              <a:rPr lang="cs-CZ" altLang="cs-CZ" sz="2400" baseline="-25000" dirty="0" err="1">
                <a:cs typeface="Arial" charset="0"/>
              </a:rPr>
              <a:t>vz</a:t>
            </a:r>
            <a:r>
              <a:rPr lang="cs-CZ" altLang="cs-CZ" sz="2400" dirty="0" err="1">
                <a:cs typeface="Arial" charset="0"/>
              </a:rPr>
              <a:t>-T</a:t>
            </a:r>
            <a:r>
              <a:rPr lang="cs-CZ" altLang="cs-CZ" sz="2400" baseline="-25000" dirty="0" err="1">
                <a:cs typeface="Arial" charset="0"/>
              </a:rPr>
              <a:t>vz</a:t>
            </a:r>
            <a:r>
              <a:rPr lang="cs-CZ" altLang="cs-CZ" sz="2400" dirty="0">
                <a:cs typeface="Arial" charset="0"/>
              </a:rPr>
              <a:t>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cs typeface="Arial" charset="0"/>
              </a:rPr>
              <a:t>	</a:t>
            </a:r>
          </a:p>
          <a:p>
            <a:pPr>
              <a:defRPr/>
            </a:pPr>
            <a:r>
              <a:rPr lang="cs-CZ" altLang="cs-CZ" sz="2400" dirty="0">
                <a:cs typeface="Arial" charset="0"/>
              </a:rPr>
              <a:t>obrazová přenosová funkce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cs typeface="Arial" charset="0"/>
              </a:rPr>
              <a:t>	</a:t>
            </a:r>
            <a:r>
              <a:rPr lang="en-US" altLang="cs-CZ" sz="2400" dirty="0">
                <a:cs typeface="Arial" charset="0"/>
              </a:rPr>
              <a:t>2</a:t>
            </a:r>
            <a:r>
              <a:rPr lang="cs-CZ" altLang="cs-CZ" sz="2400" dirty="0">
                <a:cs typeface="Arial" charset="0"/>
              </a:rPr>
              <a:t>Y(z) = X(z) - X(z).z</a:t>
            </a:r>
            <a:r>
              <a:rPr lang="cs-CZ" altLang="cs-CZ" sz="2400" baseline="30000" dirty="0">
                <a:cs typeface="Arial" charset="0"/>
              </a:rPr>
              <a:t>-1</a:t>
            </a:r>
            <a:r>
              <a:rPr lang="cs-CZ" altLang="cs-CZ" sz="2400" dirty="0">
                <a:cs typeface="Arial" charset="0"/>
              </a:rPr>
              <a:t>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cs typeface="Arial" charset="0"/>
              </a:rPr>
              <a:t>	</a:t>
            </a:r>
            <a:r>
              <a:rPr lang="en-US" altLang="cs-CZ" sz="2400" dirty="0">
                <a:cs typeface="Arial" charset="0"/>
              </a:rPr>
              <a:t>2</a:t>
            </a:r>
            <a:r>
              <a:rPr lang="cs-CZ" altLang="cs-CZ" sz="2400" dirty="0">
                <a:cs typeface="Arial" charset="0"/>
              </a:rPr>
              <a:t>Y(z) = X(z)(1-z</a:t>
            </a:r>
            <a:r>
              <a:rPr lang="cs-CZ" altLang="cs-CZ" sz="2400" baseline="30000" dirty="0">
                <a:cs typeface="Arial" charset="0"/>
              </a:rPr>
              <a:t>-1</a:t>
            </a:r>
            <a:r>
              <a:rPr lang="cs-CZ" altLang="cs-CZ" sz="2400" dirty="0">
                <a:cs typeface="Arial" charset="0"/>
              </a:rPr>
              <a:t>) </a:t>
            </a:r>
          </a:p>
          <a:p>
            <a:pPr>
              <a:defRPr/>
            </a:pPr>
            <a:endParaRPr lang="cs-CZ" altLang="cs-CZ" dirty="0">
              <a:cs typeface="Arial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9251FC8-C448-4016-98A8-DB74B096B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Diferenční člen 1.řádu</a:t>
            </a:r>
            <a:br>
              <a:rPr lang="cs-CZ" sz="3200" dirty="0"/>
            </a:br>
            <a:r>
              <a:rPr lang="cs-CZ" sz="2000" dirty="0"/>
              <a:t>klouzavý průměr – </a:t>
            </a:r>
            <a:r>
              <a:rPr lang="cs-CZ" sz="2000" dirty="0" err="1"/>
              <a:t>moving</a:t>
            </a:r>
            <a:r>
              <a:rPr lang="cs-CZ" sz="2000" dirty="0"/>
              <a:t> </a:t>
            </a:r>
            <a:r>
              <a:rPr lang="cs-CZ" sz="2000" dirty="0" err="1"/>
              <a:t>average</a:t>
            </a:r>
            <a:r>
              <a:rPr lang="cs-CZ" sz="2000" dirty="0"/>
              <a:t> (MA)</a:t>
            </a:r>
            <a:endParaRPr lang="cs-CZ" sz="3200" dirty="0"/>
          </a:p>
        </p:txBody>
      </p:sp>
      <p:pic>
        <p:nvPicPr>
          <p:cNvPr id="28677" name="Picture 3">
            <a:extLst>
              <a:ext uri="{FF2B5EF4-FFF2-40B4-BE49-F238E27FC236}">
                <a16:creationId xmlns:a16="http://schemas.microsoft.com/office/drawing/2014/main" id="{DC848311-CF79-4A95-AEA1-4861897E9E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3860800"/>
            <a:ext cx="4140200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8" name="Obrázek 2">
            <a:extLst>
              <a:ext uri="{FF2B5EF4-FFF2-40B4-BE49-F238E27FC236}">
                <a16:creationId xmlns:a16="http://schemas.microsoft.com/office/drawing/2014/main" id="{859C2F24-C18E-4B86-8996-BAE20EDC57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310063"/>
            <a:ext cx="2914650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9" name="Obrázek 3">
            <a:extLst>
              <a:ext uri="{FF2B5EF4-FFF2-40B4-BE49-F238E27FC236}">
                <a16:creationId xmlns:a16="http://schemas.microsoft.com/office/drawing/2014/main" id="{C73E10D8-9155-41A1-B374-4882DAC9620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8550" y="4792663"/>
            <a:ext cx="1541463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9">
            <a:extLst>
              <a:ext uri="{FF2B5EF4-FFF2-40B4-BE49-F238E27FC236}">
                <a16:creationId xmlns:a16="http://schemas.microsoft.com/office/drawing/2014/main" id="{D8C072B2-E559-485E-83E2-B1CFBD7BF8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9675" y="1277938"/>
            <a:ext cx="3990975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Zástupný symbol pro obsah 2">
            <a:extLst>
              <a:ext uri="{FF2B5EF4-FFF2-40B4-BE49-F238E27FC236}">
                <a16:creationId xmlns:a16="http://schemas.microsoft.com/office/drawing/2014/main" id="{A85C03E3-07D4-45C6-8C3C-8DEB3EFBA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pPr>
              <a:defRPr/>
            </a:pPr>
            <a:r>
              <a:rPr lang="cs-CZ" altLang="cs-CZ" sz="2400" dirty="0">
                <a:cs typeface="Arial" charset="0"/>
              </a:rPr>
              <a:t>diferenční rovnice</a:t>
            </a:r>
          </a:p>
          <a:p>
            <a:pPr indent="-76200"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cs typeface="Arial" charset="0"/>
              </a:rPr>
              <a:t>y(</a:t>
            </a:r>
            <a:r>
              <a:rPr lang="cs-CZ" altLang="cs-CZ" sz="2400" dirty="0" err="1">
                <a:cs typeface="Arial" charset="0"/>
              </a:rPr>
              <a:t>nT</a:t>
            </a:r>
            <a:r>
              <a:rPr lang="cs-CZ" altLang="cs-CZ" sz="2400" baseline="-25000" dirty="0" err="1">
                <a:cs typeface="Arial" charset="0"/>
              </a:rPr>
              <a:t>vz</a:t>
            </a:r>
            <a:r>
              <a:rPr lang="cs-CZ" altLang="cs-CZ" sz="2400" dirty="0">
                <a:cs typeface="Arial" charset="0"/>
              </a:rPr>
              <a:t>)=x(</a:t>
            </a:r>
            <a:r>
              <a:rPr lang="cs-CZ" altLang="cs-CZ" sz="2400" dirty="0" err="1">
                <a:cs typeface="Arial" charset="0"/>
              </a:rPr>
              <a:t>nT</a:t>
            </a:r>
            <a:r>
              <a:rPr lang="cs-CZ" altLang="cs-CZ" sz="2400" baseline="-25000" dirty="0" err="1">
                <a:cs typeface="Arial" charset="0"/>
              </a:rPr>
              <a:t>vz</a:t>
            </a:r>
            <a:r>
              <a:rPr lang="cs-CZ" altLang="cs-CZ" sz="2400" dirty="0">
                <a:cs typeface="Arial" charset="0"/>
              </a:rPr>
              <a:t>)-x(</a:t>
            </a:r>
            <a:r>
              <a:rPr lang="cs-CZ" altLang="cs-CZ" sz="2400" dirty="0" err="1">
                <a:cs typeface="Arial" charset="0"/>
              </a:rPr>
              <a:t>nT</a:t>
            </a:r>
            <a:r>
              <a:rPr lang="cs-CZ" altLang="cs-CZ" sz="2400" baseline="-25000" dirty="0" err="1">
                <a:cs typeface="Arial" charset="0"/>
              </a:rPr>
              <a:t>vz</a:t>
            </a:r>
            <a:r>
              <a:rPr lang="cs-CZ" altLang="cs-CZ" sz="2400" dirty="0" err="1">
                <a:cs typeface="Arial" charset="0"/>
              </a:rPr>
              <a:t>-T</a:t>
            </a:r>
            <a:r>
              <a:rPr lang="cs-CZ" altLang="cs-CZ" sz="2400" baseline="-25000" dirty="0" err="1">
                <a:cs typeface="Arial" charset="0"/>
              </a:rPr>
              <a:t>vz</a:t>
            </a:r>
            <a:r>
              <a:rPr lang="cs-CZ" altLang="cs-CZ" sz="2400" dirty="0">
                <a:cs typeface="Arial" charset="0"/>
              </a:rPr>
              <a:t>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cs typeface="Arial" charset="0"/>
              </a:rPr>
              <a:t>	</a:t>
            </a:r>
          </a:p>
          <a:p>
            <a:pPr>
              <a:defRPr/>
            </a:pPr>
            <a:r>
              <a:rPr lang="cs-CZ" altLang="cs-CZ" sz="2400" dirty="0">
                <a:cs typeface="Arial" charset="0"/>
              </a:rPr>
              <a:t>obrazová přenosová funkce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cs typeface="Arial" charset="0"/>
              </a:rPr>
              <a:t>	Y(z) = X(z) - X(z).z</a:t>
            </a:r>
            <a:r>
              <a:rPr lang="cs-CZ" altLang="cs-CZ" sz="2400" baseline="30000" dirty="0">
                <a:cs typeface="Arial" charset="0"/>
              </a:rPr>
              <a:t>-1</a:t>
            </a:r>
            <a:r>
              <a:rPr lang="cs-CZ" altLang="cs-CZ" sz="2400" dirty="0">
                <a:cs typeface="Arial" charset="0"/>
              </a:rPr>
              <a:t>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cs typeface="Arial" charset="0"/>
              </a:rPr>
              <a:t>	Y(z) = X(z)(1-z</a:t>
            </a:r>
            <a:r>
              <a:rPr lang="cs-CZ" altLang="cs-CZ" sz="2400" baseline="30000" dirty="0">
                <a:cs typeface="Arial" charset="0"/>
              </a:rPr>
              <a:t>-1</a:t>
            </a:r>
            <a:r>
              <a:rPr lang="cs-CZ" altLang="cs-CZ" sz="2400" dirty="0">
                <a:cs typeface="Arial" charset="0"/>
              </a:rPr>
              <a:t>) </a:t>
            </a:r>
          </a:p>
          <a:p>
            <a:pPr>
              <a:defRPr/>
            </a:pPr>
            <a:endParaRPr lang="cs-CZ" altLang="cs-CZ" dirty="0">
              <a:cs typeface="Arial" charset="0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5882ADB-A5AB-4732-A2F4-A81DACC1D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Diferenční člen 1.řádu</a:t>
            </a:r>
            <a:br>
              <a:rPr lang="cs-CZ" sz="3200" dirty="0"/>
            </a:br>
            <a:r>
              <a:rPr lang="cs-CZ" sz="2000" dirty="0"/>
              <a:t>klouzavý průměr – </a:t>
            </a:r>
            <a:r>
              <a:rPr lang="cs-CZ" sz="2000" dirty="0" err="1"/>
              <a:t>moving</a:t>
            </a:r>
            <a:r>
              <a:rPr lang="cs-CZ" sz="2000" dirty="0"/>
              <a:t> </a:t>
            </a:r>
            <a:r>
              <a:rPr lang="cs-CZ" sz="2000" dirty="0" err="1"/>
              <a:t>average</a:t>
            </a:r>
            <a:r>
              <a:rPr lang="cs-CZ" sz="2000" dirty="0"/>
              <a:t> (MA)</a:t>
            </a:r>
            <a:endParaRPr lang="cs-CZ" sz="3200" dirty="0"/>
          </a:p>
        </p:txBody>
      </p:sp>
      <p:pic>
        <p:nvPicPr>
          <p:cNvPr id="29701" name="Picture 8">
            <a:extLst>
              <a:ext uri="{FF2B5EF4-FFF2-40B4-BE49-F238E27FC236}">
                <a16:creationId xmlns:a16="http://schemas.microsoft.com/office/drawing/2014/main" id="{98A593D2-285F-4BDB-9CE6-AF811A5160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3783013"/>
            <a:ext cx="3717925" cy="278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702" name="Picture 9">
            <a:extLst>
              <a:ext uri="{FF2B5EF4-FFF2-40B4-BE49-F238E27FC236}">
                <a16:creationId xmlns:a16="http://schemas.microsoft.com/office/drawing/2014/main" id="{D8FD7189-F1BD-42A3-98FD-A90889FF0A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5" y="4292600"/>
            <a:ext cx="4471988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sah 2">
            <a:extLst>
              <a:ext uri="{FF2B5EF4-FFF2-40B4-BE49-F238E27FC236}">
                <a16:creationId xmlns:a16="http://schemas.microsoft.com/office/drawing/2014/main" id="{375FB92B-CA7F-456D-9789-87D5BA753E4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r>
              <a:rPr lang="cs-CZ" altLang="cs-CZ" sz="2400"/>
              <a:t>diferenční rovnice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/>
              <a:t>	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/>
              <a:t>	</a:t>
            </a:r>
          </a:p>
          <a:p>
            <a:r>
              <a:rPr lang="cs-CZ" altLang="cs-CZ" sz="2400"/>
              <a:t>obrazová přenosová funkce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/>
              <a:t>	</a:t>
            </a:r>
            <a:r>
              <a:rPr lang="cs-CZ" altLang="cs-CZ" sz="2200"/>
              <a:t>Y(z) = b</a:t>
            </a:r>
            <a:r>
              <a:rPr lang="cs-CZ" altLang="cs-CZ" sz="2200" baseline="-25000"/>
              <a:t>0</a:t>
            </a:r>
            <a:r>
              <a:rPr lang="cs-CZ" altLang="cs-CZ" sz="2200"/>
              <a:t>X(z) + b</a:t>
            </a:r>
            <a:r>
              <a:rPr lang="cs-CZ" altLang="cs-CZ" sz="2200" baseline="-25000"/>
              <a:t>1</a:t>
            </a:r>
            <a:r>
              <a:rPr lang="cs-CZ" altLang="cs-CZ" sz="2200"/>
              <a:t>X(z).z</a:t>
            </a:r>
            <a:r>
              <a:rPr lang="cs-CZ" altLang="cs-CZ" sz="2200" baseline="30000"/>
              <a:t>-1</a:t>
            </a:r>
            <a:r>
              <a:rPr lang="cs-CZ" altLang="cs-CZ" sz="2200"/>
              <a:t> +…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200"/>
              <a:t>				…+ b</a:t>
            </a:r>
            <a:r>
              <a:rPr lang="cs-CZ" altLang="cs-CZ" sz="2200" baseline="-25000"/>
              <a:t>m</a:t>
            </a:r>
            <a:r>
              <a:rPr lang="cs-CZ" altLang="cs-CZ" sz="2200"/>
              <a:t>X(z).z</a:t>
            </a:r>
            <a:r>
              <a:rPr lang="cs-CZ" altLang="cs-CZ" sz="2200" baseline="30000"/>
              <a:t>-m</a:t>
            </a:r>
            <a:r>
              <a:rPr lang="cs-CZ" altLang="cs-CZ" sz="2200"/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200"/>
              <a:t>	Y(z) = X(z)(b</a:t>
            </a:r>
            <a:r>
              <a:rPr lang="cs-CZ" altLang="cs-CZ" sz="2200" baseline="-25000"/>
              <a:t>0</a:t>
            </a:r>
            <a:r>
              <a:rPr lang="cs-CZ" altLang="cs-CZ" sz="2200"/>
              <a:t>+b</a:t>
            </a:r>
            <a:r>
              <a:rPr lang="cs-CZ" altLang="cs-CZ" sz="2200" baseline="-25000"/>
              <a:t>1</a:t>
            </a:r>
            <a:r>
              <a:rPr lang="cs-CZ" altLang="cs-CZ" sz="2200"/>
              <a:t>z</a:t>
            </a:r>
            <a:r>
              <a:rPr lang="cs-CZ" altLang="cs-CZ" sz="2200" baseline="30000"/>
              <a:t>-1</a:t>
            </a:r>
            <a:r>
              <a:rPr lang="cs-CZ" altLang="cs-CZ" sz="2200"/>
              <a:t>+…+b</a:t>
            </a:r>
            <a:r>
              <a:rPr lang="cs-CZ" altLang="cs-CZ" sz="2200" baseline="-25000"/>
              <a:t>m</a:t>
            </a:r>
            <a:r>
              <a:rPr lang="cs-CZ" altLang="cs-CZ" sz="2200"/>
              <a:t>z</a:t>
            </a:r>
            <a:r>
              <a:rPr lang="cs-CZ" altLang="cs-CZ" sz="2200" baseline="30000"/>
              <a:t>-m</a:t>
            </a:r>
            <a:r>
              <a:rPr lang="cs-CZ" altLang="cs-CZ" sz="2400"/>
              <a:t>) </a:t>
            </a:r>
          </a:p>
          <a:p>
            <a:endParaRPr lang="cs-CZ" alt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B10A237-541F-4991-B841-6EEDBEA73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sumační člen</a:t>
            </a:r>
            <a:br>
              <a:rPr lang="cs-CZ" sz="3200" dirty="0"/>
            </a:br>
            <a:r>
              <a:rPr lang="cs-CZ" sz="2000" dirty="0"/>
              <a:t>klouzavý průměr – </a:t>
            </a:r>
            <a:r>
              <a:rPr lang="cs-CZ" sz="2000" dirty="0" err="1"/>
              <a:t>moving</a:t>
            </a:r>
            <a:r>
              <a:rPr lang="cs-CZ" sz="2000" dirty="0"/>
              <a:t> </a:t>
            </a:r>
            <a:r>
              <a:rPr lang="cs-CZ" sz="2000" dirty="0" err="1"/>
              <a:t>average</a:t>
            </a:r>
            <a:r>
              <a:rPr lang="cs-CZ" sz="2000" dirty="0"/>
              <a:t> (MA)</a:t>
            </a:r>
            <a:endParaRPr lang="cs-CZ" sz="3200" dirty="0"/>
          </a:p>
        </p:txBody>
      </p:sp>
      <p:graphicFrame>
        <p:nvGraphicFramePr>
          <p:cNvPr id="30724" name="Object 2">
            <a:extLst>
              <a:ext uri="{FF2B5EF4-FFF2-40B4-BE49-F238E27FC236}">
                <a16:creationId xmlns:a16="http://schemas.microsoft.com/office/drawing/2014/main" id="{742089CC-BA27-471D-BF48-A48AA6F0F2C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1188" y="4652963"/>
          <a:ext cx="6094412" cy="167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3225800" imgH="889000" progId="Equation.3">
                  <p:embed/>
                </p:oleObj>
              </mc:Choice>
              <mc:Fallback>
                <p:oleObj name="Rovnice" r:id="rId2" imgW="3225800" imgH="889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4652963"/>
                        <a:ext cx="6094412" cy="167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25" name="Picture 12">
            <a:extLst>
              <a:ext uri="{FF2B5EF4-FFF2-40B4-BE49-F238E27FC236}">
                <a16:creationId xmlns:a16="http://schemas.microsoft.com/office/drawing/2014/main" id="{048F91A8-0745-4279-9B5B-0DB3AC8521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" y="1628775"/>
            <a:ext cx="363855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6" name="Picture 15">
            <a:extLst>
              <a:ext uri="{FF2B5EF4-FFF2-40B4-BE49-F238E27FC236}">
                <a16:creationId xmlns:a16="http://schemas.microsoft.com/office/drawing/2014/main" id="{CF695CEB-3C8A-4AF0-8FF7-E8CE0F7909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1412875"/>
            <a:ext cx="3632200" cy="273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sah 2">
            <a:extLst>
              <a:ext uri="{FF2B5EF4-FFF2-40B4-BE49-F238E27FC236}">
                <a16:creationId xmlns:a16="http://schemas.microsoft.com/office/drawing/2014/main" id="{8DBD43AC-9265-4269-8F80-7403765CB6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r>
              <a:rPr lang="cs-CZ" altLang="cs-CZ" sz="2400"/>
              <a:t>diferenční rovnice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/>
              <a:t>	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/>
              <a:t>	</a:t>
            </a:r>
          </a:p>
          <a:p>
            <a:r>
              <a:rPr lang="cs-CZ" altLang="cs-CZ" sz="2400"/>
              <a:t>obrazová přenosová funkce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/>
              <a:t>	</a:t>
            </a:r>
            <a:r>
              <a:rPr lang="cs-CZ" altLang="cs-CZ" sz="2200"/>
              <a:t>Y(z) = b</a:t>
            </a:r>
            <a:r>
              <a:rPr lang="cs-CZ" altLang="cs-CZ" sz="2200" baseline="-25000"/>
              <a:t>0</a:t>
            </a:r>
            <a:r>
              <a:rPr lang="cs-CZ" altLang="cs-CZ" sz="2200"/>
              <a:t>X(z) + b</a:t>
            </a:r>
            <a:r>
              <a:rPr lang="cs-CZ" altLang="cs-CZ" sz="2200" baseline="-25000"/>
              <a:t>1</a:t>
            </a:r>
            <a:r>
              <a:rPr lang="cs-CZ" altLang="cs-CZ" sz="2200"/>
              <a:t>X(z).z</a:t>
            </a:r>
            <a:r>
              <a:rPr lang="cs-CZ" altLang="cs-CZ" sz="2200" baseline="30000"/>
              <a:t>-1</a:t>
            </a:r>
            <a:r>
              <a:rPr lang="cs-CZ" altLang="cs-CZ" sz="2200"/>
              <a:t> +…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200"/>
              <a:t>				…+ b</a:t>
            </a:r>
            <a:r>
              <a:rPr lang="cs-CZ" altLang="cs-CZ" sz="2200" baseline="-25000"/>
              <a:t>m</a:t>
            </a:r>
            <a:r>
              <a:rPr lang="cs-CZ" altLang="cs-CZ" sz="2200"/>
              <a:t>X(z).z</a:t>
            </a:r>
            <a:r>
              <a:rPr lang="cs-CZ" altLang="cs-CZ" sz="2200" baseline="30000"/>
              <a:t>-m</a:t>
            </a:r>
            <a:r>
              <a:rPr lang="cs-CZ" altLang="cs-CZ" sz="2200"/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200"/>
              <a:t>	Y(z) = X(z)(b</a:t>
            </a:r>
            <a:r>
              <a:rPr lang="cs-CZ" altLang="cs-CZ" sz="2200" baseline="-25000"/>
              <a:t>0</a:t>
            </a:r>
            <a:r>
              <a:rPr lang="cs-CZ" altLang="cs-CZ" sz="2200"/>
              <a:t>+b</a:t>
            </a:r>
            <a:r>
              <a:rPr lang="cs-CZ" altLang="cs-CZ" sz="2200" baseline="-25000"/>
              <a:t>1</a:t>
            </a:r>
            <a:r>
              <a:rPr lang="cs-CZ" altLang="cs-CZ" sz="2200"/>
              <a:t>z</a:t>
            </a:r>
            <a:r>
              <a:rPr lang="cs-CZ" altLang="cs-CZ" sz="2200" baseline="30000"/>
              <a:t>-1</a:t>
            </a:r>
            <a:r>
              <a:rPr lang="cs-CZ" altLang="cs-CZ" sz="2200"/>
              <a:t>+…+b</a:t>
            </a:r>
            <a:r>
              <a:rPr lang="cs-CZ" altLang="cs-CZ" sz="2200" baseline="-25000"/>
              <a:t>m</a:t>
            </a:r>
            <a:r>
              <a:rPr lang="cs-CZ" altLang="cs-CZ" sz="2200"/>
              <a:t>z</a:t>
            </a:r>
            <a:r>
              <a:rPr lang="cs-CZ" altLang="cs-CZ" sz="2200" baseline="30000"/>
              <a:t>-m</a:t>
            </a:r>
            <a:r>
              <a:rPr lang="cs-CZ" altLang="cs-CZ" sz="2400"/>
              <a:t>) </a:t>
            </a:r>
          </a:p>
          <a:p>
            <a:endParaRPr lang="cs-CZ" alt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E966BA8-9F51-4895-9B30-370993B38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sumační člen</a:t>
            </a:r>
            <a:br>
              <a:rPr lang="cs-CZ" sz="3200" dirty="0"/>
            </a:br>
            <a:r>
              <a:rPr lang="cs-CZ" sz="2000" dirty="0"/>
              <a:t>klouzavý průměr – </a:t>
            </a:r>
            <a:r>
              <a:rPr lang="cs-CZ" sz="2000" dirty="0" err="1"/>
              <a:t>moving</a:t>
            </a:r>
            <a:r>
              <a:rPr lang="cs-CZ" sz="2000" dirty="0"/>
              <a:t> </a:t>
            </a:r>
            <a:r>
              <a:rPr lang="cs-CZ" sz="2000" dirty="0" err="1"/>
              <a:t>average</a:t>
            </a:r>
            <a:r>
              <a:rPr lang="cs-CZ" sz="2000" dirty="0"/>
              <a:t> (MA)</a:t>
            </a:r>
            <a:endParaRPr lang="cs-CZ" sz="3200" dirty="0"/>
          </a:p>
        </p:txBody>
      </p:sp>
      <p:graphicFrame>
        <p:nvGraphicFramePr>
          <p:cNvPr id="31748" name="Object 2">
            <a:extLst>
              <a:ext uri="{FF2B5EF4-FFF2-40B4-BE49-F238E27FC236}">
                <a16:creationId xmlns:a16="http://schemas.microsoft.com/office/drawing/2014/main" id="{E852C172-1C5F-4CAA-A3FE-AA1EDE0FB0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1188" y="4652963"/>
          <a:ext cx="6094412" cy="167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3225800" imgH="889000" progId="Equation.3">
                  <p:embed/>
                </p:oleObj>
              </mc:Choice>
              <mc:Fallback>
                <p:oleObj name="Rovnice" r:id="rId2" imgW="3225800" imgH="8890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4652963"/>
                        <a:ext cx="6094412" cy="167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749" name="Picture 4">
            <a:extLst>
              <a:ext uri="{FF2B5EF4-FFF2-40B4-BE49-F238E27FC236}">
                <a16:creationId xmlns:a16="http://schemas.microsoft.com/office/drawing/2014/main" id="{11A8D060-FF6C-48C7-9451-A332484A5F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5438" y="1341438"/>
            <a:ext cx="3738562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0" name="TextovéPole 7">
            <a:extLst>
              <a:ext uri="{FF2B5EF4-FFF2-40B4-BE49-F238E27FC236}">
                <a16:creationId xmlns:a16="http://schemas.microsoft.com/office/drawing/2014/main" id="{A338C775-3EAA-43AF-BF32-FA958D6CA6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789363"/>
            <a:ext cx="28813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b</a:t>
            </a:r>
            <a:r>
              <a:rPr lang="cs-CZ" altLang="cs-CZ" sz="1800" baseline="-25000"/>
              <a:t>i </a:t>
            </a:r>
            <a:r>
              <a:rPr lang="cs-CZ" altLang="cs-CZ" sz="1800"/>
              <a:t>= 1, i=1,..,4; a</a:t>
            </a:r>
            <a:r>
              <a:rPr lang="cs-CZ" altLang="cs-CZ" sz="1800" baseline="-25000"/>
              <a:t>0 </a:t>
            </a:r>
            <a:r>
              <a:rPr lang="cs-CZ" altLang="cs-CZ" sz="1800"/>
              <a:t>= 4</a:t>
            </a:r>
          </a:p>
        </p:txBody>
      </p:sp>
      <p:pic>
        <p:nvPicPr>
          <p:cNvPr id="31751" name="Picture 12">
            <a:extLst>
              <a:ext uri="{FF2B5EF4-FFF2-40B4-BE49-F238E27FC236}">
                <a16:creationId xmlns:a16="http://schemas.microsoft.com/office/drawing/2014/main" id="{C9CD4303-50D1-4C1F-8BAD-07DF90998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" y="1628775"/>
            <a:ext cx="363855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6205DB-625D-477E-A5A1-30ADC1FB9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pPr>
              <a:defRPr/>
            </a:pPr>
            <a:r>
              <a:rPr lang="cs-CZ" sz="2400" dirty="0">
                <a:sym typeface="Symbol"/>
              </a:rPr>
              <a:t>diferenční rovnice</a:t>
            </a:r>
            <a:endParaRPr lang="cs-CZ" dirty="0">
              <a:sym typeface="Symbol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400" dirty="0">
                <a:sym typeface="Symbol"/>
              </a:rPr>
              <a:t>	</a:t>
            </a:r>
            <a:r>
              <a:rPr lang="el-GR" sz="2400" dirty="0">
                <a:sym typeface="Symbol"/>
              </a:rPr>
              <a:t>Δ</a:t>
            </a:r>
            <a:r>
              <a:rPr lang="cs-CZ" sz="2400" dirty="0">
                <a:sym typeface="Symbol"/>
              </a:rPr>
              <a:t>x(n) = x(n) – x(n-1)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400" dirty="0"/>
              <a:t>	</a:t>
            </a:r>
            <a:r>
              <a:rPr lang="el-GR" sz="2400" dirty="0">
                <a:sym typeface="Symbol"/>
              </a:rPr>
              <a:t>Δ</a:t>
            </a:r>
            <a:r>
              <a:rPr lang="cs-CZ" sz="2400" dirty="0">
                <a:sym typeface="Symbol"/>
              </a:rPr>
              <a:t>x(n-1) = x(n-1) – x(n-2)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400" dirty="0">
                <a:sym typeface="Symbol"/>
              </a:rPr>
              <a:t>	y(n) = </a:t>
            </a:r>
            <a:r>
              <a:rPr lang="el-GR" sz="2400" dirty="0">
                <a:sym typeface="Symbol"/>
              </a:rPr>
              <a:t>Δ</a:t>
            </a:r>
            <a:r>
              <a:rPr lang="cs-CZ" sz="2400" baseline="30000" dirty="0">
                <a:sym typeface="Symbol"/>
              </a:rPr>
              <a:t>2</a:t>
            </a:r>
            <a:r>
              <a:rPr lang="cs-CZ" sz="2400" dirty="0">
                <a:sym typeface="Symbol"/>
              </a:rPr>
              <a:t>x(n) = </a:t>
            </a:r>
            <a:r>
              <a:rPr lang="el-GR" sz="2400" dirty="0">
                <a:sym typeface="Symbol"/>
              </a:rPr>
              <a:t>Δ</a:t>
            </a:r>
            <a:r>
              <a:rPr lang="cs-CZ" sz="2400" dirty="0">
                <a:sym typeface="Symbol"/>
              </a:rPr>
              <a:t>x(n) - </a:t>
            </a:r>
            <a:r>
              <a:rPr lang="el-GR" sz="2400" dirty="0">
                <a:sym typeface="Symbol"/>
              </a:rPr>
              <a:t>Δ</a:t>
            </a:r>
            <a:r>
              <a:rPr lang="cs-CZ" sz="2400" dirty="0">
                <a:sym typeface="Symbol"/>
              </a:rPr>
              <a:t>x(n-1) =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400" dirty="0">
                <a:sym typeface="Symbol"/>
              </a:rPr>
              <a:t>	       = x(n) – x(n-1) – </a:t>
            </a:r>
            <a:r>
              <a:rPr lang="en-US" sz="2400" dirty="0">
                <a:sym typeface="Symbol"/>
              </a:rPr>
              <a:t>[</a:t>
            </a:r>
            <a:r>
              <a:rPr lang="cs-CZ" sz="2400" dirty="0">
                <a:sym typeface="Symbol"/>
              </a:rPr>
              <a:t>x(n-1) – x(n-2)</a:t>
            </a:r>
            <a:r>
              <a:rPr lang="en-US" sz="2400" dirty="0">
                <a:sym typeface="Symbol"/>
              </a:rPr>
              <a:t>]</a:t>
            </a:r>
            <a:r>
              <a:rPr lang="cs-CZ" sz="2400" dirty="0">
                <a:sym typeface="Symbol"/>
              </a:rPr>
              <a:t> =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400" dirty="0">
                <a:sym typeface="Symbol"/>
              </a:rPr>
              <a:t>	       = x(n) – 2x(n-1) + x(n-2)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sz="2400" dirty="0">
                <a:cs typeface="Arial" charset="0"/>
              </a:rPr>
              <a:t>obrazová přenosová funkce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400" dirty="0">
                <a:sym typeface="Symbol"/>
              </a:rPr>
              <a:t>	</a:t>
            </a:r>
            <a:r>
              <a:rPr lang="cs-CZ" altLang="cs-CZ" sz="2400" dirty="0">
                <a:cs typeface="Arial" charset="0"/>
              </a:rPr>
              <a:t>Y(z) = X(z) - 2X(z).z</a:t>
            </a:r>
            <a:r>
              <a:rPr lang="cs-CZ" altLang="cs-CZ" sz="2400" baseline="30000" dirty="0">
                <a:cs typeface="Arial" charset="0"/>
              </a:rPr>
              <a:t>-1</a:t>
            </a:r>
            <a:r>
              <a:rPr lang="cs-CZ" altLang="cs-CZ" sz="2400" dirty="0">
                <a:cs typeface="Arial" charset="0"/>
              </a:rPr>
              <a:t> +X(z).z</a:t>
            </a:r>
            <a:r>
              <a:rPr lang="cs-CZ" altLang="cs-CZ" sz="2400" baseline="30000" dirty="0">
                <a:cs typeface="Arial" charset="0"/>
              </a:rPr>
              <a:t>-2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400" baseline="30000" dirty="0">
                <a:cs typeface="Arial" charset="0"/>
                <a:sym typeface="Symbol"/>
              </a:rPr>
              <a:t>	</a:t>
            </a:r>
            <a:r>
              <a:rPr lang="cs-CZ" altLang="cs-CZ" sz="2400" dirty="0">
                <a:cs typeface="Arial" charset="0"/>
              </a:rPr>
              <a:t>Y(z) = X(z)(1 - 2z</a:t>
            </a:r>
            <a:r>
              <a:rPr lang="cs-CZ" altLang="cs-CZ" sz="2400" baseline="30000" dirty="0">
                <a:cs typeface="Arial" charset="0"/>
              </a:rPr>
              <a:t>-1</a:t>
            </a:r>
            <a:r>
              <a:rPr lang="cs-CZ" altLang="cs-CZ" sz="2400" dirty="0">
                <a:cs typeface="Arial" charset="0"/>
              </a:rPr>
              <a:t> + z</a:t>
            </a:r>
            <a:r>
              <a:rPr lang="cs-CZ" altLang="cs-CZ" sz="2400" baseline="30000" dirty="0">
                <a:cs typeface="Arial" charset="0"/>
              </a:rPr>
              <a:t>-2</a:t>
            </a:r>
            <a:r>
              <a:rPr lang="cs-CZ" altLang="cs-CZ" sz="2400" dirty="0">
                <a:cs typeface="Arial" charset="0"/>
              </a:rPr>
              <a:t>)</a:t>
            </a:r>
            <a:endParaRPr lang="cs-CZ" sz="2400" dirty="0">
              <a:sym typeface="Symbol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2400" dirty="0">
              <a:sym typeface="Symbol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2400" dirty="0">
              <a:sym typeface="Symbol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24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9191F9B7-A348-404A-89D6-3527FE528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Diferenční člen 2.řádu</a:t>
            </a:r>
            <a:br>
              <a:rPr lang="cs-CZ" sz="3200" dirty="0"/>
            </a:br>
            <a:r>
              <a:rPr lang="cs-CZ" sz="2000" dirty="0"/>
              <a:t>klouzavý průměr – </a:t>
            </a:r>
            <a:r>
              <a:rPr lang="cs-CZ" sz="2000" dirty="0" err="1"/>
              <a:t>moving</a:t>
            </a:r>
            <a:r>
              <a:rPr lang="cs-CZ" sz="2000" dirty="0"/>
              <a:t> </a:t>
            </a:r>
            <a:r>
              <a:rPr lang="cs-CZ" sz="2000" dirty="0" err="1"/>
              <a:t>average</a:t>
            </a:r>
            <a:r>
              <a:rPr lang="cs-CZ" sz="2000" dirty="0"/>
              <a:t> (MA)</a:t>
            </a:r>
            <a:endParaRPr lang="cs-CZ" sz="3200" dirty="0"/>
          </a:p>
        </p:txBody>
      </p:sp>
      <p:pic>
        <p:nvPicPr>
          <p:cNvPr id="32772" name="Picture 2">
            <a:extLst>
              <a:ext uri="{FF2B5EF4-FFF2-40B4-BE49-F238E27FC236}">
                <a16:creationId xmlns:a16="http://schemas.microsoft.com/office/drawing/2014/main" id="{7DF41BF3-591F-4387-BA43-0781077A52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5548313"/>
            <a:ext cx="8297863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4E238E-C54B-4DFC-87A8-E5578B59A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214438"/>
            <a:ext cx="8535987" cy="2327275"/>
          </a:xfrm>
        </p:spPr>
        <p:txBody>
          <a:bodyPr/>
          <a:lstStyle/>
          <a:p>
            <a:pPr>
              <a:defRPr/>
            </a:pPr>
            <a:r>
              <a:rPr lang="cs-CZ" sz="2400" dirty="0">
                <a:sym typeface="Symbol"/>
              </a:rPr>
              <a:t>diferenční rovnice</a:t>
            </a:r>
            <a:endParaRPr lang="cs-CZ" dirty="0">
              <a:sym typeface="Symbol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400" dirty="0">
                <a:sym typeface="Symbol"/>
              </a:rPr>
              <a:t>	y(n) = x(n) – 2x(n-1) + x(n-2)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sz="2400" dirty="0">
                <a:cs typeface="Arial" charset="0"/>
              </a:rPr>
              <a:t>obrazová přenosová funkce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400" dirty="0">
                <a:sym typeface="Symbol"/>
              </a:rPr>
              <a:t>	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24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75B7BE1E-0229-4970-938A-A5A159A49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Diferenční člen 2.řádu</a:t>
            </a:r>
            <a:br>
              <a:rPr lang="cs-CZ" sz="3200" dirty="0"/>
            </a:br>
            <a:r>
              <a:rPr lang="cs-CZ" sz="2000" dirty="0"/>
              <a:t>klouzavý průměr – </a:t>
            </a:r>
            <a:r>
              <a:rPr lang="cs-CZ" sz="2000" dirty="0" err="1"/>
              <a:t>moving</a:t>
            </a:r>
            <a:r>
              <a:rPr lang="cs-CZ" sz="2000" dirty="0"/>
              <a:t> </a:t>
            </a:r>
            <a:r>
              <a:rPr lang="cs-CZ" sz="2000" dirty="0" err="1"/>
              <a:t>average</a:t>
            </a:r>
            <a:r>
              <a:rPr lang="cs-CZ" sz="2000" dirty="0"/>
              <a:t> (MA)</a:t>
            </a:r>
            <a:endParaRPr lang="cs-CZ" sz="3200" dirty="0"/>
          </a:p>
        </p:txBody>
      </p:sp>
      <p:pic>
        <p:nvPicPr>
          <p:cNvPr id="33796" name="Picture 2">
            <a:extLst>
              <a:ext uri="{FF2B5EF4-FFF2-40B4-BE49-F238E27FC236}">
                <a16:creationId xmlns:a16="http://schemas.microsoft.com/office/drawing/2014/main" id="{34126BCD-7D54-4213-9FA5-4DFC09DF7F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2708275"/>
            <a:ext cx="8297863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7" name="Picture 3">
            <a:extLst>
              <a:ext uri="{FF2B5EF4-FFF2-40B4-BE49-F238E27FC236}">
                <a16:creationId xmlns:a16="http://schemas.microsoft.com/office/drawing/2014/main" id="{59990D42-024C-4809-B19A-0E734271CE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025" y="3429000"/>
            <a:ext cx="3938588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798" name="Picture 8">
            <a:extLst>
              <a:ext uri="{FF2B5EF4-FFF2-40B4-BE49-F238E27FC236}">
                <a16:creationId xmlns:a16="http://schemas.microsoft.com/office/drawing/2014/main" id="{B9438698-54D4-4366-BA5E-3429BE2B03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5" y="3429000"/>
            <a:ext cx="3938588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799" name="TextovéPole 4">
            <a:extLst>
              <a:ext uri="{FF2B5EF4-FFF2-40B4-BE49-F238E27FC236}">
                <a16:creationId xmlns:a16="http://schemas.microsoft.com/office/drawing/2014/main" id="{66DA4845-C66B-4637-B05D-E376B806B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3473450"/>
            <a:ext cx="936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1. řád</a:t>
            </a:r>
          </a:p>
        </p:txBody>
      </p:sp>
      <p:sp>
        <p:nvSpPr>
          <p:cNvPr id="33800" name="TextovéPole 8">
            <a:extLst>
              <a:ext uri="{FF2B5EF4-FFF2-40B4-BE49-F238E27FC236}">
                <a16:creationId xmlns:a16="http://schemas.microsoft.com/office/drawing/2014/main" id="{BEEAB23A-31D1-4D13-B2CA-B40E93EAD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1013" y="3482975"/>
            <a:ext cx="9350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2. řád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2D265A-5CAD-424E-AF3D-CC31A4DFA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214438"/>
            <a:ext cx="8535987" cy="2327275"/>
          </a:xfrm>
        </p:spPr>
        <p:txBody>
          <a:bodyPr/>
          <a:lstStyle/>
          <a:p>
            <a:pPr>
              <a:defRPr/>
            </a:pPr>
            <a:r>
              <a:rPr lang="cs-CZ" sz="2400" dirty="0">
                <a:sym typeface="Symbol"/>
              </a:rPr>
              <a:t>diferenční rovnice</a:t>
            </a:r>
            <a:endParaRPr lang="cs-CZ" dirty="0">
              <a:sym typeface="Symbol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400" dirty="0">
                <a:sym typeface="Symbol"/>
              </a:rPr>
              <a:t>	y(n) = x(n) – 3x(n-1) + 3x(n-2) – x(n-3)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400" dirty="0">
                <a:sym typeface="Symbol"/>
              </a:rPr>
              <a:t>	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sz="24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A55EF47C-6C88-4CA7-AE81-3E18D7FB4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Diferenční člen 3.řádu</a:t>
            </a:r>
            <a:br>
              <a:rPr lang="cs-CZ" sz="3200" dirty="0"/>
            </a:br>
            <a:r>
              <a:rPr lang="cs-CZ" sz="2000" dirty="0"/>
              <a:t>klouzavý průměr – </a:t>
            </a:r>
            <a:r>
              <a:rPr lang="cs-CZ" sz="2000" dirty="0" err="1"/>
              <a:t>moving</a:t>
            </a:r>
            <a:r>
              <a:rPr lang="cs-CZ" sz="2000" dirty="0"/>
              <a:t> </a:t>
            </a:r>
            <a:r>
              <a:rPr lang="cs-CZ" sz="2000" dirty="0" err="1"/>
              <a:t>average</a:t>
            </a:r>
            <a:r>
              <a:rPr lang="cs-CZ" sz="2000" dirty="0"/>
              <a:t> (MA)</a:t>
            </a:r>
            <a:endParaRPr lang="cs-CZ" sz="3200" dirty="0"/>
          </a:p>
        </p:txBody>
      </p:sp>
      <p:pic>
        <p:nvPicPr>
          <p:cNvPr id="34820" name="Picture 8">
            <a:extLst>
              <a:ext uri="{FF2B5EF4-FFF2-40B4-BE49-F238E27FC236}">
                <a16:creationId xmlns:a16="http://schemas.microsoft.com/office/drawing/2014/main" id="{7D8D1A68-2CFF-4FE0-998E-224095135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5" y="3429000"/>
            <a:ext cx="3938588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821" name="TextovéPole 4">
            <a:extLst>
              <a:ext uri="{FF2B5EF4-FFF2-40B4-BE49-F238E27FC236}">
                <a16:creationId xmlns:a16="http://schemas.microsoft.com/office/drawing/2014/main" id="{45263E71-01DF-4840-B01A-0A7B2EF83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3473450"/>
            <a:ext cx="936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1. řád</a:t>
            </a:r>
          </a:p>
        </p:txBody>
      </p:sp>
      <p:sp>
        <p:nvSpPr>
          <p:cNvPr id="34822" name="TextovéPole 8">
            <a:extLst>
              <a:ext uri="{FF2B5EF4-FFF2-40B4-BE49-F238E27FC236}">
                <a16:creationId xmlns:a16="http://schemas.microsoft.com/office/drawing/2014/main" id="{D9BD5FA1-CDBF-403D-825A-ED9774B23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1013" y="3482975"/>
            <a:ext cx="9350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3. řád</a:t>
            </a:r>
          </a:p>
        </p:txBody>
      </p:sp>
      <p:pic>
        <p:nvPicPr>
          <p:cNvPr id="34823" name="Picture 2">
            <a:extLst>
              <a:ext uri="{FF2B5EF4-FFF2-40B4-BE49-F238E27FC236}">
                <a16:creationId xmlns:a16="http://schemas.microsoft.com/office/drawing/2014/main" id="{B2EDCB88-AC2F-4264-BB32-7FCBA1D8BB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2788" y="3429000"/>
            <a:ext cx="3937000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36BB69-8462-44C1-9976-C4F4FA8C40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pPr>
              <a:defRPr/>
            </a:pPr>
            <a:r>
              <a:rPr lang="cs-CZ" sz="2400" dirty="0"/>
              <a:t>obrazová přenosová funkce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400" dirty="0"/>
              <a:t>	H(z) = (z-1)(z+1) = z</a:t>
            </a:r>
            <a:r>
              <a:rPr lang="cs-CZ" sz="2400" baseline="30000" dirty="0"/>
              <a:t>2</a:t>
            </a:r>
            <a:r>
              <a:rPr lang="cs-CZ" sz="2400" dirty="0"/>
              <a:t>-1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cs typeface="Arial" charset="0"/>
                <a:sym typeface="Symbol" pitchFamily="18" charset="2"/>
              </a:rPr>
              <a:t>	</a:t>
            </a:r>
          </a:p>
          <a:p>
            <a:pPr marL="355600" indent="-355600"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cs typeface="Arial" charset="0"/>
                <a:sym typeface="Symbol" pitchFamily="18" charset="2"/>
              </a:rPr>
              <a:t>	z = </a:t>
            </a:r>
            <a:r>
              <a:rPr lang="cs-CZ" altLang="cs-CZ" sz="2400" dirty="0" err="1">
                <a:cs typeface="Arial" charset="0"/>
                <a:sym typeface="Symbol" pitchFamily="18" charset="2"/>
              </a:rPr>
              <a:t>e</a:t>
            </a:r>
            <a:r>
              <a:rPr lang="cs-CZ" altLang="cs-CZ" sz="2400" baseline="30000" dirty="0" err="1">
                <a:cs typeface="Arial" charset="0"/>
                <a:sym typeface="Symbol" pitchFamily="18" charset="2"/>
              </a:rPr>
              <a:t>i</a:t>
            </a:r>
            <a:r>
              <a:rPr lang="el-GR" altLang="cs-CZ" sz="2400" cap="all" baseline="30000" dirty="0">
                <a:cs typeface="Arial" charset="0"/>
                <a:sym typeface="Symbol" pitchFamily="18" charset="2"/>
              </a:rPr>
              <a:t>ω</a:t>
            </a:r>
            <a:r>
              <a:rPr lang="cs-CZ" altLang="cs-CZ" sz="2400" baseline="30000" dirty="0" err="1">
                <a:cs typeface="Arial" charset="0"/>
                <a:sym typeface="Symbol" pitchFamily="18" charset="2"/>
              </a:rPr>
              <a:t>T</a:t>
            </a:r>
            <a:r>
              <a:rPr lang="cs-CZ" altLang="cs-CZ" sz="1400" baseline="30000" dirty="0" err="1">
                <a:cs typeface="Arial" charset="0"/>
                <a:sym typeface="Symbol" pitchFamily="18" charset="2"/>
              </a:rPr>
              <a:t>vz</a:t>
            </a:r>
            <a:endParaRPr lang="cs-CZ" altLang="cs-CZ" sz="2400" baseline="30000" dirty="0">
              <a:cs typeface="Arial" charset="0"/>
              <a:sym typeface="Symbol" pitchFamily="18" charset="2"/>
            </a:endParaRPr>
          </a:p>
          <a:p>
            <a:pPr marL="355600" indent="-355600">
              <a:buFont typeface="Wingdings" panose="05000000000000000000" pitchFamily="2" charset="2"/>
              <a:buNone/>
              <a:defRPr/>
            </a:pPr>
            <a:r>
              <a:rPr lang="cs-CZ" sz="2400" dirty="0"/>
              <a:t>	</a:t>
            </a:r>
            <a:r>
              <a:rPr lang="cs-CZ" altLang="cs-CZ" sz="2400" dirty="0">
                <a:cs typeface="Arial" charset="0"/>
                <a:sym typeface="Symbol" pitchFamily="18" charset="2"/>
              </a:rPr>
              <a:t>z = </a:t>
            </a:r>
            <a:r>
              <a:rPr lang="cs-CZ" altLang="cs-CZ" sz="2400" dirty="0" err="1">
                <a:cs typeface="Arial" charset="0"/>
                <a:sym typeface="Symbol" pitchFamily="18" charset="2"/>
              </a:rPr>
              <a:t>e</a:t>
            </a:r>
            <a:r>
              <a:rPr lang="cs-CZ" altLang="cs-CZ" sz="2400" baseline="30000" dirty="0" err="1">
                <a:cs typeface="Arial" charset="0"/>
                <a:sym typeface="Symbol" pitchFamily="18" charset="2"/>
              </a:rPr>
              <a:t>i</a:t>
            </a:r>
            <a:r>
              <a:rPr lang="el-GR" altLang="cs-CZ" sz="2400" cap="all" baseline="30000" dirty="0">
                <a:cs typeface="Arial" charset="0"/>
                <a:sym typeface="Symbol" pitchFamily="18" charset="2"/>
              </a:rPr>
              <a:t>π</a:t>
            </a:r>
            <a:r>
              <a:rPr lang="cs-CZ" altLang="cs-CZ" sz="2400" cap="all" baseline="30000" dirty="0">
                <a:cs typeface="Arial" charset="0"/>
                <a:sym typeface="Symbol" pitchFamily="18" charset="2"/>
              </a:rPr>
              <a:t>/2</a:t>
            </a:r>
            <a:r>
              <a:rPr lang="cs-CZ" altLang="cs-CZ" sz="2400" cap="all" dirty="0">
                <a:cs typeface="Arial" charset="0"/>
                <a:sym typeface="Symbol" pitchFamily="18" charset="2"/>
              </a:rPr>
              <a:t> = </a:t>
            </a:r>
            <a:r>
              <a:rPr lang="cs-CZ" altLang="cs-CZ" sz="2400" dirty="0">
                <a:cs typeface="Arial" charset="0"/>
                <a:sym typeface="Symbol" pitchFamily="18" charset="2"/>
              </a:rPr>
              <a:t>cos(</a:t>
            </a:r>
            <a:r>
              <a:rPr lang="el-GR" altLang="cs-CZ" sz="2400" dirty="0">
                <a:cs typeface="Arial" charset="0"/>
                <a:sym typeface="Symbol" pitchFamily="18" charset="2"/>
              </a:rPr>
              <a:t>ϖ</a:t>
            </a:r>
            <a:r>
              <a:rPr lang="cs-CZ" altLang="cs-CZ" sz="2400" dirty="0">
                <a:cs typeface="Arial" charset="0"/>
                <a:sym typeface="Symbol" pitchFamily="18" charset="2"/>
              </a:rPr>
              <a:t>/2)</a:t>
            </a:r>
            <a:r>
              <a:rPr lang="cs-CZ" altLang="cs-CZ" sz="1800" cap="all" dirty="0">
                <a:cs typeface="Arial" charset="0"/>
                <a:sym typeface="Symbol" pitchFamily="18" charset="2"/>
              </a:rPr>
              <a:t>+ </a:t>
            </a:r>
            <a:r>
              <a:rPr lang="cs-CZ" altLang="cs-CZ" sz="2400" dirty="0" err="1">
                <a:cs typeface="Arial" charset="0"/>
                <a:sym typeface="Symbol" pitchFamily="18" charset="2"/>
              </a:rPr>
              <a:t>i.sin</a:t>
            </a:r>
            <a:r>
              <a:rPr lang="cs-CZ" altLang="cs-CZ" sz="2400" dirty="0">
                <a:cs typeface="Arial" charset="0"/>
                <a:sym typeface="Symbol" pitchFamily="18" charset="2"/>
              </a:rPr>
              <a:t>(</a:t>
            </a:r>
            <a:r>
              <a:rPr lang="el-GR" altLang="cs-CZ" sz="2400" dirty="0">
                <a:cs typeface="Arial" charset="0"/>
                <a:sym typeface="Symbol" pitchFamily="18" charset="2"/>
              </a:rPr>
              <a:t>ϖ</a:t>
            </a:r>
            <a:r>
              <a:rPr lang="cs-CZ" altLang="cs-CZ" sz="2400" dirty="0">
                <a:cs typeface="Arial" charset="0"/>
                <a:sym typeface="Symbol" pitchFamily="18" charset="2"/>
              </a:rPr>
              <a:t>/2)</a:t>
            </a:r>
          </a:p>
          <a:p>
            <a:pPr marL="355600" indent="-355600"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cs typeface="Arial" charset="0"/>
                <a:sym typeface="Symbol" pitchFamily="18" charset="2"/>
              </a:rPr>
              <a:t>	</a:t>
            </a:r>
            <a:r>
              <a:rPr lang="cs-CZ" sz="2400" dirty="0"/>
              <a:t>z</a:t>
            </a:r>
            <a:r>
              <a:rPr lang="cs-CZ" sz="2400" baseline="30000" dirty="0"/>
              <a:t>2</a:t>
            </a:r>
            <a:r>
              <a:rPr lang="cs-CZ" sz="2400" dirty="0"/>
              <a:t>=</a:t>
            </a:r>
            <a:r>
              <a:rPr lang="cs-CZ" altLang="cs-CZ" sz="2400" dirty="0">
                <a:cs typeface="Arial" charset="0"/>
                <a:sym typeface="Symbol" pitchFamily="18" charset="2"/>
              </a:rPr>
              <a:t> </a:t>
            </a:r>
            <a:r>
              <a:rPr lang="cs-CZ" altLang="cs-CZ" sz="2400" dirty="0" err="1">
                <a:cs typeface="Arial" charset="0"/>
                <a:sym typeface="Symbol" pitchFamily="18" charset="2"/>
              </a:rPr>
              <a:t>e</a:t>
            </a:r>
            <a:r>
              <a:rPr lang="cs-CZ" altLang="cs-CZ" sz="2400" baseline="30000" dirty="0" err="1">
                <a:cs typeface="Arial" charset="0"/>
                <a:sym typeface="Symbol" pitchFamily="18" charset="2"/>
              </a:rPr>
              <a:t>i</a:t>
            </a:r>
            <a:r>
              <a:rPr lang="el-GR" altLang="cs-CZ" sz="2400" cap="all" baseline="30000" dirty="0">
                <a:cs typeface="Arial" charset="0"/>
                <a:sym typeface="Symbol" pitchFamily="18" charset="2"/>
              </a:rPr>
              <a:t>π</a:t>
            </a:r>
            <a:r>
              <a:rPr lang="cs-CZ" altLang="cs-CZ" sz="2400" cap="all" baseline="30000" dirty="0">
                <a:cs typeface="Arial" charset="0"/>
                <a:sym typeface="Symbol" pitchFamily="18" charset="2"/>
              </a:rPr>
              <a:t> </a:t>
            </a:r>
            <a:r>
              <a:rPr lang="cs-CZ" altLang="cs-CZ" sz="2400" cap="all" dirty="0">
                <a:cs typeface="Arial" charset="0"/>
                <a:sym typeface="Symbol" pitchFamily="18" charset="2"/>
              </a:rPr>
              <a:t>= </a:t>
            </a:r>
            <a:r>
              <a:rPr lang="cs-CZ" altLang="cs-CZ" sz="2400" dirty="0">
                <a:cs typeface="Arial" charset="0"/>
                <a:sym typeface="Symbol" pitchFamily="18" charset="2"/>
              </a:rPr>
              <a:t>cos(</a:t>
            </a:r>
            <a:r>
              <a:rPr lang="el-GR" altLang="cs-CZ" sz="2400" dirty="0">
                <a:cs typeface="Arial" charset="0"/>
                <a:sym typeface="Symbol" pitchFamily="18" charset="2"/>
              </a:rPr>
              <a:t>ϖ</a:t>
            </a:r>
            <a:r>
              <a:rPr lang="cs-CZ" altLang="cs-CZ" sz="2400" dirty="0">
                <a:cs typeface="Arial" charset="0"/>
                <a:sym typeface="Symbol" pitchFamily="18" charset="2"/>
              </a:rPr>
              <a:t>)</a:t>
            </a:r>
            <a:r>
              <a:rPr lang="cs-CZ" altLang="cs-CZ" sz="2400" cap="all" dirty="0">
                <a:cs typeface="Arial" charset="0"/>
                <a:sym typeface="Symbol" pitchFamily="18" charset="2"/>
              </a:rPr>
              <a:t>+ </a:t>
            </a:r>
            <a:r>
              <a:rPr lang="cs-CZ" altLang="cs-CZ" sz="2400" dirty="0" err="1">
                <a:cs typeface="Arial" charset="0"/>
                <a:sym typeface="Symbol" pitchFamily="18" charset="2"/>
              </a:rPr>
              <a:t>i.sin</a:t>
            </a:r>
            <a:r>
              <a:rPr lang="cs-CZ" altLang="cs-CZ" sz="2400" dirty="0">
                <a:cs typeface="Arial" charset="0"/>
                <a:sym typeface="Symbol" pitchFamily="18" charset="2"/>
              </a:rPr>
              <a:t>(</a:t>
            </a:r>
            <a:r>
              <a:rPr lang="el-GR" altLang="cs-CZ" sz="2400" dirty="0">
                <a:cs typeface="Arial" charset="0"/>
                <a:sym typeface="Symbol" pitchFamily="18" charset="2"/>
              </a:rPr>
              <a:t>ϖ</a:t>
            </a:r>
            <a:r>
              <a:rPr lang="cs-CZ" altLang="cs-CZ" sz="2400" dirty="0">
                <a:cs typeface="Arial" charset="0"/>
                <a:sym typeface="Symbol" pitchFamily="18" charset="2"/>
              </a:rPr>
              <a:t>)</a:t>
            </a:r>
          </a:p>
          <a:p>
            <a:pPr marL="355600" indent="-355600">
              <a:buFont typeface="Wingdings" panose="05000000000000000000" pitchFamily="2" charset="2"/>
              <a:buNone/>
              <a:defRPr/>
            </a:pPr>
            <a:r>
              <a:rPr lang="cs-CZ" sz="3200" dirty="0"/>
              <a:t>	</a:t>
            </a:r>
            <a:r>
              <a:rPr lang="cs-CZ" sz="2400" dirty="0"/>
              <a:t>z</a:t>
            </a:r>
            <a:r>
              <a:rPr lang="cs-CZ" sz="2400" baseline="30000" dirty="0"/>
              <a:t>2</a:t>
            </a:r>
            <a:r>
              <a:rPr lang="cs-CZ" sz="2400" dirty="0"/>
              <a:t>-1 = -1 + i.0 -1 = -2</a:t>
            </a:r>
          </a:p>
          <a:p>
            <a:pPr marL="355600" indent="-355600">
              <a:buFont typeface="Wingdings" panose="05000000000000000000" pitchFamily="2" charset="2"/>
              <a:buNone/>
              <a:defRPr/>
            </a:pPr>
            <a:r>
              <a:rPr lang="cs-CZ" sz="2400" dirty="0"/>
              <a:t>	</a:t>
            </a:r>
            <a:r>
              <a:rPr lang="en-US" sz="2400" dirty="0"/>
              <a:t>|</a:t>
            </a:r>
            <a:r>
              <a:rPr lang="cs-CZ" sz="2400" dirty="0"/>
              <a:t>H(</a:t>
            </a:r>
            <a:r>
              <a:rPr lang="cs-CZ" altLang="cs-CZ" sz="2400" dirty="0" err="1">
                <a:cs typeface="Arial" charset="0"/>
                <a:sym typeface="Symbol" pitchFamily="18" charset="2"/>
              </a:rPr>
              <a:t>e</a:t>
            </a:r>
            <a:r>
              <a:rPr lang="cs-CZ" altLang="cs-CZ" sz="2400" baseline="30000" dirty="0" err="1">
                <a:cs typeface="Arial" charset="0"/>
                <a:sym typeface="Symbol" pitchFamily="18" charset="2"/>
              </a:rPr>
              <a:t>i</a:t>
            </a:r>
            <a:r>
              <a:rPr lang="el-GR" altLang="cs-CZ" sz="2400" cap="all" baseline="30000" dirty="0">
                <a:cs typeface="Arial" charset="0"/>
                <a:sym typeface="Symbol" pitchFamily="18" charset="2"/>
              </a:rPr>
              <a:t>π</a:t>
            </a:r>
            <a:r>
              <a:rPr lang="cs-CZ" altLang="cs-CZ" sz="2400" cap="all" baseline="30000" dirty="0">
                <a:cs typeface="Arial" charset="0"/>
                <a:sym typeface="Symbol" pitchFamily="18" charset="2"/>
              </a:rPr>
              <a:t>/2</a:t>
            </a:r>
            <a:r>
              <a:rPr lang="cs-CZ" sz="2400" dirty="0"/>
              <a:t>)</a:t>
            </a:r>
            <a:r>
              <a:rPr lang="en-US" sz="2400" dirty="0"/>
              <a:t>| </a:t>
            </a:r>
            <a:r>
              <a:rPr lang="cs-CZ" sz="2400" dirty="0"/>
              <a:t>= 2</a:t>
            </a:r>
          </a:p>
          <a:p>
            <a:pPr marL="355600" indent="-355600">
              <a:buFont typeface="Wingdings" panose="05000000000000000000" pitchFamily="2" charset="2"/>
              <a:buNone/>
              <a:defRPr/>
            </a:pPr>
            <a:endParaRPr lang="cs-CZ" sz="2400" dirty="0"/>
          </a:p>
        </p:txBody>
      </p:sp>
      <p:pic>
        <p:nvPicPr>
          <p:cNvPr id="35843" name="Picture 2">
            <a:extLst>
              <a:ext uri="{FF2B5EF4-FFF2-40B4-BE49-F238E27FC236}">
                <a16:creationId xmlns:a16="http://schemas.microsoft.com/office/drawing/2014/main" id="{DE4A955C-A3A1-4B4B-A84F-D7BA8918A5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738" y="1341438"/>
            <a:ext cx="3413125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C7FF996-F56D-4FD4-9C62-DCF3C06AA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Diferenční člen 2.řádu</a:t>
            </a:r>
            <a:br>
              <a:rPr lang="cs-CZ" dirty="0"/>
            </a:br>
            <a:r>
              <a:rPr lang="cs-CZ" sz="2000" dirty="0"/>
              <a:t>pásmová propust</a:t>
            </a:r>
            <a:endParaRPr lang="cs-CZ" sz="1200" dirty="0"/>
          </a:p>
        </p:txBody>
      </p:sp>
      <p:pic>
        <p:nvPicPr>
          <p:cNvPr id="35845" name="Picture 3">
            <a:extLst>
              <a:ext uri="{FF2B5EF4-FFF2-40B4-BE49-F238E27FC236}">
                <a16:creationId xmlns:a16="http://schemas.microsoft.com/office/drawing/2014/main" id="{0A716F55-ED76-4DE0-A6A1-6EFAF48429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475" y="3649663"/>
            <a:ext cx="3906838" cy="292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>
            <a:extLst>
              <a:ext uri="{FF2B5EF4-FFF2-40B4-BE49-F238E27FC236}">
                <a16:creationId xmlns:a16="http://schemas.microsoft.com/office/drawing/2014/main" id="{8B9397EF-A589-40F8-9D53-8A740BA57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REALIZACE diskrétních systémů</a:t>
            </a:r>
          </a:p>
        </p:txBody>
      </p:sp>
      <p:sp>
        <p:nvSpPr>
          <p:cNvPr id="9219" name="Zástupný symbol pro obsah 10">
            <a:extLst>
              <a:ext uri="{FF2B5EF4-FFF2-40B4-BE49-F238E27FC236}">
                <a16:creationId xmlns:a16="http://schemas.microsoft.com/office/drawing/2014/main" id="{B6865FF9-E67B-44E7-AD49-D7E610AAEE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cs-CZ" altLang="cs-CZ">
                <a:solidFill>
                  <a:srgbClr val="000066"/>
                </a:solidFill>
              </a:rPr>
              <a:t>a</a:t>
            </a:r>
            <a:r>
              <a:rPr lang="cs-CZ" altLang="cs-CZ" baseline="-25000">
                <a:solidFill>
                  <a:srgbClr val="000066"/>
                </a:solidFill>
              </a:rPr>
              <a:t>1</a:t>
            </a:r>
            <a:r>
              <a:rPr lang="cs-CZ" altLang="cs-CZ">
                <a:solidFill>
                  <a:srgbClr val="000066"/>
                </a:solidFill>
              </a:rPr>
              <a:t>y(nT</a:t>
            </a:r>
            <a:r>
              <a:rPr lang="cs-CZ" altLang="cs-CZ" baseline="-25000">
                <a:solidFill>
                  <a:srgbClr val="000066"/>
                </a:solidFill>
              </a:rPr>
              <a:t>vz</a:t>
            </a:r>
            <a:r>
              <a:rPr lang="cs-CZ" altLang="cs-CZ">
                <a:solidFill>
                  <a:srgbClr val="000066"/>
                </a:solidFill>
              </a:rPr>
              <a:t>)+a</a:t>
            </a:r>
            <a:r>
              <a:rPr lang="cs-CZ" altLang="cs-CZ" baseline="-25000">
                <a:solidFill>
                  <a:srgbClr val="000066"/>
                </a:solidFill>
              </a:rPr>
              <a:t>0</a:t>
            </a:r>
            <a:r>
              <a:rPr lang="cs-CZ" altLang="cs-CZ">
                <a:solidFill>
                  <a:srgbClr val="000066"/>
                </a:solidFill>
              </a:rPr>
              <a:t>y(nT</a:t>
            </a:r>
            <a:r>
              <a:rPr lang="cs-CZ" altLang="cs-CZ" baseline="-25000">
                <a:solidFill>
                  <a:srgbClr val="000066"/>
                </a:solidFill>
              </a:rPr>
              <a:t>vz</a:t>
            </a:r>
            <a:r>
              <a:rPr lang="cs-CZ" altLang="cs-CZ">
                <a:solidFill>
                  <a:srgbClr val="000066"/>
                </a:solidFill>
              </a:rPr>
              <a:t>-T</a:t>
            </a:r>
            <a:r>
              <a:rPr lang="cs-CZ" altLang="cs-CZ" baseline="-25000">
                <a:solidFill>
                  <a:srgbClr val="000066"/>
                </a:solidFill>
              </a:rPr>
              <a:t>vz</a:t>
            </a:r>
            <a:r>
              <a:rPr lang="cs-CZ" altLang="cs-CZ">
                <a:solidFill>
                  <a:srgbClr val="000066"/>
                </a:solidFill>
              </a:rPr>
              <a:t>)</a:t>
            </a:r>
            <a:r>
              <a:rPr lang="cs-CZ" altLang="cs-CZ" baseline="-25000">
                <a:solidFill>
                  <a:srgbClr val="000066"/>
                </a:solidFill>
              </a:rPr>
              <a:t> </a:t>
            </a:r>
            <a:r>
              <a:rPr lang="cs-CZ" altLang="cs-CZ">
                <a:solidFill>
                  <a:srgbClr val="000066"/>
                </a:solidFill>
              </a:rPr>
              <a:t>= b</a:t>
            </a:r>
            <a:r>
              <a:rPr lang="cs-CZ" altLang="cs-CZ" baseline="-25000">
                <a:solidFill>
                  <a:srgbClr val="000066"/>
                </a:solidFill>
              </a:rPr>
              <a:t>0</a:t>
            </a:r>
            <a:r>
              <a:rPr lang="cs-CZ" altLang="cs-CZ">
                <a:solidFill>
                  <a:srgbClr val="000066"/>
                </a:solidFill>
              </a:rPr>
              <a:t>x(nT</a:t>
            </a:r>
            <a:r>
              <a:rPr lang="cs-CZ" altLang="cs-CZ" baseline="-25000">
                <a:solidFill>
                  <a:srgbClr val="000066"/>
                </a:solidFill>
              </a:rPr>
              <a:t>vz</a:t>
            </a:r>
            <a:r>
              <a:rPr lang="cs-CZ" altLang="cs-CZ">
                <a:solidFill>
                  <a:srgbClr val="000066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/>
          </a:p>
          <a:p>
            <a:pPr>
              <a:buFont typeface="Wingdings" panose="05000000000000000000" pitchFamily="2" charset="2"/>
              <a:buNone/>
            </a:pPr>
            <a:r>
              <a:rPr lang="cs-CZ" altLang="cs-CZ"/>
              <a:t>Lineární diskrétní modely reálných systémů lze realizovat pomocí tří základních členů:</a:t>
            </a:r>
          </a:p>
          <a:p>
            <a:r>
              <a:rPr lang="cs-CZ" altLang="cs-CZ">
                <a:solidFill>
                  <a:srgbClr val="002060"/>
                </a:solidFill>
              </a:rPr>
              <a:t>proporcionální člen </a:t>
            </a:r>
            <a:r>
              <a:rPr lang="cs-CZ" altLang="cs-CZ"/>
              <a:t>(násobení konstantou);</a:t>
            </a:r>
          </a:p>
          <a:p>
            <a:r>
              <a:rPr lang="cs-CZ" altLang="cs-CZ">
                <a:solidFill>
                  <a:srgbClr val="002060"/>
                </a:solidFill>
              </a:rPr>
              <a:t>zpožďovací člen</a:t>
            </a:r>
            <a:r>
              <a:rPr lang="cs-CZ" altLang="cs-CZ"/>
              <a:t>;</a:t>
            </a:r>
          </a:p>
          <a:p>
            <a:r>
              <a:rPr lang="cs-CZ" altLang="cs-CZ">
                <a:solidFill>
                  <a:srgbClr val="002060"/>
                </a:solidFill>
              </a:rPr>
              <a:t>sumační, resp. diferenční člen</a:t>
            </a:r>
            <a:r>
              <a:rPr lang="cs-CZ" altLang="cs-CZ"/>
              <a:t>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>
            <a:extLst>
              <a:ext uri="{FF2B5EF4-FFF2-40B4-BE49-F238E27FC236}">
                <a16:creationId xmlns:a16="http://schemas.microsoft.com/office/drawing/2014/main" id="{5831612A-26D8-46D5-BE58-DE49407B18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738" y="1341438"/>
            <a:ext cx="3413125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618A67-8C39-46C2-B081-E99E70FD8F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pPr>
              <a:defRPr/>
            </a:pPr>
            <a:r>
              <a:rPr lang="cs-CZ" sz="2400" dirty="0"/>
              <a:t>obrazová přenosová funkce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400" dirty="0"/>
              <a:t>	H(z) = (z-1)(z+1) = (z</a:t>
            </a:r>
            <a:r>
              <a:rPr lang="cs-CZ" sz="2400" baseline="30000" dirty="0"/>
              <a:t>2</a:t>
            </a:r>
            <a:r>
              <a:rPr lang="cs-CZ" sz="2400" dirty="0"/>
              <a:t>-1)/2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cs typeface="Arial" charset="0"/>
                <a:sym typeface="Symbol" pitchFamily="18" charset="2"/>
              </a:rPr>
              <a:t>	</a:t>
            </a:r>
          </a:p>
          <a:p>
            <a:pPr marL="355600" indent="-355600"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cs typeface="Arial" charset="0"/>
                <a:sym typeface="Symbol" pitchFamily="18" charset="2"/>
              </a:rPr>
              <a:t>	</a:t>
            </a:r>
          </a:p>
          <a:p>
            <a:pPr marL="355600" indent="-355600">
              <a:buFont typeface="Wingdings" panose="05000000000000000000" pitchFamily="2" charset="2"/>
              <a:buNone/>
              <a:defRPr/>
            </a:pPr>
            <a:r>
              <a:rPr lang="cs-CZ" sz="2400" dirty="0">
                <a:cs typeface="Arial" charset="0"/>
                <a:sym typeface="Symbol" pitchFamily="18" charset="2"/>
              </a:rPr>
              <a:t>	</a:t>
            </a:r>
            <a:r>
              <a:rPr lang="cs-CZ" sz="2400" dirty="0"/>
              <a:t>z</a:t>
            </a:r>
            <a:r>
              <a:rPr lang="cs-CZ" sz="2400" baseline="30000" dirty="0"/>
              <a:t>2</a:t>
            </a:r>
            <a:r>
              <a:rPr lang="cs-CZ" sz="2400" dirty="0"/>
              <a:t>=</a:t>
            </a:r>
            <a:r>
              <a:rPr lang="cs-CZ" altLang="cs-CZ" sz="2400" dirty="0">
                <a:cs typeface="Arial" charset="0"/>
                <a:sym typeface="Symbol" pitchFamily="18" charset="2"/>
              </a:rPr>
              <a:t> </a:t>
            </a:r>
            <a:r>
              <a:rPr lang="cs-CZ" altLang="cs-CZ" sz="2400" dirty="0" err="1">
                <a:cs typeface="Arial" charset="0"/>
                <a:sym typeface="Symbol" pitchFamily="18" charset="2"/>
              </a:rPr>
              <a:t>e</a:t>
            </a:r>
            <a:r>
              <a:rPr lang="cs-CZ" altLang="cs-CZ" sz="2400" baseline="30000" dirty="0" err="1">
                <a:cs typeface="Arial" charset="0"/>
                <a:sym typeface="Symbol" pitchFamily="18" charset="2"/>
              </a:rPr>
              <a:t>i</a:t>
            </a:r>
            <a:r>
              <a:rPr lang="el-GR" altLang="cs-CZ" sz="2400" cap="all" baseline="30000" dirty="0">
                <a:cs typeface="Arial" charset="0"/>
                <a:sym typeface="Symbol" pitchFamily="18" charset="2"/>
              </a:rPr>
              <a:t>π</a:t>
            </a:r>
            <a:r>
              <a:rPr lang="cs-CZ" altLang="cs-CZ" sz="2400" cap="all" baseline="30000" dirty="0">
                <a:cs typeface="Arial" charset="0"/>
                <a:sym typeface="Symbol" pitchFamily="18" charset="2"/>
              </a:rPr>
              <a:t> </a:t>
            </a:r>
            <a:r>
              <a:rPr lang="cs-CZ" altLang="cs-CZ" sz="2400" cap="all" dirty="0">
                <a:cs typeface="Arial" charset="0"/>
                <a:sym typeface="Symbol" pitchFamily="18" charset="2"/>
              </a:rPr>
              <a:t>= </a:t>
            </a:r>
            <a:r>
              <a:rPr lang="cs-CZ" altLang="cs-CZ" sz="2400" dirty="0">
                <a:cs typeface="Arial" charset="0"/>
                <a:sym typeface="Symbol" pitchFamily="18" charset="2"/>
              </a:rPr>
              <a:t>cos(</a:t>
            </a:r>
            <a:r>
              <a:rPr lang="el-GR" altLang="cs-CZ" sz="2400" dirty="0">
                <a:cs typeface="Arial" charset="0"/>
                <a:sym typeface="Symbol" pitchFamily="18" charset="2"/>
              </a:rPr>
              <a:t>ϖ</a:t>
            </a:r>
            <a:r>
              <a:rPr lang="cs-CZ" altLang="cs-CZ" sz="2400" dirty="0">
                <a:cs typeface="Arial" charset="0"/>
                <a:sym typeface="Symbol" pitchFamily="18" charset="2"/>
              </a:rPr>
              <a:t>)</a:t>
            </a:r>
            <a:r>
              <a:rPr lang="cs-CZ" altLang="cs-CZ" sz="2400" cap="all" dirty="0">
                <a:cs typeface="Arial" charset="0"/>
                <a:sym typeface="Symbol" pitchFamily="18" charset="2"/>
              </a:rPr>
              <a:t>+ </a:t>
            </a:r>
            <a:r>
              <a:rPr lang="cs-CZ" altLang="cs-CZ" sz="2400" dirty="0" err="1">
                <a:cs typeface="Arial" charset="0"/>
                <a:sym typeface="Symbol" pitchFamily="18" charset="2"/>
              </a:rPr>
              <a:t>i.sin</a:t>
            </a:r>
            <a:r>
              <a:rPr lang="cs-CZ" altLang="cs-CZ" sz="2400" dirty="0">
                <a:cs typeface="Arial" charset="0"/>
                <a:sym typeface="Symbol" pitchFamily="18" charset="2"/>
              </a:rPr>
              <a:t>(</a:t>
            </a:r>
            <a:r>
              <a:rPr lang="el-GR" altLang="cs-CZ" sz="2400" dirty="0">
                <a:cs typeface="Arial" charset="0"/>
                <a:sym typeface="Symbol" pitchFamily="18" charset="2"/>
              </a:rPr>
              <a:t>ϖ</a:t>
            </a:r>
            <a:r>
              <a:rPr lang="cs-CZ" altLang="cs-CZ" sz="2400" dirty="0">
                <a:cs typeface="Arial" charset="0"/>
                <a:sym typeface="Symbol" pitchFamily="18" charset="2"/>
              </a:rPr>
              <a:t>)</a:t>
            </a:r>
          </a:p>
          <a:p>
            <a:pPr marL="355600" indent="-355600">
              <a:buFont typeface="Wingdings" panose="05000000000000000000" pitchFamily="2" charset="2"/>
              <a:buNone/>
              <a:defRPr/>
            </a:pPr>
            <a:r>
              <a:rPr lang="cs-CZ" sz="3200" dirty="0"/>
              <a:t>	</a:t>
            </a:r>
            <a:r>
              <a:rPr lang="cs-CZ" sz="2400" dirty="0"/>
              <a:t>(z</a:t>
            </a:r>
            <a:r>
              <a:rPr lang="cs-CZ" sz="2400" baseline="30000" dirty="0"/>
              <a:t>2</a:t>
            </a:r>
            <a:r>
              <a:rPr lang="cs-CZ" sz="2400" dirty="0"/>
              <a:t>-1) = (-1 + i.0 -1)/2 =</a:t>
            </a:r>
          </a:p>
          <a:p>
            <a:pPr marL="355600" indent="-355600">
              <a:buFont typeface="Wingdings" panose="05000000000000000000" pitchFamily="2" charset="2"/>
              <a:buNone/>
              <a:defRPr/>
            </a:pPr>
            <a:r>
              <a:rPr lang="cs-CZ" sz="2400" dirty="0"/>
              <a:t>		    = -1</a:t>
            </a:r>
          </a:p>
          <a:p>
            <a:pPr marL="355600" indent="-355600">
              <a:buFont typeface="Wingdings" panose="05000000000000000000" pitchFamily="2" charset="2"/>
              <a:buNone/>
              <a:defRPr/>
            </a:pPr>
            <a:r>
              <a:rPr lang="cs-CZ" sz="2400" dirty="0"/>
              <a:t>	</a:t>
            </a:r>
            <a:r>
              <a:rPr lang="en-US" sz="2400" dirty="0"/>
              <a:t>|</a:t>
            </a:r>
            <a:r>
              <a:rPr lang="cs-CZ" sz="2400" dirty="0"/>
              <a:t>H(</a:t>
            </a:r>
            <a:r>
              <a:rPr lang="cs-CZ" altLang="cs-CZ" sz="2400" dirty="0" err="1">
                <a:cs typeface="Arial" charset="0"/>
                <a:sym typeface="Symbol" pitchFamily="18" charset="2"/>
              </a:rPr>
              <a:t>e</a:t>
            </a:r>
            <a:r>
              <a:rPr lang="cs-CZ" altLang="cs-CZ" sz="2400" baseline="30000" dirty="0" err="1">
                <a:cs typeface="Arial" charset="0"/>
                <a:sym typeface="Symbol" pitchFamily="18" charset="2"/>
              </a:rPr>
              <a:t>i</a:t>
            </a:r>
            <a:r>
              <a:rPr lang="el-GR" altLang="cs-CZ" sz="2400" cap="all" baseline="30000" dirty="0">
                <a:cs typeface="Arial" charset="0"/>
                <a:sym typeface="Symbol" pitchFamily="18" charset="2"/>
              </a:rPr>
              <a:t>π</a:t>
            </a:r>
            <a:r>
              <a:rPr lang="cs-CZ" altLang="cs-CZ" sz="2400" cap="all" baseline="30000" dirty="0">
                <a:cs typeface="Arial" charset="0"/>
                <a:sym typeface="Symbol" pitchFamily="18" charset="2"/>
              </a:rPr>
              <a:t>/2</a:t>
            </a:r>
            <a:r>
              <a:rPr lang="cs-CZ" sz="2400" dirty="0"/>
              <a:t>)</a:t>
            </a:r>
            <a:r>
              <a:rPr lang="en-US" sz="2400" dirty="0"/>
              <a:t>| </a:t>
            </a:r>
            <a:r>
              <a:rPr lang="cs-CZ" sz="2400" dirty="0"/>
              <a:t>= 1</a:t>
            </a:r>
          </a:p>
          <a:p>
            <a:pPr marL="355600" indent="-355600">
              <a:buFont typeface="Wingdings" panose="05000000000000000000" pitchFamily="2" charset="2"/>
              <a:buNone/>
              <a:defRPr/>
            </a:pPr>
            <a:endParaRPr lang="cs-CZ" sz="2400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8B3B49C-AFF3-4CCE-AB7F-3BF611C61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Pásmová propust</a:t>
            </a:r>
            <a:endParaRPr lang="cs-CZ" sz="1200" dirty="0"/>
          </a:p>
        </p:txBody>
      </p:sp>
      <p:pic>
        <p:nvPicPr>
          <p:cNvPr id="36869" name="Picture 2">
            <a:extLst>
              <a:ext uri="{FF2B5EF4-FFF2-40B4-BE49-F238E27FC236}">
                <a16:creationId xmlns:a16="http://schemas.microsoft.com/office/drawing/2014/main" id="{E49C090A-7DC5-491B-AD8D-8F33A91626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25" y="3644900"/>
            <a:ext cx="3900488" cy="292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10">
            <a:extLst>
              <a:ext uri="{FF2B5EF4-FFF2-40B4-BE49-F238E27FC236}">
                <a16:creationId xmlns:a16="http://schemas.microsoft.com/office/drawing/2014/main" id="{FC1F47CB-B0D8-4A9C-A6C9-B3CFF8CA08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pPr algn="ctr">
              <a:buFontTx/>
              <a:buNone/>
            </a:pPr>
            <a:r>
              <a:rPr lang="cs-CZ" altLang="cs-CZ">
                <a:solidFill>
                  <a:srgbClr val="000066"/>
                </a:solidFill>
              </a:rPr>
              <a:t>a</a:t>
            </a:r>
            <a:r>
              <a:rPr lang="cs-CZ" altLang="cs-CZ" baseline="-25000">
                <a:solidFill>
                  <a:srgbClr val="000066"/>
                </a:solidFill>
              </a:rPr>
              <a:t>1</a:t>
            </a:r>
            <a:r>
              <a:rPr lang="cs-CZ" altLang="cs-CZ">
                <a:solidFill>
                  <a:srgbClr val="000066"/>
                </a:solidFill>
              </a:rPr>
              <a:t>y(nT</a:t>
            </a:r>
            <a:r>
              <a:rPr lang="cs-CZ" altLang="cs-CZ" baseline="-25000">
                <a:solidFill>
                  <a:srgbClr val="000066"/>
                </a:solidFill>
              </a:rPr>
              <a:t>vz</a:t>
            </a:r>
            <a:r>
              <a:rPr lang="cs-CZ" altLang="cs-CZ">
                <a:solidFill>
                  <a:srgbClr val="000066"/>
                </a:solidFill>
              </a:rPr>
              <a:t>)+a</a:t>
            </a:r>
            <a:r>
              <a:rPr lang="cs-CZ" altLang="cs-CZ" baseline="-25000">
                <a:solidFill>
                  <a:srgbClr val="000066"/>
                </a:solidFill>
              </a:rPr>
              <a:t>0</a:t>
            </a:r>
            <a:r>
              <a:rPr lang="cs-CZ" altLang="cs-CZ">
                <a:solidFill>
                  <a:srgbClr val="000066"/>
                </a:solidFill>
              </a:rPr>
              <a:t>y(nT</a:t>
            </a:r>
            <a:r>
              <a:rPr lang="cs-CZ" altLang="cs-CZ" baseline="-25000">
                <a:solidFill>
                  <a:srgbClr val="000066"/>
                </a:solidFill>
              </a:rPr>
              <a:t>vz</a:t>
            </a:r>
            <a:r>
              <a:rPr lang="cs-CZ" altLang="cs-CZ">
                <a:solidFill>
                  <a:srgbClr val="000066"/>
                </a:solidFill>
              </a:rPr>
              <a:t>-T</a:t>
            </a:r>
            <a:r>
              <a:rPr lang="cs-CZ" altLang="cs-CZ" baseline="-25000">
                <a:solidFill>
                  <a:srgbClr val="000066"/>
                </a:solidFill>
              </a:rPr>
              <a:t>vz</a:t>
            </a:r>
            <a:r>
              <a:rPr lang="cs-CZ" altLang="cs-CZ">
                <a:solidFill>
                  <a:srgbClr val="000066"/>
                </a:solidFill>
              </a:rPr>
              <a:t>)</a:t>
            </a:r>
            <a:r>
              <a:rPr lang="cs-CZ" altLang="cs-CZ" baseline="-25000">
                <a:solidFill>
                  <a:srgbClr val="000066"/>
                </a:solidFill>
              </a:rPr>
              <a:t> </a:t>
            </a:r>
            <a:r>
              <a:rPr lang="cs-CZ" altLang="cs-CZ">
                <a:solidFill>
                  <a:srgbClr val="000066"/>
                </a:solidFill>
              </a:rPr>
              <a:t>= b</a:t>
            </a:r>
            <a:r>
              <a:rPr lang="cs-CZ" altLang="cs-CZ" baseline="-25000">
                <a:solidFill>
                  <a:srgbClr val="000066"/>
                </a:solidFill>
              </a:rPr>
              <a:t>0</a:t>
            </a:r>
            <a:r>
              <a:rPr lang="cs-CZ" altLang="cs-CZ">
                <a:solidFill>
                  <a:srgbClr val="000066"/>
                </a:solidFill>
              </a:rPr>
              <a:t>x(nT</a:t>
            </a:r>
            <a:r>
              <a:rPr lang="cs-CZ" altLang="cs-CZ" baseline="-25000">
                <a:solidFill>
                  <a:srgbClr val="000066"/>
                </a:solidFill>
              </a:rPr>
              <a:t>vz</a:t>
            </a:r>
            <a:r>
              <a:rPr lang="cs-CZ" altLang="cs-CZ">
                <a:solidFill>
                  <a:srgbClr val="000066"/>
                </a:solidFill>
              </a:rPr>
              <a:t>)</a:t>
            </a:r>
          </a:p>
          <a:p>
            <a:pPr algn="ctr">
              <a:buFontTx/>
              <a:buNone/>
            </a:pPr>
            <a:r>
              <a:rPr lang="cs-CZ" altLang="cs-CZ">
                <a:solidFill>
                  <a:srgbClr val="000066"/>
                </a:solidFill>
              </a:rPr>
              <a:t>y(nT</a:t>
            </a:r>
            <a:r>
              <a:rPr lang="cs-CZ" altLang="cs-CZ" baseline="-25000">
                <a:solidFill>
                  <a:srgbClr val="000066"/>
                </a:solidFill>
              </a:rPr>
              <a:t>vz</a:t>
            </a:r>
            <a:r>
              <a:rPr lang="cs-CZ" altLang="cs-CZ">
                <a:solidFill>
                  <a:srgbClr val="000066"/>
                </a:solidFill>
              </a:rPr>
              <a:t>) = b</a:t>
            </a:r>
            <a:r>
              <a:rPr lang="cs-CZ" altLang="cs-CZ" baseline="-25000">
                <a:solidFill>
                  <a:srgbClr val="000066"/>
                </a:solidFill>
              </a:rPr>
              <a:t>0</a:t>
            </a:r>
            <a:r>
              <a:rPr lang="cs-CZ" altLang="cs-CZ">
                <a:solidFill>
                  <a:srgbClr val="000066"/>
                </a:solidFill>
              </a:rPr>
              <a:t>x(nT</a:t>
            </a:r>
            <a:r>
              <a:rPr lang="cs-CZ" altLang="cs-CZ" baseline="-25000">
                <a:solidFill>
                  <a:srgbClr val="000066"/>
                </a:solidFill>
              </a:rPr>
              <a:t>vz</a:t>
            </a:r>
            <a:r>
              <a:rPr lang="cs-CZ" altLang="cs-CZ">
                <a:solidFill>
                  <a:srgbClr val="000066"/>
                </a:solidFill>
              </a:rPr>
              <a:t>)/a</a:t>
            </a:r>
            <a:r>
              <a:rPr lang="cs-CZ" altLang="cs-CZ" baseline="-25000">
                <a:solidFill>
                  <a:srgbClr val="000066"/>
                </a:solidFill>
              </a:rPr>
              <a:t>1</a:t>
            </a:r>
            <a:r>
              <a:rPr lang="cs-CZ" altLang="cs-CZ">
                <a:solidFill>
                  <a:srgbClr val="000066"/>
                </a:solidFill>
              </a:rPr>
              <a:t> - a</a:t>
            </a:r>
            <a:r>
              <a:rPr lang="cs-CZ" altLang="cs-CZ" baseline="-25000">
                <a:solidFill>
                  <a:srgbClr val="000066"/>
                </a:solidFill>
              </a:rPr>
              <a:t>0</a:t>
            </a:r>
            <a:r>
              <a:rPr lang="cs-CZ" altLang="cs-CZ">
                <a:solidFill>
                  <a:srgbClr val="000066"/>
                </a:solidFill>
              </a:rPr>
              <a:t>y(nT</a:t>
            </a:r>
            <a:r>
              <a:rPr lang="cs-CZ" altLang="cs-CZ" baseline="-25000">
                <a:solidFill>
                  <a:srgbClr val="000066"/>
                </a:solidFill>
              </a:rPr>
              <a:t>vz</a:t>
            </a:r>
            <a:r>
              <a:rPr lang="cs-CZ" altLang="cs-CZ">
                <a:solidFill>
                  <a:srgbClr val="000066"/>
                </a:solidFill>
              </a:rPr>
              <a:t>-T</a:t>
            </a:r>
            <a:r>
              <a:rPr lang="cs-CZ" altLang="cs-CZ" baseline="-25000">
                <a:solidFill>
                  <a:srgbClr val="000066"/>
                </a:solidFill>
              </a:rPr>
              <a:t>vz</a:t>
            </a:r>
            <a:r>
              <a:rPr lang="cs-CZ" altLang="cs-CZ">
                <a:solidFill>
                  <a:srgbClr val="000066"/>
                </a:solidFill>
              </a:rPr>
              <a:t>)/a</a:t>
            </a:r>
            <a:r>
              <a:rPr lang="cs-CZ" altLang="cs-CZ" baseline="-25000">
                <a:solidFill>
                  <a:srgbClr val="000066"/>
                </a:solidFill>
              </a:rPr>
              <a:t>1</a:t>
            </a:r>
          </a:p>
        </p:txBody>
      </p:sp>
      <p:pic>
        <p:nvPicPr>
          <p:cNvPr id="10243" name="Picture 5">
            <a:extLst>
              <a:ext uri="{FF2B5EF4-FFF2-40B4-BE49-F238E27FC236}">
                <a16:creationId xmlns:a16="http://schemas.microsoft.com/office/drawing/2014/main" id="{70E5FBF7-F324-4A7C-90B8-B48CC7D3FB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463" y="2582863"/>
            <a:ext cx="7372350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9">
            <a:extLst>
              <a:ext uri="{FF2B5EF4-FFF2-40B4-BE49-F238E27FC236}">
                <a16:creationId xmlns:a16="http://schemas.microsoft.com/office/drawing/2014/main" id="{34FB3B12-9CE5-428D-A167-D5DCA6E65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REALIZACE diskrétních systémů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12D8F5-059D-4DBD-90B0-5ED56A5F2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proporcionální člen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9D0FC73A-BCB1-48FF-8388-63BECF4846C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r>
              <a:rPr lang="cs-CZ" altLang="cs-CZ"/>
              <a:t>výstupní průběh je tvarově shodný se vstupem;</a:t>
            </a:r>
          </a:p>
          <a:p>
            <a:r>
              <a:rPr lang="cs-CZ" altLang="cs-CZ"/>
              <a:t>poměr hodnot výstupní a vstupní hodnoty je roven „zesílení“ k;</a:t>
            </a:r>
          </a:p>
          <a:p>
            <a:r>
              <a:rPr lang="cs-CZ" altLang="cs-CZ"/>
              <a:t>přenosová funkce je určena vztahem</a:t>
            </a:r>
          </a:p>
        </p:txBody>
      </p:sp>
      <p:graphicFrame>
        <p:nvGraphicFramePr>
          <p:cNvPr id="11268" name="Object 2">
            <a:extLst>
              <a:ext uri="{FF2B5EF4-FFF2-40B4-BE49-F238E27FC236}">
                <a16:creationId xmlns:a16="http://schemas.microsoft.com/office/drawing/2014/main" id="{9F95F29A-FC7C-4D8E-A28B-3882B9DC5CA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19475" y="3860800"/>
          <a:ext cx="2325688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1040948" imgH="418918" progId="Equation.3">
                  <p:embed/>
                </p:oleObj>
              </mc:Choice>
              <mc:Fallback>
                <p:oleObj name="Rovnice" r:id="rId2" imgW="1040948" imgH="418918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3860800"/>
                        <a:ext cx="2325688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36EA8F-B131-40A1-AE17-15FB0140E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3200" cap="none">
                <a:solidFill>
                  <a:srgbClr val="534633"/>
                </a:solidFill>
              </a:rPr>
              <a:t>ZPOŽĎOVACÍ ČLEN</a:t>
            </a:r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9F4751FF-7087-4C76-B2FE-8D3A4E693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pPr>
              <a:defRPr/>
            </a:pPr>
            <a:r>
              <a:rPr lang="cs-CZ" altLang="cs-CZ" sz="2400" dirty="0">
                <a:cs typeface="Arial" charset="0"/>
              </a:rPr>
              <a:t>diferenční rovnice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cs typeface="Arial" charset="0"/>
              </a:rPr>
              <a:t>	y(</a:t>
            </a:r>
            <a:r>
              <a:rPr lang="cs-CZ" altLang="cs-CZ" sz="2400" dirty="0" err="1">
                <a:cs typeface="Arial" charset="0"/>
              </a:rPr>
              <a:t>nT</a:t>
            </a:r>
            <a:r>
              <a:rPr lang="cs-CZ" altLang="cs-CZ" sz="2400" baseline="-25000" dirty="0" err="1">
                <a:cs typeface="Arial" charset="0"/>
              </a:rPr>
              <a:t>vz</a:t>
            </a:r>
            <a:r>
              <a:rPr lang="cs-CZ" altLang="cs-CZ" sz="2400" dirty="0">
                <a:cs typeface="Arial" charset="0"/>
              </a:rPr>
              <a:t>) = x(</a:t>
            </a:r>
            <a:r>
              <a:rPr lang="cs-CZ" altLang="cs-CZ" sz="2400" dirty="0" err="1">
                <a:cs typeface="Arial" charset="0"/>
              </a:rPr>
              <a:t>nT</a:t>
            </a:r>
            <a:r>
              <a:rPr lang="cs-CZ" altLang="cs-CZ" sz="2400" baseline="-25000" dirty="0" err="1">
                <a:cs typeface="Arial" charset="0"/>
              </a:rPr>
              <a:t>vz</a:t>
            </a:r>
            <a:r>
              <a:rPr lang="cs-CZ" altLang="cs-CZ" sz="2400" dirty="0" err="1">
                <a:cs typeface="Arial" charset="0"/>
              </a:rPr>
              <a:t>-T</a:t>
            </a:r>
            <a:r>
              <a:rPr lang="cs-CZ" altLang="cs-CZ" sz="2400" baseline="-25000" dirty="0" err="1">
                <a:cs typeface="Arial" charset="0"/>
              </a:rPr>
              <a:t>vz</a:t>
            </a:r>
            <a:r>
              <a:rPr lang="cs-CZ" altLang="cs-CZ" sz="2400" dirty="0">
                <a:cs typeface="Arial" charset="0"/>
              </a:rPr>
              <a:t>)</a:t>
            </a:r>
          </a:p>
          <a:p>
            <a:pPr>
              <a:defRPr/>
            </a:pPr>
            <a:endParaRPr lang="cs-CZ" altLang="cs-CZ" sz="2400" dirty="0">
              <a:cs typeface="Arial" charset="0"/>
            </a:endParaRPr>
          </a:p>
          <a:p>
            <a:pPr>
              <a:defRPr/>
            </a:pPr>
            <a:r>
              <a:rPr lang="cs-CZ" altLang="cs-CZ" sz="2400" dirty="0">
                <a:cs typeface="Arial" charset="0"/>
              </a:rPr>
              <a:t>obrazová přenosová funkce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cs typeface="Arial" charset="0"/>
              </a:rPr>
              <a:t>	Y(z) = X(z).z</a:t>
            </a:r>
            <a:r>
              <a:rPr lang="cs-CZ" altLang="cs-CZ" sz="2400" baseline="30000" dirty="0">
                <a:cs typeface="Arial" charset="0"/>
              </a:rPr>
              <a:t>-1</a:t>
            </a:r>
            <a:r>
              <a:rPr lang="cs-CZ" altLang="cs-CZ" sz="2400" dirty="0">
                <a:cs typeface="Arial" charset="0"/>
              </a:rPr>
              <a:t> </a:t>
            </a:r>
            <a:r>
              <a:rPr lang="cs-CZ" altLang="cs-CZ" sz="2400" dirty="0">
                <a:cs typeface="Arial" charset="0"/>
                <a:sym typeface="Symbol" pitchFamily="18" charset="2"/>
              </a:rPr>
              <a:t>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cs-CZ" altLang="cs-CZ" sz="2400" dirty="0">
              <a:cs typeface="Arial" charset="0"/>
              <a:sym typeface="Symbol" pitchFamily="18" charset="2"/>
            </a:endParaRPr>
          </a:p>
          <a:p>
            <a:pPr>
              <a:defRPr/>
            </a:pPr>
            <a:r>
              <a:rPr lang="cs-CZ" altLang="cs-CZ" sz="2400" dirty="0">
                <a:cs typeface="Arial" charset="0"/>
                <a:sym typeface="Symbol" pitchFamily="18" charset="2"/>
              </a:rPr>
              <a:t>frekvenční přenosová funkce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cs typeface="Arial" charset="0"/>
                <a:sym typeface="Symbol" pitchFamily="18" charset="2"/>
              </a:rPr>
              <a:t>		     z = </a:t>
            </a:r>
            <a:r>
              <a:rPr lang="cs-CZ" altLang="cs-CZ" sz="2400" dirty="0" err="1">
                <a:cs typeface="Arial" charset="0"/>
                <a:sym typeface="Symbol" pitchFamily="18" charset="2"/>
              </a:rPr>
              <a:t>e</a:t>
            </a:r>
            <a:r>
              <a:rPr lang="cs-CZ" altLang="cs-CZ" sz="2400" baseline="30000" dirty="0" err="1">
                <a:cs typeface="Arial" charset="0"/>
                <a:sym typeface="Symbol" pitchFamily="18" charset="2"/>
              </a:rPr>
              <a:t>i</a:t>
            </a:r>
            <a:r>
              <a:rPr lang="el-GR" altLang="cs-CZ" sz="2400" cap="all" baseline="30000" dirty="0">
                <a:cs typeface="Arial" charset="0"/>
                <a:sym typeface="Symbol" pitchFamily="18" charset="2"/>
              </a:rPr>
              <a:t>ω</a:t>
            </a:r>
            <a:r>
              <a:rPr lang="cs-CZ" altLang="cs-CZ" sz="2400" baseline="30000" dirty="0" err="1">
                <a:cs typeface="Arial" charset="0"/>
                <a:sym typeface="Symbol" pitchFamily="18" charset="2"/>
              </a:rPr>
              <a:t>T</a:t>
            </a:r>
            <a:r>
              <a:rPr lang="cs-CZ" altLang="cs-CZ" sz="1400" baseline="30000" dirty="0" err="1">
                <a:cs typeface="Arial" charset="0"/>
                <a:sym typeface="Symbol" pitchFamily="18" charset="2"/>
              </a:rPr>
              <a:t>vz</a:t>
            </a:r>
            <a:r>
              <a:rPr lang="cs-CZ" altLang="cs-CZ" sz="2400" baseline="30000" dirty="0">
                <a:cs typeface="Arial" charset="0"/>
                <a:sym typeface="Symbol" pitchFamily="18" charset="2"/>
              </a:rPr>
              <a:t>    </a:t>
            </a:r>
            <a:r>
              <a:rPr lang="cs-CZ" altLang="cs-CZ" sz="2400" dirty="0">
                <a:cs typeface="Arial" charset="0"/>
                <a:sym typeface="Symbol" pitchFamily="18" charset="2"/>
              </a:rPr>
              <a:t>z</a:t>
            </a:r>
            <a:r>
              <a:rPr lang="cs-CZ" altLang="cs-CZ" sz="2400" baseline="30000" dirty="0">
                <a:cs typeface="Arial" charset="0"/>
                <a:sym typeface="Symbol" pitchFamily="18" charset="2"/>
              </a:rPr>
              <a:t>-1 </a:t>
            </a:r>
            <a:r>
              <a:rPr lang="cs-CZ" altLang="cs-CZ" sz="2400" dirty="0">
                <a:cs typeface="Arial" charset="0"/>
                <a:sym typeface="Symbol" pitchFamily="18" charset="2"/>
              </a:rPr>
              <a:t>= e</a:t>
            </a:r>
            <a:r>
              <a:rPr lang="cs-CZ" altLang="cs-CZ" sz="2400" baseline="30000" dirty="0">
                <a:cs typeface="Arial" charset="0"/>
                <a:sym typeface="Symbol" pitchFamily="18" charset="2"/>
              </a:rPr>
              <a:t>-i</a:t>
            </a:r>
            <a:r>
              <a:rPr lang="el-GR" altLang="cs-CZ" sz="2400" cap="all" baseline="30000" dirty="0">
                <a:cs typeface="Arial" charset="0"/>
                <a:sym typeface="Symbol" pitchFamily="18" charset="2"/>
              </a:rPr>
              <a:t>ω</a:t>
            </a:r>
            <a:r>
              <a:rPr lang="cs-CZ" altLang="cs-CZ" sz="2400" baseline="30000" dirty="0" err="1">
                <a:cs typeface="Arial" charset="0"/>
                <a:sym typeface="Symbol" pitchFamily="18" charset="2"/>
              </a:rPr>
              <a:t>T</a:t>
            </a:r>
            <a:r>
              <a:rPr lang="cs-CZ" altLang="cs-CZ" sz="1400" baseline="30000" dirty="0" err="1">
                <a:cs typeface="Arial" charset="0"/>
                <a:sym typeface="Symbol" pitchFamily="18" charset="2"/>
              </a:rPr>
              <a:t>vz</a:t>
            </a:r>
            <a:r>
              <a:rPr lang="cs-CZ" altLang="cs-CZ" sz="2400" baseline="30000" dirty="0">
                <a:cs typeface="Arial" charset="0"/>
                <a:sym typeface="Symbol" pitchFamily="18" charset="2"/>
              </a:rPr>
              <a:t>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cs-CZ" altLang="cs-CZ" sz="2400" dirty="0">
                <a:cs typeface="Arial" charset="0"/>
                <a:sym typeface="Symbol" pitchFamily="18" charset="2"/>
              </a:rPr>
              <a:t>			H(</a:t>
            </a:r>
            <a:r>
              <a:rPr lang="cs-CZ" altLang="cs-CZ" sz="2400" dirty="0" err="1">
                <a:cs typeface="Arial" charset="0"/>
                <a:sym typeface="Symbol" pitchFamily="18" charset="2"/>
              </a:rPr>
              <a:t>e</a:t>
            </a:r>
            <a:r>
              <a:rPr lang="cs-CZ" altLang="cs-CZ" sz="2400" baseline="30000" dirty="0" err="1">
                <a:cs typeface="Arial" charset="0"/>
                <a:sym typeface="Symbol" pitchFamily="18" charset="2"/>
              </a:rPr>
              <a:t>i</a:t>
            </a:r>
            <a:r>
              <a:rPr lang="el-GR" altLang="cs-CZ" sz="2400" cap="all" baseline="30000" dirty="0">
                <a:cs typeface="Arial" charset="0"/>
                <a:sym typeface="Symbol" pitchFamily="18" charset="2"/>
              </a:rPr>
              <a:t>ω</a:t>
            </a:r>
            <a:r>
              <a:rPr lang="cs-CZ" altLang="cs-CZ" sz="2400" baseline="30000" dirty="0" err="1">
                <a:cs typeface="Arial" charset="0"/>
                <a:sym typeface="Symbol" pitchFamily="18" charset="2"/>
              </a:rPr>
              <a:t>T</a:t>
            </a:r>
            <a:r>
              <a:rPr lang="cs-CZ" altLang="cs-CZ" sz="1400" baseline="30000" dirty="0" err="1">
                <a:cs typeface="Arial" charset="0"/>
                <a:sym typeface="Symbol" pitchFamily="18" charset="2"/>
              </a:rPr>
              <a:t>vz</a:t>
            </a:r>
            <a:r>
              <a:rPr lang="cs-CZ" altLang="cs-CZ" sz="2400" dirty="0">
                <a:cs typeface="Arial" charset="0"/>
                <a:sym typeface="Symbol" pitchFamily="18" charset="2"/>
              </a:rPr>
              <a:t>) = e</a:t>
            </a:r>
            <a:r>
              <a:rPr lang="cs-CZ" altLang="cs-CZ" sz="2400" baseline="30000" dirty="0">
                <a:cs typeface="Arial" charset="0"/>
                <a:sym typeface="Symbol" pitchFamily="18" charset="2"/>
              </a:rPr>
              <a:t>-i</a:t>
            </a:r>
            <a:r>
              <a:rPr lang="el-GR" altLang="cs-CZ" sz="2400" cap="all" baseline="30000" dirty="0">
                <a:cs typeface="Arial" charset="0"/>
                <a:sym typeface="Symbol" pitchFamily="18" charset="2"/>
              </a:rPr>
              <a:t>ω</a:t>
            </a:r>
            <a:r>
              <a:rPr lang="cs-CZ" altLang="cs-CZ" sz="2400" baseline="30000" dirty="0" err="1">
                <a:cs typeface="Arial" charset="0"/>
                <a:sym typeface="Symbol" pitchFamily="18" charset="2"/>
              </a:rPr>
              <a:t>T</a:t>
            </a:r>
            <a:r>
              <a:rPr lang="cs-CZ" altLang="cs-CZ" sz="1400" baseline="30000" dirty="0" err="1">
                <a:cs typeface="Arial" charset="0"/>
                <a:sym typeface="Symbol" pitchFamily="18" charset="2"/>
              </a:rPr>
              <a:t>vz</a:t>
            </a:r>
            <a:endParaRPr lang="cs-CZ" altLang="cs-CZ" sz="2400" dirty="0">
              <a:cs typeface="Arial" charset="0"/>
            </a:endParaRPr>
          </a:p>
        </p:txBody>
      </p:sp>
      <p:graphicFrame>
        <p:nvGraphicFramePr>
          <p:cNvPr id="12292" name="Object 3">
            <a:extLst>
              <a:ext uri="{FF2B5EF4-FFF2-40B4-BE49-F238E27FC236}">
                <a16:creationId xmlns:a16="http://schemas.microsoft.com/office/drawing/2014/main" id="{8AD7B29C-4B56-4BED-A575-9D821BD26F3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79838" y="3027363"/>
          <a:ext cx="2808287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1409700" imgH="419100" progId="Equation.3">
                  <p:embed/>
                </p:oleObj>
              </mc:Choice>
              <mc:Fallback>
                <p:oleObj name="Rovnice" r:id="rId2" imgW="14097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3027363"/>
                        <a:ext cx="2808287" cy="833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293" name="Picture 7">
            <a:extLst>
              <a:ext uri="{FF2B5EF4-FFF2-40B4-BE49-F238E27FC236}">
                <a16:creationId xmlns:a16="http://schemas.microsoft.com/office/drawing/2014/main" id="{5A991E52-55B2-4504-BB4B-28ADE3445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750" y="1341438"/>
            <a:ext cx="454342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7367BE-46AC-47C9-8BC2-ECA4671CB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typy diskrétních systémů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952E4441-7131-4CC2-9BD4-1CE8BDB56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pPr>
              <a:defRPr/>
            </a:pPr>
            <a:r>
              <a:rPr lang="cs-CZ" altLang="cs-CZ" sz="2400" b="1" dirty="0">
                <a:solidFill>
                  <a:srgbClr val="0070C0"/>
                </a:solidFill>
                <a:cs typeface="Arial" charset="0"/>
              </a:rPr>
              <a:t>systémy s klouzavým průměrem </a:t>
            </a:r>
            <a:r>
              <a:rPr lang="cs-CZ" altLang="cs-CZ" sz="2400" dirty="0">
                <a:cs typeface="Arial" charset="0"/>
              </a:rPr>
              <a:t>(</a:t>
            </a:r>
            <a:r>
              <a:rPr lang="cs-CZ" altLang="cs-CZ" sz="2400" dirty="0" err="1">
                <a:cs typeface="Arial" charset="0"/>
              </a:rPr>
              <a:t>moving</a:t>
            </a:r>
            <a:r>
              <a:rPr lang="cs-CZ" altLang="cs-CZ" sz="2400" dirty="0">
                <a:cs typeface="Arial" charset="0"/>
              </a:rPr>
              <a:t> </a:t>
            </a:r>
            <a:r>
              <a:rPr lang="cs-CZ" altLang="cs-CZ" sz="2400" dirty="0" err="1">
                <a:cs typeface="Arial" charset="0"/>
              </a:rPr>
              <a:t>average</a:t>
            </a:r>
            <a:r>
              <a:rPr lang="cs-CZ" altLang="cs-CZ" sz="2400" dirty="0">
                <a:cs typeface="Arial" charset="0"/>
              </a:rPr>
              <a:t> – MA)</a:t>
            </a:r>
          </a:p>
          <a:p>
            <a:pPr>
              <a:defRPr/>
            </a:pPr>
            <a:endParaRPr lang="cs-CZ" altLang="cs-CZ" sz="2400" dirty="0">
              <a:cs typeface="Arial" charset="0"/>
            </a:endParaRPr>
          </a:p>
          <a:p>
            <a:pPr>
              <a:defRPr/>
            </a:pPr>
            <a:endParaRPr lang="cs-CZ" altLang="cs-CZ" sz="2400" dirty="0">
              <a:cs typeface="Arial" charset="0"/>
            </a:endParaRPr>
          </a:p>
          <a:p>
            <a:pPr marL="0" indent="0">
              <a:buFont typeface="Wingdings" panose="05000000000000000000" pitchFamily="2" charset="2"/>
              <a:buNone/>
              <a:tabLst>
                <a:tab pos="355600" algn="l"/>
              </a:tabLst>
              <a:defRPr/>
            </a:pPr>
            <a:r>
              <a:rPr lang="cs-CZ" altLang="cs-CZ" sz="2400" dirty="0">
                <a:cs typeface="Arial" charset="0"/>
              </a:rPr>
              <a:t>	diferenční rovnice 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cs-CZ" sz="2400" dirty="0"/>
              <a:t>y(k)</a:t>
            </a:r>
            <a:r>
              <a:rPr lang="cs-CZ" sz="2400" baseline="-25000" dirty="0"/>
              <a:t> </a:t>
            </a:r>
            <a:r>
              <a:rPr lang="cs-CZ" sz="2400" dirty="0"/>
              <a:t>= b</a:t>
            </a:r>
            <a:r>
              <a:rPr lang="cs-CZ" sz="2400" baseline="-25000" dirty="0"/>
              <a:t>0</a:t>
            </a:r>
            <a:r>
              <a:rPr lang="cs-CZ" sz="2400" dirty="0"/>
              <a:t>x(k) + b</a:t>
            </a:r>
            <a:r>
              <a:rPr lang="cs-CZ" sz="2400" baseline="-25000" dirty="0"/>
              <a:t>1</a:t>
            </a:r>
            <a:r>
              <a:rPr lang="cs-CZ" sz="2400" dirty="0"/>
              <a:t>x(k – 1) + …+ </a:t>
            </a:r>
            <a:r>
              <a:rPr lang="cs-CZ" sz="2400" dirty="0" err="1"/>
              <a:t>b</a:t>
            </a:r>
            <a:r>
              <a:rPr lang="cs-CZ" sz="2400" baseline="-25000" dirty="0" err="1"/>
              <a:t>m</a:t>
            </a:r>
            <a:r>
              <a:rPr lang="cs-CZ" sz="2400" dirty="0" err="1"/>
              <a:t>x</a:t>
            </a:r>
            <a:r>
              <a:rPr lang="cs-CZ" sz="2400" dirty="0"/>
              <a:t>(k – m), </a:t>
            </a:r>
            <a:endParaRPr lang="cs-CZ" altLang="cs-CZ" sz="2400" dirty="0">
              <a:cs typeface="Arial" charset="0"/>
            </a:endParaRPr>
          </a:p>
          <a:p>
            <a:pPr>
              <a:defRPr/>
            </a:pPr>
            <a:r>
              <a:rPr lang="cs-CZ" altLang="cs-CZ" sz="2400" b="1" dirty="0">
                <a:solidFill>
                  <a:srgbClr val="0070C0"/>
                </a:solidFill>
                <a:cs typeface="Arial" charset="0"/>
              </a:rPr>
              <a:t>systémy </a:t>
            </a:r>
            <a:r>
              <a:rPr lang="cs-CZ" altLang="cs-CZ" sz="2400" b="1" dirty="0" err="1">
                <a:solidFill>
                  <a:srgbClr val="0070C0"/>
                </a:solidFill>
                <a:cs typeface="Arial" charset="0"/>
              </a:rPr>
              <a:t>autoregresivní</a:t>
            </a:r>
            <a:r>
              <a:rPr lang="cs-CZ" altLang="cs-CZ" sz="2400" b="1" dirty="0">
                <a:solidFill>
                  <a:srgbClr val="0070C0"/>
                </a:solidFill>
                <a:cs typeface="Arial" charset="0"/>
              </a:rPr>
              <a:t> </a:t>
            </a:r>
            <a:r>
              <a:rPr lang="cs-CZ" altLang="cs-CZ" sz="2400" dirty="0">
                <a:cs typeface="Arial" charset="0"/>
              </a:rPr>
              <a:t>(AR)</a:t>
            </a:r>
          </a:p>
          <a:p>
            <a:pPr>
              <a:defRPr/>
            </a:pPr>
            <a:endParaRPr lang="cs-CZ" altLang="cs-CZ" sz="2400" dirty="0">
              <a:cs typeface="Arial" charset="0"/>
            </a:endParaRPr>
          </a:p>
          <a:p>
            <a:pPr>
              <a:defRPr/>
            </a:pPr>
            <a:endParaRPr lang="cs-CZ" altLang="cs-CZ" sz="2400" dirty="0">
              <a:cs typeface="Arial" charset="0"/>
            </a:endParaRPr>
          </a:p>
          <a:p>
            <a:pPr>
              <a:defRPr/>
            </a:pPr>
            <a:r>
              <a:rPr lang="cs-CZ" altLang="cs-CZ" sz="2400" b="1" dirty="0">
                <a:solidFill>
                  <a:srgbClr val="0070C0"/>
                </a:solidFill>
                <a:cs typeface="Arial" charset="0"/>
              </a:rPr>
              <a:t>systémy ARMA</a:t>
            </a:r>
            <a:endParaRPr lang="cs-CZ" altLang="cs-CZ" b="1" dirty="0">
              <a:solidFill>
                <a:srgbClr val="0070C0"/>
              </a:solidFill>
              <a:cs typeface="Arial" charset="0"/>
            </a:endParaRPr>
          </a:p>
        </p:txBody>
      </p:sp>
      <p:graphicFrame>
        <p:nvGraphicFramePr>
          <p:cNvPr id="13316" name="Object 2">
            <a:extLst>
              <a:ext uri="{FF2B5EF4-FFF2-40B4-BE49-F238E27FC236}">
                <a16:creationId xmlns:a16="http://schemas.microsoft.com/office/drawing/2014/main" id="{A6EB48DE-8FE9-4BBE-9A4A-3514222A9A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95738" y="4916488"/>
          <a:ext cx="1871662" cy="162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965200" imgH="838200" progId="Equation.3">
                  <p:embed/>
                </p:oleObj>
              </mc:Choice>
              <mc:Fallback>
                <p:oleObj name="Rovnice" r:id="rId2" imgW="965200" imgH="838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4916488"/>
                        <a:ext cx="1871662" cy="162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2">
            <a:extLst>
              <a:ext uri="{FF2B5EF4-FFF2-40B4-BE49-F238E27FC236}">
                <a16:creationId xmlns:a16="http://schemas.microsoft.com/office/drawing/2014/main" id="{58A274F7-C80B-4423-AF68-B625F85778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84888" y="4076700"/>
          <a:ext cx="1871662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4" imgW="965200" imgH="622300" progId="Equation.3">
                  <p:embed/>
                </p:oleObj>
              </mc:Choice>
              <mc:Fallback>
                <p:oleObj name="Rovnice" r:id="rId4" imgW="965200" imgH="622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4076700"/>
                        <a:ext cx="1871662" cy="120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2">
            <a:extLst>
              <a:ext uri="{FF2B5EF4-FFF2-40B4-BE49-F238E27FC236}">
                <a16:creationId xmlns:a16="http://schemas.microsoft.com/office/drawing/2014/main" id="{355B0CA9-0746-4796-BDB5-B6EA846137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63938" y="1700213"/>
          <a:ext cx="3079750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6" imgW="1586811" imgH="634725" progId="Equation.3">
                  <p:embed/>
                </p:oleObj>
              </mc:Choice>
              <mc:Fallback>
                <p:oleObj name="Rovnice" r:id="rId6" imgW="1586811" imgH="634725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1700213"/>
                        <a:ext cx="3079750" cy="1233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sah 2">
            <a:extLst>
              <a:ext uri="{FF2B5EF4-FFF2-40B4-BE49-F238E27FC236}">
                <a16:creationId xmlns:a16="http://schemas.microsoft.com/office/drawing/2014/main" id="{2A8AF15E-763C-43B1-AE70-1DFC3BD97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214438"/>
            <a:ext cx="8535987" cy="5167312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cs-CZ" altLang="en-US" sz="2400" dirty="0"/>
              <a:t>Teoreticky lze systémy splňující zadané požadavky realizovat podle tzv. </a:t>
            </a:r>
            <a:r>
              <a:rPr lang="cs-CZ" altLang="en-US" sz="2400" b="1" dirty="0" err="1">
                <a:solidFill>
                  <a:srgbClr val="0070C0"/>
                </a:solidFill>
              </a:rPr>
              <a:t>Woldova</a:t>
            </a:r>
            <a:r>
              <a:rPr lang="cs-CZ" altLang="en-US" sz="2400" b="1" dirty="0">
                <a:solidFill>
                  <a:srgbClr val="0070C0"/>
                </a:solidFill>
              </a:rPr>
              <a:t> dekompozičního teorému</a:t>
            </a:r>
            <a:r>
              <a:rPr lang="cs-CZ" altLang="en-US" sz="2400" dirty="0"/>
              <a:t> kterýmkoliv z uvedených typů systémových struktur. Je to jen otázka složitosti, resp. řádu systému. 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cs-CZ" altLang="en-US" sz="2400" dirty="0"/>
              <a:t>Podle </a:t>
            </a:r>
            <a:r>
              <a:rPr lang="cs-CZ" altLang="en-US" sz="2400" dirty="0" err="1"/>
              <a:t>Woldova</a:t>
            </a:r>
            <a:r>
              <a:rPr lang="cs-CZ" altLang="en-US" sz="2400" dirty="0"/>
              <a:t> teorému platí, že:</a:t>
            </a:r>
          </a:p>
          <a:p>
            <a:pPr marL="0" indent="0"/>
            <a:r>
              <a:rPr lang="cs-CZ" altLang="en-US" sz="2400" dirty="0"/>
              <a:t>jakýkoliv ARMA nebo MA proces může být jednoznačně reprezentován AR systémem (modelem), maximálně </a:t>
            </a:r>
            <a:r>
              <a:rPr lang="cs-CZ" altLang="en-US" sz="2400" dirty="0">
                <a:sym typeface="Symbol" panose="05050102010706020507" pitchFamily="18" charset="2"/>
              </a:rPr>
              <a:t>.</a:t>
            </a:r>
            <a:r>
              <a:rPr lang="cs-CZ" altLang="en-US" sz="2400" dirty="0"/>
              <a:t> řádu;</a:t>
            </a:r>
          </a:p>
          <a:p>
            <a:pPr marL="0" indent="0"/>
            <a:r>
              <a:rPr lang="cs-CZ" altLang="en-US" sz="2400" dirty="0"/>
              <a:t>jakýkoliv ARMA nebo AR proces může být reprezentován MA systémem (modelem) maximálně </a:t>
            </a:r>
            <a:r>
              <a:rPr lang="cs-CZ" altLang="en-US" sz="2400" dirty="0">
                <a:sym typeface="Symbol" panose="05050102010706020507" pitchFamily="18" charset="2"/>
              </a:rPr>
              <a:t></a:t>
            </a:r>
            <a:r>
              <a:rPr lang="cs-CZ" altLang="en-US" sz="2400" dirty="0"/>
              <a:t> řádu.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86CBCF-285A-4B12-A130-080B6CDD5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/>
              <a:t>typy diskrétních systémů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7B378-FAFE-4C2C-870A-0D73ABFBE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400" dirty="0"/>
              <a:t>Systémy s klouzavým průměrem (MA) / </a:t>
            </a:r>
            <a:br>
              <a:rPr lang="cs-CZ" sz="2400" dirty="0"/>
            </a:br>
            <a:r>
              <a:rPr lang="cs-CZ" sz="2400" dirty="0"/>
              <a:t>/ systémy S konečnou impulzní odezvou (KIO)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4864C99-9A0C-4425-B7D7-8ABF88C9F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063" y="1214438"/>
            <a:ext cx="8535987" cy="2286000"/>
          </a:xfrm>
        </p:spPr>
        <p:txBody>
          <a:bodyPr/>
          <a:lstStyle/>
          <a:p>
            <a:pPr>
              <a:defRPr/>
            </a:pPr>
            <a:r>
              <a:rPr lang="cs-CZ" sz="2400" dirty="0"/>
              <a:t>obecný vztah:</a:t>
            </a:r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  <a:p>
            <a:pPr marL="355600" indent="0">
              <a:buFont typeface="Wingdings" panose="05000000000000000000" pitchFamily="2" charset="2"/>
              <a:buNone/>
              <a:defRPr/>
            </a:pPr>
            <a:r>
              <a:rPr lang="cs-CZ" sz="2400" dirty="0"/>
              <a:t>kde w(m), m = 0, 1, 2, …, M-1 je váhová posloupnost a x(•) je vstupní posloupnost systému.</a:t>
            </a: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982A29EE-6299-47B1-90A5-D3E924205E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15365" name="Objekt 4">
            <a:extLst>
              <a:ext uri="{FF2B5EF4-FFF2-40B4-BE49-F238E27FC236}">
                <a16:creationId xmlns:a16="http://schemas.microsoft.com/office/drawing/2014/main" id="{896129E2-320D-4D57-AEBA-31EC3A0A75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84438" y="1628775"/>
          <a:ext cx="4452937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752600" imgH="431800" progId="Equation.3">
                  <p:embed/>
                </p:oleObj>
              </mc:Choice>
              <mc:Fallback>
                <p:oleObj r:id="rId2" imgW="1752600" imgH="431800" progId="Equation.3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1628775"/>
                        <a:ext cx="4452937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Rectangle 4">
            <a:extLst>
              <a:ext uri="{FF2B5EF4-FFF2-40B4-BE49-F238E27FC236}">
                <a16:creationId xmlns:a16="http://schemas.microsoft.com/office/drawing/2014/main" id="{3D4730E8-3345-4ED4-8E36-34F210697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15367" name="Objekt 6">
            <a:extLst>
              <a:ext uri="{FF2B5EF4-FFF2-40B4-BE49-F238E27FC236}">
                <a16:creationId xmlns:a16="http://schemas.microsoft.com/office/drawing/2014/main" id="{068F4AC2-D31A-4E02-B16E-1D18DC675E3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71550" y="3644900"/>
          <a:ext cx="3384550" cy="2681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astrový obrázek" r:id="rId4" imgW="5342857" imgH="4238095" progId="Paint.Picture">
                  <p:embed/>
                </p:oleObj>
              </mc:Choice>
              <mc:Fallback>
                <p:oleObj name="Rastrový obrázek" r:id="rId4" imgW="5342857" imgH="4238095" progId="Paint.Picture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3644900"/>
                        <a:ext cx="3384550" cy="2681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Rectangle 6">
            <a:extLst>
              <a:ext uri="{FF2B5EF4-FFF2-40B4-BE49-F238E27FC236}">
                <a16:creationId xmlns:a16="http://schemas.microsoft.com/office/drawing/2014/main" id="{31C53524-C27B-44A2-8159-8EA60A5E0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15369" name="Objekt 8">
            <a:extLst>
              <a:ext uri="{FF2B5EF4-FFF2-40B4-BE49-F238E27FC236}">
                <a16:creationId xmlns:a16="http://schemas.microsoft.com/office/drawing/2014/main" id="{81D8255F-E479-4888-9174-6C6243CE1F8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03800" y="3644900"/>
          <a:ext cx="3478213" cy="266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astrový obrázek" r:id="rId6" imgW="5219048" imgH="3990476" progId="Paint.Picture">
                  <p:embed/>
                </p:oleObj>
              </mc:Choice>
              <mc:Fallback>
                <p:oleObj name="Rastrový obrázek" r:id="rId6" imgW="5219048" imgH="3990476" progId="Paint.Picture">
                  <p:embed/>
                  <p:pic>
                    <p:nvPicPr>
                      <p:cNvPr id="0" name="Objek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3644900"/>
                        <a:ext cx="3478213" cy="266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0" name="TextovéPole 9">
            <a:extLst>
              <a:ext uri="{FF2B5EF4-FFF2-40B4-BE49-F238E27FC236}">
                <a16:creationId xmlns:a16="http://schemas.microsoft.com/office/drawing/2014/main" id="{91C737DD-2B65-4416-B0D3-84F9C5C63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6237288"/>
            <a:ext cx="37449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výpočetní schéma MA systému</a:t>
            </a:r>
          </a:p>
        </p:txBody>
      </p:sp>
      <p:sp>
        <p:nvSpPr>
          <p:cNvPr id="15371" name="TextovéPole 10">
            <a:extLst>
              <a:ext uri="{FF2B5EF4-FFF2-40B4-BE49-F238E27FC236}">
                <a16:creationId xmlns:a16="http://schemas.microsoft.com/office/drawing/2014/main" id="{220180BB-F74B-4465-97A5-423181A808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6237288"/>
            <a:ext cx="37449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konvoluční výpočetní schéma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S IBA predn1">
  <a:themeElements>
    <a:clrScheme name="Balónky 11">
      <a:dk1>
        <a:srgbClr val="292929"/>
      </a:dk1>
      <a:lt1>
        <a:srgbClr val="FFFFFF"/>
      </a:lt1>
      <a:dk2>
        <a:srgbClr val="C49654"/>
      </a:dk2>
      <a:lt2>
        <a:srgbClr val="000000"/>
      </a:lt2>
      <a:accent1>
        <a:srgbClr val="A38B69"/>
      </a:accent1>
      <a:accent2>
        <a:srgbClr val="EBF7FF"/>
      </a:accent2>
      <a:accent3>
        <a:srgbClr val="FFFFFF"/>
      </a:accent3>
      <a:accent4>
        <a:srgbClr val="212121"/>
      </a:accent4>
      <a:accent5>
        <a:srgbClr val="CEC4B9"/>
      </a:accent5>
      <a:accent6>
        <a:srgbClr val="D5E0E7"/>
      </a:accent6>
      <a:hlink>
        <a:srgbClr val="0C419A"/>
      </a:hlink>
      <a:folHlink>
        <a:srgbClr val="7DA7FB"/>
      </a:folHlink>
    </a:clrScheme>
    <a:fontScheme name="Balónky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ónky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ónky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ónky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ónky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ónky 10">
        <a:dk1>
          <a:srgbClr val="292929"/>
        </a:dk1>
        <a:lt1>
          <a:srgbClr val="FFFFFF"/>
        </a:lt1>
        <a:dk2>
          <a:srgbClr val="C49654"/>
        </a:dk2>
        <a:lt2>
          <a:srgbClr val="B2B2B2"/>
        </a:lt2>
        <a:accent1>
          <a:srgbClr val="A38B69"/>
        </a:accent1>
        <a:accent2>
          <a:srgbClr val="EBF7FF"/>
        </a:accent2>
        <a:accent3>
          <a:srgbClr val="FFFFFF"/>
        </a:accent3>
        <a:accent4>
          <a:srgbClr val="212121"/>
        </a:accent4>
        <a:accent5>
          <a:srgbClr val="CEC4B9"/>
        </a:accent5>
        <a:accent6>
          <a:srgbClr val="D5E0E7"/>
        </a:accent6>
        <a:hlink>
          <a:srgbClr val="0C419A"/>
        </a:hlink>
        <a:folHlink>
          <a:srgbClr val="7DA7F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ónky 11">
        <a:dk1>
          <a:srgbClr val="292929"/>
        </a:dk1>
        <a:lt1>
          <a:srgbClr val="FFFFFF"/>
        </a:lt1>
        <a:dk2>
          <a:srgbClr val="C49654"/>
        </a:dk2>
        <a:lt2>
          <a:srgbClr val="000000"/>
        </a:lt2>
        <a:accent1>
          <a:srgbClr val="A38B69"/>
        </a:accent1>
        <a:accent2>
          <a:srgbClr val="EBF7FF"/>
        </a:accent2>
        <a:accent3>
          <a:srgbClr val="FFFFFF"/>
        </a:accent3>
        <a:accent4>
          <a:srgbClr val="212121"/>
        </a:accent4>
        <a:accent5>
          <a:srgbClr val="CEC4B9"/>
        </a:accent5>
        <a:accent6>
          <a:srgbClr val="D5E0E7"/>
        </a:accent6>
        <a:hlink>
          <a:srgbClr val="0C419A"/>
        </a:hlink>
        <a:folHlink>
          <a:srgbClr val="7DA7F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BS IBA predn1</Template>
  <TotalTime>9127</TotalTime>
  <Words>1798</Words>
  <Application>Microsoft Office PowerPoint</Application>
  <PresentationFormat>Předvádění na obrazovce (4:3)</PresentationFormat>
  <Paragraphs>201</Paragraphs>
  <Slides>30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30</vt:i4>
      </vt:variant>
    </vt:vector>
  </HeadingPairs>
  <TitlesOfParts>
    <vt:vector size="40" baseType="lpstr">
      <vt:lpstr>Arial</vt:lpstr>
      <vt:lpstr>Arial Rounded MT Bold</vt:lpstr>
      <vt:lpstr>Georgia</vt:lpstr>
      <vt:lpstr>Symbol</vt:lpstr>
      <vt:lpstr>Verdana</vt:lpstr>
      <vt:lpstr>Wingdings</vt:lpstr>
      <vt:lpstr>BS IBA predn1</vt:lpstr>
      <vt:lpstr>Rovnice</vt:lpstr>
      <vt:lpstr>Equation.3</vt:lpstr>
      <vt:lpstr>Rastrový obrázek</vt:lpstr>
      <vt:lpstr>ČASOVÉ ŘADY </vt:lpstr>
      <vt:lpstr>XIV. REALIZACE diskrétních systémů</vt:lpstr>
      <vt:lpstr>REALIZACE diskrétních systémů</vt:lpstr>
      <vt:lpstr>REALIZACE diskrétních systémů</vt:lpstr>
      <vt:lpstr>proporcionální člen</vt:lpstr>
      <vt:lpstr>ZPOŽĎOVACÍ ČLEN</vt:lpstr>
      <vt:lpstr>typy diskrétních systémů</vt:lpstr>
      <vt:lpstr>typy diskrétních systémů</vt:lpstr>
      <vt:lpstr>Systémy s klouzavým průměrem (MA) /  / systémy S konečnou impulzní odezvou (KIO)</vt:lpstr>
      <vt:lpstr>Základní vlastnosti  MA (KIO) systémů</vt:lpstr>
      <vt:lpstr>Fázová frekvenční charakteristika (Ω) MA (KIO) systémů</vt:lpstr>
      <vt:lpstr>Fázové hrátky</vt:lpstr>
      <vt:lpstr>Vliv impulzní odezvy na tvar  fázové charakteristiky</vt:lpstr>
      <vt:lpstr>Vliv impulzní odezvy na tvar  fázové charakteristiky</vt:lpstr>
      <vt:lpstr>Vliv impulzní odezvy na tvar  fázové charakteristiky</vt:lpstr>
      <vt:lpstr>Vliv impulzní odezvy na tvar  fázové charakteristiky</vt:lpstr>
      <vt:lpstr>Vliv impulzní odezvy na tvar  fázové charakteristiky</vt:lpstr>
      <vt:lpstr>Vliv impulzní odezvy na tvar  fázové charakteristiky</vt:lpstr>
      <vt:lpstr>Vliv impulzní odezvy na tvar  fázové charakteristiky</vt:lpstr>
      <vt:lpstr>sumační člen 1.řádu klouzavý průměr – moving average (MA)</vt:lpstr>
      <vt:lpstr>sumační člen 1.řádu klouzavý průměr – moving average (MA)</vt:lpstr>
      <vt:lpstr>Diferenční člen 1.řádu klouzavý průměr – moving average (MA)</vt:lpstr>
      <vt:lpstr>Diferenční člen 1.řádu klouzavý průměr – moving average (MA)</vt:lpstr>
      <vt:lpstr>sumační člen klouzavý průměr – moving average (MA)</vt:lpstr>
      <vt:lpstr>sumační člen klouzavý průměr – moving average (MA)</vt:lpstr>
      <vt:lpstr>Diferenční člen 2.řádu klouzavý průměr – moving average (MA)</vt:lpstr>
      <vt:lpstr>Diferenční člen 2.řádu klouzavý průměr – moving average (MA)</vt:lpstr>
      <vt:lpstr>Diferenční člen 3.řádu klouzavý průměr – moving average (MA)</vt:lpstr>
      <vt:lpstr>Diferenční člen 2.řádu pásmová propust</vt:lpstr>
      <vt:lpstr>Pásmová propust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ZPRACOVÁNÍ A ANALÝZA BIOSIGNÁLŮ  I.</dc:title>
  <dc:creator>admin</dc:creator>
  <cp:lastModifiedBy>Jiří Kalina</cp:lastModifiedBy>
  <cp:revision>188</cp:revision>
  <cp:lastPrinted>2021-01-04T10:28:15Z</cp:lastPrinted>
  <dcterms:created xsi:type="dcterms:W3CDTF">2008-01-29T10:34:59Z</dcterms:created>
  <dcterms:modified xsi:type="dcterms:W3CDTF">2024-04-29T07:10:54Z</dcterms:modified>
</cp:coreProperties>
</file>